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ink/ink1.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7"/>
  </p:notesMasterIdLst>
  <p:sldIdLst>
    <p:sldId id="256" r:id="rId5"/>
    <p:sldId id="1180" r:id="rId6"/>
    <p:sldId id="275" r:id="rId7"/>
    <p:sldId id="1695" r:id="rId8"/>
    <p:sldId id="1696" r:id="rId9"/>
    <p:sldId id="1697" r:id="rId10"/>
    <p:sldId id="1325" r:id="rId11"/>
    <p:sldId id="1578" r:id="rId12"/>
    <p:sldId id="1694" r:id="rId13"/>
    <p:sldId id="1693" r:id="rId14"/>
    <p:sldId id="1183" r:id="rId15"/>
    <p:sldId id="1184" r:id="rId16"/>
    <p:sldId id="1182" r:id="rId17"/>
    <p:sldId id="1377" r:id="rId18"/>
    <p:sldId id="1187" r:id="rId19"/>
    <p:sldId id="1189" r:id="rId20"/>
    <p:sldId id="1181" r:id="rId21"/>
    <p:sldId id="1191" r:id="rId22"/>
    <p:sldId id="1185" r:id="rId23"/>
    <p:sldId id="1188" r:id="rId24"/>
    <p:sldId id="1186" r:id="rId25"/>
    <p:sldId id="1467" r:id="rId26"/>
    <p:sldId id="1466" r:id="rId27"/>
    <p:sldId id="1468" r:id="rId28"/>
    <p:sldId id="1469" r:id="rId29"/>
    <p:sldId id="1190" r:id="rId30"/>
    <p:sldId id="1470" r:id="rId31"/>
    <p:sldId id="1192" r:id="rId32"/>
    <p:sldId id="1193" r:id="rId33"/>
    <p:sldId id="1471" r:id="rId34"/>
    <p:sldId id="1472" r:id="rId35"/>
    <p:sldId id="1477" r:id="rId36"/>
    <p:sldId id="1579" r:id="rId37"/>
    <p:sldId id="1473" r:id="rId38"/>
    <p:sldId id="1476" r:id="rId39"/>
    <p:sldId id="1474" r:id="rId40"/>
    <p:sldId id="1475" r:id="rId41"/>
    <p:sldId id="1480" r:id="rId42"/>
    <p:sldId id="1478" r:id="rId43"/>
    <p:sldId id="1479" r:id="rId44"/>
    <p:sldId id="1194" r:id="rId45"/>
    <p:sldId id="1197" r:id="rId46"/>
    <p:sldId id="1195" r:id="rId47"/>
    <p:sldId id="1198" r:id="rId48"/>
    <p:sldId id="1196" r:id="rId49"/>
    <p:sldId id="1206" r:id="rId50"/>
    <p:sldId id="1207" r:id="rId51"/>
    <p:sldId id="1379" r:id="rId52"/>
    <p:sldId id="1378" r:id="rId53"/>
    <p:sldId id="1208" r:id="rId54"/>
    <p:sldId id="1203" r:id="rId55"/>
    <p:sldId id="1381" r:id="rId56"/>
    <p:sldId id="1380" r:id="rId57"/>
    <p:sldId id="1204" r:id="rId58"/>
    <p:sldId id="1199" r:id="rId59"/>
    <p:sldId id="1200" r:id="rId60"/>
    <p:sldId id="1382" r:id="rId61"/>
    <p:sldId id="1201" r:id="rId62"/>
    <p:sldId id="1202" r:id="rId63"/>
    <p:sldId id="1205" r:id="rId64"/>
    <p:sldId id="1211" r:id="rId65"/>
    <p:sldId id="1210" r:id="rId66"/>
    <p:sldId id="1213" r:id="rId67"/>
    <p:sldId id="1214" r:id="rId68"/>
    <p:sldId id="1215" r:id="rId69"/>
    <p:sldId id="1217" r:id="rId70"/>
    <p:sldId id="1218" r:id="rId71"/>
    <p:sldId id="1219" r:id="rId72"/>
    <p:sldId id="1216" r:id="rId73"/>
    <p:sldId id="1383" r:id="rId74"/>
    <p:sldId id="1220" r:id="rId75"/>
    <p:sldId id="1221" r:id="rId76"/>
    <p:sldId id="1222" r:id="rId77"/>
    <p:sldId id="1223" r:id="rId78"/>
    <p:sldId id="1384" r:id="rId79"/>
    <p:sldId id="1227" r:id="rId80"/>
    <p:sldId id="1224" r:id="rId81"/>
    <p:sldId id="1225" r:id="rId82"/>
    <p:sldId id="1226" r:id="rId83"/>
    <p:sldId id="1228" r:id="rId84"/>
    <p:sldId id="1229" r:id="rId85"/>
    <p:sldId id="1232" r:id="rId86"/>
    <p:sldId id="1233" r:id="rId87"/>
    <p:sldId id="1234" r:id="rId88"/>
    <p:sldId id="1235" r:id="rId89"/>
    <p:sldId id="1237" r:id="rId90"/>
    <p:sldId id="1238" r:id="rId91"/>
    <p:sldId id="1236" r:id="rId92"/>
    <p:sldId id="1239" r:id="rId93"/>
    <p:sldId id="1240" r:id="rId94"/>
    <p:sldId id="1241" r:id="rId95"/>
    <p:sldId id="1242" r:id="rId96"/>
    <p:sldId id="1243" r:id="rId97"/>
    <p:sldId id="1244" r:id="rId98"/>
    <p:sldId id="1245" r:id="rId99"/>
    <p:sldId id="1246" r:id="rId100"/>
    <p:sldId id="1247" r:id="rId101"/>
    <p:sldId id="1386" r:id="rId102"/>
    <p:sldId id="1248" r:id="rId103"/>
    <p:sldId id="1385" r:id="rId104"/>
    <p:sldId id="1249" r:id="rId105"/>
    <p:sldId id="1252" r:id="rId106"/>
    <p:sldId id="1250" r:id="rId107"/>
    <p:sldId id="1251" r:id="rId108"/>
    <p:sldId id="1387" r:id="rId109"/>
    <p:sldId id="1488" r:id="rId110"/>
    <p:sldId id="1489" r:id="rId111"/>
    <p:sldId id="1286" r:id="rId112"/>
    <p:sldId id="1362" r:id="rId113"/>
    <p:sldId id="1363" r:id="rId114"/>
    <p:sldId id="590" r:id="rId115"/>
    <p:sldId id="1365" r:id="rId116"/>
    <p:sldId id="1364" r:id="rId117"/>
    <p:sldId id="1366" r:id="rId118"/>
    <p:sldId id="1351" r:id="rId119"/>
    <p:sldId id="1503" r:id="rId120"/>
    <p:sldId id="1354" r:id="rId121"/>
    <p:sldId id="1372" r:id="rId122"/>
    <p:sldId id="1452" r:id="rId123"/>
    <p:sldId id="1369" r:id="rId124"/>
    <p:sldId id="1482" r:id="rId125"/>
    <p:sldId id="1352" r:id="rId126"/>
    <p:sldId id="1360" r:id="rId127"/>
    <p:sldId id="1497" r:id="rId128"/>
    <p:sldId id="1495" r:id="rId129"/>
    <p:sldId id="1498" r:id="rId130"/>
    <p:sldId id="1499" r:id="rId131"/>
    <p:sldId id="1481" r:id="rId132"/>
    <p:sldId id="1454" r:id="rId133"/>
    <p:sldId id="1361" r:id="rId134"/>
    <p:sldId id="1580" r:id="rId135"/>
    <p:sldId id="1486" r:id="rId136"/>
    <p:sldId id="1487" r:id="rId137"/>
    <p:sldId id="1492" r:id="rId138"/>
    <p:sldId id="1494" r:id="rId139"/>
    <p:sldId id="1493" r:id="rId140"/>
    <p:sldId id="1485" r:id="rId141"/>
    <p:sldId id="1491" r:id="rId142"/>
    <p:sldId id="1496" r:id="rId143"/>
    <p:sldId id="1355" r:id="rId144"/>
    <p:sldId id="1490" r:id="rId145"/>
    <p:sldId id="1356" r:id="rId146"/>
    <p:sldId id="1483" r:id="rId147"/>
    <p:sldId id="1484" r:id="rId148"/>
    <p:sldId id="1357" r:id="rId149"/>
    <p:sldId id="1453" r:id="rId150"/>
    <p:sldId id="1373" r:id="rId151"/>
    <p:sldId id="1358" r:id="rId152"/>
    <p:sldId id="1359" r:id="rId153"/>
    <p:sldId id="1375" r:id="rId154"/>
    <p:sldId id="1456" r:id="rId155"/>
    <p:sldId id="1455" r:id="rId156"/>
    <p:sldId id="1500" r:id="rId157"/>
    <p:sldId id="1501" r:id="rId158"/>
    <p:sldId id="1397" r:id="rId159"/>
    <p:sldId id="1398" r:id="rId160"/>
    <p:sldId id="1399" r:id="rId161"/>
    <p:sldId id="1400" r:id="rId162"/>
    <p:sldId id="1403" r:id="rId163"/>
    <p:sldId id="1401" r:id="rId164"/>
    <p:sldId id="1402" r:id="rId165"/>
    <p:sldId id="1342" r:id="rId166"/>
    <p:sldId id="1388" r:id="rId167"/>
    <p:sldId id="1389" r:id="rId168"/>
    <p:sldId id="1419" r:id="rId169"/>
    <p:sldId id="1418" r:id="rId170"/>
    <p:sldId id="1405" r:id="rId171"/>
    <p:sldId id="1581" r:id="rId172"/>
    <p:sldId id="1427" r:id="rId173"/>
    <p:sldId id="1420" r:id="rId174"/>
    <p:sldId id="1582" r:id="rId175"/>
    <p:sldId id="1424" r:id="rId176"/>
    <p:sldId id="1584" r:id="rId177"/>
    <p:sldId id="1425" r:id="rId178"/>
    <p:sldId id="1583" r:id="rId179"/>
    <p:sldId id="1421" r:id="rId180"/>
    <p:sldId id="1428" r:id="rId181"/>
    <p:sldId id="1429" r:id="rId182"/>
    <p:sldId id="1394" r:id="rId183"/>
    <p:sldId id="1395" r:id="rId184"/>
    <p:sldId id="1426" r:id="rId185"/>
    <p:sldId id="1423" r:id="rId186"/>
    <p:sldId id="1415" r:id="rId187"/>
    <p:sldId id="1436" r:id="rId188"/>
    <p:sldId id="1430" r:id="rId189"/>
    <p:sldId id="1431" r:id="rId190"/>
    <p:sldId id="1437" r:id="rId191"/>
    <p:sldId id="1440" r:id="rId192"/>
    <p:sldId id="1441" r:id="rId193"/>
    <p:sldId id="1433" r:id="rId194"/>
    <p:sldId id="1438" r:id="rId195"/>
    <p:sldId id="1432" r:id="rId196"/>
    <p:sldId id="1439" r:id="rId197"/>
    <p:sldId id="1442" r:id="rId198"/>
    <p:sldId id="1444" r:id="rId199"/>
    <p:sldId id="1445" r:id="rId200"/>
    <p:sldId id="1443" r:id="rId201"/>
    <p:sldId id="1446" r:id="rId202"/>
    <p:sldId id="1447" r:id="rId203"/>
    <p:sldId id="1448" r:id="rId204"/>
    <p:sldId id="1449" r:id="rId205"/>
    <p:sldId id="1450" r:id="rId206"/>
    <p:sldId id="1585" r:id="rId207"/>
    <p:sldId id="1586" r:id="rId208"/>
    <p:sldId id="1392" r:id="rId209"/>
    <p:sldId id="1396" r:id="rId210"/>
    <p:sldId id="1253" r:id="rId211"/>
    <p:sldId id="1254" r:id="rId212"/>
    <p:sldId id="1255" r:id="rId213"/>
    <p:sldId id="1256" r:id="rId214"/>
    <p:sldId id="1257" r:id="rId215"/>
    <p:sldId id="1459" r:id="rId216"/>
    <p:sldId id="1521" r:id="rId217"/>
    <p:sldId id="1261" r:id="rId218"/>
    <p:sldId id="1262" r:id="rId219"/>
    <p:sldId id="1263" r:id="rId220"/>
    <p:sldId id="1258" r:id="rId221"/>
    <p:sldId id="1264" r:id="rId222"/>
    <p:sldId id="1458" r:id="rId223"/>
    <p:sldId id="1462" r:id="rId224"/>
    <p:sldId id="1270" r:id="rId225"/>
    <p:sldId id="1524" r:id="rId226"/>
    <p:sldId id="1460" r:id="rId227"/>
    <p:sldId id="1268" r:id="rId228"/>
    <p:sldId id="1527" r:id="rId229"/>
    <p:sldId id="1526" r:id="rId230"/>
    <p:sldId id="1266" r:id="rId231"/>
    <p:sldId id="1267" r:id="rId232"/>
    <p:sldId id="1529" r:id="rId233"/>
    <p:sldId id="1463" r:id="rId234"/>
    <p:sldId id="1530" r:id="rId235"/>
    <p:sldId id="1525" r:id="rId236"/>
    <p:sldId id="1269" r:id="rId237"/>
    <p:sldId id="1275" r:id="rId238"/>
    <p:sldId id="1271" r:id="rId239"/>
    <p:sldId id="1273" r:id="rId240"/>
    <p:sldId id="1283" r:id="rId241"/>
    <p:sldId id="1285" r:id="rId242"/>
    <p:sldId id="1272" r:id="rId243"/>
    <p:sldId id="1276" r:id="rId244"/>
    <p:sldId id="1531" r:id="rId245"/>
    <p:sldId id="1260" r:id="rId246"/>
    <p:sldId id="1259" r:id="rId247"/>
    <p:sldId id="1533" r:id="rId248"/>
    <p:sldId id="1281" r:id="rId249"/>
    <p:sldId id="1534" r:id="rId250"/>
    <p:sldId id="1277" r:id="rId251"/>
    <p:sldId id="1536" r:id="rId252"/>
    <p:sldId id="1278" r:id="rId253"/>
    <p:sldId id="1535" r:id="rId254"/>
    <p:sldId id="1282" r:id="rId255"/>
    <p:sldId id="1284" r:id="rId256"/>
    <p:sldId id="1540" r:id="rId257"/>
    <p:sldId id="1279" r:id="rId258"/>
    <p:sldId id="1541" r:id="rId259"/>
    <p:sldId id="1539" r:id="rId260"/>
    <p:sldId id="1287" r:id="rId261"/>
    <p:sldId id="1504" r:id="rId262"/>
    <p:sldId id="1545" r:id="rId263"/>
    <p:sldId id="1505" r:id="rId264"/>
    <p:sldId id="1506" r:id="rId265"/>
    <p:sldId id="1542" r:id="rId266"/>
    <p:sldId id="1507" r:id="rId267"/>
    <p:sldId id="1508" r:id="rId268"/>
    <p:sldId id="1543" r:id="rId269"/>
    <p:sldId id="1509" r:id="rId270"/>
    <p:sldId id="1517" r:id="rId271"/>
    <p:sldId id="1546" r:id="rId272"/>
    <p:sldId id="1518" r:id="rId273"/>
    <p:sldId id="1519" r:id="rId274"/>
    <p:sldId id="1520" r:id="rId275"/>
    <p:sldId id="1547" r:id="rId276"/>
    <p:sldId id="1548" r:id="rId277"/>
    <p:sldId id="1510" r:id="rId278"/>
    <p:sldId id="1544" r:id="rId279"/>
    <p:sldId id="1549" r:id="rId280"/>
    <p:sldId id="1552" r:id="rId281"/>
    <p:sldId id="1550" r:id="rId282"/>
    <p:sldId id="1551" r:id="rId283"/>
    <p:sldId id="1511" r:id="rId284"/>
    <p:sldId id="1512" r:id="rId285"/>
    <p:sldId id="1513" r:id="rId286"/>
    <p:sldId id="1553" r:id="rId287"/>
    <p:sldId id="1554" r:id="rId288"/>
    <p:sldId id="1515" r:id="rId289"/>
    <p:sldId id="1514" r:id="rId290"/>
    <p:sldId id="1516" r:id="rId291"/>
    <p:sldId id="1555" r:id="rId292"/>
    <p:sldId id="1595" r:id="rId293"/>
    <p:sldId id="1616" r:id="rId294"/>
    <p:sldId id="1596" r:id="rId295"/>
    <p:sldId id="1620" r:id="rId296"/>
    <p:sldId id="1599" r:id="rId297"/>
    <p:sldId id="1597" r:id="rId298"/>
    <p:sldId id="1641" r:id="rId299"/>
    <p:sldId id="1600" r:id="rId300"/>
    <p:sldId id="1609" r:id="rId301"/>
    <p:sldId id="1598" r:id="rId302"/>
    <p:sldId id="1611" r:id="rId303"/>
    <p:sldId id="1612" r:id="rId304"/>
    <p:sldId id="1614" r:id="rId305"/>
    <p:sldId id="1637" r:id="rId306"/>
    <p:sldId id="1643" r:id="rId307"/>
    <p:sldId id="1601" r:id="rId308"/>
    <p:sldId id="1604" r:id="rId309"/>
    <p:sldId id="1644" r:id="rId310"/>
    <p:sldId id="1607" r:id="rId311"/>
    <p:sldId id="1628" r:id="rId312"/>
    <p:sldId id="1608" r:id="rId313"/>
    <p:sldId id="1645" r:id="rId314"/>
    <p:sldId id="1630" r:id="rId315"/>
    <p:sldId id="1639" r:id="rId316"/>
    <p:sldId id="1648" r:id="rId317"/>
    <p:sldId id="1649" r:id="rId318"/>
    <p:sldId id="1651" r:id="rId319"/>
    <p:sldId id="1652" r:id="rId320"/>
    <p:sldId id="1660" r:id="rId321"/>
    <p:sldId id="1655" r:id="rId322"/>
    <p:sldId id="1658" r:id="rId323"/>
    <p:sldId id="1654" r:id="rId324"/>
    <p:sldId id="1656" r:id="rId325"/>
    <p:sldId id="1646" r:id="rId326"/>
    <p:sldId id="1664" r:id="rId327"/>
    <p:sldId id="1666" r:id="rId328"/>
    <p:sldId id="1669" r:id="rId329"/>
    <p:sldId id="1662" r:id="rId330"/>
    <p:sldId id="1667" r:id="rId331"/>
    <p:sldId id="1668" r:id="rId332"/>
    <p:sldId id="1671" r:id="rId333"/>
    <p:sldId id="1678" r:id="rId334"/>
    <p:sldId id="1675" r:id="rId335"/>
    <p:sldId id="1676" r:id="rId336"/>
    <p:sldId id="1677" r:id="rId337"/>
    <p:sldId id="1679" r:id="rId338"/>
    <p:sldId id="1680" r:id="rId339"/>
    <p:sldId id="1691" r:id="rId340"/>
    <p:sldId id="1681" r:id="rId341"/>
    <p:sldId id="1682" r:id="rId342"/>
    <p:sldId id="1683" r:id="rId343"/>
    <p:sldId id="1685" r:id="rId344"/>
    <p:sldId id="1684" r:id="rId345"/>
    <p:sldId id="1687" r:id="rId346"/>
    <p:sldId id="1686" r:id="rId347"/>
    <p:sldId id="1688" r:id="rId348"/>
    <p:sldId id="1690" r:id="rId349"/>
    <p:sldId id="1689" r:id="rId350"/>
    <p:sldId id="1603" r:id="rId351"/>
    <p:sldId id="1602" r:id="rId352"/>
    <p:sldId id="1635" r:id="rId353"/>
    <p:sldId id="1692" r:id="rId354"/>
    <p:sldId id="1765" r:id="rId355"/>
    <p:sldId id="1766" r:id="rId356"/>
    <p:sldId id="1767" r:id="rId357"/>
    <p:sldId id="1768" r:id="rId358"/>
    <p:sldId id="1769" r:id="rId359"/>
    <p:sldId id="1770" r:id="rId360"/>
    <p:sldId id="1771" r:id="rId361"/>
    <p:sldId id="1772" r:id="rId362"/>
    <p:sldId id="1773" r:id="rId363"/>
    <p:sldId id="1774" r:id="rId364"/>
    <p:sldId id="1794" r:id="rId365"/>
    <p:sldId id="1785" r:id="rId366"/>
    <p:sldId id="1775" r:id="rId367"/>
    <p:sldId id="1776" r:id="rId368"/>
    <p:sldId id="1778" r:id="rId369"/>
    <p:sldId id="1786" r:id="rId370"/>
    <p:sldId id="1779" r:id="rId371"/>
    <p:sldId id="1787" r:id="rId372"/>
    <p:sldId id="1789" r:id="rId373"/>
    <p:sldId id="1788" r:id="rId374"/>
    <p:sldId id="1781" r:id="rId375"/>
    <p:sldId id="1796" r:id="rId376"/>
    <p:sldId id="1791" r:id="rId377"/>
    <p:sldId id="1783" r:id="rId378"/>
    <p:sldId id="1792" r:id="rId379"/>
    <p:sldId id="1797" r:id="rId380"/>
    <p:sldId id="1780" r:id="rId381"/>
    <p:sldId id="1795" r:id="rId382"/>
    <p:sldId id="1782" r:id="rId383"/>
    <p:sldId id="1790" r:id="rId384"/>
    <p:sldId id="1784" r:id="rId385"/>
    <p:sldId id="1793" r:id="rId3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3D/dXoonHkekQ0efTKzKng==" hashData="URzznWBw/sUrEsZe2EGsy+dSuIBjmAwbJV8vvoiCiXBsJzUs6QBqotIdDxoGotfR2B0Nai3jEVwK99rnueHvrA=="/>
  <p:extLst>
    <p:ext uri="{521415D9-36F7-43E2-AB2F-B90AF26B5E84}">
      <p14:sectionLst xmlns:p14="http://schemas.microsoft.com/office/powerpoint/2010/main">
        <p14:section name="Default Section" id="{D87DC35C-603F-4AEE-999A-CE3CD2710B32}">
          <p14:sldIdLst>
            <p14:sldId id="256"/>
          </p14:sldIdLst>
        </p14:section>
        <p14:section name="Introduction" id="{DCB675BD-0178-4936-8C17-6E7BBF7A03CC}">
          <p14:sldIdLst>
            <p14:sldId id="1180"/>
            <p14:sldId id="275"/>
          </p14:sldIdLst>
        </p14:section>
        <p14:section name="C++20 Introduction" id="{88F361E2-DA62-4DB3-BB74-16005B4D7ED6}">
          <p14:sldIdLst>
            <p14:sldId id="1695"/>
            <p14:sldId id="1696"/>
            <p14:sldId id="1697"/>
          </p14:sldIdLst>
        </p14:section>
        <p14:section name="Core Language Changes" id="{5362835E-A958-4F72-869D-754D6CDED1E1}">
          <p14:sldIdLst>
            <p14:sldId id="1325"/>
            <p14:sldId id="1578"/>
            <p14:sldId id="1694"/>
            <p14:sldId id="1693"/>
            <p14:sldId id="1183"/>
            <p14:sldId id="1184"/>
            <p14:sldId id="1182"/>
            <p14:sldId id="1377"/>
            <p14:sldId id="1187"/>
            <p14:sldId id="1189"/>
            <p14:sldId id="1181"/>
            <p14:sldId id="1191"/>
            <p14:sldId id="1185"/>
            <p14:sldId id="1188"/>
            <p14:sldId id="1186"/>
            <p14:sldId id="1467"/>
            <p14:sldId id="1466"/>
            <p14:sldId id="1468"/>
            <p14:sldId id="1469"/>
            <p14:sldId id="1190"/>
            <p14:sldId id="1470"/>
            <p14:sldId id="1192"/>
            <p14:sldId id="1193"/>
            <p14:sldId id="1471"/>
            <p14:sldId id="1472"/>
            <p14:sldId id="1477"/>
            <p14:sldId id="1579"/>
            <p14:sldId id="1473"/>
            <p14:sldId id="1476"/>
            <p14:sldId id="1474"/>
            <p14:sldId id="1475"/>
            <p14:sldId id="1480"/>
            <p14:sldId id="1478"/>
            <p14:sldId id="1479"/>
            <p14:sldId id="1194"/>
            <p14:sldId id="1197"/>
            <p14:sldId id="1195"/>
            <p14:sldId id="1198"/>
            <p14:sldId id="1196"/>
            <p14:sldId id="1206"/>
            <p14:sldId id="1207"/>
            <p14:sldId id="1379"/>
            <p14:sldId id="1378"/>
            <p14:sldId id="1208"/>
            <p14:sldId id="1203"/>
            <p14:sldId id="1381"/>
            <p14:sldId id="1380"/>
            <p14:sldId id="1204"/>
            <p14:sldId id="1199"/>
            <p14:sldId id="1200"/>
            <p14:sldId id="1382"/>
            <p14:sldId id="1201"/>
            <p14:sldId id="1202"/>
            <p14:sldId id="1205"/>
            <p14:sldId id="1211"/>
            <p14:sldId id="1210"/>
            <p14:sldId id="1213"/>
            <p14:sldId id="1214"/>
            <p14:sldId id="1215"/>
            <p14:sldId id="1217"/>
            <p14:sldId id="1218"/>
            <p14:sldId id="1219"/>
            <p14:sldId id="1216"/>
            <p14:sldId id="1383"/>
            <p14:sldId id="1220"/>
            <p14:sldId id="1221"/>
            <p14:sldId id="1222"/>
            <p14:sldId id="1223"/>
          </p14:sldIdLst>
        </p14:section>
        <p14:section name="Lambda Expressions" id="{C89DC242-A121-4C33-934A-AC6988B263A7}">
          <p14:sldIdLst>
            <p14:sldId id="1384"/>
            <p14:sldId id="1227"/>
            <p14:sldId id="1224"/>
            <p14:sldId id="1225"/>
            <p14:sldId id="1226"/>
            <p14:sldId id="1228"/>
            <p14:sldId id="1229"/>
            <p14:sldId id="1232"/>
            <p14:sldId id="1233"/>
            <p14:sldId id="1234"/>
            <p14:sldId id="1235"/>
            <p14:sldId id="1237"/>
            <p14:sldId id="1238"/>
            <p14:sldId id="1236"/>
            <p14:sldId id="1239"/>
            <p14:sldId id="1240"/>
            <p14:sldId id="1241"/>
            <p14:sldId id="1242"/>
            <p14:sldId id="1243"/>
            <p14:sldId id="1244"/>
            <p14:sldId id="1245"/>
            <p14:sldId id="1246"/>
            <p14:sldId id="1247"/>
            <p14:sldId id="1386"/>
            <p14:sldId id="1248"/>
            <p14:sldId id="1385"/>
            <p14:sldId id="1249"/>
            <p14:sldId id="1252"/>
            <p14:sldId id="1250"/>
            <p14:sldId id="1251"/>
            <p14:sldId id="1387"/>
          </p14:sldIdLst>
        </p14:section>
        <p14:section name="Modules" id="{8D687E1C-A62B-4555-855B-F9E790EE5AFC}">
          <p14:sldIdLst>
            <p14:sldId id="1488"/>
            <p14:sldId id="1489"/>
            <p14:sldId id="1286"/>
            <p14:sldId id="1362"/>
            <p14:sldId id="1363"/>
            <p14:sldId id="590"/>
            <p14:sldId id="1365"/>
            <p14:sldId id="1364"/>
            <p14:sldId id="1366"/>
            <p14:sldId id="1351"/>
            <p14:sldId id="1503"/>
            <p14:sldId id="1354"/>
            <p14:sldId id="1372"/>
            <p14:sldId id="1452"/>
            <p14:sldId id="1369"/>
            <p14:sldId id="1482"/>
            <p14:sldId id="1352"/>
            <p14:sldId id="1360"/>
            <p14:sldId id="1497"/>
            <p14:sldId id="1495"/>
            <p14:sldId id="1498"/>
            <p14:sldId id="1499"/>
            <p14:sldId id="1481"/>
            <p14:sldId id="1454"/>
            <p14:sldId id="1361"/>
            <p14:sldId id="1580"/>
            <p14:sldId id="1486"/>
            <p14:sldId id="1487"/>
            <p14:sldId id="1492"/>
            <p14:sldId id="1494"/>
            <p14:sldId id="1493"/>
            <p14:sldId id="1485"/>
            <p14:sldId id="1491"/>
            <p14:sldId id="1496"/>
            <p14:sldId id="1355"/>
            <p14:sldId id="1490"/>
            <p14:sldId id="1356"/>
            <p14:sldId id="1483"/>
            <p14:sldId id="1484"/>
            <p14:sldId id="1357"/>
            <p14:sldId id="1453"/>
            <p14:sldId id="1373"/>
            <p14:sldId id="1358"/>
            <p14:sldId id="1359"/>
            <p14:sldId id="1375"/>
            <p14:sldId id="1456"/>
            <p14:sldId id="1455"/>
            <p14:sldId id="1500"/>
            <p14:sldId id="1501"/>
          </p14:sldIdLst>
        </p14:section>
        <p14:section name="Concepts" id="{2AFA4375-740E-4B4E-8F8B-00DFAE5C0B73}">
          <p14:sldIdLst>
            <p14:sldId id="1397"/>
            <p14:sldId id="1398"/>
            <p14:sldId id="1399"/>
            <p14:sldId id="1400"/>
            <p14:sldId id="1403"/>
            <p14:sldId id="1401"/>
            <p14:sldId id="1402"/>
            <p14:sldId id="1342"/>
            <p14:sldId id="1388"/>
            <p14:sldId id="1389"/>
            <p14:sldId id="1419"/>
            <p14:sldId id="1418"/>
            <p14:sldId id="1405"/>
            <p14:sldId id="1581"/>
            <p14:sldId id="1427"/>
            <p14:sldId id="1420"/>
            <p14:sldId id="1582"/>
            <p14:sldId id="1424"/>
            <p14:sldId id="1584"/>
            <p14:sldId id="1425"/>
            <p14:sldId id="1583"/>
            <p14:sldId id="1421"/>
            <p14:sldId id="1428"/>
            <p14:sldId id="1429"/>
            <p14:sldId id="1394"/>
            <p14:sldId id="1395"/>
            <p14:sldId id="1426"/>
            <p14:sldId id="1423"/>
            <p14:sldId id="1415"/>
            <p14:sldId id="1436"/>
            <p14:sldId id="1430"/>
            <p14:sldId id="1431"/>
            <p14:sldId id="1437"/>
            <p14:sldId id="1440"/>
            <p14:sldId id="1441"/>
            <p14:sldId id="1433"/>
            <p14:sldId id="1438"/>
            <p14:sldId id="1432"/>
            <p14:sldId id="1439"/>
            <p14:sldId id="1442"/>
            <p14:sldId id="1444"/>
            <p14:sldId id="1445"/>
            <p14:sldId id="1443"/>
            <p14:sldId id="1446"/>
            <p14:sldId id="1447"/>
            <p14:sldId id="1448"/>
            <p14:sldId id="1449"/>
            <p14:sldId id="1450"/>
            <p14:sldId id="1585"/>
            <p14:sldId id="1586"/>
            <p14:sldId id="1392"/>
            <p14:sldId id="1396"/>
          </p14:sldIdLst>
        </p14:section>
        <p14:section name="Spaceship Operator" id="{25107228-65C1-4DF9-8ED7-BE6A2F89C346}">
          <p14:sldIdLst>
            <p14:sldId id="1253"/>
            <p14:sldId id="1254"/>
            <p14:sldId id="1255"/>
            <p14:sldId id="1256"/>
            <p14:sldId id="1257"/>
            <p14:sldId id="1459"/>
            <p14:sldId id="1521"/>
            <p14:sldId id="1261"/>
            <p14:sldId id="1262"/>
            <p14:sldId id="1263"/>
            <p14:sldId id="1258"/>
            <p14:sldId id="1264"/>
            <p14:sldId id="1458"/>
            <p14:sldId id="1462"/>
            <p14:sldId id="1270"/>
            <p14:sldId id="1524"/>
            <p14:sldId id="1460"/>
            <p14:sldId id="1268"/>
            <p14:sldId id="1527"/>
            <p14:sldId id="1526"/>
            <p14:sldId id="1266"/>
            <p14:sldId id="1267"/>
            <p14:sldId id="1529"/>
            <p14:sldId id="1463"/>
            <p14:sldId id="1530"/>
            <p14:sldId id="1525"/>
            <p14:sldId id="1269"/>
            <p14:sldId id="1275"/>
            <p14:sldId id="1271"/>
            <p14:sldId id="1273"/>
            <p14:sldId id="1283"/>
            <p14:sldId id="1285"/>
            <p14:sldId id="1272"/>
            <p14:sldId id="1276"/>
            <p14:sldId id="1531"/>
            <p14:sldId id="1260"/>
            <p14:sldId id="1259"/>
            <p14:sldId id="1533"/>
            <p14:sldId id="1281"/>
            <p14:sldId id="1534"/>
            <p14:sldId id="1277"/>
            <p14:sldId id="1536"/>
            <p14:sldId id="1278"/>
            <p14:sldId id="1535"/>
            <p14:sldId id="1282"/>
            <p14:sldId id="1284"/>
            <p14:sldId id="1540"/>
            <p14:sldId id="1279"/>
            <p14:sldId id="1541"/>
            <p14:sldId id="1539"/>
          </p14:sldIdLst>
        </p14:section>
        <p14:section name="Ranges" id="{E6B66E28-92C6-40EA-9C14-8B0DD87B1A90}">
          <p14:sldIdLst>
            <p14:sldId id="1287"/>
            <p14:sldId id="1504"/>
            <p14:sldId id="1545"/>
            <p14:sldId id="1505"/>
            <p14:sldId id="1506"/>
            <p14:sldId id="1542"/>
            <p14:sldId id="1507"/>
            <p14:sldId id="1508"/>
            <p14:sldId id="1543"/>
            <p14:sldId id="1509"/>
            <p14:sldId id="1517"/>
            <p14:sldId id="1546"/>
            <p14:sldId id="1518"/>
            <p14:sldId id="1519"/>
            <p14:sldId id="1520"/>
            <p14:sldId id="1547"/>
            <p14:sldId id="1548"/>
            <p14:sldId id="1510"/>
            <p14:sldId id="1544"/>
            <p14:sldId id="1549"/>
            <p14:sldId id="1552"/>
            <p14:sldId id="1550"/>
            <p14:sldId id="1551"/>
            <p14:sldId id="1511"/>
            <p14:sldId id="1512"/>
            <p14:sldId id="1513"/>
            <p14:sldId id="1553"/>
            <p14:sldId id="1554"/>
            <p14:sldId id="1515"/>
            <p14:sldId id="1514"/>
            <p14:sldId id="1516"/>
            <p14:sldId id="1555"/>
          </p14:sldIdLst>
        </p14:section>
        <p14:section name="Coroutines" id="{485C52B5-B002-459B-8836-DA4E23F76B8F}">
          <p14:sldIdLst>
            <p14:sldId id="1595"/>
            <p14:sldId id="1616"/>
            <p14:sldId id="1596"/>
            <p14:sldId id="1620"/>
            <p14:sldId id="1599"/>
            <p14:sldId id="1597"/>
            <p14:sldId id="1641"/>
            <p14:sldId id="1600"/>
            <p14:sldId id="1609"/>
            <p14:sldId id="1598"/>
            <p14:sldId id="1611"/>
            <p14:sldId id="1612"/>
            <p14:sldId id="1614"/>
            <p14:sldId id="1637"/>
            <p14:sldId id="1643"/>
            <p14:sldId id="1601"/>
            <p14:sldId id="1604"/>
            <p14:sldId id="1644"/>
            <p14:sldId id="1607"/>
            <p14:sldId id="1628"/>
            <p14:sldId id="1608"/>
            <p14:sldId id="1645"/>
            <p14:sldId id="1630"/>
            <p14:sldId id="1639"/>
            <p14:sldId id="1648"/>
            <p14:sldId id="1649"/>
            <p14:sldId id="1651"/>
            <p14:sldId id="1652"/>
            <p14:sldId id="1660"/>
            <p14:sldId id="1655"/>
            <p14:sldId id="1658"/>
            <p14:sldId id="1654"/>
            <p14:sldId id="1656"/>
            <p14:sldId id="1646"/>
            <p14:sldId id="1664"/>
            <p14:sldId id="1666"/>
            <p14:sldId id="1669"/>
            <p14:sldId id="1662"/>
            <p14:sldId id="1667"/>
            <p14:sldId id="1668"/>
            <p14:sldId id="1671"/>
            <p14:sldId id="1678"/>
            <p14:sldId id="1675"/>
            <p14:sldId id="1676"/>
            <p14:sldId id="1677"/>
            <p14:sldId id="1679"/>
            <p14:sldId id="1680"/>
            <p14:sldId id="1691"/>
            <p14:sldId id="1681"/>
            <p14:sldId id="1682"/>
            <p14:sldId id="1683"/>
            <p14:sldId id="1685"/>
            <p14:sldId id="1684"/>
            <p14:sldId id="1687"/>
            <p14:sldId id="1686"/>
            <p14:sldId id="1688"/>
            <p14:sldId id="1690"/>
            <p14:sldId id="1689"/>
            <p14:sldId id="1603"/>
            <p14:sldId id="1602"/>
            <p14:sldId id="1635"/>
            <p14:sldId id="1692"/>
          </p14:sldIdLst>
        </p14:section>
        <p14:section name="Concurrency Support" id="{1168535B-4442-4621-B66E-C5B09F3B4753}">
          <p14:sldIdLst>
            <p14:sldId id="1765"/>
            <p14:sldId id="1766"/>
            <p14:sldId id="1767"/>
            <p14:sldId id="1768"/>
            <p14:sldId id="1769"/>
            <p14:sldId id="1770"/>
            <p14:sldId id="1771"/>
            <p14:sldId id="1772"/>
          </p14:sldIdLst>
        </p14:section>
        <p14:section name="Library Additions" id="{EA52019E-60E5-4936-865C-734985413CB0}">
          <p14:sldIdLst>
            <p14:sldId id="1773"/>
            <p14:sldId id="1774"/>
            <p14:sldId id="1794"/>
            <p14:sldId id="1785"/>
            <p14:sldId id="1775"/>
            <p14:sldId id="1776"/>
            <p14:sldId id="1778"/>
            <p14:sldId id="1786"/>
            <p14:sldId id="1779"/>
            <p14:sldId id="1787"/>
            <p14:sldId id="1789"/>
            <p14:sldId id="1788"/>
            <p14:sldId id="1781"/>
            <p14:sldId id="1796"/>
            <p14:sldId id="1791"/>
            <p14:sldId id="1783"/>
            <p14:sldId id="1792"/>
            <p14:sldId id="1797"/>
            <p14:sldId id="1780"/>
            <p14:sldId id="1795"/>
            <p14:sldId id="1782"/>
            <p14:sldId id="1790"/>
            <p14:sldId id="1784"/>
            <p14:sldId id="179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ar Lone" initials="UL" lastIdx="1" clrIdx="0">
    <p:extLst>
      <p:ext uri="{19B8F6BF-5375-455C-9EA6-DF929625EA0E}">
        <p15:presenceInfo xmlns:p15="http://schemas.microsoft.com/office/powerpoint/2012/main" userId="Umar Lo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82F"/>
    <a:srgbClr val="FF5D5D"/>
    <a:srgbClr val="FD99AA"/>
    <a:srgbClr val="FB3B5B"/>
    <a:srgbClr val="DB6413"/>
    <a:srgbClr val="339972"/>
    <a:srgbClr val="57B7FF"/>
    <a:srgbClr val="C2E49C"/>
    <a:srgbClr val="FF9B9B"/>
    <a:srgbClr val="FF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9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99" Type="http://schemas.openxmlformats.org/officeDocument/2006/relationships/slide" Target="slides/slide295.xml"/><Relationship Id="rId21" Type="http://schemas.openxmlformats.org/officeDocument/2006/relationships/slide" Target="slides/slide17.xml"/><Relationship Id="rId63" Type="http://schemas.openxmlformats.org/officeDocument/2006/relationships/slide" Target="slides/slide59.xml"/><Relationship Id="rId159" Type="http://schemas.openxmlformats.org/officeDocument/2006/relationships/slide" Target="slides/slide155.xml"/><Relationship Id="rId324" Type="http://schemas.openxmlformats.org/officeDocument/2006/relationships/slide" Target="slides/slide320.xml"/><Relationship Id="rId366" Type="http://schemas.openxmlformats.org/officeDocument/2006/relationships/slide" Target="slides/slide362.xml"/><Relationship Id="rId170" Type="http://schemas.openxmlformats.org/officeDocument/2006/relationships/slide" Target="slides/slide166.xml"/><Relationship Id="rId226" Type="http://schemas.openxmlformats.org/officeDocument/2006/relationships/slide" Target="slides/slide222.xml"/><Relationship Id="rId268" Type="http://schemas.openxmlformats.org/officeDocument/2006/relationships/slide" Target="slides/slide264.xml"/><Relationship Id="rId32" Type="http://schemas.openxmlformats.org/officeDocument/2006/relationships/slide" Target="slides/slide28.xml"/><Relationship Id="rId74" Type="http://schemas.openxmlformats.org/officeDocument/2006/relationships/slide" Target="slides/slide70.xml"/><Relationship Id="rId128" Type="http://schemas.openxmlformats.org/officeDocument/2006/relationships/slide" Target="slides/slide124.xml"/><Relationship Id="rId335" Type="http://schemas.openxmlformats.org/officeDocument/2006/relationships/slide" Target="slides/slide331.xml"/><Relationship Id="rId377" Type="http://schemas.openxmlformats.org/officeDocument/2006/relationships/slide" Target="slides/slide373.xml"/><Relationship Id="rId5" Type="http://schemas.openxmlformats.org/officeDocument/2006/relationships/slide" Target="slides/slide1.xml"/><Relationship Id="rId181" Type="http://schemas.openxmlformats.org/officeDocument/2006/relationships/slide" Target="slides/slide177.xml"/><Relationship Id="rId237" Type="http://schemas.openxmlformats.org/officeDocument/2006/relationships/slide" Target="slides/slide233.xml"/><Relationship Id="rId279" Type="http://schemas.openxmlformats.org/officeDocument/2006/relationships/slide" Target="slides/slide275.xml"/><Relationship Id="rId43" Type="http://schemas.openxmlformats.org/officeDocument/2006/relationships/slide" Target="slides/slide39.xml"/><Relationship Id="rId139" Type="http://schemas.openxmlformats.org/officeDocument/2006/relationships/slide" Target="slides/slide135.xml"/><Relationship Id="rId290" Type="http://schemas.openxmlformats.org/officeDocument/2006/relationships/slide" Target="slides/slide286.xml"/><Relationship Id="rId304" Type="http://schemas.openxmlformats.org/officeDocument/2006/relationships/slide" Target="slides/slide300.xml"/><Relationship Id="rId346" Type="http://schemas.openxmlformats.org/officeDocument/2006/relationships/slide" Target="slides/slide342.xml"/><Relationship Id="rId388" Type="http://schemas.openxmlformats.org/officeDocument/2006/relationships/commentAuthors" Target="commentAuthors.xml"/><Relationship Id="rId85" Type="http://schemas.openxmlformats.org/officeDocument/2006/relationships/slide" Target="slides/slide81.xml"/><Relationship Id="rId150" Type="http://schemas.openxmlformats.org/officeDocument/2006/relationships/slide" Target="slides/slide146.xml"/><Relationship Id="rId192" Type="http://schemas.openxmlformats.org/officeDocument/2006/relationships/slide" Target="slides/slide188.xml"/><Relationship Id="rId206" Type="http://schemas.openxmlformats.org/officeDocument/2006/relationships/slide" Target="slides/slide202.xml"/><Relationship Id="rId248" Type="http://schemas.openxmlformats.org/officeDocument/2006/relationships/slide" Target="slides/slide244.xml"/><Relationship Id="rId12" Type="http://schemas.openxmlformats.org/officeDocument/2006/relationships/slide" Target="slides/slide8.xml"/><Relationship Id="rId108" Type="http://schemas.openxmlformats.org/officeDocument/2006/relationships/slide" Target="slides/slide104.xml"/><Relationship Id="rId315" Type="http://schemas.openxmlformats.org/officeDocument/2006/relationships/slide" Target="slides/slide311.xml"/><Relationship Id="rId357" Type="http://schemas.openxmlformats.org/officeDocument/2006/relationships/slide" Target="slides/slide353.xml"/><Relationship Id="rId54" Type="http://schemas.openxmlformats.org/officeDocument/2006/relationships/slide" Target="slides/slide50.xml"/><Relationship Id="rId96" Type="http://schemas.openxmlformats.org/officeDocument/2006/relationships/slide" Target="slides/slide92.xml"/><Relationship Id="rId161" Type="http://schemas.openxmlformats.org/officeDocument/2006/relationships/slide" Target="slides/slide157.xml"/><Relationship Id="rId217" Type="http://schemas.openxmlformats.org/officeDocument/2006/relationships/slide" Target="slides/slide213.xml"/><Relationship Id="rId259" Type="http://schemas.openxmlformats.org/officeDocument/2006/relationships/slide" Target="slides/slide255.xml"/><Relationship Id="rId23" Type="http://schemas.openxmlformats.org/officeDocument/2006/relationships/slide" Target="slides/slide19.xml"/><Relationship Id="rId119" Type="http://schemas.openxmlformats.org/officeDocument/2006/relationships/slide" Target="slides/slide115.xml"/><Relationship Id="rId270" Type="http://schemas.openxmlformats.org/officeDocument/2006/relationships/slide" Target="slides/slide266.xml"/><Relationship Id="rId326" Type="http://schemas.openxmlformats.org/officeDocument/2006/relationships/slide" Target="slides/slide322.xml"/><Relationship Id="rId65" Type="http://schemas.openxmlformats.org/officeDocument/2006/relationships/slide" Target="slides/slide61.xml"/><Relationship Id="rId130" Type="http://schemas.openxmlformats.org/officeDocument/2006/relationships/slide" Target="slides/slide126.xml"/><Relationship Id="rId368" Type="http://schemas.openxmlformats.org/officeDocument/2006/relationships/slide" Target="slides/slide364.xml"/><Relationship Id="rId172" Type="http://schemas.openxmlformats.org/officeDocument/2006/relationships/slide" Target="slides/slide168.xml"/><Relationship Id="rId228" Type="http://schemas.openxmlformats.org/officeDocument/2006/relationships/slide" Target="slides/slide224.xml"/><Relationship Id="rId281" Type="http://schemas.openxmlformats.org/officeDocument/2006/relationships/slide" Target="slides/slide277.xml"/><Relationship Id="rId337" Type="http://schemas.openxmlformats.org/officeDocument/2006/relationships/slide" Target="slides/slide333.xml"/><Relationship Id="rId34" Type="http://schemas.openxmlformats.org/officeDocument/2006/relationships/slide" Target="slides/slide30.xml"/><Relationship Id="rId76" Type="http://schemas.openxmlformats.org/officeDocument/2006/relationships/slide" Target="slides/slide72.xml"/><Relationship Id="rId141" Type="http://schemas.openxmlformats.org/officeDocument/2006/relationships/slide" Target="slides/slide137.xml"/><Relationship Id="rId379" Type="http://schemas.openxmlformats.org/officeDocument/2006/relationships/slide" Target="slides/slide375.xml"/><Relationship Id="rId7" Type="http://schemas.openxmlformats.org/officeDocument/2006/relationships/slide" Target="slides/slide3.xml"/><Relationship Id="rId183" Type="http://schemas.openxmlformats.org/officeDocument/2006/relationships/slide" Target="slides/slide179.xml"/><Relationship Id="rId239" Type="http://schemas.openxmlformats.org/officeDocument/2006/relationships/slide" Target="slides/slide235.xml"/><Relationship Id="rId390" Type="http://schemas.openxmlformats.org/officeDocument/2006/relationships/viewProps" Target="viewProps.xml"/><Relationship Id="rId250" Type="http://schemas.openxmlformats.org/officeDocument/2006/relationships/slide" Target="slides/slide246.xml"/><Relationship Id="rId292" Type="http://schemas.openxmlformats.org/officeDocument/2006/relationships/slide" Target="slides/slide288.xml"/><Relationship Id="rId306" Type="http://schemas.openxmlformats.org/officeDocument/2006/relationships/slide" Target="slides/slide302.xml"/><Relationship Id="rId45" Type="http://schemas.openxmlformats.org/officeDocument/2006/relationships/slide" Target="slides/slide41.xml"/><Relationship Id="rId87" Type="http://schemas.openxmlformats.org/officeDocument/2006/relationships/slide" Target="slides/slide83.xml"/><Relationship Id="rId110" Type="http://schemas.openxmlformats.org/officeDocument/2006/relationships/slide" Target="slides/slide106.xml"/><Relationship Id="rId348" Type="http://schemas.openxmlformats.org/officeDocument/2006/relationships/slide" Target="slides/slide344.xml"/><Relationship Id="rId152" Type="http://schemas.openxmlformats.org/officeDocument/2006/relationships/slide" Target="slides/slide148.xml"/><Relationship Id="rId194" Type="http://schemas.openxmlformats.org/officeDocument/2006/relationships/slide" Target="slides/slide190.xml"/><Relationship Id="rId208" Type="http://schemas.openxmlformats.org/officeDocument/2006/relationships/slide" Target="slides/slide204.xml"/><Relationship Id="rId261" Type="http://schemas.openxmlformats.org/officeDocument/2006/relationships/slide" Target="slides/slide257.xml"/><Relationship Id="rId14" Type="http://schemas.openxmlformats.org/officeDocument/2006/relationships/slide" Target="slides/slide10.xml"/><Relationship Id="rId56" Type="http://schemas.openxmlformats.org/officeDocument/2006/relationships/slide" Target="slides/slide52.xml"/><Relationship Id="rId317" Type="http://schemas.openxmlformats.org/officeDocument/2006/relationships/slide" Target="slides/slide313.xml"/><Relationship Id="rId359" Type="http://schemas.openxmlformats.org/officeDocument/2006/relationships/slide" Target="slides/slide355.xml"/><Relationship Id="rId98" Type="http://schemas.openxmlformats.org/officeDocument/2006/relationships/slide" Target="slides/slide94.xml"/><Relationship Id="rId121" Type="http://schemas.openxmlformats.org/officeDocument/2006/relationships/slide" Target="slides/slide117.xml"/><Relationship Id="rId163" Type="http://schemas.openxmlformats.org/officeDocument/2006/relationships/slide" Target="slides/slide159.xml"/><Relationship Id="rId219" Type="http://schemas.openxmlformats.org/officeDocument/2006/relationships/slide" Target="slides/slide215.xml"/><Relationship Id="rId370" Type="http://schemas.openxmlformats.org/officeDocument/2006/relationships/slide" Target="slides/slide366.xml"/><Relationship Id="rId230" Type="http://schemas.openxmlformats.org/officeDocument/2006/relationships/slide" Target="slides/slide226.xml"/><Relationship Id="rId25" Type="http://schemas.openxmlformats.org/officeDocument/2006/relationships/slide" Target="slides/slide21.xml"/><Relationship Id="rId67" Type="http://schemas.openxmlformats.org/officeDocument/2006/relationships/slide" Target="slides/slide63.xml"/><Relationship Id="rId272" Type="http://schemas.openxmlformats.org/officeDocument/2006/relationships/slide" Target="slides/slide268.xml"/><Relationship Id="rId328" Type="http://schemas.openxmlformats.org/officeDocument/2006/relationships/slide" Target="slides/slide324.xml"/><Relationship Id="rId132" Type="http://schemas.openxmlformats.org/officeDocument/2006/relationships/slide" Target="slides/slide128.xml"/><Relationship Id="rId174" Type="http://schemas.openxmlformats.org/officeDocument/2006/relationships/slide" Target="slides/slide170.xml"/><Relationship Id="rId381" Type="http://schemas.openxmlformats.org/officeDocument/2006/relationships/slide" Target="slides/slide377.xml"/><Relationship Id="rId241" Type="http://schemas.openxmlformats.org/officeDocument/2006/relationships/slide" Target="slides/slide237.xml"/><Relationship Id="rId36" Type="http://schemas.openxmlformats.org/officeDocument/2006/relationships/slide" Target="slides/slide32.xml"/><Relationship Id="rId283" Type="http://schemas.openxmlformats.org/officeDocument/2006/relationships/slide" Target="slides/slide279.xml"/><Relationship Id="rId339" Type="http://schemas.openxmlformats.org/officeDocument/2006/relationships/slide" Target="slides/slide335.xml"/><Relationship Id="rId78" Type="http://schemas.openxmlformats.org/officeDocument/2006/relationships/slide" Target="slides/slide74.xml"/><Relationship Id="rId101" Type="http://schemas.openxmlformats.org/officeDocument/2006/relationships/slide" Target="slides/slide97.xml"/><Relationship Id="rId143" Type="http://schemas.openxmlformats.org/officeDocument/2006/relationships/slide" Target="slides/slide139.xml"/><Relationship Id="rId185" Type="http://schemas.openxmlformats.org/officeDocument/2006/relationships/slide" Target="slides/slide181.xml"/><Relationship Id="rId350" Type="http://schemas.openxmlformats.org/officeDocument/2006/relationships/slide" Target="slides/slide346.xml"/><Relationship Id="rId9" Type="http://schemas.openxmlformats.org/officeDocument/2006/relationships/slide" Target="slides/slide5.xml"/><Relationship Id="rId210" Type="http://schemas.openxmlformats.org/officeDocument/2006/relationships/slide" Target="slides/slide206.xml"/><Relationship Id="rId392" Type="http://schemas.openxmlformats.org/officeDocument/2006/relationships/tableStyles" Target="tableStyles.xml"/><Relationship Id="rId252" Type="http://schemas.openxmlformats.org/officeDocument/2006/relationships/slide" Target="slides/slide248.xml"/><Relationship Id="rId294" Type="http://schemas.openxmlformats.org/officeDocument/2006/relationships/slide" Target="slides/slide290.xml"/><Relationship Id="rId308" Type="http://schemas.openxmlformats.org/officeDocument/2006/relationships/slide" Target="slides/slide304.xml"/><Relationship Id="rId47" Type="http://schemas.openxmlformats.org/officeDocument/2006/relationships/slide" Target="slides/slide43.xml"/><Relationship Id="rId89" Type="http://schemas.openxmlformats.org/officeDocument/2006/relationships/slide" Target="slides/slide85.xml"/><Relationship Id="rId112" Type="http://schemas.openxmlformats.org/officeDocument/2006/relationships/slide" Target="slides/slide108.xml"/><Relationship Id="rId154" Type="http://schemas.openxmlformats.org/officeDocument/2006/relationships/slide" Target="slides/slide150.xml"/><Relationship Id="rId361" Type="http://schemas.openxmlformats.org/officeDocument/2006/relationships/slide" Target="slides/slide357.xml"/><Relationship Id="rId196" Type="http://schemas.openxmlformats.org/officeDocument/2006/relationships/slide" Target="slides/slide192.xml"/><Relationship Id="rId16" Type="http://schemas.openxmlformats.org/officeDocument/2006/relationships/slide" Target="slides/slide12.xml"/><Relationship Id="rId221" Type="http://schemas.openxmlformats.org/officeDocument/2006/relationships/slide" Target="slides/slide217.xml"/><Relationship Id="rId242" Type="http://schemas.openxmlformats.org/officeDocument/2006/relationships/slide" Target="slides/slide238.xml"/><Relationship Id="rId263" Type="http://schemas.openxmlformats.org/officeDocument/2006/relationships/slide" Target="slides/slide259.xml"/><Relationship Id="rId284" Type="http://schemas.openxmlformats.org/officeDocument/2006/relationships/slide" Target="slides/slide280.xml"/><Relationship Id="rId319" Type="http://schemas.openxmlformats.org/officeDocument/2006/relationships/slide" Target="slides/slide315.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330" Type="http://schemas.openxmlformats.org/officeDocument/2006/relationships/slide" Target="slides/slide326.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351" Type="http://schemas.openxmlformats.org/officeDocument/2006/relationships/slide" Target="slides/slide347.xml"/><Relationship Id="rId372" Type="http://schemas.openxmlformats.org/officeDocument/2006/relationships/slide" Target="slides/slide368.xml"/><Relationship Id="rId393" Type="http://schemas.microsoft.com/office/2016/11/relationships/changesInfo" Target="changesInfos/changesInfo1.xml"/><Relationship Id="rId211" Type="http://schemas.openxmlformats.org/officeDocument/2006/relationships/slide" Target="slides/slide207.xml"/><Relationship Id="rId232" Type="http://schemas.openxmlformats.org/officeDocument/2006/relationships/slide" Target="slides/slide228.xml"/><Relationship Id="rId253" Type="http://schemas.openxmlformats.org/officeDocument/2006/relationships/slide" Target="slides/slide249.xml"/><Relationship Id="rId274" Type="http://schemas.openxmlformats.org/officeDocument/2006/relationships/slide" Target="slides/slide270.xml"/><Relationship Id="rId295" Type="http://schemas.openxmlformats.org/officeDocument/2006/relationships/slide" Target="slides/slide291.xml"/><Relationship Id="rId309" Type="http://schemas.openxmlformats.org/officeDocument/2006/relationships/slide" Target="slides/slide305.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320" Type="http://schemas.openxmlformats.org/officeDocument/2006/relationships/slide" Target="slides/slide316.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341" Type="http://schemas.openxmlformats.org/officeDocument/2006/relationships/slide" Target="slides/slide337.xml"/><Relationship Id="rId362" Type="http://schemas.openxmlformats.org/officeDocument/2006/relationships/slide" Target="slides/slide358.xml"/><Relationship Id="rId383" Type="http://schemas.openxmlformats.org/officeDocument/2006/relationships/slide" Target="slides/slide379.xml"/><Relationship Id="rId201" Type="http://schemas.openxmlformats.org/officeDocument/2006/relationships/slide" Target="slides/slide197.xml"/><Relationship Id="rId222" Type="http://schemas.openxmlformats.org/officeDocument/2006/relationships/slide" Target="slides/slide218.xml"/><Relationship Id="rId243" Type="http://schemas.openxmlformats.org/officeDocument/2006/relationships/slide" Target="slides/slide239.xml"/><Relationship Id="rId264" Type="http://schemas.openxmlformats.org/officeDocument/2006/relationships/slide" Target="slides/slide260.xml"/><Relationship Id="rId285" Type="http://schemas.openxmlformats.org/officeDocument/2006/relationships/slide" Target="slides/slide28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310" Type="http://schemas.openxmlformats.org/officeDocument/2006/relationships/slide" Target="slides/slide306.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331" Type="http://schemas.openxmlformats.org/officeDocument/2006/relationships/slide" Target="slides/slide327.xml"/><Relationship Id="rId352" Type="http://schemas.openxmlformats.org/officeDocument/2006/relationships/slide" Target="slides/slide348.xml"/><Relationship Id="rId373" Type="http://schemas.openxmlformats.org/officeDocument/2006/relationships/slide" Target="slides/slide369.xml"/><Relationship Id="rId1" Type="http://schemas.openxmlformats.org/officeDocument/2006/relationships/customXml" Target="../customXml/item1.xml"/><Relationship Id="rId212" Type="http://schemas.openxmlformats.org/officeDocument/2006/relationships/slide" Target="slides/slide208.xml"/><Relationship Id="rId233" Type="http://schemas.openxmlformats.org/officeDocument/2006/relationships/slide" Target="slides/slide229.xml"/><Relationship Id="rId254" Type="http://schemas.openxmlformats.org/officeDocument/2006/relationships/slide" Target="slides/slide250.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275" Type="http://schemas.openxmlformats.org/officeDocument/2006/relationships/slide" Target="slides/slide271.xml"/><Relationship Id="rId296" Type="http://schemas.openxmlformats.org/officeDocument/2006/relationships/slide" Target="slides/slide292.xml"/><Relationship Id="rId300" Type="http://schemas.openxmlformats.org/officeDocument/2006/relationships/slide" Target="slides/slide296.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321" Type="http://schemas.openxmlformats.org/officeDocument/2006/relationships/slide" Target="slides/slide317.xml"/><Relationship Id="rId342" Type="http://schemas.openxmlformats.org/officeDocument/2006/relationships/slide" Target="slides/slide338.xml"/><Relationship Id="rId363" Type="http://schemas.openxmlformats.org/officeDocument/2006/relationships/slide" Target="slides/slide359.xml"/><Relationship Id="rId384" Type="http://schemas.openxmlformats.org/officeDocument/2006/relationships/slide" Target="slides/slide380.xml"/><Relationship Id="rId202" Type="http://schemas.openxmlformats.org/officeDocument/2006/relationships/slide" Target="slides/slide198.xml"/><Relationship Id="rId223" Type="http://schemas.openxmlformats.org/officeDocument/2006/relationships/slide" Target="slides/slide219.xml"/><Relationship Id="rId244" Type="http://schemas.openxmlformats.org/officeDocument/2006/relationships/slide" Target="slides/slide240.xml"/><Relationship Id="rId18" Type="http://schemas.openxmlformats.org/officeDocument/2006/relationships/slide" Target="slides/slide14.xml"/><Relationship Id="rId39" Type="http://schemas.openxmlformats.org/officeDocument/2006/relationships/slide" Target="slides/slide35.xml"/><Relationship Id="rId265" Type="http://schemas.openxmlformats.org/officeDocument/2006/relationships/slide" Target="slides/slide261.xml"/><Relationship Id="rId286" Type="http://schemas.openxmlformats.org/officeDocument/2006/relationships/slide" Target="slides/slide282.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311" Type="http://schemas.openxmlformats.org/officeDocument/2006/relationships/slide" Target="slides/slide307.xml"/><Relationship Id="rId332" Type="http://schemas.openxmlformats.org/officeDocument/2006/relationships/slide" Target="slides/slide328.xml"/><Relationship Id="rId353" Type="http://schemas.openxmlformats.org/officeDocument/2006/relationships/slide" Target="slides/slide349.xml"/><Relationship Id="rId374" Type="http://schemas.openxmlformats.org/officeDocument/2006/relationships/slide" Target="slides/slide370.xml"/><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34" Type="http://schemas.openxmlformats.org/officeDocument/2006/relationships/slide" Target="slides/slide230.xml"/><Relationship Id="rId2" Type="http://schemas.openxmlformats.org/officeDocument/2006/relationships/customXml" Target="../customXml/item2.xml"/><Relationship Id="rId29" Type="http://schemas.openxmlformats.org/officeDocument/2006/relationships/slide" Target="slides/slide25.xml"/><Relationship Id="rId255" Type="http://schemas.openxmlformats.org/officeDocument/2006/relationships/slide" Target="slides/slide251.xml"/><Relationship Id="rId276" Type="http://schemas.openxmlformats.org/officeDocument/2006/relationships/slide" Target="slides/slide272.xml"/><Relationship Id="rId297" Type="http://schemas.openxmlformats.org/officeDocument/2006/relationships/slide" Target="slides/slide293.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301" Type="http://schemas.openxmlformats.org/officeDocument/2006/relationships/slide" Target="slides/slide297.xml"/><Relationship Id="rId322" Type="http://schemas.openxmlformats.org/officeDocument/2006/relationships/slide" Target="slides/slide318.xml"/><Relationship Id="rId343" Type="http://schemas.openxmlformats.org/officeDocument/2006/relationships/slide" Target="slides/slide339.xml"/><Relationship Id="rId364" Type="http://schemas.openxmlformats.org/officeDocument/2006/relationships/slide" Target="slides/slide360.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385" Type="http://schemas.openxmlformats.org/officeDocument/2006/relationships/slide" Target="slides/slide381.xml"/><Relationship Id="rId19" Type="http://schemas.openxmlformats.org/officeDocument/2006/relationships/slide" Target="slides/slide15.xml"/><Relationship Id="rId224" Type="http://schemas.openxmlformats.org/officeDocument/2006/relationships/slide" Target="slides/slide220.xml"/><Relationship Id="rId245" Type="http://schemas.openxmlformats.org/officeDocument/2006/relationships/slide" Target="slides/slide241.xml"/><Relationship Id="rId266" Type="http://schemas.openxmlformats.org/officeDocument/2006/relationships/slide" Target="slides/slide262.xml"/><Relationship Id="rId287" Type="http://schemas.openxmlformats.org/officeDocument/2006/relationships/slide" Target="slides/slide283.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312" Type="http://schemas.openxmlformats.org/officeDocument/2006/relationships/slide" Target="slides/slide308.xml"/><Relationship Id="rId333" Type="http://schemas.openxmlformats.org/officeDocument/2006/relationships/slide" Target="slides/slide329.xml"/><Relationship Id="rId354" Type="http://schemas.openxmlformats.org/officeDocument/2006/relationships/slide" Target="slides/slide350.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 Id="rId375" Type="http://schemas.openxmlformats.org/officeDocument/2006/relationships/slide" Target="slides/slide371.xml"/><Relationship Id="rId3" Type="http://schemas.openxmlformats.org/officeDocument/2006/relationships/customXml" Target="../customXml/item3.xml"/><Relationship Id="rId214" Type="http://schemas.openxmlformats.org/officeDocument/2006/relationships/slide" Target="slides/slide210.xml"/><Relationship Id="rId235" Type="http://schemas.openxmlformats.org/officeDocument/2006/relationships/slide" Target="slides/slide231.xml"/><Relationship Id="rId256" Type="http://schemas.openxmlformats.org/officeDocument/2006/relationships/slide" Target="slides/slide252.xml"/><Relationship Id="rId277" Type="http://schemas.openxmlformats.org/officeDocument/2006/relationships/slide" Target="slides/slide273.xml"/><Relationship Id="rId298" Type="http://schemas.openxmlformats.org/officeDocument/2006/relationships/slide" Target="slides/slide294.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302" Type="http://schemas.openxmlformats.org/officeDocument/2006/relationships/slide" Target="slides/slide298.xml"/><Relationship Id="rId323" Type="http://schemas.openxmlformats.org/officeDocument/2006/relationships/slide" Target="slides/slide319.xml"/><Relationship Id="rId344" Type="http://schemas.openxmlformats.org/officeDocument/2006/relationships/slide" Target="slides/slide340.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179" Type="http://schemas.openxmlformats.org/officeDocument/2006/relationships/slide" Target="slides/slide175.xml"/><Relationship Id="rId365" Type="http://schemas.openxmlformats.org/officeDocument/2006/relationships/slide" Target="slides/slide361.xml"/><Relationship Id="rId386" Type="http://schemas.openxmlformats.org/officeDocument/2006/relationships/slide" Target="slides/slide382.xml"/><Relationship Id="rId190" Type="http://schemas.openxmlformats.org/officeDocument/2006/relationships/slide" Target="slides/slide186.xml"/><Relationship Id="rId204" Type="http://schemas.openxmlformats.org/officeDocument/2006/relationships/slide" Target="slides/slide200.xml"/><Relationship Id="rId225" Type="http://schemas.openxmlformats.org/officeDocument/2006/relationships/slide" Target="slides/slide221.xml"/><Relationship Id="rId246" Type="http://schemas.openxmlformats.org/officeDocument/2006/relationships/slide" Target="slides/slide242.xml"/><Relationship Id="rId267" Type="http://schemas.openxmlformats.org/officeDocument/2006/relationships/slide" Target="slides/slide263.xml"/><Relationship Id="rId288" Type="http://schemas.openxmlformats.org/officeDocument/2006/relationships/slide" Target="slides/slide284.xml"/><Relationship Id="rId106" Type="http://schemas.openxmlformats.org/officeDocument/2006/relationships/slide" Target="slides/slide102.xml"/><Relationship Id="rId127" Type="http://schemas.openxmlformats.org/officeDocument/2006/relationships/slide" Target="slides/slide123.xml"/><Relationship Id="rId313" Type="http://schemas.openxmlformats.org/officeDocument/2006/relationships/slide" Target="slides/slide309.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94" Type="http://schemas.openxmlformats.org/officeDocument/2006/relationships/slide" Target="slides/slide90.xml"/><Relationship Id="rId148" Type="http://schemas.openxmlformats.org/officeDocument/2006/relationships/slide" Target="slides/slide144.xml"/><Relationship Id="rId169" Type="http://schemas.openxmlformats.org/officeDocument/2006/relationships/slide" Target="slides/slide165.xml"/><Relationship Id="rId334" Type="http://schemas.openxmlformats.org/officeDocument/2006/relationships/slide" Target="slides/slide330.xml"/><Relationship Id="rId355" Type="http://schemas.openxmlformats.org/officeDocument/2006/relationships/slide" Target="slides/slide351.xml"/><Relationship Id="rId376" Type="http://schemas.openxmlformats.org/officeDocument/2006/relationships/slide" Target="slides/slide372.xml"/><Relationship Id="rId4" Type="http://schemas.openxmlformats.org/officeDocument/2006/relationships/slideMaster" Target="slideMasters/slideMaster1.xml"/><Relationship Id="rId180" Type="http://schemas.openxmlformats.org/officeDocument/2006/relationships/slide" Target="slides/slide176.xml"/><Relationship Id="rId215" Type="http://schemas.openxmlformats.org/officeDocument/2006/relationships/slide" Target="slides/slide211.xml"/><Relationship Id="rId236" Type="http://schemas.openxmlformats.org/officeDocument/2006/relationships/slide" Target="slides/slide232.xml"/><Relationship Id="rId257" Type="http://schemas.openxmlformats.org/officeDocument/2006/relationships/slide" Target="slides/slide253.xml"/><Relationship Id="rId278" Type="http://schemas.openxmlformats.org/officeDocument/2006/relationships/slide" Target="slides/slide274.xml"/><Relationship Id="rId303" Type="http://schemas.openxmlformats.org/officeDocument/2006/relationships/slide" Target="slides/slide299.xml"/><Relationship Id="rId42" Type="http://schemas.openxmlformats.org/officeDocument/2006/relationships/slide" Target="slides/slide38.xml"/><Relationship Id="rId84" Type="http://schemas.openxmlformats.org/officeDocument/2006/relationships/slide" Target="slides/slide80.xml"/><Relationship Id="rId138" Type="http://schemas.openxmlformats.org/officeDocument/2006/relationships/slide" Target="slides/slide134.xml"/><Relationship Id="rId345" Type="http://schemas.openxmlformats.org/officeDocument/2006/relationships/slide" Target="slides/slide341.xml"/><Relationship Id="rId387" Type="http://schemas.openxmlformats.org/officeDocument/2006/relationships/notesMaster" Target="notesMasters/notesMaster1.xml"/><Relationship Id="rId191" Type="http://schemas.openxmlformats.org/officeDocument/2006/relationships/slide" Target="slides/slide187.xml"/><Relationship Id="rId205" Type="http://schemas.openxmlformats.org/officeDocument/2006/relationships/slide" Target="slides/slide201.xml"/><Relationship Id="rId247" Type="http://schemas.openxmlformats.org/officeDocument/2006/relationships/slide" Target="slides/slide243.xml"/><Relationship Id="rId107" Type="http://schemas.openxmlformats.org/officeDocument/2006/relationships/slide" Target="slides/slide103.xml"/><Relationship Id="rId289" Type="http://schemas.openxmlformats.org/officeDocument/2006/relationships/slide" Target="slides/slide285.xml"/><Relationship Id="rId11" Type="http://schemas.openxmlformats.org/officeDocument/2006/relationships/slide" Target="slides/slide7.xml"/><Relationship Id="rId53" Type="http://schemas.openxmlformats.org/officeDocument/2006/relationships/slide" Target="slides/slide49.xml"/><Relationship Id="rId149" Type="http://schemas.openxmlformats.org/officeDocument/2006/relationships/slide" Target="slides/slide145.xml"/><Relationship Id="rId314" Type="http://schemas.openxmlformats.org/officeDocument/2006/relationships/slide" Target="slides/slide310.xml"/><Relationship Id="rId356" Type="http://schemas.openxmlformats.org/officeDocument/2006/relationships/slide" Target="slides/slide352.xml"/><Relationship Id="rId95" Type="http://schemas.openxmlformats.org/officeDocument/2006/relationships/slide" Target="slides/slide91.xml"/><Relationship Id="rId160" Type="http://schemas.openxmlformats.org/officeDocument/2006/relationships/slide" Target="slides/slide156.xml"/><Relationship Id="rId216" Type="http://schemas.openxmlformats.org/officeDocument/2006/relationships/slide" Target="slides/slide212.xml"/><Relationship Id="rId258" Type="http://schemas.openxmlformats.org/officeDocument/2006/relationships/slide" Target="slides/slide254.xml"/><Relationship Id="rId22" Type="http://schemas.openxmlformats.org/officeDocument/2006/relationships/slide" Target="slides/slide18.xml"/><Relationship Id="rId64" Type="http://schemas.openxmlformats.org/officeDocument/2006/relationships/slide" Target="slides/slide60.xml"/><Relationship Id="rId118" Type="http://schemas.openxmlformats.org/officeDocument/2006/relationships/slide" Target="slides/slide114.xml"/><Relationship Id="rId325" Type="http://schemas.openxmlformats.org/officeDocument/2006/relationships/slide" Target="slides/slide321.xml"/><Relationship Id="rId367" Type="http://schemas.openxmlformats.org/officeDocument/2006/relationships/slide" Target="slides/slide363.xml"/><Relationship Id="rId171" Type="http://schemas.openxmlformats.org/officeDocument/2006/relationships/slide" Target="slides/slide167.xml"/><Relationship Id="rId227" Type="http://schemas.openxmlformats.org/officeDocument/2006/relationships/slide" Target="slides/slide223.xml"/><Relationship Id="rId269" Type="http://schemas.openxmlformats.org/officeDocument/2006/relationships/slide" Target="slides/slide265.xml"/><Relationship Id="rId33" Type="http://schemas.openxmlformats.org/officeDocument/2006/relationships/slide" Target="slides/slide29.xml"/><Relationship Id="rId129" Type="http://schemas.openxmlformats.org/officeDocument/2006/relationships/slide" Target="slides/slide125.xml"/><Relationship Id="rId280" Type="http://schemas.openxmlformats.org/officeDocument/2006/relationships/slide" Target="slides/slide276.xml"/><Relationship Id="rId336" Type="http://schemas.openxmlformats.org/officeDocument/2006/relationships/slide" Target="slides/slide332.xml"/><Relationship Id="rId75" Type="http://schemas.openxmlformats.org/officeDocument/2006/relationships/slide" Target="slides/slide71.xml"/><Relationship Id="rId140" Type="http://schemas.openxmlformats.org/officeDocument/2006/relationships/slide" Target="slides/slide136.xml"/><Relationship Id="rId182" Type="http://schemas.openxmlformats.org/officeDocument/2006/relationships/slide" Target="slides/slide178.xml"/><Relationship Id="rId378" Type="http://schemas.openxmlformats.org/officeDocument/2006/relationships/slide" Target="slides/slide374.xml"/><Relationship Id="rId6" Type="http://schemas.openxmlformats.org/officeDocument/2006/relationships/slide" Target="slides/slide2.xml"/><Relationship Id="rId238" Type="http://schemas.openxmlformats.org/officeDocument/2006/relationships/slide" Target="slides/slide234.xml"/><Relationship Id="rId291" Type="http://schemas.openxmlformats.org/officeDocument/2006/relationships/slide" Target="slides/slide287.xml"/><Relationship Id="rId305" Type="http://schemas.openxmlformats.org/officeDocument/2006/relationships/slide" Target="slides/slide301.xml"/><Relationship Id="rId347" Type="http://schemas.openxmlformats.org/officeDocument/2006/relationships/slide" Target="slides/slide343.xml"/><Relationship Id="rId44" Type="http://schemas.openxmlformats.org/officeDocument/2006/relationships/slide" Target="slides/slide40.xml"/><Relationship Id="rId86" Type="http://schemas.openxmlformats.org/officeDocument/2006/relationships/slide" Target="slides/slide82.xml"/><Relationship Id="rId151" Type="http://schemas.openxmlformats.org/officeDocument/2006/relationships/slide" Target="slides/slide147.xml"/><Relationship Id="rId389" Type="http://schemas.openxmlformats.org/officeDocument/2006/relationships/presProps" Target="presProps.xml"/><Relationship Id="rId193" Type="http://schemas.openxmlformats.org/officeDocument/2006/relationships/slide" Target="slides/slide189.xml"/><Relationship Id="rId207" Type="http://schemas.openxmlformats.org/officeDocument/2006/relationships/slide" Target="slides/slide203.xml"/><Relationship Id="rId249" Type="http://schemas.openxmlformats.org/officeDocument/2006/relationships/slide" Target="slides/slide245.xml"/><Relationship Id="rId13" Type="http://schemas.openxmlformats.org/officeDocument/2006/relationships/slide" Target="slides/slide9.xml"/><Relationship Id="rId109" Type="http://schemas.openxmlformats.org/officeDocument/2006/relationships/slide" Target="slides/slide105.xml"/><Relationship Id="rId260" Type="http://schemas.openxmlformats.org/officeDocument/2006/relationships/slide" Target="slides/slide256.xml"/><Relationship Id="rId316" Type="http://schemas.openxmlformats.org/officeDocument/2006/relationships/slide" Target="slides/slide312.xml"/><Relationship Id="rId55" Type="http://schemas.openxmlformats.org/officeDocument/2006/relationships/slide" Target="slides/slide51.xml"/><Relationship Id="rId97" Type="http://schemas.openxmlformats.org/officeDocument/2006/relationships/slide" Target="slides/slide93.xml"/><Relationship Id="rId120" Type="http://schemas.openxmlformats.org/officeDocument/2006/relationships/slide" Target="slides/slide116.xml"/><Relationship Id="rId358" Type="http://schemas.openxmlformats.org/officeDocument/2006/relationships/slide" Target="slides/slide354.xml"/><Relationship Id="rId162" Type="http://schemas.openxmlformats.org/officeDocument/2006/relationships/slide" Target="slides/slide158.xml"/><Relationship Id="rId218" Type="http://schemas.openxmlformats.org/officeDocument/2006/relationships/slide" Target="slides/slide214.xml"/><Relationship Id="rId271" Type="http://schemas.openxmlformats.org/officeDocument/2006/relationships/slide" Target="slides/slide267.xml"/><Relationship Id="rId24" Type="http://schemas.openxmlformats.org/officeDocument/2006/relationships/slide" Target="slides/slide20.xml"/><Relationship Id="rId66" Type="http://schemas.openxmlformats.org/officeDocument/2006/relationships/slide" Target="slides/slide62.xml"/><Relationship Id="rId131" Type="http://schemas.openxmlformats.org/officeDocument/2006/relationships/slide" Target="slides/slide127.xml"/><Relationship Id="rId327" Type="http://schemas.openxmlformats.org/officeDocument/2006/relationships/slide" Target="slides/slide323.xml"/><Relationship Id="rId369" Type="http://schemas.openxmlformats.org/officeDocument/2006/relationships/slide" Target="slides/slide365.xml"/><Relationship Id="rId173" Type="http://schemas.openxmlformats.org/officeDocument/2006/relationships/slide" Target="slides/slide169.xml"/><Relationship Id="rId229" Type="http://schemas.openxmlformats.org/officeDocument/2006/relationships/slide" Target="slides/slide225.xml"/><Relationship Id="rId380" Type="http://schemas.openxmlformats.org/officeDocument/2006/relationships/slide" Target="slides/slide376.xml"/><Relationship Id="rId240" Type="http://schemas.openxmlformats.org/officeDocument/2006/relationships/slide" Target="slides/slide236.xml"/><Relationship Id="rId35" Type="http://schemas.openxmlformats.org/officeDocument/2006/relationships/slide" Target="slides/slide31.xml"/><Relationship Id="rId77" Type="http://schemas.openxmlformats.org/officeDocument/2006/relationships/slide" Target="slides/slide73.xml"/><Relationship Id="rId100" Type="http://schemas.openxmlformats.org/officeDocument/2006/relationships/slide" Target="slides/slide96.xml"/><Relationship Id="rId282" Type="http://schemas.openxmlformats.org/officeDocument/2006/relationships/slide" Target="slides/slide278.xml"/><Relationship Id="rId338" Type="http://schemas.openxmlformats.org/officeDocument/2006/relationships/slide" Target="slides/slide334.xml"/><Relationship Id="rId8" Type="http://schemas.openxmlformats.org/officeDocument/2006/relationships/slide" Target="slides/slide4.xml"/><Relationship Id="rId142" Type="http://schemas.openxmlformats.org/officeDocument/2006/relationships/slide" Target="slides/slide138.xml"/><Relationship Id="rId184" Type="http://schemas.openxmlformats.org/officeDocument/2006/relationships/slide" Target="slides/slide180.xml"/><Relationship Id="rId391" Type="http://schemas.openxmlformats.org/officeDocument/2006/relationships/theme" Target="theme/theme1.xml"/><Relationship Id="rId251" Type="http://schemas.openxmlformats.org/officeDocument/2006/relationships/slide" Target="slides/slide247.xml"/><Relationship Id="rId46" Type="http://schemas.openxmlformats.org/officeDocument/2006/relationships/slide" Target="slides/slide42.xml"/><Relationship Id="rId293" Type="http://schemas.openxmlformats.org/officeDocument/2006/relationships/slide" Target="slides/slide289.xml"/><Relationship Id="rId307" Type="http://schemas.openxmlformats.org/officeDocument/2006/relationships/slide" Target="slides/slide303.xml"/><Relationship Id="rId349" Type="http://schemas.openxmlformats.org/officeDocument/2006/relationships/slide" Target="slides/slide345.xml"/><Relationship Id="rId88" Type="http://schemas.openxmlformats.org/officeDocument/2006/relationships/slide" Target="slides/slide84.xml"/><Relationship Id="rId111" Type="http://schemas.openxmlformats.org/officeDocument/2006/relationships/slide" Target="slides/slide107.xml"/><Relationship Id="rId153" Type="http://schemas.openxmlformats.org/officeDocument/2006/relationships/slide" Target="slides/slide149.xml"/><Relationship Id="rId195" Type="http://schemas.openxmlformats.org/officeDocument/2006/relationships/slide" Target="slides/slide191.xml"/><Relationship Id="rId209" Type="http://schemas.openxmlformats.org/officeDocument/2006/relationships/slide" Target="slides/slide205.xml"/><Relationship Id="rId360" Type="http://schemas.openxmlformats.org/officeDocument/2006/relationships/slide" Target="slides/slide356.xml"/><Relationship Id="rId220" Type="http://schemas.openxmlformats.org/officeDocument/2006/relationships/slide" Target="slides/slide216.xml"/><Relationship Id="rId15" Type="http://schemas.openxmlformats.org/officeDocument/2006/relationships/slide" Target="slides/slide11.xml"/><Relationship Id="rId57" Type="http://schemas.openxmlformats.org/officeDocument/2006/relationships/slide" Target="slides/slide53.xml"/><Relationship Id="rId262" Type="http://schemas.openxmlformats.org/officeDocument/2006/relationships/slide" Target="slides/slide258.xml"/><Relationship Id="rId318" Type="http://schemas.openxmlformats.org/officeDocument/2006/relationships/slide" Target="slides/slide314.xml"/><Relationship Id="rId99" Type="http://schemas.openxmlformats.org/officeDocument/2006/relationships/slide" Target="slides/slide95.xml"/><Relationship Id="rId122" Type="http://schemas.openxmlformats.org/officeDocument/2006/relationships/slide" Target="slides/slide118.xml"/><Relationship Id="rId164" Type="http://schemas.openxmlformats.org/officeDocument/2006/relationships/slide" Target="slides/slide160.xml"/><Relationship Id="rId371" Type="http://schemas.openxmlformats.org/officeDocument/2006/relationships/slide" Target="slides/slide367.xml"/><Relationship Id="rId26" Type="http://schemas.openxmlformats.org/officeDocument/2006/relationships/slide" Target="slides/slide22.xml"/><Relationship Id="rId231" Type="http://schemas.openxmlformats.org/officeDocument/2006/relationships/slide" Target="slides/slide227.xml"/><Relationship Id="rId273" Type="http://schemas.openxmlformats.org/officeDocument/2006/relationships/slide" Target="slides/slide269.xml"/><Relationship Id="rId329" Type="http://schemas.openxmlformats.org/officeDocument/2006/relationships/slide" Target="slides/slide325.xml"/><Relationship Id="rId68" Type="http://schemas.openxmlformats.org/officeDocument/2006/relationships/slide" Target="slides/slide64.xml"/><Relationship Id="rId133" Type="http://schemas.openxmlformats.org/officeDocument/2006/relationships/slide" Target="slides/slide129.xml"/><Relationship Id="rId175" Type="http://schemas.openxmlformats.org/officeDocument/2006/relationships/slide" Target="slides/slide171.xml"/><Relationship Id="rId340" Type="http://schemas.openxmlformats.org/officeDocument/2006/relationships/slide" Target="slides/slide336.xml"/><Relationship Id="rId200" Type="http://schemas.openxmlformats.org/officeDocument/2006/relationships/slide" Target="slides/slide196.xml"/><Relationship Id="rId382" Type="http://schemas.openxmlformats.org/officeDocument/2006/relationships/slide" Target="slides/slide37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r Lone" userId="f595d8b7-38d8-4368-969a-4ad494059bb7" providerId="ADAL" clId="{7DC7665D-4E98-4ACA-9A96-9E64277758D7}"/>
    <pc:docChg chg="addSld modSld addSection modSection">
      <pc:chgData name="Umar Lone" userId="f595d8b7-38d8-4368-969a-4ad494059bb7" providerId="ADAL" clId="{7DC7665D-4E98-4ACA-9A96-9E64277758D7}" dt="2024-12-12T07:05:37.182" v="4" actId="17846"/>
      <pc:docMkLst>
        <pc:docMk/>
      </pc:docMkLst>
      <pc:sldChg chg="add">
        <pc:chgData name="Umar Lone" userId="f595d8b7-38d8-4368-969a-4ad494059bb7" providerId="ADAL" clId="{7DC7665D-4E98-4ACA-9A96-9E64277758D7}" dt="2024-12-12T06:52:41.754" v="0"/>
        <pc:sldMkLst>
          <pc:docMk/>
          <pc:sldMk cId="2636543430" sldId="1765"/>
        </pc:sldMkLst>
      </pc:sldChg>
      <pc:sldChg chg="add">
        <pc:chgData name="Umar Lone" userId="f595d8b7-38d8-4368-969a-4ad494059bb7" providerId="ADAL" clId="{7DC7665D-4E98-4ACA-9A96-9E64277758D7}" dt="2024-12-12T06:52:41.754" v="0"/>
        <pc:sldMkLst>
          <pc:docMk/>
          <pc:sldMk cId="2663539987" sldId="1766"/>
        </pc:sldMkLst>
      </pc:sldChg>
      <pc:sldChg chg="add">
        <pc:chgData name="Umar Lone" userId="f595d8b7-38d8-4368-969a-4ad494059bb7" providerId="ADAL" clId="{7DC7665D-4E98-4ACA-9A96-9E64277758D7}" dt="2024-12-12T06:52:41.754" v="0"/>
        <pc:sldMkLst>
          <pc:docMk/>
          <pc:sldMk cId="3195811546" sldId="1767"/>
        </pc:sldMkLst>
      </pc:sldChg>
      <pc:sldChg chg="add">
        <pc:chgData name="Umar Lone" userId="f595d8b7-38d8-4368-969a-4ad494059bb7" providerId="ADAL" clId="{7DC7665D-4E98-4ACA-9A96-9E64277758D7}" dt="2024-12-12T06:52:41.754" v="0"/>
        <pc:sldMkLst>
          <pc:docMk/>
          <pc:sldMk cId="3910221815" sldId="1768"/>
        </pc:sldMkLst>
      </pc:sldChg>
      <pc:sldChg chg="add">
        <pc:chgData name="Umar Lone" userId="f595d8b7-38d8-4368-969a-4ad494059bb7" providerId="ADAL" clId="{7DC7665D-4E98-4ACA-9A96-9E64277758D7}" dt="2024-12-12T06:52:41.754" v="0"/>
        <pc:sldMkLst>
          <pc:docMk/>
          <pc:sldMk cId="842026764" sldId="1769"/>
        </pc:sldMkLst>
      </pc:sldChg>
      <pc:sldChg chg="add">
        <pc:chgData name="Umar Lone" userId="f595d8b7-38d8-4368-969a-4ad494059bb7" providerId="ADAL" clId="{7DC7665D-4E98-4ACA-9A96-9E64277758D7}" dt="2024-12-12T06:52:41.754" v="0"/>
        <pc:sldMkLst>
          <pc:docMk/>
          <pc:sldMk cId="2402847505" sldId="1770"/>
        </pc:sldMkLst>
      </pc:sldChg>
      <pc:sldChg chg="add">
        <pc:chgData name="Umar Lone" userId="f595d8b7-38d8-4368-969a-4ad494059bb7" providerId="ADAL" clId="{7DC7665D-4E98-4ACA-9A96-9E64277758D7}" dt="2024-12-12T06:52:41.754" v="0"/>
        <pc:sldMkLst>
          <pc:docMk/>
          <pc:sldMk cId="332455589" sldId="1771"/>
        </pc:sldMkLst>
      </pc:sldChg>
      <pc:sldChg chg="add">
        <pc:chgData name="Umar Lone" userId="f595d8b7-38d8-4368-969a-4ad494059bb7" providerId="ADAL" clId="{7DC7665D-4E98-4ACA-9A96-9E64277758D7}" dt="2024-12-12T06:52:41.754" v="0"/>
        <pc:sldMkLst>
          <pc:docMk/>
          <pc:sldMk cId="176103376" sldId="1772"/>
        </pc:sldMkLst>
      </pc:sldChg>
      <pc:sldChg chg="add modTransition">
        <pc:chgData name="Umar Lone" userId="f595d8b7-38d8-4368-969a-4ad494059bb7" providerId="ADAL" clId="{7DC7665D-4E98-4ACA-9A96-9E64277758D7}" dt="2024-12-12T06:52:41.754" v="0"/>
        <pc:sldMkLst>
          <pc:docMk/>
          <pc:sldMk cId="303874648" sldId="1773"/>
        </pc:sldMkLst>
      </pc:sldChg>
      <pc:sldChg chg="add modTransition">
        <pc:chgData name="Umar Lone" userId="f595d8b7-38d8-4368-969a-4ad494059bb7" providerId="ADAL" clId="{7DC7665D-4E98-4ACA-9A96-9E64277758D7}" dt="2024-12-12T06:52:41.754" v="0"/>
        <pc:sldMkLst>
          <pc:docMk/>
          <pc:sldMk cId="2540191358" sldId="1774"/>
        </pc:sldMkLst>
      </pc:sldChg>
      <pc:sldChg chg="add modTransition">
        <pc:chgData name="Umar Lone" userId="f595d8b7-38d8-4368-969a-4ad494059bb7" providerId="ADAL" clId="{7DC7665D-4E98-4ACA-9A96-9E64277758D7}" dt="2024-12-12T06:52:41.754" v="0"/>
        <pc:sldMkLst>
          <pc:docMk/>
          <pc:sldMk cId="10608365" sldId="1775"/>
        </pc:sldMkLst>
      </pc:sldChg>
      <pc:sldChg chg="add modTransition">
        <pc:chgData name="Umar Lone" userId="f595d8b7-38d8-4368-969a-4ad494059bb7" providerId="ADAL" clId="{7DC7665D-4E98-4ACA-9A96-9E64277758D7}" dt="2024-12-12T06:52:41.754" v="0"/>
        <pc:sldMkLst>
          <pc:docMk/>
          <pc:sldMk cId="1964068723" sldId="1776"/>
        </pc:sldMkLst>
      </pc:sldChg>
      <pc:sldChg chg="add modTransition">
        <pc:chgData name="Umar Lone" userId="f595d8b7-38d8-4368-969a-4ad494059bb7" providerId="ADAL" clId="{7DC7665D-4E98-4ACA-9A96-9E64277758D7}" dt="2024-12-12T06:52:41.754" v="0"/>
        <pc:sldMkLst>
          <pc:docMk/>
          <pc:sldMk cId="53769211" sldId="1778"/>
        </pc:sldMkLst>
      </pc:sldChg>
      <pc:sldChg chg="add modTransition">
        <pc:chgData name="Umar Lone" userId="f595d8b7-38d8-4368-969a-4ad494059bb7" providerId="ADAL" clId="{7DC7665D-4E98-4ACA-9A96-9E64277758D7}" dt="2024-12-12T06:52:41.754" v="0"/>
        <pc:sldMkLst>
          <pc:docMk/>
          <pc:sldMk cId="2797426786" sldId="1779"/>
        </pc:sldMkLst>
      </pc:sldChg>
      <pc:sldChg chg="add modTransition">
        <pc:chgData name="Umar Lone" userId="f595d8b7-38d8-4368-969a-4ad494059bb7" providerId="ADAL" clId="{7DC7665D-4E98-4ACA-9A96-9E64277758D7}" dt="2024-12-12T06:52:41.754" v="0"/>
        <pc:sldMkLst>
          <pc:docMk/>
          <pc:sldMk cId="1806933082" sldId="1780"/>
        </pc:sldMkLst>
      </pc:sldChg>
      <pc:sldChg chg="add">
        <pc:chgData name="Umar Lone" userId="f595d8b7-38d8-4368-969a-4ad494059bb7" providerId="ADAL" clId="{7DC7665D-4E98-4ACA-9A96-9E64277758D7}" dt="2024-12-12T06:52:41.754" v="0"/>
        <pc:sldMkLst>
          <pc:docMk/>
          <pc:sldMk cId="1379744883" sldId="1781"/>
        </pc:sldMkLst>
      </pc:sldChg>
      <pc:sldChg chg="add modTransition">
        <pc:chgData name="Umar Lone" userId="f595d8b7-38d8-4368-969a-4ad494059bb7" providerId="ADAL" clId="{7DC7665D-4E98-4ACA-9A96-9E64277758D7}" dt="2024-12-12T06:52:41.754" v="0"/>
        <pc:sldMkLst>
          <pc:docMk/>
          <pc:sldMk cId="2085043058" sldId="1782"/>
        </pc:sldMkLst>
      </pc:sldChg>
      <pc:sldChg chg="add modTransition">
        <pc:chgData name="Umar Lone" userId="f595d8b7-38d8-4368-969a-4ad494059bb7" providerId="ADAL" clId="{7DC7665D-4E98-4ACA-9A96-9E64277758D7}" dt="2024-12-12T06:52:41.754" v="0"/>
        <pc:sldMkLst>
          <pc:docMk/>
          <pc:sldMk cId="4195472441" sldId="1783"/>
        </pc:sldMkLst>
      </pc:sldChg>
      <pc:sldChg chg="add modTransition">
        <pc:chgData name="Umar Lone" userId="f595d8b7-38d8-4368-969a-4ad494059bb7" providerId="ADAL" clId="{7DC7665D-4E98-4ACA-9A96-9E64277758D7}" dt="2024-12-12T06:52:41.754" v="0"/>
        <pc:sldMkLst>
          <pc:docMk/>
          <pc:sldMk cId="670454473" sldId="1784"/>
        </pc:sldMkLst>
      </pc:sldChg>
      <pc:sldChg chg="add">
        <pc:chgData name="Umar Lone" userId="f595d8b7-38d8-4368-969a-4ad494059bb7" providerId="ADAL" clId="{7DC7665D-4E98-4ACA-9A96-9E64277758D7}" dt="2024-12-12T06:52:41.754" v="0"/>
        <pc:sldMkLst>
          <pc:docMk/>
          <pc:sldMk cId="4010558941" sldId="1785"/>
        </pc:sldMkLst>
      </pc:sldChg>
      <pc:sldChg chg="add">
        <pc:chgData name="Umar Lone" userId="f595d8b7-38d8-4368-969a-4ad494059bb7" providerId="ADAL" clId="{7DC7665D-4E98-4ACA-9A96-9E64277758D7}" dt="2024-12-12T06:52:41.754" v="0"/>
        <pc:sldMkLst>
          <pc:docMk/>
          <pc:sldMk cId="151654381" sldId="1786"/>
        </pc:sldMkLst>
      </pc:sldChg>
      <pc:sldChg chg="add">
        <pc:chgData name="Umar Lone" userId="f595d8b7-38d8-4368-969a-4ad494059bb7" providerId="ADAL" clId="{7DC7665D-4E98-4ACA-9A96-9E64277758D7}" dt="2024-12-12T06:52:41.754" v="0"/>
        <pc:sldMkLst>
          <pc:docMk/>
          <pc:sldMk cId="180999835" sldId="1787"/>
        </pc:sldMkLst>
      </pc:sldChg>
      <pc:sldChg chg="add modTransition">
        <pc:chgData name="Umar Lone" userId="f595d8b7-38d8-4368-969a-4ad494059bb7" providerId="ADAL" clId="{7DC7665D-4E98-4ACA-9A96-9E64277758D7}" dt="2024-12-12T06:52:41.754" v="0"/>
        <pc:sldMkLst>
          <pc:docMk/>
          <pc:sldMk cId="692893507" sldId="1788"/>
        </pc:sldMkLst>
      </pc:sldChg>
      <pc:sldChg chg="add modTransition">
        <pc:chgData name="Umar Lone" userId="f595d8b7-38d8-4368-969a-4ad494059bb7" providerId="ADAL" clId="{7DC7665D-4E98-4ACA-9A96-9E64277758D7}" dt="2024-12-12T06:52:41.754" v="0"/>
        <pc:sldMkLst>
          <pc:docMk/>
          <pc:sldMk cId="1525600801" sldId="1789"/>
        </pc:sldMkLst>
      </pc:sldChg>
      <pc:sldChg chg="add">
        <pc:chgData name="Umar Lone" userId="f595d8b7-38d8-4368-969a-4ad494059bb7" providerId="ADAL" clId="{7DC7665D-4E98-4ACA-9A96-9E64277758D7}" dt="2024-12-12T06:52:41.754" v="0"/>
        <pc:sldMkLst>
          <pc:docMk/>
          <pc:sldMk cId="1852272406" sldId="1790"/>
        </pc:sldMkLst>
      </pc:sldChg>
      <pc:sldChg chg="add">
        <pc:chgData name="Umar Lone" userId="f595d8b7-38d8-4368-969a-4ad494059bb7" providerId="ADAL" clId="{7DC7665D-4E98-4ACA-9A96-9E64277758D7}" dt="2024-12-12T06:52:41.754" v="0"/>
        <pc:sldMkLst>
          <pc:docMk/>
          <pc:sldMk cId="2306039022" sldId="1791"/>
        </pc:sldMkLst>
      </pc:sldChg>
      <pc:sldChg chg="add">
        <pc:chgData name="Umar Lone" userId="f595d8b7-38d8-4368-969a-4ad494059bb7" providerId="ADAL" clId="{7DC7665D-4E98-4ACA-9A96-9E64277758D7}" dt="2024-12-12T06:52:41.754" v="0"/>
        <pc:sldMkLst>
          <pc:docMk/>
          <pc:sldMk cId="1225948606" sldId="1792"/>
        </pc:sldMkLst>
      </pc:sldChg>
      <pc:sldChg chg="add">
        <pc:chgData name="Umar Lone" userId="f595d8b7-38d8-4368-969a-4ad494059bb7" providerId="ADAL" clId="{7DC7665D-4E98-4ACA-9A96-9E64277758D7}" dt="2024-12-12T06:52:41.754" v="0"/>
        <pc:sldMkLst>
          <pc:docMk/>
          <pc:sldMk cId="429856454" sldId="1793"/>
        </pc:sldMkLst>
      </pc:sldChg>
      <pc:sldChg chg="add modTransition">
        <pc:chgData name="Umar Lone" userId="f595d8b7-38d8-4368-969a-4ad494059bb7" providerId="ADAL" clId="{7DC7665D-4E98-4ACA-9A96-9E64277758D7}" dt="2024-12-12T06:52:41.754" v="0"/>
        <pc:sldMkLst>
          <pc:docMk/>
          <pc:sldMk cId="3415631450" sldId="1794"/>
        </pc:sldMkLst>
      </pc:sldChg>
      <pc:sldChg chg="add modTransition">
        <pc:chgData name="Umar Lone" userId="f595d8b7-38d8-4368-969a-4ad494059bb7" providerId="ADAL" clId="{7DC7665D-4E98-4ACA-9A96-9E64277758D7}" dt="2024-12-12T06:52:41.754" v="0"/>
        <pc:sldMkLst>
          <pc:docMk/>
          <pc:sldMk cId="3432043051" sldId="1795"/>
        </pc:sldMkLst>
      </pc:sldChg>
      <pc:sldChg chg="add">
        <pc:chgData name="Umar Lone" userId="f595d8b7-38d8-4368-969a-4ad494059bb7" providerId="ADAL" clId="{7DC7665D-4E98-4ACA-9A96-9E64277758D7}" dt="2024-12-12T06:52:41.754" v="0"/>
        <pc:sldMkLst>
          <pc:docMk/>
          <pc:sldMk cId="2523189702" sldId="1796"/>
        </pc:sldMkLst>
      </pc:sldChg>
      <pc:sldChg chg="add modTransition">
        <pc:chgData name="Umar Lone" userId="f595d8b7-38d8-4368-969a-4ad494059bb7" providerId="ADAL" clId="{7DC7665D-4E98-4ACA-9A96-9E64277758D7}" dt="2024-12-12T06:52:41.754" v="0"/>
        <pc:sldMkLst>
          <pc:docMk/>
          <pc:sldMk cId="583884246" sldId="1797"/>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6T09:59:58.299"/>
    </inkml:context>
    <inkml:brush xml:id="br0">
      <inkml:brushProperty name="width" value="0.05" units="cm"/>
      <inkml:brushProperty name="height" value="0.0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4016C-DBC0-404F-8001-0855AAE5F46F}" type="datetimeFigureOut">
              <a:rPr lang="en-IN" smtClean="0"/>
              <a:t>12-12-2024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5CFD4-0639-4FDB-B5EF-17354461B293}" type="slidenum">
              <a:rPr lang="en-IN" smtClean="0"/>
              <a:t>‹#›</a:t>
            </a:fld>
            <a:endParaRPr lang="en-IN"/>
          </a:p>
        </p:txBody>
      </p:sp>
    </p:spTree>
    <p:extLst>
      <p:ext uri="{BB962C8B-B14F-4D97-AF65-F5344CB8AC3E}">
        <p14:creationId xmlns:p14="http://schemas.microsoft.com/office/powerpoint/2010/main" val="8565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3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3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1</a:t>
            </a:fld>
            <a:endParaRPr lang="en-IN"/>
          </a:p>
        </p:txBody>
      </p:sp>
    </p:spTree>
    <p:extLst>
      <p:ext uri="{BB962C8B-B14F-4D97-AF65-F5344CB8AC3E}">
        <p14:creationId xmlns:p14="http://schemas.microsoft.com/office/powerpoint/2010/main" val="3765745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45</a:t>
            </a:fld>
            <a:endParaRPr lang="en-IN"/>
          </a:p>
        </p:txBody>
      </p:sp>
    </p:spTree>
    <p:extLst>
      <p:ext uri="{BB962C8B-B14F-4D97-AF65-F5344CB8AC3E}">
        <p14:creationId xmlns:p14="http://schemas.microsoft.com/office/powerpoint/2010/main" val="108622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72</a:t>
            </a:fld>
            <a:endParaRPr lang="en-IN"/>
          </a:p>
        </p:txBody>
      </p:sp>
    </p:spTree>
    <p:extLst>
      <p:ext uri="{BB962C8B-B14F-4D97-AF65-F5344CB8AC3E}">
        <p14:creationId xmlns:p14="http://schemas.microsoft.com/office/powerpoint/2010/main" val="2300654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E.g</a:t>
            </a:r>
            <a:r>
              <a:rPr lang="en-US"/>
              <a:t> cannot pass array by reference &amp; perfect forwarding is too verbose </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80</a:t>
            </a:fld>
            <a:endParaRPr lang="en-IN"/>
          </a:p>
        </p:txBody>
      </p:sp>
    </p:spTree>
    <p:extLst>
      <p:ext uri="{BB962C8B-B14F-4D97-AF65-F5344CB8AC3E}">
        <p14:creationId xmlns:p14="http://schemas.microsoft.com/office/powerpoint/2010/main" val="4160757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Study of</a:t>
            </a:r>
            <a:r>
              <a:rPr lang="en-US" baseline="0"/>
              <a:t> the build process of a C/C++ project is essential in understanding of the higher level concepts and writing better code. It is during this build process that the C/C++ run-time is injected into the code. This bridges the gap between the platform independent portable code and the platform specific system calls.</a:t>
            </a:r>
          </a:p>
          <a:p>
            <a:r>
              <a:rPr lang="en-US"/>
              <a:t>Older compilers did not</a:t>
            </a:r>
            <a:r>
              <a:rPr lang="en-US" baseline="0"/>
              <a:t> </a:t>
            </a:r>
            <a:r>
              <a:rPr lang="en-US" baseline="0" err="1"/>
              <a:t>optimise</a:t>
            </a:r>
            <a:r>
              <a:rPr lang="en-US" baseline="0"/>
              <a:t> the code by default. They provided a switch instead, to turn on </a:t>
            </a:r>
            <a:r>
              <a:rPr lang="en-US" baseline="0" err="1"/>
              <a:t>optimisation</a:t>
            </a:r>
            <a:r>
              <a:rPr lang="en-US" baseline="0"/>
              <a:t> if required. Current compilers </a:t>
            </a:r>
            <a:r>
              <a:rPr lang="en-US" baseline="0" err="1"/>
              <a:t>optimise</a:t>
            </a:r>
            <a:r>
              <a:rPr lang="en-US" baseline="0"/>
              <a:t> by default, though you still have the option of turning it off too.</a:t>
            </a:r>
            <a:endParaRPr lang="en-US"/>
          </a:p>
        </p:txBody>
      </p:sp>
      <p:sp>
        <p:nvSpPr>
          <p:cNvPr id="4" name="Slide Number Placeholder 3"/>
          <p:cNvSpPr>
            <a:spLocks noGrp="1"/>
          </p:cNvSpPr>
          <p:nvPr>
            <p:ph type="sldNum" sz="quarter" idx="10"/>
          </p:nvPr>
        </p:nvSpPr>
        <p:spPr/>
        <p:txBody>
          <a:bodyPr/>
          <a:lstStyle/>
          <a:p>
            <a:fld id="{553F4A07-44A2-418E-96CE-D530A0AE4F39}" type="slidenum">
              <a:rPr lang="en-US" smtClean="0"/>
              <a:pPr/>
              <a:t>111</a:t>
            </a:fld>
            <a:endParaRPr lang="en-US"/>
          </a:p>
        </p:txBody>
      </p:sp>
    </p:spTree>
    <p:extLst>
      <p:ext uri="{BB962C8B-B14F-4D97-AF65-F5344CB8AC3E}">
        <p14:creationId xmlns:p14="http://schemas.microsoft.com/office/powerpoint/2010/main" val="4011120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Global module fragment is meant to compose module interfaces. &amp; is optional. It also is used to include header files into the module. The code in this fragment is not exported by the module interface.</a:t>
            </a:r>
            <a:endParaRPr lang="en-IN"/>
          </a:p>
        </p:txBody>
      </p:sp>
      <p:sp>
        <p:nvSpPr>
          <p:cNvPr id="4" name="Slide Number Placeholder 3"/>
          <p:cNvSpPr>
            <a:spLocks noGrp="1"/>
          </p:cNvSpPr>
          <p:nvPr>
            <p:ph type="sldNum" sz="quarter" idx="5"/>
          </p:nvPr>
        </p:nvSpPr>
        <p:spPr/>
        <p:txBody>
          <a:bodyPr/>
          <a:lstStyle/>
          <a:p>
            <a:fld id="{53581601-9C23-054B-BE80-FDAA7C613479}" type="slidenum">
              <a:rPr lang="en-US" smtClean="0"/>
              <a:t>116</a:t>
            </a:fld>
            <a:endParaRPr lang="en-US"/>
          </a:p>
        </p:txBody>
      </p:sp>
    </p:spTree>
    <p:extLst>
      <p:ext uri="{BB962C8B-B14F-4D97-AF65-F5344CB8AC3E}">
        <p14:creationId xmlns:p14="http://schemas.microsoft.com/office/powerpoint/2010/main" val="3802056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119</a:t>
            </a:fld>
            <a:endParaRPr lang="en-IN"/>
          </a:p>
        </p:txBody>
      </p:sp>
    </p:spTree>
    <p:extLst>
      <p:ext uri="{BB962C8B-B14F-4D97-AF65-F5344CB8AC3E}">
        <p14:creationId xmlns:p14="http://schemas.microsoft.com/office/powerpoint/2010/main" val="3020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Visual Studio, select “</a:t>
            </a:r>
            <a:r>
              <a:rPr lang="en-US" b="1" i="0">
                <a:solidFill>
                  <a:srgbClr val="171717"/>
                </a:solidFill>
                <a:effectLst/>
                <a:latin typeface="PT Sans" panose="020F0502020204030204" pitchFamily="34" charset="0"/>
              </a:rPr>
              <a:t>Scan Sources for Module Dependencies” </a:t>
            </a:r>
            <a:r>
              <a:rPr lang="en-US" b="0" i="0">
                <a:solidFill>
                  <a:srgbClr val="171717"/>
                </a:solidFill>
                <a:effectLst/>
                <a:latin typeface="PT Sans" panose="020F0502020204030204" pitchFamily="34" charset="0"/>
              </a:rPr>
              <a:t>and choose </a:t>
            </a:r>
            <a:r>
              <a:rPr lang="en-US" b="1" i="0">
                <a:solidFill>
                  <a:srgbClr val="171717"/>
                </a:solidFill>
                <a:effectLst/>
                <a:latin typeface="PT Sans" panose="020F0502020204030204" pitchFamily="34" charset="0"/>
              </a:rPr>
              <a:t>Yes </a:t>
            </a:r>
            <a:r>
              <a:rPr lang="en-US" b="0" i="0">
                <a:solidFill>
                  <a:srgbClr val="171717"/>
                </a:solidFill>
                <a:effectLst/>
                <a:latin typeface="PT Sans" panose="020F0502020204030204" pitchFamily="34" charset="0"/>
              </a:rPr>
              <a:t>from the dropdown</a:t>
            </a:r>
            <a:r>
              <a:rPr lang="en-US" b="1" i="0">
                <a:solidFill>
                  <a:srgbClr val="171717"/>
                </a:solidFill>
                <a:effectLst/>
                <a:latin typeface="PT Sans" panose="020F0502020204030204" pitchFamily="34" charset="0"/>
              </a:rPr>
              <a:t>. </a:t>
            </a:r>
            <a:r>
              <a:rPr lang="en-US" b="0" i="0">
                <a:solidFill>
                  <a:srgbClr val="171717"/>
                </a:solidFill>
                <a:effectLst/>
                <a:latin typeface="PT Sans" panose="020F0502020204030204" pitchFamily="34" charset="0"/>
              </a:rPr>
              <a:t>Otherwise, importing iostream or other headers as header units will not work.</a:t>
            </a:r>
            <a:endParaRPr lang="en-US" b="0"/>
          </a:p>
        </p:txBody>
      </p:sp>
      <p:sp>
        <p:nvSpPr>
          <p:cNvPr id="4" name="Slide Number Placeholder 3"/>
          <p:cNvSpPr>
            <a:spLocks noGrp="1"/>
          </p:cNvSpPr>
          <p:nvPr>
            <p:ph type="sldNum" sz="quarter" idx="5"/>
          </p:nvPr>
        </p:nvSpPr>
        <p:spPr/>
        <p:txBody>
          <a:bodyPr/>
          <a:lstStyle/>
          <a:p>
            <a:fld id="{1CE5CFD4-0639-4FDB-B5EF-17354461B293}" type="slidenum">
              <a:rPr lang="en-IN" smtClean="0"/>
              <a:t>123</a:t>
            </a:fld>
            <a:endParaRPr lang="en-IN"/>
          </a:p>
        </p:txBody>
      </p:sp>
    </p:spTree>
    <p:extLst>
      <p:ext uri="{BB962C8B-B14F-4D97-AF65-F5344CB8AC3E}">
        <p14:creationId xmlns:p14="http://schemas.microsoft.com/office/powerpoint/2010/main" val="660072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1E229-7A63-95E8-D1B3-E3649A206D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18A68E-322F-CA7E-94AD-799D992B95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F3582C-B61C-BABB-F8D7-C386B4F626CE}"/>
              </a:ext>
            </a:extLst>
          </p:cNvPr>
          <p:cNvSpPr>
            <a:spLocks noGrp="1"/>
          </p:cNvSpPr>
          <p:nvPr>
            <p:ph type="body" idx="1"/>
          </p:nvPr>
        </p:nvSpPr>
        <p:spPr/>
        <p:txBody>
          <a:bodyPr/>
          <a:lstStyle/>
          <a:p>
            <a:r>
              <a:rPr lang="en-US"/>
              <a:t>In Visual Studio, select “</a:t>
            </a:r>
            <a:r>
              <a:rPr lang="en-US" b="1" i="0">
                <a:solidFill>
                  <a:srgbClr val="171717"/>
                </a:solidFill>
                <a:effectLst/>
                <a:latin typeface="PT Sans" panose="020F0502020204030204" pitchFamily="34" charset="0"/>
              </a:rPr>
              <a:t>Scan Sources for Module Dependencies” </a:t>
            </a:r>
            <a:r>
              <a:rPr lang="en-US" b="0" i="0">
                <a:solidFill>
                  <a:srgbClr val="171717"/>
                </a:solidFill>
                <a:effectLst/>
                <a:latin typeface="PT Sans" panose="020F0502020204030204" pitchFamily="34" charset="0"/>
              </a:rPr>
              <a:t>and choose </a:t>
            </a:r>
            <a:r>
              <a:rPr lang="en-US" b="1" i="0">
                <a:solidFill>
                  <a:srgbClr val="171717"/>
                </a:solidFill>
                <a:effectLst/>
                <a:latin typeface="PT Sans" panose="020F0502020204030204" pitchFamily="34" charset="0"/>
              </a:rPr>
              <a:t>Yes </a:t>
            </a:r>
            <a:r>
              <a:rPr lang="en-US" b="0" i="0">
                <a:solidFill>
                  <a:srgbClr val="171717"/>
                </a:solidFill>
                <a:effectLst/>
                <a:latin typeface="PT Sans" panose="020F0502020204030204" pitchFamily="34" charset="0"/>
              </a:rPr>
              <a:t>from the dropdown</a:t>
            </a:r>
            <a:r>
              <a:rPr lang="en-US" b="1" i="0">
                <a:solidFill>
                  <a:srgbClr val="171717"/>
                </a:solidFill>
                <a:effectLst/>
                <a:latin typeface="PT Sans" panose="020F0502020204030204" pitchFamily="34" charset="0"/>
              </a:rPr>
              <a:t>. </a:t>
            </a:r>
            <a:r>
              <a:rPr lang="en-US" b="0" i="0">
                <a:solidFill>
                  <a:srgbClr val="171717"/>
                </a:solidFill>
                <a:effectLst/>
                <a:latin typeface="PT Sans" panose="020F0502020204030204" pitchFamily="34" charset="0"/>
              </a:rPr>
              <a:t>Otherwise, importing iostream or other headers as header units will not work.</a:t>
            </a:r>
            <a:endParaRPr lang="en-US" b="0"/>
          </a:p>
        </p:txBody>
      </p:sp>
      <p:sp>
        <p:nvSpPr>
          <p:cNvPr id="4" name="Slide Number Placeholder 3">
            <a:extLst>
              <a:ext uri="{FF2B5EF4-FFF2-40B4-BE49-F238E27FC236}">
                <a16:creationId xmlns:a16="http://schemas.microsoft.com/office/drawing/2014/main" id="{D0F4AC38-FE47-A29E-9847-0E1C8290CFA2}"/>
              </a:ext>
            </a:extLst>
          </p:cNvPr>
          <p:cNvSpPr>
            <a:spLocks noGrp="1"/>
          </p:cNvSpPr>
          <p:nvPr>
            <p:ph type="sldNum" sz="quarter" idx="5"/>
          </p:nvPr>
        </p:nvSpPr>
        <p:spPr/>
        <p:txBody>
          <a:bodyPr/>
          <a:lstStyle/>
          <a:p>
            <a:fld id="{1CE5CFD4-0639-4FDB-B5EF-17354461B293}" type="slidenum">
              <a:rPr lang="en-IN" smtClean="0"/>
              <a:t>124</a:t>
            </a:fld>
            <a:endParaRPr lang="en-IN"/>
          </a:p>
        </p:txBody>
      </p:sp>
    </p:spTree>
    <p:extLst>
      <p:ext uri="{BB962C8B-B14F-4D97-AF65-F5344CB8AC3E}">
        <p14:creationId xmlns:p14="http://schemas.microsoft.com/office/powerpoint/2010/main" val="321421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138</a:t>
            </a:fld>
            <a:endParaRPr lang="en-IN"/>
          </a:p>
        </p:txBody>
      </p:sp>
    </p:spTree>
    <p:extLst>
      <p:ext uri="{BB962C8B-B14F-4D97-AF65-F5344CB8AC3E}">
        <p14:creationId xmlns:p14="http://schemas.microsoft.com/office/powerpoint/2010/main" val="4085013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any macros that are defined in the module interface unit are NOT available to module implementation unit. An alternative is to use global constants.</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141</a:t>
            </a:fld>
            <a:endParaRPr lang="en-IN"/>
          </a:p>
        </p:txBody>
      </p:sp>
    </p:spTree>
    <p:extLst>
      <p:ext uri="{BB962C8B-B14F-4D97-AF65-F5344CB8AC3E}">
        <p14:creationId xmlns:p14="http://schemas.microsoft.com/office/powerpoint/2010/main" val="895577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 private, protected non-static data members</a:t>
            </a:r>
          </a:p>
          <a:p>
            <a:r>
              <a:rPr lang="en-US"/>
              <a:t>No user provided</a:t>
            </a:r>
            <a:r>
              <a:rPr lang="en-IN"/>
              <a:t> inherited or explicit constructors (explicitly default or deleted constructors are allowed)</a:t>
            </a:r>
          </a:p>
          <a:p>
            <a:r>
              <a:rPr lang="en-IN"/>
              <a:t>no virtual, private or protected base classes</a:t>
            </a:r>
          </a:p>
          <a:p>
            <a:r>
              <a:rPr lang="en-IN"/>
              <a:t>no virtual member function</a:t>
            </a:r>
          </a:p>
          <a:p>
            <a:endParaRPr lang="en-US"/>
          </a:p>
        </p:txBody>
      </p:sp>
      <p:sp>
        <p:nvSpPr>
          <p:cNvPr id="4" name="Slide Number Placeholder 3"/>
          <p:cNvSpPr>
            <a:spLocks noGrp="1"/>
          </p:cNvSpPr>
          <p:nvPr>
            <p:ph type="sldNum" sz="quarter" idx="5"/>
          </p:nvPr>
        </p:nvSpPr>
        <p:spPr/>
        <p:txBody>
          <a:bodyPr/>
          <a:lstStyle/>
          <a:p>
            <a:fld id="{1CE5CFD4-0639-4FDB-B5EF-17354461B293}" type="slidenum">
              <a:rPr lang="en-IN" smtClean="0"/>
              <a:t>11</a:t>
            </a:fld>
            <a:endParaRPr lang="en-IN"/>
          </a:p>
        </p:txBody>
      </p:sp>
    </p:spTree>
    <p:extLst>
      <p:ext uri="{BB962C8B-B14F-4D97-AF65-F5344CB8AC3E}">
        <p14:creationId xmlns:p14="http://schemas.microsoft.com/office/powerpoint/2010/main" val="1229993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145</a:t>
            </a:fld>
            <a:endParaRPr lang="en-IN"/>
          </a:p>
        </p:txBody>
      </p:sp>
    </p:spTree>
    <p:extLst>
      <p:ext uri="{BB962C8B-B14F-4D97-AF65-F5344CB8AC3E}">
        <p14:creationId xmlns:p14="http://schemas.microsoft.com/office/powerpoint/2010/main" val="2680339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template&lt;</a:t>
            </a:r>
            <a:r>
              <a:rPr lang="en-US" err="1"/>
              <a:t>typename</a:t>
            </a:r>
            <a:r>
              <a:rPr lang="en-US"/>
              <a:t> T&gt;</a:t>
            </a:r>
          </a:p>
          <a:p>
            <a:r>
              <a:rPr lang="en-US"/>
              <a:t>struct </a:t>
            </a:r>
            <a:r>
              <a:rPr lang="en-US" err="1"/>
              <a:t>IsInteger</a:t>
            </a:r>
            <a:r>
              <a:rPr lang="en-US"/>
              <a:t> {</a:t>
            </a:r>
          </a:p>
          <a:p>
            <a:r>
              <a:rPr lang="en-US"/>
              <a:t>	static const bool value = false ;</a:t>
            </a:r>
          </a:p>
          <a:p>
            <a:r>
              <a:rPr lang="en-US"/>
              <a:t>};</a:t>
            </a:r>
          </a:p>
          <a:p>
            <a:endParaRPr lang="en-US"/>
          </a:p>
          <a:p>
            <a:r>
              <a:rPr lang="en-US"/>
              <a:t>template&lt;&gt;</a:t>
            </a:r>
          </a:p>
          <a:p>
            <a:r>
              <a:rPr lang="en-US"/>
              <a:t>struct </a:t>
            </a:r>
            <a:r>
              <a:rPr lang="en-US" err="1"/>
              <a:t>IsInteger</a:t>
            </a:r>
            <a:r>
              <a:rPr lang="en-US"/>
              <a:t>&lt;int&gt; {</a:t>
            </a:r>
          </a:p>
          <a:p>
            <a:r>
              <a:rPr lang="en-US"/>
              <a:t>	static const bool value = true ;</a:t>
            </a:r>
          </a:p>
          <a:p>
            <a:r>
              <a:rPr lang="en-US"/>
              <a:t>};</a:t>
            </a:r>
          </a:p>
          <a:p>
            <a:r>
              <a:rPr lang="en-US"/>
              <a:t>template&lt;bool test, </a:t>
            </a:r>
            <a:r>
              <a:rPr lang="en-US" err="1"/>
              <a:t>typename</a:t>
            </a:r>
            <a:r>
              <a:rPr lang="en-US"/>
              <a:t> T=void&gt;</a:t>
            </a:r>
          </a:p>
          <a:p>
            <a:r>
              <a:rPr lang="en-US"/>
              <a:t>struct Check {</a:t>
            </a:r>
          </a:p>
          <a:p>
            <a:r>
              <a:rPr lang="en-US"/>
              <a:t>};</a:t>
            </a:r>
          </a:p>
          <a:p>
            <a:r>
              <a:rPr lang="en-US"/>
              <a:t>template&lt;</a:t>
            </a:r>
            <a:r>
              <a:rPr lang="en-US" err="1"/>
              <a:t>typename</a:t>
            </a:r>
            <a:r>
              <a:rPr lang="en-US"/>
              <a:t> T&gt;</a:t>
            </a:r>
          </a:p>
          <a:p>
            <a:r>
              <a:rPr lang="en-US"/>
              <a:t>struct Check&lt;true, T&gt; {</a:t>
            </a:r>
          </a:p>
          <a:p>
            <a:r>
              <a:rPr lang="en-US"/>
              <a:t>	using Type = T ;</a:t>
            </a:r>
          </a:p>
          <a:p>
            <a:r>
              <a:rPr lang="en-US"/>
              <a:t>};</a:t>
            </a:r>
          </a:p>
          <a:p>
            <a:endParaRPr lang="en-US"/>
          </a:p>
          <a:p>
            <a:r>
              <a:rPr lang="en-US"/>
              <a:t>template&lt;bool test, </a:t>
            </a:r>
            <a:r>
              <a:rPr lang="en-US" err="1"/>
              <a:t>typename</a:t>
            </a:r>
            <a:r>
              <a:rPr lang="en-US"/>
              <a:t> T=void&gt;</a:t>
            </a:r>
          </a:p>
          <a:p>
            <a:r>
              <a:rPr lang="en-US"/>
              <a:t>using </a:t>
            </a:r>
            <a:r>
              <a:rPr lang="en-US" err="1"/>
              <a:t>Check_T</a:t>
            </a:r>
            <a:r>
              <a:rPr lang="en-US"/>
              <a:t> = </a:t>
            </a:r>
            <a:r>
              <a:rPr lang="en-US" err="1"/>
              <a:t>typename</a:t>
            </a:r>
            <a:r>
              <a:rPr lang="en-US"/>
              <a:t> Check&lt;test, T&gt;::Type ;</a:t>
            </a:r>
          </a:p>
          <a:p>
            <a:endParaRPr lang="en-US"/>
          </a:p>
        </p:txBody>
      </p:sp>
      <p:sp>
        <p:nvSpPr>
          <p:cNvPr id="4" name="Slide Number Placeholder 3"/>
          <p:cNvSpPr>
            <a:spLocks noGrp="1"/>
          </p:cNvSpPr>
          <p:nvPr>
            <p:ph type="sldNum" sz="quarter" idx="5"/>
          </p:nvPr>
        </p:nvSpPr>
        <p:spPr/>
        <p:txBody>
          <a:bodyPr/>
          <a:lstStyle/>
          <a:p>
            <a:fld id="{53581601-9C23-054B-BE80-FDAA7C613479}" type="slidenum">
              <a:rPr lang="en-US" smtClean="0"/>
              <a:t>155</a:t>
            </a:fld>
            <a:endParaRPr lang="en-US"/>
          </a:p>
        </p:txBody>
      </p:sp>
    </p:spTree>
    <p:extLst>
      <p:ext uri="{BB962C8B-B14F-4D97-AF65-F5344CB8AC3E}">
        <p14:creationId xmlns:p14="http://schemas.microsoft.com/office/powerpoint/2010/main" val="1643255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165</a:t>
            </a:fld>
            <a:endParaRPr lang="en-IN"/>
          </a:p>
        </p:txBody>
      </p:sp>
    </p:spTree>
    <p:extLst>
      <p:ext uri="{BB962C8B-B14F-4D97-AF65-F5344CB8AC3E}">
        <p14:creationId xmlns:p14="http://schemas.microsoft.com/office/powerpoint/2010/main" val="2735710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Note: Negated concepts should be put inside parentheses</a:t>
            </a:r>
            <a:endParaRPr lang="en-IN"/>
          </a:p>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168</a:t>
            </a:fld>
            <a:endParaRPr lang="en-IN"/>
          </a:p>
        </p:txBody>
      </p:sp>
    </p:spTree>
    <p:extLst>
      <p:ext uri="{BB962C8B-B14F-4D97-AF65-F5344CB8AC3E}">
        <p14:creationId xmlns:p14="http://schemas.microsoft.com/office/powerpoint/2010/main" val="3253365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33333"/>
                </a:solidFill>
                <a:effectLst/>
                <a:latin typeface="Palatino Linotype" panose="02040502050505030304" pitchFamily="18" charset="0"/>
              </a:rPr>
              <a:t>Conjunctions and disjunctions are evaluated left to right and are short-circuited. This means that for a conjunction, the right constraint is evaluated only if the left one is satisfied, and for a disjunction, the right constraint is evaluated only if the left one is not satisfied.</a:t>
            </a:r>
          </a:p>
          <a:p>
            <a:endParaRPr lang="en-IN"/>
          </a:p>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197</a:t>
            </a:fld>
            <a:endParaRPr lang="en-IN"/>
          </a:p>
        </p:txBody>
      </p:sp>
    </p:spTree>
    <p:extLst>
      <p:ext uri="{BB962C8B-B14F-4D97-AF65-F5344CB8AC3E}">
        <p14:creationId xmlns:p14="http://schemas.microsoft.com/office/powerpoint/2010/main" val="169345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Comparisons for custom types require you to overload at least six operators i.e., &lt;  &gt;  &lt;=  &gt;=  !=  ==</a:t>
            </a:r>
          </a:p>
          <a:p>
            <a:r>
              <a:rPr lang="en-IN"/>
              <a:t>This is also a requirement for storing user-defined types in STL containers</a:t>
            </a:r>
          </a:p>
          <a:p>
            <a:r>
              <a:rPr lang="en-IN"/>
              <a:t>Also, if you define one comparison operators, you must define others</a:t>
            </a:r>
          </a:p>
          <a:p>
            <a:r>
              <a:rPr lang="en-IN"/>
              <a:t>Just providing one overloaded operator will not cause the compiler to automatically synthesize the others</a:t>
            </a:r>
          </a:p>
          <a:p>
            <a:r>
              <a:rPr lang="en-IN"/>
              <a:t>The overloaded operators are preferably added as global functions to allow type conversions</a:t>
            </a:r>
          </a:p>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207</a:t>
            </a:fld>
            <a:endParaRPr lang="en-IN"/>
          </a:p>
        </p:txBody>
      </p:sp>
    </p:spTree>
    <p:extLst>
      <p:ext uri="{BB962C8B-B14F-4D97-AF65-F5344CB8AC3E}">
        <p14:creationId xmlns:p14="http://schemas.microsoft.com/office/powerpoint/2010/main" val="2909746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211</a:t>
            </a:fld>
            <a:endParaRPr lang="en-IN"/>
          </a:p>
        </p:txBody>
      </p:sp>
    </p:spTree>
    <p:extLst>
      <p:ext uri="{BB962C8B-B14F-4D97-AF65-F5344CB8AC3E}">
        <p14:creationId xmlns:p14="http://schemas.microsoft.com/office/powerpoint/2010/main" val="819240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sym typeface="Wingdings" panose="05000000000000000000" pitchFamily="2" charset="2"/>
              </a:rPr>
              <a:t>Value less than 0 indicates </a:t>
            </a:r>
            <a:r>
              <a:rPr lang="en-US" err="1">
                <a:sym typeface="Wingdings" panose="05000000000000000000" pitchFamily="2" charset="2"/>
              </a:rPr>
              <a:t>lhs</a:t>
            </a:r>
            <a:r>
              <a:rPr lang="en-US">
                <a:sym typeface="Wingdings" panose="05000000000000000000" pitchFamily="2" charset="2"/>
              </a:rPr>
              <a:t> &lt; </a:t>
            </a:r>
            <a:r>
              <a:rPr lang="en-US" err="1">
                <a:sym typeface="Wingdings" panose="05000000000000000000" pitchFamily="2" charset="2"/>
              </a:rPr>
              <a:t>rhs</a:t>
            </a:r>
            <a:endParaRPr lang="en-US">
              <a:sym typeface="Wingdings" panose="05000000000000000000" pitchFamily="2" charset="2"/>
            </a:endParaRPr>
          </a:p>
          <a:p>
            <a:pPr lvl="1"/>
            <a:r>
              <a:rPr lang="en-US">
                <a:sym typeface="Wingdings" panose="05000000000000000000" pitchFamily="2" charset="2"/>
              </a:rPr>
              <a:t>Value greater than 0 indicates </a:t>
            </a:r>
            <a:r>
              <a:rPr lang="en-US" err="1">
                <a:sym typeface="Wingdings" panose="05000000000000000000" pitchFamily="2" charset="2"/>
              </a:rPr>
              <a:t>lhs</a:t>
            </a:r>
            <a:r>
              <a:rPr lang="en-US">
                <a:sym typeface="Wingdings" panose="05000000000000000000" pitchFamily="2" charset="2"/>
              </a:rPr>
              <a:t> &gt; </a:t>
            </a:r>
            <a:r>
              <a:rPr lang="en-US" err="1">
                <a:sym typeface="Wingdings" panose="05000000000000000000" pitchFamily="2" charset="2"/>
              </a:rPr>
              <a:t>rhs</a:t>
            </a:r>
            <a:endParaRPr lang="en-US">
              <a:sym typeface="Wingdings" panose="05000000000000000000" pitchFamily="2" charset="2"/>
            </a:endParaRPr>
          </a:p>
          <a:p>
            <a:pPr lvl="1"/>
            <a:r>
              <a:rPr lang="en-US">
                <a:sym typeface="Wingdings" panose="05000000000000000000" pitchFamily="2" charset="2"/>
              </a:rPr>
              <a:t>Value equal to 0 indicates </a:t>
            </a:r>
            <a:r>
              <a:rPr lang="en-US" err="1">
                <a:sym typeface="Wingdings" panose="05000000000000000000" pitchFamily="2" charset="2"/>
              </a:rPr>
              <a:t>lhs</a:t>
            </a:r>
            <a:r>
              <a:rPr lang="en-US">
                <a:sym typeface="Wingdings" panose="05000000000000000000" pitchFamily="2" charset="2"/>
              </a:rPr>
              <a:t> == </a:t>
            </a:r>
            <a:r>
              <a:rPr lang="en-US" err="1">
                <a:sym typeface="Wingdings" panose="05000000000000000000" pitchFamily="2" charset="2"/>
              </a:rPr>
              <a:t>rhs</a:t>
            </a:r>
            <a:endParaRPr lang="en-US">
              <a:sym typeface="Wingdings" panose="05000000000000000000" pitchFamily="2" charset="2"/>
            </a:endParaRPr>
          </a:p>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217</a:t>
            </a:fld>
            <a:endParaRPr lang="en-IN"/>
          </a:p>
        </p:txBody>
      </p:sp>
    </p:spTree>
    <p:extLst>
      <p:ext uri="{BB962C8B-B14F-4D97-AF65-F5344CB8AC3E}">
        <p14:creationId xmlns:p14="http://schemas.microsoft.com/office/powerpoint/2010/main" val="419859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230</a:t>
            </a:fld>
            <a:endParaRPr lang="en-IN"/>
          </a:p>
        </p:txBody>
      </p:sp>
    </p:spTree>
    <p:extLst>
      <p:ext uri="{BB962C8B-B14F-4D97-AF65-F5344CB8AC3E}">
        <p14:creationId xmlns:p14="http://schemas.microsoft.com/office/powerpoint/2010/main" val="2184432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i="1"/>
              <a:t>operator == </a:t>
            </a:r>
            <a:r>
              <a:rPr lang="en-US"/>
              <a:t>is generated or implemented independently from </a:t>
            </a:r>
            <a:r>
              <a:rPr lang="en-US" i="1"/>
              <a:t>operator &lt;=&gt;</a:t>
            </a:r>
          </a:p>
          <a:p>
            <a:pPr lvl="1"/>
            <a:r>
              <a:rPr lang="en-US"/>
              <a:t>does not invoke operator &lt;=&gt;, but is a separate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Consequently, if you manually define </a:t>
            </a:r>
            <a:r>
              <a:rPr lang="en-US" i="1"/>
              <a:t>operator &lt;=&gt;</a:t>
            </a:r>
            <a:r>
              <a:rPr lang="en-US"/>
              <a:t>, the </a:t>
            </a:r>
            <a:r>
              <a:rPr lang="en-US" i="1"/>
              <a:t>operator == </a:t>
            </a:r>
            <a:r>
              <a:rPr lang="en-US"/>
              <a:t>is not synthesized (but can be </a:t>
            </a:r>
            <a:r>
              <a:rPr lang="en-US" i="1"/>
              <a:t>=default </a:t>
            </a:r>
            <a:r>
              <a:rPr lang="en-US"/>
              <a:t>‘ed)</a:t>
            </a:r>
          </a:p>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232</a:t>
            </a:fld>
            <a:endParaRPr lang="en-IN"/>
          </a:p>
        </p:txBody>
      </p:sp>
    </p:spTree>
    <p:extLst>
      <p:ext uri="{BB962C8B-B14F-4D97-AF65-F5344CB8AC3E}">
        <p14:creationId xmlns:p14="http://schemas.microsoft.com/office/powerpoint/2010/main" val="1401512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increase readability and explicitness: With initializations designated with data member names, the code states its intent more explicitly and avoids the possibility of bugs due to initializers being matched against the wrong member. </a:t>
            </a:r>
          </a:p>
          <a:p>
            <a:r>
              <a:rPr lang="en-US"/>
              <a:t>Towards more flexible and sustainable aggregate initialization: Compared to list ­initialization, designated initialization allows the user to enumerate only the interesting data members, leaving the rest default member initialized. In this way, the initialization is less sensitive to data member changes. </a:t>
            </a:r>
          </a:p>
          <a:p>
            <a:r>
              <a:rPr lang="en-US"/>
              <a:t>To increase the interoperability between C and C++: By being compatible with C designated initialization, C++ is more interoperable with C code, e.g. easy initialization of a C struct, and allowing designated initialization code in a header file that may be accessed by both C and C++ compilers</a:t>
            </a:r>
          </a:p>
          <a:p>
            <a:r>
              <a:rPr lang="en-US"/>
              <a:t>To standardize and generalize the existing practices: Clang already implements a designated initializer extension that is </a:t>
            </a:r>
            <a:r>
              <a:rPr lang="en-US" err="1"/>
              <a:t>C­compatible</a:t>
            </a:r>
            <a:r>
              <a:rPr lang="en-US"/>
              <a:t>. GCC implements “trivial designated initializer”, which requires the designators to appear in the same order as declarations. </a:t>
            </a:r>
            <a:endParaRPr lang="en-IN"/>
          </a:p>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17</a:t>
            </a:fld>
            <a:endParaRPr lang="en-IN"/>
          </a:p>
        </p:txBody>
      </p:sp>
    </p:spTree>
    <p:extLst>
      <p:ext uri="{BB962C8B-B14F-4D97-AF65-F5344CB8AC3E}">
        <p14:creationId xmlns:p14="http://schemas.microsoft.com/office/powerpoint/2010/main" val="1160131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233</a:t>
            </a:fld>
            <a:endParaRPr lang="en-IN"/>
          </a:p>
        </p:txBody>
      </p:sp>
    </p:spTree>
    <p:extLst>
      <p:ext uri="{BB962C8B-B14F-4D97-AF65-F5344CB8AC3E}">
        <p14:creationId xmlns:p14="http://schemas.microsoft.com/office/powerpoint/2010/main" val="4072229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249</a:t>
            </a:fld>
            <a:endParaRPr lang="en-IN"/>
          </a:p>
        </p:txBody>
      </p:sp>
    </p:spTree>
    <p:extLst>
      <p:ext uri="{BB962C8B-B14F-4D97-AF65-F5344CB8AC3E}">
        <p14:creationId xmlns:p14="http://schemas.microsoft.com/office/powerpoint/2010/main" val="4058677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canonical example of a partial order are floating points, where for instance we have 1.f &lt; </a:t>
            </a:r>
            <a:r>
              <a:rPr lang="en-US" err="1"/>
              <a:t>NaN</a:t>
            </a:r>
            <a:r>
              <a:rPr lang="en-US"/>
              <a:t>, 1.f == </a:t>
            </a:r>
            <a:r>
              <a:rPr lang="en-US" err="1"/>
              <a:t>NaN</a:t>
            </a:r>
            <a:r>
              <a:rPr lang="en-US"/>
              <a:t>, and 1.f &gt; </a:t>
            </a:r>
            <a:r>
              <a:rPr lang="en-US" err="1"/>
              <a:t>NaN</a:t>
            </a:r>
            <a:r>
              <a:rPr lang="en-US"/>
              <a:t> are all false. So 1.f &lt;= </a:t>
            </a:r>
            <a:r>
              <a:rPr lang="en-US" err="1"/>
              <a:t>NaN</a:t>
            </a:r>
            <a:r>
              <a:rPr lang="en-US"/>
              <a:t> is also false, but !(</a:t>
            </a:r>
            <a:r>
              <a:rPr lang="en-US" err="1"/>
              <a:t>NaN</a:t>
            </a:r>
            <a:r>
              <a:rPr lang="en-US"/>
              <a:t> &lt; 1.f) is true.</a:t>
            </a:r>
            <a:endParaRPr lang="en-IN"/>
          </a:p>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250</a:t>
            </a:fld>
            <a:endParaRPr lang="en-IN"/>
          </a:p>
        </p:txBody>
      </p:sp>
    </p:spTree>
    <p:extLst>
      <p:ext uri="{BB962C8B-B14F-4D97-AF65-F5344CB8AC3E}">
        <p14:creationId xmlns:p14="http://schemas.microsoft.com/office/powerpoint/2010/main" val="35676695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solidFill>
                  <a:srgbClr val="D5A2DF"/>
                </a:solidFill>
                <a:effectLst/>
              </a:rPr>
              <a:t>template</a:t>
            </a:r>
            <a:r>
              <a:rPr lang="en-IN">
                <a:solidFill>
                  <a:srgbClr val="FFFFFF"/>
                </a:solidFill>
                <a:effectLst/>
              </a:rPr>
              <a:t>&lt;</a:t>
            </a:r>
            <a:r>
              <a:rPr lang="en-IN" err="1">
                <a:solidFill>
                  <a:srgbClr val="D5A2DF"/>
                </a:solidFill>
                <a:effectLst/>
              </a:rPr>
              <a:t>typename</a:t>
            </a:r>
            <a:r>
              <a:rPr lang="en-IN"/>
              <a:t> </a:t>
            </a:r>
            <a:r>
              <a:rPr lang="en-IN" err="1">
                <a:solidFill>
                  <a:srgbClr val="556B2F"/>
                </a:solidFill>
                <a:effectLst/>
              </a:rPr>
              <a:t>OrderingType</a:t>
            </a:r>
            <a:r>
              <a:rPr lang="en-IN">
                <a:solidFill>
                  <a:srgbClr val="FFFFFF"/>
                </a:solidFill>
                <a:effectLst/>
              </a:rPr>
              <a:t>&gt;</a:t>
            </a:r>
            <a:r>
              <a:rPr lang="en-IN"/>
              <a:t> </a:t>
            </a:r>
            <a:r>
              <a:rPr lang="en-IN">
                <a:solidFill>
                  <a:srgbClr val="D5A2DF"/>
                </a:solidFill>
                <a:effectLst/>
              </a:rPr>
              <a:t>struct</a:t>
            </a:r>
            <a:r>
              <a:rPr lang="en-IN"/>
              <a:t> </a:t>
            </a:r>
            <a:r>
              <a:rPr lang="en-IN">
                <a:solidFill>
                  <a:srgbClr val="008B8B"/>
                </a:solidFill>
                <a:effectLst/>
              </a:rPr>
              <a:t>Ordering</a:t>
            </a:r>
            <a:r>
              <a:rPr lang="en-IN"/>
              <a:t> </a:t>
            </a:r>
            <a:r>
              <a:rPr lang="en-IN">
                <a:solidFill>
                  <a:srgbClr val="FFFFFF"/>
                </a:solidFill>
                <a:effectLst/>
              </a:rPr>
              <a:t>{</a:t>
            </a:r>
            <a:r>
              <a:rPr lang="en-IN"/>
              <a:t> </a:t>
            </a:r>
            <a:r>
              <a:rPr lang="en-IN" err="1">
                <a:solidFill>
                  <a:srgbClr val="556B2F"/>
                </a:solidFill>
                <a:effectLst/>
              </a:rPr>
              <a:t>OrderingType</a:t>
            </a:r>
            <a:r>
              <a:rPr lang="en-IN"/>
              <a:t> </a:t>
            </a:r>
            <a:r>
              <a:rPr lang="en-IN">
                <a:solidFill>
                  <a:srgbClr val="05DCDC"/>
                </a:solidFill>
                <a:effectLst/>
              </a:rPr>
              <a:t>type</a:t>
            </a:r>
            <a:r>
              <a:rPr lang="en-IN">
                <a:solidFill>
                  <a:srgbClr val="FFFFFF"/>
                </a:solidFill>
                <a:effectLst/>
              </a:rPr>
              <a:t>{}</a:t>
            </a:r>
            <a:r>
              <a:rPr lang="en-IN"/>
              <a:t> </a:t>
            </a:r>
            <a:r>
              <a:rPr lang="en-IN">
                <a:solidFill>
                  <a:srgbClr val="FFFFFF"/>
                </a:solidFill>
                <a:effectLst/>
              </a:rPr>
              <a:t>;</a:t>
            </a:r>
            <a:r>
              <a:rPr lang="en-IN"/>
              <a:t> </a:t>
            </a:r>
            <a:r>
              <a:rPr lang="en-IN">
                <a:solidFill>
                  <a:srgbClr val="D5A2DF"/>
                </a:solidFill>
                <a:effectLst/>
              </a:rPr>
              <a:t>auto</a:t>
            </a:r>
            <a:r>
              <a:rPr lang="en-IN"/>
              <a:t> </a:t>
            </a:r>
            <a:r>
              <a:rPr lang="en-IN">
                <a:solidFill>
                  <a:srgbClr val="B4B4B4"/>
                </a:solidFill>
                <a:effectLst/>
              </a:rPr>
              <a:t>operator &lt;=&gt;</a:t>
            </a:r>
            <a:r>
              <a:rPr lang="en-IN"/>
              <a:t> </a:t>
            </a:r>
            <a:r>
              <a:rPr lang="en-IN">
                <a:solidFill>
                  <a:srgbClr val="FFFFFF"/>
                </a:solidFill>
                <a:effectLst/>
              </a:rPr>
              <a:t>(</a:t>
            </a:r>
            <a:r>
              <a:rPr lang="en-IN" err="1">
                <a:solidFill>
                  <a:srgbClr val="D5A2DF"/>
                </a:solidFill>
                <a:effectLst/>
              </a:rPr>
              <a:t>const</a:t>
            </a:r>
            <a:r>
              <a:rPr lang="en-IN"/>
              <a:t> </a:t>
            </a:r>
            <a:r>
              <a:rPr lang="en-IN">
                <a:solidFill>
                  <a:srgbClr val="008B8B"/>
                </a:solidFill>
                <a:effectLst/>
              </a:rPr>
              <a:t>Ordering</a:t>
            </a:r>
            <a:r>
              <a:rPr lang="en-IN"/>
              <a:t> </a:t>
            </a:r>
            <a:r>
              <a:rPr lang="en-IN">
                <a:solidFill>
                  <a:srgbClr val="FFFFFF"/>
                </a:solidFill>
                <a:effectLst/>
              </a:rPr>
              <a:t>&amp;</a:t>
            </a:r>
            <a:r>
              <a:rPr lang="en-IN" err="1"/>
              <a:t>rhs</a:t>
            </a:r>
            <a:r>
              <a:rPr lang="en-IN">
                <a:solidFill>
                  <a:srgbClr val="FFFFFF"/>
                </a:solidFill>
                <a:effectLst/>
              </a:rPr>
              <a:t>)</a:t>
            </a:r>
            <a:r>
              <a:rPr lang="en-IN" err="1">
                <a:solidFill>
                  <a:srgbClr val="D5A2DF"/>
                </a:solidFill>
                <a:effectLst/>
              </a:rPr>
              <a:t>const</a:t>
            </a:r>
            <a:r>
              <a:rPr lang="en-IN">
                <a:solidFill>
                  <a:srgbClr val="FFFFFF"/>
                </a:solidFill>
                <a:effectLst/>
              </a:rPr>
              <a:t>=</a:t>
            </a:r>
            <a:r>
              <a:rPr lang="en-IN">
                <a:solidFill>
                  <a:srgbClr val="D5A2DF"/>
                </a:solidFill>
                <a:effectLst/>
              </a:rPr>
              <a:t>default</a:t>
            </a:r>
            <a:r>
              <a:rPr lang="en-IN"/>
              <a:t> </a:t>
            </a:r>
            <a:r>
              <a:rPr lang="en-IN">
                <a:solidFill>
                  <a:srgbClr val="FFFFFF"/>
                </a:solidFill>
                <a:effectLst/>
              </a:rPr>
              <a:t>;</a:t>
            </a:r>
            <a:r>
              <a:rPr lang="en-IN"/>
              <a:t> </a:t>
            </a:r>
            <a:r>
              <a:rPr lang="en-IN">
                <a:solidFill>
                  <a:srgbClr val="FFFFFF"/>
                </a:solidFill>
                <a:effectLst/>
              </a:rPr>
              <a:t>};</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254</a:t>
            </a:fld>
            <a:endParaRPr lang="en-IN"/>
          </a:p>
        </p:txBody>
      </p:sp>
    </p:spTree>
    <p:extLst>
      <p:ext uri="{BB962C8B-B14F-4D97-AF65-F5344CB8AC3E}">
        <p14:creationId xmlns:p14="http://schemas.microsoft.com/office/powerpoint/2010/main" val="3414790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NimbusRomNo9L-Regu"/>
              </a:rPr>
              <a:t>If there is range support for algorithms, they use concepts to find possible errors at compile time:</a:t>
            </a:r>
            <a:br>
              <a:rPr lang="en-US" sz="1800" b="0" i="0">
                <a:solidFill>
                  <a:srgbClr val="000000"/>
                </a:solidFill>
                <a:effectLst/>
                <a:latin typeface="NimbusRomNo9L-Regu"/>
              </a:rPr>
            </a:br>
            <a:r>
              <a:rPr lang="en-US" sz="1800" b="0" i="0">
                <a:solidFill>
                  <a:srgbClr val="000000"/>
                </a:solidFill>
                <a:effectLst/>
                <a:latin typeface="NimbusRomNo9L-Regu"/>
              </a:rPr>
              <a:t>• </a:t>
            </a:r>
            <a:r>
              <a:rPr lang="en-US" sz="1800" b="0" i="0">
                <a:solidFill>
                  <a:srgbClr val="A8213D"/>
                </a:solidFill>
                <a:effectLst/>
                <a:latin typeface="NimbusRomNo9L-Regu"/>
              </a:rPr>
              <a:t>Concepts for iterators and ranges </a:t>
            </a:r>
            <a:r>
              <a:rPr lang="en-US" sz="1800" b="0" i="0">
                <a:solidFill>
                  <a:srgbClr val="000000"/>
                </a:solidFill>
                <a:effectLst/>
                <a:latin typeface="NimbusRomNo9L-Regu"/>
              </a:rPr>
              <a:t>ensure that you pass valid iterators and ranges.</a:t>
            </a:r>
            <a:br>
              <a:rPr lang="en-US" sz="1800" b="0" i="0">
                <a:solidFill>
                  <a:srgbClr val="000000"/>
                </a:solidFill>
                <a:effectLst/>
                <a:latin typeface="NimbusRomNo9L-Regu"/>
              </a:rPr>
            </a:br>
            <a:r>
              <a:rPr lang="en-US" sz="1800" b="0" i="0">
                <a:solidFill>
                  <a:srgbClr val="000000"/>
                </a:solidFill>
                <a:effectLst/>
                <a:latin typeface="NimbusRomNo9L-Regu"/>
              </a:rPr>
              <a:t>• </a:t>
            </a:r>
            <a:r>
              <a:rPr lang="en-US" sz="1800" b="0" i="0">
                <a:solidFill>
                  <a:srgbClr val="A8213D"/>
                </a:solidFill>
                <a:effectLst/>
                <a:latin typeface="NimbusRomNo9L-Regu"/>
              </a:rPr>
              <a:t>Concepts for </a:t>
            </a:r>
            <a:r>
              <a:rPr lang="en-US" sz="1800" b="0" i="0" err="1">
                <a:solidFill>
                  <a:srgbClr val="A8213D"/>
                </a:solidFill>
                <a:effectLst/>
                <a:latin typeface="NimbusRomNo9L-Regu"/>
              </a:rPr>
              <a:t>callables</a:t>
            </a:r>
            <a:r>
              <a:rPr lang="en-US" sz="1800" b="0" i="0">
                <a:solidFill>
                  <a:srgbClr val="A8213D"/>
                </a:solidFill>
                <a:effectLst/>
                <a:latin typeface="NimbusRomNo9L-Regu"/>
              </a:rPr>
              <a:t> </a:t>
            </a:r>
            <a:r>
              <a:rPr lang="en-US" sz="1800" b="0" i="0">
                <a:solidFill>
                  <a:srgbClr val="000000"/>
                </a:solidFill>
                <a:effectLst/>
                <a:latin typeface="NimbusRomNo9L-Regu"/>
              </a:rPr>
              <a:t>ensure that you pass valid helper functions.</a:t>
            </a:r>
            <a:r>
              <a:rPr lang="en-US" sz="2800"/>
              <a:t> </a:t>
            </a:r>
            <a:br>
              <a:rPr lang="en-US" sz="2800"/>
            </a:br>
            <a:endParaRPr lang="en-US" sz="2800"/>
          </a:p>
          <a:p>
            <a:r>
              <a:rPr lang="en-US" sz="1800" b="0" i="0">
                <a:solidFill>
                  <a:srgbClr val="000000"/>
                </a:solidFill>
                <a:effectLst/>
                <a:latin typeface="NimbusRomNo9L-Regu"/>
              </a:rPr>
              <a:t>Several concepts are defined to </a:t>
            </a:r>
            <a:r>
              <a:rPr lang="en-US" sz="1800" b="0" i="0">
                <a:solidFill>
                  <a:srgbClr val="A8213D"/>
                </a:solidFill>
                <a:effectLst/>
                <a:latin typeface="NimbusRomNo9L-Regu"/>
              </a:rPr>
              <a:t>constrain ranges</a:t>
            </a:r>
            <a:r>
              <a:rPr lang="en-US" sz="1800" b="0" i="0">
                <a:solidFill>
                  <a:srgbClr val="000000"/>
                </a:solidFill>
                <a:effectLst/>
                <a:latin typeface="NimbusRomNo9L-Regu"/>
              </a:rPr>
              <a:t>. They correspond with the </a:t>
            </a:r>
            <a:r>
              <a:rPr lang="en-US" sz="1800" b="0" i="0">
                <a:solidFill>
                  <a:srgbClr val="A8213D"/>
                </a:solidFill>
                <a:effectLst/>
                <a:latin typeface="NimbusRomNo9L-Regu"/>
              </a:rPr>
              <a:t>concepts for iterators </a:t>
            </a:r>
            <a:r>
              <a:rPr lang="en-US" sz="1800" b="0" i="0">
                <a:solidFill>
                  <a:srgbClr val="000000"/>
                </a:solidFill>
                <a:effectLst/>
                <a:latin typeface="NimbusRomNo9L-Regu"/>
              </a:rPr>
              <a:t>and deal</a:t>
            </a:r>
            <a:br>
              <a:rPr lang="en-US" sz="1800" b="0" i="0">
                <a:solidFill>
                  <a:srgbClr val="000000"/>
                </a:solidFill>
                <a:effectLst/>
                <a:latin typeface="NimbusRomNo9L-Regu"/>
              </a:rPr>
            </a:br>
            <a:r>
              <a:rPr lang="en-US" sz="1800" b="0" i="0">
                <a:solidFill>
                  <a:srgbClr val="000000"/>
                </a:solidFill>
                <a:effectLst/>
                <a:latin typeface="NimbusRomNo9L-Regu"/>
              </a:rPr>
              <a:t>with the fact that we have </a:t>
            </a:r>
            <a:r>
              <a:rPr lang="en-US" sz="1800" b="0" i="0">
                <a:solidFill>
                  <a:srgbClr val="A8213D"/>
                </a:solidFill>
                <a:effectLst/>
                <a:latin typeface="NimbusRomNo9L-Regu"/>
              </a:rPr>
              <a:t>new iterator categories </a:t>
            </a:r>
            <a:r>
              <a:rPr lang="en-US" sz="1800" b="0" i="0">
                <a:solidFill>
                  <a:srgbClr val="000000"/>
                </a:solidFill>
                <a:effectLst/>
                <a:latin typeface="NimbusRomNo9L-Regu"/>
              </a:rPr>
              <a:t>since C++20</a:t>
            </a:r>
            <a:r>
              <a:rPr lang="en-US" sz="2800"/>
              <a:t> </a:t>
            </a:r>
            <a:br>
              <a:rPr lang="en-US" sz="2800"/>
            </a:br>
            <a:endParaRPr lang="en-US" sz="2800"/>
          </a:p>
          <a:p>
            <a:r>
              <a:rPr lang="en-US" sz="1800" b="0" i="0">
                <a:solidFill>
                  <a:srgbClr val="000000"/>
                </a:solidFill>
                <a:effectLst/>
                <a:latin typeface="NimbusRomNo9L-Regu"/>
              </a:rPr>
              <a:t>A borrowed iterator ensures that its lifetime does not depend on a temporary object that might have been destroyed.</a:t>
            </a:r>
            <a:br>
              <a:rPr lang="en-US" sz="1800" b="0" i="0">
                <a:solidFill>
                  <a:srgbClr val="000000"/>
                </a:solidFill>
                <a:effectLst/>
                <a:latin typeface="NimbusRomNo9L-Regu"/>
              </a:rPr>
            </a:br>
            <a:r>
              <a:rPr lang="en-US" sz="1800" b="0" i="0">
                <a:solidFill>
                  <a:srgbClr val="000000"/>
                </a:solidFill>
                <a:effectLst/>
                <a:latin typeface="NimbusRomNo9L-Regu"/>
              </a:rPr>
              <a:t>If it does, using it results in a compile-time error. Thus, a borrowed iterator signals whether it can safely</a:t>
            </a:r>
            <a:br>
              <a:rPr lang="en-US" sz="1800" b="0" i="0">
                <a:solidFill>
                  <a:srgbClr val="000000"/>
                </a:solidFill>
                <a:effectLst/>
                <a:latin typeface="NimbusRomNo9L-Regu"/>
              </a:rPr>
            </a:br>
            <a:r>
              <a:rPr lang="en-US" sz="1800" b="0" i="0">
                <a:solidFill>
                  <a:srgbClr val="000000"/>
                </a:solidFill>
                <a:effectLst/>
                <a:latin typeface="NimbusRomNo9L-Regu"/>
              </a:rPr>
              <a:t>outlive the passed range, which is the case if the range was not temporary or the state of the iterator does not</a:t>
            </a:r>
            <a:br>
              <a:rPr lang="en-US" sz="1800" b="0" i="0">
                <a:solidFill>
                  <a:srgbClr val="000000"/>
                </a:solidFill>
                <a:effectLst/>
                <a:latin typeface="NimbusRomNo9L-Regu"/>
              </a:rPr>
            </a:br>
            <a:r>
              <a:rPr lang="en-US" sz="1800" b="0" i="0">
                <a:solidFill>
                  <a:srgbClr val="000000"/>
                </a:solidFill>
                <a:effectLst/>
                <a:latin typeface="NimbusRomNo9L-Regu"/>
              </a:rPr>
              <a:t>depend on the state of the passed range. If you have a borrowed iterator that refers to a range, the iterator is</a:t>
            </a:r>
            <a:br>
              <a:rPr lang="en-US" sz="1800" b="0" i="0">
                <a:solidFill>
                  <a:srgbClr val="000000"/>
                </a:solidFill>
                <a:effectLst/>
                <a:latin typeface="NimbusRomNo9L-Regu"/>
              </a:rPr>
            </a:br>
            <a:r>
              <a:rPr lang="en-US" sz="1800" b="0" i="0">
                <a:solidFill>
                  <a:srgbClr val="000000"/>
                </a:solidFill>
                <a:effectLst/>
                <a:latin typeface="NimbusRomNo9L-Regu"/>
              </a:rPr>
              <a:t>safe to use and does not dangle even when the range is destroyed</a:t>
            </a:r>
            <a:r>
              <a:rPr lang="en-US"/>
              <a:t> </a:t>
            </a:r>
            <a:br>
              <a:rPr lang="en-US"/>
            </a:b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262</a:t>
            </a:fld>
            <a:endParaRPr lang="en-IN"/>
          </a:p>
        </p:txBody>
      </p:sp>
    </p:spTree>
    <p:extLst>
      <p:ext uri="{BB962C8B-B14F-4D97-AF65-F5344CB8AC3E}">
        <p14:creationId xmlns:p14="http://schemas.microsoft.com/office/powerpoint/2010/main" val="2749701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i="1"/>
              <a:t>std::views is an alias of std::ranges::views</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263</a:t>
            </a:fld>
            <a:endParaRPr lang="en-IN"/>
          </a:p>
        </p:txBody>
      </p:sp>
    </p:spTree>
    <p:extLst>
      <p:ext uri="{BB962C8B-B14F-4D97-AF65-F5344CB8AC3E}">
        <p14:creationId xmlns:p14="http://schemas.microsoft.com/office/powerpoint/2010/main" val="2004927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269</a:t>
            </a:fld>
            <a:endParaRPr lang="en-IN"/>
          </a:p>
        </p:txBody>
      </p:sp>
    </p:spTree>
    <p:extLst>
      <p:ext uri="{BB962C8B-B14F-4D97-AF65-F5344CB8AC3E}">
        <p14:creationId xmlns:p14="http://schemas.microsoft.com/office/powerpoint/2010/main" val="1069509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be used with structured bindings</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272</a:t>
            </a:fld>
            <a:endParaRPr lang="en-IN"/>
          </a:p>
        </p:txBody>
      </p:sp>
    </p:spTree>
    <p:extLst>
      <p:ext uri="{BB962C8B-B14F-4D97-AF65-F5344CB8AC3E}">
        <p14:creationId xmlns:p14="http://schemas.microsoft.com/office/powerpoint/2010/main" val="30309083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of it like a window that gives a view to the data. This window can give different views such as only odd or even numbers or numbers in a certain range or that satisfy some criteria</a:t>
            </a:r>
          </a:p>
        </p:txBody>
      </p:sp>
      <p:sp>
        <p:nvSpPr>
          <p:cNvPr id="4" name="Slide Number Placeholder 3"/>
          <p:cNvSpPr>
            <a:spLocks noGrp="1"/>
          </p:cNvSpPr>
          <p:nvPr>
            <p:ph type="sldNum" sz="quarter" idx="5"/>
          </p:nvPr>
        </p:nvSpPr>
        <p:spPr/>
        <p:txBody>
          <a:bodyPr/>
          <a:lstStyle/>
          <a:p>
            <a:fld id="{1CE5CFD4-0639-4FDB-B5EF-17354461B293}" type="slidenum">
              <a:rPr lang="en-IN" smtClean="0"/>
              <a:t>274</a:t>
            </a:fld>
            <a:endParaRPr lang="en-IN"/>
          </a:p>
        </p:txBody>
      </p:sp>
    </p:spTree>
    <p:extLst>
      <p:ext uri="{BB962C8B-B14F-4D97-AF65-F5344CB8AC3E}">
        <p14:creationId xmlns:p14="http://schemas.microsoft.com/office/powerpoint/2010/main" val="34633814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Elements in the view are actual elements of the range and get modified through the view (except </a:t>
            </a:r>
            <a:r>
              <a:rPr lang="en-US" err="1"/>
              <a:t>owning_view</a:t>
            </a:r>
            <a:r>
              <a:rPr lang="en-US"/>
              <a:t>)</a:t>
            </a:r>
            <a:endParaRPr lang="en-IN"/>
          </a:p>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275</a:t>
            </a:fld>
            <a:endParaRPr lang="en-IN"/>
          </a:p>
        </p:txBody>
      </p:sp>
    </p:spTree>
    <p:extLst>
      <p:ext uri="{BB962C8B-B14F-4D97-AF65-F5344CB8AC3E}">
        <p14:creationId xmlns:p14="http://schemas.microsoft.com/office/powerpoint/2010/main" val="1371168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a:solidFill>
                  <a:srgbClr val="569CD6"/>
                </a:solidFill>
                <a:effectLst/>
                <a:latin typeface="JetBrains Mono" pitchFamily="2" charset="0"/>
              </a:rPr>
              <a:t>struct</a:t>
            </a:r>
            <a:r>
              <a:rPr lang="en-IN" b="0">
                <a:solidFill>
                  <a:srgbClr val="DADADA"/>
                </a:solidFill>
                <a:effectLst/>
                <a:latin typeface="JetBrains Mono" pitchFamily="2" charset="0"/>
              </a:rPr>
              <a:t> </a:t>
            </a:r>
            <a:r>
              <a:rPr lang="en-IN" b="0">
                <a:solidFill>
                  <a:srgbClr val="4EC9B0"/>
                </a:solidFill>
                <a:effectLst/>
                <a:latin typeface="JetBrains Mono" pitchFamily="2" charset="0"/>
              </a:rPr>
              <a:t>A</a:t>
            </a:r>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r>
              <a:rPr lang="en-IN" b="0">
                <a:solidFill>
                  <a:srgbClr val="DADADA"/>
                </a:solidFill>
                <a:effectLst/>
                <a:latin typeface="JetBrains Mono" pitchFamily="2" charset="0"/>
              </a:rPr>
              <a:t>    </a:t>
            </a:r>
            <a:r>
              <a:rPr lang="en-IN" b="0">
                <a:solidFill>
                  <a:srgbClr val="569CD6"/>
                </a:solidFill>
                <a:effectLst/>
                <a:latin typeface="JetBrains Mono" pitchFamily="2" charset="0"/>
              </a:rPr>
              <a:t>int</a:t>
            </a:r>
            <a:r>
              <a:rPr lang="en-IN" b="0">
                <a:solidFill>
                  <a:srgbClr val="DADADA"/>
                </a:solidFill>
                <a:effectLst/>
                <a:latin typeface="JetBrains Mono" pitchFamily="2" charset="0"/>
              </a:rPr>
              <a:t> a </a:t>
            </a:r>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r>
              <a:rPr lang="en-IN" b="0">
                <a:solidFill>
                  <a:srgbClr val="DADADA"/>
                </a:solidFill>
                <a:effectLst/>
                <a:latin typeface="JetBrains Mono" pitchFamily="2" charset="0"/>
              </a:rPr>
              <a:t>    </a:t>
            </a:r>
            <a:r>
              <a:rPr lang="en-IN" b="0">
                <a:solidFill>
                  <a:srgbClr val="569CD6"/>
                </a:solidFill>
                <a:effectLst/>
                <a:latin typeface="JetBrains Mono" pitchFamily="2" charset="0"/>
              </a:rPr>
              <a:t>int</a:t>
            </a:r>
            <a:r>
              <a:rPr lang="en-IN" b="0">
                <a:solidFill>
                  <a:srgbClr val="DADADA"/>
                </a:solidFill>
                <a:effectLst/>
                <a:latin typeface="JetBrains Mono" pitchFamily="2" charset="0"/>
              </a:rPr>
              <a:t> b </a:t>
            </a:r>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r>
              <a:rPr lang="en-IN" b="0">
                <a:solidFill>
                  <a:srgbClr val="DADADA"/>
                </a:solidFill>
                <a:effectLst/>
                <a:latin typeface="JetBrains Mono" pitchFamily="2" charset="0"/>
              </a:rPr>
              <a:t>    </a:t>
            </a:r>
            <a:r>
              <a:rPr lang="en-IN" b="0">
                <a:solidFill>
                  <a:srgbClr val="569CD6"/>
                </a:solidFill>
                <a:effectLst/>
                <a:latin typeface="JetBrains Mono" pitchFamily="2" charset="0"/>
              </a:rPr>
              <a:t>int</a:t>
            </a:r>
            <a:r>
              <a:rPr lang="en-IN" b="0">
                <a:solidFill>
                  <a:srgbClr val="DADADA"/>
                </a:solidFill>
                <a:effectLst/>
                <a:latin typeface="JetBrains Mono" pitchFamily="2" charset="0"/>
              </a:rPr>
              <a:t> c </a:t>
            </a:r>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r>
              <a:rPr lang="en-IN" b="0">
                <a:solidFill>
                  <a:srgbClr val="B4B4B4"/>
                </a:solidFill>
                <a:effectLst/>
                <a:latin typeface="JetBrains Mono" pitchFamily="2" charset="0"/>
              </a:rPr>
              <a:t>}</a:t>
            </a:r>
            <a:r>
              <a:rPr lang="en-IN" b="0">
                <a:solidFill>
                  <a:srgbClr val="DADADA"/>
                </a:solidFill>
                <a:effectLst/>
                <a:latin typeface="JetBrains Mono" pitchFamily="2" charset="0"/>
              </a:rPr>
              <a:t> </a:t>
            </a:r>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r>
              <a:rPr lang="en-IN" b="0">
                <a:solidFill>
                  <a:srgbClr val="569CD6"/>
                </a:solidFill>
                <a:effectLst/>
                <a:latin typeface="JetBrains Mono" pitchFamily="2" charset="0"/>
              </a:rPr>
              <a:t>struct</a:t>
            </a:r>
            <a:r>
              <a:rPr lang="en-IN" b="0">
                <a:solidFill>
                  <a:srgbClr val="DADADA"/>
                </a:solidFill>
                <a:effectLst/>
                <a:latin typeface="JetBrains Mono" pitchFamily="2" charset="0"/>
              </a:rPr>
              <a:t> </a:t>
            </a:r>
            <a:r>
              <a:rPr lang="en-IN" b="0">
                <a:solidFill>
                  <a:srgbClr val="4EC9B0"/>
                </a:solidFill>
                <a:effectLst/>
                <a:latin typeface="JetBrains Mono" pitchFamily="2" charset="0"/>
              </a:rPr>
              <a:t>B</a:t>
            </a:r>
            <a:r>
              <a:rPr lang="en-IN" b="0">
                <a:solidFill>
                  <a:srgbClr val="DADADA"/>
                </a:solidFill>
                <a:effectLst/>
                <a:latin typeface="JetBrains Mono" pitchFamily="2" charset="0"/>
              </a:rPr>
              <a:t> </a:t>
            </a:r>
            <a:r>
              <a:rPr lang="en-IN" b="0">
                <a:solidFill>
                  <a:srgbClr val="B4B4B4"/>
                </a:solidFill>
                <a:effectLst/>
                <a:latin typeface="JetBrains Mono" pitchFamily="2" charset="0"/>
              </a:rPr>
              <a:t>:</a:t>
            </a:r>
            <a:r>
              <a:rPr lang="en-IN" b="0">
                <a:solidFill>
                  <a:srgbClr val="DADADA"/>
                </a:solidFill>
                <a:effectLst/>
                <a:latin typeface="JetBrains Mono" pitchFamily="2" charset="0"/>
              </a:rPr>
              <a:t> </a:t>
            </a:r>
            <a:r>
              <a:rPr lang="en-IN" b="0">
                <a:solidFill>
                  <a:srgbClr val="4EC9B0"/>
                </a:solidFill>
                <a:effectLst/>
                <a:latin typeface="JetBrains Mono" pitchFamily="2" charset="0"/>
              </a:rPr>
              <a:t>A</a:t>
            </a:r>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r>
              <a:rPr lang="en-IN" b="0">
                <a:solidFill>
                  <a:srgbClr val="DADADA"/>
                </a:solidFill>
                <a:effectLst/>
                <a:latin typeface="JetBrains Mono" pitchFamily="2" charset="0"/>
              </a:rPr>
              <a:t>    </a:t>
            </a:r>
            <a:r>
              <a:rPr lang="en-IN" b="0">
                <a:solidFill>
                  <a:srgbClr val="569CD6"/>
                </a:solidFill>
                <a:effectLst/>
                <a:latin typeface="JetBrains Mono" pitchFamily="2" charset="0"/>
              </a:rPr>
              <a:t>int</a:t>
            </a:r>
            <a:r>
              <a:rPr lang="en-IN" b="0">
                <a:solidFill>
                  <a:srgbClr val="DADADA"/>
                </a:solidFill>
                <a:effectLst/>
                <a:latin typeface="JetBrains Mono" pitchFamily="2" charset="0"/>
              </a:rPr>
              <a:t> d </a:t>
            </a:r>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r>
              <a:rPr lang="en-IN" b="0">
                <a:solidFill>
                  <a:srgbClr val="B4B4B4"/>
                </a:solidFill>
                <a:effectLst/>
                <a:latin typeface="JetBrains Mono" pitchFamily="2" charset="0"/>
              </a:rPr>
              <a:t>}</a:t>
            </a:r>
            <a:r>
              <a:rPr lang="en-IN" b="0">
                <a:solidFill>
                  <a:srgbClr val="DADADA"/>
                </a:solidFill>
                <a:effectLst/>
                <a:latin typeface="JetBrains Mono" pitchFamily="2" charset="0"/>
              </a:rPr>
              <a:t> </a:t>
            </a:r>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r>
              <a:rPr lang="en-IN" b="0">
                <a:solidFill>
                  <a:srgbClr val="569CD6"/>
                </a:solidFill>
                <a:effectLst/>
                <a:latin typeface="JetBrains Mono" pitchFamily="2" charset="0"/>
              </a:rPr>
              <a:t>struct</a:t>
            </a:r>
            <a:r>
              <a:rPr lang="en-IN" b="0">
                <a:solidFill>
                  <a:srgbClr val="DADADA"/>
                </a:solidFill>
                <a:effectLst/>
                <a:latin typeface="JetBrains Mono" pitchFamily="2" charset="0"/>
              </a:rPr>
              <a:t> </a:t>
            </a:r>
            <a:r>
              <a:rPr lang="en-IN" b="0">
                <a:solidFill>
                  <a:srgbClr val="4EC9B0"/>
                </a:solidFill>
                <a:effectLst/>
                <a:latin typeface="JetBrains Mono" pitchFamily="2" charset="0"/>
              </a:rPr>
              <a:t>C</a:t>
            </a:r>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r>
              <a:rPr lang="en-IN" b="0">
                <a:solidFill>
                  <a:srgbClr val="DADADA"/>
                </a:solidFill>
                <a:effectLst/>
                <a:latin typeface="JetBrains Mono" pitchFamily="2" charset="0"/>
              </a:rPr>
              <a:t>    </a:t>
            </a:r>
            <a:r>
              <a:rPr lang="en-IN" b="0">
                <a:solidFill>
                  <a:srgbClr val="569CD6"/>
                </a:solidFill>
                <a:effectLst/>
                <a:latin typeface="JetBrains Mono" pitchFamily="2" charset="0"/>
              </a:rPr>
              <a:t>int</a:t>
            </a:r>
            <a:r>
              <a:rPr lang="en-IN" b="0">
                <a:solidFill>
                  <a:srgbClr val="DADADA"/>
                </a:solidFill>
                <a:effectLst/>
                <a:latin typeface="JetBrains Mono" pitchFamily="2" charset="0"/>
              </a:rPr>
              <a:t> x </a:t>
            </a:r>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r>
              <a:rPr lang="en-IN" b="0">
                <a:solidFill>
                  <a:srgbClr val="DADADA"/>
                </a:solidFill>
                <a:effectLst/>
                <a:latin typeface="JetBrains Mono" pitchFamily="2" charset="0"/>
              </a:rPr>
              <a:t>    </a:t>
            </a:r>
            <a:r>
              <a:rPr lang="en-IN" b="0">
                <a:solidFill>
                  <a:srgbClr val="4EC9B0"/>
                </a:solidFill>
                <a:effectLst/>
                <a:latin typeface="JetBrains Mono" pitchFamily="2" charset="0"/>
              </a:rPr>
              <a:t>A</a:t>
            </a:r>
            <a:r>
              <a:rPr lang="en-IN" b="0">
                <a:solidFill>
                  <a:srgbClr val="DADADA"/>
                </a:solidFill>
                <a:effectLst/>
                <a:latin typeface="JetBrains Mono" pitchFamily="2" charset="0"/>
              </a:rPr>
              <a:t> </a:t>
            </a:r>
            <a:r>
              <a:rPr lang="en-IN" b="0" err="1">
                <a:solidFill>
                  <a:srgbClr val="DADADA"/>
                </a:solidFill>
                <a:effectLst/>
                <a:latin typeface="JetBrains Mono" pitchFamily="2" charset="0"/>
              </a:rPr>
              <a:t>a</a:t>
            </a:r>
            <a:r>
              <a:rPr lang="en-IN" b="0">
                <a:solidFill>
                  <a:srgbClr val="DADADA"/>
                </a:solidFill>
                <a:effectLst/>
                <a:latin typeface="JetBrains Mono" pitchFamily="2" charset="0"/>
              </a:rPr>
              <a:t> </a:t>
            </a:r>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r>
              <a:rPr lang="en-IN" b="0">
                <a:solidFill>
                  <a:srgbClr val="B4B4B4"/>
                </a:solidFill>
                <a:effectLst/>
                <a:latin typeface="JetBrains Mono" pitchFamily="2" charset="0"/>
              </a:rPr>
              <a:t>}</a:t>
            </a:r>
            <a:r>
              <a:rPr lang="en-IN" b="0">
                <a:solidFill>
                  <a:srgbClr val="DADADA"/>
                </a:solidFill>
                <a:effectLst/>
                <a:latin typeface="JetBrains Mono" pitchFamily="2" charset="0"/>
              </a:rPr>
              <a:t> </a:t>
            </a:r>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r>
              <a:rPr lang="en-IN" b="0">
                <a:solidFill>
                  <a:srgbClr val="569CD6"/>
                </a:solidFill>
                <a:effectLst/>
                <a:latin typeface="JetBrains Mono" pitchFamily="2" charset="0"/>
              </a:rPr>
              <a:t>int</a:t>
            </a:r>
            <a:r>
              <a:rPr lang="en-IN" b="0">
                <a:solidFill>
                  <a:srgbClr val="DADADA"/>
                </a:solidFill>
                <a:effectLst/>
                <a:latin typeface="JetBrains Mono" pitchFamily="2" charset="0"/>
              </a:rPr>
              <a:t> </a:t>
            </a:r>
            <a:r>
              <a:rPr lang="en-IN" b="0">
                <a:solidFill>
                  <a:srgbClr val="DCDCAA"/>
                </a:solidFill>
                <a:effectLst/>
                <a:latin typeface="JetBrains Mono" pitchFamily="2" charset="0"/>
              </a:rPr>
              <a:t>main</a:t>
            </a:r>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r>
              <a:rPr lang="en-IN" b="0">
                <a:solidFill>
                  <a:srgbClr val="DADADA"/>
                </a:solidFill>
                <a:effectLst/>
                <a:latin typeface="JetBrains Mono" pitchFamily="2" charset="0"/>
              </a:rPr>
              <a:t>    </a:t>
            </a:r>
            <a:r>
              <a:rPr lang="en-IN" b="0">
                <a:solidFill>
                  <a:srgbClr val="4EC9B0"/>
                </a:solidFill>
                <a:effectLst/>
                <a:latin typeface="JetBrains Mono" pitchFamily="2" charset="0"/>
              </a:rPr>
              <a:t>A</a:t>
            </a:r>
            <a:r>
              <a:rPr lang="en-IN" b="0">
                <a:solidFill>
                  <a:srgbClr val="DADADA"/>
                </a:solidFill>
                <a:effectLst/>
                <a:latin typeface="JetBrains Mono" pitchFamily="2" charset="0"/>
              </a:rPr>
              <a:t> </a:t>
            </a:r>
            <a:r>
              <a:rPr lang="en-IN" b="0">
                <a:solidFill>
                  <a:srgbClr val="9CDCFE"/>
                </a:solidFill>
                <a:effectLst/>
                <a:latin typeface="JetBrains Mono" pitchFamily="2" charset="0"/>
              </a:rPr>
              <a:t>x</a:t>
            </a:r>
            <a:r>
              <a:rPr lang="en-IN" b="0">
                <a:solidFill>
                  <a:srgbClr val="B4B4B4"/>
                </a:solidFill>
                <a:effectLst/>
                <a:latin typeface="JetBrains Mono" pitchFamily="2" charset="0"/>
              </a:rPr>
              <a:t>{</a:t>
            </a:r>
            <a:r>
              <a:rPr lang="en-IN" b="0">
                <a:solidFill>
                  <a:srgbClr val="DADADA"/>
                </a:solidFill>
                <a:effectLst/>
                <a:latin typeface="JetBrains Mono" pitchFamily="2" charset="0"/>
              </a:rPr>
              <a:t>.a</a:t>
            </a:r>
            <a:r>
              <a:rPr lang="en-IN" b="0">
                <a:solidFill>
                  <a:srgbClr val="B4B4B4"/>
                </a:solidFill>
                <a:effectLst/>
                <a:latin typeface="JetBrains Mono" pitchFamily="2" charset="0"/>
              </a:rPr>
              <a:t>=</a:t>
            </a:r>
            <a:r>
              <a:rPr lang="en-IN" b="0">
                <a:solidFill>
                  <a:srgbClr val="B5CEA8"/>
                </a:solidFill>
                <a:effectLst/>
                <a:latin typeface="JetBrains Mono" pitchFamily="2" charset="0"/>
              </a:rPr>
              <a:t>5</a:t>
            </a:r>
            <a:r>
              <a:rPr lang="en-IN" b="0">
                <a:solidFill>
                  <a:srgbClr val="B4B4B4"/>
                </a:solidFill>
                <a:effectLst/>
                <a:latin typeface="JetBrains Mono" pitchFamily="2" charset="0"/>
              </a:rPr>
              <a:t>,</a:t>
            </a:r>
            <a:r>
              <a:rPr lang="en-IN" b="0">
                <a:solidFill>
                  <a:srgbClr val="DADADA"/>
                </a:solidFill>
                <a:effectLst/>
                <a:latin typeface="JetBrains Mono" pitchFamily="2" charset="0"/>
              </a:rPr>
              <a:t> .b</a:t>
            </a:r>
            <a:r>
              <a:rPr lang="en-IN" b="0">
                <a:solidFill>
                  <a:srgbClr val="B4B4B4"/>
                </a:solidFill>
                <a:effectLst/>
                <a:latin typeface="JetBrains Mono" pitchFamily="2" charset="0"/>
              </a:rPr>
              <a:t>=</a:t>
            </a:r>
            <a:r>
              <a:rPr lang="en-IN" b="0">
                <a:solidFill>
                  <a:srgbClr val="B5CEA8"/>
                </a:solidFill>
                <a:effectLst/>
                <a:latin typeface="JetBrains Mono" pitchFamily="2" charset="0"/>
              </a:rPr>
              <a:t>8</a:t>
            </a:r>
            <a:r>
              <a:rPr lang="en-IN" b="0">
                <a:solidFill>
                  <a:srgbClr val="B4B4B4"/>
                </a:solidFill>
                <a:effectLst/>
                <a:latin typeface="JetBrains Mono" pitchFamily="2" charset="0"/>
              </a:rPr>
              <a:t>,</a:t>
            </a:r>
            <a:r>
              <a:rPr lang="en-IN" b="0">
                <a:solidFill>
                  <a:srgbClr val="DADADA"/>
                </a:solidFill>
                <a:effectLst/>
                <a:latin typeface="JetBrains Mono" pitchFamily="2" charset="0"/>
              </a:rPr>
              <a:t> .c </a:t>
            </a:r>
            <a:r>
              <a:rPr lang="en-IN" b="0">
                <a:solidFill>
                  <a:srgbClr val="B4B4B4"/>
                </a:solidFill>
                <a:effectLst/>
                <a:latin typeface="JetBrains Mono" pitchFamily="2" charset="0"/>
              </a:rPr>
              <a:t>=</a:t>
            </a:r>
            <a:r>
              <a:rPr lang="en-IN" b="0">
                <a:solidFill>
                  <a:srgbClr val="DADADA"/>
                </a:solidFill>
                <a:effectLst/>
                <a:latin typeface="JetBrains Mono" pitchFamily="2" charset="0"/>
              </a:rPr>
              <a:t> </a:t>
            </a:r>
            <a:r>
              <a:rPr lang="en-IN" b="0">
                <a:solidFill>
                  <a:srgbClr val="B5CEA8"/>
                </a:solidFill>
                <a:effectLst/>
                <a:latin typeface="JetBrains Mono" pitchFamily="2" charset="0"/>
              </a:rPr>
              <a:t>10</a:t>
            </a:r>
            <a:r>
              <a:rPr lang="en-IN" b="0">
                <a:solidFill>
                  <a:srgbClr val="B4B4B4"/>
                </a:solidFill>
                <a:effectLst/>
                <a:latin typeface="JetBrains Mono" pitchFamily="2" charset="0"/>
              </a:rPr>
              <a:t>}</a:t>
            </a:r>
            <a:r>
              <a:rPr lang="en-IN" b="0">
                <a:solidFill>
                  <a:srgbClr val="DADADA"/>
                </a:solidFill>
                <a:effectLst/>
                <a:latin typeface="JetBrains Mono" pitchFamily="2" charset="0"/>
              </a:rPr>
              <a:t> </a:t>
            </a:r>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r>
              <a:rPr lang="en-IN" b="0">
                <a:solidFill>
                  <a:srgbClr val="DADADA"/>
                </a:solidFill>
                <a:effectLst/>
                <a:latin typeface="JetBrains Mono" pitchFamily="2" charset="0"/>
              </a:rPr>
              <a:t>    </a:t>
            </a:r>
            <a:r>
              <a:rPr lang="en-IN" b="0">
                <a:solidFill>
                  <a:srgbClr val="4EC9B0"/>
                </a:solidFill>
                <a:effectLst/>
                <a:latin typeface="JetBrains Mono" pitchFamily="2" charset="0"/>
              </a:rPr>
              <a:t>B</a:t>
            </a:r>
            <a:r>
              <a:rPr lang="en-IN" b="0">
                <a:solidFill>
                  <a:srgbClr val="DADADA"/>
                </a:solidFill>
                <a:effectLst/>
                <a:latin typeface="JetBrains Mono" pitchFamily="2" charset="0"/>
              </a:rPr>
              <a:t> </a:t>
            </a:r>
            <a:r>
              <a:rPr lang="en-IN" b="0">
                <a:solidFill>
                  <a:srgbClr val="9CDCFE"/>
                </a:solidFill>
                <a:effectLst/>
                <a:latin typeface="JetBrains Mono" pitchFamily="2" charset="0"/>
              </a:rPr>
              <a:t>y</a:t>
            </a:r>
            <a:r>
              <a:rPr lang="en-IN" b="0">
                <a:solidFill>
                  <a:srgbClr val="B4B4B4"/>
                </a:solidFill>
                <a:effectLst/>
                <a:latin typeface="JetBrains Mono" pitchFamily="2" charset="0"/>
              </a:rPr>
              <a:t>{</a:t>
            </a:r>
            <a:r>
              <a:rPr lang="en-IN" b="0">
                <a:solidFill>
                  <a:srgbClr val="DADADA"/>
                </a:solidFill>
                <a:effectLst/>
                <a:latin typeface="JetBrains Mono" pitchFamily="2" charset="0"/>
              </a:rPr>
              <a:t> .d </a:t>
            </a:r>
            <a:r>
              <a:rPr lang="en-IN" b="0">
                <a:solidFill>
                  <a:srgbClr val="B4B4B4"/>
                </a:solidFill>
                <a:effectLst/>
                <a:latin typeface="JetBrains Mono" pitchFamily="2" charset="0"/>
              </a:rPr>
              <a:t>=</a:t>
            </a:r>
            <a:r>
              <a:rPr lang="en-IN" b="0">
                <a:solidFill>
                  <a:srgbClr val="DADADA"/>
                </a:solidFill>
                <a:effectLst/>
                <a:latin typeface="JetBrains Mono" pitchFamily="2" charset="0"/>
              </a:rPr>
              <a:t> </a:t>
            </a:r>
            <a:r>
              <a:rPr lang="en-IN" b="0">
                <a:solidFill>
                  <a:srgbClr val="B5CEA8"/>
                </a:solidFill>
                <a:effectLst/>
                <a:latin typeface="JetBrains Mono" pitchFamily="2" charset="0"/>
              </a:rPr>
              <a:t>10</a:t>
            </a:r>
            <a:r>
              <a:rPr lang="en-IN" b="0">
                <a:solidFill>
                  <a:srgbClr val="DADADA"/>
                </a:solidFill>
                <a:effectLst/>
                <a:latin typeface="JetBrains Mono" pitchFamily="2" charset="0"/>
              </a:rPr>
              <a:t> </a:t>
            </a:r>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br>
              <a:rPr lang="en-IN" b="0">
                <a:solidFill>
                  <a:srgbClr val="DADADA"/>
                </a:solidFill>
                <a:effectLst/>
                <a:latin typeface="JetBrains Mono" pitchFamily="2" charset="0"/>
              </a:rPr>
            </a:br>
            <a:r>
              <a:rPr lang="en-IN" b="0">
                <a:solidFill>
                  <a:srgbClr val="DADADA"/>
                </a:solidFill>
                <a:effectLst/>
                <a:latin typeface="JetBrains Mono" pitchFamily="2" charset="0"/>
              </a:rPr>
              <a:t>    </a:t>
            </a:r>
            <a:r>
              <a:rPr lang="en-IN" b="0">
                <a:solidFill>
                  <a:srgbClr val="4EC9B0"/>
                </a:solidFill>
                <a:effectLst/>
                <a:latin typeface="JetBrains Mono" pitchFamily="2" charset="0"/>
              </a:rPr>
              <a:t>C</a:t>
            </a:r>
            <a:r>
              <a:rPr lang="en-IN" b="0">
                <a:solidFill>
                  <a:srgbClr val="DADADA"/>
                </a:solidFill>
                <a:effectLst/>
                <a:latin typeface="JetBrains Mono" pitchFamily="2" charset="0"/>
              </a:rPr>
              <a:t> </a:t>
            </a:r>
            <a:r>
              <a:rPr lang="en-IN" b="0">
                <a:solidFill>
                  <a:srgbClr val="9CDCFE"/>
                </a:solidFill>
                <a:effectLst/>
                <a:latin typeface="JetBrains Mono" pitchFamily="2" charset="0"/>
              </a:rPr>
              <a:t>z</a:t>
            </a:r>
            <a:r>
              <a:rPr lang="en-IN" b="0">
                <a:solidFill>
                  <a:srgbClr val="B4B4B4"/>
                </a:solidFill>
                <a:effectLst/>
                <a:latin typeface="JetBrains Mono" pitchFamily="2" charset="0"/>
              </a:rPr>
              <a:t>{</a:t>
            </a:r>
            <a:r>
              <a:rPr lang="en-IN" b="0">
                <a:solidFill>
                  <a:srgbClr val="DADADA"/>
                </a:solidFill>
                <a:effectLst/>
                <a:latin typeface="JetBrains Mono" pitchFamily="2" charset="0"/>
              </a:rPr>
              <a:t>.x</a:t>
            </a:r>
            <a:r>
              <a:rPr lang="en-IN" b="0">
                <a:solidFill>
                  <a:srgbClr val="B4B4B4"/>
                </a:solidFill>
                <a:effectLst/>
                <a:latin typeface="JetBrains Mono" pitchFamily="2" charset="0"/>
              </a:rPr>
              <a:t>=</a:t>
            </a:r>
            <a:r>
              <a:rPr lang="en-IN" b="0">
                <a:solidFill>
                  <a:srgbClr val="B5CEA8"/>
                </a:solidFill>
                <a:effectLst/>
                <a:latin typeface="JetBrains Mono" pitchFamily="2" charset="0"/>
              </a:rPr>
              <a:t>3</a:t>
            </a:r>
            <a:r>
              <a:rPr lang="en-IN" b="0">
                <a:solidFill>
                  <a:srgbClr val="B4B4B4"/>
                </a:solidFill>
                <a:effectLst/>
                <a:latin typeface="JetBrains Mono" pitchFamily="2" charset="0"/>
              </a:rPr>
              <a:t>,</a:t>
            </a:r>
            <a:r>
              <a:rPr lang="en-IN" b="0">
                <a:solidFill>
                  <a:srgbClr val="DADADA"/>
                </a:solidFill>
                <a:effectLst/>
                <a:latin typeface="JetBrains Mono" pitchFamily="2" charset="0"/>
              </a:rPr>
              <a:t> .a</a:t>
            </a:r>
            <a:r>
              <a:rPr lang="en-IN" b="0">
                <a:solidFill>
                  <a:srgbClr val="B4B4B4"/>
                </a:solidFill>
                <a:effectLst/>
                <a:latin typeface="JetBrains Mono" pitchFamily="2" charset="0"/>
              </a:rPr>
              <a:t>={</a:t>
            </a:r>
            <a:r>
              <a:rPr lang="en-IN" b="0">
                <a:solidFill>
                  <a:srgbClr val="DADADA"/>
                </a:solidFill>
                <a:effectLst/>
                <a:latin typeface="JetBrains Mono" pitchFamily="2" charset="0"/>
              </a:rPr>
              <a:t>.a</a:t>
            </a:r>
            <a:r>
              <a:rPr lang="en-IN" b="0">
                <a:solidFill>
                  <a:srgbClr val="B4B4B4"/>
                </a:solidFill>
                <a:effectLst/>
                <a:latin typeface="JetBrains Mono" pitchFamily="2" charset="0"/>
              </a:rPr>
              <a:t>=</a:t>
            </a:r>
            <a:r>
              <a:rPr lang="en-IN" b="0">
                <a:solidFill>
                  <a:srgbClr val="B5CEA8"/>
                </a:solidFill>
                <a:effectLst/>
                <a:latin typeface="JetBrains Mono" pitchFamily="2" charset="0"/>
              </a:rPr>
              <a:t>1</a:t>
            </a:r>
            <a:r>
              <a:rPr lang="en-IN" b="0">
                <a:solidFill>
                  <a:srgbClr val="B4B4B4"/>
                </a:solidFill>
                <a:effectLst/>
                <a:latin typeface="JetBrains Mono" pitchFamily="2" charset="0"/>
              </a:rPr>
              <a:t>,</a:t>
            </a:r>
            <a:r>
              <a:rPr lang="en-IN" b="0">
                <a:solidFill>
                  <a:srgbClr val="DADADA"/>
                </a:solidFill>
                <a:effectLst/>
                <a:latin typeface="JetBrains Mono" pitchFamily="2" charset="0"/>
              </a:rPr>
              <a:t>.b</a:t>
            </a:r>
            <a:r>
              <a:rPr lang="en-IN" b="0">
                <a:solidFill>
                  <a:srgbClr val="B4B4B4"/>
                </a:solidFill>
                <a:effectLst/>
                <a:latin typeface="JetBrains Mono" pitchFamily="2" charset="0"/>
              </a:rPr>
              <a:t>=</a:t>
            </a:r>
            <a:r>
              <a:rPr lang="en-IN" b="0">
                <a:solidFill>
                  <a:srgbClr val="B5CEA8"/>
                </a:solidFill>
                <a:effectLst/>
                <a:latin typeface="JetBrains Mono" pitchFamily="2" charset="0"/>
              </a:rPr>
              <a:t>9</a:t>
            </a:r>
            <a:r>
              <a:rPr lang="en-IN" b="0">
                <a:solidFill>
                  <a:srgbClr val="B4B4B4"/>
                </a:solidFill>
                <a:effectLst/>
                <a:latin typeface="JetBrains Mono" pitchFamily="2" charset="0"/>
              </a:rPr>
              <a:t>}}</a:t>
            </a:r>
            <a:r>
              <a:rPr lang="en-IN" b="0">
                <a:solidFill>
                  <a:srgbClr val="DADADA"/>
                </a:solidFill>
                <a:effectLst/>
                <a:latin typeface="JetBrains Mono" pitchFamily="2" charset="0"/>
              </a:rPr>
              <a:t> </a:t>
            </a:r>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r>
              <a:rPr lang="en-IN" b="0">
                <a:solidFill>
                  <a:srgbClr val="B4B4B4"/>
                </a:solidFill>
                <a:effectLst/>
                <a:latin typeface="JetBrains Mono" pitchFamily="2" charset="0"/>
              </a:rPr>
              <a:t>}</a:t>
            </a:r>
            <a:endParaRPr lang="en-IN" b="0">
              <a:solidFill>
                <a:srgbClr val="DADADA"/>
              </a:solidFill>
              <a:effectLst/>
              <a:latin typeface="JetBrains Mono" pitchFamily="2" charset="0"/>
            </a:endParaRPr>
          </a:p>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20</a:t>
            </a:fld>
            <a:endParaRPr lang="en-IN"/>
          </a:p>
        </p:txBody>
      </p:sp>
    </p:spTree>
    <p:extLst>
      <p:ext uri="{BB962C8B-B14F-4D97-AF65-F5344CB8AC3E}">
        <p14:creationId xmlns:p14="http://schemas.microsoft.com/office/powerpoint/2010/main" val="15940092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range adaptor may not create instance of a view internally if for example, the range is empty. However, manually using the view will still create the instance. So, it is always preferable to use range adaptor instead of the view directly.</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279</a:t>
            </a:fld>
            <a:endParaRPr lang="en-IN"/>
          </a:p>
        </p:txBody>
      </p:sp>
    </p:spTree>
    <p:extLst>
      <p:ext uri="{BB962C8B-B14F-4D97-AF65-F5344CB8AC3E}">
        <p14:creationId xmlns:p14="http://schemas.microsoft.com/office/powerpoint/2010/main" val="14872340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code for allocation is already generated by the compiler</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290</a:t>
            </a:fld>
            <a:endParaRPr lang="en-IN"/>
          </a:p>
        </p:txBody>
      </p:sp>
    </p:spTree>
    <p:extLst>
      <p:ext uri="{BB962C8B-B14F-4D97-AF65-F5344CB8AC3E}">
        <p14:creationId xmlns:p14="http://schemas.microsoft.com/office/powerpoint/2010/main" val="3645607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a:solidFill>
                  <a:srgbClr val="111111"/>
                </a:solidFill>
                <a:effectLst/>
                <a:latin typeface="-apple-system"/>
              </a:rPr>
              <a:t>This stack data-structure is so common that most (all?) CPU architectures have a dedicated register for holding a pointer to the top of the stack (</a:t>
            </a:r>
            <a:r>
              <a:rPr lang="en-IN" b="0" i="0" err="1">
                <a:solidFill>
                  <a:srgbClr val="111111"/>
                </a:solidFill>
                <a:effectLst/>
                <a:latin typeface="-apple-system"/>
              </a:rPr>
              <a:t>eg.</a:t>
            </a:r>
            <a:r>
              <a:rPr lang="en-IN" b="0" i="0">
                <a:solidFill>
                  <a:srgbClr val="111111"/>
                </a:solidFill>
                <a:effectLst/>
                <a:latin typeface="-apple-system"/>
              </a:rPr>
              <a:t> in X64 it is the </a:t>
            </a:r>
            <a:r>
              <a:rPr lang="en-IN" b="0" i="0" err="1">
                <a:solidFill>
                  <a:srgbClr val="111111"/>
                </a:solidFill>
                <a:effectLst/>
                <a:latin typeface="-apple-system"/>
              </a:rPr>
              <a:t>rsp</a:t>
            </a:r>
            <a:r>
              <a:rPr lang="en-IN" b="0" i="0">
                <a:solidFill>
                  <a:srgbClr val="111111"/>
                </a:solidFill>
                <a:effectLst/>
                <a:latin typeface="-apple-system"/>
              </a:rPr>
              <a:t> register).</a:t>
            </a:r>
          </a:p>
          <a:p>
            <a:pPr algn="l"/>
            <a:r>
              <a:rPr lang="en-IN" b="0" i="0">
                <a:solidFill>
                  <a:srgbClr val="111111"/>
                </a:solidFill>
                <a:effectLst/>
                <a:latin typeface="-apple-system"/>
              </a:rPr>
              <a:t>To allocate space for a new activation frame, you just increment this register by the frame-size. To free space for an activation frame, you just decrement this register by the frame-size. Note that as with the ‘Call’ operation, some calling conventions may split the responsibilities of the ‘Return’ operation across both the caller and callee function’s instructions.</a:t>
            </a:r>
          </a:p>
        </p:txBody>
      </p:sp>
      <p:sp>
        <p:nvSpPr>
          <p:cNvPr id="4" name="Slide Number Placeholder 3"/>
          <p:cNvSpPr>
            <a:spLocks noGrp="1"/>
          </p:cNvSpPr>
          <p:nvPr>
            <p:ph type="sldNum" sz="quarter" idx="5"/>
          </p:nvPr>
        </p:nvSpPr>
        <p:spPr/>
        <p:txBody>
          <a:bodyPr/>
          <a:lstStyle/>
          <a:p>
            <a:fld id="{1CE5CFD4-0639-4FDB-B5EF-17354461B293}" type="slidenum">
              <a:rPr lang="en-IN" smtClean="0"/>
              <a:t>291</a:t>
            </a:fld>
            <a:endParaRPr lang="en-IN"/>
          </a:p>
        </p:txBody>
      </p:sp>
    </p:spTree>
    <p:extLst>
      <p:ext uri="{BB962C8B-B14F-4D97-AF65-F5344CB8AC3E}">
        <p14:creationId xmlns:p14="http://schemas.microsoft.com/office/powerpoint/2010/main" val="13492918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are new keyboard added for coroutine support</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296</a:t>
            </a:fld>
            <a:endParaRPr lang="en-IN"/>
          </a:p>
        </p:txBody>
      </p:sp>
    </p:spTree>
    <p:extLst>
      <p:ext uri="{BB962C8B-B14F-4D97-AF65-F5344CB8AC3E}">
        <p14:creationId xmlns:p14="http://schemas.microsoft.com/office/powerpoint/2010/main" val="34243216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a:solidFill>
                  <a:srgbClr val="111111"/>
                </a:solidFill>
                <a:effectLst/>
                <a:latin typeface="-apple-system"/>
              </a:rPr>
              <a:t>C++ coroutines are different from other languages. only provides the infrastructure to write the coroutines, not the coroutine itself.</a:t>
            </a:r>
          </a:p>
          <a:p>
            <a:r>
              <a:rPr lang="en-IN" b="0" i="0">
                <a:solidFill>
                  <a:srgbClr val="111111"/>
                </a:solidFill>
                <a:effectLst/>
                <a:latin typeface="-apple-system"/>
              </a:rPr>
              <a:t>This approach is similar to the way that a library-writer can customise the behaviour of a range-based for-loop by defining the </a:t>
            </a:r>
            <a:r>
              <a:rPr lang="en-IN"/>
              <a:t>begin()</a:t>
            </a:r>
            <a:r>
              <a:rPr lang="en-IN" b="0" i="0">
                <a:solidFill>
                  <a:srgbClr val="111111"/>
                </a:solidFill>
                <a:effectLst/>
                <a:latin typeface="-apple-system"/>
              </a:rPr>
              <a:t>/</a:t>
            </a:r>
            <a:r>
              <a:rPr lang="en-IN"/>
              <a:t>end()</a:t>
            </a:r>
            <a:r>
              <a:rPr lang="en-IN" b="0" i="0">
                <a:solidFill>
                  <a:srgbClr val="111111"/>
                </a:solidFill>
                <a:effectLst/>
                <a:latin typeface="-apple-system"/>
              </a:rPr>
              <a:t> methods and an </a:t>
            </a:r>
            <a:r>
              <a:rPr lang="en-IN"/>
              <a:t>iterator</a:t>
            </a:r>
            <a:r>
              <a:rPr lang="en-IN" b="0" i="0">
                <a:solidFill>
                  <a:srgbClr val="111111"/>
                </a:solidFill>
                <a:effectLst/>
                <a:latin typeface="-apple-system"/>
              </a:rPr>
              <a:t> type.</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300</a:t>
            </a:fld>
            <a:endParaRPr lang="en-IN"/>
          </a:p>
        </p:txBody>
      </p:sp>
    </p:spTree>
    <p:extLst>
      <p:ext uri="{BB962C8B-B14F-4D97-AF65-F5344CB8AC3E}">
        <p14:creationId xmlns:p14="http://schemas.microsoft.com/office/powerpoint/2010/main" val="31920360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a:solidFill>
                  <a:srgbClr val="111111"/>
                </a:solidFill>
                <a:effectLst/>
                <a:latin typeface="-apple-system"/>
              </a:rPr>
              <a:t>This approach is similar to the way that a library-writer can customise the behaviour of a range-based for-loop by defining the </a:t>
            </a:r>
            <a:r>
              <a:rPr lang="en-IN"/>
              <a:t>begin()</a:t>
            </a:r>
            <a:r>
              <a:rPr lang="en-IN" b="0" i="0">
                <a:solidFill>
                  <a:srgbClr val="111111"/>
                </a:solidFill>
                <a:effectLst/>
                <a:latin typeface="-apple-system"/>
              </a:rPr>
              <a:t>/</a:t>
            </a:r>
            <a:r>
              <a:rPr lang="en-IN"/>
              <a:t>end()</a:t>
            </a:r>
            <a:r>
              <a:rPr lang="en-IN" b="0" i="0">
                <a:solidFill>
                  <a:srgbClr val="111111"/>
                </a:solidFill>
                <a:effectLst/>
                <a:latin typeface="-apple-system"/>
              </a:rPr>
              <a:t> methods and an </a:t>
            </a:r>
            <a:r>
              <a:rPr lang="en-IN"/>
              <a:t>iterator</a:t>
            </a:r>
            <a:r>
              <a:rPr lang="en-IN" b="0" i="0">
                <a:solidFill>
                  <a:srgbClr val="111111"/>
                </a:solidFill>
                <a:effectLst/>
                <a:latin typeface="-apple-system"/>
              </a:rPr>
              <a:t> type.</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301</a:t>
            </a:fld>
            <a:endParaRPr lang="en-IN"/>
          </a:p>
        </p:txBody>
      </p:sp>
    </p:spTree>
    <p:extLst>
      <p:ext uri="{BB962C8B-B14F-4D97-AF65-F5344CB8AC3E}">
        <p14:creationId xmlns:p14="http://schemas.microsoft.com/office/powerpoint/2010/main" val="16228158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normal functions, the stack is destroyed when the function returns to caller. Since, coroutines can be suspended and resumed, this means the stack frame will be destroyed when the coroutine suspends and returns to caller. To avoid this, C++ coroutines are </a:t>
            </a:r>
            <a:r>
              <a:rPr lang="en-US" err="1"/>
              <a:t>stackless</a:t>
            </a:r>
            <a:r>
              <a:rPr lang="en-US"/>
              <a:t>, because their activation frame is allocated on the heap. So, even after suspension, the coroutine can resume because the information is still available on the heap.</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304</a:t>
            </a:fld>
            <a:endParaRPr lang="en-IN"/>
          </a:p>
        </p:txBody>
      </p:sp>
    </p:spTree>
    <p:extLst>
      <p:ext uri="{BB962C8B-B14F-4D97-AF65-F5344CB8AC3E}">
        <p14:creationId xmlns:p14="http://schemas.microsoft.com/office/powerpoint/2010/main" val="13666017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overload operator new &amp; delete to customize allocation for the coroutine</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312</a:t>
            </a:fld>
            <a:endParaRPr lang="en-IN"/>
          </a:p>
        </p:txBody>
      </p:sp>
    </p:spTree>
    <p:extLst>
      <p:ext uri="{BB962C8B-B14F-4D97-AF65-F5344CB8AC3E}">
        <p14:creationId xmlns:p14="http://schemas.microsoft.com/office/powerpoint/2010/main" val="32994913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May be provided as global or member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If </a:t>
            </a:r>
            <a:r>
              <a:rPr lang="en-US" err="1"/>
              <a:t>promise.await_transform</a:t>
            </a:r>
            <a:r>
              <a:rPr lang="en-US"/>
              <a:t> does not exist &amp; operator </a:t>
            </a:r>
            <a:r>
              <a:rPr lang="en-US" err="1"/>
              <a:t>co_await</a:t>
            </a:r>
            <a:r>
              <a:rPr lang="en-US"/>
              <a:t> is not overloaded, </a:t>
            </a:r>
            <a:r>
              <a:rPr lang="en-US" err="1"/>
              <a:t>co_await</a:t>
            </a:r>
            <a:r>
              <a:rPr lang="en-US"/>
              <a:t> will use the </a:t>
            </a:r>
            <a:r>
              <a:rPr lang="en-US" err="1"/>
              <a:t>awaitable</a:t>
            </a:r>
            <a:r>
              <a:rPr lang="en-US"/>
              <a:t> as the </a:t>
            </a:r>
            <a:r>
              <a:rPr lang="en-US" err="1"/>
              <a:t>awaiter</a:t>
            </a:r>
            <a:endParaRPr lang="en-IN"/>
          </a:p>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323</a:t>
            </a:fld>
            <a:endParaRPr lang="en-IN"/>
          </a:p>
        </p:txBody>
      </p:sp>
    </p:spTree>
    <p:extLst>
      <p:ext uri="{BB962C8B-B14F-4D97-AF65-F5344CB8AC3E}">
        <p14:creationId xmlns:p14="http://schemas.microsoft.com/office/powerpoint/2010/main" val="7329968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both cases, an </a:t>
            </a:r>
            <a:r>
              <a:rPr lang="en-US" err="1"/>
              <a:t>awaiter</a:t>
            </a:r>
            <a:r>
              <a:rPr lang="en-US"/>
              <a:t> object is acquired</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324</a:t>
            </a:fld>
            <a:endParaRPr lang="en-IN"/>
          </a:p>
        </p:txBody>
      </p:sp>
    </p:spTree>
    <p:extLst>
      <p:ext uri="{BB962C8B-B14F-4D97-AF65-F5344CB8AC3E}">
        <p14:creationId xmlns:p14="http://schemas.microsoft.com/office/powerpoint/2010/main" val="1821468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DI, we can create a constant object whose non-default members are initialized and the default-ed members have their default initialization values.</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22</a:t>
            </a:fld>
            <a:endParaRPr lang="en-IN"/>
          </a:p>
        </p:txBody>
      </p:sp>
    </p:spTree>
    <p:extLst>
      <p:ext uri="{BB962C8B-B14F-4D97-AF65-F5344CB8AC3E}">
        <p14:creationId xmlns:p14="http://schemas.microsoft.com/office/powerpoint/2010/main" val="1761426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the </a:t>
            </a:r>
            <a:r>
              <a:rPr lang="en-US" err="1"/>
              <a:t>awaitable</a:t>
            </a:r>
            <a:r>
              <a:rPr lang="en-US"/>
              <a:t> becomes the </a:t>
            </a:r>
            <a:r>
              <a:rPr lang="en-US" err="1"/>
              <a:t>awaiter</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325</a:t>
            </a:fld>
            <a:endParaRPr lang="en-IN"/>
          </a:p>
        </p:txBody>
      </p:sp>
    </p:spTree>
    <p:extLst>
      <p:ext uri="{BB962C8B-B14F-4D97-AF65-F5344CB8AC3E}">
        <p14:creationId xmlns:p14="http://schemas.microsoft.com/office/powerpoint/2010/main" val="31428248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the handle is implicitly convertible to </a:t>
            </a:r>
            <a:r>
              <a:rPr lang="en-US" err="1"/>
              <a:t>coroutine_handle</a:t>
            </a:r>
            <a:r>
              <a:rPr lang="en-US"/>
              <a:t>&lt;void&gt; or &lt;&gt;</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328</a:t>
            </a:fld>
            <a:endParaRPr lang="en-IN"/>
          </a:p>
        </p:txBody>
      </p:sp>
    </p:spTree>
    <p:extLst>
      <p:ext uri="{BB962C8B-B14F-4D97-AF65-F5344CB8AC3E}">
        <p14:creationId xmlns:p14="http://schemas.microsoft.com/office/powerpoint/2010/main" val="22765170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await_resume</a:t>
            </a:r>
            <a:r>
              <a:rPr lang="en-US"/>
              <a:t> can return a value of any type</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329</a:t>
            </a:fld>
            <a:endParaRPr lang="en-IN"/>
          </a:p>
        </p:txBody>
      </p:sp>
    </p:spTree>
    <p:extLst>
      <p:ext uri="{BB962C8B-B14F-4D97-AF65-F5344CB8AC3E}">
        <p14:creationId xmlns:p14="http://schemas.microsoft.com/office/powerpoint/2010/main" val="14488893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Returning true from </a:t>
            </a:r>
            <a:r>
              <a:rPr lang="en-US" err="1"/>
              <a:t>await_suspend</a:t>
            </a:r>
            <a:r>
              <a:rPr lang="en-US"/>
              <a:t> will continue suspension. If it returns false, the suspension will be aborted and the coroutine will resume.</a:t>
            </a:r>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332</a:t>
            </a:fld>
            <a:endParaRPr lang="en-IN"/>
          </a:p>
        </p:txBody>
      </p:sp>
    </p:spTree>
    <p:extLst>
      <p:ext uri="{BB962C8B-B14F-4D97-AF65-F5344CB8AC3E}">
        <p14:creationId xmlns:p14="http://schemas.microsoft.com/office/powerpoint/2010/main" val="39891485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customization points could be any </a:t>
            </a:r>
            <a:r>
              <a:rPr lang="en-US" dirty="0" err="1"/>
              <a:t>promise_type</a:t>
            </a:r>
            <a:r>
              <a:rPr lang="en-US" dirty="0"/>
              <a:t> function</a:t>
            </a:r>
            <a:endParaRPr lang="en-IN" dirty="0"/>
          </a:p>
        </p:txBody>
      </p:sp>
      <p:sp>
        <p:nvSpPr>
          <p:cNvPr id="4" name="Slide Number Placeholder 3"/>
          <p:cNvSpPr>
            <a:spLocks noGrp="1"/>
          </p:cNvSpPr>
          <p:nvPr>
            <p:ph type="sldNum" sz="quarter" idx="5"/>
          </p:nvPr>
        </p:nvSpPr>
        <p:spPr/>
        <p:txBody>
          <a:bodyPr/>
          <a:lstStyle/>
          <a:p>
            <a:fld id="{1CE5CFD4-0639-4FDB-B5EF-17354461B293}" type="slidenum">
              <a:rPr lang="en-IN" smtClean="0"/>
              <a:t>342</a:t>
            </a:fld>
            <a:endParaRPr lang="en-IN"/>
          </a:p>
        </p:txBody>
      </p:sp>
    </p:spTree>
    <p:extLst>
      <p:ext uri="{BB962C8B-B14F-4D97-AF65-F5344CB8AC3E}">
        <p14:creationId xmlns:p14="http://schemas.microsoft.com/office/powerpoint/2010/main" val="27949352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48E39-B8B0-EF7F-BE5A-F8F82332C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2A0EE5-0CA3-92BE-36DB-12A0503214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5E000F-5C59-16DC-7D67-5A03C9294F1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Ensures a group of threads wait until all other in the groups have finished</a:t>
            </a:r>
          </a:p>
          <a:p>
            <a:endParaRPr lang="en-IN" dirty="0"/>
          </a:p>
        </p:txBody>
      </p:sp>
      <p:sp>
        <p:nvSpPr>
          <p:cNvPr id="4" name="Slide Number Placeholder 3">
            <a:extLst>
              <a:ext uri="{FF2B5EF4-FFF2-40B4-BE49-F238E27FC236}">
                <a16:creationId xmlns:a16="http://schemas.microsoft.com/office/drawing/2014/main" id="{A221A894-6E11-E92A-776F-B7F827DCD193}"/>
              </a:ext>
            </a:extLst>
          </p:cNvPr>
          <p:cNvSpPr>
            <a:spLocks noGrp="1"/>
          </p:cNvSpPr>
          <p:nvPr>
            <p:ph type="sldNum" sz="quarter" idx="5"/>
          </p:nvPr>
        </p:nvSpPr>
        <p:spPr/>
        <p:txBody>
          <a:bodyPr/>
          <a:lstStyle/>
          <a:p>
            <a:fld id="{1CE5CFD4-0639-4FDB-B5EF-17354461B293}" type="slidenum">
              <a:rPr lang="en-IN" smtClean="0"/>
              <a:t>355</a:t>
            </a:fld>
            <a:endParaRPr lang="en-IN"/>
          </a:p>
        </p:txBody>
      </p:sp>
    </p:spTree>
    <p:extLst>
      <p:ext uri="{BB962C8B-B14F-4D97-AF65-F5344CB8AC3E}">
        <p14:creationId xmlns:p14="http://schemas.microsoft.com/office/powerpoint/2010/main" val="32447912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5940D-4DF6-38D4-3F82-A644974118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8AFF4F-AF64-B563-9276-A569E36EB8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0B18D6-CED6-28E5-4044-0512FC9A56A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D8A68E3-E32B-314C-82C3-282B1E8845CE}"/>
              </a:ext>
            </a:extLst>
          </p:cNvPr>
          <p:cNvSpPr>
            <a:spLocks noGrp="1"/>
          </p:cNvSpPr>
          <p:nvPr>
            <p:ph type="sldNum" sz="quarter" idx="5"/>
          </p:nvPr>
        </p:nvSpPr>
        <p:spPr/>
        <p:txBody>
          <a:bodyPr/>
          <a:lstStyle/>
          <a:p>
            <a:fld id="{1CE5CFD4-0639-4FDB-B5EF-17354461B293}" type="slidenum">
              <a:rPr lang="en-IN" smtClean="0"/>
              <a:t>356</a:t>
            </a:fld>
            <a:endParaRPr lang="en-IN"/>
          </a:p>
        </p:txBody>
      </p:sp>
    </p:spTree>
    <p:extLst>
      <p:ext uri="{BB962C8B-B14F-4D97-AF65-F5344CB8AC3E}">
        <p14:creationId xmlns:p14="http://schemas.microsoft.com/office/powerpoint/2010/main" val="18835469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information is acquired at compile-time</a:t>
            </a:r>
            <a:endParaRPr lang="en-IN" dirty="0"/>
          </a:p>
        </p:txBody>
      </p:sp>
      <p:sp>
        <p:nvSpPr>
          <p:cNvPr id="4" name="Slide Number Placeholder 3"/>
          <p:cNvSpPr>
            <a:spLocks noGrp="1"/>
          </p:cNvSpPr>
          <p:nvPr>
            <p:ph type="sldNum" sz="quarter" idx="5"/>
          </p:nvPr>
        </p:nvSpPr>
        <p:spPr/>
        <p:txBody>
          <a:bodyPr/>
          <a:lstStyle/>
          <a:p>
            <a:fld id="{1CE5CFD4-0639-4FDB-B5EF-17354461B293}" type="slidenum">
              <a:rPr lang="en-IN" smtClean="0"/>
              <a:t>360</a:t>
            </a:fld>
            <a:endParaRPr lang="en-IN"/>
          </a:p>
        </p:txBody>
      </p:sp>
    </p:spTree>
    <p:extLst>
      <p:ext uri="{BB962C8B-B14F-4D97-AF65-F5344CB8AC3E}">
        <p14:creationId xmlns:p14="http://schemas.microsoft.com/office/powerpoint/2010/main" val="12257769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is </a:t>
            </a:r>
            <a:r>
              <a:rPr lang="en-US" dirty="0" err="1"/>
              <a:t>consteval</a:t>
            </a:r>
            <a:r>
              <a:rPr lang="en-US" dirty="0"/>
              <a:t> and therefore can be called from constant expressions.</a:t>
            </a:r>
          </a:p>
          <a:p>
            <a:r>
              <a:rPr lang="en-US" dirty="0"/>
              <a:t>The format of the information such as file name will depend on the implementation.</a:t>
            </a:r>
            <a:endParaRPr lang="en-IN" dirty="0"/>
          </a:p>
        </p:txBody>
      </p:sp>
      <p:sp>
        <p:nvSpPr>
          <p:cNvPr id="4" name="Slide Number Placeholder 3"/>
          <p:cNvSpPr>
            <a:spLocks noGrp="1"/>
          </p:cNvSpPr>
          <p:nvPr>
            <p:ph type="sldNum" sz="quarter" idx="5"/>
          </p:nvPr>
        </p:nvSpPr>
        <p:spPr/>
        <p:txBody>
          <a:bodyPr/>
          <a:lstStyle/>
          <a:p>
            <a:fld id="{1CE5CFD4-0639-4FDB-B5EF-17354461B293}" type="slidenum">
              <a:rPr lang="en-IN" smtClean="0"/>
              <a:t>361</a:t>
            </a:fld>
            <a:endParaRPr lang="en-IN"/>
          </a:p>
        </p:txBody>
      </p:sp>
    </p:spTree>
    <p:extLst>
      <p:ext uri="{BB962C8B-B14F-4D97-AF65-F5344CB8AC3E}">
        <p14:creationId xmlns:p14="http://schemas.microsoft.com/office/powerpoint/2010/main" val="9852255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Name{</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Name(){</a:t>
            </a:r>
          </a:p>
          <a:p>
            <a:pPr>
              <a:lnSpc>
                <a:spcPts val="1425"/>
              </a:lnSpc>
            </a:pPr>
            <a:r>
              <a:rPr lang="en-IN" b="0" dirty="0">
                <a:solidFill>
                  <a:srgbClr val="000000"/>
                </a:solidFill>
                <a:effectLst/>
                <a:latin typeface="Consolas" panose="020B0609020204030204" pitchFamily="49" charset="0"/>
              </a:rPr>
              <a:t>        Log() ;</a:t>
            </a:r>
          </a:p>
          <a:p>
            <a:pPr>
              <a:lnSpc>
                <a:spcPts val="1425"/>
              </a:lnSpc>
            </a:pPr>
            <a:r>
              <a:rPr lang="en-IN" b="0" dirty="0">
                <a:solidFill>
                  <a:srgbClr val="000000"/>
                </a:solidFill>
                <a:effectLst/>
                <a:latin typeface="Consolas" panose="020B0609020204030204" pitchFamily="49" charset="0"/>
              </a:rPr>
              <a:t>    }</a:t>
            </a:r>
          </a:p>
          <a:p>
            <a:pPr>
              <a:lnSpc>
                <a:spcPts val="1425"/>
              </a:lnSpc>
            </a:pPr>
            <a:r>
              <a:rPr lang="en-IN" b="0" dirty="0">
                <a:solidFill>
                  <a:srgbClr val="000000"/>
                </a:solidFill>
                <a:effectLst/>
                <a:latin typeface="Consolas" panose="020B0609020204030204" pitchFamily="49" charset="0"/>
              </a:rPr>
              <a:t>    Name(</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std::string &amp;first):</a:t>
            </a:r>
            <a:r>
              <a:rPr lang="en-IN" b="0" dirty="0" err="1">
                <a:solidFill>
                  <a:srgbClr val="000000"/>
                </a:solidFill>
                <a:effectLst/>
                <a:latin typeface="Consolas" panose="020B0609020204030204" pitchFamily="49" charset="0"/>
              </a:rPr>
              <a:t>m_First</a:t>
            </a:r>
            <a:r>
              <a:rPr lang="en-IN" b="0" dirty="0">
                <a:solidFill>
                  <a:srgbClr val="000000"/>
                </a:solidFill>
                <a:effectLst/>
                <a:latin typeface="Consolas" panose="020B0609020204030204" pitchFamily="49" charset="0"/>
              </a:rPr>
              <a:t>{first}{</a:t>
            </a:r>
          </a:p>
          <a:p>
            <a:pPr>
              <a:lnSpc>
                <a:spcPts val="1425"/>
              </a:lnSpc>
            </a:pPr>
            <a:r>
              <a:rPr lang="en-IN" b="0" dirty="0">
                <a:solidFill>
                  <a:srgbClr val="000000"/>
                </a:solidFill>
                <a:effectLst/>
                <a:latin typeface="Consolas" panose="020B0609020204030204" pitchFamily="49" charset="0"/>
              </a:rPr>
              <a:t>        Log() ;</a:t>
            </a:r>
          </a:p>
          <a:p>
            <a:pPr>
              <a:lnSpc>
                <a:spcPts val="1425"/>
              </a:lnSpc>
            </a:pPr>
            <a:r>
              <a:rPr lang="en-IN" b="0" dirty="0">
                <a:solidFill>
                  <a:srgbClr val="000000"/>
                </a:solidFill>
                <a:effectLst/>
                <a:latin typeface="Consolas" panose="020B0609020204030204" pitchFamily="49" charset="0"/>
              </a:rPr>
              <a:t>    }</a:t>
            </a:r>
          </a:p>
          <a:p>
            <a:pPr>
              <a:lnSpc>
                <a:spcPts val="1425"/>
              </a:lnSpc>
            </a:pPr>
            <a:r>
              <a:rPr lang="en-IN" b="0" dirty="0">
                <a:solidFill>
                  <a:srgbClr val="000000"/>
                </a:solidFill>
                <a:effectLst/>
                <a:latin typeface="Consolas" panose="020B0609020204030204" pitchFamily="49" charset="0"/>
              </a:rPr>
              <a:t>    Name(</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std::string &amp;first,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std::string &amp;last):</a:t>
            </a:r>
            <a:r>
              <a:rPr lang="en-IN" b="0" dirty="0" err="1">
                <a:solidFill>
                  <a:srgbClr val="000000"/>
                </a:solidFill>
                <a:effectLst/>
                <a:latin typeface="Consolas" panose="020B0609020204030204" pitchFamily="49" charset="0"/>
              </a:rPr>
              <a:t>m_First</a:t>
            </a:r>
            <a:r>
              <a:rPr lang="en-IN" b="0" dirty="0">
                <a:solidFill>
                  <a:srgbClr val="000000"/>
                </a:solidFill>
                <a:effectLst/>
                <a:latin typeface="Consolas" panose="020B0609020204030204" pitchFamily="49" charset="0"/>
              </a:rPr>
              <a:t>{first}, </a:t>
            </a:r>
            <a:r>
              <a:rPr lang="en-IN" b="0" dirty="0" err="1">
                <a:solidFill>
                  <a:srgbClr val="000000"/>
                </a:solidFill>
                <a:effectLst/>
                <a:latin typeface="Consolas" panose="020B0609020204030204" pitchFamily="49" charset="0"/>
              </a:rPr>
              <a:t>m_Last</a:t>
            </a:r>
            <a:r>
              <a:rPr lang="en-IN" b="0" dirty="0">
                <a:solidFill>
                  <a:srgbClr val="000000"/>
                </a:solidFill>
                <a:effectLst/>
                <a:latin typeface="Consolas" panose="020B0609020204030204" pitchFamily="49" charset="0"/>
              </a:rPr>
              <a:t>{last}{</a:t>
            </a:r>
          </a:p>
          <a:p>
            <a:pPr>
              <a:lnSpc>
                <a:spcPts val="1425"/>
              </a:lnSpc>
            </a:pPr>
            <a:r>
              <a:rPr lang="en-IN" b="0" dirty="0">
                <a:solidFill>
                  <a:srgbClr val="000000"/>
                </a:solidFill>
                <a:effectLst/>
                <a:latin typeface="Consolas" panose="020B0609020204030204" pitchFamily="49" charset="0"/>
              </a:rPr>
              <a:t>        Log() ;</a:t>
            </a:r>
          </a:p>
          <a:p>
            <a:pPr>
              <a:lnSpc>
                <a:spcPts val="1425"/>
              </a:lnSpc>
            </a:pPr>
            <a:r>
              <a:rPr lang="en-IN" b="0" dirty="0">
                <a:solidFill>
                  <a:srgbClr val="000000"/>
                </a:solidFill>
                <a:effectLst/>
                <a:latin typeface="Consolas" panose="020B0609020204030204" pitchFamily="49" charset="0"/>
              </a:rPr>
              <a:t>    }</a:t>
            </a:r>
          </a:p>
          <a:p>
            <a:pPr>
              <a:lnSpc>
                <a:spcPts val="1425"/>
              </a:lnSpc>
            </a:pPr>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std::string &amp;First()</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m_First</a:t>
            </a:r>
            <a:r>
              <a:rPr lang="en-IN" b="0" dirty="0">
                <a:solidFill>
                  <a:srgbClr val="000000"/>
                </a:solidFill>
                <a:effectLst/>
                <a:latin typeface="Consolas" panose="020B0609020204030204" pitchFamily="49" charset="0"/>
              </a:rPr>
              <a:t>; </a:t>
            </a:r>
          </a:p>
          <a:p>
            <a:pPr>
              <a:lnSpc>
                <a:spcPts val="1425"/>
              </a:lnSpc>
            </a:pPr>
            <a:r>
              <a:rPr lang="en-IN" b="0" dirty="0">
                <a:solidFill>
                  <a:srgbClr val="000000"/>
                </a:solidFill>
                <a:effectLst/>
                <a:latin typeface="Consolas" panose="020B0609020204030204" pitchFamily="49" charset="0"/>
              </a:rPr>
              <a:t>    }</a:t>
            </a:r>
          </a:p>
          <a:p>
            <a:pPr>
              <a:lnSpc>
                <a:spcPts val="1425"/>
              </a:lnSpc>
            </a:pPr>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std::string &amp;Last()</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m_Last</a:t>
            </a:r>
            <a:r>
              <a:rPr lang="en-IN" b="0" dirty="0">
                <a:solidFill>
                  <a:srgbClr val="000000"/>
                </a:solidFill>
                <a:effectLst/>
                <a:latin typeface="Consolas" panose="020B0609020204030204" pitchFamily="49" charset="0"/>
              </a:rPr>
              <a:t> ;</a:t>
            </a:r>
          </a:p>
          <a:p>
            <a:pPr>
              <a:lnSpc>
                <a:spcPts val="1425"/>
              </a:lnSpc>
            </a:pPr>
            <a:r>
              <a:rPr lang="en-IN" b="0" dirty="0">
                <a:solidFill>
                  <a:srgbClr val="000000"/>
                </a:solidFill>
                <a:effectLst/>
                <a:latin typeface="Consolas" panose="020B0609020204030204" pitchFamily="49" charset="0"/>
              </a:rPr>
              <a:t>    }</a:t>
            </a:r>
          </a:p>
          <a:p>
            <a:pPr>
              <a:lnSpc>
                <a:spcPts val="1425"/>
              </a:lnSpc>
            </a:pPr>
            <a:r>
              <a:rPr lang="en-IN" b="0" dirty="0">
                <a:solidFill>
                  <a:srgbClr val="000000"/>
                </a:solidFill>
                <a:effectLst/>
                <a:latin typeface="Consolas" panose="020B0609020204030204" pitchFamily="49" charset="0"/>
              </a:rPr>
              <a:t>    std::string </a:t>
            </a:r>
            <a:r>
              <a:rPr lang="en-IN" b="0" dirty="0" err="1">
                <a:solidFill>
                  <a:srgbClr val="000000"/>
                </a:solidFill>
                <a:effectLst/>
                <a:latin typeface="Consolas" panose="020B0609020204030204" pitchFamily="49" charset="0"/>
              </a:rPr>
              <a:t>GetFull</a:t>
            </a:r>
            <a:r>
              <a:rPr lang="en-IN" b="0" dirty="0">
                <a:solidFill>
                  <a:srgbClr val="000000"/>
                </a:solidFill>
                <a:effectLst/>
                <a:latin typeface="Consolas" panose="020B0609020204030204" pitchFamily="49" charset="0"/>
              </a:rPr>
              <a:t>()</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Log() ;</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m_First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m_Last</a:t>
            </a:r>
            <a:r>
              <a:rPr lang="en-IN" b="0" dirty="0">
                <a:solidFill>
                  <a:srgbClr val="000000"/>
                </a:solidFill>
                <a:effectLst/>
                <a:latin typeface="Consolas" panose="020B0609020204030204" pitchFamily="49" charset="0"/>
              </a:rPr>
              <a:t> ;</a:t>
            </a:r>
          </a:p>
          <a:p>
            <a:pPr>
              <a:lnSpc>
                <a:spcPts val="1425"/>
              </a:lnSpc>
            </a:pPr>
            <a:r>
              <a:rPr lang="en-IN" b="0" dirty="0">
                <a:solidFill>
                  <a:srgbClr val="000000"/>
                </a:solidFill>
                <a:effectLst/>
                <a:latin typeface="Consolas" panose="020B0609020204030204" pitchFamily="49" charset="0"/>
              </a:rPr>
              <a:t>    }</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private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std::string </a:t>
            </a:r>
            <a:r>
              <a:rPr lang="en-IN" b="0" dirty="0" err="1">
                <a:solidFill>
                  <a:srgbClr val="000000"/>
                </a:solidFill>
                <a:effectLst/>
                <a:latin typeface="Consolas" panose="020B0609020204030204" pitchFamily="49" charset="0"/>
              </a:rPr>
              <a:t>m_First</a:t>
            </a:r>
            <a:r>
              <a:rPr lang="en-IN" b="0" dirty="0">
                <a:solidFill>
                  <a:srgbClr val="000000"/>
                </a:solidFill>
                <a:effectLst/>
                <a:latin typeface="Consolas" panose="020B0609020204030204" pitchFamily="49" charset="0"/>
              </a:rPr>
              <a:t>{} ;</a:t>
            </a:r>
          </a:p>
          <a:p>
            <a:pPr>
              <a:lnSpc>
                <a:spcPts val="1425"/>
              </a:lnSpc>
            </a:pPr>
            <a:r>
              <a:rPr lang="en-IN" b="0" dirty="0">
                <a:solidFill>
                  <a:srgbClr val="000000"/>
                </a:solidFill>
                <a:effectLst/>
                <a:latin typeface="Consolas" panose="020B0609020204030204" pitchFamily="49" charset="0"/>
              </a:rPr>
              <a:t>    std::string </a:t>
            </a:r>
            <a:r>
              <a:rPr lang="en-IN" b="0" dirty="0" err="1">
                <a:solidFill>
                  <a:srgbClr val="000000"/>
                </a:solidFill>
                <a:effectLst/>
                <a:latin typeface="Consolas" panose="020B0609020204030204" pitchFamily="49" charset="0"/>
              </a:rPr>
              <a:t>m_Last</a:t>
            </a:r>
            <a:r>
              <a:rPr lang="en-IN" b="0" dirty="0">
                <a:solidFill>
                  <a:srgbClr val="000000"/>
                </a:solidFill>
                <a:effectLst/>
                <a:latin typeface="Consolas" panose="020B0609020204030204" pitchFamily="49" charset="0"/>
              </a:rPr>
              <a:t>{} ;</a:t>
            </a:r>
          </a:p>
          <a:p>
            <a:pPr>
              <a:lnSpc>
                <a:spcPts val="1425"/>
              </a:lnSpc>
            </a:pPr>
            <a:r>
              <a:rPr lang="en-IN" b="0" dirty="0">
                <a:solidFill>
                  <a:srgbClr val="000000"/>
                </a:solidFill>
                <a:effectLst/>
                <a:latin typeface="Consolas" panose="020B0609020204030204" pitchFamily="49" charset="0"/>
              </a:rPr>
              <a:t>} ;</a:t>
            </a:r>
          </a:p>
          <a:p>
            <a:endParaRPr lang="en-IN" dirty="0"/>
          </a:p>
        </p:txBody>
      </p:sp>
      <p:sp>
        <p:nvSpPr>
          <p:cNvPr id="4" name="Slide Number Placeholder 3"/>
          <p:cNvSpPr>
            <a:spLocks noGrp="1"/>
          </p:cNvSpPr>
          <p:nvPr>
            <p:ph type="sldNum" sz="quarter" idx="5"/>
          </p:nvPr>
        </p:nvSpPr>
        <p:spPr/>
        <p:txBody>
          <a:bodyPr/>
          <a:lstStyle/>
          <a:p>
            <a:fld id="{1CE5CFD4-0639-4FDB-B5EF-17354461B293}" type="slidenum">
              <a:rPr lang="en-IN" smtClean="0"/>
              <a:t>362</a:t>
            </a:fld>
            <a:endParaRPr lang="en-IN"/>
          </a:p>
        </p:txBody>
      </p:sp>
    </p:spTree>
    <p:extLst>
      <p:ext uri="{BB962C8B-B14F-4D97-AF65-F5344CB8AC3E}">
        <p14:creationId xmlns:p14="http://schemas.microsoft.com/office/powerpoint/2010/main" val="236241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26</a:t>
            </a:fld>
            <a:endParaRPr lang="en-IN"/>
          </a:p>
        </p:txBody>
      </p:sp>
    </p:spTree>
    <p:extLst>
      <p:ext uri="{BB962C8B-B14F-4D97-AF65-F5344CB8AC3E}">
        <p14:creationId xmlns:p14="http://schemas.microsoft.com/office/powerpoint/2010/main" val="27244410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Satisfies the concept of being a view</a:t>
            </a:r>
            <a:endParaRPr lang="en-IN" dirty="0"/>
          </a:p>
        </p:txBody>
      </p:sp>
      <p:sp>
        <p:nvSpPr>
          <p:cNvPr id="4" name="Slide Number Placeholder 3"/>
          <p:cNvSpPr>
            <a:spLocks noGrp="1"/>
          </p:cNvSpPr>
          <p:nvPr>
            <p:ph type="sldNum" sz="quarter" idx="5"/>
          </p:nvPr>
        </p:nvSpPr>
        <p:spPr/>
        <p:txBody>
          <a:bodyPr/>
          <a:lstStyle/>
          <a:p>
            <a:fld id="{1CE5CFD4-0639-4FDB-B5EF-17354461B293}" type="slidenum">
              <a:rPr lang="en-IN" smtClean="0"/>
              <a:t>363</a:t>
            </a:fld>
            <a:endParaRPr lang="en-IN"/>
          </a:p>
        </p:txBody>
      </p:sp>
    </p:spTree>
    <p:extLst>
      <p:ext uri="{BB962C8B-B14F-4D97-AF65-F5344CB8AC3E}">
        <p14:creationId xmlns:p14="http://schemas.microsoft.com/office/powerpoint/2010/main" val="24116708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not use lambdas?</a:t>
            </a:r>
          </a:p>
          <a:p>
            <a:r>
              <a:rPr lang="en-US" dirty="0"/>
              <a:t>Automatic forwarding</a:t>
            </a:r>
          </a:p>
          <a:p>
            <a:r>
              <a:rPr lang="en-US" dirty="0"/>
              <a:t>No boilerplate code for forwarding and return types (-&gt; </a:t>
            </a:r>
            <a:r>
              <a:rPr lang="en-US" dirty="0" err="1"/>
              <a:t>decltype</a:t>
            </a:r>
            <a:r>
              <a:rPr lang="en-US" dirty="0"/>
              <a:t>(auto))</a:t>
            </a:r>
          </a:p>
          <a:p>
            <a:r>
              <a:rPr lang="en-US" dirty="0"/>
              <a:t>Preserves exception specification</a:t>
            </a:r>
          </a:p>
          <a:p>
            <a:endParaRPr lang="en-US" dirty="0"/>
          </a:p>
          <a:p>
            <a:r>
              <a:rPr lang="en-US" dirty="0"/>
              <a:t>C++23 adds std::</a:t>
            </a:r>
            <a:r>
              <a:rPr lang="en-US" dirty="0" err="1"/>
              <a:t>bind_back</a:t>
            </a:r>
            <a:endParaRPr lang="en-IN" dirty="0"/>
          </a:p>
        </p:txBody>
      </p:sp>
      <p:sp>
        <p:nvSpPr>
          <p:cNvPr id="4" name="Slide Number Placeholder 3"/>
          <p:cNvSpPr>
            <a:spLocks noGrp="1"/>
          </p:cNvSpPr>
          <p:nvPr>
            <p:ph type="sldNum" sz="quarter" idx="5"/>
          </p:nvPr>
        </p:nvSpPr>
        <p:spPr/>
        <p:txBody>
          <a:bodyPr/>
          <a:lstStyle/>
          <a:p>
            <a:fld id="{1CE5CFD4-0639-4FDB-B5EF-17354461B293}" type="slidenum">
              <a:rPr lang="en-IN" smtClean="0"/>
              <a:t>374</a:t>
            </a:fld>
            <a:endParaRPr lang="en-IN"/>
          </a:p>
        </p:txBody>
      </p:sp>
    </p:spTree>
    <p:extLst>
      <p:ext uri="{BB962C8B-B14F-4D97-AF65-F5344CB8AC3E}">
        <p14:creationId xmlns:p14="http://schemas.microsoft.com/office/powerpoint/2010/main" val="6201344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 to </a:t>
            </a:r>
            <a:r>
              <a:rPr lang="en-US" i="1" dirty="0"/>
              <a:t>std::size </a:t>
            </a:r>
            <a:r>
              <a:rPr lang="en-US" dirty="0"/>
              <a:t>introduced in C++17</a:t>
            </a:r>
          </a:p>
          <a:p>
            <a:endParaRPr lang="en-US" dirty="0"/>
          </a:p>
          <a:p>
            <a:r>
              <a:rPr lang="en-US" dirty="0"/>
              <a:t>Different containers provided their own erase methods for erase elements by value. For vector &amp; deque, we had to use remove erase idiom. Their erase method accepts an iterator or range for erasing elements and return iterator. For list, we would use remove but it returns the count of elements removed. Ordered &amp; unordered containers provide erase method</a:t>
            </a:r>
          </a:p>
          <a:p>
            <a:r>
              <a:rPr lang="en-US" dirty="0"/>
              <a:t>std::erase is not provided for associative containers &amp; unordered containers as these containers provide their own efficient erase() method. However, you can use std::</a:t>
            </a:r>
            <a:r>
              <a:rPr lang="en-US" dirty="0" err="1"/>
              <a:t>erase_if</a:t>
            </a:r>
            <a:r>
              <a:rPr lang="en-US" dirty="0"/>
              <a:t> to erase based on some predicate.</a:t>
            </a:r>
            <a:endParaRPr lang="en-IN" dirty="0"/>
          </a:p>
        </p:txBody>
      </p:sp>
      <p:sp>
        <p:nvSpPr>
          <p:cNvPr id="4" name="Slide Number Placeholder 3"/>
          <p:cNvSpPr>
            <a:spLocks noGrp="1"/>
          </p:cNvSpPr>
          <p:nvPr>
            <p:ph type="sldNum" sz="quarter" idx="5"/>
          </p:nvPr>
        </p:nvSpPr>
        <p:spPr/>
        <p:txBody>
          <a:bodyPr/>
          <a:lstStyle/>
          <a:p>
            <a:fld id="{1CE5CFD4-0639-4FDB-B5EF-17354461B293}" type="slidenum">
              <a:rPr lang="en-IN" smtClean="0"/>
              <a:t>377</a:t>
            </a:fld>
            <a:endParaRPr lang="en-IN"/>
          </a:p>
        </p:txBody>
      </p:sp>
    </p:spTree>
    <p:extLst>
      <p:ext uri="{BB962C8B-B14F-4D97-AF65-F5344CB8AC3E}">
        <p14:creationId xmlns:p14="http://schemas.microsoft.com/office/powerpoint/2010/main" val="24346310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E5CFD4-0639-4FDB-B5EF-17354461B293}" type="slidenum">
              <a:rPr lang="en-IN" smtClean="0"/>
              <a:t>378</a:t>
            </a:fld>
            <a:endParaRPr lang="en-IN"/>
          </a:p>
        </p:txBody>
      </p:sp>
    </p:spTree>
    <p:extLst>
      <p:ext uri="{BB962C8B-B14F-4D97-AF65-F5344CB8AC3E}">
        <p14:creationId xmlns:p14="http://schemas.microsoft.com/office/powerpoint/2010/main" val="15565431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convenience utility like </a:t>
            </a:r>
            <a:r>
              <a:rPr lang="en-US" i="1" dirty="0"/>
              <a:t>std::size()</a:t>
            </a:r>
          </a:p>
          <a:p>
            <a:endParaRPr lang="en-IN" dirty="0"/>
          </a:p>
        </p:txBody>
      </p:sp>
      <p:sp>
        <p:nvSpPr>
          <p:cNvPr id="4" name="Slide Number Placeholder 3"/>
          <p:cNvSpPr>
            <a:spLocks noGrp="1"/>
          </p:cNvSpPr>
          <p:nvPr>
            <p:ph type="sldNum" sz="quarter" idx="5"/>
          </p:nvPr>
        </p:nvSpPr>
        <p:spPr/>
        <p:txBody>
          <a:bodyPr/>
          <a:lstStyle/>
          <a:p>
            <a:fld id="{1CE5CFD4-0639-4FDB-B5EF-17354461B293}" type="slidenum">
              <a:rPr lang="en-IN" smtClean="0"/>
              <a:t>379</a:t>
            </a:fld>
            <a:endParaRPr lang="en-IN"/>
          </a:p>
        </p:txBody>
      </p:sp>
    </p:spTree>
    <p:extLst>
      <p:ext uri="{BB962C8B-B14F-4D97-AF65-F5344CB8AC3E}">
        <p14:creationId xmlns:p14="http://schemas.microsoft.com/office/powerpoint/2010/main" val="242572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33</a:t>
            </a:fld>
            <a:endParaRPr lang="en-IN"/>
          </a:p>
        </p:txBody>
      </p:sp>
    </p:spTree>
    <p:extLst>
      <p:ext uri="{BB962C8B-B14F-4D97-AF65-F5344CB8AC3E}">
        <p14:creationId xmlns:p14="http://schemas.microsoft.com/office/powerpoint/2010/main" val="3439647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43</a:t>
            </a:fld>
            <a:endParaRPr lang="en-IN"/>
          </a:p>
        </p:txBody>
      </p:sp>
    </p:spTree>
    <p:extLst>
      <p:ext uri="{BB962C8B-B14F-4D97-AF65-F5344CB8AC3E}">
        <p14:creationId xmlns:p14="http://schemas.microsoft.com/office/powerpoint/2010/main" val="3498868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a:solidFill>
                  <a:srgbClr val="242729"/>
                </a:solidFill>
                <a:effectLst/>
                <a:latin typeface="Arial" panose="020B0604020202020204" pitchFamily="34" charset="0"/>
              </a:rPr>
              <a:t>The motivation for a distinct type with these properties is:</a:t>
            </a:r>
          </a:p>
          <a:p>
            <a:pPr algn="l" fontAlgn="base">
              <a:buFont typeface="+mj-lt"/>
              <a:buAutoNum type="arabicPeriod"/>
            </a:pPr>
            <a:r>
              <a:rPr lang="en-US" b="0" i="0">
                <a:solidFill>
                  <a:srgbClr val="242729"/>
                </a:solidFill>
                <a:effectLst/>
                <a:latin typeface="inherit"/>
              </a:rPr>
              <a:t>To provide a distinct type for UTF-8 character data vs character data with an encoding that is either locale dependent or that requires separate specification.</a:t>
            </a:r>
          </a:p>
          <a:p>
            <a:pPr algn="l" fontAlgn="base">
              <a:buFont typeface="+mj-lt"/>
              <a:buAutoNum type="arabicPeriod"/>
            </a:pPr>
            <a:r>
              <a:rPr lang="en-US" b="0" i="0">
                <a:solidFill>
                  <a:srgbClr val="242729"/>
                </a:solidFill>
                <a:effectLst/>
                <a:latin typeface="inherit"/>
              </a:rPr>
              <a:t>Provide a type that allows us to distinguish between strings that are UTF-8 encoded or that might have locale dependent encoding</a:t>
            </a:r>
          </a:p>
          <a:p>
            <a:pPr algn="l" fontAlgn="base">
              <a:buFont typeface="+mj-lt"/>
              <a:buAutoNum type="arabicPeriod"/>
            </a:pPr>
            <a:r>
              <a:rPr lang="en-US" b="0" i="0">
                <a:solidFill>
                  <a:srgbClr val="242729"/>
                </a:solidFill>
                <a:effectLst/>
                <a:latin typeface="inherit"/>
              </a:rPr>
              <a:t>To enable overloading for ordinary string literals vs UTF-8 string literals (since they may have different encodings).</a:t>
            </a:r>
          </a:p>
          <a:p>
            <a:pPr algn="l" fontAlgn="base">
              <a:buFont typeface="+mj-lt"/>
              <a:buAutoNum type="arabicPeriod"/>
            </a:pPr>
            <a:r>
              <a:rPr lang="en-US" b="0" i="0">
                <a:solidFill>
                  <a:srgbClr val="242729"/>
                </a:solidFill>
                <a:effectLst/>
                <a:latin typeface="inherit"/>
              </a:rPr>
              <a:t>To ensure an unsigned type for UTF-8 data (whether char is signed or unsigned is implementation defined).</a:t>
            </a:r>
          </a:p>
          <a:p>
            <a:pPr algn="l" fontAlgn="base">
              <a:buFont typeface="+mj-lt"/>
              <a:buAutoNum type="arabicPeriod"/>
            </a:pPr>
            <a:r>
              <a:rPr lang="en-US" b="0" i="0">
                <a:solidFill>
                  <a:srgbClr val="242729"/>
                </a:solidFill>
                <a:effectLst/>
                <a:latin typeface="inherit"/>
              </a:rPr>
              <a:t>To enable better performance via a non-aliasing type; optimizers can better optimize types that do not alias other types.</a:t>
            </a:r>
          </a:p>
          <a:p>
            <a:endParaRPr lang="en-IN"/>
          </a:p>
        </p:txBody>
      </p:sp>
      <p:sp>
        <p:nvSpPr>
          <p:cNvPr id="4" name="Slide Number Placeholder 3"/>
          <p:cNvSpPr>
            <a:spLocks noGrp="1"/>
          </p:cNvSpPr>
          <p:nvPr>
            <p:ph type="sldNum" sz="quarter" idx="5"/>
          </p:nvPr>
        </p:nvSpPr>
        <p:spPr/>
        <p:txBody>
          <a:bodyPr/>
          <a:lstStyle/>
          <a:p>
            <a:fld id="{1CE5CFD4-0639-4FDB-B5EF-17354461B293}" type="slidenum">
              <a:rPr lang="en-IN" smtClean="0"/>
              <a:t>44</a:t>
            </a:fld>
            <a:endParaRPr lang="en-IN"/>
          </a:p>
        </p:txBody>
      </p:sp>
    </p:spTree>
    <p:extLst>
      <p:ext uri="{BB962C8B-B14F-4D97-AF65-F5344CB8AC3E}">
        <p14:creationId xmlns:p14="http://schemas.microsoft.com/office/powerpoint/2010/main" val="4054191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5AAB2F-A747-473E-AD4F-E424ABADF0F5}"/>
              </a:ext>
            </a:extLst>
          </p:cNvPr>
          <p:cNvSpPr>
            <a:spLocks noGrp="1"/>
          </p:cNvSpPr>
          <p:nvPr>
            <p:ph type="dt" sz="half" idx="10"/>
          </p:nvPr>
        </p:nvSpPr>
        <p:spPr/>
        <p:txBody>
          <a:bodyPr/>
          <a:lstStyle/>
          <a:p>
            <a:fld id="{12A0959A-BDF7-4748-BED2-DCCC172FCFB0}" type="datetime1">
              <a:rPr lang="en-IN" smtClean="0"/>
              <a:t>12-12-2024</a:t>
            </a:fld>
            <a:endParaRPr lang="en-IN"/>
          </a:p>
        </p:txBody>
      </p:sp>
      <p:sp>
        <p:nvSpPr>
          <p:cNvPr id="4" name="Footer Placeholder 3">
            <a:extLst>
              <a:ext uri="{FF2B5EF4-FFF2-40B4-BE49-F238E27FC236}">
                <a16:creationId xmlns:a16="http://schemas.microsoft.com/office/drawing/2014/main" id="{060B509B-6CDF-4B89-A2AE-08334D7C2575}"/>
              </a:ext>
            </a:extLst>
          </p:cNvPr>
          <p:cNvSpPr>
            <a:spLocks noGrp="1"/>
          </p:cNvSpPr>
          <p:nvPr>
            <p:ph type="ftr" sz="quarter" idx="11"/>
          </p:nvPr>
        </p:nvSpPr>
        <p:spPr/>
        <p:txBody>
          <a:bodyPr/>
          <a:lstStyle/>
          <a:p>
            <a:r>
              <a:rPr lang="en-IN"/>
              <a:t>C++1x</a:t>
            </a:r>
          </a:p>
        </p:txBody>
      </p:sp>
      <p:sp>
        <p:nvSpPr>
          <p:cNvPr id="5" name="Slide Number Placeholder 4">
            <a:extLst>
              <a:ext uri="{FF2B5EF4-FFF2-40B4-BE49-F238E27FC236}">
                <a16:creationId xmlns:a16="http://schemas.microsoft.com/office/drawing/2014/main" id="{4CDB97A0-839E-401C-965B-B5F97477CE55}"/>
              </a:ext>
            </a:extLst>
          </p:cNvPr>
          <p:cNvSpPr>
            <a:spLocks noGrp="1"/>
          </p:cNvSpPr>
          <p:nvPr>
            <p:ph type="sldNum" sz="quarter" idx="12"/>
          </p:nvPr>
        </p:nvSpPr>
        <p:spPr/>
        <p:txBody>
          <a:bodyPr/>
          <a:lstStyle/>
          <a:p>
            <a:fld id="{100E53AF-D649-4281-823C-82279F2C7BD4}" type="slidenum">
              <a:rPr lang="en-IN" smtClean="0"/>
              <a:pPr/>
              <a:t>‹#›</a:t>
            </a:fld>
            <a:endParaRPr lang="en-IN"/>
          </a:p>
        </p:txBody>
      </p:sp>
      <p:sp>
        <p:nvSpPr>
          <p:cNvPr id="7" name="Text Placeholder 6">
            <a:extLst>
              <a:ext uri="{FF2B5EF4-FFF2-40B4-BE49-F238E27FC236}">
                <a16:creationId xmlns:a16="http://schemas.microsoft.com/office/drawing/2014/main" id="{28B709DD-1D3D-4DBC-BCF6-9AFE0AD8640F}"/>
              </a:ext>
            </a:extLst>
          </p:cNvPr>
          <p:cNvSpPr>
            <a:spLocks noGrp="1"/>
          </p:cNvSpPr>
          <p:nvPr>
            <p:ph type="body" sz="quarter" idx="13"/>
          </p:nvPr>
        </p:nvSpPr>
        <p:spPr>
          <a:xfrm>
            <a:off x="1193800" y="1752600"/>
            <a:ext cx="10007600" cy="3302000"/>
          </a:xfrm>
        </p:spPr>
        <p:txBody>
          <a:bodyPr anchor="ctr">
            <a:normAutofit/>
          </a:bodyPr>
          <a:lstStyle>
            <a:lvl1pPr marL="0" indent="0" algn="ctr">
              <a:buNone/>
              <a:defRPr sz="4400" i="1">
                <a:solidFill>
                  <a:schemeClr val="accent6">
                    <a:lumMod val="75000"/>
                  </a:schemeClr>
                </a:solidFill>
              </a:defRPr>
            </a:lvl1pPr>
          </a:lstStyle>
          <a:p>
            <a:pPr lvl="0"/>
            <a:r>
              <a:rPr lang="en-US"/>
              <a:t>Click to edit Master text styles</a:t>
            </a:r>
          </a:p>
        </p:txBody>
      </p:sp>
    </p:spTree>
    <p:extLst>
      <p:ext uri="{BB962C8B-B14F-4D97-AF65-F5344CB8AC3E}">
        <p14:creationId xmlns:p14="http://schemas.microsoft.com/office/powerpoint/2010/main" val="153336620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2F65D-4B3E-454A-B4E3-1C6AC351CFFF}" type="datetime1">
              <a:rPr lang="en-IN" smtClean="0"/>
              <a:t>12-12-2024</a:t>
            </a:fld>
            <a:endParaRPr lang="en-IN"/>
          </a:p>
        </p:txBody>
      </p:sp>
      <p:sp>
        <p:nvSpPr>
          <p:cNvPr id="6" name="Footer Placeholder 5"/>
          <p:cNvSpPr>
            <a:spLocks noGrp="1"/>
          </p:cNvSpPr>
          <p:nvPr>
            <p:ph type="ftr" sz="quarter" idx="11"/>
          </p:nvPr>
        </p:nvSpPr>
        <p:spPr/>
        <p:txBody>
          <a:bodyPr/>
          <a:lstStyle/>
          <a:p>
            <a:r>
              <a:rPr lang="en-IN"/>
              <a:t>C++1x</a:t>
            </a:r>
          </a:p>
        </p:txBody>
      </p:sp>
      <p:sp>
        <p:nvSpPr>
          <p:cNvPr id="7" name="Slide Number Placeholder 6"/>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10842979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B4BE0F-C2DC-4C73-8CE9-12F2268FA601}" type="datetime1">
              <a:rPr lang="en-IN" smtClean="0"/>
              <a:t>12-12-2024</a:t>
            </a:fld>
            <a:endParaRPr lang="en-IN"/>
          </a:p>
        </p:txBody>
      </p:sp>
      <p:sp>
        <p:nvSpPr>
          <p:cNvPr id="5" name="Footer Placeholder 4"/>
          <p:cNvSpPr>
            <a:spLocks noGrp="1"/>
          </p:cNvSpPr>
          <p:nvPr>
            <p:ph type="ftr" sz="quarter" idx="11"/>
          </p:nvPr>
        </p:nvSpPr>
        <p:spPr/>
        <p:txBody>
          <a:bodyPr/>
          <a:lstStyle/>
          <a:p>
            <a:r>
              <a:rPr lang="en-IN"/>
              <a:t>C++1x</a:t>
            </a:r>
          </a:p>
        </p:txBody>
      </p:sp>
      <p:sp>
        <p:nvSpPr>
          <p:cNvPr id="6" name="Slide Number Placeholder 5"/>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37157500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453991-FB5B-4435-AD9C-D606148F05E0}" type="datetime1">
              <a:rPr lang="en-IN" smtClean="0"/>
              <a:t>12-12-2024</a:t>
            </a:fld>
            <a:endParaRPr lang="en-IN"/>
          </a:p>
        </p:txBody>
      </p:sp>
      <p:sp>
        <p:nvSpPr>
          <p:cNvPr id="5" name="Footer Placeholder 4"/>
          <p:cNvSpPr>
            <a:spLocks noGrp="1"/>
          </p:cNvSpPr>
          <p:nvPr>
            <p:ph type="ftr" sz="quarter" idx="11"/>
          </p:nvPr>
        </p:nvSpPr>
        <p:spPr/>
        <p:txBody>
          <a:bodyPr/>
          <a:lstStyle/>
          <a:p>
            <a:r>
              <a:rPr lang="en-IN"/>
              <a:t>C++1x</a:t>
            </a:r>
          </a:p>
        </p:txBody>
      </p:sp>
      <p:sp>
        <p:nvSpPr>
          <p:cNvPr id="6" name="Slide Number Placeholder 5"/>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120685339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47639"/>
            <a:ext cx="10972800" cy="638156"/>
          </a:xfrm>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lvl1pPr>
              <a:defRPr lang="en-US" sz="4400" b="1" dirty="0">
                <a:ln w="11430"/>
                <a:solidFill>
                  <a:schemeClr val="accent6">
                    <a:tint val="60000"/>
                  </a:schemeClr>
                </a:solidFill>
                <a:effectLst>
                  <a:outerShdw blurRad="80000" dist="40000" dir="5040000" algn="tl">
                    <a:srgbClr val="000000">
                      <a:alpha val="30000"/>
                    </a:srgbClr>
                  </a:outerShdw>
                </a:effectLst>
              </a:defRPr>
            </a:lvl1pPr>
          </a:lstStyle>
          <a:p>
            <a:r>
              <a:rPr lang="en-US"/>
              <a:t>Click to edit Master title style</a:t>
            </a:r>
          </a:p>
        </p:txBody>
      </p:sp>
      <p:sp>
        <p:nvSpPr>
          <p:cNvPr id="3" name="Content Placeholder 2"/>
          <p:cNvSpPr>
            <a:spLocks noGrp="1"/>
          </p:cNvSpPr>
          <p:nvPr>
            <p:ph idx="1"/>
          </p:nvPr>
        </p:nvSpPr>
        <p:spPr>
          <a:xfrm>
            <a:off x="609600" y="1371601"/>
            <a:ext cx="10972800" cy="4922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CBA40A7-6C7B-4F86-925A-E9DC76F0F736}" type="datetime1">
              <a:rPr lang="en-IN" smtClean="0"/>
              <a:t>12-12-2024</a:t>
            </a:fld>
            <a:endParaRPr lang="en-IN"/>
          </a:p>
        </p:txBody>
      </p:sp>
      <p:sp>
        <p:nvSpPr>
          <p:cNvPr id="5" name="Footer Placeholder 4"/>
          <p:cNvSpPr>
            <a:spLocks noGrp="1"/>
          </p:cNvSpPr>
          <p:nvPr>
            <p:ph type="ftr" sz="quarter" idx="11"/>
          </p:nvPr>
        </p:nvSpPr>
        <p:spPr/>
        <p:txBody>
          <a:bodyPr/>
          <a:lstStyle/>
          <a:p>
            <a:r>
              <a:rPr lang="en-IN"/>
              <a:t>C++1x</a:t>
            </a:r>
          </a:p>
        </p:txBody>
      </p:sp>
      <p:sp>
        <p:nvSpPr>
          <p:cNvPr id="6" name="Slide Number Placeholder 5"/>
          <p:cNvSpPr>
            <a:spLocks noGrp="1"/>
          </p:cNvSpPr>
          <p:nvPr>
            <p:ph type="sldNum" sz="quarter" idx="12"/>
          </p:nvPr>
        </p:nvSpPr>
        <p:spPr/>
        <p:txBody>
          <a:bodyPr/>
          <a:lstStyle/>
          <a:p>
            <a:fld id="{C8CE9C16-2267-4CDA-9B5C-2CFF8AD23936}" type="slidenum">
              <a:rPr lang="en-IN" smtClean="0"/>
              <a:pPr/>
              <a:t>‹#›</a:t>
            </a:fld>
            <a:endParaRPr lang="en-IN"/>
          </a:p>
        </p:txBody>
      </p:sp>
      <p:sp>
        <p:nvSpPr>
          <p:cNvPr id="13" name="Text Placeholder 12"/>
          <p:cNvSpPr>
            <a:spLocks noGrp="1"/>
          </p:cNvSpPr>
          <p:nvPr>
            <p:ph type="body" sz="quarter" idx="13"/>
          </p:nvPr>
        </p:nvSpPr>
        <p:spPr>
          <a:xfrm>
            <a:off x="666755" y="785816"/>
            <a:ext cx="10953788" cy="500063"/>
          </a:xfrm>
        </p:spPr>
        <p:txBody>
          <a:bodyPr vert="horz" lIns="0" tIns="9144" rIns="0" bIns="9144" anchor="b">
            <a:noAutofit/>
            <a:scene3d>
              <a:camera prst="orthographicFront"/>
              <a:lightRig rig="glow" dir="tl">
                <a:rot lat="0" lon="0" rev="5400000"/>
              </a:lightRig>
            </a:scene3d>
            <a:sp3d contourW="12700">
              <a:bevelT w="25400" h="25400"/>
              <a:contourClr>
                <a:schemeClr val="accent6">
                  <a:shade val="73000"/>
                </a:schemeClr>
              </a:contourClr>
            </a:sp3d>
          </a:bodyPr>
          <a:lstStyle>
            <a:lvl1pPr algn="l" rtl="0" eaLnBrk="1" latinLnBrk="0" hangingPunct="1">
              <a:spcBef>
                <a:spcPct val="0"/>
              </a:spcBef>
              <a:buNone/>
              <a:defRPr lang="en-US" sz="3200" b="1" kern="1200" dirty="0" smtClean="0">
                <a:ln w="11430"/>
                <a:solidFill>
                  <a:schemeClr val="accent6">
                    <a:tint val="60000"/>
                  </a:schemeClr>
                </a:solidFill>
                <a:effectLst>
                  <a:outerShdw blurRad="80000" dist="40000" dir="5040000" algn="tl">
                    <a:srgbClr val="000000">
                      <a:alpha val="30000"/>
                    </a:srgbClr>
                  </a:outerShdw>
                </a:effectLst>
                <a:latin typeface="+mj-lt"/>
                <a:ea typeface="+mj-ea"/>
                <a:cs typeface="+mj-cs"/>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71188866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6DC5B2-C0D4-41A9-8ADC-40B19DC70CD4}" type="datetime1">
              <a:rPr lang="en-IN" smtClean="0"/>
              <a:t>12-12-2024</a:t>
            </a:fld>
            <a:endParaRPr lang="en-IN"/>
          </a:p>
        </p:txBody>
      </p:sp>
      <p:sp>
        <p:nvSpPr>
          <p:cNvPr id="5" name="Footer Placeholder 4"/>
          <p:cNvSpPr>
            <a:spLocks noGrp="1"/>
          </p:cNvSpPr>
          <p:nvPr>
            <p:ph type="ftr" sz="quarter" idx="11"/>
          </p:nvPr>
        </p:nvSpPr>
        <p:spPr/>
        <p:txBody>
          <a:bodyPr/>
          <a:lstStyle/>
          <a:p>
            <a:r>
              <a:rPr lang="en-IN"/>
              <a:t>C++1x</a:t>
            </a:r>
          </a:p>
        </p:txBody>
      </p:sp>
      <p:sp>
        <p:nvSpPr>
          <p:cNvPr id="6" name="Slide Number Placeholder 5"/>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138751549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p>
        </p:txBody>
      </p:sp>
      <p:sp>
        <p:nvSpPr>
          <p:cNvPr id="3" name="Content Placeholder 2"/>
          <p:cNvSpPr>
            <a:spLocks noGrp="1"/>
          </p:cNvSpPr>
          <p:nvPr>
            <p:ph idx="1"/>
          </p:nvPr>
        </p:nvSpPr>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EC5FF-949B-4160-84FA-2D0E152C91C5}" type="datetime1">
              <a:rPr lang="en-IN" smtClean="0"/>
              <a:t>12-12-2024</a:t>
            </a:fld>
            <a:endParaRPr lang="en-IN"/>
          </a:p>
        </p:txBody>
      </p:sp>
      <p:sp>
        <p:nvSpPr>
          <p:cNvPr id="5" name="Footer Placeholder 4"/>
          <p:cNvSpPr>
            <a:spLocks noGrp="1"/>
          </p:cNvSpPr>
          <p:nvPr>
            <p:ph type="ftr" sz="quarter" idx="11"/>
          </p:nvPr>
        </p:nvSpPr>
        <p:spPr/>
        <p:txBody>
          <a:bodyPr/>
          <a:lstStyle/>
          <a:p>
            <a:r>
              <a:rPr lang="en-IN"/>
              <a:t>C++1x</a:t>
            </a:r>
          </a:p>
        </p:txBody>
      </p:sp>
      <p:sp>
        <p:nvSpPr>
          <p:cNvPr id="6" name="Slide Number Placeholder 5"/>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227421270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768F4A-09AD-4ACE-B5C7-7D0078BDFB5B}" type="datetime1">
              <a:rPr lang="en-IN" smtClean="0"/>
              <a:t>12-12-2024</a:t>
            </a:fld>
            <a:endParaRPr lang="en-IN"/>
          </a:p>
        </p:txBody>
      </p:sp>
      <p:sp>
        <p:nvSpPr>
          <p:cNvPr id="5" name="Footer Placeholder 4"/>
          <p:cNvSpPr>
            <a:spLocks noGrp="1"/>
          </p:cNvSpPr>
          <p:nvPr>
            <p:ph type="ftr" sz="quarter" idx="11"/>
          </p:nvPr>
        </p:nvSpPr>
        <p:spPr/>
        <p:txBody>
          <a:bodyPr/>
          <a:lstStyle/>
          <a:p>
            <a:r>
              <a:rPr lang="en-IN"/>
              <a:t>C++1x</a:t>
            </a:r>
          </a:p>
        </p:txBody>
      </p:sp>
      <p:sp>
        <p:nvSpPr>
          <p:cNvPr id="6" name="Slide Number Placeholder 5"/>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147572174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426B4B-EF09-4680-84F5-4F5CB46C9044}" type="datetime1">
              <a:rPr lang="en-IN" smtClean="0"/>
              <a:t>12-12-2024</a:t>
            </a:fld>
            <a:endParaRPr lang="en-IN"/>
          </a:p>
        </p:txBody>
      </p:sp>
      <p:sp>
        <p:nvSpPr>
          <p:cNvPr id="6" name="Footer Placeholder 5"/>
          <p:cNvSpPr>
            <a:spLocks noGrp="1"/>
          </p:cNvSpPr>
          <p:nvPr>
            <p:ph type="ftr" sz="quarter" idx="11"/>
          </p:nvPr>
        </p:nvSpPr>
        <p:spPr/>
        <p:txBody>
          <a:bodyPr/>
          <a:lstStyle/>
          <a:p>
            <a:r>
              <a:rPr lang="en-IN"/>
              <a:t>C++1x</a:t>
            </a:r>
          </a:p>
        </p:txBody>
      </p:sp>
      <p:sp>
        <p:nvSpPr>
          <p:cNvPr id="7" name="Slide Number Placeholder 6"/>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301288550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20AEC1-1552-4A91-A6B1-B792222DD876}" type="datetime1">
              <a:rPr lang="en-IN" smtClean="0"/>
              <a:t>12-12-2024</a:t>
            </a:fld>
            <a:endParaRPr lang="en-IN"/>
          </a:p>
        </p:txBody>
      </p:sp>
      <p:sp>
        <p:nvSpPr>
          <p:cNvPr id="8" name="Footer Placeholder 7"/>
          <p:cNvSpPr>
            <a:spLocks noGrp="1"/>
          </p:cNvSpPr>
          <p:nvPr>
            <p:ph type="ftr" sz="quarter" idx="11"/>
          </p:nvPr>
        </p:nvSpPr>
        <p:spPr/>
        <p:txBody>
          <a:bodyPr/>
          <a:lstStyle/>
          <a:p>
            <a:r>
              <a:rPr lang="en-IN"/>
              <a:t>C++1x</a:t>
            </a:r>
          </a:p>
        </p:txBody>
      </p:sp>
      <p:sp>
        <p:nvSpPr>
          <p:cNvPr id="9" name="Slide Number Placeholder 8"/>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366775353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083D6D-929D-4369-BDD7-417AD3BCE6A5}" type="datetime1">
              <a:rPr lang="en-IN" smtClean="0"/>
              <a:t>12-12-2024</a:t>
            </a:fld>
            <a:endParaRPr lang="en-IN"/>
          </a:p>
        </p:txBody>
      </p:sp>
      <p:sp>
        <p:nvSpPr>
          <p:cNvPr id="4" name="Footer Placeholder 3"/>
          <p:cNvSpPr>
            <a:spLocks noGrp="1"/>
          </p:cNvSpPr>
          <p:nvPr>
            <p:ph type="ftr" sz="quarter" idx="11"/>
          </p:nvPr>
        </p:nvSpPr>
        <p:spPr/>
        <p:txBody>
          <a:bodyPr/>
          <a:lstStyle/>
          <a:p>
            <a:r>
              <a:rPr lang="en-IN"/>
              <a:t>C++1x</a:t>
            </a:r>
          </a:p>
        </p:txBody>
      </p:sp>
      <p:sp>
        <p:nvSpPr>
          <p:cNvPr id="5" name="Slide Number Placeholder 4"/>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74504972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53922-C4FE-48BC-B70D-E77B8D481575}" type="datetime1">
              <a:rPr lang="en-IN" smtClean="0"/>
              <a:t>12-12-2024</a:t>
            </a:fld>
            <a:endParaRPr lang="en-IN"/>
          </a:p>
        </p:txBody>
      </p:sp>
      <p:sp>
        <p:nvSpPr>
          <p:cNvPr id="3" name="Footer Placeholder 2"/>
          <p:cNvSpPr>
            <a:spLocks noGrp="1"/>
          </p:cNvSpPr>
          <p:nvPr>
            <p:ph type="ftr" sz="quarter" idx="11"/>
          </p:nvPr>
        </p:nvSpPr>
        <p:spPr/>
        <p:txBody>
          <a:bodyPr/>
          <a:lstStyle/>
          <a:p>
            <a:r>
              <a:rPr lang="en-IN"/>
              <a:t>C++1x</a:t>
            </a:r>
          </a:p>
        </p:txBody>
      </p:sp>
      <p:sp>
        <p:nvSpPr>
          <p:cNvPr id="4" name="Slide Number Placeholder 3"/>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147830338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B5D815-1EB5-4EAF-A128-3987327D2836}" type="datetime1">
              <a:rPr lang="en-IN" smtClean="0"/>
              <a:t>12-12-2024</a:t>
            </a:fld>
            <a:endParaRPr lang="en-IN"/>
          </a:p>
        </p:txBody>
      </p:sp>
      <p:sp>
        <p:nvSpPr>
          <p:cNvPr id="6" name="Footer Placeholder 5"/>
          <p:cNvSpPr>
            <a:spLocks noGrp="1"/>
          </p:cNvSpPr>
          <p:nvPr>
            <p:ph type="ftr" sz="quarter" idx="11"/>
          </p:nvPr>
        </p:nvSpPr>
        <p:spPr/>
        <p:txBody>
          <a:bodyPr/>
          <a:lstStyle/>
          <a:p>
            <a:r>
              <a:rPr lang="en-IN"/>
              <a:t>C++1x</a:t>
            </a:r>
          </a:p>
        </p:txBody>
      </p:sp>
      <p:sp>
        <p:nvSpPr>
          <p:cNvPr id="7" name="Slide Number Placeholder 6"/>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37650551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lvl="0"/>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95000"/>
                    <a:lumOff val="5000"/>
                  </a:schemeClr>
                </a:solidFill>
              </a:defRPr>
            </a:lvl1pPr>
          </a:lstStyle>
          <a:p>
            <a:fld id="{19067B31-196C-4FD0-97FC-9149F09FD140}" type="datetime1">
              <a:rPr lang="en-IN" smtClean="0"/>
              <a:t>12-12-2024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lumMod val="95000"/>
                    <a:lumOff val="5000"/>
                  </a:schemeClr>
                </a:solidFill>
              </a:defRPr>
            </a:lvl1pPr>
          </a:lstStyle>
          <a:p>
            <a:r>
              <a:rPr lang="en-IN"/>
              <a:t>C++1x</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lumMod val="95000"/>
                    <a:lumOff val="5000"/>
                  </a:schemeClr>
                </a:solidFill>
              </a:defRPr>
            </a:lvl1pPr>
          </a:lstStyle>
          <a:p>
            <a:fld id="{100E53AF-D649-4281-823C-82279F2C7BD4}" type="slidenum">
              <a:rPr lang="en-IN" smtClean="0"/>
              <a:pPr/>
              <a:t>‹#›</a:t>
            </a:fld>
            <a:endParaRPr lang="en-IN"/>
          </a:p>
        </p:txBody>
      </p:sp>
      <p:sp>
        <p:nvSpPr>
          <p:cNvPr id="7" name="TextBox 15">
            <a:extLst>
              <a:ext uri="{FF2B5EF4-FFF2-40B4-BE49-F238E27FC236}">
                <a16:creationId xmlns:a16="http://schemas.microsoft.com/office/drawing/2014/main" id="{1E6710B1-E3CE-4A1C-AA34-3112EE95C32A}"/>
              </a:ext>
            </a:extLst>
          </p:cNvPr>
          <p:cNvSpPr txBox="1"/>
          <p:nvPr userDrawn="1"/>
        </p:nvSpPr>
        <p:spPr>
          <a:xfrm>
            <a:off x="10957139" y="7960"/>
            <a:ext cx="1219200" cy="414521"/>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err="1">
                <a:solidFill>
                  <a:schemeClr val="bg1">
                    <a:lumMod val="65000"/>
                    <a:lumOff val="35000"/>
                  </a:schemeClr>
                </a:solidFill>
              </a:rPr>
              <a:t>Poash</a:t>
            </a:r>
            <a:r>
              <a:rPr lang="en-US" sz="1100" b="1" baseline="0">
                <a:solidFill>
                  <a:schemeClr val="bg1">
                    <a:lumMod val="65000"/>
                    <a:lumOff val="35000"/>
                  </a:schemeClr>
                </a:solidFill>
              </a:rPr>
              <a:t> </a:t>
            </a:r>
            <a:r>
              <a:rPr lang="en-US" sz="800" b="0">
                <a:solidFill>
                  <a:schemeClr val="bg1">
                    <a:lumMod val="65000"/>
                    <a:lumOff val="35000"/>
                  </a:schemeClr>
                </a:solidFill>
              </a:rPr>
              <a:t>Technologies</a:t>
            </a:r>
            <a:r>
              <a:rPr lang="en-IN" sz="1200" b="0" kern="1200">
                <a:solidFill>
                  <a:schemeClr val="bg1">
                    <a:lumMod val="65000"/>
                    <a:lumOff val="35000"/>
                  </a:schemeClr>
                </a:solidFill>
                <a:latin typeface="+mn-lt"/>
                <a:ea typeface="+mn-ea"/>
                <a:cs typeface="+mn-cs"/>
              </a:rPr>
              <a:t>®</a:t>
            </a:r>
            <a:endParaRPr lang="en-IN" sz="1100" b="0" kern="1200">
              <a:solidFill>
                <a:schemeClr val="bg1">
                  <a:lumMod val="65000"/>
                  <a:lumOff val="35000"/>
                </a:schemeClr>
              </a:solidFill>
              <a:latin typeface="+mn-lt"/>
              <a:ea typeface="+mn-ea"/>
              <a:cs typeface="+mn-cs"/>
            </a:endParaRPr>
          </a:p>
          <a:p>
            <a:pPr lvl="0" algn="r"/>
            <a:endParaRPr lang="en-US" sz="1100" b="0">
              <a:solidFill>
                <a:schemeClr val="bg1">
                  <a:lumMod val="65000"/>
                  <a:lumOff val="35000"/>
                </a:schemeClr>
              </a:solidFill>
            </a:endParaRPr>
          </a:p>
        </p:txBody>
      </p:sp>
      <p:grpSp>
        <p:nvGrpSpPr>
          <p:cNvPr id="8" name="Group 7">
            <a:extLst>
              <a:ext uri="{FF2B5EF4-FFF2-40B4-BE49-F238E27FC236}">
                <a16:creationId xmlns:a16="http://schemas.microsoft.com/office/drawing/2014/main" id="{E27107CA-E6DB-440C-B023-A2F4995F68D5}"/>
              </a:ext>
            </a:extLst>
          </p:cNvPr>
          <p:cNvGrpSpPr/>
          <p:nvPr userDrawn="1"/>
        </p:nvGrpSpPr>
        <p:grpSpPr>
          <a:xfrm>
            <a:off x="10795941" y="43856"/>
            <a:ext cx="347724" cy="321270"/>
            <a:chOff x="7773763" y="26631"/>
            <a:chExt cx="353849" cy="336063"/>
          </a:xfrm>
        </p:grpSpPr>
        <p:sp>
          <p:nvSpPr>
            <p:cNvPr id="9" name="Teardrop 8">
              <a:extLst>
                <a:ext uri="{FF2B5EF4-FFF2-40B4-BE49-F238E27FC236}">
                  <a16:creationId xmlns:a16="http://schemas.microsoft.com/office/drawing/2014/main" id="{5F1F55A4-CF8E-494D-A0B6-5B446787F3FE}"/>
                </a:ext>
              </a:extLst>
            </p:cNvPr>
            <p:cNvSpPr/>
            <p:nvPr userDrawn="1"/>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0" name="Teardrop 9">
              <a:extLst>
                <a:ext uri="{FF2B5EF4-FFF2-40B4-BE49-F238E27FC236}">
                  <a16:creationId xmlns:a16="http://schemas.microsoft.com/office/drawing/2014/main" id="{634E2D0E-9EF1-4954-BB5F-89171891A0ED}"/>
                </a:ext>
              </a:extLst>
            </p:cNvPr>
            <p:cNvSpPr/>
            <p:nvPr userDrawn="1"/>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1" name="Teardrop 10">
              <a:extLst>
                <a:ext uri="{FF2B5EF4-FFF2-40B4-BE49-F238E27FC236}">
                  <a16:creationId xmlns:a16="http://schemas.microsoft.com/office/drawing/2014/main" id="{D2B775EE-A153-40EB-A163-D8DDCE26742F}"/>
                </a:ext>
              </a:extLst>
            </p:cNvPr>
            <p:cNvSpPr/>
            <p:nvPr userDrawn="1"/>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2" name="Arc 11">
              <a:extLst>
                <a:ext uri="{FF2B5EF4-FFF2-40B4-BE49-F238E27FC236}">
                  <a16:creationId xmlns:a16="http://schemas.microsoft.com/office/drawing/2014/main" id="{62AA115F-156F-462E-B4F0-732FB63E7F75}"/>
                </a:ext>
              </a:extLst>
            </p:cNvPr>
            <p:cNvSpPr/>
            <p:nvPr userDrawn="1"/>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Tree>
    <p:extLst>
      <p:ext uri="{BB962C8B-B14F-4D97-AF65-F5344CB8AC3E}">
        <p14:creationId xmlns:p14="http://schemas.microsoft.com/office/powerpoint/2010/main" val="634230747"/>
      </p:ext>
    </p:extLst>
  </p:cSld>
  <p:clrMap bg1="dk1" tx1="lt1" bg2="dk2" tx2="lt2" accent1="accent1" accent2="accent2" accent3="accent3" accent4="accent4" accent5="accent5" accent6="accent6" hlink="hlink" folHlink="folHlink"/>
  <p:sldLayoutIdLst>
    <p:sldLayoutId id="2147483672"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3" r:id="rId13"/>
  </p:sldLayoutIdLst>
  <p:transition spd="slow">
    <p:push dir="u"/>
  </p:transition>
  <p:hf sldNum="0" hdr="0" ftr="0" dt="0"/>
  <p:txStyles>
    <p:titleStyle>
      <a:lvl1pPr algn="l" defTabSz="914400" rtl="0" eaLnBrk="1" latinLnBrk="0" hangingPunct="1">
        <a:lnSpc>
          <a:spcPct val="90000"/>
        </a:lnSpc>
        <a:spcBef>
          <a:spcPct val="0"/>
        </a:spcBef>
        <a:buNone/>
        <a:defRPr lang="en-US" sz="5400" b="1" kern="1200" dirty="0">
          <a:solidFill>
            <a:schemeClr val="bg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3600" kern="1200">
          <a:solidFill>
            <a:schemeClr val="bg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3200" kern="1200">
          <a:solidFill>
            <a:schemeClr val="bg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800" kern="1200">
          <a:solidFill>
            <a:schemeClr val="bg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bg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400" kern="1200" dirty="0">
          <a:solidFill>
            <a:schemeClr val="bg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learning.poash.com" TargetMode="External"/><Relationship Id="rId2" Type="http://schemas.openxmlformats.org/officeDocument/2006/relationships/hyperlink" Target="http://www.poash.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30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3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7A0B-3D4F-405E-81C8-229E4260AFE5}"/>
              </a:ext>
            </a:extLst>
          </p:cNvPr>
          <p:cNvSpPr>
            <a:spLocks noGrp="1"/>
          </p:cNvSpPr>
          <p:nvPr>
            <p:ph type="ctrTitle"/>
          </p:nvPr>
        </p:nvSpPr>
        <p:spPr/>
        <p:txBody>
          <a:bodyPr/>
          <a:lstStyle/>
          <a:p>
            <a:r>
              <a:rPr lang="en-US"/>
              <a:t>C++ 20</a:t>
            </a:r>
            <a:endParaRPr lang="en-IN"/>
          </a:p>
        </p:txBody>
      </p:sp>
      <p:sp>
        <p:nvSpPr>
          <p:cNvPr id="3" name="Subtitle 2">
            <a:extLst>
              <a:ext uri="{FF2B5EF4-FFF2-40B4-BE49-F238E27FC236}">
                <a16:creationId xmlns:a16="http://schemas.microsoft.com/office/drawing/2014/main" id="{BC901411-A057-4ED8-831F-45F224355900}"/>
              </a:ext>
            </a:extLst>
          </p:cNvPr>
          <p:cNvSpPr>
            <a:spLocks noGrp="1"/>
          </p:cNvSpPr>
          <p:nvPr>
            <p:ph type="subTitle" idx="1"/>
          </p:nvPr>
        </p:nvSpPr>
        <p:spPr/>
        <p:txBody>
          <a:bodyPr/>
          <a:lstStyle/>
          <a:p>
            <a:r>
              <a:rPr lang="en-IN"/>
              <a:t>by Umar Lone</a:t>
            </a:r>
          </a:p>
        </p:txBody>
      </p:sp>
    </p:spTree>
    <p:extLst>
      <p:ext uri="{BB962C8B-B14F-4D97-AF65-F5344CB8AC3E}">
        <p14:creationId xmlns:p14="http://schemas.microsoft.com/office/powerpoint/2010/main" val="10447253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B46D-1665-EC22-1843-8B968F8DD1D9}"/>
              </a:ext>
            </a:extLst>
          </p:cNvPr>
          <p:cNvSpPr>
            <a:spLocks noGrp="1"/>
          </p:cNvSpPr>
          <p:nvPr>
            <p:ph type="title"/>
          </p:nvPr>
        </p:nvSpPr>
        <p:spPr/>
        <p:txBody>
          <a:bodyPr/>
          <a:lstStyle/>
          <a:p>
            <a:r>
              <a:rPr lang="en-US" dirty="0"/>
              <a:t>Nomenclature</a:t>
            </a:r>
            <a:endParaRPr lang="en-IN" dirty="0"/>
          </a:p>
        </p:txBody>
      </p:sp>
      <p:sp>
        <p:nvSpPr>
          <p:cNvPr id="3" name="Content Placeholder 2">
            <a:extLst>
              <a:ext uri="{FF2B5EF4-FFF2-40B4-BE49-F238E27FC236}">
                <a16:creationId xmlns:a16="http://schemas.microsoft.com/office/drawing/2014/main" id="{F35423F8-2EA8-5C67-5FA6-1A67F375EE49}"/>
              </a:ext>
            </a:extLst>
          </p:cNvPr>
          <p:cNvSpPr>
            <a:spLocks noGrp="1"/>
          </p:cNvSpPr>
          <p:nvPr>
            <p:ph idx="1"/>
          </p:nvPr>
        </p:nvSpPr>
        <p:spPr/>
        <p:txBody>
          <a:bodyPr>
            <a:normAutofit/>
          </a:bodyPr>
          <a:lstStyle/>
          <a:p>
            <a:r>
              <a:rPr lang="en-US" dirty="0"/>
              <a:t>The core language macros begin with the prefix </a:t>
            </a:r>
            <a:r>
              <a:rPr lang="en-US" i="1" dirty="0"/>
              <a:t>__</a:t>
            </a:r>
            <a:r>
              <a:rPr lang="en-US" i="1" dirty="0" err="1"/>
              <a:t>cpp</a:t>
            </a:r>
            <a:r>
              <a:rPr lang="en-US" i="1" dirty="0"/>
              <a:t>_</a:t>
            </a:r>
          </a:p>
          <a:p>
            <a:r>
              <a:rPr lang="en-US" dirty="0"/>
              <a:t>Defined by the compiler &amp; do not require any header</a:t>
            </a:r>
          </a:p>
          <a:p>
            <a:r>
              <a:rPr lang="en-US" dirty="0"/>
              <a:t>Library features begin with </a:t>
            </a:r>
            <a:r>
              <a:rPr lang="en-US" i="1" dirty="0"/>
              <a:t>__</a:t>
            </a:r>
            <a:r>
              <a:rPr lang="en-US" i="1" dirty="0" err="1"/>
              <a:t>cpp_lib</a:t>
            </a:r>
            <a:r>
              <a:rPr lang="en-US" i="1" dirty="0"/>
              <a:t>_</a:t>
            </a:r>
          </a:p>
          <a:p>
            <a:r>
              <a:rPr lang="en-US" dirty="0"/>
              <a:t>Defined in the </a:t>
            </a:r>
            <a:r>
              <a:rPr lang="en-US" i="1" dirty="0"/>
              <a:t>&lt;version&gt; </a:t>
            </a:r>
            <a:r>
              <a:rPr lang="en-US" dirty="0"/>
              <a:t>or corresponding header</a:t>
            </a:r>
          </a:p>
          <a:p>
            <a:r>
              <a:rPr lang="en-US" dirty="0"/>
              <a:t>All the macros are listed at </a:t>
            </a:r>
            <a:r>
              <a:rPr lang="en-US" i="1" dirty="0"/>
              <a:t>https://en.cppreference.com/w/cpp/feature_test</a:t>
            </a:r>
          </a:p>
        </p:txBody>
      </p:sp>
    </p:spTree>
    <p:extLst>
      <p:ext uri="{BB962C8B-B14F-4D97-AF65-F5344CB8AC3E}">
        <p14:creationId xmlns:p14="http://schemas.microsoft.com/office/powerpoint/2010/main" val="35113158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7CEBBC-B352-4F7F-9EF8-4DD76890BF50}"/>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28942D86-49AB-4069-BD28-B7B315C13F1B}"/>
              </a:ext>
            </a:extLst>
          </p:cNvPr>
          <p:cNvSpPr txBox="1"/>
          <p:nvPr/>
        </p:nvSpPr>
        <p:spPr>
          <a:xfrm>
            <a:off x="273518" y="2073360"/>
            <a:ext cx="5225239" cy="3031599"/>
          </a:xfrm>
          <a:prstGeom prst="rect">
            <a:avLst/>
          </a:prstGeom>
          <a:solidFill>
            <a:schemeClr val="bg1">
              <a:lumMod val="95000"/>
              <a:lumOff val="5000"/>
            </a:schemeClr>
          </a:solidFill>
        </p:spPr>
        <p:txBody>
          <a:bodyPr wrap="square">
            <a:spAutoFit/>
          </a:bodyPr>
          <a:lstStyle/>
          <a:p>
            <a:pPr marR="0" algn="l" rtl="0"/>
            <a:r>
              <a:rPr lang="en-IN" sz="1400" b="0" i="0" u="none" strike="noStrike" baseline="0">
                <a:solidFill>
                  <a:srgbClr val="D5A2DF"/>
                </a:solidFill>
                <a:latin typeface="JetBrains Mono" pitchFamily="2" charset="0"/>
              </a:rPr>
              <a:t>void</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7B6FC4"/>
                </a:solidFill>
                <a:latin typeface="JetBrains Mono" pitchFamily="2" charset="0"/>
              </a:rPr>
              <a:t>DisplayImage</a:t>
            </a:r>
            <a:r>
              <a:rPr lang="en-IN" sz="1400" b="0" i="0" u="none" strike="noStrike" baseline="0">
                <a:solidFill>
                  <a:srgbClr val="FFFFFF"/>
                </a:solidFill>
                <a:latin typeface="JetBrains Mono" pitchFamily="2" charset="0"/>
              </a:rPr>
              <a:t>(</a:t>
            </a:r>
            <a:r>
              <a:rPr lang="en-IN" sz="1400" b="0" i="0" u="none" strike="noStrike" baseline="0" err="1">
                <a:solidFill>
                  <a:srgbClr val="2B91AF"/>
                </a:solidFill>
                <a:latin typeface="JetBrains Mono" pitchFamily="2" charset="0"/>
              </a:rPr>
              <a:t>TextureAlpha</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alpha</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switch</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r>
              <a:rPr lang="en-IN" sz="1400" b="0" i="0" u="none" strike="noStrike" baseline="0">
                <a:solidFill>
                  <a:srgbClr val="C8C8C8"/>
                </a:solidFill>
                <a:latin typeface="JetBrains Mono" pitchFamily="2" charset="0"/>
              </a:rPr>
              <a:t>alpha</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JetBrains Mono" pitchFamily="2" charset="0"/>
              </a:rPr>
              <a:t>likely</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6B6BE9"/>
                </a:solidFill>
                <a:latin typeface="JetBrains Mono" pitchFamily="2" charset="0"/>
              </a:rPr>
              <a:t>case</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2B91AF"/>
                </a:solidFill>
                <a:latin typeface="JetBrains Mono" pitchFamily="2" charset="0"/>
              </a:rPr>
              <a:t>TextureAlpha</a:t>
            </a:r>
            <a:r>
              <a:rPr lang="en-IN" sz="1400" b="0" i="0" u="none" strike="noStrike" baseline="0">
                <a:solidFill>
                  <a:srgbClr val="FFFFFF"/>
                </a:solidFill>
                <a:latin typeface="JetBrains Mono" pitchFamily="2" charset="0"/>
              </a:rPr>
              <a:t>::</a:t>
            </a:r>
            <a:r>
              <a:rPr lang="en-IN" sz="1400" b="0" i="0" u="none" strike="noStrike" baseline="0">
                <a:solidFill>
                  <a:srgbClr val="6BB064"/>
                </a:solidFill>
                <a:latin typeface="JetBrains Mono" pitchFamily="2" charset="0"/>
              </a:rPr>
              <a:t>OPAQUE</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7E7E7E"/>
                </a:solidFill>
                <a:latin typeface="JetBrains Mono" pitchFamily="2" charset="0"/>
              </a:rPr>
              <a:t>//Implementation</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break</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case</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2B91AF"/>
                </a:solidFill>
                <a:latin typeface="JetBrains Mono" pitchFamily="2" charset="0"/>
              </a:rPr>
              <a:t>TextureAlpha</a:t>
            </a:r>
            <a:r>
              <a:rPr lang="en-IN" sz="1400" b="0" i="0" u="none" strike="noStrike" baseline="0">
                <a:solidFill>
                  <a:srgbClr val="FFFFFF"/>
                </a:solidFill>
                <a:latin typeface="JetBrains Mono" pitchFamily="2" charset="0"/>
              </a:rPr>
              <a:t>::</a:t>
            </a:r>
            <a:r>
              <a:rPr lang="en-IN" sz="1400" b="0" i="0" u="none" strike="noStrike" baseline="0">
                <a:solidFill>
                  <a:srgbClr val="6BB064"/>
                </a:solidFill>
                <a:latin typeface="JetBrains Mono" pitchFamily="2" charset="0"/>
              </a:rPr>
              <a:t>TRANSLUCENT</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7E7E7E"/>
                </a:solidFill>
                <a:latin typeface="JetBrains Mono" pitchFamily="2" charset="0"/>
              </a:rPr>
              <a:t>//Implementation</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break</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JetBrains Mono" pitchFamily="2" charset="0"/>
              </a:rPr>
              <a:t>unlikely</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6B6BE9"/>
                </a:solidFill>
                <a:latin typeface="JetBrains Mono" pitchFamily="2" charset="0"/>
              </a:rPr>
              <a:t>case</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2B91AF"/>
                </a:solidFill>
                <a:latin typeface="JetBrains Mono" pitchFamily="2" charset="0"/>
              </a:rPr>
              <a:t>TextureAlpha</a:t>
            </a:r>
            <a:r>
              <a:rPr lang="en-IN" sz="1400" b="0" i="0" u="none" strike="noStrike" baseline="0">
                <a:solidFill>
                  <a:srgbClr val="FFFFFF"/>
                </a:solidFill>
                <a:latin typeface="JetBrains Mono" pitchFamily="2" charset="0"/>
              </a:rPr>
              <a:t>::</a:t>
            </a:r>
            <a:r>
              <a:rPr lang="en-IN" sz="1400" b="0" i="0" u="none" strike="noStrike" baseline="0">
                <a:solidFill>
                  <a:srgbClr val="6BB064"/>
                </a:solidFill>
                <a:latin typeface="JetBrains Mono" pitchFamily="2" charset="0"/>
              </a:rPr>
              <a:t>TRANSPARENT</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7E7E7E"/>
                </a:solidFill>
                <a:latin typeface="JetBrains Mono" pitchFamily="2" charset="0"/>
              </a:rPr>
              <a:t>//Implementation</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break</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endParaRPr lang="en-IN" sz="800" b="0" i="0" u="none" strike="noStrike" baseline="0">
              <a:latin typeface="Times New Roman" panose="02020603050405020304" pitchFamily="18" charset="0"/>
            </a:endParaRPr>
          </a:p>
        </p:txBody>
      </p:sp>
      <p:sp>
        <p:nvSpPr>
          <p:cNvPr id="8" name="TextBox 7">
            <a:extLst>
              <a:ext uri="{FF2B5EF4-FFF2-40B4-BE49-F238E27FC236}">
                <a16:creationId xmlns:a16="http://schemas.microsoft.com/office/drawing/2014/main" id="{636B2AB5-49D3-45B0-BB16-9F94586E08AC}"/>
              </a:ext>
            </a:extLst>
          </p:cNvPr>
          <p:cNvSpPr txBox="1"/>
          <p:nvPr/>
        </p:nvSpPr>
        <p:spPr>
          <a:xfrm>
            <a:off x="6096000" y="2288804"/>
            <a:ext cx="5920947" cy="2600712"/>
          </a:xfrm>
          <a:prstGeom prst="rect">
            <a:avLst/>
          </a:prstGeom>
          <a:solidFill>
            <a:schemeClr val="bg1">
              <a:lumMod val="95000"/>
              <a:lumOff val="5000"/>
            </a:schemeClr>
          </a:solidFill>
        </p:spPr>
        <p:txBody>
          <a:bodyPr wrap="square">
            <a:spAutoFit/>
          </a:bodyPr>
          <a:lstStyle/>
          <a:p>
            <a:pPr marR="0" algn="l" rtl="0"/>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7B6FC4"/>
                </a:solidFill>
                <a:latin typeface="JetBrains Mono" pitchFamily="2" charset="0"/>
              </a:rPr>
              <a:t>Result</a:t>
            </a:r>
            <a:r>
              <a:rPr lang="en-IN" sz="1400" b="0" i="0" u="none" strike="noStrike" baseline="0">
                <a:solidFill>
                  <a:srgbClr val="FFFFFF"/>
                </a:solidFill>
                <a:latin typeface="JetBrains Mono" pitchFamily="2" charset="0"/>
              </a:rPr>
              <a:t>(</a:t>
            </a:r>
            <a:r>
              <a:rPr lang="en-IN" sz="1400" b="0" i="0" u="none" strike="noStrike" baseline="0" err="1">
                <a:solidFill>
                  <a:srgbClr val="7B6FC4"/>
                </a:solidFill>
                <a:latin typeface="JetBrains Mono" pitchFamily="2" charset="0"/>
              </a:rPr>
              <a:t>const</a:t>
            </a:r>
            <a:r>
              <a:rPr lang="en-IN" sz="1400" b="0" i="0" u="none" strike="noStrike" baseline="0">
                <a:solidFill>
                  <a:srgbClr val="7B6FC4"/>
                </a:solidFill>
                <a:latin typeface="JetBrains Mono" pitchFamily="2" charset="0"/>
              </a:rPr>
              <a:t> </a:t>
            </a:r>
            <a:r>
              <a:rPr lang="en-IN" sz="1400" b="0" i="0" u="none" strike="noStrike" baseline="0">
                <a:solidFill>
                  <a:srgbClr val="CAC751"/>
                </a:solidFill>
                <a:latin typeface="JetBrains Mono" pitchFamily="2" charset="0"/>
              </a:rPr>
              <a:t>std</a:t>
            </a:r>
            <a:r>
              <a:rPr lang="en-IN" sz="1400" b="0" i="0" u="none" strike="noStrike" baseline="0">
                <a:solidFill>
                  <a:srgbClr val="FFFFFF"/>
                </a:solidFill>
                <a:latin typeface="JetBrains Mono" pitchFamily="2" charset="0"/>
              </a:rPr>
              <a:t>::</a:t>
            </a:r>
            <a:r>
              <a:rPr lang="en-IN" sz="1400" b="0" i="0" u="none" strike="noStrike" baseline="0">
                <a:solidFill>
                  <a:srgbClr val="DC5503"/>
                </a:solidFill>
                <a:latin typeface="JetBrains Mono" pitchFamily="2" charset="0"/>
              </a:rPr>
              <a:t>vector</a:t>
            </a:r>
            <a:r>
              <a:rPr lang="en-IN" sz="1400" b="0" i="0" u="none" strike="noStrike" baseline="0">
                <a:solidFill>
                  <a:srgbClr val="FFFFFF"/>
                </a:solidFill>
                <a:latin typeface="JetBrains Mono" pitchFamily="2" charset="0"/>
              </a:rPr>
              <a:t>&lt;</a:t>
            </a:r>
            <a:r>
              <a:rPr lang="en-IN" sz="1400" b="0" i="0" u="none" strike="noStrike" baseline="0">
                <a:solidFill>
                  <a:srgbClr val="D5A2DF"/>
                </a:solidFill>
                <a:latin typeface="JetBrains Mono" pitchFamily="2" charset="0"/>
              </a:rPr>
              <a:t>int</a:t>
            </a:r>
            <a:r>
              <a:rPr lang="en-IN" sz="1400" b="0" i="0" u="none" strike="noStrike" baseline="0">
                <a:solidFill>
                  <a:srgbClr val="FFFFFF"/>
                </a:solidFill>
                <a:latin typeface="JetBrains Mono" pitchFamily="2" charset="0"/>
              </a:rPr>
              <a:t>&gt; &amp;</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data</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C8C8C8"/>
                </a:solidFill>
                <a:latin typeface="JetBrains Mono" pitchFamily="2" charset="0"/>
              </a:rPr>
              <a:t>accum</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US" sz="1400" b="0" i="0" u="none" strike="noStrike" baseline="0">
                <a:solidFill>
                  <a:srgbClr val="DCDCDC"/>
                </a:solidFill>
                <a:latin typeface="JetBrains Mono" pitchFamily="2" charset="0"/>
              </a:rPr>
              <a:t>	</a:t>
            </a:r>
            <a:r>
              <a:rPr lang="en-US" sz="1400" b="0" i="0" u="none" strike="noStrike" baseline="0">
                <a:solidFill>
                  <a:srgbClr val="6B6BE9"/>
                </a:solidFill>
                <a:latin typeface="JetBrains Mono" pitchFamily="2" charset="0"/>
              </a:rPr>
              <a:t>for</a:t>
            </a:r>
            <a:r>
              <a:rPr lang="en-US" sz="1400" b="0" i="0" u="none" strike="noStrike" baseline="0">
                <a:solidFill>
                  <a:srgbClr val="FFFFFF"/>
                </a:solidFill>
                <a:latin typeface="JetBrains Mono" pitchFamily="2" charset="0"/>
              </a:rPr>
              <a:t>(</a:t>
            </a:r>
            <a:r>
              <a:rPr lang="en-US" sz="1400" b="0" i="0" u="none" strike="noStrike" baseline="0" err="1">
                <a:solidFill>
                  <a:srgbClr val="008B8B"/>
                </a:solidFill>
                <a:latin typeface="JetBrains Mono" pitchFamily="2" charset="0"/>
              </a:rPr>
              <a:t>size_t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C8C8C8"/>
                </a:solidFill>
                <a:latin typeface="JetBrains Mono" pitchFamily="2" charset="0"/>
              </a:rPr>
              <a:t>index</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78C6C"/>
                </a:solidFill>
                <a:latin typeface="JetBrains Mono" pitchFamily="2" charset="0"/>
              </a:rPr>
              <a:t>0</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C8C8C8"/>
                </a:solidFill>
                <a:latin typeface="JetBrains Mono" pitchFamily="2" charset="0"/>
              </a:rPr>
              <a:t>index</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&lt;</a:t>
            </a:r>
            <a:r>
              <a:rPr lang="en-US" sz="1400" b="0" i="0" u="none" strike="noStrike" baseline="0">
                <a:solidFill>
                  <a:srgbClr val="DCDCDC"/>
                </a:solidFill>
                <a:latin typeface="Cambria" panose="02040503050406030204" pitchFamily="18" charset="0"/>
              </a:rPr>
              <a:t> </a:t>
            </a:r>
            <a:r>
              <a:rPr lang="en-US" sz="1400" b="0" i="0" u="none" strike="noStrike" baseline="0" err="1">
                <a:solidFill>
                  <a:srgbClr val="C8C8C8"/>
                </a:solidFill>
                <a:latin typeface="JetBrains Mono" pitchFamily="2" charset="0"/>
              </a:rPr>
              <a:t>data</a:t>
            </a:r>
            <a:r>
              <a:rPr lang="en-US" sz="1400" b="0" i="0" u="none" strike="noStrike" baseline="0" err="1">
                <a:solidFill>
                  <a:srgbClr val="FFFFFF"/>
                </a:solidFill>
                <a:latin typeface="JetBrains Mono" pitchFamily="2" charset="0"/>
              </a:rPr>
              <a:t>.</a:t>
            </a:r>
            <a:r>
              <a:rPr lang="en-US" sz="1400" b="0" i="0" u="none" strike="noStrike" baseline="0" err="1">
                <a:solidFill>
                  <a:srgbClr val="82B7E1"/>
                </a:solidFill>
                <a:latin typeface="JetBrains Mono" pitchFamily="2" charset="0"/>
              </a:rPr>
              <a:t>size</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r>
              <a:rPr lang="en-US" sz="1400" b="0" i="0" u="none" strike="noStrike" baseline="0">
                <a:solidFill>
                  <a:srgbClr val="C8C8C8"/>
                </a:solidFill>
                <a:latin typeface="JetBrains Mono" pitchFamily="2" charset="0"/>
              </a:rPr>
              <a:t>index</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if</a:t>
            </a:r>
            <a:r>
              <a:rPr lang="en-IN" sz="1400" b="0" i="0" u="none" strike="noStrike" baseline="0">
                <a:solidFill>
                  <a:srgbClr val="FFFFFF"/>
                </a:solidFill>
                <a:latin typeface="JetBrains Mono" pitchFamily="2" charset="0"/>
              </a:rPr>
              <a:t>(</a:t>
            </a:r>
            <a:r>
              <a:rPr lang="en-IN" sz="1400" b="0" i="0" u="none" strike="noStrike" baseline="0">
                <a:solidFill>
                  <a:srgbClr val="C8C8C8"/>
                </a:solidFill>
                <a:latin typeface="JetBrains Mono" pitchFamily="2" charset="0"/>
              </a:rPr>
              <a:t>data</a:t>
            </a:r>
            <a:r>
              <a:rPr lang="en-IN" sz="1400" b="0" i="0" u="none" strike="noStrike" baseline="0">
                <a:solidFill>
                  <a:srgbClr val="008B8B"/>
                </a:solidFill>
                <a:latin typeface="JetBrains Mono" pitchFamily="2" charset="0"/>
              </a:rPr>
              <a:t>[</a:t>
            </a:r>
            <a:r>
              <a:rPr lang="en-IN" sz="1400" b="0" i="0" u="none" strike="noStrike" baseline="0">
                <a:solidFill>
                  <a:srgbClr val="C8C8C8"/>
                </a:solidFill>
                <a:latin typeface="JetBrains Mono" pitchFamily="2" charset="0"/>
              </a:rPr>
              <a:t>index</a:t>
            </a:r>
            <a:r>
              <a:rPr lang="en-IN" sz="1400" b="0" i="0" u="none" strike="noStrike" baseline="0">
                <a:solidFill>
                  <a:srgbClr val="008B8B"/>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&gt;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78C6C"/>
                </a:solidFill>
                <a:latin typeface="JetBrains Mono" pitchFamily="2" charset="0"/>
              </a:rPr>
              <a:t>0</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JetBrains Mono" pitchFamily="2" charset="0"/>
              </a:rPr>
              <a:t>likely</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C8C8C8"/>
                </a:solidFill>
                <a:latin typeface="JetBrains Mono" pitchFamily="2" charset="0"/>
              </a:rPr>
              <a:t>accum</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data</a:t>
            </a:r>
            <a:r>
              <a:rPr lang="en-IN" sz="1400" b="0" i="0" u="none" strike="noStrike" baseline="0">
                <a:solidFill>
                  <a:srgbClr val="008B8B"/>
                </a:solidFill>
                <a:latin typeface="JetBrains Mono" pitchFamily="2" charset="0"/>
              </a:rPr>
              <a:t>[</a:t>
            </a:r>
            <a:r>
              <a:rPr lang="en-IN" sz="1400" b="0" i="0" u="none" strike="noStrike" baseline="0">
                <a:solidFill>
                  <a:srgbClr val="C8C8C8"/>
                </a:solidFill>
                <a:latin typeface="JetBrains Mono" pitchFamily="2" charset="0"/>
              </a:rPr>
              <a:t>index</a:t>
            </a:r>
            <a:r>
              <a:rPr lang="en-IN" sz="1400" b="0" i="0" u="none" strike="noStrike" baseline="0">
                <a:solidFill>
                  <a:srgbClr val="008B8B"/>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r>
              <a:rPr lang="en-IN" sz="1400" b="0" i="0" u="none" strike="noStrike" baseline="0">
                <a:solidFill>
                  <a:srgbClr val="6B6BE9"/>
                </a:solidFill>
                <a:latin typeface="JetBrains Mono" pitchFamily="2" charset="0"/>
              </a:rPr>
              <a:t>else</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7E7E7E"/>
                </a:solidFill>
                <a:latin typeface="JetBrains Mono" pitchFamily="2" charset="0"/>
              </a:rPr>
              <a:t>//Implementation</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return</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C8C8C8"/>
                </a:solidFill>
                <a:latin typeface="JetBrains Mono" pitchFamily="2" charset="0"/>
              </a:rPr>
              <a:t>accum</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endParaRPr lang="en-IN" sz="800" b="0" i="0" u="none" strike="noStrike" baseline="0">
              <a:latin typeface="Times New Roman" panose="02020603050405020304" pitchFamily="18" charset="0"/>
            </a:endParaRPr>
          </a:p>
        </p:txBody>
      </p:sp>
    </p:spTree>
    <p:extLst>
      <p:ext uri="{BB962C8B-B14F-4D97-AF65-F5344CB8AC3E}">
        <p14:creationId xmlns:p14="http://schemas.microsoft.com/office/powerpoint/2010/main" val="10169871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82E118-293A-412D-98F5-1F0BCAE251E8}"/>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92C13CD9-D7AD-4662-8528-7C6F24623C17}"/>
              </a:ext>
            </a:extLst>
          </p:cNvPr>
          <p:cNvSpPr txBox="1"/>
          <p:nvPr/>
        </p:nvSpPr>
        <p:spPr>
          <a:xfrm>
            <a:off x="3578180" y="1794441"/>
            <a:ext cx="5035639" cy="1200329"/>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template</a:t>
            </a:r>
            <a:r>
              <a:rPr lang="en-IN" sz="1800" b="0" i="0" u="none" strike="noStrike" baseline="0">
                <a:solidFill>
                  <a:srgbClr val="FFFFFF"/>
                </a:solidFill>
                <a:latin typeface="JetBrains Mono" pitchFamily="2" charset="0"/>
              </a:rPr>
              <a:t>&lt;</a:t>
            </a:r>
            <a:r>
              <a:rPr lang="en-IN" sz="1800" b="0" i="0" u="none" strike="noStrike" baseline="0" err="1">
                <a:solidFill>
                  <a:srgbClr val="D5A2DF"/>
                </a:solidFill>
                <a:latin typeface="JetBrains Mono" pitchFamily="2" charset="0"/>
              </a:rPr>
              <a:t>typename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struct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008B8B"/>
                </a:solidFill>
                <a:latin typeface="JetBrains Mono" pitchFamily="2" charset="0"/>
              </a:rPr>
              <a:t>Deleter</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void</a:t>
            </a:r>
            <a:r>
              <a:rPr lang="en-IN" sz="1800" b="0" i="0" u="none" strike="noStrike" baseline="0">
                <a:solidFill>
                  <a:srgbClr val="DCDCDC"/>
                </a:solidFill>
                <a:latin typeface="Cambria" panose="02040503050406030204" pitchFamily="18" charset="0"/>
              </a:rPr>
              <a:t> </a:t>
            </a:r>
            <a:r>
              <a:rPr lang="en-IN" sz="1800" b="0" i="0" u="none" strike="noStrike" baseline="0">
                <a:solidFill>
                  <a:srgbClr val="B4B4B4"/>
                </a:solidFill>
                <a:latin typeface="JetBrains Mono" pitchFamily="2" charset="0"/>
              </a:rPr>
              <a:t>operator()</a:t>
            </a:r>
            <a:r>
              <a:rPr lang="en-IN" sz="1800" b="0" i="0" u="none" strike="noStrike" baseline="0">
                <a:solidFill>
                  <a:srgbClr val="FFFFFF"/>
                </a:solidFill>
                <a:latin typeface="JetBrains Mono" pitchFamily="2" charset="0"/>
              </a:rPr>
              <a:t>(</a:t>
            </a:r>
            <a:r>
              <a:rPr lang="en-IN" sz="1800" b="0" i="0" u="none" strike="noStrike" baseline="0">
                <a:solidFill>
                  <a:srgbClr val="556B2F"/>
                </a:solidFill>
                <a:latin typeface="JetBrains Mono" pitchFamily="2" charset="0"/>
              </a:rPr>
              <a:t>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p</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5A2DF"/>
                </a:solidFill>
                <a:latin typeface="JetBrains Mono" pitchFamily="2" charset="0"/>
              </a:rPr>
              <a:t>delete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p</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p:txBody>
      </p:sp>
      <p:sp>
        <p:nvSpPr>
          <p:cNvPr id="8" name="TextBox 7">
            <a:extLst>
              <a:ext uri="{FF2B5EF4-FFF2-40B4-BE49-F238E27FC236}">
                <a16:creationId xmlns:a16="http://schemas.microsoft.com/office/drawing/2014/main" id="{AFB24D95-034F-4BD7-AB36-213B95E679DF}"/>
              </a:ext>
            </a:extLst>
          </p:cNvPr>
          <p:cNvSpPr txBox="1"/>
          <p:nvPr/>
        </p:nvSpPr>
        <p:spPr>
          <a:xfrm>
            <a:off x="838200" y="3613531"/>
            <a:ext cx="4108360" cy="2092881"/>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D5A2DF"/>
                </a:solidFill>
                <a:latin typeface="JetBrains Mono" pitchFamily="2" charset="0"/>
              </a:rPr>
              <a:t>typename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class</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C5503"/>
                </a:solidFill>
                <a:latin typeface="JetBrains Mono" pitchFamily="2" charset="0"/>
              </a:rPr>
              <a:t>SmartPtr1</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556B2F"/>
                </a:solidFill>
                <a:latin typeface="JetBrains Mono" pitchFamily="2" charset="0"/>
              </a:rPr>
              <a:t>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err="1">
                <a:solidFill>
                  <a:srgbClr val="61DC67"/>
                </a:solidFill>
                <a:latin typeface="JetBrains Mono" pitchFamily="2" charset="0"/>
              </a:rPr>
              <a:t>ptr</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008B8B"/>
                </a:solidFill>
                <a:latin typeface="JetBrains Mono" pitchFamily="2" charset="0"/>
              </a:rPr>
              <a:t>Deleter</a:t>
            </a:r>
            <a:r>
              <a:rPr lang="en-IN" sz="1600" b="0" i="0" u="none" strike="noStrike" baseline="0">
                <a:solidFill>
                  <a:srgbClr val="FFFFFF"/>
                </a:solidFill>
                <a:latin typeface="JetBrains Mono" pitchFamily="2" charset="0"/>
              </a:rPr>
              <a:t>&lt;</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&gt;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61DC67"/>
                </a:solidFill>
                <a:latin typeface="JetBrains Mono" pitchFamily="2" charset="0"/>
              </a:rPr>
              <a:t>m_Deleter</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public</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400" b="0" i="1" u="none" strike="noStrike" baseline="0">
                <a:solidFill>
                  <a:srgbClr val="7E7E7E"/>
                </a:solidFill>
                <a:latin typeface="JetBrains Mono" pitchFamily="2" charset="0"/>
              </a:rPr>
              <a:t>//Implementation</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1400" b="0" i="0" u="none" strike="noStrike" baseline="0">
              <a:latin typeface="Times New Roman" panose="02020603050405020304" pitchFamily="18" charset="0"/>
            </a:endParaRPr>
          </a:p>
        </p:txBody>
      </p:sp>
      <p:sp>
        <p:nvSpPr>
          <p:cNvPr id="10" name="TextBox 9">
            <a:extLst>
              <a:ext uri="{FF2B5EF4-FFF2-40B4-BE49-F238E27FC236}">
                <a16:creationId xmlns:a16="http://schemas.microsoft.com/office/drawing/2014/main" id="{C5FCCB05-DEF7-456E-97A6-8B594D7E58E3}"/>
              </a:ext>
            </a:extLst>
          </p:cNvPr>
          <p:cNvSpPr txBox="1"/>
          <p:nvPr/>
        </p:nvSpPr>
        <p:spPr>
          <a:xfrm>
            <a:off x="7245442" y="3613531"/>
            <a:ext cx="4108360" cy="2062103"/>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D5A2DF"/>
                </a:solidFill>
                <a:latin typeface="JetBrains Mono" pitchFamily="2" charset="0"/>
              </a:rPr>
              <a:t>typename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class</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C5503"/>
                </a:solidFill>
                <a:latin typeface="JetBrains Mono" pitchFamily="2" charset="0"/>
              </a:rPr>
              <a:t>SmartPtr2</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556B2F"/>
                </a:solidFill>
                <a:latin typeface="JetBrains Mono" pitchFamily="2" charset="0"/>
              </a:rPr>
              <a:t>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err="1">
                <a:solidFill>
                  <a:srgbClr val="61DC67"/>
                </a:solidFill>
                <a:latin typeface="JetBrains Mono" pitchFamily="2" charset="0"/>
              </a:rPr>
              <a:t>ptr</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FFFFFF"/>
                </a:solidFill>
                <a:latin typeface="JetBrains Mono" pitchFamily="2" charset="0"/>
              </a:rPr>
              <a:t>[[</a:t>
            </a:r>
            <a:r>
              <a:rPr lang="en-US" sz="1600" b="0" i="0" u="none" strike="noStrike" baseline="0" err="1">
                <a:solidFill>
                  <a:srgbClr val="DCDCDC"/>
                </a:solidFill>
                <a:latin typeface="JetBrains Mono" pitchFamily="2" charset="0"/>
              </a:rPr>
              <a:t>no_unique_address</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p>
          <a:p>
            <a:pPr marR="0" algn="l" rtl="0"/>
            <a:r>
              <a:rPr lang="en-US" sz="1600">
                <a:solidFill>
                  <a:srgbClr val="DCDCDC"/>
                </a:solidFill>
                <a:latin typeface="Cambria" panose="02040503050406030204" pitchFamily="18" charset="0"/>
              </a:rPr>
              <a:t>	</a:t>
            </a:r>
            <a:r>
              <a:rPr lang="en-US" sz="1600" b="0" i="0" u="none" strike="noStrike" baseline="0" err="1">
                <a:solidFill>
                  <a:srgbClr val="008B8B"/>
                </a:solidFill>
                <a:latin typeface="JetBrains Mono" pitchFamily="2" charset="0"/>
              </a:rPr>
              <a:t>Deleter</a:t>
            </a:r>
            <a:r>
              <a:rPr lang="en-US" sz="1600" b="0" i="0" u="none" strike="noStrike" baseline="0">
                <a:solidFill>
                  <a:srgbClr val="FFFFFF"/>
                </a:solidFill>
                <a:latin typeface="JetBrains Mono" pitchFamily="2" charset="0"/>
              </a:rPr>
              <a:t>&lt;</a:t>
            </a:r>
            <a:r>
              <a:rPr lang="en-US" sz="1600" b="0" i="0" u="none" strike="noStrike" baseline="0">
                <a:solidFill>
                  <a:srgbClr val="556B2F"/>
                </a:solidFill>
                <a:latin typeface="JetBrains Mono" pitchFamily="2" charset="0"/>
              </a:rPr>
              <a:t>T</a:t>
            </a:r>
            <a:r>
              <a:rPr lang="en-US" sz="1600" b="0" i="0" u="none" strike="noStrike" baseline="0">
                <a:solidFill>
                  <a:srgbClr val="FFFFFF"/>
                </a:solidFill>
                <a:latin typeface="JetBrains Mono" pitchFamily="2" charset="0"/>
              </a:rPr>
              <a:t>&gt;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61DC67"/>
                </a:solidFill>
                <a:latin typeface="JetBrains Mono" pitchFamily="2" charset="0"/>
              </a:rPr>
              <a:t>m_Deleter</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public</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400" b="0" i="1" u="none" strike="noStrike" baseline="0">
                <a:solidFill>
                  <a:srgbClr val="7E7E7E"/>
                </a:solidFill>
                <a:latin typeface="JetBrains Mono" pitchFamily="2" charset="0"/>
              </a:rPr>
              <a:t>//Implementation</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
        <p:nvSpPr>
          <p:cNvPr id="11" name="TextBox 10">
            <a:extLst>
              <a:ext uri="{FF2B5EF4-FFF2-40B4-BE49-F238E27FC236}">
                <a16:creationId xmlns:a16="http://schemas.microsoft.com/office/drawing/2014/main" id="{B52E00F5-8B5E-4BC9-AEDD-1672BBF79CC6}"/>
              </a:ext>
            </a:extLst>
          </p:cNvPr>
          <p:cNvSpPr txBox="1"/>
          <p:nvPr/>
        </p:nvSpPr>
        <p:spPr>
          <a:xfrm>
            <a:off x="1506828" y="5734093"/>
            <a:ext cx="2188741" cy="369332"/>
          </a:xfrm>
          <a:prstGeom prst="rect">
            <a:avLst/>
          </a:prstGeom>
          <a:noFill/>
        </p:spPr>
        <p:txBody>
          <a:bodyPr wrap="none" rtlCol="0">
            <a:spAutoFit/>
          </a:bodyPr>
          <a:lstStyle/>
          <a:p>
            <a:r>
              <a:rPr lang="en-US">
                <a:solidFill>
                  <a:schemeClr val="bg1">
                    <a:lumMod val="75000"/>
                    <a:lumOff val="25000"/>
                  </a:schemeClr>
                </a:solidFill>
              </a:rPr>
              <a:t>Size : 16 bytes on x64</a:t>
            </a:r>
            <a:endParaRPr lang="en-IN">
              <a:solidFill>
                <a:schemeClr val="bg1">
                  <a:lumMod val="75000"/>
                  <a:lumOff val="25000"/>
                </a:schemeClr>
              </a:solidFill>
            </a:endParaRPr>
          </a:p>
        </p:txBody>
      </p:sp>
      <p:sp>
        <p:nvSpPr>
          <p:cNvPr id="12" name="TextBox 11">
            <a:extLst>
              <a:ext uri="{FF2B5EF4-FFF2-40B4-BE49-F238E27FC236}">
                <a16:creationId xmlns:a16="http://schemas.microsoft.com/office/drawing/2014/main" id="{9FDEFE66-230C-40B1-8C09-8821E179963B}"/>
              </a:ext>
            </a:extLst>
          </p:cNvPr>
          <p:cNvSpPr txBox="1"/>
          <p:nvPr/>
        </p:nvSpPr>
        <p:spPr>
          <a:xfrm>
            <a:off x="8205251" y="5706412"/>
            <a:ext cx="2071721" cy="369332"/>
          </a:xfrm>
          <a:prstGeom prst="rect">
            <a:avLst/>
          </a:prstGeom>
          <a:noFill/>
        </p:spPr>
        <p:txBody>
          <a:bodyPr wrap="none" rtlCol="0">
            <a:spAutoFit/>
          </a:bodyPr>
          <a:lstStyle/>
          <a:p>
            <a:r>
              <a:rPr lang="en-US">
                <a:solidFill>
                  <a:schemeClr val="bg1">
                    <a:lumMod val="75000"/>
                    <a:lumOff val="25000"/>
                  </a:schemeClr>
                </a:solidFill>
              </a:rPr>
              <a:t>Size : 8 bytes on x64</a:t>
            </a:r>
            <a:endParaRPr lang="en-IN">
              <a:solidFill>
                <a:schemeClr val="bg1">
                  <a:lumMod val="75000"/>
                  <a:lumOff val="25000"/>
                </a:schemeClr>
              </a:solidFill>
            </a:endParaRPr>
          </a:p>
        </p:txBody>
      </p:sp>
    </p:spTree>
    <p:extLst>
      <p:ext uri="{BB962C8B-B14F-4D97-AF65-F5344CB8AC3E}">
        <p14:creationId xmlns:p14="http://schemas.microsoft.com/office/powerpoint/2010/main" val="19072119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07DC-9D22-4D74-8B4F-A56AF73FF8EB}"/>
              </a:ext>
            </a:extLst>
          </p:cNvPr>
          <p:cNvSpPr>
            <a:spLocks noGrp="1"/>
          </p:cNvSpPr>
          <p:nvPr>
            <p:ph type="title"/>
          </p:nvPr>
        </p:nvSpPr>
        <p:spPr/>
        <p:txBody>
          <a:bodyPr/>
          <a:lstStyle/>
          <a:p>
            <a:r>
              <a:rPr lang="en-US"/>
              <a:t>using </a:t>
            </a:r>
            <a:r>
              <a:rPr lang="en-US" err="1"/>
              <a:t>enum</a:t>
            </a:r>
            <a:r>
              <a:rPr lang="en-US"/>
              <a:t> Declaration</a:t>
            </a:r>
            <a:endParaRPr lang="en-IN"/>
          </a:p>
        </p:txBody>
      </p:sp>
      <p:sp>
        <p:nvSpPr>
          <p:cNvPr id="3" name="Content Placeholder 2">
            <a:extLst>
              <a:ext uri="{FF2B5EF4-FFF2-40B4-BE49-F238E27FC236}">
                <a16:creationId xmlns:a16="http://schemas.microsoft.com/office/drawing/2014/main" id="{340C5087-7143-4CE4-AFE1-2F1A12A3FB53}"/>
              </a:ext>
            </a:extLst>
          </p:cNvPr>
          <p:cNvSpPr>
            <a:spLocks noGrp="1"/>
          </p:cNvSpPr>
          <p:nvPr>
            <p:ph idx="1"/>
          </p:nvPr>
        </p:nvSpPr>
        <p:spPr/>
        <p:txBody>
          <a:bodyPr/>
          <a:lstStyle/>
          <a:p>
            <a:r>
              <a:rPr lang="en-US"/>
              <a:t>Scoped </a:t>
            </a:r>
            <a:r>
              <a:rPr lang="en-US" err="1"/>
              <a:t>enums</a:t>
            </a:r>
            <a:r>
              <a:rPr lang="en-US"/>
              <a:t> are like restricted namespaces</a:t>
            </a:r>
          </a:p>
          <a:p>
            <a:r>
              <a:rPr lang="en-US"/>
              <a:t>But we cannot introduce their enumerators to the current scope through a </a:t>
            </a:r>
            <a:r>
              <a:rPr lang="en-US" i="1"/>
              <a:t>using</a:t>
            </a:r>
            <a:r>
              <a:rPr lang="en-US"/>
              <a:t> declaration</a:t>
            </a:r>
          </a:p>
          <a:p>
            <a:r>
              <a:rPr lang="en-US"/>
              <a:t>With C++20, we can apply the </a:t>
            </a:r>
            <a:r>
              <a:rPr lang="en-US" i="1"/>
              <a:t>using</a:t>
            </a:r>
            <a:r>
              <a:rPr lang="en-US"/>
              <a:t> declaration on both scoped &amp; </a:t>
            </a:r>
            <a:r>
              <a:rPr lang="en-US" err="1"/>
              <a:t>unscoped</a:t>
            </a:r>
            <a:r>
              <a:rPr lang="en-US"/>
              <a:t> </a:t>
            </a:r>
            <a:r>
              <a:rPr lang="en-US" err="1"/>
              <a:t>enums</a:t>
            </a:r>
            <a:endParaRPr lang="en-IN"/>
          </a:p>
        </p:txBody>
      </p:sp>
    </p:spTree>
    <p:extLst>
      <p:ext uri="{BB962C8B-B14F-4D97-AF65-F5344CB8AC3E}">
        <p14:creationId xmlns:p14="http://schemas.microsoft.com/office/powerpoint/2010/main" val="29532462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6678-245E-4B3F-90C2-9DB9E9A57E86}"/>
              </a:ext>
            </a:extLst>
          </p:cNvPr>
          <p:cNvSpPr>
            <a:spLocks noGrp="1"/>
          </p:cNvSpPr>
          <p:nvPr>
            <p:ph type="title"/>
          </p:nvPr>
        </p:nvSpPr>
        <p:spPr/>
        <p:txBody>
          <a:bodyPr/>
          <a:lstStyle/>
          <a:p>
            <a:r>
              <a:rPr lang="en-US"/>
              <a:t>Example</a:t>
            </a:r>
            <a:endParaRPr lang="en-IN"/>
          </a:p>
        </p:txBody>
      </p:sp>
      <p:sp>
        <p:nvSpPr>
          <p:cNvPr id="4" name="TextBox 3">
            <a:extLst>
              <a:ext uri="{FF2B5EF4-FFF2-40B4-BE49-F238E27FC236}">
                <a16:creationId xmlns:a16="http://schemas.microsoft.com/office/drawing/2014/main" id="{FDA1627E-0C59-4AE0-BD5A-FBB456E1F853}"/>
              </a:ext>
            </a:extLst>
          </p:cNvPr>
          <p:cNvSpPr txBox="1"/>
          <p:nvPr/>
        </p:nvSpPr>
        <p:spPr>
          <a:xfrm>
            <a:off x="618186" y="2326794"/>
            <a:ext cx="5477814" cy="3108543"/>
          </a:xfrm>
          <a:prstGeom prst="rect">
            <a:avLst/>
          </a:prstGeom>
          <a:solidFill>
            <a:schemeClr val="bg1">
              <a:lumMod val="95000"/>
              <a:lumOff val="5000"/>
            </a:schemeClr>
          </a:solidFill>
        </p:spPr>
        <p:txBody>
          <a:bodyPr wrap="square">
            <a:spAutoFit/>
          </a:bodyPr>
          <a:lstStyle/>
          <a:p>
            <a:pPr marR="0" algn="l" rtl="0"/>
            <a:r>
              <a:rPr lang="en-US" sz="1800" b="0" i="0" u="none" strike="noStrike" baseline="0" err="1">
                <a:solidFill>
                  <a:srgbClr val="D5A2DF"/>
                </a:solidFill>
                <a:latin typeface="JetBrains Mono" pitchFamily="2" charset="0"/>
              </a:rPr>
              <a:t>enum</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5A2DF"/>
                </a:solidFill>
                <a:latin typeface="JetBrains Mono" pitchFamily="2" charset="0"/>
              </a:rPr>
              <a:t>class</a:t>
            </a:r>
            <a:r>
              <a:rPr lang="en-US" sz="1800" b="0" i="0" u="none" strike="noStrike" baseline="0">
                <a:solidFill>
                  <a:srgbClr val="DCDCDC"/>
                </a:solidFill>
                <a:latin typeface="Cambria" panose="02040503050406030204" pitchFamily="18" charset="0"/>
              </a:rPr>
              <a:t> </a:t>
            </a:r>
            <a:r>
              <a:rPr lang="en-US" sz="1800" b="0" i="0" u="none" strike="noStrike" baseline="0">
                <a:solidFill>
                  <a:srgbClr val="2B91AF"/>
                </a:solidFill>
                <a:latin typeface="JetBrains Mono" pitchFamily="2" charset="0"/>
              </a:rPr>
              <a:t>Color</a:t>
            </a:r>
            <a:r>
              <a:rPr lang="en-US" sz="1800" b="0" i="0" u="none" strike="noStrike" baseline="0">
                <a:solidFill>
                  <a:srgbClr val="FFFFFF"/>
                </a:solidFill>
                <a:latin typeface="JetBrains Mono" pitchFamily="2" charset="0"/>
              </a:rPr>
              <a:t>{</a:t>
            </a:r>
            <a:r>
              <a:rPr lang="en-US" sz="1800" b="0" i="0" u="none" strike="noStrike" baseline="0">
                <a:solidFill>
                  <a:srgbClr val="6BB064"/>
                </a:solidFill>
                <a:latin typeface="JetBrains Mono" pitchFamily="2" charset="0"/>
              </a:rPr>
              <a:t>Red</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6BB064"/>
                </a:solidFill>
                <a:latin typeface="JetBrains Mono" pitchFamily="2" charset="0"/>
              </a:rPr>
              <a:t>Green</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6BB064"/>
                </a:solidFill>
                <a:latin typeface="JetBrains Mono" pitchFamily="2" charset="0"/>
              </a:rPr>
              <a:t>Blue</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err="1">
                <a:solidFill>
                  <a:srgbClr val="008B8B"/>
                </a:solidFill>
                <a:latin typeface="JetBrains Mono" pitchFamily="2" charset="0"/>
              </a:rPr>
              <a:t>string_view</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7B6FC4"/>
                </a:solidFill>
                <a:latin typeface="JetBrains Mono" pitchFamily="2" charset="0"/>
              </a:rPr>
              <a:t>ToString</a:t>
            </a:r>
            <a:r>
              <a:rPr lang="en-US" sz="1800" b="0" i="0" u="none" strike="noStrike" baseline="0">
                <a:solidFill>
                  <a:srgbClr val="FFFFFF"/>
                </a:solidFill>
                <a:latin typeface="JetBrains Mono" pitchFamily="2" charset="0"/>
              </a:rPr>
              <a:t>(</a:t>
            </a:r>
            <a:r>
              <a:rPr lang="en-US" sz="1800" b="0" i="0" u="none" strike="noStrike" baseline="0">
                <a:solidFill>
                  <a:srgbClr val="2B91AF"/>
                </a:solidFill>
                <a:latin typeface="JetBrains Mono" pitchFamily="2" charset="0"/>
              </a:rPr>
              <a:t>Color</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c</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switch</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c</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case</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2B91AF"/>
                </a:solidFill>
                <a:latin typeface="JetBrains Mono" pitchFamily="2" charset="0"/>
              </a:rPr>
              <a:t>Color</a:t>
            </a:r>
            <a:r>
              <a:rPr lang="en-IN" sz="1800" b="0" i="0" u="none" strike="noStrike" baseline="0">
                <a:solidFill>
                  <a:srgbClr val="FFFFFF"/>
                </a:solidFill>
                <a:latin typeface="JetBrains Mono" pitchFamily="2" charset="0"/>
              </a:rPr>
              <a:t>::</a:t>
            </a:r>
            <a:r>
              <a:rPr lang="en-IN" sz="1800" b="0" i="0" u="none" strike="noStrike" baseline="0">
                <a:solidFill>
                  <a:srgbClr val="6BB064"/>
                </a:solidFill>
                <a:latin typeface="JetBrains Mono" pitchFamily="2" charset="0"/>
              </a:rPr>
              <a:t>Red</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Red</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6B6BE9"/>
                </a:solidFill>
                <a:latin typeface="JetBrains Mono" pitchFamily="2" charset="0"/>
              </a:rPr>
              <a:t>case</a:t>
            </a:r>
            <a:r>
              <a:rPr lang="en-US" sz="1800" b="0" i="0" u="none" strike="noStrike" baseline="0">
                <a:solidFill>
                  <a:srgbClr val="DCDCDC"/>
                </a:solidFill>
                <a:latin typeface="Cambria" panose="02040503050406030204" pitchFamily="18" charset="0"/>
              </a:rPr>
              <a:t> </a:t>
            </a:r>
            <a:r>
              <a:rPr lang="en-US" sz="1800" b="0" i="0" u="none" strike="noStrike" baseline="0">
                <a:solidFill>
                  <a:srgbClr val="2B91AF"/>
                </a:solidFill>
                <a:latin typeface="JetBrains Mono" pitchFamily="2" charset="0"/>
              </a:rPr>
              <a:t>Color</a:t>
            </a:r>
            <a:r>
              <a:rPr lang="en-US" sz="1800" b="0" i="0" u="none" strike="noStrike" baseline="0">
                <a:solidFill>
                  <a:srgbClr val="FFFFFF"/>
                </a:solidFill>
                <a:latin typeface="JetBrains Mono" pitchFamily="2" charset="0"/>
              </a:rPr>
              <a:t>::</a:t>
            </a:r>
            <a:r>
              <a:rPr lang="en-US" sz="1800" b="0" i="0" u="none" strike="noStrike" baseline="0">
                <a:solidFill>
                  <a:srgbClr val="6BB064"/>
                </a:solidFill>
                <a:latin typeface="JetBrains Mono" pitchFamily="2" charset="0"/>
              </a:rPr>
              <a:t>Green</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JetBrains Mono" pitchFamily="2" charset="0"/>
              </a:rPr>
              <a:t>	</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a:t>
            </a:r>
            <a:r>
              <a:rPr lang="en-US" sz="1800" b="0" i="0" u="none" strike="noStrike" baseline="0">
                <a:solidFill>
                  <a:srgbClr val="C3E88D"/>
                </a:solidFill>
                <a:latin typeface="JetBrains Mono" pitchFamily="2" charset="0"/>
              </a:rPr>
              <a:t>Green</a:t>
            </a:r>
            <a:r>
              <a:rPr lang="en-US" sz="1800" b="0" i="0" u="none" strike="noStrike" baseline="0">
                <a:solidFill>
                  <a:srgbClr val="A31515"/>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6B6BE9"/>
                </a:solidFill>
                <a:latin typeface="JetBrains Mono" pitchFamily="2" charset="0"/>
              </a:rPr>
              <a:t>case</a:t>
            </a:r>
            <a:r>
              <a:rPr lang="en-US" sz="1800" b="0" i="0" u="none" strike="noStrike" baseline="0">
                <a:solidFill>
                  <a:srgbClr val="DCDCDC"/>
                </a:solidFill>
                <a:latin typeface="Cambria" panose="02040503050406030204" pitchFamily="18" charset="0"/>
              </a:rPr>
              <a:t> </a:t>
            </a:r>
            <a:r>
              <a:rPr lang="en-US" sz="1800" b="0" i="0" u="none" strike="noStrike" baseline="0">
                <a:solidFill>
                  <a:srgbClr val="2B91AF"/>
                </a:solidFill>
                <a:latin typeface="JetBrains Mono" pitchFamily="2" charset="0"/>
              </a:rPr>
              <a:t>Color</a:t>
            </a:r>
            <a:r>
              <a:rPr lang="en-US" sz="1800" b="0" i="0" u="none" strike="noStrike" baseline="0">
                <a:solidFill>
                  <a:srgbClr val="FFFFFF"/>
                </a:solidFill>
                <a:latin typeface="JetBrains Mono" pitchFamily="2" charset="0"/>
              </a:rPr>
              <a:t>::</a:t>
            </a:r>
            <a:r>
              <a:rPr lang="en-US" sz="1800" b="0" i="0" u="none" strike="noStrike" baseline="0">
                <a:solidFill>
                  <a:srgbClr val="6BB064"/>
                </a:solidFill>
                <a:latin typeface="JetBrains Mono" pitchFamily="2" charset="0"/>
              </a:rPr>
              <a:t>Blue</a:t>
            </a:r>
            <a:r>
              <a:rPr lang="en-US" sz="1800" b="0" i="0" u="none" strike="noStrike" baseline="0">
                <a:solidFill>
                  <a:srgbClr val="FFFFFF"/>
                </a:solidFill>
                <a:latin typeface="JetBrains Mono" pitchFamily="2" charset="0"/>
              </a:rPr>
              <a:t>:	</a:t>
            </a:r>
            <a:r>
              <a:rPr lang="en-US" sz="1800" b="0" i="0" u="none" strike="noStrike" baseline="0">
                <a:solidFill>
                  <a:srgbClr val="DCDCDC"/>
                </a:solidFill>
                <a:latin typeface="JetBrains Mono" pitchFamily="2" charset="0"/>
              </a:rPr>
              <a:t>	</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a:t>
            </a:r>
            <a:r>
              <a:rPr lang="en-US" sz="1800" b="0" i="0" u="none" strike="noStrike" baseline="0">
                <a:solidFill>
                  <a:srgbClr val="C3E88D"/>
                </a:solidFill>
                <a:latin typeface="JetBrains Mono" pitchFamily="2" charset="0"/>
              </a:rPr>
              <a:t>Blue</a:t>
            </a:r>
            <a:r>
              <a:rPr lang="en-US" sz="1800" b="0" i="0" u="none" strike="noStrike" baseline="0">
                <a:solidFill>
                  <a:srgbClr val="A31515"/>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no</a:t>
            </a:r>
            <a:r>
              <a:rPr lang="en-IN" sz="1800" b="0" i="0" u="none" strike="noStrike" baseline="0">
                <a:solidFill>
                  <a:srgbClr val="C3E88D"/>
                </a:solidFill>
                <a:latin typeface="Cambria" panose="02040503050406030204" pitchFamily="18" charset="0"/>
              </a:rPr>
              <a:t> </a:t>
            </a:r>
            <a:r>
              <a:rPr lang="en-IN" sz="1800" b="0" i="0" u="none" strike="noStrike" baseline="0" err="1">
                <a:solidFill>
                  <a:srgbClr val="C3E88D"/>
                </a:solidFill>
                <a:latin typeface="JetBrains Mono" pitchFamily="2" charset="0"/>
              </a:rPr>
              <a:t>color</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
        <p:nvSpPr>
          <p:cNvPr id="6" name="TextBox 5">
            <a:extLst>
              <a:ext uri="{FF2B5EF4-FFF2-40B4-BE49-F238E27FC236}">
                <a16:creationId xmlns:a16="http://schemas.microsoft.com/office/drawing/2014/main" id="{6ED60ADA-E248-45EA-933A-5933B9BAC0EC}"/>
              </a:ext>
            </a:extLst>
          </p:cNvPr>
          <p:cNvSpPr txBox="1"/>
          <p:nvPr/>
        </p:nvSpPr>
        <p:spPr>
          <a:xfrm>
            <a:off x="6370750" y="2821582"/>
            <a:ext cx="5078569" cy="1446550"/>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main</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err="1">
                <a:solidFill>
                  <a:srgbClr val="2B91AF"/>
                </a:solidFill>
                <a:latin typeface="JetBrains Mono" pitchFamily="2" charset="0"/>
              </a:rPr>
              <a:t>Color</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c</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2B91AF"/>
                </a:solidFill>
                <a:latin typeface="JetBrains Mono" pitchFamily="2" charset="0"/>
              </a:rPr>
              <a:t>Color</a:t>
            </a:r>
            <a:r>
              <a:rPr lang="en-IN" sz="1800" b="0" i="0" u="none" strike="noStrike" baseline="0">
                <a:solidFill>
                  <a:srgbClr val="FFFFFF"/>
                </a:solidFill>
                <a:latin typeface="JetBrains Mono" pitchFamily="2" charset="0"/>
              </a:rPr>
              <a:t>::</a:t>
            </a:r>
            <a:r>
              <a:rPr lang="en-IN" sz="1800" b="0" i="0" u="none" strike="noStrike" baseline="0">
                <a:solidFill>
                  <a:srgbClr val="6BB064"/>
                </a:solidFill>
                <a:latin typeface="JetBrains Mono" pitchFamily="2" charset="0"/>
              </a:rPr>
              <a:t>Blue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err="1">
                <a:solidFill>
                  <a:srgbClr val="FBB3C8"/>
                </a:solidFill>
                <a:latin typeface="JetBrains Mono" pitchFamily="2" charset="0"/>
              </a:rPr>
              <a:t>cout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7B6FC4"/>
                </a:solidFill>
                <a:latin typeface="JetBrains Mono" pitchFamily="2" charset="0"/>
              </a:rPr>
              <a:t>ToString</a:t>
            </a:r>
            <a:r>
              <a:rPr lang="en-US" sz="1800" b="0" i="0" u="none" strike="noStrike" baseline="0">
                <a:solidFill>
                  <a:srgbClr val="FFFFFF"/>
                </a:solidFill>
                <a:latin typeface="JetBrains Mono" pitchFamily="2" charset="0"/>
              </a:rPr>
              <a:t>(</a:t>
            </a:r>
            <a:r>
              <a:rPr lang="en-US" sz="1800" b="0" i="0" u="none" strike="noStrike" baseline="0">
                <a:solidFill>
                  <a:srgbClr val="C8C8C8"/>
                </a:solidFill>
                <a:latin typeface="JetBrains Mono" pitchFamily="2" charset="0"/>
              </a:rPr>
              <a:t>c</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Tree>
    <p:extLst>
      <p:ext uri="{BB962C8B-B14F-4D97-AF65-F5344CB8AC3E}">
        <p14:creationId xmlns:p14="http://schemas.microsoft.com/office/powerpoint/2010/main" val="38668862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72E6-18E9-4056-91F8-6D3BE939A2E3}"/>
              </a:ext>
            </a:extLst>
          </p:cNvPr>
          <p:cNvSpPr>
            <a:spLocks noGrp="1"/>
          </p:cNvSpPr>
          <p:nvPr>
            <p:ph type="title"/>
          </p:nvPr>
        </p:nvSpPr>
        <p:spPr/>
        <p:txBody>
          <a:bodyPr/>
          <a:lstStyle/>
          <a:p>
            <a:r>
              <a:rPr lang="en-US"/>
              <a:t>Example</a:t>
            </a:r>
            <a:endParaRPr lang="en-IN"/>
          </a:p>
        </p:txBody>
      </p:sp>
      <p:sp>
        <p:nvSpPr>
          <p:cNvPr id="4" name="TextBox 3">
            <a:extLst>
              <a:ext uri="{FF2B5EF4-FFF2-40B4-BE49-F238E27FC236}">
                <a16:creationId xmlns:a16="http://schemas.microsoft.com/office/drawing/2014/main" id="{EDE00E86-2FFD-4EFD-9353-860722D81A5B}"/>
              </a:ext>
            </a:extLst>
          </p:cNvPr>
          <p:cNvSpPr txBox="1"/>
          <p:nvPr/>
        </p:nvSpPr>
        <p:spPr>
          <a:xfrm>
            <a:off x="579550" y="2379708"/>
            <a:ext cx="5422005" cy="3385542"/>
          </a:xfrm>
          <a:prstGeom prst="rect">
            <a:avLst/>
          </a:prstGeom>
          <a:solidFill>
            <a:schemeClr val="bg1">
              <a:lumMod val="95000"/>
              <a:lumOff val="5000"/>
            </a:schemeClr>
          </a:solidFill>
        </p:spPr>
        <p:txBody>
          <a:bodyPr wrap="square">
            <a:spAutoFit/>
          </a:bodyPr>
          <a:lstStyle/>
          <a:p>
            <a:pPr marR="0" algn="l" rtl="0"/>
            <a:r>
              <a:rPr lang="en-US" sz="1800" b="0" i="0" u="none" strike="noStrike" baseline="0" err="1">
                <a:solidFill>
                  <a:srgbClr val="D5A2DF"/>
                </a:solidFill>
                <a:latin typeface="JetBrains Mono" pitchFamily="2" charset="0"/>
              </a:rPr>
              <a:t>enum</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5A2DF"/>
                </a:solidFill>
                <a:latin typeface="JetBrains Mono" pitchFamily="2" charset="0"/>
              </a:rPr>
              <a:t>class</a:t>
            </a:r>
            <a:r>
              <a:rPr lang="en-US" sz="1800" b="0" i="0" u="none" strike="noStrike" baseline="0">
                <a:solidFill>
                  <a:srgbClr val="DCDCDC"/>
                </a:solidFill>
                <a:latin typeface="Cambria" panose="02040503050406030204" pitchFamily="18" charset="0"/>
              </a:rPr>
              <a:t> </a:t>
            </a:r>
            <a:r>
              <a:rPr lang="en-US" sz="1800" b="0" i="0" u="none" strike="noStrike" baseline="0">
                <a:solidFill>
                  <a:srgbClr val="2B91AF"/>
                </a:solidFill>
                <a:latin typeface="JetBrains Mono" pitchFamily="2" charset="0"/>
              </a:rPr>
              <a:t>Color</a:t>
            </a:r>
            <a:r>
              <a:rPr lang="en-US" sz="1800" b="0" i="0" u="none" strike="noStrike" baseline="0">
                <a:solidFill>
                  <a:srgbClr val="FFFFFF"/>
                </a:solidFill>
                <a:latin typeface="JetBrains Mono" pitchFamily="2" charset="0"/>
              </a:rPr>
              <a:t>{</a:t>
            </a:r>
            <a:r>
              <a:rPr lang="en-US" sz="1800" b="0" i="0" u="none" strike="noStrike" baseline="0">
                <a:solidFill>
                  <a:srgbClr val="6BB064"/>
                </a:solidFill>
                <a:latin typeface="JetBrains Mono" pitchFamily="2" charset="0"/>
              </a:rPr>
              <a:t>Red</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6BB064"/>
                </a:solidFill>
                <a:latin typeface="JetBrains Mono" pitchFamily="2" charset="0"/>
              </a:rPr>
              <a:t>Green</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6BB064"/>
                </a:solidFill>
                <a:latin typeface="JetBrains Mono" pitchFamily="2" charset="0"/>
              </a:rPr>
              <a:t>Blue</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err="1">
                <a:solidFill>
                  <a:srgbClr val="008B8B"/>
                </a:solidFill>
                <a:latin typeface="JetBrains Mono" pitchFamily="2" charset="0"/>
              </a:rPr>
              <a:t>string_view</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7B6FC4"/>
                </a:solidFill>
                <a:latin typeface="JetBrains Mono" pitchFamily="2" charset="0"/>
              </a:rPr>
              <a:t>ToString</a:t>
            </a:r>
            <a:r>
              <a:rPr lang="en-US" sz="1800" b="0" i="0" u="none" strike="noStrike" baseline="0">
                <a:solidFill>
                  <a:srgbClr val="FFFFFF"/>
                </a:solidFill>
                <a:latin typeface="JetBrains Mono" pitchFamily="2" charset="0"/>
              </a:rPr>
              <a:t>(</a:t>
            </a:r>
            <a:r>
              <a:rPr lang="en-US" sz="1800" b="0" i="0" u="none" strike="noStrike" baseline="0">
                <a:solidFill>
                  <a:srgbClr val="2B91AF"/>
                </a:solidFill>
                <a:latin typeface="JetBrains Mono" pitchFamily="2" charset="0"/>
              </a:rPr>
              <a:t>Color</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c</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switch</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c</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using</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D5A2DF"/>
                </a:solidFill>
                <a:latin typeface="JetBrains Mono" pitchFamily="2" charset="0"/>
              </a:rPr>
              <a:t>enum</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2B91AF"/>
                </a:solidFill>
                <a:latin typeface="JetBrains Mono" pitchFamily="2" charset="0"/>
              </a:rPr>
              <a:t>Color</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case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6BB064"/>
                </a:solidFill>
                <a:latin typeface="JetBrains Mono" pitchFamily="2" charset="0"/>
              </a:rPr>
              <a:t>Red</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Red</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case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6BB064"/>
                </a:solidFill>
                <a:latin typeface="JetBrains Mono" pitchFamily="2" charset="0"/>
              </a:rPr>
              <a:t>Green</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Green</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case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6BB064"/>
                </a:solidFill>
                <a:latin typeface="JetBrains Mono" pitchFamily="2" charset="0"/>
              </a:rPr>
              <a:t>Blue</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Blue</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no</a:t>
            </a:r>
            <a:r>
              <a:rPr lang="en-IN" sz="1800" b="0" i="0" u="none" strike="noStrike" baseline="0">
                <a:solidFill>
                  <a:srgbClr val="C3E88D"/>
                </a:solidFill>
                <a:latin typeface="Cambria" panose="02040503050406030204" pitchFamily="18" charset="0"/>
              </a:rPr>
              <a:t> </a:t>
            </a:r>
            <a:r>
              <a:rPr lang="en-IN" sz="1800" b="0" i="0" u="none" strike="noStrike" baseline="0" err="1">
                <a:solidFill>
                  <a:srgbClr val="C3E88D"/>
                </a:solidFill>
                <a:latin typeface="JetBrains Mono" pitchFamily="2" charset="0"/>
              </a:rPr>
              <a:t>color</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
        <p:nvSpPr>
          <p:cNvPr id="6" name="TextBox 5">
            <a:extLst>
              <a:ext uri="{FF2B5EF4-FFF2-40B4-BE49-F238E27FC236}">
                <a16:creationId xmlns:a16="http://schemas.microsoft.com/office/drawing/2014/main" id="{1B1C8296-272B-4B21-B5E7-E4EE334C47DE}"/>
              </a:ext>
            </a:extLst>
          </p:cNvPr>
          <p:cNvSpPr txBox="1"/>
          <p:nvPr/>
        </p:nvSpPr>
        <p:spPr>
          <a:xfrm>
            <a:off x="6568226" y="3092040"/>
            <a:ext cx="5293217" cy="1723549"/>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main</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using</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2B91AF"/>
                </a:solidFill>
                <a:latin typeface="JetBrains Mono" pitchFamily="2" charset="0"/>
              </a:rPr>
              <a:t>Color</a:t>
            </a:r>
            <a:r>
              <a:rPr lang="en-US" sz="1800" b="0" i="0" u="none" strike="noStrike" baseline="0">
                <a:solidFill>
                  <a:srgbClr val="FFFFFF"/>
                </a:solidFill>
                <a:latin typeface="JetBrains Mono" pitchFamily="2" charset="0"/>
              </a:rPr>
              <a:t>::</a:t>
            </a:r>
            <a:r>
              <a:rPr lang="en-IN" sz="1800" b="0" i="0" u="none" strike="noStrike" baseline="0">
                <a:solidFill>
                  <a:srgbClr val="6BB064"/>
                </a:solidFill>
                <a:latin typeface="JetBrains Mono" pitchFamily="2" charset="0"/>
              </a:rPr>
              <a:t>Blue</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err="1">
                <a:solidFill>
                  <a:srgbClr val="2B91AF"/>
                </a:solidFill>
                <a:latin typeface="JetBrains Mono" pitchFamily="2" charset="0"/>
              </a:rPr>
              <a:t>Color</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c</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6BB064"/>
                </a:solidFill>
                <a:latin typeface="JetBrains Mono" pitchFamily="2" charset="0"/>
              </a:rPr>
              <a:t>Blue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err="1">
                <a:solidFill>
                  <a:srgbClr val="FBB3C8"/>
                </a:solidFill>
                <a:latin typeface="JetBrains Mono" pitchFamily="2" charset="0"/>
              </a:rPr>
              <a:t>cout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7B6FC4"/>
                </a:solidFill>
                <a:latin typeface="JetBrains Mono" pitchFamily="2" charset="0"/>
              </a:rPr>
              <a:t>ToString</a:t>
            </a:r>
            <a:r>
              <a:rPr lang="en-US" sz="1800" b="0" i="0" u="none" strike="noStrike" baseline="0">
                <a:solidFill>
                  <a:srgbClr val="FFFFFF"/>
                </a:solidFill>
                <a:latin typeface="JetBrains Mono" pitchFamily="2" charset="0"/>
              </a:rPr>
              <a:t>(</a:t>
            </a:r>
            <a:r>
              <a:rPr lang="en-US" sz="1800" b="0" i="0" u="none" strike="noStrike" baseline="0">
                <a:solidFill>
                  <a:srgbClr val="C8C8C8"/>
                </a:solidFill>
                <a:latin typeface="JetBrains Mono" pitchFamily="2" charset="0"/>
              </a:rPr>
              <a:t>c</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Tree>
    <p:extLst>
      <p:ext uri="{BB962C8B-B14F-4D97-AF65-F5344CB8AC3E}">
        <p14:creationId xmlns:p14="http://schemas.microsoft.com/office/powerpoint/2010/main" val="421476916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E98C-8FF0-4379-9005-9AC7A6687E78}"/>
              </a:ext>
            </a:extLst>
          </p:cNvPr>
          <p:cNvSpPr>
            <a:spLocks noGrp="1"/>
          </p:cNvSpPr>
          <p:nvPr>
            <p:ph type="title"/>
          </p:nvPr>
        </p:nvSpPr>
        <p:spPr/>
        <p:txBody>
          <a:bodyPr/>
          <a:lstStyle/>
          <a:p>
            <a:r>
              <a:rPr lang="en-US"/>
              <a:t>Example</a:t>
            </a:r>
            <a:endParaRPr lang="en-IN"/>
          </a:p>
        </p:txBody>
      </p:sp>
      <p:sp>
        <p:nvSpPr>
          <p:cNvPr id="4" name="TextBox 3">
            <a:extLst>
              <a:ext uri="{FF2B5EF4-FFF2-40B4-BE49-F238E27FC236}">
                <a16:creationId xmlns:a16="http://schemas.microsoft.com/office/drawing/2014/main" id="{327211CE-1BA3-4C8F-B42A-69B7074C11D8}"/>
              </a:ext>
            </a:extLst>
          </p:cNvPr>
          <p:cNvSpPr txBox="1"/>
          <p:nvPr/>
        </p:nvSpPr>
        <p:spPr>
          <a:xfrm>
            <a:off x="838200" y="2571171"/>
            <a:ext cx="2717809" cy="2400657"/>
          </a:xfrm>
          <a:prstGeom prst="rect">
            <a:avLst/>
          </a:prstGeom>
          <a:solidFill>
            <a:schemeClr val="bg1">
              <a:lumMod val="95000"/>
              <a:lumOff val="5000"/>
            </a:schemeClr>
          </a:solidFill>
        </p:spPr>
        <p:txBody>
          <a:bodyPr wrap="square">
            <a:spAutoFit/>
          </a:bodyPr>
          <a:lstStyle/>
          <a:p>
            <a:pPr marR="0" algn="l" rtl="0"/>
            <a:r>
              <a:rPr lang="en-IN" sz="2000" b="0" i="0" u="none" strike="noStrike" baseline="0">
                <a:solidFill>
                  <a:srgbClr val="D5A2DF"/>
                </a:solidFill>
                <a:latin typeface="JetBrains Mono" pitchFamily="2" charset="0"/>
              </a:rPr>
              <a:t>class</a:t>
            </a:r>
            <a:r>
              <a:rPr lang="en-IN" sz="2000" b="0" i="0" u="none" strike="noStrike" baseline="0">
                <a:solidFill>
                  <a:srgbClr val="DCDCDC"/>
                </a:solidFill>
                <a:latin typeface="Cambria" panose="02040503050406030204" pitchFamily="18" charset="0"/>
              </a:rPr>
              <a:t> </a:t>
            </a:r>
            <a:r>
              <a:rPr lang="en-IN" sz="2000" b="0" i="0" u="none" strike="noStrike" baseline="0">
                <a:solidFill>
                  <a:srgbClr val="DC5503"/>
                </a:solidFill>
                <a:latin typeface="JetBrains Mono" pitchFamily="2" charset="0"/>
              </a:rPr>
              <a:t>Socket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D5A2DF"/>
                </a:solidFill>
                <a:latin typeface="JetBrains Mono" pitchFamily="2" charset="0"/>
              </a:rPr>
              <a:t>public</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DCDCDC"/>
                </a:solidFill>
                <a:latin typeface="JetBrains Mono" pitchFamily="2" charset="0"/>
              </a:rPr>
              <a:t>	</a:t>
            </a:r>
            <a:r>
              <a:rPr lang="en-IN" sz="2000" b="0" i="0" u="none" strike="noStrike" baseline="0" err="1">
                <a:solidFill>
                  <a:srgbClr val="D5A2DF"/>
                </a:solidFill>
                <a:latin typeface="JetBrains Mono" pitchFamily="2" charset="0"/>
              </a:rPr>
              <a:t>enum</a:t>
            </a:r>
            <a:r>
              <a:rPr lang="en-IN" sz="2000" b="0" i="0" u="none" strike="noStrike" baseline="0">
                <a:solidFill>
                  <a:srgbClr val="DCDCDC"/>
                </a:solidFill>
                <a:latin typeface="Cambria" panose="02040503050406030204" pitchFamily="18" charset="0"/>
              </a:rPr>
              <a:t> </a:t>
            </a:r>
            <a:r>
              <a:rPr lang="en-IN" sz="2000" b="0" i="0" u="none" strike="noStrike" baseline="0">
                <a:solidFill>
                  <a:srgbClr val="2B91AF"/>
                </a:solidFill>
                <a:latin typeface="JetBrains Mono" pitchFamily="2" charset="0"/>
              </a:rPr>
              <a:t>Type</a:t>
            </a:r>
            <a:r>
              <a:rPr lang="en-IN" sz="2000" b="0" i="0" u="none" strike="noStrike" baseline="0">
                <a:solidFill>
                  <a:srgbClr val="DCDCDC"/>
                </a:solidFill>
                <a:latin typeface="Cambria" panose="02040503050406030204" pitchFamily="18" charset="0"/>
              </a:rPr>
              <a:t> </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DCDCDC"/>
                </a:solidFill>
                <a:latin typeface="JetBrains Mono" pitchFamily="2" charset="0"/>
              </a:rPr>
              <a:t>		</a:t>
            </a:r>
            <a:r>
              <a:rPr lang="en-IN" sz="2000" b="0" i="0" u="none" strike="noStrike" baseline="0">
                <a:solidFill>
                  <a:srgbClr val="6BB064"/>
                </a:solidFill>
                <a:latin typeface="JetBrains Mono" pitchFamily="2" charset="0"/>
              </a:rPr>
              <a:t>STREAM</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DCDCDC"/>
                </a:solidFill>
                <a:latin typeface="JetBrains Mono" pitchFamily="2" charset="0"/>
              </a:rPr>
              <a:t>		</a:t>
            </a:r>
            <a:r>
              <a:rPr lang="en-IN" sz="2000" b="0" i="0" u="none" strike="noStrike" baseline="0">
                <a:solidFill>
                  <a:srgbClr val="6BB064"/>
                </a:solidFill>
                <a:latin typeface="JetBrains Mono" pitchFamily="2" charset="0"/>
              </a:rPr>
              <a:t>DATAGRAM</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DCDCDC"/>
                </a:solidFill>
                <a:latin typeface="JetBrains Mono" pitchFamily="2" charset="0"/>
              </a:rPr>
              <a:t>	</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endParaRPr lang="en-IN" sz="1050" b="0" i="0" u="none" strike="noStrike" baseline="0">
              <a:latin typeface="Times New Roman" panose="02020603050405020304" pitchFamily="18" charset="0"/>
            </a:endParaRPr>
          </a:p>
        </p:txBody>
      </p:sp>
      <p:sp>
        <p:nvSpPr>
          <p:cNvPr id="6" name="TextBox 5">
            <a:extLst>
              <a:ext uri="{FF2B5EF4-FFF2-40B4-BE49-F238E27FC236}">
                <a16:creationId xmlns:a16="http://schemas.microsoft.com/office/drawing/2014/main" id="{0733F48D-AD4A-441E-84A3-7B8DC5CA552D}"/>
              </a:ext>
            </a:extLst>
          </p:cNvPr>
          <p:cNvSpPr txBox="1"/>
          <p:nvPr/>
        </p:nvSpPr>
        <p:spPr>
          <a:xfrm>
            <a:off x="5609967" y="1659459"/>
            <a:ext cx="5165124" cy="2092881"/>
          </a:xfrm>
          <a:prstGeom prst="rect">
            <a:avLst/>
          </a:prstGeom>
          <a:solidFill>
            <a:schemeClr val="bg1">
              <a:lumMod val="95000"/>
              <a:lumOff val="5000"/>
            </a:schemeClr>
          </a:solidFill>
        </p:spPr>
        <p:txBody>
          <a:bodyPr wrap="square">
            <a:spAutoFit/>
          </a:bodyPr>
          <a:lstStyle/>
          <a:p>
            <a:pPr marR="0" algn="l" rtl="0"/>
            <a:r>
              <a:rPr lang="en-US" sz="2000" b="0" i="0" u="none" strike="noStrike" baseline="0">
                <a:solidFill>
                  <a:srgbClr val="D5A2DF"/>
                </a:solidFill>
                <a:latin typeface="JetBrains Mono" pitchFamily="2" charset="0"/>
              </a:rPr>
              <a:t>void</a:t>
            </a:r>
            <a:r>
              <a:rPr lang="en-US" sz="2000" b="0" i="0" u="none" strike="noStrike" baseline="0">
                <a:solidFill>
                  <a:srgbClr val="DCDCDC"/>
                </a:solidFill>
                <a:latin typeface="Cambria" panose="02040503050406030204" pitchFamily="18" charset="0"/>
              </a:rPr>
              <a:t> </a:t>
            </a:r>
            <a:r>
              <a:rPr lang="en-US" sz="2000" b="0" i="0" u="none" strike="noStrike" baseline="0">
                <a:solidFill>
                  <a:srgbClr val="7B6FC4"/>
                </a:solidFill>
                <a:latin typeface="JetBrains Mono" pitchFamily="2" charset="0"/>
              </a:rPr>
              <a:t>Create</a:t>
            </a:r>
            <a:r>
              <a:rPr lang="en-US" sz="2000" b="0" i="0" u="none" strike="noStrike" baseline="0">
                <a:solidFill>
                  <a:srgbClr val="FFFFFF"/>
                </a:solidFill>
                <a:latin typeface="JetBrains Mono" pitchFamily="2" charset="0"/>
              </a:rPr>
              <a:t>(</a:t>
            </a:r>
            <a:r>
              <a:rPr lang="en-US" sz="2000" b="0" i="0" u="none" strike="noStrike" baseline="0">
                <a:solidFill>
                  <a:srgbClr val="DC5503"/>
                </a:solidFill>
                <a:latin typeface="JetBrains Mono" pitchFamily="2" charset="0"/>
              </a:rPr>
              <a:t>Socket</a:t>
            </a:r>
            <a:r>
              <a:rPr lang="en-US" sz="2000" b="0" i="0" u="none" strike="noStrike" baseline="0">
                <a:solidFill>
                  <a:srgbClr val="FFFFFF"/>
                </a:solidFill>
                <a:latin typeface="JetBrains Mono" pitchFamily="2" charset="0"/>
              </a:rPr>
              <a:t>::</a:t>
            </a:r>
            <a:r>
              <a:rPr lang="en-US" sz="2000" b="0" i="0" u="none" strike="noStrike" baseline="0">
                <a:solidFill>
                  <a:srgbClr val="2B91AF"/>
                </a:solidFill>
                <a:latin typeface="JetBrains Mono" pitchFamily="2" charset="0"/>
              </a:rPr>
              <a:t>Type</a:t>
            </a:r>
            <a:r>
              <a:rPr lang="en-US" sz="2000" b="0" i="0" u="none" strike="noStrike" baseline="0">
                <a:solidFill>
                  <a:srgbClr val="DCDCDC"/>
                </a:solidFill>
                <a:latin typeface="Cambria" panose="02040503050406030204" pitchFamily="18" charset="0"/>
              </a:rPr>
              <a:t> </a:t>
            </a:r>
            <a:r>
              <a:rPr lang="en-US" sz="2000" b="0" i="0" u="none" strike="noStrike" baseline="0">
                <a:solidFill>
                  <a:srgbClr val="C8C8C8"/>
                </a:solidFill>
                <a:latin typeface="JetBrains Mono" pitchFamily="2" charset="0"/>
              </a:rPr>
              <a:t>type</a:t>
            </a:r>
            <a:r>
              <a:rPr lang="en-US" sz="2000" b="0" i="0" u="none" strike="noStrike" baseline="0">
                <a:solidFill>
                  <a:srgbClr val="FFFFFF"/>
                </a:solidFill>
                <a:latin typeface="JetBrains Mono" pitchFamily="2" charset="0"/>
              </a:rPr>
              <a:t>)</a:t>
            </a:r>
            <a:r>
              <a:rPr lang="en-US" sz="2000" b="0" i="0" u="none" strike="noStrike" baseline="0">
                <a:solidFill>
                  <a:srgbClr val="DCDCDC"/>
                </a:solidFill>
                <a:latin typeface="Cambria" panose="02040503050406030204" pitchFamily="18" charset="0"/>
              </a:rPr>
              <a:t> </a:t>
            </a:r>
            <a:r>
              <a:rPr lang="en-US" sz="2000" b="0" i="0" u="none" strike="noStrike" baseline="0">
                <a:solidFill>
                  <a:srgbClr val="FFFFFF"/>
                </a:solidFill>
                <a:latin typeface="JetBrains Mono" pitchFamily="2" charset="0"/>
              </a:rPr>
              <a:t>{</a:t>
            </a:r>
            <a:endParaRPr lang="en-US" sz="2000" b="0" i="0" u="none" strike="noStrike" baseline="0">
              <a:solidFill>
                <a:srgbClr val="DCDCDC"/>
              </a:solidFill>
              <a:latin typeface="JetBrains Mono" pitchFamily="2" charset="0"/>
            </a:endParaRPr>
          </a:p>
          <a:p>
            <a:pPr marR="0" algn="l" rtl="0"/>
            <a:r>
              <a:rPr lang="en-IN" sz="2000" b="0" i="0" u="none" strike="noStrike" baseline="0">
                <a:solidFill>
                  <a:srgbClr val="DCDCDC"/>
                </a:solidFill>
                <a:latin typeface="JetBrains Mono" pitchFamily="2" charset="0"/>
              </a:rPr>
              <a:t>	</a:t>
            </a:r>
            <a:r>
              <a:rPr lang="en-IN" sz="2000" b="0" i="0" u="none" strike="noStrike" baseline="0">
                <a:solidFill>
                  <a:srgbClr val="7E7E7E"/>
                </a:solidFill>
                <a:latin typeface="JetBrains Mono" pitchFamily="2" charset="0"/>
              </a:rPr>
              <a:t>//Implementation</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D5A2DF"/>
                </a:solidFill>
                <a:latin typeface="JetBrains Mono" pitchFamily="2" charset="0"/>
              </a:rPr>
              <a:t>int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7B6FC4"/>
                </a:solidFill>
                <a:latin typeface="JetBrains Mono" pitchFamily="2" charset="0"/>
              </a:rPr>
              <a:t>main</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DCDCDC"/>
                </a:solidFill>
                <a:latin typeface="JetBrains Mono" pitchFamily="2" charset="0"/>
              </a:rPr>
              <a:t>	</a:t>
            </a:r>
            <a:r>
              <a:rPr lang="en-IN" sz="2000" b="0" i="0" u="none" strike="noStrike" baseline="0">
                <a:solidFill>
                  <a:srgbClr val="7B6FC4"/>
                </a:solidFill>
                <a:latin typeface="JetBrains Mono" pitchFamily="2" charset="0"/>
              </a:rPr>
              <a:t>Create</a:t>
            </a:r>
            <a:r>
              <a:rPr lang="en-IN" sz="2000" b="0" i="0" u="none" strike="noStrike" baseline="0">
                <a:solidFill>
                  <a:srgbClr val="FFFFFF"/>
                </a:solidFill>
                <a:latin typeface="JetBrains Mono" pitchFamily="2" charset="0"/>
              </a:rPr>
              <a:t>(</a:t>
            </a:r>
            <a:r>
              <a:rPr lang="en-IN" sz="2000" b="0" i="0" u="none" strike="noStrike" baseline="0">
                <a:solidFill>
                  <a:srgbClr val="DC5503"/>
                </a:solidFill>
                <a:latin typeface="JetBrains Mono" pitchFamily="2" charset="0"/>
              </a:rPr>
              <a:t>Socket</a:t>
            </a:r>
            <a:r>
              <a:rPr lang="en-IN" sz="2000" b="0" i="0" u="none" strike="noStrike" baseline="0">
                <a:solidFill>
                  <a:srgbClr val="FFFFFF"/>
                </a:solidFill>
                <a:latin typeface="JetBrains Mono" pitchFamily="2" charset="0"/>
              </a:rPr>
              <a:t>::</a:t>
            </a:r>
            <a:r>
              <a:rPr lang="en-IN" sz="2000" b="0" i="0" u="none" strike="noStrike" baseline="0">
                <a:solidFill>
                  <a:srgbClr val="6BB064"/>
                </a:solidFill>
                <a:latin typeface="JetBrains Mono" pitchFamily="2" charset="0"/>
              </a:rPr>
              <a:t>STREAM</a:t>
            </a:r>
            <a:r>
              <a:rPr lang="en-IN" sz="2000" b="0" i="0" u="none" strike="noStrike" baseline="0">
                <a:solidFill>
                  <a:srgbClr val="FFFFFF"/>
                </a:solidFill>
                <a:latin typeface="JetBrains Mono" pitchFamily="2" charset="0"/>
              </a:rPr>
              <a: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endParaRPr lang="en-IN" sz="1050" b="0" i="0" u="none" strike="noStrike" baseline="0">
              <a:latin typeface="Times New Roman" panose="02020603050405020304" pitchFamily="18" charset="0"/>
            </a:endParaRPr>
          </a:p>
        </p:txBody>
      </p:sp>
      <p:sp>
        <p:nvSpPr>
          <p:cNvPr id="10" name="TextBox 9">
            <a:extLst>
              <a:ext uri="{FF2B5EF4-FFF2-40B4-BE49-F238E27FC236}">
                <a16:creationId xmlns:a16="http://schemas.microsoft.com/office/drawing/2014/main" id="{154BA884-B10A-4F6A-A5CE-532DC477CF97}"/>
              </a:ext>
            </a:extLst>
          </p:cNvPr>
          <p:cNvSpPr txBox="1"/>
          <p:nvPr/>
        </p:nvSpPr>
        <p:spPr>
          <a:xfrm>
            <a:off x="5609967" y="4521432"/>
            <a:ext cx="5165124" cy="1492716"/>
          </a:xfrm>
          <a:prstGeom prst="rect">
            <a:avLst/>
          </a:prstGeom>
          <a:solidFill>
            <a:schemeClr val="bg1">
              <a:lumMod val="95000"/>
              <a:lumOff val="5000"/>
            </a:schemeClr>
          </a:solidFill>
        </p:spPr>
        <p:txBody>
          <a:bodyPr wrap="square">
            <a:spAutoFit/>
          </a:bodyPr>
          <a:lstStyle/>
          <a:p>
            <a:pPr marR="0" algn="l" rtl="0"/>
            <a:r>
              <a:rPr lang="en-IN" sz="2000" b="0" i="0" u="none" strike="noStrike" baseline="0">
                <a:solidFill>
                  <a:srgbClr val="D5A2DF"/>
                </a:solidFill>
                <a:latin typeface="JetBrains Mono" pitchFamily="2" charset="0"/>
              </a:rPr>
              <a:t>int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7B6FC4"/>
                </a:solidFill>
                <a:latin typeface="JetBrains Mono" pitchFamily="2" charset="0"/>
              </a:rPr>
              <a:t>main</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DCDCDC"/>
                </a:solidFill>
                <a:latin typeface="JetBrains Mono" pitchFamily="2" charset="0"/>
              </a:rPr>
              <a:t>	</a:t>
            </a:r>
            <a:r>
              <a:rPr lang="en-IN" sz="2000" b="0" i="0" u="none" strike="noStrike" baseline="0">
                <a:solidFill>
                  <a:srgbClr val="D5A2DF"/>
                </a:solidFill>
                <a:latin typeface="JetBrains Mono" pitchFamily="2" charset="0"/>
              </a:rPr>
              <a:t>using</a:t>
            </a:r>
            <a:r>
              <a:rPr lang="en-IN" sz="2000" b="0" i="0" u="none" strike="noStrike" baseline="0">
                <a:solidFill>
                  <a:srgbClr val="DCDCDC"/>
                </a:solidFill>
                <a:latin typeface="Cambria" panose="02040503050406030204" pitchFamily="18" charset="0"/>
              </a:rPr>
              <a:t> </a:t>
            </a:r>
            <a:r>
              <a:rPr lang="en-IN" sz="2000" b="0" i="0" u="none" strike="noStrike" baseline="0" err="1">
                <a:solidFill>
                  <a:srgbClr val="D5A2DF"/>
                </a:solidFill>
                <a:latin typeface="JetBrains Mono" pitchFamily="2" charset="0"/>
              </a:rPr>
              <a:t>enum</a:t>
            </a:r>
            <a:r>
              <a:rPr lang="en-IN" sz="2000" b="0" i="0" u="none" strike="noStrike" baseline="0">
                <a:solidFill>
                  <a:srgbClr val="DCDCDC"/>
                </a:solidFill>
                <a:latin typeface="Cambria" panose="02040503050406030204" pitchFamily="18" charset="0"/>
              </a:rPr>
              <a:t> </a:t>
            </a:r>
            <a:r>
              <a:rPr lang="en-IN" sz="2000" b="0" i="0" u="none" strike="noStrike" baseline="0">
                <a:solidFill>
                  <a:srgbClr val="DC5503"/>
                </a:solidFill>
                <a:latin typeface="JetBrains Mono" pitchFamily="2" charset="0"/>
              </a:rPr>
              <a:t>Socket</a:t>
            </a:r>
            <a:r>
              <a:rPr lang="en-IN" sz="2000" b="0" i="0" u="none" strike="noStrike" baseline="0">
                <a:solidFill>
                  <a:srgbClr val="FFFFFF"/>
                </a:solidFill>
                <a:latin typeface="JetBrains Mono" pitchFamily="2" charset="0"/>
              </a:rPr>
              <a:t>::</a:t>
            </a:r>
            <a:r>
              <a:rPr lang="en-IN" sz="2000" b="0" i="0" u="none" strike="noStrike" baseline="0">
                <a:solidFill>
                  <a:srgbClr val="2B91AF"/>
                </a:solidFill>
                <a:latin typeface="JetBrains Mono" pitchFamily="2" charset="0"/>
              </a:rPr>
              <a:t>Type</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DCDCDC"/>
                </a:solidFill>
                <a:latin typeface="JetBrains Mono" pitchFamily="2" charset="0"/>
              </a:rPr>
              <a:t>	</a:t>
            </a:r>
            <a:r>
              <a:rPr lang="en-IN" sz="2000" b="0" i="0" u="none" strike="noStrike" baseline="0">
                <a:solidFill>
                  <a:srgbClr val="7B6FC4"/>
                </a:solidFill>
                <a:latin typeface="JetBrains Mono" pitchFamily="2" charset="0"/>
              </a:rPr>
              <a:t>Create</a:t>
            </a:r>
            <a:r>
              <a:rPr lang="en-IN" sz="2000" b="0" i="0" u="none" strike="noStrike" baseline="0">
                <a:solidFill>
                  <a:srgbClr val="FFFFFF"/>
                </a:solidFill>
                <a:latin typeface="JetBrains Mono" pitchFamily="2" charset="0"/>
              </a:rPr>
              <a:t>(</a:t>
            </a:r>
            <a:r>
              <a:rPr lang="en-IN" sz="2000" b="0" i="0" u="none" strike="noStrike" baseline="0">
                <a:solidFill>
                  <a:srgbClr val="6BB064"/>
                </a:solidFill>
                <a:latin typeface="JetBrains Mono" pitchFamily="2" charset="0"/>
              </a:rPr>
              <a:t>STREAM</a:t>
            </a:r>
            <a:r>
              <a:rPr lang="en-IN" sz="2000" b="0" i="0" u="none" strike="noStrike" baseline="0">
                <a:solidFill>
                  <a:srgbClr val="FFFFFF"/>
                </a:solidFill>
                <a:latin typeface="JetBrains Mono" pitchFamily="2" charset="0"/>
              </a:rPr>
              <a: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endParaRPr lang="en-IN" sz="1050" b="0" i="0" u="none" strike="noStrike" baseline="0">
              <a:latin typeface="Times New Roman" panose="02020603050405020304" pitchFamily="18" charset="0"/>
            </a:endParaRPr>
          </a:p>
        </p:txBody>
      </p:sp>
    </p:spTree>
    <p:extLst>
      <p:ext uri="{BB962C8B-B14F-4D97-AF65-F5344CB8AC3E}">
        <p14:creationId xmlns:p14="http://schemas.microsoft.com/office/powerpoint/2010/main" val="27975111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B895-1222-D1E4-A26C-231B0D4D2473}"/>
              </a:ext>
            </a:extLst>
          </p:cNvPr>
          <p:cNvSpPr>
            <a:spLocks noGrp="1"/>
          </p:cNvSpPr>
          <p:nvPr>
            <p:ph type="title"/>
          </p:nvPr>
        </p:nvSpPr>
        <p:spPr/>
        <p:txBody>
          <a:bodyPr/>
          <a:lstStyle/>
          <a:p>
            <a:r>
              <a:rPr lang="en-US"/>
              <a:t>Visual Studio</a:t>
            </a:r>
            <a:endParaRPr lang="en-IN"/>
          </a:p>
        </p:txBody>
      </p:sp>
      <p:sp>
        <p:nvSpPr>
          <p:cNvPr id="3" name="Content Placeholder 2">
            <a:extLst>
              <a:ext uri="{FF2B5EF4-FFF2-40B4-BE49-F238E27FC236}">
                <a16:creationId xmlns:a16="http://schemas.microsoft.com/office/drawing/2014/main" id="{BD07B8D4-0A25-FC39-6952-9E9E76DEBC9B}"/>
              </a:ext>
            </a:extLst>
          </p:cNvPr>
          <p:cNvSpPr>
            <a:spLocks noGrp="1"/>
          </p:cNvSpPr>
          <p:nvPr>
            <p:ph idx="1"/>
          </p:nvPr>
        </p:nvSpPr>
        <p:spPr/>
        <p:txBody>
          <a:bodyPr>
            <a:normAutofit lnSpcReduction="10000"/>
          </a:bodyPr>
          <a:lstStyle/>
          <a:p>
            <a:r>
              <a:rPr lang="en-US"/>
              <a:t>Create Empty Console Project</a:t>
            </a:r>
          </a:p>
          <a:p>
            <a:r>
              <a:rPr lang="en-US"/>
              <a:t>Add a .</a:t>
            </a:r>
            <a:r>
              <a:rPr lang="en-US" err="1"/>
              <a:t>cpp</a:t>
            </a:r>
            <a:r>
              <a:rPr lang="en-US"/>
              <a:t> source file</a:t>
            </a:r>
          </a:p>
          <a:p>
            <a:r>
              <a:rPr lang="en-US"/>
              <a:t>Open Project-&gt;Properties</a:t>
            </a:r>
          </a:p>
          <a:p>
            <a:r>
              <a:rPr lang="en-US"/>
              <a:t>Go to </a:t>
            </a:r>
            <a:r>
              <a:rPr lang="en-US" i="1"/>
              <a:t>C/C++-&gt;General </a:t>
            </a:r>
            <a:r>
              <a:rPr lang="en-US"/>
              <a:t>and choose </a:t>
            </a:r>
            <a:r>
              <a:rPr lang="en-US" i="1"/>
              <a:t>Yes</a:t>
            </a:r>
            <a:r>
              <a:rPr lang="en-US"/>
              <a:t> for </a:t>
            </a:r>
            <a:r>
              <a:rPr lang="en-US" i="1"/>
              <a:t>Scan Source for Module Dependencies</a:t>
            </a:r>
          </a:p>
          <a:p>
            <a:r>
              <a:rPr lang="en-US"/>
              <a:t>Go to </a:t>
            </a:r>
            <a:r>
              <a:rPr lang="en-US" i="1"/>
              <a:t>Language</a:t>
            </a:r>
            <a:r>
              <a:rPr lang="en-US"/>
              <a:t> and select</a:t>
            </a:r>
          </a:p>
          <a:p>
            <a:pPr lvl="1"/>
            <a:r>
              <a:rPr lang="en-US" i="1"/>
              <a:t>C++20 </a:t>
            </a:r>
            <a:r>
              <a:rPr lang="en-US"/>
              <a:t>or </a:t>
            </a:r>
            <a:r>
              <a:rPr lang="en-US" i="1"/>
              <a:t>Preview... </a:t>
            </a:r>
            <a:r>
              <a:rPr lang="en-US"/>
              <a:t>for </a:t>
            </a:r>
            <a:r>
              <a:rPr lang="en-US" i="1"/>
              <a:t>C++ Language Standard (for std)</a:t>
            </a:r>
          </a:p>
          <a:p>
            <a:pPr lvl="1"/>
            <a:r>
              <a:rPr lang="en-US" i="1"/>
              <a:t>Yes</a:t>
            </a:r>
            <a:r>
              <a:rPr lang="en-US"/>
              <a:t> for </a:t>
            </a:r>
            <a:r>
              <a:rPr lang="en-US" i="1"/>
              <a:t>Enable Experimental C++...</a:t>
            </a:r>
            <a:endParaRPr lang="en-IN" i="1"/>
          </a:p>
        </p:txBody>
      </p:sp>
    </p:spTree>
    <p:extLst>
      <p:ext uri="{BB962C8B-B14F-4D97-AF65-F5344CB8AC3E}">
        <p14:creationId xmlns:p14="http://schemas.microsoft.com/office/powerpoint/2010/main" val="8062758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6AD74-AAFB-DE6F-E0ED-BEAC7343D838}"/>
              </a:ext>
            </a:extLst>
          </p:cNvPr>
          <p:cNvSpPr>
            <a:spLocks noGrp="1"/>
          </p:cNvSpPr>
          <p:nvPr>
            <p:ph type="title"/>
          </p:nvPr>
        </p:nvSpPr>
        <p:spPr/>
        <p:txBody>
          <a:bodyPr/>
          <a:lstStyle/>
          <a:p>
            <a:r>
              <a:rPr lang="en-US" err="1"/>
              <a:t>Gcc</a:t>
            </a:r>
            <a:endParaRPr lang="en-IN"/>
          </a:p>
        </p:txBody>
      </p:sp>
      <p:sp>
        <p:nvSpPr>
          <p:cNvPr id="3" name="Content Placeholder 2">
            <a:extLst>
              <a:ext uri="{FF2B5EF4-FFF2-40B4-BE49-F238E27FC236}">
                <a16:creationId xmlns:a16="http://schemas.microsoft.com/office/drawing/2014/main" id="{C5FF8E63-D5D9-A701-50C1-EEFA6556648E}"/>
              </a:ext>
            </a:extLst>
          </p:cNvPr>
          <p:cNvSpPr>
            <a:spLocks noGrp="1"/>
          </p:cNvSpPr>
          <p:nvPr>
            <p:ph idx="1"/>
          </p:nvPr>
        </p:nvSpPr>
        <p:spPr/>
        <p:txBody>
          <a:bodyPr/>
          <a:lstStyle/>
          <a:p>
            <a:r>
              <a:rPr lang="en-US"/>
              <a:t>Compile all header units first</a:t>
            </a:r>
          </a:p>
          <a:p>
            <a:pPr lvl="1"/>
            <a:r>
              <a:rPr lang="en-US"/>
              <a:t>g++ -</a:t>
            </a:r>
            <a:r>
              <a:rPr lang="en-US" err="1"/>
              <a:t>fmodules-ts</a:t>
            </a:r>
            <a:r>
              <a:rPr lang="en-US"/>
              <a:t> –x </a:t>
            </a:r>
            <a:r>
              <a:rPr lang="en-US" err="1"/>
              <a:t>c++</a:t>
            </a:r>
            <a:r>
              <a:rPr lang="en-US"/>
              <a:t>-system-header [header]</a:t>
            </a:r>
          </a:p>
          <a:p>
            <a:r>
              <a:rPr lang="en-IN"/>
              <a:t>Compile the modules</a:t>
            </a:r>
          </a:p>
          <a:p>
            <a:pPr lvl="1"/>
            <a:r>
              <a:rPr lang="en-US"/>
              <a:t>g++ -</a:t>
            </a:r>
            <a:r>
              <a:rPr lang="en-US" err="1"/>
              <a:t>fmodules-ts</a:t>
            </a:r>
            <a:r>
              <a:rPr lang="en-US"/>
              <a:t> –c –x </a:t>
            </a:r>
            <a:r>
              <a:rPr lang="en-US" err="1"/>
              <a:t>c++</a:t>
            </a:r>
            <a:r>
              <a:rPr lang="en-US"/>
              <a:t> [</a:t>
            </a:r>
            <a:r>
              <a:rPr lang="en-US" err="1"/>
              <a:t>modulename</a:t>
            </a:r>
            <a:r>
              <a:rPr lang="en-US"/>
              <a:t>]</a:t>
            </a:r>
          </a:p>
          <a:p>
            <a:r>
              <a:rPr lang="en-US"/>
              <a:t>Link all object files together to generate the executable</a:t>
            </a:r>
          </a:p>
          <a:p>
            <a:pPr lvl="1"/>
            <a:r>
              <a:rPr lang="en-US"/>
              <a:t>g++ -</a:t>
            </a:r>
            <a:r>
              <a:rPr lang="en-US" err="1"/>
              <a:t>fmodules-ts</a:t>
            </a:r>
            <a:r>
              <a:rPr lang="en-US"/>
              <a:t> [file1.cpp] [file2.o] ...</a:t>
            </a:r>
            <a:endParaRPr lang="en-IN"/>
          </a:p>
        </p:txBody>
      </p:sp>
    </p:spTree>
    <p:extLst>
      <p:ext uri="{BB962C8B-B14F-4D97-AF65-F5344CB8AC3E}">
        <p14:creationId xmlns:p14="http://schemas.microsoft.com/office/powerpoint/2010/main" val="357919838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72F5-5793-42F7-98FC-553F3B093965}"/>
              </a:ext>
            </a:extLst>
          </p:cNvPr>
          <p:cNvSpPr>
            <a:spLocks noGrp="1"/>
          </p:cNvSpPr>
          <p:nvPr>
            <p:ph type="title"/>
          </p:nvPr>
        </p:nvSpPr>
        <p:spPr/>
        <p:txBody>
          <a:bodyPr/>
          <a:lstStyle/>
          <a:p>
            <a:r>
              <a:rPr lang="en-US"/>
              <a:t>Modularization</a:t>
            </a:r>
            <a:endParaRPr lang="en-IN"/>
          </a:p>
        </p:txBody>
      </p:sp>
      <p:sp>
        <p:nvSpPr>
          <p:cNvPr id="3" name="Content Placeholder 2">
            <a:extLst>
              <a:ext uri="{FF2B5EF4-FFF2-40B4-BE49-F238E27FC236}">
                <a16:creationId xmlns:a16="http://schemas.microsoft.com/office/drawing/2014/main" id="{985A7098-93BB-4974-B294-3ADF3D696C82}"/>
              </a:ext>
            </a:extLst>
          </p:cNvPr>
          <p:cNvSpPr>
            <a:spLocks noGrp="1"/>
          </p:cNvSpPr>
          <p:nvPr>
            <p:ph idx="1"/>
          </p:nvPr>
        </p:nvSpPr>
        <p:spPr/>
        <p:txBody>
          <a:bodyPr>
            <a:normAutofit fontScale="92500" lnSpcReduction="10000"/>
          </a:bodyPr>
          <a:lstStyle/>
          <a:p>
            <a:r>
              <a:rPr lang="en-US"/>
              <a:t>Process by which an application is split into discrete parts</a:t>
            </a:r>
          </a:p>
          <a:p>
            <a:r>
              <a:rPr lang="en-US"/>
              <a:t>Each part is called a module which behaves like a reusable component</a:t>
            </a:r>
          </a:p>
          <a:p>
            <a:r>
              <a:rPr lang="en-IN"/>
              <a:t>In C++, such a module can be conceptually implemented through a namespace or physically putting code in separate source files</a:t>
            </a:r>
          </a:p>
          <a:p>
            <a:r>
              <a:rPr lang="en-US"/>
              <a:t>A module can contain any C++ language construct that can be used by the program</a:t>
            </a:r>
            <a:r>
              <a:rPr lang="en-IN"/>
              <a:t> e.g., functions, variables, classes, structs, etc</a:t>
            </a:r>
          </a:p>
        </p:txBody>
      </p:sp>
    </p:spTree>
    <p:extLst>
      <p:ext uri="{BB962C8B-B14F-4D97-AF65-F5344CB8AC3E}">
        <p14:creationId xmlns:p14="http://schemas.microsoft.com/office/powerpoint/2010/main" val="127852385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81A0-1130-4CE1-AD7C-BE3ABE151149}"/>
              </a:ext>
            </a:extLst>
          </p:cNvPr>
          <p:cNvSpPr>
            <a:spLocks noGrp="1"/>
          </p:cNvSpPr>
          <p:nvPr>
            <p:ph type="title"/>
          </p:nvPr>
        </p:nvSpPr>
        <p:spPr/>
        <p:txBody>
          <a:bodyPr/>
          <a:lstStyle/>
          <a:p>
            <a:r>
              <a:rPr lang="en-US"/>
              <a:t>.h/.</a:t>
            </a:r>
            <a:r>
              <a:rPr lang="en-US" err="1"/>
              <a:t>cpp</a:t>
            </a:r>
            <a:endParaRPr lang="en-IN"/>
          </a:p>
        </p:txBody>
      </p:sp>
      <p:sp>
        <p:nvSpPr>
          <p:cNvPr id="3" name="Content Placeholder 2">
            <a:extLst>
              <a:ext uri="{FF2B5EF4-FFF2-40B4-BE49-F238E27FC236}">
                <a16:creationId xmlns:a16="http://schemas.microsoft.com/office/drawing/2014/main" id="{F753DC71-683C-4CDC-A78F-5ED3AEBEB368}"/>
              </a:ext>
            </a:extLst>
          </p:cNvPr>
          <p:cNvSpPr>
            <a:spLocks noGrp="1"/>
          </p:cNvSpPr>
          <p:nvPr>
            <p:ph idx="1"/>
          </p:nvPr>
        </p:nvSpPr>
        <p:spPr/>
        <p:txBody>
          <a:bodyPr>
            <a:normAutofit lnSpcReduction="10000"/>
          </a:bodyPr>
          <a:lstStyle/>
          <a:p>
            <a:r>
              <a:rPr lang="en-US"/>
              <a:t>A pair of .h/.</a:t>
            </a:r>
            <a:r>
              <a:rPr lang="en-US" err="1"/>
              <a:t>cpp</a:t>
            </a:r>
            <a:r>
              <a:rPr lang="en-US"/>
              <a:t> files can be used to create a module</a:t>
            </a:r>
          </a:p>
          <a:p>
            <a:r>
              <a:rPr lang="en-US"/>
              <a:t>A header file typically contains a declaration and the .</a:t>
            </a:r>
            <a:r>
              <a:rPr lang="en-US" err="1"/>
              <a:t>cpp</a:t>
            </a:r>
            <a:r>
              <a:rPr lang="en-US"/>
              <a:t> file contains the implementation</a:t>
            </a:r>
          </a:p>
          <a:p>
            <a:r>
              <a:rPr lang="en-US"/>
              <a:t>The header file acts as an interface to the entities implemented in the .</a:t>
            </a:r>
            <a:r>
              <a:rPr lang="en-US" err="1"/>
              <a:t>cpp</a:t>
            </a:r>
            <a:r>
              <a:rPr lang="en-US"/>
              <a:t> file and can be shared with the client</a:t>
            </a:r>
          </a:p>
          <a:p>
            <a:r>
              <a:rPr lang="en-US"/>
              <a:t>The .</a:t>
            </a:r>
            <a:r>
              <a:rPr lang="en-US" err="1"/>
              <a:t>cpp</a:t>
            </a:r>
            <a:r>
              <a:rPr lang="en-US"/>
              <a:t> file can be optionally compiled into a library</a:t>
            </a:r>
          </a:p>
          <a:p>
            <a:pPr lvl="1"/>
            <a:r>
              <a:rPr lang="en-US"/>
              <a:t>thereby protecting your intellectually property</a:t>
            </a:r>
          </a:p>
        </p:txBody>
      </p:sp>
    </p:spTree>
    <p:extLst>
      <p:ext uri="{BB962C8B-B14F-4D97-AF65-F5344CB8AC3E}">
        <p14:creationId xmlns:p14="http://schemas.microsoft.com/office/powerpoint/2010/main" val="5915051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9C03-1C4B-44E5-9985-3E89A2414826}"/>
              </a:ext>
            </a:extLst>
          </p:cNvPr>
          <p:cNvSpPr>
            <a:spLocks noGrp="1"/>
          </p:cNvSpPr>
          <p:nvPr>
            <p:ph type="title"/>
          </p:nvPr>
        </p:nvSpPr>
        <p:spPr/>
        <p:txBody>
          <a:bodyPr/>
          <a:lstStyle/>
          <a:p>
            <a:r>
              <a:rPr lang="en-US"/>
              <a:t>Aggregate Type</a:t>
            </a:r>
            <a:endParaRPr lang="en-IN"/>
          </a:p>
        </p:txBody>
      </p:sp>
      <p:sp>
        <p:nvSpPr>
          <p:cNvPr id="3" name="Content Placeholder 2">
            <a:extLst>
              <a:ext uri="{FF2B5EF4-FFF2-40B4-BE49-F238E27FC236}">
                <a16:creationId xmlns:a16="http://schemas.microsoft.com/office/drawing/2014/main" id="{6B545A45-9F25-4CB0-903A-6729CFBD9B76}"/>
              </a:ext>
            </a:extLst>
          </p:cNvPr>
          <p:cNvSpPr>
            <a:spLocks noGrp="1"/>
          </p:cNvSpPr>
          <p:nvPr>
            <p:ph idx="1"/>
          </p:nvPr>
        </p:nvSpPr>
        <p:spPr/>
        <p:txBody>
          <a:bodyPr>
            <a:normAutofit fontScale="92500"/>
          </a:bodyPr>
          <a:lstStyle/>
          <a:p>
            <a:r>
              <a:rPr lang="en-US"/>
              <a:t>An aggregate can be either an array, class, struct or a union</a:t>
            </a:r>
          </a:p>
          <a:p>
            <a:r>
              <a:rPr lang="en-US"/>
              <a:t>Must follow some rules in order to be an aggregate type</a:t>
            </a:r>
          </a:p>
          <a:p>
            <a:r>
              <a:rPr lang="en-IN"/>
              <a:t>C++11 allowed direct list initialization using {} </a:t>
            </a:r>
          </a:p>
          <a:p>
            <a:r>
              <a:rPr lang="en-IN"/>
              <a:t>C++17 allowed list initialization for base classes as well</a:t>
            </a:r>
          </a:p>
          <a:p>
            <a:r>
              <a:rPr lang="en-IN"/>
              <a:t>This way we don’t require a constructor in the base to initialize its members</a:t>
            </a:r>
          </a:p>
          <a:p>
            <a:r>
              <a:rPr lang="en-IN"/>
              <a:t>C++20 allows aggregate initialization with parentheses</a:t>
            </a:r>
          </a:p>
        </p:txBody>
      </p:sp>
    </p:spTree>
    <p:extLst>
      <p:ext uri="{BB962C8B-B14F-4D97-AF65-F5344CB8AC3E}">
        <p14:creationId xmlns:p14="http://schemas.microsoft.com/office/powerpoint/2010/main" val="21908963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984D3F-BF65-4F17-8389-C8F9C1106297}"/>
              </a:ext>
            </a:extLst>
          </p:cNvPr>
          <p:cNvSpPr>
            <a:spLocks noGrp="1"/>
          </p:cNvSpPr>
          <p:nvPr>
            <p:ph type="title"/>
          </p:nvPr>
        </p:nvSpPr>
        <p:spPr/>
        <p:txBody>
          <a:bodyPr/>
          <a:lstStyle/>
          <a:p>
            <a:r>
              <a:rPr lang="en-US"/>
              <a:t>Example</a:t>
            </a:r>
            <a:endParaRPr lang="en-IN"/>
          </a:p>
        </p:txBody>
      </p:sp>
      <p:sp>
        <p:nvSpPr>
          <p:cNvPr id="7" name="TextBox 6">
            <a:extLst>
              <a:ext uri="{FF2B5EF4-FFF2-40B4-BE49-F238E27FC236}">
                <a16:creationId xmlns:a16="http://schemas.microsoft.com/office/drawing/2014/main" id="{2437F754-5DBC-4DD3-BB2C-6274140CB5C1}"/>
              </a:ext>
            </a:extLst>
          </p:cNvPr>
          <p:cNvSpPr txBox="1"/>
          <p:nvPr/>
        </p:nvSpPr>
        <p:spPr>
          <a:xfrm>
            <a:off x="1344056" y="2096344"/>
            <a:ext cx="2699133" cy="523220"/>
          </a:xfrm>
          <a:prstGeom prst="rect">
            <a:avLst/>
          </a:prstGeom>
          <a:solidFill>
            <a:schemeClr val="bg1">
              <a:lumMod val="95000"/>
              <a:lumOff val="5000"/>
            </a:schemeClr>
          </a:solidFill>
          <a:ln w="28575">
            <a:solidFill>
              <a:schemeClr val="tx1">
                <a:lumMod val="50000"/>
              </a:schemeClr>
            </a:solidFill>
          </a:ln>
        </p:spPr>
        <p:txBody>
          <a:bodyPr wrap="square">
            <a:spAutoFit/>
          </a:bodyPr>
          <a:lstStyle/>
          <a:p>
            <a:pPr marR="0" algn="l" rtl="0"/>
            <a:r>
              <a:rPr lang="en-IN" sz="1400" b="0" i="1" u="none" strike="noStrike" baseline="0">
                <a:solidFill>
                  <a:srgbClr val="7E7E7E"/>
                </a:solidFill>
                <a:latin typeface="JetBrains Mono" pitchFamily="2" charset="0"/>
              </a:rPr>
              <a:t>//Declaration</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7B6FC4"/>
                </a:solidFill>
                <a:latin typeface="JetBrains Mono" pitchFamily="2" charset="0"/>
              </a:rPr>
              <a:t>Add</a:t>
            </a:r>
            <a:r>
              <a:rPr lang="en-IN" sz="1400" b="0" i="0" u="none" strike="noStrike" baseline="0">
                <a:solidFill>
                  <a:srgbClr val="FFFFFF"/>
                </a:solidFill>
                <a:latin typeface="JetBrains Mono" pitchFamily="2" charset="0"/>
              </a:rPr>
              <a:t>(</a:t>
            </a:r>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C8C8C8"/>
                </a:solidFill>
                <a:latin typeface="JetBrains Mono" pitchFamily="2" charset="0"/>
              </a:rPr>
              <a:t>x</a:t>
            </a:r>
            <a:r>
              <a:rPr lang="en-IN" sz="1400" b="0" i="0" u="none" strike="noStrike" baseline="0" err="1">
                <a:solidFill>
                  <a:srgbClr val="FFFFFF"/>
                </a:solidFill>
                <a:latin typeface="JetBrains Mono" pitchFamily="2" charset="0"/>
              </a:rPr>
              <a:t>,</a:t>
            </a:r>
            <a:r>
              <a:rPr lang="en-IN" sz="1400" b="0" i="0" u="none" strike="noStrike" baseline="0" err="1">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y</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p:txBody>
      </p:sp>
      <p:sp>
        <p:nvSpPr>
          <p:cNvPr id="11" name="TextBox 10">
            <a:extLst>
              <a:ext uri="{FF2B5EF4-FFF2-40B4-BE49-F238E27FC236}">
                <a16:creationId xmlns:a16="http://schemas.microsoft.com/office/drawing/2014/main" id="{5CBD95EC-81D2-4199-B059-7E460627B1B7}"/>
              </a:ext>
            </a:extLst>
          </p:cNvPr>
          <p:cNvSpPr txBox="1"/>
          <p:nvPr/>
        </p:nvSpPr>
        <p:spPr>
          <a:xfrm>
            <a:off x="1344055" y="4136658"/>
            <a:ext cx="2699133" cy="1169551"/>
          </a:xfrm>
          <a:prstGeom prst="rect">
            <a:avLst/>
          </a:prstGeom>
          <a:solidFill>
            <a:schemeClr val="bg1">
              <a:lumMod val="95000"/>
              <a:lumOff val="5000"/>
            </a:schemeClr>
          </a:solidFill>
          <a:ln w="28575">
            <a:solidFill>
              <a:schemeClr val="tx1">
                <a:lumMod val="50000"/>
              </a:schemeClr>
            </a:solidFill>
          </a:ln>
        </p:spPr>
        <p:txBody>
          <a:bodyPr wrap="square">
            <a:spAutoFit/>
          </a:bodyPr>
          <a:lstStyle/>
          <a:p>
            <a:pPr marR="0" algn="l" rtl="0"/>
            <a:r>
              <a:rPr lang="en-IN" sz="1400" b="0" i="0" u="none" strike="noStrike" baseline="0">
                <a:solidFill>
                  <a:srgbClr val="FFCB6B"/>
                </a:solidFill>
                <a:latin typeface="JetBrains Mono" pitchFamily="2" charset="0"/>
              </a:rPr>
              <a:t>#include</a:t>
            </a:r>
            <a:r>
              <a:rPr lang="en-IN" sz="1400" b="0" i="0" u="none" strike="noStrike" baseline="0">
                <a:solidFill>
                  <a:srgbClr val="DCDCDC"/>
                </a:solidFill>
                <a:latin typeface="Cambria" panose="02040503050406030204" pitchFamily="18" charset="0"/>
              </a:rPr>
              <a:t> </a:t>
            </a:r>
            <a:r>
              <a:rPr lang="en-IN" sz="1400" b="0" i="0" u="none" strike="noStrike" baseline="0">
                <a:solidFill>
                  <a:srgbClr val="A31515"/>
                </a:solidFill>
                <a:latin typeface="JetBrains Mono" pitchFamily="2" charset="0"/>
              </a:rPr>
              <a:t>"</a:t>
            </a:r>
            <a:r>
              <a:rPr lang="en-IN" sz="1400" b="0" i="0" u="none" strike="noStrike" baseline="0" err="1">
                <a:solidFill>
                  <a:srgbClr val="C3E88D"/>
                </a:solidFill>
                <a:latin typeface="JetBrains Mono" pitchFamily="2" charset="0"/>
              </a:rPr>
              <a:t>basic_math.h</a:t>
            </a:r>
            <a:r>
              <a:rPr lang="en-IN" sz="1400" b="0" i="0" u="none" strike="noStrike" baseline="0">
                <a:solidFill>
                  <a:srgbClr val="A31515"/>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1" u="none" strike="noStrike" baseline="0">
                <a:solidFill>
                  <a:srgbClr val="7E7E7E"/>
                </a:solidFill>
                <a:latin typeface="JetBrains Mono" pitchFamily="2" charset="0"/>
              </a:rPr>
              <a:t>//Definition</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7B6FC4"/>
                </a:solidFill>
                <a:latin typeface="JetBrains Mono" pitchFamily="2" charset="0"/>
              </a:rPr>
              <a:t>Add</a:t>
            </a:r>
            <a:r>
              <a:rPr lang="en-IN" sz="1400" b="0" i="0" u="none" strike="noStrike" baseline="0">
                <a:solidFill>
                  <a:srgbClr val="FFFFFF"/>
                </a:solidFill>
                <a:latin typeface="JetBrains Mono" pitchFamily="2" charset="0"/>
              </a:rPr>
              <a:t>(</a:t>
            </a:r>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x</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y</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return</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x</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y</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p:txBody>
      </p:sp>
      <p:cxnSp>
        <p:nvCxnSpPr>
          <p:cNvPr id="12" name="Straight Arrow Connector 11">
            <a:extLst>
              <a:ext uri="{FF2B5EF4-FFF2-40B4-BE49-F238E27FC236}">
                <a16:creationId xmlns:a16="http://schemas.microsoft.com/office/drawing/2014/main" id="{907466FF-3BDB-4589-AB70-970AD190AE55}"/>
              </a:ext>
            </a:extLst>
          </p:cNvPr>
          <p:cNvCxnSpPr>
            <a:cxnSpLocks/>
            <a:stCxn id="7" idx="2"/>
          </p:cNvCxnSpPr>
          <p:nvPr/>
        </p:nvCxnSpPr>
        <p:spPr>
          <a:xfrm flipH="1">
            <a:off x="2693622" y="2619564"/>
            <a:ext cx="1" cy="1125186"/>
          </a:xfrm>
          <a:prstGeom prst="straightConnector1">
            <a:avLst/>
          </a:prstGeom>
          <a:ln w="254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F40E897-8C2E-4FBE-9AD1-A3D02A2F43C5}"/>
              </a:ext>
            </a:extLst>
          </p:cNvPr>
          <p:cNvSpPr txBox="1"/>
          <p:nvPr/>
        </p:nvSpPr>
        <p:spPr>
          <a:xfrm>
            <a:off x="2693622" y="3207287"/>
            <a:ext cx="995785" cy="369332"/>
          </a:xfrm>
          <a:prstGeom prst="rect">
            <a:avLst/>
          </a:prstGeom>
          <a:noFill/>
        </p:spPr>
        <p:txBody>
          <a:bodyPr wrap="none" rtlCol="0">
            <a:spAutoFit/>
          </a:bodyPr>
          <a:lstStyle/>
          <a:p>
            <a:r>
              <a:rPr lang="en-US">
                <a:solidFill>
                  <a:schemeClr val="bg1">
                    <a:lumMod val="75000"/>
                    <a:lumOff val="25000"/>
                  </a:schemeClr>
                </a:solidFill>
              </a:rPr>
              <a:t>Included</a:t>
            </a:r>
            <a:endParaRPr lang="en-IN">
              <a:solidFill>
                <a:schemeClr val="bg1">
                  <a:lumMod val="75000"/>
                  <a:lumOff val="25000"/>
                </a:schemeClr>
              </a:solidFill>
            </a:endParaRPr>
          </a:p>
        </p:txBody>
      </p:sp>
      <p:sp>
        <p:nvSpPr>
          <p:cNvPr id="17" name="TextBox 16">
            <a:extLst>
              <a:ext uri="{FF2B5EF4-FFF2-40B4-BE49-F238E27FC236}">
                <a16:creationId xmlns:a16="http://schemas.microsoft.com/office/drawing/2014/main" id="{D3CC685D-F034-49D9-901A-2D6B9E842D28}"/>
              </a:ext>
            </a:extLst>
          </p:cNvPr>
          <p:cNvSpPr txBox="1"/>
          <p:nvPr/>
        </p:nvSpPr>
        <p:spPr>
          <a:xfrm>
            <a:off x="7074919" y="4160901"/>
            <a:ext cx="2919470" cy="954107"/>
          </a:xfrm>
          <a:prstGeom prst="rect">
            <a:avLst/>
          </a:prstGeom>
          <a:solidFill>
            <a:schemeClr val="bg1">
              <a:lumMod val="95000"/>
              <a:lumOff val="5000"/>
            </a:schemeClr>
          </a:solidFill>
          <a:ln w="28575">
            <a:solidFill>
              <a:schemeClr val="tx1">
                <a:lumMod val="50000"/>
              </a:schemeClr>
            </a:solidFill>
          </a:ln>
        </p:spPr>
        <p:txBody>
          <a:bodyPr wrap="square">
            <a:spAutoFit/>
          </a:bodyPr>
          <a:lstStyle/>
          <a:p>
            <a:pPr marR="0" algn="l" rtl="0"/>
            <a:r>
              <a:rPr lang="en-IN" sz="1400" b="0" i="0" u="none" strike="noStrike" baseline="0">
                <a:solidFill>
                  <a:srgbClr val="FFCB6B"/>
                </a:solidFill>
                <a:latin typeface="JetBrains Mono" pitchFamily="2" charset="0"/>
              </a:rPr>
              <a:t>#include</a:t>
            </a:r>
            <a:r>
              <a:rPr lang="en-IN" sz="1400" b="0" i="0" u="none" strike="noStrike" baseline="0">
                <a:solidFill>
                  <a:srgbClr val="DCDCDC"/>
                </a:solidFill>
                <a:latin typeface="Cambria" panose="02040503050406030204" pitchFamily="18" charset="0"/>
              </a:rPr>
              <a:t> </a:t>
            </a:r>
            <a:r>
              <a:rPr lang="en-IN" sz="1400" b="0" i="0" u="none" strike="noStrike" baseline="0">
                <a:solidFill>
                  <a:srgbClr val="A31515"/>
                </a:solidFill>
                <a:latin typeface="JetBrains Mono" pitchFamily="2" charset="0"/>
              </a:rPr>
              <a:t>"</a:t>
            </a:r>
            <a:r>
              <a:rPr lang="en-IN" sz="1400" b="0" i="0" u="none" strike="noStrike" baseline="0" err="1">
                <a:solidFill>
                  <a:srgbClr val="C3E88D"/>
                </a:solidFill>
                <a:latin typeface="JetBrains Mono" pitchFamily="2" charset="0"/>
              </a:rPr>
              <a:t>basic_math.h</a:t>
            </a:r>
            <a:r>
              <a:rPr lang="en-IN" sz="1400" b="0" i="0" u="none" strike="noStrike" baseline="0">
                <a:solidFill>
                  <a:srgbClr val="A31515"/>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7B6FC4"/>
                </a:solidFill>
                <a:latin typeface="JetBrains Mono" pitchFamily="2" charset="0"/>
              </a:rPr>
              <a:t>main</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D5A2DF"/>
                </a:solidFill>
                <a:latin typeface="JetBrains Mono" pitchFamily="2" charset="0"/>
              </a:rPr>
              <a:t>auto</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sum</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7B6FC4"/>
                </a:solidFill>
                <a:latin typeface="JetBrains Mono" pitchFamily="2" charset="0"/>
              </a:rPr>
              <a:t>Add</a:t>
            </a:r>
            <a:r>
              <a:rPr lang="en-IN" sz="1400" b="0" i="0" u="none" strike="noStrike" baseline="0">
                <a:solidFill>
                  <a:srgbClr val="FFFFFF"/>
                </a:solidFill>
                <a:latin typeface="JetBrains Mono" pitchFamily="2" charset="0"/>
              </a:rPr>
              <a:t>(</a:t>
            </a:r>
            <a:r>
              <a:rPr lang="en-IN" sz="1400" b="0" i="0" u="none" strike="noStrike" baseline="0">
                <a:solidFill>
                  <a:srgbClr val="F78C6C"/>
                </a:solidFill>
                <a:latin typeface="JetBrains Mono" pitchFamily="2" charset="0"/>
              </a:rPr>
              <a:t>3</a:t>
            </a:r>
            <a:r>
              <a:rPr lang="en-IN" sz="1400" b="0" i="0" u="none" strike="noStrike" baseline="0">
                <a:solidFill>
                  <a:srgbClr val="FFFFFF"/>
                </a:solidFill>
                <a:latin typeface="JetBrains Mono" pitchFamily="2" charset="0"/>
              </a:rPr>
              <a:t>,</a:t>
            </a:r>
            <a:r>
              <a:rPr lang="en-IN" sz="1400" b="0" i="0" u="none" strike="noStrike" baseline="0">
                <a:solidFill>
                  <a:srgbClr val="F78C6C"/>
                </a:solidFill>
                <a:latin typeface="JetBrains Mono" pitchFamily="2" charset="0"/>
              </a:rPr>
              <a:t>5</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p:txBody>
      </p:sp>
      <p:cxnSp>
        <p:nvCxnSpPr>
          <p:cNvPr id="23" name="Straight Arrow Connector 22">
            <a:extLst>
              <a:ext uri="{FF2B5EF4-FFF2-40B4-BE49-F238E27FC236}">
                <a16:creationId xmlns:a16="http://schemas.microsoft.com/office/drawing/2014/main" id="{A8C0D71B-6E7E-4D2F-B565-758175D1A77A}"/>
              </a:ext>
            </a:extLst>
          </p:cNvPr>
          <p:cNvCxnSpPr>
            <a:cxnSpLocks/>
          </p:cNvCxnSpPr>
          <p:nvPr/>
        </p:nvCxnSpPr>
        <p:spPr>
          <a:xfrm>
            <a:off x="8524299" y="2173079"/>
            <a:ext cx="0" cy="1571671"/>
          </a:xfrm>
          <a:prstGeom prst="straightConnector1">
            <a:avLst/>
          </a:prstGeom>
          <a:ln w="254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A8E12FB-F210-48CD-8DA9-D6862E1249B1}"/>
              </a:ext>
            </a:extLst>
          </p:cNvPr>
          <p:cNvCxnSpPr>
            <a:cxnSpLocks/>
          </p:cNvCxnSpPr>
          <p:nvPr/>
        </p:nvCxnSpPr>
        <p:spPr>
          <a:xfrm>
            <a:off x="4043185" y="2173079"/>
            <a:ext cx="4491469" cy="0"/>
          </a:xfrm>
          <a:prstGeom prst="straightConnector1">
            <a:avLst/>
          </a:prstGeom>
          <a:ln w="25400">
            <a:solidFill>
              <a:schemeClr val="accent2"/>
            </a:solidFill>
            <a:tailEnd type="non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857525A-74E7-4896-A156-C72970C2D09D}"/>
              </a:ext>
            </a:extLst>
          </p:cNvPr>
          <p:cNvSpPr txBox="1"/>
          <p:nvPr/>
        </p:nvSpPr>
        <p:spPr>
          <a:xfrm>
            <a:off x="8620698" y="3207287"/>
            <a:ext cx="995785" cy="369332"/>
          </a:xfrm>
          <a:prstGeom prst="rect">
            <a:avLst/>
          </a:prstGeom>
          <a:noFill/>
        </p:spPr>
        <p:txBody>
          <a:bodyPr wrap="none" rtlCol="0">
            <a:spAutoFit/>
          </a:bodyPr>
          <a:lstStyle/>
          <a:p>
            <a:r>
              <a:rPr lang="en-US">
                <a:solidFill>
                  <a:schemeClr val="bg1">
                    <a:lumMod val="75000"/>
                    <a:lumOff val="25000"/>
                  </a:schemeClr>
                </a:solidFill>
              </a:rPr>
              <a:t>Included</a:t>
            </a:r>
            <a:endParaRPr lang="en-IN">
              <a:solidFill>
                <a:schemeClr val="bg1">
                  <a:lumMod val="75000"/>
                  <a:lumOff val="25000"/>
                </a:schemeClr>
              </a:solidFill>
            </a:endParaRPr>
          </a:p>
        </p:txBody>
      </p:sp>
      <p:sp>
        <p:nvSpPr>
          <p:cNvPr id="41" name="Rectangle 40">
            <a:extLst>
              <a:ext uri="{FF2B5EF4-FFF2-40B4-BE49-F238E27FC236}">
                <a16:creationId xmlns:a16="http://schemas.microsoft.com/office/drawing/2014/main" id="{A507462B-9D6C-4AF4-9EE7-BF2339695CDD}"/>
              </a:ext>
            </a:extLst>
          </p:cNvPr>
          <p:cNvSpPr/>
          <p:nvPr/>
        </p:nvSpPr>
        <p:spPr>
          <a:xfrm>
            <a:off x="1344052" y="3744750"/>
            <a:ext cx="2699133"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basic_math.cpp</a:t>
            </a:r>
            <a:endParaRPr lang="en-IN" b="1"/>
          </a:p>
        </p:txBody>
      </p:sp>
      <p:sp>
        <p:nvSpPr>
          <p:cNvPr id="42" name="Rectangle 41">
            <a:extLst>
              <a:ext uri="{FF2B5EF4-FFF2-40B4-BE49-F238E27FC236}">
                <a16:creationId xmlns:a16="http://schemas.microsoft.com/office/drawing/2014/main" id="{48771F05-A5F4-408F-B579-71CF84C10686}"/>
              </a:ext>
            </a:extLst>
          </p:cNvPr>
          <p:cNvSpPr/>
          <p:nvPr/>
        </p:nvSpPr>
        <p:spPr>
          <a:xfrm>
            <a:off x="1344055" y="1710403"/>
            <a:ext cx="2699133"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t>basic_math.h</a:t>
            </a:r>
            <a:endParaRPr lang="en-IN" b="1"/>
          </a:p>
        </p:txBody>
      </p:sp>
      <p:sp>
        <p:nvSpPr>
          <p:cNvPr id="43" name="Rectangle 42">
            <a:extLst>
              <a:ext uri="{FF2B5EF4-FFF2-40B4-BE49-F238E27FC236}">
                <a16:creationId xmlns:a16="http://schemas.microsoft.com/office/drawing/2014/main" id="{2EFD976F-0765-4FAB-8549-DD93E1C12260}"/>
              </a:ext>
            </a:extLst>
          </p:cNvPr>
          <p:cNvSpPr/>
          <p:nvPr/>
        </p:nvSpPr>
        <p:spPr>
          <a:xfrm>
            <a:off x="7074919" y="3755023"/>
            <a:ext cx="2919466"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main.cpp</a:t>
            </a:r>
            <a:endParaRPr lang="en-IN" b="1"/>
          </a:p>
        </p:txBody>
      </p:sp>
    </p:spTree>
    <p:extLst>
      <p:ext uri="{BB962C8B-B14F-4D97-AF65-F5344CB8AC3E}">
        <p14:creationId xmlns:p14="http://schemas.microsoft.com/office/powerpoint/2010/main" val="354397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C/C++ Build Process</a:t>
            </a:r>
          </a:p>
        </p:txBody>
      </p:sp>
      <p:sp>
        <p:nvSpPr>
          <p:cNvPr id="3" name="Content Placeholder 2"/>
          <p:cNvSpPr>
            <a:spLocks noGrp="1"/>
          </p:cNvSpPr>
          <p:nvPr>
            <p:ph idx="1"/>
          </p:nvPr>
        </p:nvSpPr>
        <p:spPr/>
        <p:txBody>
          <a:bodyPr>
            <a:normAutofit/>
          </a:bodyPr>
          <a:lstStyle/>
          <a:p>
            <a:r>
              <a:rPr lang="en-US"/>
              <a:t>The major build steps are</a:t>
            </a:r>
          </a:p>
          <a:p>
            <a:pPr lvl="1"/>
            <a:r>
              <a:rPr lang="en-US"/>
              <a:t>Preprocessing – statements starting with # are expanded by the preprocessor</a:t>
            </a:r>
          </a:p>
          <a:p>
            <a:pPr lvl="1"/>
            <a:r>
              <a:rPr lang="en-US"/>
              <a:t>Compilation – code is compiled and assembled as object code</a:t>
            </a:r>
          </a:p>
          <a:p>
            <a:pPr lvl="1"/>
            <a:r>
              <a:rPr lang="en-US"/>
              <a:t>Linking – object code is linked with other translation units</a:t>
            </a:r>
          </a:p>
          <a:p>
            <a:r>
              <a:rPr lang="en-US"/>
              <a:t>Compilers also optimize the code during compilation</a:t>
            </a:r>
          </a:p>
        </p:txBody>
      </p:sp>
    </p:spTree>
    <p:extLst>
      <p:ext uri="{BB962C8B-B14F-4D97-AF65-F5344CB8AC3E}">
        <p14:creationId xmlns:p14="http://schemas.microsoft.com/office/powerpoint/2010/main" val="36632952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984D3F-BF65-4F17-8389-C8F9C1106297}"/>
              </a:ext>
            </a:extLst>
          </p:cNvPr>
          <p:cNvSpPr>
            <a:spLocks noGrp="1"/>
          </p:cNvSpPr>
          <p:nvPr>
            <p:ph type="title"/>
          </p:nvPr>
        </p:nvSpPr>
        <p:spPr/>
        <p:txBody>
          <a:bodyPr/>
          <a:lstStyle/>
          <a:p>
            <a:r>
              <a:rPr lang="en-US"/>
              <a:t>Example</a:t>
            </a:r>
            <a:endParaRPr lang="en-IN"/>
          </a:p>
        </p:txBody>
      </p:sp>
      <p:sp>
        <p:nvSpPr>
          <p:cNvPr id="8" name="Rectangle 7">
            <a:extLst>
              <a:ext uri="{FF2B5EF4-FFF2-40B4-BE49-F238E27FC236}">
                <a16:creationId xmlns:a16="http://schemas.microsoft.com/office/drawing/2014/main" id="{020886AE-E59E-4E0E-BFFC-0689DA151A9E}"/>
              </a:ext>
            </a:extLst>
          </p:cNvPr>
          <p:cNvSpPr/>
          <p:nvPr/>
        </p:nvSpPr>
        <p:spPr>
          <a:xfrm>
            <a:off x="2098460" y="1690688"/>
            <a:ext cx="2699133"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basic_math.cpp</a:t>
            </a:r>
            <a:endParaRPr lang="en-IN" b="1"/>
          </a:p>
        </p:txBody>
      </p:sp>
      <p:sp>
        <p:nvSpPr>
          <p:cNvPr id="11" name="TextBox 10">
            <a:extLst>
              <a:ext uri="{FF2B5EF4-FFF2-40B4-BE49-F238E27FC236}">
                <a16:creationId xmlns:a16="http://schemas.microsoft.com/office/drawing/2014/main" id="{5CBD95EC-81D2-4199-B059-7E460627B1B7}"/>
              </a:ext>
            </a:extLst>
          </p:cNvPr>
          <p:cNvSpPr txBox="1"/>
          <p:nvPr/>
        </p:nvSpPr>
        <p:spPr>
          <a:xfrm>
            <a:off x="2098460" y="2076626"/>
            <a:ext cx="2699133" cy="1169551"/>
          </a:xfrm>
          <a:prstGeom prst="rect">
            <a:avLst/>
          </a:prstGeom>
          <a:solidFill>
            <a:schemeClr val="bg1">
              <a:lumMod val="95000"/>
              <a:lumOff val="5000"/>
            </a:schemeClr>
          </a:solidFill>
          <a:ln w="28575">
            <a:solidFill>
              <a:schemeClr val="tx1">
                <a:lumMod val="50000"/>
              </a:schemeClr>
            </a:solidFill>
          </a:ln>
        </p:spPr>
        <p:txBody>
          <a:bodyPr wrap="square">
            <a:spAutoFit/>
          </a:bodyPr>
          <a:lstStyle/>
          <a:p>
            <a:pPr marR="0" algn="l" rtl="0"/>
            <a:r>
              <a:rPr lang="en-IN" sz="1400" b="0" i="0" u="none" strike="noStrike" baseline="0">
                <a:solidFill>
                  <a:srgbClr val="FFCB6B"/>
                </a:solidFill>
                <a:latin typeface="JetBrains Mono" pitchFamily="2" charset="0"/>
              </a:rPr>
              <a:t>#include</a:t>
            </a:r>
            <a:r>
              <a:rPr lang="en-IN" sz="1400" b="0" i="0" u="none" strike="noStrike" baseline="0">
                <a:solidFill>
                  <a:srgbClr val="DCDCDC"/>
                </a:solidFill>
                <a:latin typeface="Cambria" panose="02040503050406030204" pitchFamily="18" charset="0"/>
              </a:rPr>
              <a:t> </a:t>
            </a:r>
            <a:r>
              <a:rPr lang="en-IN" sz="1400" b="0" i="0" u="none" strike="noStrike" baseline="0">
                <a:solidFill>
                  <a:srgbClr val="A31515"/>
                </a:solidFill>
                <a:latin typeface="JetBrains Mono" pitchFamily="2" charset="0"/>
              </a:rPr>
              <a:t>"</a:t>
            </a:r>
            <a:r>
              <a:rPr lang="en-IN" sz="1400" b="0" i="0" u="none" strike="noStrike" baseline="0" err="1">
                <a:solidFill>
                  <a:srgbClr val="C3E88D"/>
                </a:solidFill>
                <a:latin typeface="JetBrains Mono" pitchFamily="2" charset="0"/>
              </a:rPr>
              <a:t>basic_math.h</a:t>
            </a:r>
            <a:r>
              <a:rPr lang="en-IN" sz="1400" b="0" i="0" u="none" strike="noStrike" baseline="0">
                <a:solidFill>
                  <a:srgbClr val="A31515"/>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1" u="none" strike="noStrike" baseline="0">
                <a:solidFill>
                  <a:srgbClr val="7E7E7E"/>
                </a:solidFill>
                <a:latin typeface="JetBrains Mono" pitchFamily="2" charset="0"/>
              </a:rPr>
              <a:t>//Definition</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7B6FC4"/>
                </a:solidFill>
                <a:latin typeface="JetBrains Mono" pitchFamily="2" charset="0"/>
              </a:rPr>
              <a:t>Add</a:t>
            </a:r>
            <a:r>
              <a:rPr lang="en-IN" sz="1400" b="0" i="0" u="none" strike="noStrike" baseline="0">
                <a:solidFill>
                  <a:srgbClr val="FFFFFF"/>
                </a:solidFill>
                <a:latin typeface="JetBrains Mono" pitchFamily="2" charset="0"/>
              </a:rPr>
              <a:t>(</a:t>
            </a:r>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x</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y</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return</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x</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y</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p:txBody>
      </p:sp>
      <p:cxnSp>
        <p:nvCxnSpPr>
          <p:cNvPr id="12" name="Straight Arrow Connector 11">
            <a:extLst>
              <a:ext uri="{FF2B5EF4-FFF2-40B4-BE49-F238E27FC236}">
                <a16:creationId xmlns:a16="http://schemas.microsoft.com/office/drawing/2014/main" id="{907466FF-3BDB-4589-AB70-970AD190AE55}"/>
              </a:ext>
            </a:extLst>
          </p:cNvPr>
          <p:cNvCxnSpPr>
            <a:cxnSpLocks/>
            <a:endCxn id="21" idx="0"/>
          </p:cNvCxnSpPr>
          <p:nvPr/>
        </p:nvCxnSpPr>
        <p:spPr>
          <a:xfrm>
            <a:off x="3436757" y="3246177"/>
            <a:ext cx="0" cy="437060"/>
          </a:xfrm>
          <a:prstGeom prst="straightConnector1">
            <a:avLst/>
          </a:prstGeom>
          <a:ln w="254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F40E897-8C2E-4FBE-9AD1-A3D02A2F43C5}"/>
              </a:ext>
            </a:extLst>
          </p:cNvPr>
          <p:cNvSpPr txBox="1"/>
          <p:nvPr/>
        </p:nvSpPr>
        <p:spPr>
          <a:xfrm>
            <a:off x="3404097" y="3280041"/>
            <a:ext cx="1492396" cy="369332"/>
          </a:xfrm>
          <a:prstGeom prst="rect">
            <a:avLst/>
          </a:prstGeom>
          <a:noFill/>
        </p:spPr>
        <p:txBody>
          <a:bodyPr wrap="none" rtlCol="0">
            <a:spAutoFit/>
          </a:bodyPr>
          <a:lstStyle/>
          <a:p>
            <a:r>
              <a:rPr lang="en-US">
                <a:solidFill>
                  <a:schemeClr val="bg1">
                    <a:lumMod val="75000"/>
                    <a:lumOff val="25000"/>
                  </a:schemeClr>
                </a:solidFill>
              </a:rPr>
              <a:t>Preprocessing</a:t>
            </a:r>
            <a:endParaRPr lang="en-IN">
              <a:solidFill>
                <a:schemeClr val="bg1">
                  <a:lumMod val="75000"/>
                  <a:lumOff val="25000"/>
                </a:schemeClr>
              </a:solidFill>
            </a:endParaRPr>
          </a:p>
        </p:txBody>
      </p:sp>
      <p:sp>
        <p:nvSpPr>
          <p:cNvPr id="17" name="TextBox 16">
            <a:extLst>
              <a:ext uri="{FF2B5EF4-FFF2-40B4-BE49-F238E27FC236}">
                <a16:creationId xmlns:a16="http://schemas.microsoft.com/office/drawing/2014/main" id="{D3CC685D-F034-49D9-901A-2D6B9E842D28}"/>
              </a:ext>
            </a:extLst>
          </p:cNvPr>
          <p:cNvSpPr txBox="1"/>
          <p:nvPr/>
        </p:nvSpPr>
        <p:spPr>
          <a:xfrm>
            <a:off x="7174070" y="2176114"/>
            <a:ext cx="2919470" cy="954107"/>
          </a:xfrm>
          <a:prstGeom prst="rect">
            <a:avLst/>
          </a:prstGeom>
          <a:solidFill>
            <a:schemeClr val="bg1">
              <a:lumMod val="95000"/>
              <a:lumOff val="5000"/>
            </a:schemeClr>
          </a:solidFill>
          <a:ln w="28575">
            <a:solidFill>
              <a:schemeClr val="tx1">
                <a:lumMod val="50000"/>
              </a:schemeClr>
            </a:solidFill>
          </a:ln>
        </p:spPr>
        <p:txBody>
          <a:bodyPr wrap="square">
            <a:spAutoFit/>
          </a:bodyPr>
          <a:lstStyle/>
          <a:p>
            <a:pPr marR="0" algn="l" rtl="0"/>
            <a:r>
              <a:rPr lang="en-IN" sz="1400" b="0" i="0" u="none" strike="noStrike" baseline="0">
                <a:solidFill>
                  <a:srgbClr val="FFCB6B"/>
                </a:solidFill>
                <a:latin typeface="JetBrains Mono" pitchFamily="2" charset="0"/>
              </a:rPr>
              <a:t>#include</a:t>
            </a:r>
            <a:r>
              <a:rPr lang="en-IN" sz="1400" b="0" i="0" u="none" strike="noStrike" baseline="0">
                <a:solidFill>
                  <a:srgbClr val="DCDCDC"/>
                </a:solidFill>
                <a:latin typeface="Cambria" panose="02040503050406030204" pitchFamily="18" charset="0"/>
              </a:rPr>
              <a:t> </a:t>
            </a:r>
            <a:r>
              <a:rPr lang="en-IN" sz="1400" b="0" i="0" u="none" strike="noStrike" baseline="0">
                <a:solidFill>
                  <a:srgbClr val="A31515"/>
                </a:solidFill>
                <a:latin typeface="JetBrains Mono" pitchFamily="2" charset="0"/>
              </a:rPr>
              <a:t>"</a:t>
            </a:r>
            <a:r>
              <a:rPr lang="en-IN" sz="1400" b="0" i="0" u="none" strike="noStrike" baseline="0" err="1">
                <a:solidFill>
                  <a:srgbClr val="C3E88D"/>
                </a:solidFill>
                <a:latin typeface="JetBrains Mono" pitchFamily="2" charset="0"/>
              </a:rPr>
              <a:t>basic_math.h</a:t>
            </a:r>
            <a:r>
              <a:rPr lang="en-IN" sz="1400" b="0" i="0" u="none" strike="noStrike" baseline="0">
                <a:solidFill>
                  <a:srgbClr val="A31515"/>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7B6FC4"/>
                </a:solidFill>
                <a:latin typeface="JetBrains Mono" pitchFamily="2" charset="0"/>
              </a:rPr>
              <a:t>main</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D5A2DF"/>
                </a:solidFill>
                <a:latin typeface="JetBrains Mono" pitchFamily="2" charset="0"/>
              </a:rPr>
              <a:t>auto</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sum</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7B6FC4"/>
                </a:solidFill>
                <a:latin typeface="JetBrains Mono" pitchFamily="2" charset="0"/>
              </a:rPr>
              <a:t>Add</a:t>
            </a:r>
            <a:r>
              <a:rPr lang="en-IN" sz="1400" b="0" i="0" u="none" strike="noStrike" baseline="0">
                <a:solidFill>
                  <a:srgbClr val="FFFFFF"/>
                </a:solidFill>
                <a:latin typeface="JetBrains Mono" pitchFamily="2" charset="0"/>
              </a:rPr>
              <a:t>(</a:t>
            </a:r>
            <a:r>
              <a:rPr lang="en-IN" sz="1400" b="0" i="0" u="none" strike="noStrike" baseline="0">
                <a:solidFill>
                  <a:srgbClr val="F78C6C"/>
                </a:solidFill>
                <a:latin typeface="JetBrains Mono" pitchFamily="2" charset="0"/>
              </a:rPr>
              <a:t>3</a:t>
            </a:r>
            <a:r>
              <a:rPr lang="en-IN" sz="1400" b="0" i="0" u="none" strike="noStrike" baseline="0">
                <a:solidFill>
                  <a:srgbClr val="FFFFFF"/>
                </a:solidFill>
                <a:latin typeface="JetBrains Mono" pitchFamily="2" charset="0"/>
              </a:rPr>
              <a:t>,</a:t>
            </a:r>
            <a:r>
              <a:rPr lang="en-IN" sz="1400" b="0" i="0" u="none" strike="noStrike" baseline="0">
                <a:solidFill>
                  <a:srgbClr val="F78C6C"/>
                </a:solidFill>
                <a:latin typeface="JetBrains Mono" pitchFamily="2" charset="0"/>
              </a:rPr>
              <a:t>5</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p:txBody>
      </p:sp>
      <p:cxnSp>
        <p:nvCxnSpPr>
          <p:cNvPr id="16" name="Straight Arrow Connector 15">
            <a:extLst>
              <a:ext uri="{FF2B5EF4-FFF2-40B4-BE49-F238E27FC236}">
                <a16:creationId xmlns:a16="http://schemas.microsoft.com/office/drawing/2014/main" id="{68815106-FAAD-4A42-99DC-5F121AF1CA25}"/>
              </a:ext>
            </a:extLst>
          </p:cNvPr>
          <p:cNvCxnSpPr>
            <a:cxnSpLocks/>
            <a:stCxn id="17" idx="2"/>
            <a:endCxn id="22" idx="0"/>
          </p:cNvCxnSpPr>
          <p:nvPr/>
        </p:nvCxnSpPr>
        <p:spPr>
          <a:xfrm>
            <a:off x="8633805" y="3130221"/>
            <a:ext cx="0" cy="553016"/>
          </a:xfrm>
          <a:prstGeom prst="straightConnector1">
            <a:avLst/>
          </a:prstGeom>
          <a:ln w="254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2C5A8C9-98AF-4449-BFDD-DDD7D9AF6F91}"/>
              </a:ext>
            </a:extLst>
          </p:cNvPr>
          <p:cNvSpPr txBox="1"/>
          <p:nvPr/>
        </p:nvSpPr>
        <p:spPr>
          <a:xfrm>
            <a:off x="8633805" y="3197949"/>
            <a:ext cx="1492396" cy="369332"/>
          </a:xfrm>
          <a:prstGeom prst="rect">
            <a:avLst/>
          </a:prstGeom>
          <a:noFill/>
        </p:spPr>
        <p:txBody>
          <a:bodyPr wrap="none" rtlCol="0">
            <a:spAutoFit/>
          </a:bodyPr>
          <a:lstStyle/>
          <a:p>
            <a:r>
              <a:rPr lang="en-US">
                <a:solidFill>
                  <a:schemeClr val="bg1">
                    <a:lumMod val="75000"/>
                    <a:lumOff val="25000"/>
                  </a:schemeClr>
                </a:solidFill>
              </a:rPr>
              <a:t>Preprocessing</a:t>
            </a:r>
            <a:endParaRPr lang="en-IN">
              <a:solidFill>
                <a:schemeClr val="bg1">
                  <a:lumMod val="75000"/>
                  <a:lumOff val="25000"/>
                </a:schemeClr>
              </a:solidFill>
            </a:endParaRPr>
          </a:p>
        </p:txBody>
      </p:sp>
      <p:sp>
        <p:nvSpPr>
          <p:cNvPr id="21" name="Rectangle 20">
            <a:extLst>
              <a:ext uri="{FF2B5EF4-FFF2-40B4-BE49-F238E27FC236}">
                <a16:creationId xmlns:a16="http://schemas.microsoft.com/office/drawing/2014/main" id="{209EE693-C8C5-47DB-9B6A-8511FA4736CC}"/>
              </a:ext>
            </a:extLst>
          </p:cNvPr>
          <p:cNvSpPr/>
          <p:nvPr/>
        </p:nvSpPr>
        <p:spPr>
          <a:xfrm>
            <a:off x="1977022" y="3683237"/>
            <a:ext cx="2919470" cy="544161"/>
          </a:xfrm>
          <a:prstGeom prst="rect">
            <a:avLst/>
          </a:prstGeom>
          <a:solidFill>
            <a:schemeClr val="accent4">
              <a:lumMod val="40000"/>
              <a:lumOff val="60000"/>
            </a:schemeClr>
          </a:solidFill>
          <a:ln>
            <a:solidFill>
              <a:schemeClr val="accent4">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a:solidFill>
                  <a:schemeClr val="bg1">
                    <a:lumMod val="75000"/>
                    <a:lumOff val="25000"/>
                  </a:schemeClr>
                </a:solidFill>
              </a:rPr>
              <a:t>Intermediate File</a:t>
            </a:r>
            <a:endParaRPr lang="en-IN" b="1">
              <a:solidFill>
                <a:schemeClr val="bg1">
                  <a:lumMod val="75000"/>
                  <a:lumOff val="25000"/>
                </a:schemeClr>
              </a:solidFill>
            </a:endParaRPr>
          </a:p>
        </p:txBody>
      </p:sp>
      <p:sp>
        <p:nvSpPr>
          <p:cNvPr id="22" name="Rectangle 21">
            <a:extLst>
              <a:ext uri="{FF2B5EF4-FFF2-40B4-BE49-F238E27FC236}">
                <a16:creationId xmlns:a16="http://schemas.microsoft.com/office/drawing/2014/main" id="{E466E14B-ED39-4869-8B4F-1C98B406D413}"/>
              </a:ext>
            </a:extLst>
          </p:cNvPr>
          <p:cNvSpPr/>
          <p:nvPr/>
        </p:nvSpPr>
        <p:spPr>
          <a:xfrm>
            <a:off x="7174070" y="3683237"/>
            <a:ext cx="2919470" cy="544161"/>
          </a:xfrm>
          <a:prstGeom prst="rect">
            <a:avLst/>
          </a:prstGeom>
          <a:solidFill>
            <a:schemeClr val="accent4">
              <a:lumMod val="40000"/>
              <a:lumOff val="60000"/>
            </a:schemeClr>
          </a:solidFill>
          <a:ln>
            <a:solidFill>
              <a:schemeClr val="accent4">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a:solidFill>
                  <a:schemeClr val="bg1">
                    <a:lumMod val="75000"/>
                    <a:lumOff val="25000"/>
                  </a:schemeClr>
                </a:solidFill>
              </a:rPr>
              <a:t>Intermediate File</a:t>
            </a:r>
            <a:endParaRPr lang="en-IN" b="1">
              <a:solidFill>
                <a:schemeClr val="bg1">
                  <a:lumMod val="75000"/>
                  <a:lumOff val="25000"/>
                </a:schemeClr>
              </a:solidFill>
            </a:endParaRPr>
          </a:p>
        </p:txBody>
      </p:sp>
      <p:cxnSp>
        <p:nvCxnSpPr>
          <p:cNvPr id="24" name="Straight Arrow Connector 23">
            <a:extLst>
              <a:ext uri="{FF2B5EF4-FFF2-40B4-BE49-F238E27FC236}">
                <a16:creationId xmlns:a16="http://schemas.microsoft.com/office/drawing/2014/main" id="{469769C8-B035-4DD5-8C34-7EE45E901E8D}"/>
              </a:ext>
            </a:extLst>
          </p:cNvPr>
          <p:cNvCxnSpPr>
            <a:cxnSpLocks/>
            <a:endCxn id="27" idx="0"/>
          </p:cNvCxnSpPr>
          <p:nvPr/>
        </p:nvCxnSpPr>
        <p:spPr>
          <a:xfrm>
            <a:off x="3448027" y="4241050"/>
            <a:ext cx="0" cy="437060"/>
          </a:xfrm>
          <a:prstGeom prst="straightConnector1">
            <a:avLst/>
          </a:prstGeom>
          <a:ln w="254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88BE61C-D136-435B-8669-718E5C2814C7}"/>
              </a:ext>
            </a:extLst>
          </p:cNvPr>
          <p:cNvSpPr txBox="1"/>
          <p:nvPr/>
        </p:nvSpPr>
        <p:spPr>
          <a:xfrm>
            <a:off x="3415367" y="4274914"/>
            <a:ext cx="1323889" cy="369332"/>
          </a:xfrm>
          <a:prstGeom prst="rect">
            <a:avLst/>
          </a:prstGeom>
          <a:noFill/>
        </p:spPr>
        <p:txBody>
          <a:bodyPr wrap="none" rtlCol="0">
            <a:spAutoFit/>
          </a:bodyPr>
          <a:lstStyle/>
          <a:p>
            <a:r>
              <a:rPr lang="en-US">
                <a:solidFill>
                  <a:schemeClr val="bg1">
                    <a:lumMod val="75000"/>
                    <a:lumOff val="25000"/>
                  </a:schemeClr>
                </a:solidFill>
              </a:rPr>
              <a:t>Compilation</a:t>
            </a:r>
            <a:endParaRPr lang="en-IN">
              <a:solidFill>
                <a:schemeClr val="bg1">
                  <a:lumMod val="75000"/>
                  <a:lumOff val="25000"/>
                </a:schemeClr>
              </a:solidFill>
            </a:endParaRPr>
          </a:p>
        </p:txBody>
      </p:sp>
      <p:sp>
        <p:nvSpPr>
          <p:cNvPr id="27" name="Rectangle 26">
            <a:extLst>
              <a:ext uri="{FF2B5EF4-FFF2-40B4-BE49-F238E27FC236}">
                <a16:creationId xmlns:a16="http://schemas.microsoft.com/office/drawing/2014/main" id="{D5C68113-3A01-49C5-9819-682FD37AE251}"/>
              </a:ext>
            </a:extLst>
          </p:cNvPr>
          <p:cNvSpPr/>
          <p:nvPr/>
        </p:nvSpPr>
        <p:spPr>
          <a:xfrm>
            <a:off x="1988292" y="4678110"/>
            <a:ext cx="2919470" cy="544161"/>
          </a:xfrm>
          <a:prstGeom prst="rect">
            <a:avLst/>
          </a:prstGeom>
          <a:solidFill>
            <a:srgbClr val="FFCDCD"/>
          </a:solidFill>
          <a:ln>
            <a:solidFill>
              <a:srgbClr val="FF9B9B"/>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a:solidFill>
                  <a:schemeClr val="bg1">
                    <a:lumMod val="75000"/>
                    <a:lumOff val="25000"/>
                  </a:schemeClr>
                </a:solidFill>
              </a:rPr>
              <a:t>Object Code</a:t>
            </a:r>
            <a:endParaRPr lang="en-IN" b="1">
              <a:solidFill>
                <a:schemeClr val="bg1">
                  <a:lumMod val="75000"/>
                  <a:lumOff val="25000"/>
                </a:schemeClr>
              </a:solidFill>
            </a:endParaRPr>
          </a:p>
        </p:txBody>
      </p:sp>
      <p:cxnSp>
        <p:nvCxnSpPr>
          <p:cNvPr id="28" name="Straight Arrow Connector 27">
            <a:extLst>
              <a:ext uri="{FF2B5EF4-FFF2-40B4-BE49-F238E27FC236}">
                <a16:creationId xmlns:a16="http://schemas.microsoft.com/office/drawing/2014/main" id="{0F7EAEE9-49C8-4BE9-8472-96C3557DC08D}"/>
              </a:ext>
            </a:extLst>
          </p:cNvPr>
          <p:cNvCxnSpPr>
            <a:cxnSpLocks/>
            <a:endCxn id="31" idx="0"/>
          </p:cNvCxnSpPr>
          <p:nvPr/>
        </p:nvCxnSpPr>
        <p:spPr>
          <a:xfrm>
            <a:off x="8633805" y="4227398"/>
            <a:ext cx="0" cy="437060"/>
          </a:xfrm>
          <a:prstGeom prst="straightConnector1">
            <a:avLst/>
          </a:prstGeom>
          <a:ln w="254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1F20398-9FBE-49E6-B4FF-1BE32EB44544}"/>
              </a:ext>
            </a:extLst>
          </p:cNvPr>
          <p:cNvSpPr txBox="1"/>
          <p:nvPr/>
        </p:nvSpPr>
        <p:spPr>
          <a:xfrm>
            <a:off x="8601145" y="4261262"/>
            <a:ext cx="1323889" cy="369332"/>
          </a:xfrm>
          <a:prstGeom prst="rect">
            <a:avLst/>
          </a:prstGeom>
          <a:noFill/>
        </p:spPr>
        <p:txBody>
          <a:bodyPr wrap="none" rtlCol="0">
            <a:spAutoFit/>
          </a:bodyPr>
          <a:lstStyle/>
          <a:p>
            <a:r>
              <a:rPr lang="en-US">
                <a:solidFill>
                  <a:schemeClr val="bg1">
                    <a:lumMod val="75000"/>
                    <a:lumOff val="25000"/>
                  </a:schemeClr>
                </a:solidFill>
              </a:rPr>
              <a:t>Compilation</a:t>
            </a:r>
            <a:endParaRPr lang="en-IN">
              <a:solidFill>
                <a:schemeClr val="bg1">
                  <a:lumMod val="75000"/>
                  <a:lumOff val="25000"/>
                </a:schemeClr>
              </a:solidFill>
            </a:endParaRPr>
          </a:p>
        </p:txBody>
      </p:sp>
      <p:sp>
        <p:nvSpPr>
          <p:cNvPr id="31" name="Rectangle 30">
            <a:extLst>
              <a:ext uri="{FF2B5EF4-FFF2-40B4-BE49-F238E27FC236}">
                <a16:creationId xmlns:a16="http://schemas.microsoft.com/office/drawing/2014/main" id="{83EB67A2-9013-4CA3-A0E3-8D3E4073AB6C}"/>
              </a:ext>
            </a:extLst>
          </p:cNvPr>
          <p:cNvSpPr/>
          <p:nvPr/>
        </p:nvSpPr>
        <p:spPr>
          <a:xfrm>
            <a:off x="7174070" y="4664458"/>
            <a:ext cx="2919470" cy="544161"/>
          </a:xfrm>
          <a:prstGeom prst="rect">
            <a:avLst/>
          </a:prstGeom>
          <a:solidFill>
            <a:srgbClr val="FFCDCD"/>
          </a:solidFill>
          <a:ln>
            <a:solidFill>
              <a:srgbClr val="FF9B9B"/>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a:solidFill>
                  <a:schemeClr val="bg1">
                    <a:lumMod val="75000"/>
                    <a:lumOff val="25000"/>
                  </a:schemeClr>
                </a:solidFill>
              </a:rPr>
              <a:t>Object Code</a:t>
            </a:r>
            <a:endParaRPr lang="en-IN" b="1">
              <a:solidFill>
                <a:schemeClr val="bg1">
                  <a:lumMod val="75000"/>
                  <a:lumOff val="25000"/>
                </a:schemeClr>
              </a:solidFill>
            </a:endParaRPr>
          </a:p>
        </p:txBody>
      </p:sp>
      <p:sp>
        <p:nvSpPr>
          <p:cNvPr id="32" name="Rectangle 31">
            <a:extLst>
              <a:ext uri="{FF2B5EF4-FFF2-40B4-BE49-F238E27FC236}">
                <a16:creationId xmlns:a16="http://schemas.microsoft.com/office/drawing/2014/main" id="{9567FEC4-8265-4123-8BA9-E41B0437FC4A}"/>
              </a:ext>
            </a:extLst>
          </p:cNvPr>
          <p:cNvSpPr/>
          <p:nvPr/>
        </p:nvSpPr>
        <p:spPr>
          <a:xfrm>
            <a:off x="4548130" y="5947866"/>
            <a:ext cx="2919470" cy="544161"/>
          </a:xfrm>
          <a:prstGeom prst="rect">
            <a:avLst/>
          </a:prstGeom>
          <a:solidFill>
            <a:srgbClr val="C2E49C"/>
          </a:solidFill>
          <a:ln>
            <a:solidFill>
              <a:srgbClr val="92D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a:solidFill>
                  <a:schemeClr val="bg1">
                    <a:lumMod val="75000"/>
                    <a:lumOff val="25000"/>
                  </a:schemeClr>
                </a:solidFill>
              </a:rPr>
              <a:t>Executable</a:t>
            </a:r>
            <a:endParaRPr lang="en-IN" b="1">
              <a:solidFill>
                <a:schemeClr val="bg1">
                  <a:lumMod val="75000"/>
                  <a:lumOff val="25000"/>
                </a:schemeClr>
              </a:solidFill>
            </a:endParaRPr>
          </a:p>
        </p:txBody>
      </p:sp>
      <p:cxnSp>
        <p:nvCxnSpPr>
          <p:cNvPr id="33" name="Straight Arrow Connector 32">
            <a:extLst>
              <a:ext uri="{FF2B5EF4-FFF2-40B4-BE49-F238E27FC236}">
                <a16:creationId xmlns:a16="http://schemas.microsoft.com/office/drawing/2014/main" id="{7C0F0F93-B6F9-4F22-A473-0CD31F2FED4C}"/>
              </a:ext>
            </a:extLst>
          </p:cNvPr>
          <p:cNvCxnSpPr>
            <a:cxnSpLocks/>
            <a:endCxn id="32" idx="0"/>
          </p:cNvCxnSpPr>
          <p:nvPr/>
        </p:nvCxnSpPr>
        <p:spPr>
          <a:xfrm>
            <a:off x="6003148" y="4936539"/>
            <a:ext cx="4717" cy="1011327"/>
          </a:xfrm>
          <a:prstGeom prst="straightConnector1">
            <a:avLst/>
          </a:prstGeom>
          <a:ln w="254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2635DA-9ACE-4B0B-B588-8FD6861BD457}"/>
              </a:ext>
            </a:extLst>
          </p:cNvPr>
          <p:cNvCxnSpPr>
            <a:cxnSpLocks/>
            <a:stCxn id="31" idx="1"/>
            <a:endCxn id="27" idx="3"/>
          </p:cNvCxnSpPr>
          <p:nvPr/>
        </p:nvCxnSpPr>
        <p:spPr>
          <a:xfrm flipH="1">
            <a:off x="4907762" y="4936539"/>
            <a:ext cx="2266308" cy="13652"/>
          </a:xfrm>
          <a:prstGeom prst="straightConnector1">
            <a:avLst/>
          </a:prstGeom>
          <a:ln w="254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BFAC963-0918-4321-8750-464742358DF4}"/>
              </a:ext>
            </a:extLst>
          </p:cNvPr>
          <p:cNvSpPr txBox="1"/>
          <p:nvPr/>
        </p:nvSpPr>
        <p:spPr>
          <a:xfrm>
            <a:off x="5618364" y="4567206"/>
            <a:ext cx="845103" cy="369332"/>
          </a:xfrm>
          <a:prstGeom prst="rect">
            <a:avLst/>
          </a:prstGeom>
          <a:noFill/>
        </p:spPr>
        <p:txBody>
          <a:bodyPr wrap="none" rtlCol="0">
            <a:spAutoFit/>
          </a:bodyPr>
          <a:lstStyle/>
          <a:p>
            <a:r>
              <a:rPr lang="en-US">
                <a:solidFill>
                  <a:schemeClr val="bg1">
                    <a:lumMod val="75000"/>
                    <a:lumOff val="25000"/>
                  </a:schemeClr>
                </a:solidFill>
              </a:rPr>
              <a:t>Linking</a:t>
            </a:r>
            <a:endParaRPr lang="en-IN">
              <a:solidFill>
                <a:schemeClr val="bg1">
                  <a:lumMod val="75000"/>
                  <a:lumOff val="25000"/>
                </a:schemeClr>
              </a:solidFill>
            </a:endParaRPr>
          </a:p>
        </p:txBody>
      </p:sp>
      <p:sp>
        <p:nvSpPr>
          <p:cNvPr id="37" name="Rectangle 36">
            <a:extLst>
              <a:ext uri="{FF2B5EF4-FFF2-40B4-BE49-F238E27FC236}">
                <a16:creationId xmlns:a16="http://schemas.microsoft.com/office/drawing/2014/main" id="{73DD18D3-48C2-40CA-BF2E-FC4CD9BDB26D}"/>
              </a:ext>
            </a:extLst>
          </p:cNvPr>
          <p:cNvSpPr/>
          <p:nvPr/>
        </p:nvSpPr>
        <p:spPr>
          <a:xfrm>
            <a:off x="7174070" y="1779224"/>
            <a:ext cx="2919470"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main.cpp</a:t>
            </a:r>
            <a:endParaRPr lang="en-IN" b="1"/>
          </a:p>
        </p:txBody>
      </p:sp>
    </p:spTree>
    <p:extLst>
      <p:ext uri="{BB962C8B-B14F-4D97-AF65-F5344CB8AC3E}">
        <p14:creationId xmlns:p14="http://schemas.microsoft.com/office/powerpoint/2010/main" val="69048203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par>
                                <p:cTn id="51" presetID="10"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1" grpId="0" animBg="1"/>
      <p:bldP spid="22" grpId="0" animBg="1"/>
      <p:bldP spid="25" grpId="0"/>
      <p:bldP spid="27" grpId="0" animBg="1"/>
      <p:bldP spid="29" grpId="0"/>
      <p:bldP spid="31" grpId="0" animBg="1"/>
      <p:bldP spid="32" grpId="0" animBg="1"/>
      <p:bldP spid="3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3AD9-E1F8-4547-B0CA-F578703A04D2}"/>
              </a:ext>
            </a:extLst>
          </p:cNvPr>
          <p:cNvSpPr>
            <a:spLocks noGrp="1"/>
          </p:cNvSpPr>
          <p:nvPr>
            <p:ph type="title"/>
          </p:nvPr>
        </p:nvSpPr>
        <p:spPr/>
        <p:txBody>
          <a:bodyPr/>
          <a:lstStyle/>
          <a:p>
            <a:r>
              <a:rPr lang="en-US"/>
              <a:t>Disadvantages</a:t>
            </a:r>
            <a:endParaRPr lang="en-IN"/>
          </a:p>
        </p:txBody>
      </p:sp>
      <p:sp>
        <p:nvSpPr>
          <p:cNvPr id="3" name="Content Placeholder 2">
            <a:extLst>
              <a:ext uri="{FF2B5EF4-FFF2-40B4-BE49-F238E27FC236}">
                <a16:creationId xmlns:a16="http://schemas.microsoft.com/office/drawing/2014/main" id="{9D860D73-0051-4E0D-BAC7-069AD44BACA5}"/>
              </a:ext>
            </a:extLst>
          </p:cNvPr>
          <p:cNvSpPr>
            <a:spLocks noGrp="1"/>
          </p:cNvSpPr>
          <p:nvPr>
            <p:ph idx="1"/>
          </p:nvPr>
        </p:nvSpPr>
        <p:spPr/>
        <p:txBody>
          <a:bodyPr>
            <a:normAutofit fontScale="92500" lnSpcReduction="20000"/>
          </a:bodyPr>
          <a:lstStyle/>
          <a:p>
            <a:r>
              <a:rPr lang="en-US"/>
              <a:t>Preprocessing not part of C++ standard</a:t>
            </a:r>
          </a:p>
          <a:p>
            <a:r>
              <a:rPr lang="en-US"/>
              <a:t>Macro usage may impact the code behavior</a:t>
            </a:r>
          </a:p>
          <a:p>
            <a:r>
              <a:rPr lang="en-US"/>
              <a:t>No access control</a:t>
            </a:r>
          </a:p>
          <a:p>
            <a:r>
              <a:rPr lang="en-US"/>
              <a:t>Slow compilation</a:t>
            </a:r>
          </a:p>
          <a:p>
            <a:r>
              <a:rPr lang="en-US"/>
              <a:t>Large file size</a:t>
            </a:r>
          </a:p>
          <a:p>
            <a:r>
              <a:rPr lang="en-US"/>
              <a:t>Code in header files may be compiled multiple times</a:t>
            </a:r>
          </a:p>
          <a:p>
            <a:r>
              <a:rPr lang="en-US"/>
              <a:t>ODR violations</a:t>
            </a:r>
          </a:p>
          <a:p>
            <a:r>
              <a:rPr lang="en-US"/>
              <a:t>Header/implementation split</a:t>
            </a:r>
          </a:p>
          <a:p>
            <a:r>
              <a:rPr lang="en-US"/>
              <a:t>Order dependencies or cycles</a:t>
            </a:r>
            <a:endParaRPr lang="en-IN"/>
          </a:p>
        </p:txBody>
      </p:sp>
    </p:spTree>
    <p:extLst>
      <p:ext uri="{BB962C8B-B14F-4D97-AF65-F5344CB8AC3E}">
        <p14:creationId xmlns:p14="http://schemas.microsoft.com/office/powerpoint/2010/main" val="29793866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04A7FF-3242-4235-A9ED-FF53F709A000}"/>
              </a:ext>
            </a:extLst>
          </p:cNvPr>
          <p:cNvSpPr>
            <a:spLocks noGrp="1"/>
          </p:cNvSpPr>
          <p:nvPr>
            <p:ph type="title"/>
          </p:nvPr>
        </p:nvSpPr>
        <p:spPr/>
        <p:txBody>
          <a:bodyPr/>
          <a:lstStyle/>
          <a:p>
            <a:r>
              <a:rPr lang="en-US"/>
              <a:t>Preprocessing Output</a:t>
            </a:r>
            <a:endParaRPr lang="en-IN"/>
          </a:p>
        </p:txBody>
      </p:sp>
      <p:pic>
        <p:nvPicPr>
          <p:cNvPr id="6" name="Picture 5">
            <a:extLst>
              <a:ext uri="{FF2B5EF4-FFF2-40B4-BE49-F238E27FC236}">
                <a16:creationId xmlns:a16="http://schemas.microsoft.com/office/drawing/2014/main" id="{4B0B07D7-9349-411D-ACC0-A0F026ABC099}"/>
              </a:ext>
            </a:extLst>
          </p:cNvPr>
          <p:cNvPicPr>
            <a:picLocks noChangeAspect="1"/>
          </p:cNvPicPr>
          <p:nvPr/>
        </p:nvPicPr>
        <p:blipFill>
          <a:blip r:embed="rId2"/>
          <a:stretch>
            <a:fillRect/>
          </a:stretch>
        </p:blipFill>
        <p:spPr>
          <a:xfrm>
            <a:off x="3124200" y="2414587"/>
            <a:ext cx="5943600" cy="2028825"/>
          </a:xfrm>
          <a:prstGeom prst="rect">
            <a:avLst/>
          </a:prstGeom>
          <a:ln w="28575">
            <a:solidFill>
              <a:schemeClr val="tx1">
                <a:lumMod val="50000"/>
              </a:schemeClr>
            </a:solidFill>
          </a:ln>
        </p:spPr>
      </p:pic>
      <p:sp>
        <p:nvSpPr>
          <p:cNvPr id="7" name="TextBox 6">
            <a:extLst>
              <a:ext uri="{FF2B5EF4-FFF2-40B4-BE49-F238E27FC236}">
                <a16:creationId xmlns:a16="http://schemas.microsoft.com/office/drawing/2014/main" id="{E7CAA1DF-C0D2-4AC4-AB48-37F2308A141B}"/>
              </a:ext>
            </a:extLst>
          </p:cNvPr>
          <p:cNvSpPr txBox="1"/>
          <p:nvPr/>
        </p:nvSpPr>
        <p:spPr>
          <a:xfrm>
            <a:off x="5218388" y="4578921"/>
            <a:ext cx="1755224" cy="369332"/>
          </a:xfrm>
          <a:prstGeom prst="rect">
            <a:avLst/>
          </a:prstGeom>
          <a:noFill/>
        </p:spPr>
        <p:txBody>
          <a:bodyPr wrap="none" rtlCol="0">
            <a:spAutoFit/>
          </a:bodyPr>
          <a:lstStyle/>
          <a:p>
            <a:r>
              <a:rPr lang="en-US">
                <a:solidFill>
                  <a:schemeClr val="bg1">
                    <a:lumMod val="75000"/>
                    <a:lumOff val="25000"/>
                  </a:schemeClr>
                </a:solidFill>
              </a:rPr>
              <a:t>File size is 1.4mb</a:t>
            </a:r>
            <a:endParaRPr lang="en-IN">
              <a:solidFill>
                <a:schemeClr val="bg1">
                  <a:lumMod val="75000"/>
                  <a:lumOff val="25000"/>
                </a:schemeClr>
              </a:solidFill>
            </a:endParaRPr>
          </a:p>
        </p:txBody>
      </p:sp>
      <p:sp>
        <p:nvSpPr>
          <p:cNvPr id="8" name="Rectangle 7">
            <a:extLst>
              <a:ext uri="{FF2B5EF4-FFF2-40B4-BE49-F238E27FC236}">
                <a16:creationId xmlns:a16="http://schemas.microsoft.com/office/drawing/2014/main" id="{F7C4412E-399C-408F-9011-1E9AF795A5DA}"/>
              </a:ext>
            </a:extLst>
          </p:cNvPr>
          <p:cNvSpPr/>
          <p:nvPr/>
        </p:nvSpPr>
        <p:spPr>
          <a:xfrm>
            <a:off x="3109914" y="2005440"/>
            <a:ext cx="5967412"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t>main.i</a:t>
            </a:r>
            <a:endParaRPr lang="en-IN" b="1"/>
          </a:p>
        </p:txBody>
      </p:sp>
    </p:spTree>
    <p:extLst>
      <p:ext uri="{BB962C8B-B14F-4D97-AF65-F5344CB8AC3E}">
        <p14:creationId xmlns:p14="http://schemas.microsoft.com/office/powerpoint/2010/main" val="127268273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20091-438F-4481-AA36-5C3D583A42E1}"/>
              </a:ext>
            </a:extLst>
          </p:cNvPr>
          <p:cNvSpPr>
            <a:spLocks noGrp="1"/>
          </p:cNvSpPr>
          <p:nvPr>
            <p:ph type="title"/>
          </p:nvPr>
        </p:nvSpPr>
        <p:spPr/>
        <p:txBody>
          <a:bodyPr/>
          <a:lstStyle/>
          <a:p>
            <a:r>
              <a:rPr lang="en-US"/>
              <a:t>Modules</a:t>
            </a:r>
            <a:endParaRPr lang="en-IN"/>
          </a:p>
        </p:txBody>
      </p:sp>
      <p:sp>
        <p:nvSpPr>
          <p:cNvPr id="4" name="Content Placeholder 3">
            <a:extLst>
              <a:ext uri="{FF2B5EF4-FFF2-40B4-BE49-F238E27FC236}">
                <a16:creationId xmlns:a16="http://schemas.microsoft.com/office/drawing/2014/main" id="{774A1989-21C0-4A38-B7FE-7721366289E1}"/>
              </a:ext>
            </a:extLst>
          </p:cNvPr>
          <p:cNvSpPr>
            <a:spLocks noGrp="1"/>
          </p:cNvSpPr>
          <p:nvPr>
            <p:ph idx="1"/>
          </p:nvPr>
        </p:nvSpPr>
        <p:spPr/>
        <p:txBody>
          <a:bodyPr/>
          <a:lstStyle/>
          <a:p>
            <a:r>
              <a:rPr lang="en-US"/>
              <a:t>New way to modularize a C++ application</a:t>
            </a:r>
          </a:p>
          <a:p>
            <a:r>
              <a:rPr lang="en-US"/>
              <a:t>A module is a translation unit that is compiled by a C++ compiler</a:t>
            </a:r>
          </a:p>
          <a:p>
            <a:r>
              <a:rPr lang="en-US"/>
              <a:t>Does not use the preprocessor</a:t>
            </a:r>
          </a:p>
          <a:p>
            <a:r>
              <a:rPr lang="en-US"/>
              <a:t>Backward compatible with header files</a:t>
            </a:r>
            <a:endParaRPr lang="en-IN"/>
          </a:p>
        </p:txBody>
      </p:sp>
    </p:spTree>
    <p:extLst>
      <p:ext uri="{BB962C8B-B14F-4D97-AF65-F5344CB8AC3E}">
        <p14:creationId xmlns:p14="http://schemas.microsoft.com/office/powerpoint/2010/main" val="9229201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C861-D3AB-4733-AE59-9E52DB290035}"/>
              </a:ext>
            </a:extLst>
          </p:cNvPr>
          <p:cNvSpPr>
            <a:spLocks noGrp="1"/>
          </p:cNvSpPr>
          <p:nvPr>
            <p:ph type="title"/>
          </p:nvPr>
        </p:nvSpPr>
        <p:spPr/>
        <p:txBody>
          <a:bodyPr/>
          <a:lstStyle/>
          <a:p>
            <a:r>
              <a:rPr lang="en-US"/>
              <a:t>Module Structure</a:t>
            </a:r>
            <a:endParaRPr lang="en-IN"/>
          </a:p>
        </p:txBody>
      </p:sp>
      <p:sp>
        <p:nvSpPr>
          <p:cNvPr id="20" name="Content Placeholder 2">
            <a:extLst>
              <a:ext uri="{FF2B5EF4-FFF2-40B4-BE49-F238E27FC236}">
                <a16:creationId xmlns:a16="http://schemas.microsoft.com/office/drawing/2014/main" id="{FC002F76-4070-4364-A124-D9FD50B48C9D}"/>
              </a:ext>
            </a:extLst>
          </p:cNvPr>
          <p:cNvSpPr txBox="1">
            <a:spLocks/>
          </p:cNvSpPr>
          <p:nvPr/>
        </p:nvSpPr>
        <p:spPr>
          <a:xfrm>
            <a:off x="4794466" y="1520333"/>
            <a:ext cx="5341052" cy="1068631"/>
          </a:xfrm>
          <a:prstGeom prst="rect">
            <a:avLst/>
          </a:prstGeom>
          <a:solidFill>
            <a:schemeClr val="tx1">
              <a:lumMod val="95000"/>
            </a:schemeClr>
          </a:solidFill>
          <a:ln>
            <a:solidFill>
              <a:schemeClr val="tx1">
                <a:lumMod val="75000"/>
              </a:schemeClr>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3600" kern="1200">
                <a:solidFill>
                  <a:schemeClr val="bg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3200" kern="1200">
                <a:solidFill>
                  <a:schemeClr val="bg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800" kern="1200">
                <a:solidFill>
                  <a:schemeClr val="bg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bg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bg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i="1">
                <a:solidFill>
                  <a:srgbClr val="7030A0"/>
                </a:solidFill>
                <a:latin typeface="Consolas" panose="020B0609020204030204" pitchFamily="49" charset="0"/>
              </a:rPr>
              <a:t>module;</a:t>
            </a:r>
          </a:p>
          <a:p>
            <a:pPr marL="0" indent="0" algn="ctr">
              <a:buFont typeface="Arial" panose="020B0604020202020204" pitchFamily="34" charset="0"/>
              <a:buNone/>
            </a:pPr>
            <a:r>
              <a:rPr lang="en-US" sz="2400">
                <a:solidFill>
                  <a:schemeClr val="bg1">
                    <a:lumMod val="75000"/>
                    <a:lumOff val="25000"/>
                  </a:schemeClr>
                </a:solidFill>
              </a:rPr>
              <a:t>Global Module Fragment</a:t>
            </a:r>
          </a:p>
          <a:p>
            <a:pPr marL="0" indent="0" algn="ctr">
              <a:buFont typeface="Arial" panose="020B0604020202020204" pitchFamily="34" charset="0"/>
              <a:buNone/>
            </a:pPr>
            <a:r>
              <a:rPr lang="en-US" sz="1900">
                <a:solidFill>
                  <a:schemeClr val="bg1">
                    <a:lumMod val="75000"/>
                    <a:lumOff val="25000"/>
                  </a:schemeClr>
                </a:solidFill>
              </a:rPr>
              <a:t>(only preprocessor directives or legacy includes)</a:t>
            </a:r>
            <a:endParaRPr lang="en-IN" sz="1900">
              <a:solidFill>
                <a:schemeClr val="bg1">
                  <a:lumMod val="75000"/>
                  <a:lumOff val="25000"/>
                </a:schemeClr>
              </a:solidFill>
            </a:endParaRPr>
          </a:p>
        </p:txBody>
      </p:sp>
      <p:sp>
        <p:nvSpPr>
          <p:cNvPr id="21" name="Content Placeholder 2">
            <a:extLst>
              <a:ext uri="{FF2B5EF4-FFF2-40B4-BE49-F238E27FC236}">
                <a16:creationId xmlns:a16="http://schemas.microsoft.com/office/drawing/2014/main" id="{EE784F28-4B71-42CA-B5D2-BCBF8029102D}"/>
              </a:ext>
            </a:extLst>
          </p:cNvPr>
          <p:cNvSpPr txBox="1">
            <a:spLocks/>
          </p:cNvSpPr>
          <p:nvPr/>
        </p:nvSpPr>
        <p:spPr>
          <a:xfrm>
            <a:off x="4794466" y="2588964"/>
            <a:ext cx="5341052" cy="1443209"/>
          </a:xfrm>
          <a:prstGeom prst="rect">
            <a:avLst/>
          </a:prstGeom>
          <a:solidFill>
            <a:schemeClr val="accent4">
              <a:lumMod val="20000"/>
              <a:lumOff val="80000"/>
            </a:schemeClr>
          </a:solidFill>
          <a:ln>
            <a:solidFill>
              <a:schemeClr val="tx1">
                <a:lumMod val="75000"/>
              </a:schemeClr>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3600" kern="1200">
                <a:solidFill>
                  <a:schemeClr val="bg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3200" kern="1200">
                <a:solidFill>
                  <a:schemeClr val="bg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800" kern="1200">
                <a:solidFill>
                  <a:schemeClr val="bg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bg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bg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i="1">
                <a:solidFill>
                  <a:srgbClr val="7030A0"/>
                </a:solidFill>
                <a:latin typeface="Consolas" panose="020B0609020204030204" pitchFamily="49" charset="0"/>
              </a:rPr>
              <a:t>export module </a:t>
            </a:r>
            <a:r>
              <a:rPr lang="en-US" sz="2200" i="1">
                <a:solidFill>
                  <a:schemeClr val="bg1"/>
                </a:solidFill>
                <a:latin typeface="Consolas" panose="020B0609020204030204" pitchFamily="49" charset="0"/>
              </a:rPr>
              <a:t>&lt;name&gt;</a:t>
            </a:r>
            <a:r>
              <a:rPr lang="en-US" sz="2200" i="1">
                <a:solidFill>
                  <a:srgbClr val="7030A0"/>
                </a:solidFill>
                <a:latin typeface="Consolas" panose="020B0609020204030204" pitchFamily="49" charset="0"/>
              </a:rPr>
              <a:t>;</a:t>
            </a:r>
          </a:p>
          <a:p>
            <a:pPr marL="0" indent="0">
              <a:buFont typeface="Arial" panose="020B0604020202020204" pitchFamily="34" charset="0"/>
              <a:buNone/>
            </a:pPr>
            <a:r>
              <a:rPr lang="en-US" sz="2200" i="1">
                <a:solidFill>
                  <a:srgbClr val="7030A0"/>
                </a:solidFill>
                <a:latin typeface="Consolas" panose="020B0609020204030204" pitchFamily="49" charset="0"/>
              </a:rPr>
              <a:t>import </a:t>
            </a:r>
            <a:r>
              <a:rPr lang="en-US" sz="2200" i="1">
                <a:solidFill>
                  <a:schemeClr val="bg1"/>
                </a:solidFill>
                <a:latin typeface="Consolas" panose="020B0609020204030204" pitchFamily="49" charset="0"/>
              </a:rPr>
              <a:t>&lt;other modules&gt; ;</a:t>
            </a:r>
          </a:p>
          <a:p>
            <a:pPr marL="0" indent="0" algn="ctr">
              <a:buFont typeface="Arial" panose="020B0604020202020204" pitchFamily="34" charset="0"/>
              <a:buNone/>
            </a:pPr>
            <a:r>
              <a:rPr lang="en-US" sz="2400">
                <a:solidFill>
                  <a:schemeClr val="bg1">
                    <a:lumMod val="75000"/>
                    <a:lumOff val="25000"/>
                  </a:schemeClr>
                </a:solidFill>
              </a:rPr>
              <a:t>Module Preamble</a:t>
            </a:r>
          </a:p>
          <a:p>
            <a:pPr marL="0" indent="0" algn="ctr">
              <a:buFont typeface="Arial" panose="020B0604020202020204" pitchFamily="34" charset="0"/>
              <a:buNone/>
            </a:pPr>
            <a:r>
              <a:rPr lang="en-US" sz="1900">
                <a:solidFill>
                  <a:schemeClr val="bg1">
                    <a:lumMod val="75000"/>
                    <a:lumOff val="25000"/>
                  </a:schemeClr>
                </a:solidFill>
              </a:rPr>
              <a:t>(other module imports)</a:t>
            </a:r>
            <a:endParaRPr lang="en-IN" sz="1900">
              <a:solidFill>
                <a:schemeClr val="bg1">
                  <a:lumMod val="75000"/>
                  <a:lumOff val="25000"/>
                </a:schemeClr>
              </a:solidFill>
            </a:endParaRPr>
          </a:p>
        </p:txBody>
      </p:sp>
      <p:sp>
        <p:nvSpPr>
          <p:cNvPr id="23" name="Content Placeholder 2">
            <a:extLst>
              <a:ext uri="{FF2B5EF4-FFF2-40B4-BE49-F238E27FC236}">
                <a16:creationId xmlns:a16="http://schemas.microsoft.com/office/drawing/2014/main" id="{EC44F000-5060-48DE-8B44-0F09B5C0DDC4}"/>
              </a:ext>
            </a:extLst>
          </p:cNvPr>
          <p:cNvSpPr txBox="1">
            <a:spLocks/>
          </p:cNvSpPr>
          <p:nvPr/>
        </p:nvSpPr>
        <p:spPr>
          <a:xfrm>
            <a:off x="4794466" y="4032173"/>
            <a:ext cx="5341052" cy="1443209"/>
          </a:xfrm>
          <a:prstGeom prst="rect">
            <a:avLst/>
          </a:prstGeom>
          <a:solidFill>
            <a:schemeClr val="accent2">
              <a:lumMod val="20000"/>
              <a:lumOff val="80000"/>
            </a:schemeClr>
          </a:solidFill>
          <a:ln>
            <a:solidFill>
              <a:schemeClr val="tx1">
                <a:lumMod val="7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3600" kern="1200">
                <a:solidFill>
                  <a:schemeClr val="bg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3200" kern="1200">
                <a:solidFill>
                  <a:schemeClr val="bg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800" kern="1200">
                <a:solidFill>
                  <a:schemeClr val="bg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bg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bg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i="1">
                <a:solidFill>
                  <a:srgbClr val="7030A0"/>
                </a:solidFill>
                <a:latin typeface="Consolas" panose="020B0609020204030204" pitchFamily="49" charset="0"/>
              </a:rPr>
              <a:t>export </a:t>
            </a:r>
            <a:r>
              <a:rPr lang="en-US" sz="2000" i="1">
                <a:solidFill>
                  <a:schemeClr val="bg1"/>
                </a:solidFill>
                <a:latin typeface="Consolas" panose="020B0609020204030204" pitchFamily="49" charset="0"/>
              </a:rPr>
              <a:t>&lt;namespace, function, class&gt;</a:t>
            </a:r>
            <a:r>
              <a:rPr lang="en-US" sz="2000" i="1">
                <a:solidFill>
                  <a:srgbClr val="7030A0"/>
                </a:solidFill>
                <a:latin typeface="Consolas" panose="020B0609020204030204" pitchFamily="49" charset="0"/>
              </a:rPr>
              <a:t>;</a:t>
            </a:r>
          </a:p>
          <a:p>
            <a:pPr marL="0" indent="0">
              <a:buFont typeface="Arial" panose="020B0604020202020204" pitchFamily="34" charset="0"/>
              <a:buNone/>
            </a:pPr>
            <a:r>
              <a:rPr lang="en-US" sz="2000" i="1">
                <a:solidFill>
                  <a:srgbClr val="7030A0"/>
                </a:solidFill>
                <a:latin typeface="Consolas" panose="020B0609020204030204" pitchFamily="49" charset="0"/>
              </a:rPr>
              <a:t>export {</a:t>
            </a:r>
          </a:p>
          <a:p>
            <a:pPr marL="0" indent="0">
              <a:buFont typeface="Arial" panose="020B0604020202020204" pitchFamily="34" charset="0"/>
              <a:buNone/>
            </a:pPr>
            <a:r>
              <a:rPr lang="en-US" sz="2000" i="1">
                <a:solidFill>
                  <a:srgbClr val="7030A0"/>
                </a:solidFill>
                <a:latin typeface="Consolas" panose="020B0609020204030204" pitchFamily="49" charset="0"/>
              </a:rPr>
              <a:t>}</a:t>
            </a:r>
            <a:endParaRPr lang="en-US" sz="2000" i="1">
              <a:solidFill>
                <a:schemeClr val="bg1"/>
              </a:solidFill>
              <a:latin typeface="Consolas" panose="020B0609020204030204" pitchFamily="49" charset="0"/>
            </a:endParaRPr>
          </a:p>
          <a:p>
            <a:pPr marL="0" indent="0" algn="ctr">
              <a:buFont typeface="Arial" panose="020B0604020202020204" pitchFamily="34" charset="0"/>
              <a:buNone/>
            </a:pPr>
            <a:r>
              <a:rPr lang="en-US" sz="2200">
                <a:solidFill>
                  <a:schemeClr val="bg1">
                    <a:lumMod val="75000"/>
                    <a:lumOff val="25000"/>
                  </a:schemeClr>
                </a:solidFill>
              </a:rPr>
              <a:t>Module Purview</a:t>
            </a:r>
          </a:p>
          <a:p>
            <a:pPr marL="0" indent="0" algn="ctr">
              <a:buFont typeface="Arial" panose="020B0604020202020204" pitchFamily="34" charset="0"/>
              <a:buNone/>
            </a:pPr>
            <a:endParaRPr lang="en-IN" sz="1900">
              <a:solidFill>
                <a:schemeClr val="bg1">
                  <a:lumMod val="75000"/>
                  <a:lumOff val="25000"/>
                </a:schemeClr>
              </a:solidFill>
            </a:endParaRPr>
          </a:p>
        </p:txBody>
      </p:sp>
      <p:sp>
        <p:nvSpPr>
          <p:cNvPr id="25" name="Content Placeholder 2">
            <a:extLst>
              <a:ext uri="{FF2B5EF4-FFF2-40B4-BE49-F238E27FC236}">
                <a16:creationId xmlns:a16="http://schemas.microsoft.com/office/drawing/2014/main" id="{D09DD0BB-1468-41C6-9F62-7640270CA2AC}"/>
              </a:ext>
            </a:extLst>
          </p:cNvPr>
          <p:cNvSpPr txBox="1">
            <a:spLocks/>
          </p:cNvSpPr>
          <p:nvPr/>
        </p:nvSpPr>
        <p:spPr>
          <a:xfrm>
            <a:off x="4794466" y="5475382"/>
            <a:ext cx="5341052" cy="453145"/>
          </a:xfrm>
          <a:prstGeom prst="rect">
            <a:avLst/>
          </a:prstGeom>
          <a:solidFill>
            <a:schemeClr val="accent1">
              <a:lumMod val="20000"/>
              <a:lumOff val="80000"/>
            </a:schemeClr>
          </a:solidFill>
          <a:ln>
            <a:solidFill>
              <a:schemeClr val="tx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3600" kern="1200">
                <a:solidFill>
                  <a:schemeClr val="bg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3200" kern="1200">
                <a:solidFill>
                  <a:schemeClr val="bg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800" kern="1200">
                <a:solidFill>
                  <a:schemeClr val="bg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bg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bg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chemeClr val="bg1">
                    <a:lumMod val="75000"/>
                    <a:lumOff val="25000"/>
                  </a:schemeClr>
                </a:solidFill>
              </a:rPr>
              <a:t>&lt;non exported code&gt;</a:t>
            </a:r>
            <a:endParaRPr lang="en-IN" sz="2000">
              <a:solidFill>
                <a:schemeClr val="bg1">
                  <a:lumMod val="75000"/>
                  <a:lumOff val="25000"/>
                </a:schemeClr>
              </a:solidFill>
            </a:endParaRPr>
          </a:p>
        </p:txBody>
      </p:sp>
      <p:sp>
        <p:nvSpPr>
          <p:cNvPr id="26" name="TextBox 25">
            <a:extLst>
              <a:ext uri="{FF2B5EF4-FFF2-40B4-BE49-F238E27FC236}">
                <a16:creationId xmlns:a16="http://schemas.microsoft.com/office/drawing/2014/main" id="{1698B022-3EE5-4483-8A30-557B11EABF46}"/>
              </a:ext>
            </a:extLst>
          </p:cNvPr>
          <p:cNvSpPr txBox="1"/>
          <p:nvPr/>
        </p:nvSpPr>
        <p:spPr>
          <a:xfrm>
            <a:off x="1964641" y="1515386"/>
            <a:ext cx="2141484" cy="683264"/>
          </a:xfrm>
          <a:prstGeom prst="rect">
            <a:avLst/>
          </a:prstGeom>
          <a:noFill/>
        </p:spPr>
        <p:txBody>
          <a:bodyPr wrap="none" rtlCol="0">
            <a:spAutoFit/>
          </a:bodyPr>
          <a:lstStyle/>
          <a:p>
            <a:pPr algn="r"/>
            <a:r>
              <a:rPr lang="en-US" sz="1920">
                <a:solidFill>
                  <a:schemeClr val="bg1">
                    <a:lumMod val="75000"/>
                    <a:lumOff val="25000"/>
                  </a:schemeClr>
                </a:solidFill>
              </a:rPr>
              <a:t>global module </a:t>
            </a:r>
          </a:p>
          <a:p>
            <a:pPr algn="r"/>
            <a:r>
              <a:rPr lang="en-US" sz="1920">
                <a:solidFill>
                  <a:schemeClr val="bg1">
                    <a:lumMod val="75000"/>
                    <a:lumOff val="25000"/>
                  </a:schemeClr>
                </a:solidFill>
              </a:rPr>
              <a:t>fragment (optional)</a:t>
            </a:r>
            <a:endParaRPr lang="en-IN" sz="1920">
              <a:solidFill>
                <a:schemeClr val="bg1">
                  <a:lumMod val="75000"/>
                  <a:lumOff val="25000"/>
                </a:schemeClr>
              </a:solidFill>
            </a:endParaRPr>
          </a:p>
        </p:txBody>
      </p:sp>
      <p:sp>
        <p:nvSpPr>
          <p:cNvPr id="27" name="TextBox 26">
            <a:extLst>
              <a:ext uri="{FF2B5EF4-FFF2-40B4-BE49-F238E27FC236}">
                <a16:creationId xmlns:a16="http://schemas.microsoft.com/office/drawing/2014/main" id="{ACA21946-E120-44CF-B6A0-85171C824095}"/>
              </a:ext>
            </a:extLst>
          </p:cNvPr>
          <p:cNvSpPr txBox="1"/>
          <p:nvPr/>
        </p:nvSpPr>
        <p:spPr>
          <a:xfrm>
            <a:off x="1853568" y="2543959"/>
            <a:ext cx="2254142" cy="387798"/>
          </a:xfrm>
          <a:prstGeom prst="rect">
            <a:avLst/>
          </a:prstGeom>
          <a:noFill/>
        </p:spPr>
        <p:txBody>
          <a:bodyPr wrap="none" rtlCol="0">
            <a:spAutoFit/>
          </a:bodyPr>
          <a:lstStyle/>
          <a:p>
            <a:pPr algn="r"/>
            <a:r>
              <a:rPr lang="en-US" sz="1920">
                <a:solidFill>
                  <a:schemeClr val="bg1">
                    <a:lumMod val="75000"/>
                    <a:lumOff val="25000"/>
                  </a:schemeClr>
                </a:solidFill>
              </a:rPr>
              <a:t>name of this module</a:t>
            </a:r>
            <a:endParaRPr lang="en-IN" sz="1920">
              <a:solidFill>
                <a:schemeClr val="bg1">
                  <a:lumMod val="75000"/>
                  <a:lumOff val="25000"/>
                </a:schemeClr>
              </a:solidFill>
            </a:endParaRPr>
          </a:p>
        </p:txBody>
      </p:sp>
      <p:sp>
        <p:nvSpPr>
          <p:cNvPr id="28" name="TextBox 27">
            <a:extLst>
              <a:ext uri="{FF2B5EF4-FFF2-40B4-BE49-F238E27FC236}">
                <a16:creationId xmlns:a16="http://schemas.microsoft.com/office/drawing/2014/main" id="{F1755830-1997-4BE1-B9D2-A8AC1B664B7D}"/>
              </a:ext>
            </a:extLst>
          </p:cNvPr>
          <p:cNvSpPr txBox="1"/>
          <p:nvPr/>
        </p:nvSpPr>
        <p:spPr>
          <a:xfrm>
            <a:off x="1740221" y="3148484"/>
            <a:ext cx="2365904" cy="683264"/>
          </a:xfrm>
          <a:prstGeom prst="rect">
            <a:avLst/>
          </a:prstGeom>
          <a:noFill/>
        </p:spPr>
        <p:txBody>
          <a:bodyPr wrap="none" rtlCol="0">
            <a:spAutoFit/>
          </a:bodyPr>
          <a:lstStyle/>
          <a:p>
            <a:pPr algn="r"/>
            <a:r>
              <a:rPr lang="en-US" sz="1920">
                <a:solidFill>
                  <a:schemeClr val="bg1">
                    <a:lumMod val="75000"/>
                    <a:lumOff val="25000"/>
                  </a:schemeClr>
                </a:solidFill>
              </a:rPr>
              <a:t>other modules can be</a:t>
            </a:r>
          </a:p>
          <a:p>
            <a:pPr algn="r"/>
            <a:r>
              <a:rPr lang="en-US" sz="1920">
                <a:solidFill>
                  <a:schemeClr val="bg1">
                    <a:lumMod val="75000"/>
                    <a:lumOff val="25000"/>
                  </a:schemeClr>
                </a:solidFill>
              </a:rPr>
              <a:t> imported here</a:t>
            </a:r>
            <a:endParaRPr lang="en-IN" sz="1920">
              <a:solidFill>
                <a:schemeClr val="bg1">
                  <a:lumMod val="75000"/>
                  <a:lumOff val="25000"/>
                </a:schemeClr>
              </a:solidFill>
            </a:endParaRPr>
          </a:p>
        </p:txBody>
      </p:sp>
      <p:cxnSp>
        <p:nvCxnSpPr>
          <p:cNvPr id="29" name="Straight Arrow Connector 28">
            <a:extLst>
              <a:ext uri="{FF2B5EF4-FFF2-40B4-BE49-F238E27FC236}">
                <a16:creationId xmlns:a16="http://schemas.microsoft.com/office/drawing/2014/main" id="{131825B5-AA44-4AE6-9BD5-C1AA792A8B99}"/>
              </a:ext>
            </a:extLst>
          </p:cNvPr>
          <p:cNvCxnSpPr>
            <a:cxnSpLocks/>
            <a:stCxn id="26" idx="3"/>
          </p:cNvCxnSpPr>
          <p:nvPr/>
        </p:nvCxnSpPr>
        <p:spPr>
          <a:xfrm flipV="1">
            <a:off x="4106125" y="1718519"/>
            <a:ext cx="559144" cy="138499"/>
          </a:xfrm>
          <a:prstGeom prst="straightConnector1">
            <a:avLst/>
          </a:prstGeom>
          <a:ln w="1905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4B74BBB-FE19-445C-AC86-CA342216883F}"/>
              </a:ext>
            </a:extLst>
          </p:cNvPr>
          <p:cNvCxnSpPr>
            <a:cxnSpLocks/>
          </p:cNvCxnSpPr>
          <p:nvPr/>
        </p:nvCxnSpPr>
        <p:spPr>
          <a:xfrm>
            <a:off x="4107708" y="2771697"/>
            <a:ext cx="559144" cy="0"/>
          </a:xfrm>
          <a:prstGeom prst="straightConnector1">
            <a:avLst/>
          </a:prstGeom>
          <a:ln w="1905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CE8CF4E-168A-47E5-B0ED-0344D8ADD912}"/>
              </a:ext>
            </a:extLst>
          </p:cNvPr>
          <p:cNvCxnSpPr>
            <a:cxnSpLocks/>
          </p:cNvCxnSpPr>
          <p:nvPr/>
        </p:nvCxnSpPr>
        <p:spPr>
          <a:xfrm>
            <a:off x="4106124" y="3392377"/>
            <a:ext cx="559144" cy="0"/>
          </a:xfrm>
          <a:prstGeom prst="straightConnector1">
            <a:avLst/>
          </a:prstGeom>
          <a:ln w="1905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DF00B1C-357B-4718-8458-A97B59439436}"/>
              </a:ext>
            </a:extLst>
          </p:cNvPr>
          <p:cNvSpPr txBox="1"/>
          <p:nvPr/>
        </p:nvSpPr>
        <p:spPr>
          <a:xfrm>
            <a:off x="739690" y="5382081"/>
            <a:ext cx="3366434" cy="683264"/>
          </a:xfrm>
          <a:prstGeom prst="rect">
            <a:avLst/>
          </a:prstGeom>
          <a:noFill/>
        </p:spPr>
        <p:txBody>
          <a:bodyPr wrap="none" rtlCol="0">
            <a:spAutoFit/>
          </a:bodyPr>
          <a:lstStyle/>
          <a:p>
            <a:pPr algn="r"/>
            <a:r>
              <a:rPr lang="en-US" sz="1920">
                <a:solidFill>
                  <a:schemeClr val="bg1">
                    <a:lumMod val="75000"/>
                    <a:lumOff val="25000"/>
                  </a:schemeClr>
                </a:solidFill>
              </a:rPr>
              <a:t>non-exported code is not </a:t>
            </a:r>
          </a:p>
          <a:p>
            <a:pPr algn="r"/>
            <a:r>
              <a:rPr lang="en-US" sz="1920">
                <a:solidFill>
                  <a:schemeClr val="bg1">
                    <a:lumMod val="75000"/>
                    <a:lumOff val="25000"/>
                  </a:schemeClr>
                </a:solidFill>
              </a:rPr>
              <a:t>visible to other translation units</a:t>
            </a:r>
            <a:endParaRPr lang="en-IN" sz="1920">
              <a:solidFill>
                <a:schemeClr val="bg1">
                  <a:lumMod val="75000"/>
                  <a:lumOff val="25000"/>
                </a:schemeClr>
              </a:solidFill>
            </a:endParaRPr>
          </a:p>
        </p:txBody>
      </p:sp>
      <p:cxnSp>
        <p:nvCxnSpPr>
          <p:cNvPr id="35" name="Straight Arrow Connector 34">
            <a:extLst>
              <a:ext uri="{FF2B5EF4-FFF2-40B4-BE49-F238E27FC236}">
                <a16:creationId xmlns:a16="http://schemas.microsoft.com/office/drawing/2014/main" id="{7646CC51-C50C-4B1B-8815-D0BFCE0A3B9A}"/>
              </a:ext>
            </a:extLst>
          </p:cNvPr>
          <p:cNvCxnSpPr>
            <a:cxnSpLocks/>
          </p:cNvCxnSpPr>
          <p:nvPr/>
        </p:nvCxnSpPr>
        <p:spPr>
          <a:xfrm>
            <a:off x="4106124" y="5642337"/>
            <a:ext cx="559144" cy="0"/>
          </a:xfrm>
          <a:prstGeom prst="straightConnector1">
            <a:avLst/>
          </a:prstGeom>
          <a:ln w="1905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B9D62E5-9009-4C11-8D14-C0DDFC96C493}"/>
              </a:ext>
            </a:extLst>
          </p:cNvPr>
          <p:cNvSpPr txBox="1"/>
          <p:nvPr/>
        </p:nvSpPr>
        <p:spPr>
          <a:xfrm>
            <a:off x="857094" y="4234519"/>
            <a:ext cx="3249031" cy="683264"/>
          </a:xfrm>
          <a:prstGeom prst="rect">
            <a:avLst/>
          </a:prstGeom>
          <a:noFill/>
        </p:spPr>
        <p:txBody>
          <a:bodyPr wrap="none" rtlCol="0">
            <a:spAutoFit/>
          </a:bodyPr>
          <a:lstStyle/>
          <a:p>
            <a:pPr algn="r"/>
            <a:r>
              <a:rPr lang="en-US" sz="1920">
                <a:solidFill>
                  <a:schemeClr val="bg1">
                    <a:lumMod val="75000"/>
                    <a:lumOff val="25000"/>
                  </a:schemeClr>
                </a:solidFill>
              </a:rPr>
              <a:t>exported code that can be </a:t>
            </a:r>
          </a:p>
          <a:p>
            <a:pPr algn="r"/>
            <a:r>
              <a:rPr lang="en-US" sz="1920">
                <a:solidFill>
                  <a:schemeClr val="bg1">
                    <a:lumMod val="75000"/>
                    <a:lumOff val="25000"/>
                  </a:schemeClr>
                </a:solidFill>
              </a:rPr>
              <a:t>used by other translation units</a:t>
            </a:r>
            <a:endParaRPr lang="en-IN" sz="1920">
              <a:solidFill>
                <a:schemeClr val="bg1">
                  <a:lumMod val="75000"/>
                  <a:lumOff val="25000"/>
                </a:schemeClr>
              </a:solidFill>
            </a:endParaRPr>
          </a:p>
        </p:txBody>
      </p:sp>
      <p:cxnSp>
        <p:nvCxnSpPr>
          <p:cNvPr id="37" name="Straight Arrow Connector 36">
            <a:extLst>
              <a:ext uri="{FF2B5EF4-FFF2-40B4-BE49-F238E27FC236}">
                <a16:creationId xmlns:a16="http://schemas.microsoft.com/office/drawing/2014/main" id="{F6DF46BF-B99B-491C-A225-C56C8B8817DB}"/>
              </a:ext>
            </a:extLst>
          </p:cNvPr>
          <p:cNvCxnSpPr>
            <a:cxnSpLocks/>
          </p:cNvCxnSpPr>
          <p:nvPr/>
        </p:nvCxnSpPr>
        <p:spPr>
          <a:xfrm>
            <a:off x="4106125" y="4590923"/>
            <a:ext cx="559144" cy="0"/>
          </a:xfrm>
          <a:prstGeom prst="straightConnector1">
            <a:avLst/>
          </a:prstGeom>
          <a:ln w="1905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2E451893-8BA4-E7AC-DBA9-DE3380180CAF}"/>
              </a:ext>
            </a:extLst>
          </p:cNvPr>
          <p:cNvSpPr txBox="1">
            <a:spLocks/>
          </p:cNvSpPr>
          <p:nvPr/>
        </p:nvSpPr>
        <p:spPr>
          <a:xfrm>
            <a:off x="4794466" y="5945710"/>
            <a:ext cx="5341052" cy="453145"/>
          </a:xfrm>
          <a:prstGeom prst="rect">
            <a:avLst/>
          </a:prstGeom>
          <a:solidFill>
            <a:schemeClr val="accent1">
              <a:lumMod val="20000"/>
              <a:lumOff val="80000"/>
            </a:schemeClr>
          </a:solidFill>
          <a:ln>
            <a:solidFill>
              <a:schemeClr val="tx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3600" kern="1200">
                <a:solidFill>
                  <a:schemeClr val="bg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3200" kern="1200">
                <a:solidFill>
                  <a:schemeClr val="bg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800" kern="1200">
                <a:solidFill>
                  <a:schemeClr val="bg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bg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bg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900" i="1">
                <a:solidFill>
                  <a:srgbClr val="7030A0"/>
                </a:solidFill>
                <a:latin typeface="Consolas" panose="020B0609020204030204" pitchFamily="49" charset="0"/>
              </a:rPr>
              <a:t>module :private;</a:t>
            </a:r>
            <a:endParaRPr lang="en-IN" sz="1900" i="1">
              <a:solidFill>
                <a:srgbClr val="7030A0"/>
              </a:solidFill>
              <a:latin typeface="Consolas" panose="020B0609020204030204" pitchFamily="49" charset="0"/>
            </a:endParaRPr>
          </a:p>
        </p:txBody>
      </p:sp>
      <p:sp>
        <p:nvSpPr>
          <p:cNvPr id="6" name="TextBox 5">
            <a:extLst>
              <a:ext uri="{FF2B5EF4-FFF2-40B4-BE49-F238E27FC236}">
                <a16:creationId xmlns:a16="http://schemas.microsoft.com/office/drawing/2014/main" id="{D924D906-FDE2-F150-86C2-111E821A4B13}"/>
              </a:ext>
            </a:extLst>
          </p:cNvPr>
          <p:cNvSpPr txBox="1"/>
          <p:nvPr/>
        </p:nvSpPr>
        <p:spPr>
          <a:xfrm>
            <a:off x="1213344" y="6082324"/>
            <a:ext cx="2892780" cy="387798"/>
          </a:xfrm>
          <a:prstGeom prst="rect">
            <a:avLst/>
          </a:prstGeom>
          <a:noFill/>
        </p:spPr>
        <p:txBody>
          <a:bodyPr wrap="none" rtlCol="0">
            <a:spAutoFit/>
          </a:bodyPr>
          <a:lstStyle/>
          <a:p>
            <a:pPr algn="r"/>
            <a:r>
              <a:rPr lang="en-US" sz="1920">
                <a:solidFill>
                  <a:schemeClr val="bg1">
                    <a:lumMod val="75000"/>
                    <a:lumOff val="25000"/>
                  </a:schemeClr>
                </a:solidFill>
              </a:rPr>
              <a:t>private code of the module</a:t>
            </a:r>
            <a:endParaRPr lang="en-IN" sz="1920">
              <a:solidFill>
                <a:schemeClr val="bg1">
                  <a:lumMod val="75000"/>
                  <a:lumOff val="25000"/>
                </a:schemeClr>
              </a:solidFill>
            </a:endParaRPr>
          </a:p>
        </p:txBody>
      </p:sp>
      <p:cxnSp>
        <p:nvCxnSpPr>
          <p:cNvPr id="7" name="Straight Arrow Connector 6">
            <a:extLst>
              <a:ext uri="{FF2B5EF4-FFF2-40B4-BE49-F238E27FC236}">
                <a16:creationId xmlns:a16="http://schemas.microsoft.com/office/drawing/2014/main" id="{A8F363E8-A12A-360E-0DCA-1C43AE5588C6}"/>
              </a:ext>
            </a:extLst>
          </p:cNvPr>
          <p:cNvCxnSpPr>
            <a:cxnSpLocks/>
          </p:cNvCxnSpPr>
          <p:nvPr/>
        </p:nvCxnSpPr>
        <p:spPr>
          <a:xfrm>
            <a:off x="4106124" y="6245238"/>
            <a:ext cx="559144" cy="0"/>
          </a:xfrm>
          <a:prstGeom prst="straightConnector1">
            <a:avLst/>
          </a:prstGeom>
          <a:ln w="1905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3094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4B24-9D4F-4205-97C1-0AE6186003D9}"/>
              </a:ext>
            </a:extLst>
          </p:cNvPr>
          <p:cNvSpPr>
            <a:spLocks noGrp="1"/>
          </p:cNvSpPr>
          <p:nvPr>
            <p:ph type="title"/>
          </p:nvPr>
        </p:nvSpPr>
        <p:spPr/>
        <p:txBody>
          <a:bodyPr/>
          <a:lstStyle/>
          <a:p>
            <a:r>
              <a:rPr lang="en-US"/>
              <a:t>Example</a:t>
            </a:r>
            <a:endParaRPr lang="en-IN"/>
          </a:p>
        </p:txBody>
      </p:sp>
      <p:sp>
        <p:nvSpPr>
          <p:cNvPr id="7" name="TextBox 6">
            <a:extLst>
              <a:ext uri="{FF2B5EF4-FFF2-40B4-BE49-F238E27FC236}">
                <a16:creationId xmlns:a16="http://schemas.microsoft.com/office/drawing/2014/main" id="{41A0CF51-E892-4CA0-AA0A-E24D18D32695}"/>
              </a:ext>
            </a:extLst>
          </p:cNvPr>
          <p:cNvSpPr txBox="1"/>
          <p:nvPr/>
        </p:nvSpPr>
        <p:spPr>
          <a:xfrm>
            <a:off x="5843989" y="1270308"/>
            <a:ext cx="3571874" cy="2936188"/>
          </a:xfrm>
          <a:prstGeom prst="rect">
            <a:avLst/>
          </a:prstGeom>
          <a:solidFill>
            <a:schemeClr val="bg1">
              <a:lumMod val="95000"/>
              <a:lumOff val="5000"/>
            </a:schemeClr>
          </a:solidFill>
          <a:ln w="28575">
            <a:solidFill>
              <a:schemeClr val="tx1">
                <a:lumMod val="50000"/>
              </a:schemeClr>
            </a:solidFill>
          </a:ln>
        </p:spPr>
        <p:txBody>
          <a:bodyPr wrap="square">
            <a:spAutoFit/>
          </a:bodyPr>
          <a:lstStyle/>
          <a:p>
            <a:r>
              <a:rPr lang="en-IN" sz="1680">
                <a:solidFill>
                  <a:srgbClr val="D5A2DF"/>
                </a:solidFill>
                <a:latin typeface="JetBrains Mono" pitchFamily="2" charset="0"/>
              </a:rPr>
              <a:t>module</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FFCB6B"/>
                </a:solidFill>
                <a:latin typeface="JetBrains Mono" pitchFamily="2" charset="0"/>
              </a:rPr>
              <a:t>#include</a:t>
            </a:r>
            <a:r>
              <a:rPr lang="en-IN" sz="1680">
                <a:solidFill>
                  <a:srgbClr val="DCDCDC"/>
                </a:solidFill>
                <a:latin typeface="Cambria" panose="02040503050406030204" pitchFamily="18" charset="0"/>
              </a:rPr>
              <a:t> </a:t>
            </a:r>
            <a:r>
              <a:rPr lang="en-IN" sz="1680">
                <a:solidFill>
                  <a:srgbClr val="A31515"/>
                </a:solidFill>
                <a:latin typeface="JetBrains Mono" pitchFamily="2" charset="0"/>
              </a:rPr>
              <a:t>&lt;</a:t>
            </a:r>
            <a:r>
              <a:rPr lang="en-IN" sz="1680">
                <a:solidFill>
                  <a:srgbClr val="C3E88D"/>
                </a:solidFill>
                <a:latin typeface="JetBrains Mono" pitchFamily="2" charset="0"/>
              </a:rPr>
              <a:t>iostream</a:t>
            </a:r>
            <a:r>
              <a:rPr lang="en-IN" sz="1680">
                <a:solidFill>
                  <a:srgbClr val="A31515"/>
                </a:solidFill>
                <a:latin typeface="JetBrains Mono" pitchFamily="2" charset="0"/>
              </a:rPr>
              <a:t>&gt;</a:t>
            </a:r>
            <a:endParaRPr lang="en-IN" sz="1680">
              <a:solidFill>
                <a:srgbClr val="DCDCDC"/>
              </a:solidFill>
              <a:latin typeface="JetBrains Mono" pitchFamily="2" charset="0"/>
            </a:endParaRPr>
          </a:p>
          <a:p>
            <a:r>
              <a:rPr lang="en-IN" sz="1680">
                <a:solidFill>
                  <a:srgbClr val="DCDCDC"/>
                </a:solidFill>
                <a:latin typeface="JetBrains Mono" pitchFamily="2" charset="0"/>
              </a:rPr>
              <a:t> </a:t>
            </a:r>
          </a:p>
          <a:p>
            <a:r>
              <a:rPr lang="en-IN" sz="1680">
                <a:solidFill>
                  <a:srgbClr val="D5A2DF"/>
                </a:solidFill>
                <a:latin typeface="JetBrains Mono" pitchFamily="2" charset="0"/>
              </a:rPr>
              <a:t>export</a:t>
            </a:r>
            <a:r>
              <a:rPr lang="en-IN" sz="1680">
                <a:solidFill>
                  <a:srgbClr val="DCDCDC"/>
                </a:solidFill>
                <a:latin typeface="Cambria" panose="02040503050406030204" pitchFamily="18" charset="0"/>
              </a:rPr>
              <a:t> </a:t>
            </a:r>
            <a:r>
              <a:rPr lang="en-IN" sz="1680">
                <a:solidFill>
                  <a:srgbClr val="D5A2DF"/>
                </a:solidFill>
                <a:latin typeface="JetBrains Mono" pitchFamily="2" charset="0"/>
              </a:rPr>
              <a:t>module</a:t>
            </a:r>
            <a:r>
              <a:rPr lang="en-IN" sz="1680">
                <a:solidFill>
                  <a:srgbClr val="DCDCDC"/>
                </a:solidFill>
                <a:latin typeface="Cambria" panose="02040503050406030204" pitchFamily="18" charset="0"/>
              </a:rPr>
              <a:t> </a:t>
            </a:r>
            <a:r>
              <a:rPr lang="en-IN" sz="1680" err="1">
                <a:solidFill>
                  <a:srgbClr val="DCDCDC"/>
                </a:solidFill>
                <a:latin typeface="JetBrains Mono" pitchFamily="2" charset="0"/>
              </a:rPr>
              <a:t>Math.Basic</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DCDCDC"/>
                </a:solidFill>
                <a:latin typeface="JetBrains Mono" pitchFamily="2" charset="0"/>
              </a:rPr>
              <a:t> </a:t>
            </a:r>
          </a:p>
          <a:p>
            <a:r>
              <a:rPr lang="en-IN" sz="1680">
                <a:solidFill>
                  <a:srgbClr val="D5A2DF"/>
                </a:solidFill>
                <a:latin typeface="JetBrains Mono" pitchFamily="2" charset="0"/>
              </a:rPr>
              <a:t>export</a:t>
            </a:r>
            <a:r>
              <a:rPr lang="en-IN" sz="1680">
                <a:solidFill>
                  <a:srgbClr val="DCDCDC"/>
                </a:solidFill>
                <a:latin typeface="Cambria" panose="02040503050406030204" pitchFamily="18" charset="0"/>
              </a:rPr>
              <a:t> </a:t>
            </a:r>
            <a:r>
              <a:rPr lang="en-IN" sz="1680">
                <a:solidFill>
                  <a:srgbClr val="D5A2DF"/>
                </a:solidFill>
                <a:latin typeface="JetBrains Mono" pitchFamily="2" charset="0"/>
              </a:rPr>
              <a:t>int</a:t>
            </a:r>
            <a:r>
              <a:rPr lang="en-IN" sz="1680">
                <a:solidFill>
                  <a:srgbClr val="DCDCDC"/>
                </a:solidFill>
                <a:latin typeface="Cambria" panose="02040503050406030204" pitchFamily="18" charset="0"/>
              </a:rPr>
              <a:t> </a:t>
            </a:r>
            <a:r>
              <a:rPr lang="en-IN" sz="1680">
                <a:solidFill>
                  <a:srgbClr val="82B7E1"/>
                </a:solidFill>
                <a:latin typeface="JetBrains Mono" pitchFamily="2" charset="0"/>
              </a:rPr>
              <a:t>Add</a:t>
            </a:r>
            <a:r>
              <a:rPr lang="en-IN" sz="1680">
                <a:solidFill>
                  <a:srgbClr val="FFFFFF"/>
                </a:solidFill>
                <a:latin typeface="JetBrains Mono" pitchFamily="2" charset="0"/>
              </a:rPr>
              <a:t>(</a:t>
            </a:r>
            <a:r>
              <a:rPr lang="en-IN" sz="1680">
                <a:solidFill>
                  <a:srgbClr val="D5A2DF"/>
                </a:solidFill>
                <a:latin typeface="JetBrains Mono" pitchFamily="2" charset="0"/>
              </a:rPr>
              <a:t>int</a:t>
            </a:r>
            <a:r>
              <a:rPr lang="en-IN" sz="1680">
                <a:solidFill>
                  <a:srgbClr val="DCDCDC"/>
                </a:solidFill>
                <a:latin typeface="Cambria" panose="02040503050406030204" pitchFamily="18" charset="0"/>
              </a:rPr>
              <a:t> </a:t>
            </a:r>
            <a:r>
              <a:rPr lang="en-IN" sz="1680" err="1">
                <a:solidFill>
                  <a:srgbClr val="C8C8C8"/>
                </a:solidFill>
                <a:latin typeface="JetBrains Mono" pitchFamily="2" charset="0"/>
              </a:rPr>
              <a:t>x</a:t>
            </a:r>
            <a:r>
              <a:rPr lang="en-IN" sz="1680" err="1">
                <a:solidFill>
                  <a:srgbClr val="FFFFFF"/>
                </a:solidFill>
                <a:latin typeface="JetBrains Mono" pitchFamily="2" charset="0"/>
              </a:rPr>
              <a:t>,</a:t>
            </a:r>
            <a:r>
              <a:rPr lang="en-IN" sz="1680" err="1">
                <a:solidFill>
                  <a:srgbClr val="D5A2DF"/>
                </a:solidFill>
                <a:latin typeface="JetBrains Mono" pitchFamily="2" charset="0"/>
              </a:rPr>
              <a:t>int</a:t>
            </a:r>
            <a:r>
              <a:rPr lang="en-IN" sz="1680">
                <a:solidFill>
                  <a:srgbClr val="DCDCDC"/>
                </a:solidFill>
                <a:latin typeface="Cambria" panose="02040503050406030204" pitchFamily="18" charset="0"/>
              </a:rPr>
              <a:t> </a:t>
            </a:r>
            <a:r>
              <a:rPr lang="en-IN" sz="1680">
                <a:solidFill>
                  <a:srgbClr val="C8C8C8"/>
                </a:solidFill>
                <a:latin typeface="JetBrains Mono" pitchFamily="2" charset="0"/>
              </a:rPr>
              <a:t>y</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DCDCDC"/>
                </a:solidFill>
                <a:latin typeface="JetBrains Mono" pitchFamily="2" charset="0"/>
              </a:rPr>
              <a:t>	</a:t>
            </a:r>
            <a:r>
              <a:rPr lang="en-IN" sz="1680">
                <a:solidFill>
                  <a:srgbClr val="6B6BE9"/>
                </a:solidFill>
                <a:latin typeface="JetBrains Mono" pitchFamily="2" charset="0"/>
              </a:rPr>
              <a:t>return</a:t>
            </a:r>
            <a:r>
              <a:rPr lang="en-IN" sz="1680">
                <a:solidFill>
                  <a:srgbClr val="DCDCDC"/>
                </a:solidFill>
                <a:latin typeface="Cambria" panose="02040503050406030204" pitchFamily="18" charset="0"/>
              </a:rPr>
              <a:t> </a:t>
            </a:r>
            <a:r>
              <a:rPr lang="en-IN" sz="1680">
                <a:solidFill>
                  <a:srgbClr val="C8C8C8"/>
                </a:solidFill>
                <a:latin typeface="JetBrains Mono" pitchFamily="2" charset="0"/>
              </a:rPr>
              <a:t>x</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r>
              <a:rPr lang="en-IN" sz="1680">
                <a:solidFill>
                  <a:srgbClr val="DCDCDC"/>
                </a:solidFill>
                <a:latin typeface="Cambria" panose="02040503050406030204" pitchFamily="18" charset="0"/>
              </a:rPr>
              <a:t> </a:t>
            </a:r>
            <a:r>
              <a:rPr lang="en-IN" sz="1680">
                <a:solidFill>
                  <a:srgbClr val="C8C8C8"/>
                </a:solidFill>
                <a:latin typeface="JetBrains Mono" pitchFamily="2" charset="0"/>
              </a:rPr>
              <a:t>y</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D5A2DF"/>
                </a:solidFill>
                <a:latin typeface="JetBrains Mono" pitchFamily="2" charset="0"/>
              </a:rPr>
              <a:t>int</a:t>
            </a:r>
            <a:r>
              <a:rPr lang="en-IN" sz="1680">
                <a:solidFill>
                  <a:srgbClr val="DCDCDC"/>
                </a:solidFill>
                <a:latin typeface="Cambria" panose="02040503050406030204" pitchFamily="18" charset="0"/>
              </a:rPr>
              <a:t> </a:t>
            </a:r>
            <a:r>
              <a:rPr lang="en-IN" sz="1680">
                <a:solidFill>
                  <a:srgbClr val="82B7E1"/>
                </a:solidFill>
                <a:latin typeface="JetBrains Mono" pitchFamily="2" charset="0"/>
              </a:rPr>
              <a:t>Subtract</a:t>
            </a:r>
            <a:r>
              <a:rPr lang="en-IN" sz="1680">
                <a:solidFill>
                  <a:srgbClr val="FFFFFF"/>
                </a:solidFill>
                <a:latin typeface="JetBrains Mono" pitchFamily="2" charset="0"/>
              </a:rPr>
              <a:t>(</a:t>
            </a:r>
            <a:r>
              <a:rPr lang="en-IN" sz="1680">
                <a:solidFill>
                  <a:srgbClr val="D5A2DF"/>
                </a:solidFill>
                <a:latin typeface="JetBrains Mono" pitchFamily="2" charset="0"/>
              </a:rPr>
              <a:t>int</a:t>
            </a:r>
            <a:r>
              <a:rPr lang="en-IN" sz="1680">
                <a:solidFill>
                  <a:srgbClr val="DCDCDC"/>
                </a:solidFill>
                <a:latin typeface="Cambria" panose="02040503050406030204" pitchFamily="18" charset="0"/>
              </a:rPr>
              <a:t> </a:t>
            </a:r>
            <a:r>
              <a:rPr lang="en-IN" sz="1680" err="1">
                <a:solidFill>
                  <a:srgbClr val="C8C8C8"/>
                </a:solidFill>
                <a:latin typeface="JetBrains Mono" pitchFamily="2" charset="0"/>
              </a:rPr>
              <a:t>x</a:t>
            </a:r>
            <a:r>
              <a:rPr lang="en-IN" sz="1680" err="1">
                <a:solidFill>
                  <a:srgbClr val="FFFFFF"/>
                </a:solidFill>
                <a:latin typeface="JetBrains Mono" pitchFamily="2" charset="0"/>
              </a:rPr>
              <a:t>,</a:t>
            </a:r>
            <a:r>
              <a:rPr lang="en-IN" sz="1680" err="1">
                <a:solidFill>
                  <a:srgbClr val="D5A2DF"/>
                </a:solidFill>
                <a:latin typeface="JetBrains Mono" pitchFamily="2" charset="0"/>
              </a:rPr>
              <a:t>int</a:t>
            </a:r>
            <a:r>
              <a:rPr lang="en-IN" sz="1680">
                <a:solidFill>
                  <a:srgbClr val="DCDCDC"/>
                </a:solidFill>
                <a:latin typeface="Cambria" panose="02040503050406030204" pitchFamily="18" charset="0"/>
              </a:rPr>
              <a:t> </a:t>
            </a:r>
            <a:r>
              <a:rPr lang="en-IN" sz="1680">
                <a:solidFill>
                  <a:srgbClr val="C8C8C8"/>
                </a:solidFill>
                <a:latin typeface="JetBrains Mono" pitchFamily="2" charset="0"/>
              </a:rPr>
              <a:t>y</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DCDCDC"/>
                </a:solidFill>
                <a:latin typeface="JetBrains Mono" pitchFamily="2" charset="0"/>
              </a:rPr>
              <a:t>	</a:t>
            </a:r>
            <a:r>
              <a:rPr lang="en-IN" sz="1680">
                <a:solidFill>
                  <a:srgbClr val="6B6BE9"/>
                </a:solidFill>
                <a:latin typeface="JetBrains Mono" pitchFamily="2" charset="0"/>
              </a:rPr>
              <a:t>return</a:t>
            </a:r>
            <a:r>
              <a:rPr lang="en-IN" sz="1680">
                <a:solidFill>
                  <a:srgbClr val="DCDCDC"/>
                </a:solidFill>
                <a:latin typeface="Cambria" panose="02040503050406030204" pitchFamily="18" charset="0"/>
              </a:rPr>
              <a:t> </a:t>
            </a:r>
            <a:r>
              <a:rPr lang="en-IN" sz="1680">
                <a:solidFill>
                  <a:srgbClr val="C8C8C8"/>
                </a:solidFill>
                <a:latin typeface="JetBrains Mono" pitchFamily="2" charset="0"/>
              </a:rPr>
              <a:t>x</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r>
              <a:rPr lang="en-IN" sz="1680">
                <a:solidFill>
                  <a:srgbClr val="DCDCDC"/>
                </a:solidFill>
                <a:latin typeface="Cambria" panose="02040503050406030204" pitchFamily="18" charset="0"/>
              </a:rPr>
              <a:t> </a:t>
            </a:r>
            <a:r>
              <a:rPr lang="en-IN" sz="1680">
                <a:solidFill>
                  <a:srgbClr val="C8C8C8"/>
                </a:solidFill>
                <a:latin typeface="JetBrains Mono" pitchFamily="2" charset="0"/>
              </a:rPr>
              <a:t>y</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FFFFFF"/>
                </a:solidFill>
                <a:latin typeface="JetBrains Mono" pitchFamily="2" charset="0"/>
              </a:rPr>
              <a:t>}</a:t>
            </a:r>
            <a:endParaRPr lang="en-IN" sz="1680">
              <a:solidFill>
                <a:srgbClr val="DCDCDC"/>
              </a:solidFill>
              <a:latin typeface="JetBrains Mono" pitchFamily="2" charset="0"/>
            </a:endParaRPr>
          </a:p>
        </p:txBody>
      </p:sp>
      <p:sp>
        <p:nvSpPr>
          <p:cNvPr id="9" name="TextBox 8">
            <a:extLst>
              <a:ext uri="{FF2B5EF4-FFF2-40B4-BE49-F238E27FC236}">
                <a16:creationId xmlns:a16="http://schemas.microsoft.com/office/drawing/2014/main" id="{06F57CF0-CC48-43F8-830D-30328799D30E}"/>
              </a:ext>
            </a:extLst>
          </p:cNvPr>
          <p:cNvSpPr txBox="1"/>
          <p:nvPr/>
        </p:nvSpPr>
        <p:spPr>
          <a:xfrm>
            <a:off x="5843989" y="5079484"/>
            <a:ext cx="4448174" cy="1384995"/>
          </a:xfrm>
          <a:prstGeom prst="rect">
            <a:avLst/>
          </a:prstGeom>
          <a:solidFill>
            <a:schemeClr val="bg1">
              <a:lumMod val="95000"/>
              <a:lumOff val="5000"/>
            </a:schemeClr>
          </a:solidFill>
          <a:ln w="28575">
            <a:solidFill>
              <a:schemeClr val="tx1">
                <a:lumMod val="50000"/>
              </a:schemeClr>
            </a:solidFill>
          </a:ln>
        </p:spPr>
        <p:txBody>
          <a:bodyPr wrap="square">
            <a:spAutoFit/>
          </a:bodyPr>
          <a:lstStyle/>
          <a:p>
            <a:r>
              <a:rPr lang="en-IN" sz="1680">
                <a:solidFill>
                  <a:srgbClr val="FFCB6B"/>
                </a:solidFill>
                <a:latin typeface="JetBrains Mono" pitchFamily="2" charset="0"/>
              </a:rPr>
              <a:t>#include</a:t>
            </a:r>
            <a:r>
              <a:rPr lang="en-IN" sz="1680">
                <a:solidFill>
                  <a:srgbClr val="DCDCDC"/>
                </a:solidFill>
                <a:latin typeface="Cambria" panose="02040503050406030204" pitchFamily="18" charset="0"/>
              </a:rPr>
              <a:t> </a:t>
            </a:r>
            <a:r>
              <a:rPr lang="en-IN" sz="1680">
                <a:solidFill>
                  <a:srgbClr val="A31515"/>
                </a:solidFill>
                <a:latin typeface="JetBrains Mono" pitchFamily="2" charset="0"/>
              </a:rPr>
              <a:t>&lt;</a:t>
            </a:r>
            <a:r>
              <a:rPr lang="en-IN" sz="1680">
                <a:solidFill>
                  <a:srgbClr val="C3E88D"/>
                </a:solidFill>
                <a:latin typeface="JetBrains Mono" pitchFamily="2" charset="0"/>
              </a:rPr>
              <a:t>iostream</a:t>
            </a:r>
            <a:r>
              <a:rPr lang="en-IN" sz="1680">
                <a:solidFill>
                  <a:srgbClr val="A31515"/>
                </a:solidFill>
                <a:latin typeface="JetBrains Mono" pitchFamily="2" charset="0"/>
              </a:rPr>
              <a:t>&gt;</a:t>
            </a:r>
            <a:endParaRPr lang="en-IN" sz="1680">
              <a:solidFill>
                <a:srgbClr val="DCDCDC"/>
              </a:solidFill>
              <a:latin typeface="JetBrains Mono" pitchFamily="2" charset="0"/>
            </a:endParaRPr>
          </a:p>
          <a:p>
            <a:r>
              <a:rPr lang="en-IN" sz="1680">
                <a:solidFill>
                  <a:srgbClr val="7B6FC4"/>
                </a:solidFill>
                <a:latin typeface="JetBrains Mono" pitchFamily="2" charset="0"/>
              </a:rPr>
              <a:t>import</a:t>
            </a:r>
            <a:r>
              <a:rPr lang="en-IN" sz="1680">
                <a:solidFill>
                  <a:srgbClr val="DCDCDC"/>
                </a:solidFill>
                <a:latin typeface="Cambria" panose="02040503050406030204" pitchFamily="18" charset="0"/>
              </a:rPr>
              <a:t> </a:t>
            </a:r>
            <a:r>
              <a:rPr lang="en-IN" sz="1680" err="1">
                <a:solidFill>
                  <a:srgbClr val="FBB3C8"/>
                </a:solidFill>
                <a:latin typeface="JetBrains Mono" pitchFamily="2" charset="0"/>
              </a:rPr>
              <a:t>Math.Basic</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D5A2DF"/>
                </a:solidFill>
                <a:latin typeface="JetBrains Mono" pitchFamily="2" charset="0"/>
              </a:rPr>
              <a:t>int</a:t>
            </a:r>
            <a:r>
              <a:rPr lang="en-IN" sz="1680">
                <a:solidFill>
                  <a:srgbClr val="DCDCDC"/>
                </a:solidFill>
                <a:latin typeface="Cambria" panose="02040503050406030204" pitchFamily="18" charset="0"/>
              </a:rPr>
              <a:t> </a:t>
            </a:r>
            <a:r>
              <a:rPr lang="en-IN" sz="1680">
                <a:solidFill>
                  <a:srgbClr val="7B6FC4"/>
                </a:solidFill>
                <a:latin typeface="JetBrains Mono" pitchFamily="2" charset="0"/>
              </a:rPr>
              <a:t>main</a:t>
            </a:r>
            <a:r>
              <a:rPr lang="en-IN" sz="1680">
                <a:solidFill>
                  <a:srgbClr val="FFFFFF"/>
                </a:solidFill>
                <a:latin typeface="JetBrains Mono" pitchFamily="2" charset="0"/>
              </a:rPr>
              <a:t>()</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US" sz="1680">
                <a:solidFill>
                  <a:srgbClr val="DCDCDC"/>
                </a:solidFill>
                <a:latin typeface="JetBrains Mono" pitchFamily="2" charset="0"/>
              </a:rPr>
              <a:t>	</a:t>
            </a:r>
            <a:r>
              <a:rPr lang="en-US" sz="1680">
                <a:solidFill>
                  <a:srgbClr val="CAC751"/>
                </a:solidFill>
                <a:latin typeface="JetBrains Mono" pitchFamily="2" charset="0"/>
              </a:rPr>
              <a:t>std</a:t>
            </a:r>
            <a:r>
              <a:rPr lang="en-US" sz="1680">
                <a:solidFill>
                  <a:srgbClr val="FFFFFF"/>
                </a:solidFill>
                <a:latin typeface="JetBrains Mono" pitchFamily="2" charset="0"/>
              </a:rPr>
              <a:t>::</a:t>
            </a:r>
            <a:r>
              <a:rPr lang="en-US" sz="1680" err="1">
                <a:solidFill>
                  <a:srgbClr val="FBB3C8"/>
                </a:solidFill>
                <a:latin typeface="JetBrains Mono" pitchFamily="2" charset="0"/>
              </a:rPr>
              <a:t>cout</a:t>
            </a:r>
            <a:r>
              <a:rPr lang="en-US" sz="1680">
                <a:solidFill>
                  <a:srgbClr val="DCDCDC"/>
                </a:solidFill>
                <a:latin typeface="Cambria" panose="02040503050406030204" pitchFamily="18" charset="0"/>
              </a:rPr>
              <a:t> </a:t>
            </a:r>
            <a:r>
              <a:rPr lang="en-US" sz="1680">
                <a:solidFill>
                  <a:srgbClr val="008B8B"/>
                </a:solidFill>
                <a:latin typeface="JetBrains Mono" pitchFamily="2" charset="0"/>
              </a:rPr>
              <a:t>&lt;&lt;</a:t>
            </a:r>
            <a:r>
              <a:rPr lang="en-US" sz="1680">
                <a:solidFill>
                  <a:srgbClr val="DCDCDC"/>
                </a:solidFill>
                <a:latin typeface="Cambria" panose="02040503050406030204" pitchFamily="18" charset="0"/>
              </a:rPr>
              <a:t> </a:t>
            </a:r>
            <a:r>
              <a:rPr lang="en-US" sz="1680">
                <a:solidFill>
                  <a:srgbClr val="7B6FC4"/>
                </a:solidFill>
                <a:latin typeface="JetBrains Mono" pitchFamily="2" charset="0"/>
              </a:rPr>
              <a:t>Add</a:t>
            </a:r>
            <a:r>
              <a:rPr lang="en-US" sz="1680">
                <a:solidFill>
                  <a:srgbClr val="FFFFFF"/>
                </a:solidFill>
                <a:latin typeface="JetBrains Mono" pitchFamily="2" charset="0"/>
              </a:rPr>
              <a:t>(</a:t>
            </a:r>
            <a:r>
              <a:rPr lang="en-US" sz="1680">
                <a:solidFill>
                  <a:srgbClr val="F78C6C"/>
                </a:solidFill>
                <a:latin typeface="JetBrains Mono" pitchFamily="2" charset="0"/>
              </a:rPr>
              <a:t>3</a:t>
            </a:r>
            <a:r>
              <a:rPr lang="en-US" sz="1680">
                <a:solidFill>
                  <a:srgbClr val="FFFFFF"/>
                </a:solidFill>
                <a:latin typeface="JetBrains Mono" pitchFamily="2" charset="0"/>
              </a:rPr>
              <a:t>,</a:t>
            </a:r>
            <a:r>
              <a:rPr lang="en-US" sz="1680">
                <a:solidFill>
                  <a:srgbClr val="F78C6C"/>
                </a:solidFill>
                <a:latin typeface="JetBrains Mono" pitchFamily="2" charset="0"/>
              </a:rPr>
              <a:t>5</a:t>
            </a:r>
            <a:r>
              <a:rPr lang="en-US" sz="1680">
                <a:solidFill>
                  <a:srgbClr val="FFFFFF"/>
                </a:solidFill>
                <a:latin typeface="JetBrains Mono" pitchFamily="2" charset="0"/>
              </a:rPr>
              <a:t>)</a:t>
            </a:r>
            <a:r>
              <a:rPr lang="en-US" sz="1680">
                <a:solidFill>
                  <a:srgbClr val="DCDCDC"/>
                </a:solidFill>
                <a:latin typeface="Cambria" panose="02040503050406030204" pitchFamily="18" charset="0"/>
              </a:rPr>
              <a:t> </a:t>
            </a:r>
            <a:r>
              <a:rPr lang="en-US" sz="1680">
                <a:solidFill>
                  <a:srgbClr val="FFFFFF"/>
                </a:solidFill>
                <a:latin typeface="JetBrains Mono" pitchFamily="2" charset="0"/>
              </a:rPr>
              <a:t>&lt;&lt;</a:t>
            </a:r>
            <a:r>
              <a:rPr lang="en-US" sz="1680">
                <a:solidFill>
                  <a:srgbClr val="DCDCDC"/>
                </a:solidFill>
                <a:latin typeface="Cambria" panose="02040503050406030204" pitchFamily="18" charset="0"/>
              </a:rPr>
              <a:t> </a:t>
            </a:r>
            <a:r>
              <a:rPr lang="en-US" sz="1680">
                <a:solidFill>
                  <a:srgbClr val="A31515"/>
                </a:solidFill>
                <a:latin typeface="JetBrains Mono" pitchFamily="2" charset="0"/>
              </a:rPr>
              <a:t>'\n'</a:t>
            </a:r>
            <a:r>
              <a:rPr lang="en-US" sz="1680">
                <a:solidFill>
                  <a:srgbClr val="DCDCDC"/>
                </a:solidFill>
                <a:latin typeface="Cambria" panose="02040503050406030204" pitchFamily="18" charset="0"/>
              </a:rPr>
              <a:t> </a:t>
            </a:r>
            <a:r>
              <a:rPr lang="en-US" sz="1680">
                <a:solidFill>
                  <a:srgbClr val="FFFFFF"/>
                </a:solidFill>
                <a:latin typeface="JetBrains Mono" pitchFamily="2" charset="0"/>
              </a:rPr>
              <a:t>;</a:t>
            </a:r>
            <a:endParaRPr lang="en-US" sz="1680">
              <a:solidFill>
                <a:srgbClr val="DCDCDC"/>
              </a:solidFill>
              <a:latin typeface="JetBrains Mono" pitchFamily="2" charset="0"/>
            </a:endParaRPr>
          </a:p>
          <a:p>
            <a:r>
              <a:rPr lang="en-IN" sz="1680">
                <a:solidFill>
                  <a:srgbClr val="FFFFFF"/>
                </a:solidFill>
                <a:latin typeface="JetBrains Mono" pitchFamily="2" charset="0"/>
              </a:rPr>
              <a:t>}</a:t>
            </a:r>
            <a:endParaRPr lang="en-IN" sz="1680">
              <a:solidFill>
                <a:srgbClr val="DCDCDC"/>
              </a:solidFill>
              <a:latin typeface="JetBrains Mono" pitchFamily="2" charset="0"/>
            </a:endParaRPr>
          </a:p>
        </p:txBody>
      </p:sp>
      <p:cxnSp>
        <p:nvCxnSpPr>
          <p:cNvPr id="8" name="Straight Arrow Connector 7">
            <a:extLst>
              <a:ext uri="{FF2B5EF4-FFF2-40B4-BE49-F238E27FC236}">
                <a16:creationId xmlns:a16="http://schemas.microsoft.com/office/drawing/2014/main" id="{9811D2BD-132E-4B81-9E92-E5B03F6D1E8E}"/>
              </a:ext>
            </a:extLst>
          </p:cNvPr>
          <p:cNvCxnSpPr>
            <a:cxnSpLocks/>
          </p:cNvCxnSpPr>
          <p:nvPr/>
        </p:nvCxnSpPr>
        <p:spPr>
          <a:xfrm>
            <a:off x="5174762" y="1496789"/>
            <a:ext cx="559144" cy="0"/>
          </a:xfrm>
          <a:prstGeom prst="straightConnector1">
            <a:avLst/>
          </a:prstGeom>
          <a:ln w="1905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1E9389D-A6D2-42B4-B855-2E278926F484}"/>
              </a:ext>
            </a:extLst>
          </p:cNvPr>
          <p:cNvSpPr txBox="1"/>
          <p:nvPr/>
        </p:nvSpPr>
        <p:spPr>
          <a:xfrm>
            <a:off x="2588156" y="1302890"/>
            <a:ext cx="2586606" cy="387798"/>
          </a:xfrm>
          <a:prstGeom prst="rect">
            <a:avLst/>
          </a:prstGeom>
          <a:noFill/>
        </p:spPr>
        <p:txBody>
          <a:bodyPr wrap="none" rtlCol="0">
            <a:spAutoFit/>
          </a:bodyPr>
          <a:lstStyle/>
          <a:p>
            <a:pPr algn="r"/>
            <a:r>
              <a:rPr lang="en-US" sz="1920">
                <a:solidFill>
                  <a:schemeClr val="bg1">
                    <a:lumMod val="75000"/>
                    <a:lumOff val="25000"/>
                  </a:schemeClr>
                </a:solidFill>
              </a:rPr>
              <a:t>global module fragment</a:t>
            </a:r>
            <a:endParaRPr lang="en-IN" sz="1920">
              <a:solidFill>
                <a:schemeClr val="bg1">
                  <a:lumMod val="75000"/>
                  <a:lumOff val="25000"/>
                </a:schemeClr>
              </a:solidFill>
            </a:endParaRPr>
          </a:p>
        </p:txBody>
      </p:sp>
      <p:cxnSp>
        <p:nvCxnSpPr>
          <p:cNvPr id="11" name="Straight Arrow Connector 10">
            <a:extLst>
              <a:ext uri="{FF2B5EF4-FFF2-40B4-BE49-F238E27FC236}">
                <a16:creationId xmlns:a16="http://schemas.microsoft.com/office/drawing/2014/main" id="{3F850101-EF05-4855-A676-76EB24FAD23C}"/>
              </a:ext>
            </a:extLst>
          </p:cNvPr>
          <p:cNvCxnSpPr>
            <a:cxnSpLocks/>
          </p:cNvCxnSpPr>
          <p:nvPr/>
        </p:nvCxnSpPr>
        <p:spPr>
          <a:xfrm>
            <a:off x="5174762" y="2179835"/>
            <a:ext cx="559144" cy="0"/>
          </a:xfrm>
          <a:prstGeom prst="straightConnector1">
            <a:avLst/>
          </a:prstGeom>
          <a:ln w="1905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B7C3BA-E619-485C-B944-C910FF0DD19A}"/>
              </a:ext>
            </a:extLst>
          </p:cNvPr>
          <p:cNvSpPr txBox="1"/>
          <p:nvPr/>
        </p:nvSpPr>
        <p:spPr>
          <a:xfrm>
            <a:off x="3601896" y="1985936"/>
            <a:ext cx="1572866" cy="387798"/>
          </a:xfrm>
          <a:prstGeom prst="rect">
            <a:avLst/>
          </a:prstGeom>
          <a:noFill/>
        </p:spPr>
        <p:txBody>
          <a:bodyPr wrap="none" rtlCol="0">
            <a:spAutoFit/>
          </a:bodyPr>
          <a:lstStyle/>
          <a:p>
            <a:pPr algn="r"/>
            <a:r>
              <a:rPr lang="en-US" sz="1920">
                <a:solidFill>
                  <a:schemeClr val="bg1">
                    <a:lumMod val="75000"/>
                    <a:lumOff val="25000"/>
                  </a:schemeClr>
                </a:solidFill>
              </a:rPr>
              <a:t>module name</a:t>
            </a:r>
            <a:endParaRPr lang="en-IN" sz="1920">
              <a:solidFill>
                <a:schemeClr val="bg1">
                  <a:lumMod val="75000"/>
                  <a:lumOff val="25000"/>
                </a:schemeClr>
              </a:solidFill>
            </a:endParaRPr>
          </a:p>
        </p:txBody>
      </p:sp>
      <p:cxnSp>
        <p:nvCxnSpPr>
          <p:cNvPr id="13" name="Straight Arrow Connector 12">
            <a:extLst>
              <a:ext uri="{FF2B5EF4-FFF2-40B4-BE49-F238E27FC236}">
                <a16:creationId xmlns:a16="http://schemas.microsoft.com/office/drawing/2014/main" id="{5469B51D-7164-457D-AE99-0DAD3293E0D0}"/>
              </a:ext>
            </a:extLst>
          </p:cNvPr>
          <p:cNvCxnSpPr>
            <a:cxnSpLocks/>
          </p:cNvCxnSpPr>
          <p:nvPr/>
        </p:nvCxnSpPr>
        <p:spPr>
          <a:xfrm>
            <a:off x="5174762" y="2754693"/>
            <a:ext cx="559144" cy="0"/>
          </a:xfrm>
          <a:prstGeom prst="straightConnector1">
            <a:avLst/>
          </a:prstGeom>
          <a:ln w="1905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F4FA15-9C45-47F2-A403-C920F2F1B629}"/>
              </a:ext>
            </a:extLst>
          </p:cNvPr>
          <p:cNvSpPr txBox="1"/>
          <p:nvPr/>
        </p:nvSpPr>
        <p:spPr>
          <a:xfrm>
            <a:off x="3411842" y="2560794"/>
            <a:ext cx="1762920" cy="387798"/>
          </a:xfrm>
          <a:prstGeom prst="rect">
            <a:avLst/>
          </a:prstGeom>
          <a:noFill/>
        </p:spPr>
        <p:txBody>
          <a:bodyPr wrap="none" rtlCol="0">
            <a:spAutoFit/>
          </a:bodyPr>
          <a:lstStyle/>
          <a:p>
            <a:pPr algn="r"/>
            <a:r>
              <a:rPr lang="en-US" sz="1920">
                <a:solidFill>
                  <a:schemeClr val="bg1">
                    <a:lumMod val="75000"/>
                    <a:lumOff val="25000"/>
                  </a:schemeClr>
                </a:solidFill>
              </a:rPr>
              <a:t>external linkage</a:t>
            </a:r>
            <a:endParaRPr lang="en-IN" sz="1920">
              <a:solidFill>
                <a:schemeClr val="bg1">
                  <a:lumMod val="75000"/>
                  <a:lumOff val="25000"/>
                </a:schemeClr>
              </a:solidFill>
            </a:endParaRPr>
          </a:p>
        </p:txBody>
      </p:sp>
      <p:cxnSp>
        <p:nvCxnSpPr>
          <p:cNvPr id="15" name="Straight Arrow Connector 14">
            <a:extLst>
              <a:ext uri="{FF2B5EF4-FFF2-40B4-BE49-F238E27FC236}">
                <a16:creationId xmlns:a16="http://schemas.microsoft.com/office/drawing/2014/main" id="{635F1C90-FDEB-4024-B564-278FDADD4701}"/>
              </a:ext>
            </a:extLst>
          </p:cNvPr>
          <p:cNvCxnSpPr>
            <a:cxnSpLocks/>
          </p:cNvCxnSpPr>
          <p:nvPr/>
        </p:nvCxnSpPr>
        <p:spPr>
          <a:xfrm>
            <a:off x="5174762" y="3519522"/>
            <a:ext cx="559144" cy="0"/>
          </a:xfrm>
          <a:prstGeom prst="straightConnector1">
            <a:avLst/>
          </a:prstGeom>
          <a:ln w="1905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EF5933A-1204-4AF3-9425-0076216BF030}"/>
              </a:ext>
            </a:extLst>
          </p:cNvPr>
          <p:cNvSpPr txBox="1"/>
          <p:nvPr/>
        </p:nvSpPr>
        <p:spPr>
          <a:xfrm>
            <a:off x="3465512" y="3325623"/>
            <a:ext cx="1709250" cy="387798"/>
          </a:xfrm>
          <a:prstGeom prst="rect">
            <a:avLst/>
          </a:prstGeom>
          <a:noFill/>
        </p:spPr>
        <p:txBody>
          <a:bodyPr wrap="none" rtlCol="0">
            <a:spAutoFit/>
          </a:bodyPr>
          <a:lstStyle/>
          <a:p>
            <a:pPr algn="r"/>
            <a:r>
              <a:rPr lang="en-US" sz="1920">
                <a:solidFill>
                  <a:schemeClr val="bg1">
                    <a:lumMod val="75000"/>
                    <a:lumOff val="25000"/>
                  </a:schemeClr>
                </a:solidFill>
              </a:rPr>
              <a:t>module linkage</a:t>
            </a:r>
            <a:endParaRPr lang="en-IN" sz="1920">
              <a:solidFill>
                <a:schemeClr val="bg1">
                  <a:lumMod val="75000"/>
                  <a:lumOff val="25000"/>
                </a:schemeClr>
              </a:solidFill>
            </a:endParaRPr>
          </a:p>
        </p:txBody>
      </p:sp>
      <p:cxnSp>
        <p:nvCxnSpPr>
          <p:cNvPr id="17" name="Straight Arrow Connector 16">
            <a:extLst>
              <a:ext uri="{FF2B5EF4-FFF2-40B4-BE49-F238E27FC236}">
                <a16:creationId xmlns:a16="http://schemas.microsoft.com/office/drawing/2014/main" id="{5A7641CA-C21E-42F6-A9EC-AE1CFFA6C5D7}"/>
              </a:ext>
            </a:extLst>
          </p:cNvPr>
          <p:cNvCxnSpPr>
            <a:cxnSpLocks/>
          </p:cNvCxnSpPr>
          <p:nvPr/>
        </p:nvCxnSpPr>
        <p:spPr>
          <a:xfrm>
            <a:off x="5137742" y="5555110"/>
            <a:ext cx="559144" cy="0"/>
          </a:xfrm>
          <a:prstGeom prst="straightConnector1">
            <a:avLst/>
          </a:prstGeom>
          <a:ln w="1905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FB94F60-517F-4412-9F13-8166BECAC6AD}"/>
              </a:ext>
            </a:extLst>
          </p:cNvPr>
          <p:cNvSpPr txBox="1"/>
          <p:nvPr/>
        </p:nvSpPr>
        <p:spPr>
          <a:xfrm>
            <a:off x="3451062" y="5361211"/>
            <a:ext cx="1686680" cy="387798"/>
          </a:xfrm>
          <a:prstGeom prst="rect">
            <a:avLst/>
          </a:prstGeom>
          <a:noFill/>
        </p:spPr>
        <p:txBody>
          <a:bodyPr wrap="none" rtlCol="0">
            <a:spAutoFit/>
          </a:bodyPr>
          <a:lstStyle/>
          <a:p>
            <a:pPr algn="r"/>
            <a:r>
              <a:rPr lang="en-US" sz="1920">
                <a:solidFill>
                  <a:schemeClr val="bg1">
                    <a:lumMod val="75000"/>
                    <a:lumOff val="25000"/>
                  </a:schemeClr>
                </a:solidFill>
              </a:rPr>
              <a:t>module import</a:t>
            </a:r>
            <a:endParaRPr lang="en-IN" sz="1920">
              <a:solidFill>
                <a:schemeClr val="bg1">
                  <a:lumMod val="75000"/>
                  <a:lumOff val="25000"/>
                </a:schemeClr>
              </a:solidFill>
            </a:endParaRPr>
          </a:p>
        </p:txBody>
      </p:sp>
      <p:sp>
        <p:nvSpPr>
          <p:cNvPr id="19" name="Rectangle 18">
            <a:extLst>
              <a:ext uri="{FF2B5EF4-FFF2-40B4-BE49-F238E27FC236}">
                <a16:creationId xmlns:a16="http://schemas.microsoft.com/office/drawing/2014/main" id="{25B738CE-82D7-4694-9958-1D1F64A7E2CE}"/>
              </a:ext>
            </a:extLst>
          </p:cNvPr>
          <p:cNvSpPr/>
          <p:nvPr/>
        </p:nvSpPr>
        <p:spPr>
          <a:xfrm>
            <a:off x="5843989" y="872382"/>
            <a:ext cx="3571874"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t>math_basic.ixx</a:t>
            </a:r>
            <a:endParaRPr lang="en-IN" b="1"/>
          </a:p>
        </p:txBody>
      </p:sp>
      <p:sp>
        <p:nvSpPr>
          <p:cNvPr id="20" name="Rectangle 19">
            <a:extLst>
              <a:ext uri="{FF2B5EF4-FFF2-40B4-BE49-F238E27FC236}">
                <a16:creationId xmlns:a16="http://schemas.microsoft.com/office/drawing/2014/main" id="{913E7DEC-0B15-4E78-AA76-6B4CA0B0CA2B}"/>
              </a:ext>
            </a:extLst>
          </p:cNvPr>
          <p:cNvSpPr/>
          <p:nvPr/>
        </p:nvSpPr>
        <p:spPr>
          <a:xfrm>
            <a:off x="5843989" y="4693546"/>
            <a:ext cx="4448174"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main.cpp</a:t>
            </a:r>
            <a:endParaRPr lang="en-IN" b="1"/>
          </a:p>
        </p:txBody>
      </p:sp>
    </p:spTree>
    <p:extLst>
      <p:ext uri="{BB962C8B-B14F-4D97-AF65-F5344CB8AC3E}">
        <p14:creationId xmlns:p14="http://schemas.microsoft.com/office/powerpoint/2010/main" val="29727876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6FF8-1DED-451C-B26B-E0F7DA2C446E}"/>
              </a:ext>
            </a:extLst>
          </p:cNvPr>
          <p:cNvSpPr>
            <a:spLocks noGrp="1"/>
          </p:cNvSpPr>
          <p:nvPr>
            <p:ph type="title"/>
          </p:nvPr>
        </p:nvSpPr>
        <p:spPr/>
        <p:txBody>
          <a:bodyPr/>
          <a:lstStyle/>
          <a:p>
            <a:r>
              <a:rPr lang="en-US"/>
              <a:t>Build Process</a:t>
            </a:r>
            <a:endParaRPr lang="en-IN"/>
          </a:p>
        </p:txBody>
      </p:sp>
      <p:sp>
        <p:nvSpPr>
          <p:cNvPr id="3" name="Content Placeholder 2">
            <a:extLst>
              <a:ext uri="{FF2B5EF4-FFF2-40B4-BE49-F238E27FC236}">
                <a16:creationId xmlns:a16="http://schemas.microsoft.com/office/drawing/2014/main" id="{EE2F6D48-B327-4CF1-A62A-5126789E1C68}"/>
              </a:ext>
            </a:extLst>
          </p:cNvPr>
          <p:cNvSpPr>
            <a:spLocks noGrp="1"/>
          </p:cNvSpPr>
          <p:nvPr>
            <p:ph idx="1"/>
          </p:nvPr>
        </p:nvSpPr>
        <p:spPr/>
        <p:txBody>
          <a:bodyPr>
            <a:normAutofit lnSpcReduction="10000"/>
          </a:bodyPr>
          <a:lstStyle/>
          <a:p>
            <a:r>
              <a:rPr lang="en-US"/>
              <a:t>A module is compiled into a binary module interface (BMI)</a:t>
            </a:r>
          </a:p>
          <a:p>
            <a:r>
              <a:rPr lang="en-US"/>
              <a:t>Note that this BMI may not be compatible across compilers</a:t>
            </a:r>
          </a:p>
          <a:p>
            <a:r>
              <a:rPr lang="en-US"/>
              <a:t>The name of the module &amp; the corresponding file name are not related</a:t>
            </a:r>
          </a:p>
          <a:p>
            <a:r>
              <a:rPr lang="en-US"/>
              <a:t>It is unspecified how the module files are looked up from module names</a:t>
            </a:r>
          </a:p>
          <a:p>
            <a:endParaRPr lang="en-IN"/>
          </a:p>
        </p:txBody>
      </p:sp>
    </p:spTree>
    <p:extLst>
      <p:ext uri="{BB962C8B-B14F-4D97-AF65-F5344CB8AC3E}">
        <p14:creationId xmlns:p14="http://schemas.microsoft.com/office/powerpoint/2010/main" val="19139303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3E27AB-4672-42D2-8110-7867B191FC32}"/>
              </a:ext>
            </a:extLst>
          </p:cNvPr>
          <p:cNvSpPr>
            <a:spLocks noGrp="1"/>
          </p:cNvSpPr>
          <p:nvPr>
            <p:ph type="title"/>
          </p:nvPr>
        </p:nvSpPr>
        <p:spPr/>
        <p:txBody>
          <a:bodyPr/>
          <a:lstStyle/>
          <a:p>
            <a:r>
              <a:rPr lang="en-US"/>
              <a:t>Build Process</a:t>
            </a:r>
            <a:endParaRPr lang="en-IN"/>
          </a:p>
        </p:txBody>
      </p:sp>
      <p:sp>
        <p:nvSpPr>
          <p:cNvPr id="5" name="TextBox 4">
            <a:extLst>
              <a:ext uri="{FF2B5EF4-FFF2-40B4-BE49-F238E27FC236}">
                <a16:creationId xmlns:a16="http://schemas.microsoft.com/office/drawing/2014/main" id="{AF8B2482-1475-4DF9-9B7B-B6BEB3BC5A37}"/>
              </a:ext>
            </a:extLst>
          </p:cNvPr>
          <p:cNvSpPr txBox="1"/>
          <p:nvPr/>
        </p:nvSpPr>
        <p:spPr>
          <a:xfrm>
            <a:off x="2003509" y="1924450"/>
            <a:ext cx="3016547" cy="1169551"/>
          </a:xfrm>
          <a:prstGeom prst="rect">
            <a:avLst/>
          </a:prstGeom>
          <a:solidFill>
            <a:schemeClr val="bg1">
              <a:lumMod val="95000"/>
              <a:lumOff val="5000"/>
            </a:schemeClr>
          </a:solidFill>
          <a:ln w="28575">
            <a:solidFill>
              <a:schemeClr val="tx1">
                <a:lumMod val="50000"/>
              </a:schemeClr>
            </a:solidFill>
          </a:ln>
        </p:spPr>
        <p:txBody>
          <a:bodyPr wrap="square">
            <a:spAutoFit/>
          </a:bodyPr>
          <a:lstStyle/>
          <a:p>
            <a:r>
              <a:rPr lang="en-IN" sz="1400">
                <a:solidFill>
                  <a:srgbClr val="D5A2DF"/>
                </a:solidFill>
                <a:latin typeface="JetBrains Mono" pitchFamily="2" charset="0"/>
              </a:rPr>
              <a:t>export</a:t>
            </a:r>
            <a:r>
              <a:rPr lang="en-IN" sz="1400">
                <a:solidFill>
                  <a:srgbClr val="DCDCDC"/>
                </a:solidFill>
                <a:latin typeface="Cambria" panose="02040503050406030204" pitchFamily="18" charset="0"/>
              </a:rPr>
              <a:t> </a:t>
            </a:r>
            <a:r>
              <a:rPr lang="en-IN" sz="1400">
                <a:solidFill>
                  <a:srgbClr val="D5A2DF"/>
                </a:solidFill>
                <a:latin typeface="JetBrains Mono" pitchFamily="2" charset="0"/>
              </a:rPr>
              <a:t>module</a:t>
            </a:r>
            <a:r>
              <a:rPr lang="en-IN" sz="1400">
                <a:solidFill>
                  <a:srgbClr val="DCDCDC"/>
                </a:solidFill>
                <a:latin typeface="Cambria" panose="02040503050406030204" pitchFamily="18" charset="0"/>
              </a:rPr>
              <a:t> </a:t>
            </a:r>
            <a:r>
              <a:rPr lang="en-IN" sz="1400" err="1">
                <a:solidFill>
                  <a:srgbClr val="DCDCDC"/>
                </a:solidFill>
                <a:latin typeface="JetBrains Mono" pitchFamily="2" charset="0"/>
              </a:rPr>
              <a:t>Math.Basic</a:t>
            </a:r>
            <a:r>
              <a:rPr lang="en-IN" sz="1400">
                <a:solidFill>
                  <a:srgbClr val="FFFFFF"/>
                </a:solidFill>
                <a:latin typeface="JetBrains Mono" pitchFamily="2" charset="0"/>
              </a:rPr>
              <a:t>;</a:t>
            </a:r>
            <a:endParaRPr lang="en-IN" sz="1400">
              <a:solidFill>
                <a:srgbClr val="DCDCDC"/>
              </a:solidFill>
              <a:latin typeface="JetBrains Mono" pitchFamily="2" charset="0"/>
            </a:endParaRPr>
          </a:p>
          <a:p>
            <a:endParaRPr lang="en-IN" sz="1400">
              <a:solidFill>
                <a:srgbClr val="DCDCDC"/>
              </a:solidFill>
              <a:latin typeface="JetBrains Mono" pitchFamily="2" charset="0"/>
            </a:endParaRPr>
          </a:p>
          <a:p>
            <a:r>
              <a:rPr lang="en-IN" sz="1400">
                <a:solidFill>
                  <a:srgbClr val="D5A2DF"/>
                </a:solidFill>
                <a:latin typeface="JetBrains Mono" pitchFamily="2" charset="0"/>
              </a:rPr>
              <a:t>export</a:t>
            </a:r>
            <a:r>
              <a:rPr lang="en-IN" sz="1400">
                <a:solidFill>
                  <a:srgbClr val="DCDCDC"/>
                </a:solidFill>
                <a:latin typeface="Cambria" panose="02040503050406030204" pitchFamily="18" charset="0"/>
              </a:rPr>
              <a:t> </a:t>
            </a:r>
            <a:r>
              <a:rPr lang="en-IN" sz="1400">
                <a:solidFill>
                  <a:srgbClr val="D5A2DF"/>
                </a:solidFill>
                <a:latin typeface="JetBrains Mono" pitchFamily="2" charset="0"/>
              </a:rPr>
              <a:t>int</a:t>
            </a:r>
            <a:r>
              <a:rPr lang="en-IN" sz="1400">
                <a:solidFill>
                  <a:srgbClr val="DCDCDC"/>
                </a:solidFill>
                <a:latin typeface="Cambria" panose="02040503050406030204" pitchFamily="18" charset="0"/>
              </a:rPr>
              <a:t> </a:t>
            </a:r>
            <a:r>
              <a:rPr lang="en-IN" sz="1400">
                <a:solidFill>
                  <a:srgbClr val="82B7E1"/>
                </a:solidFill>
                <a:latin typeface="JetBrains Mono" pitchFamily="2" charset="0"/>
              </a:rPr>
              <a:t>Add</a:t>
            </a:r>
            <a:r>
              <a:rPr lang="en-IN" sz="1400">
                <a:solidFill>
                  <a:srgbClr val="FFFFFF"/>
                </a:solidFill>
                <a:latin typeface="JetBrains Mono" pitchFamily="2" charset="0"/>
              </a:rPr>
              <a:t>(</a:t>
            </a:r>
            <a:r>
              <a:rPr lang="en-IN" sz="1400">
                <a:solidFill>
                  <a:srgbClr val="D5A2DF"/>
                </a:solidFill>
                <a:latin typeface="JetBrains Mono" pitchFamily="2" charset="0"/>
              </a:rPr>
              <a:t>int</a:t>
            </a:r>
            <a:r>
              <a:rPr lang="en-IN" sz="1400">
                <a:solidFill>
                  <a:srgbClr val="DCDCDC"/>
                </a:solidFill>
                <a:latin typeface="Cambria" panose="02040503050406030204" pitchFamily="18" charset="0"/>
              </a:rPr>
              <a:t> </a:t>
            </a:r>
            <a:r>
              <a:rPr lang="en-IN" sz="1400" err="1">
                <a:solidFill>
                  <a:srgbClr val="C8C8C8"/>
                </a:solidFill>
                <a:latin typeface="JetBrains Mono" pitchFamily="2" charset="0"/>
              </a:rPr>
              <a:t>x</a:t>
            </a:r>
            <a:r>
              <a:rPr lang="en-IN" sz="1400" err="1">
                <a:solidFill>
                  <a:srgbClr val="FFFFFF"/>
                </a:solidFill>
                <a:latin typeface="JetBrains Mono" pitchFamily="2" charset="0"/>
              </a:rPr>
              <a:t>,</a:t>
            </a:r>
            <a:r>
              <a:rPr lang="en-IN" sz="1400" err="1">
                <a:solidFill>
                  <a:srgbClr val="D5A2DF"/>
                </a:solidFill>
                <a:latin typeface="JetBrains Mono" pitchFamily="2" charset="0"/>
              </a:rPr>
              <a:t>int</a:t>
            </a:r>
            <a:r>
              <a:rPr lang="en-IN" sz="1400">
                <a:solidFill>
                  <a:srgbClr val="DCDCDC"/>
                </a:solidFill>
                <a:latin typeface="Cambria" panose="02040503050406030204" pitchFamily="18" charset="0"/>
              </a:rPr>
              <a:t> </a:t>
            </a:r>
            <a:r>
              <a:rPr lang="en-IN" sz="1400">
                <a:solidFill>
                  <a:srgbClr val="C8C8C8"/>
                </a:solidFill>
                <a:latin typeface="JetBrains Mono" pitchFamily="2" charset="0"/>
              </a:rPr>
              <a:t>y</a:t>
            </a:r>
            <a:r>
              <a:rPr lang="en-IN" sz="1400">
                <a:solidFill>
                  <a:srgbClr val="FFFFFF"/>
                </a:solidFill>
                <a:latin typeface="JetBrains Mono" pitchFamily="2" charset="0"/>
              </a:rPr>
              <a:t>){</a:t>
            </a:r>
            <a:endParaRPr lang="en-IN" sz="1400">
              <a:solidFill>
                <a:srgbClr val="DCDCDC"/>
              </a:solidFill>
              <a:latin typeface="JetBrains Mono" pitchFamily="2" charset="0"/>
            </a:endParaRPr>
          </a:p>
          <a:p>
            <a:r>
              <a:rPr lang="en-IN" sz="1400">
                <a:solidFill>
                  <a:srgbClr val="DCDCDC"/>
                </a:solidFill>
                <a:latin typeface="JetBrains Mono" pitchFamily="2" charset="0"/>
              </a:rPr>
              <a:t>	</a:t>
            </a:r>
            <a:r>
              <a:rPr lang="en-IN" sz="1400">
                <a:solidFill>
                  <a:srgbClr val="6B6BE9"/>
                </a:solidFill>
                <a:latin typeface="JetBrains Mono" pitchFamily="2" charset="0"/>
              </a:rPr>
              <a:t>return</a:t>
            </a:r>
            <a:r>
              <a:rPr lang="en-IN" sz="1400">
                <a:solidFill>
                  <a:srgbClr val="DCDCDC"/>
                </a:solidFill>
                <a:latin typeface="Cambria" panose="02040503050406030204" pitchFamily="18" charset="0"/>
              </a:rPr>
              <a:t> </a:t>
            </a:r>
            <a:r>
              <a:rPr lang="en-IN" sz="1400">
                <a:solidFill>
                  <a:srgbClr val="C8C8C8"/>
                </a:solidFill>
                <a:latin typeface="JetBrains Mono" pitchFamily="2" charset="0"/>
              </a:rPr>
              <a:t>x</a:t>
            </a:r>
            <a:r>
              <a:rPr lang="en-IN" sz="1400">
                <a:solidFill>
                  <a:srgbClr val="DCDCDC"/>
                </a:solidFill>
                <a:latin typeface="Cambria" panose="02040503050406030204" pitchFamily="18" charset="0"/>
              </a:rPr>
              <a:t> </a:t>
            </a:r>
            <a:r>
              <a:rPr lang="en-IN" sz="1400">
                <a:solidFill>
                  <a:srgbClr val="FFFFFF"/>
                </a:solidFill>
                <a:latin typeface="JetBrains Mono" pitchFamily="2" charset="0"/>
              </a:rPr>
              <a:t>+</a:t>
            </a:r>
            <a:r>
              <a:rPr lang="en-IN" sz="1400">
                <a:solidFill>
                  <a:srgbClr val="DCDCDC"/>
                </a:solidFill>
                <a:latin typeface="Cambria" panose="02040503050406030204" pitchFamily="18" charset="0"/>
              </a:rPr>
              <a:t> </a:t>
            </a:r>
            <a:r>
              <a:rPr lang="en-IN" sz="1400">
                <a:solidFill>
                  <a:srgbClr val="C8C8C8"/>
                </a:solidFill>
                <a:latin typeface="JetBrains Mono" pitchFamily="2" charset="0"/>
              </a:rPr>
              <a:t>y</a:t>
            </a:r>
            <a:r>
              <a:rPr lang="en-IN" sz="1400">
                <a:solidFill>
                  <a:srgbClr val="DCDCDC"/>
                </a:solidFill>
                <a:latin typeface="Cambria" panose="02040503050406030204" pitchFamily="18" charset="0"/>
              </a:rPr>
              <a:t> </a:t>
            </a:r>
            <a:r>
              <a:rPr lang="en-IN" sz="1400">
                <a:solidFill>
                  <a:srgbClr val="FFFFFF"/>
                </a:solidFill>
                <a:latin typeface="JetBrains Mono" pitchFamily="2" charset="0"/>
              </a:rPr>
              <a:t>;</a:t>
            </a:r>
            <a:endParaRPr lang="en-IN" sz="1400">
              <a:solidFill>
                <a:srgbClr val="DCDCDC"/>
              </a:solidFill>
              <a:latin typeface="JetBrains Mono" pitchFamily="2" charset="0"/>
            </a:endParaRPr>
          </a:p>
          <a:p>
            <a:r>
              <a:rPr lang="en-IN" sz="1400">
                <a:solidFill>
                  <a:srgbClr val="FFFFFF"/>
                </a:solidFill>
                <a:latin typeface="JetBrains Mono" pitchFamily="2" charset="0"/>
              </a:rPr>
              <a:t>}</a:t>
            </a:r>
            <a:endParaRPr lang="en-IN" sz="1400">
              <a:solidFill>
                <a:srgbClr val="DCDCDC"/>
              </a:solidFill>
              <a:latin typeface="JetBrains Mono" pitchFamily="2" charset="0"/>
            </a:endParaRPr>
          </a:p>
        </p:txBody>
      </p:sp>
      <p:sp>
        <p:nvSpPr>
          <p:cNvPr id="6" name="Rectangle 5">
            <a:extLst>
              <a:ext uri="{FF2B5EF4-FFF2-40B4-BE49-F238E27FC236}">
                <a16:creationId xmlns:a16="http://schemas.microsoft.com/office/drawing/2014/main" id="{518B8939-627C-43CC-8D44-D5428F4FB9F9}"/>
              </a:ext>
            </a:extLst>
          </p:cNvPr>
          <p:cNvSpPr/>
          <p:nvPr/>
        </p:nvSpPr>
        <p:spPr>
          <a:xfrm>
            <a:off x="2003509" y="1526524"/>
            <a:ext cx="3016547"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t>math_basic.ixx</a:t>
            </a:r>
            <a:endParaRPr lang="en-IN" b="1"/>
          </a:p>
        </p:txBody>
      </p:sp>
      <p:sp>
        <p:nvSpPr>
          <p:cNvPr id="7" name="Rectangle: Rounded Corners 6">
            <a:extLst>
              <a:ext uri="{FF2B5EF4-FFF2-40B4-BE49-F238E27FC236}">
                <a16:creationId xmlns:a16="http://schemas.microsoft.com/office/drawing/2014/main" id="{74AACA37-02F5-4E77-9704-270CA94CAFA4}"/>
              </a:ext>
            </a:extLst>
          </p:cNvPr>
          <p:cNvSpPr/>
          <p:nvPr/>
        </p:nvSpPr>
        <p:spPr>
          <a:xfrm>
            <a:off x="1468585" y="4375750"/>
            <a:ext cx="1563624" cy="557784"/>
          </a:xfrm>
          <a:prstGeom prst="roundRect">
            <a:avLst/>
          </a:prstGeom>
          <a:solidFill>
            <a:srgbClr val="0070C0"/>
          </a:solidFill>
          <a:ln>
            <a:solidFill>
              <a:schemeClr val="accent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a:solidFill>
                  <a:schemeClr val="tx1"/>
                </a:solidFill>
              </a:rPr>
              <a:t>math_basic.obj</a:t>
            </a:r>
            <a:endParaRPr lang="en-IN" sz="1600" b="1">
              <a:solidFill>
                <a:schemeClr val="tx1"/>
              </a:solidFill>
            </a:endParaRPr>
          </a:p>
        </p:txBody>
      </p:sp>
      <p:sp>
        <p:nvSpPr>
          <p:cNvPr id="8" name="Rectangle: Rounded Corners 7">
            <a:extLst>
              <a:ext uri="{FF2B5EF4-FFF2-40B4-BE49-F238E27FC236}">
                <a16:creationId xmlns:a16="http://schemas.microsoft.com/office/drawing/2014/main" id="{CAC95C4D-3E3E-4F11-BA3F-2FDAA2905FDC}"/>
              </a:ext>
            </a:extLst>
          </p:cNvPr>
          <p:cNvSpPr/>
          <p:nvPr/>
        </p:nvSpPr>
        <p:spPr>
          <a:xfrm>
            <a:off x="3977640" y="4375750"/>
            <a:ext cx="1563624" cy="557784"/>
          </a:xfrm>
          <a:prstGeom prst="roundRect">
            <a:avLst/>
          </a:prstGeom>
          <a:solidFill>
            <a:srgbClr val="FF5D5D"/>
          </a:solidFill>
          <a:ln>
            <a:solidFill>
              <a:srgbClr val="C0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err="1">
                <a:solidFill>
                  <a:schemeClr val="tx1"/>
                </a:solidFill>
              </a:rPr>
              <a:t>math_basic.ifc</a:t>
            </a:r>
            <a:endParaRPr lang="en-IN" sz="1600" b="1">
              <a:solidFill>
                <a:schemeClr val="tx1"/>
              </a:solidFill>
            </a:endParaRPr>
          </a:p>
        </p:txBody>
      </p:sp>
      <p:sp>
        <p:nvSpPr>
          <p:cNvPr id="9" name="TextBox 8">
            <a:extLst>
              <a:ext uri="{FF2B5EF4-FFF2-40B4-BE49-F238E27FC236}">
                <a16:creationId xmlns:a16="http://schemas.microsoft.com/office/drawing/2014/main" id="{3056FEB0-5E25-479C-8C4F-D1301D376455}"/>
              </a:ext>
            </a:extLst>
          </p:cNvPr>
          <p:cNvSpPr txBox="1"/>
          <p:nvPr/>
        </p:nvSpPr>
        <p:spPr>
          <a:xfrm>
            <a:off x="6840685" y="1912462"/>
            <a:ext cx="3665771" cy="1169551"/>
          </a:xfrm>
          <a:prstGeom prst="rect">
            <a:avLst/>
          </a:prstGeom>
          <a:solidFill>
            <a:schemeClr val="bg1">
              <a:lumMod val="95000"/>
              <a:lumOff val="5000"/>
            </a:schemeClr>
          </a:solidFill>
          <a:ln w="28575">
            <a:solidFill>
              <a:schemeClr val="tx1">
                <a:lumMod val="50000"/>
              </a:schemeClr>
            </a:solidFill>
          </a:ln>
        </p:spPr>
        <p:txBody>
          <a:bodyPr wrap="square">
            <a:spAutoFit/>
          </a:bodyPr>
          <a:lstStyle/>
          <a:p>
            <a:r>
              <a:rPr lang="en-IN" sz="1400">
                <a:solidFill>
                  <a:srgbClr val="FFCB6B"/>
                </a:solidFill>
                <a:latin typeface="JetBrains Mono" pitchFamily="2" charset="0"/>
              </a:rPr>
              <a:t>#include</a:t>
            </a:r>
            <a:r>
              <a:rPr lang="en-IN" sz="1400">
                <a:solidFill>
                  <a:srgbClr val="DCDCDC"/>
                </a:solidFill>
                <a:latin typeface="Cambria" panose="02040503050406030204" pitchFamily="18" charset="0"/>
              </a:rPr>
              <a:t> </a:t>
            </a:r>
            <a:r>
              <a:rPr lang="en-IN" sz="1400">
                <a:solidFill>
                  <a:srgbClr val="A31515"/>
                </a:solidFill>
                <a:latin typeface="JetBrains Mono" pitchFamily="2" charset="0"/>
              </a:rPr>
              <a:t>&lt;</a:t>
            </a:r>
            <a:r>
              <a:rPr lang="en-IN" sz="1400">
                <a:solidFill>
                  <a:srgbClr val="C3E88D"/>
                </a:solidFill>
                <a:latin typeface="JetBrains Mono" pitchFamily="2" charset="0"/>
              </a:rPr>
              <a:t>iostream</a:t>
            </a:r>
            <a:r>
              <a:rPr lang="en-IN" sz="1400">
                <a:solidFill>
                  <a:srgbClr val="A31515"/>
                </a:solidFill>
                <a:latin typeface="JetBrains Mono" pitchFamily="2" charset="0"/>
              </a:rPr>
              <a:t>&gt;</a:t>
            </a:r>
            <a:endParaRPr lang="en-IN" sz="1400">
              <a:solidFill>
                <a:srgbClr val="DCDCDC"/>
              </a:solidFill>
              <a:latin typeface="JetBrains Mono" pitchFamily="2" charset="0"/>
            </a:endParaRPr>
          </a:p>
          <a:p>
            <a:r>
              <a:rPr lang="en-IN" sz="1400">
                <a:solidFill>
                  <a:srgbClr val="7B6FC4"/>
                </a:solidFill>
                <a:latin typeface="JetBrains Mono" pitchFamily="2" charset="0"/>
              </a:rPr>
              <a:t>import</a:t>
            </a:r>
            <a:r>
              <a:rPr lang="en-IN" sz="1400">
                <a:solidFill>
                  <a:srgbClr val="DCDCDC"/>
                </a:solidFill>
                <a:latin typeface="Cambria" panose="02040503050406030204" pitchFamily="18" charset="0"/>
              </a:rPr>
              <a:t> </a:t>
            </a:r>
            <a:r>
              <a:rPr lang="en-IN" sz="1400" err="1">
                <a:solidFill>
                  <a:srgbClr val="FBB3C8"/>
                </a:solidFill>
                <a:latin typeface="JetBrains Mono" pitchFamily="2" charset="0"/>
              </a:rPr>
              <a:t>Math.Basic</a:t>
            </a:r>
            <a:r>
              <a:rPr lang="en-IN" sz="1400">
                <a:solidFill>
                  <a:srgbClr val="DCDCDC"/>
                </a:solidFill>
                <a:latin typeface="Cambria" panose="02040503050406030204" pitchFamily="18" charset="0"/>
              </a:rPr>
              <a:t> </a:t>
            </a:r>
            <a:r>
              <a:rPr lang="en-IN" sz="1400">
                <a:solidFill>
                  <a:srgbClr val="FFFFFF"/>
                </a:solidFill>
                <a:latin typeface="JetBrains Mono" pitchFamily="2" charset="0"/>
              </a:rPr>
              <a:t>;</a:t>
            </a:r>
            <a:endParaRPr lang="en-IN" sz="1400">
              <a:solidFill>
                <a:srgbClr val="DCDCDC"/>
              </a:solidFill>
              <a:latin typeface="JetBrains Mono" pitchFamily="2" charset="0"/>
            </a:endParaRPr>
          </a:p>
          <a:p>
            <a:r>
              <a:rPr lang="en-IN" sz="1400">
                <a:solidFill>
                  <a:srgbClr val="D5A2DF"/>
                </a:solidFill>
                <a:latin typeface="JetBrains Mono" pitchFamily="2" charset="0"/>
              </a:rPr>
              <a:t>int</a:t>
            </a:r>
            <a:r>
              <a:rPr lang="en-IN" sz="1400">
                <a:solidFill>
                  <a:srgbClr val="DCDCDC"/>
                </a:solidFill>
                <a:latin typeface="Cambria" panose="02040503050406030204" pitchFamily="18" charset="0"/>
              </a:rPr>
              <a:t> </a:t>
            </a:r>
            <a:r>
              <a:rPr lang="en-IN" sz="1400">
                <a:solidFill>
                  <a:srgbClr val="7B6FC4"/>
                </a:solidFill>
                <a:latin typeface="JetBrains Mono" pitchFamily="2" charset="0"/>
              </a:rPr>
              <a:t>main</a:t>
            </a:r>
            <a:r>
              <a:rPr lang="en-IN" sz="1400">
                <a:solidFill>
                  <a:srgbClr val="FFFFFF"/>
                </a:solidFill>
                <a:latin typeface="JetBrains Mono" pitchFamily="2" charset="0"/>
              </a:rPr>
              <a:t>()</a:t>
            </a:r>
            <a:r>
              <a:rPr lang="en-IN" sz="1400">
                <a:solidFill>
                  <a:srgbClr val="DCDCDC"/>
                </a:solidFill>
                <a:latin typeface="Cambria" panose="02040503050406030204" pitchFamily="18" charset="0"/>
              </a:rPr>
              <a:t> </a:t>
            </a:r>
            <a:r>
              <a:rPr lang="en-IN" sz="1400">
                <a:solidFill>
                  <a:srgbClr val="FFFFFF"/>
                </a:solidFill>
                <a:latin typeface="JetBrains Mono" pitchFamily="2" charset="0"/>
              </a:rPr>
              <a:t>{</a:t>
            </a:r>
            <a:endParaRPr lang="en-IN" sz="1400">
              <a:solidFill>
                <a:srgbClr val="DCDCDC"/>
              </a:solidFill>
              <a:latin typeface="JetBrains Mono" pitchFamily="2" charset="0"/>
            </a:endParaRPr>
          </a:p>
          <a:p>
            <a:r>
              <a:rPr lang="en-US" sz="1400">
                <a:solidFill>
                  <a:srgbClr val="DCDCDC"/>
                </a:solidFill>
                <a:latin typeface="JetBrains Mono" pitchFamily="2" charset="0"/>
              </a:rPr>
              <a:t>	</a:t>
            </a:r>
            <a:r>
              <a:rPr lang="en-US" sz="1400">
                <a:solidFill>
                  <a:srgbClr val="CAC751"/>
                </a:solidFill>
                <a:latin typeface="JetBrains Mono" pitchFamily="2" charset="0"/>
              </a:rPr>
              <a:t>std</a:t>
            </a:r>
            <a:r>
              <a:rPr lang="en-US" sz="1400">
                <a:solidFill>
                  <a:srgbClr val="FFFFFF"/>
                </a:solidFill>
                <a:latin typeface="JetBrains Mono" pitchFamily="2" charset="0"/>
              </a:rPr>
              <a:t>::</a:t>
            </a:r>
            <a:r>
              <a:rPr lang="en-US" sz="1400" err="1">
                <a:solidFill>
                  <a:srgbClr val="FBB3C8"/>
                </a:solidFill>
                <a:latin typeface="JetBrains Mono" pitchFamily="2" charset="0"/>
              </a:rPr>
              <a:t>cout</a:t>
            </a:r>
            <a:r>
              <a:rPr lang="en-US" sz="1400">
                <a:solidFill>
                  <a:srgbClr val="DCDCDC"/>
                </a:solidFill>
                <a:latin typeface="Cambria" panose="02040503050406030204" pitchFamily="18" charset="0"/>
              </a:rPr>
              <a:t> </a:t>
            </a:r>
            <a:r>
              <a:rPr lang="en-US" sz="1400">
                <a:solidFill>
                  <a:srgbClr val="008B8B"/>
                </a:solidFill>
                <a:latin typeface="JetBrains Mono" pitchFamily="2" charset="0"/>
              </a:rPr>
              <a:t>&lt;&lt;</a:t>
            </a:r>
            <a:r>
              <a:rPr lang="en-US" sz="1400">
                <a:solidFill>
                  <a:srgbClr val="DCDCDC"/>
                </a:solidFill>
                <a:latin typeface="Cambria" panose="02040503050406030204" pitchFamily="18" charset="0"/>
              </a:rPr>
              <a:t> </a:t>
            </a:r>
            <a:r>
              <a:rPr lang="en-US" sz="1400">
                <a:solidFill>
                  <a:srgbClr val="7B6FC4"/>
                </a:solidFill>
                <a:latin typeface="JetBrains Mono" pitchFamily="2" charset="0"/>
              </a:rPr>
              <a:t>Add</a:t>
            </a:r>
            <a:r>
              <a:rPr lang="en-US" sz="1400">
                <a:solidFill>
                  <a:srgbClr val="FFFFFF"/>
                </a:solidFill>
                <a:latin typeface="JetBrains Mono" pitchFamily="2" charset="0"/>
              </a:rPr>
              <a:t>(</a:t>
            </a:r>
            <a:r>
              <a:rPr lang="en-US" sz="1400">
                <a:solidFill>
                  <a:srgbClr val="F78C6C"/>
                </a:solidFill>
                <a:latin typeface="JetBrains Mono" pitchFamily="2" charset="0"/>
              </a:rPr>
              <a:t>3</a:t>
            </a:r>
            <a:r>
              <a:rPr lang="en-US" sz="1400">
                <a:solidFill>
                  <a:srgbClr val="FFFFFF"/>
                </a:solidFill>
                <a:latin typeface="JetBrains Mono" pitchFamily="2" charset="0"/>
              </a:rPr>
              <a:t>,</a:t>
            </a:r>
            <a:r>
              <a:rPr lang="en-US" sz="1400">
                <a:solidFill>
                  <a:srgbClr val="F78C6C"/>
                </a:solidFill>
                <a:latin typeface="JetBrains Mono" pitchFamily="2" charset="0"/>
              </a:rPr>
              <a:t>5</a:t>
            </a:r>
            <a:r>
              <a:rPr lang="en-US" sz="1400">
                <a:solidFill>
                  <a:srgbClr val="FFFFFF"/>
                </a:solidFill>
                <a:latin typeface="JetBrains Mono" pitchFamily="2" charset="0"/>
              </a:rPr>
              <a:t>)</a:t>
            </a:r>
            <a:r>
              <a:rPr lang="en-US" sz="1400">
                <a:solidFill>
                  <a:srgbClr val="DCDCDC"/>
                </a:solidFill>
                <a:latin typeface="Cambria" panose="02040503050406030204" pitchFamily="18" charset="0"/>
              </a:rPr>
              <a:t> </a:t>
            </a:r>
            <a:r>
              <a:rPr lang="en-US" sz="1400">
                <a:solidFill>
                  <a:srgbClr val="FFFFFF"/>
                </a:solidFill>
                <a:latin typeface="JetBrains Mono" pitchFamily="2" charset="0"/>
              </a:rPr>
              <a:t>&lt;&lt;</a:t>
            </a:r>
            <a:r>
              <a:rPr lang="en-US" sz="1400">
                <a:solidFill>
                  <a:srgbClr val="DCDCDC"/>
                </a:solidFill>
                <a:latin typeface="Cambria" panose="02040503050406030204" pitchFamily="18" charset="0"/>
              </a:rPr>
              <a:t> </a:t>
            </a:r>
            <a:r>
              <a:rPr lang="en-US" sz="1400">
                <a:solidFill>
                  <a:srgbClr val="A31515"/>
                </a:solidFill>
                <a:latin typeface="JetBrains Mono" pitchFamily="2" charset="0"/>
              </a:rPr>
              <a:t>'\n'</a:t>
            </a:r>
            <a:r>
              <a:rPr lang="en-US" sz="1400">
                <a:solidFill>
                  <a:srgbClr val="DCDCDC"/>
                </a:solidFill>
                <a:latin typeface="Cambria" panose="02040503050406030204" pitchFamily="18" charset="0"/>
              </a:rPr>
              <a:t> </a:t>
            </a:r>
            <a:r>
              <a:rPr lang="en-US" sz="1400">
                <a:solidFill>
                  <a:srgbClr val="FFFFFF"/>
                </a:solidFill>
                <a:latin typeface="JetBrains Mono" pitchFamily="2" charset="0"/>
              </a:rPr>
              <a:t>;</a:t>
            </a:r>
            <a:endParaRPr lang="en-US" sz="1400">
              <a:solidFill>
                <a:srgbClr val="DCDCDC"/>
              </a:solidFill>
              <a:latin typeface="JetBrains Mono" pitchFamily="2" charset="0"/>
            </a:endParaRPr>
          </a:p>
          <a:p>
            <a:r>
              <a:rPr lang="en-IN" sz="1400">
                <a:solidFill>
                  <a:srgbClr val="FFFFFF"/>
                </a:solidFill>
                <a:latin typeface="JetBrains Mono" pitchFamily="2" charset="0"/>
              </a:rPr>
              <a:t>}</a:t>
            </a:r>
            <a:endParaRPr lang="en-IN" sz="1400">
              <a:solidFill>
                <a:srgbClr val="DCDCDC"/>
              </a:solidFill>
              <a:latin typeface="JetBrains Mono" pitchFamily="2" charset="0"/>
            </a:endParaRPr>
          </a:p>
        </p:txBody>
      </p:sp>
      <p:sp>
        <p:nvSpPr>
          <p:cNvPr id="10" name="Rectangle 9">
            <a:extLst>
              <a:ext uri="{FF2B5EF4-FFF2-40B4-BE49-F238E27FC236}">
                <a16:creationId xmlns:a16="http://schemas.microsoft.com/office/drawing/2014/main" id="{BDDE7B7B-F327-4974-8237-B3428B4CF4BB}"/>
              </a:ext>
            </a:extLst>
          </p:cNvPr>
          <p:cNvSpPr/>
          <p:nvPr/>
        </p:nvSpPr>
        <p:spPr>
          <a:xfrm>
            <a:off x="6840685" y="1526524"/>
            <a:ext cx="3665771"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main.cpp</a:t>
            </a:r>
            <a:endParaRPr lang="en-IN" b="1"/>
          </a:p>
        </p:txBody>
      </p:sp>
      <p:cxnSp>
        <p:nvCxnSpPr>
          <p:cNvPr id="11" name="Straight Arrow Connector 10">
            <a:extLst>
              <a:ext uri="{FF2B5EF4-FFF2-40B4-BE49-F238E27FC236}">
                <a16:creationId xmlns:a16="http://schemas.microsoft.com/office/drawing/2014/main" id="{71383284-3417-44CA-B980-A720E69F8B44}"/>
              </a:ext>
            </a:extLst>
          </p:cNvPr>
          <p:cNvCxnSpPr>
            <a:cxnSpLocks/>
            <a:stCxn id="5" idx="2"/>
            <a:endCxn id="7" idx="0"/>
          </p:cNvCxnSpPr>
          <p:nvPr/>
        </p:nvCxnSpPr>
        <p:spPr>
          <a:xfrm flipH="1">
            <a:off x="2250397" y="3094001"/>
            <a:ext cx="1261386" cy="1281749"/>
          </a:xfrm>
          <a:prstGeom prst="straightConnector1">
            <a:avLst/>
          </a:prstGeom>
          <a:ln w="19050">
            <a:solidFill>
              <a:schemeClr val="bg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443B3D-29C6-45CA-BA81-04AD64D38CA5}"/>
              </a:ext>
            </a:extLst>
          </p:cNvPr>
          <p:cNvCxnSpPr>
            <a:cxnSpLocks/>
            <a:stCxn id="5" idx="2"/>
            <a:endCxn id="8" idx="0"/>
          </p:cNvCxnSpPr>
          <p:nvPr/>
        </p:nvCxnSpPr>
        <p:spPr>
          <a:xfrm>
            <a:off x="3511783" y="3094001"/>
            <a:ext cx="1247669" cy="1281749"/>
          </a:xfrm>
          <a:prstGeom prst="straightConnector1">
            <a:avLst/>
          </a:prstGeom>
          <a:ln w="19050">
            <a:solidFill>
              <a:schemeClr val="bg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60CBAEC-81D1-4FAB-BE76-C80EE56E5278}"/>
              </a:ext>
            </a:extLst>
          </p:cNvPr>
          <p:cNvCxnSpPr>
            <a:cxnSpLocks/>
            <a:stCxn id="9" idx="1"/>
            <a:endCxn id="5" idx="3"/>
          </p:cNvCxnSpPr>
          <p:nvPr/>
        </p:nvCxnSpPr>
        <p:spPr>
          <a:xfrm flipH="1">
            <a:off x="5020056" y="2497238"/>
            <a:ext cx="1820629" cy="11988"/>
          </a:xfrm>
          <a:prstGeom prst="straightConnector1">
            <a:avLst/>
          </a:prstGeom>
          <a:ln w="19050">
            <a:solidFill>
              <a:schemeClr val="bg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F8C3B13-D592-4116-A95D-3A980F70B929}"/>
              </a:ext>
            </a:extLst>
          </p:cNvPr>
          <p:cNvCxnSpPr>
            <a:cxnSpLocks/>
            <a:stCxn id="9" idx="2"/>
            <a:endCxn id="29" idx="0"/>
          </p:cNvCxnSpPr>
          <p:nvPr/>
        </p:nvCxnSpPr>
        <p:spPr>
          <a:xfrm flipH="1">
            <a:off x="8673570" y="3082013"/>
            <a:ext cx="1" cy="1293737"/>
          </a:xfrm>
          <a:prstGeom prst="straightConnector1">
            <a:avLst/>
          </a:prstGeom>
          <a:ln w="19050">
            <a:solidFill>
              <a:schemeClr val="bg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7EA2EFA9-1DB1-4D11-A06A-DF118195B805}"/>
              </a:ext>
            </a:extLst>
          </p:cNvPr>
          <p:cNvSpPr/>
          <p:nvPr/>
        </p:nvSpPr>
        <p:spPr>
          <a:xfrm>
            <a:off x="7891758" y="4375750"/>
            <a:ext cx="1563624" cy="557784"/>
          </a:xfrm>
          <a:prstGeom prst="roundRect">
            <a:avLst/>
          </a:prstGeom>
          <a:solidFill>
            <a:srgbClr val="0070C0"/>
          </a:solidFill>
          <a:ln>
            <a:solidFill>
              <a:schemeClr val="accent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a:solidFill>
                  <a:schemeClr val="tx1"/>
                </a:solidFill>
              </a:rPr>
              <a:t>main.obj</a:t>
            </a:r>
            <a:endParaRPr lang="en-IN" sz="1600" b="1">
              <a:solidFill>
                <a:schemeClr val="tx1"/>
              </a:solidFill>
            </a:endParaRPr>
          </a:p>
        </p:txBody>
      </p:sp>
      <p:sp>
        <p:nvSpPr>
          <p:cNvPr id="31" name="TextBox 30">
            <a:extLst>
              <a:ext uri="{FF2B5EF4-FFF2-40B4-BE49-F238E27FC236}">
                <a16:creationId xmlns:a16="http://schemas.microsoft.com/office/drawing/2014/main" id="{918260AE-9A44-4A44-88F8-A3A905A9745F}"/>
              </a:ext>
            </a:extLst>
          </p:cNvPr>
          <p:cNvSpPr txBox="1"/>
          <p:nvPr/>
        </p:nvSpPr>
        <p:spPr>
          <a:xfrm>
            <a:off x="3783768" y="4949392"/>
            <a:ext cx="1951368" cy="523220"/>
          </a:xfrm>
          <a:prstGeom prst="rect">
            <a:avLst/>
          </a:prstGeom>
          <a:noFill/>
        </p:spPr>
        <p:txBody>
          <a:bodyPr wrap="none" rtlCol="0">
            <a:spAutoFit/>
          </a:bodyPr>
          <a:lstStyle/>
          <a:p>
            <a:pPr algn="ctr"/>
            <a:r>
              <a:rPr lang="en-US" sz="1400">
                <a:solidFill>
                  <a:schemeClr val="bg1">
                    <a:lumMod val="65000"/>
                    <a:lumOff val="35000"/>
                  </a:schemeClr>
                </a:solidFill>
              </a:rPr>
              <a:t>Binary Module Interface</a:t>
            </a:r>
          </a:p>
          <a:p>
            <a:pPr algn="ctr"/>
            <a:r>
              <a:rPr lang="en-US" sz="1400">
                <a:solidFill>
                  <a:schemeClr val="bg1">
                    <a:lumMod val="65000"/>
                    <a:lumOff val="35000"/>
                  </a:schemeClr>
                </a:solidFill>
              </a:rPr>
              <a:t>(BMI)</a:t>
            </a:r>
            <a:endParaRPr lang="en-IN" sz="1400">
              <a:solidFill>
                <a:schemeClr val="bg1">
                  <a:lumMod val="65000"/>
                  <a:lumOff val="35000"/>
                </a:schemeClr>
              </a:solidFill>
            </a:endParaRPr>
          </a:p>
        </p:txBody>
      </p:sp>
      <p:sp>
        <p:nvSpPr>
          <p:cNvPr id="32" name="TextBox 31">
            <a:extLst>
              <a:ext uri="{FF2B5EF4-FFF2-40B4-BE49-F238E27FC236}">
                <a16:creationId xmlns:a16="http://schemas.microsoft.com/office/drawing/2014/main" id="{ECB7B8E4-66B4-4CB3-9E69-56A04DFBC447}"/>
              </a:ext>
            </a:extLst>
          </p:cNvPr>
          <p:cNvSpPr txBox="1"/>
          <p:nvPr/>
        </p:nvSpPr>
        <p:spPr>
          <a:xfrm>
            <a:off x="386236" y="4500753"/>
            <a:ext cx="1082349" cy="307777"/>
          </a:xfrm>
          <a:prstGeom prst="rect">
            <a:avLst/>
          </a:prstGeom>
          <a:noFill/>
        </p:spPr>
        <p:txBody>
          <a:bodyPr wrap="none" rtlCol="0">
            <a:spAutoFit/>
          </a:bodyPr>
          <a:lstStyle/>
          <a:p>
            <a:pPr algn="ctr"/>
            <a:r>
              <a:rPr lang="en-US" sz="1400">
                <a:solidFill>
                  <a:schemeClr val="bg1">
                    <a:lumMod val="65000"/>
                    <a:lumOff val="35000"/>
                  </a:schemeClr>
                </a:solidFill>
              </a:rPr>
              <a:t>Object Code</a:t>
            </a:r>
            <a:endParaRPr lang="en-IN" sz="1400">
              <a:solidFill>
                <a:schemeClr val="bg1">
                  <a:lumMod val="65000"/>
                  <a:lumOff val="35000"/>
                </a:schemeClr>
              </a:solidFill>
            </a:endParaRPr>
          </a:p>
        </p:txBody>
      </p:sp>
      <p:sp>
        <p:nvSpPr>
          <p:cNvPr id="33" name="TextBox 32">
            <a:extLst>
              <a:ext uri="{FF2B5EF4-FFF2-40B4-BE49-F238E27FC236}">
                <a16:creationId xmlns:a16="http://schemas.microsoft.com/office/drawing/2014/main" id="{97857587-5B8A-422A-9B57-2D526583C4E8}"/>
              </a:ext>
            </a:extLst>
          </p:cNvPr>
          <p:cNvSpPr txBox="1"/>
          <p:nvPr/>
        </p:nvSpPr>
        <p:spPr>
          <a:xfrm>
            <a:off x="9424107" y="4557903"/>
            <a:ext cx="1082349" cy="307777"/>
          </a:xfrm>
          <a:prstGeom prst="rect">
            <a:avLst/>
          </a:prstGeom>
          <a:noFill/>
        </p:spPr>
        <p:txBody>
          <a:bodyPr wrap="none" rtlCol="0">
            <a:spAutoFit/>
          </a:bodyPr>
          <a:lstStyle/>
          <a:p>
            <a:pPr algn="ctr"/>
            <a:r>
              <a:rPr lang="en-US" sz="1400">
                <a:solidFill>
                  <a:schemeClr val="bg1">
                    <a:lumMod val="65000"/>
                    <a:lumOff val="35000"/>
                  </a:schemeClr>
                </a:solidFill>
              </a:rPr>
              <a:t>Object Code</a:t>
            </a:r>
            <a:endParaRPr lang="en-IN" sz="1400">
              <a:solidFill>
                <a:schemeClr val="bg1">
                  <a:lumMod val="65000"/>
                  <a:lumOff val="35000"/>
                </a:schemeClr>
              </a:solidFill>
            </a:endParaRPr>
          </a:p>
        </p:txBody>
      </p:sp>
      <p:cxnSp>
        <p:nvCxnSpPr>
          <p:cNvPr id="34" name="Straight Arrow Connector 33">
            <a:extLst>
              <a:ext uri="{FF2B5EF4-FFF2-40B4-BE49-F238E27FC236}">
                <a16:creationId xmlns:a16="http://schemas.microsoft.com/office/drawing/2014/main" id="{7D83FEC1-4EC4-4340-B7F7-F85CAC3F3CC8}"/>
              </a:ext>
            </a:extLst>
          </p:cNvPr>
          <p:cNvCxnSpPr>
            <a:cxnSpLocks/>
          </p:cNvCxnSpPr>
          <p:nvPr/>
        </p:nvCxnSpPr>
        <p:spPr>
          <a:xfrm>
            <a:off x="5351316" y="2932294"/>
            <a:ext cx="0" cy="1443456"/>
          </a:xfrm>
          <a:prstGeom prst="straightConnector1">
            <a:avLst/>
          </a:prstGeom>
          <a:ln w="19050">
            <a:solidFill>
              <a:srgbClr val="DB641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1F84F11-EBDA-4B9A-944E-64CF720454C2}"/>
              </a:ext>
            </a:extLst>
          </p:cNvPr>
          <p:cNvCxnSpPr>
            <a:cxnSpLocks/>
          </p:cNvCxnSpPr>
          <p:nvPr/>
        </p:nvCxnSpPr>
        <p:spPr>
          <a:xfrm>
            <a:off x="5351316" y="2932295"/>
            <a:ext cx="1489369" cy="0"/>
          </a:xfrm>
          <a:prstGeom prst="straightConnector1">
            <a:avLst/>
          </a:prstGeom>
          <a:ln w="19050">
            <a:solidFill>
              <a:srgbClr val="DB641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198D8BE-96E0-4F8B-98FC-9DE6A154CE33}"/>
              </a:ext>
            </a:extLst>
          </p:cNvPr>
          <p:cNvSpPr txBox="1"/>
          <p:nvPr/>
        </p:nvSpPr>
        <p:spPr>
          <a:xfrm>
            <a:off x="5313150" y="2932295"/>
            <a:ext cx="1099981" cy="307777"/>
          </a:xfrm>
          <a:prstGeom prst="rect">
            <a:avLst/>
          </a:prstGeom>
          <a:noFill/>
        </p:spPr>
        <p:txBody>
          <a:bodyPr wrap="none" rtlCol="0">
            <a:spAutoFit/>
          </a:bodyPr>
          <a:lstStyle/>
          <a:p>
            <a:pPr algn="ctr"/>
            <a:r>
              <a:rPr lang="en-US" sz="1400">
                <a:solidFill>
                  <a:schemeClr val="bg1">
                    <a:lumMod val="65000"/>
                    <a:lumOff val="35000"/>
                  </a:schemeClr>
                </a:solidFill>
              </a:rPr>
              <a:t>Dependency</a:t>
            </a:r>
            <a:endParaRPr lang="en-IN" sz="1400">
              <a:solidFill>
                <a:schemeClr val="bg1">
                  <a:lumMod val="65000"/>
                  <a:lumOff val="35000"/>
                </a:schemeClr>
              </a:solidFill>
            </a:endParaRPr>
          </a:p>
        </p:txBody>
      </p:sp>
      <p:sp>
        <p:nvSpPr>
          <p:cNvPr id="43" name="TextBox 42">
            <a:extLst>
              <a:ext uri="{FF2B5EF4-FFF2-40B4-BE49-F238E27FC236}">
                <a16:creationId xmlns:a16="http://schemas.microsoft.com/office/drawing/2014/main" id="{31EBA69D-A03E-4E3E-94EF-4644F898AC1B}"/>
              </a:ext>
            </a:extLst>
          </p:cNvPr>
          <p:cNvSpPr txBox="1"/>
          <p:nvPr/>
        </p:nvSpPr>
        <p:spPr>
          <a:xfrm>
            <a:off x="5576414" y="2183809"/>
            <a:ext cx="755335" cy="307777"/>
          </a:xfrm>
          <a:prstGeom prst="rect">
            <a:avLst/>
          </a:prstGeom>
          <a:noFill/>
        </p:spPr>
        <p:txBody>
          <a:bodyPr wrap="none" rtlCol="0">
            <a:spAutoFit/>
          </a:bodyPr>
          <a:lstStyle/>
          <a:p>
            <a:pPr algn="ctr"/>
            <a:r>
              <a:rPr lang="en-US" sz="1400">
                <a:solidFill>
                  <a:schemeClr val="bg1">
                    <a:lumMod val="65000"/>
                    <a:lumOff val="35000"/>
                  </a:schemeClr>
                </a:solidFill>
              </a:rPr>
              <a:t>Imports</a:t>
            </a:r>
            <a:endParaRPr lang="en-IN" sz="1400">
              <a:solidFill>
                <a:schemeClr val="bg1">
                  <a:lumMod val="65000"/>
                  <a:lumOff val="35000"/>
                </a:schemeClr>
              </a:solidFill>
            </a:endParaRPr>
          </a:p>
        </p:txBody>
      </p:sp>
      <p:cxnSp>
        <p:nvCxnSpPr>
          <p:cNvPr id="45" name="Straight Arrow Connector 44">
            <a:extLst>
              <a:ext uri="{FF2B5EF4-FFF2-40B4-BE49-F238E27FC236}">
                <a16:creationId xmlns:a16="http://schemas.microsoft.com/office/drawing/2014/main" id="{92339CA3-4E3D-4428-9E62-AB1DEE273732}"/>
              </a:ext>
            </a:extLst>
          </p:cNvPr>
          <p:cNvCxnSpPr>
            <a:cxnSpLocks/>
          </p:cNvCxnSpPr>
          <p:nvPr/>
        </p:nvCxnSpPr>
        <p:spPr>
          <a:xfrm>
            <a:off x="2252184" y="6351207"/>
            <a:ext cx="2411573" cy="8938"/>
          </a:xfrm>
          <a:prstGeom prst="straightConnector1">
            <a:avLst/>
          </a:prstGeom>
          <a:ln w="19050">
            <a:solidFill>
              <a:schemeClr val="bg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40FEDE1-C192-4084-8629-B36D5B7198B7}"/>
              </a:ext>
            </a:extLst>
          </p:cNvPr>
          <p:cNvCxnSpPr>
            <a:cxnSpLocks/>
            <a:endCxn id="7" idx="2"/>
          </p:cNvCxnSpPr>
          <p:nvPr/>
        </p:nvCxnSpPr>
        <p:spPr>
          <a:xfrm flipH="1" flipV="1">
            <a:off x="2250397" y="4933534"/>
            <a:ext cx="10578" cy="1431818"/>
          </a:xfrm>
          <a:prstGeom prst="straightConnector1">
            <a:avLst/>
          </a:prstGeom>
          <a:ln w="19050">
            <a:solidFill>
              <a:schemeClr val="bg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989BB0-F868-47C8-A9E6-86CF98DD8029}"/>
              </a:ext>
            </a:extLst>
          </p:cNvPr>
          <p:cNvCxnSpPr>
            <a:cxnSpLocks/>
          </p:cNvCxnSpPr>
          <p:nvPr/>
        </p:nvCxnSpPr>
        <p:spPr>
          <a:xfrm flipV="1">
            <a:off x="8686093" y="4933534"/>
            <a:ext cx="0" cy="1415705"/>
          </a:xfrm>
          <a:prstGeom prst="straightConnector1">
            <a:avLst/>
          </a:prstGeom>
          <a:ln w="19050">
            <a:solidFill>
              <a:schemeClr val="bg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E33C3C9-4562-4517-88E4-F5236325FE84}"/>
              </a:ext>
            </a:extLst>
          </p:cNvPr>
          <p:cNvCxnSpPr>
            <a:cxnSpLocks/>
          </p:cNvCxnSpPr>
          <p:nvPr/>
        </p:nvCxnSpPr>
        <p:spPr>
          <a:xfrm flipH="1">
            <a:off x="6244963" y="6355676"/>
            <a:ext cx="2449921" cy="7668"/>
          </a:xfrm>
          <a:prstGeom prst="straightConnector1">
            <a:avLst/>
          </a:prstGeom>
          <a:ln w="19050">
            <a:solidFill>
              <a:schemeClr val="bg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0EFEB3C3-C376-476C-BF66-62AA294F1A75}"/>
              </a:ext>
            </a:extLst>
          </p:cNvPr>
          <p:cNvSpPr/>
          <p:nvPr/>
        </p:nvSpPr>
        <p:spPr>
          <a:xfrm>
            <a:off x="4672548" y="6062678"/>
            <a:ext cx="1563624" cy="557784"/>
          </a:xfrm>
          <a:prstGeom prst="roundRect">
            <a:avLst/>
          </a:prstGeom>
          <a:solidFill>
            <a:srgbClr val="00B050"/>
          </a:solidFill>
          <a:ln w="38100">
            <a:solidFill>
              <a:srgbClr val="339972"/>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a:solidFill>
                  <a:schemeClr val="tx1"/>
                </a:solidFill>
              </a:rPr>
              <a:t>Executable</a:t>
            </a:r>
            <a:endParaRPr lang="en-IN" sz="2000" b="1">
              <a:solidFill>
                <a:schemeClr val="tx1"/>
              </a:solidFill>
            </a:endParaRPr>
          </a:p>
        </p:txBody>
      </p:sp>
      <p:sp>
        <p:nvSpPr>
          <p:cNvPr id="58" name="TextBox 57">
            <a:extLst>
              <a:ext uri="{FF2B5EF4-FFF2-40B4-BE49-F238E27FC236}">
                <a16:creationId xmlns:a16="http://schemas.microsoft.com/office/drawing/2014/main" id="{9C63FBF2-DE0E-439C-AB98-8FCE2744F2F5}"/>
              </a:ext>
            </a:extLst>
          </p:cNvPr>
          <p:cNvSpPr txBox="1"/>
          <p:nvPr/>
        </p:nvSpPr>
        <p:spPr>
          <a:xfrm>
            <a:off x="2881090" y="6008997"/>
            <a:ext cx="699230" cy="307777"/>
          </a:xfrm>
          <a:prstGeom prst="rect">
            <a:avLst/>
          </a:prstGeom>
          <a:noFill/>
        </p:spPr>
        <p:txBody>
          <a:bodyPr wrap="none" rtlCol="0">
            <a:spAutoFit/>
          </a:bodyPr>
          <a:lstStyle/>
          <a:p>
            <a:pPr algn="ctr"/>
            <a:r>
              <a:rPr lang="en-US" sz="1400">
                <a:solidFill>
                  <a:schemeClr val="bg1">
                    <a:lumMod val="65000"/>
                    <a:lumOff val="35000"/>
                  </a:schemeClr>
                </a:solidFill>
              </a:rPr>
              <a:t>Linking</a:t>
            </a:r>
            <a:endParaRPr lang="en-IN" sz="1400">
              <a:solidFill>
                <a:schemeClr val="bg1">
                  <a:lumMod val="65000"/>
                  <a:lumOff val="35000"/>
                </a:schemeClr>
              </a:solidFill>
            </a:endParaRPr>
          </a:p>
        </p:txBody>
      </p:sp>
      <p:sp>
        <p:nvSpPr>
          <p:cNvPr id="59" name="TextBox 58">
            <a:extLst>
              <a:ext uri="{FF2B5EF4-FFF2-40B4-BE49-F238E27FC236}">
                <a16:creationId xmlns:a16="http://schemas.microsoft.com/office/drawing/2014/main" id="{73445FFB-E1F6-486A-89DB-CFCE9476F295}"/>
              </a:ext>
            </a:extLst>
          </p:cNvPr>
          <p:cNvSpPr txBox="1"/>
          <p:nvPr/>
        </p:nvSpPr>
        <p:spPr>
          <a:xfrm>
            <a:off x="7461283" y="6026125"/>
            <a:ext cx="699230" cy="307777"/>
          </a:xfrm>
          <a:prstGeom prst="rect">
            <a:avLst/>
          </a:prstGeom>
          <a:noFill/>
        </p:spPr>
        <p:txBody>
          <a:bodyPr wrap="none" rtlCol="0">
            <a:spAutoFit/>
          </a:bodyPr>
          <a:lstStyle/>
          <a:p>
            <a:pPr algn="ctr"/>
            <a:r>
              <a:rPr lang="en-US" sz="1400">
                <a:solidFill>
                  <a:schemeClr val="bg1">
                    <a:lumMod val="65000"/>
                    <a:lumOff val="35000"/>
                  </a:schemeClr>
                </a:solidFill>
              </a:rPr>
              <a:t>Linking</a:t>
            </a:r>
            <a:endParaRPr lang="en-IN" sz="1400">
              <a:solidFill>
                <a:schemeClr val="bg1">
                  <a:lumMod val="65000"/>
                  <a:lumOff val="35000"/>
                </a:schemeClr>
              </a:solidFill>
            </a:endParaRPr>
          </a:p>
        </p:txBody>
      </p:sp>
    </p:spTree>
    <p:extLst>
      <p:ext uri="{BB962C8B-B14F-4D97-AF65-F5344CB8AC3E}">
        <p14:creationId xmlns:p14="http://schemas.microsoft.com/office/powerpoint/2010/main" val="37921531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par>
                                <p:cTn id="72" presetID="10" presetClass="entr" presetSubtype="0" fill="hold"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500"/>
                                        <p:tgtEl>
                                          <p:spTgt spid="59"/>
                                        </p:tgtEl>
                                      </p:cBhvr>
                                    </p:animEffect>
                                  </p:childTnLst>
                                </p:cTn>
                              </p:par>
                              <p:par>
                                <p:cTn id="84" presetID="10" presetClass="entr" presetSubtype="0" fill="hold"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500"/>
                                        <p:tgtEl>
                                          <p:spTgt spid="48"/>
                                        </p:tgtEl>
                                      </p:cBhvr>
                                    </p:animEffect>
                                  </p:childTnLst>
                                </p:cTn>
                              </p:par>
                              <p:par>
                                <p:cTn id="87" presetID="10"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29" grpId="0" animBg="1"/>
      <p:bldP spid="31" grpId="0"/>
      <p:bldP spid="32" grpId="0"/>
      <p:bldP spid="33" grpId="0"/>
      <p:bldP spid="42" grpId="0"/>
      <p:bldP spid="43" grpId="0"/>
      <p:bldP spid="53" grpId="0" animBg="1"/>
      <p:bldP spid="58" grpId="0"/>
      <p:bldP spid="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3E5930-26C0-4102-A5E1-70C3268A3EE0}"/>
              </a:ext>
            </a:extLst>
          </p:cNvPr>
          <p:cNvSpPr>
            <a:spLocks noGrp="1"/>
          </p:cNvSpPr>
          <p:nvPr>
            <p:ph type="title"/>
          </p:nvPr>
        </p:nvSpPr>
        <p:spPr/>
        <p:txBody>
          <a:bodyPr/>
          <a:lstStyle/>
          <a:p>
            <a:r>
              <a:rPr lang="en-US"/>
              <a:t>Example</a:t>
            </a:r>
            <a:endParaRPr lang="en-IN"/>
          </a:p>
        </p:txBody>
      </p:sp>
      <p:sp>
        <p:nvSpPr>
          <p:cNvPr id="7" name="TextBox 6">
            <a:extLst>
              <a:ext uri="{FF2B5EF4-FFF2-40B4-BE49-F238E27FC236}">
                <a16:creationId xmlns:a16="http://schemas.microsoft.com/office/drawing/2014/main" id="{06942CC4-7637-458A-B7E3-757111D089BF}"/>
              </a:ext>
            </a:extLst>
          </p:cNvPr>
          <p:cNvSpPr txBox="1"/>
          <p:nvPr/>
        </p:nvSpPr>
        <p:spPr>
          <a:xfrm>
            <a:off x="3894992" y="1549111"/>
            <a:ext cx="4402015" cy="4801314"/>
          </a:xfrm>
          <a:prstGeom prst="rect">
            <a:avLst/>
          </a:prstGeom>
          <a:solidFill>
            <a:schemeClr val="bg1">
              <a:lumMod val="85000"/>
              <a:lumOff val="15000"/>
            </a:schemeClr>
          </a:solidFill>
        </p:spPr>
        <p:txBody>
          <a:bodyPr wrap="square">
            <a:spAutoFit/>
          </a:bodyPr>
          <a:lstStyle/>
          <a:p>
            <a:pPr marR="0" algn="l" rtl="0"/>
            <a:r>
              <a:rPr lang="en-IN" sz="1800" b="0" i="0" u="none" strike="noStrike" baseline="0">
                <a:solidFill>
                  <a:srgbClr val="D5A2DF"/>
                </a:solidFill>
                <a:latin typeface="JetBrains Mono" pitchFamily="2" charset="0"/>
              </a:rPr>
              <a:t>struct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Base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5DCDC"/>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5DCDC"/>
                </a:solidFill>
                <a:latin typeface="JetBrains Mono" pitchFamily="2" charset="0"/>
              </a:rPr>
              <a:t>y</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struct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Derived</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Base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5DCDC"/>
                </a:solidFill>
                <a:latin typeface="JetBrains Mono" pitchFamily="2" charset="0"/>
              </a:rPr>
              <a:t>z</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5DCDC"/>
                </a:solidFill>
                <a:latin typeface="JetBrains Mono" pitchFamily="2" charset="0"/>
              </a:rPr>
              <a:t>w</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main</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b="0" i="0" u="none" strike="noStrike" baseline="0">
                <a:solidFill>
                  <a:srgbClr val="DCDCDC"/>
                </a:solidFill>
                <a:latin typeface="JetBrains Mono" pitchFamily="2" charset="0"/>
              </a:rPr>
              <a:t>	</a:t>
            </a:r>
            <a:r>
              <a:rPr lang="en-IN" b="0" i="1" u="none" strike="noStrike" baseline="0">
                <a:solidFill>
                  <a:srgbClr val="008010"/>
                </a:solidFill>
                <a:latin typeface="JetBrains Mono" pitchFamily="2" charset="0"/>
              </a:rPr>
              <a:t>//Aggregate</a:t>
            </a:r>
            <a:r>
              <a:rPr lang="en-IN" b="0" i="1" u="none" strike="noStrike" baseline="0">
                <a:solidFill>
                  <a:srgbClr val="008010"/>
                </a:solidFill>
                <a:latin typeface="Cambria" panose="02040503050406030204" pitchFamily="18" charset="0"/>
              </a:rPr>
              <a:t> </a:t>
            </a:r>
            <a:r>
              <a:rPr lang="en-IN" b="0" i="1" u="none" strike="noStrike" baseline="0">
                <a:solidFill>
                  <a:srgbClr val="008010"/>
                </a:solidFill>
                <a:latin typeface="JetBrains Mono" pitchFamily="2" charset="0"/>
              </a:rPr>
              <a:t>initialization</a:t>
            </a:r>
            <a:endParaRPr lang="en-IN"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b="0" i="0" u="none" strike="noStrike" baseline="0">
                <a:solidFill>
                  <a:srgbClr val="DCDCDC"/>
                </a:solidFill>
                <a:latin typeface="JetBrains Mono" pitchFamily="2" charset="0"/>
              </a:rPr>
              <a:t>	</a:t>
            </a:r>
            <a:r>
              <a:rPr lang="en-IN" b="0" i="1" u="none" strike="noStrike" baseline="0">
                <a:solidFill>
                  <a:srgbClr val="008010"/>
                </a:solidFill>
                <a:latin typeface="JetBrains Mono" pitchFamily="2" charset="0"/>
              </a:rPr>
              <a:t>//</a:t>
            </a:r>
            <a:r>
              <a:rPr lang="en-IN" b="0" i="1" u="none" strike="noStrike" baseline="0">
                <a:solidFill>
                  <a:srgbClr val="008010"/>
                </a:solidFill>
                <a:latin typeface="Cambria" panose="02040503050406030204" pitchFamily="18" charset="0"/>
              </a:rPr>
              <a:t>            </a:t>
            </a:r>
            <a:r>
              <a:rPr lang="en-IN" b="0" i="1" u="none" strike="noStrike" baseline="0">
                <a:solidFill>
                  <a:srgbClr val="008010"/>
                </a:solidFill>
                <a:latin typeface="JetBrains Mono" pitchFamily="2" charset="0"/>
              </a:rPr>
              <a:t>x</a:t>
            </a:r>
            <a:r>
              <a:rPr lang="en-IN" b="0" i="1" u="none" strike="noStrike" baseline="0">
                <a:solidFill>
                  <a:srgbClr val="008010"/>
                </a:solidFill>
                <a:latin typeface="Cambria" panose="02040503050406030204" pitchFamily="18" charset="0"/>
              </a:rPr>
              <a:t>  </a:t>
            </a:r>
            <a:r>
              <a:rPr lang="en-IN" b="0" i="1" u="none" strike="noStrike" baseline="0">
                <a:solidFill>
                  <a:srgbClr val="008010"/>
                </a:solidFill>
                <a:latin typeface="JetBrains Mono" pitchFamily="2" charset="0"/>
              </a:rPr>
              <a:t>y</a:t>
            </a:r>
            <a:endParaRPr lang="en-IN"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008B8B"/>
                </a:solidFill>
                <a:latin typeface="JetBrains Mono" pitchFamily="2" charset="0"/>
              </a:rPr>
              <a:t>Base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b</a:t>
            </a:r>
            <a:r>
              <a:rPr lang="en-IN" sz="1800" b="0" i="0" u="none" strike="noStrike" baseline="0">
                <a:solidFill>
                  <a:srgbClr val="008B8B"/>
                </a:solidFill>
                <a:latin typeface="JetBrains Mono" pitchFamily="2" charset="0"/>
              </a:rPr>
              <a:t>{</a:t>
            </a:r>
            <a:r>
              <a:rPr lang="en-IN" sz="1800" b="0" i="0" u="none" strike="noStrike" baseline="0">
                <a:solidFill>
                  <a:srgbClr val="F78C6C"/>
                </a:solidFill>
                <a:latin typeface="JetBrains Mono" pitchFamily="2" charset="0"/>
              </a:rPr>
              <a:t>1</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2</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b="0" i="0" u="none" strike="noStrike" baseline="0">
                <a:solidFill>
                  <a:srgbClr val="DCDCDC"/>
                </a:solidFill>
                <a:latin typeface="JetBrains Mono" pitchFamily="2" charset="0"/>
              </a:rPr>
              <a:t>	</a:t>
            </a:r>
            <a:r>
              <a:rPr lang="en-IN" b="0" i="1" u="none" strike="noStrike" baseline="0">
                <a:solidFill>
                  <a:srgbClr val="008010"/>
                </a:solidFill>
                <a:latin typeface="JetBrains Mono" pitchFamily="2" charset="0"/>
              </a:rPr>
              <a:t>//		  </a:t>
            </a:r>
            <a:r>
              <a:rPr lang="en-IN" b="0" i="1" u="none" strike="noStrike" baseline="0">
                <a:solidFill>
                  <a:srgbClr val="008010"/>
                </a:solidFill>
                <a:latin typeface="Cambria" panose="02040503050406030204" pitchFamily="18" charset="0"/>
              </a:rPr>
              <a:t>  </a:t>
            </a:r>
            <a:r>
              <a:rPr lang="en-IN" b="0" i="1" u="none" strike="noStrike" baseline="0">
                <a:solidFill>
                  <a:srgbClr val="008010"/>
                </a:solidFill>
                <a:latin typeface="JetBrains Mono" pitchFamily="2" charset="0"/>
              </a:rPr>
              <a:t>x</a:t>
            </a:r>
            <a:r>
              <a:rPr lang="en-IN" b="0" i="1" u="none" strike="noStrike" baseline="0">
                <a:solidFill>
                  <a:srgbClr val="008010"/>
                </a:solidFill>
                <a:latin typeface="Cambria" panose="02040503050406030204" pitchFamily="18" charset="0"/>
              </a:rPr>
              <a:t>  </a:t>
            </a:r>
            <a:r>
              <a:rPr lang="en-IN" b="0" i="1" u="none" strike="noStrike" baseline="0">
                <a:solidFill>
                  <a:srgbClr val="008010"/>
                </a:solidFill>
                <a:latin typeface="JetBrains Mono" pitchFamily="2" charset="0"/>
              </a:rPr>
              <a:t>y</a:t>
            </a:r>
            <a:r>
              <a:rPr lang="en-IN" b="0" i="1" u="none" strike="noStrike" baseline="0">
                <a:solidFill>
                  <a:srgbClr val="008010"/>
                </a:solidFill>
                <a:latin typeface="Cambria" panose="02040503050406030204" pitchFamily="18" charset="0"/>
              </a:rPr>
              <a:t>   </a:t>
            </a:r>
            <a:r>
              <a:rPr lang="en-IN" b="0" i="1" u="none" strike="noStrike" baseline="0">
                <a:solidFill>
                  <a:srgbClr val="008010"/>
                </a:solidFill>
                <a:latin typeface="JetBrains Mono" pitchFamily="2" charset="0"/>
              </a:rPr>
              <a:t>z</a:t>
            </a:r>
            <a:r>
              <a:rPr lang="en-IN" b="0" i="1" u="none" strike="noStrike">
                <a:solidFill>
                  <a:srgbClr val="008010"/>
                </a:solidFill>
                <a:latin typeface="JetBrains Mono" pitchFamily="2" charset="0"/>
              </a:rPr>
              <a:t> </a:t>
            </a:r>
            <a:r>
              <a:rPr lang="en-IN" b="0" i="1" u="none" strike="noStrike" baseline="0">
                <a:solidFill>
                  <a:srgbClr val="008010"/>
                </a:solidFill>
                <a:latin typeface="Cambria" panose="02040503050406030204" pitchFamily="18" charset="0"/>
              </a:rPr>
              <a:t> </a:t>
            </a:r>
            <a:r>
              <a:rPr lang="en-IN" b="0" i="1" u="none" strike="noStrike" baseline="0">
                <a:solidFill>
                  <a:srgbClr val="008010"/>
                </a:solidFill>
                <a:latin typeface="JetBrains Mono" pitchFamily="2" charset="0"/>
              </a:rPr>
              <a:t>w</a:t>
            </a:r>
            <a:endParaRPr lang="en-IN"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008B8B"/>
                </a:solidFill>
                <a:latin typeface="JetBrains Mono" pitchFamily="2" charset="0"/>
              </a:rPr>
              <a:t>Derived</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d</a:t>
            </a:r>
            <a:r>
              <a:rPr lang="en-IN" sz="1800" b="0" i="0" u="none" strike="noStrike" baseline="0">
                <a:solidFill>
                  <a:srgbClr val="008B8B"/>
                </a:solidFill>
                <a:latin typeface="JetBrains Mono" pitchFamily="2" charset="0"/>
              </a:rPr>
              <a:t>{</a:t>
            </a:r>
            <a:r>
              <a:rPr lang="en-IN" sz="1800" b="0" i="0" u="none" strike="noStrike" baseline="0">
                <a:solidFill>
                  <a:srgbClr val="F78C6C"/>
                </a:solidFill>
                <a:latin typeface="JetBrains Mono" pitchFamily="2" charset="0"/>
              </a:rPr>
              <a:t>1</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2</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3</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4</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p:txBody>
      </p:sp>
    </p:spTree>
    <p:extLst>
      <p:ext uri="{BB962C8B-B14F-4D97-AF65-F5344CB8AC3E}">
        <p14:creationId xmlns:p14="http://schemas.microsoft.com/office/powerpoint/2010/main" val="810129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846B2-0FCF-4946-AC4D-4B3732AEA108}"/>
              </a:ext>
            </a:extLst>
          </p:cNvPr>
          <p:cNvSpPr>
            <a:spLocks noGrp="1"/>
          </p:cNvSpPr>
          <p:nvPr>
            <p:ph type="title"/>
          </p:nvPr>
        </p:nvSpPr>
        <p:spPr/>
        <p:txBody>
          <a:bodyPr/>
          <a:lstStyle/>
          <a:p>
            <a:r>
              <a:rPr lang="en-US"/>
              <a:t>Important Points</a:t>
            </a:r>
            <a:endParaRPr lang="en-IN"/>
          </a:p>
        </p:txBody>
      </p:sp>
      <p:sp>
        <p:nvSpPr>
          <p:cNvPr id="3" name="Content Placeholder 2">
            <a:extLst>
              <a:ext uri="{FF2B5EF4-FFF2-40B4-BE49-F238E27FC236}">
                <a16:creationId xmlns:a16="http://schemas.microsoft.com/office/drawing/2014/main" id="{55C73BCF-EC38-4A6C-93DA-6990331A4F65}"/>
              </a:ext>
            </a:extLst>
          </p:cNvPr>
          <p:cNvSpPr>
            <a:spLocks noGrp="1"/>
          </p:cNvSpPr>
          <p:nvPr>
            <p:ph idx="1"/>
          </p:nvPr>
        </p:nvSpPr>
        <p:spPr/>
        <p:txBody>
          <a:bodyPr>
            <a:normAutofit lnSpcReduction="10000"/>
          </a:bodyPr>
          <a:lstStyle/>
          <a:p>
            <a:r>
              <a:rPr lang="en-US"/>
              <a:t>Preprocessor directives can be specified </a:t>
            </a:r>
            <a:r>
              <a:rPr lang="en-US" i="1"/>
              <a:t>only in the global module fragment</a:t>
            </a:r>
          </a:p>
          <a:p>
            <a:r>
              <a:rPr lang="en-US"/>
              <a:t>A module can import other modules</a:t>
            </a:r>
          </a:p>
          <a:p>
            <a:r>
              <a:rPr lang="en-US"/>
              <a:t>You can export any kind of C++ entity that has a name &amp; external linkage i.e., variable, class, struct, function, templates, etc.</a:t>
            </a:r>
          </a:p>
          <a:p>
            <a:r>
              <a:rPr lang="en-US"/>
              <a:t>An entire block can be exported through the </a:t>
            </a:r>
            <a:r>
              <a:rPr lang="en-US" i="1"/>
              <a:t>export</a:t>
            </a:r>
            <a:r>
              <a:rPr lang="en-US"/>
              <a:t> keyword and wrapping it in a pair of {}</a:t>
            </a:r>
          </a:p>
          <a:p>
            <a:endParaRPr lang="en-IN"/>
          </a:p>
        </p:txBody>
      </p:sp>
    </p:spTree>
    <p:extLst>
      <p:ext uri="{BB962C8B-B14F-4D97-AF65-F5344CB8AC3E}">
        <p14:creationId xmlns:p14="http://schemas.microsoft.com/office/powerpoint/2010/main" val="16980132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4F7AA-90F4-95B1-D035-06D0FDAB5A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DCFB7-56B1-0B81-E506-3DC65530479D}"/>
              </a:ext>
            </a:extLst>
          </p:cNvPr>
          <p:cNvSpPr>
            <a:spLocks noGrp="1"/>
          </p:cNvSpPr>
          <p:nvPr>
            <p:ph type="title"/>
          </p:nvPr>
        </p:nvSpPr>
        <p:spPr/>
        <p:txBody>
          <a:bodyPr/>
          <a:lstStyle/>
          <a:p>
            <a:r>
              <a:rPr lang="en-US"/>
              <a:t>Important Points</a:t>
            </a:r>
            <a:endParaRPr lang="en-IN"/>
          </a:p>
        </p:txBody>
      </p:sp>
      <p:sp>
        <p:nvSpPr>
          <p:cNvPr id="3" name="Content Placeholder 2">
            <a:extLst>
              <a:ext uri="{FF2B5EF4-FFF2-40B4-BE49-F238E27FC236}">
                <a16:creationId xmlns:a16="http://schemas.microsoft.com/office/drawing/2014/main" id="{EFDE086C-68B8-4F58-2DBE-3067FD0B3338}"/>
              </a:ext>
            </a:extLst>
          </p:cNvPr>
          <p:cNvSpPr>
            <a:spLocks noGrp="1"/>
          </p:cNvSpPr>
          <p:nvPr>
            <p:ph idx="1"/>
          </p:nvPr>
        </p:nvSpPr>
        <p:spPr/>
        <p:txBody>
          <a:bodyPr>
            <a:normAutofit/>
          </a:bodyPr>
          <a:lstStyle/>
          <a:p>
            <a:r>
              <a:rPr lang="en-US"/>
              <a:t>Namespaces containing exported declarations are implicitly exported</a:t>
            </a:r>
          </a:p>
          <a:p>
            <a:r>
              <a:rPr lang="en-US"/>
              <a:t>Exported declarations will have external linkage</a:t>
            </a:r>
          </a:p>
          <a:p>
            <a:r>
              <a:rPr lang="en-US"/>
              <a:t>Non-exported declarations will have module linkage i.e., they’ll be visible only to that module</a:t>
            </a:r>
          </a:p>
          <a:p>
            <a:endParaRPr lang="en-IN"/>
          </a:p>
        </p:txBody>
      </p:sp>
    </p:spTree>
    <p:extLst>
      <p:ext uri="{BB962C8B-B14F-4D97-AF65-F5344CB8AC3E}">
        <p14:creationId xmlns:p14="http://schemas.microsoft.com/office/powerpoint/2010/main" val="225890164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93839-2A71-4CD1-9609-3C8C3CA83D7C}"/>
              </a:ext>
            </a:extLst>
          </p:cNvPr>
          <p:cNvSpPr>
            <a:spLocks noGrp="1"/>
          </p:cNvSpPr>
          <p:nvPr>
            <p:ph type="title"/>
          </p:nvPr>
        </p:nvSpPr>
        <p:spPr/>
        <p:txBody>
          <a:bodyPr/>
          <a:lstStyle/>
          <a:p>
            <a:r>
              <a:rPr lang="en-US"/>
              <a:t>Advantages</a:t>
            </a:r>
            <a:endParaRPr lang="en-IN"/>
          </a:p>
        </p:txBody>
      </p:sp>
      <p:sp>
        <p:nvSpPr>
          <p:cNvPr id="4" name="Content Placeholder 3">
            <a:extLst>
              <a:ext uri="{FF2B5EF4-FFF2-40B4-BE49-F238E27FC236}">
                <a16:creationId xmlns:a16="http://schemas.microsoft.com/office/drawing/2014/main" id="{199E3DF8-2091-4E23-90E4-C2FA399EEC77}"/>
              </a:ext>
            </a:extLst>
          </p:cNvPr>
          <p:cNvSpPr>
            <a:spLocks noGrp="1"/>
          </p:cNvSpPr>
          <p:nvPr>
            <p:ph idx="1"/>
          </p:nvPr>
        </p:nvSpPr>
        <p:spPr/>
        <p:txBody>
          <a:bodyPr>
            <a:normAutofit fontScale="92500" lnSpcReduction="10000"/>
          </a:bodyPr>
          <a:lstStyle/>
          <a:p>
            <a:r>
              <a:rPr lang="en-US"/>
              <a:t>Imported only once</a:t>
            </a:r>
          </a:p>
          <a:p>
            <a:r>
              <a:rPr lang="en-US"/>
              <a:t>No preprocessing required</a:t>
            </a:r>
          </a:p>
          <a:p>
            <a:r>
              <a:rPr lang="en-US"/>
              <a:t>Improved compilation speed</a:t>
            </a:r>
          </a:p>
          <a:p>
            <a:r>
              <a:rPr lang="en-US"/>
              <a:t>No order dependencies</a:t>
            </a:r>
          </a:p>
          <a:p>
            <a:r>
              <a:rPr lang="en-US"/>
              <a:t>Logical structure can be easily expressed through modules</a:t>
            </a:r>
          </a:p>
          <a:p>
            <a:r>
              <a:rPr lang="en-US"/>
              <a:t>You can control visibility of declarations</a:t>
            </a:r>
          </a:p>
          <a:p>
            <a:r>
              <a:rPr lang="en-US"/>
              <a:t>Modules can be combined to form a larger module</a:t>
            </a:r>
          </a:p>
          <a:p>
            <a:r>
              <a:rPr lang="en-US"/>
              <a:t>No need to separate code into declaration &amp; definition</a:t>
            </a:r>
            <a:endParaRPr lang="en-IN"/>
          </a:p>
        </p:txBody>
      </p:sp>
    </p:spTree>
    <p:extLst>
      <p:ext uri="{BB962C8B-B14F-4D97-AF65-F5344CB8AC3E}">
        <p14:creationId xmlns:p14="http://schemas.microsoft.com/office/powerpoint/2010/main" val="9010555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7C655-922E-4C74-8861-E1D6063FC3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450E50-6F83-02B7-2DCC-7573A9BE68A7}"/>
              </a:ext>
            </a:extLst>
          </p:cNvPr>
          <p:cNvSpPr>
            <a:spLocks noGrp="1"/>
          </p:cNvSpPr>
          <p:nvPr>
            <p:ph type="title"/>
          </p:nvPr>
        </p:nvSpPr>
        <p:spPr/>
        <p:txBody>
          <a:bodyPr/>
          <a:lstStyle/>
          <a:p>
            <a:r>
              <a:rPr lang="en-US"/>
              <a:t>Header Units</a:t>
            </a:r>
            <a:endParaRPr lang="en-IN"/>
          </a:p>
        </p:txBody>
      </p:sp>
      <p:sp>
        <p:nvSpPr>
          <p:cNvPr id="3" name="Content Placeholder 2">
            <a:extLst>
              <a:ext uri="{FF2B5EF4-FFF2-40B4-BE49-F238E27FC236}">
                <a16:creationId xmlns:a16="http://schemas.microsoft.com/office/drawing/2014/main" id="{83A2F73C-DC39-BBCB-3681-71FA9AC3C537}"/>
              </a:ext>
            </a:extLst>
          </p:cNvPr>
          <p:cNvSpPr>
            <a:spLocks noGrp="1"/>
          </p:cNvSpPr>
          <p:nvPr>
            <p:ph idx="1"/>
          </p:nvPr>
        </p:nvSpPr>
        <p:spPr/>
        <p:txBody>
          <a:bodyPr>
            <a:normAutofit fontScale="92500" lnSpcReduction="10000"/>
          </a:bodyPr>
          <a:lstStyle/>
          <a:p>
            <a:r>
              <a:rPr lang="en-US"/>
              <a:t>Modules allow inclusion of header files for backward compatibility</a:t>
            </a:r>
          </a:p>
          <a:p>
            <a:r>
              <a:rPr lang="en-US"/>
              <a:t>Instead of using </a:t>
            </a:r>
            <a:r>
              <a:rPr lang="en-US" i="1"/>
              <a:t>#include </a:t>
            </a:r>
            <a:r>
              <a:rPr lang="en-US"/>
              <a:t>directive, we </a:t>
            </a:r>
            <a:r>
              <a:rPr lang="en-US" i="1"/>
              <a:t>import</a:t>
            </a:r>
            <a:r>
              <a:rPr lang="en-US"/>
              <a:t> the header file</a:t>
            </a:r>
          </a:p>
          <a:p>
            <a:r>
              <a:rPr lang="en-US"/>
              <a:t>The compiler automatically generates a module for that header</a:t>
            </a:r>
          </a:p>
          <a:p>
            <a:r>
              <a:rPr lang="en-US"/>
              <a:t>Such header file is called a header unit</a:t>
            </a:r>
          </a:p>
          <a:p>
            <a:r>
              <a:rPr lang="en-US"/>
              <a:t>However, not all headers may qualify as header units</a:t>
            </a:r>
          </a:p>
          <a:p>
            <a:r>
              <a:rPr lang="en-US"/>
              <a:t>What makes a header importable is compiler dependent</a:t>
            </a:r>
          </a:p>
          <a:p>
            <a:endParaRPr lang="en-US"/>
          </a:p>
        </p:txBody>
      </p:sp>
    </p:spTree>
    <p:extLst>
      <p:ext uri="{BB962C8B-B14F-4D97-AF65-F5344CB8AC3E}">
        <p14:creationId xmlns:p14="http://schemas.microsoft.com/office/powerpoint/2010/main" val="165916932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ABC0F-C0B3-E05A-7547-D439359C2F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B521E1-0057-E6E2-9E15-B6BADF82CA89}"/>
              </a:ext>
            </a:extLst>
          </p:cNvPr>
          <p:cNvSpPr>
            <a:spLocks noGrp="1"/>
          </p:cNvSpPr>
          <p:nvPr>
            <p:ph type="title"/>
          </p:nvPr>
        </p:nvSpPr>
        <p:spPr/>
        <p:txBody>
          <a:bodyPr/>
          <a:lstStyle/>
          <a:p>
            <a:r>
              <a:rPr lang="en-US"/>
              <a:t>Header Units</a:t>
            </a:r>
            <a:endParaRPr lang="en-IN"/>
          </a:p>
        </p:txBody>
      </p:sp>
      <p:sp>
        <p:nvSpPr>
          <p:cNvPr id="3" name="Content Placeholder 2">
            <a:extLst>
              <a:ext uri="{FF2B5EF4-FFF2-40B4-BE49-F238E27FC236}">
                <a16:creationId xmlns:a16="http://schemas.microsoft.com/office/drawing/2014/main" id="{3B16C35C-FEE8-CE16-F50D-4D3DA48820CF}"/>
              </a:ext>
            </a:extLst>
          </p:cNvPr>
          <p:cNvSpPr>
            <a:spLocks noGrp="1"/>
          </p:cNvSpPr>
          <p:nvPr>
            <p:ph idx="1"/>
          </p:nvPr>
        </p:nvSpPr>
        <p:spPr/>
        <p:txBody>
          <a:bodyPr>
            <a:normAutofit/>
          </a:bodyPr>
          <a:lstStyle/>
          <a:p>
            <a:r>
              <a:rPr lang="en-US"/>
              <a:t>Modules allow inclusion of header files for backward compatibility</a:t>
            </a:r>
          </a:p>
          <a:p>
            <a:r>
              <a:rPr lang="en-US"/>
              <a:t>Instead of using </a:t>
            </a:r>
            <a:r>
              <a:rPr lang="en-US" i="1"/>
              <a:t>#include </a:t>
            </a:r>
            <a:r>
              <a:rPr lang="en-US"/>
              <a:t>directive, we </a:t>
            </a:r>
            <a:r>
              <a:rPr lang="en-US" i="1"/>
              <a:t>import</a:t>
            </a:r>
            <a:r>
              <a:rPr lang="en-US"/>
              <a:t> the header file</a:t>
            </a:r>
          </a:p>
          <a:p>
            <a:r>
              <a:rPr lang="en-US"/>
              <a:t>The compiler automatically generates a module for that header</a:t>
            </a:r>
          </a:p>
          <a:p>
            <a:r>
              <a:rPr lang="en-US"/>
              <a:t>Such header file is called a header unit</a:t>
            </a:r>
          </a:p>
          <a:p>
            <a:endParaRPr lang="en-US"/>
          </a:p>
        </p:txBody>
      </p:sp>
    </p:spTree>
    <p:extLst>
      <p:ext uri="{BB962C8B-B14F-4D97-AF65-F5344CB8AC3E}">
        <p14:creationId xmlns:p14="http://schemas.microsoft.com/office/powerpoint/2010/main" val="13637506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2F32-AB93-7AF2-2EA2-3E65BE658F9D}"/>
              </a:ext>
            </a:extLst>
          </p:cNvPr>
          <p:cNvSpPr>
            <a:spLocks noGrp="1"/>
          </p:cNvSpPr>
          <p:nvPr>
            <p:ph type="title"/>
          </p:nvPr>
        </p:nvSpPr>
        <p:spPr/>
        <p:txBody>
          <a:bodyPr/>
          <a:lstStyle/>
          <a:p>
            <a:r>
              <a:rPr lang="en-US"/>
              <a:t>Features</a:t>
            </a:r>
            <a:endParaRPr lang="en-IN"/>
          </a:p>
        </p:txBody>
      </p:sp>
      <p:sp>
        <p:nvSpPr>
          <p:cNvPr id="3" name="Content Placeholder 2">
            <a:extLst>
              <a:ext uri="{FF2B5EF4-FFF2-40B4-BE49-F238E27FC236}">
                <a16:creationId xmlns:a16="http://schemas.microsoft.com/office/drawing/2014/main" id="{9EFA68F1-095A-9895-439C-141F30DB0DED}"/>
              </a:ext>
            </a:extLst>
          </p:cNvPr>
          <p:cNvSpPr>
            <a:spLocks noGrp="1"/>
          </p:cNvSpPr>
          <p:nvPr>
            <p:ph idx="1"/>
          </p:nvPr>
        </p:nvSpPr>
        <p:spPr/>
        <p:txBody>
          <a:bodyPr/>
          <a:lstStyle/>
          <a:p>
            <a:r>
              <a:rPr lang="en-US"/>
              <a:t>Act as a bridge between header files &amp; C++20 modules</a:t>
            </a:r>
            <a:endParaRPr lang="en-IN"/>
          </a:p>
          <a:p>
            <a:r>
              <a:rPr lang="en-US"/>
              <a:t>Unaffected by macros defined outside the header</a:t>
            </a:r>
          </a:p>
          <a:p>
            <a:r>
              <a:rPr lang="en-US"/>
              <a:t>Can be imported in any order</a:t>
            </a:r>
          </a:p>
          <a:p>
            <a:r>
              <a:rPr lang="en-US"/>
              <a:t>Cannot hide private implementation unlike modules</a:t>
            </a:r>
          </a:p>
        </p:txBody>
      </p:sp>
    </p:spTree>
    <p:extLst>
      <p:ext uri="{BB962C8B-B14F-4D97-AF65-F5344CB8AC3E}">
        <p14:creationId xmlns:p14="http://schemas.microsoft.com/office/powerpoint/2010/main" val="42288728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B6CD-7C12-45B6-AC57-916DEE6C4F43}"/>
              </a:ext>
            </a:extLst>
          </p:cNvPr>
          <p:cNvSpPr>
            <a:spLocks noGrp="1"/>
          </p:cNvSpPr>
          <p:nvPr>
            <p:ph type="title"/>
          </p:nvPr>
        </p:nvSpPr>
        <p:spPr/>
        <p:txBody>
          <a:bodyPr/>
          <a:lstStyle/>
          <a:p>
            <a:r>
              <a:rPr lang="en-US"/>
              <a:t>Header Units</a:t>
            </a:r>
            <a:endParaRPr lang="en-IN"/>
          </a:p>
        </p:txBody>
      </p:sp>
      <p:sp>
        <p:nvSpPr>
          <p:cNvPr id="3" name="Content Placeholder 2">
            <a:extLst>
              <a:ext uri="{FF2B5EF4-FFF2-40B4-BE49-F238E27FC236}">
                <a16:creationId xmlns:a16="http://schemas.microsoft.com/office/drawing/2014/main" id="{13D57391-E67D-C7F6-7AEA-BFE0D4AB6793}"/>
              </a:ext>
            </a:extLst>
          </p:cNvPr>
          <p:cNvSpPr>
            <a:spLocks noGrp="1"/>
          </p:cNvSpPr>
          <p:nvPr>
            <p:ph idx="1"/>
          </p:nvPr>
        </p:nvSpPr>
        <p:spPr/>
        <p:txBody>
          <a:bodyPr/>
          <a:lstStyle/>
          <a:p>
            <a:r>
              <a:rPr lang="en-US"/>
              <a:t>Not all headers may qualify as header units</a:t>
            </a:r>
          </a:p>
          <a:p>
            <a:r>
              <a:rPr lang="en-US"/>
              <a:t>What makes a header importable is compiler dependent</a:t>
            </a:r>
          </a:p>
          <a:p>
            <a:r>
              <a:rPr lang="en-US"/>
              <a:t>For an applications headers to be importable, they must be enumerated and examined manually for dependencies (implicit or explicit)</a:t>
            </a:r>
          </a:p>
          <a:p>
            <a:endParaRPr lang="en-IN"/>
          </a:p>
        </p:txBody>
      </p:sp>
    </p:spTree>
    <p:extLst>
      <p:ext uri="{BB962C8B-B14F-4D97-AF65-F5344CB8AC3E}">
        <p14:creationId xmlns:p14="http://schemas.microsoft.com/office/powerpoint/2010/main" val="66372660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C569E-F1D7-0003-9E5E-1BCF928A0EC7}"/>
              </a:ext>
            </a:extLst>
          </p:cNvPr>
          <p:cNvSpPr>
            <a:spLocks noGrp="1"/>
          </p:cNvSpPr>
          <p:nvPr>
            <p:ph type="title"/>
          </p:nvPr>
        </p:nvSpPr>
        <p:spPr/>
        <p:txBody>
          <a:bodyPr/>
          <a:lstStyle/>
          <a:p>
            <a:r>
              <a:rPr lang="en-US"/>
              <a:t>Example</a:t>
            </a:r>
            <a:endParaRPr lang="en-IN"/>
          </a:p>
        </p:txBody>
      </p:sp>
      <p:sp>
        <p:nvSpPr>
          <p:cNvPr id="5" name="TextBox 4">
            <a:extLst>
              <a:ext uri="{FF2B5EF4-FFF2-40B4-BE49-F238E27FC236}">
                <a16:creationId xmlns:a16="http://schemas.microsoft.com/office/drawing/2014/main" id="{B066E2EE-BB33-767C-61E7-2F46E2886A74}"/>
              </a:ext>
            </a:extLst>
          </p:cNvPr>
          <p:cNvSpPr txBox="1"/>
          <p:nvPr/>
        </p:nvSpPr>
        <p:spPr>
          <a:xfrm>
            <a:off x="80387" y="1663756"/>
            <a:ext cx="6792685" cy="1077218"/>
          </a:xfrm>
          <a:prstGeom prst="rect">
            <a:avLst/>
          </a:prstGeom>
          <a:solidFill>
            <a:schemeClr val="tx1">
              <a:lumMod val="95000"/>
            </a:schemeClr>
          </a:solidFill>
          <a:ln>
            <a:solidFill>
              <a:schemeClr val="tx1">
                <a:lumMod val="50000"/>
              </a:schemeClr>
            </a:solidFill>
          </a:ln>
        </p:spPr>
        <p:txBody>
          <a:bodyPr wrap="square">
            <a:spAutoFit/>
          </a:bodyPr>
          <a:lstStyle/>
          <a:p>
            <a:r>
              <a:rPr lang="en-IN" sz="1600">
                <a:solidFill>
                  <a:srgbClr val="808080"/>
                </a:solidFill>
                <a:latin typeface="Cascadia Mono" panose="020B0609020000020004" pitchFamily="49" charset="0"/>
              </a:rPr>
              <a:t>#ifdef</a:t>
            </a:r>
            <a:r>
              <a:rPr lang="en-IN" sz="1600">
                <a:solidFill>
                  <a:srgbClr val="000000"/>
                </a:solidFill>
                <a:latin typeface="Cascadia Mono" panose="020B0609020000020004" pitchFamily="49" charset="0"/>
              </a:rPr>
              <a:t> LOG_ON</a:t>
            </a:r>
          </a:p>
          <a:p>
            <a:r>
              <a:rPr lang="en-IN" sz="1600">
                <a:solidFill>
                  <a:srgbClr val="808080"/>
                </a:solidFill>
                <a:latin typeface="Cascadia Mono" panose="020B0609020000020004" pitchFamily="49" charset="0"/>
              </a:rPr>
              <a:t>#define</a:t>
            </a:r>
            <a:r>
              <a:rPr lang="en-IN" sz="1600">
                <a:solidFill>
                  <a:srgbClr val="000000"/>
                </a:solidFill>
                <a:latin typeface="Cascadia Mono" panose="020B0609020000020004" pitchFamily="49" charset="0"/>
              </a:rPr>
              <a:t> LOG(</a:t>
            </a:r>
            <a:r>
              <a:rPr lang="en-IN" sz="1600" err="1">
                <a:solidFill>
                  <a:srgbClr val="000000"/>
                </a:solidFill>
                <a:latin typeface="Cascadia Mono" panose="020B0609020000020004" pitchFamily="49" charset="0"/>
              </a:rPr>
              <a:t>msg</a:t>
            </a:r>
            <a:r>
              <a:rPr lang="en-IN" sz="1600">
                <a:solidFill>
                  <a:srgbClr val="000000"/>
                </a:solidFill>
                <a:latin typeface="Cascadia Mono" panose="020B0609020000020004" pitchFamily="49" charset="0"/>
              </a:rPr>
              <a:t>) std::</a:t>
            </a:r>
            <a:r>
              <a:rPr lang="en-IN" sz="1600" err="1">
                <a:solidFill>
                  <a:srgbClr val="000000"/>
                </a:solidFill>
                <a:latin typeface="Cascadia Mono" panose="020B0609020000020004" pitchFamily="49" charset="0"/>
              </a:rPr>
              <a:t>cout</a:t>
            </a:r>
            <a:r>
              <a:rPr lang="en-IN" sz="1600">
                <a:solidFill>
                  <a:srgbClr val="000000"/>
                </a:solidFill>
                <a:latin typeface="Cascadia Mono" panose="020B0609020000020004" pitchFamily="49" charset="0"/>
              </a:rPr>
              <a:t> &lt;&lt; </a:t>
            </a:r>
            <a:r>
              <a:rPr lang="en-IN" sz="1600">
                <a:solidFill>
                  <a:srgbClr val="A31515"/>
                </a:solidFill>
                <a:latin typeface="Cascadia Mono" panose="020B0609020000020004" pitchFamily="49" charset="0"/>
              </a:rPr>
              <a:t>__FUNCSIG__</a:t>
            </a:r>
            <a:r>
              <a:rPr lang="en-IN" sz="1600">
                <a:solidFill>
                  <a:srgbClr val="000000"/>
                </a:solidFill>
                <a:latin typeface="Cascadia Mono" panose="020B0609020000020004" pitchFamily="49" charset="0"/>
              </a:rPr>
              <a:t>&lt;&lt; </a:t>
            </a:r>
            <a:r>
              <a:rPr lang="en-IN" sz="1600" err="1">
                <a:solidFill>
                  <a:srgbClr val="000000"/>
                </a:solidFill>
                <a:latin typeface="Cascadia Mono" panose="020B0609020000020004" pitchFamily="49" charset="0"/>
              </a:rPr>
              <a:t>msg</a:t>
            </a:r>
            <a:r>
              <a:rPr lang="en-IN" sz="1600">
                <a:solidFill>
                  <a:srgbClr val="000000"/>
                </a:solidFill>
                <a:latin typeface="Cascadia Mono" panose="020B0609020000020004" pitchFamily="49" charset="0"/>
              </a:rPr>
              <a:t> &lt;&lt; </a:t>
            </a:r>
            <a:r>
              <a:rPr lang="en-IN" sz="1600">
                <a:solidFill>
                  <a:srgbClr val="A31515"/>
                </a:solidFill>
                <a:latin typeface="Cascadia Mono" panose="020B0609020000020004" pitchFamily="49" charset="0"/>
              </a:rPr>
              <a:t>'\n'</a:t>
            </a:r>
            <a:endParaRPr lang="en-IN" sz="1600">
              <a:solidFill>
                <a:srgbClr val="000000"/>
              </a:solidFill>
              <a:latin typeface="Cascadia Mono" panose="020B0609020000020004" pitchFamily="49" charset="0"/>
            </a:endParaRPr>
          </a:p>
          <a:p>
            <a:r>
              <a:rPr lang="en-IN" sz="1600">
                <a:solidFill>
                  <a:srgbClr val="808080"/>
                </a:solidFill>
                <a:latin typeface="Cascadia Mono" panose="020B0609020000020004" pitchFamily="49" charset="0"/>
              </a:rPr>
              <a:t>#else</a:t>
            </a:r>
            <a:endParaRPr lang="en-IN" sz="1600">
              <a:solidFill>
                <a:srgbClr val="000000"/>
              </a:solidFill>
              <a:latin typeface="Cascadia Mono" panose="020B0609020000020004" pitchFamily="49" charset="0"/>
            </a:endParaRPr>
          </a:p>
          <a:p>
            <a:r>
              <a:rPr lang="en-IN" sz="1600">
                <a:solidFill>
                  <a:srgbClr val="808080"/>
                </a:solidFill>
                <a:latin typeface="Cascadia Mono" panose="020B0609020000020004" pitchFamily="49" charset="0"/>
              </a:rPr>
              <a:t>#define</a:t>
            </a:r>
            <a:r>
              <a:rPr lang="en-IN" sz="1600">
                <a:solidFill>
                  <a:srgbClr val="000000"/>
                </a:solidFill>
                <a:latin typeface="Cascadia Mono" panose="020B0609020000020004" pitchFamily="49" charset="0"/>
              </a:rPr>
              <a:t> </a:t>
            </a:r>
            <a:r>
              <a:rPr lang="en-IN" sz="1600">
                <a:solidFill>
                  <a:srgbClr val="6F008A"/>
                </a:solidFill>
                <a:latin typeface="Cascadia Mono" panose="020B0609020000020004" pitchFamily="49" charset="0"/>
              </a:rPr>
              <a:t>LOG</a:t>
            </a:r>
            <a:r>
              <a:rPr lang="en-IN" sz="1600">
                <a:solidFill>
                  <a:srgbClr val="000000"/>
                </a:solidFill>
                <a:latin typeface="Cascadia Mono" panose="020B0609020000020004" pitchFamily="49" charset="0"/>
              </a:rPr>
              <a:t>(</a:t>
            </a:r>
            <a:r>
              <a:rPr lang="en-IN" sz="1600" err="1">
                <a:solidFill>
                  <a:srgbClr val="000000"/>
                </a:solidFill>
                <a:latin typeface="Cascadia Mono" panose="020B0609020000020004" pitchFamily="49" charset="0"/>
              </a:rPr>
              <a:t>msg</a:t>
            </a:r>
            <a:r>
              <a:rPr lang="en-IN" sz="1600">
                <a:solidFill>
                  <a:srgbClr val="000000"/>
                </a:solidFill>
                <a:latin typeface="Cascadia Mono" panose="020B0609020000020004" pitchFamily="49" charset="0"/>
              </a:rPr>
              <a:t>)</a:t>
            </a:r>
            <a:endParaRPr lang="en-IN" sz="1600"/>
          </a:p>
        </p:txBody>
      </p:sp>
      <p:sp>
        <p:nvSpPr>
          <p:cNvPr id="7" name="TextBox 6">
            <a:extLst>
              <a:ext uri="{FF2B5EF4-FFF2-40B4-BE49-F238E27FC236}">
                <a16:creationId xmlns:a16="http://schemas.microsoft.com/office/drawing/2014/main" id="{6B7DB509-BB6D-7BEA-70EF-850F63764A09}"/>
              </a:ext>
            </a:extLst>
          </p:cNvPr>
          <p:cNvSpPr txBox="1"/>
          <p:nvPr/>
        </p:nvSpPr>
        <p:spPr>
          <a:xfrm>
            <a:off x="80388" y="3239605"/>
            <a:ext cx="4850843" cy="3539430"/>
          </a:xfrm>
          <a:prstGeom prst="rect">
            <a:avLst/>
          </a:prstGeom>
          <a:solidFill>
            <a:schemeClr val="tx1">
              <a:lumMod val="95000"/>
            </a:schemeClr>
          </a:solidFill>
          <a:ln>
            <a:solidFill>
              <a:schemeClr val="tx1">
                <a:lumMod val="50000"/>
              </a:schemeClr>
            </a:solidFill>
          </a:ln>
        </p:spPr>
        <p:txBody>
          <a:bodyPr wrap="square">
            <a:spAutoFit/>
          </a:bodyPr>
          <a:lstStyle/>
          <a:p>
            <a:r>
              <a:rPr lang="en-IN" sz="1600">
                <a:solidFill>
                  <a:srgbClr val="808080"/>
                </a:solidFill>
                <a:latin typeface="Cascadia Mono" panose="020B0609020000020004" pitchFamily="49" charset="0"/>
              </a:rPr>
              <a:t>#include</a:t>
            </a:r>
            <a:r>
              <a:rPr lang="en-IN" sz="1600">
                <a:solidFill>
                  <a:srgbClr val="000000"/>
                </a:solidFill>
                <a:latin typeface="Cascadia Mono" panose="020B0609020000020004" pitchFamily="49" charset="0"/>
              </a:rPr>
              <a:t> </a:t>
            </a:r>
            <a:r>
              <a:rPr lang="en-IN" sz="1600">
                <a:solidFill>
                  <a:srgbClr val="A31515"/>
                </a:solidFill>
                <a:latin typeface="Cascadia Mono" panose="020B0609020000020004" pitchFamily="49" charset="0"/>
              </a:rPr>
              <a:t>"</a:t>
            </a:r>
            <a:r>
              <a:rPr lang="en-IN" sz="1600" err="1">
                <a:solidFill>
                  <a:srgbClr val="A31515"/>
                </a:solidFill>
                <a:latin typeface="Cascadia Mono" panose="020B0609020000020004" pitchFamily="49" charset="0"/>
              </a:rPr>
              <a:t>logger.h</a:t>
            </a:r>
            <a:r>
              <a:rPr lang="en-IN" sz="1600">
                <a:solidFill>
                  <a:srgbClr val="A31515"/>
                </a:solidFill>
                <a:latin typeface="Cascadia Mono" panose="020B0609020000020004" pitchFamily="49" charset="0"/>
              </a:rPr>
              <a:t>"</a:t>
            </a:r>
            <a:endParaRPr lang="en-IN" sz="1600">
              <a:solidFill>
                <a:srgbClr val="000000"/>
              </a:solidFill>
              <a:latin typeface="Cascadia Mono" panose="020B0609020000020004" pitchFamily="49" charset="0"/>
            </a:endParaRPr>
          </a:p>
          <a:p>
            <a:r>
              <a:rPr lang="en-IN" sz="1600">
                <a:solidFill>
                  <a:srgbClr val="80B0E0"/>
                </a:solidFill>
                <a:latin typeface="Cascadia Mono" panose="020B0609020000020004" pitchFamily="49" charset="0"/>
              </a:rPr>
              <a:t>class</a:t>
            </a:r>
            <a:r>
              <a:rPr lang="en-IN" sz="1600">
                <a:solidFill>
                  <a:srgbClr val="000000"/>
                </a:solidFill>
                <a:latin typeface="Cascadia Mono" panose="020B0609020000020004" pitchFamily="49" charset="0"/>
              </a:rPr>
              <a:t> </a:t>
            </a:r>
            <a:r>
              <a:rPr lang="en-IN" sz="1600">
                <a:solidFill>
                  <a:srgbClr val="2B91AF"/>
                </a:solidFill>
                <a:latin typeface="Cascadia Mono" panose="020B0609020000020004" pitchFamily="49" charset="0"/>
              </a:rPr>
              <a:t>Allocator</a:t>
            </a:r>
            <a:endParaRPr lang="en-IN" sz="1600">
              <a:solidFill>
                <a:srgbClr val="000000"/>
              </a:solidFill>
              <a:latin typeface="Cascadia Mono" panose="020B0609020000020004" pitchFamily="49" charset="0"/>
            </a:endParaRPr>
          </a:p>
          <a:p>
            <a:r>
              <a:rPr lang="en-IN" sz="1600">
                <a:solidFill>
                  <a:srgbClr val="000000"/>
                </a:solidFill>
                <a:latin typeface="Cascadia Mono" panose="020B0609020000020004" pitchFamily="49" charset="0"/>
              </a:rPr>
              <a:t>{</a:t>
            </a:r>
          </a:p>
          <a:p>
            <a:r>
              <a:rPr lang="en-IN" sz="1600">
                <a:solidFill>
                  <a:srgbClr val="50B050"/>
                </a:solidFill>
                <a:latin typeface="Cascadia Mono" panose="020B0609020000020004" pitchFamily="49" charset="0"/>
              </a:rPr>
              <a:t>public</a:t>
            </a:r>
            <a:r>
              <a:rPr lang="en-IN" sz="1600">
                <a:solidFill>
                  <a:srgbClr val="000000"/>
                </a:solidFill>
                <a:latin typeface="Cascadia Mono" panose="020B0609020000020004" pitchFamily="49" charset="0"/>
              </a:rPr>
              <a:t>:</a:t>
            </a:r>
          </a:p>
          <a:p>
            <a:pPr lvl="1"/>
            <a:r>
              <a:rPr lang="en-IN" sz="1600">
                <a:solidFill>
                  <a:srgbClr val="000000"/>
                </a:solidFill>
                <a:latin typeface="Cascadia Mono" panose="020B0609020000020004" pitchFamily="49" charset="0"/>
              </a:rPr>
              <a:t>Allocator() {</a:t>
            </a:r>
          </a:p>
          <a:p>
            <a:pPr lvl="1"/>
            <a:r>
              <a:rPr lang="en-IN" sz="1600">
                <a:solidFill>
                  <a:srgbClr val="6F008A"/>
                </a:solidFill>
                <a:latin typeface="Cascadia Mono" panose="020B0609020000020004" pitchFamily="49" charset="0"/>
              </a:rPr>
              <a:t>	LOG</a:t>
            </a:r>
            <a:r>
              <a:rPr lang="en-IN" sz="1600">
                <a:solidFill>
                  <a:srgbClr val="000000"/>
                </a:solidFill>
                <a:latin typeface="Cascadia Mono" panose="020B0609020000020004" pitchFamily="49" charset="0"/>
              </a:rPr>
              <a:t>(</a:t>
            </a:r>
            <a:r>
              <a:rPr lang="en-IN" sz="1600">
                <a:solidFill>
                  <a:srgbClr val="A31515"/>
                </a:solidFill>
                <a:latin typeface="Cascadia Mono" panose="020B0609020000020004" pitchFamily="49" charset="0"/>
              </a:rPr>
              <a:t>"DEFAULT CONSTRUCTOR"</a:t>
            </a:r>
            <a:r>
              <a:rPr lang="en-IN" sz="1600">
                <a:solidFill>
                  <a:srgbClr val="000000"/>
                </a:solidFill>
                <a:latin typeface="Cascadia Mono" panose="020B0609020000020004" pitchFamily="49" charset="0"/>
              </a:rPr>
              <a:t>) ;</a:t>
            </a:r>
          </a:p>
          <a:p>
            <a:pPr lvl="1"/>
            <a:r>
              <a:rPr lang="en-IN" sz="1600">
                <a:solidFill>
                  <a:srgbClr val="000000"/>
                </a:solidFill>
                <a:latin typeface="Cascadia Mono" panose="020B0609020000020004" pitchFamily="49" charset="0"/>
              </a:rPr>
              <a:t>}</a:t>
            </a:r>
          </a:p>
          <a:p>
            <a:pPr lvl="1"/>
            <a:r>
              <a:rPr lang="en-IN" sz="1600">
                <a:solidFill>
                  <a:srgbClr val="000000"/>
                </a:solidFill>
                <a:latin typeface="Cascadia Mono" panose="020B0609020000020004" pitchFamily="49" charset="0"/>
              </a:rPr>
              <a:t>Allocator(</a:t>
            </a:r>
            <a:r>
              <a:rPr lang="en-IN" sz="1600" err="1">
                <a:solidFill>
                  <a:srgbClr val="80B0E0"/>
                </a:solidFill>
                <a:latin typeface="Cascadia Mono" panose="020B0609020000020004" pitchFamily="49" charset="0"/>
              </a:rPr>
              <a:t>const</a:t>
            </a:r>
            <a:r>
              <a:rPr lang="en-IN" sz="1600">
                <a:solidFill>
                  <a:srgbClr val="000000"/>
                </a:solidFill>
                <a:latin typeface="Cascadia Mono" panose="020B0609020000020004" pitchFamily="49" charset="0"/>
              </a:rPr>
              <a:t> </a:t>
            </a:r>
            <a:r>
              <a:rPr lang="en-IN" sz="1600">
                <a:solidFill>
                  <a:srgbClr val="2B91AF"/>
                </a:solidFill>
                <a:latin typeface="Cascadia Mono" panose="020B0609020000020004" pitchFamily="49" charset="0"/>
              </a:rPr>
              <a:t>Allocator</a:t>
            </a:r>
            <a:r>
              <a:rPr lang="en-IN" sz="1600">
                <a:solidFill>
                  <a:srgbClr val="000000"/>
                </a:solidFill>
                <a:latin typeface="Cascadia Mono" panose="020B0609020000020004" pitchFamily="49" charset="0"/>
              </a:rPr>
              <a:t> &amp;</a:t>
            </a:r>
            <a:r>
              <a:rPr lang="en-IN" sz="1600">
                <a:solidFill>
                  <a:srgbClr val="808080"/>
                </a:solidFill>
                <a:latin typeface="Cascadia Mono" panose="020B0609020000020004" pitchFamily="49" charset="0"/>
              </a:rPr>
              <a:t>other</a:t>
            </a:r>
            <a:r>
              <a:rPr lang="en-IN" sz="1600">
                <a:solidFill>
                  <a:srgbClr val="000000"/>
                </a:solidFill>
                <a:latin typeface="Cascadia Mono" panose="020B0609020000020004" pitchFamily="49" charset="0"/>
              </a:rPr>
              <a:t>) {</a:t>
            </a:r>
          </a:p>
          <a:p>
            <a:pPr lvl="1"/>
            <a:r>
              <a:rPr lang="en-IN" sz="1600">
                <a:solidFill>
                  <a:srgbClr val="6F008A"/>
                </a:solidFill>
                <a:latin typeface="Cascadia Mono" panose="020B0609020000020004" pitchFamily="49" charset="0"/>
              </a:rPr>
              <a:t>	LOG</a:t>
            </a:r>
            <a:r>
              <a:rPr lang="en-IN" sz="1600">
                <a:solidFill>
                  <a:srgbClr val="000000"/>
                </a:solidFill>
                <a:latin typeface="Cascadia Mono" panose="020B0609020000020004" pitchFamily="49" charset="0"/>
              </a:rPr>
              <a:t>(</a:t>
            </a:r>
            <a:r>
              <a:rPr lang="en-IN" sz="1600">
                <a:solidFill>
                  <a:srgbClr val="A31515"/>
                </a:solidFill>
                <a:latin typeface="Cascadia Mono" panose="020B0609020000020004" pitchFamily="49" charset="0"/>
              </a:rPr>
              <a:t>"COPY CONSTRUCTOR"</a:t>
            </a:r>
            <a:r>
              <a:rPr lang="en-IN" sz="1600">
                <a:solidFill>
                  <a:srgbClr val="000000"/>
                </a:solidFill>
                <a:latin typeface="Cascadia Mono" panose="020B0609020000020004" pitchFamily="49" charset="0"/>
              </a:rPr>
              <a:t>) ;</a:t>
            </a:r>
          </a:p>
          <a:p>
            <a:pPr lvl="1"/>
            <a:r>
              <a:rPr lang="en-IN" sz="1600">
                <a:solidFill>
                  <a:srgbClr val="000000"/>
                </a:solidFill>
                <a:latin typeface="Cascadia Mono" panose="020B0609020000020004" pitchFamily="49" charset="0"/>
              </a:rPr>
              <a:t>}</a:t>
            </a:r>
          </a:p>
          <a:p>
            <a:pPr lvl="1"/>
            <a:r>
              <a:rPr lang="en-IN" sz="1600">
                <a:solidFill>
                  <a:srgbClr val="000000"/>
                </a:solidFill>
                <a:latin typeface="Cascadia Mono" panose="020B0609020000020004" pitchFamily="49" charset="0"/>
              </a:rPr>
              <a:t>~Allocator() {</a:t>
            </a:r>
          </a:p>
          <a:p>
            <a:pPr lvl="1"/>
            <a:r>
              <a:rPr lang="en-IN" sz="1600">
                <a:solidFill>
                  <a:srgbClr val="6F008A"/>
                </a:solidFill>
                <a:latin typeface="Cascadia Mono" panose="020B0609020000020004" pitchFamily="49" charset="0"/>
              </a:rPr>
              <a:t>	LOG</a:t>
            </a:r>
            <a:r>
              <a:rPr lang="en-IN" sz="1600">
                <a:solidFill>
                  <a:srgbClr val="000000"/>
                </a:solidFill>
                <a:latin typeface="Cascadia Mono" panose="020B0609020000020004" pitchFamily="49" charset="0"/>
              </a:rPr>
              <a:t>(</a:t>
            </a:r>
            <a:r>
              <a:rPr lang="en-IN" sz="1600">
                <a:solidFill>
                  <a:srgbClr val="A31515"/>
                </a:solidFill>
                <a:latin typeface="Cascadia Mono" panose="020B0609020000020004" pitchFamily="49" charset="0"/>
              </a:rPr>
              <a:t>"DESTRUCTOR"</a:t>
            </a:r>
            <a:r>
              <a:rPr lang="en-IN" sz="1600">
                <a:solidFill>
                  <a:srgbClr val="000000"/>
                </a:solidFill>
                <a:latin typeface="Cascadia Mono" panose="020B0609020000020004" pitchFamily="49" charset="0"/>
              </a:rPr>
              <a:t>) ;</a:t>
            </a:r>
          </a:p>
          <a:p>
            <a:pPr lvl="1"/>
            <a:r>
              <a:rPr lang="en-IN" sz="1600">
                <a:solidFill>
                  <a:srgbClr val="000000"/>
                </a:solidFill>
                <a:latin typeface="Cascadia Mono" panose="020B0609020000020004" pitchFamily="49" charset="0"/>
              </a:rPr>
              <a:t>}</a:t>
            </a:r>
          </a:p>
          <a:p>
            <a:r>
              <a:rPr lang="en-IN" sz="1600">
                <a:solidFill>
                  <a:srgbClr val="000000"/>
                </a:solidFill>
                <a:latin typeface="Cascadia Mono" panose="020B0609020000020004" pitchFamily="49" charset="0"/>
              </a:rPr>
              <a:t>};</a:t>
            </a:r>
            <a:endParaRPr lang="en-IN" sz="1600"/>
          </a:p>
        </p:txBody>
      </p:sp>
      <p:sp>
        <p:nvSpPr>
          <p:cNvPr id="9" name="TextBox 8">
            <a:extLst>
              <a:ext uri="{FF2B5EF4-FFF2-40B4-BE49-F238E27FC236}">
                <a16:creationId xmlns:a16="http://schemas.microsoft.com/office/drawing/2014/main" id="{0EAD6322-5949-DDF4-7D10-4C4B0ABC844A}"/>
              </a:ext>
            </a:extLst>
          </p:cNvPr>
          <p:cNvSpPr txBox="1"/>
          <p:nvPr/>
        </p:nvSpPr>
        <p:spPr>
          <a:xfrm>
            <a:off x="5833066" y="3445887"/>
            <a:ext cx="6104372" cy="2554545"/>
          </a:xfrm>
          <a:prstGeom prst="rect">
            <a:avLst/>
          </a:prstGeom>
          <a:solidFill>
            <a:schemeClr val="tx1">
              <a:lumMod val="95000"/>
            </a:schemeClr>
          </a:solidFill>
          <a:ln>
            <a:solidFill>
              <a:schemeClr val="tx1">
                <a:lumMod val="50000"/>
              </a:schemeClr>
            </a:solidFill>
          </a:ln>
        </p:spPr>
        <p:txBody>
          <a:bodyPr wrap="square">
            <a:spAutoFit/>
          </a:bodyPr>
          <a:lstStyle/>
          <a:p>
            <a:r>
              <a:rPr lang="en-IN" sz="1600">
                <a:solidFill>
                  <a:srgbClr val="808080"/>
                </a:solidFill>
                <a:latin typeface="Cascadia Mono" panose="020B0609020000020004" pitchFamily="49" charset="0"/>
              </a:rPr>
              <a:t>#define</a:t>
            </a:r>
            <a:r>
              <a:rPr lang="en-IN" sz="1600">
                <a:solidFill>
                  <a:srgbClr val="000000"/>
                </a:solidFill>
                <a:latin typeface="Cascadia Mono" panose="020B0609020000020004" pitchFamily="49" charset="0"/>
              </a:rPr>
              <a:t> </a:t>
            </a:r>
            <a:r>
              <a:rPr lang="en-IN" sz="1600">
                <a:solidFill>
                  <a:srgbClr val="6F008A"/>
                </a:solidFill>
                <a:latin typeface="Cascadia Mono" panose="020B0609020000020004" pitchFamily="49" charset="0"/>
              </a:rPr>
              <a:t>LOG_ON</a:t>
            </a:r>
            <a:endParaRPr lang="en-IN" sz="1600">
              <a:solidFill>
                <a:srgbClr val="000000"/>
              </a:solidFill>
              <a:latin typeface="Cascadia Mono" panose="020B0609020000020004" pitchFamily="49" charset="0"/>
            </a:endParaRPr>
          </a:p>
          <a:p>
            <a:r>
              <a:rPr lang="en-US" sz="1600">
                <a:solidFill>
                  <a:srgbClr val="505050"/>
                </a:solidFill>
                <a:latin typeface="Cascadia Mono" panose="020B0609020000020004" pitchFamily="49" charset="0"/>
              </a:rPr>
              <a:t>//</a:t>
            </a:r>
            <a:r>
              <a:rPr lang="en-US" sz="1600">
                <a:solidFill>
                  <a:srgbClr val="808080"/>
                </a:solidFill>
                <a:latin typeface="Cascadia Mono" panose="020B0609020000020004" pitchFamily="49" charset="0"/>
              </a:rPr>
              <a:t>LOG_ON will be detected &amp; used</a:t>
            </a:r>
          </a:p>
          <a:p>
            <a:r>
              <a:rPr lang="en-IN" sz="1600">
                <a:solidFill>
                  <a:srgbClr val="808080"/>
                </a:solidFill>
                <a:latin typeface="Cascadia Mono" panose="020B0609020000020004" pitchFamily="49" charset="0"/>
              </a:rPr>
              <a:t>#include</a:t>
            </a:r>
            <a:r>
              <a:rPr lang="en-IN" sz="1600">
                <a:solidFill>
                  <a:srgbClr val="000000"/>
                </a:solidFill>
                <a:latin typeface="Cascadia Mono" panose="020B0609020000020004" pitchFamily="49" charset="0"/>
              </a:rPr>
              <a:t> </a:t>
            </a:r>
            <a:r>
              <a:rPr lang="en-IN" sz="1600">
                <a:solidFill>
                  <a:srgbClr val="A31515"/>
                </a:solidFill>
                <a:latin typeface="Cascadia Mono" panose="020B0609020000020004" pitchFamily="49" charset="0"/>
              </a:rPr>
              <a:t>"</a:t>
            </a:r>
            <a:r>
              <a:rPr lang="en-IN" sz="1600" err="1">
                <a:solidFill>
                  <a:srgbClr val="A31515"/>
                </a:solidFill>
                <a:latin typeface="Cascadia Mono" panose="020B0609020000020004" pitchFamily="49" charset="0"/>
              </a:rPr>
              <a:t>Allocator.h</a:t>
            </a:r>
            <a:r>
              <a:rPr lang="en-IN" sz="1600">
                <a:solidFill>
                  <a:srgbClr val="A31515"/>
                </a:solidFill>
                <a:latin typeface="Cascadia Mono" panose="020B0609020000020004" pitchFamily="49" charset="0"/>
              </a:rPr>
              <a:t>"</a:t>
            </a:r>
            <a:endParaRPr lang="en-IN" sz="1600">
              <a:solidFill>
                <a:srgbClr val="000000"/>
              </a:solidFill>
              <a:latin typeface="Cascadia Mono" panose="020B0609020000020004" pitchFamily="49" charset="0"/>
            </a:endParaRPr>
          </a:p>
          <a:p>
            <a:endParaRPr lang="en-IN" sz="1600">
              <a:solidFill>
                <a:srgbClr val="000000"/>
              </a:solidFill>
              <a:latin typeface="Cascadia Mono" panose="020B0609020000020004" pitchFamily="49" charset="0"/>
            </a:endParaRPr>
          </a:p>
          <a:p>
            <a:r>
              <a:rPr lang="en-US" sz="1600">
                <a:solidFill>
                  <a:srgbClr val="505050"/>
                </a:solidFill>
                <a:latin typeface="Cascadia Mono" panose="020B0609020000020004" pitchFamily="49" charset="0"/>
              </a:rPr>
              <a:t>//</a:t>
            </a:r>
            <a:r>
              <a:rPr lang="en-US" sz="1600">
                <a:solidFill>
                  <a:srgbClr val="808080"/>
                </a:solidFill>
                <a:latin typeface="Cascadia Mono" panose="020B0609020000020004" pitchFamily="49" charset="0"/>
              </a:rPr>
              <a:t>LOG_ON macro will be unavailable to header unit</a:t>
            </a:r>
          </a:p>
          <a:p>
            <a:r>
              <a:rPr lang="en-IN" sz="1600">
                <a:solidFill>
                  <a:srgbClr val="80B0E0"/>
                </a:solidFill>
                <a:latin typeface="Cascadia Mono" panose="020B0609020000020004" pitchFamily="49" charset="0"/>
              </a:rPr>
              <a:t>import</a:t>
            </a:r>
            <a:r>
              <a:rPr lang="en-IN" sz="1600">
                <a:solidFill>
                  <a:srgbClr val="000000"/>
                </a:solidFill>
                <a:latin typeface="Cascadia Mono" panose="020B0609020000020004" pitchFamily="49" charset="0"/>
              </a:rPr>
              <a:t> </a:t>
            </a:r>
            <a:r>
              <a:rPr lang="en-IN" sz="1600">
                <a:solidFill>
                  <a:srgbClr val="A31515"/>
                </a:solidFill>
                <a:latin typeface="Cascadia Mono" panose="020B0609020000020004" pitchFamily="49" charset="0"/>
              </a:rPr>
              <a:t>"</a:t>
            </a:r>
            <a:r>
              <a:rPr lang="en-IN" sz="1600" err="1">
                <a:solidFill>
                  <a:srgbClr val="A31515"/>
                </a:solidFill>
                <a:latin typeface="Cascadia Mono" panose="020B0609020000020004" pitchFamily="49" charset="0"/>
              </a:rPr>
              <a:t>Allocator.h</a:t>
            </a:r>
            <a:r>
              <a:rPr lang="en-IN" sz="1600">
                <a:solidFill>
                  <a:srgbClr val="A31515"/>
                </a:solidFill>
                <a:latin typeface="Cascadia Mono" panose="020B0609020000020004" pitchFamily="49" charset="0"/>
              </a:rPr>
              <a:t>"</a:t>
            </a:r>
            <a:r>
              <a:rPr lang="en-IN" sz="1600">
                <a:solidFill>
                  <a:srgbClr val="000000"/>
                </a:solidFill>
                <a:latin typeface="Cascadia Mono" panose="020B0609020000020004" pitchFamily="49" charset="0"/>
              </a:rPr>
              <a:t> ;</a:t>
            </a:r>
          </a:p>
          <a:p>
            <a:r>
              <a:rPr lang="en-IN" sz="1600">
                <a:solidFill>
                  <a:srgbClr val="B0E080"/>
                </a:solidFill>
                <a:latin typeface="Cascadia Mono" panose="020B0609020000020004" pitchFamily="49" charset="0"/>
              </a:rPr>
              <a:t>int</a:t>
            </a:r>
            <a:r>
              <a:rPr lang="en-IN" sz="1600">
                <a:solidFill>
                  <a:srgbClr val="000000"/>
                </a:solidFill>
                <a:latin typeface="Cascadia Mono" panose="020B0609020000020004" pitchFamily="49" charset="0"/>
              </a:rPr>
              <a:t> main() {</a:t>
            </a:r>
          </a:p>
          <a:p>
            <a:r>
              <a:rPr lang="en-IN" sz="1600">
                <a:solidFill>
                  <a:srgbClr val="2B91AF"/>
                </a:solidFill>
                <a:latin typeface="Cascadia Mono" panose="020B0609020000020004" pitchFamily="49" charset="0"/>
              </a:rPr>
              <a:t>Allocator</a:t>
            </a:r>
            <a:r>
              <a:rPr lang="en-IN" sz="1600">
                <a:solidFill>
                  <a:srgbClr val="000000"/>
                </a:solidFill>
                <a:latin typeface="Cascadia Mono" panose="020B0609020000020004" pitchFamily="49" charset="0"/>
              </a:rPr>
              <a:t> a;</a:t>
            </a:r>
          </a:p>
          <a:p>
            <a:r>
              <a:rPr lang="en-IN" sz="1600">
                <a:solidFill>
                  <a:srgbClr val="B0E080"/>
                </a:solidFill>
                <a:latin typeface="Cascadia Mono" panose="020B0609020000020004" pitchFamily="49" charset="0"/>
              </a:rPr>
              <a:t>auto</a:t>
            </a:r>
            <a:r>
              <a:rPr lang="en-IN" sz="1600">
                <a:solidFill>
                  <a:srgbClr val="000000"/>
                </a:solidFill>
                <a:latin typeface="Cascadia Mono" panose="020B0609020000020004" pitchFamily="49" charset="0"/>
              </a:rPr>
              <a:t> b = a ;</a:t>
            </a:r>
          </a:p>
          <a:p>
            <a:r>
              <a:rPr lang="en-IN" sz="1600">
                <a:solidFill>
                  <a:srgbClr val="000000"/>
                </a:solidFill>
                <a:latin typeface="Cascadia Mono" panose="020B0609020000020004" pitchFamily="49" charset="0"/>
              </a:rPr>
              <a:t>}</a:t>
            </a:r>
            <a:endParaRPr lang="en-IN" sz="1600"/>
          </a:p>
        </p:txBody>
      </p:sp>
      <p:sp>
        <p:nvSpPr>
          <p:cNvPr id="10" name="Rectangle 9">
            <a:extLst>
              <a:ext uri="{FF2B5EF4-FFF2-40B4-BE49-F238E27FC236}">
                <a16:creationId xmlns:a16="http://schemas.microsoft.com/office/drawing/2014/main" id="{ECACEB2F-5434-E16B-5921-ADD83CF79CE5}"/>
              </a:ext>
            </a:extLst>
          </p:cNvPr>
          <p:cNvSpPr/>
          <p:nvPr/>
        </p:nvSpPr>
        <p:spPr>
          <a:xfrm>
            <a:off x="80386" y="1351553"/>
            <a:ext cx="6792685" cy="312203"/>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t>logger.h</a:t>
            </a:r>
            <a:endParaRPr lang="en-IN" b="1"/>
          </a:p>
        </p:txBody>
      </p:sp>
      <p:sp>
        <p:nvSpPr>
          <p:cNvPr id="11" name="Rectangle 10">
            <a:extLst>
              <a:ext uri="{FF2B5EF4-FFF2-40B4-BE49-F238E27FC236}">
                <a16:creationId xmlns:a16="http://schemas.microsoft.com/office/drawing/2014/main" id="{F03BF670-9DD7-6659-FA9E-E7B9123210F4}"/>
              </a:ext>
            </a:extLst>
          </p:cNvPr>
          <p:cNvSpPr/>
          <p:nvPr/>
        </p:nvSpPr>
        <p:spPr>
          <a:xfrm>
            <a:off x="80387" y="2927402"/>
            <a:ext cx="4850844" cy="312203"/>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t>allocator.h</a:t>
            </a:r>
            <a:endParaRPr lang="en-IN" b="1"/>
          </a:p>
        </p:txBody>
      </p:sp>
      <p:sp>
        <p:nvSpPr>
          <p:cNvPr id="12" name="Rectangle 11">
            <a:extLst>
              <a:ext uri="{FF2B5EF4-FFF2-40B4-BE49-F238E27FC236}">
                <a16:creationId xmlns:a16="http://schemas.microsoft.com/office/drawing/2014/main" id="{D4F5FD51-1DED-5693-DE53-924E2B27B720}"/>
              </a:ext>
            </a:extLst>
          </p:cNvPr>
          <p:cNvSpPr/>
          <p:nvPr/>
        </p:nvSpPr>
        <p:spPr>
          <a:xfrm>
            <a:off x="5833066" y="3113278"/>
            <a:ext cx="6104372" cy="312203"/>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main.cpp</a:t>
            </a:r>
            <a:endParaRPr lang="en-IN" b="1"/>
          </a:p>
        </p:txBody>
      </p:sp>
    </p:spTree>
    <p:extLst>
      <p:ext uri="{BB962C8B-B14F-4D97-AF65-F5344CB8AC3E}">
        <p14:creationId xmlns:p14="http://schemas.microsoft.com/office/powerpoint/2010/main" val="115033546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8E73-D7AE-BF7E-B3E8-69E09CDF6DD3}"/>
              </a:ext>
            </a:extLst>
          </p:cNvPr>
          <p:cNvSpPr>
            <a:spLocks noGrp="1"/>
          </p:cNvSpPr>
          <p:nvPr>
            <p:ph type="title"/>
          </p:nvPr>
        </p:nvSpPr>
        <p:spPr/>
        <p:txBody>
          <a:bodyPr/>
          <a:lstStyle/>
          <a:p>
            <a:r>
              <a:rPr lang="en-US"/>
              <a:t>Reuse Options </a:t>
            </a:r>
          </a:p>
        </p:txBody>
      </p:sp>
      <p:sp>
        <p:nvSpPr>
          <p:cNvPr id="3" name="Content Placeholder 2">
            <a:extLst>
              <a:ext uri="{FF2B5EF4-FFF2-40B4-BE49-F238E27FC236}">
                <a16:creationId xmlns:a16="http://schemas.microsoft.com/office/drawing/2014/main" id="{1386204B-BD6C-49E5-FCEF-FE07DFC5B5E5}"/>
              </a:ext>
            </a:extLst>
          </p:cNvPr>
          <p:cNvSpPr>
            <a:spLocks noGrp="1"/>
          </p:cNvSpPr>
          <p:nvPr>
            <p:ph idx="1"/>
          </p:nvPr>
        </p:nvSpPr>
        <p:spPr/>
        <p:txBody>
          <a:bodyPr/>
          <a:lstStyle/>
          <a:p>
            <a:r>
              <a:rPr lang="en-US"/>
              <a:t>Existing code can be “included” in different ways in a module</a:t>
            </a:r>
          </a:p>
          <a:p>
            <a:pPr lvl="1"/>
            <a:r>
              <a:rPr lang="en-US"/>
              <a:t>Header inclusion (#include &lt;header&gt;)</a:t>
            </a:r>
          </a:p>
          <a:p>
            <a:pPr lvl="1"/>
            <a:r>
              <a:rPr lang="en-US"/>
              <a:t>Header importation (import [&lt;header&gt;])</a:t>
            </a:r>
          </a:p>
          <a:p>
            <a:pPr lvl="1"/>
            <a:r>
              <a:rPr lang="en-US"/>
              <a:t>Module importation (import [module] ;)</a:t>
            </a:r>
          </a:p>
        </p:txBody>
      </p:sp>
    </p:spTree>
    <p:extLst>
      <p:ext uri="{BB962C8B-B14F-4D97-AF65-F5344CB8AC3E}">
        <p14:creationId xmlns:p14="http://schemas.microsoft.com/office/powerpoint/2010/main" val="24359488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8E24B-8BB0-4876-A49B-1617A350C71D}"/>
              </a:ext>
            </a:extLst>
          </p:cNvPr>
          <p:cNvSpPr>
            <a:spLocks noGrp="1"/>
          </p:cNvSpPr>
          <p:nvPr>
            <p:ph type="title"/>
          </p:nvPr>
        </p:nvSpPr>
        <p:spPr/>
        <p:txBody>
          <a:bodyPr/>
          <a:lstStyle/>
          <a:p>
            <a:r>
              <a:rPr lang="en-US"/>
              <a:t>Important Points</a:t>
            </a:r>
            <a:endParaRPr lang="en-IN"/>
          </a:p>
        </p:txBody>
      </p:sp>
      <p:sp>
        <p:nvSpPr>
          <p:cNvPr id="3" name="Content Placeholder 2">
            <a:extLst>
              <a:ext uri="{FF2B5EF4-FFF2-40B4-BE49-F238E27FC236}">
                <a16:creationId xmlns:a16="http://schemas.microsoft.com/office/drawing/2014/main" id="{DD7ECC00-448D-49FC-A011-4F949C748AC7}"/>
              </a:ext>
            </a:extLst>
          </p:cNvPr>
          <p:cNvSpPr>
            <a:spLocks noGrp="1"/>
          </p:cNvSpPr>
          <p:nvPr>
            <p:ph idx="1"/>
          </p:nvPr>
        </p:nvSpPr>
        <p:spPr/>
        <p:txBody>
          <a:bodyPr>
            <a:normAutofit fontScale="92500"/>
          </a:bodyPr>
          <a:lstStyle/>
          <a:p>
            <a:r>
              <a:rPr lang="en-US"/>
              <a:t>C++ standard guarantees all standard library headers are importable, except C headers i.e., </a:t>
            </a:r>
            <a:r>
              <a:rPr lang="en-US" i="1"/>
              <a:t>&lt;</a:t>
            </a:r>
            <a:r>
              <a:rPr lang="en-US" i="1" err="1"/>
              <a:t>cstdio</a:t>
            </a:r>
            <a:r>
              <a:rPr lang="en-US" i="1"/>
              <a:t>&gt; &lt;</a:t>
            </a:r>
            <a:r>
              <a:rPr lang="en-US" i="1" err="1"/>
              <a:t>cstring</a:t>
            </a:r>
            <a:r>
              <a:rPr lang="en-US" i="1"/>
              <a:t>&gt;, </a:t>
            </a:r>
            <a:r>
              <a:rPr lang="en-US" err="1"/>
              <a:t>etc</a:t>
            </a:r>
            <a:endParaRPr lang="en-US"/>
          </a:p>
          <a:p>
            <a:r>
              <a:rPr lang="en-US"/>
              <a:t>Most headers can be imported as header units</a:t>
            </a:r>
          </a:p>
          <a:p>
            <a:pPr lvl="1"/>
            <a:r>
              <a:rPr lang="en-US"/>
              <a:t>But not all headers are importable</a:t>
            </a:r>
          </a:p>
          <a:p>
            <a:r>
              <a:rPr lang="en-US"/>
              <a:t>Type of headers that can be imported is implementation defined</a:t>
            </a:r>
          </a:p>
          <a:p>
            <a:r>
              <a:rPr lang="en-US"/>
              <a:t>Any preprocessor directives defined will have no effect on the contents of the imported header unit</a:t>
            </a:r>
          </a:p>
        </p:txBody>
      </p:sp>
    </p:spTree>
    <p:extLst>
      <p:ext uri="{BB962C8B-B14F-4D97-AF65-F5344CB8AC3E}">
        <p14:creationId xmlns:p14="http://schemas.microsoft.com/office/powerpoint/2010/main" val="12581134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163A-20DB-409C-8E4A-63DC230B69AB}"/>
              </a:ext>
            </a:extLst>
          </p:cNvPr>
          <p:cNvSpPr>
            <a:spLocks noGrp="1"/>
          </p:cNvSpPr>
          <p:nvPr>
            <p:ph type="title"/>
          </p:nvPr>
        </p:nvSpPr>
        <p:spPr/>
        <p:txBody>
          <a:bodyPr/>
          <a:lstStyle/>
          <a:p>
            <a:r>
              <a:rPr lang="en-US"/>
              <a:t>Designated Initialization</a:t>
            </a:r>
            <a:endParaRPr lang="en-IN"/>
          </a:p>
        </p:txBody>
      </p:sp>
      <p:sp>
        <p:nvSpPr>
          <p:cNvPr id="3" name="Content Placeholder 2">
            <a:extLst>
              <a:ext uri="{FF2B5EF4-FFF2-40B4-BE49-F238E27FC236}">
                <a16:creationId xmlns:a16="http://schemas.microsoft.com/office/drawing/2014/main" id="{2087EE72-68C4-4BA8-A40D-A5FB04339595}"/>
              </a:ext>
            </a:extLst>
          </p:cNvPr>
          <p:cNvSpPr>
            <a:spLocks noGrp="1"/>
          </p:cNvSpPr>
          <p:nvPr>
            <p:ph idx="1"/>
          </p:nvPr>
        </p:nvSpPr>
        <p:spPr/>
        <p:txBody>
          <a:bodyPr>
            <a:normAutofit lnSpcReduction="10000"/>
          </a:bodyPr>
          <a:lstStyle/>
          <a:p>
            <a:r>
              <a:rPr lang="en-US"/>
              <a:t>A new feature based on C99 designated initializers</a:t>
            </a:r>
          </a:p>
          <a:p>
            <a:r>
              <a:rPr lang="en-US"/>
              <a:t>Allows initialization of data members of an aggregate through their names</a:t>
            </a:r>
          </a:p>
          <a:p>
            <a:r>
              <a:rPr lang="en-US"/>
              <a:t>The names are given in the same sequence as declared in the class and assigned values either through { } or =</a:t>
            </a:r>
          </a:p>
          <a:p>
            <a:r>
              <a:rPr lang="en-US"/>
              <a:t>For unions, only one initializer can be provided</a:t>
            </a:r>
          </a:p>
          <a:p>
            <a:r>
              <a:rPr lang="en-US"/>
              <a:t>Base classes members are default initialized</a:t>
            </a:r>
            <a:endParaRPr lang="en-IN"/>
          </a:p>
        </p:txBody>
      </p:sp>
    </p:spTree>
    <p:extLst>
      <p:ext uri="{BB962C8B-B14F-4D97-AF65-F5344CB8AC3E}">
        <p14:creationId xmlns:p14="http://schemas.microsoft.com/office/powerpoint/2010/main" val="423461006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A838-7534-472A-A047-941533E98A12}"/>
              </a:ext>
            </a:extLst>
          </p:cNvPr>
          <p:cNvSpPr>
            <a:spLocks noGrp="1"/>
          </p:cNvSpPr>
          <p:nvPr>
            <p:ph type="title"/>
          </p:nvPr>
        </p:nvSpPr>
        <p:spPr/>
        <p:txBody>
          <a:bodyPr/>
          <a:lstStyle/>
          <a:p>
            <a:r>
              <a:rPr lang="en-US"/>
              <a:t>Linkage</a:t>
            </a:r>
            <a:endParaRPr lang="en-IN"/>
          </a:p>
        </p:txBody>
      </p:sp>
      <p:sp>
        <p:nvSpPr>
          <p:cNvPr id="3" name="Content Placeholder 2">
            <a:extLst>
              <a:ext uri="{FF2B5EF4-FFF2-40B4-BE49-F238E27FC236}">
                <a16:creationId xmlns:a16="http://schemas.microsoft.com/office/drawing/2014/main" id="{96C32FEE-CEC2-4E5F-837B-8DC72C74A8EF}"/>
              </a:ext>
            </a:extLst>
          </p:cNvPr>
          <p:cNvSpPr>
            <a:spLocks noGrp="1"/>
          </p:cNvSpPr>
          <p:nvPr>
            <p:ph idx="1"/>
          </p:nvPr>
        </p:nvSpPr>
        <p:spPr/>
        <p:txBody>
          <a:bodyPr/>
          <a:lstStyle/>
          <a:p>
            <a:r>
              <a:rPr lang="en-US"/>
              <a:t>Before C++20, we had the following linkage types –internal, external &amp; no linkage</a:t>
            </a:r>
          </a:p>
          <a:p>
            <a:r>
              <a:rPr lang="en-US"/>
              <a:t>With C++20, we now have module linkage</a:t>
            </a:r>
          </a:p>
          <a:p>
            <a:r>
              <a:rPr lang="en-US"/>
              <a:t>These are names without export specifier and are accessible only to the module translation unit</a:t>
            </a:r>
          </a:p>
          <a:p>
            <a:endParaRPr lang="en-IN"/>
          </a:p>
        </p:txBody>
      </p:sp>
    </p:spTree>
    <p:extLst>
      <p:ext uri="{BB962C8B-B14F-4D97-AF65-F5344CB8AC3E}">
        <p14:creationId xmlns:p14="http://schemas.microsoft.com/office/powerpoint/2010/main" val="6886114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F414-A476-3210-E753-46D000ED6129}"/>
              </a:ext>
            </a:extLst>
          </p:cNvPr>
          <p:cNvSpPr>
            <a:spLocks noGrp="1"/>
          </p:cNvSpPr>
          <p:nvPr>
            <p:ph type="title"/>
          </p:nvPr>
        </p:nvSpPr>
        <p:spPr/>
        <p:txBody>
          <a:bodyPr/>
          <a:lstStyle/>
          <a:p>
            <a:r>
              <a:rPr lang="en-US"/>
              <a:t>Reachability</a:t>
            </a:r>
            <a:endParaRPr lang="en-IN"/>
          </a:p>
        </p:txBody>
      </p:sp>
      <p:sp>
        <p:nvSpPr>
          <p:cNvPr id="3" name="Content Placeholder 2">
            <a:extLst>
              <a:ext uri="{FF2B5EF4-FFF2-40B4-BE49-F238E27FC236}">
                <a16:creationId xmlns:a16="http://schemas.microsoft.com/office/drawing/2014/main" id="{B01A75FD-820D-A706-B2A2-7F92F1AF93B2}"/>
              </a:ext>
            </a:extLst>
          </p:cNvPr>
          <p:cNvSpPr>
            <a:spLocks noGrp="1"/>
          </p:cNvSpPr>
          <p:nvPr>
            <p:ph idx="1"/>
          </p:nvPr>
        </p:nvSpPr>
        <p:spPr/>
        <p:txBody>
          <a:bodyPr>
            <a:normAutofit fontScale="92500" lnSpcReduction="10000"/>
          </a:bodyPr>
          <a:lstStyle/>
          <a:p>
            <a:r>
              <a:rPr lang="en-US"/>
              <a:t>C++ Modules introduce a new concept of reachability</a:t>
            </a:r>
          </a:p>
          <a:p>
            <a:r>
              <a:rPr lang="en-US"/>
              <a:t>When an entity is reachable, the semantic properties of that entity are available, but not necessarily visible to name lookup</a:t>
            </a:r>
          </a:p>
          <a:p>
            <a:r>
              <a:rPr lang="en-US"/>
              <a:t>Whether an entity is declared with export has no effect on if it is reachable: It only effects whether it is visible.</a:t>
            </a:r>
          </a:p>
          <a:p>
            <a:r>
              <a:rPr lang="en-US"/>
              <a:t>If a class or enumeration type is reachable, then its members become visible, even if the containing name is not visible.</a:t>
            </a:r>
            <a:endParaRPr lang="en-IN"/>
          </a:p>
        </p:txBody>
      </p:sp>
    </p:spTree>
    <p:extLst>
      <p:ext uri="{BB962C8B-B14F-4D97-AF65-F5344CB8AC3E}">
        <p14:creationId xmlns:p14="http://schemas.microsoft.com/office/powerpoint/2010/main" val="374707665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15F3-E420-B80A-0A12-B96B3CBFB3AD}"/>
              </a:ext>
            </a:extLst>
          </p:cNvPr>
          <p:cNvSpPr>
            <a:spLocks noGrp="1"/>
          </p:cNvSpPr>
          <p:nvPr>
            <p:ph type="title"/>
          </p:nvPr>
        </p:nvSpPr>
        <p:spPr/>
        <p:txBody>
          <a:bodyPr/>
          <a:lstStyle/>
          <a:p>
            <a:r>
              <a:rPr lang="en-US"/>
              <a:t>Reachability &amp; Visibility</a:t>
            </a:r>
          </a:p>
        </p:txBody>
      </p:sp>
      <p:sp>
        <p:nvSpPr>
          <p:cNvPr id="3" name="Content Placeholder 2">
            <a:extLst>
              <a:ext uri="{FF2B5EF4-FFF2-40B4-BE49-F238E27FC236}">
                <a16:creationId xmlns:a16="http://schemas.microsoft.com/office/drawing/2014/main" id="{C679BD93-C576-F03D-BC19-987051FC9BBD}"/>
              </a:ext>
            </a:extLst>
          </p:cNvPr>
          <p:cNvSpPr>
            <a:spLocks noGrp="1"/>
          </p:cNvSpPr>
          <p:nvPr>
            <p:ph idx="1"/>
          </p:nvPr>
        </p:nvSpPr>
        <p:spPr/>
        <p:txBody>
          <a:bodyPr>
            <a:normAutofit fontScale="92500"/>
          </a:bodyPr>
          <a:lstStyle/>
          <a:p>
            <a:r>
              <a:rPr lang="en-US"/>
              <a:t>Reachability refers to the ability of using a name indirectly</a:t>
            </a:r>
          </a:p>
          <a:p>
            <a:r>
              <a:rPr lang="en-US"/>
              <a:t>e.g., a type that is not exported, but returned by an exported function to the caller</a:t>
            </a:r>
          </a:p>
          <a:p>
            <a:r>
              <a:rPr lang="en-US"/>
              <a:t>Such type can be used as usual, but its name will not be accessible</a:t>
            </a:r>
          </a:p>
          <a:p>
            <a:r>
              <a:rPr lang="en-US"/>
              <a:t>Consequently, it is NOT visible</a:t>
            </a:r>
          </a:p>
          <a:p>
            <a:r>
              <a:rPr lang="en-US"/>
              <a:t>A type that is visible is always reachable, but not </a:t>
            </a:r>
            <a:r>
              <a:rPr lang="en-US" i="1"/>
              <a:t>vice versa</a:t>
            </a:r>
          </a:p>
        </p:txBody>
      </p:sp>
    </p:spTree>
    <p:extLst>
      <p:ext uri="{BB962C8B-B14F-4D97-AF65-F5344CB8AC3E}">
        <p14:creationId xmlns:p14="http://schemas.microsoft.com/office/powerpoint/2010/main" val="12019186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65D253-9110-874C-5CEE-3CEC2ED001CF}"/>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102064BF-0EF5-CEB3-0BF3-93A1E97D46A7}"/>
              </a:ext>
            </a:extLst>
          </p:cNvPr>
          <p:cNvPicPr>
            <a:picLocks noChangeAspect="1"/>
          </p:cNvPicPr>
          <p:nvPr/>
        </p:nvPicPr>
        <p:blipFill>
          <a:blip r:embed="rId2"/>
          <a:stretch>
            <a:fillRect/>
          </a:stretch>
        </p:blipFill>
        <p:spPr>
          <a:xfrm>
            <a:off x="2337262" y="1877001"/>
            <a:ext cx="7517476" cy="2353496"/>
          </a:xfrm>
          <a:prstGeom prst="rect">
            <a:avLst/>
          </a:prstGeom>
        </p:spPr>
      </p:pic>
      <p:pic>
        <p:nvPicPr>
          <p:cNvPr id="8" name="Picture 7">
            <a:extLst>
              <a:ext uri="{FF2B5EF4-FFF2-40B4-BE49-F238E27FC236}">
                <a16:creationId xmlns:a16="http://schemas.microsoft.com/office/drawing/2014/main" id="{99D57523-9C85-9504-8AB2-4BF9871E1F21}"/>
              </a:ext>
            </a:extLst>
          </p:cNvPr>
          <p:cNvPicPr>
            <a:picLocks noChangeAspect="1"/>
          </p:cNvPicPr>
          <p:nvPr/>
        </p:nvPicPr>
        <p:blipFill>
          <a:blip r:embed="rId3"/>
          <a:stretch>
            <a:fillRect/>
          </a:stretch>
        </p:blipFill>
        <p:spPr>
          <a:xfrm>
            <a:off x="3299366" y="4416810"/>
            <a:ext cx="5593268" cy="2126688"/>
          </a:xfrm>
          <a:prstGeom prst="rect">
            <a:avLst/>
          </a:prstGeom>
        </p:spPr>
      </p:pic>
    </p:spTree>
    <p:extLst>
      <p:ext uri="{BB962C8B-B14F-4D97-AF65-F5344CB8AC3E}">
        <p14:creationId xmlns:p14="http://schemas.microsoft.com/office/powerpoint/2010/main" val="18720416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7859-BB95-7ED5-5DA3-12040DACEEF5}"/>
              </a:ext>
            </a:extLst>
          </p:cNvPr>
          <p:cNvSpPr>
            <a:spLocks noGrp="1"/>
          </p:cNvSpPr>
          <p:nvPr>
            <p:ph type="title"/>
          </p:nvPr>
        </p:nvSpPr>
        <p:spPr/>
        <p:txBody>
          <a:bodyPr/>
          <a:lstStyle/>
          <a:p>
            <a:r>
              <a:rPr lang="en-US"/>
              <a:t>Exportable Entities</a:t>
            </a:r>
            <a:endParaRPr lang="en-IN"/>
          </a:p>
        </p:txBody>
      </p:sp>
      <p:sp>
        <p:nvSpPr>
          <p:cNvPr id="3" name="Content Placeholder 2">
            <a:extLst>
              <a:ext uri="{FF2B5EF4-FFF2-40B4-BE49-F238E27FC236}">
                <a16:creationId xmlns:a16="http://schemas.microsoft.com/office/drawing/2014/main" id="{EB06D6A5-88C0-1E40-E910-9DF84BA9373B}"/>
              </a:ext>
            </a:extLst>
          </p:cNvPr>
          <p:cNvSpPr>
            <a:spLocks noGrp="1"/>
          </p:cNvSpPr>
          <p:nvPr>
            <p:ph idx="1"/>
          </p:nvPr>
        </p:nvSpPr>
        <p:spPr/>
        <p:txBody>
          <a:bodyPr>
            <a:normAutofit fontScale="92500" lnSpcReduction="10000"/>
          </a:bodyPr>
          <a:lstStyle/>
          <a:p>
            <a:r>
              <a:rPr lang="en-US"/>
              <a:t>All types that have external linkage can be exported</a:t>
            </a:r>
          </a:p>
          <a:p>
            <a:r>
              <a:rPr lang="en-US"/>
              <a:t>Types with internal linkage cannot be exported</a:t>
            </a:r>
          </a:p>
          <a:p>
            <a:pPr lvl="1"/>
            <a:r>
              <a:rPr lang="en-US"/>
              <a:t>static, anonymous namespaces, global constants</a:t>
            </a:r>
          </a:p>
          <a:p>
            <a:r>
              <a:rPr lang="en-US"/>
              <a:t>An exported name inside a namespace will implicitly export the namespace</a:t>
            </a:r>
          </a:p>
          <a:p>
            <a:pPr lvl="1"/>
            <a:r>
              <a:rPr lang="en-US"/>
              <a:t>but not non-exported names inside the namespace</a:t>
            </a:r>
          </a:p>
          <a:p>
            <a:r>
              <a:rPr lang="en-US"/>
              <a:t>Exported namespace will implicitly export all contained names (types that have external linkage)</a:t>
            </a:r>
          </a:p>
          <a:p>
            <a:r>
              <a:rPr lang="en-IN"/>
              <a:t>A using declaration can be exported</a:t>
            </a:r>
          </a:p>
        </p:txBody>
      </p:sp>
    </p:spTree>
    <p:extLst>
      <p:ext uri="{BB962C8B-B14F-4D97-AF65-F5344CB8AC3E}">
        <p14:creationId xmlns:p14="http://schemas.microsoft.com/office/powerpoint/2010/main" val="25220611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9AF127-77A2-C478-4030-5E8972BD997F}"/>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113FDD91-196E-7243-D2EC-EF5DA6821757}"/>
              </a:ext>
            </a:extLst>
          </p:cNvPr>
          <p:cNvSpPr txBox="1"/>
          <p:nvPr/>
        </p:nvSpPr>
        <p:spPr>
          <a:xfrm>
            <a:off x="355879" y="1690688"/>
            <a:ext cx="6426758" cy="5016758"/>
          </a:xfrm>
          <a:prstGeom prst="rect">
            <a:avLst/>
          </a:prstGeom>
          <a:solidFill>
            <a:schemeClr val="tx1">
              <a:lumMod val="95000"/>
            </a:schemeClr>
          </a:solidFill>
          <a:ln>
            <a:solidFill>
              <a:schemeClr val="tx1">
                <a:lumMod val="50000"/>
              </a:schemeClr>
            </a:solidFill>
          </a:ln>
        </p:spPr>
        <p:txBody>
          <a:bodyPr wrap="square">
            <a:spAutoFit/>
          </a:bodyPr>
          <a:lstStyle/>
          <a:p>
            <a:r>
              <a:rPr lang="en-IN" sz="1600">
                <a:solidFill>
                  <a:srgbClr val="80B0E0"/>
                </a:solidFill>
                <a:latin typeface="Cascadia Mono" panose="020B0609020000020004" pitchFamily="49" charset="0"/>
              </a:rPr>
              <a:t>namespace</a:t>
            </a:r>
            <a:r>
              <a:rPr lang="en-IN" sz="1600">
                <a:solidFill>
                  <a:srgbClr val="000000"/>
                </a:solidFill>
                <a:latin typeface="Cascadia Mono" panose="020B0609020000020004" pitchFamily="49" charset="0"/>
              </a:rPr>
              <a:t> A {</a:t>
            </a:r>
          </a:p>
          <a:p>
            <a:r>
              <a:rPr lang="en-IN" sz="1600">
                <a:solidFill>
                  <a:srgbClr val="80B0E0"/>
                </a:solidFill>
                <a:latin typeface="Cascadia Mono" panose="020B0609020000020004" pitchFamily="49" charset="0"/>
              </a:rPr>
              <a:t>export</a:t>
            </a:r>
            <a:r>
              <a:rPr lang="en-IN" sz="1600">
                <a:solidFill>
                  <a:srgbClr val="000000"/>
                </a:solidFill>
                <a:latin typeface="Cascadia Mono" panose="020B0609020000020004" pitchFamily="49" charset="0"/>
              </a:rPr>
              <a:t> </a:t>
            </a:r>
            <a:r>
              <a:rPr lang="en-IN" sz="1600">
                <a:solidFill>
                  <a:srgbClr val="80B0E0"/>
                </a:solidFill>
                <a:latin typeface="Cascadia Mono" panose="020B0609020000020004" pitchFamily="49" charset="0"/>
              </a:rPr>
              <a:t>class</a:t>
            </a:r>
            <a:r>
              <a:rPr lang="en-IN" sz="1600">
                <a:solidFill>
                  <a:srgbClr val="000000"/>
                </a:solidFill>
                <a:latin typeface="Cascadia Mono" panose="020B0609020000020004" pitchFamily="49" charset="0"/>
              </a:rPr>
              <a:t> </a:t>
            </a:r>
            <a:r>
              <a:rPr lang="en-IN" sz="1600">
                <a:solidFill>
                  <a:srgbClr val="2B91AF"/>
                </a:solidFill>
                <a:latin typeface="Cascadia Mono" panose="020B0609020000020004" pitchFamily="49" charset="0"/>
              </a:rPr>
              <a:t>Data</a:t>
            </a:r>
            <a:r>
              <a:rPr lang="en-IN" sz="1600">
                <a:solidFill>
                  <a:srgbClr val="000000"/>
                </a:solidFill>
                <a:latin typeface="Cascadia Mono" panose="020B0609020000020004" pitchFamily="49" charset="0"/>
              </a:rPr>
              <a:t>{};</a:t>
            </a:r>
            <a:r>
              <a:rPr lang="en-IN" sz="1600">
                <a:solidFill>
                  <a:srgbClr val="505050"/>
                </a:solidFill>
                <a:latin typeface="Cascadia Mono" panose="020B0609020000020004" pitchFamily="49" charset="0"/>
              </a:rPr>
              <a:t>//</a:t>
            </a:r>
            <a:r>
              <a:rPr lang="en-IN" sz="1600">
                <a:solidFill>
                  <a:srgbClr val="808080"/>
                </a:solidFill>
                <a:latin typeface="Cascadia Mono" panose="020B0609020000020004" pitchFamily="49" charset="0"/>
              </a:rPr>
              <a:t>Exported</a:t>
            </a:r>
          </a:p>
          <a:p>
            <a:r>
              <a:rPr lang="en-IN" sz="1600">
                <a:solidFill>
                  <a:srgbClr val="80B0E0"/>
                </a:solidFill>
                <a:latin typeface="Cascadia Mono" panose="020B0609020000020004" pitchFamily="49" charset="0"/>
              </a:rPr>
              <a:t>class</a:t>
            </a:r>
            <a:r>
              <a:rPr lang="en-IN" sz="1600">
                <a:solidFill>
                  <a:srgbClr val="000000"/>
                </a:solidFill>
                <a:latin typeface="Cascadia Mono" panose="020B0609020000020004" pitchFamily="49" charset="0"/>
              </a:rPr>
              <a:t> </a:t>
            </a:r>
            <a:r>
              <a:rPr lang="en-IN" sz="1600">
                <a:solidFill>
                  <a:srgbClr val="2B91AF"/>
                </a:solidFill>
                <a:latin typeface="Cascadia Mono" panose="020B0609020000020004" pitchFamily="49" charset="0"/>
              </a:rPr>
              <a:t>Printer</a:t>
            </a:r>
            <a:r>
              <a:rPr lang="en-IN" sz="1600">
                <a:solidFill>
                  <a:srgbClr val="000000"/>
                </a:solidFill>
                <a:latin typeface="Cascadia Mono" panose="020B0609020000020004" pitchFamily="49" charset="0"/>
              </a:rPr>
              <a:t> {		</a:t>
            </a:r>
            <a:r>
              <a:rPr lang="en-IN" sz="1600">
                <a:solidFill>
                  <a:srgbClr val="505050"/>
                </a:solidFill>
                <a:latin typeface="Cascadia Mono" panose="020B0609020000020004" pitchFamily="49" charset="0"/>
              </a:rPr>
              <a:t>//</a:t>
            </a:r>
            <a:r>
              <a:rPr lang="en-IN" sz="1600">
                <a:solidFill>
                  <a:srgbClr val="808080"/>
                </a:solidFill>
                <a:latin typeface="Cascadia Mono" panose="020B0609020000020004" pitchFamily="49" charset="0"/>
              </a:rPr>
              <a:t>Not exported</a:t>
            </a:r>
          </a:p>
          <a:p>
            <a:r>
              <a:rPr lang="en-IN" sz="1600">
                <a:solidFill>
                  <a:srgbClr val="50B050"/>
                </a:solidFill>
                <a:latin typeface="Cascadia Mono" panose="020B0609020000020004" pitchFamily="49" charset="0"/>
              </a:rPr>
              <a:t>public</a:t>
            </a:r>
            <a:r>
              <a:rPr lang="en-IN" sz="1600">
                <a:solidFill>
                  <a:srgbClr val="000000"/>
                </a:solidFill>
                <a:latin typeface="Cascadia Mono" panose="020B0609020000020004" pitchFamily="49" charset="0"/>
              </a:rPr>
              <a:t>:</a:t>
            </a:r>
          </a:p>
          <a:p>
            <a:r>
              <a:rPr lang="en-IN" sz="1600">
                <a:solidFill>
                  <a:srgbClr val="B0E080"/>
                </a:solidFill>
                <a:latin typeface="Cascadia Mono" panose="020B0609020000020004" pitchFamily="49" charset="0"/>
              </a:rPr>
              <a:t>	void</a:t>
            </a:r>
            <a:r>
              <a:rPr lang="en-IN" sz="1600">
                <a:solidFill>
                  <a:srgbClr val="000000"/>
                </a:solidFill>
                <a:latin typeface="Cascadia Mono" panose="020B0609020000020004" pitchFamily="49" charset="0"/>
              </a:rPr>
              <a:t> Print(){}</a:t>
            </a:r>
          </a:p>
          <a:p>
            <a:r>
              <a:rPr lang="en-IN" sz="1600">
                <a:solidFill>
                  <a:srgbClr val="000000"/>
                </a:solidFill>
                <a:latin typeface="Cascadia Mono" panose="020B0609020000020004" pitchFamily="49" charset="0"/>
              </a:rPr>
              <a:t>};</a:t>
            </a:r>
          </a:p>
          <a:p>
            <a:r>
              <a:rPr lang="en-US" sz="1600">
                <a:solidFill>
                  <a:srgbClr val="80B0E0"/>
                </a:solidFill>
                <a:latin typeface="Cascadia Mono" panose="020B0609020000020004" pitchFamily="49" charset="0"/>
              </a:rPr>
              <a:t>namespace</a:t>
            </a:r>
            <a:r>
              <a:rPr lang="en-US" sz="1600">
                <a:solidFill>
                  <a:srgbClr val="000000"/>
                </a:solidFill>
                <a:latin typeface="Cascadia Mono" panose="020B0609020000020004" pitchFamily="49" charset="0"/>
              </a:rPr>
              <a:t> {			</a:t>
            </a:r>
            <a:r>
              <a:rPr lang="en-US" sz="1600">
                <a:solidFill>
                  <a:srgbClr val="505050"/>
                </a:solidFill>
                <a:latin typeface="Cascadia Mono" panose="020B0609020000020004" pitchFamily="49" charset="0"/>
              </a:rPr>
              <a:t>//</a:t>
            </a:r>
            <a:r>
              <a:rPr lang="en-US" sz="1600">
                <a:solidFill>
                  <a:srgbClr val="808080"/>
                </a:solidFill>
                <a:latin typeface="Cascadia Mono" panose="020B0609020000020004" pitchFamily="49" charset="0"/>
              </a:rPr>
              <a:t>Valid, but not exported</a:t>
            </a:r>
          </a:p>
          <a:p>
            <a:r>
              <a:rPr lang="en-IN" sz="1600">
                <a:solidFill>
                  <a:srgbClr val="B0E080"/>
                </a:solidFill>
                <a:latin typeface="Cascadia Mono" panose="020B0609020000020004" pitchFamily="49" charset="0"/>
              </a:rPr>
              <a:t>	int</a:t>
            </a:r>
            <a:r>
              <a:rPr lang="en-IN" sz="1600">
                <a:solidFill>
                  <a:srgbClr val="000000"/>
                </a:solidFill>
                <a:latin typeface="Cascadia Mono" panose="020B0609020000020004" pitchFamily="49" charset="0"/>
              </a:rPr>
              <a:t> </a:t>
            </a:r>
            <a:r>
              <a:rPr lang="en-IN" sz="1600" err="1">
                <a:solidFill>
                  <a:srgbClr val="000000"/>
                </a:solidFill>
                <a:latin typeface="Cascadia Mono" panose="020B0609020000020004" pitchFamily="49" charset="0"/>
              </a:rPr>
              <a:t>g_internal</a:t>
            </a:r>
            <a:r>
              <a:rPr lang="en-IN" sz="1600">
                <a:solidFill>
                  <a:srgbClr val="000000"/>
                </a:solidFill>
                <a:latin typeface="Cascadia Mono" panose="020B0609020000020004" pitchFamily="49" charset="0"/>
              </a:rPr>
              <a:t>;</a:t>
            </a:r>
          </a:p>
          <a:p>
            <a:r>
              <a:rPr lang="en-IN" sz="1600">
                <a:solidFill>
                  <a:srgbClr val="000000"/>
                </a:solidFill>
                <a:latin typeface="Cascadia Mono" panose="020B0609020000020004" pitchFamily="49" charset="0"/>
              </a:rPr>
              <a:t>}</a:t>
            </a:r>
          </a:p>
          <a:p>
            <a:r>
              <a:rPr lang="en-US" sz="1600">
                <a:solidFill>
                  <a:srgbClr val="80B0E0"/>
                </a:solidFill>
                <a:latin typeface="Cascadia Mono" panose="020B0609020000020004" pitchFamily="49" charset="0"/>
              </a:rPr>
              <a:t>static</a:t>
            </a:r>
            <a:r>
              <a:rPr lang="en-US" sz="1600">
                <a:solidFill>
                  <a:srgbClr val="000000"/>
                </a:solidFill>
                <a:latin typeface="Cascadia Mono" panose="020B0609020000020004" pitchFamily="49" charset="0"/>
              </a:rPr>
              <a:t> </a:t>
            </a:r>
            <a:r>
              <a:rPr lang="en-US" sz="1600">
                <a:solidFill>
                  <a:srgbClr val="B0E080"/>
                </a:solidFill>
                <a:latin typeface="Cascadia Mono" panose="020B0609020000020004" pitchFamily="49" charset="0"/>
              </a:rPr>
              <a:t>int</a:t>
            </a:r>
            <a:r>
              <a:rPr lang="en-US" sz="1600">
                <a:solidFill>
                  <a:srgbClr val="000000"/>
                </a:solidFill>
                <a:latin typeface="Cascadia Mono" panose="020B0609020000020004" pitchFamily="49" charset="0"/>
              </a:rPr>
              <a:t> </a:t>
            </a:r>
            <a:r>
              <a:rPr lang="en-US" sz="1600" err="1">
                <a:solidFill>
                  <a:srgbClr val="000000"/>
                </a:solidFill>
                <a:latin typeface="Cascadia Mono" panose="020B0609020000020004" pitchFamily="49" charset="0"/>
              </a:rPr>
              <a:t>i</a:t>
            </a:r>
            <a:r>
              <a:rPr lang="en-US" sz="1600">
                <a:solidFill>
                  <a:srgbClr val="000000"/>
                </a:solidFill>
                <a:latin typeface="Cascadia Mono" panose="020B0609020000020004" pitchFamily="49" charset="0"/>
              </a:rPr>
              <a:t> ;		</a:t>
            </a:r>
            <a:r>
              <a:rPr lang="en-US" sz="1600">
                <a:solidFill>
                  <a:srgbClr val="505050"/>
                </a:solidFill>
                <a:latin typeface="Cascadia Mono" panose="020B0609020000020004" pitchFamily="49" charset="0"/>
              </a:rPr>
              <a:t>//</a:t>
            </a:r>
            <a:r>
              <a:rPr lang="en-US" sz="1600">
                <a:solidFill>
                  <a:srgbClr val="808080"/>
                </a:solidFill>
                <a:latin typeface="Cascadia Mono" panose="020B0609020000020004" pitchFamily="49" charset="0"/>
              </a:rPr>
              <a:t>Valid, but not exported</a:t>
            </a:r>
          </a:p>
          <a:p>
            <a:endParaRPr lang="en-IN" sz="1600">
              <a:solidFill>
                <a:srgbClr val="000000"/>
              </a:solidFill>
              <a:latin typeface="Cascadia Mono" panose="020B0609020000020004" pitchFamily="49" charset="0"/>
            </a:endParaRPr>
          </a:p>
          <a:p>
            <a:r>
              <a:rPr lang="en-US" sz="1600">
                <a:solidFill>
                  <a:srgbClr val="505050"/>
                </a:solidFill>
                <a:latin typeface="Cascadia Mono" panose="020B0609020000020004" pitchFamily="49" charset="0"/>
              </a:rPr>
              <a:t>//</a:t>
            </a:r>
            <a:r>
              <a:rPr lang="en-US" sz="1600">
                <a:solidFill>
                  <a:srgbClr val="808080"/>
                </a:solidFill>
                <a:latin typeface="Cascadia Mono" panose="020B0609020000020004" pitchFamily="49" charset="0"/>
              </a:rPr>
              <a:t>Printer is reachable, but not visible</a:t>
            </a:r>
          </a:p>
          <a:p>
            <a:r>
              <a:rPr lang="en-IN" sz="1600">
                <a:solidFill>
                  <a:srgbClr val="80B0E0"/>
                </a:solidFill>
                <a:latin typeface="Cascadia Mono" panose="020B0609020000020004" pitchFamily="49" charset="0"/>
              </a:rPr>
              <a:t>export</a:t>
            </a:r>
            <a:r>
              <a:rPr lang="en-IN" sz="1600">
                <a:solidFill>
                  <a:srgbClr val="000000"/>
                </a:solidFill>
                <a:latin typeface="Cascadia Mono" panose="020B0609020000020004" pitchFamily="49" charset="0"/>
              </a:rPr>
              <a:t> </a:t>
            </a:r>
            <a:r>
              <a:rPr lang="en-IN" sz="1600">
                <a:solidFill>
                  <a:srgbClr val="2B91AF"/>
                </a:solidFill>
                <a:latin typeface="Cascadia Mono" panose="020B0609020000020004" pitchFamily="49" charset="0"/>
              </a:rPr>
              <a:t>Printer</a:t>
            </a:r>
            <a:r>
              <a:rPr lang="en-IN" sz="1600">
                <a:solidFill>
                  <a:srgbClr val="000000"/>
                </a:solidFill>
                <a:latin typeface="Cascadia Mono" panose="020B0609020000020004" pitchFamily="49" charset="0"/>
              </a:rPr>
              <a:t> </a:t>
            </a:r>
            <a:r>
              <a:rPr lang="en-IN" sz="1600" err="1">
                <a:solidFill>
                  <a:srgbClr val="000000"/>
                </a:solidFill>
                <a:latin typeface="Cascadia Mono" panose="020B0609020000020004" pitchFamily="49" charset="0"/>
              </a:rPr>
              <a:t>PrinterCreator</a:t>
            </a:r>
            <a:r>
              <a:rPr lang="en-IN" sz="1600">
                <a:solidFill>
                  <a:srgbClr val="000000"/>
                </a:solidFill>
                <a:latin typeface="Cascadia Mono" panose="020B0609020000020004" pitchFamily="49" charset="0"/>
              </a:rPr>
              <a:t>() {</a:t>
            </a:r>
          </a:p>
          <a:p>
            <a:r>
              <a:rPr lang="en-IN" sz="1600">
                <a:solidFill>
                  <a:srgbClr val="0000FF"/>
                </a:solidFill>
                <a:latin typeface="Cascadia Mono" panose="020B0609020000020004" pitchFamily="49" charset="0"/>
              </a:rPr>
              <a:t>	return</a:t>
            </a:r>
            <a:r>
              <a:rPr lang="en-IN" sz="1600">
                <a:solidFill>
                  <a:srgbClr val="000000"/>
                </a:solidFill>
                <a:latin typeface="Cascadia Mono" panose="020B0609020000020004" pitchFamily="49" charset="0"/>
              </a:rPr>
              <a:t> </a:t>
            </a:r>
            <a:r>
              <a:rPr lang="en-IN" sz="1600">
                <a:solidFill>
                  <a:srgbClr val="2B91AF"/>
                </a:solidFill>
                <a:latin typeface="Cascadia Mono" panose="020B0609020000020004" pitchFamily="49" charset="0"/>
              </a:rPr>
              <a:t>Printer</a:t>
            </a:r>
            <a:r>
              <a:rPr lang="en-IN" sz="1600">
                <a:solidFill>
                  <a:srgbClr val="000000"/>
                </a:solidFill>
                <a:latin typeface="Cascadia Mono" panose="020B0609020000020004" pitchFamily="49" charset="0"/>
              </a:rPr>
              <a:t>{} ;</a:t>
            </a:r>
          </a:p>
          <a:p>
            <a:r>
              <a:rPr lang="en-IN" sz="1600">
                <a:solidFill>
                  <a:srgbClr val="000000"/>
                </a:solidFill>
                <a:latin typeface="Cascadia Mono" panose="020B0609020000020004" pitchFamily="49" charset="0"/>
              </a:rPr>
              <a:t>}</a:t>
            </a:r>
          </a:p>
          <a:p>
            <a:r>
              <a:rPr lang="en-IN" sz="1600">
                <a:solidFill>
                  <a:srgbClr val="80B0E0"/>
                </a:solidFill>
                <a:latin typeface="Cascadia Mono" panose="020B0609020000020004" pitchFamily="49" charset="0"/>
              </a:rPr>
              <a:t>export</a:t>
            </a:r>
            <a:r>
              <a:rPr lang="en-IN" sz="1600">
                <a:solidFill>
                  <a:srgbClr val="000000"/>
                </a:solidFill>
                <a:latin typeface="Cascadia Mono" panose="020B0609020000020004" pitchFamily="49" charset="0"/>
              </a:rPr>
              <a:t> {</a:t>
            </a:r>
          </a:p>
          <a:p>
            <a:r>
              <a:rPr lang="en-IN" sz="1600">
                <a:solidFill>
                  <a:srgbClr val="80B0E0"/>
                </a:solidFill>
                <a:latin typeface="Cascadia Mono" panose="020B0609020000020004" pitchFamily="49" charset="0"/>
              </a:rPr>
              <a:t>using</a:t>
            </a:r>
            <a:r>
              <a:rPr lang="en-IN" sz="1600">
                <a:solidFill>
                  <a:srgbClr val="000000"/>
                </a:solidFill>
                <a:latin typeface="Cascadia Mono" panose="020B0609020000020004" pitchFamily="49" charset="0"/>
              </a:rPr>
              <a:t> </a:t>
            </a:r>
            <a:r>
              <a:rPr lang="en-IN" sz="1600">
                <a:solidFill>
                  <a:srgbClr val="2B91AF"/>
                </a:solidFill>
                <a:latin typeface="Cascadia Mono" panose="020B0609020000020004" pitchFamily="49" charset="0"/>
              </a:rPr>
              <a:t>People</a:t>
            </a:r>
            <a:r>
              <a:rPr lang="en-IN" sz="1600">
                <a:solidFill>
                  <a:srgbClr val="000000"/>
                </a:solidFill>
                <a:latin typeface="Cascadia Mono" panose="020B0609020000020004" pitchFamily="49" charset="0"/>
              </a:rPr>
              <a:t> = A::</a:t>
            </a:r>
            <a:r>
              <a:rPr lang="en-IN" sz="1600">
                <a:solidFill>
                  <a:srgbClr val="2B91AF"/>
                </a:solidFill>
                <a:latin typeface="Cascadia Mono" panose="020B0609020000020004" pitchFamily="49" charset="0"/>
              </a:rPr>
              <a:t>Data</a:t>
            </a:r>
            <a:r>
              <a:rPr lang="en-IN" sz="1600">
                <a:solidFill>
                  <a:srgbClr val="000000"/>
                </a:solidFill>
                <a:latin typeface="Cascadia Mono" panose="020B0609020000020004" pitchFamily="49" charset="0"/>
              </a:rPr>
              <a:t>;</a:t>
            </a:r>
          </a:p>
          <a:p>
            <a:r>
              <a:rPr lang="en-US" sz="1600">
                <a:solidFill>
                  <a:srgbClr val="505050"/>
                </a:solidFill>
                <a:latin typeface="Cascadia Mono" panose="020B0609020000020004" pitchFamily="49" charset="0"/>
              </a:rPr>
              <a:t>//</a:t>
            </a:r>
            <a:r>
              <a:rPr lang="en-US" sz="1600">
                <a:solidFill>
                  <a:srgbClr val="808080"/>
                </a:solidFill>
                <a:latin typeface="Cascadia Mono" panose="020B0609020000020004" pitchFamily="49" charset="0"/>
              </a:rPr>
              <a:t>Printer is reachable, but not visible</a:t>
            </a:r>
          </a:p>
          <a:p>
            <a:r>
              <a:rPr lang="en-US" sz="1600">
                <a:solidFill>
                  <a:srgbClr val="80B0E0"/>
                </a:solidFill>
                <a:latin typeface="Cascadia Mono" panose="020B0609020000020004" pitchFamily="49" charset="0"/>
              </a:rPr>
              <a:t>using</a:t>
            </a:r>
            <a:r>
              <a:rPr lang="en-US" sz="1600">
                <a:solidFill>
                  <a:srgbClr val="000000"/>
                </a:solidFill>
                <a:latin typeface="Cascadia Mono" panose="020B0609020000020004" pitchFamily="49" charset="0"/>
              </a:rPr>
              <a:t> </a:t>
            </a:r>
            <a:r>
              <a:rPr lang="en-US" sz="1600" err="1">
                <a:solidFill>
                  <a:srgbClr val="2B91AF"/>
                </a:solidFill>
                <a:latin typeface="Cascadia Mono" panose="020B0609020000020004" pitchFamily="49" charset="0"/>
              </a:rPr>
              <a:t>PrinterFactory</a:t>
            </a:r>
            <a:r>
              <a:rPr lang="en-US" sz="1600">
                <a:solidFill>
                  <a:srgbClr val="000000"/>
                </a:solidFill>
                <a:latin typeface="Cascadia Mono" panose="020B0609020000020004" pitchFamily="49" charset="0"/>
              </a:rPr>
              <a:t> =std::</a:t>
            </a:r>
            <a:r>
              <a:rPr lang="en-US" sz="1600">
                <a:solidFill>
                  <a:srgbClr val="2B91AF"/>
                </a:solidFill>
                <a:latin typeface="Cascadia Mono" panose="020B0609020000020004" pitchFamily="49" charset="0"/>
              </a:rPr>
              <a:t>function</a:t>
            </a:r>
            <a:r>
              <a:rPr lang="en-US" sz="1600">
                <a:solidFill>
                  <a:srgbClr val="000000"/>
                </a:solidFill>
                <a:latin typeface="Cascadia Mono" panose="020B0609020000020004" pitchFamily="49" charset="0"/>
              </a:rPr>
              <a:t>&lt;A::</a:t>
            </a:r>
            <a:r>
              <a:rPr lang="en-US" sz="1600">
                <a:solidFill>
                  <a:srgbClr val="2B91AF"/>
                </a:solidFill>
                <a:latin typeface="Cascadia Mono" panose="020B0609020000020004" pitchFamily="49" charset="0"/>
              </a:rPr>
              <a:t>Printer</a:t>
            </a:r>
            <a:r>
              <a:rPr lang="en-US" sz="1600">
                <a:solidFill>
                  <a:srgbClr val="000000"/>
                </a:solidFill>
                <a:latin typeface="Cascadia Mono" panose="020B0609020000020004" pitchFamily="49" charset="0"/>
              </a:rPr>
              <a:t>()&gt; ;</a:t>
            </a:r>
          </a:p>
          <a:p>
            <a:r>
              <a:rPr lang="en-IN" sz="1600">
                <a:solidFill>
                  <a:srgbClr val="000000"/>
                </a:solidFill>
                <a:latin typeface="Cascadia Mono" panose="020B0609020000020004" pitchFamily="49" charset="0"/>
              </a:rPr>
              <a:t>}</a:t>
            </a:r>
            <a:endParaRPr lang="en-IN" sz="1600"/>
          </a:p>
        </p:txBody>
      </p:sp>
      <p:sp>
        <p:nvSpPr>
          <p:cNvPr id="10" name="TextBox 9">
            <a:extLst>
              <a:ext uri="{FF2B5EF4-FFF2-40B4-BE49-F238E27FC236}">
                <a16:creationId xmlns:a16="http://schemas.microsoft.com/office/drawing/2014/main" id="{1B9B206C-B999-715C-4C4E-07187011DCD3}"/>
              </a:ext>
            </a:extLst>
          </p:cNvPr>
          <p:cNvSpPr txBox="1"/>
          <p:nvPr/>
        </p:nvSpPr>
        <p:spPr>
          <a:xfrm>
            <a:off x="7161964" y="3567723"/>
            <a:ext cx="4524270" cy="830997"/>
          </a:xfrm>
          <a:prstGeom prst="rect">
            <a:avLst/>
          </a:prstGeom>
          <a:solidFill>
            <a:schemeClr val="tx1">
              <a:lumMod val="95000"/>
            </a:schemeClr>
          </a:solidFill>
          <a:ln>
            <a:solidFill>
              <a:schemeClr val="tx1">
                <a:lumMod val="50000"/>
              </a:schemeClr>
            </a:solidFill>
          </a:ln>
        </p:spPr>
        <p:txBody>
          <a:bodyPr wrap="square">
            <a:spAutoFit/>
          </a:bodyPr>
          <a:lstStyle/>
          <a:p>
            <a:r>
              <a:rPr lang="en-IN" sz="1600">
                <a:solidFill>
                  <a:srgbClr val="000000"/>
                </a:solidFill>
                <a:latin typeface="Cascadia Mono" panose="020B0609020000020004" pitchFamily="49" charset="0"/>
              </a:rPr>
              <a:t>A::</a:t>
            </a:r>
            <a:r>
              <a:rPr lang="en-IN" sz="1600" b="1">
                <a:solidFill>
                  <a:srgbClr val="FF0000"/>
                </a:solidFill>
                <a:latin typeface="Cascadia Mono" panose="020B0609020000020004" pitchFamily="49" charset="0"/>
              </a:rPr>
              <a:t>Printer</a:t>
            </a:r>
            <a:r>
              <a:rPr lang="en-IN" sz="1600">
                <a:solidFill>
                  <a:srgbClr val="000000"/>
                </a:solidFill>
                <a:latin typeface="Cascadia Mono" panose="020B0609020000020004" pitchFamily="49" charset="0"/>
              </a:rPr>
              <a:t> p = A::PrinterCreator() ;</a:t>
            </a:r>
          </a:p>
          <a:p>
            <a:r>
              <a:rPr lang="en-IN" sz="1600">
                <a:solidFill>
                  <a:srgbClr val="00B050"/>
                </a:solidFill>
                <a:latin typeface="Cascadia Mono" panose="020B0609020000020004" pitchFamily="49" charset="0"/>
              </a:rPr>
              <a:t>auto</a:t>
            </a:r>
            <a:r>
              <a:rPr lang="en-IN" sz="1600">
                <a:solidFill>
                  <a:srgbClr val="000000"/>
                </a:solidFill>
                <a:latin typeface="Cascadia Mono" panose="020B0609020000020004" pitchFamily="49" charset="0"/>
              </a:rPr>
              <a:t> p = A::PrinterCreator() ;</a:t>
            </a:r>
          </a:p>
          <a:p>
            <a:r>
              <a:rPr lang="en-IN" sz="1600" err="1">
                <a:solidFill>
                  <a:srgbClr val="000000"/>
                </a:solidFill>
                <a:latin typeface="Cascadia Mono" panose="020B0609020000020004" pitchFamily="49" charset="0"/>
              </a:rPr>
              <a:t>p.Print</a:t>
            </a:r>
            <a:r>
              <a:rPr lang="en-IN" sz="1600">
                <a:solidFill>
                  <a:srgbClr val="000000"/>
                </a:solidFill>
                <a:latin typeface="Cascadia Mono" panose="020B0609020000020004" pitchFamily="49" charset="0"/>
              </a:rPr>
              <a:t>() ;</a:t>
            </a:r>
            <a:endParaRPr lang="en-IN" sz="1600"/>
          </a:p>
        </p:txBody>
      </p:sp>
      <p:sp>
        <p:nvSpPr>
          <p:cNvPr id="11" name="Rectangle 10">
            <a:extLst>
              <a:ext uri="{FF2B5EF4-FFF2-40B4-BE49-F238E27FC236}">
                <a16:creationId xmlns:a16="http://schemas.microsoft.com/office/drawing/2014/main" id="{03CCCB4E-2DA0-0FA4-6353-76E5C8D9D9DA}"/>
              </a:ext>
            </a:extLst>
          </p:cNvPr>
          <p:cNvSpPr/>
          <p:nvPr/>
        </p:nvSpPr>
        <p:spPr>
          <a:xfrm>
            <a:off x="355879" y="1378485"/>
            <a:ext cx="6426759" cy="312203"/>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t>test.ixx</a:t>
            </a:r>
            <a:endParaRPr lang="en-IN" b="1"/>
          </a:p>
        </p:txBody>
      </p:sp>
      <p:sp>
        <p:nvSpPr>
          <p:cNvPr id="12" name="Rectangle 11">
            <a:extLst>
              <a:ext uri="{FF2B5EF4-FFF2-40B4-BE49-F238E27FC236}">
                <a16:creationId xmlns:a16="http://schemas.microsoft.com/office/drawing/2014/main" id="{9DAEFBBE-EEDE-B33E-F6C5-35AE9FB8133C}"/>
              </a:ext>
            </a:extLst>
          </p:cNvPr>
          <p:cNvSpPr/>
          <p:nvPr/>
        </p:nvSpPr>
        <p:spPr>
          <a:xfrm>
            <a:off x="7161964" y="3255520"/>
            <a:ext cx="4524270" cy="312203"/>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main.cpp</a:t>
            </a:r>
            <a:endParaRPr lang="en-IN" b="1"/>
          </a:p>
        </p:txBody>
      </p:sp>
    </p:spTree>
    <p:extLst>
      <p:ext uri="{BB962C8B-B14F-4D97-AF65-F5344CB8AC3E}">
        <p14:creationId xmlns:p14="http://schemas.microsoft.com/office/powerpoint/2010/main" val="269914070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3DAE4-AA57-275C-0951-40A2001667E1}"/>
              </a:ext>
            </a:extLst>
          </p:cNvPr>
          <p:cNvSpPr>
            <a:spLocks noGrp="1"/>
          </p:cNvSpPr>
          <p:nvPr>
            <p:ph type="title"/>
          </p:nvPr>
        </p:nvSpPr>
        <p:spPr/>
        <p:txBody>
          <a:bodyPr/>
          <a:lstStyle/>
          <a:p>
            <a:r>
              <a:rPr lang="en-US"/>
              <a:t>Exportable </a:t>
            </a:r>
            <a:r>
              <a:rPr lang="en-US" err="1"/>
              <a:t>Entites</a:t>
            </a:r>
            <a:endParaRPr lang="en-IN"/>
          </a:p>
        </p:txBody>
      </p:sp>
      <p:sp>
        <p:nvSpPr>
          <p:cNvPr id="3" name="Content Placeholder 2">
            <a:extLst>
              <a:ext uri="{FF2B5EF4-FFF2-40B4-BE49-F238E27FC236}">
                <a16:creationId xmlns:a16="http://schemas.microsoft.com/office/drawing/2014/main" id="{F49EE2D6-7857-EA5A-2B0C-F95223DF892A}"/>
              </a:ext>
            </a:extLst>
          </p:cNvPr>
          <p:cNvSpPr>
            <a:spLocks noGrp="1"/>
          </p:cNvSpPr>
          <p:nvPr>
            <p:ph idx="1"/>
          </p:nvPr>
        </p:nvSpPr>
        <p:spPr>
          <a:xfrm>
            <a:off x="838200" y="1825625"/>
            <a:ext cx="10515600" cy="1691298"/>
          </a:xfrm>
        </p:spPr>
        <p:txBody>
          <a:bodyPr/>
          <a:lstStyle/>
          <a:p>
            <a:r>
              <a:rPr lang="en-US"/>
              <a:t>If the first declaration is exported, the definition is implicitly exported ; reverse is not true</a:t>
            </a:r>
          </a:p>
        </p:txBody>
      </p:sp>
      <p:sp>
        <p:nvSpPr>
          <p:cNvPr id="5" name="TextBox 4">
            <a:extLst>
              <a:ext uri="{FF2B5EF4-FFF2-40B4-BE49-F238E27FC236}">
                <a16:creationId xmlns:a16="http://schemas.microsoft.com/office/drawing/2014/main" id="{5423F936-A8F6-0E81-639B-B5EB07E19D92}"/>
              </a:ext>
            </a:extLst>
          </p:cNvPr>
          <p:cNvSpPr txBox="1"/>
          <p:nvPr/>
        </p:nvSpPr>
        <p:spPr>
          <a:xfrm>
            <a:off x="1323870" y="3976190"/>
            <a:ext cx="3228033" cy="1754326"/>
          </a:xfrm>
          <a:prstGeom prst="rect">
            <a:avLst/>
          </a:prstGeom>
          <a:solidFill>
            <a:schemeClr val="tx1">
              <a:lumMod val="95000"/>
            </a:schemeClr>
          </a:solidFill>
          <a:ln>
            <a:solidFill>
              <a:schemeClr val="tx1">
                <a:lumMod val="50000"/>
              </a:schemeClr>
            </a:solidFill>
          </a:ln>
        </p:spPr>
        <p:txBody>
          <a:bodyPr wrap="square">
            <a:spAutoFit/>
          </a:bodyPr>
          <a:lstStyle/>
          <a:p>
            <a:r>
              <a:rPr lang="en-IN" sz="1800">
                <a:solidFill>
                  <a:srgbClr val="80B0E0"/>
                </a:solidFill>
                <a:latin typeface="Cascadia Mono" panose="020B0609020000020004" pitchFamily="49" charset="0"/>
              </a:rPr>
              <a:t>export</a:t>
            </a:r>
            <a:r>
              <a:rPr lang="en-IN" sz="1800">
                <a:solidFill>
                  <a:srgbClr val="000000"/>
                </a:solidFill>
                <a:latin typeface="Cascadia Mono" panose="020B0609020000020004" pitchFamily="49" charset="0"/>
              </a:rPr>
              <a:t> </a:t>
            </a:r>
            <a:r>
              <a:rPr lang="en-IN" sz="1800">
                <a:solidFill>
                  <a:srgbClr val="80B0E0"/>
                </a:solidFill>
                <a:latin typeface="Cascadia Mono" panose="020B0609020000020004" pitchFamily="49" charset="0"/>
              </a:rPr>
              <a:t>class</a:t>
            </a:r>
            <a:r>
              <a:rPr lang="en-IN" sz="1800">
                <a:solidFill>
                  <a:srgbClr val="000000"/>
                </a:solidFill>
                <a:latin typeface="Cascadia Mono" panose="020B0609020000020004" pitchFamily="49" charset="0"/>
              </a:rPr>
              <a:t> </a:t>
            </a:r>
            <a:r>
              <a:rPr lang="en-IN" sz="1800">
                <a:solidFill>
                  <a:srgbClr val="2B91AF"/>
                </a:solidFill>
                <a:latin typeface="Cascadia Mono" panose="020B0609020000020004" pitchFamily="49" charset="0"/>
              </a:rPr>
              <a:t>A</a:t>
            </a:r>
            <a:r>
              <a:rPr lang="en-IN" sz="1800">
                <a:solidFill>
                  <a:srgbClr val="000000"/>
                </a:solidFill>
                <a:latin typeface="Cascadia Mono" panose="020B0609020000020004" pitchFamily="49" charset="0"/>
              </a:rPr>
              <a:t> ;</a:t>
            </a:r>
          </a:p>
          <a:p>
            <a:endParaRPr lang="en-IN" sz="1800">
              <a:solidFill>
                <a:srgbClr val="000000"/>
              </a:solidFill>
              <a:latin typeface="Cascadia Mono" panose="020B0609020000020004" pitchFamily="49" charset="0"/>
            </a:endParaRPr>
          </a:p>
          <a:p>
            <a:r>
              <a:rPr lang="en-IN" sz="1800">
                <a:solidFill>
                  <a:srgbClr val="505050"/>
                </a:solidFill>
                <a:latin typeface="Cascadia Mono" panose="020B0609020000020004" pitchFamily="49" charset="0"/>
              </a:rPr>
              <a:t>//</a:t>
            </a:r>
            <a:r>
              <a:rPr lang="en-IN" sz="1800">
                <a:solidFill>
                  <a:srgbClr val="808080"/>
                </a:solidFill>
                <a:latin typeface="Cascadia Mono" panose="020B0609020000020004" pitchFamily="49" charset="0"/>
              </a:rPr>
              <a:t>A is exported</a:t>
            </a:r>
          </a:p>
          <a:p>
            <a:r>
              <a:rPr lang="en-IN" sz="1800">
                <a:solidFill>
                  <a:srgbClr val="80B0E0"/>
                </a:solidFill>
                <a:latin typeface="Cascadia Mono" panose="020B0609020000020004" pitchFamily="49" charset="0"/>
              </a:rPr>
              <a:t>class</a:t>
            </a:r>
            <a:r>
              <a:rPr lang="en-IN" sz="1800">
                <a:solidFill>
                  <a:srgbClr val="000000"/>
                </a:solidFill>
                <a:latin typeface="Cascadia Mono" panose="020B0609020000020004" pitchFamily="49" charset="0"/>
              </a:rPr>
              <a:t> </a:t>
            </a:r>
            <a:r>
              <a:rPr lang="en-IN" sz="1800">
                <a:solidFill>
                  <a:srgbClr val="2B91AF"/>
                </a:solidFill>
                <a:latin typeface="Cascadia Mono" panose="020B0609020000020004" pitchFamily="49" charset="0"/>
              </a:rPr>
              <a:t>A</a:t>
            </a:r>
            <a:r>
              <a:rPr lang="en-IN" sz="1800">
                <a:solidFill>
                  <a:srgbClr val="000000"/>
                </a:solidFill>
                <a:latin typeface="Cascadia Mono" panose="020B0609020000020004" pitchFamily="49" charset="0"/>
              </a:rPr>
              <a:t> {</a:t>
            </a:r>
          </a:p>
          <a:p>
            <a:endParaRPr lang="en-IN" sz="1800">
              <a:solidFill>
                <a:srgbClr val="000000"/>
              </a:solidFill>
              <a:latin typeface="Cascadia Mono" panose="020B0609020000020004" pitchFamily="49" charset="0"/>
            </a:endParaRPr>
          </a:p>
          <a:p>
            <a:r>
              <a:rPr lang="en-IN" sz="1800">
                <a:solidFill>
                  <a:srgbClr val="000000"/>
                </a:solidFill>
                <a:latin typeface="Cascadia Mono" panose="020B0609020000020004" pitchFamily="49" charset="0"/>
              </a:rPr>
              <a:t>};</a:t>
            </a:r>
            <a:endParaRPr lang="en-IN"/>
          </a:p>
        </p:txBody>
      </p:sp>
      <p:sp>
        <p:nvSpPr>
          <p:cNvPr id="7" name="TextBox 6">
            <a:extLst>
              <a:ext uri="{FF2B5EF4-FFF2-40B4-BE49-F238E27FC236}">
                <a16:creationId xmlns:a16="http://schemas.microsoft.com/office/drawing/2014/main" id="{5706E6CE-AF7D-3C4D-EFBA-479C61201C0F}"/>
              </a:ext>
            </a:extLst>
          </p:cNvPr>
          <p:cNvSpPr txBox="1"/>
          <p:nvPr/>
        </p:nvSpPr>
        <p:spPr>
          <a:xfrm>
            <a:off x="6880607" y="3976190"/>
            <a:ext cx="3720402" cy="1200329"/>
          </a:xfrm>
          <a:prstGeom prst="rect">
            <a:avLst/>
          </a:prstGeom>
          <a:solidFill>
            <a:schemeClr val="tx1">
              <a:lumMod val="95000"/>
            </a:schemeClr>
          </a:solidFill>
          <a:ln>
            <a:solidFill>
              <a:schemeClr val="tx1">
                <a:lumMod val="50000"/>
              </a:schemeClr>
            </a:solidFill>
          </a:ln>
        </p:spPr>
        <p:txBody>
          <a:bodyPr wrap="square">
            <a:spAutoFit/>
          </a:bodyPr>
          <a:lstStyle/>
          <a:p>
            <a:r>
              <a:rPr lang="en-IN" sz="1800">
                <a:solidFill>
                  <a:srgbClr val="80B0E0"/>
                </a:solidFill>
                <a:latin typeface="Cascadia Mono" panose="020B0609020000020004" pitchFamily="49" charset="0"/>
              </a:rPr>
              <a:t>class</a:t>
            </a:r>
            <a:r>
              <a:rPr lang="en-IN" sz="1800">
                <a:solidFill>
                  <a:srgbClr val="000000"/>
                </a:solidFill>
                <a:latin typeface="Cascadia Mono" panose="020B0609020000020004" pitchFamily="49" charset="0"/>
              </a:rPr>
              <a:t> </a:t>
            </a:r>
            <a:r>
              <a:rPr lang="en-IN" sz="1800">
                <a:solidFill>
                  <a:srgbClr val="2B91AF"/>
                </a:solidFill>
                <a:latin typeface="Cascadia Mono" panose="020B0609020000020004" pitchFamily="49" charset="0"/>
              </a:rPr>
              <a:t>B</a:t>
            </a:r>
            <a:r>
              <a:rPr lang="en-IN" sz="1800">
                <a:solidFill>
                  <a:srgbClr val="000000"/>
                </a:solidFill>
                <a:latin typeface="Cascadia Mono" panose="020B0609020000020004" pitchFamily="49" charset="0"/>
              </a:rPr>
              <a:t> ;</a:t>
            </a:r>
          </a:p>
          <a:p>
            <a:r>
              <a:rPr lang="en-IN" sz="1800">
                <a:solidFill>
                  <a:srgbClr val="80B0E0"/>
                </a:solidFill>
                <a:latin typeface="Cascadia Mono" panose="020B0609020000020004" pitchFamily="49" charset="0"/>
              </a:rPr>
              <a:t>export</a:t>
            </a:r>
            <a:r>
              <a:rPr lang="en-IN" sz="1800">
                <a:solidFill>
                  <a:srgbClr val="000000"/>
                </a:solidFill>
                <a:latin typeface="Cascadia Mono" panose="020B0609020000020004" pitchFamily="49" charset="0"/>
              </a:rPr>
              <a:t> </a:t>
            </a:r>
            <a:r>
              <a:rPr lang="en-IN" sz="1800">
                <a:solidFill>
                  <a:srgbClr val="80B0E0"/>
                </a:solidFill>
                <a:latin typeface="Cascadia Mono" panose="020B0609020000020004" pitchFamily="49" charset="0"/>
              </a:rPr>
              <a:t>class</a:t>
            </a:r>
            <a:r>
              <a:rPr lang="en-IN" sz="1800">
                <a:solidFill>
                  <a:srgbClr val="000000"/>
                </a:solidFill>
                <a:latin typeface="Cascadia Mono" panose="020B0609020000020004" pitchFamily="49" charset="0"/>
              </a:rPr>
              <a:t> </a:t>
            </a:r>
            <a:r>
              <a:rPr lang="en-IN" sz="1800">
                <a:solidFill>
                  <a:srgbClr val="2B91AF"/>
                </a:solidFill>
                <a:latin typeface="Cascadia Mono" panose="020B0609020000020004" pitchFamily="49" charset="0"/>
              </a:rPr>
              <a:t>B</a:t>
            </a:r>
            <a:r>
              <a:rPr lang="en-IN" sz="1800">
                <a:solidFill>
                  <a:srgbClr val="000000"/>
                </a:solidFill>
                <a:latin typeface="Cascadia Mono" panose="020B0609020000020004" pitchFamily="49" charset="0"/>
              </a:rPr>
              <a:t> { </a:t>
            </a:r>
            <a:r>
              <a:rPr lang="en-IN" sz="1800">
                <a:solidFill>
                  <a:srgbClr val="505050"/>
                </a:solidFill>
                <a:latin typeface="Cascadia Mono" panose="020B0609020000020004" pitchFamily="49" charset="0"/>
              </a:rPr>
              <a:t>//</a:t>
            </a:r>
            <a:r>
              <a:rPr lang="en-IN" sz="1800">
                <a:solidFill>
                  <a:srgbClr val="808080"/>
                </a:solidFill>
                <a:latin typeface="Cascadia Mono" panose="020B0609020000020004" pitchFamily="49" charset="0"/>
              </a:rPr>
              <a:t>Error</a:t>
            </a:r>
          </a:p>
          <a:p>
            <a:endParaRPr lang="en-IN" sz="1800">
              <a:solidFill>
                <a:srgbClr val="000000"/>
              </a:solidFill>
              <a:latin typeface="Cascadia Mono" panose="020B0609020000020004" pitchFamily="49" charset="0"/>
            </a:endParaRPr>
          </a:p>
          <a:p>
            <a:r>
              <a:rPr lang="en-IN" sz="1800">
                <a:solidFill>
                  <a:srgbClr val="000000"/>
                </a:solidFill>
                <a:latin typeface="Cascadia Mono" panose="020B0609020000020004" pitchFamily="49" charset="0"/>
              </a:rPr>
              <a:t>};</a:t>
            </a:r>
            <a:endParaRPr lang="en-IN"/>
          </a:p>
        </p:txBody>
      </p:sp>
      <p:cxnSp>
        <p:nvCxnSpPr>
          <p:cNvPr id="9" name="Straight Connector 8">
            <a:extLst>
              <a:ext uri="{FF2B5EF4-FFF2-40B4-BE49-F238E27FC236}">
                <a16:creationId xmlns:a16="http://schemas.microsoft.com/office/drawing/2014/main" id="{F57DE134-1614-20DF-7A8E-F49F87F86E78}"/>
              </a:ext>
            </a:extLst>
          </p:cNvPr>
          <p:cNvCxnSpPr>
            <a:stCxn id="7" idx="1"/>
          </p:cNvCxnSpPr>
          <p:nvPr/>
        </p:nvCxnSpPr>
        <p:spPr>
          <a:xfrm flipV="1">
            <a:off x="6880607" y="4576354"/>
            <a:ext cx="1941845" cy="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3008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D425-0D0E-B183-7A81-39F34B7717FE}"/>
              </a:ext>
            </a:extLst>
          </p:cNvPr>
          <p:cNvSpPr>
            <a:spLocks noGrp="1"/>
          </p:cNvSpPr>
          <p:nvPr>
            <p:ph type="title"/>
          </p:nvPr>
        </p:nvSpPr>
        <p:spPr/>
        <p:txBody>
          <a:bodyPr/>
          <a:lstStyle/>
          <a:p>
            <a:r>
              <a:rPr lang="en-US"/>
              <a:t>Preprocessor Directives</a:t>
            </a:r>
          </a:p>
        </p:txBody>
      </p:sp>
      <p:sp>
        <p:nvSpPr>
          <p:cNvPr id="3" name="Content Placeholder 2">
            <a:extLst>
              <a:ext uri="{FF2B5EF4-FFF2-40B4-BE49-F238E27FC236}">
                <a16:creationId xmlns:a16="http://schemas.microsoft.com/office/drawing/2014/main" id="{74A22ABF-1C3F-F0B7-968D-9AA30985DBAC}"/>
              </a:ext>
            </a:extLst>
          </p:cNvPr>
          <p:cNvSpPr>
            <a:spLocks noGrp="1"/>
          </p:cNvSpPr>
          <p:nvPr>
            <p:ph idx="1"/>
          </p:nvPr>
        </p:nvSpPr>
        <p:spPr/>
        <p:txBody>
          <a:bodyPr>
            <a:normAutofit lnSpcReduction="10000"/>
          </a:bodyPr>
          <a:lstStyle/>
          <a:p>
            <a:r>
              <a:rPr lang="en-US"/>
              <a:t>Only the global module fragment can contain preprocessor directives</a:t>
            </a:r>
          </a:p>
          <a:p>
            <a:r>
              <a:rPr lang="en-US"/>
              <a:t>Any defined macros will be available only to the module</a:t>
            </a:r>
          </a:p>
          <a:p>
            <a:r>
              <a:rPr lang="en-US"/>
              <a:t>The macros will not affect any imported header units</a:t>
            </a:r>
          </a:p>
          <a:p>
            <a:r>
              <a:rPr lang="en-US"/>
              <a:t>This is in contrast with the behavior of header inclusion where a macro may cause issues in other headers</a:t>
            </a:r>
          </a:p>
        </p:txBody>
      </p:sp>
    </p:spTree>
    <p:extLst>
      <p:ext uri="{BB962C8B-B14F-4D97-AF65-F5344CB8AC3E}">
        <p14:creationId xmlns:p14="http://schemas.microsoft.com/office/powerpoint/2010/main" val="193168463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64772C-2BAB-7710-11D8-C6424F5DA361}"/>
              </a:ext>
            </a:extLst>
          </p:cNvPr>
          <p:cNvSpPr>
            <a:spLocks noGrp="1"/>
          </p:cNvSpPr>
          <p:nvPr>
            <p:ph type="title"/>
          </p:nvPr>
        </p:nvSpPr>
        <p:spPr/>
        <p:txBody>
          <a:bodyPr/>
          <a:lstStyle/>
          <a:p>
            <a:r>
              <a:rPr lang="en-US"/>
              <a:t>Inclusion Example</a:t>
            </a:r>
            <a:endParaRPr lang="en-IN"/>
          </a:p>
        </p:txBody>
      </p:sp>
      <p:sp>
        <p:nvSpPr>
          <p:cNvPr id="8" name="TextBox 7">
            <a:extLst>
              <a:ext uri="{FF2B5EF4-FFF2-40B4-BE49-F238E27FC236}">
                <a16:creationId xmlns:a16="http://schemas.microsoft.com/office/drawing/2014/main" id="{640C6778-82A2-0323-B761-80041C6F040E}"/>
              </a:ext>
            </a:extLst>
          </p:cNvPr>
          <p:cNvSpPr txBox="1"/>
          <p:nvPr/>
        </p:nvSpPr>
        <p:spPr>
          <a:xfrm>
            <a:off x="882848" y="2304703"/>
            <a:ext cx="2936930" cy="923330"/>
          </a:xfrm>
          <a:prstGeom prst="rect">
            <a:avLst/>
          </a:prstGeom>
          <a:solidFill>
            <a:schemeClr val="tx1">
              <a:lumMod val="95000"/>
            </a:schemeClr>
          </a:solidFill>
          <a:ln>
            <a:solidFill>
              <a:schemeClr val="tx1">
                <a:lumMod val="75000"/>
              </a:schemeClr>
            </a:solidFill>
          </a:ln>
        </p:spPr>
        <p:txBody>
          <a:bodyPr wrap="square">
            <a:spAutoFit/>
          </a:bodyPr>
          <a:lstStyle/>
          <a:p>
            <a:r>
              <a:rPr lang="en-IN" sz="1800">
                <a:solidFill>
                  <a:srgbClr val="808080"/>
                </a:solidFill>
                <a:latin typeface="Cascadia Mono" panose="020B0609020000020004" pitchFamily="49" charset="0"/>
              </a:rPr>
              <a:t>#pragma</a:t>
            </a:r>
            <a:r>
              <a:rPr lang="en-IN" sz="1800">
                <a:solidFill>
                  <a:srgbClr val="000000"/>
                </a:solidFill>
                <a:latin typeface="Cascadia Mono" panose="020B0609020000020004" pitchFamily="49" charset="0"/>
              </a:rPr>
              <a:t> </a:t>
            </a:r>
            <a:r>
              <a:rPr lang="en-IN" sz="1800">
                <a:solidFill>
                  <a:srgbClr val="808080"/>
                </a:solidFill>
                <a:latin typeface="Cascadia Mono" panose="020B0609020000020004" pitchFamily="49" charset="0"/>
              </a:rPr>
              <a:t>once</a:t>
            </a:r>
            <a:endParaRPr lang="en-IN" sz="1800">
              <a:solidFill>
                <a:srgbClr val="000000"/>
              </a:solidFill>
              <a:latin typeface="Cascadia Mono" panose="020B0609020000020004" pitchFamily="49" charset="0"/>
            </a:endParaRPr>
          </a:p>
          <a:p>
            <a:r>
              <a:rPr lang="en-IN" sz="1800">
                <a:solidFill>
                  <a:srgbClr val="808080"/>
                </a:solidFill>
                <a:latin typeface="Cascadia Mono" panose="020B0609020000020004" pitchFamily="49" charset="0"/>
              </a:rPr>
              <a:t>#include</a:t>
            </a:r>
            <a:r>
              <a:rPr lang="en-IN" sz="1800">
                <a:solidFill>
                  <a:srgbClr val="000000"/>
                </a:solidFill>
                <a:latin typeface="Cascadia Mono" panose="020B0609020000020004" pitchFamily="49" charset="0"/>
              </a:rPr>
              <a:t> </a:t>
            </a:r>
            <a:r>
              <a:rPr lang="en-IN" sz="1800">
                <a:solidFill>
                  <a:srgbClr val="A31515"/>
                </a:solidFill>
                <a:latin typeface="Cascadia Mono" panose="020B0609020000020004" pitchFamily="49" charset="0"/>
              </a:rPr>
              <a:t>&lt;</a:t>
            </a:r>
            <a:r>
              <a:rPr lang="en-IN" sz="1800" err="1">
                <a:solidFill>
                  <a:srgbClr val="A31515"/>
                </a:solidFill>
                <a:latin typeface="Cascadia Mono" panose="020B0609020000020004" pitchFamily="49" charset="0"/>
              </a:rPr>
              <a:t>windows.h</a:t>
            </a:r>
            <a:r>
              <a:rPr lang="en-IN" sz="1800">
                <a:solidFill>
                  <a:srgbClr val="A31515"/>
                </a:solidFill>
                <a:latin typeface="Cascadia Mono" panose="020B0609020000020004" pitchFamily="49" charset="0"/>
              </a:rPr>
              <a:t>&gt;</a:t>
            </a:r>
          </a:p>
          <a:p>
            <a:r>
              <a:rPr lang="en-IN" i="1">
                <a:solidFill>
                  <a:schemeClr val="tx1">
                    <a:lumMod val="50000"/>
                  </a:schemeClr>
                </a:solidFill>
                <a:latin typeface="Cascadia Mono" panose="020B0609020000020004" pitchFamily="49" charset="0"/>
              </a:rPr>
              <a:t>//other declarations</a:t>
            </a:r>
            <a:endParaRPr lang="en-IN" i="1">
              <a:solidFill>
                <a:schemeClr val="tx1">
                  <a:lumMod val="50000"/>
                </a:schemeClr>
              </a:solidFill>
            </a:endParaRPr>
          </a:p>
        </p:txBody>
      </p:sp>
      <p:sp>
        <p:nvSpPr>
          <p:cNvPr id="9" name="Rectangle 8">
            <a:extLst>
              <a:ext uri="{FF2B5EF4-FFF2-40B4-BE49-F238E27FC236}">
                <a16:creationId xmlns:a16="http://schemas.microsoft.com/office/drawing/2014/main" id="{C8A6DBEA-1911-7CCA-2DE0-3CF4A9B93CF3}"/>
              </a:ext>
            </a:extLst>
          </p:cNvPr>
          <p:cNvSpPr/>
          <p:nvPr/>
        </p:nvSpPr>
        <p:spPr>
          <a:xfrm>
            <a:off x="882849" y="1918765"/>
            <a:ext cx="2936930"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t>base.h</a:t>
            </a:r>
            <a:endParaRPr lang="en-IN" b="1"/>
          </a:p>
        </p:txBody>
      </p:sp>
      <p:sp>
        <p:nvSpPr>
          <p:cNvPr id="11" name="TextBox 10">
            <a:extLst>
              <a:ext uri="{FF2B5EF4-FFF2-40B4-BE49-F238E27FC236}">
                <a16:creationId xmlns:a16="http://schemas.microsoft.com/office/drawing/2014/main" id="{980C92E7-F4AC-AEE1-D824-F94BA2C7795D}"/>
              </a:ext>
            </a:extLst>
          </p:cNvPr>
          <p:cNvSpPr txBox="1"/>
          <p:nvPr/>
        </p:nvSpPr>
        <p:spPr>
          <a:xfrm>
            <a:off x="6209882" y="2281278"/>
            <a:ext cx="4481565" cy="923330"/>
          </a:xfrm>
          <a:prstGeom prst="rect">
            <a:avLst/>
          </a:prstGeom>
          <a:solidFill>
            <a:schemeClr val="tx1">
              <a:lumMod val="95000"/>
            </a:schemeClr>
          </a:solidFill>
          <a:ln>
            <a:solidFill>
              <a:schemeClr val="tx1">
                <a:lumMod val="75000"/>
              </a:schemeClr>
            </a:solidFill>
          </a:ln>
        </p:spPr>
        <p:txBody>
          <a:bodyPr wrap="square">
            <a:spAutoFit/>
          </a:bodyPr>
          <a:lstStyle/>
          <a:p>
            <a:r>
              <a:rPr lang="en-IN" sz="1800">
                <a:solidFill>
                  <a:srgbClr val="80B0E0"/>
                </a:solidFill>
                <a:latin typeface="Cascadia Mono" panose="020B0609020000020004" pitchFamily="49" charset="0"/>
              </a:rPr>
              <a:t>inline</a:t>
            </a:r>
            <a:r>
              <a:rPr lang="en-IN" sz="1800">
                <a:solidFill>
                  <a:srgbClr val="000000"/>
                </a:solidFill>
                <a:latin typeface="Cascadia Mono" panose="020B0609020000020004" pitchFamily="49" charset="0"/>
              </a:rPr>
              <a:t> </a:t>
            </a:r>
            <a:r>
              <a:rPr lang="en-IN" sz="1800">
                <a:solidFill>
                  <a:srgbClr val="B0E080"/>
                </a:solidFill>
                <a:latin typeface="Cascadia Mono" panose="020B0609020000020004" pitchFamily="49" charset="0"/>
              </a:rPr>
              <a:t>int</a:t>
            </a:r>
            <a:r>
              <a:rPr lang="en-IN" sz="1800">
                <a:solidFill>
                  <a:srgbClr val="000000"/>
                </a:solidFill>
                <a:latin typeface="Cascadia Mono" panose="020B0609020000020004" pitchFamily="49" charset="0"/>
              </a:rPr>
              <a:t> max </a:t>
            </a:r>
            <a:r>
              <a:rPr lang="fr-FR" sz="1800">
                <a:solidFill>
                  <a:srgbClr val="000000"/>
                </a:solidFill>
                <a:latin typeface="Cascadia Mono" panose="020B0609020000020004" pitchFamily="49" charset="0"/>
              </a:rPr>
              <a:t>(</a:t>
            </a:r>
            <a:r>
              <a:rPr lang="fr-FR" sz="1800" err="1">
                <a:solidFill>
                  <a:srgbClr val="B0E080"/>
                </a:solidFill>
                <a:latin typeface="Cascadia Mono" panose="020B0609020000020004" pitchFamily="49" charset="0"/>
              </a:rPr>
              <a:t>int</a:t>
            </a:r>
            <a:r>
              <a:rPr lang="fr-FR" sz="1800">
                <a:solidFill>
                  <a:srgbClr val="000000"/>
                </a:solidFill>
                <a:latin typeface="Cascadia Mono" panose="020B0609020000020004" pitchFamily="49" charset="0"/>
              </a:rPr>
              <a:t> </a:t>
            </a:r>
            <a:r>
              <a:rPr lang="fr-FR" sz="1800" err="1">
                <a:solidFill>
                  <a:srgbClr val="000000"/>
                </a:solidFill>
                <a:latin typeface="Cascadia Mono" panose="020B0609020000020004" pitchFamily="49" charset="0"/>
              </a:rPr>
              <a:t>x,</a:t>
            </a:r>
            <a:r>
              <a:rPr lang="fr-FR" sz="1800" err="1">
                <a:solidFill>
                  <a:srgbClr val="B0E080"/>
                </a:solidFill>
                <a:latin typeface="Cascadia Mono" panose="020B0609020000020004" pitchFamily="49" charset="0"/>
              </a:rPr>
              <a:t>int</a:t>
            </a:r>
            <a:r>
              <a:rPr lang="fr-FR" sz="1800">
                <a:solidFill>
                  <a:srgbClr val="000000"/>
                </a:solidFill>
                <a:latin typeface="Cascadia Mono" panose="020B0609020000020004" pitchFamily="49" charset="0"/>
              </a:rPr>
              <a:t> y) {</a:t>
            </a:r>
          </a:p>
          <a:p>
            <a:r>
              <a:rPr lang="es-ES" sz="1800">
                <a:solidFill>
                  <a:srgbClr val="0000FF"/>
                </a:solidFill>
                <a:latin typeface="Cascadia Mono" panose="020B0609020000020004" pitchFamily="49" charset="0"/>
              </a:rPr>
              <a:t>	</a:t>
            </a:r>
            <a:r>
              <a:rPr lang="es-ES" sz="1800" err="1">
                <a:solidFill>
                  <a:srgbClr val="0000FF"/>
                </a:solidFill>
                <a:latin typeface="Cascadia Mono" panose="020B0609020000020004" pitchFamily="49" charset="0"/>
              </a:rPr>
              <a:t>return</a:t>
            </a:r>
            <a:r>
              <a:rPr lang="es-ES" sz="1800">
                <a:solidFill>
                  <a:srgbClr val="000000"/>
                </a:solidFill>
                <a:latin typeface="Cascadia Mono" panose="020B0609020000020004" pitchFamily="49" charset="0"/>
              </a:rPr>
              <a:t> x &gt; y ? x : y;</a:t>
            </a:r>
          </a:p>
          <a:p>
            <a:r>
              <a:rPr lang="en-IN" sz="1800">
                <a:solidFill>
                  <a:srgbClr val="000000"/>
                </a:solidFill>
                <a:latin typeface="Cascadia Mono" panose="020B0609020000020004" pitchFamily="49" charset="0"/>
              </a:rPr>
              <a:t>}</a:t>
            </a:r>
            <a:endParaRPr lang="en-IN"/>
          </a:p>
        </p:txBody>
      </p:sp>
      <p:sp>
        <p:nvSpPr>
          <p:cNvPr id="12" name="Rectangle 11">
            <a:extLst>
              <a:ext uri="{FF2B5EF4-FFF2-40B4-BE49-F238E27FC236}">
                <a16:creationId xmlns:a16="http://schemas.microsoft.com/office/drawing/2014/main" id="{5F10EB6A-C066-F8C2-1D6E-F092671F2975}"/>
              </a:ext>
            </a:extLst>
          </p:cNvPr>
          <p:cNvSpPr/>
          <p:nvPr/>
        </p:nvSpPr>
        <p:spPr>
          <a:xfrm>
            <a:off x="6209881" y="1884343"/>
            <a:ext cx="4481565"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t>user.h</a:t>
            </a:r>
            <a:endParaRPr lang="en-IN" b="1"/>
          </a:p>
        </p:txBody>
      </p:sp>
      <p:cxnSp>
        <p:nvCxnSpPr>
          <p:cNvPr id="15" name="Straight Arrow Connector 14">
            <a:extLst>
              <a:ext uri="{FF2B5EF4-FFF2-40B4-BE49-F238E27FC236}">
                <a16:creationId xmlns:a16="http://schemas.microsoft.com/office/drawing/2014/main" id="{94C50D2B-F5BB-43FF-E8EC-7CCFF635A4D0}"/>
              </a:ext>
            </a:extLst>
          </p:cNvPr>
          <p:cNvCxnSpPr>
            <a:cxnSpLocks/>
            <a:stCxn id="8" idx="2"/>
            <a:endCxn id="25" idx="0"/>
          </p:cNvCxnSpPr>
          <p:nvPr/>
        </p:nvCxnSpPr>
        <p:spPr>
          <a:xfrm>
            <a:off x="2351313" y="3228033"/>
            <a:ext cx="2964265" cy="1092127"/>
          </a:xfrm>
          <a:prstGeom prst="straightConnector1">
            <a:avLst/>
          </a:prstGeom>
          <a:ln w="19050">
            <a:solidFill>
              <a:schemeClr val="bg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27942C8-C594-6777-F4EF-69062A1B8261}"/>
              </a:ext>
            </a:extLst>
          </p:cNvPr>
          <p:cNvSpPr txBox="1"/>
          <p:nvPr/>
        </p:nvSpPr>
        <p:spPr>
          <a:xfrm>
            <a:off x="4820088" y="3577718"/>
            <a:ext cx="990977" cy="369332"/>
          </a:xfrm>
          <a:prstGeom prst="rect">
            <a:avLst/>
          </a:prstGeom>
          <a:noFill/>
        </p:spPr>
        <p:txBody>
          <a:bodyPr wrap="none" rtlCol="0">
            <a:spAutoFit/>
          </a:bodyPr>
          <a:lstStyle/>
          <a:p>
            <a:r>
              <a:rPr lang="en-US">
                <a:solidFill>
                  <a:schemeClr val="bg1">
                    <a:lumMod val="85000"/>
                    <a:lumOff val="15000"/>
                  </a:schemeClr>
                </a:solidFill>
              </a:rPr>
              <a:t>included</a:t>
            </a:r>
            <a:endParaRPr lang="en-IN">
              <a:solidFill>
                <a:schemeClr val="bg1">
                  <a:lumMod val="85000"/>
                  <a:lumOff val="15000"/>
                </a:schemeClr>
              </a:solidFill>
            </a:endParaRPr>
          </a:p>
        </p:txBody>
      </p:sp>
      <p:sp>
        <p:nvSpPr>
          <p:cNvPr id="21" name="TextBox 20">
            <a:extLst>
              <a:ext uri="{FF2B5EF4-FFF2-40B4-BE49-F238E27FC236}">
                <a16:creationId xmlns:a16="http://schemas.microsoft.com/office/drawing/2014/main" id="{06CD2437-70F9-6344-DCBA-2FE183B208B8}"/>
              </a:ext>
            </a:extLst>
          </p:cNvPr>
          <p:cNvSpPr txBox="1"/>
          <p:nvPr/>
        </p:nvSpPr>
        <p:spPr>
          <a:xfrm>
            <a:off x="2924070" y="4706098"/>
            <a:ext cx="4783015" cy="1754326"/>
          </a:xfrm>
          <a:prstGeom prst="rect">
            <a:avLst/>
          </a:prstGeom>
          <a:solidFill>
            <a:schemeClr val="tx1">
              <a:lumMod val="95000"/>
            </a:schemeClr>
          </a:solidFill>
          <a:ln>
            <a:solidFill>
              <a:schemeClr val="tx1">
                <a:lumMod val="75000"/>
              </a:schemeClr>
            </a:solidFill>
          </a:ln>
        </p:spPr>
        <p:txBody>
          <a:bodyPr wrap="square">
            <a:spAutoFit/>
          </a:bodyPr>
          <a:lstStyle/>
          <a:p>
            <a:r>
              <a:rPr lang="en-IN" sz="1800">
                <a:solidFill>
                  <a:srgbClr val="808080"/>
                </a:solidFill>
                <a:latin typeface="Cascadia Mono" panose="020B0609020000020004" pitchFamily="49" charset="0"/>
              </a:rPr>
              <a:t>#include</a:t>
            </a:r>
            <a:r>
              <a:rPr lang="en-IN" sz="1800">
                <a:solidFill>
                  <a:srgbClr val="000000"/>
                </a:solidFill>
                <a:latin typeface="Cascadia Mono" panose="020B0609020000020004" pitchFamily="49" charset="0"/>
              </a:rPr>
              <a:t> </a:t>
            </a:r>
            <a:r>
              <a:rPr lang="en-IN" sz="1800">
                <a:solidFill>
                  <a:srgbClr val="A31515"/>
                </a:solidFill>
                <a:latin typeface="Cascadia Mono" panose="020B0609020000020004" pitchFamily="49" charset="0"/>
              </a:rPr>
              <a:t>&lt;iostream&gt;</a:t>
            </a:r>
            <a:endParaRPr lang="en-IN" sz="1800">
              <a:solidFill>
                <a:srgbClr val="000000"/>
              </a:solidFill>
              <a:latin typeface="Cascadia Mono" panose="020B0609020000020004" pitchFamily="49" charset="0"/>
            </a:endParaRPr>
          </a:p>
          <a:p>
            <a:r>
              <a:rPr lang="en-IN" sz="1800">
                <a:solidFill>
                  <a:srgbClr val="808080"/>
                </a:solidFill>
                <a:latin typeface="Cascadia Mono" panose="020B0609020000020004" pitchFamily="49" charset="0"/>
              </a:rPr>
              <a:t>#include</a:t>
            </a:r>
            <a:r>
              <a:rPr lang="en-IN" sz="1800">
                <a:solidFill>
                  <a:srgbClr val="000000"/>
                </a:solidFill>
                <a:latin typeface="Cascadia Mono" panose="020B0609020000020004" pitchFamily="49" charset="0"/>
              </a:rPr>
              <a:t> </a:t>
            </a:r>
            <a:r>
              <a:rPr lang="en-IN" sz="1800">
                <a:solidFill>
                  <a:srgbClr val="A31515"/>
                </a:solidFill>
                <a:latin typeface="Cascadia Mono" panose="020B0609020000020004" pitchFamily="49" charset="0"/>
              </a:rPr>
              <a:t>"</a:t>
            </a:r>
            <a:r>
              <a:rPr lang="en-IN" sz="1800" err="1">
                <a:solidFill>
                  <a:srgbClr val="A31515"/>
                </a:solidFill>
                <a:latin typeface="Cascadia Mono" panose="020B0609020000020004" pitchFamily="49" charset="0"/>
              </a:rPr>
              <a:t>base.h</a:t>
            </a:r>
            <a:r>
              <a:rPr lang="en-IN" sz="1800">
                <a:solidFill>
                  <a:srgbClr val="A31515"/>
                </a:solidFill>
                <a:latin typeface="Cascadia Mono" panose="020B0609020000020004" pitchFamily="49" charset="0"/>
              </a:rPr>
              <a:t>"</a:t>
            </a:r>
            <a:endParaRPr lang="en-IN" sz="1800">
              <a:solidFill>
                <a:srgbClr val="000000"/>
              </a:solidFill>
              <a:latin typeface="Cascadia Mono" panose="020B0609020000020004" pitchFamily="49" charset="0"/>
            </a:endParaRPr>
          </a:p>
          <a:p>
            <a:r>
              <a:rPr lang="en-IN" sz="1800">
                <a:solidFill>
                  <a:srgbClr val="808080"/>
                </a:solidFill>
                <a:latin typeface="Cascadia Mono" panose="020B0609020000020004" pitchFamily="49" charset="0"/>
              </a:rPr>
              <a:t>#include</a:t>
            </a:r>
            <a:r>
              <a:rPr lang="en-IN" sz="1800">
                <a:solidFill>
                  <a:srgbClr val="000000"/>
                </a:solidFill>
                <a:latin typeface="Cascadia Mono" panose="020B0609020000020004" pitchFamily="49" charset="0"/>
              </a:rPr>
              <a:t> </a:t>
            </a:r>
            <a:r>
              <a:rPr lang="en-IN" sz="1800">
                <a:solidFill>
                  <a:srgbClr val="A31515"/>
                </a:solidFill>
                <a:latin typeface="Cascadia Mono" panose="020B0609020000020004" pitchFamily="49" charset="0"/>
              </a:rPr>
              <a:t>"</a:t>
            </a:r>
            <a:r>
              <a:rPr lang="en-IN" sz="1800" err="1">
                <a:solidFill>
                  <a:srgbClr val="A31515"/>
                </a:solidFill>
                <a:latin typeface="Cascadia Mono" panose="020B0609020000020004" pitchFamily="49" charset="0"/>
              </a:rPr>
              <a:t>user.h</a:t>
            </a:r>
            <a:r>
              <a:rPr lang="en-IN" sz="1800">
                <a:solidFill>
                  <a:srgbClr val="A31515"/>
                </a:solidFill>
                <a:latin typeface="Cascadia Mono" panose="020B0609020000020004" pitchFamily="49" charset="0"/>
              </a:rPr>
              <a:t>"</a:t>
            </a:r>
            <a:endParaRPr lang="en-IN" sz="1800">
              <a:solidFill>
                <a:srgbClr val="000000"/>
              </a:solidFill>
              <a:latin typeface="Cascadia Mono" panose="020B0609020000020004" pitchFamily="49" charset="0"/>
            </a:endParaRPr>
          </a:p>
          <a:p>
            <a:r>
              <a:rPr lang="en-IN" sz="1800">
                <a:solidFill>
                  <a:srgbClr val="B0E080"/>
                </a:solidFill>
                <a:latin typeface="Cascadia Mono" panose="020B0609020000020004" pitchFamily="49" charset="0"/>
              </a:rPr>
              <a:t>int</a:t>
            </a:r>
            <a:r>
              <a:rPr lang="en-IN" sz="1800">
                <a:solidFill>
                  <a:srgbClr val="000000"/>
                </a:solidFill>
                <a:latin typeface="Cascadia Mono" panose="020B0609020000020004" pitchFamily="49" charset="0"/>
              </a:rPr>
              <a:t> main() {</a:t>
            </a:r>
          </a:p>
          <a:p>
            <a:r>
              <a:rPr lang="en-IN">
                <a:solidFill>
                  <a:srgbClr val="000000"/>
                </a:solidFill>
                <a:latin typeface="Cascadia Mono" panose="020B0609020000020004" pitchFamily="49" charset="0"/>
              </a:rPr>
              <a:t>	</a:t>
            </a:r>
            <a:r>
              <a:rPr lang="en-IN" sz="1800">
                <a:solidFill>
                  <a:srgbClr val="000000"/>
                </a:solidFill>
                <a:latin typeface="Cascadia Mono" panose="020B0609020000020004" pitchFamily="49" charset="0"/>
              </a:rPr>
              <a:t>std::</a:t>
            </a:r>
            <a:r>
              <a:rPr lang="en-IN" sz="1800" err="1">
                <a:solidFill>
                  <a:srgbClr val="000000"/>
                </a:solidFill>
                <a:latin typeface="Cascadia Mono" panose="020B0609020000020004" pitchFamily="49" charset="0"/>
              </a:rPr>
              <a:t>cout</a:t>
            </a:r>
            <a:r>
              <a:rPr lang="en-IN" sz="1800">
                <a:solidFill>
                  <a:srgbClr val="000000"/>
                </a:solidFill>
                <a:latin typeface="Cascadia Mono" panose="020B0609020000020004" pitchFamily="49" charset="0"/>
              </a:rPr>
              <a:t> </a:t>
            </a:r>
            <a:r>
              <a:rPr lang="en-IN" sz="1800">
                <a:solidFill>
                  <a:srgbClr val="008080"/>
                </a:solidFill>
                <a:latin typeface="Cascadia Mono" panose="020B0609020000020004" pitchFamily="49" charset="0"/>
              </a:rPr>
              <a:t>&lt;&lt;</a:t>
            </a:r>
            <a:r>
              <a:rPr lang="en-IN" sz="1800">
                <a:solidFill>
                  <a:srgbClr val="000000"/>
                </a:solidFill>
                <a:latin typeface="Cascadia Mono" panose="020B0609020000020004" pitchFamily="49" charset="0"/>
              </a:rPr>
              <a:t> max(3,5) </a:t>
            </a:r>
            <a:r>
              <a:rPr lang="en-IN" sz="1800">
                <a:solidFill>
                  <a:srgbClr val="008080"/>
                </a:solidFill>
                <a:latin typeface="Cascadia Mono" panose="020B0609020000020004" pitchFamily="49" charset="0"/>
              </a:rPr>
              <a:t>&lt;&lt;</a:t>
            </a:r>
            <a:r>
              <a:rPr lang="en-IN" sz="1800">
                <a:solidFill>
                  <a:srgbClr val="000000"/>
                </a:solidFill>
                <a:latin typeface="Cascadia Mono" panose="020B0609020000020004" pitchFamily="49" charset="0"/>
              </a:rPr>
              <a:t> </a:t>
            </a:r>
            <a:r>
              <a:rPr lang="en-IN" sz="1800">
                <a:solidFill>
                  <a:srgbClr val="A31515"/>
                </a:solidFill>
                <a:latin typeface="Cascadia Mono" panose="020B0609020000020004" pitchFamily="49" charset="0"/>
              </a:rPr>
              <a:t>'\n'</a:t>
            </a:r>
            <a:r>
              <a:rPr lang="en-IN" sz="1800">
                <a:solidFill>
                  <a:srgbClr val="000000"/>
                </a:solidFill>
                <a:latin typeface="Cascadia Mono" panose="020B0609020000020004" pitchFamily="49" charset="0"/>
              </a:rPr>
              <a:t>;</a:t>
            </a:r>
          </a:p>
          <a:p>
            <a:r>
              <a:rPr lang="en-IN" sz="1800">
                <a:solidFill>
                  <a:srgbClr val="000000"/>
                </a:solidFill>
                <a:latin typeface="Cascadia Mono" panose="020B0609020000020004" pitchFamily="49" charset="0"/>
              </a:rPr>
              <a:t>}</a:t>
            </a:r>
            <a:endParaRPr lang="en-IN"/>
          </a:p>
        </p:txBody>
      </p:sp>
      <p:sp>
        <p:nvSpPr>
          <p:cNvPr id="25" name="Rectangle 24">
            <a:extLst>
              <a:ext uri="{FF2B5EF4-FFF2-40B4-BE49-F238E27FC236}">
                <a16:creationId xmlns:a16="http://schemas.microsoft.com/office/drawing/2014/main" id="{AE8371CC-B0AA-5013-7A45-1A9E5FC72981}"/>
              </a:ext>
            </a:extLst>
          </p:cNvPr>
          <p:cNvSpPr/>
          <p:nvPr/>
        </p:nvSpPr>
        <p:spPr>
          <a:xfrm>
            <a:off x="2924070" y="4320160"/>
            <a:ext cx="4783015"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main.cpp</a:t>
            </a:r>
            <a:endParaRPr lang="en-IN" b="1"/>
          </a:p>
        </p:txBody>
      </p:sp>
      <p:cxnSp>
        <p:nvCxnSpPr>
          <p:cNvPr id="27" name="Straight Arrow Connector 26">
            <a:extLst>
              <a:ext uri="{FF2B5EF4-FFF2-40B4-BE49-F238E27FC236}">
                <a16:creationId xmlns:a16="http://schemas.microsoft.com/office/drawing/2014/main" id="{CE6B60E1-315B-22B7-B98D-375018477A33}"/>
              </a:ext>
            </a:extLst>
          </p:cNvPr>
          <p:cNvCxnSpPr>
            <a:cxnSpLocks/>
            <a:stCxn id="11" idx="2"/>
            <a:endCxn id="25" idx="0"/>
          </p:cNvCxnSpPr>
          <p:nvPr/>
        </p:nvCxnSpPr>
        <p:spPr>
          <a:xfrm flipH="1">
            <a:off x="5315578" y="3204608"/>
            <a:ext cx="3135087" cy="1115552"/>
          </a:xfrm>
          <a:prstGeom prst="straightConnector1">
            <a:avLst/>
          </a:prstGeom>
          <a:ln w="19050">
            <a:solidFill>
              <a:schemeClr val="bg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87B4759-01FB-0098-9A83-D588C8C334BA}"/>
              </a:ext>
            </a:extLst>
          </p:cNvPr>
          <p:cNvSpPr txBox="1"/>
          <p:nvPr/>
        </p:nvSpPr>
        <p:spPr>
          <a:xfrm>
            <a:off x="7953610" y="3567645"/>
            <a:ext cx="3774153" cy="646331"/>
          </a:xfrm>
          <a:prstGeom prst="rect">
            <a:avLst/>
          </a:prstGeom>
          <a:solidFill>
            <a:srgbClr val="BC0000"/>
          </a:solidFill>
          <a:ln>
            <a:solidFill>
              <a:srgbClr val="C00000"/>
            </a:solidFill>
          </a:ln>
        </p:spPr>
        <p:txBody>
          <a:bodyPr wrap="square">
            <a:spAutoFit/>
          </a:bodyPr>
          <a:lstStyle/>
          <a:p>
            <a:r>
              <a:rPr lang="en-US" err="1">
                <a:latin typeface="Cascadia Mono" panose="020B0609020000020004" pitchFamily="49" charset="0"/>
              </a:rPr>
              <a:t>user.h</a:t>
            </a:r>
            <a:r>
              <a:rPr lang="en-US">
                <a:latin typeface="Cascadia Mono" panose="020B0609020000020004" pitchFamily="49" charset="0"/>
              </a:rPr>
              <a:t>(2,12): error C2062: type 'int' unexpected</a:t>
            </a:r>
            <a:endParaRPr lang="en-IN"/>
          </a:p>
        </p:txBody>
      </p:sp>
    </p:spTree>
    <p:extLst>
      <p:ext uri="{BB962C8B-B14F-4D97-AF65-F5344CB8AC3E}">
        <p14:creationId xmlns:p14="http://schemas.microsoft.com/office/powerpoint/2010/main" val="19789449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25"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F2044-0F4C-3E54-903C-9C7E5E8D1597}"/>
              </a:ext>
            </a:extLst>
          </p:cNvPr>
          <p:cNvSpPr>
            <a:spLocks noGrp="1"/>
          </p:cNvSpPr>
          <p:nvPr>
            <p:ph type="title"/>
          </p:nvPr>
        </p:nvSpPr>
        <p:spPr/>
        <p:txBody>
          <a:bodyPr/>
          <a:lstStyle/>
          <a:p>
            <a:r>
              <a:rPr lang="en-US"/>
              <a:t>Issue in Modules</a:t>
            </a:r>
            <a:endParaRPr lang="en-IN"/>
          </a:p>
        </p:txBody>
      </p:sp>
      <p:sp>
        <p:nvSpPr>
          <p:cNvPr id="3" name="Content Placeholder 2">
            <a:extLst>
              <a:ext uri="{FF2B5EF4-FFF2-40B4-BE49-F238E27FC236}">
                <a16:creationId xmlns:a16="http://schemas.microsoft.com/office/drawing/2014/main" id="{714B9B1B-4C81-4337-AEC3-FCCD8A0BC377}"/>
              </a:ext>
            </a:extLst>
          </p:cNvPr>
          <p:cNvSpPr>
            <a:spLocks noGrp="1"/>
          </p:cNvSpPr>
          <p:nvPr>
            <p:ph idx="1"/>
          </p:nvPr>
        </p:nvSpPr>
        <p:spPr/>
        <p:txBody>
          <a:bodyPr/>
          <a:lstStyle/>
          <a:p>
            <a:r>
              <a:rPr lang="en-US"/>
              <a:t>In some cases, you do want to compile code based on a macro definition</a:t>
            </a:r>
          </a:p>
          <a:p>
            <a:r>
              <a:rPr lang="en-US"/>
              <a:t>E.g., enable or disable certain features of the code</a:t>
            </a:r>
          </a:p>
          <a:p>
            <a:r>
              <a:rPr lang="en-US"/>
              <a:t>Difficult to achieve this functionality with modules</a:t>
            </a:r>
          </a:p>
          <a:p>
            <a:r>
              <a:rPr lang="en-US"/>
              <a:t>Even if you need a macro in several headers in a module, include them in global module fragment (instead of importing them in module preamble)</a:t>
            </a:r>
            <a:endParaRPr lang="en-IN"/>
          </a:p>
        </p:txBody>
      </p:sp>
    </p:spTree>
    <p:extLst>
      <p:ext uri="{BB962C8B-B14F-4D97-AF65-F5344CB8AC3E}">
        <p14:creationId xmlns:p14="http://schemas.microsoft.com/office/powerpoint/2010/main" val="35565785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0720-881C-4744-A42C-B8C4292D8380}"/>
              </a:ext>
            </a:extLst>
          </p:cNvPr>
          <p:cNvSpPr>
            <a:spLocks noGrp="1"/>
          </p:cNvSpPr>
          <p:nvPr>
            <p:ph type="title"/>
          </p:nvPr>
        </p:nvSpPr>
        <p:spPr/>
        <p:txBody>
          <a:bodyPr/>
          <a:lstStyle/>
          <a:p>
            <a:r>
              <a:rPr lang="en-US"/>
              <a:t>Syntax</a:t>
            </a:r>
            <a:endParaRPr lang="en-IN"/>
          </a:p>
        </p:txBody>
      </p:sp>
      <p:sp>
        <p:nvSpPr>
          <p:cNvPr id="3" name="Content Placeholder 2">
            <a:extLst>
              <a:ext uri="{FF2B5EF4-FFF2-40B4-BE49-F238E27FC236}">
                <a16:creationId xmlns:a16="http://schemas.microsoft.com/office/drawing/2014/main" id="{7DDBA7D3-0AD3-4050-AC8D-4BA984A57D2C}"/>
              </a:ext>
            </a:extLst>
          </p:cNvPr>
          <p:cNvSpPr>
            <a:spLocks noGrp="1"/>
          </p:cNvSpPr>
          <p:nvPr>
            <p:ph idx="1"/>
          </p:nvPr>
        </p:nvSpPr>
        <p:spPr>
          <a:xfrm>
            <a:off x="838200" y="3429000"/>
            <a:ext cx="10515600" cy="2143126"/>
          </a:xfrm>
        </p:spPr>
        <p:txBody>
          <a:bodyPr/>
          <a:lstStyle/>
          <a:p>
            <a:pPr marL="0" indent="0" algn="ctr">
              <a:buNone/>
            </a:pPr>
            <a:r>
              <a:rPr lang="en-US" sz="4000" i="1">
                <a:solidFill>
                  <a:schemeClr val="accent1">
                    <a:lumMod val="75000"/>
                  </a:schemeClr>
                </a:solidFill>
              </a:rPr>
              <a:t>T object{ </a:t>
            </a:r>
            <a:r>
              <a:rPr lang="en-US" sz="4000" i="1">
                <a:solidFill>
                  <a:schemeClr val="bg1">
                    <a:lumMod val="50000"/>
                    <a:lumOff val="50000"/>
                  </a:schemeClr>
                </a:solidFill>
              </a:rPr>
              <a:t>.designator1</a:t>
            </a:r>
            <a:r>
              <a:rPr lang="en-US" sz="4000" i="1">
                <a:solidFill>
                  <a:schemeClr val="accent1">
                    <a:lumMod val="75000"/>
                  </a:schemeClr>
                </a:solidFill>
              </a:rPr>
              <a:t>=</a:t>
            </a:r>
            <a:r>
              <a:rPr lang="en-US" sz="4000" i="1">
                <a:solidFill>
                  <a:schemeClr val="accent4">
                    <a:lumMod val="75000"/>
                  </a:schemeClr>
                </a:solidFill>
              </a:rPr>
              <a:t>arg1</a:t>
            </a:r>
            <a:r>
              <a:rPr lang="en-US" sz="4000" i="1">
                <a:solidFill>
                  <a:schemeClr val="accent1">
                    <a:lumMod val="75000"/>
                  </a:schemeClr>
                </a:solidFill>
              </a:rPr>
              <a:t>, </a:t>
            </a:r>
            <a:r>
              <a:rPr lang="en-US" sz="4000" i="1">
                <a:solidFill>
                  <a:schemeClr val="bg1">
                    <a:lumMod val="50000"/>
                    <a:lumOff val="50000"/>
                  </a:schemeClr>
                </a:solidFill>
              </a:rPr>
              <a:t>.designator2</a:t>
            </a:r>
            <a:r>
              <a:rPr lang="en-US" sz="4000" i="1">
                <a:solidFill>
                  <a:schemeClr val="accent1">
                    <a:lumMod val="75000"/>
                  </a:schemeClr>
                </a:solidFill>
              </a:rPr>
              <a:t>{</a:t>
            </a:r>
            <a:r>
              <a:rPr lang="en-US" sz="4000" i="1">
                <a:solidFill>
                  <a:schemeClr val="accent4">
                    <a:lumMod val="75000"/>
                  </a:schemeClr>
                </a:solidFill>
              </a:rPr>
              <a:t>arg2</a:t>
            </a:r>
            <a:r>
              <a:rPr lang="en-US" sz="4000" i="1">
                <a:solidFill>
                  <a:schemeClr val="accent1">
                    <a:lumMod val="75000"/>
                  </a:schemeClr>
                </a:solidFill>
              </a:rPr>
              <a:t>}} </a:t>
            </a:r>
          </a:p>
          <a:p>
            <a:pPr marL="0" indent="0" algn="ctr">
              <a:buNone/>
            </a:pPr>
            <a:endParaRPr lang="en-US" sz="4000" i="1"/>
          </a:p>
          <a:p>
            <a:pPr marL="0" indent="0" algn="ctr">
              <a:buNone/>
            </a:pPr>
            <a:r>
              <a:rPr lang="en-US" sz="4000" i="1">
                <a:solidFill>
                  <a:schemeClr val="accent1">
                    <a:lumMod val="75000"/>
                  </a:schemeClr>
                </a:solidFill>
              </a:rPr>
              <a:t>T object={ </a:t>
            </a:r>
            <a:r>
              <a:rPr lang="en-US" sz="4000" i="1">
                <a:solidFill>
                  <a:schemeClr val="bg1">
                    <a:lumMod val="50000"/>
                    <a:lumOff val="50000"/>
                  </a:schemeClr>
                </a:solidFill>
              </a:rPr>
              <a:t>.designator1</a:t>
            </a:r>
            <a:r>
              <a:rPr lang="en-US" sz="4000" i="1">
                <a:solidFill>
                  <a:schemeClr val="accent1">
                    <a:lumMod val="75000"/>
                  </a:schemeClr>
                </a:solidFill>
              </a:rPr>
              <a:t>=</a:t>
            </a:r>
            <a:r>
              <a:rPr lang="en-US" sz="4000" i="1">
                <a:solidFill>
                  <a:schemeClr val="accent4">
                    <a:lumMod val="75000"/>
                  </a:schemeClr>
                </a:solidFill>
              </a:rPr>
              <a:t>arg1</a:t>
            </a:r>
            <a:r>
              <a:rPr lang="en-US" sz="4000" i="1">
                <a:solidFill>
                  <a:schemeClr val="accent1">
                    <a:lumMod val="75000"/>
                  </a:schemeClr>
                </a:solidFill>
              </a:rPr>
              <a:t>, </a:t>
            </a:r>
            <a:r>
              <a:rPr lang="en-US" sz="4000" i="1">
                <a:solidFill>
                  <a:schemeClr val="bg1">
                    <a:lumMod val="50000"/>
                    <a:lumOff val="50000"/>
                  </a:schemeClr>
                </a:solidFill>
              </a:rPr>
              <a:t>.designator2</a:t>
            </a:r>
            <a:r>
              <a:rPr lang="en-US" sz="4000" i="1">
                <a:solidFill>
                  <a:schemeClr val="accent1">
                    <a:lumMod val="75000"/>
                  </a:schemeClr>
                </a:solidFill>
              </a:rPr>
              <a:t>{</a:t>
            </a:r>
            <a:r>
              <a:rPr lang="en-US" sz="4000" i="1">
                <a:solidFill>
                  <a:schemeClr val="accent4">
                    <a:lumMod val="75000"/>
                  </a:schemeClr>
                </a:solidFill>
              </a:rPr>
              <a:t>arg2</a:t>
            </a:r>
            <a:r>
              <a:rPr lang="en-US" sz="4000" i="1">
                <a:solidFill>
                  <a:schemeClr val="accent1">
                    <a:lumMod val="75000"/>
                  </a:schemeClr>
                </a:solidFill>
              </a:rPr>
              <a:t>}}</a:t>
            </a:r>
            <a:endParaRPr lang="en-IN" sz="4000" i="1">
              <a:solidFill>
                <a:schemeClr val="accent1">
                  <a:lumMod val="75000"/>
                </a:schemeClr>
              </a:solidFill>
            </a:endParaRPr>
          </a:p>
          <a:p>
            <a:pPr marL="0" indent="0" algn="ctr">
              <a:buNone/>
            </a:pPr>
            <a:endParaRPr lang="en-IN" sz="4000" i="1"/>
          </a:p>
        </p:txBody>
      </p:sp>
      <p:cxnSp>
        <p:nvCxnSpPr>
          <p:cNvPr id="4" name="Straight Arrow Connector 3">
            <a:extLst>
              <a:ext uri="{FF2B5EF4-FFF2-40B4-BE49-F238E27FC236}">
                <a16:creationId xmlns:a16="http://schemas.microsoft.com/office/drawing/2014/main" id="{78FD8015-6F0E-4CA5-B7C9-467DA038F466}"/>
              </a:ext>
            </a:extLst>
          </p:cNvPr>
          <p:cNvCxnSpPr>
            <a:cxnSpLocks/>
          </p:cNvCxnSpPr>
          <p:nvPr/>
        </p:nvCxnSpPr>
        <p:spPr>
          <a:xfrm>
            <a:off x="4774712" y="2643188"/>
            <a:ext cx="0" cy="785811"/>
          </a:xfrm>
          <a:prstGeom prst="straightConnector1">
            <a:avLst/>
          </a:prstGeom>
          <a:ln w="2857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7858B0C-02EB-41D5-8502-5D5610AD8AC5}"/>
              </a:ext>
            </a:extLst>
          </p:cNvPr>
          <p:cNvSpPr txBox="1"/>
          <p:nvPr/>
        </p:nvSpPr>
        <p:spPr>
          <a:xfrm>
            <a:off x="4204032" y="2171997"/>
            <a:ext cx="4126835" cy="461665"/>
          </a:xfrm>
          <a:prstGeom prst="rect">
            <a:avLst/>
          </a:prstGeom>
          <a:noFill/>
        </p:spPr>
        <p:txBody>
          <a:bodyPr wrap="none" rtlCol="0">
            <a:spAutoFit/>
          </a:bodyPr>
          <a:lstStyle/>
          <a:p>
            <a:pPr algn="r"/>
            <a:r>
              <a:rPr lang="en-US" sz="2400">
                <a:solidFill>
                  <a:schemeClr val="bg1">
                    <a:lumMod val="75000"/>
                    <a:lumOff val="25000"/>
                  </a:schemeClr>
                </a:solidFill>
              </a:rPr>
              <a:t>public non-static data members</a:t>
            </a:r>
            <a:endParaRPr lang="en-IN" sz="2400">
              <a:solidFill>
                <a:schemeClr val="bg1">
                  <a:lumMod val="75000"/>
                  <a:lumOff val="25000"/>
                </a:schemeClr>
              </a:solidFill>
            </a:endParaRPr>
          </a:p>
        </p:txBody>
      </p:sp>
      <p:cxnSp>
        <p:nvCxnSpPr>
          <p:cNvPr id="8" name="Straight Arrow Connector 7">
            <a:extLst>
              <a:ext uri="{FF2B5EF4-FFF2-40B4-BE49-F238E27FC236}">
                <a16:creationId xmlns:a16="http://schemas.microsoft.com/office/drawing/2014/main" id="{BDA18515-9FB3-4FEE-8E52-E7C4A4640C11}"/>
              </a:ext>
            </a:extLst>
          </p:cNvPr>
          <p:cNvCxnSpPr>
            <a:cxnSpLocks/>
          </p:cNvCxnSpPr>
          <p:nvPr/>
        </p:nvCxnSpPr>
        <p:spPr>
          <a:xfrm>
            <a:off x="7732224" y="2633662"/>
            <a:ext cx="0" cy="785811"/>
          </a:xfrm>
          <a:prstGeom prst="straightConnector1">
            <a:avLst/>
          </a:prstGeom>
          <a:ln w="2857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15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FECB-35A9-49BA-ACD4-62BFB3C2A22A}"/>
              </a:ext>
            </a:extLst>
          </p:cNvPr>
          <p:cNvSpPr>
            <a:spLocks noGrp="1"/>
          </p:cNvSpPr>
          <p:nvPr>
            <p:ph type="title"/>
          </p:nvPr>
        </p:nvSpPr>
        <p:spPr/>
        <p:txBody>
          <a:bodyPr>
            <a:normAutofit fontScale="90000"/>
          </a:bodyPr>
          <a:lstStyle/>
          <a:p>
            <a:r>
              <a:rPr lang="en-US"/>
              <a:t>Interface &amp; Implementation Separation</a:t>
            </a:r>
            <a:endParaRPr lang="en-IN"/>
          </a:p>
        </p:txBody>
      </p:sp>
      <p:sp>
        <p:nvSpPr>
          <p:cNvPr id="4" name="Content Placeholder 3">
            <a:extLst>
              <a:ext uri="{FF2B5EF4-FFF2-40B4-BE49-F238E27FC236}">
                <a16:creationId xmlns:a16="http://schemas.microsoft.com/office/drawing/2014/main" id="{64812954-A7B7-4DEA-895D-A53551734F0B}"/>
              </a:ext>
            </a:extLst>
          </p:cNvPr>
          <p:cNvSpPr>
            <a:spLocks noGrp="1"/>
          </p:cNvSpPr>
          <p:nvPr>
            <p:ph idx="1"/>
          </p:nvPr>
        </p:nvSpPr>
        <p:spPr/>
        <p:txBody>
          <a:bodyPr>
            <a:normAutofit/>
          </a:bodyPr>
          <a:lstStyle/>
          <a:p>
            <a:r>
              <a:rPr lang="en-US"/>
              <a:t>With modules, you can implement the definitions directly in the file</a:t>
            </a:r>
          </a:p>
          <a:p>
            <a:r>
              <a:rPr lang="en-US"/>
              <a:t>The declarations are not required</a:t>
            </a:r>
          </a:p>
          <a:p>
            <a:r>
              <a:rPr lang="en-US"/>
              <a:t>However, it is still possible to split declaration &amp; definitions across files</a:t>
            </a:r>
          </a:p>
          <a:p>
            <a:r>
              <a:rPr lang="en-US"/>
              <a:t>But not really required with modules</a:t>
            </a:r>
          </a:p>
        </p:txBody>
      </p:sp>
    </p:spTree>
    <p:extLst>
      <p:ext uri="{BB962C8B-B14F-4D97-AF65-F5344CB8AC3E}">
        <p14:creationId xmlns:p14="http://schemas.microsoft.com/office/powerpoint/2010/main" val="8044092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A97BE-957C-97A2-A93A-5AEA49308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89C385-3223-FDAA-54F4-AF1C51B65F8F}"/>
              </a:ext>
            </a:extLst>
          </p:cNvPr>
          <p:cNvSpPr>
            <a:spLocks noGrp="1"/>
          </p:cNvSpPr>
          <p:nvPr>
            <p:ph type="title"/>
          </p:nvPr>
        </p:nvSpPr>
        <p:spPr/>
        <p:txBody>
          <a:bodyPr>
            <a:normAutofit fontScale="90000"/>
          </a:bodyPr>
          <a:lstStyle/>
          <a:p>
            <a:r>
              <a:rPr lang="en-US"/>
              <a:t>Interface &amp; Implementation Separation</a:t>
            </a:r>
            <a:endParaRPr lang="en-IN"/>
          </a:p>
        </p:txBody>
      </p:sp>
      <p:sp>
        <p:nvSpPr>
          <p:cNvPr id="4" name="Content Placeholder 3">
            <a:extLst>
              <a:ext uri="{FF2B5EF4-FFF2-40B4-BE49-F238E27FC236}">
                <a16:creationId xmlns:a16="http://schemas.microsoft.com/office/drawing/2014/main" id="{D3BC7E41-B22B-C5A7-C787-5082E76C5950}"/>
              </a:ext>
            </a:extLst>
          </p:cNvPr>
          <p:cNvSpPr>
            <a:spLocks noGrp="1"/>
          </p:cNvSpPr>
          <p:nvPr>
            <p:ph idx="1"/>
          </p:nvPr>
        </p:nvSpPr>
        <p:spPr/>
        <p:txBody>
          <a:bodyPr>
            <a:normAutofit fontScale="92500" lnSpcReduction="20000"/>
          </a:bodyPr>
          <a:lstStyle/>
          <a:p>
            <a:r>
              <a:rPr lang="en-US"/>
              <a:t>The declarations go in the module itself and is called the </a:t>
            </a:r>
            <a:r>
              <a:rPr lang="en-US" i="1"/>
              <a:t>module interface unit</a:t>
            </a:r>
          </a:p>
          <a:p>
            <a:r>
              <a:rPr lang="en-US"/>
              <a:t>The definitions go in a .</a:t>
            </a:r>
            <a:r>
              <a:rPr lang="en-US" err="1"/>
              <a:t>cpp</a:t>
            </a:r>
            <a:r>
              <a:rPr lang="en-US"/>
              <a:t> file which is called the </a:t>
            </a:r>
            <a:r>
              <a:rPr lang="en-US" i="1"/>
              <a:t>module implementation unit</a:t>
            </a:r>
          </a:p>
          <a:p>
            <a:r>
              <a:rPr lang="en-US"/>
              <a:t>The MIU must contain the following line</a:t>
            </a:r>
          </a:p>
          <a:p>
            <a:pPr marL="0" indent="0" algn="ctr">
              <a:buNone/>
            </a:pPr>
            <a:r>
              <a:rPr lang="en-US"/>
              <a:t> </a:t>
            </a:r>
            <a:r>
              <a:rPr lang="en-US" i="1">
                <a:solidFill>
                  <a:schemeClr val="accent1">
                    <a:lumMod val="75000"/>
                  </a:schemeClr>
                </a:solidFill>
              </a:rPr>
              <a:t>module [module name]</a:t>
            </a:r>
          </a:p>
          <a:p>
            <a:r>
              <a:rPr lang="en-US"/>
              <a:t>This indicates the MIU is defining the implementation of an existing module</a:t>
            </a:r>
          </a:p>
          <a:p>
            <a:r>
              <a:rPr lang="en-US"/>
              <a:t>It does not contain the export keyword on any entity</a:t>
            </a:r>
          </a:p>
        </p:txBody>
      </p:sp>
    </p:spTree>
    <p:extLst>
      <p:ext uri="{BB962C8B-B14F-4D97-AF65-F5344CB8AC3E}">
        <p14:creationId xmlns:p14="http://schemas.microsoft.com/office/powerpoint/2010/main" val="3671493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15C5D8-9607-4FBB-99DB-2474392E979A}"/>
              </a:ext>
            </a:extLst>
          </p:cNvPr>
          <p:cNvSpPr>
            <a:spLocks noGrp="1"/>
          </p:cNvSpPr>
          <p:nvPr>
            <p:ph type="title"/>
          </p:nvPr>
        </p:nvSpPr>
        <p:spPr/>
        <p:txBody>
          <a:bodyPr/>
          <a:lstStyle/>
          <a:p>
            <a:r>
              <a:rPr lang="en-US"/>
              <a:t>Example</a:t>
            </a:r>
            <a:endParaRPr lang="en-IN"/>
          </a:p>
        </p:txBody>
      </p:sp>
      <p:sp>
        <p:nvSpPr>
          <p:cNvPr id="8" name="TextBox 7">
            <a:extLst>
              <a:ext uri="{FF2B5EF4-FFF2-40B4-BE49-F238E27FC236}">
                <a16:creationId xmlns:a16="http://schemas.microsoft.com/office/drawing/2014/main" id="{A0590BA9-87FE-4E6C-889E-0D8B537172D0}"/>
              </a:ext>
            </a:extLst>
          </p:cNvPr>
          <p:cNvSpPr txBox="1"/>
          <p:nvPr/>
        </p:nvSpPr>
        <p:spPr>
          <a:xfrm>
            <a:off x="937606" y="1779262"/>
            <a:ext cx="3513859" cy="1384995"/>
          </a:xfrm>
          <a:prstGeom prst="rect">
            <a:avLst/>
          </a:prstGeom>
          <a:solidFill>
            <a:schemeClr val="bg1">
              <a:lumMod val="95000"/>
              <a:lumOff val="5000"/>
            </a:schemeClr>
          </a:solidFill>
          <a:ln w="28575">
            <a:solidFill>
              <a:schemeClr val="tx1">
                <a:lumMod val="50000"/>
              </a:schemeClr>
            </a:solidFill>
          </a:ln>
        </p:spPr>
        <p:txBody>
          <a:bodyPr wrap="square">
            <a:spAutoFit/>
          </a:bodyPr>
          <a:lstStyle/>
          <a:p>
            <a:r>
              <a:rPr lang="en-IN" sz="1680">
                <a:solidFill>
                  <a:srgbClr val="D5A2DF"/>
                </a:solidFill>
                <a:latin typeface="JetBrains Mono" pitchFamily="2" charset="0"/>
              </a:rPr>
              <a:t>export</a:t>
            </a:r>
            <a:r>
              <a:rPr lang="en-IN" sz="1680">
                <a:solidFill>
                  <a:srgbClr val="DCDCDC"/>
                </a:solidFill>
                <a:latin typeface="Cambria" panose="02040503050406030204" pitchFamily="18" charset="0"/>
              </a:rPr>
              <a:t> </a:t>
            </a:r>
            <a:r>
              <a:rPr lang="en-IN" sz="1680">
                <a:solidFill>
                  <a:srgbClr val="D5A2DF"/>
                </a:solidFill>
                <a:latin typeface="JetBrains Mono" pitchFamily="2" charset="0"/>
              </a:rPr>
              <a:t>module</a:t>
            </a:r>
            <a:r>
              <a:rPr lang="en-IN" sz="1680">
                <a:solidFill>
                  <a:srgbClr val="DCDCDC"/>
                </a:solidFill>
                <a:latin typeface="Cambria" panose="02040503050406030204" pitchFamily="18" charset="0"/>
              </a:rPr>
              <a:t> </a:t>
            </a:r>
            <a:r>
              <a:rPr lang="en-IN" sz="1680" err="1">
                <a:solidFill>
                  <a:srgbClr val="DCDCDC"/>
                </a:solidFill>
                <a:latin typeface="JetBrains Mono" pitchFamily="2" charset="0"/>
              </a:rPr>
              <a:t>Math.Basic</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DCDCDC"/>
                </a:solidFill>
                <a:latin typeface="JetBrains Mono" pitchFamily="2" charset="0"/>
              </a:rPr>
              <a:t> </a:t>
            </a:r>
          </a:p>
          <a:p>
            <a:r>
              <a:rPr lang="en-IN" sz="1680">
                <a:solidFill>
                  <a:srgbClr val="D5A2DF"/>
                </a:solidFill>
                <a:latin typeface="JetBrains Mono" pitchFamily="2" charset="0"/>
              </a:rPr>
              <a:t>export</a:t>
            </a:r>
            <a:r>
              <a:rPr lang="en-IN" sz="1680">
                <a:solidFill>
                  <a:srgbClr val="DCDCDC"/>
                </a:solidFill>
                <a:latin typeface="Cambria" panose="02040503050406030204" pitchFamily="18" charset="0"/>
              </a:rPr>
              <a:t> </a:t>
            </a:r>
            <a:r>
              <a:rPr lang="en-IN" sz="1680">
                <a:solidFill>
                  <a:srgbClr val="D5A2DF"/>
                </a:solidFill>
                <a:latin typeface="JetBrains Mono" pitchFamily="2" charset="0"/>
              </a:rPr>
              <a:t>namespace</a:t>
            </a:r>
            <a:r>
              <a:rPr lang="en-IN" sz="1680">
                <a:solidFill>
                  <a:srgbClr val="DCDCDC"/>
                </a:solidFill>
                <a:latin typeface="Cambria" panose="02040503050406030204" pitchFamily="18" charset="0"/>
              </a:rPr>
              <a:t> </a:t>
            </a:r>
            <a:r>
              <a:rPr lang="en-IN" sz="1680">
                <a:solidFill>
                  <a:srgbClr val="C8C8C8"/>
                </a:solidFill>
                <a:latin typeface="JetBrains Mono" pitchFamily="2" charset="0"/>
              </a:rPr>
              <a:t>Math</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DCDCDC"/>
                </a:solidFill>
                <a:latin typeface="JetBrains Mono" pitchFamily="2" charset="0"/>
              </a:rPr>
              <a:t>	</a:t>
            </a:r>
            <a:r>
              <a:rPr lang="en-IN" sz="1680">
                <a:solidFill>
                  <a:srgbClr val="D5A2DF"/>
                </a:solidFill>
                <a:latin typeface="JetBrains Mono" pitchFamily="2" charset="0"/>
              </a:rPr>
              <a:t>int</a:t>
            </a:r>
            <a:r>
              <a:rPr lang="en-IN" sz="1680">
                <a:solidFill>
                  <a:srgbClr val="DCDCDC"/>
                </a:solidFill>
                <a:latin typeface="Cambria" panose="02040503050406030204" pitchFamily="18" charset="0"/>
              </a:rPr>
              <a:t> </a:t>
            </a:r>
            <a:r>
              <a:rPr lang="en-IN" sz="1680">
                <a:solidFill>
                  <a:srgbClr val="82B7E1"/>
                </a:solidFill>
                <a:latin typeface="JetBrains Mono" pitchFamily="2" charset="0"/>
              </a:rPr>
              <a:t>Add</a:t>
            </a:r>
            <a:r>
              <a:rPr lang="en-IN" sz="1680">
                <a:solidFill>
                  <a:srgbClr val="FFFFFF"/>
                </a:solidFill>
                <a:latin typeface="JetBrains Mono" pitchFamily="2" charset="0"/>
              </a:rPr>
              <a:t>(</a:t>
            </a:r>
            <a:r>
              <a:rPr lang="en-IN" sz="1680">
                <a:solidFill>
                  <a:srgbClr val="D5A2DF"/>
                </a:solidFill>
                <a:latin typeface="JetBrains Mono" pitchFamily="2" charset="0"/>
              </a:rPr>
              <a:t>int</a:t>
            </a:r>
            <a:r>
              <a:rPr lang="en-IN" sz="1680">
                <a:solidFill>
                  <a:srgbClr val="DCDCDC"/>
                </a:solidFill>
                <a:latin typeface="Cambria" panose="02040503050406030204" pitchFamily="18" charset="0"/>
              </a:rPr>
              <a:t> </a:t>
            </a:r>
            <a:r>
              <a:rPr lang="en-IN" sz="1680" err="1">
                <a:solidFill>
                  <a:srgbClr val="C8C8C8"/>
                </a:solidFill>
                <a:latin typeface="JetBrains Mono" pitchFamily="2" charset="0"/>
              </a:rPr>
              <a:t>x</a:t>
            </a:r>
            <a:r>
              <a:rPr lang="en-IN" sz="1680" err="1">
                <a:solidFill>
                  <a:srgbClr val="FFFFFF"/>
                </a:solidFill>
                <a:latin typeface="JetBrains Mono" pitchFamily="2" charset="0"/>
              </a:rPr>
              <a:t>,</a:t>
            </a:r>
            <a:r>
              <a:rPr lang="en-IN" sz="1680" err="1">
                <a:solidFill>
                  <a:srgbClr val="D5A2DF"/>
                </a:solidFill>
                <a:latin typeface="JetBrains Mono" pitchFamily="2" charset="0"/>
              </a:rPr>
              <a:t>int</a:t>
            </a:r>
            <a:r>
              <a:rPr lang="en-IN" sz="1680">
                <a:solidFill>
                  <a:srgbClr val="DCDCDC"/>
                </a:solidFill>
                <a:latin typeface="Cambria" panose="02040503050406030204" pitchFamily="18" charset="0"/>
              </a:rPr>
              <a:t> </a:t>
            </a:r>
            <a:r>
              <a:rPr lang="en-IN" sz="1680">
                <a:solidFill>
                  <a:srgbClr val="C8C8C8"/>
                </a:solidFill>
                <a:latin typeface="JetBrains Mono" pitchFamily="2" charset="0"/>
              </a:rPr>
              <a:t>y</a:t>
            </a:r>
            <a:r>
              <a:rPr lang="en-IN" sz="1680">
                <a:solidFill>
                  <a:srgbClr val="FFFFFF"/>
                </a:solidFill>
                <a:latin typeface="JetBrains Mono" pitchFamily="2" charset="0"/>
              </a:rPr>
              <a:t>)</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FFFFFF"/>
                </a:solidFill>
                <a:latin typeface="JetBrains Mono" pitchFamily="2" charset="0"/>
              </a:rPr>
              <a:t>}</a:t>
            </a:r>
            <a:r>
              <a:rPr lang="en-IN" sz="1680">
                <a:solidFill>
                  <a:srgbClr val="DCDCDC"/>
                </a:solidFill>
                <a:latin typeface="Cambria" panose="02040503050406030204" pitchFamily="18" charset="0"/>
              </a:rPr>
              <a:t> </a:t>
            </a:r>
            <a:endParaRPr lang="en-IN" sz="1680">
              <a:solidFill>
                <a:srgbClr val="DCDCDC"/>
              </a:solidFill>
              <a:latin typeface="JetBrains Mono" pitchFamily="2" charset="0"/>
            </a:endParaRPr>
          </a:p>
        </p:txBody>
      </p:sp>
      <p:sp>
        <p:nvSpPr>
          <p:cNvPr id="9" name="TextBox 8">
            <a:extLst>
              <a:ext uri="{FF2B5EF4-FFF2-40B4-BE49-F238E27FC236}">
                <a16:creationId xmlns:a16="http://schemas.microsoft.com/office/drawing/2014/main" id="{264A12FC-A3AA-4ED2-BF80-FA80A43E5285}"/>
              </a:ext>
            </a:extLst>
          </p:cNvPr>
          <p:cNvSpPr txBox="1"/>
          <p:nvPr/>
        </p:nvSpPr>
        <p:spPr>
          <a:xfrm>
            <a:off x="6642215" y="1779262"/>
            <a:ext cx="3547110" cy="1643527"/>
          </a:xfrm>
          <a:prstGeom prst="rect">
            <a:avLst/>
          </a:prstGeom>
          <a:solidFill>
            <a:schemeClr val="bg1">
              <a:lumMod val="95000"/>
              <a:lumOff val="5000"/>
            </a:schemeClr>
          </a:solidFill>
          <a:ln w="28575">
            <a:solidFill>
              <a:schemeClr val="tx1">
                <a:lumMod val="50000"/>
              </a:schemeClr>
            </a:solidFill>
          </a:ln>
        </p:spPr>
        <p:txBody>
          <a:bodyPr wrap="square">
            <a:spAutoFit/>
          </a:bodyPr>
          <a:lstStyle/>
          <a:p>
            <a:r>
              <a:rPr lang="en-IN" sz="1680">
                <a:solidFill>
                  <a:srgbClr val="D5A2DF"/>
                </a:solidFill>
                <a:latin typeface="JetBrains Mono" pitchFamily="2" charset="0"/>
              </a:rPr>
              <a:t>module</a:t>
            </a:r>
            <a:r>
              <a:rPr lang="en-IN" sz="1680">
                <a:solidFill>
                  <a:srgbClr val="DCDCDC"/>
                </a:solidFill>
                <a:latin typeface="Cambria" panose="02040503050406030204" pitchFamily="18" charset="0"/>
              </a:rPr>
              <a:t> </a:t>
            </a:r>
            <a:r>
              <a:rPr lang="en-IN" sz="1680" err="1">
                <a:solidFill>
                  <a:srgbClr val="FBB3C8"/>
                </a:solidFill>
                <a:latin typeface="JetBrains Mono" pitchFamily="2" charset="0"/>
              </a:rPr>
              <a:t>Math.Basic</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D5A2DF"/>
                </a:solidFill>
                <a:latin typeface="JetBrains Mono" pitchFamily="2" charset="0"/>
              </a:rPr>
              <a:t>namespace</a:t>
            </a:r>
            <a:r>
              <a:rPr lang="en-IN" sz="1680">
                <a:solidFill>
                  <a:srgbClr val="DCDCDC"/>
                </a:solidFill>
                <a:latin typeface="Cambria" panose="02040503050406030204" pitchFamily="18" charset="0"/>
              </a:rPr>
              <a:t> </a:t>
            </a:r>
            <a:r>
              <a:rPr lang="en-IN" sz="1680">
                <a:solidFill>
                  <a:srgbClr val="CAC751"/>
                </a:solidFill>
                <a:latin typeface="JetBrains Mono" pitchFamily="2" charset="0"/>
              </a:rPr>
              <a:t>Math</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DCDCDC"/>
                </a:solidFill>
                <a:latin typeface="JetBrains Mono" pitchFamily="2" charset="0"/>
              </a:rPr>
              <a:t>	</a:t>
            </a:r>
            <a:r>
              <a:rPr lang="en-IN" sz="1680">
                <a:solidFill>
                  <a:srgbClr val="D5A2DF"/>
                </a:solidFill>
                <a:latin typeface="JetBrains Mono" pitchFamily="2" charset="0"/>
              </a:rPr>
              <a:t>int</a:t>
            </a:r>
            <a:r>
              <a:rPr lang="en-IN" sz="1680">
                <a:solidFill>
                  <a:srgbClr val="DCDCDC"/>
                </a:solidFill>
                <a:latin typeface="Cambria" panose="02040503050406030204" pitchFamily="18" charset="0"/>
              </a:rPr>
              <a:t> </a:t>
            </a:r>
            <a:r>
              <a:rPr lang="en-IN" sz="1680">
                <a:solidFill>
                  <a:srgbClr val="7B6FC4"/>
                </a:solidFill>
                <a:latin typeface="JetBrains Mono" pitchFamily="2" charset="0"/>
              </a:rPr>
              <a:t>Add</a:t>
            </a:r>
            <a:r>
              <a:rPr lang="en-IN" sz="1680">
                <a:solidFill>
                  <a:srgbClr val="FFFFFF"/>
                </a:solidFill>
                <a:latin typeface="JetBrains Mono" pitchFamily="2" charset="0"/>
              </a:rPr>
              <a:t>(</a:t>
            </a:r>
            <a:r>
              <a:rPr lang="en-IN" sz="1680">
                <a:solidFill>
                  <a:srgbClr val="D5A2DF"/>
                </a:solidFill>
                <a:latin typeface="JetBrains Mono" pitchFamily="2" charset="0"/>
              </a:rPr>
              <a:t>int</a:t>
            </a:r>
            <a:r>
              <a:rPr lang="en-IN" sz="1680">
                <a:solidFill>
                  <a:srgbClr val="DCDCDC"/>
                </a:solidFill>
                <a:latin typeface="Cambria" panose="02040503050406030204" pitchFamily="18" charset="0"/>
              </a:rPr>
              <a:t> </a:t>
            </a:r>
            <a:r>
              <a:rPr lang="en-IN" sz="1680">
                <a:solidFill>
                  <a:srgbClr val="C8C8C8"/>
                </a:solidFill>
                <a:latin typeface="JetBrains Mono" pitchFamily="2" charset="0"/>
              </a:rPr>
              <a:t>x</a:t>
            </a:r>
            <a:r>
              <a:rPr lang="en-IN" sz="1680">
                <a:solidFill>
                  <a:srgbClr val="FFFFFF"/>
                </a:solidFill>
                <a:latin typeface="JetBrains Mono" pitchFamily="2" charset="0"/>
              </a:rPr>
              <a:t>,</a:t>
            </a:r>
            <a:r>
              <a:rPr lang="en-IN" sz="1680">
                <a:solidFill>
                  <a:srgbClr val="DCDCDC"/>
                </a:solidFill>
                <a:latin typeface="Cambria" panose="02040503050406030204" pitchFamily="18" charset="0"/>
              </a:rPr>
              <a:t> </a:t>
            </a:r>
            <a:r>
              <a:rPr lang="en-IN" sz="1680">
                <a:solidFill>
                  <a:srgbClr val="D5A2DF"/>
                </a:solidFill>
                <a:latin typeface="JetBrains Mono" pitchFamily="2" charset="0"/>
              </a:rPr>
              <a:t>int</a:t>
            </a:r>
            <a:r>
              <a:rPr lang="en-IN" sz="1680">
                <a:solidFill>
                  <a:srgbClr val="DCDCDC"/>
                </a:solidFill>
                <a:latin typeface="Cambria" panose="02040503050406030204" pitchFamily="18" charset="0"/>
              </a:rPr>
              <a:t> </a:t>
            </a:r>
            <a:r>
              <a:rPr lang="en-IN" sz="1680">
                <a:solidFill>
                  <a:srgbClr val="C8C8C8"/>
                </a:solidFill>
                <a:latin typeface="JetBrains Mono" pitchFamily="2" charset="0"/>
              </a:rPr>
              <a:t>y</a:t>
            </a:r>
            <a:r>
              <a:rPr lang="en-IN" sz="1680">
                <a:solidFill>
                  <a:srgbClr val="FFFFFF"/>
                </a:solidFill>
                <a:latin typeface="JetBrains Mono" pitchFamily="2" charset="0"/>
              </a:rPr>
              <a:t>)</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DCDCDC"/>
                </a:solidFill>
                <a:latin typeface="JetBrains Mono" pitchFamily="2" charset="0"/>
              </a:rPr>
              <a:t>		</a:t>
            </a:r>
            <a:r>
              <a:rPr lang="en-IN" sz="1680">
                <a:solidFill>
                  <a:srgbClr val="6B6BE9"/>
                </a:solidFill>
                <a:latin typeface="JetBrains Mono" pitchFamily="2" charset="0"/>
              </a:rPr>
              <a:t>return</a:t>
            </a:r>
            <a:r>
              <a:rPr lang="en-IN" sz="1680">
                <a:solidFill>
                  <a:srgbClr val="DCDCDC"/>
                </a:solidFill>
                <a:latin typeface="Cambria" panose="02040503050406030204" pitchFamily="18" charset="0"/>
              </a:rPr>
              <a:t> </a:t>
            </a:r>
            <a:r>
              <a:rPr lang="en-IN" sz="1680">
                <a:solidFill>
                  <a:srgbClr val="C8C8C8"/>
                </a:solidFill>
                <a:latin typeface="JetBrains Mono" pitchFamily="2" charset="0"/>
              </a:rPr>
              <a:t>x</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r>
              <a:rPr lang="en-IN" sz="1680">
                <a:solidFill>
                  <a:srgbClr val="DCDCDC"/>
                </a:solidFill>
                <a:latin typeface="Cambria" panose="02040503050406030204" pitchFamily="18" charset="0"/>
              </a:rPr>
              <a:t> </a:t>
            </a:r>
            <a:r>
              <a:rPr lang="en-IN" sz="1680">
                <a:solidFill>
                  <a:srgbClr val="C8C8C8"/>
                </a:solidFill>
                <a:latin typeface="JetBrains Mono" pitchFamily="2" charset="0"/>
              </a:rPr>
              <a:t>y</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DCDCDC"/>
                </a:solidFill>
                <a:latin typeface="JetBrains Mono" pitchFamily="2" charset="0"/>
              </a:rPr>
              <a:t>	</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FFFFFF"/>
                </a:solidFill>
                <a:latin typeface="JetBrains Mono" pitchFamily="2" charset="0"/>
              </a:rPr>
              <a:t>}</a:t>
            </a:r>
            <a:r>
              <a:rPr lang="en-IN" sz="1680">
                <a:solidFill>
                  <a:srgbClr val="DCDCDC"/>
                </a:solidFill>
                <a:latin typeface="Cambria" panose="02040503050406030204" pitchFamily="18" charset="0"/>
              </a:rPr>
              <a:t> </a:t>
            </a:r>
            <a:endParaRPr lang="en-IN" sz="1680">
              <a:solidFill>
                <a:srgbClr val="DCDCDC"/>
              </a:solidFill>
              <a:latin typeface="JetBrains Mono" pitchFamily="2" charset="0"/>
            </a:endParaRPr>
          </a:p>
        </p:txBody>
      </p:sp>
      <p:sp>
        <p:nvSpPr>
          <p:cNvPr id="10" name="TextBox 9">
            <a:extLst>
              <a:ext uri="{FF2B5EF4-FFF2-40B4-BE49-F238E27FC236}">
                <a16:creationId xmlns:a16="http://schemas.microsoft.com/office/drawing/2014/main" id="{1B2A12B4-9702-4F7C-864A-DEE5C35A0499}"/>
              </a:ext>
            </a:extLst>
          </p:cNvPr>
          <p:cNvSpPr txBox="1"/>
          <p:nvPr/>
        </p:nvSpPr>
        <p:spPr>
          <a:xfrm>
            <a:off x="3101340" y="4376805"/>
            <a:ext cx="6149340" cy="1846659"/>
          </a:xfrm>
          <a:prstGeom prst="rect">
            <a:avLst/>
          </a:prstGeom>
          <a:solidFill>
            <a:schemeClr val="bg1">
              <a:lumMod val="95000"/>
              <a:lumOff val="5000"/>
            </a:schemeClr>
          </a:solidFill>
          <a:ln w="28575">
            <a:solidFill>
              <a:schemeClr val="tx1">
                <a:lumMod val="50000"/>
              </a:schemeClr>
            </a:solidFill>
          </a:ln>
        </p:spPr>
        <p:txBody>
          <a:bodyPr wrap="square">
            <a:spAutoFit/>
          </a:bodyPr>
          <a:lstStyle/>
          <a:p>
            <a:endParaRPr lang="en-IN" sz="1320">
              <a:latin typeface="Times New Roman" panose="02020603050405020304" pitchFamily="18" charset="0"/>
            </a:endParaRPr>
          </a:p>
          <a:p>
            <a:r>
              <a:rPr lang="en-IN" sz="1680">
                <a:solidFill>
                  <a:srgbClr val="D5A2DF"/>
                </a:solidFill>
                <a:latin typeface="JetBrains Mono" pitchFamily="2" charset="0"/>
              </a:rPr>
              <a:t>import</a:t>
            </a:r>
            <a:r>
              <a:rPr lang="en-IN" sz="1680">
                <a:solidFill>
                  <a:srgbClr val="DCDCDC"/>
                </a:solidFill>
                <a:latin typeface="Cambria" panose="02040503050406030204" pitchFamily="18" charset="0"/>
              </a:rPr>
              <a:t> </a:t>
            </a:r>
            <a:r>
              <a:rPr lang="en-IN" sz="1680" err="1">
                <a:solidFill>
                  <a:srgbClr val="FBB3C8"/>
                </a:solidFill>
                <a:latin typeface="JetBrains Mono" pitchFamily="2" charset="0"/>
              </a:rPr>
              <a:t>Math.Basic</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FFCB6B"/>
                </a:solidFill>
                <a:latin typeface="JetBrains Mono" pitchFamily="2" charset="0"/>
              </a:rPr>
              <a:t>#include</a:t>
            </a:r>
            <a:r>
              <a:rPr lang="en-IN" sz="1680">
                <a:solidFill>
                  <a:srgbClr val="DCDCDC"/>
                </a:solidFill>
                <a:latin typeface="Cambria" panose="02040503050406030204" pitchFamily="18" charset="0"/>
              </a:rPr>
              <a:t> </a:t>
            </a:r>
            <a:r>
              <a:rPr lang="en-IN" sz="1680">
                <a:solidFill>
                  <a:srgbClr val="A31515"/>
                </a:solidFill>
                <a:latin typeface="JetBrains Mono" pitchFamily="2" charset="0"/>
              </a:rPr>
              <a:t>&lt;</a:t>
            </a:r>
            <a:r>
              <a:rPr lang="en-IN" sz="1680">
                <a:solidFill>
                  <a:srgbClr val="C3E88D"/>
                </a:solidFill>
                <a:latin typeface="JetBrains Mono" pitchFamily="2" charset="0"/>
              </a:rPr>
              <a:t>iostream</a:t>
            </a:r>
            <a:r>
              <a:rPr lang="en-IN" sz="1680">
                <a:solidFill>
                  <a:srgbClr val="A31515"/>
                </a:solidFill>
                <a:latin typeface="JetBrains Mono" pitchFamily="2" charset="0"/>
              </a:rPr>
              <a:t>&gt;</a:t>
            </a:r>
            <a:endParaRPr lang="en-IN" sz="1680">
              <a:solidFill>
                <a:srgbClr val="DCDCDC"/>
              </a:solidFill>
              <a:latin typeface="JetBrains Mono" pitchFamily="2" charset="0"/>
            </a:endParaRPr>
          </a:p>
          <a:p>
            <a:r>
              <a:rPr lang="en-IN" sz="1680">
                <a:solidFill>
                  <a:srgbClr val="D5A2DF"/>
                </a:solidFill>
                <a:latin typeface="JetBrains Mono" pitchFamily="2" charset="0"/>
              </a:rPr>
              <a:t>int</a:t>
            </a:r>
            <a:r>
              <a:rPr lang="en-IN" sz="1680">
                <a:solidFill>
                  <a:srgbClr val="DCDCDC"/>
                </a:solidFill>
                <a:latin typeface="Cambria" panose="02040503050406030204" pitchFamily="18" charset="0"/>
              </a:rPr>
              <a:t> </a:t>
            </a:r>
            <a:r>
              <a:rPr lang="en-IN" sz="1680">
                <a:solidFill>
                  <a:srgbClr val="7B6FC4"/>
                </a:solidFill>
                <a:latin typeface="JetBrains Mono" pitchFamily="2" charset="0"/>
              </a:rPr>
              <a:t>main</a:t>
            </a:r>
            <a:r>
              <a:rPr lang="en-IN" sz="1680">
                <a:solidFill>
                  <a:srgbClr val="FFFFFF"/>
                </a:solidFill>
                <a:latin typeface="JetBrains Mono" pitchFamily="2" charset="0"/>
              </a:rPr>
              <a:t>()</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DCDCDC"/>
                </a:solidFill>
                <a:latin typeface="JetBrains Mono" pitchFamily="2" charset="0"/>
              </a:rPr>
              <a:t>	</a:t>
            </a:r>
            <a:r>
              <a:rPr lang="en-IN" sz="1680">
                <a:solidFill>
                  <a:srgbClr val="D5A2DF"/>
                </a:solidFill>
                <a:latin typeface="JetBrains Mono" pitchFamily="2" charset="0"/>
              </a:rPr>
              <a:t>using</a:t>
            </a:r>
            <a:r>
              <a:rPr lang="en-IN" sz="1680">
                <a:solidFill>
                  <a:srgbClr val="DCDCDC"/>
                </a:solidFill>
                <a:latin typeface="Cambria" panose="02040503050406030204" pitchFamily="18" charset="0"/>
              </a:rPr>
              <a:t> </a:t>
            </a:r>
            <a:r>
              <a:rPr lang="en-IN" sz="1680">
                <a:solidFill>
                  <a:srgbClr val="D5A2DF"/>
                </a:solidFill>
                <a:latin typeface="JetBrains Mono" pitchFamily="2" charset="0"/>
              </a:rPr>
              <a:t>namespace</a:t>
            </a:r>
            <a:r>
              <a:rPr lang="en-IN" sz="1680">
                <a:solidFill>
                  <a:srgbClr val="DCDCDC"/>
                </a:solidFill>
                <a:latin typeface="Cambria" panose="02040503050406030204" pitchFamily="18" charset="0"/>
              </a:rPr>
              <a:t> </a:t>
            </a:r>
            <a:r>
              <a:rPr lang="en-IN" sz="1680">
                <a:solidFill>
                  <a:srgbClr val="FFFF00"/>
                </a:solidFill>
                <a:latin typeface="JetBrains Mono" pitchFamily="2" charset="0"/>
              </a:rPr>
              <a:t>Math</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US" sz="1680">
                <a:solidFill>
                  <a:srgbClr val="DCDCDC"/>
                </a:solidFill>
                <a:latin typeface="JetBrains Mono" pitchFamily="2" charset="0"/>
              </a:rPr>
              <a:t>	</a:t>
            </a:r>
            <a:r>
              <a:rPr lang="en-US" sz="1680">
                <a:solidFill>
                  <a:srgbClr val="CAC751"/>
                </a:solidFill>
                <a:latin typeface="JetBrains Mono" pitchFamily="2" charset="0"/>
              </a:rPr>
              <a:t>std</a:t>
            </a:r>
            <a:r>
              <a:rPr lang="en-US" sz="1680">
                <a:solidFill>
                  <a:srgbClr val="FFFFFF"/>
                </a:solidFill>
                <a:latin typeface="JetBrains Mono" pitchFamily="2" charset="0"/>
              </a:rPr>
              <a:t>::</a:t>
            </a:r>
            <a:r>
              <a:rPr lang="en-US" sz="1680" err="1">
                <a:solidFill>
                  <a:srgbClr val="FBB3C8"/>
                </a:solidFill>
                <a:latin typeface="JetBrains Mono" pitchFamily="2" charset="0"/>
              </a:rPr>
              <a:t>cout</a:t>
            </a:r>
            <a:r>
              <a:rPr lang="en-US" sz="1680">
                <a:solidFill>
                  <a:srgbClr val="DCDCDC"/>
                </a:solidFill>
                <a:latin typeface="Cambria" panose="02040503050406030204" pitchFamily="18" charset="0"/>
              </a:rPr>
              <a:t> </a:t>
            </a:r>
            <a:r>
              <a:rPr lang="en-US" sz="1680">
                <a:solidFill>
                  <a:srgbClr val="008B8B"/>
                </a:solidFill>
                <a:latin typeface="JetBrains Mono" pitchFamily="2" charset="0"/>
              </a:rPr>
              <a:t>&lt;&lt;</a:t>
            </a:r>
            <a:r>
              <a:rPr lang="en-US" sz="1680">
                <a:solidFill>
                  <a:srgbClr val="DCDCDC"/>
                </a:solidFill>
                <a:latin typeface="Cambria" panose="02040503050406030204" pitchFamily="18" charset="0"/>
              </a:rPr>
              <a:t> </a:t>
            </a:r>
            <a:r>
              <a:rPr lang="en-US" sz="1680">
                <a:solidFill>
                  <a:srgbClr val="A31515"/>
                </a:solidFill>
                <a:latin typeface="JetBrains Mono" pitchFamily="2" charset="0"/>
              </a:rPr>
              <a:t>"</a:t>
            </a:r>
            <a:r>
              <a:rPr lang="en-US" sz="1680">
                <a:solidFill>
                  <a:srgbClr val="C3E88D"/>
                </a:solidFill>
                <a:latin typeface="JetBrains Mono" pitchFamily="2" charset="0"/>
              </a:rPr>
              <a:t>Sum</a:t>
            </a:r>
            <a:r>
              <a:rPr lang="en-US" sz="1680">
                <a:solidFill>
                  <a:srgbClr val="C3E88D"/>
                </a:solidFill>
                <a:latin typeface="Cambria" panose="02040503050406030204" pitchFamily="18" charset="0"/>
              </a:rPr>
              <a:t> </a:t>
            </a:r>
            <a:r>
              <a:rPr lang="en-US" sz="1680">
                <a:solidFill>
                  <a:srgbClr val="C3E88D"/>
                </a:solidFill>
                <a:latin typeface="JetBrains Mono" pitchFamily="2" charset="0"/>
              </a:rPr>
              <a:t>is:</a:t>
            </a:r>
            <a:r>
              <a:rPr lang="en-US" sz="1680">
                <a:solidFill>
                  <a:srgbClr val="A31515"/>
                </a:solidFill>
                <a:latin typeface="JetBrains Mono" pitchFamily="2" charset="0"/>
              </a:rPr>
              <a:t>"</a:t>
            </a:r>
            <a:r>
              <a:rPr lang="en-US" sz="1680">
                <a:solidFill>
                  <a:srgbClr val="DCDCDC"/>
                </a:solidFill>
                <a:latin typeface="Cambria" panose="02040503050406030204" pitchFamily="18" charset="0"/>
              </a:rPr>
              <a:t> </a:t>
            </a:r>
            <a:r>
              <a:rPr lang="en-US" sz="1680">
                <a:solidFill>
                  <a:srgbClr val="008B8B"/>
                </a:solidFill>
                <a:latin typeface="JetBrains Mono" pitchFamily="2" charset="0"/>
              </a:rPr>
              <a:t>&lt;&lt;</a:t>
            </a:r>
            <a:r>
              <a:rPr lang="en-US" sz="1680">
                <a:solidFill>
                  <a:srgbClr val="DCDCDC"/>
                </a:solidFill>
                <a:latin typeface="Cambria" panose="02040503050406030204" pitchFamily="18" charset="0"/>
              </a:rPr>
              <a:t> </a:t>
            </a:r>
            <a:r>
              <a:rPr lang="en-US" sz="1680">
                <a:solidFill>
                  <a:srgbClr val="7B6FC4"/>
                </a:solidFill>
                <a:latin typeface="JetBrains Mono" pitchFamily="2" charset="0"/>
              </a:rPr>
              <a:t>Add</a:t>
            </a:r>
            <a:r>
              <a:rPr lang="en-US" sz="1680">
                <a:solidFill>
                  <a:srgbClr val="FFFFFF"/>
                </a:solidFill>
                <a:latin typeface="JetBrains Mono" pitchFamily="2" charset="0"/>
              </a:rPr>
              <a:t>(</a:t>
            </a:r>
            <a:r>
              <a:rPr lang="en-US" sz="1680">
                <a:solidFill>
                  <a:srgbClr val="F78C6C"/>
                </a:solidFill>
                <a:latin typeface="JetBrains Mono" pitchFamily="2" charset="0"/>
              </a:rPr>
              <a:t>3</a:t>
            </a:r>
            <a:r>
              <a:rPr lang="en-US" sz="1680">
                <a:solidFill>
                  <a:srgbClr val="FFFFFF"/>
                </a:solidFill>
                <a:latin typeface="JetBrains Mono" pitchFamily="2" charset="0"/>
              </a:rPr>
              <a:t>,</a:t>
            </a:r>
            <a:r>
              <a:rPr lang="en-US" sz="1680">
                <a:solidFill>
                  <a:srgbClr val="F78C6C"/>
                </a:solidFill>
                <a:latin typeface="JetBrains Mono" pitchFamily="2" charset="0"/>
              </a:rPr>
              <a:t>9</a:t>
            </a:r>
            <a:r>
              <a:rPr lang="en-US" sz="1680">
                <a:solidFill>
                  <a:srgbClr val="FFFFFF"/>
                </a:solidFill>
                <a:latin typeface="JetBrains Mono" pitchFamily="2" charset="0"/>
              </a:rPr>
              <a:t>)</a:t>
            </a:r>
            <a:r>
              <a:rPr lang="en-US" sz="1680">
                <a:solidFill>
                  <a:srgbClr val="DCDCDC"/>
                </a:solidFill>
                <a:latin typeface="Cambria" panose="02040503050406030204" pitchFamily="18" charset="0"/>
              </a:rPr>
              <a:t> </a:t>
            </a:r>
            <a:r>
              <a:rPr lang="en-US" sz="1680">
                <a:solidFill>
                  <a:srgbClr val="FFFFFF"/>
                </a:solidFill>
                <a:latin typeface="JetBrains Mono" pitchFamily="2" charset="0"/>
              </a:rPr>
              <a:t>&lt;&lt;</a:t>
            </a:r>
            <a:r>
              <a:rPr lang="en-US" sz="1680">
                <a:solidFill>
                  <a:srgbClr val="DCDCDC"/>
                </a:solidFill>
                <a:latin typeface="Cambria" panose="02040503050406030204" pitchFamily="18" charset="0"/>
              </a:rPr>
              <a:t> </a:t>
            </a:r>
            <a:r>
              <a:rPr lang="en-US" sz="1680">
                <a:solidFill>
                  <a:srgbClr val="A31515"/>
                </a:solidFill>
                <a:latin typeface="JetBrains Mono" pitchFamily="2" charset="0"/>
              </a:rPr>
              <a:t>'\n'</a:t>
            </a:r>
            <a:r>
              <a:rPr lang="en-US" sz="1680">
                <a:solidFill>
                  <a:srgbClr val="DCDCDC"/>
                </a:solidFill>
                <a:latin typeface="Cambria" panose="02040503050406030204" pitchFamily="18" charset="0"/>
              </a:rPr>
              <a:t> </a:t>
            </a:r>
            <a:r>
              <a:rPr lang="en-US" sz="1680">
                <a:solidFill>
                  <a:srgbClr val="FFFFFF"/>
                </a:solidFill>
                <a:latin typeface="JetBrains Mono" pitchFamily="2" charset="0"/>
              </a:rPr>
              <a:t>;</a:t>
            </a:r>
            <a:endParaRPr lang="en-US" sz="1680">
              <a:solidFill>
                <a:srgbClr val="DCDCDC"/>
              </a:solidFill>
              <a:latin typeface="JetBrains Mono" pitchFamily="2" charset="0"/>
            </a:endParaRPr>
          </a:p>
          <a:p>
            <a:r>
              <a:rPr lang="en-IN" sz="1680">
                <a:solidFill>
                  <a:srgbClr val="FFFFFF"/>
                </a:solidFill>
                <a:latin typeface="JetBrains Mono" pitchFamily="2" charset="0"/>
              </a:rPr>
              <a:t>}</a:t>
            </a:r>
            <a:r>
              <a:rPr lang="en-IN" sz="1680">
                <a:solidFill>
                  <a:srgbClr val="DCDCDC"/>
                </a:solidFill>
                <a:latin typeface="Cambria" panose="02040503050406030204" pitchFamily="18" charset="0"/>
              </a:rPr>
              <a:t> </a:t>
            </a:r>
            <a:endParaRPr lang="en-IN" sz="1680">
              <a:solidFill>
                <a:srgbClr val="DCDCDC"/>
              </a:solidFill>
              <a:latin typeface="JetBrains Mono" pitchFamily="2" charset="0"/>
            </a:endParaRPr>
          </a:p>
        </p:txBody>
      </p:sp>
      <p:sp>
        <p:nvSpPr>
          <p:cNvPr id="11" name="TextBox 10">
            <a:extLst>
              <a:ext uri="{FF2B5EF4-FFF2-40B4-BE49-F238E27FC236}">
                <a16:creationId xmlns:a16="http://schemas.microsoft.com/office/drawing/2014/main" id="{D951507B-3BAD-4E00-94E9-1EF6ACB2AA21}"/>
              </a:ext>
            </a:extLst>
          </p:cNvPr>
          <p:cNvSpPr txBox="1"/>
          <p:nvPr/>
        </p:nvSpPr>
        <p:spPr>
          <a:xfrm>
            <a:off x="2119937" y="3144330"/>
            <a:ext cx="1077411" cy="387798"/>
          </a:xfrm>
          <a:prstGeom prst="rect">
            <a:avLst/>
          </a:prstGeom>
          <a:noFill/>
        </p:spPr>
        <p:txBody>
          <a:bodyPr wrap="none" rtlCol="0">
            <a:spAutoFit/>
          </a:bodyPr>
          <a:lstStyle/>
          <a:p>
            <a:pPr algn="ctr"/>
            <a:r>
              <a:rPr lang="en-US" sz="1920">
                <a:solidFill>
                  <a:schemeClr val="bg1">
                    <a:lumMod val="75000"/>
                    <a:lumOff val="25000"/>
                  </a:schemeClr>
                </a:solidFill>
              </a:rPr>
              <a:t>Interface</a:t>
            </a:r>
            <a:endParaRPr lang="en-IN" sz="1920">
              <a:solidFill>
                <a:schemeClr val="bg1">
                  <a:lumMod val="75000"/>
                  <a:lumOff val="25000"/>
                </a:schemeClr>
              </a:solidFill>
            </a:endParaRPr>
          </a:p>
        </p:txBody>
      </p:sp>
      <p:sp>
        <p:nvSpPr>
          <p:cNvPr id="12" name="TextBox 11">
            <a:extLst>
              <a:ext uri="{FF2B5EF4-FFF2-40B4-BE49-F238E27FC236}">
                <a16:creationId xmlns:a16="http://schemas.microsoft.com/office/drawing/2014/main" id="{FC0B6AEE-E2C5-4F4D-8810-F416F2C4645B}"/>
              </a:ext>
            </a:extLst>
          </p:cNvPr>
          <p:cNvSpPr txBox="1"/>
          <p:nvPr/>
        </p:nvSpPr>
        <p:spPr>
          <a:xfrm>
            <a:off x="7523738" y="3429000"/>
            <a:ext cx="1791260" cy="387798"/>
          </a:xfrm>
          <a:prstGeom prst="rect">
            <a:avLst/>
          </a:prstGeom>
          <a:noFill/>
        </p:spPr>
        <p:txBody>
          <a:bodyPr wrap="none" rtlCol="0">
            <a:spAutoFit/>
          </a:bodyPr>
          <a:lstStyle/>
          <a:p>
            <a:pPr algn="ctr"/>
            <a:r>
              <a:rPr lang="en-US" sz="1920">
                <a:solidFill>
                  <a:schemeClr val="bg1">
                    <a:lumMod val="75000"/>
                    <a:lumOff val="25000"/>
                  </a:schemeClr>
                </a:solidFill>
              </a:rPr>
              <a:t>Implementation</a:t>
            </a:r>
            <a:endParaRPr lang="en-IN" sz="1920">
              <a:solidFill>
                <a:schemeClr val="bg1">
                  <a:lumMod val="75000"/>
                  <a:lumOff val="25000"/>
                </a:schemeClr>
              </a:solidFill>
            </a:endParaRPr>
          </a:p>
        </p:txBody>
      </p:sp>
      <p:sp>
        <p:nvSpPr>
          <p:cNvPr id="13" name="TextBox 12">
            <a:extLst>
              <a:ext uri="{FF2B5EF4-FFF2-40B4-BE49-F238E27FC236}">
                <a16:creationId xmlns:a16="http://schemas.microsoft.com/office/drawing/2014/main" id="{A6A7DCFB-40DF-42CE-834A-4BB12E32FDC2}"/>
              </a:ext>
            </a:extLst>
          </p:cNvPr>
          <p:cNvSpPr txBox="1"/>
          <p:nvPr/>
        </p:nvSpPr>
        <p:spPr>
          <a:xfrm>
            <a:off x="9268655" y="5112457"/>
            <a:ext cx="793358" cy="387798"/>
          </a:xfrm>
          <a:prstGeom prst="rect">
            <a:avLst/>
          </a:prstGeom>
          <a:noFill/>
        </p:spPr>
        <p:txBody>
          <a:bodyPr wrap="none" rtlCol="0">
            <a:spAutoFit/>
          </a:bodyPr>
          <a:lstStyle/>
          <a:p>
            <a:pPr algn="ctr"/>
            <a:r>
              <a:rPr lang="en-US" sz="1920">
                <a:solidFill>
                  <a:schemeClr val="bg1">
                    <a:lumMod val="75000"/>
                    <a:lumOff val="25000"/>
                  </a:schemeClr>
                </a:solidFill>
              </a:rPr>
              <a:t>Usage</a:t>
            </a:r>
            <a:endParaRPr lang="en-IN" sz="1920">
              <a:solidFill>
                <a:schemeClr val="bg1">
                  <a:lumMod val="75000"/>
                  <a:lumOff val="25000"/>
                </a:schemeClr>
              </a:solidFill>
            </a:endParaRPr>
          </a:p>
        </p:txBody>
      </p:sp>
      <p:sp>
        <p:nvSpPr>
          <p:cNvPr id="14" name="Rectangle 13">
            <a:extLst>
              <a:ext uri="{FF2B5EF4-FFF2-40B4-BE49-F238E27FC236}">
                <a16:creationId xmlns:a16="http://schemas.microsoft.com/office/drawing/2014/main" id="{4CF5C7C2-12BE-41B3-86E7-48CCE0B84207}"/>
              </a:ext>
            </a:extLst>
          </p:cNvPr>
          <p:cNvSpPr/>
          <p:nvPr/>
        </p:nvSpPr>
        <p:spPr>
          <a:xfrm>
            <a:off x="937606" y="1393324"/>
            <a:ext cx="3513859"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err="1"/>
              <a:t>math_basic.ixx</a:t>
            </a:r>
            <a:endParaRPr lang="en-IN" sz="2000" b="1"/>
          </a:p>
        </p:txBody>
      </p:sp>
      <p:sp>
        <p:nvSpPr>
          <p:cNvPr id="15" name="Rectangle 14">
            <a:extLst>
              <a:ext uri="{FF2B5EF4-FFF2-40B4-BE49-F238E27FC236}">
                <a16:creationId xmlns:a16="http://schemas.microsoft.com/office/drawing/2014/main" id="{F00121F2-A057-41C0-B475-2A8726B403AB}"/>
              </a:ext>
            </a:extLst>
          </p:cNvPr>
          <p:cNvSpPr/>
          <p:nvPr/>
        </p:nvSpPr>
        <p:spPr>
          <a:xfrm>
            <a:off x="6642215" y="1387113"/>
            <a:ext cx="3547110"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a:t>math_basic.cpp</a:t>
            </a:r>
            <a:endParaRPr lang="en-IN" sz="2000" b="1"/>
          </a:p>
        </p:txBody>
      </p:sp>
      <p:sp>
        <p:nvSpPr>
          <p:cNvPr id="16" name="Rectangle 15">
            <a:extLst>
              <a:ext uri="{FF2B5EF4-FFF2-40B4-BE49-F238E27FC236}">
                <a16:creationId xmlns:a16="http://schemas.microsoft.com/office/drawing/2014/main" id="{39C5CF14-F779-4965-A11E-991D21B4D694}"/>
              </a:ext>
            </a:extLst>
          </p:cNvPr>
          <p:cNvSpPr/>
          <p:nvPr/>
        </p:nvSpPr>
        <p:spPr>
          <a:xfrm>
            <a:off x="3095104" y="3982796"/>
            <a:ext cx="6149339"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a:t>main.cpp</a:t>
            </a:r>
            <a:endParaRPr lang="en-IN" sz="2000" b="1"/>
          </a:p>
        </p:txBody>
      </p:sp>
    </p:spTree>
    <p:extLst>
      <p:ext uri="{BB962C8B-B14F-4D97-AF65-F5344CB8AC3E}">
        <p14:creationId xmlns:p14="http://schemas.microsoft.com/office/powerpoint/2010/main" val="35831383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4F59-8463-9CC0-BE42-6052CDE4741C}"/>
              </a:ext>
            </a:extLst>
          </p:cNvPr>
          <p:cNvSpPr>
            <a:spLocks noGrp="1"/>
          </p:cNvSpPr>
          <p:nvPr>
            <p:ph type="title"/>
          </p:nvPr>
        </p:nvSpPr>
        <p:spPr/>
        <p:txBody>
          <a:bodyPr/>
          <a:lstStyle/>
          <a:p>
            <a:r>
              <a:rPr lang="en-US"/>
              <a:t>export import</a:t>
            </a:r>
          </a:p>
        </p:txBody>
      </p:sp>
      <p:sp>
        <p:nvSpPr>
          <p:cNvPr id="3" name="Content Placeholder 2">
            <a:extLst>
              <a:ext uri="{FF2B5EF4-FFF2-40B4-BE49-F238E27FC236}">
                <a16:creationId xmlns:a16="http://schemas.microsoft.com/office/drawing/2014/main" id="{19EE9EFF-3230-3A13-589F-76066E7086C2}"/>
              </a:ext>
            </a:extLst>
          </p:cNvPr>
          <p:cNvSpPr>
            <a:spLocks noGrp="1"/>
          </p:cNvSpPr>
          <p:nvPr>
            <p:ph idx="1"/>
          </p:nvPr>
        </p:nvSpPr>
        <p:spPr/>
        <p:txBody>
          <a:bodyPr>
            <a:normAutofit/>
          </a:bodyPr>
          <a:lstStyle/>
          <a:p>
            <a:r>
              <a:rPr lang="en-US"/>
              <a:t>A module may import another module</a:t>
            </a:r>
          </a:p>
          <a:p>
            <a:r>
              <a:rPr lang="en-US"/>
              <a:t>However, the other module will not be available for the users of the module that imports it</a:t>
            </a:r>
          </a:p>
          <a:p>
            <a:r>
              <a:rPr lang="en-US"/>
              <a:t>In order to make it available, use </a:t>
            </a:r>
            <a:r>
              <a:rPr lang="en-US" i="1"/>
              <a:t>export </a:t>
            </a:r>
            <a:r>
              <a:rPr lang="en-US"/>
              <a:t>while importing the other module</a:t>
            </a:r>
          </a:p>
          <a:p>
            <a:pPr marL="0" indent="0" algn="ctr">
              <a:buNone/>
            </a:pPr>
            <a:r>
              <a:rPr lang="en-US" i="1">
                <a:solidFill>
                  <a:schemeClr val="accent2">
                    <a:lumMod val="75000"/>
                  </a:schemeClr>
                </a:solidFill>
              </a:rPr>
              <a:t>export</a:t>
            </a:r>
            <a:r>
              <a:rPr lang="en-US" i="1">
                <a:solidFill>
                  <a:schemeClr val="accent1">
                    <a:lumMod val="75000"/>
                  </a:schemeClr>
                </a:solidFill>
              </a:rPr>
              <a:t> import &lt;module name&gt;;</a:t>
            </a:r>
          </a:p>
          <a:p>
            <a:r>
              <a:rPr lang="en-US"/>
              <a:t>Note that this won’t work for header units</a:t>
            </a:r>
          </a:p>
          <a:p>
            <a:pPr marL="0" indent="0">
              <a:buNone/>
            </a:pPr>
            <a:endParaRPr lang="en-US" i="1">
              <a:solidFill>
                <a:schemeClr val="accent1">
                  <a:lumMod val="75000"/>
                </a:schemeClr>
              </a:solidFill>
            </a:endParaRPr>
          </a:p>
        </p:txBody>
      </p:sp>
    </p:spTree>
    <p:extLst>
      <p:ext uri="{BB962C8B-B14F-4D97-AF65-F5344CB8AC3E}">
        <p14:creationId xmlns:p14="http://schemas.microsoft.com/office/powerpoint/2010/main" val="298395233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F6D40B0-3140-712D-E54E-87526E244D4E}"/>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A96E984E-D004-8008-A7E9-AC3D79B49E24}"/>
              </a:ext>
            </a:extLst>
          </p:cNvPr>
          <p:cNvSpPr txBox="1"/>
          <p:nvPr/>
        </p:nvSpPr>
        <p:spPr>
          <a:xfrm>
            <a:off x="604684" y="1970157"/>
            <a:ext cx="6105832" cy="1600438"/>
          </a:xfrm>
          <a:prstGeom prst="rect">
            <a:avLst/>
          </a:prstGeom>
          <a:solidFill>
            <a:schemeClr val="tx1">
              <a:lumMod val="95000"/>
            </a:schemeClr>
          </a:solidFill>
          <a:ln>
            <a:solidFill>
              <a:schemeClr val="tx1">
                <a:lumMod val="50000"/>
              </a:schemeClr>
            </a:solidFill>
          </a:ln>
        </p:spPr>
        <p:txBody>
          <a:bodyPr wrap="square">
            <a:spAutoFit/>
          </a:bodyPr>
          <a:lstStyle/>
          <a:p>
            <a:r>
              <a:rPr lang="en-US" sz="1400">
                <a:solidFill>
                  <a:srgbClr val="0000FF"/>
                </a:solidFill>
                <a:latin typeface="Cascadia Mono" panose="020B0609020000020004" pitchFamily="49" charset="0"/>
              </a:rPr>
              <a:t>export</a:t>
            </a:r>
            <a:r>
              <a:rPr lang="en-US" sz="1400">
                <a:solidFill>
                  <a:srgbClr val="000000"/>
                </a:solidFill>
                <a:latin typeface="Cascadia Mono" panose="020B0609020000020004" pitchFamily="49" charset="0"/>
              </a:rPr>
              <a:t> </a:t>
            </a:r>
            <a:r>
              <a:rPr lang="en-US" sz="1400">
                <a:solidFill>
                  <a:srgbClr val="0000FF"/>
                </a:solidFill>
                <a:latin typeface="Cascadia Mono" panose="020B0609020000020004" pitchFamily="49" charset="0"/>
              </a:rPr>
              <a:t>module</a:t>
            </a:r>
            <a:r>
              <a:rPr lang="en-US" sz="1400">
                <a:solidFill>
                  <a:srgbClr val="000000"/>
                </a:solidFill>
                <a:latin typeface="Cascadia Mono" panose="020B0609020000020004" pitchFamily="49" charset="0"/>
              </a:rPr>
              <a:t> point;</a:t>
            </a:r>
          </a:p>
          <a:p>
            <a:r>
              <a:rPr lang="en-US" sz="1400">
                <a:solidFill>
                  <a:srgbClr val="0000FF"/>
                </a:solidFill>
                <a:latin typeface="Cascadia Mono" panose="020B0609020000020004" pitchFamily="49" charset="0"/>
              </a:rPr>
              <a:t>import</a:t>
            </a:r>
            <a:r>
              <a:rPr lang="en-US" sz="1400">
                <a:solidFill>
                  <a:srgbClr val="000000"/>
                </a:solidFill>
                <a:latin typeface="Cascadia Mono" panose="020B0609020000020004" pitchFamily="49" charset="0"/>
              </a:rPr>
              <a:t> </a:t>
            </a:r>
            <a:r>
              <a:rPr lang="en-US" sz="1400">
                <a:solidFill>
                  <a:srgbClr val="A31515"/>
                </a:solidFill>
                <a:latin typeface="Cascadia Mono" panose="020B0609020000020004" pitchFamily="49" charset="0"/>
              </a:rPr>
              <a:t>&lt;iostream&gt;</a:t>
            </a:r>
            <a:r>
              <a:rPr lang="en-US" sz="1400">
                <a:solidFill>
                  <a:srgbClr val="000000"/>
                </a:solidFill>
                <a:latin typeface="Cascadia Mono" panose="020B0609020000020004" pitchFamily="49" charset="0"/>
              </a:rPr>
              <a:t> ;</a:t>
            </a:r>
          </a:p>
          <a:p>
            <a:r>
              <a:rPr lang="en-US" sz="1400">
                <a:solidFill>
                  <a:srgbClr val="0000FF"/>
                </a:solidFill>
                <a:latin typeface="Cascadia Mono" panose="020B0609020000020004" pitchFamily="49" charset="0"/>
              </a:rPr>
              <a:t>export</a:t>
            </a:r>
            <a:r>
              <a:rPr lang="en-US" sz="1400">
                <a:solidFill>
                  <a:srgbClr val="000000"/>
                </a:solidFill>
                <a:latin typeface="Cascadia Mono" panose="020B0609020000020004" pitchFamily="49" charset="0"/>
              </a:rPr>
              <a:t> </a:t>
            </a:r>
            <a:r>
              <a:rPr lang="en-US" sz="1400">
                <a:solidFill>
                  <a:srgbClr val="0000FF"/>
                </a:solidFill>
                <a:latin typeface="Cascadia Mono" panose="020B0609020000020004" pitchFamily="49" charset="0"/>
              </a:rPr>
              <a:t>class</a:t>
            </a:r>
            <a:r>
              <a:rPr lang="en-US" sz="1400">
                <a:solidFill>
                  <a:srgbClr val="000000"/>
                </a:solidFill>
                <a:latin typeface="Cascadia Mono" panose="020B0609020000020004" pitchFamily="49" charset="0"/>
              </a:rPr>
              <a:t> </a:t>
            </a:r>
            <a:r>
              <a:rPr lang="en-US" sz="1400">
                <a:solidFill>
                  <a:srgbClr val="2B91AF"/>
                </a:solidFill>
                <a:latin typeface="Cascadia Mono" panose="020B0609020000020004" pitchFamily="49" charset="0"/>
              </a:rPr>
              <a:t>Point</a:t>
            </a:r>
            <a:r>
              <a:rPr lang="en-US" sz="1400">
                <a:solidFill>
                  <a:srgbClr val="000000"/>
                </a:solidFill>
                <a:latin typeface="Cascadia Mono" panose="020B0609020000020004" pitchFamily="49" charset="0"/>
              </a:rPr>
              <a:t> {</a:t>
            </a:r>
          </a:p>
          <a:p>
            <a:r>
              <a:rPr lang="en-US" sz="1400">
                <a:solidFill>
                  <a:srgbClr val="0000FF"/>
                </a:solidFill>
                <a:latin typeface="Cascadia Mono" panose="020B0609020000020004" pitchFamily="49" charset="0"/>
              </a:rPr>
              <a:t>int</a:t>
            </a:r>
            <a:r>
              <a:rPr lang="en-US" sz="1400">
                <a:solidFill>
                  <a:srgbClr val="000000"/>
                </a:solidFill>
                <a:latin typeface="Cascadia Mono" panose="020B0609020000020004" pitchFamily="49" charset="0"/>
              </a:rPr>
              <a:t> x, y;</a:t>
            </a:r>
          </a:p>
          <a:p>
            <a:r>
              <a:rPr lang="en-US" sz="1400">
                <a:solidFill>
                  <a:srgbClr val="0000FF"/>
                </a:solidFill>
                <a:latin typeface="Cascadia Mono" panose="020B0609020000020004" pitchFamily="49" charset="0"/>
              </a:rPr>
              <a:t>public</a:t>
            </a:r>
            <a:r>
              <a:rPr lang="en-US" sz="1400">
                <a:solidFill>
                  <a:srgbClr val="000000"/>
                </a:solidFill>
                <a:latin typeface="Cascadia Mono" panose="020B0609020000020004" pitchFamily="49" charset="0"/>
              </a:rPr>
              <a:t>:</a:t>
            </a:r>
          </a:p>
          <a:p>
            <a:r>
              <a:rPr lang="fr-FR" sz="1400">
                <a:solidFill>
                  <a:srgbClr val="000000"/>
                </a:solidFill>
                <a:latin typeface="Cascadia Mono" panose="020B0609020000020004" pitchFamily="49" charset="0"/>
              </a:rPr>
              <a:t>	Point(</a:t>
            </a:r>
            <a:r>
              <a:rPr lang="fr-FR" sz="1400" err="1">
                <a:solidFill>
                  <a:srgbClr val="0000FF"/>
                </a:solidFill>
                <a:latin typeface="Cascadia Mono" panose="020B0609020000020004" pitchFamily="49" charset="0"/>
              </a:rPr>
              <a:t>int</a:t>
            </a:r>
            <a:r>
              <a:rPr lang="fr-FR" sz="1400">
                <a:solidFill>
                  <a:srgbClr val="000000"/>
                </a:solidFill>
                <a:latin typeface="Cascadia Mono" panose="020B0609020000020004" pitchFamily="49" charset="0"/>
              </a:rPr>
              <a:t> </a:t>
            </a:r>
            <a:r>
              <a:rPr lang="fr-FR" sz="1400">
                <a:solidFill>
                  <a:srgbClr val="808080"/>
                </a:solidFill>
                <a:latin typeface="Cascadia Mono" panose="020B0609020000020004" pitchFamily="49" charset="0"/>
              </a:rPr>
              <a:t>x_</a:t>
            </a:r>
            <a:r>
              <a:rPr lang="fr-FR" sz="1400">
                <a:solidFill>
                  <a:srgbClr val="000000"/>
                </a:solidFill>
                <a:latin typeface="Cascadia Mono" panose="020B0609020000020004" pitchFamily="49" charset="0"/>
              </a:rPr>
              <a:t>, </a:t>
            </a:r>
            <a:r>
              <a:rPr lang="fr-FR" sz="1400" err="1">
                <a:solidFill>
                  <a:srgbClr val="0000FF"/>
                </a:solidFill>
                <a:latin typeface="Cascadia Mono" panose="020B0609020000020004" pitchFamily="49" charset="0"/>
              </a:rPr>
              <a:t>int</a:t>
            </a:r>
            <a:r>
              <a:rPr lang="fr-FR" sz="1400">
                <a:solidFill>
                  <a:srgbClr val="000000"/>
                </a:solidFill>
                <a:latin typeface="Cascadia Mono" panose="020B0609020000020004" pitchFamily="49" charset="0"/>
              </a:rPr>
              <a:t> </a:t>
            </a:r>
            <a:r>
              <a:rPr lang="fr-FR" sz="1400">
                <a:solidFill>
                  <a:srgbClr val="808080"/>
                </a:solidFill>
                <a:latin typeface="Cascadia Mono" panose="020B0609020000020004" pitchFamily="49" charset="0"/>
              </a:rPr>
              <a:t>y_</a:t>
            </a:r>
            <a:r>
              <a:rPr lang="fr-FR" sz="1400">
                <a:solidFill>
                  <a:srgbClr val="000000"/>
                </a:solidFill>
                <a:latin typeface="Cascadia Mono" panose="020B0609020000020004" pitchFamily="49" charset="0"/>
              </a:rPr>
              <a:t>) :x{ </a:t>
            </a:r>
            <a:r>
              <a:rPr lang="fr-FR" sz="1400">
                <a:solidFill>
                  <a:srgbClr val="808080"/>
                </a:solidFill>
                <a:latin typeface="Cascadia Mono" panose="020B0609020000020004" pitchFamily="49" charset="0"/>
              </a:rPr>
              <a:t>x_</a:t>
            </a:r>
            <a:r>
              <a:rPr lang="fr-FR" sz="1400">
                <a:solidFill>
                  <a:srgbClr val="000000"/>
                </a:solidFill>
                <a:latin typeface="Cascadia Mono" panose="020B0609020000020004" pitchFamily="49" charset="0"/>
              </a:rPr>
              <a:t> }, y{ </a:t>
            </a:r>
            <a:r>
              <a:rPr lang="fr-FR" sz="1400">
                <a:solidFill>
                  <a:srgbClr val="808080"/>
                </a:solidFill>
                <a:latin typeface="Cascadia Mono" panose="020B0609020000020004" pitchFamily="49" charset="0"/>
              </a:rPr>
              <a:t>y_</a:t>
            </a:r>
            <a:r>
              <a:rPr lang="fr-FR" sz="1400">
                <a:solidFill>
                  <a:srgbClr val="000000"/>
                </a:solidFill>
                <a:latin typeface="Cascadia Mono" panose="020B0609020000020004" pitchFamily="49" charset="0"/>
              </a:rPr>
              <a:t> } {</a:t>
            </a:r>
          </a:p>
          <a:p>
            <a:r>
              <a:rPr lang="en-US" sz="1400">
                <a:solidFill>
                  <a:srgbClr val="000000"/>
                </a:solidFill>
                <a:latin typeface="Cascadia Mono" panose="020B0609020000020004" pitchFamily="49" charset="0"/>
              </a:rPr>
              <a:t>}</a:t>
            </a:r>
            <a:endParaRPr lang="en-US" sz="1400"/>
          </a:p>
        </p:txBody>
      </p:sp>
      <p:sp>
        <p:nvSpPr>
          <p:cNvPr id="8" name="TextBox 7">
            <a:extLst>
              <a:ext uri="{FF2B5EF4-FFF2-40B4-BE49-F238E27FC236}">
                <a16:creationId xmlns:a16="http://schemas.microsoft.com/office/drawing/2014/main" id="{EC162445-BA6A-4C89-02F4-3EA38EEF6CCC}"/>
              </a:ext>
            </a:extLst>
          </p:cNvPr>
          <p:cNvSpPr txBox="1"/>
          <p:nvPr/>
        </p:nvSpPr>
        <p:spPr>
          <a:xfrm>
            <a:off x="604684" y="4201756"/>
            <a:ext cx="6105832" cy="2462213"/>
          </a:xfrm>
          <a:prstGeom prst="rect">
            <a:avLst/>
          </a:prstGeom>
          <a:solidFill>
            <a:schemeClr val="tx1">
              <a:lumMod val="95000"/>
            </a:schemeClr>
          </a:solidFill>
          <a:ln>
            <a:solidFill>
              <a:schemeClr val="tx1">
                <a:lumMod val="50000"/>
              </a:schemeClr>
            </a:solidFill>
          </a:ln>
        </p:spPr>
        <p:txBody>
          <a:bodyPr wrap="square">
            <a:spAutoFit/>
          </a:bodyPr>
          <a:lstStyle/>
          <a:p>
            <a:r>
              <a:rPr lang="en-US" sz="1400">
                <a:solidFill>
                  <a:srgbClr val="0000FF"/>
                </a:solidFill>
                <a:latin typeface="Cascadia Mono" panose="020B0609020000020004" pitchFamily="49" charset="0"/>
              </a:rPr>
              <a:t>export</a:t>
            </a:r>
            <a:r>
              <a:rPr lang="en-US" sz="1400">
                <a:solidFill>
                  <a:srgbClr val="000000"/>
                </a:solidFill>
                <a:latin typeface="Cascadia Mono" panose="020B0609020000020004" pitchFamily="49" charset="0"/>
              </a:rPr>
              <a:t> </a:t>
            </a:r>
            <a:r>
              <a:rPr lang="en-US" sz="1400">
                <a:solidFill>
                  <a:srgbClr val="0000FF"/>
                </a:solidFill>
                <a:latin typeface="Cascadia Mono" panose="020B0609020000020004" pitchFamily="49" charset="0"/>
              </a:rPr>
              <a:t>module</a:t>
            </a:r>
            <a:r>
              <a:rPr lang="en-US" sz="1400">
                <a:solidFill>
                  <a:srgbClr val="000000"/>
                </a:solidFill>
                <a:latin typeface="Cascadia Mono" panose="020B0609020000020004" pitchFamily="49" charset="0"/>
              </a:rPr>
              <a:t> </a:t>
            </a:r>
            <a:r>
              <a:rPr lang="en-US" sz="1400" err="1">
                <a:solidFill>
                  <a:srgbClr val="000000"/>
                </a:solidFill>
                <a:latin typeface="Cascadia Mono" panose="020B0609020000020004" pitchFamily="49" charset="0"/>
              </a:rPr>
              <a:t>point_op</a:t>
            </a:r>
            <a:r>
              <a:rPr lang="en-US" sz="1400">
                <a:solidFill>
                  <a:srgbClr val="000000"/>
                </a:solidFill>
                <a:latin typeface="Cascadia Mono" panose="020B0609020000020004" pitchFamily="49" charset="0"/>
              </a:rPr>
              <a:t>;</a:t>
            </a:r>
          </a:p>
          <a:p>
            <a:endParaRPr lang="en-US" sz="1400">
              <a:solidFill>
                <a:srgbClr val="000000"/>
              </a:solidFill>
              <a:latin typeface="Cascadia Mono" panose="020B0609020000020004" pitchFamily="49" charset="0"/>
            </a:endParaRPr>
          </a:p>
          <a:p>
            <a:r>
              <a:rPr lang="en-US" sz="1400">
                <a:solidFill>
                  <a:srgbClr val="0000FF"/>
                </a:solidFill>
                <a:latin typeface="Cascadia Mono" panose="020B0609020000020004" pitchFamily="49" charset="0"/>
              </a:rPr>
              <a:t>export</a:t>
            </a:r>
            <a:r>
              <a:rPr lang="en-US" sz="1400">
                <a:solidFill>
                  <a:srgbClr val="000000"/>
                </a:solidFill>
                <a:latin typeface="Cascadia Mono" panose="020B0609020000020004" pitchFamily="49" charset="0"/>
              </a:rPr>
              <a:t> </a:t>
            </a:r>
            <a:r>
              <a:rPr lang="en-US" sz="1400">
                <a:solidFill>
                  <a:srgbClr val="0000FF"/>
                </a:solidFill>
                <a:latin typeface="Cascadia Mono" panose="020B0609020000020004" pitchFamily="49" charset="0"/>
              </a:rPr>
              <a:t>import</a:t>
            </a:r>
            <a:r>
              <a:rPr lang="en-US" sz="1400">
                <a:solidFill>
                  <a:srgbClr val="000000"/>
                </a:solidFill>
                <a:latin typeface="Cascadia Mono" panose="020B0609020000020004" pitchFamily="49" charset="0"/>
              </a:rPr>
              <a:t> point;</a:t>
            </a:r>
          </a:p>
          <a:p>
            <a:r>
              <a:rPr lang="en-US" sz="1400">
                <a:solidFill>
                  <a:srgbClr val="0000FF"/>
                </a:solidFill>
                <a:latin typeface="Cascadia Mono" panose="020B0609020000020004" pitchFamily="49" charset="0"/>
              </a:rPr>
              <a:t>import</a:t>
            </a:r>
            <a:r>
              <a:rPr lang="en-US" sz="1400">
                <a:solidFill>
                  <a:srgbClr val="000000"/>
                </a:solidFill>
                <a:latin typeface="Cascadia Mono" panose="020B0609020000020004" pitchFamily="49" charset="0"/>
              </a:rPr>
              <a:t> </a:t>
            </a:r>
            <a:r>
              <a:rPr lang="en-US" sz="1400">
                <a:solidFill>
                  <a:srgbClr val="A31515"/>
                </a:solidFill>
                <a:latin typeface="Cascadia Mono" panose="020B0609020000020004" pitchFamily="49" charset="0"/>
              </a:rPr>
              <a:t>&lt;iostream&gt;</a:t>
            </a:r>
            <a:r>
              <a:rPr lang="en-US" sz="1400">
                <a:solidFill>
                  <a:srgbClr val="000000"/>
                </a:solidFill>
                <a:latin typeface="Cascadia Mono" panose="020B0609020000020004" pitchFamily="49" charset="0"/>
              </a:rPr>
              <a:t> ;</a:t>
            </a:r>
          </a:p>
          <a:p>
            <a:endParaRPr lang="en-US" sz="1400">
              <a:solidFill>
                <a:srgbClr val="000000"/>
              </a:solidFill>
              <a:latin typeface="Cascadia Mono" panose="020B0609020000020004" pitchFamily="49" charset="0"/>
            </a:endParaRPr>
          </a:p>
          <a:p>
            <a:r>
              <a:rPr lang="en-US" sz="1400">
                <a:solidFill>
                  <a:srgbClr val="0000FF"/>
                </a:solidFill>
                <a:latin typeface="Cascadia Mono" panose="020B0609020000020004" pitchFamily="49" charset="0"/>
              </a:rPr>
              <a:t>export</a:t>
            </a:r>
            <a:r>
              <a:rPr lang="en-US" sz="1400">
                <a:solidFill>
                  <a:srgbClr val="000000"/>
                </a:solidFill>
                <a:latin typeface="Cascadia Mono" panose="020B0609020000020004" pitchFamily="49" charset="0"/>
              </a:rPr>
              <a:t>  std::</a:t>
            </a:r>
            <a:r>
              <a:rPr lang="en-US" sz="1400" err="1">
                <a:solidFill>
                  <a:srgbClr val="2B91AF"/>
                </a:solidFill>
                <a:latin typeface="Cascadia Mono" panose="020B0609020000020004" pitchFamily="49" charset="0"/>
              </a:rPr>
              <a:t>ostream</a:t>
            </a:r>
            <a:r>
              <a:rPr lang="en-US" sz="1400">
                <a:solidFill>
                  <a:srgbClr val="000000"/>
                </a:solidFill>
                <a:latin typeface="Cascadia Mono" panose="020B0609020000020004" pitchFamily="49" charset="0"/>
              </a:rPr>
              <a:t>&amp; </a:t>
            </a:r>
            <a:r>
              <a:rPr lang="en-US" sz="1400">
                <a:solidFill>
                  <a:srgbClr val="008080"/>
                </a:solidFill>
                <a:latin typeface="Cascadia Mono" panose="020B0609020000020004" pitchFamily="49" charset="0"/>
              </a:rPr>
              <a:t>operator&lt;&lt;</a:t>
            </a:r>
            <a:r>
              <a:rPr lang="en-US" sz="1400">
                <a:solidFill>
                  <a:srgbClr val="000000"/>
                </a:solidFill>
                <a:latin typeface="Cascadia Mono" panose="020B0609020000020004" pitchFamily="49" charset="0"/>
              </a:rPr>
              <a:t>(std::</a:t>
            </a:r>
            <a:r>
              <a:rPr lang="en-US" sz="1400" err="1">
                <a:solidFill>
                  <a:srgbClr val="2B91AF"/>
                </a:solidFill>
                <a:latin typeface="Cascadia Mono" panose="020B0609020000020004" pitchFamily="49" charset="0"/>
              </a:rPr>
              <a:t>ostream</a:t>
            </a:r>
            <a:r>
              <a:rPr lang="en-US" sz="1400">
                <a:solidFill>
                  <a:srgbClr val="000000"/>
                </a:solidFill>
                <a:latin typeface="Cascadia Mono" panose="020B0609020000020004" pitchFamily="49" charset="0"/>
              </a:rPr>
              <a:t>&amp; </a:t>
            </a:r>
            <a:r>
              <a:rPr lang="en-US" sz="1400" err="1">
                <a:solidFill>
                  <a:srgbClr val="808080"/>
                </a:solidFill>
                <a:latin typeface="Cascadia Mono" panose="020B0609020000020004" pitchFamily="49" charset="0"/>
              </a:rPr>
              <a:t>os</a:t>
            </a:r>
            <a:r>
              <a:rPr lang="en-US" sz="1400">
                <a:solidFill>
                  <a:srgbClr val="000000"/>
                </a:solidFill>
                <a:latin typeface="Cascadia Mono" panose="020B0609020000020004" pitchFamily="49" charset="0"/>
              </a:rPr>
              <a:t>, </a:t>
            </a:r>
            <a:r>
              <a:rPr lang="en-US" sz="1400">
                <a:solidFill>
                  <a:srgbClr val="0000FF"/>
                </a:solidFill>
                <a:latin typeface="Cascadia Mono" panose="020B0609020000020004" pitchFamily="49" charset="0"/>
              </a:rPr>
              <a:t>const</a:t>
            </a:r>
            <a:r>
              <a:rPr lang="en-US" sz="1400">
                <a:solidFill>
                  <a:srgbClr val="000000"/>
                </a:solidFill>
                <a:latin typeface="Cascadia Mono" panose="020B0609020000020004" pitchFamily="49" charset="0"/>
              </a:rPr>
              <a:t> </a:t>
            </a:r>
            <a:r>
              <a:rPr lang="en-US" sz="1400">
                <a:solidFill>
                  <a:srgbClr val="2B91AF"/>
                </a:solidFill>
                <a:latin typeface="Cascadia Mono" panose="020B0609020000020004" pitchFamily="49" charset="0"/>
              </a:rPr>
              <a:t>Point</a:t>
            </a:r>
            <a:r>
              <a:rPr lang="en-US" sz="1400">
                <a:solidFill>
                  <a:srgbClr val="000000"/>
                </a:solidFill>
                <a:latin typeface="Cascadia Mono" panose="020B0609020000020004" pitchFamily="49" charset="0"/>
              </a:rPr>
              <a:t>&amp; </a:t>
            </a:r>
            <a:r>
              <a:rPr lang="en-US" sz="1400">
                <a:solidFill>
                  <a:srgbClr val="808080"/>
                </a:solidFill>
                <a:latin typeface="Cascadia Mono" panose="020B0609020000020004" pitchFamily="49" charset="0"/>
              </a:rPr>
              <a:t>obj</a:t>
            </a:r>
            <a:r>
              <a:rPr lang="en-US" sz="1400">
                <a:solidFill>
                  <a:srgbClr val="000000"/>
                </a:solidFill>
                <a:latin typeface="Cascadia Mono" panose="020B0609020000020004" pitchFamily="49" charset="0"/>
              </a:rPr>
              <a:t>) {</a:t>
            </a:r>
          </a:p>
          <a:p>
            <a:r>
              <a:rPr lang="en-US" sz="1400">
                <a:solidFill>
                  <a:srgbClr val="0000FF"/>
                </a:solidFill>
                <a:latin typeface="Cascadia Mono" panose="020B0609020000020004" pitchFamily="49" charset="0"/>
              </a:rPr>
              <a:t>	return</a:t>
            </a:r>
            <a:r>
              <a:rPr lang="en-US" sz="1400">
                <a:solidFill>
                  <a:srgbClr val="000000"/>
                </a:solidFill>
                <a:latin typeface="Cascadia Mono" panose="020B0609020000020004" pitchFamily="49" charset="0"/>
              </a:rPr>
              <a:t> </a:t>
            </a:r>
            <a:r>
              <a:rPr lang="en-US" sz="1400" err="1">
                <a:solidFill>
                  <a:srgbClr val="808080"/>
                </a:solidFill>
                <a:latin typeface="Cascadia Mono" panose="020B0609020000020004" pitchFamily="49" charset="0"/>
              </a:rPr>
              <a:t>os</a:t>
            </a:r>
            <a:endParaRPr lang="en-US" sz="1400">
              <a:solidFill>
                <a:srgbClr val="000000"/>
              </a:solidFill>
              <a:latin typeface="Cascadia Mono" panose="020B0609020000020004" pitchFamily="49" charset="0"/>
            </a:endParaRPr>
          </a:p>
          <a:p>
            <a:r>
              <a:rPr lang="en-US" sz="1400">
                <a:solidFill>
                  <a:srgbClr val="008080"/>
                </a:solidFill>
                <a:latin typeface="Cascadia Mono" panose="020B0609020000020004" pitchFamily="49" charset="0"/>
              </a:rPr>
              <a:t>		&lt;&lt;</a:t>
            </a:r>
            <a:r>
              <a:rPr lang="en-US" sz="1400">
                <a:solidFill>
                  <a:srgbClr val="000000"/>
                </a:solidFill>
                <a:latin typeface="Cascadia Mono" panose="020B0609020000020004" pitchFamily="49" charset="0"/>
              </a:rPr>
              <a:t> </a:t>
            </a:r>
            <a:r>
              <a:rPr lang="en-US" sz="1400" err="1">
                <a:solidFill>
                  <a:srgbClr val="808080"/>
                </a:solidFill>
                <a:latin typeface="Cascadia Mono" panose="020B0609020000020004" pitchFamily="49" charset="0"/>
              </a:rPr>
              <a:t>obj</a:t>
            </a:r>
            <a:r>
              <a:rPr lang="en-US" sz="1400" err="1">
                <a:solidFill>
                  <a:srgbClr val="000000"/>
                </a:solidFill>
                <a:latin typeface="Cascadia Mono" panose="020B0609020000020004" pitchFamily="49" charset="0"/>
              </a:rPr>
              <a:t>.GetX</a:t>
            </a:r>
            <a:r>
              <a:rPr lang="en-US" sz="1400">
                <a:solidFill>
                  <a:srgbClr val="000000"/>
                </a:solidFill>
                <a:latin typeface="Cascadia Mono" panose="020B0609020000020004" pitchFamily="49" charset="0"/>
              </a:rPr>
              <a:t>()</a:t>
            </a:r>
          </a:p>
          <a:p>
            <a:r>
              <a:rPr lang="en-US" sz="1400">
                <a:solidFill>
                  <a:srgbClr val="008080"/>
                </a:solidFill>
                <a:latin typeface="Cascadia Mono" panose="020B0609020000020004" pitchFamily="49" charset="0"/>
              </a:rPr>
              <a:t>		&lt;&lt;</a:t>
            </a:r>
            <a:r>
              <a:rPr lang="en-US" sz="1400">
                <a:solidFill>
                  <a:srgbClr val="000000"/>
                </a:solidFill>
                <a:latin typeface="Cascadia Mono" panose="020B0609020000020004" pitchFamily="49" charset="0"/>
              </a:rPr>
              <a:t> </a:t>
            </a:r>
            <a:r>
              <a:rPr lang="en-US" sz="1400">
                <a:solidFill>
                  <a:srgbClr val="A31515"/>
                </a:solidFill>
                <a:latin typeface="Cascadia Mono" panose="020B0609020000020004" pitchFamily="49" charset="0"/>
              </a:rPr>
              <a:t>","</a:t>
            </a:r>
            <a:r>
              <a:rPr lang="en-US" sz="1400">
                <a:solidFill>
                  <a:srgbClr val="000000"/>
                </a:solidFill>
                <a:latin typeface="Cascadia Mono" panose="020B0609020000020004" pitchFamily="49" charset="0"/>
              </a:rPr>
              <a:t> </a:t>
            </a:r>
            <a:r>
              <a:rPr lang="en-US" sz="1400">
                <a:solidFill>
                  <a:srgbClr val="008080"/>
                </a:solidFill>
                <a:latin typeface="Cascadia Mono" panose="020B0609020000020004" pitchFamily="49" charset="0"/>
              </a:rPr>
              <a:t>&lt;&lt;</a:t>
            </a:r>
            <a:r>
              <a:rPr lang="en-US" sz="1400">
                <a:solidFill>
                  <a:srgbClr val="000000"/>
                </a:solidFill>
                <a:latin typeface="Cascadia Mono" panose="020B0609020000020004" pitchFamily="49" charset="0"/>
              </a:rPr>
              <a:t> </a:t>
            </a:r>
            <a:r>
              <a:rPr lang="en-US" sz="1400" err="1">
                <a:solidFill>
                  <a:srgbClr val="808080"/>
                </a:solidFill>
                <a:latin typeface="Cascadia Mono" panose="020B0609020000020004" pitchFamily="49" charset="0"/>
              </a:rPr>
              <a:t>obj</a:t>
            </a:r>
            <a:r>
              <a:rPr lang="en-US" sz="1400" err="1">
                <a:solidFill>
                  <a:srgbClr val="000000"/>
                </a:solidFill>
                <a:latin typeface="Cascadia Mono" panose="020B0609020000020004" pitchFamily="49" charset="0"/>
              </a:rPr>
              <a:t>.GetY</a:t>
            </a:r>
            <a:r>
              <a:rPr lang="en-US" sz="1400">
                <a:solidFill>
                  <a:srgbClr val="000000"/>
                </a:solidFill>
                <a:latin typeface="Cascadia Mono" panose="020B0609020000020004" pitchFamily="49" charset="0"/>
              </a:rPr>
              <a:t>();</a:t>
            </a:r>
          </a:p>
          <a:p>
            <a:r>
              <a:rPr lang="en-US" sz="1400">
                <a:solidFill>
                  <a:srgbClr val="000000"/>
                </a:solidFill>
                <a:latin typeface="Cascadia Mono" panose="020B0609020000020004" pitchFamily="49" charset="0"/>
              </a:rPr>
              <a:t>}</a:t>
            </a:r>
            <a:endParaRPr lang="en-US" sz="1400"/>
          </a:p>
        </p:txBody>
      </p:sp>
      <p:sp>
        <p:nvSpPr>
          <p:cNvPr id="10" name="TextBox 9">
            <a:extLst>
              <a:ext uri="{FF2B5EF4-FFF2-40B4-BE49-F238E27FC236}">
                <a16:creationId xmlns:a16="http://schemas.microsoft.com/office/drawing/2014/main" id="{F1D84F49-9BA1-0018-477E-40CE92B1FDFB}"/>
              </a:ext>
            </a:extLst>
          </p:cNvPr>
          <p:cNvSpPr txBox="1"/>
          <p:nvPr/>
        </p:nvSpPr>
        <p:spPr>
          <a:xfrm>
            <a:off x="7358148" y="5063531"/>
            <a:ext cx="4665407" cy="1600438"/>
          </a:xfrm>
          <a:prstGeom prst="rect">
            <a:avLst/>
          </a:prstGeom>
          <a:solidFill>
            <a:schemeClr val="tx1">
              <a:lumMod val="95000"/>
            </a:schemeClr>
          </a:solidFill>
          <a:ln>
            <a:solidFill>
              <a:schemeClr val="tx1">
                <a:lumMod val="50000"/>
              </a:schemeClr>
            </a:solidFill>
          </a:ln>
        </p:spPr>
        <p:txBody>
          <a:bodyPr wrap="square">
            <a:spAutoFit/>
          </a:bodyPr>
          <a:lstStyle/>
          <a:p>
            <a:r>
              <a:rPr lang="en-US" sz="1400">
                <a:solidFill>
                  <a:srgbClr val="008000"/>
                </a:solidFill>
                <a:latin typeface="Cascadia Mono" panose="020B0609020000020004" pitchFamily="49" charset="0"/>
              </a:rPr>
              <a:t>//import point ;</a:t>
            </a:r>
            <a:endParaRPr lang="en-US" sz="1400">
              <a:solidFill>
                <a:srgbClr val="000000"/>
              </a:solidFill>
              <a:latin typeface="Cascadia Mono" panose="020B0609020000020004" pitchFamily="49" charset="0"/>
            </a:endParaRPr>
          </a:p>
          <a:p>
            <a:r>
              <a:rPr lang="en-US" sz="1400">
                <a:solidFill>
                  <a:srgbClr val="0000FF"/>
                </a:solidFill>
                <a:latin typeface="Cascadia Mono" panose="020B0609020000020004" pitchFamily="49" charset="0"/>
              </a:rPr>
              <a:t>import</a:t>
            </a:r>
            <a:r>
              <a:rPr lang="en-US" sz="1400">
                <a:solidFill>
                  <a:srgbClr val="000000"/>
                </a:solidFill>
                <a:latin typeface="Cascadia Mono" panose="020B0609020000020004" pitchFamily="49" charset="0"/>
              </a:rPr>
              <a:t> </a:t>
            </a:r>
            <a:r>
              <a:rPr lang="en-US" sz="1400" err="1">
                <a:solidFill>
                  <a:srgbClr val="000000"/>
                </a:solidFill>
                <a:latin typeface="Cascadia Mono" panose="020B0609020000020004" pitchFamily="49" charset="0"/>
              </a:rPr>
              <a:t>point_op</a:t>
            </a:r>
            <a:r>
              <a:rPr lang="en-US" sz="1400">
                <a:solidFill>
                  <a:srgbClr val="000000"/>
                </a:solidFill>
                <a:latin typeface="Cascadia Mono" panose="020B0609020000020004" pitchFamily="49" charset="0"/>
              </a:rPr>
              <a:t> ;</a:t>
            </a:r>
          </a:p>
          <a:p>
            <a:r>
              <a:rPr lang="en-US" sz="1400">
                <a:solidFill>
                  <a:srgbClr val="0000FF"/>
                </a:solidFill>
                <a:latin typeface="Cascadia Mono" panose="020B0609020000020004" pitchFamily="49" charset="0"/>
              </a:rPr>
              <a:t>import</a:t>
            </a:r>
            <a:r>
              <a:rPr lang="en-US" sz="1400">
                <a:solidFill>
                  <a:srgbClr val="000000"/>
                </a:solidFill>
                <a:latin typeface="Cascadia Mono" panose="020B0609020000020004" pitchFamily="49" charset="0"/>
              </a:rPr>
              <a:t> </a:t>
            </a:r>
            <a:r>
              <a:rPr lang="en-US" sz="1400">
                <a:solidFill>
                  <a:srgbClr val="A31515"/>
                </a:solidFill>
                <a:latin typeface="Cascadia Mono" panose="020B0609020000020004" pitchFamily="49" charset="0"/>
              </a:rPr>
              <a:t>&lt;iostream&gt;</a:t>
            </a:r>
            <a:r>
              <a:rPr lang="en-US" sz="1400">
                <a:solidFill>
                  <a:srgbClr val="000000"/>
                </a:solidFill>
                <a:latin typeface="Cascadia Mono" panose="020B0609020000020004" pitchFamily="49" charset="0"/>
              </a:rPr>
              <a:t> ;</a:t>
            </a:r>
          </a:p>
          <a:p>
            <a:r>
              <a:rPr lang="en-US" sz="1400">
                <a:solidFill>
                  <a:srgbClr val="0000FF"/>
                </a:solidFill>
                <a:latin typeface="Cascadia Mono" panose="020B0609020000020004" pitchFamily="49" charset="0"/>
              </a:rPr>
              <a:t>int</a:t>
            </a:r>
            <a:r>
              <a:rPr lang="en-US" sz="1400">
                <a:solidFill>
                  <a:srgbClr val="000000"/>
                </a:solidFill>
                <a:latin typeface="Cascadia Mono" panose="020B0609020000020004" pitchFamily="49" charset="0"/>
              </a:rPr>
              <a:t> main() {</a:t>
            </a:r>
          </a:p>
          <a:p>
            <a:r>
              <a:rPr lang="en-US" sz="1400">
                <a:solidFill>
                  <a:srgbClr val="2B91AF"/>
                </a:solidFill>
                <a:latin typeface="Cascadia Mono" panose="020B0609020000020004" pitchFamily="49" charset="0"/>
              </a:rPr>
              <a:t>Point</a:t>
            </a:r>
            <a:r>
              <a:rPr lang="en-US" sz="1400">
                <a:solidFill>
                  <a:srgbClr val="000000"/>
                </a:solidFill>
                <a:latin typeface="Cascadia Mono" panose="020B0609020000020004" pitchFamily="49" charset="0"/>
              </a:rPr>
              <a:t> pt{3,5} ;</a:t>
            </a:r>
          </a:p>
          <a:p>
            <a:r>
              <a:rPr lang="en-US" sz="1400">
                <a:solidFill>
                  <a:srgbClr val="000000"/>
                </a:solidFill>
                <a:latin typeface="Cascadia Mono" panose="020B0609020000020004" pitchFamily="49" charset="0"/>
              </a:rPr>
              <a:t>std::</a:t>
            </a:r>
            <a:r>
              <a:rPr lang="en-US" sz="1400" err="1">
                <a:solidFill>
                  <a:srgbClr val="000000"/>
                </a:solidFill>
                <a:latin typeface="Cascadia Mono" panose="020B0609020000020004" pitchFamily="49" charset="0"/>
              </a:rPr>
              <a:t>cout</a:t>
            </a:r>
            <a:r>
              <a:rPr lang="en-US" sz="1400">
                <a:solidFill>
                  <a:srgbClr val="000000"/>
                </a:solidFill>
                <a:latin typeface="Cascadia Mono" panose="020B0609020000020004" pitchFamily="49" charset="0"/>
              </a:rPr>
              <a:t> </a:t>
            </a:r>
            <a:r>
              <a:rPr lang="en-US" sz="1400">
                <a:solidFill>
                  <a:srgbClr val="008080"/>
                </a:solidFill>
                <a:latin typeface="Cascadia Mono" panose="020B0609020000020004" pitchFamily="49" charset="0"/>
              </a:rPr>
              <a:t>&lt;&lt;</a:t>
            </a:r>
            <a:r>
              <a:rPr lang="en-US" sz="1400">
                <a:solidFill>
                  <a:srgbClr val="000000"/>
                </a:solidFill>
                <a:latin typeface="Cascadia Mono" panose="020B0609020000020004" pitchFamily="49" charset="0"/>
              </a:rPr>
              <a:t> pt </a:t>
            </a:r>
            <a:r>
              <a:rPr lang="en-US" sz="1400">
                <a:solidFill>
                  <a:srgbClr val="008080"/>
                </a:solidFill>
                <a:latin typeface="Cascadia Mono" panose="020B0609020000020004" pitchFamily="49" charset="0"/>
              </a:rPr>
              <a:t>&lt;&lt;</a:t>
            </a:r>
            <a:r>
              <a:rPr lang="en-US" sz="1400">
                <a:solidFill>
                  <a:srgbClr val="000000"/>
                </a:solidFill>
                <a:latin typeface="Cascadia Mono" panose="020B0609020000020004" pitchFamily="49" charset="0"/>
              </a:rPr>
              <a:t> </a:t>
            </a:r>
            <a:r>
              <a:rPr lang="en-US" sz="1400">
                <a:solidFill>
                  <a:srgbClr val="A31515"/>
                </a:solidFill>
                <a:latin typeface="Cascadia Mono" panose="020B0609020000020004" pitchFamily="49" charset="0"/>
              </a:rPr>
              <a:t>'\n'</a:t>
            </a:r>
            <a:r>
              <a:rPr lang="en-US" sz="1400">
                <a:solidFill>
                  <a:srgbClr val="000000"/>
                </a:solidFill>
                <a:latin typeface="Cascadia Mono" panose="020B0609020000020004" pitchFamily="49" charset="0"/>
              </a:rPr>
              <a:t> ;</a:t>
            </a:r>
          </a:p>
          <a:p>
            <a:r>
              <a:rPr lang="en-US" sz="1400">
                <a:solidFill>
                  <a:srgbClr val="000000"/>
                </a:solidFill>
                <a:latin typeface="Cascadia Mono" panose="020B0609020000020004" pitchFamily="49" charset="0"/>
              </a:rPr>
              <a:t>}</a:t>
            </a:r>
            <a:endParaRPr lang="en-US" sz="1400"/>
          </a:p>
        </p:txBody>
      </p:sp>
      <p:sp>
        <p:nvSpPr>
          <p:cNvPr id="2" name="Rectangle 1">
            <a:extLst>
              <a:ext uri="{FF2B5EF4-FFF2-40B4-BE49-F238E27FC236}">
                <a16:creationId xmlns:a16="http://schemas.microsoft.com/office/drawing/2014/main" id="{5BC4A8EB-7332-70AA-C0B1-2CAA5F2FDB2F}"/>
              </a:ext>
            </a:extLst>
          </p:cNvPr>
          <p:cNvSpPr/>
          <p:nvPr/>
        </p:nvSpPr>
        <p:spPr>
          <a:xfrm>
            <a:off x="604684" y="1657954"/>
            <a:ext cx="6105832" cy="312203"/>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t>point.ixx</a:t>
            </a:r>
            <a:endParaRPr lang="en-IN" b="1"/>
          </a:p>
        </p:txBody>
      </p:sp>
      <p:sp>
        <p:nvSpPr>
          <p:cNvPr id="3" name="Rectangle 2">
            <a:extLst>
              <a:ext uri="{FF2B5EF4-FFF2-40B4-BE49-F238E27FC236}">
                <a16:creationId xmlns:a16="http://schemas.microsoft.com/office/drawing/2014/main" id="{DAD66FBA-68B4-20EE-76D3-14C1AA953F84}"/>
              </a:ext>
            </a:extLst>
          </p:cNvPr>
          <p:cNvSpPr/>
          <p:nvPr/>
        </p:nvSpPr>
        <p:spPr>
          <a:xfrm>
            <a:off x="604684" y="3889553"/>
            <a:ext cx="6105832" cy="312203"/>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t>point_op.ixx</a:t>
            </a:r>
            <a:endParaRPr lang="en-IN" b="1"/>
          </a:p>
        </p:txBody>
      </p:sp>
      <p:sp>
        <p:nvSpPr>
          <p:cNvPr id="4" name="Rectangle 3">
            <a:extLst>
              <a:ext uri="{FF2B5EF4-FFF2-40B4-BE49-F238E27FC236}">
                <a16:creationId xmlns:a16="http://schemas.microsoft.com/office/drawing/2014/main" id="{CA986356-D040-BD9E-3AA1-D2F03E0DC219}"/>
              </a:ext>
            </a:extLst>
          </p:cNvPr>
          <p:cNvSpPr/>
          <p:nvPr/>
        </p:nvSpPr>
        <p:spPr>
          <a:xfrm>
            <a:off x="7358147" y="4731742"/>
            <a:ext cx="4665408" cy="312203"/>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main.cpp</a:t>
            </a:r>
            <a:endParaRPr lang="en-IN" b="1"/>
          </a:p>
        </p:txBody>
      </p:sp>
    </p:spTree>
    <p:extLst>
      <p:ext uri="{BB962C8B-B14F-4D97-AF65-F5344CB8AC3E}">
        <p14:creationId xmlns:p14="http://schemas.microsoft.com/office/powerpoint/2010/main" val="2052579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53532-A63B-49B0-9457-3103E5D26366}"/>
              </a:ext>
            </a:extLst>
          </p:cNvPr>
          <p:cNvSpPr>
            <a:spLocks noGrp="1"/>
          </p:cNvSpPr>
          <p:nvPr>
            <p:ph type="title"/>
          </p:nvPr>
        </p:nvSpPr>
        <p:spPr/>
        <p:txBody>
          <a:bodyPr/>
          <a:lstStyle/>
          <a:p>
            <a:r>
              <a:rPr lang="en-US"/>
              <a:t>Submodule</a:t>
            </a:r>
            <a:endParaRPr lang="en-IN"/>
          </a:p>
        </p:txBody>
      </p:sp>
      <p:sp>
        <p:nvSpPr>
          <p:cNvPr id="4" name="Content Placeholder 3">
            <a:extLst>
              <a:ext uri="{FF2B5EF4-FFF2-40B4-BE49-F238E27FC236}">
                <a16:creationId xmlns:a16="http://schemas.microsoft.com/office/drawing/2014/main" id="{1C0904DB-F831-4BF9-90CA-B770BEF50300}"/>
              </a:ext>
            </a:extLst>
          </p:cNvPr>
          <p:cNvSpPr>
            <a:spLocks noGrp="1"/>
          </p:cNvSpPr>
          <p:nvPr>
            <p:ph idx="1"/>
          </p:nvPr>
        </p:nvSpPr>
        <p:spPr/>
        <p:txBody>
          <a:bodyPr>
            <a:normAutofit fontScale="85000" lnSpcReduction="10000"/>
          </a:bodyPr>
          <a:lstStyle/>
          <a:p>
            <a:r>
              <a:rPr lang="en-US"/>
              <a:t>Since, one module can import &amp; export another module, this feature can be used to implement submodule concept</a:t>
            </a:r>
          </a:p>
          <a:p>
            <a:r>
              <a:rPr lang="en-US"/>
              <a:t>Smaller modules can be combined in another module</a:t>
            </a:r>
          </a:p>
          <a:p>
            <a:r>
              <a:rPr lang="en-US"/>
              <a:t>Such modules are called submodules</a:t>
            </a:r>
          </a:p>
          <a:p>
            <a:r>
              <a:rPr lang="en-US"/>
              <a:t>Another module can import the submodules &amp; re-export them</a:t>
            </a:r>
          </a:p>
          <a:p>
            <a:r>
              <a:rPr lang="en-US"/>
              <a:t>This can be useful in case a library author wants to provide a fine-grained access to some parts of a library </a:t>
            </a:r>
          </a:p>
          <a:p>
            <a:r>
              <a:rPr lang="en-US"/>
              <a:t>The submodules can be themselves used directly by the clients</a:t>
            </a:r>
          </a:p>
          <a:p>
            <a:r>
              <a:rPr lang="en-US"/>
              <a:t>This concept is very similar to inline namespaces</a:t>
            </a:r>
          </a:p>
          <a:p>
            <a:endParaRPr lang="en-US"/>
          </a:p>
        </p:txBody>
      </p:sp>
    </p:spTree>
    <p:extLst>
      <p:ext uri="{BB962C8B-B14F-4D97-AF65-F5344CB8AC3E}">
        <p14:creationId xmlns:p14="http://schemas.microsoft.com/office/powerpoint/2010/main" val="16377920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C799B4-601B-44A7-AB8C-8B2F02AF1173}"/>
              </a:ext>
            </a:extLst>
          </p:cNvPr>
          <p:cNvSpPr>
            <a:spLocks noGrp="1"/>
          </p:cNvSpPr>
          <p:nvPr>
            <p:ph type="title"/>
          </p:nvPr>
        </p:nvSpPr>
        <p:spPr/>
        <p:txBody>
          <a:bodyPr/>
          <a:lstStyle/>
          <a:p>
            <a:r>
              <a:rPr lang="en-US"/>
              <a:t>Submodules</a:t>
            </a:r>
            <a:endParaRPr lang="en-IN"/>
          </a:p>
        </p:txBody>
      </p:sp>
      <p:sp>
        <p:nvSpPr>
          <p:cNvPr id="5" name="Rectangle: Rounded Corners 4">
            <a:extLst>
              <a:ext uri="{FF2B5EF4-FFF2-40B4-BE49-F238E27FC236}">
                <a16:creationId xmlns:a16="http://schemas.microsoft.com/office/drawing/2014/main" id="{3228A62F-0225-4046-B8DC-0684B69A6A5F}"/>
              </a:ext>
            </a:extLst>
          </p:cNvPr>
          <p:cNvSpPr/>
          <p:nvPr/>
        </p:nvSpPr>
        <p:spPr>
          <a:xfrm>
            <a:off x="1805021" y="2341463"/>
            <a:ext cx="1563624" cy="55778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err="1">
                <a:solidFill>
                  <a:schemeClr val="bg1">
                    <a:lumMod val="95000"/>
                    <a:lumOff val="5000"/>
                  </a:schemeClr>
                </a:solidFill>
              </a:rPr>
              <a:t>module_a</a:t>
            </a:r>
            <a:endParaRPr lang="en-IN" sz="2400" b="1">
              <a:solidFill>
                <a:schemeClr val="bg1">
                  <a:lumMod val="95000"/>
                  <a:lumOff val="5000"/>
                </a:schemeClr>
              </a:solidFill>
            </a:endParaRPr>
          </a:p>
        </p:txBody>
      </p:sp>
      <p:sp>
        <p:nvSpPr>
          <p:cNvPr id="6" name="Rectangle: Rounded Corners 5">
            <a:extLst>
              <a:ext uri="{FF2B5EF4-FFF2-40B4-BE49-F238E27FC236}">
                <a16:creationId xmlns:a16="http://schemas.microsoft.com/office/drawing/2014/main" id="{D81E758C-1FEB-4E39-A79F-163C0C13CE4F}"/>
              </a:ext>
            </a:extLst>
          </p:cNvPr>
          <p:cNvSpPr/>
          <p:nvPr/>
        </p:nvSpPr>
        <p:spPr>
          <a:xfrm>
            <a:off x="1786477" y="3521583"/>
            <a:ext cx="1563624" cy="557784"/>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err="1">
                <a:solidFill>
                  <a:schemeClr val="bg1">
                    <a:lumMod val="95000"/>
                    <a:lumOff val="5000"/>
                  </a:schemeClr>
                </a:solidFill>
              </a:rPr>
              <a:t>module_b</a:t>
            </a:r>
            <a:endParaRPr lang="en-IN" sz="2400" b="1">
              <a:solidFill>
                <a:schemeClr val="bg1">
                  <a:lumMod val="95000"/>
                  <a:lumOff val="5000"/>
                </a:schemeClr>
              </a:solidFill>
            </a:endParaRPr>
          </a:p>
        </p:txBody>
      </p:sp>
      <p:sp>
        <p:nvSpPr>
          <p:cNvPr id="7" name="Rectangle: Rounded Corners 6">
            <a:extLst>
              <a:ext uri="{FF2B5EF4-FFF2-40B4-BE49-F238E27FC236}">
                <a16:creationId xmlns:a16="http://schemas.microsoft.com/office/drawing/2014/main" id="{2B89EC18-93BA-4057-A950-175294A7FCEE}"/>
              </a:ext>
            </a:extLst>
          </p:cNvPr>
          <p:cNvSpPr/>
          <p:nvPr/>
        </p:nvSpPr>
        <p:spPr>
          <a:xfrm>
            <a:off x="1786477" y="4702170"/>
            <a:ext cx="1563624" cy="55778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err="1">
                <a:solidFill>
                  <a:schemeClr val="bg1">
                    <a:lumMod val="95000"/>
                    <a:lumOff val="5000"/>
                  </a:schemeClr>
                </a:solidFill>
              </a:rPr>
              <a:t>module_c</a:t>
            </a:r>
            <a:endParaRPr lang="en-IN" sz="2400" b="1">
              <a:solidFill>
                <a:schemeClr val="bg1">
                  <a:lumMod val="95000"/>
                  <a:lumOff val="5000"/>
                </a:schemeClr>
              </a:solidFill>
            </a:endParaRPr>
          </a:p>
        </p:txBody>
      </p:sp>
      <p:sp>
        <p:nvSpPr>
          <p:cNvPr id="8" name="Rectangle: Rounded Corners 7">
            <a:extLst>
              <a:ext uri="{FF2B5EF4-FFF2-40B4-BE49-F238E27FC236}">
                <a16:creationId xmlns:a16="http://schemas.microsoft.com/office/drawing/2014/main" id="{9FE0C880-4CA7-4481-AC34-F9627066C488}"/>
              </a:ext>
            </a:extLst>
          </p:cNvPr>
          <p:cNvSpPr/>
          <p:nvPr/>
        </p:nvSpPr>
        <p:spPr>
          <a:xfrm>
            <a:off x="6049726" y="3055792"/>
            <a:ext cx="2264248" cy="1489365"/>
          </a:xfrm>
          <a:prstGeom prst="roundRect">
            <a:avLst/>
          </a:prstGeom>
          <a:solidFill>
            <a:srgbClr val="FD99AA"/>
          </a:solidFill>
          <a:ln>
            <a:solidFill>
              <a:srgbClr val="FF5D5D"/>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i="1">
                <a:solidFill>
                  <a:schemeClr val="bg1">
                    <a:lumMod val="95000"/>
                    <a:lumOff val="5000"/>
                  </a:schemeClr>
                </a:solidFill>
              </a:rPr>
              <a:t>export import a ;</a:t>
            </a:r>
          </a:p>
          <a:p>
            <a:pPr algn="ctr"/>
            <a:r>
              <a:rPr lang="en-US" sz="2000" i="1">
                <a:solidFill>
                  <a:schemeClr val="bg1">
                    <a:lumMod val="95000"/>
                    <a:lumOff val="5000"/>
                  </a:schemeClr>
                </a:solidFill>
              </a:rPr>
              <a:t>export import b ;</a:t>
            </a:r>
          </a:p>
          <a:p>
            <a:pPr algn="ctr"/>
            <a:r>
              <a:rPr lang="en-US" sz="2000" i="1">
                <a:solidFill>
                  <a:schemeClr val="bg1">
                    <a:lumMod val="95000"/>
                    <a:lumOff val="5000"/>
                  </a:schemeClr>
                </a:solidFill>
              </a:rPr>
              <a:t>export import c ;</a:t>
            </a:r>
          </a:p>
          <a:p>
            <a:pPr algn="ctr"/>
            <a:r>
              <a:rPr lang="en-US" sz="2800" b="1" err="1">
                <a:solidFill>
                  <a:schemeClr val="bg1">
                    <a:lumMod val="95000"/>
                    <a:lumOff val="5000"/>
                  </a:schemeClr>
                </a:solidFill>
              </a:rPr>
              <a:t>module_x</a:t>
            </a:r>
            <a:endParaRPr lang="en-IN" sz="2800" b="1">
              <a:solidFill>
                <a:schemeClr val="bg1">
                  <a:lumMod val="95000"/>
                  <a:lumOff val="5000"/>
                </a:schemeClr>
              </a:solidFill>
            </a:endParaRPr>
          </a:p>
        </p:txBody>
      </p:sp>
      <p:cxnSp>
        <p:nvCxnSpPr>
          <p:cNvPr id="9" name="Straight Arrow Connector 8">
            <a:extLst>
              <a:ext uri="{FF2B5EF4-FFF2-40B4-BE49-F238E27FC236}">
                <a16:creationId xmlns:a16="http://schemas.microsoft.com/office/drawing/2014/main" id="{89279C93-976E-41DE-9F96-12366B0B6D25}"/>
              </a:ext>
            </a:extLst>
          </p:cNvPr>
          <p:cNvCxnSpPr>
            <a:cxnSpLocks/>
            <a:stCxn id="8" idx="1"/>
            <a:endCxn id="5" idx="3"/>
          </p:cNvCxnSpPr>
          <p:nvPr/>
        </p:nvCxnSpPr>
        <p:spPr>
          <a:xfrm flipH="1" flipV="1">
            <a:off x="3368645" y="2620355"/>
            <a:ext cx="2681081" cy="1180120"/>
          </a:xfrm>
          <a:prstGeom prst="straightConnector1">
            <a:avLst/>
          </a:prstGeom>
          <a:ln w="28575">
            <a:solidFill>
              <a:schemeClr val="bg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07530F1-ED19-4B9B-8598-0B40EFA2E371}"/>
              </a:ext>
            </a:extLst>
          </p:cNvPr>
          <p:cNvCxnSpPr>
            <a:cxnSpLocks/>
            <a:stCxn id="8" idx="1"/>
            <a:endCxn id="6" idx="3"/>
          </p:cNvCxnSpPr>
          <p:nvPr/>
        </p:nvCxnSpPr>
        <p:spPr>
          <a:xfrm flipH="1">
            <a:off x="3350101" y="3800475"/>
            <a:ext cx="2699625" cy="0"/>
          </a:xfrm>
          <a:prstGeom prst="straightConnector1">
            <a:avLst/>
          </a:prstGeom>
          <a:ln w="28575">
            <a:solidFill>
              <a:schemeClr val="bg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076EA9D-F7DE-4827-9BA3-31E69810221D}"/>
              </a:ext>
            </a:extLst>
          </p:cNvPr>
          <p:cNvCxnSpPr>
            <a:cxnSpLocks/>
            <a:stCxn id="8" idx="1"/>
            <a:endCxn id="7" idx="3"/>
          </p:cNvCxnSpPr>
          <p:nvPr/>
        </p:nvCxnSpPr>
        <p:spPr>
          <a:xfrm flipH="1">
            <a:off x="3350101" y="3800475"/>
            <a:ext cx="2699625" cy="1180587"/>
          </a:xfrm>
          <a:prstGeom prst="straightConnector1">
            <a:avLst/>
          </a:prstGeom>
          <a:ln w="28575">
            <a:solidFill>
              <a:schemeClr val="bg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44C19B63-537C-4BF8-9AE6-97167CB11D1A}"/>
              </a:ext>
            </a:extLst>
          </p:cNvPr>
          <p:cNvSpPr/>
          <p:nvPr/>
        </p:nvSpPr>
        <p:spPr>
          <a:xfrm>
            <a:off x="10072153" y="2308288"/>
            <a:ext cx="1563624" cy="557784"/>
          </a:xfrm>
          <a:prstGeom prst="roundRect">
            <a:avLst/>
          </a:prstGeom>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a:solidFill>
                  <a:schemeClr val="tx1"/>
                </a:solidFill>
              </a:rPr>
              <a:t>Client 1</a:t>
            </a:r>
            <a:endParaRPr lang="en-IN" sz="2400" b="1">
              <a:solidFill>
                <a:schemeClr val="tx1"/>
              </a:solidFill>
            </a:endParaRPr>
          </a:p>
        </p:txBody>
      </p:sp>
      <p:sp>
        <p:nvSpPr>
          <p:cNvPr id="32" name="Rectangle: Rounded Corners 31">
            <a:extLst>
              <a:ext uri="{FF2B5EF4-FFF2-40B4-BE49-F238E27FC236}">
                <a16:creationId xmlns:a16="http://schemas.microsoft.com/office/drawing/2014/main" id="{F8923AD6-9884-4B37-918C-4377C67256C9}"/>
              </a:ext>
            </a:extLst>
          </p:cNvPr>
          <p:cNvSpPr/>
          <p:nvPr/>
        </p:nvSpPr>
        <p:spPr>
          <a:xfrm>
            <a:off x="10072153" y="4841558"/>
            <a:ext cx="1563624" cy="557784"/>
          </a:xfrm>
          <a:prstGeom prst="roundRect">
            <a:avLst/>
          </a:prstGeom>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a:solidFill>
                  <a:schemeClr val="tx1"/>
                </a:solidFill>
              </a:rPr>
              <a:t>Client 2</a:t>
            </a:r>
            <a:endParaRPr lang="en-IN" sz="2400" b="1">
              <a:solidFill>
                <a:schemeClr val="tx1"/>
              </a:solidFill>
            </a:endParaRPr>
          </a:p>
        </p:txBody>
      </p:sp>
      <p:cxnSp>
        <p:nvCxnSpPr>
          <p:cNvPr id="33" name="Straight Arrow Connector 32">
            <a:extLst>
              <a:ext uri="{FF2B5EF4-FFF2-40B4-BE49-F238E27FC236}">
                <a16:creationId xmlns:a16="http://schemas.microsoft.com/office/drawing/2014/main" id="{510A924A-81E8-4791-B951-74206FA4C1C6}"/>
              </a:ext>
            </a:extLst>
          </p:cNvPr>
          <p:cNvCxnSpPr>
            <a:cxnSpLocks/>
          </p:cNvCxnSpPr>
          <p:nvPr/>
        </p:nvCxnSpPr>
        <p:spPr>
          <a:xfrm flipH="1">
            <a:off x="8313975" y="3635883"/>
            <a:ext cx="2539990" cy="0"/>
          </a:xfrm>
          <a:prstGeom prst="straightConnector1">
            <a:avLst/>
          </a:prstGeom>
          <a:ln w="28575">
            <a:solidFill>
              <a:schemeClr val="bg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4B50C46-B50E-467A-A831-86EDEE634636}"/>
              </a:ext>
            </a:extLst>
          </p:cNvPr>
          <p:cNvCxnSpPr>
            <a:cxnSpLocks/>
            <a:stCxn id="19" idx="2"/>
          </p:cNvCxnSpPr>
          <p:nvPr/>
        </p:nvCxnSpPr>
        <p:spPr>
          <a:xfrm>
            <a:off x="10853965" y="2866072"/>
            <a:ext cx="0" cy="769811"/>
          </a:xfrm>
          <a:prstGeom prst="straightConnector1">
            <a:avLst/>
          </a:prstGeom>
          <a:ln w="28575">
            <a:solidFill>
              <a:schemeClr val="bg1">
                <a:lumMod val="50000"/>
                <a:lumOff val="50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D947B82-CE7A-445D-A73A-750664FEF0FD}"/>
              </a:ext>
            </a:extLst>
          </p:cNvPr>
          <p:cNvSpPr txBox="1"/>
          <p:nvPr/>
        </p:nvSpPr>
        <p:spPr>
          <a:xfrm>
            <a:off x="5267915" y="2992489"/>
            <a:ext cx="755335" cy="307777"/>
          </a:xfrm>
          <a:prstGeom prst="rect">
            <a:avLst/>
          </a:prstGeom>
          <a:noFill/>
        </p:spPr>
        <p:txBody>
          <a:bodyPr wrap="none" rtlCol="0">
            <a:spAutoFit/>
          </a:bodyPr>
          <a:lstStyle/>
          <a:p>
            <a:pPr algn="ctr"/>
            <a:r>
              <a:rPr lang="en-US" sz="1400">
                <a:solidFill>
                  <a:schemeClr val="bg1">
                    <a:lumMod val="65000"/>
                    <a:lumOff val="35000"/>
                  </a:schemeClr>
                </a:solidFill>
              </a:rPr>
              <a:t>Imports</a:t>
            </a:r>
            <a:endParaRPr lang="en-IN" sz="1400">
              <a:solidFill>
                <a:schemeClr val="bg1">
                  <a:lumMod val="65000"/>
                  <a:lumOff val="35000"/>
                </a:schemeClr>
              </a:solidFill>
            </a:endParaRPr>
          </a:p>
        </p:txBody>
      </p:sp>
      <p:sp>
        <p:nvSpPr>
          <p:cNvPr id="40" name="TextBox 39">
            <a:extLst>
              <a:ext uri="{FF2B5EF4-FFF2-40B4-BE49-F238E27FC236}">
                <a16:creationId xmlns:a16="http://schemas.microsoft.com/office/drawing/2014/main" id="{C83A99FC-CB23-423B-83CE-16237D9C675B}"/>
              </a:ext>
            </a:extLst>
          </p:cNvPr>
          <p:cNvSpPr txBox="1"/>
          <p:nvPr/>
        </p:nvSpPr>
        <p:spPr>
          <a:xfrm>
            <a:off x="10072153" y="2886494"/>
            <a:ext cx="755335" cy="307777"/>
          </a:xfrm>
          <a:prstGeom prst="rect">
            <a:avLst/>
          </a:prstGeom>
          <a:noFill/>
        </p:spPr>
        <p:txBody>
          <a:bodyPr wrap="none" rtlCol="0">
            <a:spAutoFit/>
          </a:bodyPr>
          <a:lstStyle/>
          <a:p>
            <a:pPr algn="ctr"/>
            <a:r>
              <a:rPr lang="en-US" sz="1400">
                <a:solidFill>
                  <a:schemeClr val="bg1">
                    <a:lumMod val="65000"/>
                    <a:lumOff val="35000"/>
                  </a:schemeClr>
                </a:solidFill>
              </a:rPr>
              <a:t>Imports</a:t>
            </a:r>
            <a:endParaRPr lang="en-IN" sz="1400">
              <a:solidFill>
                <a:schemeClr val="bg1">
                  <a:lumMod val="65000"/>
                  <a:lumOff val="35000"/>
                </a:schemeClr>
              </a:solidFill>
            </a:endParaRPr>
          </a:p>
        </p:txBody>
      </p:sp>
      <p:cxnSp>
        <p:nvCxnSpPr>
          <p:cNvPr id="41" name="Straight Arrow Connector 40">
            <a:extLst>
              <a:ext uri="{FF2B5EF4-FFF2-40B4-BE49-F238E27FC236}">
                <a16:creationId xmlns:a16="http://schemas.microsoft.com/office/drawing/2014/main" id="{534523FB-C460-4CD2-8281-0B1FEB88F379}"/>
              </a:ext>
            </a:extLst>
          </p:cNvPr>
          <p:cNvCxnSpPr>
            <a:cxnSpLocks/>
          </p:cNvCxnSpPr>
          <p:nvPr/>
        </p:nvCxnSpPr>
        <p:spPr>
          <a:xfrm flipH="1">
            <a:off x="3350101" y="5126276"/>
            <a:ext cx="6722052" cy="21717"/>
          </a:xfrm>
          <a:prstGeom prst="straightConnector1">
            <a:avLst/>
          </a:prstGeom>
          <a:ln w="28575">
            <a:solidFill>
              <a:schemeClr val="bg1">
                <a:lumMod val="50000"/>
                <a:lumOff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5BE5EEA-2E55-4D0F-92EC-CABEA229B907}"/>
              </a:ext>
            </a:extLst>
          </p:cNvPr>
          <p:cNvSpPr txBox="1"/>
          <p:nvPr/>
        </p:nvSpPr>
        <p:spPr>
          <a:xfrm>
            <a:off x="9316818" y="4810522"/>
            <a:ext cx="755335" cy="307777"/>
          </a:xfrm>
          <a:prstGeom prst="rect">
            <a:avLst/>
          </a:prstGeom>
          <a:noFill/>
        </p:spPr>
        <p:txBody>
          <a:bodyPr wrap="none" rtlCol="0">
            <a:spAutoFit/>
          </a:bodyPr>
          <a:lstStyle/>
          <a:p>
            <a:pPr algn="ctr"/>
            <a:r>
              <a:rPr lang="en-US" sz="1400">
                <a:solidFill>
                  <a:schemeClr val="bg1">
                    <a:lumMod val="65000"/>
                    <a:lumOff val="35000"/>
                  </a:schemeClr>
                </a:solidFill>
              </a:rPr>
              <a:t>Imports</a:t>
            </a:r>
            <a:endParaRPr lang="en-IN" sz="1400">
              <a:solidFill>
                <a:schemeClr val="bg1">
                  <a:lumMod val="65000"/>
                  <a:lumOff val="35000"/>
                </a:schemeClr>
              </a:solidFill>
            </a:endParaRPr>
          </a:p>
        </p:txBody>
      </p:sp>
      <p:sp>
        <p:nvSpPr>
          <p:cNvPr id="44" name="TextBox 43">
            <a:extLst>
              <a:ext uri="{FF2B5EF4-FFF2-40B4-BE49-F238E27FC236}">
                <a16:creationId xmlns:a16="http://schemas.microsoft.com/office/drawing/2014/main" id="{01DF26B3-1259-4464-BC9E-C166030B14C7}"/>
              </a:ext>
            </a:extLst>
          </p:cNvPr>
          <p:cNvSpPr txBox="1"/>
          <p:nvPr/>
        </p:nvSpPr>
        <p:spPr>
          <a:xfrm>
            <a:off x="27437" y="3615808"/>
            <a:ext cx="1372858" cy="369332"/>
          </a:xfrm>
          <a:prstGeom prst="rect">
            <a:avLst/>
          </a:prstGeom>
          <a:noFill/>
        </p:spPr>
        <p:txBody>
          <a:bodyPr vert="horz" wrap="square" rtlCol="0" anchor="ctr">
            <a:spAutoFit/>
          </a:bodyPr>
          <a:lstStyle/>
          <a:p>
            <a:pPr algn="ctr"/>
            <a:r>
              <a:rPr lang="en-US">
                <a:solidFill>
                  <a:schemeClr val="bg1">
                    <a:lumMod val="65000"/>
                    <a:lumOff val="35000"/>
                  </a:schemeClr>
                </a:solidFill>
              </a:rPr>
              <a:t>Submodules</a:t>
            </a:r>
            <a:endParaRPr lang="en-IN">
              <a:solidFill>
                <a:schemeClr val="bg1">
                  <a:lumMod val="65000"/>
                  <a:lumOff val="35000"/>
                </a:schemeClr>
              </a:solidFill>
            </a:endParaRPr>
          </a:p>
        </p:txBody>
      </p:sp>
      <p:sp>
        <p:nvSpPr>
          <p:cNvPr id="45" name="Left Brace 44">
            <a:extLst>
              <a:ext uri="{FF2B5EF4-FFF2-40B4-BE49-F238E27FC236}">
                <a16:creationId xmlns:a16="http://schemas.microsoft.com/office/drawing/2014/main" id="{10E80D08-BD1B-44E7-AE56-261EFBC208CF}"/>
              </a:ext>
            </a:extLst>
          </p:cNvPr>
          <p:cNvSpPr/>
          <p:nvPr/>
        </p:nvSpPr>
        <p:spPr>
          <a:xfrm>
            <a:off x="1504950" y="2145071"/>
            <a:ext cx="281526" cy="3310806"/>
          </a:xfrm>
          <a:prstGeom prst="leftBrace">
            <a:avLst>
              <a:gd name="adj1" fmla="val 43520"/>
              <a:gd name="adj2" fmla="val 49770"/>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13653171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P spid="32" grpId="0" animBg="1"/>
      <p:bldP spid="39" grpId="0"/>
      <p:bldP spid="40" grpId="0"/>
      <p:bldP spid="43" grpId="0"/>
      <p:bldP spid="44" grpId="0"/>
      <p:bldP spid="45"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50E878-9AAD-4BF7-9089-01FC61EFE8CF}"/>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70A78363-692E-4B16-908A-273B29AF3619}"/>
              </a:ext>
            </a:extLst>
          </p:cNvPr>
          <p:cNvSpPr txBox="1"/>
          <p:nvPr/>
        </p:nvSpPr>
        <p:spPr>
          <a:xfrm>
            <a:off x="838200" y="2115055"/>
            <a:ext cx="3806825" cy="1508105"/>
          </a:xfrm>
          <a:prstGeom prst="rect">
            <a:avLst/>
          </a:prstGeom>
          <a:solidFill>
            <a:schemeClr val="bg1">
              <a:lumMod val="95000"/>
              <a:lumOff val="5000"/>
            </a:schemeClr>
          </a:solidFill>
          <a:ln w="28575">
            <a:solidFill>
              <a:schemeClr val="tx1">
                <a:lumMod val="50000"/>
              </a:schemeClr>
            </a:solidFill>
          </a:ln>
        </p:spPr>
        <p:txBody>
          <a:bodyPr wrap="square">
            <a:spAutoFit/>
          </a:bodyPr>
          <a:lstStyle/>
          <a:p>
            <a:pPr marR="0" algn="l" rtl="0"/>
            <a:r>
              <a:rPr lang="en-IN" sz="1600" b="0" i="0" u="none" strike="noStrike" baseline="0">
                <a:solidFill>
                  <a:srgbClr val="D5A2DF"/>
                </a:solidFill>
                <a:latin typeface="JetBrains Mono" pitchFamily="2" charset="0"/>
              </a:rPr>
              <a:t>export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5A2DF"/>
                </a:solidFill>
                <a:latin typeface="JetBrains Mono" pitchFamily="2" charset="0"/>
              </a:rPr>
              <a:t>module</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DCDCDC"/>
                </a:solidFill>
                <a:latin typeface="JetBrains Mono" pitchFamily="2" charset="0"/>
              </a:rPr>
              <a:t>Math</a:t>
            </a:r>
            <a:r>
              <a:rPr lang="en-IN" sz="1600" b="0" i="0" u="none" strike="noStrike" baseline="0" err="1">
                <a:solidFill>
                  <a:srgbClr val="FFFFFF"/>
                </a:solidFill>
                <a:latin typeface="JetBrains Mono" pitchFamily="2" charset="0"/>
              </a:rPr>
              <a:t>.</a:t>
            </a:r>
            <a:r>
              <a:rPr lang="en-IN" sz="1600" b="0" i="0" u="none" strike="noStrike" baseline="0" err="1">
                <a:solidFill>
                  <a:srgbClr val="DCDCDC"/>
                </a:solidFill>
                <a:latin typeface="JetBrains Mono" pitchFamily="2" charset="0"/>
              </a:rPr>
              <a:t>Basic</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5A2DF"/>
                </a:solidFill>
                <a:latin typeface="JetBrains Mono" pitchFamily="2" charset="0"/>
              </a:rPr>
              <a:t>export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82B7E1"/>
                </a:solidFill>
                <a:latin typeface="JetBrains Mono" pitchFamily="2" charset="0"/>
              </a:rPr>
              <a:t>Add</a:t>
            </a:r>
            <a:r>
              <a:rPr lang="en-IN" sz="1600" b="0" i="0" u="none" strike="noStrike" baseline="0">
                <a:solidFill>
                  <a:srgbClr val="FFFFFF"/>
                </a:solidFill>
                <a:latin typeface="JetBrains Mono" pitchFamily="2" charset="0"/>
              </a:rPr>
              <a:t>(</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return</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1100" b="0" i="0" u="none" strike="noStrike" baseline="0">
              <a:latin typeface="Times New Roman" panose="02020603050405020304" pitchFamily="18" charset="0"/>
            </a:endParaRPr>
          </a:p>
        </p:txBody>
      </p:sp>
      <p:sp>
        <p:nvSpPr>
          <p:cNvPr id="8" name="TextBox 7">
            <a:extLst>
              <a:ext uri="{FF2B5EF4-FFF2-40B4-BE49-F238E27FC236}">
                <a16:creationId xmlns:a16="http://schemas.microsoft.com/office/drawing/2014/main" id="{74F12FED-F294-4996-90B4-0291627875FA}"/>
              </a:ext>
            </a:extLst>
          </p:cNvPr>
          <p:cNvSpPr txBox="1"/>
          <p:nvPr/>
        </p:nvSpPr>
        <p:spPr>
          <a:xfrm>
            <a:off x="6026150" y="2055215"/>
            <a:ext cx="5327650" cy="1815882"/>
          </a:xfrm>
          <a:prstGeom prst="rect">
            <a:avLst/>
          </a:prstGeom>
          <a:solidFill>
            <a:schemeClr val="bg1">
              <a:lumMod val="95000"/>
              <a:lumOff val="5000"/>
            </a:schemeClr>
          </a:solidFill>
          <a:ln w="28575">
            <a:solidFill>
              <a:schemeClr val="tx1">
                <a:lumMod val="50000"/>
              </a:schemeClr>
            </a:solidFill>
          </a:ln>
        </p:spPr>
        <p:txBody>
          <a:bodyPr wrap="square">
            <a:spAutoFit/>
          </a:bodyPr>
          <a:lstStyle/>
          <a:p>
            <a:pPr marR="0" algn="l" rtl="0"/>
            <a:r>
              <a:rPr lang="en-IN" sz="1600" b="0" i="0" u="none" strike="noStrike" baseline="0">
                <a:solidFill>
                  <a:srgbClr val="D5A2DF"/>
                </a:solidFill>
                <a:latin typeface="JetBrains Mono" pitchFamily="2" charset="0"/>
              </a:rPr>
              <a:t>module</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CB6B"/>
                </a:solidFill>
                <a:latin typeface="JetBrains Mono" pitchFamily="2" charset="0"/>
              </a:rPr>
              <a:t>#include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A31515"/>
                </a:solidFill>
                <a:latin typeface="JetBrains Mono" pitchFamily="2" charset="0"/>
              </a:rPr>
              <a:t>&lt;</a:t>
            </a:r>
            <a:r>
              <a:rPr lang="en-IN" sz="1600" b="0" i="0" u="none" strike="noStrike" baseline="0" err="1">
                <a:solidFill>
                  <a:srgbClr val="C3E88D"/>
                </a:solidFill>
                <a:latin typeface="JetBrains Mono" pitchFamily="2" charset="0"/>
              </a:rPr>
              <a:t>cmath</a:t>
            </a:r>
            <a:r>
              <a:rPr lang="en-IN" sz="1600" b="0" i="0" u="none" strike="noStrike" baseline="0">
                <a:solidFill>
                  <a:srgbClr val="A31515"/>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export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5A2DF"/>
                </a:solidFill>
                <a:latin typeface="JetBrains Mono" pitchFamily="2" charset="0"/>
              </a:rPr>
              <a:t>module</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DCDCDC"/>
                </a:solidFill>
                <a:latin typeface="JetBrains Mono" pitchFamily="2" charset="0"/>
              </a:rPr>
              <a:t>Math</a:t>
            </a:r>
            <a:r>
              <a:rPr lang="en-IN" sz="1600" b="0" i="0" u="none" strike="noStrike" baseline="0" err="1">
                <a:solidFill>
                  <a:srgbClr val="FFFFFF"/>
                </a:solidFill>
                <a:latin typeface="JetBrains Mono" pitchFamily="2" charset="0"/>
              </a:rPr>
              <a:t>.</a:t>
            </a:r>
            <a:r>
              <a:rPr lang="en-IN" sz="1600" b="0" i="0" u="none" strike="noStrike" baseline="0" err="1">
                <a:solidFill>
                  <a:srgbClr val="DCDCDC"/>
                </a:solidFill>
                <a:latin typeface="JetBrains Mono" pitchFamily="2" charset="0"/>
              </a:rPr>
              <a:t>Trig</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fr-FR" sz="1600" b="0" i="0" u="none" strike="noStrike" baseline="0">
                <a:solidFill>
                  <a:srgbClr val="D5A2DF"/>
                </a:solidFill>
                <a:latin typeface="JetBrains Mono" pitchFamily="2" charset="0"/>
              </a:rPr>
              <a:t>export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D5A2DF"/>
                </a:solidFill>
                <a:latin typeface="JetBrains Mono" pitchFamily="2" charset="0"/>
              </a:rPr>
              <a:t>double</a:t>
            </a:r>
            <a:r>
              <a:rPr lang="fr-FR" sz="1600" b="0" i="0" u="none" strike="noStrike" baseline="0">
                <a:solidFill>
                  <a:srgbClr val="DCDCDC"/>
                </a:solidFill>
                <a:latin typeface="Cambria" panose="02040503050406030204" pitchFamily="18" charset="0"/>
              </a:rPr>
              <a:t> </a:t>
            </a:r>
            <a:r>
              <a:rPr lang="fr-FR" sz="1600" b="0" i="0" u="none" strike="noStrike" baseline="0" err="1">
                <a:solidFill>
                  <a:srgbClr val="82B7E1"/>
                </a:solidFill>
                <a:latin typeface="JetBrains Mono" pitchFamily="2" charset="0"/>
              </a:rPr>
              <a:t>Hyp</a:t>
            </a:r>
            <a:r>
              <a:rPr lang="fr-FR" sz="1600" b="0" i="0" u="none" strike="noStrike" baseline="0">
                <a:solidFill>
                  <a:srgbClr val="FFFFFF"/>
                </a:solidFill>
                <a:latin typeface="JetBrains Mono" pitchFamily="2" charset="0"/>
              </a:rPr>
              <a:t>(</a:t>
            </a:r>
            <a:r>
              <a:rPr lang="fr-FR" sz="1600" b="0" i="0" u="none" strike="noStrike" baseline="0">
                <a:solidFill>
                  <a:srgbClr val="D5A2DF"/>
                </a:solidFill>
                <a:latin typeface="JetBrains Mono" pitchFamily="2" charset="0"/>
              </a:rPr>
              <a:t>double</a:t>
            </a:r>
            <a:r>
              <a:rPr lang="fr-FR" sz="1600" b="0" i="0" u="none" strike="noStrike" baseline="0">
                <a:solidFill>
                  <a:srgbClr val="DCDCDC"/>
                </a:solidFill>
                <a:latin typeface="Cambria" panose="02040503050406030204" pitchFamily="18" charset="0"/>
              </a:rPr>
              <a:t> </a:t>
            </a:r>
            <a:r>
              <a:rPr lang="fr-FR" sz="1600" b="0" i="0" u="none" strike="noStrike" baseline="0">
                <a:solidFill>
                  <a:srgbClr val="C8C8C8"/>
                </a:solidFill>
                <a:latin typeface="JetBrains Mono" pitchFamily="2" charset="0"/>
              </a:rPr>
              <a:t>base</a:t>
            </a:r>
            <a:r>
              <a:rPr lang="fr-FR" sz="1600" b="0" i="0" u="none" strike="noStrike" baseline="0">
                <a:solidFill>
                  <a:srgbClr val="FFFFFF"/>
                </a:solidFill>
                <a:latin typeface="JetBrains Mono" pitchFamily="2" charset="0"/>
              </a:rPr>
              <a: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D5A2DF"/>
                </a:solidFill>
                <a:latin typeface="JetBrains Mono" pitchFamily="2" charset="0"/>
              </a:rPr>
              <a:t>double</a:t>
            </a:r>
            <a:r>
              <a:rPr lang="fr-FR" sz="1600" b="0" i="0" u="none" strike="noStrike" baseline="0">
                <a:solidFill>
                  <a:srgbClr val="DCDCDC"/>
                </a:solidFill>
                <a:latin typeface="Cambria" panose="02040503050406030204" pitchFamily="18" charset="0"/>
              </a:rPr>
              <a:t> </a:t>
            </a:r>
            <a:r>
              <a:rPr lang="fr-FR" sz="1600" b="0" i="0" u="none" strike="noStrike" baseline="0">
                <a:solidFill>
                  <a:srgbClr val="C8C8C8"/>
                </a:solidFill>
                <a:latin typeface="JetBrains Mono" pitchFamily="2" charset="0"/>
              </a:rPr>
              <a:t>per</a:t>
            </a:r>
            <a:r>
              <a:rPr lang="fr-FR" sz="1600" b="0" i="0" u="none" strike="noStrike" baseline="0">
                <a:solidFill>
                  <a:srgbClr val="FFFFFF"/>
                </a:solidFill>
                <a:latin typeface="JetBrains Mono" pitchFamily="2" charset="0"/>
              </a:rPr>
              <a:t>){</a:t>
            </a:r>
            <a:endParaRPr lang="fr-FR" sz="1600" b="0" i="0" u="none" strike="noStrike" baseline="0">
              <a:solidFill>
                <a:srgbClr val="DCDCDC"/>
              </a:solidFill>
              <a:latin typeface="JetBrains Mono" pitchFamily="2" charset="0"/>
            </a:endParaRPr>
          </a:p>
          <a:p>
            <a:pPr marR="0" algn="l" rtl="0"/>
            <a:r>
              <a:rPr lang="it-IT" sz="1600" b="0" i="0" u="none" strike="noStrike" baseline="0">
                <a:solidFill>
                  <a:srgbClr val="DCDCDC"/>
                </a:solidFill>
                <a:latin typeface="JetBrains Mono" pitchFamily="2" charset="0"/>
              </a:rPr>
              <a:t>	</a:t>
            </a:r>
            <a:r>
              <a:rPr lang="it-IT" sz="1600" b="0" i="0" u="none" strike="noStrike" baseline="0">
                <a:solidFill>
                  <a:srgbClr val="6B6BE9"/>
                </a:solidFill>
                <a:latin typeface="JetBrains Mono" pitchFamily="2" charset="0"/>
              </a:rPr>
              <a:t>return</a:t>
            </a:r>
            <a:r>
              <a:rPr lang="it-IT" sz="1600" b="0" i="0" u="none" strike="noStrike" baseline="0">
                <a:solidFill>
                  <a:srgbClr val="DCDCDC"/>
                </a:solidFill>
                <a:latin typeface="Cambria" panose="02040503050406030204" pitchFamily="18" charset="0"/>
              </a:rPr>
              <a:t> </a:t>
            </a:r>
            <a:r>
              <a:rPr lang="it-IT" sz="1600" b="0" i="0" u="none" strike="noStrike" baseline="0">
                <a:solidFill>
                  <a:srgbClr val="82B7E1"/>
                </a:solidFill>
                <a:latin typeface="JetBrains Mono" pitchFamily="2" charset="0"/>
              </a:rPr>
              <a:t>sqrt</a:t>
            </a:r>
            <a:r>
              <a:rPr lang="it-IT" sz="1600" b="0" i="0" u="none" strike="noStrike" baseline="0">
                <a:solidFill>
                  <a:srgbClr val="FFFFFF"/>
                </a:solidFill>
                <a:latin typeface="JetBrains Mono" pitchFamily="2" charset="0"/>
              </a:rPr>
              <a:t>((</a:t>
            </a:r>
            <a:r>
              <a:rPr lang="it-IT" sz="1600" b="0" i="0" u="none" strike="noStrike" baseline="0">
                <a:solidFill>
                  <a:srgbClr val="C8C8C8"/>
                </a:solidFill>
                <a:latin typeface="JetBrains Mono" pitchFamily="2" charset="0"/>
              </a:rPr>
              <a:t>base</a:t>
            </a:r>
            <a:r>
              <a:rPr lang="it-IT" sz="1600" b="0" i="0" u="none" strike="noStrike" baseline="0">
                <a:solidFill>
                  <a:srgbClr val="FFFFFF"/>
                </a:solidFill>
                <a:latin typeface="JetBrains Mono" pitchFamily="2" charset="0"/>
              </a:rPr>
              <a:t>*</a:t>
            </a:r>
            <a:r>
              <a:rPr lang="it-IT" sz="1600" b="0" i="0" u="none" strike="noStrike" baseline="0">
                <a:solidFill>
                  <a:srgbClr val="C8C8C8"/>
                </a:solidFill>
                <a:latin typeface="JetBrains Mono" pitchFamily="2" charset="0"/>
              </a:rPr>
              <a:t>base</a:t>
            </a:r>
            <a:r>
              <a:rPr lang="it-IT" sz="1600" b="0" i="0" u="none" strike="noStrike" baseline="0">
                <a:solidFill>
                  <a:srgbClr val="FFFFFF"/>
                </a:solidFill>
                <a:latin typeface="JetBrains Mono" pitchFamily="2" charset="0"/>
              </a:rPr>
              <a:t>)</a:t>
            </a:r>
            <a:r>
              <a:rPr lang="it-IT" sz="1600" b="0" i="0" u="none" strike="noStrike" baseline="0">
                <a:solidFill>
                  <a:srgbClr val="DCDCDC"/>
                </a:solidFill>
                <a:latin typeface="Cambria" panose="02040503050406030204" pitchFamily="18" charset="0"/>
              </a:rPr>
              <a:t> </a:t>
            </a:r>
            <a:r>
              <a:rPr lang="it-IT" sz="1600" b="0" i="0" u="none" strike="noStrike" baseline="0">
                <a:solidFill>
                  <a:srgbClr val="FFFFFF"/>
                </a:solidFill>
                <a:latin typeface="JetBrains Mono" pitchFamily="2" charset="0"/>
              </a:rPr>
              <a:t>+</a:t>
            </a:r>
            <a:r>
              <a:rPr lang="it-IT" sz="1600" b="0" i="0" u="none" strike="noStrike" baseline="0">
                <a:solidFill>
                  <a:srgbClr val="DCDCDC"/>
                </a:solidFill>
                <a:latin typeface="Cambria" panose="02040503050406030204" pitchFamily="18" charset="0"/>
              </a:rPr>
              <a:t> </a:t>
            </a:r>
            <a:r>
              <a:rPr lang="it-IT" sz="1600" b="0" i="0" u="none" strike="noStrike" baseline="0">
                <a:solidFill>
                  <a:srgbClr val="FFFFFF"/>
                </a:solidFill>
                <a:latin typeface="JetBrains Mono" pitchFamily="2" charset="0"/>
              </a:rPr>
              <a:t>(</a:t>
            </a:r>
            <a:r>
              <a:rPr lang="it-IT" sz="1600" b="0" i="0" u="none" strike="noStrike" baseline="0">
                <a:solidFill>
                  <a:srgbClr val="C8C8C8"/>
                </a:solidFill>
                <a:latin typeface="JetBrains Mono" pitchFamily="2" charset="0"/>
              </a:rPr>
              <a:t>per</a:t>
            </a:r>
            <a:r>
              <a:rPr lang="it-IT" sz="1600" b="0" i="0" u="none" strike="noStrike" baseline="0">
                <a:solidFill>
                  <a:srgbClr val="FFFFFF"/>
                </a:solidFill>
                <a:latin typeface="JetBrains Mono" pitchFamily="2" charset="0"/>
              </a:rPr>
              <a:t>*</a:t>
            </a:r>
            <a:r>
              <a:rPr lang="it-IT" sz="1600" b="0" i="0" u="none" strike="noStrike" baseline="0">
                <a:solidFill>
                  <a:srgbClr val="C8C8C8"/>
                </a:solidFill>
                <a:latin typeface="JetBrains Mono" pitchFamily="2" charset="0"/>
              </a:rPr>
              <a:t>per</a:t>
            </a:r>
            <a:r>
              <a:rPr lang="it-IT" sz="1600" b="0" i="0" u="none" strike="noStrike" baseline="0">
                <a:solidFill>
                  <a:srgbClr val="FFFFFF"/>
                </a:solidFill>
                <a:latin typeface="JetBrains Mono" pitchFamily="2" charset="0"/>
              </a:rPr>
              <a:t>))</a:t>
            </a:r>
            <a:r>
              <a:rPr lang="it-IT" sz="1600" b="0" i="0" u="none" strike="noStrike" baseline="0">
                <a:solidFill>
                  <a:srgbClr val="DCDCDC"/>
                </a:solidFill>
                <a:latin typeface="Cambria" panose="02040503050406030204" pitchFamily="18" charset="0"/>
              </a:rPr>
              <a:t> </a:t>
            </a:r>
            <a:r>
              <a:rPr lang="it-IT" sz="1600" b="0" i="0" u="none" strike="noStrike" baseline="0">
                <a:solidFill>
                  <a:srgbClr val="FFFFFF"/>
                </a:solidFill>
                <a:latin typeface="JetBrains Mono" pitchFamily="2" charset="0"/>
              </a:rPr>
              <a:t>;</a:t>
            </a:r>
            <a:endParaRPr lang="it-IT"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
        <p:nvSpPr>
          <p:cNvPr id="10" name="TextBox 9">
            <a:extLst>
              <a:ext uri="{FF2B5EF4-FFF2-40B4-BE49-F238E27FC236}">
                <a16:creationId xmlns:a16="http://schemas.microsoft.com/office/drawing/2014/main" id="{9137888D-0E09-4040-9E48-C818435A7C65}"/>
              </a:ext>
            </a:extLst>
          </p:cNvPr>
          <p:cNvSpPr txBox="1"/>
          <p:nvPr/>
        </p:nvSpPr>
        <p:spPr>
          <a:xfrm>
            <a:off x="4203700" y="4492327"/>
            <a:ext cx="3467100" cy="2000548"/>
          </a:xfrm>
          <a:prstGeom prst="rect">
            <a:avLst/>
          </a:prstGeom>
          <a:solidFill>
            <a:schemeClr val="bg1">
              <a:lumMod val="95000"/>
              <a:lumOff val="5000"/>
            </a:schemeClr>
          </a:solidFill>
          <a:ln w="28575">
            <a:solidFill>
              <a:schemeClr val="tx1">
                <a:lumMod val="50000"/>
              </a:schemeClr>
            </a:solidFill>
          </a:ln>
        </p:spPr>
        <p:txBody>
          <a:bodyPr wrap="square">
            <a:spAutoFit/>
          </a:bodyPr>
          <a:lstStyle/>
          <a:p>
            <a:pPr marR="0" algn="l" rtl="0"/>
            <a:r>
              <a:rPr lang="en-IN" sz="1600" b="0" i="0" u="none" strike="noStrike" baseline="0">
                <a:solidFill>
                  <a:srgbClr val="D5A2DF"/>
                </a:solidFill>
                <a:latin typeface="JetBrains Mono" pitchFamily="2" charset="0"/>
              </a:rPr>
              <a:t>export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5A2DF"/>
                </a:solidFill>
                <a:latin typeface="JetBrains Mono" pitchFamily="2" charset="0"/>
              </a:rPr>
              <a:t>module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CDCDC"/>
                </a:solidFill>
                <a:latin typeface="JetBrains Mono" pitchFamily="2" charset="0"/>
              </a:rPr>
              <a:t>Math</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5A2DF"/>
                </a:solidFill>
                <a:latin typeface="JetBrains Mono" pitchFamily="2" charset="0"/>
              </a:rPr>
              <a:t>export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5A2DF"/>
                </a:solidFill>
                <a:latin typeface="JetBrains Mono" pitchFamily="2" charset="0"/>
              </a:rPr>
              <a:t>import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DCDCDC"/>
                </a:solidFill>
                <a:latin typeface="JetBrains Mono" pitchFamily="2" charset="0"/>
              </a:rPr>
              <a:t>Math</a:t>
            </a:r>
            <a:r>
              <a:rPr lang="en-IN" sz="1600" b="0" i="0" u="none" strike="noStrike" baseline="0" err="1">
                <a:solidFill>
                  <a:srgbClr val="FFFFFF"/>
                </a:solidFill>
                <a:latin typeface="JetBrains Mono" pitchFamily="2" charset="0"/>
              </a:rPr>
              <a:t>.</a:t>
            </a:r>
            <a:r>
              <a:rPr lang="en-IN" sz="1600" b="0" i="0" u="none" strike="noStrike" baseline="0" err="1">
                <a:solidFill>
                  <a:srgbClr val="DCDCDC"/>
                </a:solidFill>
                <a:latin typeface="JetBrains Mono" pitchFamily="2" charset="0"/>
              </a:rPr>
              <a:t>Basic</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export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5A2DF"/>
                </a:solidFill>
                <a:latin typeface="JetBrains Mono" pitchFamily="2" charset="0"/>
              </a:rPr>
              <a:t>import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DCDCDC"/>
                </a:solidFill>
                <a:latin typeface="JetBrains Mono" pitchFamily="2" charset="0"/>
              </a:rPr>
              <a:t>Math</a:t>
            </a:r>
            <a:r>
              <a:rPr lang="en-IN" sz="1600" b="0" i="0" u="none" strike="noStrike" baseline="0" err="1">
                <a:solidFill>
                  <a:srgbClr val="FFFFFF"/>
                </a:solidFill>
                <a:latin typeface="JetBrains Mono" pitchFamily="2" charset="0"/>
              </a:rPr>
              <a:t>.</a:t>
            </a:r>
            <a:r>
              <a:rPr lang="en-IN" sz="1600" b="0" i="0" u="none" strike="noStrike" baseline="0" err="1">
                <a:solidFill>
                  <a:srgbClr val="DCDCDC"/>
                </a:solidFill>
                <a:latin typeface="JetBrains Mono" pitchFamily="2" charset="0"/>
              </a:rPr>
              <a:t>Trig</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5A2DF"/>
                </a:solidFill>
                <a:latin typeface="JetBrains Mono" pitchFamily="2" charset="0"/>
              </a:rPr>
              <a:t>export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5A2DF"/>
                </a:solidFill>
                <a:latin typeface="JetBrains Mono" pitchFamily="2" charset="0"/>
              </a:rPr>
              <a:t>void</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82B7E1"/>
                </a:solidFill>
                <a:latin typeface="JetBrains Mono" pitchFamily="2" charset="0"/>
              </a:rPr>
              <a:t>MyFunc</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1100" b="0" i="0" u="none" strike="noStrike" baseline="0">
              <a:latin typeface="Times New Roman" panose="02020603050405020304" pitchFamily="18" charset="0"/>
            </a:endParaRPr>
          </a:p>
        </p:txBody>
      </p:sp>
      <p:sp>
        <p:nvSpPr>
          <p:cNvPr id="11" name="Rectangle 10">
            <a:extLst>
              <a:ext uri="{FF2B5EF4-FFF2-40B4-BE49-F238E27FC236}">
                <a16:creationId xmlns:a16="http://schemas.microsoft.com/office/drawing/2014/main" id="{57D18C75-E99D-4776-8782-1B4AC1DDE66B}"/>
              </a:ext>
            </a:extLst>
          </p:cNvPr>
          <p:cNvSpPr/>
          <p:nvPr/>
        </p:nvSpPr>
        <p:spPr>
          <a:xfrm>
            <a:off x="838200" y="1729117"/>
            <a:ext cx="3806825"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err="1"/>
              <a:t>math_basic.ixx</a:t>
            </a:r>
            <a:endParaRPr lang="en-IN" sz="2000" b="1"/>
          </a:p>
        </p:txBody>
      </p:sp>
      <p:sp>
        <p:nvSpPr>
          <p:cNvPr id="12" name="Rectangle 11">
            <a:extLst>
              <a:ext uri="{FF2B5EF4-FFF2-40B4-BE49-F238E27FC236}">
                <a16:creationId xmlns:a16="http://schemas.microsoft.com/office/drawing/2014/main" id="{283396FA-E539-4134-9784-2D4C3E16004F}"/>
              </a:ext>
            </a:extLst>
          </p:cNvPr>
          <p:cNvSpPr/>
          <p:nvPr/>
        </p:nvSpPr>
        <p:spPr>
          <a:xfrm>
            <a:off x="6026150" y="1669277"/>
            <a:ext cx="5327650"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err="1"/>
              <a:t>math_trig.ixx</a:t>
            </a:r>
            <a:endParaRPr lang="en-IN" sz="2000" b="1"/>
          </a:p>
        </p:txBody>
      </p:sp>
      <p:sp>
        <p:nvSpPr>
          <p:cNvPr id="13" name="Rectangle 12">
            <a:extLst>
              <a:ext uri="{FF2B5EF4-FFF2-40B4-BE49-F238E27FC236}">
                <a16:creationId xmlns:a16="http://schemas.microsoft.com/office/drawing/2014/main" id="{2BA8ED38-9EFF-46E1-BC21-55F378F97520}"/>
              </a:ext>
            </a:extLst>
          </p:cNvPr>
          <p:cNvSpPr/>
          <p:nvPr/>
        </p:nvSpPr>
        <p:spPr>
          <a:xfrm>
            <a:off x="4203700" y="4106389"/>
            <a:ext cx="3467100"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err="1"/>
              <a:t>math.ixx</a:t>
            </a:r>
            <a:endParaRPr lang="en-IN" sz="2000" b="1"/>
          </a:p>
        </p:txBody>
      </p:sp>
    </p:spTree>
    <p:extLst>
      <p:ext uri="{BB962C8B-B14F-4D97-AF65-F5344CB8AC3E}">
        <p14:creationId xmlns:p14="http://schemas.microsoft.com/office/powerpoint/2010/main" val="40937689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4ED2-9A0A-42B9-A5A7-84F9DAF321E1}"/>
              </a:ext>
            </a:extLst>
          </p:cNvPr>
          <p:cNvSpPr>
            <a:spLocks noGrp="1"/>
          </p:cNvSpPr>
          <p:nvPr>
            <p:ph type="title"/>
          </p:nvPr>
        </p:nvSpPr>
        <p:spPr/>
        <p:txBody>
          <a:bodyPr/>
          <a:lstStyle/>
          <a:p>
            <a:r>
              <a:rPr lang="en-US"/>
              <a:t>Partition Modules</a:t>
            </a:r>
            <a:endParaRPr lang="en-IN"/>
          </a:p>
        </p:txBody>
      </p:sp>
      <p:sp>
        <p:nvSpPr>
          <p:cNvPr id="3" name="Content Placeholder 2">
            <a:extLst>
              <a:ext uri="{FF2B5EF4-FFF2-40B4-BE49-F238E27FC236}">
                <a16:creationId xmlns:a16="http://schemas.microsoft.com/office/drawing/2014/main" id="{E4B392B8-69F1-4798-82F1-5F6D0D65F4B1}"/>
              </a:ext>
            </a:extLst>
          </p:cNvPr>
          <p:cNvSpPr>
            <a:spLocks noGrp="1"/>
          </p:cNvSpPr>
          <p:nvPr>
            <p:ph idx="1"/>
          </p:nvPr>
        </p:nvSpPr>
        <p:spPr/>
        <p:txBody>
          <a:bodyPr>
            <a:normAutofit fontScale="92500" lnSpcReduction="10000"/>
          </a:bodyPr>
          <a:lstStyle/>
          <a:p>
            <a:r>
              <a:rPr lang="en-US"/>
              <a:t>A large module can be divided into partitions</a:t>
            </a:r>
          </a:p>
          <a:p>
            <a:r>
              <a:rPr lang="en-US"/>
              <a:t>Each partition contains a module interface unit and optionally zero or more module implementation units</a:t>
            </a:r>
          </a:p>
          <a:p>
            <a:r>
              <a:rPr lang="en-IN"/>
              <a:t>The module that exports the partition modules is called the </a:t>
            </a:r>
            <a:r>
              <a:rPr lang="en-IN" i="1"/>
              <a:t>primary module interface unit </a:t>
            </a:r>
            <a:r>
              <a:rPr lang="en-IN"/>
              <a:t>and only one can exist</a:t>
            </a:r>
          </a:p>
          <a:p>
            <a:r>
              <a:rPr lang="en-US"/>
              <a:t>The name of the partition module starts with the primary module name, followed by colon and the name of the module</a:t>
            </a:r>
          </a:p>
          <a:p>
            <a:pPr marL="0" indent="0" algn="ctr">
              <a:buNone/>
            </a:pPr>
            <a:r>
              <a:rPr lang="en-US" sz="3200" i="1">
                <a:solidFill>
                  <a:srgbClr val="7030A0"/>
                </a:solidFill>
              </a:rPr>
              <a:t>export</a:t>
            </a:r>
            <a:r>
              <a:rPr lang="en-US" sz="3200" i="1"/>
              <a:t> </a:t>
            </a:r>
            <a:r>
              <a:rPr lang="en-US" sz="3200" i="1">
                <a:solidFill>
                  <a:srgbClr val="7030A0"/>
                </a:solidFill>
              </a:rPr>
              <a:t>module</a:t>
            </a:r>
            <a:r>
              <a:rPr lang="en-US" sz="3200" i="1"/>
              <a:t> &lt;primary module&gt;:&lt;partition module&gt;;</a:t>
            </a:r>
          </a:p>
        </p:txBody>
      </p:sp>
    </p:spTree>
    <p:extLst>
      <p:ext uri="{BB962C8B-B14F-4D97-AF65-F5344CB8AC3E}">
        <p14:creationId xmlns:p14="http://schemas.microsoft.com/office/powerpoint/2010/main" val="131843064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4ED2-9A0A-42B9-A5A7-84F9DAF321E1}"/>
              </a:ext>
            </a:extLst>
          </p:cNvPr>
          <p:cNvSpPr>
            <a:spLocks noGrp="1"/>
          </p:cNvSpPr>
          <p:nvPr>
            <p:ph type="title"/>
          </p:nvPr>
        </p:nvSpPr>
        <p:spPr/>
        <p:txBody>
          <a:bodyPr/>
          <a:lstStyle/>
          <a:p>
            <a:r>
              <a:rPr lang="en-US"/>
              <a:t>Partition Modules</a:t>
            </a:r>
            <a:endParaRPr lang="en-IN"/>
          </a:p>
        </p:txBody>
      </p:sp>
      <p:sp>
        <p:nvSpPr>
          <p:cNvPr id="3" name="Content Placeholder 2">
            <a:extLst>
              <a:ext uri="{FF2B5EF4-FFF2-40B4-BE49-F238E27FC236}">
                <a16:creationId xmlns:a16="http://schemas.microsoft.com/office/drawing/2014/main" id="{E4B392B8-69F1-4798-82F1-5F6D0D65F4B1}"/>
              </a:ext>
            </a:extLst>
          </p:cNvPr>
          <p:cNvSpPr>
            <a:spLocks noGrp="1"/>
          </p:cNvSpPr>
          <p:nvPr>
            <p:ph idx="1"/>
          </p:nvPr>
        </p:nvSpPr>
        <p:spPr/>
        <p:txBody>
          <a:bodyPr>
            <a:normAutofit fontScale="92500"/>
          </a:bodyPr>
          <a:lstStyle/>
          <a:p>
            <a:r>
              <a:rPr lang="en-US"/>
              <a:t>A partition module cannot be directly used by the client</a:t>
            </a:r>
          </a:p>
          <a:p>
            <a:r>
              <a:rPr lang="en-US"/>
              <a:t>Instead, the partition module is imported and exported by the primary module interface file</a:t>
            </a:r>
          </a:p>
          <a:p>
            <a:pPr marL="0" indent="0" algn="ctr">
              <a:buNone/>
            </a:pPr>
            <a:r>
              <a:rPr lang="en-US" i="1">
                <a:solidFill>
                  <a:srgbClr val="7030A0"/>
                </a:solidFill>
              </a:rPr>
              <a:t>export</a:t>
            </a:r>
            <a:r>
              <a:rPr lang="en-US" i="1"/>
              <a:t> </a:t>
            </a:r>
            <a:r>
              <a:rPr lang="en-US" i="1">
                <a:solidFill>
                  <a:srgbClr val="7030A0"/>
                </a:solidFill>
              </a:rPr>
              <a:t>import</a:t>
            </a:r>
            <a:r>
              <a:rPr lang="en-US" i="1"/>
              <a:t> :&lt;partition module&gt;;</a:t>
            </a:r>
          </a:p>
          <a:p>
            <a:r>
              <a:rPr lang="en-US"/>
              <a:t>This allows you to split a large module into smaller partitions that cannot be directly imported</a:t>
            </a:r>
          </a:p>
          <a:p>
            <a:r>
              <a:rPr lang="en-US"/>
              <a:t>Useful in teams where multiple programmers are working on the same module</a:t>
            </a:r>
          </a:p>
        </p:txBody>
      </p:sp>
    </p:spTree>
    <p:extLst>
      <p:ext uri="{BB962C8B-B14F-4D97-AF65-F5344CB8AC3E}">
        <p14:creationId xmlns:p14="http://schemas.microsoft.com/office/powerpoint/2010/main" val="10617298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2023-EA08-4316-88F4-CB302D02BFD2}"/>
              </a:ext>
            </a:extLst>
          </p:cNvPr>
          <p:cNvSpPr>
            <a:spLocks noGrp="1"/>
          </p:cNvSpPr>
          <p:nvPr>
            <p:ph type="title"/>
          </p:nvPr>
        </p:nvSpPr>
        <p:spPr/>
        <p:txBody>
          <a:bodyPr/>
          <a:lstStyle/>
          <a:p>
            <a:r>
              <a:rPr lang="en-US"/>
              <a:t>Example</a:t>
            </a:r>
            <a:endParaRPr lang="en-IN"/>
          </a:p>
        </p:txBody>
      </p:sp>
      <p:sp>
        <p:nvSpPr>
          <p:cNvPr id="5" name="TextBox 4">
            <a:extLst>
              <a:ext uri="{FF2B5EF4-FFF2-40B4-BE49-F238E27FC236}">
                <a16:creationId xmlns:a16="http://schemas.microsoft.com/office/drawing/2014/main" id="{74267156-193B-4A1E-A3A6-65EE7E899ED5}"/>
              </a:ext>
            </a:extLst>
          </p:cNvPr>
          <p:cNvSpPr txBox="1"/>
          <p:nvPr/>
        </p:nvSpPr>
        <p:spPr>
          <a:xfrm>
            <a:off x="271462" y="1335763"/>
            <a:ext cx="5204222" cy="2800767"/>
          </a:xfrm>
          <a:prstGeom prst="rect">
            <a:avLst/>
          </a:prstGeom>
          <a:solidFill>
            <a:schemeClr val="bg1">
              <a:lumMod val="85000"/>
              <a:lumOff val="15000"/>
            </a:schemeClr>
          </a:solidFill>
        </p:spPr>
        <p:txBody>
          <a:bodyPr wrap="square">
            <a:spAutoFit/>
          </a:bodyPr>
          <a:lstStyle/>
          <a:p>
            <a:pPr marR="0" algn="l" rtl="0"/>
            <a:r>
              <a:rPr lang="en-IN" sz="1600" b="0" i="0" u="none" strike="noStrike" baseline="0">
                <a:solidFill>
                  <a:srgbClr val="D5A2DF"/>
                </a:solidFill>
                <a:latin typeface="JetBrains Mono" pitchFamily="2" charset="0"/>
              </a:rPr>
              <a:t>class</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C5503"/>
                </a:solidFill>
                <a:latin typeface="JetBrains Mono" pitchFamily="2" charset="0"/>
              </a:rPr>
              <a:t>Department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public</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a:solidFill>
                  <a:srgbClr val="008B8B"/>
                </a:solidFill>
                <a:latin typeface="JetBrains Mono" pitchFamily="2" charset="0"/>
              </a:rPr>
              <a:t>string</a:t>
            </a:r>
            <a:r>
              <a:rPr lang="en-IN" sz="1600" b="0" i="0" u="none" strike="noStrike" baseline="0">
                <a:solidFill>
                  <a:srgbClr val="DCDCDC"/>
                </a:solidFill>
                <a:latin typeface="Cambria" panose="02040503050406030204" pitchFamily="18" charset="0"/>
              </a:rPr>
              <a:t> </a:t>
            </a:r>
            <a:r>
              <a:rPr lang="en-IN" sz="1600" b="0" i="0" u="none" strike="noStrike" baseline="0">
                <a:solidFill>
                  <a:srgbClr val="61DC67"/>
                </a:solidFill>
                <a:latin typeface="JetBrains Mono" pitchFamily="2" charset="0"/>
              </a:rPr>
              <a:t>name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a:solidFill>
                  <a:srgbClr val="008B8B"/>
                </a:solidFill>
                <a:latin typeface="JetBrains Mono" pitchFamily="2" charset="0"/>
              </a:rPr>
              <a:t>string</a:t>
            </a:r>
            <a:r>
              <a:rPr lang="en-IN" sz="1600" b="0" i="0" u="none" strike="noStrike" baseline="0">
                <a:solidFill>
                  <a:srgbClr val="DCDCDC"/>
                </a:solidFill>
                <a:latin typeface="Cambria" panose="02040503050406030204" pitchFamily="18" charset="0"/>
              </a:rPr>
              <a:t> </a:t>
            </a:r>
            <a:r>
              <a:rPr lang="en-IN" sz="1600" b="0" i="0" u="none" strike="noStrike" baseline="0">
                <a:solidFill>
                  <a:srgbClr val="61DC67"/>
                </a:solidFill>
                <a:latin typeface="JetBrains Mono" pitchFamily="2" charset="0"/>
              </a:rPr>
              <a:t>manager</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class</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C5503"/>
                </a:solidFill>
                <a:latin typeface="JetBrains Mono" pitchFamily="2" charset="0"/>
              </a:rPr>
              <a:t>Employee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public</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a:solidFill>
                  <a:srgbClr val="008B8B"/>
                </a:solidFill>
                <a:latin typeface="JetBrains Mono" pitchFamily="2" charset="0"/>
              </a:rPr>
              <a:t>string</a:t>
            </a:r>
            <a:r>
              <a:rPr lang="en-IN" sz="1600" b="0" i="0" u="none" strike="noStrike" baseline="0">
                <a:solidFill>
                  <a:srgbClr val="DCDCDC"/>
                </a:solidFill>
                <a:latin typeface="Cambria" panose="02040503050406030204" pitchFamily="18" charset="0"/>
              </a:rPr>
              <a:t> </a:t>
            </a:r>
            <a:r>
              <a:rPr lang="en-IN" sz="1600" b="0" i="0" u="none" strike="noStrike" baseline="0">
                <a:solidFill>
                  <a:srgbClr val="61DC67"/>
                </a:solidFill>
                <a:latin typeface="JetBrains Mono" pitchFamily="2" charset="0"/>
              </a:rPr>
              <a:t>name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61DC67"/>
                </a:solidFill>
                <a:latin typeface="JetBrains Mono" pitchFamily="2" charset="0"/>
              </a:rPr>
              <a:t>id</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C5503"/>
                </a:solidFill>
                <a:latin typeface="JetBrains Mono" pitchFamily="2" charset="0"/>
              </a:rPr>
              <a:t>Department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61DC67"/>
                </a:solidFill>
                <a:latin typeface="JetBrains Mono" pitchFamily="2" charset="0"/>
              </a:rPr>
              <a:t>dept</a:t>
            </a:r>
            <a:r>
              <a:rPr lang="en-IN" sz="1600" b="0" i="0" u="none" strike="noStrike" baseline="0">
                <a:solidFill>
                  <a:srgbClr val="008B8B"/>
                </a:solidFill>
                <a:latin typeface="JetBrains Mono" pitchFamily="2" charset="0"/>
              </a:rPr>
              <a:t>{</a:t>
            </a:r>
            <a:r>
              <a:rPr lang="en-IN" sz="1600" b="0" i="0" u="none" strike="noStrike" baseline="0">
                <a:solidFill>
                  <a:srgbClr val="FFFFFF"/>
                </a:solidFill>
                <a:latin typeface="JetBrains Mono" pitchFamily="2" charset="0"/>
              </a:rPr>
              <a:t>.</a:t>
            </a:r>
            <a:r>
              <a:rPr lang="en-IN" sz="1600" b="0" i="0" u="none" strike="noStrike" baseline="0">
                <a:solidFill>
                  <a:srgbClr val="61DC67"/>
                </a:solidFill>
                <a:latin typeface="JetBrains Mono" pitchFamily="2" charset="0"/>
              </a:rPr>
              <a:t>name</a:t>
            </a:r>
            <a:r>
              <a:rPr lang="en-IN" sz="1600" b="0" i="0" u="none" strike="noStrike" baseline="0">
                <a:solidFill>
                  <a:srgbClr val="FFFFFF"/>
                </a:solidFill>
                <a:latin typeface="JetBrains Mono" pitchFamily="2" charset="0"/>
              </a:rPr>
              <a:t>=</a:t>
            </a:r>
            <a:r>
              <a:rPr lang="en-IN" sz="1600" b="0" i="0" u="none" strike="noStrike" baseline="0">
                <a:solidFill>
                  <a:srgbClr val="A31515"/>
                </a:solidFill>
                <a:latin typeface="JetBrains Mono" pitchFamily="2" charset="0"/>
              </a:rPr>
              <a:t>"</a:t>
            </a:r>
            <a:r>
              <a:rPr lang="en-IN" sz="1600" b="0" i="0" u="none" strike="noStrike" baseline="0">
                <a:solidFill>
                  <a:srgbClr val="C3E88D"/>
                </a:solidFill>
                <a:latin typeface="JetBrains Mono" pitchFamily="2" charset="0"/>
              </a:rPr>
              <a:t>unallocated</a:t>
            </a:r>
            <a:r>
              <a:rPr lang="en-IN" sz="1600" b="0" i="0" u="none" strike="noStrike" baseline="0">
                <a:solidFill>
                  <a:srgbClr val="A31515"/>
                </a:solidFill>
                <a:latin typeface="JetBrains Mono" pitchFamily="2" charset="0"/>
              </a:rPr>
              <a:t>"</a:t>
            </a:r>
            <a:r>
              <a:rPr lang="en-IN" sz="1600" b="0" i="0" u="none" strike="noStrike" baseline="0">
                <a:solidFill>
                  <a:srgbClr val="008B8B"/>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
        <p:nvSpPr>
          <p:cNvPr id="7" name="TextBox 6">
            <a:extLst>
              <a:ext uri="{FF2B5EF4-FFF2-40B4-BE49-F238E27FC236}">
                <a16:creationId xmlns:a16="http://schemas.microsoft.com/office/drawing/2014/main" id="{7B33CDD3-6676-4A97-A1D0-99CC22B11506}"/>
              </a:ext>
            </a:extLst>
          </p:cNvPr>
          <p:cNvSpPr txBox="1"/>
          <p:nvPr/>
        </p:nvSpPr>
        <p:spPr>
          <a:xfrm>
            <a:off x="271462" y="4614296"/>
            <a:ext cx="11182350" cy="1815882"/>
          </a:xfrm>
          <a:prstGeom prst="rect">
            <a:avLst/>
          </a:prstGeom>
          <a:solidFill>
            <a:schemeClr val="bg1">
              <a:lumMod val="85000"/>
              <a:lumOff val="15000"/>
            </a:schemeClr>
          </a:solidFill>
        </p:spPr>
        <p:txBody>
          <a:bodyPr wrap="square">
            <a:spAutoFit/>
          </a:bodyPr>
          <a:lstStyle/>
          <a:p>
            <a:pPr marR="0" algn="l" rtl="0"/>
            <a:r>
              <a:rPr lang="en-IN" sz="1600" b="0" i="0" u="none" strike="noStrike" baseline="0">
                <a:solidFill>
                  <a:srgbClr val="DC5503"/>
                </a:solidFill>
                <a:latin typeface="JetBrains Mono" pitchFamily="2" charset="0"/>
              </a:rPr>
              <a:t>Employee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e1</a:t>
            </a:r>
            <a:r>
              <a:rPr lang="en-IN" sz="1600" b="0" i="0" u="none" strike="noStrike" baseline="0">
                <a:solidFill>
                  <a:srgbClr val="008B8B"/>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JetBrains Mono" pitchFamily="2" charset="0"/>
              </a:rPr>
              <a:t>										</a:t>
            </a:r>
          </a:p>
          <a:p>
            <a:pPr marR="0" algn="l" rtl="0"/>
            <a:r>
              <a:rPr lang="en-US" sz="1600" b="0" i="0" u="none" strike="noStrike" baseline="0">
                <a:solidFill>
                  <a:srgbClr val="DC5503"/>
                </a:solidFill>
                <a:latin typeface="JetBrains Mono" pitchFamily="2" charset="0"/>
              </a:rPr>
              <a:t>Employee</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e2</a:t>
            </a:r>
            <a:r>
              <a:rPr lang="en-US" sz="1600" b="0" i="0" u="none" strike="noStrike" baseline="0">
                <a:solidFill>
                  <a:srgbClr val="008B8B"/>
                </a:solidFill>
                <a:latin typeface="JetBrains Mono" pitchFamily="2" charset="0"/>
              </a:rPr>
              <a:t>{</a:t>
            </a:r>
            <a:r>
              <a:rPr lang="en-US" sz="1600" b="0" i="0" u="none" strike="noStrike" baseline="0">
                <a:solidFill>
                  <a:srgbClr val="FFFFFF"/>
                </a:solidFill>
                <a:latin typeface="JetBrains Mono" pitchFamily="2" charset="0"/>
              </a:rPr>
              <a:t>.</a:t>
            </a:r>
            <a:r>
              <a:rPr lang="en-US" sz="1600" b="0" i="0" u="none" strike="noStrike" baseline="0">
                <a:solidFill>
                  <a:srgbClr val="61DC67"/>
                </a:solidFill>
                <a:latin typeface="JetBrains Mono" pitchFamily="2" charset="0"/>
              </a:rPr>
              <a:t>name</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Umar</a:t>
            </a:r>
            <a:r>
              <a:rPr lang="en-US" sz="1600" b="0" i="0" u="none" strike="noStrike" baseline="0">
                <a:solidFill>
                  <a:srgbClr val="A31515"/>
                </a:solidFill>
                <a:latin typeface="JetBrains Mono" pitchFamily="2" charset="0"/>
              </a:rPr>
              <a:t>"</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JetBrains Mono" pitchFamily="2" charset="0"/>
              </a:rPr>
              <a:t>						</a:t>
            </a:r>
            <a:r>
              <a:rPr lang="en-US" sz="1400" b="0" i="1" u="none" strike="noStrike" baseline="0">
                <a:solidFill>
                  <a:srgbClr val="008010"/>
                </a:solidFill>
                <a:latin typeface="JetBrains Mono" pitchFamily="2" charset="0"/>
              </a:rPr>
              <a:t>//id</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&amp;</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dept</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are</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initialized</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as</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per</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their</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declaration</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5503"/>
                </a:solidFill>
                <a:latin typeface="JetBrains Mono" pitchFamily="2" charset="0"/>
              </a:rPr>
              <a:t>Employee</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e3</a:t>
            </a:r>
            <a:r>
              <a:rPr lang="en-US" sz="1600" b="0" i="0" u="none" strike="noStrike" baseline="0">
                <a:solidFill>
                  <a:srgbClr val="008B8B"/>
                </a:solidFill>
                <a:latin typeface="JetBrains Mono" pitchFamily="2" charset="0"/>
              </a:rPr>
              <a:t>{</a:t>
            </a:r>
            <a:r>
              <a:rPr lang="en-US" sz="1600" b="0" i="0" u="none" strike="noStrike" baseline="0">
                <a:solidFill>
                  <a:srgbClr val="FFFFFF"/>
                </a:solidFill>
                <a:latin typeface="JetBrains Mono" pitchFamily="2" charset="0"/>
              </a:rPr>
              <a:t>.</a:t>
            </a:r>
            <a:r>
              <a:rPr lang="en-US" sz="1600" b="0" i="0" u="none" strike="noStrike" baseline="0">
                <a:solidFill>
                  <a:srgbClr val="61DC67"/>
                </a:solidFill>
                <a:latin typeface="JetBrains Mono" pitchFamily="2" charset="0"/>
              </a:rPr>
              <a:t>name</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Umar</a:t>
            </a:r>
            <a:r>
              <a:rPr lang="en-US" sz="1600" b="0" i="0" u="none" strike="noStrike" baseline="0">
                <a:solidFill>
                  <a:srgbClr val="A31515"/>
                </a:solidFill>
                <a:latin typeface="JetBrains Mono" pitchFamily="2" charset="0"/>
              </a:rPr>
              <a:t>"</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61DC67"/>
                </a:solidFill>
                <a:latin typeface="JetBrains Mono" pitchFamily="2" charset="0"/>
              </a:rPr>
              <a:t>id</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78C6C"/>
                </a:solidFill>
                <a:latin typeface="JetBrains Mono" pitchFamily="2" charset="0"/>
              </a:rPr>
              <a:t>100</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JetBrains Mono" pitchFamily="2" charset="0"/>
              </a:rPr>
              <a:t>				</a:t>
            </a:r>
            <a:r>
              <a:rPr lang="en-US" sz="1400" b="0" i="1" u="none" strike="noStrike" baseline="0">
                <a:solidFill>
                  <a:srgbClr val="008010"/>
                </a:solidFill>
                <a:latin typeface="JetBrains Mono" pitchFamily="2" charset="0"/>
              </a:rPr>
              <a:t>//dept</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is</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initialized</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as</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per</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its</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declaration</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5503"/>
                </a:solidFill>
                <a:latin typeface="JetBrains Mono" pitchFamily="2" charset="0"/>
              </a:rPr>
              <a:t>Employee</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e4</a:t>
            </a:r>
            <a:r>
              <a:rPr lang="en-US" sz="1600" b="0" i="0" u="none" strike="noStrike" baseline="0">
                <a:solidFill>
                  <a:srgbClr val="008B8B"/>
                </a:solidFill>
                <a:latin typeface="JetBrains Mono" pitchFamily="2" charset="0"/>
              </a:rPr>
              <a:t>{</a:t>
            </a:r>
            <a:r>
              <a:rPr lang="en-US" sz="1600" b="0" i="0" u="none" strike="noStrike" baseline="0">
                <a:solidFill>
                  <a:srgbClr val="FFFFFF"/>
                </a:solidFill>
                <a:latin typeface="JetBrains Mono" pitchFamily="2" charset="0"/>
              </a:rPr>
              <a:t>.</a:t>
            </a:r>
            <a:r>
              <a:rPr lang="en-US" sz="1600" b="0" i="0" u="none" strike="noStrike" baseline="0">
                <a:solidFill>
                  <a:srgbClr val="61DC67"/>
                </a:solidFill>
                <a:latin typeface="JetBrains Mono" pitchFamily="2" charset="0"/>
              </a:rPr>
              <a:t>name</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Umar</a:t>
            </a:r>
            <a:r>
              <a:rPr lang="en-US" sz="1600" b="0" i="0" u="none" strike="noStrike" baseline="0">
                <a:solidFill>
                  <a:srgbClr val="A31515"/>
                </a:solidFill>
                <a:latin typeface="JetBrains Mono" pitchFamily="2" charset="0"/>
              </a:rPr>
              <a:t>"</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61DC67"/>
                </a:solidFill>
                <a:latin typeface="JetBrains Mono" pitchFamily="2" charset="0"/>
              </a:rPr>
              <a:t>dept</a:t>
            </a:r>
            <a:r>
              <a:rPr lang="en-US" sz="1600" b="0" i="0" u="none" strike="noStrike" baseline="0">
                <a:solidFill>
                  <a:srgbClr val="FFFFFF"/>
                </a:solidFill>
                <a:latin typeface="JetBrains Mono" pitchFamily="2" charset="0"/>
              </a:rPr>
              <a:t>=</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Accounts</a:t>
            </a:r>
            <a:r>
              <a:rPr lang="en-US" sz="1600" b="0" i="0" u="none" strike="noStrike" baseline="0">
                <a:solidFill>
                  <a:srgbClr val="A31515"/>
                </a:solidFill>
                <a:latin typeface="JetBrains Mono" pitchFamily="2" charset="0"/>
              </a:rPr>
              <a:t>"</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JetBrains Mono" pitchFamily="2" charset="0"/>
              </a:rPr>
              <a:t>		</a:t>
            </a:r>
            <a:r>
              <a:rPr lang="en-US" sz="1400" b="0" i="1" u="none" strike="noStrike" baseline="0">
                <a:solidFill>
                  <a:srgbClr val="008010"/>
                </a:solidFill>
                <a:latin typeface="JetBrains Mono" pitchFamily="2" charset="0"/>
              </a:rPr>
              <a:t>//id</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is</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initialized</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as</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per</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its</a:t>
            </a:r>
            <a:r>
              <a:rPr lang="en-US" sz="1400" b="0" i="1" u="none" strike="noStrike" baseline="0">
                <a:solidFill>
                  <a:srgbClr val="008010"/>
                </a:solidFill>
                <a:latin typeface="Cambria" panose="02040503050406030204" pitchFamily="18" charset="0"/>
              </a:rPr>
              <a:t> </a:t>
            </a:r>
            <a:r>
              <a:rPr lang="en-US" sz="1400" b="0" i="1" u="none" strike="noStrike" baseline="0">
                <a:solidFill>
                  <a:srgbClr val="008010"/>
                </a:solidFill>
                <a:latin typeface="JetBrains Mono" pitchFamily="2" charset="0"/>
              </a:rPr>
              <a:t>declaration</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DC5503"/>
                </a:solidFill>
                <a:latin typeface="JetBrains Mono" pitchFamily="2" charset="0"/>
              </a:rPr>
              <a:t>Employee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e5</a:t>
            </a:r>
            <a:r>
              <a:rPr lang="en-IN" sz="1600" b="0" i="0" u="none" strike="noStrike" baseline="0">
                <a:solidFill>
                  <a:srgbClr val="008B8B"/>
                </a:solidFill>
                <a:latin typeface="JetBrains Mono" pitchFamily="2" charset="0"/>
              </a:rPr>
              <a:t>{</a:t>
            </a:r>
            <a:r>
              <a:rPr lang="en-IN" sz="1600" b="0" i="0" u="none" strike="noStrike" baseline="0">
                <a:solidFill>
                  <a:srgbClr val="FFFFFF"/>
                </a:solidFill>
                <a:latin typeface="JetBrains Mono" pitchFamily="2" charset="0"/>
              </a:rPr>
              <a:t>.</a:t>
            </a:r>
            <a:r>
              <a:rPr lang="en-IN" sz="1600" b="0" i="0" u="none" strike="noStrike" baseline="0">
                <a:solidFill>
                  <a:srgbClr val="61DC67"/>
                </a:solidFill>
                <a:latin typeface="JetBrains Mono" pitchFamily="2" charset="0"/>
              </a:rPr>
              <a:t>name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A31515"/>
                </a:solidFill>
                <a:latin typeface="JetBrains Mono" pitchFamily="2" charset="0"/>
              </a:rPr>
              <a:t>"</a:t>
            </a:r>
            <a:r>
              <a:rPr lang="en-IN" sz="1600" b="0" i="0" u="none" strike="noStrike" baseline="0">
                <a:solidFill>
                  <a:srgbClr val="C3E88D"/>
                </a:solidFill>
                <a:latin typeface="JetBrains Mono" pitchFamily="2" charset="0"/>
              </a:rPr>
              <a:t>Umar</a:t>
            </a:r>
            <a:r>
              <a:rPr lang="en-IN" sz="1600" b="0" i="0" u="none" strike="noStrike" baseline="0">
                <a:solidFill>
                  <a:srgbClr val="A31515"/>
                </a:solidFill>
                <a:latin typeface="JetBrains Mono" pitchFamily="2" charset="0"/>
              </a:rPr>
              <a:t>"</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r>
              <a:rPr lang="en-IN" sz="1600" b="0" i="0" u="none" strike="noStrike" baseline="0">
                <a:solidFill>
                  <a:srgbClr val="61DC67"/>
                </a:solidFill>
                <a:latin typeface="JetBrains Mono" pitchFamily="2" charset="0"/>
              </a:rPr>
              <a:t>dept</a:t>
            </a:r>
            <a:r>
              <a:rPr lang="en-IN" sz="1600" b="0" i="0" u="none" strike="noStrike" baseline="0">
                <a:solidFill>
                  <a:srgbClr val="FFFFFF"/>
                </a:solidFill>
                <a:latin typeface="JetBrains Mono" pitchFamily="2" charset="0"/>
              </a:rPr>
              <a:t>=</a:t>
            </a:r>
            <a:r>
              <a:rPr lang="en-IN" sz="1600" b="0" i="0" u="none" strike="noStrike" baseline="0">
                <a:solidFill>
                  <a:srgbClr val="008B8B"/>
                </a:solidFill>
                <a:latin typeface="JetBrains Mono" pitchFamily="2" charset="0"/>
              </a:rPr>
              <a:t>{</a:t>
            </a:r>
            <a:r>
              <a:rPr lang="en-IN" sz="1600" b="0" i="0" u="none" strike="noStrike" baseline="0">
                <a:solidFill>
                  <a:srgbClr val="FFFFFF"/>
                </a:solidFill>
                <a:latin typeface="JetBrains Mono" pitchFamily="2" charset="0"/>
              </a:rPr>
              <a:t>.</a:t>
            </a:r>
            <a:r>
              <a:rPr lang="en-IN" sz="1600" b="0" i="0" u="none" strike="noStrike" baseline="0">
                <a:solidFill>
                  <a:srgbClr val="61DC67"/>
                </a:solidFill>
                <a:latin typeface="JetBrains Mono" pitchFamily="2" charset="0"/>
              </a:rPr>
              <a:t>name</a:t>
            </a:r>
            <a:r>
              <a:rPr lang="en-IN" sz="1600" b="0" i="0" u="none" strike="noStrike" baseline="0">
                <a:solidFill>
                  <a:srgbClr val="FFFFFF"/>
                </a:solidFill>
                <a:latin typeface="JetBrains Mono" pitchFamily="2" charset="0"/>
              </a:rPr>
              <a:t>=</a:t>
            </a:r>
            <a:r>
              <a:rPr lang="en-IN" sz="1600" b="0" i="0" u="none" strike="noStrike" baseline="0">
                <a:solidFill>
                  <a:srgbClr val="A31515"/>
                </a:solidFill>
                <a:latin typeface="JetBrains Mono" pitchFamily="2" charset="0"/>
              </a:rPr>
              <a:t>"</a:t>
            </a:r>
            <a:r>
              <a:rPr lang="en-IN" sz="1600" b="0" i="0" u="none" strike="noStrike" baseline="0">
                <a:solidFill>
                  <a:srgbClr val="C3E88D"/>
                </a:solidFill>
                <a:latin typeface="JetBrains Mono" pitchFamily="2" charset="0"/>
              </a:rPr>
              <a:t>HR</a:t>
            </a:r>
            <a:r>
              <a:rPr lang="en-IN" sz="1600" b="0" i="0" u="none" strike="noStrike" baseline="0">
                <a:solidFill>
                  <a:srgbClr val="A31515"/>
                </a:solidFill>
                <a:latin typeface="JetBrains Mono" pitchFamily="2" charset="0"/>
              </a:rPr>
              <a:t>"</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61DC67"/>
                </a:solidFill>
                <a:latin typeface="JetBrains Mono" pitchFamily="2" charset="0"/>
              </a:rPr>
              <a:t>manager</a:t>
            </a:r>
            <a:r>
              <a:rPr lang="en-IN" sz="1600" b="0" i="0" u="none" strike="noStrike" baseline="0">
                <a:solidFill>
                  <a:srgbClr val="FFFFFF"/>
                </a:solidFill>
                <a:latin typeface="JetBrains Mono" pitchFamily="2" charset="0"/>
              </a:rPr>
              <a:t>=</a:t>
            </a:r>
            <a:r>
              <a:rPr lang="en-IN" sz="1600" b="0" i="0" u="none" strike="noStrike" baseline="0">
                <a:solidFill>
                  <a:srgbClr val="A31515"/>
                </a:solidFill>
                <a:latin typeface="JetBrains Mono" pitchFamily="2" charset="0"/>
              </a:rPr>
              <a:t>"</a:t>
            </a:r>
            <a:r>
              <a:rPr lang="en-IN" sz="1600" b="0" i="0" u="none" strike="noStrike" baseline="0">
                <a:solidFill>
                  <a:srgbClr val="C3E88D"/>
                </a:solidFill>
                <a:latin typeface="JetBrains Mono" pitchFamily="2" charset="0"/>
              </a:rPr>
              <a:t>Ayaan</a:t>
            </a:r>
            <a:r>
              <a:rPr lang="en-IN" sz="1600" b="0" i="0" u="none" strike="noStrike" baseline="0">
                <a:solidFill>
                  <a:srgbClr val="A31515"/>
                </a:solidFill>
                <a:latin typeface="JetBrains Mono" pitchFamily="2" charset="0"/>
              </a:rPr>
              <a:t>"</a:t>
            </a:r>
            <a:r>
              <a:rPr lang="en-IN" sz="1600" b="0" i="0" u="none" strike="noStrike" baseline="0">
                <a:solidFill>
                  <a:srgbClr val="008B8B"/>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JetBrains Mono" pitchFamily="2" charset="0"/>
              </a:rPr>
              <a:t>	</a:t>
            </a:r>
            <a:r>
              <a:rPr lang="en-IN" sz="1400" b="0" i="1" u="none" strike="noStrike" baseline="0">
                <a:solidFill>
                  <a:srgbClr val="008010"/>
                </a:solidFill>
                <a:latin typeface="JetBrains Mono" pitchFamily="2" charset="0"/>
              </a:rPr>
              <a:t>//DI</a:t>
            </a:r>
            <a:r>
              <a:rPr lang="en-IN" sz="1400" b="0" i="1" u="none" strike="noStrike" baseline="0">
                <a:solidFill>
                  <a:srgbClr val="008010"/>
                </a:solidFill>
                <a:latin typeface="Cambria" panose="02040503050406030204" pitchFamily="18" charset="0"/>
              </a:rPr>
              <a:t> </a:t>
            </a:r>
            <a:r>
              <a:rPr lang="en-IN" sz="1400" b="0" i="1" u="none" strike="noStrike" baseline="0">
                <a:solidFill>
                  <a:srgbClr val="008010"/>
                </a:solidFill>
                <a:latin typeface="JetBrains Mono" pitchFamily="2" charset="0"/>
              </a:rPr>
              <a:t>for</a:t>
            </a:r>
            <a:r>
              <a:rPr lang="en-IN" sz="1400" b="0" i="1" u="none" strike="noStrike" baseline="0">
                <a:solidFill>
                  <a:srgbClr val="008010"/>
                </a:solidFill>
                <a:latin typeface="Cambria" panose="02040503050406030204" pitchFamily="18" charset="0"/>
              </a:rPr>
              <a:t> </a:t>
            </a:r>
            <a:r>
              <a:rPr lang="en-IN" sz="1400" b="0" i="1" u="none" strike="noStrike" baseline="0">
                <a:solidFill>
                  <a:srgbClr val="008010"/>
                </a:solidFill>
                <a:latin typeface="JetBrains Mono" pitchFamily="2" charset="0"/>
              </a:rPr>
              <a:t>nested</a:t>
            </a:r>
            <a:r>
              <a:rPr lang="en-IN" sz="1400" b="0" i="1" u="none" strike="noStrike" baseline="0">
                <a:solidFill>
                  <a:srgbClr val="008010"/>
                </a:solidFill>
                <a:latin typeface="Cambria" panose="02040503050406030204" pitchFamily="18" charset="0"/>
              </a:rPr>
              <a:t> </a:t>
            </a:r>
            <a:r>
              <a:rPr lang="en-IN" sz="1400" b="0" i="1" u="none" strike="noStrike" baseline="0">
                <a:solidFill>
                  <a:srgbClr val="008010"/>
                </a:solidFill>
                <a:latin typeface="JetBrains Mono" pitchFamily="2" charset="0"/>
              </a:rPr>
              <a:t>type</a:t>
            </a:r>
            <a:endParaRPr lang="en-IN" sz="1600" b="0" i="0" u="none" strike="noStrike" baseline="0">
              <a:solidFill>
                <a:srgbClr val="DCDCDC"/>
              </a:solidFill>
              <a:latin typeface="JetBrains Mono" pitchFamily="2" charset="0"/>
            </a:endParaRPr>
          </a:p>
          <a:p>
            <a:pPr marR="0" algn="l" rtl="0"/>
            <a:endParaRPr lang="en-IN" sz="1400" b="0" i="0" u="none" strike="noStrike" baseline="0">
              <a:latin typeface="Times New Roman" panose="02020603050405020304" pitchFamily="18" charset="0"/>
            </a:endParaRPr>
          </a:p>
        </p:txBody>
      </p:sp>
    </p:spTree>
    <p:extLst>
      <p:ext uri="{BB962C8B-B14F-4D97-AF65-F5344CB8AC3E}">
        <p14:creationId xmlns:p14="http://schemas.microsoft.com/office/powerpoint/2010/main" val="351042551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50E878-9AAD-4BF7-9089-01FC61EFE8CF}"/>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70A78363-692E-4B16-908A-273B29AF3619}"/>
              </a:ext>
            </a:extLst>
          </p:cNvPr>
          <p:cNvSpPr txBox="1"/>
          <p:nvPr/>
        </p:nvSpPr>
        <p:spPr>
          <a:xfrm>
            <a:off x="838200" y="2115055"/>
            <a:ext cx="3806825" cy="1508105"/>
          </a:xfrm>
          <a:prstGeom prst="rect">
            <a:avLst/>
          </a:prstGeom>
          <a:solidFill>
            <a:schemeClr val="bg1">
              <a:lumMod val="95000"/>
              <a:lumOff val="5000"/>
            </a:schemeClr>
          </a:solidFill>
          <a:ln w="28575">
            <a:solidFill>
              <a:schemeClr val="tx1">
                <a:lumMod val="50000"/>
              </a:schemeClr>
            </a:solidFill>
          </a:ln>
        </p:spPr>
        <p:txBody>
          <a:bodyPr wrap="square">
            <a:spAutoFit/>
          </a:bodyPr>
          <a:lstStyle/>
          <a:p>
            <a:pPr marR="0" algn="l" rtl="0"/>
            <a:r>
              <a:rPr lang="en-IN" sz="1600" b="0" i="0" u="none" strike="noStrike" baseline="0">
                <a:solidFill>
                  <a:srgbClr val="D5A2DF"/>
                </a:solidFill>
                <a:latin typeface="JetBrains Mono" pitchFamily="2" charset="0"/>
              </a:rPr>
              <a:t>export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5A2DF"/>
                </a:solidFill>
                <a:latin typeface="JetBrains Mono" pitchFamily="2" charset="0"/>
              </a:rPr>
              <a:t>module</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DCDCDC"/>
                </a:solidFill>
                <a:latin typeface="JetBrains Mono" pitchFamily="2" charset="0"/>
              </a:rPr>
              <a:t>Math</a:t>
            </a:r>
            <a:r>
              <a:rPr lang="en-IN" sz="1600" b="0" i="0" u="none" strike="noStrike" baseline="0" err="1">
                <a:solidFill>
                  <a:srgbClr val="FFFFFF"/>
                </a:solidFill>
                <a:latin typeface="JetBrains Mono" pitchFamily="2" charset="0"/>
              </a:rPr>
              <a:t>:</a:t>
            </a:r>
            <a:r>
              <a:rPr lang="en-IN" sz="1600" b="0" i="0" u="none" strike="noStrike" baseline="0" err="1">
                <a:solidFill>
                  <a:srgbClr val="DCDCDC"/>
                </a:solidFill>
                <a:latin typeface="JetBrains Mono" pitchFamily="2" charset="0"/>
              </a:rPr>
              <a:t>Basic</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5A2DF"/>
                </a:solidFill>
                <a:latin typeface="JetBrains Mono" pitchFamily="2" charset="0"/>
              </a:rPr>
              <a:t>export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82B7E1"/>
                </a:solidFill>
                <a:latin typeface="JetBrains Mono" pitchFamily="2" charset="0"/>
              </a:rPr>
              <a:t>Add</a:t>
            </a:r>
            <a:r>
              <a:rPr lang="en-IN" sz="1600" b="0" i="0" u="none" strike="noStrike" baseline="0">
                <a:solidFill>
                  <a:srgbClr val="FFFFFF"/>
                </a:solidFill>
                <a:latin typeface="JetBrains Mono" pitchFamily="2" charset="0"/>
              </a:rPr>
              <a:t>(</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return</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1100" b="0" i="0" u="none" strike="noStrike" baseline="0">
              <a:latin typeface="Times New Roman" panose="02020603050405020304" pitchFamily="18" charset="0"/>
            </a:endParaRPr>
          </a:p>
        </p:txBody>
      </p:sp>
      <p:sp>
        <p:nvSpPr>
          <p:cNvPr id="8" name="TextBox 7">
            <a:extLst>
              <a:ext uri="{FF2B5EF4-FFF2-40B4-BE49-F238E27FC236}">
                <a16:creationId xmlns:a16="http://schemas.microsoft.com/office/drawing/2014/main" id="{74F12FED-F294-4996-90B4-0291627875FA}"/>
              </a:ext>
            </a:extLst>
          </p:cNvPr>
          <p:cNvSpPr txBox="1"/>
          <p:nvPr/>
        </p:nvSpPr>
        <p:spPr>
          <a:xfrm>
            <a:off x="6026150" y="2055215"/>
            <a:ext cx="5327650" cy="1815882"/>
          </a:xfrm>
          <a:prstGeom prst="rect">
            <a:avLst/>
          </a:prstGeom>
          <a:solidFill>
            <a:schemeClr val="bg1">
              <a:lumMod val="95000"/>
              <a:lumOff val="5000"/>
            </a:schemeClr>
          </a:solidFill>
          <a:ln w="28575">
            <a:solidFill>
              <a:schemeClr val="tx1">
                <a:lumMod val="50000"/>
              </a:schemeClr>
            </a:solidFill>
          </a:ln>
        </p:spPr>
        <p:txBody>
          <a:bodyPr wrap="square">
            <a:spAutoFit/>
          </a:bodyPr>
          <a:lstStyle/>
          <a:p>
            <a:pPr marR="0" algn="l" rtl="0"/>
            <a:r>
              <a:rPr lang="en-IN" sz="1600" b="0" i="0" u="none" strike="noStrike" baseline="0">
                <a:solidFill>
                  <a:srgbClr val="D5A2DF"/>
                </a:solidFill>
                <a:latin typeface="JetBrains Mono" pitchFamily="2" charset="0"/>
              </a:rPr>
              <a:t>module</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CB6B"/>
                </a:solidFill>
                <a:latin typeface="JetBrains Mono" pitchFamily="2" charset="0"/>
              </a:rPr>
              <a:t>#include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A31515"/>
                </a:solidFill>
                <a:latin typeface="JetBrains Mono" pitchFamily="2" charset="0"/>
              </a:rPr>
              <a:t>&lt;</a:t>
            </a:r>
            <a:r>
              <a:rPr lang="en-IN" sz="1600" b="0" i="0" u="none" strike="noStrike" baseline="0" err="1">
                <a:solidFill>
                  <a:srgbClr val="C3E88D"/>
                </a:solidFill>
                <a:latin typeface="JetBrains Mono" pitchFamily="2" charset="0"/>
              </a:rPr>
              <a:t>cmath</a:t>
            </a:r>
            <a:r>
              <a:rPr lang="en-IN" sz="1600" b="0" i="0" u="none" strike="noStrike" baseline="0">
                <a:solidFill>
                  <a:srgbClr val="A31515"/>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export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5A2DF"/>
                </a:solidFill>
                <a:latin typeface="JetBrains Mono" pitchFamily="2" charset="0"/>
              </a:rPr>
              <a:t>module</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DCDCDC"/>
                </a:solidFill>
                <a:latin typeface="JetBrains Mono" pitchFamily="2" charset="0"/>
              </a:rPr>
              <a:t>Math</a:t>
            </a:r>
            <a:r>
              <a:rPr lang="en-IN" sz="1600" b="0" i="0" u="none" strike="noStrike" baseline="0" err="1">
                <a:solidFill>
                  <a:srgbClr val="FFFFFF"/>
                </a:solidFill>
                <a:latin typeface="JetBrains Mono" pitchFamily="2" charset="0"/>
              </a:rPr>
              <a:t>:</a:t>
            </a:r>
            <a:r>
              <a:rPr lang="en-IN" sz="1600" b="0" i="0" u="none" strike="noStrike" baseline="0" err="1">
                <a:solidFill>
                  <a:srgbClr val="DCDCDC"/>
                </a:solidFill>
                <a:latin typeface="JetBrains Mono" pitchFamily="2" charset="0"/>
              </a:rPr>
              <a:t>Trig</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fr-FR" sz="1600" b="0" i="0" u="none" strike="noStrike" baseline="0">
                <a:solidFill>
                  <a:srgbClr val="D5A2DF"/>
                </a:solidFill>
                <a:latin typeface="JetBrains Mono" pitchFamily="2" charset="0"/>
              </a:rPr>
              <a:t>export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D5A2DF"/>
                </a:solidFill>
                <a:latin typeface="JetBrains Mono" pitchFamily="2" charset="0"/>
              </a:rPr>
              <a:t>double</a:t>
            </a:r>
            <a:r>
              <a:rPr lang="fr-FR" sz="1600" b="0" i="0" u="none" strike="noStrike" baseline="0">
                <a:solidFill>
                  <a:srgbClr val="DCDCDC"/>
                </a:solidFill>
                <a:latin typeface="Cambria" panose="02040503050406030204" pitchFamily="18" charset="0"/>
              </a:rPr>
              <a:t> </a:t>
            </a:r>
            <a:r>
              <a:rPr lang="fr-FR" sz="1600" b="0" i="0" u="none" strike="noStrike" baseline="0" err="1">
                <a:solidFill>
                  <a:srgbClr val="82B7E1"/>
                </a:solidFill>
                <a:latin typeface="JetBrains Mono" pitchFamily="2" charset="0"/>
              </a:rPr>
              <a:t>Hyp</a:t>
            </a:r>
            <a:r>
              <a:rPr lang="fr-FR" sz="1600" b="0" i="0" u="none" strike="noStrike" baseline="0">
                <a:solidFill>
                  <a:srgbClr val="FFFFFF"/>
                </a:solidFill>
                <a:latin typeface="JetBrains Mono" pitchFamily="2" charset="0"/>
              </a:rPr>
              <a:t>(</a:t>
            </a:r>
            <a:r>
              <a:rPr lang="fr-FR" sz="1600" b="0" i="0" u="none" strike="noStrike" baseline="0">
                <a:solidFill>
                  <a:srgbClr val="D5A2DF"/>
                </a:solidFill>
                <a:latin typeface="JetBrains Mono" pitchFamily="2" charset="0"/>
              </a:rPr>
              <a:t>double</a:t>
            </a:r>
            <a:r>
              <a:rPr lang="fr-FR" sz="1600" b="0" i="0" u="none" strike="noStrike" baseline="0">
                <a:solidFill>
                  <a:srgbClr val="DCDCDC"/>
                </a:solidFill>
                <a:latin typeface="Cambria" panose="02040503050406030204" pitchFamily="18" charset="0"/>
              </a:rPr>
              <a:t> </a:t>
            </a:r>
            <a:r>
              <a:rPr lang="fr-FR" sz="1600" b="0" i="0" u="none" strike="noStrike" baseline="0">
                <a:solidFill>
                  <a:srgbClr val="C8C8C8"/>
                </a:solidFill>
                <a:latin typeface="JetBrains Mono" pitchFamily="2" charset="0"/>
              </a:rPr>
              <a:t>base</a:t>
            </a:r>
            <a:r>
              <a:rPr lang="fr-FR" sz="1600" b="0" i="0" u="none" strike="noStrike" baseline="0">
                <a:solidFill>
                  <a:srgbClr val="FFFFFF"/>
                </a:solidFill>
                <a:latin typeface="JetBrains Mono" pitchFamily="2" charset="0"/>
              </a:rPr>
              <a: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D5A2DF"/>
                </a:solidFill>
                <a:latin typeface="JetBrains Mono" pitchFamily="2" charset="0"/>
              </a:rPr>
              <a:t>double</a:t>
            </a:r>
            <a:r>
              <a:rPr lang="fr-FR" sz="1600" b="0" i="0" u="none" strike="noStrike" baseline="0">
                <a:solidFill>
                  <a:srgbClr val="DCDCDC"/>
                </a:solidFill>
                <a:latin typeface="Cambria" panose="02040503050406030204" pitchFamily="18" charset="0"/>
              </a:rPr>
              <a:t> </a:t>
            </a:r>
            <a:r>
              <a:rPr lang="fr-FR" sz="1600" b="0" i="0" u="none" strike="noStrike" baseline="0">
                <a:solidFill>
                  <a:srgbClr val="C8C8C8"/>
                </a:solidFill>
                <a:latin typeface="JetBrains Mono" pitchFamily="2" charset="0"/>
              </a:rPr>
              <a:t>per</a:t>
            </a:r>
            <a:r>
              <a:rPr lang="fr-FR" sz="1600" b="0" i="0" u="none" strike="noStrike" baseline="0">
                <a:solidFill>
                  <a:srgbClr val="FFFFFF"/>
                </a:solidFill>
                <a:latin typeface="JetBrains Mono" pitchFamily="2" charset="0"/>
              </a:rPr>
              <a:t>){</a:t>
            </a:r>
            <a:endParaRPr lang="fr-FR" sz="1600" b="0" i="0" u="none" strike="noStrike" baseline="0">
              <a:solidFill>
                <a:srgbClr val="DCDCDC"/>
              </a:solidFill>
              <a:latin typeface="JetBrains Mono" pitchFamily="2" charset="0"/>
            </a:endParaRPr>
          </a:p>
          <a:p>
            <a:pPr marR="0" algn="l" rtl="0"/>
            <a:r>
              <a:rPr lang="it-IT" sz="1600" b="0" i="0" u="none" strike="noStrike" baseline="0">
                <a:solidFill>
                  <a:srgbClr val="DCDCDC"/>
                </a:solidFill>
                <a:latin typeface="JetBrains Mono" pitchFamily="2" charset="0"/>
              </a:rPr>
              <a:t>	</a:t>
            </a:r>
            <a:r>
              <a:rPr lang="it-IT" sz="1600" b="0" i="0" u="none" strike="noStrike" baseline="0">
                <a:solidFill>
                  <a:srgbClr val="6B6BE9"/>
                </a:solidFill>
                <a:latin typeface="JetBrains Mono" pitchFamily="2" charset="0"/>
              </a:rPr>
              <a:t>return</a:t>
            </a:r>
            <a:r>
              <a:rPr lang="it-IT" sz="1600" b="0" i="0" u="none" strike="noStrike" baseline="0">
                <a:solidFill>
                  <a:srgbClr val="DCDCDC"/>
                </a:solidFill>
                <a:latin typeface="Cambria" panose="02040503050406030204" pitchFamily="18" charset="0"/>
              </a:rPr>
              <a:t> </a:t>
            </a:r>
            <a:r>
              <a:rPr lang="it-IT" sz="1600" b="0" i="0" u="none" strike="noStrike" baseline="0">
                <a:solidFill>
                  <a:srgbClr val="82B7E1"/>
                </a:solidFill>
                <a:latin typeface="JetBrains Mono" pitchFamily="2" charset="0"/>
              </a:rPr>
              <a:t>sqrt</a:t>
            </a:r>
            <a:r>
              <a:rPr lang="it-IT" sz="1600" b="0" i="0" u="none" strike="noStrike" baseline="0">
                <a:solidFill>
                  <a:srgbClr val="FFFFFF"/>
                </a:solidFill>
                <a:latin typeface="JetBrains Mono" pitchFamily="2" charset="0"/>
              </a:rPr>
              <a:t>((</a:t>
            </a:r>
            <a:r>
              <a:rPr lang="it-IT" sz="1600" b="0" i="0" u="none" strike="noStrike" baseline="0">
                <a:solidFill>
                  <a:srgbClr val="C8C8C8"/>
                </a:solidFill>
                <a:latin typeface="JetBrains Mono" pitchFamily="2" charset="0"/>
              </a:rPr>
              <a:t>base</a:t>
            </a:r>
            <a:r>
              <a:rPr lang="it-IT" sz="1600" b="0" i="0" u="none" strike="noStrike" baseline="0">
                <a:solidFill>
                  <a:srgbClr val="FFFFFF"/>
                </a:solidFill>
                <a:latin typeface="JetBrains Mono" pitchFamily="2" charset="0"/>
              </a:rPr>
              <a:t>*</a:t>
            </a:r>
            <a:r>
              <a:rPr lang="it-IT" sz="1600" b="0" i="0" u="none" strike="noStrike" baseline="0">
                <a:solidFill>
                  <a:srgbClr val="C8C8C8"/>
                </a:solidFill>
                <a:latin typeface="JetBrains Mono" pitchFamily="2" charset="0"/>
              </a:rPr>
              <a:t>base</a:t>
            </a:r>
            <a:r>
              <a:rPr lang="it-IT" sz="1600" b="0" i="0" u="none" strike="noStrike" baseline="0">
                <a:solidFill>
                  <a:srgbClr val="FFFFFF"/>
                </a:solidFill>
                <a:latin typeface="JetBrains Mono" pitchFamily="2" charset="0"/>
              </a:rPr>
              <a:t>)</a:t>
            </a:r>
            <a:r>
              <a:rPr lang="it-IT" sz="1600" b="0" i="0" u="none" strike="noStrike" baseline="0">
                <a:solidFill>
                  <a:srgbClr val="DCDCDC"/>
                </a:solidFill>
                <a:latin typeface="Cambria" panose="02040503050406030204" pitchFamily="18" charset="0"/>
              </a:rPr>
              <a:t> </a:t>
            </a:r>
            <a:r>
              <a:rPr lang="it-IT" sz="1600" b="0" i="0" u="none" strike="noStrike" baseline="0">
                <a:solidFill>
                  <a:srgbClr val="FFFFFF"/>
                </a:solidFill>
                <a:latin typeface="JetBrains Mono" pitchFamily="2" charset="0"/>
              </a:rPr>
              <a:t>+</a:t>
            </a:r>
            <a:r>
              <a:rPr lang="it-IT" sz="1600" b="0" i="0" u="none" strike="noStrike" baseline="0">
                <a:solidFill>
                  <a:srgbClr val="DCDCDC"/>
                </a:solidFill>
                <a:latin typeface="Cambria" panose="02040503050406030204" pitchFamily="18" charset="0"/>
              </a:rPr>
              <a:t> </a:t>
            </a:r>
            <a:r>
              <a:rPr lang="it-IT" sz="1600" b="0" i="0" u="none" strike="noStrike" baseline="0">
                <a:solidFill>
                  <a:srgbClr val="FFFFFF"/>
                </a:solidFill>
                <a:latin typeface="JetBrains Mono" pitchFamily="2" charset="0"/>
              </a:rPr>
              <a:t>(</a:t>
            </a:r>
            <a:r>
              <a:rPr lang="it-IT" sz="1600" b="0" i="0" u="none" strike="noStrike" baseline="0">
                <a:solidFill>
                  <a:srgbClr val="C8C8C8"/>
                </a:solidFill>
                <a:latin typeface="JetBrains Mono" pitchFamily="2" charset="0"/>
              </a:rPr>
              <a:t>per</a:t>
            </a:r>
            <a:r>
              <a:rPr lang="it-IT" sz="1600" b="0" i="0" u="none" strike="noStrike" baseline="0">
                <a:solidFill>
                  <a:srgbClr val="FFFFFF"/>
                </a:solidFill>
                <a:latin typeface="JetBrains Mono" pitchFamily="2" charset="0"/>
              </a:rPr>
              <a:t>*</a:t>
            </a:r>
            <a:r>
              <a:rPr lang="it-IT" sz="1600" b="0" i="0" u="none" strike="noStrike" baseline="0">
                <a:solidFill>
                  <a:srgbClr val="C8C8C8"/>
                </a:solidFill>
                <a:latin typeface="JetBrains Mono" pitchFamily="2" charset="0"/>
              </a:rPr>
              <a:t>per</a:t>
            </a:r>
            <a:r>
              <a:rPr lang="it-IT" sz="1600" b="0" i="0" u="none" strike="noStrike" baseline="0">
                <a:solidFill>
                  <a:srgbClr val="FFFFFF"/>
                </a:solidFill>
                <a:latin typeface="JetBrains Mono" pitchFamily="2" charset="0"/>
              </a:rPr>
              <a:t>))</a:t>
            </a:r>
            <a:r>
              <a:rPr lang="it-IT" sz="1600" b="0" i="0" u="none" strike="noStrike" baseline="0">
                <a:solidFill>
                  <a:srgbClr val="DCDCDC"/>
                </a:solidFill>
                <a:latin typeface="Cambria" panose="02040503050406030204" pitchFamily="18" charset="0"/>
              </a:rPr>
              <a:t> </a:t>
            </a:r>
            <a:r>
              <a:rPr lang="it-IT" sz="1600" b="0" i="0" u="none" strike="noStrike" baseline="0">
                <a:solidFill>
                  <a:srgbClr val="FFFFFF"/>
                </a:solidFill>
                <a:latin typeface="JetBrains Mono" pitchFamily="2" charset="0"/>
              </a:rPr>
              <a:t>;</a:t>
            </a:r>
            <a:endParaRPr lang="it-IT"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
        <p:nvSpPr>
          <p:cNvPr id="10" name="TextBox 9">
            <a:extLst>
              <a:ext uri="{FF2B5EF4-FFF2-40B4-BE49-F238E27FC236}">
                <a16:creationId xmlns:a16="http://schemas.microsoft.com/office/drawing/2014/main" id="{9137888D-0E09-4040-9E48-C818435A7C65}"/>
              </a:ext>
            </a:extLst>
          </p:cNvPr>
          <p:cNvSpPr txBox="1"/>
          <p:nvPr/>
        </p:nvSpPr>
        <p:spPr>
          <a:xfrm>
            <a:off x="4203700" y="4492327"/>
            <a:ext cx="3467100" cy="1815882"/>
          </a:xfrm>
          <a:prstGeom prst="rect">
            <a:avLst/>
          </a:prstGeom>
          <a:solidFill>
            <a:schemeClr val="bg1">
              <a:lumMod val="95000"/>
              <a:lumOff val="5000"/>
            </a:schemeClr>
          </a:solidFill>
          <a:ln w="28575">
            <a:solidFill>
              <a:schemeClr val="tx1">
                <a:lumMod val="50000"/>
              </a:schemeClr>
            </a:solidFill>
          </a:ln>
        </p:spPr>
        <p:txBody>
          <a:bodyPr wrap="square">
            <a:spAutoFit/>
          </a:bodyPr>
          <a:lstStyle/>
          <a:p>
            <a:pPr marR="0" algn="l" rtl="0"/>
            <a:r>
              <a:rPr lang="en-IN" sz="1600" b="0" i="0" u="none" strike="noStrike" baseline="0">
                <a:solidFill>
                  <a:srgbClr val="D5A2DF"/>
                </a:solidFill>
                <a:latin typeface="JetBrains Mono" pitchFamily="2" charset="0"/>
              </a:rPr>
              <a:t>export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5A2DF"/>
                </a:solidFill>
                <a:latin typeface="JetBrains Mono" pitchFamily="2" charset="0"/>
              </a:rPr>
              <a:t>module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CDCDC"/>
                </a:solidFill>
                <a:latin typeface="JetBrains Mono" pitchFamily="2" charset="0"/>
              </a:rPr>
              <a:t>Math</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5A2DF"/>
                </a:solidFill>
                <a:latin typeface="JetBrains Mono" pitchFamily="2" charset="0"/>
              </a:rPr>
              <a:t>export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5A2DF"/>
                </a:solidFill>
                <a:latin typeface="JetBrains Mono" pitchFamily="2" charset="0"/>
              </a:rPr>
              <a:t>import</a:t>
            </a:r>
            <a:r>
              <a:rPr lang="en-IN" sz="1600" b="0" i="0" u="none" strike="noStrike" baseline="0">
                <a:solidFill>
                  <a:srgbClr val="DCDCDC"/>
                </a:solidFill>
                <a:latin typeface="Cambria" panose="02040503050406030204" pitchFamily="18" charset="0"/>
              </a:rPr>
              <a:t> </a:t>
            </a:r>
            <a:r>
              <a:rPr lang="en-IN" sz="1600">
                <a:solidFill>
                  <a:srgbClr val="FFFFFF"/>
                </a:solidFill>
                <a:latin typeface="JetBrains Mono" pitchFamily="2" charset="0"/>
              </a:rPr>
              <a:t>:</a:t>
            </a:r>
            <a:r>
              <a:rPr lang="en-IN" sz="1600" b="0" i="0" u="none" strike="noStrike" baseline="0">
                <a:solidFill>
                  <a:srgbClr val="DCDCDC"/>
                </a:solidFill>
                <a:latin typeface="JetBrains Mono" pitchFamily="2" charset="0"/>
              </a:rPr>
              <a:t>Basic</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export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5A2DF"/>
                </a:solidFill>
                <a:latin typeface="JetBrains Mono" pitchFamily="2" charset="0"/>
              </a:rPr>
              <a:t>import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JetBrains Mono" pitchFamily="2" charset="0"/>
              </a:rPr>
              <a:t>Trig</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5A2DF"/>
                </a:solidFill>
                <a:latin typeface="JetBrains Mono" pitchFamily="2" charset="0"/>
              </a:rPr>
              <a:t>export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5A2DF"/>
                </a:solidFill>
                <a:latin typeface="JetBrains Mono" pitchFamily="2" charset="0"/>
              </a:rPr>
              <a:t>void</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82B7E1"/>
                </a:solidFill>
                <a:latin typeface="JetBrains Mono" pitchFamily="2" charset="0"/>
              </a:rPr>
              <a:t>MyFunc</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
        <p:nvSpPr>
          <p:cNvPr id="11" name="Rectangle 10">
            <a:extLst>
              <a:ext uri="{FF2B5EF4-FFF2-40B4-BE49-F238E27FC236}">
                <a16:creationId xmlns:a16="http://schemas.microsoft.com/office/drawing/2014/main" id="{57D18C75-E99D-4776-8782-1B4AC1DDE66B}"/>
              </a:ext>
            </a:extLst>
          </p:cNvPr>
          <p:cNvSpPr/>
          <p:nvPr/>
        </p:nvSpPr>
        <p:spPr>
          <a:xfrm>
            <a:off x="838200" y="1729117"/>
            <a:ext cx="3806825"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err="1"/>
              <a:t>math_basic.ixx</a:t>
            </a:r>
            <a:endParaRPr lang="en-IN" sz="2000" b="1"/>
          </a:p>
        </p:txBody>
      </p:sp>
      <p:sp>
        <p:nvSpPr>
          <p:cNvPr id="12" name="Rectangle 11">
            <a:extLst>
              <a:ext uri="{FF2B5EF4-FFF2-40B4-BE49-F238E27FC236}">
                <a16:creationId xmlns:a16="http://schemas.microsoft.com/office/drawing/2014/main" id="{283396FA-E539-4134-9784-2D4C3E16004F}"/>
              </a:ext>
            </a:extLst>
          </p:cNvPr>
          <p:cNvSpPr/>
          <p:nvPr/>
        </p:nvSpPr>
        <p:spPr>
          <a:xfrm>
            <a:off x="6026150" y="1669277"/>
            <a:ext cx="5327650"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err="1"/>
              <a:t>math_trig.ixx</a:t>
            </a:r>
            <a:endParaRPr lang="en-IN" sz="2000" b="1"/>
          </a:p>
        </p:txBody>
      </p:sp>
      <p:sp>
        <p:nvSpPr>
          <p:cNvPr id="13" name="Rectangle 12">
            <a:extLst>
              <a:ext uri="{FF2B5EF4-FFF2-40B4-BE49-F238E27FC236}">
                <a16:creationId xmlns:a16="http://schemas.microsoft.com/office/drawing/2014/main" id="{2BA8ED38-9EFF-46E1-BC21-55F378F97520}"/>
              </a:ext>
            </a:extLst>
          </p:cNvPr>
          <p:cNvSpPr/>
          <p:nvPr/>
        </p:nvSpPr>
        <p:spPr>
          <a:xfrm>
            <a:off x="4203700" y="4106389"/>
            <a:ext cx="3467100"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err="1"/>
              <a:t>math.ixx</a:t>
            </a:r>
            <a:endParaRPr lang="en-IN" sz="2000" b="1"/>
          </a:p>
        </p:txBody>
      </p:sp>
    </p:spTree>
    <p:extLst>
      <p:ext uri="{BB962C8B-B14F-4D97-AF65-F5344CB8AC3E}">
        <p14:creationId xmlns:p14="http://schemas.microsoft.com/office/powerpoint/2010/main" val="399592973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DE58C-FA0C-4CF4-805A-E7073FD5A5CB}"/>
              </a:ext>
            </a:extLst>
          </p:cNvPr>
          <p:cNvSpPr>
            <a:spLocks noGrp="1"/>
          </p:cNvSpPr>
          <p:nvPr>
            <p:ph type="title"/>
          </p:nvPr>
        </p:nvSpPr>
        <p:spPr/>
        <p:txBody>
          <a:bodyPr/>
          <a:lstStyle/>
          <a:p>
            <a:r>
              <a:rPr lang="en-US"/>
              <a:t>Avoiding Compilation Dependency</a:t>
            </a:r>
            <a:endParaRPr lang="en-IN"/>
          </a:p>
        </p:txBody>
      </p:sp>
      <p:sp>
        <p:nvSpPr>
          <p:cNvPr id="3" name="Content Placeholder 2">
            <a:extLst>
              <a:ext uri="{FF2B5EF4-FFF2-40B4-BE49-F238E27FC236}">
                <a16:creationId xmlns:a16="http://schemas.microsoft.com/office/drawing/2014/main" id="{E71E1525-C61D-45BB-AE0A-791BFBEBE07F}"/>
              </a:ext>
            </a:extLst>
          </p:cNvPr>
          <p:cNvSpPr>
            <a:spLocks noGrp="1"/>
          </p:cNvSpPr>
          <p:nvPr>
            <p:ph idx="1"/>
          </p:nvPr>
        </p:nvSpPr>
        <p:spPr/>
        <p:txBody>
          <a:bodyPr>
            <a:normAutofit/>
          </a:bodyPr>
          <a:lstStyle/>
          <a:p>
            <a:r>
              <a:rPr lang="en-US"/>
              <a:t>Modules allow separation of declaration &amp; definition</a:t>
            </a:r>
          </a:p>
          <a:p>
            <a:r>
              <a:rPr lang="en-US"/>
              <a:t>The declaration can go in module interface unit &amp; the definition in module implementation unit</a:t>
            </a:r>
          </a:p>
          <a:p>
            <a:r>
              <a:rPr lang="en-IN"/>
              <a:t>But this may not avoid the compile-time dependency on module implementation unit (if it changes)</a:t>
            </a:r>
          </a:p>
          <a:p>
            <a:r>
              <a:rPr lang="en-US"/>
              <a:t>Also, the compiler has to compile more files, possibly increasing overall build time</a:t>
            </a:r>
          </a:p>
        </p:txBody>
      </p:sp>
    </p:spTree>
    <p:extLst>
      <p:ext uri="{BB962C8B-B14F-4D97-AF65-F5344CB8AC3E}">
        <p14:creationId xmlns:p14="http://schemas.microsoft.com/office/powerpoint/2010/main" val="27872174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DE58C-FA0C-4CF4-805A-E7073FD5A5CB}"/>
              </a:ext>
            </a:extLst>
          </p:cNvPr>
          <p:cNvSpPr>
            <a:spLocks noGrp="1"/>
          </p:cNvSpPr>
          <p:nvPr>
            <p:ph type="title"/>
          </p:nvPr>
        </p:nvSpPr>
        <p:spPr/>
        <p:txBody>
          <a:bodyPr/>
          <a:lstStyle/>
          <a:p>
            <a:r>
              <a:rPr lang="en-US"/>
              <a:t>module :private Marker</a:t>
            </a:r>
            <a:endParaRPr lang="en-IN"/>
          </a:p>
        </p:txBody>
      </p:sp>
      <p:sp>
        <p:nvSpPr>
          <p:cNvPr id="3" name="Content Placeholder 2">
            <a:extLst>
              <a:ext uri="{FF2B5EF4-FFF2-40B4-BE49-F238E27FC236}">
                <a16:creationId xmlns:a16="http://schemas.microsoft.com/office/drawing/2014/main" id="{E71E1525-C61D-45BB-AE0A-791BFBEBE07F}"/>
              </a:ext>
            </a:extLst>
          </p:cNvPr>
          <p:cNvSpPr>
            <a:spLocks noGrp="1"/>
          </p:cNvSpPr>
          <p:nvPr>
            <p:ph idx="1"/>
          </p:nvPr>
        </p:nvSpPr>
        <p:spPr/>
        <p:txBody>
          <a:bodyPr>
            <a:normAutofit fontScale="85000" lnSpcReduction="20000"/>
          </a:bodyPr>
          <a:lstStyle/>
          <a:p>
            <a:r>
              <a:rPr lang="en-US"/>
              <a:t>Defining a C++ construct(function, class, </a:t>
            </a:r>
            <a:r>
              <a:rPr lang="en-US" err="1"/>
              <a:t>etc</a:t>
            </a:r>
            <a:r>
              <a:rPr lang="en-US"/>
              <a:t>) in a module exposes it even if not exported (it may still be reachable)</a:t>
            </a:r>
          </a:p>
          <a:p>
            <a:r>
              <a:rPr lang="en-US"/>
              <a:t>Consequently, any change to the implementation will cause the other dependent translation units to recompile</a:t>
            </a:r>
          </a:p>
          <a:p>
            <a:r>
              <a:rPr lang="en-US"/>
              <a:t>To avoid this recompilation, we can use the </a:t>
            </a:r>
            <a:r>
              <a:rPr lang="en-US" i="1">
                <a:solidFill>
                  <a:schemeClr val="accent1">
                    <a:lumMod val="75000"/>
                  </a:schemeClr>
                </a:solidFill>
              </a:rPr>
              <a:t>module :private; </a:t>
            </a:r>
            <a:r>
              <a:rPr lang="en-US"/>
              <a:t>marker</a:t>
            </a:r>
          </a:p>
          <a:p>
            <a:r>
              <a:rPr lang="en-US"/>
              <a:t>This creates a private section in the module that can only contain the implementation, and the types are not reachable</a:t>
            </a:r>
          </a:p>
          <a:p>
            <a:r>
              <a:rPr lang="en-US"/>
              <a:t>Any change to this implementation won’t possibly affect the user code and the compiler won’t have to reimport the changes</a:t>
            </a:r>
          </a:p>
          <a:p>
            <a:pPr marL="0" indent="0">
              <a:buNone/>
            </a:pPr>
            <a:endParaRPr lang="en-IN"/>
          </a:p>
        </p:txBody>
      </p:sp>
    </p:spTree>
    <p:extLst>
      <p:ext uri="{BB962C8B-B14F-4D97-AF65-F5344CB8AC3E}">
        <p14:creationId xmlns:p14="http://schemas.microsoft.com/office/powerpoint/2010/main" val="24824069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CDF94D-542B-FA55-C05E-6C5478FF5106}"/>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314FE42F-403A-560B-0B4D-0BA6C85422D4}"/>
              </a:ext>
            </a:extLst>
          </p:cNvPr>
          <p:cNvSpPr txBox="1"/>
          <p:nvPr/>
        </p:nvSpPr>
        <p:spPr>
          <a:xfrm>
            <a:off x="2837508" y="1690688"/>
            <a:ext cx="6516984" cy="5016758"/>
          </a:xfrm>
          <a:prstGeom prst="rect">
            <a:avLst/>
          </a:prstGeom>
          <a:solidFill>
            <a:schemeClr val="tx1">
              <a:lumMod val="95000"/>
            </a:schemeClr>
          </a:solidFill>
          <a:ln>
            <a:solidFill>
              <a:schemeClr val="tx1">
                <a:lumMod val="50000"/>
              </a:schemeClr>
            </a:solidFill>
          </a:ln>
        </p:spPr>
        <p:txBody>
          <a:bodyPr wrap="square">
            <a:spAutoFit/>
          </a:bodyPr>
          <a:lstStyle/>
          <a:p>
            <a:r>
              <a:rPr lang="en-IN" sz="1600">
                <a:solidFill>
                  <a:srgbClr val="80B0E0"/>
                </a:solidFill>
                <a:latin typeface="Cascadia Mono" panose="020B0609020000020004" pitchFamily="49" charset="0"/>
              </a:rPr>
              <a:t>export</a:t>
            </a:r>
            <a:r>
              <a:rPr lang="en-IN" sz="1600">
                <a:solidFill>
                  <a:srgbClr val="000000"/>
                </a:solidFill>
                <a:latin typeface="Cascadia Mono" panose="020B0609020000020004" pitchFamily="49" charset="0"/>
              </a:rPr>
              <a:t> </a:t>
            </a:r>
            <a:r>
              <a:rPr lang="en-IN" sz="1600">
                <a:solidFill>
                  <a:srgbClr val="80B0E0"/>
                </a:solidFill>
                <a:latin typeface="Cascadia Mono" panose="020B0609020000020004" pitchFamily="49" charset="0"/>
              </a:rPr>
              <a:t>module</a:t>
            </a:r>
            <a:r>
              <a:rPr lang="en-IN" sz="1600">
                <a:solidFill>
                  <a:srgbClr val="000000"/>
                </a:solidFill>
                <a:latin typeface="Cascadia Mono" panose="020B0609020000020004" pitchFamily="49" charset="0"/>
              </a:rPr>
              <a:t> calculator ;</a:t>
            </a:r>
          </a:p>
          <a:p>
            <a:r>
              <a:rPr lang="en-IN" sz="1600">
                <a:solidFill>
                  <a:srgbClr val="808080"/>
                </a:solidFill>
                <a:latin typeface="Cascadia Mono" panose="020B0609020000020004" pitchFamily="49" charset="0"/>
              </a:rPr>
              <a:t>#include</a:t>
            </a:r>
            <a:r>
              <a:rPr lang="en-IN" sz="1600">
                <a:solidFill>
                  <a:srgbClr val="000000"/>
                </a:solidFill>
                <a:latin typeface="Cascadia Mono" panose="020B0609020000020004" pitchFamily="49" charset="0"/>
              </a:rPr>
              <a:t> </a:t>
            </a:r>
            <a:r>
              <a:rPr lang="en-IN" sz="1600">
                <a:solidFill>
                  <a:srgbClr val="A31515"/>
                </a:solidFill>
                <a:latin typeface="Cascadia Mono" panose="020B0609020000020004" pitchFamily="49" charset="0"/>
              </a:rPr>
              <a:t>&lt;</a:t>
            </a:r>
            <a:r>
              <a:rPr lang="en-IN" sz="1600" err="1">
                <a:solidFill>
                  <a:srgbClr val="A31515"/>
                </a:solidFill>
                <a:latin typeface="Cascadia Mono" panose="020B0609020000020004" pitchFamily="49" charset="0"/>
              </a:rPr>
              <a:t>stdexcept</a:t>
            </a:r>
            <a:r>
              <a:rPr lang="en-IN" sz="1600">
                <a:solidFill>
                  <a:srgbClr val="A31515"/>
                </a:solidFill>
                <a:latin typeface="Cascadia Mono" panose="020B0609020000020004" pitchFamily="49" charset="0"/>
              </a:rPr>
              <a:t>&gt;</a:t>
            </a:r>
            <a:endParaRPr lang="en-IN" sz="1600">
              <a:solidFill>
                <a:srgbClr val="000000"/>
              </a:solidFill>
              <a:latin typeface="Cascadia Mono" panose="020B0609020000020004" pitchFamily="49" charset="0"/>
            </a:endParaRPr>
          </a:p>
          <a:p>
            <a:r>
              <a:rPr lang="en-US" sz="1600">
                <a:solidFill>
                  <a:srgbClr val="80B0E0"/>
                </a:solidFill>
                <a:latin typeface="Cascadia Mono" panose="020B0609020000020004" pitchFamily="49" charset="0"/>
              </a:rPr>
              <a:t>export </a:t>
            </a:r>
            <a:r>
              <a:rPr lang="en-IN" sz="1600">
                <a:solidFill>
                  <a:srgbClr val="B0E080"/>
                </a:solidFill>
                <a:latin typeface="Cascadia Mono" panose="020B0609020000020004" pitchFamily="49" charset="0"/>
              </a:rPr>
              <a:t>int</a:t>
            </a:r>
            <a:r>
              <a:rPr lang="en-IN" sz="1600">
                <a:solidFill>
                  <a:srgbClr val="000000"/>
                </a:solidFill>
                <a:latin typeface="Cascadia Mono" panose="020B0609020000020004" pitchFamily="49" charset="0"/>
              </a:rPr>
              <a:t> Add(</a:t>
            </a:r>
            <a:r>
              <a:rPr lang="en-IN" sz="1600" err="1">
                <a:solidFill>
                  <a:srgbClr val="B0E080"/>
                </a:solidFill>
                <a:latin typeface="Cascadia Mono" panose="020B0609020000020004" pitchFamily="49" charset="0"/>
              </a:rPr>
              <a:t>int</a:t>
            </a:r>
            <a:r>
              <a:rPr lang="en-IN" sz="1600" err="1">
                <a:solidFill>
                  <a:srgbClr val="000000"/>
                </a:solidFill>
                <a:latin typeface="Cascadia Mono" panose="020B0609020000020004" pitchFamily="49" charset="0"/>
              </a:rPr>
              <a:t>,</a:t>
            </a:r>
            <a:r>
              <a:rPr lang="en-IN" sz="1600" err="1">
                <a:solidFill>
                  <a:srgbClr val="B0E080"/>
                </a:solidFill>
                <a:latin typeface="Cascadia Mono" panose="020B0609020000020004" pitchFamily="49" charset="0"/>
              </a:rPr>
              <a:t>int</a:t>
            </a:r>
            <a:r>
              <a:rPr lang="en-IN" sz="1600">
                <a:solidFill>
                  <a:srgbClr val="000000"/>
                </a:solidFill>
                <a:latin typeface="Cascadia Mono" panose="020B0609020000020004" pitchFamily="49" charset="0"/>
              </a:rPr>
              <a:t>) ;</a:t>
            </a:r>
          </a:p>
          <a:p>
            <a:r>
              <a:rPr lang="en-US" sz="1600">
                <a:solidFill>
                  <a:srgbClr val="80B0E0"/>
                </a:solidFill>
                <a:latin typeface="Cascadia Mono" panose="020B0609020000020004" pitchFamily="49" charset="0"/>
              </a:rPr>
              <a:t>export </a:t>
            </a:r>
            <a:r>
              <a:rPr lang="en-IN" sz="1600">
                <a:solidFill>
                  <a:srgbClr val="B0E080"/>
                </a:solidFill>
                <a:latin typeface="Cascadia Mono" panose="020B0609020000020004" pitchFamily="49" charset="0"/>
              </a:rPr>
              <a:t>int</a:t>
            </a:r>
            <a:r>
              <a:rPr lang="en-IN" sz="1600">
                <a:solidFill>
                  <a:srgbClr val="000000"/>
                </a:solidFill>
                <a:latin typeface="Cascadia Mono" panose="020B0609020000020004" pitchFamily="49" charset="0"/>
              </a:rPr>
              <a:t> Sub(</a:t>
            </a:r>
            <a:r>
              <a:rPr lang="en-IN" sz="1600" err="1">
                <a:solidFill>
                  <a:srgbClr val="B0E080"/>
                </a:solidFill>
                <a:latin typeface="Cascadia Mono" panose="020B0609020000020004" pitchFamily="49" charset="0"/>
              </a:rPr>
              <a:t>int</a:t>
            </a:r>
            <a:r>
              <a:rPr lang="en-IN" sz="1600" err="1">
                <a:solidFill>
                  <a:srgbClr val="000000"/>
                </a:solidFill>
                <a:latin typeface="Cascadia Mono" panose="020B0609020000020004" pitchFamily="49" charset="0"/>
              </a:rPr>
              <a:t>,</a:t>
            </a:r>
            <a:r>
              <a:rPr lang="en-IN" sz="1600" err="1">
                <a:solidFill>
                  <a:srgbClr val="B0E080"/>
                </a:solidFill>
                <a:latin typeface="Cascadia Mono" panose="020B0609020000020004" pitchFamily="49" charset="0"/>
              </a:rPr>
              <a:t>int</a:t>
            </a:r>
            <a:r>
              <a:rPr lang="en-IN" sz="1600">
                <a:solidFill>
                  <a:srgbClr val="000000"/>
                </a:solidFill>
                <a:latin typeface="Cascadia Mono" panose="020B0609020000020004" pitchFamily="49" charset="0"/>
              </a:rPr>
              <a:t>) ;</a:t>
            </a:r>
          </a:p>
          <a:p>
            <a:r>
              <a:rPr lang="en-US" sz="1600">
                <a:solidFill>
                  <a:srgbClr val="80B0E0"/>
                </a:solidFill>
                <a:latin typeface="Cascadia Mono" panose="020B0609020000020004" pitchFamily="49" charset="0"/>
              </a:rPr>
              <a:t>export</a:t>
            </a:r>
            <a:r>
              <a:rPr lang="en-US" sz="1600">
                <a:solidFill>
                  <a:srgbClr val="000000"/>
                </a:solidFill>
                <a:latin typeface="Cascadia Mono" panose="020B0609020000020004" pitchFamily="49" charset="0"/>
              </a:rPr>
              <a:t> </a:t>
            </a:r>
            <a:r>
              <a:rPr lang="en-US" sz="1600" err="1">
                <a:solidFill>
                  <a:srgbClr val="80B0E0"/>
                </a:solidFill>
                <a:latin typeface="Cascadia Mono" panose="020B0609020000020004" pitchFamily="49" charset="0"/>
              </a:rPr>
              <a:t>enum</a:t>
            </a:r>
            <a:r>
              <a:rPr lang="en-US" sz="1600">
                <a:solidFill>
                  <a:srgbClr val="000000"/>
                </a:solidFill>
                <a:latin typeface="Cascadia Mono" panose="020B0609020000020004" pitchFamily="49" charset="0"/>
              </a:rPr>
              <a:t> </a:t>
            </a:r>
            <a:r>
              <a:rPr lang="en-US" sz="1600">
                <a:solidFill>
                  <a:srgbClr val="80B0E0"/>
                </a:solidFill>
                <a:latin typeface="Cascadia Mono" panose="020B0609020000020004" pitchFamily="49" charset="0"/>
              </a:rPr>
              <a:t>class</a:t>
            </a:r>
            <a:r>
              <a:rPr lang="en-US" sz="1600">
                <a:solidFill>
                  <a:srgbClr val="000000"/>
                </a:solidFill>
                <a:latin typeface="Cascadia Mono" panose="020B0609020000020004" pitchFamily="49" charset="0"/>
              </a:rPr>
              <a:t> </a:t>
            </a:r>
            <a:r>
              <a:rPr lang="en-US" sz="1600">
                <a:solidFill>
                  <a:srgbClr val="2B91AF"/>
                </a:solidFill>
                <a:latin typeface="Cascadia Mono" panose="020B0609020000020004" pitchFamily="49" charset="0"/>
              </a:rPr>
              <a:t>Operation</a:t>
            </a:r>
            <a:r>
              <a:rPr lang="en-US" sz="1600">
                <a:solidFill>
                  <a:srgbClr val="000000"/>
                </a:solidFill>
                <a:latin typeface="Cascadia Mono" panose="020B0609020000020004" pitchFamily="49" charset="0"/>
              </a:rPr>
              <a:t>{</a:t>
            </a:r>
            <a:r>
              <a:rPr lang="en-US" sz="1600">
                <a:solidFill>
                  <a:srgbClr val="2F4F4F"/>
                </a:solidFill>
                <a:latin typeface="Cascadia Mono" panose="020B0609020000020004" pitchFamily="49" charset="0"/>
              </a:rPr>
              <a:t>ADD</a:t>
            </a:r>
            <a:r>
              <a:rPr lang="en-US" sz="1600">
                <a:solidFill>
                  <a:srgbClr val="000000"/>
                </a:solidFill>
                <a:latin typeface="Cascadia Mono" panose="020B0609020000020004" pitchFamily="49" charset="0"/>
              </a:rPr>
              <a:t>, </a:t>
            </a:r>
            <a:r>
              <a:rPr lang="en-US" sz="1600">
                <a:solidFill>
                  <a:srgbClr val="2F4F4F"/>
                </a:solidFill>
                <a:latin typeface="Cascadia Mono" panose="020B0609020000020004" pitchFamily="49" charset="0"/>
              </a:rPr>
              <a:t>SUB</a:t>
            </a:r>
            <a:r>
              <a:rPr lang="en-US" sz="1600">
                <a:solidFill>
                  <a:srgbClr val="000000"/>
                </a:solidFill>
                <a:latin typeface="Cascadia Mono" panose="020B0609020000020004" pitchFamily="49" charset="0"/>
              </a:rPr>
              <a:t>};</a:t>
            </a:r>
          </a:p>
          <a:p>
            <a:r>
              <a:rPr lang="en-IN" sz="1600">
                <a:solidFill>
                  <a:srgbClr val="80B0E0"/>
                </a:solidFill>
                <a:latin typeface="Cascadia Mono" panose="020B0609020000020004" pitchFamily="49" charset="0"/>
              </a:rPr>
              <a:t>export</a:t>
            </a:r>
            <a:r>
              <a:rPr lang="en-IN" sz="1600">
                <a:solidFill>
                  <a:srgbClr val="000000"/>
                </a:solidFill>
                <a:latin typeface="Cascadia Mono" panose="020B0609020000020004" pitchFamily="49" charset="0"/>
              </a:rPr>
              <a:t> </a:t>
            </a:r>
            <a:r>
              <a:rPr lang="en-IN" sz="1600">
                <a:solidFill>
                  <a:srgbClr val="B0E080"/>
                </a:solidFill>
                <a:latin typeface="Cascadia Mono" panose="020B0609020000020004" pitchFamily="49" charset="0"/>
              </a:rPr>
              <a:t>int</a:t>
            </a:r>
            <a:r>
              <a:rPr lang="en-IN" sz="1600">
                <a:solidFill>
                  <a:srgbClr val="000000"/>
                </a:solidFill>
                <a:latin typeface="Cascadia Mono" panose="020B0609020000020004" pitchFamily="49" charset="0"/>
              </a:rPr>
              <a:t> Operation(</a:t>
            </a:r>
            <a:r>
              <a:rPr lang="en-IN" sz="1600">
                <a:solidFill>
                  <a:srgbClr val="B0E080"/>
                </a:solidFill>
                <a:latin typeface="Cascadia Mono" panose="020B0609020000020004" pitchFamily="49" charset="0"/>
              </a:rPr>
              <a:t>int</a:t>
            </a:r>
            <a:r>
              <a:rPr lang="en-IN" sz="1600">
                <a:solidFill>
                  <a:srgbClr val="000000"/>
                </a:solidFill>
                <a:latin typeface="Cascadia Mono" panose="020B0609020000020004" pitchFamily="49" charset="0"/>
              </a:rPr>
              <a:t> </a:t>
            </a:r>
            <a:r>
              <a:rPr lang="en-IN" sz="1600" err="1">
                <a:solidFill>
                  <a:srgbClr val="808080"/>
                </a:solidFill>
                <a:latin typeface="Cascadia Mono" panose="020B0609020000020004" pitchFamily="49" charset="0"/>
              </a:rPr>
              <a:t>x</a:t>
            </a:r>
            <a:r>
              <a:rPr lang="en-IN" sz="1600" err="1">
                <a:solidFill>
                  <a:srgbClr val="000000"/>
                </a:solidFill>
                <a:latin typeface="Cascadia Mono" panose="020B0609020000020004" pitchFamily="49" charset="0"/>
              </a:rPr>
              <a:t>,</a:t>
            </a:r>
            <a:r>
              <a:rPr lang="en-IN" sz="1600" err="1">
                <a:solidFill>
                  <a:srgbClr val="B0E080"/>
                </a:solidFill>
                <a:latin typeface="Cascadia Mono" panose="020B0609020000020004" pitchFamily="49" charset="0"/>
              </a:rPr>
              <a:t>int</a:t>
            </a:r>
            <a:r>
              <a:rPr lang="en-IN" sz="1600">
                <a:solidFill>
                  <a:srgbClr val="000000"/>
                </a:solidFill>
                <a:latin typeface="Cascadia Mono" panose="020B0609020000020004" pitchFamily="49" charset="0"/>
              </a:rPr>
              <a:t> </a:t>
            </a:r>
            <a:r>
              <a:rPr lang="en-IN" sz="1600">
                <a:solidFill>
                  <a:srgbClr val="808080"/>
                </a:solidFill>
                <a:latin typeface="Cascadia Mono" panose="020B0609020000020004" pitchFamily="49" charset="0"/>
              </a:rPr>
              <a:t>y</a:t>
            </a:r>
            <a:r>
              <a:rPr lang="en-IN" sz="1600">
                <a:solidFill>
                  <a:srgbClr val="000000"/>
                </a:solidFill>
                <a:latin typeface="Cascadia Mono" panose="020B0609020000020004" pitchFamily="49" charset="0"/>
              </a:rPr>
              <a:t>, Operation </a:t>
            </a:r>
            <a:r>
              <a:rPr lang="en-IN" sz="1600">
                <a:solidFill>
                  <a:srgbClr val="808080"/>
                </a:solidFill>
                <a:latin typeface="Cascadia Mono" panose="020B0609020000020004" pitchFamily="49" charset="0"/>
              </a:rPr>
              <a:t>op</a:t>
            </a:r>
            <a:r>
              <a:rPr lang="en-IN" sz="1600">
                <a:solidFill>
                  <a:srgbClr val="000000"/>
                </a:solidFill>
                <a:latin typeface="Cascadia Mono" panose="020B0609020000020004" pitchFamily="49" charset="0"/>
              </a:rPr>
              <a:t> ) {</a:t>
            </a:r>
          </a:p>
          <a:p>
            <a:pPr lvl="1"/>
            <a:r>
              <a:rPr lang="en-IN" sz="1600">
                <a:solidFill>
                  <a:srgbClr val="0000FF"/>
                </a:solidFill>
                <a:latin typeface="Cascadia Mono" panose="020B0609020000020004" pitchFamily="49" charset="0"/>
              </a:rPr>
              <a:t>switch</a:t>
            </a:r>
            <a:r>
              <a:rPr lang="en-IN" sz="1600">
                <a:solidFill>
                  <a:srgbClr val="000000"/>
                </a:solidFill>
                <a:latin typeface="Cascadia Mono" panose="020B0609020000020004" pitchFamily="49" charset="0"/>
              </a:rPr>
              <a:t>(</a:t>
            </a:r>
            <a:r>
              <a:rPr lang="en-IN" sz="1600">
                <a:solidFill>
                  <a:srgbClr val="808080"/>
                </a:solidFill>
                <a:latin typeface="Cascadia Mono" panose="020B0609020000020004" pitchFamily="49" charset="0"/>
              </a:rPr>
              <a:t>op</a:t>
            </a:r>
            <a:r>
              <a:rPr lang="en-IN" sz="1600">
                <a:solidFill>
                  <a:srgbClr val="000000"/>
                </a:solidFill>
                <a:latin typeface="Cascadia Mono" panose="020B0609020000020004" pitchFamily="49" charset="0"/>
              </a:rPr>
              <a:t>) {</a:t>
            </a:r>
          </a:p>
          <a:p>
            <a:pPr lvl="1"/>
            <a:r>
              <a:rPr lang="en-IN" sz="1600">
                <a:solidFill>
                  <a:srgbClr val="80B0E0"/>
                </a:solidFill>
                <a:latin typeface="Cascadia Mono" panose="020B0609020000020004" pitchFamily="49" charset="0"/>
              </a:rPr>
              <a:t>using</a:t>
            </a:r>
            <a:r>
              <a:rPr lang="en-IN" sz="1600">
                <a:solidFill>
                  <a:srgbClr val="000000"/>
                </a:solidFill>
                <a:latin typeface="Cascadia Mono" panose="020B0609020000020004" pitchFamily="49" charset="0"/>
              </a:rPr>
              <a:t> </a:t>
            </a:r>
            <a:r>
              <a:rPr lang="en-IN" sz="1600" err="1">
                <a:solidFill>
                  <a:srgbClr val="80B0E0"/>
                </a:solidFill>
                <a:latin typeface="Cascadia Mono" panose="020B0609020000020004" pitchFamily="49" charset="0"/>
              </a:rPr>
              <a:t>enum</a:t>
            </a:r>
            <a:r>
              <a:rPr lang="en-IN" sz="1600">
                <a:solidFill>
                  <a:srgbClr val="000000"/>
                </a:solidFill>
                <a:latin typeface="Cascadia Mono" panose="020B0609020000020004" pitchFamily="49" charset="0"/>
              </a:rPr>
              <a:t> </a:t>
            </a:r>
            <a:r>
              <a:rPr lang="en-IN" sz="1600">
                <a:solidFill>
                  <a:srgbClr val="2B91AF"/>
                </a:solidFill>
                <a:latin typeface="Cascadia Mono" panose="020B0609020000020004" pitchFamily="49" charset="0"/>
              </a:rPr>
              <a:t>Operation</a:t>
            </a:r>
            <a:r>
              <a:rPr lang="en-IN" sz="1600">
                <a:solidFill>
                  <a:srgbClr val="000000"/>
                </a:solidFill>
                <a:latin typeface="Cascadia Mono" panose="020B0609020000020004" pitchFamily="49" charset="0"/>
              </a:rPr>
              <a:t>;</a:t>
            </a:r>
          </a:p>
          <a:p>
            <a:pPr lvl="1"/>
            <a:r>
              <a:rPr lang="en-US" sz="1600">
                <a:solidFill>
                  <a:srgbClr val="0000FF"/>
                </a:solidFill>
                <a:latin typeface="Cascadia Mono" panose="020B0609020000020004" pitchFamily="49" charset="0"/>
              </a:rPr>
              <a:t>case</a:t>
            </a:r>
            <a:r>
              <a:rPr lang="en-US" sz="1600">
                <a:solidFill>
                  <a:srgbClr val="000000"/>
                </a:solidFill>
                <a:latin typeface="Cascadia Mono" panose="020B0609020000020004" pitchFamily="49" charset="0"/>
              </a:rPr>
              <a:t> </a:t>
            </a:r>
            <a:r>
              <a:rPr lang="en-US" sz="1600" err="1">
                <a:solidFill>
                  <a:srgbClr val="2F4F4F"/>
                </a:solidFill>
                <a:latin typeface="Cascadia Mono" panose="020B0609020000020004" pitchFamily="49" charset="0"/>
              </a:rPr>
              <a:t>ADD</a:t>
            </a:r>
            <a:r>
              <a:rPr lang="en-US" sz="1600" err="1">
                <a:solidFill>
                  <a:srgbClr val="000000"/>
                </a:solidFill>
                <a:latin typeface="Cascadia Mono" panose="020B0609020000020004" pitchFamily="49" charset="0"/>
              </a:rPr>
              <a:t>:</a:t>
            </a:r>
            <a:r>
              <a:rPr lang="en-US" sz="1600" err="1">
                <a:solidFill>
                  <a:srgbClr val="0000FF"/>
                </a:solidFill>
                <a:latin typeface="Cascadia Mono" panose="020B0609020000020004" pitchFamily="49" charset="0"/>
              </a:rPr>
              <a:t>return</a:t>
            </a:r>
            <a:r>
              <a:rPr lang="en-US" sz="1600">
                <a:solidFill>
                  <a:srgbClr val="000000"/>
                </a:solidFill>
                <a:latin typeface="Cascadia Mono" panose="020B0609020000020004" pitchFamily="49" charset="0"/>
              </a:rPr>
              <a:t> Add(</a:t>
            </a:r>
            <a:r>
              <a:rPr lang="en-US" sz="1600" err="1">
                <a:solidFill>
                  <a:srgbClr val="808080"/>
                </a:solidFill>
                <a:latin typeface="Cascadia Mono" panose="020B0609020000020004" pitchFamily="49" charset="0"/>
              </a:rPr>
              <a:t>x</a:t>
            </a:r>
            <a:r>
              <a:rPr lang="en-US" sz="1600" err="1">
                <a:solidFill>
                  <a:srgbClr val="000000"/>
                </a:solidFill>
                <a:latin typeface="Cascadia Mono" panose="020B0609020000020004" pitchFamily="49" charset="0"/>
              </a:rPr>
              <a:t>,</a:t>
            </a:r>
            <a:r>
              <a:rPr lang="en-US" sz="1600" err="1">
                <a:solidFill>
                  <a:srgbClr val="808080"/>
                </a:solidFill>
                <a:latin typeface="Cascadia Mono" panose="020B0609020000020004" pitchFamily="49" charset="0"/>
              </a:rPr>
              <a:t>y</a:t>
            </a:r>
            <a:r>
              <a:rPr lang="en-US" sz="1600">
                <a:solidFill>
                  <a:srgbClr val="000000"/>
                </a:solidFill>
                <a:latin typeface="Cascadia Mono" panose="020B0609020000020004" pitchFamily="49" charset="0"/>
              </a:rPr>
              <a:t>) ;</a:t>
            </a:r>
          </a:p>
          <a:p>
            <a:pPr lvl="1"/>
            <a:r>
              <a:rPr lang="en-US" sz="1600">
                <a:solidFill>
                  <a:srgbClr val="0000FF"/>
                </a:solidFill>
                <a:latin typeface="Cascadia Mono" panose="020B0609020000020004" pitchFamily="49" charset="0"/>
              </a:rPr>
              <a:t>case</a:t>
            </a:r>
            <a:r>
              <a:rPr lang="en-US" sz="1600">
                <a:solidFill>
                  <a:srgbClr val="000000"/>
                </a:solidFill>
                <a:latin typeface="Cascadia Mono" panose="020B0609020000020004" pitchFamily="49" charset="0"/>
              </a:rPr>
              <a:t> </a:t>
            </a:r>
            <a:r>
              <a:rPr lang="en-US" sz="1600" err="1">
                <a:solidFill>
                  <a:srgbClr val="2F4F4F"/>
                </a:solidFill>
                <a:latin typeface="Cascadia Mono" panose="020B0609020000020004" pitchFamily="49" charset="0"/>
              </a:rPr>
              <a:t>SUB</a:t>
            </a:r>
            <a:r>
              <a:rPr lang="en-US" sz="1600" err="1">
                <a:solidFill>
                  <a:srgbClr val="000000"/>
                </a:solidFill>
                <a:latin typeface="Cascadia Mono" panose="020B0609020000020004" pitchFamily="49" charset="0"/>
              </a:rPr>
              <a:t>:</a:t>
            </a:r>
            <a:r>
              <a:rPr lang="en-US" sz="1600" err="1">
                <a:solidFill>
                  <a:srgbClr val="0000FF"/>
                </a:solidFill>
                <a:latin typeface="Cascadia Mono" panose="020B0609020000020004" pitchFamily="49" charset="0"/>
              </a:rPr>
              <a:t>return</a:t>
            </a:r>
            <a:r>
              <a:rPr lang="en-US" sz="1600">
                <a:solidFill>
                  <a:srgbClr val="000000"/>
                </a:solidFill>
                <a:latin typeface="Cascadia Mono" panose="020B0609020000020004" pitchFamily="49" charset="0"/>
              </a:rPr>
              <a:t> Sub(</a:t>
            </a:r>
            <a:r>
              <a:rPr lang="en-US" sz="1600" err="1">
                <a:solidFill>
                  <a:srgbClr val="808080"/>
                </a:solidFill>
                <a:latin typeface="Cascadia Mono" panose="020B0609020000020004" pitchFamily="49" charset="0"/>
              </a:rPr>
              <a:t>x</a:t>
            </a:r>
            <a:r>
              <a:rPr lang="en-US" sz="1600" err="1">
                <a:solidFill>
                  <a:srgbClr val="000000"/>
                </a:solidFill>
                <a:latin typeface="Cascadia Mono" panose="020B0609020000020004" pitchFamily="49" charset="0"/>
              </a:rPr>
              <a:t>,</a:t>
            </a:r>
            <a:r>
              <a:rPr lang="en-US" sz="1600" err="1">
                <a:solidFill>
                  <a:srgbClr val="808080"/>
                </a:solidFill>
                <a:latin typeface="Cascadia Mono" panose="020B0609020000020004" pitchFamily="49" charset="0"/>
              </a:rPr>
              <a:t>y</a:t>
            </a:r>
            <a:r>
              <a:rPr lang="en-US" sz="1600">
                <a:solidFill>
                  <a:srgbClr val="000000"/>
                </a:solidFill>
                <a:latin typeface="Cascadia Mono" panose="020B0609020000020004" pitchFamily="49" charset="0"/>
              </a:rPr>
              <a:t>) ;</a:t>
            </a:r>
          </a:p>
          <a:p>
            <a:pPr lvl="1"/>
            <a:r>
              <a:rPr lang="en-IN" sz="1600">
                <a:solidFill>
                  <a:srgbClr val="000000"/>
                </a:solidFill>
                <a:latin typeface="Cascadia Mono" panose="020B0609020000020004" pitchFamily="49" charset="0"/>
              </a:rPr>
              <a:t>}</a:t>
            </a:r>
          </a:p>
          <a:p>
            <a:pPr lvl="1"/>
            <a:r>
              <a:rPr lang="en-US" sz="1600">
                <a:solidFill>
                  <a:srgbClr val="0000FF"/>
                </a:solidFill>
                <a:latin typeface="Cascadia Mono" panose="020B0609020000020004" pitchFamily="49" charset="0"/>
              </a:rPr>
              <a:t>throw</a:t>
            </a:r>
            <a:r>
              <a:rPr lang="en-US" sz="1600">
                <a:solidFill>
                  <a:srgbClr val="000000"/>
                </a:solidFill>
                <a:latin typeface="Cascadia Mono" panose="020B0609020000020004" pitchFamily="49" charset="0"/>
              </a:rPr>
              <a:t> std::</a:t>
            </a:r>
            <a:r>
              <a:rPr lang="en-US" sz="1600" err="1">
                <a:solidFill>
                  <a:srgbClr val="2B91AF"/>
                </a:solidFill>
                <a:latin typeface="Cascadia Mono" panose="020B0609020000020004" pitchFamily="49" charset="0"/>
              </a:rPr>
              <a:t>logic_error</a:t>
            </a:r>
            <a:r>
              <a:rPr lang="en-US" sz="1600">
                <a:solidFill>
                  <a:srgbClr val="000000"/>
                </a:solidFill>
                <a:latin typeface="Cascadia Mono" panose="020B0609020000020004" pitchFamily="49" charset="0"/>
              </a:rPr>
              <a:t>{</a:t>
            </a:r>
            <a:r>
              <a:rPr lang="en-US" sz="1600">
                <a:solidFill>
                  <a:srgbClr val="A31515"/>
                </a:solidFill>
                <a:latin typeface="Cascadia Mono" panose="020B0609020000020004" pitchFamily="49" charset="0"/>
              </a:rPr>
              <a:t>"Unknown error"</a:t>
            </a:r>
            <a:r>
              <a:rPr lang="en-US" sz="1600">
                <a:solidFill>
                  <a:srgbClr val="000000"/>
                </a:solidFill>
                <a:latin typeface="Cascadia Mono" panose="020B0609020000020004" pitchFamily="49" charset="0"/>
              </a:rPr>
              <a:t>} ;</a:t>
            </a:r>
          </a:p>
          <a:p>
            <a:r>
              <a:rPr lang="en-IN" sz="1600">
                <a:solidFill>
                  <a:srgbClr val="000000"/>
                </a:solidFill>
                <a:latin typeface="Cascadia Mono" panose="020B0609020000020004" pitchFamily="49" charset="0"/>
              </a:rPr>
              <a:t>}</a:t>
            </a:r>
          </a:p>
          <a:p>
            <a:endParaRPr lang="en-IN" sz="1600">
              <a:solidFill>
                <a:srgbClr val="000000"/>
              </a:solidFill>
              <a:latin typeface="Cascadia Mono" panose="020B0609020000020004" pitchFamily="49" charset="0"/>
            </a:endParaRPr>
          </a:p>
          <a:p>
            <a:r>
              <a:rPr lang="en-US" sz="1600">
                <a:solidFill>
                  <a:srgbClr val="808080"/>
                </a:solidFill>
                <a:latin typeface="Cascadia Mono" panose="020B0609020000020004" pitchFamily="49" charset="0"/>
              </a:rPr>
              <a:t>/*Anything in private module fragment is neither </a:t>
            </a:r>
          </a:p>
          <a:p>
            <a:r>
              <a:rPr lang="en-US" sz="1600">
                <a:solidFill>
                  <a:srgbClr val="808080"/>
                </a:solidFill>
                <a:latin typeface="Cascadia Mono" panose="020B0609020000020004" pitchFamily="49" charset="0"/>
              </a:rPr>
              <a:t>reachable nor visible and won’t cause a recompilation</a:t>
            </a:r>
          </a:p>
          <a:p>
            <a:r>
              <a:rPr lang="en-US" sz="1600">
                <a:solidFill>
                  <a:srgbClr val="808080"/>
                </a:solidFill>
                <a:latin typeface="Cascadia Mono" panose="020B0609020000020004" pitchFamily="49" charset="0"/>
              </a:rPr>
              <a:t>in other translation units if modified */</a:t>
            </a:r>
          </a:p>
          <a:p>
            <a:r>
              <a:rPr lang="en-IN" sz="1600">
                <a:solidFill>
                  <a:srgbClr val="80B0E0"/>
                </a:solidFill>
                <a:latin typeface="Cascadia Mono" panose="020B0609020000020004" pitchFamily="49" charset="0"/>
              </a:rPr>
              <a:t>module</a:t>
            </a:r>
            <a:r>
              <a:rPr lang="en-IN" sz="1600">
                <a:solidFill>
                  <a:srgbClr val="000000"/>
                </a:solidFill>
                <a:latin typeface="Cascadia Mono" panose="020B0609020000020004" pitchFamily="49" charset="0"/>
              </a:rPr>
              <a:t> :</a:t>
            </a:r>
            <a:r>
              <a:rPr lang="en-IN" sz="1600">
                <a:solidFill>
                  <a:srgbClr val="B05050"/>
                </a:solidFill>
                <a:latin typeface="Cascadia Mono" panose="020B0609020000020004" pitchFamily="49" charset="0"/>
              </a:rPr>
              <a:t>private</a:t>
            </a:r>
            <a:r>
              <a:rPr lang="en-IN" sz="1600">
                <a:solidFill>
                  <a:srgbClr val="000000"/>
                </a:solidFill>
                <a:latin typeface="Cascadia Mono" panose="020B0609020000020004" pitchFamily="49" charset="0"/>
              </a:rPr>
              <a:t> ;</a:t>
            </a:r>
          </a:p>
          <a:p>
            <a:r>
              <a:rPr lang="en-US" sz="1600">
                <a:solidFill>
                  <a:srgbClr val="B0E080"/>
                </a:solidFill>
                <a:latin typeface="Cascadia Mono" panose="020B0609020000020004" pitchFamily="49" charset="0"/>
              </a:rPr>
              <a:t>int</a:t>
            </a:r>
            <a:r>
              <a:rPr lang="en-US" sz="1600">
                <a:solidFill>
                  <a:srgbClr val="000000"/>
                </a:solidFill>
                <a:latin typeface="Cascadia Mono" panose="020B0609020000020004" pitchFamily="49" charset="0"/>
              </a:rPr>
              <a:t> Add(</a:t>
            </a:r>
            <a:r>
              <a:rPr lang="en-US" sz="1600">
                <a:solidFill>
                  <a:srgbClr val="B0E080"/>
                </a:solidFill>
                <a:latin typeface="Cascadia Mono" panose="020B0609020000020004" pitchFamily="49" charset="0"/>
              </a:rPr>
              <a:t>int</a:t>
            </a:r>
            <a:r>
              <a:rPr lang="en-US" sz="1600">
                <a:solidFill>
                  <a:srgbClr val="000000"/>
                </a:solidFill>
                <a:latin typeface="Cascadia Mono" panose="020B0609020000020004" pitchFamily="49" charset="0"/>
              </a:rPr>
              <a:t> </a:t>
            </a:r>
            <a:r>
              <a:rPr lang="en-US" sz="1600" err="1">
                <a:solidFill>
                  <a:srgbClr val="808080"/>
                </a:solidFill>
                <a:latin typeface="Cascadia Mono" panose="020B0609020000020004" pitchFamily="49" charset="0"/>
              </a:rPr>
              <a:t>x</a:t>
            </a:r>
            <a:r>
              <a:rPr lang="en-US" sz="1600" err="1">
                <a:solidFill>
                  <a:srgbClr val="000000"/>
                </a:solidFill>
                <a:latin typeface="Cascadia Mono" panose="020B0609020000020004" pitchFamily="49" charset="0"/>
              </a:rPr>
              <a:t>,</a:t>
            </a:r>
            <a:r>
              <a:rPr lang="en-US" sz="1600" err="1">
                <a:solidFill>
                  <a:srgbClr val="B0E080"/>
                </a:solidFill>
                <a:latin typeface="Cascadia Mono" panose="020B0609020000020004" pitchFamily="49" charset="0"/>
              </a:rPr>
              <a:t>int</a:t>
            </a:r>
            <a:r>
              <a:rPr lang="en-US" sz="1600">
                <a:solidFill>
                  <a:srgbClr val="000000"/>
                </a:solidFill>
                <a:latin typeface="Cascadia Mono" panose="020B0609020000020004" pitchFamily="49" charset="0"/>
              </a:rPr>
              <a:t> </a:t>
            </a:r>
            <a:r>
              <a:rPr lang="en-US" sz="1600">
                <a:solidFill>
                  <a:srgbClr val="808080"/>
                </a:solidFill>
                <a:latin typeface="Cascadia Mono" panose="020B0609020000020004" pitchFamily="49" charset="0"/>
              </a:rPr>
              <a:t>y</a:t>
            </a:r>
            <a:r>
              <a:rPr lang="en-US" sz="1600">
                <a:solidFill>
                  <a:srgbClr val="000000"/>
                </a:solidFill>
                <a:latin typeface="Cascadia Mono" panose="020B0609020000020004" pitchFamily="49" charset="0"/>
              </a:rPr>
              <a:t>){</a:t>
            </a:r>
            <a:r>
              <a:rPr lang="en-US" sz="1600">
                <a:solidFill>
                  <a:srgbClr val="0000FF"/>
                </a:solidFill>
                <a:latin typeface="Cascadia Mono" panose="020B0609020000020004" pitchFamily="49" charset="0"/>
              </a:rPr>
              <a:t>return</a:t>
            </a:r>
            <a:r>
              <a:rPr lang="en-US" sz="1600">
                <a:solidFill>
                  <a:srgbClr val="000000"/>
                </a:solidFill>
                <a:latin typeface="Cascadia Mono" panose="020B0609020000020004" pitchFamily="49" charset="0"/>
              </a:rPr>
              <a:t> </a:t>
            </a:r>
            <a:r>
              <a:rPr lang="en-US" sz="1600">
                <a:solidFill>
                  <a:srgbClr val="808080"/>
                </a:solidFill>
                <a:latin typeface="Cascadia Mono" panose="020B0609020000020004" pitchFamily="49" charset="0"/>
              </a:rPr>
              <a:t>x</a:t>
            </a:r>
            <a:r>
              <a:rPr lang="en-US" sz="1600">
                <a:solidFill>
                  <a:srgbClr val="000000"/>
                </a:solidFill>
                <a:latin typeface="Cascadia Mono" panose="020B0609020000020004" pitchFamily="49" charset="0"/>
              </a:rPr>
              <a:t> + </a:t>
            </a:r>
            <a:r>
              <a:rPr lang="en-US" sz="1600">
                <a:solidFill>
                  <a:srgbClr val="808080"/>
                </a:solidFill>
                <a:latin typeface="Cascadia Mono" panose="020B0609020000020004" pitchFamily="49" charset="0"/>
              </a:rPr>
              <a:t>y</a:t>
            </a:r>
            <a:r>
              <a:rPr lang="en-US" sz="1600">
                <a:solidFill>
                  <a:srgbClr val="000000"/>
                </a:solidFill>
                <a:latin typeface="Cascadia Mono" panose="020B0609020000020004" pitchFamily="49" charset="0"/>
              </a:rPr>
              <a:t> ;}</a:t>
            </a:r>
          </a:p>
          <a:p>
            <a:r>
              <a:rPr lang="fr-FR" sz="1600" err="1">
                <a:solidFill>
                  <a:srgbClr val="B0E080"/>
                </a:solidFill>
                <a:latin typeface="Cascadia Mono" panose="020B0609020000020004" pitchFamily="49" charset="0"/>
              </a:rPr>
              <a:t>int</a:t>
            </a:r>
            <a:r>
              <a:rPr lang="fr-FR" sz="1600">
                <a:solidFill>
                  <a:srgbClr val="000000"/>
                </a:solidFill>
                <a:latin typeface="Cascadia Mono" panose="020B0609020000020004" pitchFamily="49" charset="0"/>
              </a:rPr>
              <a:t> </a:t>
            </a:r>
            <a:r>
              <a:rPr lang="fr-FR" sz="1600" err="1">
                <a:solidFill>
                  <a:srgbClr val="000000"/>
                </a:solidFill>
                <a:latin typeface="Cascadia Mono" panose="020B0609020000020004" pitchFamily="49" charset="0"/>
              </a:rPr>
              <a:t>Sub</a:t>
            </a:r>
            <a:r>
              <a:rPr lang="fr-FR" sz="1600">
                <a:solidFill>
                  <a:srgbClr val="000000"/>
                </a:solidFill>
                <a:latin typeface="Cascadia Mono" panose="020B0609020000020004" pitchFamily="49" charset="0"/>
              </a:rPr>
              <a:t>(</a:t>
            </a:r>
            <a:r>
              <a:rPr lang="fr-FR" sz="1600" err="1">
                <a:solidFill>
                  <a:srgbClr val="B0E080"/>
                </a:solidFill>
                <a:latin typeface="Cascadia Mono" panose="020B0609020000020004" pitchFamily="49" charset="0"/>
              </a:rPr>
              <a:t>int</a:t>
            </a:r>
            <a:r>
              <a:rPr lang="fr-FR" sz="1600">
                <a:solidFill>
                  <a:srgbClr val="000000"/>
                </a:solidFill>
                <a:latin typeface="Cascadia Mono" panose="020B0609020000020004" pitchFamily="49" charset="0"/>
              </a:rPr>
              <a:t> </a:t>
            </a:r>
            <a:r>
              <a:rPr lang="fr-FR" sz="1600" err="1">
                <a:solidFill>
                  <a:srgbClr val="808080"/>
                </a:solidFill>
                <a:latin typeface="Cascadia Mono" panose="020B0609020000020004" pitchFamily="49" charset="0"/>
              </a:rPr>
              <a:t>x</a:t>
            </a:r>
            <a:r>
              <a:rPr lang="fr-FR" sz="1600" err="1">
                <a:solidFill>
                  <a:srgbClr val="000000"/>
                </a:solidFill>
                <a:latin typeface="Cascadia Mono" panose="020B0609020000020004" pitchFamily="49" charset="0"/>
              </a:rPr>
              <a:t>,</a:t>
            </a:r>
            <a:r>
              <a:rPr lang="fr-FR" sz="1600" err="1">
                <a:solidFill>
                  <a:srgbClr val="B0E080"/>
                </a:solidFill>
                <a:latin typeface="Cascadia Mono" panose="020B0609020000020004" pitchFamily="49" charset="0"/>
              </a:rPr>
              <a:t>int</a:t>
            </a:r>
            <a:r>
              <a:rPr lang="fr-FR" sz="1600">
                <a:solidFill>
                  <a:srgbClr val="000000"/>
                </a:solidFill>
                <a:latin typeface="Cascadia Mono" panose="020B0609020000020004" pitchFamily="49" charset="0"/>
              </a:rPr>
              <a:t> </a:t>
            </a:r>
            <a:r>
              <a:rPr lang="fr-FR" sz="1600">
                <a:solidFill>
                  <a:srgbClr val="808080"/>
                </a:solidFill>
                <a:latin typeface="Cascadia Mono" panose="020B0609020000020004" pitchFamily="49" charset="0"/>
              </a:rPr>
              <a:t>y</a:t>
            </a:r>
            <a:r>
              <a:rPr lang="fr-FR" sz="1600">
                <a:solidFill>
                  <a:srgbClr val="000000"/>
                </a:solidFill>
                <a:latin typeface="Cascadia Mono" panose="020B0609020000020004" pitchFamily="49" charset="0"/>
              </a:rPr>
              <a:t>){</a:t>
            </a:r>
            <a:r>
              <a:rPr lang="fr-FR" sz="1600">
                <a:solidFill>
                  <a:srgbClr val="0000FF"/>
                </a:solidFill>
                <a:latin typeface="Cascadia Mono" panose="020B0609020000020004" pitchFamily="49" charset="0"/>
              </a:rPr>
              <a:t>return</a:t>
            </a:r>
            <a:r>
              <a:rPr lang="fr-FR" sz="1600">
                <a:solidFill>
                  <a:srgbClr val="000000"/>
                </a:solidFill>
                <a:latin typeface="Cascadia Mono" panose="020B0609020000020004" pitchFamily="49" charset="0"/>
              </a:rPr>
              <a:t> </a:t>
            </a:r>
            <a:r>
              <a:rPr lang="fr-FR" sz="1600">
                <a:solidFill>
                  <a:srgbClr val="808080"/>
                </a:solidFill>
                <a:latin typeface="Cascadia Mono" panose="020B0609020000020004" pitchFamily="49" charset="0"/>
              </a:rPr>
              <a:t>x </a:t>
            </a:r>
            <a:r>
              <a:rPr lang="fr-FR" sz="1600">
                <a:solidFill>
                  <a:srgbClr val="000000"/>
                </a:solidFill>
                <a:latin typeface="Cascadia Mono" panose="020B0609020000020004" pitchFamily="49" charset="0"/>
              </a:rPr>
              <a:t>- </a:t>
            </a:r>
            <a:r>
              <a:rPr lang="fr-FR" sz="1600">
                <a:solidFill>
                  <a:srgbClr val="808080"/>
                </a:solidFill>
                <a:latin typeface="Cascadia Mono" panose="020B0609020000020004" pitchFamily="49" charset="0"/>
              </a:rPr>
              <a:t>y</a:t>
            </a:r>
            <a:r>
              <a:rPr lang="fr-FR" sz="1600">
                <a:solidFill>
                  <a:srgbClr val="000000"/>
                </a:solidFill>
                <a:latin typeface="Cascadia Mono" panose="020B0609020000020004" pitchFamily="49" charset="0"/>
              </a:rPr>
              <a:t> ;}</a:t>
            </a:r>
            <a:endParaRPr lang="en-IN" sz="1600"/>
          </a:p>
        </p:txBody>
      </p:sp>
      <p:sp>
        <p:nvSpPr>
          <p:cNvPr id="11" name="Rectangle 10">
            <a:extLst>
              <a:ext uri="{FF2B5EF4-FFF2-40B4-BE49-F238E27FC236}">
                <a16:creationId xmlns:a16="http://schemas.microsoft.com/office/drawing/2014/main" id="{B9483120-F2F2-4746-5029-7FF8EED6684B}"/>
              </a:ext>
            </a:extLst>
          </p:cNvPr>
          <p:cNvSpPr/>
          <p:nvPr/>
        </p:nvSpPr>
        <p:spPr>
          <a:xfrm>
            <a:off x="2837507" y="1382645"/>
            <a:ext cx="6516983" cy="308043"/>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t>module.ixx</a:t>
            </a:r>
            <a:endParaRPr lang="en-IN" b="1"/>
          </a:p>
        </p:txBody>
      </p:sp>
    </p:spTree>
    <p:extLst>
      <p:ext uri="{BB962C8B-B14F-4D97-AF65-F5344CB8AC3E}">
        <p14:creationId xmlns:p14="http://schemas.microsoft.com/office/powerpoint/2010/main" val="4857206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B1E3-25D0-A8B7-1EAF-DD25B5DEF4DE}"/>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8D64DFF0-F711-3CA1-5101-AC95EF3C6C00}"/>
              </a:ext>
            </a:extLst>
          </p:cNvPr>
          <p:cNvSpPr txBox="1"/>
          <p:nvPr/>
        </p:nvSpPr>
        <p:spPr>
          <a:xfrm>
            <a:off x="556846" y="2398100"/>
            <a:ext cx="4296508" cy="4247317"/>
          </a:xfrm>
          <a:prstGeom prst="rect">
            <a:avLst/>
          </a:prstGeom>
          <a:solidFill>
            <a:schemeClr val="tx1">
              <a:lumMod val="95000"/>
            </a:schemeClr>
          </a:solidFill>
          <a:ln>
            <a:solidFill>
              <a:schemeClr val="tx1">
                <a:lumMod val="50000"/>
              </a:schemeClr>
            </a:solidFill>
          </a:ln>
        </p:spPr>
        <p:txBody>
          <a:bodyPr wrap="square">
            <a:spAutoFit/>
          </a:bodyPr>
          <a:lstStyle/>
          <a:p>
            <a:r>
              <a:rPr lang="en-IN" sz="1800">
                <a:solidFill>
                  <a:srgbClr val="80B0E0"/>
                </a:solidFill>
                <a:latin typeface="Cascadia Mono" panose="020B0609020000020004" pitchFamily="49" charset="0"/>
              </a:rPr>
              <a:t>class</a:t>
            </a:r>
            <a:r>
              <a:rPr lang="en-IN" sz="1800">
                <a:solidFill>
                  <a:srgbClr val="000000"/>
                </a:solidFill>
                <a:latin typeface="Cascadia Mono" panose="020B0609020000020004" pitchFamily="49" charset="0"/>
              </a:rPr>
              <a:t> </a:t>
            </a:r>
            <a:r>
              <a:rPr lang="en-IN" sz="1800">
                <a:solidFill>
                  <a:srgbClr val="2B91AF"/>
                </a:solidFill>
                <a:latin typeface="Cascadia Mono" panose="020B0609020000020004" pitchFamily="49" charset="0"/>
              </a:rPr>
              <a:t>Helper</a:t>
            </a:r>
            <a:r>
              <a:rPr lang="en-IN" sz="1800">
                <a:solidFill>
                  <a:srgbClr val="000000"/>
                </a:solidFill>
                <a:latin typeface="Cascadia Mono" panose="020B0609020000020004" pitchFamily="49" charset="0"/>
              </a:rPr>
              <a:t> ;</a:t>
            </a:r>
          </a:p>
          <a:p>
            <a:r>
              <a:rPr lang="en-IN" sz="1800">
                <a:solidFill>
                  <a:srgbClr val="2B91AF"/>
                </a:solidFill>
                <a:latin typeface="Cascadia Mono" panose="020B0609020000020004" pitchFamily="49" charset="0"/>
              </a:rPr>
              <a:t>Helper</a:t>
            </a:r>
            <a:r>
              <a:rPr lang="en-IN" sz="1800">
                <a:solidFill>
                  <a:srgbClr val="000000"/>
                </a:solidFill>
                <a:latin typeface="Cascadia Mono" panose="020B0609020000020004" pitchFamily="49" charset="0"/>
              </a:rPr>
              <a:t> * </a:t>
            </a:r>
            <a:r>
              <a:rPr lang="en-IN" sz="1800" err="1">
                <a:solidFill>
                  <a:srgbClr val="000000"/>
                </a:solidFill>
                <a:latin typeface="Cascadia Mono" panose="020B0609020000020004" pitchFamily="49" charset="0"/>
              </a:rPr>
              <a:t>CreateHelper</a:t>
            </a:r>
            <a:r>
              <a:rPr lang="en-IN" sz="1800">
                <a:solidFill>
                  <a:srgbClr val="000000"/>
                </a:solidFill>
                <a:latin typeface="Cascadia Mono" panose="020B0609020000020004" pitchFamily="49" charset="0"/>
              </a:rPr>
              <a:t>() ;</a:t>
            </a:r>
          </a:p>
          <a:p>
            <a:endParaRPr lang="en-IN" sz="1800">
              <a:solidFill>
                <a:srgbClr val="000000"/>
              </a:solidFill>
              <a:latin typeface="Cascadia Mono" panose="020B0609020000020004" pitchFamily="49" charset="0"/>
            </a:endParaRPr>
          </a:p>
          <a:p>
            <a:r>
              <a:rPr lang="en-IN" sz="1800">
                <a:solidFill>
                  <a:srgbClr val="80B0E0"/>
                </a:solidFill>
                <a:latin typeface="Cascadia Mono" panose="020B0609020000020004" pitchFamily="49" charset="0"/>
              </a:rPr>
              <a:t>export</a:t>
            </a:r>
            <a:r>
              <a:rPr lang="en-IN" sz="1800">
                <a:solidFill>
                  <a:srgbClr val="000000"/>
                </a:solidFill>
                <a:latin typeface="Cascadia Mono" panose="020B0609020000020004" pitchFamily="49" charset="0"/>
              </a:rPr>
              <a:t> </a:t>
            </a:r>
            <a:r>
              <a:rPr lang="en-IN" sz="1800">
                <a:solidFill>
                  <a:srgbClr val="2B91AF"/>
                </a:solidFill>
                <a:latin typeface="Cascadia Mono" panose="020B0609020000020004" pitchFamily="49" charset="0"/>
              </a:rPr>
              <a:t>Helper</a:t>
            </a:r>
            <a:r>
              <a:rPr lang="en-IN" sz="1800">
                <a:solidFill>
                  <a:srgbClr val="000000"/>
                </a:solidFill>
                <a:latin typeface="Cascadia Mono" panose="020B0609020000020004" pitchFamily="49" charset="0"/>
              </a:rPr>
              <a:t> * </a:t>
            </a:r>
            <a:r>
              <a:rPr lang="en-IN" sz="1800" err="1">
                <a:solidFill>
                  <a:srgbClr val="000000"/>
                </a:solidFill>
                <a:latin typeface="Cascadia Mono" panose="020B0609020000020004" pitchFamily="49" charset="0"/>
              </a:rPr>
              <a:t>GetHelper</a:t>
            </a:r>
            <a:r>
              <a:rPr lang="en-IN" sz="1800">
                <a:solidFill>
                  <a:srgbClr val="000000"/>
                </a:solidFill>
                <a:latin typeface="Cascadia Mono" panose="020B0609020000020004" pitchFamily="49" charset="0"/>
              </a:rPr>
              <a:t>() {</a:t>
            </a:r>
          </a:p>
          <a:p>
            <a:r>
              <a:rPr lang="en-IN" sz="1800">
                <a:solidFill>
                  <a:srgbClr val="0000FF"/>
                </a:solidFill>
                <a:latin typeface="Cascadia Mono" panose="020B0609020000020004" pitchFamily="49" charset="0"/>
              </a:rPr>
              <a:t>	return</a:t>
            </a:r>
            <a:r>
              <a:rPr lang="en-IN" sz="1800">
                <a:solidFill>
                  <a:srgbClr val="000000"/>
                </a:solidFill>
                <a:latin typeface="Cascadia Mono" panose="020B0609020000020004" pitchFamily="49" charset="0"/>
              </a:rPr>
              <a:t> </a:t>
            </a:r>
            <a:r>
              <a:rPr lang="en-IN" sz="1800" err="1">
                <a:solidFill>
                  <a:srgbClr val="000000"/>
                </a:solidFill>
                <a:latin typeface="Cascadia Mono" panose="020B0609020000020004" pitchFamily="49" charset="0"/>
              </a:rPr>
              <a:t>CreateHelper</a:t>
            </a:r>
            <a:r>
              <a:rPr lang="en-IN" sz="1800">
                <a:solidFill>
                  <a:srgbClr val="000000"/>
                </a:solidFill>
                <a:latin typeface="Cascadia Mono" panose="020B0609020000020004" pitchFamily="49" charset="0"/>
              </a:rPr>
              <a:t>() ;</a:t>
            </a:r>
          </a:p>
          <a:p>
            <a:r>
              <a:rPr lang="en-IN" sz="1800">
                <a:solidFill>
                  <a:srgbClr val="000000"/>
                </a:solidFill>
                <a:latin typeface="Cascadia Mono" panose="020B0609020000020004" pitchFamily="49" charset="0"/>
              </a:rPr>
              <a:t>}</a:t>
            </a:r>
          </a:p>
          <a:p>
            <a:r>
              <a:rPr lang="en-IN" sz="1800">
                <a:solidFill>
                  <a:srgbClr val="80B0E0"/>
                </a:solidFill>
                <a:latin typeface="Cascadia Mono" panose="020B0609020000020004" pitchFamily="49" charset="0"/>
              </a:rPr>
              <a:t>module</a:t>
            </a:r>
            <a:r>
              <a:rPr lang="en-IN" sz="1800">
                <a:solidFill>
                  <a:srgbClr val="000000"/>
                </a:solidFill>
                <a:latin typeface="Cascadia Mono" panose="020B0609020000020004" pitchFamily="49" charset="0"/>
              </a:rPr>
              <a:t> :</a:t>
            </a:r>
            <a:r>
              <a:rPr lang="en-IN" sz="1800">
                <a:solidFill>
                  <a:srgbClr val="B05050"/>
                </a:solidFill>
                <a:latin typeface="Cascadia Mono" panose="020B0609020000020004" pitchFamily="49" charset="0"/>
              </a:rPr>
              <a:t>private</a:t>
            </a:r>
            <a:r>
              <a:rPr lang="en-IN" sz="1800">
                <a:solidFill>
                  <a:srgbClr val="000000"/>
                </a:solidFill>
                <a:latin typeface="Cascadia Mono" panose="020B0609020000020004" pitchFamily="49" charset="0"/>
              </a:rPr>
              <a:t> ;</a:t>
            </a:r>
          </a:p>
          <a:p>
            <a:endParaRPr lang="en-IN" sz="1800">
              <a:solidFill>
                <a:srgbClr val="000000"/>
              </a:solidFill>
              <a:latin typeface="Cascadia Mono" panose="020B0609020000020004" pitchFamily="49" charset="0"/>
            </a:endParaRPr>
          </a:p>
          <a:p>
            <a:r>
              <a:rPr lang="en-IN" sz="1800">
                <a:solidFill>
                  <a:srgbClr val="80B0E0"/>
                </a:solidFill>
                <a:latin typeface="Cascadia Mono" panose="020B0609020000020004" pitchFamily="49" charset="0"/>
              </a:rPr>
              <a:t>class</a:t>
            </a:r>
            <a:r>
              <a:rPr lang="en-IN" sz="1800">
                <a:solidFill>
                  <a:srgbClr val="000000"/>
                </a:solidFill>
                <a:latin typeface="Cascadia Mono" panose="020B0609020000020004" pitchFamily="49" charset="0"/>
              </a:rPr>
              <a:t> </a:t>
            </a:r>
            <a:r>
              <a:rPr lang="en-IN" sz="1800">
                <a:solidFill>
                  <a:srgbClr val="2B91AF"/>
                </a:solidFill>
                <a:latin typeface="Cascadia Mono" panose="020B0609020000020004" pitchFamily="49" charset="0"/>
              </a:rPr>
              <a:t>Helper</a:t>
            </a:r>
            <a:r>
              <a:rPr lang="en-IN" sz="1800">
                <a:solidFill>
                  <a:srgbClr val="000000"/>
                </a:solidFill>
                <a:latin typeface="Cascadia Mono" panose="020B0609020000020004" pitchFamily="49" charset="0"/>
              </a:rPr>
              <a:t> {</a:t>
            </a:r>
          </a:p>
          <a:p>
            <a:r>
              <a:rPr lang="en-IN" sz="1800">
                <a:solidFill>
                  <a:srgbClr val="50B050"/>
                </a:solidFill>
                <a:latin typeface="Cascadia Mono" panose="020B0609020000020004" pitchFamily="49" charset="0"/>
              </a:rPr>
              <a:t>public</a:t>
            </a:r>
            <a:r>
              <a:rPr lang="en-IN" sz="1800">
                <a:solidFill>
                  <a:srgbClr val="000000"/>
                </a:solidFill>
                <a:latin typeface="Cascadia Mono" panose="020B0609020000020004" pitchFamily="49" charset="0"/>
              </a:rPr>
              <a:t>:</a:t>
            </a:r>
          </a:p>
          <a:p>
            <a:r>
              <a:rPr lang="en-IN" sz="1800">
                <a:solidFill>
                  <a:srgbClr val="B0E080"/>
                </a:solidFill>
                <a:latin typeface="Cascadia Mono" panose="020B0609020000020004" pitchFamily="49" charset="0"/>
              </a:rPr>
              <a:t>	void</a:t>
            </a:r>
            <a:r>
              <a:rPr lang="en-IN" sz="1800">
                <a:solidFill>
                  <a:srgbClr val="000000"/>
                </a:solidFill>
                <a:latin typeface="Cascadia Mono" panose="020B0609020000020004" pitchFamily="49" charset="0"/>
              </a:rPr>
              <a:t> Use(){}</a:t>
            </a:r>
          </a:p>
          <a:p>
            <a:r>
              <a:rPr lang="en-IN" sz="1800">
                <a:solidFill>
                  <a:srgbClr val="000000"/>
                </a:solidFill>
                <a:latin typeface="Cascadia Mono" panose="020B0609020000020004" pitchFamily="49" charset="0"/>
              </a:rPr>
              <a:t>};</a:t>
            </a:r>
          </a:p>
          <a:p>
            <a:r>
              <a:rPr lang="en-IN" sz="1800">
                <a:solidFill>
                  <a:srgbClr val="2B91AF"/>
                </a:solidFill>
                <a:latin typeface="Cascadia Mono" panose="020B0609020000020004" pitchFamily="49" charset="0"/>
              </a:rPr>
              <a:t>Helper</a:t>
            </a:r>
            <a:r>
              <a:rPr lang="en-IN" sz="1800">
                <a:solidFill>
                  <a:srgbClr val="000000"/>
                </a:solidFill>
                <a:latin typeface="Cascadia Mono" panose="020B0609020000020004" pitchFamily="49" charset="0"/>
              </a:rPr>
              <a:t> * </a:t>
            </a:r>
            <a:r>
              <a:rPr lang="en-IN" sz="1800" err="1">
                <a:solidFill>
                  <a:srgbClr val="000000"/>
                </a:solidFill>
                <a:latin typeface="Cascadia Mono" panose="020B0609020000020004" pitchFamily="49" charset="0"/>
              </a:rPr>
              <a:t>CreateHelper</a:t>
            </a:r>
            <a:r>
              <a:rPr lang="en-IN" sz="1800">
                <a:solidFill>
                  <a:srgbClr val="000000"/>
                </a:solidFill>
                <a:latin typeface="Cascadia Mono" panose="020B0609020000020004" pitchFamily="49" charset="0"/>
              </a:rPr>
              <a:t>() {</a:t>
            </a:r>
          </a:p>
          <a:p>
            <a:r>
              <a:rPr lang="en-IN" sz="1800">
                <a:solidFill>
                  <a:srgbClr val="0000FF"/>
                </a:solidFill>
                <a:latin typeface="Cascadia Mono" panose="020B0609020000020004" pitchFamily="49" charset="0"/>
              </a:rPr>
              <a:t>	return</a:t>
            </a:r>
            <a:r>
              <a:rPr lang="en-IN" sz="1800">
                <a:solidFill>
                  <a:srgbClr val="000000"/>
                </a:solidFill>
                <a:latin typeface="Cascadia Mono" panose="020B0609020000020004" pitchFamily="49" charset="0"/>
              </a:rPr>
              <a:t> </a:t>
            </a:r>
            <a:r>
              <a:rPr lang="en-IN" sz="1800">
                <a:solidFill>
                  <a:srgbClr val="E08080"/>
                </a:solidFill>
                <a:latin typeface="Cascadia Mono" panose="020B0609020000020004" pitchFamily="49" charset="0"/>
              </a:rPr>
              <a:t>new</a:t>
            </a:r>
            <a:r>
              <a:rPr lang="en-IN" sz="1800">
                <a:solidFill>
                  <a:srgbClr val="000000"/>
                </a:solidFill>
                <a:latin typeface="Cascadia Mono" panose="020B0609020000020004" pitchFamily="49" charset="0"/>
              </a:rPr>
              <a:t> </a:t>
            </a:r>
            <a:r>
              <a:rPr lang="en-IN" sz="1800">
                <a:solidFill>
                  <a:srgbClr val="2B91AF"/>
                </a:solidFill>
                <a:latin typeface="Cascadia Mono" panose="020B0609020000020004" pitchFamily="49" charset="0"/>
              </a:rPr>
              <a:t>Helper</a:t>
            </a:r>
            <a:r>
              <a:rPr lang="en-IN" sz="1800">
                <a:solidFill>
                  <a:srgbClr val="000000"/>
                </a:solidFill>
                <a:latin typeface="Cascadia Mono" panose="020B0609020000020004" pitchFamily="49" charset="0"/>
              </a:rPr>
              <a:t>{} ;</a:t>
            </a:r>
          </a:p>
          <a:p>
            <a:r>
              <a:rPr lang="en-IN" sz="1800">
                <a:solidFill>
                  <a:srgbClr val="000000"/>
                </a:solidFill>
                <a:latin typeface="Cascadia Mono" panose="020B0609020000020004" pitchFamily="49" charset="0"/>
              </a:rPr>
              <a:t>}</a:t>
            </a:r>
            <a:endParaRPr lang="en-IN"/>
          </a:p>
        </p:txBody>
      </p:sp>
      <p:sp>
        <p:nvSpPr>
          <p:cNvPr id="6" name="TextBox 5">
            <a:extLst>
              <a:ext uri="{FF2B5EF4-FFF2-40B4-BE49-F238E27FC236}">
                <a16:creationId xmlns:a16="http://schemas.microsoft.com/office/drawing/2014/main" id="{EB841046-1B80-8FBA-FB77-F8DC949EEB5C}"/>
              </a:ext>
            </a:extLst>
          </p:cNvPr>
          <p:cNvSpPr txBox="1"/>
          <p:nvPr/>
        </p:nvSpPr>
        <p:spPr>
          <a:xfrm>
            <a:off x="6749980" y="2474684"/>
            <a:ext cx="3167744" cy="646331"/>
          </a:xfrm>
          <a:prstGeom prst="rect">
            <a:avLst/>
          </a:prstGeom>
          <a:solidFill>
            <a:schemeClr val="tx1">
              <a:lumMod val="95000"/>
            </a:schemeClr>
          </a:solidFill>
          <a:ln>
            <a:solidFill>
              <a:schemeClr val="tx1">
                <a:lumMod val="50000"/>
              </a:schemeClr>
            </a:solidFill>
          </a:ln>
        </p:spPr>
        <p:txBody>
          <a:bodyPr wrap="square">
            <a:spAutoFit/>
          </a:bodyPr>
          <a:lstStyle/>
          <a:p>
            <a:r>
              <a:rPr lang="en-IN" sz="1800">
                <a:solidFill>
                  <a:srgbClr val="B0E080"/>
                </a:solidFill>
                <a:latin typeface="Cascadia Mono" panose="020B0609020000020004" pitchFamily="49" charset="0"/>
              </a:rPr>
              <a:t>auto</a:t>
            </a:r>
            <a:r>
              <a:rPr lang="en-IN" sz="1800">
                <a:solidFill>
                  <a:srgbClr val="000000"/>
                </a:solidFill>
                <a:latin typeface="Cascadia Mono" panose="020B0609020000020004" pitchFamily="49" charset="0"/>
              </a:rPr>
              <a:t> a= </a:t>
            </a:r>
            <a:r>
              <a:rPr lang="en-IN" sz="1800" err="1">
                <a:solidFill>
                  <a:srgbClr val="000000"/>
                </a:solidFill>
                <a:latin typeface="Cascadia Mono" panose="020B0609020000020004" pitchFamily="49" charset="0"/>
              </a:rPr>
              <a:t>GetHelper</a:t>
            </a:r>
            <a:r>
              <a:rPr lang="en-IN" sz="1800">
                <a:solidFill>
                  <a:srgbClr val="000000"/>
                </a:solidFill>
                <a:latin typeface="Cascadia Mono" panose="020B0609020000020004" pitchFamily="49" charset="0"/>
              </a:rPr>
              <a:t>() ;</a:t>
            </a:r>
          </a:p>
          <a:p>
            <a:r>
              <a:rPr lang="en-IN" sz="1800">
                <a:solidFill>
                  <a:srgbClr val="000000"/>
                </a:solidFill>
                <a:latin typeface="Cascadia Mono" panose="020B0609020000020004" pitchFamily="49" charset="0"/>
              </a:rPr>
              <a:t>a-&gt;Use() ;</a:t>
            </a:r>
            <a:endParaRPr lang="en-IN"/>
          </a:p>
        </p:txBody>
      </p:sp>
      <p:sp>
        <p:nvSpPr>
          <p:cNvPr id="8" name="TextBox 7">
            <a:extLst>
              <a:ext uri="{FF2B5EF4-FFF2-40B4-BE49-F238E27FC236}">
                <a16:creationId xmlns:a16="http://schemas.microsoft.com/office/drawing/2014/main" id="{222750AE-7F43-4264-4040-D479DA250C33}"/>
              </a:ext>
            </a:extLst>
          </p:cNvPr>
          <p:cNvSpPr txBox="1"/>
          <p:nvPr/>
        </p:nvSpPr>
        <p:spPr>
          <a:xfrm>
            <a:off x="5432391" y="3905012"/>
            <a:ext cx="6104372" cy="369332"/>
          </a:xfrm>
          <a:prstGeom prst="rect">
            <a:avLst/>
          </a:prstGeom>
          <a:solidFill>
            <a:srgbClr val="BC0000"/>
          </a:solidFill>
        </p:spPr>
        <p:txBody>
          <a:bodyPr wrap="square">
            <a:spAutoFit/>
          </a:bodyPr>
          <a:lstStyle/>
          <a:p>
            <a:r>
              <a:rPr lang="en-US" sz="1800">
                <a:latin typeface="Cascadia Mono" panose="020B0609020000020004" pitchFamily="49" charset="0"/>
              </a:rPr>
              <a:t>error C2027: use of undefined type 'Helper'</a:t>
            </a:r>
            <a:endParaRPr lang="en-IN"/>
          </a:p>
        </p:txBody>
      </p:sp>
      <p:sp>
        <p:nvSpPr>
          <p:cNvPr id="9" name="Rectangle 8">
            <a:extLst>
              <a:ext uri="{FF2B5EF4-FFF2-40B4-BE49-F238E27FC236}">
                <a16:creationId xmlns:a16="http://schemas.microsoft.com/office/drawing/2014/main" id="{0FDA3A1C-DEE0-0EB7-F062-B7D657898CCE}"/>
              </a:ext>
            </a:extLst>
          </p:cNvPr>
          <p:cNvSpPr/>
          <p:nvPr/>
        </p:nvSpPr>
        <p:spPr>
          <a:xfrm>
            <a:off x="556846" y="2012162"/>
            <a:ext cx="4296508"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err="1"/>
              <a:t>module.ixx</a:t>
            </a:r>
            <a:endParaRPr lang="en-IN" sz="2000" b="1"/>
          </a:p>
        </p:txBody>
      </p:sp>
      <p:sp>
        <p:nvSpPr>
          <p:cNvPr id="10" name="Rectangle 9">
            <a:extLst>
              <a:ext uri="{FF2B5EF4-FFF2-40B4-BE49-F238E27FC236}">
                <a16:creationId xmlns:a16="http://schemas.microsoft.com/office/drawing/2014/main" id="{F4767251-2500-3BAC-3233-157A3B23E720}"/>
              </a:ext>
            </a:extLst>
          </p:cNvPr>
          <p:cNvSpPr/>
          <p:nvPr/>
        </p:nvSpPr>
        <p:spPr>
          <a:xfrm>
            <a:off x="6749978" y="2088746"/>
            <a:ext cx="3167745" cy="385938"/>
          </a:xfrm>
          <a:prstGeom prst="rect">
            <a:avLst/>
          </a:prstGeom>
          <a:solidFill>
            <a:schemeClr val="accent1"/>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a:t>main.cpp</a:t>
            </a:r>
            <a:endParaRPr lang="en-IN" sz="2000" b="1"/>
          </a:p>
        </p:txBody>
      </p:sp>
    </p:spTree>
    <p:extLst>
      <p:ext uri="{BB962C8B-B14F-4D97-AF65-F5344CB8AC3E}">
        <p14:creationId xmlns:p14="http://schemas.microsoft.com/office/powerpoint/2010/main" val="15833408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B94A-8E3A-4CFB-9650-2665319A784C}"/>
              </a:ext>
            </a:extLst>
          </p:cNvPr>
          <p:cNvSpPr>
            <a:spLocks noGrp="1"/>
          </p:cNvSpPr>
          <p:nvPr>
            <p:ph type="title"/>
          </p:nvPr>
        </p:nvSpPr>
        <p:spPr/>
        <p:txBody>
          <a:bodyPr/>
          <a:lstStyle/>
          <a:p>
            <a:r>
              <a:rPr lang="en-US"/>
              <a:t>std::</a:t>
            </a:r>
            <a:r>
              <a:rPr lang="en-US" err="1"/>
              <a:t>enable_if</a:t>
            </a:r>
            <a:endParaRPr lang="en-US"/>
          </a:p>
        </p:txBody>
      </p:sp>
      <p:sp>
        <p:nvSpPr>
          <p:cNvPr id="4" name="Content Placeholder 3">
            <a:extLst>
              <a:ext uri="{FF2B5EF4-FFF2-40B4-BE49-F238E27FC236}">
                <a16:creationId xmlns:a16="http://schemas.microsoft.com/office/drawing/2014/main" id="{EAB0CFD6-AF49-466F-8FA3-53349E513161}"/>
              </a:ext>
            </a:extLst>
          </p:cNvPr>
          <p:cNvSpPr>
            <a:spLocks noGrp="1"/>
          </p:cNvSpPr>
          <p:nvPr>
            <p:ph idx="1"/>
          </p:nvPr>
        </p:nvSpPr>
        <p:spPr/>
        <p:txBody>
          <a:bodyPr>
            <a:normAutofit lnSpcReduction="10000"/>
          </a:bodyPr>
          <a:lstStyle/>
          <a:p>
            <a:r>
              <a:rPr lang="en-US"/>
              <a:t>SFINAE can be used to disable code based on some </a:t>
            </a:r>
            <a:r>
              <a:rPr lang="en-US" err="1"/>
              <a:t>boolean</a:t>
            </a:r>
            <a:r>
              <a:rPr lang="en-US"/>
              <a:t> condition</a:t>
            </a:r>
          </a:p>
          <a:p>
            <a:r>
              <a:rPr lang="en-US"/>
              <a:t>The standard provides </a:t>
            </a:r>
            <a:r>
              <a:rPr lang="en-US" i="1" err="1"/>
              <a:t>enable_if</a:t>
            </a:r>
            <a:r>
              <a:rPr lang="en-US" i="1"/>
              <a:t> </a:t>
            </a:r>
            <a:r>
              <a:rPr lang="en-US"/>
              <a:t>utility that can be used to trigger SFINAE</a:t>
            </a:r>
          </a:p>
          <a:p>
            <a:r>
              <a:rPr lang="en-US"/>
              <a:t>It is a class template with a partial specialization for </a:t>
            </a:r>
            <a:r>
              <a:rPr lang="en-US" i="1"/>
              <a:t>true </a:t>
            </a:r>
            <a:r>
              <a:rPr lang="en-US" err="1"/>
              <a:t>boolean</a:t>
            </a:r>
            <a:r>
              <a:rPr lang="en-US"/>
              <a:t> type</a:t>
            </a:r>
          </a:p>
          <a:p>
            <a:r>
              <a:rPr lang="en-US"/>
              <a:t>When the template is instantiated for a type that yields a </a:t>
            </a:r>
            <a:r>
              <a:rPr lang="en-US" i="1"/>
              <a:t>false </a:t>
            </a:r>
            <a:r>
              <a:rPr lang="en-US"/>
              <a:t>value, the compiler issues an error</a:t>
            </a:r>
          </a:p>
        </p:txBody>
      </p:sp>
    </p:spTree>
    <p:extLst>
      <p:ext uri="{BB962C8B-B14F-4D97-AF65-F5344CB8AC3E}">
        <p14:creationId xmlns:p14="http://schemas.microsoft.com/office/powerpoint/2010/main" val="156700366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E0C21B-419C-4FEF-9C6D-1032DA02E3DC}"/>
              </a:ext>
            </a:extLst>
          </p:cNvPr>
          <p:cNvSpPr>
            <a:spLocks noGrp="1"/>
          </p:cNvSpPr>
          <p:nvPr>
            <p:ph type="title"/>
          </p:nvPr>
        </p:nvSpPr>
        <p:spPr/>
        <p:txBody>
          <a:bodyPr/>
          <a:lstStyle/>
          <a:p>
            <a:r>
              <a:rPr lang="en-US"/>
              <a:t>std::</a:t>
            </a:r>
            <a:r>
              <a:rPr lang="en-US" err="1"/>
              <a:t>enable_if</a:t>
            </a:r>
            <a:endParaRPr lang="en-US"/>
          </a:p>
        </p:txBody>
      </p:sp>
      <p:sp>
        <p:nvSpPr>
          <p:cNvPr id="8" name="TextBox 7">
            <a:extLst>
              <a:ext uri="{FF2B5EF4-FFF2-40B4-BE49-F238E27FC236}">
                <a16:creationId xmlns:a16="http://schemas.microsoft.com/office/drawing/2014/main" id="{B7BC8B7E-A074-4971-A998-311936E5B8B2}"/>
              </a:ext>
            </a:extLst>
          </p:cNvPr>
          <p:cNvSpPr txBox="1"/>
          <p:nvPr/>
        </p:nvSpPr>
        <p:spPr>
          <a:xfrm>
            <a:off x="1273455" y="2384963"/>
            <a:ext cx="9645091" cy="2677656"/>
          </a:xfrm>
          <a:prstGeom prst="rect">
            <a:avLst/>
          </a:prstGeom>
          <a:solidFill>
            <a:schemeClr val="bg1">
              <a:lumMod val="95000"/>
              <a:lumOff val="5000"/>
            </a:schemeClr>
          </a:solidFill>
        </p:spPr>
        <p:txBody>
          <a:bodyPr wrap="square">
            <a:spAutoFit/>
          </a:bodyPr>
          <a:lstStyle/>
          <a:p>
            <a:r>
              <a:rPr lang="en-US" sz="2160">
                <a:solidFill>
                  <a:srgbClr val="D5A2DF"/>
                </a:solidFill>
                <a:latin typeface="Consolas" panose="020B0609020204030204" pitchFamily="49" charset="0"/>
              </a:rPr>
              <a:t>template</a:t>
            </a:r>
            <a:r>
              <a:rPr lang="en-US" sz="2160">
                <a:solidFill>
                  <a:srgbClr val="DCDCDC"/>
                </a:solidFill>
                <a:latin typeface="Consolas" panose="020B0609020204030204" pitchFamily="49" charset="0"/>
              </a:rPr>
              <a:t> </a:t>
            </a:r>
            <a:r>
              <a:rPr lang="en-US" sz="2160">
                <a:solidFill>
                  <a:srgbClr val="FFFFFF"/>
                </a:solidFill>
                <a:latin typeface="Consolas" panose="020B0609020204030204" pitchFamily="49" charset="0"/>
              </a:rPr>
              <a:t>&lt;</a:t>
            </a:r>
            <a:r>
              <a:rPr lang="en-US" sz="2160">
                <a:solidFill>
                  <a:srgbClr val="D5A2DF"/>
                </a:solidFill>
                <a:latin typeface="Consolas" panose="020B0609020204030204" pitchFamily="49" charset="0"/>
              </a:rPr>
              <a:t>bool</a:t>
            </a:r>
            <a:r>
              <a:rPr lang="en-US" sz="2160">
                <a:solidFill>
                  <a:srgbClr val="DCDCDC"/>
                </a:solidFill>
                <a:latin typeface="Consolas" panose="020B0609020204030204" pitchFamily="49" charset="0"/>
              </a:rPr>
              <a:t> </a:t>
            </a:r>
            <a:r>
              <a:rPr lang="en-US" sz="2160">
                <a:solidFill>
                  <a:srgbClr val="556B2F"/>
                </a:solidFill>
                <a:latin typeface="Consolas" panose="020B0609020204030204" pitchFamily="49" charset="0"/>
              </a:rPr>
              <a:t>_Test</a:t>
            </a:r>
            <a:r>
              <a:rPr lang="en-US" sz="2160">
                <a:solidFill>
                  <a:srgbClr val="FFFFFF"/>
                </a:solidFill>
                <a:latin typeface="Consolas" panose="020B0609020204030204" pitchFamily="49" charset="0"/>
              </a:rPr>
              <a:t>,</a:t>
            </a:r>
            <a:r>
              <a:rPr lang="en-US" sz="2160">
                <a:solidFill>
                  <a:srgbClr val="DCDCDC"/>
                </a:solidFill>
                <a:latin typeface="Consolas" panose="020B0609020204030204" pitchFamily="49" charset="0"/>
              </a:rPr>
              <a:t> </a:t>
            </a:r>
            <a:r>
              <a:rPr lang="en-US" sz="2160">
                <a:solidFill>
                  <a:srgbClr val="D5A2DF"/>
                </a:solidFill>
                <a:latin typeface="Consolas" panose="020B0609020204030204" pitchFamily="49" charset="0"/>
              </a:rPr>
              <a:t>class</a:t>
            </a:r>
            <a:r>
              <a:rPr lang="en-US" sz="2160">
                <a:solidFill>
                  <a:srgbClr val="DCDCDC"/>
                </a:solidFill>
                <a:latin typeface="Consolas" panose="020B0609020204030204" pitchFamily="49" charset="0"/>
              </a:rPr>
              <a:t> </a:t>
            </a:r>
            <a:r>
              <a:rPr lang="en-US" sz="2160">
                <a:solidFill>
                  <a:srgbClr val="556B2F"/>
                </a:solidFill>
                <a:latin typeface="Consolas" panose="020B0609020204030204" pitchFamily="49" charset="0"/>
              </a:rPr>
              <a:t>_Ty</a:t>
            </a:r>
            <a:r>
              <a:rPr lang="en-US" sz="2160">
                <a:solidFill>
                  <a:srgbClr val="DCDCDC"/>
                </a:solidFill>
                <a:latin typeface="Consolas" panose="020B0609020204030204" pitchFamily="49" charset="0"/>
              </a:rPr>
              <a:t> </a:t>
            </a:r>
            <a:r>
              <a:rPr lang="en-US" sz="2160">
                <a:solidFill>
                  <a:srgbClr val="FFFFFF"/>
                </a:solidFill>
                <a:latin typeface="Consolas" panose="020B0609020204030204" pitchFamily="49" charset="0"/>
              </a:rPr>
              <a:t>=</a:t>
            </a:r>
            <a:r>
              <a:rPr lang="en-US" sz="2160">
                <a:solidFill>
                  <a:srgbClr val="DCDCDC"/>
                </a:solidFill>
                <a:latin typeface="Consolas" panose="020B0609020204030204" pitchFamily="49" charset="0"/>
              </a:rPr>
              <a:t> </a:t>
            </a:r>
            <a:r>
              <a:rPr lang="en-US" sz="2160">
                <a:solidFill>
                  <a:srgbClr val="D5A2DF"/>
                </a:solidFill>
                <a:latin typeface="Consolas" panose="020B0609020204030204" pitchFamily="49" charset="0"/>
              </a:rPr>
              <a:t>void</a:t>
            </a:r>
            <a:r>
              <a:rPr lang="en-US" sz="2160">
                <a:solidFill>
                  <a:srgbClr val="FFFFFF"/>
                </a:solidFill>
                <a:latin typeface="Consolas" panose="020B0609020204030204" pitchFamily="49" charset="0"/>
              </a:rPr>
              <a:t>&gt;</a:t>
            </a:r>
            <a:endParaRPr lang="en-US" sz="2160">
              <a:solidFill>
                <a:srgbClr val="DCDCDC"/>
              </a:solidFill>
              <a:latin typeface="Consolas" panose="020B0609020204030204" pitchFamily="49" charset="0"/>
            </a:endParaRPr>
          </a:p>
          <a:p>
            <a:r>
              <a:rPr lang="en-US" sz="2160">
                <a:solidFill>
                  <a:srgbClr val="D5A2DF"/>
                </a:solidFill>
                <a:latin typeface="Consolas" panose="020B0609020204030204" pitchFamily="49" charset="0"/>
              </a:rPr>
              <a:t>struct</a:t>
            </a:r>
            <a:r>
              <a:rPr lang="en-US" sz="2160">
                <a:solidFill>
                  <a:srgbClr val="DCDCDC"/>
                </a:solidFill>
                <a:latin typeface="Consolas" panose="020B0609020204030204" pitchFamily="49" charset="0"/>
              </a:rPr>
              <a:t> </a:t>
            </a:r>
            <a:r>
              <a:rPr lang="en-US" sz="2160" err="1">
                <a:solidFill>
                  <a:srgbClr val="00AEAE"/>
                </a:solidFill>
                <a:latin typeface="Consolas" panose="020B0609020204030204" pitchFamily="49" charset="0"/>
              </a:rPr>
              <a:t>enable_if</a:t>
            </a:r>
            <a:r>
              <a:rPr lang="en-US" sz="2160">
                <a:solidFill>
                  <a:srgbClr val="DCDCDC"/>
                </a:solidFill>
                <a:latin typeface="Consolas" panose="020B0609020204030204" pitchFamily="49" charset="0"/>
              </a:rPr>
              <a:t> </a:t>
            </a:r>
            <a:r>
              <a:rPr lang="en-US" sz="2160">
                <a:solidFill>
                  <a:srgbClr val="FFFFFF"/>
                </a:solidFill>
                <a:latin typeface="Consolas" panose="020B0609020204030204" pitchFamily="49" charset="0"/>
              </a:rPr>
              <a:t>{};</a:t>
            </a:r>
            <a:r>
              <a:rPr lang="en-US" sz="2160">
                <a:solidFill>
                  <a:srgbClr val="DCDCDC"/>
                </a:solidFill>
                <a:latin typeface="Consolas" panose="020B0609020204030204" pitchFamily="49" charset="0"/>
              </a:rPr>
              <a:t> </a:t>
            </a:r>
            <a:r>
              <a:rPr lang="en-US" sz="2160" i="1">
                <a:solidFill>
                  <a:srgbClr val="546E7A"/>
                </a:solidFill>
                <a:latin typeface="Consolas" panose="020B0609020204030204" pitchFamily="49" charset="0"/>
              </a:rPr>
              <a:t>// no member "type" when _Test is false</a:t>
            </a:r>
            <a:endParaRPr lang="en-US" sz="2160">
              <a:solidFill>
                <a:srgbClr val="DCDCDC"/>
              </a:solidFill>
              <a:latin typeface="Consolas" panose="020B0609020204030204" pitchFamily="49" charset="0"/>
            </a:endParaRPr>
          </a:p>
          <a:p>
            <a:r>
              <a:rPr lang="en-US" sz="2160">
                <a:solidFill>
                  <a:srgbClr val="DCDCDC"/>
                </a:solidFill>
                <a:latin typeface="Consolas" panose="020B0609020204030204" pitchFamily="49" charset="0"/>
              </a:rPr>
              <a:t> </a:t>
            </a:r>
          </a:p>
          <a:p>
            <a:r>
              <a:rPr lang="en-US" sz="2160">
                <a:solidFill>
                  <a:srgbClr val="D5A2DF"/>
                </a:solidFill>
                <a:latin typeface="Consolas" panose="020B0609020204030204" pitchFamily="49" charset="0"/>
              </a:rPr>
              <a:t>template</a:t>
            </a:r>
            <a:r>
              <a:rPr lang="en-US" sz="2160">
                <a:solidFill>
                  <a:srgbClr val="DCDCDC"/>
                </a:solidFill>
                <a:latin typeface="Consolas" panose="020B0609020204030204" pitchFamily="49" charset="0"/>
              </a:rPr>
              <a:t> </a:t>
            </a:r>
            <a:r>
              <a:rPr lang="en-US" sz="2160">
                <a:solidFill>
                  <a:srgbClr val="FFFFFF"/>
                </a:solidFill>
                <a:latin typeface="Consolas" panose="020B0609020204030204" pitchFamily="49" charset="0"/>
              </a:rPr>
              <a:t>&lt;</a:t>
            </a:r>
            <a:r>
              <a:rPr lang="en-US" sz="2160">
                <a:solidFill>
                  <a:srgbClr val="D5A2DF"/>
                </a:solidFill>
                <a:latin typeface="Consolas" panose="020B0609020204030204" pitchFamily="49" charset="0"/>
              </a:rPr>
              <a:t>class</a:t>
            </a:r>
            <a:r>
              <a:rPr lang="en-US" sz="2160">
                <a:solidFill>
                  <a:srgbClr val="DCDCDC"/>
                </a:solidFill>
                <a:latin typeface="Consolas" panose="020B0609020204030204" pitchFamily="49" charset="0"/>
              </a:rPr>
              <a:t> </a:t>
            </a:r>
            <a:r>
              <a:rPr lang="en-US" sz="2160">
                <a:solidFill>
                  <a:srgbClr val="556B2F"/>
                </a:solidFill>
                <a:latin typeface="Consolas" panose="020B0609020204030204" pitchFamily="49" charset="0"/>
              </a:rPr>
              <a:t>_Ty</a:t>
            </a:r>
            <a:r>
              <a:rPr lang="en-US" sz="2160">
                <a:solidFill>
                  <a:srgbClr val="FFFFFF"/>
                </a:solidFill>
                <a:latin typeface="Consolas" panose="020B0609020204030204" pitchFamily="49" charset="0"/>
              </a:rPr>
              <a:t>&gt;</a:t>
            </a:r>
            <a:endParaRPr lang="en-US" sz="2160">
              <a:solidFill>
                <a:srgbClr val="DCDCDC"/>
              </a:solidFill>
              <a:latin typeface="Consolas" panose="020B0609020204030204" pitchFamily="49" charset="0"/>
            </a:endParaRPr>
          </a:p>
          <a:p>
            <a:r>
              <a:rPr lang="en-US" sz="2160">
                <a:solidFill>
                  <a:srgbClr val="D5A2DF"/>
                </a:solidFill>
                <a:latin typeface="Consolas" panose="020B0609020204030204" pitchFamily="49" charset="0"/>
              </a:rPr>
              <a:t>struct</a:t>
            </a:r>
            <a:r>
              <a:rPr lang="en-US" sz="2160">
                <a:solidFill>
                  <a:srgbClr val="DCDCDC"/>
                </a:solidFill>
                <a:latin typeface="Consolas" panose="020B0609020204030204" pitchFamily="49" charset="0"/>
              </a:rPr>
              <a:t> </a:t>
            </a:r>
            <a:r>
              <a:rPr lang="en-US" sz="2160" err="1">
                <a:solidFill>
                  <a:srgbClr val="00AEAE"/>
                </a:solidFill>
                <a:latin typeface="Consolas" panose="020B0609020204030204" pitchFamily="49" charset="0"/>
              </a:rPr>
              <a:t>enable_if</a:t>
            </a:r>
            <a:r>
              <a:rPr lang="en-US" sz="2160">
                <a:solidFill>
                  <a:srgbClr val="FFFFFF"/>
                </a:solidFill>
                <a:latin typeface="Consolas" panose="020B0609020204030204" pitchFamily="49" charset="0"/>
              </a:rPr>
              <a:t>&lt;</a:t>
            </a:r>
            <a:r>
              <a:rPr lang="en-US" sz="2160">
                <a:solidFill>
                  <a:srgbClr val="D5A2DF"/>
                </a:solidFill>
                <a:latin typeface="Consolas" panose="020B0609020204030204" pitchFamily="49" charset="0"/>
              </a:rPr>
              <a:t>true</a:t>
            </a:r>
            <a:r>
              <a:rPr lang="en-US" sz="2160">
                <a:solidFill>
                  <a:srgbClr val="FFFFFF"/>
                </a:solidFill>
                <a:latin typeface="Consolas" panose="020B0609020204030204" pitchFamily="49" charset="0"/>
              </a:rPr>
              <a:t>,</a:t>
            </a:r>
            <a:r>
              <a:rPr lang="en-US" sz="2160">
                <a:solidFill>
                  <a:srgbClr val="DCDCDC"/>
                </a:solidFill>
                <a:latin typeface="Consolas" panose="020B0609020204030204" pitchFamily="49" charset="0"/>
              </a:rPr>
              <a:t> </a:t>
            </a:r>
            <a:r>
              <a:rPr lang="en-US" sz="2160">
                <a:solidFill>
                  <a:srgbClr val="556B2F"/>
                </a:solidFill>
                <a:latin typeface="Consolas" panose="020B0609020204030204" pitchFamily="49" charset="0"/>
              </a:rPr>
              <a:t>_Ty</a:t>
            </a:r>
            <a:r>
              <a:rPr lang="en-US" sz="2160">
                <a:solidFill>
                  <a:srgbClr val="FFFFFF"/>
                </a:solidFill>
                <a:latin typeface="Consolas" panose="020B0609020204030204" pitchFamily="49" charset="0"/>
              </a:rPr>
              <a:t>&gt;</a:t>
            </a:r>
            <a:r>
              <a:rPr lang="en-US" sz="2160">
                <a:solidFill>
                  <a:srgbClr val="DCDCDC"/>
                </a:solidFill>
                <a:latin typeface="Consolas" panose="020B0609020204030204" pitchFamily="49" charset="0"/>
              </a:rPr>
              <a:t> </a:t>
            </a:r>
            <a:r>
              <a:rPr lang="en-US" sz="2160">
                <a:solidFill>
                  <a:srgbClr val="FFFFFF"/>
                </a:solidFill>
                <a:latin typeface="Consolas" panose="020B0609020204030204" pitchFamily="49" charset="0"/>
              </a:rPr>
              <a:t>{</a:t>
            </a:r>
            <a:r>
              <a:rPr lang="en-US" sz="2160">
                <a:solidFill>
                  <a:srgbClr val="DCDCDC"/>
                </a:solidFill>
                <a:latin typeface="Consolas" panose="020B0609020204030204" pitchFamily="49" charset="0"/>
              </a:rPr>
              <a:t> </a:t>
            </a:r>
            <a:r>
              <a:rPr lang="en-US" sz="2160" i="1">
                <a:solidFill>
                  <a:srgbClr val="546E7A"/>
                </a:solidFill>
                <a:latin typeface="Consolas" panose="020B0609020204030204" pitchFamily="49" charset="0"/>
              </a:rPr>
              <a:t>// type is _Ty for _Test == true</a:t>
            </a:r>
            <a:endParaRPr lang="en-US" sz="2160">
              <a:solidFill>
                <a:srgbClr val="DCDCDC"/>
              </a:solidFill>
              <a:latin typeface="Consolas" panose="020B0609020204030204" pitchFamily="49" charset="0"/>
            </a:endParaRPr>
          </a:p>
          <a:p>
            <a:r>
              <a:rPr lang="en-US" sz="2160">
                <a:solidFill>
                  <a:srgbClr val="DCDCDC"/>
                </a:solidFill>
                <a:latin typeface="Consolas" panose="020B0609020204030204" pitchFamily="49" charset="0"/>
              </a:rPr>
              <a:t>    </a:t>
            </a:r>
            <a:r>
              <a:rPr lang="en-US" sz="2160">
                <a:solidFill>
                  <a:srgbClr val="D5A2DF"/>
                </a:solidFill>
                <a:latin typeface="Consolas" panose="020B0609020204030204" pitchFamily="49" charset="0"/>
              </a:rPr>
              <a:t>using</a:t>
            </a:r>
            <a:r>
              <a:rPr lang="en-US" sz="2160">
                <a:solidFill>
                  <a:srgbClr val="DCDCDC"/>
                </a:solidFill>
                <a:latin typeface="Consolas" panose="020B0609020204030204" pitchFamily="49" charset="0"/>
              </a:rPr>
              <a:t> </a:t>
            </a:r>
            <a:r>
              <a:rPr lang="en-US" sz="2160">
                <a:solidFill>
                  <a:srgbClr val="CF8585"/>
                </a:solidFill>
                <a:latin typeface="Consolas" panose="020B0609020204030204" pitchFamily="49" charset="0"/>
              </a:rPr>
              <a:t>type</a:t>
            </a:r>
            <a:r>
              <a:rPr lang="en-US" sz="2160">
                <a:solidFill>
                  <a:srgbClr val="DCDCDC"/>
                </a:solidFill>
                <a:latin typeface="Consolas" panose="020B0609020204030204" pitchFamily="49" charset="0"/>
              </a:rPr>
              <a:t> </a:t>
            </a:r>
            <a:r>
              <a:rPr lang="en-US" sz="2160">
                <a:solidFill>
                  <a:srgbClr val="FFFFFF"/>
                </a:solidFill>
                <a:latin typeface="Consolas" panose="020B0609020204030204" pitchFamily="49" charset="0"/>
              </a:rPr>
              <a:t>=</a:t>
            </a:r>
            <a:r>
              <a:rPr lang="en-US" sz="2160">
                <a:solidFill>
                  <a:srgbClr val="DCDCDC"/>
                </a:solidFill>
                <a:latin typeface="Consolas" panose="020B0609020204030204" pitchFamily="49" charset="0"/>
              </a:rPr>
              <a:t> </a:t>
            </a:r>
            <a:r>
              <a:rPr lang="en-US" sz="2160">
                <a:solidFill>
                  <a:srgbClr val="556B2F"/>
                </a:solidFill>
                <a:latin typeface="Consolas" panose="020B0609020204030204" pitchFamily="49" charset="0"/>
              </a:rPr>
              <a:t>_Ty</a:t>
            </a:r>
            <a:r>
              <a:rPr lang="en-US" sz="2160">
                <a:solidFill>
                  <a:srgbClr val="FFFFFF"/>
                </a:solidFill>
                <a:latin typeface="Consolas" panose="020B0609020204030204" pitchFamily="49" charset="0"/>
              </a:rPr>
              <a:t>;</a:t>
            </a:r>
            <a:endParaRPr lang="en-US" sz="2160">
              <a:solidFill>
                <a:srgbClr val="DCDCDC"/>
              </a:solidFill>
              <a:latin typeface="Consolas" panose="020B0609020204030204" pitchFamily="49" charset="0"/>
            </a:endParaRPr>
          </a:p>
          <a:p>
            <a:r>
              <a:rPr lang="en-US" sz="2160">
                <a:solidFill>
                  <a:srgbClr val="FFFFFF"/>
                </a:solidFill>
                <a:latin typeface="Consolas" panose="020B0609020204030204" pitchFamily="49" charset="0"/>
              </a:rPr>
              <a:t>};</a:t>
            </a:r>
            <a:endParaRPr lang="en-US" sz="2160">
              <a:solidFill>
                <a:srgbClr val="DCDCDC"/>
              </a:solidFill>
              <a:latin typeface="Consolas" panose="020B0609020204030204" pitchFamily="49" charset="0"/>
            </a:endParaRPr>
          </a:p>
          <a:p>
            <a:endParaRPr lang="en-US" sz="1680">
              <a:latin typeface="Times New Roman" panose="02020603050405020304" pitchFamily="18" charset="0"/>
            </a:endParaRPr>
          </a:p>
        </p:txBody>
      </p:sp>
    </p:spTree>
    <p:extLst>
      <p:ext uri="{BB962C8B-B14F-4D97-AF65-F5344CB8AC3E}">
        <p14:creationId xmlns:p14="http://schemas.microsoft.com/office/powerpoint/2010/main" val="269083049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5206-A182-43BE-9FD9-C92E89A14CAC}"/>
              </a:ext>
            </a:extLst>
          </p:cNvPr>
          <p:cNvSpPr>
            <a:spLocks noGrp="1"/>
          </p:cNvSpPr>
          <p:nvPr>
            <p:ph type="title"/>
          </p:nvPr>
        </p:nvSpPr>
        <p:spPr/>
        <p:txBody>
          <a:bodyPr/>
          <a:lstStyle/>
          <a:p>
            <a:r>
              <a:rPr lang="en-US"/>
              <a:t>Example</a:t>
            </a:r>
          </a:p>
        </p:txBody>
      </p:sp>
      <p:sp>
        <p:nvSpPr>
          <p:cNvPr id="7" name="TextBox 6">
            <a:extLst>
              <a:ext uri="{FF2B5EF4-FFF2-40B4-BE49-F238E27FC236}">
                <a16:creationId xmlns:a16="http://schemas.microsoft.com/office/drawing/2014/main" id="{FEF10E19-29C2-4ECF-92EE-58D19FF31D03}"/>
              </a:ext>
            </a:extLst>
          </p:cNvPr>
          <p:cNvSpPr txBox="1"/>
          <p:nvPr/>
        </p:nvSpPr>
        <p:spPr>
          <a:xfrm>
            <a:off x="949757" y="1503440"/>
            <a:ext cx="10292486" cy="1754326"/>
          </a:xfrm>
          <a:prstGeom prst="rect">
            <a:avLst/>
          </a:prstGeom>
          <a:solidFill>
            <a:schemeClr val="bg1">
              <a:lumMod val="95000"/>
              <a:lumOff val="5000"/>
            </a:schemeClr>
          </a:solidFill>
        </p:spPr>
        <p:txBody>
          <a:bodyPr wrap="square">
            <a:spAutoFit/>
          </a:bodyPr>
          <a:lstStyle/>
          <a:p>
            <a:r>
              <a:rPr lang="en-US" sz="2160">
                <a:solidFill>
                  <a:srgbClr val="D5A2DF"/>
                </a:solidFill>
                <a:latin typeface="Consolas" panose="020B0609020204030204" pitchFamily="49" charset="0"/>
              </a:rPr>
              <a:t>template</a:t>
            </a:r>
            <a:r>
              <a:rPr lang="en-US" sz="2160">
                <a:solidFill>
                  <a:srgbClr val="FFFFFF"/>
                </a:solidFill>
                <a:latin typeface="Consolas" panose="020B0609020204030204" pitchFamily="49" charset="0"/>
              </a:rPr>
              <a:t>&lt;</a:t>
            </a:r>
            <a:r>
              <a:rPr lang="en-US" sz="2160" err="1">
                <a:solidFill>
                  <a:srgbClr val="D5A2DF"/>
                </a:solidFill>
                <a:latin typeface="Consolas" panose="020B0609020204030204" pitchFamily="49" charset="0"/>
              </a:rPr>
              <a:t>typename</a:t>
            </a:r>
            <a:r>
              <a:rPr lang="en-US" sz="2160">
                <a:solidFill>
                  <a:srgbClr val="DCDCDC"/>
                </a:solidFill>
                <a:latin typeface="Consolas" panose="020B0609020204030204" pitchFamily="49" charset="0"/>
              </a:rPr>
              <a:t> </a:t>
            </a:r>
            <a:r>
              <a:rPr lang="en-US" sz="2160">
                <a:solidFill>
                  <a:srgbClr val="556B2F"/>
                </a:solidFill>
                <a:latin typeface="Consolas" panose="020B0609020204030204" pitchFamily="49" charset="0"/>
              </a:rPr>
              <a:t>T</a:t>
            </a:r>
            <a:r>
              <a:rPr lang="en-US" sz="2160">
                <a:solidFill>
                  <a:srgbClr val="FFFFFF"/>
                </a:solidFill>
                <a:latin typeface="Consolas" panose="020B0609020204030204" pitchFamily="49" charset="0"/>
              </a:rPr>
              <a:t>,</a:t>
            </a:r>
            <a:r>
              <a:rPr lang="en-US" sz="2160">
                <a:solidFill>
                  <a:srgbClr val="DCDCDC"/>
                </a:solidFill>
                <a:latin typeface="Consolas" panose="020B0609020204030204" pitchFamily="49" charset="0"/>
              </a:rPr>
              <a:t> </a:t>
            </a:r>
          </a:p>
          <a:p>
            <a:r>
              <a:rPr lang="en-US" sz="2160">
                <a:solidFill>
                  <a:srgbClr val="DCDCDC"/>
                </a:solidFill>
                <a:latin typeface="Consolas" panose="020B0609020204030204" pitchFamily="49" charset="0"/>
              </a:rPr>
              <a:t>	</a:t>
            </a:r>
            <a:r>
              <a:rPr lang="en-US" sz="2160">
                <a:solidFill>
                  <a:srgbClr val="FFC082"/>
                </a:solidFill>
                <a:latin typeface="Consolas" panose="020B0609020204030204" pitchFamily="49" charset="0"/>
              </a:rPr>
              <a:t>std</a:t>
            </a:r>
            <a:r>
              <a:rPr lang="en-US" sz="2160">
                <a:solidFill>
                  <a:srgbClr val="FFFFFF"/>
                </a:solidFill>
                <a:latin typeface="Consolas" panose="020B0609020204030204" pitchFamily="49" charset="0"/>
              </a:rPr>
              <a:t>::</a:t>
            </a:r>
            <a:r>
              <a:rPr lang="en-US" sz="2160" err="1">
                <a:solidFill>
                  <a:srgbClr val="CF8585"/>
                </a:solidFill>
                <a:latin typeface="Consolas" panose="020B0609020204030204" pitchFamily="49" charset="0"/>
              </a:rPr>
              <a:t>enable_if_t</a:t>
            </a:r>
            <a:r>
              <a:rPr lang="en-US" sz="2160">
                <a:solidFill>
                  <a:srgbClr val="FFFFFF"/>
                </a:solidFill>
                <a:latin typeface="Consolas" panose="020B0609020204030204" pitchFamily="49" charset="0"/>
              </a:rPr>
              <a:t>&lt;</a:t>
            </a:r>
            <a:r>
              <a:rPr lang="en-US" sz="2160">
                <a:solidFill>
                  <a:srgbClr val="FFC082"/>
                </a:solidFill>
                <a:latin typeface="Consolas" panose="020B0609020204030204" pitchFamily="49" charset="0"/>
              </a:rPr>
              <a:t>std</a:t>
            </a:r>
            <a:r>
              <a:rPr lang="en-US" sz="2160">
                <a:solidFill>
                  <a:srgbClr val="FFFFFF"/>
                </a:solidFill>
                <a:latin typeface="Consolas" panose="020B0609020204030204" pitchFamily="49" charset="0"/>
              </a:rPr>
              <a:t>::</a:t>
            </a:r>
            <a:r>
              <a:rPr lang="en-US" sz="2160" err="1">
                <a:solidFill>
                  <a:srgbClr val="BFBFBF"/>
                </a:solidFill>
                <a:latin typeface="Consolas" panose="020B0609020204030204" pitchFamily="49" charset="0"/>
              </a:rPr>
              <a:t>is_floating_point_v</a:t>
            </a:r>
            <a:r>
              <a:rPr lang="en-US" sz="2160">
                <a:solidFill>
                  <a:srgbClr val="FFFFFF"/>
                </a:solidFill>
                <a:latin typeface="Consolas" panose="020B0609020204030204" pitchFamily="49" charset="0"/>
              </a:rPr>
              <a:t>&lt;</a:t>
            </a:r>
            <a:r>
              <a:rPr lang="en-US" sz="2160">
                <a:solidFill>
                  <a:srgbClr val="556B2F"/>
                </a:solidFill>
                <a:latin typeface="Consolas" panose="020B0609020204030204" pitchFamily="49" charset="0"/>
              </a:rPr>
              <a:t>T</a:t>
            </a:r>
            <a:r>
              <a:rPr lang="en-US" sz="2160">
                <a:solidFill>
                  <a:srgbClr val="FFFFFF"/>
                </a:solidFill>
                <a:latin typeface="Consolas" panose="020B0609020204030204" pitchFamily="49" charset="0"/>
              </a:rPr>
              <a:t>&gt;,</a:t>
            </a:r>
            <a:r>
              <a:rPr lang="en-US" sz="2160">
                <a:solidFill>
                  <a:srgbClr val="D5A2DF"/>
                </a:solidFill>
                <a:latin typeface="Consolas" panose="020B0609020204030204" pitchFamily="49" charset="0"/>
              </a:rPr>
              <a:t>int</a:t>
            </a:r>
            <a:r>
              <a:rPr lang="en-US" sz="2160">
                <a:solidFill>
                  <a:srgbClr val="FFFFFF"/>
                </a:solidFill>
                <a:latin typeface="Consolas" panose="020B0609020204030204" pitchFamily="49" charset="0"/>
              </a:rPr>
              <a:t>&gt;</a:t>
            </a:r>
            <a:r>
              <a:rPr lang="en-US" sz="2160">
                <a:solidFill>
                  <a:srgbClr val="DCDCDC"/>
                </a:solidFill>
                <a:latin typeface="Consolas" panose="020B0609020204030204" pitchFamily="49" charset="0"/>
              </a:rPr>
              <a:t> </a:t>
            </a:r>
            <a:r>
              <a:rPr lang="en-US" sz="2160">
                <a:solidFill>
                  <a:srgbClr val="FFFFFF"/>
                </a:solidFill>
                <a:latin typeface="Consolas" panose="020B0609020204030204" pitchFamily="49" charset="0"/>
              </a:rPr>
              <a:t>= </a:t>
            </a:r>
            <a:r>
              <a:rPr lang="en-US" sz="2160">
                <a:solidFill>
                  <a:srgbClr val="F99E84"/>
                </a:solidFill>
                <a:latin typeface="Consolas" panose="020B0609020204030204" pitchFamily="49" charset="0"/>
              </a:rPr>
              <a:t>0</a:t>
            </a:r>
            <a:r>
              <a:rPr lang="en-US" sz="2160">
                <a:solidFill>
                  <a:srgbClr val="DCDCDC"/>
                </a:solidFill>
                <a:latin typeface="Consolas" panose="020B0609020204030204" pitchFamily="49" charset="0"/>
              </a:rPr>
              <a:t> </a:t>
            </a:r>
            <a:r>
              <a:rPr lang="en-US" sz="2160">
                <a:solidFill>
                  <a:srgbClr val="FFFFFF"/>
                </a:solidFill>
                <a:latin typeface="Consolas" panose="020B0609020204030204" pitchFamily="49" charset="0"/>
              </a:rPr>
              <a:t>&gt;</a:t>
            </a:r>
            <a:endParaRPr lang="en-US" sz="2160">
              <a:solidFill>
                <a:srgbClr val="DCDCDC"/>
              </a:solidFill>
              <a:latin typeface="Consolas" panose="020B0609020204030204" pitchFamily="49" charset="0"/>
            </a:endParaRPr>
          </a:p>
          <a:p>
            <a:r>
              <a:rPr lang="fr-FR" sz="2160">
                <a:solidFill>
                  <a:srgbClr val="556B2F"/>
                </a:solidFill>
                <a:latin typeface="Consolas" panose="020B0609020204030204" pitchFamily="49" charset="0"/>
              </a:rPr>
              <a:t>T</a:t>
            </a:r>
            <a:r>
              <a:rPr lang="fr-FR" sz="2160">
                <a:solidFill>
                  <a:srgbClr val="DCDCDC"/>
                </a:solidFill>
                <a:latin typeface="Consolas" panose="020B0609020204030204" pitchFamily="49" charset="0"/>
              </a:rPr>
              <a:t> </a:t>
            </a:r>
            <a:r>
              <a:rPr lang="fr-FR" sz="2160" err="1">
                <a:solidFill>
                  <a:srgbClr val="8181E2"/>
                </a:solidFill>
                <a:latin typeface="Consolas" panose="020B0609020204030204" pitchFamily="49" charset="0"/>
              </a:rPr>
              <a:t>Divide</a:t>
            </a:r>
            <a:r>
              <a:rPr lang="fr-FR" sz="2160">
                <a:solidFill>
                  <a:srgbClr val="FFFFFF"/>
                </a:solidFill>
                <a:latin typeface="Consolas" panose="020B0609020204030204" pitchFamily="49" charset="0"/>
              </a:rPr>
              <a:t>(</a:t>
            </a:r>
            <a:r>
              <a:rPr lang="fr-FR" sz="2160">
                <a:solidFill>
                  <a:srgbClr val="556B2F"/>
                </a:solidFill>
                <a:latin typeface="Consolas" panose="020B0609020204030204" pitchFamily="49" charset="0"/>
              </a:rPr>
              <a:t>T</a:t>
            </a:r>
            <a:r>
              <a:rPr lang="fr-FR" sz="2160">
                <a:solidFill>
                  <a:srgbClr val="DCDCDC"/>
                </a:solidFill>
                <a:latin typeface="Consolas" panose="020B0609020204030204" pitchFamily="49" charset="0"/>
              </a:rPr>
              <a:t> </a:t>
            </a:r>
            <a:r>
              <a:rPr lang="fr-FR" sz="2160">
                <a:solidFill>
                  <a:srgbClr val="C8C8C8"/>
                </a:solidFill>
                <a:latin typeface="Consolas" panose="020B0609020204030204" pitchFamily="49" charset="0"/>
              </a:rPr>
              <a:t>a</a:t>
            </a:r>
            <a:r>
              <a:rPr lang="fr-FR" sz="2160">
                <a:solidFill>
                  <a:srgbClr val="FFFFFF"/>
                </a:solidFill>
                <a:latin typeface="Consolas" panose="020B0609020204030204" pitchFamily="49" charset="0"/>
              </a:rPr>
              <a:t>,</a:t>
            </a:r>
            <a:r>
              <a:rPr lang="fr-FR" sz="2160">
                <a:solidFill>
                  <a:srgbClr val="DCDCDC"/>
                </a:solidFill>
                <a:latin typeface="Consolas" panose="020B0609020204030204" pitchFamily="49" charset="0"/>
              </a:rPr>
              <a:t> </a:t>
            </a:r>
            <a:r>
              <a:rPr lang="fr-FR" sz="2160">
                <a:solidFill>
                  <a:srgbClr val="556B2F"/>
                </a:solidFill>
                <a:latin typeface="Consolas" panose="020B0609020204030204" pitchFamily="49" charset="0"/>
              </a:rPr>
              <a:t>T</a:t>
            </a:r>
            <a:r>
              <a:rPr lang="fr-FR" sz="2160">
                <a:solidFill>
                  <a:srgbClr val="DCDCDC"/>
                </a:solidFill>
                <a:latin typeface="Consolas" panose="020B0609020204030204" pitchFamily="49" charset="0"/>
              </a:rPr>
              <a:t> </a:t>
            </a:r>
            <a:r>
              <a:rPr lang="fr-FR" sz="2160">
                <a:solidFill>
                  <a:srgbClr val="C8C8C8"/>
                </a:solidFill>
                <a:latin typeface="Consolas" panose="020B0609020204030204" pitchFamily="49" charset="0"/>
              </a:rPr>
              <a:t>b</a:t>
            </a:r>
            <a:r>
              <a:rPr lang="fr-FR" sz="2160">
                <a:solidFill>
                  <a:srgbClr val="FFFFFF"/>
                </a:solidFill>
                <a:latin typeface="Consolas" panose="020B0609020204030204" pitchFamily="49" charset="0"/>
              </a:rPr>
              <a:t>)</a:t>
            </a:r>
            <a:r>
              <a:rPr lang="fr-FR" sz="2160">
                <a:solidFill>
                  <a:srgbClr val="DCDCDC"/>
                </a:solidFill>
                <a:latin typeface="Consolas" panose="020B0609020204030204" pitchFamily="49" charset="0"/>
              </a:rPr>
              <a:t> </a:t>
            </a:r>
            <a:r>
              <a:rPr lang="fr-FR" sz="2160">
                <a:solidFill>
                  <a:srgbClr val="FFFFFF"/>
                </a:solidFill>
                <a:latin typeface="Consolas" panose="020B0609020204030204" pitchFamily="49" charset="0"/>
              </a:rPr>
              <a:t>{</a:t>
            </a:r>
            <a:endParaRPr lang="fr-FR" sz="2160">
              <a:solidFill>
                <a:srgbClr val="DCDCDC"/>
              </a:solidFill>
              <a:latin typeface="Consolas" panose="020B0609020204030204" pitchFamily="49" charset="0"/>
            </a:endParaRPr>
          </a:p>
          <a:p>
            <a:r>
              <a:rPr lang="en-US" sz="2160">
                <a:solidFill>
                  <a:srgbClr val="DCDCDC"/>
                </a:solidFill>
                <a:latin typeface="Consolas" panose="020B0609020204030204" pitchFamily="49" charset="0"/>
              </a:rPr>
              <a:t>	</a:t>
            </a:r>
            <a:r>
              <a:rPr lang="en-US" sz="2160">
                <a:solidFill>
                  <a:srgbClr val="8F08C4"/>
                </a:solidFill>
                <a:latin typeface="Consolas" panose="020B0609020204030204" pitchFamily="49" charset="0"/>
              </a:rPr>
              <a:t>return</a:t>
            </a:r>
            <a:r>
              <a:rPr lang="en-US" sz="2160">
                <a:solidFill>
                  <a:srgbClr val="DCDCDC"/>
                </a:solidFill>
                <a:latin typeface="Consolas" panose="020B0609020204030204" pitchFamily="49" charset="0"/>
              </a:rPr>
              <a:t> </a:t>
            </a:r>
            <a:r>
              <a:rPr lang="en-US" sz="2160">
                <a:solidFill>
                  <a:srgbClr val="C8C8C8"/>
                </a:solidFill>
                <a:latin typeface="Consolas" panose="020B0609020204030204" pitchFamily="49" charset="0"/>
              </a:rPr>
              <a:t>a</a:t>
            </a:r>
            <a:r>
              <a:rPr lang="en-US" sz="2160">
                <a:solidFill>
                  <a:srgbClr val="DCDCDC"/>
                </a:solidFill>
                <a:latin typeface="Consolas" panose="020B0609020204030204" pitchFamily="49" charset="0"/>
              </a:rPr>
              <a:t> </a:t>
            </a:r>
            <a:r>
              <a:rPr lang="en-US" sz="2160">
                <a:solidFill>
                  <a:srgbClr val="FFFFFF"/>
                </a:solidFill>
                <a:latin typeface="Consolas" panose="020B0609020204030204" pitchFamily="49" charset="0"/>
              </a:rPr>
              <a:t>/</a:t>
            </a:r>
            <a:r>
              <a:rPr lang="en-US" sz="2160">
                <a:solidFill>
                  <a:srgbClr val="DCDCDC"/>
                </a:solidFill>
                <a:latin typeface="Consolas" panose="020B0609020204030204" pitchFamily="49" charset="0"/>
              </a:rPr>
              <a:t> </a:t>
            </a:r>
            <a:r>
              <a:rPr lang="en-US" sz="2160">
                <a:solidFill>
                  <a:srgbClr val="C8C8C8"/>
                </a:solidFill>
                <a:latin typeface="Consolas" panose="020B0609020204030204" pitchFamily="49" charset="0"/>
              </a:rPr>
              <a:t>b</a:t>
            </a:r>
            <a:r>
              <a:rPr lang="en-US" sz="2160">
                <a:solidFill>
                  <a:srgbClr val="DCDCDC"/>
                </a:solidFill>
                <a:latin typeface="Consolas" panose="020B0609020204030204" pitchFamily="49" charset="0"/>
              </a:rPr>
              <a:t> </a:t>
            </a:r>
            <a:r>
              <a:rPr lang="en-US" sz="2160">
                <a:solidFill>
                  <a:srgbClr val="FFFFFF"/>
                </a:solidFill>
                <a:latin typeface="Consolas" panose="020B0609020204030204" pitchFamily="49" charset="0"/>
              </a:rPr>
              <a:t>;</a:t>
            </a:r>
            <a:endParaRPr lang="en-US" sz="2160">
              <a:solidFill>
                <a:srgbClr val="DCDCDC"/>
              </a:solidFill>
              <a:latin typeface="Consolas" panose="020B0609020204030204" pitchFamily="49" charset="0"/>
            </a:endParaRPr>
          </a:p>
          <a:p>
            <a:r>
              <a:rPr lang="en-US" sz="2160">
                <a:solidFill>
                  <a:srgbClr val="FFFFFF"/>
                </a:solidFill>
                <a:latin typeface="Consolas" panose="020B0609020204030204" pitchFamily="49" charset="0"/>
              </a:rPr>
              <a:t>}</a:t>
            </a:r>
            <a:endParaRPr lang="en-US" sz="2160">
              <a:solidFill>
                <a:srgbClr val="DCDCDC"/>
              </a:solidFill>
              <a:latin typeface="Consolas" panose="020B0609020204030204" pitchFamily="49" charset="0"/>
            </a:endParaRPr>
          </a:p>
        </p:txBody>
      </p:sp>
      <p:pic>
        <p:nvPicPr>
          <p:cNvPr id="11" name="Picture 10">
            <a:extLst>
              <a:ext uri="{FF2B5EF4-FFF2-40B4-BE49-F238E27FC236}">
                <a16:creationId xmlns:a16="http://schemas.microsoft.com/office/drawing/2014/main" id="{9A833059-C269-41D4-8BCD-B13FC13A9B83}"/>
              </a:ext>
            </a:extLst>
          </p:cNvPr>
          <p:cNvPicPr>
            <a:picLocks noChangeAspect="1"/>
          </p:cNvPicPr>
          <p:nvPr/>
        </p:nvPicPr>
        <p:blipFill>
          <a:blip r:embed="rId2"/>
          <a:stretch>
            <a:fillRect/>
          </a:stretch>
        </p:blipFill>
        <p:spPr>
          <a:xfrm>
            <a:off x="2283463" y="3533314"/>
            <a:ext cx="7625075" cy="2524430"/>
          </a:xfrm>
          <a:prstGeom prst="rect">
            <a:avLst/>
          </a:prstGeom>
          <a:solidFill>
            <a:schemeClr val="bg1">
              <a:lumMod val="95000"/>
              <a:lumOff val="5000"/>
            </a:schemeClr>
          </a:solidFill>
        </p:spPr>
      </p:pic>
    </p:spTree>
    <p:extLst>
      <p:ext uri="{BB962C8B-B14F-4D97-AF65-F5344CB8AC3E}">
        <p14:creationId xmlns:p14="http://schemas.microsoft.com/office/powerpoint/2010/main" val="12396892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02E0-586C-4BD9-BF16-07289609E2BC}"/>
              </a:ext>
            </a:extLst>
          </p:cNvPr>
          <p:cNvSpPr>
            <a:spLocks noGrp="1"/>
          </p:cNvSpPr>
          <p:nvPr>
            <p:ph type="title"/>
          </p:nvPr>
        </p:nvSpPr>
        <p:spPr/>
        <p:txBody>
          <a:bodyPr/>
          <a:lstStyle/>
          <a:p>
            <a:r>
              <a:rPr lang="en-US"/>
              <a:t>Example</a:t>
            </a:r>
          </a:p>
        </p:txBody>
      </p:sp>
      <p:sp>
        <p:nvSpPr>
          <p:cNvPr id="5" name="TextBox 4">
            <a:extLst>
              <a:ext uri="{FF2B5EF4-FFF2-40B4-BE49-F238E27FC236}">
                <a16:creationId xmlns:a16="http://schemas.microsoft.com/office/drawing/2014/main" id="{C13417F7-7788-47D0-9AA5-4E234F85628F}"/>
              </a:ext>
            </a:extLst>
          </p:cNvPr>
          <p:cNvSpPr txBox="1"/>
          <p:nvPr/>
        </p:nvSpPr>
        <p:spPr>
          <a:xfrm>
            <a:off x="4169664" y="3429001"/>
            <a:ext cx="7615123" cy="1791260"/>
          </a:xfrm>
          <a:prstGeom prst="rect">
            <a:avLst/>
          </a:prstGeom>
          <a:solidFill>
            <a:schemeClr val="bg1">
              <a:lumMod val="95000"/>
              <a:lumOff val="5000"/>
            </a:schemeClr>
          </a:solidFill>
        </p:spPr>
        <p:txBody>
          <a:bodyPr wrap="square">
            <a:spAutoFit/>
          </a:bodyPr>
          <a:lstStyle/>
          <a:p>
            <a:endParaRPr lang="en-US" sz="1920">
              <a:solidFill>
                <a:srgbClr val="D5A2DF"/>
              </a:solidFill>
              <a:latin typeface="Consolas" panose="020B0609020204030204" pitchFamily="49" charset="0"/>
            </a:endParaRPr>
          </a:p>
          <a:p>
            <a:r>
              <a:rPr lang="en-US" sz="1920">
                <a:solidFill>
                  <a:srgbClr val="D5A2DF"/>
                </a:solidFill>
                <a:latin typeface="Consolas" panose="020B0609020204030204" pitchFamily="49" charset="0"/>
              </a:rPr>
              <a:t>template</a:t>
            </a:r>
            <a:r>
              <a:rPr lang="en-US" sz="1920">
                <a:solidFill>
                  <a:srgbClr val="FFFFFF"/>
                </a:solidFill>
                <a:latin typeface="Consolas" panose="020B0609020204030204" pitchFamily="49" charset="0"/>
              </a:rPr>
              <a:t>&lt;</a:t>
            </a:r>
            <a:r>
              <a:rPr lang="en-US" sz="1920" err="1">
                <a:solidFill>
                  <a:srgbClr val="D5A2DF"/>
                </a:solidFill>
                <a:latin typeface="Consolas" panose="020B0609020204030204" pitchFamily="49" charset="0"/>
              </a:rPr>
              <a:t>typename</a:t>
            </a:r>
            <a:r>
              <a:rPr lang="en-US" sz="1920">
                <a:solidFill>
                  <a:srgbClr val="DCDCDC"/>
                </a:solidFill>
                <a:latin typeface="Consolas" panose="020B0609020204030204" pitchFamily="49" charset="0"/>
              </a:rPr>
              <a:t> </a:t>
            </a:r>
            <a:r>
              <a:rPr lang="en-US" sz="1920">
                <a:solidFill>
                  <a:srgbClr val="556B2F"/>
                </a:solidFill>
                <a:latin typeface="Consolas" panose="020B0609020204030204" pitchFamily="49" charset="0"/>
              </a:rPr>
              <a:t>T</a:t>
            </a:r>
            <a:r>
              <a:rPr lang="en-US" sz="1920">
                <a:solidFill>
                  <a:srgbClr val="FFFFFF"/>
                </a:solidFill>
                <a:latin typeface="Consolas" panose="020B0609020204030204" pitchFamily="49" charset="0"/>
              </a:rPr>
              <a:t>,</a:t>
            </a:r>
            <a:r>
              <a:rPr lang="en-US" sz="1920">
                <a:solidFill>
                  <a:srgbClr val="DCDCDC"/>
                </a:solidFill>
                <a:latin typeface="Consolas" panose="020B0609020204030204" pitchFamily="49" charset="0"/>
              </a:rPr>
              <a:t> </a:t>
            </a:r>
            <a:r>
              <a:rPr lang="en-US" sz="1920">
                <a:solidFill>
                  <a:srgbClr val="FFC082"/>
                </a:solidFill>
                <a:latin typeface="Consolas" panose="020B0609020204030204" pitchFamily="49" charset="0"/>
              </a:rPr>
              <a:t>std</a:t>
            </a:r>
            <a:r>
              <a:rPr lang="en-US" sz="1920">
                <a:solidFill>
                  <a:srgbClr val="FFFFFF"/>
                </a:solidFill>
                <a:latin typeface="Consolas" panose="020B0609020204030204" pitchFamily="49" charset="0"/>
              </a:rPr>
              <a:t>::</a:t>
            </a:r>
            <a:r>
              <a:rPr lang="en-US" sz="1920" err="1">
                <a:solidFill>
                  <a:srgbClr val="CF8585"/>
                </a:solidFill>
                <a:latin typeface="Consolas" panose="020B0609020204030204" pitchFamily="49" charset="0"/>
              </a:rPr>
              <a:t>enable_if_t</a:t>
            </a:r>
            <a:r>
              <a:rPr lang="en-US" sz="1920">
                <a:solidFill>
                  <a:srgbClr val="FFFFFF"/>
                </a:solidFill>
                <a:latin typeface="Consolas" panose="020B0609020204030204" pitchFamily="49" charset="0"/>
              </a:rPr>
              <a:t>&lt;</a:t>
            </a:r>
            <a:r>
              <a:rPr lang="en-US" sz="1920" err="1">
                <a:solidFill>
                  <a:srgbClr val="D5A2DF"/>
                </a:solidFill>
                <a:latin typeface="Consolas" panose="020B0609020204030204" pitchFamily="49" charset="0"/>
              </a:rPr>
              <a:t>false</a:t>
            </a:r>
            <a:r>
              <a:rPr lang="en-US" sz="1920" err="1">
                <a:solidFill>
                  <a:srgbClr val="FFFFFF"/>
                </a:solidFill>
                <a:latin typeface="Consolas" panose="020B0609020204030204" pitchFamily="49" charset="0"/>
              </a:rPr>
              <a:t>,</a:t>
            </a:r>
            <a:r>
              <a:rPr lang="en-US" sz="1920" err="1">
                <a:solidFill>
                  <a:srgbClr val="D5A2DF"/>
                </a:solidFill>
                <a:latin typeface="Consolas" panose="020B0609020204030204" pitchFamily="49" charset="0"/>
              </a:rPr>
              <a:t>int</a:t>
            </a:r>
            <a:r>
              <a:rPr lang="en-US" sz="1920">
                <a:solidFill>
                  <a:srgbClr val="FFFFFF"/>
                </a:solidFill>
                <a:latin typeface="Consolas" panose="020B0609020204030204" pitchFamily="49" charset="0"/>
              </a:rPr>
              <a:t>&gt;</a:t>
            </a:r>
            <a:r>
              <a:rPr lang="en-US" sz="1920">
                <a:solidFill>
                  <a:srgbClr val="DCDCDC"/>
                </a:solidFill>
                <a:latin typeface="Consolas" panose="020B0609020204030204" pitchFamily="49" charset="0"/>
              </a:rPr>
              <a:t> </a:t>
            </a:r>
            <a:r>
              <a:rPr lang="en-US" sz="1920">
                <a:solidFill>
                  <a:srgbClr val="FFFFFF"/>
                </a:solidFill>
                <a:latin typeface="Consolas" panose="020B0609020204030204" pitchFamily="49" charset="0"/>
              </a:rPr>
              <a:t>=</a:t>
            </a:r>
            <a:r>
              <a:rPr lang="en-US" sz="1920">
                <a:solidFill>
                  <a:srgbClr val="F99E84"/>
                </a:solidFill>
                <a:latin typeface="Consolas" panose="020B0609020204030204" pitchFamily="49" charset="0"/>
              </a:rPr>
              <a:t>0</a:t>
            </a:r>
            <a:r>
              <a:rPr lang="en-US" sz="1920">
                <a:solidFill>
                  <a:srgbClr val="DCDCDC"/>
                </a:solidFill>
                <a:latin typeface="Consolas" panose="020B0609020204030204" pitchFamily="49" charset="0"/>
              </a:rPr>
              <a:t> </a:t>
            </a:r>
            <a:r>
              <a:rPr lang="en-US" sz="1920">
                <a:solidFill>
                  <a:srgbClr val="FFFFFF"/>
                </a:solidFill>
                <a:latin typeface="Consolas" panose="020B0609020204030204" pitchFamily="49" charset="0"/>
              </a:rPr>
              <a:t>&gt;</a:t>
            </a:r>
          </a:p>
          <a:p>
            <a:endParaRPr lang="en-US" sz="1920">
              <a:solidFill>
                <a:srgbClr val="DCDCDC"/>
              </a:solidFill>
              <a:latin typeface="Consolas" panose="020B0609020204030204" pitchFamily="49" charset="0"/>
            </a:endParaRPr>
          </a:p>
          <a:p>
            <a:r>
              <a:rPr lang="en-US" sz="1920">
                <a:solidFill>
                  <a:srgbClr val="D5A2DF"/>
                </a:solidFill>
                <a:latin typeface="Consolas" panose="020B0609020204030204" pitchFamily="49" charset="0"/>
              </a:rPr>
              <a:t>template</a:t>
            </a:r>
            <a:r>
              <a:rPr lang="en-US" sz="1920">
                <a:solidFill>
                  <a:srgbClr val="FFFFFF"/>
                </a:solidFill>
                <a:latin typeface="Consolas" panose="020B0609020204030204" pitchFamily="49" charset="0"/>
              </a:rPr>
              <a:t>&lt;</a:t>
            </a:r>
            <a:r>
              <a:rPr lang="en-US" sz="1920" err="1">
                <a:solidFill>
                  <a:srgbClr val="D5A2DF"/>
                </a:solidFill>
                <a:latin typeface="Consolas" panose="020B0609020204030204" pitchFamily="49" charset="0"/>
              </a:rPr>
              <a:t>typename</a:t>
            </a:r>
            <a:r>
              <a:rPr lang="en-US" sz="1920">
                <a:solidFill>
                  <a:srgbClr val="DCDCDC"/>
                </a:solidFill>
                <a:latin typeface="Consolas" panose="020B0609020204030204" pitchFamily="49" charset="0"/>
              </a:rPr>
              <a:t> </a:t>
            </a:r>
            <a:r>
              <a:rPr lang="en-US" sz="1920">
                <a:solidFill>
                  <a:srgbClr val="556B2F"/>
                </a:solidFill>
                <a:latin typeface="Consolas" panose="020B0609020204030204" pitchFamily="49" charset="0"/>
              </a:rPr>
              <a:t>T</a:t>
            </a:r>
            <a:r>
              <a:rPr lang="en-US" sz="1920">
                <a:solidFill>
                  <a:srgbClr val="FFFFFF"/>
                </a:solidFill>
                <a:latin typeface="Consolas" panose="020B0609020204030204" pitchFamily="49" charset="0"/>
              </a:rPr>
              <a:t>,</a:t>
            </a:r>
            <a:r>
              <a:rPr lang="en-US" sz="1920">
                <a:solidFill>
                  <a:srgbClr val="DCDCDC"/>
                </a:solidFill>
                <a:latin typeface="Consolas" panose="020B0609020204030204" pitchFamily="49" charset="0"/>
              </a:rPr>
              <a:t> </a:t>
            </a:r>
            <a:r>
              <a:rPr lang="en-US" sz="1920">
                <a:solidFill>
                  <a:srgbClr val="FFC082"/>
                </a:solidFill>
                <a:latin typeface="Consolas" panose="020B0609020204030204" pitchFamily="49" charset="0"/>
              </a:rPr>
              <a:t>std</a:t>
            </a:r>
            <a:r>
              <a:rPr lang="en-US" sz="1920">
                <a:solidFill>
                  <a:srgbClr val="FFFFFF"/>
                </a:solidFill>
                <a:latin typeface="Consolas" panose="020B0609020204030204" pitchFamily="49" charset="0"/>
              </a:rPr>
              <a:t>::</a:t>
            </a:r>
            <a:r>
              <a:rPr lang="en-US" sz="1920" err="1">
                <a:solidFill>
                  <a:srgbClr val="CF8585"/>
                </a:solidFill>
                <a:latin typeface="Consolas" panose="020B0609020204030204" pitchFamily="49" charset="0"/>
              </a:rPr>
              <a:t>enable_if_t</a:t>
            </a:r>
            <a:r>
              <a:rPr lang="en-US" sz="1920">
                <a:solidFill>
                  <a:srgbClr val="FFFFFF"/>
                </a:solidFill>
                <a:latin typeface="Consolas" panose="020B0609020204030204" pitchFamily="49" charset="0"/>
              </a:rPr>
              <a:t>&lt;</a:t>
            </a:r>
            <a:r>
              <a:rPr lang="en-US" sz="1920" err="1">
                <a:solidFill>
                  <a:srgbClr val="D5A2DF"/>
                </a:solidFill>
                <a:latin typeface="Consolas" panose="020B0609020204030204" pitchFamily="49" charset="0"/>
              </a:rPr>
              <a:t>true</a:t>
            </a:r>
            <a:r>
              <a:rPr lang="en-US" sz="1920" err="1">
                <a:solidFill>
                  <a:srgbClr val="FFFFFF"/>
                </a:solidFill>
                <a:latin typeface="Consolas" panose="020B0609020204030204" pitchFamily="49" charset="0"/>
              </a:rPr>
              <a:t>,</a:t>
            </a:r>
            <a:r>
              <a:rPr lang="en-US" sz="1920" err="1">
                <a:solidFill>
                  <a:srgbClr val="D5A2DF"/>
                </a:solidFill>
                <a:latin typeface="Consolas" panose="020B0609020204030204" pitchFamily="49" charset="0"/>
              </a:rPr>
              <a:t>int</a:t>
            </a:r>
            <a:r>
              <a:rPr lang="en-US" sz="1920">
                <a:solidFill>
                  <a:srgbClr val="FFFFFF"/>
                </a:solidFill>
                <a:latin typeface="Consolas" panose="020B0609020204030204" pitchFamily="49" charset="0"/>
              </a:rPr>
              <a:t>&gt;</a:t>
            </a:r>
            <a:r>
              <a:rPr lang="en-US" sz="1920">
                <a:solidFill>
                  <a:srgbClr val="DCDCDC"/>
                </a:solidFill>
                <a:latin typeface="Consolas" panose="020B0609020204030204" pitchFamily="49" charset="0"/>
              </a:rPr>
              <a:t> </a:t>
            </a:r>
            <a:r>
              <a:rPr lang="en-US" sz="1920">
                <a:solidFill>
                  <a:srgbClr val="FFFFFF"/>
                </a:solidFill>
                <a:latin typeface="Consolas" panose="020B0609020204030204" pitchFamily="49" charset="0"/>
              </a:rPr>
              <a:t>=</a:t>
            </a:r>
            <a:r>
              <a:rPr lang="en-US" sz="1920">
                <a:solidFill>
                  <a:srgbClr val="F99E84"/>
                </a:solidFill>
                <a:latin typeface="Consolas" panose="020B0609020204030204" pitchFamily="49" charset="0"/>
              </a:rPr>
              <a:t>0</a:t>
            </a:r>
            <a:r>
              <a:rPr lang="en-US" sz="1920">
                <a:solidFill>
                  <a:srgbClr val="DCDCDC"/>
                </a:solidFill>
                <a:latin typeface="Consolas" panose="020B0609020204030204" pitchFamily="49" charset="0"/>
              </a:rPr>
              <a:t> </a:t>
            </a:r>
            <a:r>
              <a:rPr lang="en-US" sz="1920">
                <a:solidFill>
                  <a:srgbClr val="FFFFFF"/>
                </a:solidFill>
                <a:latin typeface="Consolas" panose="020B0609020204030204" pitchFamily="49" charset="0"/>
              </a:rPr>
              <a:t>&gt;</a:t>
            </a:r>
            <a:endParaRPr lang="en-US" sz="1920">
              <a:solidFill>
                <a:srgbClr val="DCDCDC"/>
              </a:solidFill>
              <a:latin typeface="Consolas" panose="020B0609020204030204" pitchFamily="49" charset="0"/>
            </a:endParaRPr>
          </a:p>
          <a:p>
            <a:r>
              <a:rPr lang="fr-FR" sz="1920" err="1">
                <a:solidFill>
                  <a:srgbClr val="D5A2DF"/>
                </a:solidFill>
                <a:latin typeface="Consolas" panose="020B0609020204030204" pitchFamily="49" charset="0"/>
              </a:rPr>
              <a:t>template</a:t>
            </a:r>
            <a:r>
              <a:rPr lang="fr-FR" sz="1920">
                <a:solidFill>
                  <a:srgbClr val="FFFFFF"/>
                </a:solidFill>
                <a:latin typeface="Consolas" panose="020B0609020204030204" pitchFamily="49" charset="0"/>
              </a:rPr>
              <a:t>&lt;</a:t>
            </a:r>
            <a:r>
              <a:rPr lang="fr-FR" sz="1920" err="1">
                <a:solidFill>
                  <a:srgbClr val="D5A2DF"/>
                </a:solidFill>
                <a:latin typeface="Consolas" panose="020B0609020204030204" pitchFamily="49" charset="0"/>
              </a:rPr>
              <a:t>typename</a:t>
            </a:r>
            <a:r>
              <a:rPr lang="fr-FR" sz="1920">
                <a:solidFill>
                  <a:srgbClr val="DCDCDC"/>
                </a:solidFill>
                <a:latin typeface="Consolas" panose="020B0609020204030204" pitchFamily="49" charset="0"/>
              </a:rPr>
              <a:t> </a:t>
            </a:r>
            <a:r>
              <a:rPr lang="fr-FR" sz="1920">
                <a:solidFill>
                  <a:srgbClr val="556B2F"/>
                </a:solidFill>
                <a:latin typeface="Consolas" panose="020B0609020204030204" pitchFamily="49" charset="0"/>
              </a:rPr>
              <a:t>T</a:t>
            </a:r>
            <a:r>
              <a:rPr lang="fr-FR" sz="1920">
                <a:solidFill>
                  <a:srgbClr val="FFFFFF"/>
                </a:solidFill>
                <a:latin typeface="Consolas" panose="020B0609020204030204" pitchFamily="49" charset="0"/>
              </a:rPr>
              <a:t>,</a:t>
            </a:r>
            <a:r>
              <a:rPr lang="fr-FR" sz="1920">
                <a:solidFill>
                  <a:srgbClr val="DCDCDC"/>
                </a:solidFill>
                <a:latin typeface="Consolas" panose="020B0609020204030204" pitchFamily="49" charset="0"/>
              </a:rPr>
              <a:t> </a:t>
            </a:r>
            <a:r>
              <a:rPr lang="fr-FR" sz="1920" err="1">
                <a:solidFill>
                  <a:srgbClr val="D5A2DF"/>
                </a:solidFill>
                <a:latin typeface="Consolas" panose="020B0609020204030204" pitchFamily="49" charset="0"/>
              </a:rPr>
              <a:t>int</a:t>
            </a:r>
            <a:r>
              <a:rPr lang="fr-FR" sz="1920">
                <a:solidFill>
                  <a:srgbClr val="DCDCDC"/>
                </a:solidFill>
                <a:latin typeface="Consolas" panose="020B0609020204030204" pitchFamily="49" charset="0"/>
              </a:rPr>
              <a:t> </a:t>
            </a:r>
            <a:r>
              <a:rPr lang="fr-FR" sz="1920">
                <a:solidFill>
                  <a:srgbClr val="FFFFFF"/>
                </a:solidFill>
                <a:latin typeface="Consolas" panose="020B0609020204030204" pitchFamily="49" charset="0"/>
              </a:rPr>
              <a:t>=</a:t>
            </a:r>
            <a:r>
              <a:rPr lang="fr-FR" sz="1920">
                <a:solidFill>
                  <a:srgbClr val="F99E84"/>
                </a:solidFill>
                <a:latin typeface="Consolas" panose="020B0609020204030204" pitchFamily="49" charset="0"/>
              </a:rPr>
              <a:t>0</a:t>
            </a:r>
            <a:r>
              <a:rPr lang="fr-FR" sz="1920">
                <a:solidFill>
                  <a:srgbClr val="DCDCDC"/>
                </a:solidFill>
                <a:latin typeface="Consolas" panose="020B0609020204030204" pitchFamily="49" charset="0"/>
              </a:rPr>
              <a:t> </a:t>
            </a:r>
            <a:r>
              <a:rPr lang="fr-FR" sz="1920">
                <a:solidFill>
                  <a:srgbClr val="FFFFFF"/>
                </a:solidFill>
                <a:latin typeface="Consolas" panose="020B0609020204030204" pitchFamily="49" charset="0"/>
              </a:rPr>
              <a:t>&gt;</a:t>
            </a:r>
            <a:endParaRPr lang="fr-FR" sz="1920">
              <a:solidFill>
                <a:srgbClr val="DCDCDC"/>
              </a:solidFill>
              <a:latin typeface="Consolas" panose="020B0609020204030204" pitchFamily="49" charset="0"/>
            </a:endParaRPr>
          </a:p>
          <a:p>
            <a:endParaRPr lang="en-US" sz="1440">
              <a:latin typeface="Times New Roman" panose="02020603050405020304" pitchFamily="18" charset="0"/>
            </a:endParaRPr>
          </a:p>
        </p:txBody>
      </p:sp>
      <p:sp>
        <p:nvSpPr>
          <p:cNvPr id="7" name="TextBox 6">
            <a:extLst>
              <a:ext uri="{FF2B5EF4-FFF2-40B4-BE49-F238E27FC236}">
                <a16:creationId xmlns:a16="http://schemas.microsoft.com/office/drawing/2014/main" id="{55799985-E1FB-4BA4-ADFC-98EFEDB0623B}"/>
              </a:ext>
            </a:extLst>
          </p:cNvPr>
          <p:cNvSpPr txBox="1"/>
          <p:nvPr/>
        </p:nvSpPr>
        <p:spPr>
          <a:xfrm>
            <a:off x="216713" y="1601280"/>
            <a:ext cx="3557930" cy="1569660"/>
          </a:xfrm>
          <a:prstGeom prst="rect">
            <a:avLst/>
          </a:prstGeom>
          <a:solidFill>
            <a:schemeClr val="bg1">
              <a:lumMod val="95000"/>
              <a:lumOff val="5000"/>
            </a:schemeClr>
          </a:solidFill>
        </p:spPr>
        <p:txBody>
          <a:bodyPr wrap="square">
            <a:spAutoFit/>
          </a:bodyPr>
          <a:lstStyle/>
          <a:p>
            <a:r>
              <a:rPr lang="en-US" sz="1920">
                <a:solidFill>
                  <a:srgbClr val="D5A2DF"/>
                </a:solidFill>
                <a:latin typeface="Consolas" panose="020B0609020204030204" pitchFamily="49" charset="0"/>
              </a:rPr>
              <a:t>int</a:t>
            </a:r>
            <a:r>
              <a:rPr lang="en-US" sz="1920">
                <a:solidFill>
                  <a:srgbClr val="DCDCDC"/>
                </a:solidFill>
                <a:latin typeface="Consolas" panose="020B0609020204030204" pitchFamily="49" charset="0"/>
              </a:rPr>
              <a:t> </a:t>
            </a:r>
            <a:r>
              <a:rPr lang="en-US" sz="1920">
                <a:solidFill>
                  <a:srgbClr val="8181E2"/>
                </a:solidFill>
                <a:latin typeface="Consolas" panose="020B0609020204030204" pitchFamily="49" charset="0"/>
              </a:rPr>
              <a:t>main</a:t>
            </a:r>
            <a:r>
              <a:rPr lang="en-US" sz="1920">
                <a:solidFill>
                  <a:srgbClr val="FFFFFF"/>
                </a:solidFill>
                <a:latin typeface="Consolas" panose="020B0609020204030204" pitchFamily="49" charset="0"/>
              </a:rPr>
              <a:t>()</a:t>
            </a:r>
            <a:r>
              <a:rPr lang="en-US" sz="1920">
                <a:solidFill>
                  <a:srgbClr val="DCDCDC"/>
                </a:solidFill>
                <a:latin typeface="Consolas" panose="020B0609020204030204" pitchFamily="49" charset="0"/>
              </a:rPr>
              <a:t> </a:t>
            </a:r>
            <a:r>
              <a:rPr lang="en-US" sz="1920">
                <a:solidFill>
                  <a:srgbClr val="FFFFFF"/>
                </a:solidFill>
                <a:latin typeface="Consolas" panose="020B0609020204030204" pitchFamily="49" charset="0"/>
              </a:rPr>
              <a:t>{</a:t>
            </a:r>
            <a:endParaRPr lang="en-US" sz="1920">
              <a:solidFill>
                <a:srgbClr val="DCDCDC"/>
              </a:solidFill>
              <a:latin typeface="Consolas" panose="020B0609020204030204" pitchFamily="49" charset="0"/>
            </a:endParaRPr>
          </a:p>
          <a:p>
            <a:r>
              <a:rPr lang="en-US" sz="1920">
                <a:solidFill>
                  <a:srgbClr val="DCDCDC"/>
                </a:solidFill>
                <a:latin typeface="Consolas" panose="020B0609020204030204" pitchFamily="49" charset="0"/>
              </a:rPr>
              <a:t>	</a:t>
            </a:r>
            <a:r>
              <a:rPr lang="en-US" sz="1920">
                <a:solidFill>
                  <a:srgbClr val="8181E2"/>
                </a:solidFill>
                <a:latin typeface="Consolas" panose="020B0609020204030204" pitchFamily="49" charset="0"/>
              </a:rPr>
              <a:t>Divide</a:t>
            </a:r>
            <a:r>
              <a:rPr lang="en-US" sz="1920">
                <a:solidFill>
                  <a:srgbClr val="FFFFFF"/>
                </a:solidFill>
                <a:latin typeface="Consolas" panose="020B0609020204030204" pitchFamily="49" charset="0"/>
              </a:rPr>
              <a:t>(</a:t>
            </a:r>
            <a:r>
              <a:rPr lang="en-US" sz="1920">
                <a:solidFill>
                  <a:srgbClr val="F99E84"/>
                </a:solidFill>
                <a:latin typeface="Consolas" panose="020B0609020204030204" pitchFamily="49" charset="0"/>
              </a:rPr>
              <a:t>5</a:t>
            </a:r>
            <a:r>
              <a:rPr lang="en-US" sz="1920">
                <a:solidFill>
                  <a:srgbClr val="FFFFFF"/>
                </a:solidFill>
                <a:latin typeface="Consolas" panose="020B0609020204030204" pitchFamily="49" charset="0"/>
              </a:rPr>
              <a:t>,</a:t>
            </a:r>
            <a:r>
              <a:rPr lang="en-US" sz="1920">
                <a:solidFill>
                  <a:srgbClr val="DCDCDC"/>
                </a:solidFill>
                <a:latin typeface="Consolas" panose="020B0609020204030204" pitchFamily="49" charset="0"/>
              </a:rPr>
              <a:t> </a:t>
            </a:r>
            <a:r>
              <a:rPr lang="en-US" sz="1920">
                <a:solidFill>
                  <a:srgbClr val="F99E84"/>
                </a:solidFill>
                <a:latin typeface="Consolas" panose="020B0609020204030204" pitchFamily="49" charset="0"/>
              </a:rPr>
              <a:t>2</a:t>
            </a:r>
            <a:r>
              <a:rPr lang="en-US" sz="1920">
                <a:solidFill>
                  <a:srgbClr val="FFFFFF"/>
                </a:solidFill>
                <a:latin typeface="Consolas" panose="020B0609020204030204" pitchFamily="49" charset="0"/>
              </a:rPr>
              <a:t>)</a:t>
            </a:r>
            <a:r>
              <a:rPr lang="en-US" sz="1920">
                <a:solidFill>
                  <a:srgbClr val="DCDCDC"/>
                </a:solidFill>
                <a:latin typeface="Consolas" panose="020B0609020204030204" pitchFamily="49" charset="0"/>
              </a:rPr>
              <a:t> </a:t>
            </a:r>
            <a:r>
              <a:rPr lang="en-US" sz="1920">
                <a:solidFill>
                  <a:srgbClr val="FFFFFF"/>
                </a:solidFill>
                <a:latin typeface="Consolas" panose="020B0609020204030204" pitchFamily="49" charset="0"/>
              </a:rPr>
              <a:t>;</a:t>
            </a:r>
            <a:r>
              <a:rPr lang="en-US" sz="1920">
                <a:solidFill>
                  <a:srgbClr val="DCDCDC"/>
                </a:solidFill>
                <a:latin typeface="Consolas" panose="020B0609020204030204" pitchFamily="49" charset="0"/>
              </a:rPr>
              <a:t>	</a:t>
            </a:r>
          </a:p>
          <a:p>
            <a:endParaRPr lang="en-US" sz="1920">
              <a:solidFill>
                <a:srgbClr val="DCDCDC"/>
              </a:solidFill>
              <a:latin typeface="Consolas" panose="020B0609020204030204" pitchFamily="49" charset="0"/>
            </a:endParaRPr>
          </a:p>
          <a:p>
            <a:r>
              <a:rPr lang="en-US" sz="1920">
                <a:solidFill>
                  <a:srgbClr val="DCDCDC"/>
                </a:solidFill>
                <a:latin typeface="Consolas" panose="020B0609020204030204" pitchFamily="49" charset="0"/>
              </a:rPr>
              <a:t>	</a:t>
            </a:r>
            <a:r>
              <a:rPr lang="en-US" sz="1920">
                <a:solidFill>
                  <a:srgbClr val="8181E2"/>
                </a:solidFill>
                <a:latin typeface="Consolas" panose="020B0609020204030204" pitchFamily="49" charset="0"/>
              </a:rPr>
              <a:t>Divide</a:t>
            </a:r>
            <a:r>
              <a:rPr lang="en-US" sz="1920">
                <a:solidFill>
                  <a:srgbClr val="FFFFFF"/>
                </a:solidFill>
                <a:latin typeface="Consolas" panose="020B0609020204030204" pitchFamily="49" charset="0"/>
              </a:rPr>
              <a:t>(</a:t>
            </a:r>
            <a:r>
              <a:rPr lang="en-US" sz="1920">
                <a:solidFill>
                  <a:srgbClr val="F99E84"/>
                </a:solidFill>
                <a:latin typeface="Consolas" panose="020B0609020204030204" pitchFamily="49" charset="0"/>
              </a:rPr>
              <a:t>5.0f</a:t>
            </a:r>
            <a:r>
              <a:rPr lang="en-US" sz="1920">
                <a:solidFill>
                  <a:srgbClr val="FFFFFF"/>
                </a:solidFill>
                <a:latin typeface="Consolas" panose="020B0609020204030204" pitchFamily="49" charset="0"/>
              </a:rPr>
              <a:t>,</a:t>
            </a:r>
            <a:r>
              <a:rPr lang="en-US" sz="1920">
                <a:solidFill>
                  <a:srgbClr val="DCDCDC"/>
                </a:solidFill>
                <a:latin typeface="Consolas" panose="020B0609020204030204" pitchFamily="49" charset="0"/>
              </a:rPr>
              <a:t> </a:t>
            </a:r>
            <a:r>
              <a:rPr lang="en-US" sz="1920">
                <a:solidFill>
                  <a:srgbClr val="F99E84"/>
                </a:solidFill>
                <a:latin typeface="Consolas" panose="020B0609020204030204" pitchFamily="49" charset="0"/>
              </a:rPr>
              <a:t>1.2f</a:t>
            </a:r>
            <a:r>
              <a:rPr lang="en-US" sz="1920">
                <a:solidFill>
                  <a:srgbClr val="FFFFFF"/>
                </a:solidFill>
                <a:latin typeface="Consolas" panose="020B0609020204030204" pitchFamily="49" charset="0"/>
              </a:rPr>
              <a:t>)</a:t>
            </a:r>
            <a:r>
              <a:rPr lang="en-US" sz="1920">
                <a:solidFill>
                  <a:srgbClr val="DCDCDC"/>
                </a:solidFill>
                <a:latin typeface="Consolas" panose="020B0609020204030204" pitchFamily="49" charset="0"/>
              </a:rPr>
              <a:t> </a:t>
            </a:r>
            <a:r>
              <a:rPr lang="en-US" sz="1920">
                <a:solidFill>
                  <a:srgbClr val="FFFFFF"/>
                </a:solidFill>
                <a:latin typeface="Consolas" panose="020B0609020204030204" pitchFamily="49" charset="0"/>
              </a:rPr>
              <a:t>;</a:t>
            </a:r>
            <a:endParaRPr lang="en-US" sz="1920">
              <a:solidFill>
                <a:srgbClr val="DCDCDC"/>
              </a:solidFill>
              <a:latin typeface="Consolas" panose="020B0609020204030204" pitchFamily="49" charset="0"/>
            </a:endParaRPr>
          </a:p>
          <a:p>
            <a:r>
              <a:rPr lang="en-US" sz="1920">
                <a:solidFill>
                  <a:srgbClr val="FFFFFF"/>
                </a:solidFill>
                <a:latin typeface="Consolas" panose="020B0609020204030204" pitchFamily="49" charset="0"/>
              </a:rPr>
              <a:t>}</a:t>
            </a:r>
            <a:endParaRPr lang="en-US" sz="1920">
              <a:solidFill>
                <a:srgbClr val="DCDCDC"/>
              </a:solidFill>
              <a:latin typeface="Consolas" panose="020B0609020204030204" pitchFamily="49" charset="0"/>
            </a:endParaRPr>
          </a:p>
        </p:txBody>
      </p:sp>
      <p:cxnSp>
        <p:nvCxnSpPr>
          <p:cNvPr id="9" name="Straight Arrow Connector 8">
            <a:extLst>
              <a:ext uri="{FF2B5EF4-FFF2-40B4-BE49-F238E27FC236}">
                <a16:creationId xmlns:a16="http://schemas.microsoft.com/office/drawing/2014/main" id="{7A948F53-D868-4861-A4B2-E6F83A17FED9}"/>
              </a:ext>
            </a:extLst>
          </p:cNvPr>
          <p:cNvCxnSpPr>
            <a:cxnSpLocks/>
          </p:cNvCxnSpPr>
          <p:nvPr/>
        </p:nvCxnSpPr>
        <p:spPr>
          <a:xfrm>
            <a:off x="5179162" y="2057402"/>
            <a:ext cx="0" cy="1772106"/>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FED25018-7591-460A-84D2-909DBAFB3B59}"/>
              </a:ext>
            </a:extLst>
          </p:cNvPr>
          <p:cNvCxnSpPr>
            <a:cxnSpLocks/>
          </p:cNvCxnSpPr>
          <p:nvPr/>
        </p:nvCxnSpPr>
        <p:spPr>
          <a:xfrm>
            <a:off x="2249424" y="4630522"/>
            <a:ext cx="1841906" cy="0"/>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1FEFE029-6C3F-48C5-9829-437FE0FF7C35}"/>
              </a:ext>
            </a:extLst>
          </p:cNvPr>
          <p:cNvCxnSpPr>
            <a:cxnSpLocks/>
          </p:cNvCxnSpPr>
          <p:nvPr/>
        </p:nvCxnSpPr>
        <p:spPr>
          <a:xfrm flipH="1">
            <a:off x="3003499" y="2057401"/>
            <a:ext cx="2175662" cy="0"/>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FAEADAC0-C839-4E8E-9A0B-D6DC2DBCBA01}"/>
              </a:ext>
            </a:extLst>
          </p:cNvPr>
          <p:cNvCxnSpPr>
            <a:cxnSpLocks/>
          </p:cNvCxnSpPr>
          <p:nvPr/>
        </p:nvCxnSpPr>
        <p:spPr>
          <a:xfrm flipV="1">
            <a:off x="2249424" y="2872132"/>
            <a:ext cx="0" cy="1758390"/>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D18AFCD8-E597-4EE5-B2E6-B228BA08F733}"/>
              </a:ext>
            </a:extLst>
          </p:cNvPr>
          <p:cNvCxnSpPr>
            <a:cxnSpLocks/>
          </p:cNvCxnSpPr>
          <p:nvPr/>
        </p:nvCxnSpPr>
        <p:spPr>
          <a:xfrm flipH="1">
            <a:off x="7063435" y="4164179"/>
            <a:ext cx="4106875" cy="0"/>
          </a:xfrm>
          <a:prstGeom prst="straightConnector1">
            <a:avLst/>
          </a:prstGeom>
          <a:ln>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5877727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Static Assertion</a:t>
            </a:r>
          </a:p>
        </p:txBody>
      </p:sp>
      <p:sp>
        <p:nvSpPr>
          <p:cNvPr id="3" name="Content Placeholder 2"/>
          <p:cNvSpPr>
            <a:spLocks noGrp="1"/>
          </p:cNvSpPr>
          <p:nvPr>
            <p:ph idx="1"/>
          </p:nvPr>
        </p:nvSpPr>
        <p:spPr/>
        <p:txBody>
          <a:bodyPr>
            <a:normAutofit/>
          </a:bodyPr>
          <a:lstStyle/>
          <a:p>
            <a:r>
              <a:rPr lang="en-IN"/>
              <a:t>Accepts an expression and a user defined message</a:t>
            </a:r>
          </a:p>
          <a:p>
            <a:pPr lvl="1"/>
            <a:r>
              <a:rPr lang="en-IN"/>
              <a:t>In C++17, the message is optional</a:t>
            </a:r>
          </a:p>
          <a:p>
            <a:r>
              <a:rPr lang="en-IN"/>
              <a:t>Used for testing an expression at compile time</a:t>
            </a:r>
          </a:p>
          <a:p>
            <a:r>
              <a:rPr lang="en-IN"/>
              <a:t>If the expression returns false, the compiler displays the specified message and compilation fails</a:t>
            </a:r>
          </a:p>
          <a:p>
            <a:endParaRPr lang="en-IN"/>
          </a:p>
        </p:txBody>
      </p:sp>
    </p:spTree>
    <p:extLst>
      <p:ext uri="{BB962C8B-B14F-4D97-AF65-F5344CB8AC3E}">
        <p14:creationId xmlns:p14="http://schemas.microsoft.com/office/powerpoint/2010/main" val="988958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62CE-3BDF-4BE8-AAC1-6ED5E1980E24}"/>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51BCDF4E-A3C6-4D37-8A6E-7B9980FE216E}"/>
              </a:ext>
            </a:extLst>
          </p:cNvPr>
          <p:cNvSpPr txBox="1"/>
          <p:nvPr/>
        </p:nvSpPr>
        <p:spPr>
          <a:xfrm>
            <a:off x="1215628" y="2690336"/>
            <a:ext cx="2503884" cy="1477328"/>
          </a:xfrm>
          <a:prstGeom prst="rect">
            <a:avLst/>
          </a:prstGeom>
          <a:solidFill>
            <a:schemeClr val="bg1">
              <a:lumMod val="85000"/>
              <a:lumOff val="15000"/>
            </a:schemeClr>
          </a:solidFill>
        </p:spPr>
        <p:txBody>
          <a:bodyPr wrap="square">
            <a:spAutoFit/>
          </a:bodyPr>
          <a:lstStyle/>
          <a:p>
            <a:pPr marR="0" algn="l" rtl="0"/>
            <a:r>
              <a:rPr lang="en-IN" sz="1800" b="0" i="0" u="none" strike="noStrike" baseline="0">
                <a:solidFill>
                  <a:srgbClr val="D5A2DF"/>
                </a:solidFill>
                <a:latin typeface="JetBrains Mono" pitchFamily="2" charset="0"/>
              </a:rPr>
              <a:t>union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Data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7979"/>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char</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7979"/>
                </a:solidFill>
                <a:latin typeface="JetBrains Mono" pitchFamily="2" charset="0"/>
              </a:rPr>
              <a:t>y</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double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7979"/>
                </a:solidFill>
                <a:latin typeface="JetBrains Mono" pitchFamily="2" charset="0"/>
              </a:rPr>
              <a:t>z</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p:txBody>
      </p:sp>
      <p:sp>
        <p:nvSpPr>
          <p:cNvPr id="8" name="TextBox 7">
            <a:extLst>
              <a:ext uri="{FF2B5EF4-FFF2-40B4-BE49-F238E27FC236}">
                <a16:creationId xmlns:a16="http://schemas.microsoft.com/office/drawing/2014/main" id="{53F180F6-9BAA-4912-950B-05B8C9215D28}"/>
              </a:ext>
            </a:extLst>
          </p:cNvPr>
          <p:cNvSpPr txBox="1"/>
          <p:nvPr/>
        </p:nvSpPr>
        <p:spPr>
          <a:xfrm>
            <a:off x="4868466" y="2690336"/>
            <a:ext cx="6107906" cy="1477328"/>
          </a:xfrm>
          <a:prstGeom prst="rect">
            <a:avLst/>
          </a:prstGeom>
          <a:solidFill>
            <a:schemeClr val="bg1">
              <a:lumMod val="85000"/>
              <a:lumOff val="15000"/>
            </a:schemeClr>
          </a:solidFill>
        </p:spPr>
        <p:txBody>
          <a:bodyPr wrap="square">
            <a:spAutoFit/>
          </a:bodyPr>
          <a:lstStyle/>
          <a:p>
            <a:pPr marR="0" algn="l" rtl="0"/>
            <a:r>
              <a:rPr lang="en-IN" sz="1800" b="0" i="0" u="none" strike="noStrike" baseline="0">
                <a:solidFill>
                  <a:srgbClr val="008B8B"/>
                </a:solidFill>
                <a:latin typeface="JetBrains Mono" pitchFamily="2" charset="0"/>
              </a:rPr>
              <a:t>Data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d1</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JetBrains Mono" pitchFamily="2" charset="0"/>
              </a:rPr>
              <a:t>			</a:t>
            </a:r>
            <a:r>
              <a:rPr lang="en-IN" sz="1600" b="0" i="1" u="none" strike="noStrike" baseline="0">
                <a:solidFill>
                  <a:srgbClr val="008010"/>
                </a:solidFill>
                <a:latin typeface="JetBrains Mono" pitchFamily="2" charset="0"/>
              </a:rPr>
              <a:t>//x</a:t>
            </a:r>
            <a:r>
              <a:rPr lang="en-IN" sz="1600" b="0" i="1" u="none" strike="noStrike" baseline="0">
                <a:solidFill>
                  <a:srgbClr val="008010"/>
                </a:solidFill>
                <a:latin typeface="Cambria" panose="02040503050406030204" pitchFamily="18" charset="0"/>
              </a:rPr>
              <a:t> </a:t>
            </a:r>
            <a:r>
              <a:rPr lang="en-IN" sz="1600" b="0" i="1" u="none" strike="noStrike" baseline="0">
                <a:solidFill>
                  <a:srgbClr val="008010"/>
                </a:solidFill>
                <a:latin typeface="JetBrains Mono" pitchFamily="2" charset="0"/>
              </a:rPr>
              <a:t>=</a:t>
            </a:r>
            <a:r>
              <a:rPr lang="en-IN" sz="1600" b="0" i="1" u="none" strike="noStrike" baseline="0">
                <a:solidFill>
                  <a:srgbClr val="008010"/>
                </a:solidFill>
                <a:latin typeface="Cambria" panose="02040503050406030204" pitchFamily="18" charset="0"/>
              </a:rPr>
              <a:t> </a:t>
            </a:r>
            <a:r>
              <a:rPr lang="en-IN" sz="1600" b="0" i="1" u="none" strike="noStrike" baseline="0">
                <a:solidFill>
                  <a:srgbClr val="008010"/>
                </a:solidFill>
                <a:latin typeface="JetBrains Mono" pitchFamily="2" charset="0"/>
              </a:rPr>
              <a:t>0</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008B8B"/>
                </a:solidFill>
                <a:latin typeface="JetBrains Mono" pitchFamily="2" charset="0"/>
              </a:rPr>
              <a:t>Data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d2</a:t>
            </a:r>
            <a:r>
              <a:rPr lang="en-IN" sz="1800" b="0" i="0" u="none" strike="noStrike" baseline="0">
                <a:solidFill>
                  <a:srgbClr val="008B8B"/>
                </a:solidFill>
                <a:latin typeface="JetBrains Mono" pitchFamily="2" charset="0"/>
              </a:rPr>
              <a:t>{</a:t>
            </a:r>
            <a:r>
              <a:rPr lang="en-IN" sz="1800" b="0" i="0" u="none" strike="noStrike" baseline="0">
                <a:solidFill>
                  <a:srgbClr val="FFFFFF"/>
                </a:solidFill>
                <a:latin typeface="JetBrains Mono" pitchFamily="2" charset="0"/>
              </a:rPr>
              <a:t>.</a:t>
            </a:r>
            <a:r>
              <a:rPr lang="en-IN" sz="1800" b="0" i="0" u="none" strike="noStrike" baseline="0">
                <a:solidFill>
                  <a:srgbClr val="FF7979"/>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78C6C"/>
                </a:solidFill>
                <a:latin typeface="JetBrains Mono" pitchFamily="2" charset="0"/>
              </a:rPr>
              <a:t>10</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JetBrains Mono" pitchFamily="2" charset="0"/>
              </a:rPr>
              <a:t>	</a:t>
            </a:r>
            <a:r>
              <a:rPr lang="en-IN" sz="1600" b="0" i="1" u="none" strike="noStrike" baseline="0">
                <a:solidFill>
                  <a:srgbClr val="008010"/>
                </a:solidFill>
                <a:latin typeface="JetBrains Mono" pitchFamily="2" charset="0"/>
              </a:rPr>
              <a:t>//x</a:t>
            </a:r>
            <a:r>
              <a:rPr lang="en-IN" sz="1600" b="0" i="1" u="none" strike="noStrike" baseline="0">
                <a:solidFill>
                  <a:srgbClr val="008010"/>
                </a:solidFill>
                <a:latin typeface="Cambria" panose="02040503050406030204" pitchFamily="18" charset="0"/>
              </a:rPr>
              <a:t> </a:t>
            </a:r>
            <a:r>
              <a:rPr lang="en-IN" sz="1600" b="0" i="1" u="none" strike="noStrike" baseline="0">
                <a:solidFill>
                  <a:srgbClr val="008010"/>
                </a:solidFill>
                <a:latin typeface="JetBrains Mono" pitchFamily="2" charset="0"/>
              </a:rPr>
              <a:t>=</a:t>
            </a:r>
            <a:r>
              <a:rPr lang="en-IN" sz="1600" b="0" i="1" u="none" strike="noStrike" baseline="0">
                <a:solidFill>
                  <a:srgbClr val="008010"/>
                </a:solidFill>
                <a:latin typeface="Cambria" panose="02040503050406030204" pitchFamily="18" charset="0"/>
              </a:rPr>
              <a:t> </a:t>
            </a:r>
            <a:r>
              <a:rPr lang="en-IN" sz="1600" b="0" i="1" u="none" strike="noStrike" baseline="0">
                <a:solidFill>
                  <a:srgbClr val="008010"/>
                </a:solidFill>
                <a:latin typeface="JetBrains Mono" pitchFamily="2" charset="0"/>
              </a:rPr>
              <a:t>10</a:t>
            </a:r>
            <a:endParaRPr lang="en-IN" sz="1800" b="0" i="0" u="none" strike="noStrike" baseline="0">
              <a:solidFill>
                <a:srgbClr val="DCDCDC"/>
              </a:solidFill>
              <a:latin typeface="JetBrains Mono" pitchFamily="2" charset="0"/>
            </a:endParaRPr>
          </a:p>
          <a:p>
            <a:pPr marR="0" algn="l" rtl="0"/>
            <a:r>
              <a:rPr lang="es-ES" sz="1800" b="0" i="0" u="none" strike="noStrike" baseline="0">
                <a:solidFill>
                  <a:srgbClr val="008B8B"/>
                </a:solidFill>
                <a:latin typeface="JetBrains Mono" pitchFamily="2" charset="0"/>
              </a:rPr>
              <a:t>Data</a:t>
            </a:r>
            <a:r>
              <a:rPr lang="es-ES" sz="1800" b="0" i="0" u="none" strike="noStrike" baseline="0">
                <a:solidFill>
                  <a:srgbClr val="DCDCDC"/>
                </a:solidFill>
                <a:latin typeface="Cambria" panose="02040503050406030204" pitchFamily="18" charset="0"/>
              </a:rPr>
              <a:t> </a:t>
            </a:r>
            <a:r>
              <a:rPr lang="es-ES" sz="1800" b="0" i="0" u="none" strike="noStrike" baseline="0">
                <a:solidFill>
                  <a:srgbClr val="C8C8C8"/>
                </a:solidFill>
                <a:latin typeface="JetBrains Mono" pitchFamily="2" charset="0"/>
              </a:rPr>
              <a:t>d3</a:t>
            </a:r>
            <a:r>
              <a:rPr lang="es-ES" sz="1800" b="0" i="0" u="none" strike="noStrike" baseline="0">
                <a:solidFill>
                  <a:srgbClr val="008B8B"/>
                </a:solidFill>
                <a:latin typeface="JetBrains Mono" pitchFamily="2" charset="0"/>
              </a:rPr>
              <a:t>{</a:t>
            </a:r>
            <a:r>
              <a:rPr lang="es-ES" sz="1800" b="0" i="0" u="none" strike="noStrike" baseline="0">
                <a:solidFill>
                  <a:srgbClr val="FFFFFF"/>
                </a:solidFill>
                <a:latin typeface="JetBrains Mono" pitchFamily="2" charset="0"/>
              </a:rPr>
              <a:t>.</a:t>
            </a:r>
            <a:r>
              <a:rPr lang="es-ES" sz="1800" b="0" i="0" u="none" strike="noStrike" baseline="0">
                <a:solidFill>
                  <a:srgbClr val="FF7979"/>
                </a:solidFill>
                <a:latin typeface="JetBrains Mono" pitchFamily="2" charset="0"/>
              </a:rPr>
              <a:t>y</a:t>
            </a:r>
            <a:r>
              <a:rPr lang="es-ES" sz="1800" b="0" i="0" u="none" strike="noStrike" baseline="0">
                <a:solidFill>
                  <a:srgbClr val="DCDCDC"/>
                </a:solidFill>
                <a:latin typeface="Cambria" panose="02040503050406030204" pitchFamily="18" charset="0"/>
              </a:rPr>
              <a:t> </a:t>
            </a:r>
            <a:r>
              <a:rPr lang="es-ES" sz="1800" b="0" i="0" u="none" strike="noStrike" baseline="0">
                <a:solidFill>
                  <a:srgbClr val="FFFFFF"/>
                </a:solidFill>
                <a:latin typeface="JetBrains Mono" pitchFamily="2" charset="0"/>
              </a:rPr>
              <a:t>=</a:t>
            </a:r>
            <a:r>
              <a:rPr lang="es-ES" sz="1800" b="0" i="0" u="none" strike="noStrike" baseline="0">
                <a:solidFill>
                  <a:srgbClr val="DCDCDC"/>
                </a:solidFill>
                <a:latin typeface="Cambria" panose="02040503050406030204" pitchFamily="18" charset="0"/>
              </a:rPr>
              <a:t> </a:t>
            </a:r>
            <a:r>
              <a:rPr lang="es-ES" sz="1800" b="0" i="0" u="none" strike="noStrike" baseline="0">
                <a:solidFill>
                  <a:srgbClr val="A31515"/>
                </a:solidFill>
                <a:latin typeface="JetBrains Mono" pitchFamily="2" charset="0"/>
              </a:rPr>
              <a:t>'</a:t>
            </a:r>
            <a:r>
              <a:rPr lang="es-ES" sz="1800" b="0" i="0" u="none" strike="noStrike" baseline="0">
                <a:solidFill>
                  <a:srgbClr val="C3E88D"/>
                </a:solidFill>
                <a:latin typeface="JetBrains Mono" pitchFamily="2" charset="0"/>
              </a:rPr>
              <a:t>a</a:t>
            </a:r>
            <a:r>
              <a:rPr lang="es-ES" sz="1800" b="0" i="0" u="none" strike="noStrike" baseline="0">
                <a:solidFill>
                  <a:srgbClr val="A31515"/>
                </a:solidFill>
                <a:latin typeface="JetBrains Mono" pitchFamily="2" charset="0"/>
              </a:rPr>
              <a:t>'</a:t>
            </a:r>
            <a:r>
              <a:rPr lang="es-ES" sz="1800" b="0" i="0" u="none" strike="noStrike" baseline="0">
                <a:solidFill>
                  <a:srgbClr val="008B8B"/>
                </a:solidFill>
                <a:latin typeface="JetBrains Mono" pitchFamily="2" charset="0"/>
              </a:rPr>
              <a:t>}</a:t>
            </a:r>
            <a:r>
              <a:rPr lang="es-ES" sz="1800" b="0" i="0" u="none" strike="noStrike" baseline="0">
                <a:solidFill>
                  <a:srgbClr val="DCDCDC"/>
                </a:solidFill>
                <a:latin typeface="Cambria" panose="02040503050406030204" pitchFamily="18" charset="0"/>
              </a:rPr>
              <a:t> </a:t>
            </a:r>
            <a:r>
              <a:rPr lang="es-ES" sz="1800" b="0" i="0" u="none" strike="noStrike" baseline="0">
                <a:solidFill>
                  <a:srgbClr val="FFFFFF"/>
                </a:solidFill>
                <a:latin typeface="JetBrains Mono" pitchFamily="2" charset="0"/>
              </a:rPr>
              <a:t>;</a:t>
            </a:r>
            <a:r>
              <a:rPr lang="es-ES" sz="1800" b="0" i="0" u="none" strike="noStrike" baseline="0">
                <a:solidFill>
                  <a:srgbClr val="DCDCDC"/>
                </a:solidFill>
                <a:latin typeface="JetBrains Mono" pitchFamily="2" charset="0"/>
              </a:rPr>
              <a:t>	</a:t>
            </a:r>
            <a:r>
              <a:rPr lang="es-ES" sz="1600" b="0" i="1" u="none" strike="noStrike" baseline="0">
                <a:solidFill>
                  <a:srgbClr val="008010"/>
                </a:solidFill>
                <a:latin typeface="JetBrains Mono" pitchFamily="2" charset="0"/>
              </a:rPr>
              <a:t>//y</a:t>
            </a:r>
            <a:r>
              <a:rPr lang="es-ES" sz="1600" b="0" i="1" u="none" strike="noStrike" baseline="0">
                <a:solidFill>
                  <a:srgbClr val="008010"/>
                </a:solidFill>
                <a:latin typeface="Cambria" panose="02040503050406030204" pitchFamily="18" charset="0"/>
              </a:rPr>
              <a:t> </a:t>
            </a:r>
            <a:r>
              <a:rPr lang="es-ES" sz="1600" b="0" i="1" u="none" strike="noStrike" baseline="0">
                <a:solidFill>
                  <a:srgbClr val="008010"/>
                </a:solidFill>
                <a:latin typeface="JetBrains Mono" pitchFamily="2" charset="0"/>
              </a:rPr>
              <a:t>=</a:t>
            </a:r>
            <a:r>
              <a:rPr lang="es-ES" sz="1600" b="0" i="1" u="none" strike="noStrike" baseline="0">
                <a:solidFill>
                  <a:srgbClr val="008010"/>
                </a:solidFill>
                <a:latin typeface="Cambria" panose="02040503050406030204" pitchFamily="18" charset="0"/>
              </a:rPr>
              <a:t> </a:t>
            </a:r>
            <a:r>
              <a:rPr lang="es-ES" sz="1600" b="0" i="1" u="none" strike="noStrike" baseline="0">
                <a:solidFill>
                  <a:srgbClr val="008010"/>
                </a:solidFill>
                <a:latin typeface="JetBrains Mono" pitchFamily="2" charset="0"/>
              </a:rPr>
              <a:t>a</a:t>
            </a:r>
            <a:endParaRPr lang="es-E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s-ES" sz="1800" b="0" i="0" u="none" strike="noStrike" baseline="0">
                <a:solidFill>
                  <a:srgbClr val="008B8B"/>
                </a:solidFill>
                <a:latin typeface="JetBrains Mono" pitchFamily="2" charset="0"/>
              </a:rPr>
              <a:t>Data</a:t>
            </a:r>
            <a:r>
              <a:rPr lang="es-ES" sz="1800" b="0" i="0" u="none" strike="noStrike" baseline="0">
                <a:solidFill>
                  <a:srgbClr val="DCDCDC"/>
                </a:solidFill>
                <a:latin typeface="Cambria" panose="02040503050406030204" pitchFamily="18" charset="0"/>
              </a:rPr>
              <a:t> </a:t>
            </a:r>
            <a:r>
              <a:rPr lang="es-ES" sz="1800" b="0" i="0" u="none" strike="noStrike" baseline="0">
                <a:solidFill>
                  <a:srgbClr val="C8C8C8"/>
                </a:solidFill>
                <a:latin typeface="JetBrains Mono" pitchFamily="2" charset="0"/>
              </a:rPr>
              <a:t>d4</a:t>
            </a:r>
            <a:r>
              <a:rPr lang="es-ES" sz="1800" b="0" i="0" u="none" strike="noStrike" baseline="0">
                <a:solidFill>
                  <a:srgbClr val="008B8B"/>
                </a:solidFill>
                <a:latin typeface="JetBrains Mono" pitchFamily="2" charset="0"/>
              </a:rPr>
              <a:t>{</a:t>
            </a:r>
            <a:r>
              <a:rPr lang="es-ES" sz="1800" b="0" i="0" u="none" strike="noStrike" baseline="0">
                <a:solidFill>
                  <a:srgbClr val="FFFFFF"/>
                </a:solidFill>
                <a:latin typeface="JetBrains Mono" pitchFamily="2" charset="0"/>
              </a:rPr>
              <a:t>.</a:t>
            </a:r>
            <a:r>
              <a:rPr lang="es-ES" sz="1800" b="0" i="0" u="none" strike="noStrike" baseline="0">
                <a:solidFill>
                  <a:srgbClr val="FF7979"/>
                </a:solidFill>
                <a:latin typeface="JetBrains Mono" pitchFamily="2" charset="0"/>
              </a:rPr>
              <a:t>x</a:t>
            </a:r>
            <a:r>
              <a:rPr lang="es-ES" sz="1800" b="0" i="0" u="none" strike="noStrike" baseline="0">
                <a:solidFill>
                  <a:srgbClr val="DCDCDC"/>
                </a:solidFill>
                <a:latin typeface="Cambria" panose="02040503050406030204" pitchFamily="18" charset="0"/>
              </a:rPr>
              <a:t> </a:t>
            </a:r>
            <a:r>
              <a:rPr lang="es-ES" sz="1800" b="0" i="0" u="none" strike="noStrike" baseline="0">
                <a:solidFill>
                  <a:srgbClr val="FFFFFF"/>
                </a:solidFill>
                <a:latin typeface="JetBrains Mono" pitchFamily="2" charset="0"/>
              </a:rPr>
              <a:t>=</a:t>
            </a:r>
            <a:r>
              <a:rPr lang="es-ES" sz="1800" b="0" i="0" u="none" strike="noStrike" baseline="0">
                <a:solidFill>
                  <a:srgbClr val="DCDCDC"/>
                </a:solidFill>
                <a:latin typeface="Cambria" panose="02040503050406030204" pitchFamily="18" charset="0"/>
              </a:rPr>
              <a:t> </a:t>
            </a:r>
            <a:r>
              <a:rPr lang="es-ES" sz="1800" b="0" i="0" u="none" strike="noStrike" baseline="0">
                <a:solidFill>
                  <a:srgbClr val="F78C6C"/>
                </a:solidFill>
                <a:latin typeface="JetBrains Mono" pitchFamily="2" charset="0"/>
              </a:rPr>
              <a:t>3</a:t>
            </a:r>
            <a:r>
              <a:rPr lang="es-ES" sz="1800" b="0" i="0" u="none" strike="noStrike" baseline="0">
                <a:solidFill>
                  <a:srgbClr val="FFFFFF"/>
                </a:solidFill>
                <a:latin typeface="JetBrains Mono" pitchFamily="2" charset="0"/>
              </a:rPr>
              <a:t>,</a:t>
            </a:r>
            <a:r>
              <a:rPr lang="es-ES" sz="1800" b="0" i="0" u="none" strike="noStrike" baseline="0">
                <a:solidFill>
                  <a:srgbClr val="DCDCDC"/>
                </a:solidFill>
                <a:latin typeface="Cambria" panose="02040503050406030204" pitchFamily="18" charset="0"/>
              </a:rPr>
              <a:t> </a:t>
            </a:r>
            <a:r>
              <a:rPr lang="es-ES" sz="1800" b="0" i="0" u="none" strike="noStrike" baseline="0">
                <a:solidFill>
                  <a:srgbClr val="FFFFFF"/>
                </a:solidFill>
                <a:latin typeface="JetBrains Mono" pitchFamily="2" charset="0"/>
              </a:rPr>
              <a:t>.</a:t>
            </a:r>
            <a:r>
              <a:rPr lang="es-ES" sz="1800" b="0" i="0" u="none" strike="noStrike" baseline="0">
                <a:solidFill>
                  <a:srgbClr val="FF7979"/>
                </a:solidFill>
                <a:latin typeface="JetBrains Mono" pitchFamily="2" charset="0"/>
              </a:rPr>
              <a:t>y</a:t>
            </a:r>
            <a:r>
              <a:rPr lang="es-ES" sz="1800" b="0" i="0" u="none" strike="noStrike" baseline="0">
                <a:solidFill>
                  <a:srgbClr val="DCDCDC"/>
                </a:solidFill>
                <a:latin typeface="Cambria" panose="02040503050406030204" pitchFamily="18" charset="0"/>
              </a:rPr>
              <a:t> </a:t>
            </a:r>
            <a:r>
              <a:rPr lang="es-ES" sz="1800" b="0" i="0" u="none" strike="noStrike" baseline="0">
                <a:solidFill>
                  <a:srgbClr val="FFFFFF"/>
                </a:solidFill>
                <a:latin typeface="JetBrains Mono" pitchFamily="2" charset="0"/>
              </a:rPr>
              <a:t>=</a:t>
            </a:r>
            <a:r>
              <a:rPr lang="es-ES" sz="1800" b="0" i="0" u="none" strike="noStrike" baseline="0">
                <a:solidFill>
                  <a:srgbClr val="DCDCDC"/>
                </a:solidFill>
                <a:latin typeface="Cambria" panose="02040503050406030204" pitchFamily="18" charset="0"/>
              </a:rPr>
              <a:t> </a:t>
            </a:r>
            <a:r>
              <a:rPr lang="es-ES" sz="1800" b="0" i="0" u="none" strike="noStrike" baseline="0">
                <a:solidFill>
                  <a:srgbClr val="A31515"/>
                </a:solidFill>
                <a:latin typeface="JetBrains Mono" pitchFamily="2" charset="0"/>
              </a:rPr>
              <a:t>'</a:t>
            </a:r>
            <a:r>
              <a:rPr lang="es-ES" sz="1800" b="0" i="0" u="none" strike="noStrike" baseline="0">
                <a:solidFill>
                  <a:srgbClr val="C3E88D"/>
                </a:solidFill>
                <a:latin typeface="JetBrains Mono" pitchFamily="2" charset="0"/>
              </a:rPr>
              <a:t>a</a:t>
            </a:r>
            <a:r>
              <a:rPr lang="es-ES" sz="1800" b="0" i="0" u="none" strike="noStrike" baseline="0">
                <a:solidFill>
                  <a:srgbClr val="A31515"/>
                </a:solidFill>
                <a:latin typeface="JetBrains Mono" pitchFamily="2" charset="0"/>
              </a:rPr>
              <a:t>'</a:t>
            </a:r>
            <a:r>
              <a:rPr lang="es-ES" sz="1800" b="0" i="0" u="none" strike="noStrike" baseline="0">
                <a:solidFill>
                  <a:srgbClr val="008B8B"/>
                </a:solidFill>
                <a:latin typeface="JetBrains Mono" pitchFamily="2" charset="0"/>
              </a:rPr>
              <a:t>}</a:t>
            </a:r>
            <a:r>
              <a:rPr lang="es-ES" sz="1800" b="0" i="0" u="none" strike="noStrike" baseline="0">
                <a:solidFill>
                  <a:srgbClr val="DCDCDC"/>
                </a:solidFill>
                <a:latin typeface="Cambria" panose="02040503050406030204" pitchFamily="18" charset="0"/>
              </a:rPr>
              <a:t> </a:t>
            </a:r>
            <a:r>
              <a:rPr lang="es-ES" sz="1800" b="0" i="0" u="none" strike="noStrike" baseline="0">
                <a:solidFill>
                  <a:srgbClr val="FFFFFF"/>
                </a:solidFill>
                <a:latin typeface="JetBrains Mono" pitchFamily="2" charset="0"/>
              </a:rPr>
              <a:t>;</a:t>
            </a:r>
            <a:r>
              <a:rPr lang="es-ES" sz="1600" b="0" i="1" u="none" strike="noStrike" baseline="0">
                <a:solidFill>
                  <a:srgbClr val="008010"/>
                </a:solidFill>
                <a:latin typeface="JetBrains Mono" pitchFamily="2" charset="0"/>
              </a:rPr>
              <a:t>//Error</a:t>
            </a:r>
            <a:endParaRPr lang="es-ES" sz="1800" b="0" i="0" u="none" strike="noStrike" baseline="0">
              <a:solidFill>
                <a:srgbClr val="DCDCDC"/>
              </a:solidFill>
              <a:latin typeface="JetBrains Mono" pitchFamily="2" charset="0"/>
            </a:endParaRPr>
          </a:p>
        </p:txBody>
      </p:sp>
    </p:spTree>
    <p:extLst>
      <p:ext uri="{BB962C8B-B14F-4D97-AF65-F5344CB8AC3E}">
        <p14:creationId xmlns:p14="http://schemas.microsoft.com/office/powerpoint/2010/main" val="83848182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8A9D-1828-46DC-AE65-328766AF60BC}"/>
              </a:ext>
            </a:extLst>
          </p:cNvPr>
          <p:cNvSpPr>
            <a:spLocks noGrp="1"/>
          </p:cNvSpPr>
          <p:nvPr>
            <p:ph type="title"/>
          </p:nvPr>
        </p:nvSpPr>
        <p:spPr/>
        <p:txBody>
          <a:bodyPr/>
          <a:lstStyle/>
          <a:p>
            <a:r>
              <a:rPr lang="en-IN"/>
              <a:t>Compile-Time if</a:t>
            </a:r>
          </a:p>
        </p:txBody>
      </p:sp>
      <p:sp>
        <p:nvSpPr>
          <p:cNvPr id="3" name="Content Placeholder 2">
            <a:extLst>
              <a:ext uri="{FF2B5EF4-FFF2-40B4-BE49-F238E27FC236}">
                <a16:creationId xmlns:a16="http://schemas.microsoft.com/office/drawing/2014/main" id="{29D7151F-4E12-44B8-9E51-4A75A7876D33}"/>
              </a:ext>
            </a:extLst>
          </p:cNvPr>
          <p:cNvSpPr>
            <a:spLocks noGrp="1"/>
          </p:cNvSpPr>
          <p:nvPr>
            <p:ph idx="1"/>
          </p:nvPr>
        </p:nvSpPr>
        <p:spPr/>
        <p:txBody>
          <a:bodyPr>
            <a:normAutofit lnSpcReduction="10000"/>
          </a:bodyPr>
          <a:lstStyle/>
          <a:p>
            <a:r>
              <a:rPr lang="en-IN"/>
              <a:t>C++17 adds the ability to use </a:t>
            </a:r>
            <a:r>
              <a:rPr lang="en-IN" i="1" err="1"/>
              <a:t>constexpr</a:t>
            </a:r>
            <a:r>
              <a:rPr lang="en-IN"/>
              <a:t> with if statement</a:t>
            </a:r>
          </a:p>
          <a:p>
            <a:r>
              <a:rPr lang="en-IN"/>
              <a:t>It allows the condition to be evaluated at compile time </a:t>
            </a:r>
          </a:p>
          <a:p>
            <a:r>
              <a:rPr lang="en-IN"/>
              <a:t>The expression must be a constant condition that should be evaluable at compile-time</a:t>
            </a:r>
          </a:p>
          <a:p>
            <a:r>
              <a:rPr lang="en-IN"/>
              <a:t>No runtime cost of branching</a:t>
            </a:r>
          </a:p>
          <a:p>
            <a:endParaRPr lang="en-IN"/>
          </a:p>
          <a:p>
            <a:pPr marL="0" indent="0" algn="ctr">
              <a:buNone/>
            </a:pPr>
            <a:r>
              <a:rPr lang="en-IN" i="1">
                <a:solidFill>
                  <a:schemeClr val="accent5">
                    <a:lumMod val="75000"/>
                  </a:schemeClr>
                </a:solidFill>
              </a:rPr>
              <a:t>if </a:t>
            </a:r>
            <a:r>
              <a:rPr lang="en-IN" i="1" err="1">
                <a:solidFill>
                  <a:schemeClr val="accent5">
                    <a:lumMod val="75000"/>
                  </a:schemeClr>
                </a:solidFill>
              </a:rPr>
              <a:t>constexpr</a:t>
            </a:r>
            <a:r>
              <a:rPr lang="en-IN" i="1">
                <a:solidFill>
                  <a:schemeClr val="accent5">
                    <a:lumMod val="75000"/>
                  </a:schemeClr>
                </a:solidFill>
              </a:rPr>
              <a:t>(condition)</a:t>
            </a:r>
          </a:p>
          <a:p>
            <a:endParaRPr lang="en-IN" i="1"/>
          </a:p>
        </p:txBody>
      </p:sp>
    </p:spTree>
    <p:extLst>
      <p:ext uri="{BB962C8B-B14F-4D97-AF65-F5344CB8AC3E}">
        <p14:creationId xmlns:p14="http://schemas.microsoft.com/office/powerpoint/2010/main" val="18777030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EBA7791-410C-40FE-98CB-A956411C8A03}"/>
              </a:ext>
            </a:extLst>
          </p:cNvPr>
          <p:cNvSpPr>
            <a:spLocks noGrp="1"/>
          </p:cNvSpPr>
          <p:nvPr>
            <p:ph type="title"/>
          </p:nvPr>
        </p:nvSpPr>
        <p:spPr/>
        <p:txBody>
          <a:bodyPr/>
          <a:lstStyle/>
          <a:p>
            <a:r>
              <a:rPr lang="en-US"/>
              <a:t>Example</a:t>
            </a:r>
          </a:p>
        </p:txBody>
      </p:sp>
      <p:sp>
        <p:nvSpPr>
          <p:cNvPr id="8" name="TextBox 7">
            <a:extLst>
              <a:ext uri="{FF2B5EF4-FFF2-40B4-BE49-F238E27FC236}">
                <a16:creationId xmlns:a16="http://schemas.microsoft.com/office/drawing/2014/main" id="{112348B8-62FB-4322-A7D9-97FC57142E17}"/>
              </a:ext>
            </a:extLst>
          </p:cNvPr>
          <p:cNvSpPr txBox="1"/>
          <p:nvPr/>
        </p:nvSpPr>
        <p:spPr>
          <a:xfrm>
            <a:off x="1821485" y="2536392"/>
            <a:ext cx="8350301" cy="2677656"/>
          </a:xfrm>
          <a:prstGeom prst="rect">
            <a:avLst/>
          </a:prstGeom>
          <a:solidFill>
            <a:schemeClr val="bg1">
              <a:lumMod val="95000"/>
              <a:lumOff val="5000"/>
            </a:schemeClr>
          </a:solidFill>
        </p:spPr>
        <p:txBody>
          <a:bodyPr wrap="square">
            <a:spAutoFit/>
          </a:bodyPr>
          <a:lstStyle/>
          <a:p>
            <a:r>
              <a:rPr lang="en-US" sz="1920">
                <a:solidFill>
                  <a:srgbClr val="D5A2DF"/>
                </a:solidFill>
                <a:latin typeface="Consolas" panose="020B0609020204030204" pitchFamily="49" charset="0"/>
              </a:rPr>
              <a:t>template</a:t>
            </a:r>
            <a:r>
              <a:rPr lang="en-US" sz="1920">
                <a:solidFill>
                  <a:srgbClr val="FFFFFF"/>
                </a:solidFill>
                <a:latin typeface="Consolas" panose="020B0609020204030204" pitchFamily="49" charset="0"/>
              </a:rPr>
              <a:t>&lt;</a:t>
            </a:r>
            <a:r>
              <a:rPr lang="en-US" sz="1920" err="1">
                <a:solidFill>
                  <a:srgbClr val="D5A2DF"/>
                </a:solidFill>
                <a:latin typeface="Consolas" panose="020B0609020204030204" pitchFamily="49" charset="0"/>
              </a:rPr>
              <a:t>typename</a:t>
            </a:r>
            <a:r>
              <a:rPr lang="en-US" sz="1920">
                <a:solidFill>
                  <a:srgbClr val="DCDCDC"/>
                </a:solidFill>
                <a:latin typeface="Consolas" panose="020B0609020204030204" pitchFamily="49" charset="0"/>
              </a:rPr>
              <a:t> </a:t>
            </a:r>
            <a:r>
              <a:rPr lang="en-US" sz="1920">
                <a:solidFill>
                  <a:srgbClr val="556B2F"/>
                </a:solidFill>
                <a:latin typeface="Consolas" panose="020B0609020204030204" pitchFamily="49" charset="0"/>
              </a:rPr>
              <a:t>T</a:t>
            </a:r>
            <a:r>
              <a:rPr lang="en-US" sz="1920">
                <a:solidFill>
                  <a:srgbClr val="FFFFFF"/>
                </a:solidFill>
                <a:latin typeface="Consolas" panose="020B0609020204030204" pitchFamily="49" charset="0"/>
              </a:rPr>
              <a:t>&gt;</a:t>
            </a:r>
            <a:endParaRPr lang="en-US" sz="1920">
              <a:solidFill>
                <a:srgbClr val="DCDCDC"/>
              </a:solidFill>
              <a:latin typeface="Consolas" panose="020B0609020204030204" pitchFamily="49" charset="0"/>
            </a:endParaRPr>
          </a:p>
          <a:p>
            <a:r>
              <a:rPr lang="en-US" sz="1920">
                <a:solidFill>
                  <a:srgbClr val="D5A2DF"/>
                </a:solidFill>
                <a:latin typeface="Consolas" panose="020B0609020204030204" pitchFamily="49" charset="0"/>
              </a:rPr>
              <a:t>void</a:t>
            </a:r>
            <a:r>
              <a:rPr lang="en-US" sz="1920">
                <a:solidFill>
                  <a:srgbClr val="DCDCDC"/>
                </a:solidFill>
                <a:latin typeface="Consolas" panose="020B0609020204030204" pitchFamily="49" charset="0"/>
              </a:rPr>
              <a:t> </a:t>
            </a:r>
            <a:r>
              <a:rPr lang="en-US" sz="1920">
                <a:solidFill>
                  <a:srgbClr val="8181E2"/>
                </a:solidFill>
                <a:latin typeface="Consolas" panose="020B0609020204030204" pitchFamily="49" charset="0"/>
              </a:rPr>
              <a:t>Print</a:t>
            </a:r>
            <a:r>
              <a:rPr lang="en-US" sz="1920">
                <a:solidFill>
                  <a:srgbClr val="FFFFFF"/>
                </a:solidFill>
                <a:latin typeface="Consolas" panose="020B0609020204030204" pitchFamily="49" charset="0"/>
              </a:rPr>
              <a:t>(</a:t>
            </a:r>
            <a:r>
              <a:rPr lang="en-US" sz="1920">
                <a:solidFill>
                  <a:srgbClr val="D5A2DF"/>
                </a:solidFill>
                <a:latin typeface="Consolas" panose="020B0609020204030204" pitchFamily="49" charset="0"/>
              </a:rPr>
              <a:t>const</a:t>
            </a:r>
            <a:r>
              <a:rPr lang="en-US" sz="1920">
                <a:solidFill>
                  <a:srgbClr val="DCDCDC"/>
                </a:solidFill>
                <a:latin typeface="Consolas" panose="020B0609020204030204" pitchFamily="49" charset="0"/>
              </a:rPr>
              <a:t> </a:t>
            </a:r>
            <a:r>
              <a:rPr lang="en-US" sz="1920">
                <a:solidFill>
                  <a:srgbClr val="556B2F"/>
                </a:solidFill>
                <a:latin typeface="Consolas" panose="020B0609020204030204" pitchFamily="49" charset="0"/>
              </a:rPr>
              <a:t>T</a:t>
            </a:r>
            <a:r>
              <a:rPr lang="en-US" sz="1920">
                <a:solidFill>
                  <a:srgbClr val="DCDCDC"/>
                </a:solidFill>
                <a:latin typeface="Consolas" panose="020B0609020204030204" pitchFamily="49" charset="0"/>
              </a:rPr>
              <a:t> </a:t>
            </a:r>
            <a:r>
              <a:rPr lang="en-US" sz="1920">
                <a:solidFill>
                  <a:srgbClr val="FFFFFF"/>
                </a:solidFill>
                <a:latin typeface="Consolas" panose="020B0609020204030204" pitchFamily="49" charset="0"/>
              </a:rPr>
              <a:t>&amp;</a:t>
            </a:r>
            <a:r>
              <a:rPr lang="en-US" sz="1920">
                <a:solidFill>
                  <a:srgbClr val="C8C8C8"/>
                </a:solidFill>
                <a:latin typeface="Consolas" panose="020B0609020204030204" pitchFamily="49" charset="0"/>
              </a:rPr>
              <a:t>value</a:t>
            </a:r>
            <a:r>
              <a:rPr lang="en-US" sz="1920">
                <a:solidFill>
                  <a:srgbClr val="FFFFFF"/>
                </a:solidFill>
                <a:latin typeface="Consolas" panose="020B0609020204030204" pitchFamily="49" charset="0"/>
              </a:rPr>
              <a:t>)</a:t>
            </a:r>
            <a:r>
              <a:rPr lang="en-US" sz="1920">
                <a:solidFill>
                  <a:srgbClr val="DCDCDC"/>
                </a:solidFill>
                <a:latin typeface="Consolas" panose="020B0609020204030204" pitchFamily="49" charset="0"/>
              </a:rPr>
              <a:t> </a:t>
            </a:r>
            <a:r>
              <a:rPr lang="en-US" sz="1920">
                <a:solidFill>
                  <a:srgbClr val="FFFFFF"/>
                </a:solidFill>
                <a:latin typeface="Consolas" panose="020B0609020204030204" pitchFamily="49" charset="0"/>
              </a:rPr>
              <a:t>{</a:t>
            </a:r>
            <a:endParaRPr lang="en-US" sz="1920">
              <a:solidFill>
                <a:srgbClr val="DCDCDC"/>
              </a:solidFill>
              <a:latin typeface="Consolas" panose="020B0609020204030204" pitchFamily="49" charset="0"/>
            </a:endParaRPr>
          </a:p>
          <a:p>
            <a:r>
              <a:rPr lang="en-US" sz="1920">
                <a:solidFill>
                  <a:srgbClr val="DCDCDC"/>
                </a:solidFill>
                <a:latin typeface="Consolas" panose="020B0609020204030204" pitchFamily="49" charset="0"/>
              </a:rPr>
              <a:t>	</a:t>
            </a:r>
            <a:r>
              <a:rPr lang="en-US" sz="1920">
                <a:solidFill>
                  <a:srgbClr val="8F08C4"/>
                </a:solidFill>
                <a:latin typeface="Consolas" panose="020B0609020204030204" pitchFamily="49" charset="0"/>
              </a:rPr>
              <a:t>if</a:t>
            </a:r>
            <a:r>
              <a:rPr lang="en-US" sz="1920">
                <a:solidFill>
                  <a:srgbClr val="DCDCDC"/>
                </a:solidFill>
                <a:latin typeface="Consolas" panose="020B0609020204030204" pitchFamily="49" charset="0"/>
              </a:rPr>
              <a:t> </a:t>
            </a:r>
            <a:r>
              <a:rPr lang="en-US" sz="1920" err="1">
                <a:solidFill>
                  <a:srgbClr val="D5A2DF"/>
                </a:solidFill>
                <a:latin typeface="Consolas" panose="020B0609020204030204" pitchFamily="49" charset="0"/>
              </a:rPr>
              <a:t>constexpr</a:t>
            </a:r>
            <a:r>
              <a:rPr lang="en-US" sz="1920">
                <a:solidFill>
                  <a:srgbClr val="FFFFFF"/>
                </a:solidFill>
                <a:latin typeface="Consolas" panose="020B0609020204030204" pitchFamily="49" charset="0"/>
              </a:rPr>
              <a:t>(</a:t>
            </a:r>
            <a:r>
              <a:rPr lang="en-US" sz="1920">
                <a:solidFill>
                  <a:srgbClr val="FFC082"/>
                </a:solidFill>
                <a:latin typeface="Consolas" panose="020B0609020204030204" pitchFamily="49" charset="0"/>
              </a:rPr>
              <a:t>std</a:t>
            </a:r>
            <a:r>
              <a:rPr lang="en-US" sz="1920">
                <a:solidFill>
                  <a:srgbClr val="FFFFFF"/>
                </a:solidFill>
                <a:latin typeface="Consolas" panose="020B0609020204030204" pitchFamily="49" charset="0"/>
              </a:rPr>
              <a:t>::</a:t>
            </a:r>
            <a:r>
              <a:rPr lang="en-US" sz="1920" err="1">
                <a:solidFill>
                  <a:srgbClr val="BFBFBF"/>
                </a:solidFill>
                <a:latin typeface="Consolas" panose="020B0609020204030204" pitchFamily="49" charset="0"/>
              </a:rPr>
              <a:t>is_arithmetic_v</a:t>
            </a:r>
            <a:r>
              <a:rPr lang="en-US" sz="1920">
                <a:solidFill>
                  <a:srgbClr val="FFFFFF"/>
                </a:solidFill>
                <a:latin typeface="Consolas" panose="020B0609020204030204" pitchFamily="49" charset="0"/>
              </a:rPr>
              <a:t>&lt;</a:t>
            </a:r>
            <a:r>
              <a:rPr lang="en-US" sz="1920">
                <a:solidFill>
                  <a:srgbClr val="556B2F"/>
                </a:solidFill>
                <a:latin typeface="Consolas" panose="020B0609020204030204" pitchFamily="49" charset="0"/>
              </a:rPr>
              <a:t>T</a:t>
            </a:r>
            <a:r>
              <a:rPr lang="en-US" sz="1920">
                <a:solidFill>
                  <a:srgbClr val="FFFFFF"/>
                </a:solidFill>
                <a:latin typeface="Consolas" panose="020B0609020204030204" pitchFamily="49" charset="0"/>
              </a:rPr>
              <a:t>&gt;)</a:t>
            </a:r>
            <a:r>
              <a:rPr lang="en-US" sz="1920">
                <a:solidFill>
                  <a:srgbClr val="DCDCDC"/>
                </a:solidFill>
                <a:latin typeface="Consolas" panose="020B0609020204030204" pitchFamily="49" charset="0"/>
              </a:rPr>
              <a:t> </a:t>
            </a:r>
            <a:r>
              <a:rPr lang="en-US" sz="1920">
                <a:solidFill>
                  <a:srgbClr val="FFFFFF"/>
                </a:solidFill>
                <a:latin typeface="Consolas" panose="020B0609020204030204" pitchFamily="49" charset="0"/>
              </a:rPr>
              <a:t>{</a:t>
            </a:r>
            <a:endParaRPr lang="en-US" sz="1920">
              <a:solidFill>
                <a:srgbClr val="DCDCDC"/>
              </a:solidFill>
              <a:latin typeface="Consolas" panose="020B0609020204030204" pitchFamily="49" charset="0"/>
            </a:endParaRPr>
          </a:p>
          <a:p>
            <a:r>
              <a:rPr lang="en-US" sz="1920">
                <a:solidFill>
                  <a:srgbClr val="DCDCDC"/>
                </a:solidFill>
                <a:latin typeface="Consolas" panose="020B0609020204030204" pitchFamily="49" charset="0"/>
              </a:rPr>
              <a:t>		</a:t>
            </a:r>
            <a:r>
              <a:rPr lang="en-US" sz="1920">
                <a:solidFill>
                  <a:srgbClr val="FFC082"/>
                </a:solidFill>
                <a:latin typeface="Consolas" panose="020B0609020204030204" pitchFamily="49" charset="0"/>
              </a:rPr>
              <a:t>std</a:t>
            </a:r>
            <a:r>
              <a:rPr lang="en-US" sz="1920">
                <a:solidFill>
                  <a:srgbClr val="FFFFFF"/>
                </a:solidFill>
                <a:latin typeface="Consolas" panose="020B0609020204030204" pitchFamily="49" charset="0"/>
              </a:rPr>
              <a:t>::</a:t>
            </a:r>
            <a:r>
              <a:rPr lang="en-US" sz="1920" err="1">
                <a:solidFill>
                  <a:srgbClr val="BFBFBF"/>
                </a:solidFill>
                <a:latin typeface="Consolas" panose="020B0609020204030204" pitchFamily="49" charset="0"/>
              </a:rPr>
              <a:t>cout</a:t>
            </a:r>
            <a:r>
              <a:rPr lang="en-US" sz="1920">
                <a:solidFill>
                  <a:srgbClr val="DCDCDC"/>
                </a:solidFill>
                <a:latin typeface="Consolas" panose="020B0609020204030204" pitchFamily="49" charset="0"/>
              </a:rPr>
              <a:t> </a:t>
            </a:r>
            <a:r>
              <a:rPr lang="en-US" sz="1920">
                <a:solidFill>
                  <a:srgbClr val="008B8B"/>
                </a:solidFill>
                <a:latin typeface="Consolas" panose="020B0609020204030204" pitchFamily="49" charset="0"/>
              </a:rPr>
              <a:t>&lt;&lt;</a:t>
            </a:r>
            <a:r>
              <a:rPr lang="en-US" sz="1920">
                <a:solidFill>
                  <a:srgbClr val="DCDCDC"/>
                </a:solidFill>
                <a:latin typeface="Consolas" panose="020B0609020204030204" pitchFamily="49" charset="0"/>
              </a:rPr>
              <a:t> </a:t>
            </a:r>
            <a:r>
              <a:rPr lang="en-US" sz="1920">
                <a:solidFill>
                  <a:srgbClr val="E21F1F"/>
                </a:solidFill>
                <a:latin typeface="Consolas" panose="020B0609020204030204" pitchFamily="49" charset="0"/>
              </a:rPr>
              <a:t>"</a:t>
            </a:r>
            <a:r>
              <a:rPr lang="en-US" sz="1920">
                <a:solidFill>
                  <a:srgbClr val="C3E88D"/>
                </a:solidFill>
                <a:latin typeface="Consolas" panose="020B0609020204030204" pitchFamily="49" charset="0"/>
              </a:rPr>
              <a:t>Arithmetic type</a:t>
            </a:r>
            <a:r>
              <a:rPr lang="en-US" sz="1920">
                <a:solidFill>
                  <a:srgbClr val="B776FB"/>
                </a:solidFill>
                <a:latin typeface="Consolas" panose="020B0609020204030204" pitchFamily="49" charset="0"/>
              </a:rPr>
              <a:t>\n</a:t>
            </a:r>
            <a:r>
              <a:rPr lang="en-US" sz="1920">
                <a:solidFill>
                  <a:srgbClr val="E21F1F"/>
                </a:solidFill>
                <a:latin typeface="Consolas" panose="020B0609020204030204" pitchFamily="49" charset="0"/>
              </a:rPr>
              <a:t>"</a:t>
            </a:r>
            <a:r>
              <a:rPr lang="en-US" sz="1920">
                <a:solidFill>
                  <a:srgbClr val="FFFFFF"/>
                </a:solidFill>
                <a:latin typeface="Consolas" panose="020B0609020204030204" pitchFamily="49" charset="0"/>
              </a:rPr>
              <a:t>;</a:t>
            </a:r>
            <a:endParaRPr lang="en-US" sz="1920">
              <a:solidFill>
                <a:srgbClr val="DCDCDC"/>
              </a:solidFill>
              <a:latin typeface="Consolas" panose="020B0609020204030204" pitchFamily="49" charset="0"/>
            </a:endParaRPr>
          </a:p>
          <a:p>
            <a:r>
              <a:rPr lang="en-US" sz="1920">
                <a:solidFill>
                  <a:srgbClr val="DCDCDC"/>
                </a:solidFill>
                <a:latin typeface="Consolas" panose="020B0609020204030204" pitchFamily="49" charset="0"/>
              </a:rPr>
              <a:t>	</a:t>
            </a:r>
            <a:r>
              <a:rPr lang="en-US" sz="1920">
                <a:solidFill>
                  <a:srgbClr val="FFFFFF"/>
                </a:solidFill>
                <a:latin typeface="Consolas" panose="020B0609020204030204" pitchFamily="49" charset="0"/>
              </a:rPr>
              <a:t>}</a:t>
            </a:r>
            <a:r>
              <a:rPr lang="en-US" sz="1920">
                <a:solidFill>
                  <a:srgbClr val="8F08C4"/>
                </a:solidFill>
                <a:latin typeface="Consolas" panose="020B0609020204030204" pitchFamily="49" charset="0"/>
              </a:rPr>
              <a:t>else</a:t>
            </a:r>
            <a:r>
              <a:rPr lang="en-US" sz="1920">
                <a:solidFill>
                  <a:srgbClr val="DCDCDC"/>
                </a:solidFill>
                <a:latin typeface="Consolas" panose="020B0609020204030204" pitchFamily="49" charset="0"/>
              </a:rPr>
              <a:t> </a:t>
            </a:r>
            <a:r>
              <a:rPr lang="en-US" sz="1920">
                <a:solidFill>
                  <a:srgbClr val="FFFFFF"/>
                </a:solidFill>
                <a:latin typeface="Consolas" panose="020B0609020204030204" pitchFamily="49" charset="0"/>
              </a:rPr>
              <a:t>{</a:t>
            </a:r>
            <a:endParaRPr lang="en-US" sz="1920">
              <a:solidFill>
                <a:srgbClr val="DCDCDC"/>
              </a:solidFill>
              <a:latin typeface="Consolas" panose="020B0609020204030204" pitchFamily="49" charset="0"/>
            </a:endParaRPr>
          </a:p>
          <a:p>
            <a:r>
              <a:rPr lang="en-US" sz="1920">
                <a:solidFill>
                  <a:srgbClr val="DCDCDC"/>
                </a:solidFill>
                <a:latin typeface="Consolas" panose="020B0609020204030204" pitchFamily="49" charset="0"/>
              </a:rPr>
              <a:t>		</a:t>
            </a:r>
            <a:r>
              <a:rPr lang="en-US" sz="1920">
                <a:solidFill>
                  <a:srgbClr val="FFC082"/>
                </a:solidFill>
                <a:latin typeface="Consolas" panose="020B0609020204030204" pitchFamily="49" charset="0"/>
              </a:rPr>
              <a:t>std</a:t>
            </a:r>
            <a:r>
              <a:rPr lang="en-US" sz="1920">
                <a:solidFill>
                  <a:srgbClr val="FFFFFF"/>
                </a:solidFill>
                <a:latin typeface="Consolas" panose="020B0609020204030204" pitchFamily="49" charset="0"/>
              </a:rPr>
              <a:t>::</a:t>
            </a:r>
            <a:r>
              <a:rPr lang="en-US" sz="1920" err="1">
                <a:solidFill>
                  <a:srgbClr val="BFBFBF"/>
                </a:solidFill>
                <a:latin typeface="Consolas" panose="020B0609020204030204" pitchFamily="49" charset="0"/>
              </a:rPr>
              <a:t>cout</a:t>
            </a:r>
            <a:r>
              <a:rPr lang="en-US" sz="1920">
                <a:solidFill>
                  <a:srgbClr val="DCDCDC"/>
                </a:solidFill>
                <a:latin typeface="Consolas" panose="020B0609020204030204" pitchFamily="49" charset="0"/>
              </a:rPr>
              <a:t> </a:t>
            </a:r>
            <a:r>
              <a:rPr lang="en-US" sz="1920">
                <a:solidFill>
                  <a:srgbClr val="008B8B"/>
                </a:solidFill>
                <a:latin typeface="Consolas" panose="020B0609020204030204" pitchFamily="49" charset="0"/>
              </a:rPr>
              <a:t>&lt;&lt;</a:t>
            </a:r>
            <a:r>
              <a:rPr lang="en-US" sz="1920">
                <a:solidFill>
                  <a:srgbClr val="DCDCDC"/>
                </a:solidFill>
                <a:latin typeface="Consolas" panose="020B0609020204030204" pitchFamily="49" charset="0"/>
              </a:rPr>
              <a:t> </a:t>
            </a:r>
            <a:r>
              <a:rPr lang="en-US" sz="1920">
                <a:solidFill>
                  <a:srgbClr val="E21F1F"/>
                </a:solidFill>
                <a:latin typeface="Consolas" panose="020B0609020204030204" pitchFamily="49" charset="0"/>
              </a:rPr>
              <a:t>"</a:t>
            </a:r>
            <a:r>
              <a:rPr lang="en-US" sz="1920">
                <a:solidFill>
                  <a:srgbClr val="C3E88D"/>
                </a:solidFill>
                <a:latin typeface="Consolas" panose="020B0609020204030204" pitchFamily="49" charset="0"/>
              </a:rPr>
              <a:t>Not an arithmetic type</a:t>
            </a:r>
            <a:r>
              <a:rPr lang="en-US" sz="1920">
                <a:solidFill>
                  <a:srgbClr val="B776FB"/>
                </a:solidFill>
                <a:latin typeface="Consolas" panose="020B0609020204030204" pitchFamily="49" charset="0"/>
              </a:rPr>
              <a:t>\n</a:t>
            </a:r>
            <a:r>
              <a:rPr lang="en-US" sz="1920">
                <a:solidFill>
                  <a:srgbClr val="E21F1F"/>
                </a:solidFill>
                <a:latin typeface="Consolas" panose="020B0609020204030204" pitchFamily="49" charset="0"/>
              </a:rPr>
              <a:t>"</a:t>
            </a:r>
            <a:r>
              <a:rPr lang="en-US" sz="1920">
                <a:solidFill>
                  <a:srgbClr val="DCDCDC"/>
                </a:solidFill>
                <a:latin typeface="Consolas" panose="020B0609020204030204" pitchFamily="49" charset="0"/>
              </a:rPr>
              <a:t> </a:t>
            </a:r>
            <a:r>
              <a:rPr lang="en-US" sz="1920">
                <a:solidFill>
                  <a:srgbClr val="FFFFFF"/>
                </a:solidFill>
                <a:latin typeface="Consolas" panose="020B0609020204030204" pitchFamily="49" charset="0"/>
              </a:rPr>
              <a:t>;</a:t>
            </a:r>
            <a:endParaRPr lang="en-US" sz="1920">
              <a:solidFill>
                <a:srgbClr val="DCDCDC"/>
              </a:solidFill>
              <a:latin typeface="Consolas" panose="020B0609020204030204" pitchFamily="49" charset="0"/>
            </a:endParaRPr>
          </a:p>
          <a:p>
            <a:r>
              <a:rPr lang="en-US" sz="1920">
                <a:solidFill>
                  <a:srgbClr val="DCDCDC"/>
                </a:solidFill>
                <a:latin typeface="Consolas" panose="020B0609020204030204" pitchFamily="49" charset="0"/>
              </a:rPr>
              <a:t>	</a:t>
            </a:r>
            <a:r>
              <a:rPr lang="en-US" sz="1920">
                <a:solidFill>
                  <a:srgbClr val="FFFFFF"/>
                </a:solidFill>
                <a:latin typeface="Consolas" panose="020B0609020204030204" pitchFamily="49" charset="0"/>
              </a:rPr>
              <a:t>}</a:t>
            </a:r>
            <a:endParaRPr lang="en-US" sz="1920">
              <a:solidFill>
                <a:srgbClr val="DCDCDC"/>
              </a:solidFill>
              <a:latin typeface="Consolas" panose="020B0609020204030204" pitchFamily="49" charset="0"/>
            </a:endParaRPr>
          </a:p>
          <a:p>
            <a:r>
              <a:rPr lang="en-US" sz="1920">
                <a:solidFill>
                  <a:srgbClr val="FFFFFF"/>
                </a:solidFill>
                <a:latin typeface="Consolas" panose="020B0609020204030204" pitchFamily="49" charset="0"/>
              </a:rPr>
              <a:t>}</a:t>
            </a:r>
            <a:endParaRPr lang="en-US" sz="1920">
              <a:solidFill>
                <a:srgbClr val="DCDCDC"/>
              </a:solidFill>
              <a:latin typeface="Consolas" panose="020B0609020204030204" pitchFamily="49" charset="0"/>
            </a:endParaRPr>
          </a:p>
          <a:p>
            <a:endParaRPr lang="en-US" sz="1440">
              <a:latin typeface="Times New Roman" panose="02020603050405020304" pitchFamily="18" charset="0"/>
            </a:endParaRPr>
          </a:p>
        </p:txBody>
      </p:sp>
    </p:spTree>
    <p:extLst>
      <p:ext uri="{BB962C8B-B14F-4D97-AF65-F5344CB8AC3E}">
        <p14:creationId xmlns:p14="http://schemas.microsoft.com/office/powerpoint/2010/main" val="29566376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6A70-3727-45B7-B64D-20A596DBA3E8}"/>
              </a:ext>
            </a:extLst>
          </p:cNvPr>
          <p:cNvSpPr>
            <a:spLocks noGrp="1"/>
          </p:cNvSpPr>
          <p:nvPr>
            <p:ph type="title"/>
          </p:nvPr>
        </p:nvSpPr>
        <p:spPr/>
        <p:txBody>
          <a:bodyPr/>
          <a:lstStyle/>
          <a:p>
            <a:r>
              <a:rPr lang="en-US"/>
              <a:t>Example</a:t>
            </a:r>
            <a:endParaRPr lang="en-IN"/>
          </a:p>
        </p:txBody>
      </p:sp>
      <p:sp>
        <p:nvSpPr>
          <p:cNvPr id="5" name="TextBox 4">
            <a:extLst>
              <a:ext uri="{FF2B5EF4-FFF2-40B4-BE49-F238E27FC236}">
                <a16:creationId xmlns:a16="http://schemas.microsoft.com/office/drawing/2014/main" id="{B4FE52FC-E781-4C88-98BC-7265E2EF2CB8}"/>
              </a:ext>
            </a:extLst>
          </p:cNvPr>
          <p:cNvSpPr txBox="1"/>
          <p:nvPr/>
        </p:nvSpPr>
        <p:spPr>
          <a:xfrm>
            <a:off x="2217420" y="2094110"/>
            <a:ext cx="7757161" cy="3342453"/>
          </a:xfrm>
          <a:prstGeom prst="rect">
            <a:avLst/>
          </a:prstGeom>
          <a:solidFill>
            <a:schemeClr val="bg1">
              <a:lumMod val="95000"/>
              <a:lumOff val="5000"/>
            </a:schemeClr>
          </a:solidFill>
        </p:spPr>
        <p:txBody>
          <a:bodyPr wrap="square">
            <a:spAutoFit/>
          </a:bodyPr>
          <a:lstStyle/>
          <a:p>
            <a:r>
              <a:rPr lang="en-IN" sz="1920">
                <a:solidFill>
                  <a:srgbClr val="D5A2DF"/>
                </a:solidFill>
                <a:latin typeface="JetBrains Mono" pitchFamily="2" charset="0"/>
              </a:rPr>
              <a:t>template</a:t>
            </a:r>
            <a:r>
              <a:rPr lang="en-IN" sz="1920">
                <a:solidFill>
                  <a:srgbClr val="FFFFFF"/>
                </a:solidFill>
                <a:latin typeface="JetBrains Mono" pitchFamily="2" charset="0"/>
              </a:rPr>
              <a:t>&lt;</a:t>
            </a:r>
            <a:r>
              <a:rPr lang="en-IN" sz="1920" err="1">
                <a:solidFill>
                  <a:srgbClr val="D5A2DF"/>
                </a:solidFill>
                <a:latin typeface="JetBrains Mono" pitchFamily="2" charset="0"/>
              </a:rPr>
              <a:t>typename</a:t>
            </a:r>
            <a:r>
              <a:rPr lang="en-IN" sz="1920">
                <a:solidFill>
                  <a:srgbClr val="DCDCDC"/>
                </a:solidFill>
                <a:latin typeface="Cambria" panose="02040503050406030204" pitchFamily="18" charset="0"/>
              </a:rPr>
              <a:t> </a:t>
            </a:r>
            <a:r>
              <a:rPr lang="en-IN" sz="1920">
                <a:solidFill>
                  <a:srgbClr val="556B2F"/>
                </a:solidFill>
                <a:latin typeface="JetBrains Mono" pitchFamily="2" charset="0"/>
              </a:rPr>
              <a:t>T</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err="1">
                <a:solidFill>
                  <a:srgbClr val="008B8B"/>
                </a:solidFill>
                <a:latin typeface="JetBrains Mono" pitchFamily="2" charset="0"/>
              </a:rPr>
              <a:t>size_t</a:t>
            </a:r>
            <a:r>
              <a:rPr lang="en-IN" sz="1920">
                <a:solidFill>
                  <a:srgbClr val="DCDCDC"/>
                </a:solidFill>
                <a:latin typeface="Cambria" panose="02040503050406030204" pitchFamily="18" charset="0"/>
              </a:rPr>
              <a:t> </a:t>
            </a:r>
            <a:r>
              <a:rPr lang="en-IN" sz="1920">
                <a:solidFill>
                  <a:srgbClr val="556B2F"/>
                </a:solidFill>
                <a:latin typeface="JetBrains Mono" pitchFamily="2" charset="0"/>
              </a:rPr>
              <a:t>size</a:t>
            </a:r>
            <a:r>
              <a:rPr lang="en-IN" sz="1920">
                <a:solidFill>
                  <a:srgbClr val="FFFFFF"/>
                </a:solidFill>
                <a:latin typeface="JetBrains Mono" pitchFamily="2" charset="0"/>
              </a:rPr>
              <a:t>&gt;</a:t>
            </a:r>
            <a:endParaRPr lang="en-IN" sz="1920">
              <a:solidFill>
                <a:srgbClr val="DCDCDC"/>
              </a:solidFill>
              <a:latin typeface="JetBrains Mono" pitchFamily="2" charset="0"/>
            </a:endParaRPr>
          </a:p>
          <a:p>
            <a:r>
              <a:rPr lang="fr-FR" sz="1920" err="1">
                <a:solidFill>
                  <a:srgbClr val="D5A2DF"/>
                </a:solidFill>
                <a:latin typeface="JetBrains Mono" pitchFamily="2" charset="0"/>
              </a:rPr>
              <a:t>void</a:t>
            </a:r>
            <a:r>
              <a:rPr lang="fr-FR" sz="1920">
                <a:solidFill>
                  <a:srgbClr val="DCDCDC"/>
                </a:solidFill>
                <a:latin typeface="Cambria" panose="02040503050406030204" pitchFamily="18" charset="0"/>
              </a:rPr>
              <a:t> </a:t>
            </a:r>
            <a:r>
              <a:rPr lang="fr-FR" sz="1920" err="1">
                <a:solidFill>
                  <a:srgbClr val="7B6FC4"/>
                </a:solidFill>
                <a:latin typeface="JetBrains Mono" pitchFamily="2" charset="0"/>
              </a:rPr>
              <a:t>CopyCompile</a:t>
            </a:r>
            <a:r>
              <a:rPr lang="fr-FR" sz="1920">
                <a:solidFill>
                  <a:srgbClr val="FFFFFF"/>
                </a:solidFill>
                <a:latin typeface="JetBrains Mono" pitchFamily="2" charset="0"/>
              </a:rPr>
              <a:t>(</a:t>
            </a:r>
            <a:r>
              <a:rPr lang="fr-FR" sz="1920" err="1">
                <a:solidFill>
                  <a:srgbClr val="D5A2DF"/>
                </a:solidFill>
                <a:latin typeface="JetBrains Mono" pitchFamily="2" charset="0"/>
              </a:rPr>
              <a:t>const</a:t>
            </a:r>
            <a:r>
              <a:rPr lang="fr-FR" sz="1920">
                <a:solidFill>
                  <a:srgbClr val="DCDCDC"/>
                </a:solidFill>
                <a:latin typeface="Cambria" panose="02040503050406030204" pitchFamily="18" charset="0"/>
              </a:rPr>
              <a:t> </a:t>
            </a:r>
            <a:r>
              <a:rPr lang="fr-FR" sz="1920">
                <a:solidFill>
                  <a:srgbClr val="556B2F"/>
                </a:solidFill>
                <a:latin typeface="JetBrains Mono" pitchFamily="2" charset="0"/>
              </a:rPr>
              <a:t>T</a:t>
            </a:r>
            <a:r>
              <a:rPr lang="fr-FR" sz="1920">
                <a:solidFill>
                  <a:srgbClr val="FFFFFF"/>
                </a:solidFill>
                <a:latin typeface="JetBrains Mono" pitchFamily="2" charset="0"/>
              </a:rPr>
              <a:t>(&amp;</a:t>
            </a:r>
            <a:r>
              <a:rPr lang="fr-FR" sz="1920">
                <a:solidFill>
                  <a:srgbClr val="C8C8C8"/>
                </a:solidFill>
                <a:latin typeface="JetBrains Mono" pitchFamily="2" charset="0"/>
              </a:rPr>
              <a:t>source</a:t>
            </a:r>
            <a:r>
              <a:rPr lang="fr-FR" sz="1920">
                <a:solidFill>
                  <a:srgbClr val="FFFFFF"/>
                </a:solidFill>
                <a:latin typeface="JetBrains Mono" pitchFamily="2" charset="0"/>
              </a:rPr>
              <a:t>)[</a:t>
            </a:r>
            <a:r>
              <a:rPr lang="fr-FR" sz="1920">
                <a:solidFill>
                  <a:srgbClr val="556B2F"/>
                </a:solidFill>
                <a:latin typeface="JetBrains Mono" pitchFamily="2" charset="0"/>
              </a:rPr>
              <a:t>size</a:t>
            </a:r>
            <a:r>
              <a:rPr lang="fr-FR" sz="1920">
                <a:solidFill>
                  <a:srgbClr val="FFFFFF"/>
                </a:solidFill>
                <a:latin typeface="JetBrains Mono" pitchFamily="2" charset="0"/>
              </a:rPr>
              <a:t>],</a:t>
            </a:r>
            <a:r>
              <a:rPr lang="fr-FR" sz="1920">
                <a:solidFill>
                  <a:srgbClr val="DCDCDC"/>
                </a:solidFill>
                <a:latin typeface="Cambria" panose="02040503050406030204" pitchFamily="18" charset="0"/>
              </a:rPr>
              <a:t> </a:t>
            </a:r>
            <a:r>
              <a:rPr lang="fr-FR" sz="1920">
                <a:solidFill>
                  <a:srgbClr val="556B2F"/>
                </a:solidFill>
                <a:latin typeface="JetBrains Mono" pitchFamily="2" charset="0"/>
              </a:rPr>
              <a:t>T</a:t>
            </a:r>
            <a:r>
              <a:rPr lang="fr-FR" sz="1920">
                <a:solidFill>
                  <a:srgbClr val="FFFFFF"/>
                </a:solidFill>
                <a:latin typeface="JetBrains Mono" pitchFamily="2" charset="0"/>
              </a:rPr>
              <a:t>*</a:t>
            </a:r>
            <a:r>
              <a:rPr lang="fr-FR" sz="1920">
                <a:solidFill>
                  <a:srgbClr val="DCDCDC"/>
                </a:solidFill>
                <a:latin typeface="Cambria" panose="02040503050406030204" pitchFamily="18" charset="0"/>
              </a:rPr>
              <a:t> </a:t>
            </a:r>
            <a:r>
              <a:rPr lang="fr-FR" sz="1920" err="1">
                <a:solidFill>
                  <a:srgbClr val="C8C8C8"/>
                </a:solidFill>
                <a:latin typeface="JetBrains Mono" pitchFamily="2" charset="0"/>
              </a:rPr>
              <a:t>dest</a:t>
            </a:r>
            <a:r>
              <a:rPr lang="fr-FR" sz="1920">
                <a:solidFill>
                  <a:srgbClr val="FFFFFF"/>
                </a:solidFill>
                <a:latin typeface="JetBrains Mono" pitchFamily="2" charset="0"/>
              </a:rPr>
              <a:t>)</a:t>
            </a:r>
            <a:r>
              <a:rPr lang="fr-FR" sz="1920">
                <a:solidFill>
                  <a:srgbClr val="DCDCDC"/>
                </a:solidFill>
                <a:latin typeface="Cambria" panose="02040503050406030204" pitchFamily="18" charset="0"/>
              </a:rPr>
              <a:t> </a:t>
            </a:r>
            <a:r>
              <a:rPr lang="fr-FR" sz="1920">
                <a:solidFill>
                  <a:srgbClr val="FFFFFF"/>
                </a:solidFill>
                <a:latin typeface="JetBrains Mono" pitchFamily="2" charset="0"/>
              </a:rPr>
              <a:t>{</a:t>
            </a:r>
            <a:endParaRPr lang="fr-FR" sz="1920">
              <a:solidFill>
                <a:srgbClr val="DCDCDC"/>
              </a:solidFill>
              <a:latin typeface="JetBrains Mono" pitchFamily="2" charset="0"/>
            </a:endParaRPr>
          </a:p>
          <a:p>
            <a:r>
              <a:rPr lang="en-US" sz="1920">
                <a:solidFill>
                  <a:srgbClr val="DCDCDC"/>
                </a:solidFill>
                <a:latin typeface="JetBrains Mono" pitchFamily="2" charset="0"/>
              </a:rPr>
              <a:t>	</a:t>
            </a:r>
            <a:r>
              <a:rPr lang="en-US" sz="1920">
                <a:solidFill>
                  <a:srgbClr val="6B6BE9"/>
                </a:solidFill>
                <a:latin typeface="JetBrains Mono" pitchFamily="2" charset="0"/>
              </a:rPr>
              <a:t>if</a:t>
            </a:r>
            <a:r>
              <a:rPr lang="en-US" sz="1920">
                <a:solidFill>
                  <a:srgbClr val="DCDCDC"/>
                </a:solidFill>
                <a:latin typeface="Cambria" panose="02040503050406030204" pitchFamily="18" charset="0"/>
              </a:rPr>
              <a:t> </a:t>
            </a:r>
            <a:r>
              <a:rPr lang="en-US" sz="1920" err="1">
                <a:solidFill>
                  <a:srgbClr val="D5A2DF"/>
                </a:solidFill>
                <a:latin typeface="JetBrains Mono" pitchFamily="2" charset="0"/>
              </a:rPr>
              <a:t>constexpr</a:t>
            </a:r>
            <a:r>
              <a:rPr lang="en-US" sz="1920">
                <a:solidFill>
                  <a:srgbClr val="DCDCDC"/>
                </a:solidFill>
                <a:latin typeface="Cambria" panose="02040503050406030204" pitchFamily="18" charset="0"/>
              </a:rPr>
              <a:t> </a:t>
            </a:r>
            <a:r>
              <a:rPr lang="en-US" sz="1920">
                <a:solidFill>
                  <a:srgbClr val="FFFFFF"/>
                </a:solidFill>
                <a:latin typeface="JetBrains Mono" pitchFamily="2" charset="0"/>
              </a:rPr>
              <a:t>(</a:t>
            </a:r>
            <a:r>
              <a:rPr lang="en-US" sz="1920">
                <a:solidFill>
                  <a:srgbClr val="CAC751"/>
                </a:solidFill>
                <a:latin typeface="JetBrains Mono" pitchFamily="2" charset="0"/>
              </a:rPr>
              <a:t>std</a:t>
            </a:r>
            <a:r>
              <a:rPr lang="en-US" sz="1920">
                <a:solidFill>
                  <a:srgbClr val="FFFFFF"/>
                </a:solidFill>
                <a:latin typeface="JetBrains Mono" pitchFamily="2" charset="0"/>
              </a:rPr>
              <a:t>::</a:t>
            </a:r>
            <a:r>
              <a:rPr lang="en-US" sz="1920" err="1">
                <a:solidFill>
                  <a:srgbClr val="FBB3C8"/>
                </a:solidFill>
                <a:latin typeface="JetBrains Mono" pitchFamily="2" charset="0"/>
              </a:rPr>
              <a:t>is_trivially_copyable_v</a:t>
            </a:r>
            <a:r>
              <a:rPr lang="en-US" sz="1920">
                <a:solidFill>
                  <a:srgbClr val="FFFFFF"/>
                </a:solidFill>
                <a:latin typeface="JetBrains Mono" pitchFamily="2" charset="0"/>
              </a:rPr>
              <a:t>&lt;</a:t>
            </a:r>
            <a:r>
              <a:rPr lang="en-US" sz="1920">
                <a:solidFill>
                  <a:srgbClr val="556B2F"/>
                </a:solidFill>
                <a:latin typeface="JetBrains Mono" pitchFamily="2" charset="0"/>
              </a:rPr>
              <a:t>T</a:t>
            </a:r>
            <a:r>
              <a:rPr lang="en-US" sz="1920">
                <a:solidFill>
                  <a:srgbClr val="FFFFFF"/>
                </a:solidFill>
                <a:latin typeface="JetBrains Mono" pitchFamily="2" charset="0"/>
              </a:rPr>
              <a:t>&gt;)</a:t>
            </a:r>
            <a:r>
              <a:rPr lang="en-US" sz="1920">
                <a:solidFill>
                  <a:srgbClr val="DCDCDC"/>
                </a:solidFill>
                <a:latin typeface="Cambria" panose="02040503050406030204" pitchFamily="18" charset="0"/>
              </a:rPr>
              <a:t> </a:t>
            </a:r>
            <a:r>
              <a:rPr lang="en-US" sz="1920">
                <a:solidFill>
                  <a:srgbClr val="FFFFFF"/>
                </a:solidFill>
                <a:latin typeface="JetBrains Mono" pitchFamily="2" charset="0"/>
              </a:rPr>
              <a:t>{</a:t>
            </a:r>
            <a:endParaRPr lang="en-US" sz="1920">
              <a:solidFill>
                <a:srgbClr val="DCDCDC"/>
              </a:solidFill>
              <a:latin typeface="JetBrains Mono" pitchFamily="2" charset="0"/>
            </a:endParaRPr>
          </a:p>
          <a:p>
            <a:r>
              <a:rPr lang="en-IN" sz="1920">
                <a:solidFill>
                  <a:srgbClr val="DCDCDC"/>
                </a:solidFill>
                <a:latin typeface="JetBrains Mono" pitchFamily="2" charset="0"/>
              </a:rPr>
              <a:t>		</a:t>
            </a:r>
            <a:r>
              <a:rPr lang="en-IN" sz="1920" err="1">
                <a:solidFill>
                  <a:srgbClr val="556B2F"/>
                </a:solidFill>
                <a:latin typeface="JetBrains Mono" pitchFamily="2" charset="0"/>
              </a:rPr>
              <a:t>memcpy</a:t>
            </a:r>
            <a:r>
              <a:rPr lang="en-IN" sz="1920">
                <a:solidFill>
                  <a:srgbClr val="FFFFFF"/>
                </a:solidFill>
                <a:latin typeface="JetBrains Mono" pitchFamily="2" charset="0"/>
              </a:rPr>
              <a:t>(</a:t>
            </a:r>
            <a:r>
              <a:rPr lang="en-IN" sz="1920" err="1">
                <a:solidFill>
                  <a:srgbClr val="C8C8C8"/>
                </a:solidFill>
                <a:latin typeface="JetBrains Mono" pitchFamily="2" charset="0"/>
              </a:rPr>
              <a:t>dest</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C8C8C8"/>
                </a:solidFill>
                <a:latin typeface="JetBrains Mono" pitchFamily="2" charset="0"/>
              </a:rPr>
              <a:t>source</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556B2F"/>
                </a:solidFill>
                <a:latin typeface="JetBrains Mono" pitchFamily="2" charset="0"/>
              </a:rPr>
              <a:t>size</a:t>
            </a:r>
            <a:r>
              <a:rPr lang="en-IN" sz="1920">
                <a:solidFill>
                  <a:srgbClr val="FFFFFF"/>
                </a:solidFill>
                <a:latin typeface="JetBrains Mono" pitchFamily="2" charset="0"/>
              </a:rPr>
              <a:t>);</a:t>
            </a:r>
            <a:endParaRPr lang="en-IN" sz="1920">
              <a:solidFill>
                <a:srgbClr val="DCDCDC"/>
              </a:solidFill>
              <a:latin typeface="JetBrains Mono" pitchFamily="2" charset="0"/>
            </a:endParaRPr>
          </a:p>
          <a:p>
            <a:r>
              <a:rPr lang="en-IN" sz="1920">
                <a:solidFill>
                  <a:srgbClr val="DCDCDC"/>
                </a:solidFill>
                <a:latin typeface="JetBrains Mono" pitchFamily="2" charset="0"/>
              </a:rPr>
              <a:t>	</a:t>
            </a:r>
            <a:r>
              <a:rPr lang="en-IN" sz="1920">
                <a:solidFill>
                  <a:srgbClr val="FFFFFF"/>
                </a:solidFill>
                <a:latin typeface="JetBrains Mono" pitchFamily="2" charset="0"/>
              </a:rPr>
              <a:t>}</a:t>
            </a:r>
            <a:endParaRPr lang="en-IN" sz="1920">
              <a:solidFill>
                <a:srgbClr val="DCDCDC"/>
              </a:solidFill>
              <a:latin typeface="JetBrains Mono" pitchFamily="2" charset="0"/>
            </a:endParaRPr>
          </a:p>
          <a:p>
            <a:r>
              <a:rPr lang="en-IN" sz="1920">
                <a:solidFill>
                  <a:srgbClr val="DCDCDC"/>
                </a:solidFill>
                <a:latin typeface="JetBrains Mono" pitchFamily="2" charset="0"/>
              </a:rPr>
              <a:t>	</a:t>
            </a:r>
            <a:r>
              <a:rPr lang="en-IN" sz="1920">
                <a:solidFill>
                  <a:srgbClr val="6B6BE9"/>
                </a:solidFill>
                <a:latin typeface="JetBrains Mono" pitchFamily="2" charset="0"/>
              </a:rPr>
              <a:t>else</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a:t>
            </a:r>
            <a:endParaRPr lang="en-IN" sz="1920">
              <a:solidFill>
                <a:srgbClr val="DCDCDC"/>
              </a:solidFill>
              <a:latin typeface="JetBrains Mono" pitchFamily="2" charset="0"/>
            </a:endParaRPr>
          </a:p>
          <a:p>
            <a:r>
              <a:rPr lang="en-IN" sz="1920">
                <a:solidFill>
                  <a:srgbClr val="DCDCDC"/>
                </a:solidFill>
                <a:latin typeface="JetBrains Mono" pitchFamily="2" charset="0"/>
              </a:rPr>
              <a:t>		</a:t>
            </a:r>
            <a:r>
              <a:rPr lang="en-IN" sz="1920">
                <a:solidFill>
                  <a:srgbClr val="6B6BE9"/>
                </a:solidFill>
                <a:latin typeface="JetBrains Mono" pitchFamily="2" charset="0"/>
              </a:rPr>
              <a:t>for</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a:t>
            </a:r>
            <a:r>
              <a:rPr lang="en-IN" sz="1920" err="1">
                <a:solidFill>
                  <a:srgbClr val="008B8B"/>
                </a:solidFill>
                <a:latin typeface="JetBrains Mono" pitchFamily="2" charset="0"/>
              </a:rPr>
              <a:t>size_t</a:t>
            </a:r>
            <a:r>
              <a:rPr lang="en-IN" sz="1920">
                <a:solidFill>
                  <a:srgbClr val="DCDCDC"/>
                </a:solidFill>
                <a:latin typeface="Cambria" panose="02040503050406030204" pitchFamily="18" charset="0"/>
              </a:rPr>
              <a:t> </a:t>
            </a:r>
            <a:r>
              <a:rPr lang="en-IN" sz="1920" err="1">
                <a:solidFill>
                  <a:srgbClr val="C8C8C8"/>
                </a:solidFill>
                <a:latin typeface="JetBrains Mono" pitchFamily="2" charset="0"/>
              </a:rPr>
              <a:t>i</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F78C6C"/>
                </a:solidFill>
                <a:latin typeface="JetBrains Mono" pitchFamily="2" charset="0"/>
              </a:rPr>
              <a:t>0</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err="1">
                <a:solidFill>
                  <a:srgbClr val="C8C8C8"/>
                </a:solidFill>
                <a:latin typeface="JetBrains Mono" pitchFamily="2" charset="0"/>
              </a:rPr>
              <a:t>i</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&lt;</a:t>
            </a:r>
            <a:r>
              <a:rPr lang="en-IN" sz="1920">
                <a:solidFill>
                  <a:srgbClr val="DCDCDC"/>
                </a:solidFill>
                <a:latin typeface="Cambria" panose="02040503050406030204" pitchFamily="18" charset="0"/>
              </a:rPr>
              <a:t> </a:t>
            </a:r>
            <a:r>
              <a:rPr lang="en-IN" sz="1920">
                <a:solidFill>
                  <a:srgbClr val="556B2F"/>
                </a:solidFill>
                <a:latin typeface="JetBrains Mono" pitchFamily="2" charset="0"/>
              </a:rPr>
              <a:t>size</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a:t>
            </a:r>
            <a:r>
              <a:rPr lang="en-IN" sz="1920" err="1">
                <a:solidFill>
                  <a:srgbClr val="C8C8C8"/>
                </a:solidFill>
                <a:latin typeface="JetBrains Mono" pitchFamily="2" charset="0"/>
              </a:rPr>
              <a:t>i</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a:t>
            </a:r>
            <a:endParaRPr lang="en-IN" sz="1920">
              <a:solidFill>
                <a:srgbClr val="DCDCDC"/>
              </a:solidFill>
              <a:latin typeface="JetBrains Mono" pitchFamily="2" charset="0"/>
            </a:endParaRPr>
          </a:p>
          <a:p>
            <a:r>
              <a:rPr lang="en-IN" sz="1920">
                <a:solidFill>
                  <a:srgbClr val="DCDCDC"/>
                </a:solidFill>
                <a:latin typeface="JetBrains Mono" pitchFamily="2" charset="0"/>
              </a:rPr>
              <a:t>			</a:t>
            </a:r>
            <a:r>
              <a:rPr lang="en-IN" sz="1920" err="1">
                <a:solidFill>
                  <a:srgbClr val="C8C8C8"/>
                </a:solidFill>
                <a:latin typeface="JetBrains Mono" pitchFamily="2" charset="0"/>
              </a:rPr>
              <a:t>dest</a:t>
            </a:r>
            <a:r>
              <a:rPr lang="en-IN" sz="1920">
                <a:solidFill>
                  <a:srgbClr val="FFFFFF"/>
                </a:solidFill>
                <a:latin typeface="JetBrains Mono" pitchFamily="2" charset="0"/>
              </a:rPr>
              <a:t>[</a:t>
            </a:r>
            <a:r>
              <a:rPr lang="en-IN" sz="1920" err="1">
                <a:solidFill>
                  <a:srgbClr val="C8C8C8"/>
                </a:solidFill>
                <a:latin typeface="JetBrains Mono" pitchFamily="2" charset="0"/>
              </a:rPr>
              <a:t>i</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C8C8C8"/>
                </a:solidFill>
                <a:latin typeface="JetBrains Mono" pitchFamily="2" charset="0"/>
              </a:rPr>
              <a:t>source</a:t>
            </a:r>
            <a:r>
              <a:rPr lang="en-IN" sz="1920">
                <a:solidFill>
                  <a:srgbClr val="FFFFFF"/>
                </a:solidFill>
                <a:latin typeface="JetBrains Mono" pitchFamily="2" charset="0"/>
              </a:rPr>
              <a:t>[</a:t>
            </a:r>
            <a:r>
              <a:rPr lang="en-IN" sz="1920" err="1">
                <a:solidFill>
                  <a:srgbClr val="C8C8C8"/>
                </a:solidFill>
                <a:latin typeface="JetBrains Mono" pitchFamily="2" charset="0"/>
              </a:rPr>
              <a:t>i</a:t>
            </a:r>
            <a:r>
              <a:rPr lang="en-IN" sz="1920">
                <a:solidFill>
                  <a:srgbClr val="FFFFFF"/>
                </a:solidFill>
                <a:latin typeface="JetBrains Mono" pitchFamily="2" charset="0"/>
              </a:rPr>
              <a:t>];</a:t>
            </a:r>
            <a:endParaRPr lang="en-IN" sz="1920">
              <a:solidFill>
                <a:srgbClr val="DCDCDC"/>
              </a:solidFill>
              <a:latin typeface="JetBrains Mono" pitchFamily="2" charset="0"/>
            </a:endParaRPr>
          </a:p>
          <a:p>
            <a:r>
              <a:rPr lang="en-IN" sz="1920">
                <a:solidFill>
                  <a:srgbClr val="DCDCDC"/>
                </a:solidFill>
                <a:latin typeface="JetBrains Mono" pitchFamily="2" charset="0"/>
              </a:rPr>
              <a:t>		</a:t>
            </a:r>
            <a:r>
              <a:rPr lang="en-IN" sz="1920">
                <a:solidFill>
                  <a:srgbClr val="FFFFFF"/>
                </a:solidFill>
                <a:latin typeface="JetBrains Mono" pitchFamily="2" charset="0"/>
              </a:rPr>
              <a:t>}</a:t>
            </a:r>
            <a:endParaRPr lang="en-IN" sz="1920">
              <a:solidFill>
                <a:srgbClr val="DCDCDC"/>
              </a:solidFill>
              <a:latin typeface="JetBrains Mono" pitchFamily="2" charset="0"/>
            </a:endParaRPr>
          </a:p>
          <a:p>
            <a:r>
              <a:rPr lang="en-IN" sz="1920">
                <a:solidFill>
                  <a:srgbClr val="DCDCDC"/>
                </a:solidFill>
                <a:latin typeface="JetBrains Mono" pitchFamily="2" charset="0"/>
              </a:rPr>
              <a:t>	</a:t>
            </a:r>
            <a:r>
              <a:rPr lang="en-IN" sz="1920">
                <a:solidFill>
                  <a:srgbClr val="FFFFFF"/>
                </a:solidFill>
                <a:latin typeface="JetBrains Mono" pitchFamily="2" charset="0"/>
              </a:rPr>
              <a:t>}</a:t>
            </a:r>
            <a:endParaRPr lang="en-IN" sz="1920">
              <a:solidFill>
                <a:srgbClr val="DCDCDC"/>
              </a:solidFill>
              <a:latin typeface="JetBrains Mono" pitchFamily="2" charset="0"/>
            </a:endParaRPr>
          </a:p>
          <a:p>
            <a:r>
              <a:rPr lang="en-IN" sz="1920">
                <a:solidFill>
                  <a:srgbClr val="FFFFFF"/>
                </a:solidFill>
                <a:latin typeface="JetBrains Mono" pitchFamily="2" charset="0"/>
              </a:rPr>
              <a:t>}</a:t>
            </a:r>
            <a:endParaRPr lang="en-IN" sz="1920">
              <a:solidFill>
                <a:srgbClr val="DCDCDC"/>
              </a:solidFill>
              <a:latin typeface="JetBrains Mono" pitchFamily="2" charset="0"/>
            </a:endParaRPr>
          </a:p>
        </p:txBody>
      </p:sp>
    </p:spTree>
    <p:extLst>
      <p:ext uri="{BB962C8B-B14F-4D97-AF65-F5344CB8AC3E}">
        <p14:creationId xmlns:p14="http://schemas.microsoft.com/office/powerpoint/2010/main" val="29680963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2431-0B86-4833-B3B1-A3EF395595C5}"/>
              </a:ext>
            </a:extLst>
          </p:cNvPr>
          <p:cNvSpPr>
            <a:spLocks noGrp="1"/>
          </p:cNvSpPr>
          <p:nvPr>
            <p:ph type="title"/>
          </p:nvPr>
        </p:nvSpPr>
        <p:spPr/>
        <p:txBody>
          <a:bodyPr/>
          <a:lstStyle/>
          <a:p>
            <a:r>
              <a:rPr lang="en-US"/>
              <a:t>Constraints</a:t>
            </a:r>
            <a:endParaRPr lang="en-IN"/>
          </a:p>
        </p:txBody>
      </p:sp>
      <p:sp>
        <p:nvSpPr>
          <p:cNvPr id="3" name="Content Placeholder 2">
            <a:extLst>
              <a:ext uri="{FF2B5EF4-FFF2-40B4-BE49-F238E27FC236}">
                <a16:creationId xmlns:a16="http://schemas.microsoft.com/office/drawing/2014/main" id="{B5E3A191-0768-4F2E-A953-19204BCF36AB}"/>
              </a:ext>
            </a:extLst>
          </p:cNvPr>
          <p:cNvSpPr>
            <a:spLocks noGrp="1"/>
          </p:cNvSpPr>
          <p:nvPr>
            <p:ph idx="1"/>
          </p:nvPr>
        </p:nvSpPr>
        <p:spPr/>
        <p:txBody>
          <a:bodyPr>
            <a:normAutofit/>
          </a:bodyPr>
          <a:lstStyle/>
          <a:p>
            <a:r>
              <a:rPr lang="en-US"/>
              <a:t>New way to apply restrictions on template parameters</a:t>
            </a:r>
          </a:p>
          <a:p>
            <a:r>
              <a:rPr lang="en-US"/>
              <a:t>Specifies the requirement on the template arguments</a:t>
            </a:r>
            <a:r>
              <a:rPr lang="en-IN"/>
              <a:t> through the </a:t>
            </a:r>
            <a:r>
              <a:rPr lang="en-IN" i="1"/>
              <a:t>requires</a:t>
            </a:r>
            <a:r>
              <a:rPr lang="en-IN"/>
              <a:t> keyword</a:t>
            </a:r>
          </a:p>
          <a:p>
            <a:pPr lvl="1"/>
            <a:r>
              <a:rPr lang="en-IN"/>
              <a:t>applies constraints through a predicate</a:t>
            </a:r>
          </a:p>
          <a:p>
            <a:r>
              <a:rPr lang="en-IN"/>
              <a:t>The constraint is evaluated at compile-time</a:t>
            </a:r>
          </a:p>
          <a:p>
            <a:r>
              <a:rPr lang="en-IN"/>
              <a:t>If the constraint is not satisfied, the template becomes invalid and does not compile</a:t>
            </a:r>
          </a:p>
        </p:txBody>
      </p:sp>
    </p:spTree>
    <p:extLst>
      <p:ext uri="{BB962C8B-B14F-4D97-AF65-F5344CB8AC3E}">
        <p14:creationId xmlns:p14="http://schemas.microsoft.com/office/powerpoint/2010/main" val="22758204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2431-0B86-4833-B3B1-A3EF395595C5}"/>
              </a:ext>
            </a:extLst>
          </p:cNvPr>
          <p:cNvSpPr>
            <a:spLocks noGrp="1"/>
          </p:cNvSpPr>
          <p:nvPr>
            <p:ph type="title"/>
          </p:nvPr>
        </p:nvSpPr>
        <p:spPr/>
        <p:txBody>
          <a:bodyPr/>
          <a:lstStyle/>
          <a:p>
            <a:r>
              <a:rPr lang="en-US"/>
              <a:t>Concepts</a:t>
            </a:r>
            <a:endParaRPr lang="en-IN"/>
          </a:p>
        </p:txBody>
      </p:sp>
      <p:sp>
        <p:nvSpPr>
          <p:cNvPr id="3" name="Content Placeholder 2">
            <a:extLst>
              <a:ext uri="{FF2B5EF4-FFF2-40B4-BE49-F238E27FC236}">
                <a16:creationId xmlns:a16="http://schemas.microsoft.com/office/drawing/2014/main" id="{B5E3A191-0768-4F2E-A953-19204BCF36AB}"/>
              </a:ext>
            </a:extLst>
          </p:cNvPr>
          <p:cNvSpPr>
            <a:spLocks noGrp="1"/>
          </p:cNvSpPr>
          <p:nvPr>
            <p:ph idx="1"/>
          </p:nvPr>
        </p:nvSpPr>
        <p:spPr/>
        <p:txBody>
          <a:bodyPr>
            <a:normAutofit lnSpcReduction="10000"/>
          </a:bodyPr>
          <a:lstStyle/>
          <a:p>
            <a:r>
              <a:rPr lang="en-IN"/>
              <a:t>Such constraint or a set of constraints is called a </a:t>
            </a:r>
            <a:r>
              <a:rPr lang="en-IN" i="1"/>
              <a:t>concept</a:t>
            </a:r>
          </a:p>
          <a:p>
            <a:r>
              <a:rPr lang="en-IN"/>
              <a:t>A concept is a template that introduces a name for the constraints</a:t>
            </a:r>
          </a:p>
          <a:p>
            <a:r>
              <a:rPr lang="en-IN"/>
              <a:t>The constraints are requirements that must be fulfilled by the template parameters</a:t>
            </a:r>
          </a:p>
          <a:p>
            <a:r>
              <a:rPr lang="en-IN"/>
              <a:t>Each concept is a predicate &amp; evaluated at compile time</a:t>
            </a:r>
          </a:p>
        </p:txBody>
      </p:sp>
    </p:spTree>
    <p:extLst>
      <p:ext uri="{BB962C8B-B14F-4D97-AF65-F5344CB8AC3E}">
        <p14:creationId xmlns:p14="http://schemas.microsoft.com/office/powerpoint/2010/main" val="1232414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2431-0B86-4833-B3B1-A3EF395595C5}"/>
              </a:ext>
            </a:extLst>
          </p:cNvPr>
          <p:cNvSpPr>
            <a:spLocks noGrp="1"/>
          </p:cNvSpPr>
          <p:nvPr>
            <p:ph type="title"/>
          </p:nvPr>
        </p:nvSpPr>
        <p:spPr/>
        <p:txBody>
          <a:bodyPr/>
          <a:lstStyle/>
          <a:p>
            <a:r>
              <a:rPr lang="en-US"/>
              <a:t>Concepts</a:t>
            </a:r>
            <a:endParaRPr lang="en-IN"/>
          </a:p>
        </p:txBody>
      </p:sp>
      <p:sp>
        <p:nvSpPr>
          <p:cNvPr id="3" name="Content Placeholder 2">
            <a:extLst>
              <a:ext uri="{FF2B5EF4-FFF2-40B4-BE49-F238E27FC236}">
                <a16:creationId xmlns:a16="http://schemas.microsoft.com/office/drawing/2014/main" id="{B5E3A191-0768-4F2E-A953-19204BCF36AB}"/>
              </a:ext>
            </a:extLst>
          </p:cNvPr>
          <p:cNvSpPr>
            <a:spLocks noGrp="1"/>
          </p:cNvSpPr>
          <p:nvPr>
            <p:ph idx="1"/>
          </p:nvPr>
        </p:nvSpPr>
        <p:spPr/>
        <p:txBody>
          <a:bodyPr>
            <a:normAutofit/>
          </a:bodyPr>
          <a:lstStyle/>
          <a:p>
            <a:r>
              <a:rPr lang="en-IN"/>
              <a:t>A concept is part of the template interface and can be applied to any kind of template</a:t>
            </a:r>
          </a:p>
          <a:p>
            <a:r>
              <a:rPr lang="en-IN"/>
              <a:t>Standard library provides built-in concepts that can be readily used in your programs</a:t>
            </a:r>
          </a:p>
          <a:p>
            <a:pPr lvl="1"/>
            <a:r>
              <a:rPr lang="en-IN"/>
              <a:t>defined in </a:t>
            </a:r>
            <a:r>
              <a:rPr lang="en-IN" i="1"/>
              <a:t>&lt;concepts&gt; </a:t>
            </a:r>
            <a:r>
              <a:rPr lang="en-IN"/>
              <a:t>header</a:t>
            </a:r>
          </a:p>
          <a:p>
            <a:r>
              <a:rPr lang="en-IN"/>
              <a:t>You can even create your own custom concepts</a:t>
            </a:r>
            <a:endParaRPr lang="en-US"/>
          </a:p>
        </p:txBody>
      </p:sp>
    </p:spTree>
    <p:extLst>
      <p:ext uri="{BB962C8B-B14F-4D97-AF65-F5344CB8AC3E}">
        <p14:creationId xmlns:p14="http://schemas.microsoft.com/office/powerpoint/2010/main" val="297302185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EA0D-0367-4647-905D-0F8351318FE6}"/>
              </a:ext>
            </a:extLst>
          </p:cNvPr>
          <p:cNvSpPr>
            <a:spLocks noGrp="1"/>
          </p:cNvSpPr>
          <p:nvPr>
            <p:ph type="title"/>
          </p:nvPr>
        </p:nvSpPr>
        <p:spPr/>
        <p:txBody>
          <a:bodyPr/>
          <a:lstStyle/>
          <a:p>
            <a:r>
              <a:rPr lang="en-US"/>
              <a:t>Standard Library Concepts</a:t>
            </a:r>
            <a:endParaRPr lang="en-IN"/>
          </a:p>
        </p:txBody>
      </p:sp>
      <p:sp>
        <p:nvSpPr>
          <p:cNvPr id="3" name="Content Placeholder 2">
            <a:extLst>
              <a:ext uri="{FF2B5EF4-FFF2-40B4-BE49-F238E27FC236}">
                <a16:creationId xmlns:a16="http://schemas.microsoft.com/office/drawing/2014/main" id="{56916366-59E8-4805-B60A-5E2CCE62FA26}"/>
              </a:ext>
            </a:extLst>
          </p:cNvPr>
          <p:cNvSpPr>
            <a:spLocks noGrp="1"/>
          </p:cNvSpPr>
          <p:nvPr>
            <p:ph idx="1"/>
          </p:nvPr>
        </p:nvSpPr>
        <p:spPr>
          <a:xfrm>
            <a:off x="838199" y="1477818"/>
            <a:ext cx="3271983" cy="5380182"/>
          </a:xfrm>
        </p:spPr>
        <p:txBody>
          <a:bodyPr>
            <a:normAutofit fontScale="47500" lnSpcReduction="20000"/>
          </a:bodyPr>
          <a:lstStyle/>
          <a:p>
            <a:pPr marL="0" indent="0">
              <a:lnSpc>
                <a:spcPct val="140000"/>
              </a:lnSpc>
              <a:buNone/>
            </a:pPr>
            <a:r>
              <a:rPr lang="en-US" i="1" err="1">
                <a:latin typeface="Consolas" panose="020B0609020204030204" pitchFamily="49" charset="0"/>
              </a:rPr>
              <a:t>same_as</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derived_from</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convertible_to</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common_reference_with</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common_with</a:t>
            </a:r>
            <a:endParaRPr lang="en-US" i="1">
              <a:latin typeface="Consolas" panose="020B0609020204030204" pitchFamily="49" charset="0"/>
            </a:endParaRPr>
          </a:p>
          <a:p>
            <a:pPr marL="0" indent="0">
              <a:lnSpc>
                <a:spcPct val="140000"/>
              </a:lnSpc>
              <a:buNone/>
            </a:pPr>
            <a:r>
              <a:rPr lang="en-US" i="1">
                <a:latin typeface="Consolas" panose="020B0609020204030204" pitchFamily="49" charset="0"/>
              </a:rPr>
              <a:t>integral</a:t>
            </a:r>
          </a:p>
          <a:p>
            <a:pPr marL="0" indent="0">
              <a:lnSpc>
                <a:spcPct val="140000"/>
              </a:lnSpc>
              <a:buNone/>
            </a:pPr>
            <a:r>
              <a:rPr lang="en-US" i="1" err="1">
                <a:latin typeface="Consolas" panose="020B0609020204030204" pitchFamily="49" charset="0"/>
              </a:rPr>
              <a:t>signed_integral</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unsigned_integral</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floating_point</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assignable_from</a:t>
            </a:r>
            <a:endParaRPr lang="en-US" i="1">
              <a:latin typeface="Consolas" panose="020B0609020204030204" pitchFamily="49" charset="0"/>
            </a:endParaRPr>
          </a:p>
          <a:p>
            <a:pPr marL="0" indent="0">
              <a:lnSpc>
                <a:spcPct val="140000"/>
              </a:lnSpc>
              <a:buNone/>
            </a:pPr>
            <a:r>
              <a:rPr lang="en-US" i="1">
                <a:latin typeface="Consolas" panose="020B0609020204030204" pitchFamily="49" charset="0"/>
              </a:rPr>
              <a:t>swappable</a:t>
            </a:r>
          </a:p>
          <a:p>
            <a:pPr marL="0" indent="0">
              <a:lnSpc>
                <a:spcPct val="140000"/>
              </a:lnSpc>
              <a:buNone/>
            </a:pPr>
            <a:r>
              <a:rPr lang="en-US" i="1" err="1">
                <a:latin typeface="Consolas" panose="020B0609020204030204" pitchFamily="49" charset="0"/>
              </a:rPr>
              <a:t>swappable_with</a:t>
            </a:r>
            <a:endParaRPr lang="en-US" i="1">
              <a:latin typeface="Consolas" panose="020B0609020204030204" pitchFamily="49" charset="0"/>
            </a:endParaRPr>
          </a:p>
        </p:txBody>
      </p:sp>
      <p:sp>
        <p:nvSpPr>
          <p:cNvPr id="5" name="Content Placeholder 2">
            <a:extLst>
              <a:ext uri="{FF2B5EF4-FFF2-40B4-BE49-F238E27FC236}">
                <a16:creationId xmlns:a16="http://schemas.microsoft.com/office/drawing/2014/main" id="{C3B14BF3-4EBD-4CF5-AAE9-6167053C8DCE}"/>
              </a:ext>
            </a:extLst>
          </p:cNvPr>
          <p:cNvSpPr txBox="1">
            <a:spLocks/>
          </p:cNvSpPr>
          <p:nvPr/>
        </p:nvSpPr>
        <p:spPr>
          <a:xfrm>
            <a:off x="4307608" y="1477818"/>
            <a:ext cx="3576783" cy="538018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3600" kern="1200">
                <a:solidFill>
                  <a:schemeClr val="bg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3200" kern="1200">
                <a:solidFill>
                  <a:schemeClr val="bg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800" kern="1200">
                <a:solidFill>
                  <a:schemeClr val="bg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bg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bg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None/>
            </a:pPr>
            <a:r>
              <a:rPr lang="en-US" i="1">
                <a:latin typeface="Consolas" panose="020B0609020204030204" pitchFamily="49" charset="0"/>
              </a:rPr>
              <a:t>destructible</a:t>
            </a:r>
          </a:p>
          <a:p>
            <a:pPr marL="0" indent="0">
              <a:lnSpc>
                <a:spcPct val="140000"/>
              </a:lnSpc>
              <a:buNone/>
            </a:pPr>
            <a:r>
              <a:rPr lang="en-US" i="1" err="1">
                <a:latin typeface="Consolas" panose="020B0609020204030204" pitchFamily="49" charset="0"/>
              </a:rPr>
              <a:t>constructible_from</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default_initializable</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move_constructible</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copy_constructible</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boolean</a:t>
            </a:r>
            <a:r>
              <a:rPr lang="en-US" i="1">
                <a:latin typeface="Consolas" panose="020B0609020204030204" pitchFamily="49" charset="0"/>
              </a:rPr>
              <a:t>-testable</a:t>
            </a:r>
          </a:p>
          <a:p>
            <a:pPr marL="0" indent="0">
              <a:lnSpc>
                <a:spcPct val="140000"/>
              </a:lnSpc>
              <a:buNone/>
            </a:pPr>
            <a:r>
              <a:rPr lang="en-US" i="1" err="1">
                <a:latin typeface="Consolas" panose="020B0609020204030204" pitchFamily="49" charset="0"/>
              </a:rPr>
              <a:t>equality_comparable</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equality_comparable_with</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totally_ordered</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totally_ordered_with</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three_way_comparable</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three_way_comparable_with</a:t>
            </a:r>
            <a:endParaRPr lang="en-US" i="1">
              <a:latin typeface="Consolas" panose="020B0609020204030204" pitchFamily="49" charset="0"/>
            </a:endParaRPr>
          </a:p>
        </p:txBody>
      </p:sp>
      <p:sp>
        <p:nvSpPr>
          <p:cNvPr id="6" name="Content Placeholder 2">
            <a:extLst>
              <a:ext uri="{FF2B5EF4-FFF2-40B4-BE49-F238E27FC236}">
                <a16:creationId xmlns:a16="http://schemas.microsoft.com/office/drawing/2014/main" id="{D635EEB5-E221-47B9-AA1C-5B44CAC6BCF8}"/>
              </a:ext>
            </a:extLst>
          </p:cNvPr>
          <p:cNvSpPr txBox="1">
            <a:spLocks/>
          </p:cNvSpPr>
          <p:nvPr/>
        </p:nvSpPr>
        <p:spPr>
          <a:xfrm>
            <a:off x="8290790" y="1477818"/>
            <a:ext cx="3063010" cy="447040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3600" kern="1200">
                <a:solidFill>
                  <a:schemeClr val="bg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3200" kern="1200">
                <a:solidFill>
                  <a:schemeClr val="bg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800" kern="1200">
                <a:solidFill>
                  <a:schemeClr val="bg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bg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bg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None/>
            </a:pPr>
            <a:r>
              <a:rPr lang="en-US" i="1">
                <a:latin typeface="Consolas" panose="020B0609020204030204" pitchFamily="49" charset="0"/>
              </a:rPr>
              <a:t>movable</a:t>
            </a:r>
          </a:p>
          <a:p>
            <a:pPr marL="0" indent="0">
              <a:lnSpc>
                <a:spcPct val="140000"/>
              </a:lnSpc>
              <a:buNone/>
            </a:pPr>
            <a:r>
              <a:rPr lang="en-US" i="1">
                <a:latin typeface="Consolas" panose="020B0609020204030204" pitchFamily="49" charset="0"/>
              </a:rPr>
              <a:t>copyable</a:t>
            </a:r>
          </a:p>
          <a:p>
            <a:pPr marL="0" indent="0">
              <a:lnSpc>
                <a:spcPct val="140000"/>
              </a:lnSpc>
              <a:buNone/>
            </a:pPr>
            <a:r>
              <a:rPr lang="en-US" i="1">
                <a:latin typeface="Consolas" panose="020B0609020204030204" pitchFamily="49" charset="0"/>
              </a:rPr>
              <a:t>semiregular</a:t>
            </a:r>
          </a:p>
          <a:p>
            <a:pPr marL="0" indent="0">
              <a:lnSpc>
                <a:spcPct val="140000"/>
              </a:lnSpc>
              <a:buNone/>
            </a:pPr>
            <a:r>
              <a:rPr lang="en-US" i="1">
                <a:latin typeface="Consolas" panose="020B0609020204030204" pitchFamily="49" charset="0"/>
              </a:rPr>
              <a:t>regular</a:t>
            </a:r>
          </a:p>
          <a:p>
            <a:pPr marL="0" indent="0">
              <a:lnSpc>
                <a:spcPct val="140000"/>
              </a:lnSpc>
              <a:buNone/>
            </a:pPr>
            <a:r>
              <a:rPr lang="en-US" i="1">
                <a:latin typeface="Consolas" panose="020B0609020204030204" pitchFamily="49" charset="0"/>
              </a:rPr>
              <a:t>invocable</a:t>
            </a:r>
          </a:p>
          <a:p>
            <a:pPr marL="0" indent="0">
              <a:lnSpc>
                <a:spcPct val="140000"/>
              </a:lnSpc>
              <a:buNone/>
            </a:pPr>
            <a:r>
              <a:rPr lang="en-US" i="1" err="1">
                <a:latin typeface="Consolas" panose="020B0609020204030204" pitchFamily="49" charset="0"/>
              </a:rPr>
              <a:t>regular_invocable</a:t>
            </a:r>
            <a:endParaRPr lang="en-US" i="1">
              <a:latin typeface="Consolas" panose="020B0609020204030204" pitchFamily="49" charset="0"/>
            </a:endParaRPr>
          </a:p>
          <a:p>
            <a:pPr marL="0" indent="0">
              <a:lnSpc>
                <a:spcPct val="140000"/>
              </a:lnSpc>
              <a:buNone/>
            </a:pPr>
            <a:r>
              <a:rPr lang="en-US" i="1">
                <a:latin typeface="Consolas" panose="020B0609020204030204" pitchFamily="49" charset="0"/>
              </a:rPr>
              <a:t>predicate</a:t>
            </a:r>
          </a:p>
          <a:p>
            <a:pPr marL="0" indent="0">
              <a:lnSpc>
                <a:spcPct val="140000"/>
              </a:lnSpc>
              <a:buNone/>
            </a:pPr>
            <a:r>
              <a:rPr lang="en-US" i="1">
                <a:latin typeface="Consolas" panose="020B0609020204030204" pitchFamily="49" charset="0"/>
              </a:rPr>
              <a:t>relation</a:t>
            </a:r>
          </a:p>
          <a:p>
            <a:pPr marL="0" indent="0">
              <a:lnSpc>
                <a:spcPct val="140000"/>
              </a:lnSpc>
              <a:buNone/>
            </a:pPr>
            <a:r>
              <a:rPr lang="en-US" i="1" err="1">
                <a:latin typeface="Consolas" panose="020B0609020204030204" pitchFamily="49" charset="0"/>
              </a:rPr>
              <a:t>equivalence_relation</a:t>
            </a:r>
            <a:endParaRPr lang="en-US" i="1">
              <a:latin typeface="Consolas" panose="020B0609020204030204" pitchFamily="49" charset="0"/>
            </a:endParaRPr>
          </a:p>
          <a:p>
            <a:pPr marL="0" indent="0">
              <a:lnSpc>
                <a:spcPct val="140000"/>
              </a:lnSpc>
              <a:buNone/>
            </a:pPr>
            <a:r>
              <a:rPr lang="en-US" i="1" err="1">
                <a:latin typeface="Consolas" panose="020B0609020204030204" pitchFamily="49" charset="0"/>
              </a:rPr>
              <a:t>strict_weak_order</a:t>
            </a:r>
            <a:endParaRPr lang="en-US" i="1">
              <a:latin typeface="Consolas" panose="020B0609020204030204" pitchFamily="49" charset="0"/>
            </a:endParaRPr>
          </a:p>
        </p:txBody>
      </p:sp>
    </p:spTree>
    <p:extLst>
      <p:ext uri="{BB962C8B-B14F-4D97-AF65-F5344CB8AC3E}">
        <p14:creationId xmlns:p14="http://schemas.microsoft.com/office/powerpoint/2010/main" val="19922210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CB91-0242-42C2-BBC7-C7354A59C134}"/>
              </a:ext>
            </a:extLst>
          </p:cNvPr>
          <p:cNvSpPr>
            <a:spLocks noGrp="1"/>
          </p:cNvSpPr>
          <p:nvPr>
            <p:ph type="title"/>
          </p:nvPr>
        </p:nvSpPr>
        <p:spPr/>
        <p:txBody>
          <a:bodyPr/>
          <a:lstStyle/>
          <a:p>
            <a:r>
              <a:rPr lang="en-US"/>
              <a:t>requires Keyword</a:t>
            </a:r>
            <a:endParaRPr lang="en-IN"/>
          </a:p>
        </p:txBody>
      </p:sp>
      <p:sp>
        <p:nvSpPr>
          <p:cNvPr id="3" name="Content Placeholder 2">
            <a:extLst>
              <a:ext uri="{FF2B5EF4-FFF2-40B4-BE49-F238E27FC236}">
                <a16:creationId xmlns:a16="http://schemas.microsoft.com/office/drawing/2014/main" id="{39BA158B-5D9D-4389-874C-DA9C26C672FC}"/>
              </a:ext>
            </a:extLst>
          </p:cNvPr>
          <p:cNvSpPr>
            <a:spLocks noGrp="1"/>
          </p:cNvSpPr>
          <p:nvPr>
            <p:ph idx="1"/>
          </p:nvPr>
        </p:nvSpPr>
        <p:spPr>
          <a:xfrm>
            <a:off x="838200" y="1825625"/>
            <a:ext cx="10515600" cy="3185646"/>
          </a:xfrm>
        </p:spPr>
        <p:txBody>
          <a:bodyPr>
            <a:normAutofit/>
          </a:bodyPr>
          <a:lstStyle/>
          <a:p>
            <a:r>
              <a:rPr lang="en-US"/>
              <a:t>New keyword that applies a constraint to a template through a </a:t>
            </a:r>
            <a:r>
              <a:rPr lang="en-US" i="1"/>
              <a:t>requires</a:t>
            </a:r>
            <a:r>
              <a:rPr lang="en-US"/>
              <a:t> clause</a:t>
            </a:r>
          </a:p>
          <a:p>
            <a:r>
              <a:rPr lang="en-US"/>
              <a:t>The </a:t>
            </a:r>
            <a:r>
              <a:rPr lang="en-US" i="1"/>
              <a:t>requires</a:t>
            </a:r>
            <a:r>
              <a:rPr lang="en-US"/>
              <a:t> clause can be a concept, type trait or more requirements</a:t>
            </a:r>
          </a:p>
          <a:p>
            <a:pPr lvl="1"/>
            <a:r>
              <a:rPr lang="en-US"/>
              <a:t>must return a compile-time bool expression</a:t>
            </a:r>
            <a:r>
              <a:rPr lang="en-US" i="1">
                <a:solidFill>
                  <a:srgbClr val="7030A0"/>
                </a:solidFill>
              </a:rPr>
              <a:t>	</a:t>
            </a:r>
            <a:endParaRPr lang="en-US" i="1">
              <a:solidFill>
                <a:schemeClr val="bg1">
                  <a:lumMod val="50000"/>
                  <a:lumOff val="50000"/>
                </a:schemeClr>
              </a:solidFill>
            </a:endParaRPr>
          </a:p>
        </p:txBody>
      </p:sp>
      <p:sp>
        <p:nvSpPr>
          <p:cNvPr id="8" name="TextBox 7">
            <a:extLst>
              <a:ext uri="{FF2B5EF4-FFF2-40B4-BE49-F238E27FC236}">
                <a16:creationId xmlns:a16="http://schemas.microsoft.com/office/drawing/2014/main" id="{FF519FB8-7B15-4C0B-B121-681EB4AD5E76}"/>
              </a:ext>
            </a:extLst>
          </p:cNvPr>
          <p:cNvSpPr txBox="1"/>
          <p:nvPr/>
        </p:nvSpPr>
        <p:spPr>
          <a:xfrm>
            <a:off x="4164105" y="4923215"/>
            <a:ext cx="3863789" cy="1569660"/>
          </a:xfrm>
          <a:prstGeom prst="rect">
            <a:avLst/>
          </a:prstGeom>
          <a:noFill/>
        </p:spPr>
        <p:txBody>
          <a:bodyPr wrap="square" rtlCol="0">
            <a:spAutoFit/>
          </a:bodyPr>
          <a:lstStyle/>
          <a:p>
            <a:pPr marL="0" indent="0">
              <a:buNone/>
            </a:pPr>
            <a:r>
              <a:rPr lang="en-US" sz="3200" i="1">
                <a:solidFill>
                  <a:srgbClr val="7030A0"/>
                </a:solidFill>
              </a:rPr>
              <a:t>template</a:t>
            </a:r>
            <a:r>
              <a:rPr lang="en-US" sz="3200" i="1">
                <a:solidFill>
                  <a:schemeClr val="bg1"/>
                </a:solidFill>
              </a:rPr>
              <a:t>&lt;</a:t>
            </a:r>
            <a:r>
              <a:rPr lang="en-US" sz="3200" i="1">
                <a:solidFill>
                  <a:schemeClr val="tx1">
                    <a:lumMod val="50000"/>
                  </a:schemeClr>
                </a:solidFill>
              </a:rPr>
              <a:t>params</a:t>
            </a:r>
            <a:r>
              <a:rPr lang="en-US" sz="3200" i="1">
                <a:solidFill>
                  <a:schemeClr val="bg1"/>
                </a:solidFill>
              </a:rPr>
              <a:t>&gt;</a:t>
            </a:r>
          </a:p>
          <a:p>
            <a:pPr marL="0" indent="0">
              <a:buNone/>
            </a:pPr>
            <a:r>
              <a:rPr lang="en-US" sz="3200" i="1">
                <a:solidFill>
                  <a:srgbClr val="7030A0"/>
                </a:solidFill>
              </a:rPr>
              <a:t>requires</a:t>
            </a:r>
            <a:r>
              <a:rPr lang="en-US" sz="3200" i="1"/>
              <a:t> </a:t>
            </a:r>
            <a:r>
              <a:rPr lang="en-US" sz="3200" i="1">
                <a:solidFill>
                  <a:schemeClr val="accent2">
                    <a:lumMod val="75000"/>
                  </a:schemeClr>
                </a:solidFill>
              </a:rPr>
              <a:t>[constraint]</a:t>
            </a:r>
          </a:p>
          <a:p>
            <a:pPr marL="0" indent="0">
              <a:buNone/>
            </a:pPr>
            <a:r>
              <a:rPr lang="en-US" sz="3200" i="1">
                <a:solidFill>
                  <a:schemeClr val="bg1">
                    <a:lumMod val="50000"/>
                    <a:lumOff val="50000"/>
                  </a:schemeClr>
                </a:solidFill>
              </a:rPr>
              <a:t>[template]</a:t>
            </a:r>
          </a:p>
        </p:txBody>
      </p:sp>
      <p:sp>
        <p:nvSpPr>
          <p:cNvPr id="9" name="TextBox 8">
            <a:extLst>
              <a:ext uri="{FF2B5EF4-FFF2-40B4-BE49-F238E27FC236}">
                <a16:creationId xmlns:a16="http://schemas.microsoft.com/office/drawing/2014/main" id="{82A513A3-3A2B-4B32-AA3D-5978AC0570A3}"/>
              </a:ext>
            </a:extLst>
          </p:cNvPr>
          <p:cNvSpPr txBox="1"/>
          <p:nvPr/>
        </p:nvSpPr>
        <p:spPr>
          <a:xfrm>
            <a:off x="8470918" y="5477212"/>
            <a:ext cx="2066528" cy="461665"/>
          </a:xfrm>
          <a:prstGeom prst="rect">
            <a:avLst/>
          </a:prstGeom>
          <a:noFill/>
        </p:spPr>
        <p:txBody>
          <a:bodyPr wrap="none" rtlCol="0">
            <a:spAutoFit/>
          </a:bodyPr>
          <a:lstStyle/>
          <a:p>
            <a:r>
              <a:rPr lang="en-US" sz="2400">
                <a:solidFill>
                  <a:schemeClr val="bg1">
                    <a:lumMod val="65000"/>
                    <a:lumOff val="35000"/>
                  </a:schemeClr>
                </a:solidFill>
              </a:rPr>
              <a:t>requires clause</a:t>
            </a:r>
            <a:endParaRPr lang="en-IN" sz="2400">
              <a:solidFill>
                <a:schemeClr val="bg1">
                  <a:lumMod val="65000"/>
                  <a:lumOff val="35000"/>
                </a:schemeClr>
              </a:solidFill>
            </a:endParaRPr>
          </a:p>
        </p:txBody>
      </p:sp>
      <p:cxnSp>
        <p:nvCxnSpPr>
          <p:cNvPr id="11" name="Straight Arrow Connector 10">
            <a:extLst>
              <a:ext uri="{FF2B5EF4-FFF2-40B4-BE49-F238E27FC236}">
                <a16:creationId xmlns:a16="http://schemas.microsoft.com/office/drawing/2014/main" id="{2C6FB817-A114-40C4-8D51-255227010F77}"/>
              </a:ext>
            </a:extLst>
          </p:cNvPr>
          <p:cNvCxnSpPr>
            <a:cxnSpLocks/>
          </p:cNvCxnSpPr>
          <p:nvPr/>
        </p:nvCxnSpPr>
        <p:spPr>
          <a:xfrm flipH="1">
            <a:off x="7736543" y="5708045"/>
            <a:ext cx="672351" cy="0"/>
          </a:xfrm>
          <a:prstGeom prst="straightConnector1">
            <a:avLst/>
          </a:prstGeom>
          <a:ln w="28575">
            <a:solidFill>
              <a:schemeClr val="tx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62685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3521F0-50D9-9892-FEF7-223AF957FA24}"/>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25BCCCD2-BDB6-F07B-9D16-0358A0ED5684}"/>
              </a:ext>
            </a:extLst>
          </p:cNvPr>
          <p:cNvSpPr txBox="1"/>
          <p:nvPr/>
        </p:nvSpPr>
        <p:spPr>
          <a:xfrm>
            <a:off x="3044686" y="2072791"/>
            <a:ext cx="6258339" cy="4216539"/>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80B0E0"/>
                </a:solidFill>
                <a:latin typeface="JetBrains Mono" pitchFamily="2" charset="0"/>
              </a:rPr>
              <a:t>template</a:t>
            </a:r>
            <a:r>
              <a:rPr lang="en-IN" sz="1800" b="0" i="0" u="none" strike="noStrike" baseline="0">
                <a:solidFill>
                  <a:srgbClr val="B4B4B4"/>
                </a:solidFill>
                <a:latin typeface="JetBrains Mono" pitchFamily="2" charset="0"/>
              </a:rPr>
              <a:t>&lt;</a:t>
            </a:r>
            <a:r>
              <a:rPr lang="en-IN" sz="1800" b="0" i="0" u="none" strike="noStrike" baseline="0" err="1">
                <a:solidFill>
                  <a:srgbClr val="80B0E0"/>
                </a:solidFill>
                <a:latin typeface="JetBrains Mono" pitchFamily="2" charset="0"/>
              </a:rPr>
              <a:t>typename</a:t>
            </a:r>
            <a:r>
              <a:rPr lang="en-IN" sz="1800" b="0" i="0" u="none" strike="noStrike" baseline="0">
                <a:solidFill>
                  <a:srgbClr val="F2F8F8"/>
                </a:solidFill>
                <a:latin typeface="Cambria" panose="02040503050406030204" pitchFamily="18" charset="0"/>
              </a:rPr>
              <a:t> </a:t>
            </a:r>
            <a:r>
              <a:rPr lang="en-IN" sz="1800" b="0" i="0" u="none" strike="noStrike" baseline="0">
                <a:solidFill>
                  <a:srgbClr val="4EC9B0"/>
                </a:solidFill>
                <a:latin typeface="JetBrains Mono" pitchFamily="2" charset="0"/>
              </a:rPr>
              <a:t>T</a:t>
            </a:r>
            <a:r>
              <a:rPr lang="en-IN" sz="1800" b="0" i="0" u="none" strike="noStrike" baseline="0">
                <a:solidFill>
                  <a:srgbClr val="B4B4B4"/>
                </a:solidFill>
                <a:latin typeface="JetBrains Mono" pitchFamily="2" charset="0"/>
              </a:rPr>
              <a:t>&gt;</a:t>
            </a:r>
            <a:endParaRPr lang="en-IN" sz="1800" b="0" i="0" u="none" strike="noStrike" baseline="0">
              <a:solidFill>
                <a:srgbClr val="F2F8F8"/>
              </a:solidFill>
              <a:latin typeface="JetBrains Mono" pitchFamily="2" charset="0"/>
            </a:endParaRPr>
          </a:p>
          <a:p>
            <a:pPr marR="0" algn="l" rtl="0"/>
            <a:r>
              <a:rPr lang="fr-FR" sz="1800" b="0" i="0" u="none" strike="noStrike" baseline="0">
                <a:solidFill>
                  <a:srgbClr val="80B0E0"/>
                </a:solidFill>
                <a:latin typeface="JetBrains Mono" pitchFamily="2" charset="0"/>
              </a:rPr>
              <a:t>concept</a:t>
            </a:r>
            <a:r>
              <a:rPr lang="fr-FR" sz="1800" b="0" i="0" u="none" strike="noStrike" baseline="0">
                <a:solidFill>
                  <a:srgbClr val="F2F8F8"/>
                </a:solidFill>
                <a:latin typeface="Cambria" panose="02040503050406030204" pitchFamily="18" charset="0"/>
              </a:rPr>
              <a:t> </a:t>
            </a:r>
            <a:r>
              <a:rPr lang="fr-FR" sz="1800" b="0" i="0" u="none" strike="noStrike" baseline="0" err="1">
                <a:solidFill>
                  <a:srgbClr val="4EC9B0"/>
                </a:solidFill>
                <a:latin typeface="JetBrains Mono" pitchFamily="2" charset="0"/>
              </a:rPr>
              <a:t>IsPointer</a:t>
            </a:r>
            <a:r>
              <a:rPr lang="fr-FR" sz="1800" b="0" i="0" u="none" strike="noStrike" baseline="0">
                <a:solidFill>
                  <a:srgbClr val="F2F8F8"/>
                </a:solidFill>
                <a:latin typeface="Cambria" panose="02040503050406030204" pitchFamily="18" charset="0"/>
              </a:rPr>
              <a:t> </a:t>
            </a:r>
            <a:r>
              <a:rPr lang="fr-FR" sz="1800" b="0" i="0" u="none" strike="noStrike" baseline="0">
                <a:solidFill>
                  <a:srgbClr val="B4B4B4"/>
                </a:solidFill>
                <a:latin typeface="JetBrains Mono" pitchFamily="2" charset="0"/>
              </a:rPr>
              <a: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C8C8C8"/>
                </a:solidFill>
                <a:latin typeface="JetBrains Mono" pitchFamily="2" charset="0"/>
              </a:rPr>
              <a:t>std</a:t>
            </a:r>
            <a:r>
              <a:rPr lang="fr-FR" sz="1800" b="0" i="0" u="none" strike="noStrike" baseline="0">
                <a:solidFill>
                  <a:srgbClr val="B4B4B4"/>
                </a:solidFill>
                <a:latin typeface="JetBrains Mono" pitchFamily="2" charset="0"/>
              </a:rPr>
              <a:t>::</a:t>
            </a:r>
            <a:r>
              <a:rPr lang="fr-FR" sz="1800" b="0" i="0" u="none" strike="noStrike" baseline="0" err="1">
                <a:solidFill>
                  <a:srgbClr val="C8C8C8"/>
                </a:solidFill>
                <a:latin typeface="JetBrains Mono" pitchFamily="2" charset="0"/>
              </a:rPr>
              <a:t>is_pointer_v</a:t>
            </a:r>
            <a:r>
              <a:rPr lang="fr-FR" sz="1800" b="0" i="0" u="none" strike="noStrike" baseline="0">
                <a:solidFill>
                  <a:srgbClr val="B4B4B4"/>
                </a:solidFill>
                <a:latin typeface="JetBrains Mono" pitchFamily="2" charset="0"/>
              </a:rPr>
              <a:t>&lt;</a:t>
            </a:r>
            <a:r>
              <a:rPr lang="fr-FR" sz="1800" b="0" i="0" u="none" strike="noStrike" baseline="0">
                <a:solidFill>
                  <a:srgbClr val="4EC9B0"/>
                </a:solidFill>
                <a:latin typeface="JetBrains Mono" pitchFamily="2" charset="0"/>
              </a:rPr>
              <a:t>T</a:t>
            </a:r>
            <a:r>
              <a:rPr lang="fr-FR" sz="1800" b="0" i="0" u="none" strike="noStrike" baseline="0">
                <a:solidFill>
                  <a:srgbClr val="B4B4B4"/>
                </a:solidFill>
                <a:latin typeface="JetBrains Mono" pitchFamily="2" charset="0"/>
              </a:rPr>
              <a:t>&gt;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B4B4B4"/>
                </a:solidFill>
                <a:latin typeface="JetBrains Mono" pitchFamily="2" charset="0"/>
              </a:rPr>
              <a:t>;</a:t>
            </a:r>
            <a:endParaRPr lang="fr-FR" sz="1800" b="0" i="0" u="none" strike="noStrike" baseline="0">
              <a:solidFill>
                <a:srgbClr val="F2F8F8"/>
              </a:solidFill>
              <a:latin typeface="JetBrains Mono" pitchFamily="2" charset="0"/>
            </a:endParaRPr>
          </a:p>
          <a:p>
            <a:pPr marR="0" algn="l" rtl="0"/>
            <a:r>
              <a:rPr lang="en-IN" sz="1800" b="0" i="0" u="none" strike="noStrike" baseline="0">
                <a:solidFill>
                  <a:srgbClr val="F2F8F8"/>
                </a:solidFill>
                <a:latin typeface="JetBrains Mono" pitchFamily="2" charset="0"/>
              </a:rPr>
              <a:t> </a:t>
            </a:r>
          </a:p>
          <a:p>
            <a:pPr marR="0" algn="l" rtl="0"/>
            <a:r>
              <a:rPr lang="en-IN" sz="1800" b="0" i="0" u="none" strike="noStrike" baseline="0">
                <a:solidFill>
                  <a:srgbClr val="80B0E0"/>
                </a:solidFill>
                <a:latin typeface="JetBrains Mono" pitchFamily="2" charset="0"/>
              </a:rPr>
              <a:t>template</a:t>
            </a:r>
            <a:r>
              <a:rPr lang="en-IN" sz="1800" b="0" i="0" u="none" strike="noStrike" baseline="0">
                <a:solidFill>
                  <a:srgbClr val="B4B4B4"/>
                </a:solidFill>
                <a:latin typeface="JetBrains Mono" pitchFamily="2" charset="0"/>
              </a:rPr>
              <a:t>&lt;</a:t>
            </a:r>
            <a:r>
              <a:rPr lang="en-IN" sz="1800" b="0" i="0" u="none" strike="noStrike" baseline="0" err="1">
                <a:solidFill>
                  <a:srgbClr val="80B0E0"/>
                </a:solidFill>
                <a:latin typeface="JetBrains Mono" pitchFamily="2" charset="0"/>
              </a:rPr>
              <a:t>typename</a:t>
            </a:r>
            <a:r>
              <a:rPr lang="en-IN" sz="1800" b="0" i="0" u="none" strike="noStrike" baseline="0">
                <a:solidFill>
                  <a:srgbClr val="F2F8F8"/>
                </a:solidFill>
                <a:latin typeface="Cambria" panose="02040503050406030204" pitchFamily="18" charset="0"/>
              </a:rPr>
              <a:t> </a:t>
            </a:r>
            <a:r>
              <a:rPr lang="en-IN" sz="1800" b="0" i="0" u="none" strike="noStrike" baseline="0">
                <a:solidFill>
                  <a:srgbClr val="4EC9B0"/>
                </a:solidFill>
                <a:latin typeface="JetBrains Mono" pitchFamily="2" charset="0"/>
              </a:rPr>
              <a:t>T</a:t>
            </a:r>
            <a:r>
              <a:rPr lang="en-IN" sz="1800" b="0" i="0" u="none" strike="noStrike" baseline="0">
                <a:solidFill>
                  <a:srgbClr val="B4B4B4"/>
                </a:solidFill>
                <a:latin typeface="JetBrains Mono" pitchFamily="2" charset="0"/>
              </a:rPr>
              <a:t>&gt;</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80B0E0"/>
                </a:solidFill>
                <a:latin typeface="JetBrains Mono" pitchFamily="2" charset="0"/>
              </a:rPr>
              <a:t>requires</a:t>
            </a:r>
            <a:r>
              <a:rPr lang="en-IN" sz="1800" b="0" i="0" u="none" strike="noStrike" baseline="0">
                <a:solidFill>
                  <a:srgbClr val="F2F8F8"/>
                </a:solidFill>
                <a:latin typeface="Cambria" panose="02040503050406030204" pitchFamily="18" charset="0"/>
              </a:rPr>
              <a:t> </a:t>
            </a:r>
            <a:r>
              <a:rPr lang="en-IN" sz="1800" b="0" i="0" u="none" strike="noStrike" baseline="0">
                <a:solidFill>
                  <a:srgbClr val="B4B4B4"/>
                </a:solidFill>
                <a:latin typeface="JetBrains Mono" pitchFamily="2" charset="0"/>
              </a:rPr>
              <a:t>(!</a:t>
            </a:r>
            <a:r>
              <a:rPr lang="en-IN" sz="1800" b="0" i="0" u="none" strike="noStrike" baseline="0" err="1">
                <a:solidFill>
                  <a:srgbClr val="4EC9B0"/>
                </a:solidFill>
                <a:latin typeface="JetBrains Mono" pitchFamily="2" charset="0"/>
              </a:rPr>
              <a:t>IsPointer</a:t>
            </a:r>
            <a:r>
              <a:rPr lang="en-IN" sz="1800" b="0" i="0" u="none" strike="noStrike" baseline="0">
                <a:solidFill>
                  <a:srgbClr val="B4B4B4"/>
                </a:solidFill>
                <a:latin typeface="JetBrains Mono" pitchFamily="2" charset="0"/>
              </a:rPr>
              <a:t>&lt;</a:t>
            </a:r>
            <a:r>
              <a:rPr lang="en-IN" sz="1800" b="0" i="0" u="none" strike="noStrike" baseline="0">
                <a:solidFill>
                  <a:srgbClr val="4EC9B0"/>
                </a:solidFill>
                <a:latin typeface="JetBrains Mono" pitchFamily="2" charset="0"/>
              </a:rPr>
              <a:t>T</a:t>
            </a:r>
            <a:r>
              <a:rPr lang="en-IN" sz="1800" b="0" i="0" u="none" strike="noStrike" baseline="0">
                <a:solidFill>
                  <a:srgbClr val="B4B4B4"/>
                </a:solidFill>
                <a:latin typeface="JetBrains Mono" pitchFamily="2" charset="0"/>
              </a:rPr>
              <a:t>&gt;)</a:t>
            </a:r>
            <a:endParaRPr lang="en-IN" sz="1800" b="0" i="0" u="none" strike="noStrike" baseline="0">
              <a:solidFill>
                <a:srgbClr val="F2F8F8"/>
              </a:solidFill>
              <a:latin typeface="JetBrains Mono" pitchFamily="2" charset="0"/>
            </a:endParaRPr>
          </a:p>
          <a:p>
            <a:pPr marR="0" algn="l" rtl="0"/>
            <a:r>
              <a:rPr lang="fr-FR" sz="1800" b="0" i="0" u="none" strike="noStrike" baseline="0">
                <a:solidFill>
                  <a:srgbClr val="4EC9B0"/>
                </a:solidFill>
                <a:latin typeface="JetBrains Mono" pitchFamily="2" charset="0"/>
              </a:rPr>
              <a:t>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DCDCAA"/>
                </a:solidFill>
                <a:latin typeface="JetBrains Mono" pitchFamily="2" charset="0"/>
              </a:rPr>
              <a:t>max</a:t>
            </a:r>
            <a:r>
              <a:rPr lang="fr-FR" sz="1800" b="0" i="0" u="none" strike="noStrike" baseline="0">
                <a:solidFill>
                  <a:srgbClr val="B4B4B4"/>
                </a:solidFill>
                <a:latin typeface="JetBrains Mono" pitchFamily="2" charset="0"/>
              </a:rPr>
              <a:t>(</a:t>
            </a:r>
            <a:r>
              <a:rPr lang="fr-FR" sz="1800" b="0" i="0" u="none" strike="noStrike" baseline="0">
                <a:solidFill>
                  <a:srgbClr val="4EC9B0"/>
                </a:solidFill>
                <a:latin typeface="JetBrains Mono" pitchFamily="2" charset="0"/>
              </a:rPr>
              <a:t>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CBC8B6"/>
                </a:solidFill>
                <a:latin typeface="JetBrains Mono" pitchFamily="2" charset="0"/>
              </a:rPr>
              <a:t>a</a:t>
            </a:r>
            <a:r>
              <a:rPr lang="fr-FR" sz="1800" b="0" i="0" u="none" strike="noStrike" baseline="0">
                <a:solidFill>
                  <a:srgbClr val="B4B4B4"/>
                </a:solidFill>
                <a:latin typeface="JetBrains Mono" pitchFamily="2" charset="0"/>
              </a:rPr>
              <a: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4EC9B0"/>
                </a:solidFill>
                <a:latin typeface="JetBrains Mono" pitchFamily="2" charset="0"/>
              </a:rPr>
              <a:t>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CBC8B6"/>
                </a:solidFill>
                <a:latin typeface="JetBrains Mono" pitchFamily="2" charset="0"/>
              </a:rPr>
              <a:t>b</a:t>
            </a:r>
            <a:r>
              <a:rPr lang="fr-FR" sz="1800" b="0" i="0" u="none" strike="noStrike" baseline="0">
                <a:solidFill>
                  <a:srgbClr val="B4B4B4"/>
                </a:solidFill>
                <a:latin typeface="JetBrains Mono" pitchFamily="2" charset="0"/>
              </a:rPr>
              <a: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B4B4B4"/>
                </a:solidFill>
                <a:latin typeface="JetBrains Mono" pitchFamily="2" charset="0"/>
              </a:rPr>
              <a:t>{</a:t>
            </a:r>
            <a:endParaRPr lang="fr-FR" sz="1800" b="0" i="0" u="none" strike="noStrike" baseline="0">
              <a:solidFill>
                <a:srgbClr val="F2F8F8"/>
              </a:solidFill>
              <a:latin typeface="JetBrains Mono" pitchFamily="2" charset="0"/>
            </a:endParaRPr>
          </a:p>
          <a:p>
            <a:pPr marR="0" algn="l" rtl="0"/>
            <a:r>
              <a:rPr lang="en-US" sz="1800" b="0" i="0" u="none" strike="noStrike" baseline="0">
                <a:solidFill>
                  <a:srgbClr val="F2F8F8"/>
                </a:solidFill>
                <a:latin typeface="JetBrains Mono" pitchFamily="2" charset="0"/>
              </a:rPr>
              <a:t>	</a:t>
            </a:r>
            <a:r>
              <a:rPr lang="en-US" sz="1800" b="0" i="0" u="none" strike="noStrike" baseline="0">
                <a:solidFill>
                  <a:srgbClr val="D8A0DF"/>
                </a:solidFill>
                <a:latin typeface="JetBrains Mono" pitchFamily="2" charset="0"/>
              </a:rPr>
              <a:t>return</a:t>
            </a:r>
            <a:r>
              <a:rPr lang="en-US" sz="1800" b="0" i="0" u="none" strike="noStrike" baseline="0">
                <a:solidFill>
                  <a:srgbClr val="F2F8F8"/>
                </a:solidFill>
                <a:latin typeface="Cambria" panose="02040503050406030204" pitchFamily="18" charset="0"/>
              </a:rPr>
              <a:t> </a:t>
            </a:r>
            <a:r>
              <a:rPr lang="en-US" sz="1800" b="0" i="0" u="none" strike="noStrike" baseline="0">
                <a:solidFill>
                  <a:srgbClr val="CBC8B6"/>
                </a:solidFill>
                <a:latin typeface="JetBrains Mono" pitchFamily="2" charset="0"/>
              </a:rPr>
              <a:t>b</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&lt;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CBC8B6"/>
                </a:solidFill>
                <a:latin typeface="JetBrains Mono" pitchFamily="2" charset="0"/>
              </a:rPr>
              <a:t>a</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CBC8B6"/>
                </a:solidFill>
                <a:latin typeface="JetBrains Mono" pitchFamily="2" charset="0"/>
              </a:rPr>
              <a:t>a</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CBC8B6"/>
                </a:solidFill>
                <a:latin typeface="JetBrains Mono" pitchFamily="2" charset="0"/>
              </a:rPr>
              <a:t>b</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endParaRPr lang="en-US" sz="1800" b="0" i="0" u="none" strike="noStrike" baseline="0">
              <a:solidFill>
                <a:srgbClr val="F2F8F8"/>
              </a:solidFill>
              <a:latin typeface="JetBrains Mono" pitchFamily="2" charset="0"/>
            </a:endParaRPr>
          </a:p>
          <a:p>
            <a:pPr marR="0" algn="l" rtl="0"/>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F2F8F8"/>
                </a:solidFill>
                <a:latin typeface="JetBrains Mono" pitchFamily="2" charset="0"/>
              </a:rPr>
              <a:t> </a:t>
            </a:r>
          </a:p>
          <a:p>
            <a:pPr marR="0" algn="l" rtl="0"/>
            <a:r>
              <a:rPr lang="en-IN" sz="1800" b="0" i="0" u="none" strike="noStrike" baseline="0">
                <a:solidFill>
                  <a:srgbClr val="80B0E0"/>
                </a:solidFill>
                <a:latin typeface="JetBrains Mono" pitchFamily="2" charset="0"/>
              </a:rPr>
              <a:t>template</a:t>
            </a:r>
            <a:r>
              <a:rPr lang="en-IN" sz="1800" b="0" i="0" u="none" strike="noStrike" baseline="0">
                <a:solidFill>
                  <a:srgbClr val="B4B4B4"/>
                </a:solidFill>
                <a:latin typeface="JetBrains Mono" pitchFamily="2" charset="0"/>
              </a:rPr>
              <a:t>&lt;</a:t>
            </a:r>
            <a:r>
              <a:rPr lang="en-IN" sz="1800" b="0" i="0" u="none" strike="noStrike" baseline="0" err="1">
                <a:solidFill>
                  <a:srgbClr val="80B0E0"/>
                </a:solidFill>
                <a:latin typeface="JetBrains Mono" pitchFamily="2" charset="0"/>
              </a:rPr>
              <a:t>typename</a:t>
            </a:r>
            <a:r>
              <a:rPr lang="en-IN" sz="1800" b="0" i="0" u="none" strike="noStrike" baseline="0">
                <a:solidFill>
                  <a:srgbClr val="F2F8F8"/>
                </a:solidFill>
                <a:latin typeface="Cambria" panose="02040503050406030204" pitchFamily="18" charset="0"/>
              </a:rPr>
              <a:t> </a:t>
            </a:r>
            <a:r>
              <a:rPr lang="en-IN" sz="1800" b="0" i="0" u="none" strike="noStrike" baseline="0">
                <a:solidFill>
                  <a:srgbClr val="4EC9B0"/>
                </a:solidFill>
                <a:latin typeface="JetBrains Mono" pitchFamily="2" charset="0"/>
              </a:rPr>
              <a:t>T</a:t>
            </a:r>
            <a:r>
              <a:rPr lang="en-IN" sz="1800" b="0" i="0" u="none" strike="noStrike" baseline="0">
                <a:solidFill>
                  <a:srgbClr val="B4B4B4"/>
                </a:solidFill>
                <a:latin typeface="JetBrains Mono" pitchFamily="2" charset="0"/>
              </a:rPr>
              <a:t>&gt;</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80B0E0"/>
                </a:solidFill>
                <a:latin typeface="JetBrains Mono" pitchFamily="2" charset="0"/>
              </a:rPr>
              <a:t>requires</a:t>
            </a:r>
            <a:r>
              <a:rPr lang="en-IN" sz="1800" b="0" i="0" u="none" strike="noStrike" baseline="0">
                <a:solidFill>
                  <a:srgbClr val="F2F8F8"/>
                </a:solidFill>
                <a:latin typeface="Cambria" panose="02040503050406030204" pitchFamily="18" charset="0"/>
              </a:rPr>
              <a:t> </a:t>
            </a:r>
            <a:r>
              <a:rPr lang="en-IN" sz="1800" b="0" i="0" u="none" strike="noStrike" baseline="0" err="1">
                <a:solidFill>
                  <a:srgbClr val="4EC9B0"/>
                </a:solidFill>
                <a:latin typeface="JetBrains Mono" pitchFamily="2" charset="0"/>
              </a:rPr>
              <a:t>IsPointer</a:t>
            </a:r>
            <a:r>
              <a:rPr lang="en-IN" sz="1800" b="0" i="0" u="none" strike="noStrike" baseline="0">
                <a:solidFill>
                  <a:srgbClr val="B4B4B4"/>
                </a:solidFill>
                <a:latin typeface="JetBrains Mono" pitchFamily="2" charset="0"/>
              </a:rPr>
              <a:t>&lt;</a:t>
            </a:r>
            <a:r>
              <a:rPr lang="en-IN" sz="1800" b="0" i="0" u="none" strike="noStrike" baseline="0">
                <a:solidFill>
                  <a:srgbClr val="4EC9B0"/>
                </a:solidFill>
                <a:latin typeface="JetBrains Mono" pitchFamily="2" charset="0"/>
              </a:rPr>
              <a:t>T</a:t>
            </a:r>
            <a:r>
              <a:rPr lang="en-IN" sz="1800" b="0" i="0" u="none" strike="noStrike" baseline="0">
                <a:solidFill>
                  <a:srgbClr val="B4B4B4"/>
                </a:solidFill>
                <a:latin typeface="JetBrains Mono" pitchFamily="2" charset="0"/>
              </a:rPr>
              <a:t>&gt;</a:t>
            </a:r>
            <a:endParaRPr lang="en-IN" sz="1800" b="0" i="0" u="none" strike="noStrike" baseline="0">
              <a:solidFill>
                <a:srgbClr val="F2F8F8"/>
              </a:solidFill>
              <a:latin typeface="JetBrains Mono" pitchFamily="2" charset="0"/>
            </a:endParaRPr>
          </a:p>
          <a:p>
            <a:pPr marR="0" algn="l" rtl="0"/>
            <a:r>
              <a:rPr lang="fr-FR" sz="1800" b="0" i="0" u="none" strike="noStrike" baseline="0">
                <a:solidFill>
                  <a:srgbClr val="B0E080"/>
                </a:solidFill>
                <a:latin typeface="JetBrains Mono" pitchFamily="2" charset="0"/>
              </a:rPr>
              <a:t>auto</a:t>
            </a:r>
            <a:r>
              <a:rPr lang="fr-FR" sz="1800" b="0" i="0" u="none" strike="noStrike" baseline="0">
                <a:solidFill>
                  <a:srgbClr val="F2F8F8"/>
                </a:solidFill>
                <a:latin typeface="Cambria" panose="02040503050406030204" pitchFamily="18" charset="0"/>
              </a:rPr>
              <a:t> </a:t>
            </a:r>
            <a:r>
              <a:rPr lang="fr-FR" sz="1800" b="0" i="0" u="none" strike="noStrike" baseline="0">
                <a:solidFill>
                  <a:srgbClr val="DCDCAA"/>
                </a:solidFill>
                <a:latin typeface="JetBrains Mono" pitchFamily="2" charset="0"/>
              </a:rPr>
              <a:t>max</a:t>
            </a:r>
            <a:r>
              <a:rPr lang="fr-FR" sz="1800" b="0" i="0" u="none" strike="noStrike" baseline="0">
                <a:solidFill>
                  <a:srgbClr val="B4B4B4"/>
                </a:solidFill>
                <a:latin typeface="JetBrains Mono" pitchFamily="2" charset="0"/>
              </a:rPr>
              <a:t>(</a:t>
            </a:r>
            <a:r>
              <a:rPr lang="fr-FR" sz="1800" b="0" i="0" u="none" strike="noStrike" baseline="0">
                <a:solidFill>
                  <a:srgbClr val="4EC9B0"/>
                </a:solidFill>
                <a:latin typeface="JetBrains Mono" pitchFamily="2" charset="0"/>
              </a:rPr>
              <a:t>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CBC8B6"/>
                </a:solidFill>
                <a:latin typeface="JetBrains Mono" pitchFamily="2" charset="0"/>
              </a:rPr>
              <a:t>a</a:t>
            </a:r>
            <a:r>
              <a:rPr lang="fr-FR" sz="1800" b="0" i="0" u="none" strike="noStrike" baseline="0">
                <a:solidFill>
                  <a:srgbClr val="B4B4B4"/>
                </a:solidFill>
                <a:latin typeface="JetBrains Mono" pitchFamily="2" charset="0"/>
              </a:rPr>
              <a: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4EC9B0"/>
                </a:solidFill>
                <a:latin typeface="JetBrains Mono" pitchFamily="2" charset="0"/>
              </a:rPr>
              <a:t>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CBC8B6"/>
                </a:solidFill>
                <a:latin typeface="JetBrains Mono" pitchFamily="2" charset="0"/>
              </a:rPr>
              <a:t>b</a:t>
            </a:r>
            <a:r>
              <a:rPr lang="fr-FR" sz="1800" b="0" i="0" u="none" strike="noStrike" baseline="0">
                <a:solidFill>
                  <a:srgbClr val="B4B4B4"/>
                </a:solidFill>
                <a:latin typeface="JetBrains Mono" pitchFamily="2" charset="0"/>
              </a:rPr>
              <a: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B4B4B4"/>
                </a:solidFill>
                <a:latin typeface="JetBrains Mono" pitchFamily="2" charset="0"/>
              </a:rPr>
              <a:t>{</a:t>
            </a:r>
            <a:endParaRPr lang="fr-FR" sz="1800" b="0" i="0" u="none" strike="noStrike" baseline="0">
              <a:solidFill>
                <a:srgbClr val="F2F8F8"/>
              </a:solidFill>
              <a:latin typeface="JetBrains Mono" pitchFamily="2" charset="0"/>
            </a:endParaRPr>
          </a:p>
          <a:p>
            <a:pPr marR="0" algn="l" rtl="0"/>
            <a:r>
              <a:rPr lang="en-US" sz="1800" b="0" i="0" u="none" strike="noStrike" baseline="0">
                <a:solidFill>
                  <a:srgbClr val="F2F8F8"/>
                </a:solidFill>
                <a:latin typeface="JetBrains Mono" pitchFamily="2" charset="0"/>
              </a:rPr>
              <a:t>	</a:t>
            </a:r>
            <a:r>
              <a:rPr lang="en-US" sz="1800" b="0" i="0" u="none" strike="noStrike" baseline="0">
                <a:solidFill>
                  <a:srgbClr val="D8A0DF"/>
                </a:solidFill>
                <a:latin typeface="JetBrains Mono" pitchFamily="2" charset="0"/>
              </a:rPr>
              <a:t>return</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CBC8B6"/>
                </a:solidFill>
                <a:latin typeface="JetBrains Mono" pitchFamily="2" charset="0"/>
              </a:rPr>
              <a:t>b</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&lt;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CBC8B6"/>
                </a:solidFill>
                <a:latin typeface="JetBrains Mono" pitchFamily="2" charset="0"/>
              </a:rPr>
              <a:t>a</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CBC8B6"/>
                </a:solidFill>
                <a:latin typeface="JetBrains Mono" pitchFamily="2" charset="0"/>
              </a:rPr>
              <a:t>a</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CBC8B6"/>
                </a:solidFill>
                <a:latin typeface="JetBrains Mono" pitchFamily="2" charset="0"/>
              </a:rPr>
              <a:t>b</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endParaRPr lang="en-US" sz="1800" b="0" i="0" u="none" strike="noStrike" baseline="0">
              <a:solidFill>
                <a:srgbClr val="F2F8F8"/>
              </a:solidFill>
              <a:latin typeface="JetBrains Mono" pitchFamily="2" charset="0"/>
            </a:endParaRPr>
          </a:p>
          <a:p>
            <a:pPr marR="0" algn="l" rtl="0"/>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endParaRPr lang="en-IN" sz="1600" b="0" i="0" u="none" strike="noStrike" kern="100" baseline="0">
              <a:latin typeface="Times New Roman" panose="02020603050405020304" pitchFamily="18" charset="0"/>
            </a:endParaRPr>
          </a:p>
        </p:txBody>
      </p:sp>
    </p:spTree>
    <p:extLst>
      <p:ext uri="{BB962C8B-B14F-4D97-AF65-F5344CB8AC3E}">
        <p14:creationId xmlns:p14="http://schemas.microsoft.com/office/powerpoint/2010/main" val="296254438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1B8A6-B4A8-43BF-9C7A-796804909113}"/>
              </a:ext>
            </a:extLst>
          </p:cNvPr>
          <p:cNvSpPr>
            <a:spLocks noGrp="1"/>
          </p:cNvSpPr>
          <p:nvPr>
            <p:ph type="title"/>
          </p:nvPr>
        </p:nvSpPr>
        <p:spPr/>
        <p:txBody>
          <a:bodyPr/>
          <a:lstStyle/>
          <a:p>
            <a:r>
              <a:rPr lang="en-US"/>
              <a:t>requires Usage</a:t>
            </a:r>
            <a:endParaRPr lang="en-IN"/>
          </a:p>
        </p:txBody>
      </p:sp>
      <p:sp>
        <p:nvSpPr>
          <p:cNvPr id="3" name="Content Placeholder 2">
            <a:extLst>
              <a:ext uri="{FF2B5EF4-FFF2-40B4-BE49-F238E27FC236}">
                <a16:creationId xmlns:a16="http://schemas.microsoft.com/office/drawing/2014/main" id="{13FC085F-77C1-4CBE-B401-5F8C2D716C09}"/>
              </a:ext>
            </a:extLst>
          </p:cNvPr>
          <p:cNvSpPr>
            <a:spLocks noGrp="1"/>
          </p:cNvSpPr>
          <p:nvPr>
            <p:ph idx="1"/>
          </p:nvPr>
        </p:nvSpPr>
        <p:spPr/>
        <p:txBody>
          <a:bodyPr/>
          <a:lstStyle/>
          <a:p>
            <a:r>
              <a:rPr lang="en-US"/>
              <a:t>The </a:t>
            </a:r>
            <a:r>
              <a:rPr lang="en-US" i="1"/>
              <a:t>requires</a:t>
            </a:r>
            <a:r>
              <a:rPr lang="en-US"/>
              <a:t> clause can be used in four different ways to apply constraints on a template parameter</a:t>
            </a:r>
          </a:p>
          <a:p>
            <a:pPr lvl="1"/>
            <a:r>
              <a:rPr lang="en-US"/>
              <a:t>Requires clause</a:t>
            </a:r>
          </a:p>
          <a:p>
            <a:pPr lvl="1"/>
            <a:r>
              <a:rPr lang="en-US"/>
              <a:t>Trailing requires clause</a:t>
            </a:r>
          </a:p>
          <a:p>
            <a:pPr lvl="1"/>
            <a:r>
              <a:rPr lang="en-US"/>
              <a:t>Constrained template parameter</a:t>
            </a:r>
          </a:p>
          <a:p>
            <a:pPr lvl="1"/>
            <a:r>
              <a:rPr lang="en-US"/>
              <a:t>Constrained auto</a:t>
            </a:r>
            <a:endParaRPr lang="en-IN"/>
          </a:p>
        </p:txBody>
      </p:sp>
    </p:spTree>
    <p:extLst>
      <p:ext uri="{BB962C8B-B14F-4D97-AF65-F5344CB8AC3E}">
        <p14:creationId xmlns:p14="http://schemas.microsoft.com/office/powerpoint/2010/main" val="39308332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BC65-FC8B-44F5-AC99-75675E9AF9AB}"/>
              </a:ext>
            </a:extLst>
          </p:cNvPr>
          <p:cNvSpPr>
            <a:spLocks noGrp="1"/>
          </p:cNvSpPr>
          <p:nvPr>
            <p:ph type="title"/>
          </p:nvPr>
        </p:nvSpPr>
        <p:spPr/>
        <p:txBody>
          <a:bodyPr/>
          <a:lstStyle/>
          <a:p>
            <a:r>
              <a:rPr lang="en-US"/>
              <a:t>Advantages</a:t>
            </a:r>
            <a:endParaRPr lang="en-IN"/>
          </a:p>
        </p:txBody>
      </p:sp>
      <p:sp>
        <p:nvSpPr>
          <p:cNvPr id="3" name="Content Placeholder 2">
            <a:extLst>
              <a:ext uri="{FF2B5EF4-FFF2-40B4-BE49-F238E27FC236}">
                <a16:creationId xmlns:a16="http://schemas.microsoft.com/office/drawing/2014/main" id="{6090FD5E-B31C-4EA6-B739-E88053440CAD}"/>
              </a:ext>
            </a:extLst>
          </p:cNvPr>
          <p:cNvSpPr>
            <a:spLocks noGrp="1"/>
          </p:cNvSpPr>
          <p:nvPr>
            <p:ph idx="1"/>
          </p:nvPr>
        </p:nvSpPr>
        <p:spPr/>
        <p:txBody>
          <a:bodyPr>
            <a:normAutofit/>
          </a:bodyPr>
          <a:lstStyle/>
          <a:p>
            <a:r>
              <a:rPr lang="en-US"/>
              <a:t>Improves readability</a:t>
            </a:r>
          </a:p>
          <a:p>
            <a:r>
              <a:rPr lang="en-US"/>
              <a:t>Avoids bugs due to initializer being matched to wrong member</a:t>
            </a:r>
          </a:p>
          <a:p>
            <a:r>
              <a:rPr lang="en-US"/>
              <a:t>Allows initialization of important data members while leaving the rest default initialized</a:t>
            </a:r>
          </a:p>
          <a:p>
            <a:r>
              <a:rPr lang="en-US"/>
              <a:t>Increases compatibility with C</a:t>
            </a:r>
          </a:p>
          <a:p>
            <a:r>
              <a:rPr lang="en-US"/>
              <a:t>Adoption &amp; standardization of existing practices</a:t>
            </a:r>
            <a:endParaRPr lang="en-IN"/>
          </a:p>
        </p:txBody>
      </p:sp>
    </p:spTree>
    <p:extLst>
      <p:ext uri="{BB962C8B-B14F-4D97-AF65-F5344CB8AC3E}">
        <p14:creationId xmlns:p14="http://schemas.microsoft.com/office/powerpoint/2010/main" val="24207783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84DD76-6FE8-42EF-B191-D4FA0B34E4E4}"/>
              </a:ext>
            </a:extLst>
          </p:cNvPr>
          <p:cNvSpPr>
            <a:spLocks noGrp="1"/>
          </p:cNvSpPr>
          <p:nvPr>
            <p:ph type="title"/>
          </p:nvPr>
        </p:nvSpPr>
        <p:spPr/>
        <p:txBody>
          <a:bodyPr/>
          <a:lstStyle/>
          <a:p>
            <a:r>
              <a:rPr lang="en-US"/>
              <a:t>requires Clause</a:t>
            </a:r>
            <a:endParaRPr lang="en-IN"/>
          </a:p>
        </p:txBody>
      </p:sp>
      <p:sp>
        <p:nvSpPr>
          <p:cNvPr id="15" name="Content Placeholder 14">
            <a:extLst>
              <a:ext uri="{FF2B5EF4-FFF2-40B4-BE49-F238E27FC236}">
                <a16:creationId xmlns:a16="http://schemas.microsoft.com/office/drawing/2014/main" id="{E7ABE9B6-76B4-4F27-A60D-9B6D0EE66723}"/>
              </a:ext>
            </a:extLst>
          </p:cNvPr>
          <p:cNvSpPr>
            <a:spLocks noGrp="1"/>
          </p:cNvSpPr>
          <p:nvPr>
            <p:ph idx="1"/>
          </p:nvPr>
        </p:nvSpPr>
        <p:spPr>
          <a:xfrm>
            <a:off x="838200" y="1825625"/>
            <a:ext cx="10515600" cy="2330739"/>
          </a:xfrm>
        </p:spPr>
        <p:txBody>
          <a:bodyPr/>
          <a:lstStyle/>
          <a:p>
            <a:r>
              <a:rPr lang="en-US"/>
              <a:t>The </a:t>
            </a:r>
            <a:r>
              <a:rPr lang="en-US" i="1"/>
              <a:t>requires</a:t>
            </a:r>
            <a:r>
              <a:rPr lang="en-US"/>
              <a:t> clause appears just after the template header, before defining the function/class</a:t>
            </a:r>
            <a:endParaRPr lang="en-IN"/>
          </a:p>
        </p:txBody>
      </p:sp>
      <p:sp>
        <p:nvSpPr>
          <p:cNvPr id="6" name="TextBox 5">
            <a:extLst>
              <a:ext uri="{FF2B5EF4-FFF2-40B4-BE49-F238E27FC236}">
                <a16:creationId xmlns:a16="http://schemas.microsoft.com/office/drawing/2014/main" id="{B9AE90B4-776B-4B72-81B4-A7063DCFAB31}"/>
              </a:ext>
            </a:extLst>
          </p:cNvPr>
          <p:cNvSpPr txBox="1"/>
          <p:nvPr/>
        </p:nvSpPr>
        <p:spPr>
          <a:xfrm>
            <a:off x="3832308" y="4008582"/>
            <a:ext cx="4527384" cy="1569660"/>
          </a:xfrm>
          <a:prstGeom prst="rect">
            <a:avLst/>
          </a:prstGeom>
          <a:noFill/>
        </p:spPr>
        <p:txBody>
          <a:bodyPr wrap="square">
            <a:spAutoFit/>
          </a:bodyPr>
          <a:lstStyle/>
          <a:p>
            <a:pPr marL="0" indent="0">
              <a:buNone/>
            </a:pPr>
            <a:r>
              <a:rPr lang="en-US" sz="3200" i="1">
                <a:solidFill>
                  <a:srgbClr val="7030A0"/>
                </a:solidFill>
              </a:rPr>
              <a:t>template</a:t>
            </a:r>
            <a:r>
              <a:rPr lang="en-US" sz="3200" i="1">
                <a:solidFill>
                  <a:schemeClr val="bg1">
                    <a:lumMod val="85000"/>
                    <a:lumOff val="15000"/>
                  </a:schemeClr>
                </a:solidFill>
              </a:rPr>
              <a:t>&lt;</a:t>
            </a:r>
            <a:r>
              <a:rPr lang="en-US" sz="3200" i="1" err="1">
                <a:solidFill>
                  <a:srgbClr val="7030A0"/>
                </a:solidFill>
              </a:rPr>
              <a:t>typename</a:t>
            </a:r>
            <a:r>
              <a:rPr lang="en-US" sz="3200" i="1"/>
              <a:t> </a:t>
            </a:r>
            <a:r>
              <a:rPr lang="en-US" sz="3200" i="1">
                <a:solidFill>
                  <a:srgbClr val="00B050"/>
                </a:solidFill>
              </a:rPr>
              <a:t>T</a:t>
            </a:r>
            <a:r>
              <a:rPr lang="en-US" sz="3200" i="1">
                <a:solidFill>
                  <a:schemeClr val="bg1">
                    <a:lumMod val="85000"/>
                    <a:lumOff val="15000"/>
                  </a:schemeClr>
                </a:solidFill>
              </a:rPr>
              <a:t>&gt;</a:t>
            </a:r>
          </a:p>
          <a:p>
            <a:pPr marL="0" indent="0">
              <a:buNone/>
            </a:pPr>
            <a:r>
              <a:rPr lang="en-US" sz="3200" i="1">
                <a:solidFill>
                  <a:srgbClr val="7030A0"/>
                </a:solidFill>
              </a:rPr>
              <a:t>requires</a:t>
            </a:r>
            <a:r>
              <a:rPr lang="en-US" sz="3200" i="1"/>
              <a:t> </a:t>
            </a:r>
            <a:r>
              <a:rPr lang="en-US" sz="3200" i="1">
                <a:solidFill>
                  <a:schemeClr val="accent2">
                    <a:lumMod val="75000"/>
                  </a:schemeClr>
                </a:solidFill>
              </a:rPr>
              <a:t>expression</a:t>
            </a:r>
          </a:p>
          <a:p>
            <a:pPr marL="0" indent="0">
              <a:buNone/>
            </a:pPr>
            <a:r>
              <a:rPr lang="en-US" sz="3200" i="1">
                <a:solidFill>
                  <a:schemeClr val="bg1">
                    <a:lumMod val="50000"/>
                    <a:lumOff val="50000"/>
                  </a:schemeClr>
                </a:solidFill>
              </a:rPr>
              <a:t>[template]</a:t>
            </a:r>
          </a:p>
        </p:txBody>
      </p:sp>
    </p:spTree>
    <p:extLst>
      <p:ext uri="{BB962C8B-B14F-4D97-AF65-F5344CB8AC3E}">
        <p14:creationId xmlns:p14="http://schemas.microsoft.com/office/powerpoint/2010/main" val="12710717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6"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FC3CCF-2D8A-9B17-D06D-457EE8C75C67}"/>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715198B8-E5B5-CFC3-615F-6ABC5F06714C}"/>
              </a:ext>
            </a:extLst>
          </p:cNvPr>
          <p:cNvSpPr txBox="1"/>
          <p:nvPr/>
        </p:nvSpPr>
        <p:spPr>
          <a:xfrm>
            <a:off x="3953289" y="2934852"/>
            <a:ext cx="4285422" cy="1477328"/>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80B0E0"/>
                </a:solidFill>
                <a:latin typeface="JetBrains Mono" pitchFamily="2" charset="0"/>
              </a:rPr>
              <a:t>template</a:t>
            </a:r>
            <a:r>
              <a:rPr lang="en-IN" sz="1800" b="0" i="0" u="none" strike="noStrike" baseline="0">
                <a:solidFill>
                  <a:srgbClr val="B4B4B4"/>
                </a:solidFill>
                <a:latin typeface="JetBrains Mono" pitchFamily="2" charset="0"/>
              </a:rPr>
              <a:t>&lt;</a:t>
            </a:r>
            <a:r>
              <a:rPr lang="en-IN" sz="1800" b="0" i="0" u="none" strike="noStrike" baseline="0" err="1">
                <a:solidFill>
                  <a:srgbClr val="80B0E0"/>
                </a:solidFill>
                <a:latin typeface="JetBrains Mono" pitchFamily="2" charset="0"/>
              </a:rPr>
              <a:t>typename</a:t>
            </a:r>
            <a:r>
              <a:rPr lang="en-IN" sz="1800" b="0" i="0" u="none" strike="noStrike" baseline="0">
                <a:solidFill>
                  <a:srgbClr val="F2F8F8"/>
                </a:solidFill>
                <a:latin typeface="Cambria" panose="02040503050406030204" pitchFamily="18" charset="0"/>
              </a:rPr>
              <a:t> </a:t>
            </a:r>
            <a:r>
              <a:rPr lang="en-IN" sz="1800" b="0" i="0" u="none" strike="noStrike" baseline="0">
                <a:solidFill>
                  <a:srgbClr val="4EC9B0"/>
                </a:solidFill>
                <a:latin typeface="JetBrains Mono" pitchFamily="2" charset="0"/>
              </a:rPr>
              <a:t>T</a:t>
            </a:r>
            <a:r>
              <a:rPr lang="en-IN" sz="1800" b="0" i="0" u="none" strike="noStrike" baseline="0">
                <a:solidFill>
                  <a:srgbClr val="B4B4B4"/>
                </a:solidFill>
                <a:latin typeface="JetBrains Mono" pitchFamily="2" charset="0"/>
              </a:rPr>
              <a:t>&gt;</a:t>
            </a:r>
            <a:r>
              <a:rPr lang="en-IN">
                <a:solidFill>
                  <a:srgbClr val="B4B4B4"/>
                </a:solidFill>
                <a:latin typeface="JetBrains Mono" pitchFamily="2" charset="0"/>
              </a:rPr>
              <a:t> </a:t>
            </a:r>
          </a:p>
          <a:p>
            <a:pPr marR="0" algn="l" rtl="0"/>
            <a:r>
              <a:rPr lang="en-IN" sz="1800" b="0" i="0" u="none" strike="noStrike" baseline="0">
                <a:solidFill>
                  <a:srgbClr val="80B0E0"/>
                </a:solidFill>
                <a:latin typeface="JetBrains Mono" pitchFamily="2" charset="0"/>
              </a:rPr>
              <a:t>requires</a:t>
            </a:r>
            <a:r>
              <a:rPr lang="en-IN" sz="1800" b="0" i="0" u="none" strike="noStrike" baseline="0">
                <a:solidFill>
                  <a:srgbClr val="F2F8F8"/>
                </a:solidFill>
                <a:latin typeface="Cambria" panose="02040503050406030204" pitchFamily="18" charset="0"/>
              </a:rPr>
              <a:t> </a:t>
            </a:r>
            <a:r>
              <a:rPr lang="en-IN" sz="1800" b="0" i="0" u="none" strike="noStrike" baseline="0">
                <a:solidFill>
                  <a:srgbClr val="B4B4B4"/>
                </a:solidFill>
                <a:latin typeface="JetBrains Mono" pitchFamily="2" charset="0"/>
              </a:rPr>
              <a:t>(!</a:t>
            </a:r>
            <a:r>
              <a:rPr lang="en-IN" sz="1800" b="0" i="0" u="none" strike="noStrike" baseline="0" err="1">
                <a:solidFill>
                  <a:srgbClr val="4EC9B0"/>
                </a:solidFill>
                <a:latin typeface="JetBrains Mono" pitchFamily="2" charset="0"/>
              </a:rPr>
              <a:t>IsPointer</a:t>
            </a:r>
            <a:r>
              <a:rPr lang="en-IN" sz="1800" b="0" i="0" u="none" strike="noStrike" baseline="0">
                <a:solidFill>
                  <a:srgbClr val="B4B4B4"/>
                </a:solidFill>
                <a:latin typeface="JetBrains Mono" pitchFamily="2" charset="0"/>
              </a:rPr>
              <a:t>&lt;</a:t>
            </a:r>
            <a:r>
              <a:rPr lang="en-IN" sz="1800" b="0" i="0" u="none" strike="noStrike" baseline="0">
                <a:solidFill>
                  <a:srgbClr val="4EC9B0"/>
                </a:solidFill>
                <a:latin typeface="JetBrains Mono" pitchFamily="2" charset="0"/>
              </a:rPr>
              <a:t>T</a:t>
            </a:r>
            <a:r>
              <a:rPr lang="en-IN" sz="1800" b="0" i="0" u="none" strike="noStrike" baseline="0">
                <a:solidFill>
                  <a:srgbClr val="B4B4B4"/>
                </a:solidFill>
                <a:latin typeface="JetBrains Mono" pitchFamily="2" charset="0"/>
              </a:rPr>
              <a:t>&gt;)</a:t>
            </a:r>
            <a:endParaRPr lang="en-IN" sz="1800" b="0" i="0" u="none" strike="noStrike" baseline="0">
              <a:solidFill>
                <a:srgbClr val="F2F8F8"/>
              </a:solidFill>
              <a:latin typeface="JetBrains Mono" pitchFamily="2" charset="0"/>
            </a:endParaRPr>
          </a:p>
          <a:p>
            <a:pPr marR="0" algn="l" rtl="0"/>
            <a:r>
              <a:rPr lang="fr-FR" sz="1800" b="0" i="0" u="none" strike="noStrike" baseline="0">
                <a:solidFill>
                  <a:srgbClr val="4EC9B0"/>
                </a:solidFill>
                <a:latin typeface="JetBrains Mono" pitchFamily="2" charset="0"/>
              </a:rPr>
              <a:t>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DCDCAA"/>
                </a:solidFill>
                <a:latin typeface="JetBrains Mono" pitchFamily="2" charset="0"/>
              </a:rPr>
              <a:t>max</a:t>
            </a:r>
            <a:r>
              <a:rPr lang="fr-FR" sz="1800" b="0" i="0" u="none" strike="noStrike" baseline="0">
                <a:solidFill>
                  <a:srgbClr val="B4B4B4"/>
                </a:solidFill>
                <a:latin typeface="JetBrains Mono" pitchFamily="2" charset="0"/>
              </a:rPr>
              <a:t>(</a:t>
            </a:r>
            <a:r>
              <a:rPr lang="fr-FR" sz="1800" b="0" i="0" u="none" strike="noStrike" baseline="0">
                <a:solidFill>
                  <a:srgbClr val="4EC9B0"/>
                </a:solidFill>
                <a:latin typeface="JetBrains Mono" pitchFamily="2" charset="0"/>
              </a:rPr>
              <a:t>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CBC8B6"/>
                </a:solidFill>
                <a:latin typeface="JetBrains Mono" pitchFamily="2" charset="0"/>
              </a:rPr>
              <a:t>a</a:t>
            </a:r>
            <a:r>
              <a:rPr lang="fr-FR" sz="1800" b="0" i="0" u="none" strike="noStrike" baseline="0">
                <a:solidFill>
                  <a:srgbClr val="B4B4B4"/>
                </a:solidFill>
                <a:latin typeface="JetBrains Mono" pitchFamily="2" charset="0"/>
              </a:rPr>
              <a: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4EC9B0"/>
                </a:solidFill>
                <a:latin typeface="JetBrains Mono" pitchFamily="2" charset="0"/>
              </a:rPr>
              <a:t>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CBC8B6"/>
                </a:solidFill>
                <a:latin typeface="JetBrains Mono" pitchFamily="2" charset="0"/>
              </a:rPr>
              <a:t>b</a:t>
            </a:r>
            <a:r>
              <a:rPr lang="fr-FR" sz="1800" b="0" i="0" u="none" strike="noStrike" baseline="0">
                <a:solidFill>
                  <a:srgbClr val="B4B4B4"/>
                </a:solidFill>
                <a:latin typeface="JetBrains Mono" pitchFamily="2" charset="0"/>
              </a:rPr>
              <a: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B4B4B4"/>
                </a:solidFill>
                <a:latin typeface="JetBrains Mono" pitchFamily="2" charset="0"/>
              </a:rPr>
              <a:t>{</a:t>
            </a:r>
            <a:endParaRPr lang="fr-FR" sz="1800" b="0" i="0" u="none" strike="noStrike" baseline="0">
              <a:solidFill>
                <a:srgbClr val="F2F8F8"/>
              </a:solidFill>
              <a:latin typeface="JetBrains Mono" pitchFamily="2" charset="0"/>
            </a:endParaRPr>
          </a:p>
          <a:p>
            <a:pPr marR="0" algn="l" rtl="0"/>
            <a:r>
              <a:rPr lang="en-US" sz="1800" b="0" i="0" u="none" strike="noStrike" baseline="0">
                <a:solidFill>
                  <a:srgbClr val="F2F8F8"/>
                </a:solidFill>
                <a:latin typeface="JetBrains Mono" pitchFamily="2" charset="0"/>
              </a:rPr>
              <a:t>	</a:t>
            </a:r>
            <a:r>
              <a:rPr lang="en-US" sz="1800" b="0" i="0" u="none" strike="noStrike" baseline="0">
                <a:solidFill>
                  <a:srgbClr val="D8A0DF"/>
                </a:solidFill>
                <a:latin typeface="JetBrains Mono" pitchFamily="2" charset="0"/>
              </a:rPr>
              <a:t>return</a:t>
            </a:r>
            <a:r>
              <a:rPr lang="en-US" sz="1800" b="0" i="0" u="none" strike="noStrike" baseline="0">
                <a:solidFill>
                  <a:srgbClr val="F2F8F8"/>
                </a:solidFill>
                <a:latin typeface="Cambria" panose="02040503050406030204" pitchFamily="18" charset="0"/>
              </a:rPr>
              <a:t> </a:t>
            </a:r>
            <a:r>
              <a:rPr lang="en-US" sz="1800" b="0" i="0" u="none" strike="noStrike" baseline="0">
                <a:solidFill>
                  <a:srgbClr val="CBC8B6"/>
                </a:solidFill>
                <a:latin typeface="JetBrains Mono" pitchFamily="2" charset="0"/>
              </a:rPr>
              <a:t>b</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&lt;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CBC8B6"/>
                </a:solidFill>
                <a:latin typeface="JetBrains Mono" pitchFamily="2" charset="0"/>
              </a:rPr>
              <a:t>a</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CBC8B6"/>
                </a:solidFill>
                <a:latin typeface="JetBrains Mono" pitchFamily="2" charset="0"/>
              </a:rPr>
              <a:t>a</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CBC8B6"/>
                </a:solidFill>
                <a:latin typeface="JetBrains Mono" pitchFamily="2" charset="0"/>
              </a:rPr>
              <a:t>b</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endParaRPr lang="en-US" sz="1800" b="0" i="0" u="none" strike="noStrike" baseline="0">
              <a:solidFill>
                <a:srgbClr val="F2F8F8"/>
              </a:solidFill>
              <a:latin typeface="JetBrains Mono" pitchFamily="2" charset="0"/>
            </a:endParaRPr>
          </a:p>
          <a:p>
            <a:pPr marR="0" algn="l" rtl="0"/>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p:txBody>
      </p:sp>
    </p:spTree>
    <p:extLst>
      <p:ext uri="{BB962C8B-B14F-4D97-AF65-F5344CB8AC3E}">
        <p14:creationId xmlns:p14="http://schemas.microsoft.com/office/powerpoint/2010/main" val="31188850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84DD76-6FE8-42EF-B191-D4FA0B34E4E4}"/>
              </a:ext>
            </a:extLst>
          </p:cNvPr>
          <p:cNvSpPr>
            <a:spLocks noGrp="1"/>
          </p:cNvSpPr>
          <p:nvPr>
            <p:ph type="title"/>
          </p:nvPr>
        </p:nvSpPr>
        <p:spPr/>
        <p:txBody>
          <a:bodyPr/>
          <a:lstStyle/>
          <a:p>
            <a:r>
              <a:rPr lang="en-US"/>
              <a:t>Trailing requires Clause</a:t>
            </a:r>
            <a:endParaRPr lang="en-IN"/>
          </a:p>
        </p:txBody>
      </p:sp>
      <p:sp>
        <p:nvSpPr>
          <p:cNvPr id="15" name="Content Placeholder 14">
            <a:extLst>
              <a:ext uri="{FF2B5EF4-FFF2-40B4-BE49-F238E27FC236}">
                <a16:creationId xmlns:a16="http://schemas.microsoft.com/office/drawing/2014/main" id="{E7ABE9B6-76B4-4F27-A60D-9B6D0EE66723}"/>
              </a:ext>
            </a:extLst>
          </p:cNvPr>
          <p:cNvSpPr>
            <a:spLocks noGrp="1"/>
          </p:cNvSpPr>
          <p:nvPr>
            <p:ph idx="1"/>
          </p:nvPr>
        </p:nvSpPr>
        <p:spPr>
          <a:xfrm>
            <a:off x="838200" y="1825625"/>
            <a:ext cx="10515600" cy="2330739"/>
          </a:xfrm>
        </p:spPr>
        <p:txBody>
          <a:bodyPr/>
          <a:lstStyle/>
          <a:p>
            <a:r>
              <a:rPr lang="en-US"/>
              <a:t>Appears just after the function parameter list</a:t>
            </a:r>
          </a:p>
          <a:p>
            <a:r>
              <a:rPr lang="en-US"/>
              <a:t>Applicable only to function templates</a:t>
            </a:r>
          </a:p>
          <a:p>
            <a:r>
              <a:rPr lang="en-US"/>
              <a:t>Allows usage of parameter names in the requires clause</a:t>
            </a:r>
            <a:endParaRPr lang="en-IN"/>
          </a:p>
        </p:txBody>
      </p:sp>
      <p:sp>
        <p:nvSpPr>
          <p:cNvPr id="5" name="TextBox 4">
            <a:extLst>
              <a:ext uri="{FF2B5EF4-FFF2-40B4-BE49-F238E27FC236}">
                <a16:creationId xmlns:a16="http://schemas.microsoft.com/office/drawing/2014/main" id="{1BF915F1-D469-45A2-BD86-8699DCC5B4AD}"/>
              </a:ext>
            </a:extLst>
          </p:cNvPr>
          <p:cNvSpPr txBox="1"/>
          <p:nvPr/>
        </p:nvSpPr>
        <p:spPr>
          <a:xfrm>
            <a:off x="2972970" y="4463087"/>
            <a:ext cx="6246059" cy="1077218"/>
          </a:xfrm>
          <a:prstGeom prst="rect">
            <a:avLst/>
          </a:prstGeom>
          <a:noFill/>
        </p:spPr>
        <p:txBody>
          <a:bodyPr wrap="square">
            <a:spAutoFit/>
          </a:bodyPr>
          <a:lstStyle/>
          <a:p>
            <a:pPr marL="0" indent="0">
              <a:buNone/>
            </a:pPr>
            <a:r>
              <a:rPr lang="en-US" sz="3200" i="1">
                <a:solidFill>
                  <a:srgbClr val="7030A0"/>
                </a:solidFill>
              </a:rPr>
              <a:t>template</a:t>
            </a:r>
            <a:r>
              <a:rPr lang="en-US" sz="3200" i="1">
                <a:solidFill>
                  <a:schemeClr val="bg1">
                    <a:lumMod val="85000"/>
                    <a:lumOff val="15000"/>
                  </a:schemeClr>
                </a:solidFill>
              </a:rPr>
              <a:t>&lt;</a:t>
            </a:r>
            <a:r>
              <a:rPr lang="en-US" sz="3200" i="1" err="1">
                <a:solidFill>
                  <a:srgbClr val="7030A0"/>
                </a:solidFill>
              </a:rPr>
              <a:t>typename</a:t>
            </a:r>
            <a:r>
              <a:rPr lang="en-US" sz="3200" i="1"/>
              <a:t> </a:t>
            </a:r>
            <a:r>
              <a:rPr lang="en-US" sz="3200" i="1">
                <a:solidFill>
                  <a:srgbClr val="00B050"/>
                </a:solidFill>
              </a:rPr>
              <a:t>T</a:t>
            </a:r>
            <a:r>
              <a:rPr lang="en-US" sz="3200" i="1">
                <a:solidFill>
                  <a:schemeClr val="bg1">
                    <a:lumMod val="85000"/>
                    <a:lumOff val="15000"/>
                  </a:schemeClr>
                </a:solidFill>
              </a:rPr>
              <a:t>&gt;</a:t>
            </a:r>
          </a:p>
          <a:p>
            <a:r>
              <a:rPr lang="en-US" sz="3200" i="1">
                <a:solidFill>
                  <a:schemeClr val="bg1">
                    <a:lumMod val="50000"/>
                    <a:lumOff val="50000"/>
                  </a:schemeClr>
                </a:solidFill>
              </a:rPr>
              <a:t>Function(</a:t>
            </a:r>
            <a:r>
              <a:rPr lang="en-US" sz="3200" i="1">
                <a:solidFill>
                  <a:schemeClr val="accent6">
                    <a:lumMod val="75000"/>
                  </a:schemeClr>
                </a:solidFill>
              </a:rPr>
              <a:t>T</a:t>
            </a:r>
            <a:r>
              <a:rPr lang="en-US" sz="3200" i="1">
                <a:solidFill>
                  <a:schemeClr val="bg1">
                    <a:lumMod val="50000"/>
                    <a:lumOff val="50000"/>
                  </a:schemeClr>
                </a:solidFill>
              </a:rPr>
              <a:t> </a:t>
            </a:r>
            <a:r>
              <a:rPr lang="en-US" sz="3200" i="1" err="1">
                <a:solidFill>
                  <a:schemeClr val="bg1">
                    <a:lumMod val="50000"/>
                    <a:lumOff val="50000"/>
                  </a:schemeClr>
                </a:solidFill>
              </a:rPr>
              <a:t>args</a:t>
            </a:r>
            <a:r>
              <a:rPr lang="en-US" sz="3200" i="1">
                <a:solidFill>
                  <a:schemeClr val="bg1">
                    <a:lumMod val="50000"/>
                    <a:lumOff val="50000"/>
                  </a:schemeClr>
                </a:solidFill>
              </a:rPr>
              <a:t>) </a:t>
            </a:r>
            <a:r>
              <a:rPr lang="en-US" sz="3200" i="1">
                <a:solidFill>
                  <a:srgbClr val="7030A0"/>
                </a:solidFill>
              </a:rPr>
              <a:t>requires</a:t>
            </a:r>
            <a:r>
              <a:rPr lang="en-US" sz="3200" i="1"/>
              <a:t> </a:t>
            </a:r>
            <a:r>
              <a:rPr lang="en-US" sz="3200" i="1">
                <a:solidFill>
                  <a:schemeClr val="accent2">
                    <a:lumMod val="75000"/>
                  </a:schemeClr>
                </a:solidFill>
              </a:rPr>
              <a:t>expression</a:t>
            </a:r>
          </a:p>
        </p:txBody>
      </p:sp>
    </p:spTree>
    <p:extLst>
      <p:ext uri="{BB962C8B-B14F-4D97-AF65-F5344CB8AC3E}">
        <p14:creationId xmlns:p14="http://schemas.microsoft.com/office/powerpoint/2010/main" val="43468876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5"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3FC5E9-C068-0CA5-44F5-E640FFDDB0C1}"/>
              </a:ext>
            </a:extLst>
          </p:cNvPr>
          <p:cNvSpPr>
            <a:spLocks noGrp="1"/>
          </p:cNvSpPr>
          <p:nvPr>
            <p:ph type="title"/>
          </p:nvPr>
        </p:nvSpPr>
        <p:spPr/>
        <p:txBody>
          <a:bodyPr/>
          <a:lstStyle/>
          <a:p>
            <a:r>
              <a:rPr lang="en-US"/>
              <a:t>Example</a:t>
            </a:r>
            <a:endParaRPr lang="en-IN"/>
          </a:p>
        </p:txBody>
      </p:sp>
      <p:sp>
        <p:nvSpPr>
          <p:cNvPr id="5" name="TextBox 4">
            <a:extLst>
              <a:ext uri="{FF2B5EF4-FFF2-40B4-BE49-F238E27FC236}">
                <a16:creationId xmlns:a16="http://schemas.microsoft.com/office/drawing/2014/main" id="{799A1D52-9010-66B6-F177-A71AA680E990}"/>
              </a:ext>
            </a:extLst>
          </p:cNvPr>
          <p:cNvSpPr txBox="1"/>
          <p:nvPr/>
        </p:nvSpPr>
        <p:spPr>
          <a:xfrm>
            <a:off x="2652091" y="1982450"/>
            <a:ext cx="6887817" cy="1723549"/>
          </a:xfrm>
          <a:prstGeom prst="rect">
            <a:avLst/>
          </a:prstGeom>
          <a:solidFill>
            <a:schemeClr val="bg1">
              <a:lumMod val="95000"/>
              <a:lumOff val="5000"/>
            </a:schemeClr>
          </a:solidFill>
        </p:spPr>
        <p:txBody>
          <a:bodyPr wrap="square">
            <a:spAutoFit/>
          </a:bodyPr>
          <a:lstStyle/>
          <a:p>
            <a:pPr marR="0" algn="l" rtl="0"/>
            <a:endParaRPr lang="en-IN" sz="1800" b="0" i="0" u="none" strike="noStrike" baseline="0">
              <a:solidFill>
                <a:srgbClr val="80B0E0"/>
              </a:solidFill>
              <a:latin typeface="JetBrains Mono" pitchFamily="2" charset="0"/>
            </a:endParaRPr>
          </a:p>
          <a:p>
            <a:pPr marR="0" algn="l" rtl="0"/>
            <a:r>
              <a:rPr lang="en-IN" sz="1800" b="0" i="0" u="none" strike="noStrike" baseline="0">
                <a:solidFill>
                  <a:srgbClr val="80B0E0"/>
                </a:solidFill>
                <a:latin typeface="JetBrains Mono" pitchFamily="2" charset="0"/>
              </a:rPr>
              <a:t>template</a:t>
            </a:r>
            <a:r>
              <a:rPr lang="en-IN" sz="1800" b="0" i="0" u="none" strike="noStrike" baseline="0">
                <a:solidFill>
                  <a:srgbClr val="B4B4B4"/>
                </a:solidFill>
                <a:latin typeface="JetBrains Mono" pitchFamily="2" charset="0"/>
              </a:rPr>
              <a:t>&lt;</a:t>
            </a:r>
            <a:r>
              <a:rPr lang="en-IN" sz="1800" b="0" i="0" u="none" strike="noStrike" baseline="0" err="1">
                <a:solidFill>
                  <a:srgbClr val="80B0E0"/>
                </a:solidFill>
                <a:latin typeface="JetBrains Mono" pitchFamily="2" charset="0"/>
              </a:rPr>
              <a:t>typename</a:t>
            </a:r>
            <a:r>
              <a:rPr lang="en-IN" sz="1800" b="0" i="0" u="none" strike="noStrike" baseline="0">
                <a:solidFill>
                  <a:srgbClr val="F2F8F8"/>
                </a:solidFill>
                <a:latin typeface="Cambria" panose="02040503050406030204" pitchFamily="18" charset="0"/>
              </a:rPr>
              <a:t> </a:t>
            </a:r>
            <a:r>
              <a:rPr lang="en-IN" sz="1800" b="0" i="0" u="none" strike="noStrike" baseline="0">
                <a:solidFill>
                  <a:srgbClr val="4EC9B0"/>
                </a:solidFill>
                <a:latin typeface="JetBrains Mono" pitchFamily="2" charset="0"/>
              </a:rPr>
              <a:t>T</a:t>
            </a:r>
            <a:r>
              <a:rPr lang="en-IN" sz="1800" b="0" i="0" u="none" strike="noStrike" baseline="0">
                <a:solidFill>
                  <a:srgbClr val="B4B4B4"/>
                </a:solidFill>
                <a:latin typeface="JetBrains Mono" pitchFamily="2" charset="0"/>
              </a:rPr>
              <a:t>&gt;</a:t>
            </a:r>
            <a:endParaRPr lang="en-IN" sz="1800" b="0" i="0" u="none" strike="noStrike" baseline="0">
              <a:solidFill>
                <a:srgbClr val="F2F8F8"/>
              </a:solidFill>
              <a:latin typeface="JetBrains Mono" pitchFamily="2" charset="0"/>
            </a:endParaRPr>
          </a:p>
          <a:p>
            <a:pPr marR="0" algn="l" rtl="0"/>
            <a:r>
              <a:rPr lang="fr-FR" sz="1800" b="0" i="0" u="none" strike="noStrike" baseline="0">
                <a:solidFill>
                  <a:srgbClr val="4EC9B0"/>
                </a:solidFill>
                <a:latin typeface="JetBrains Mono" pitchFamily="2" charset="0"/>
              </a:rPr>
              <a:t>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DCDCAA"/>
                </a:solidFill>
                <a:latin typeface="JetBrains Mono" pitchFamily="2" charset="0"/>
              </a:rPr>
              <a:t>max</a:t>
            </a:r>
            <a:r>
              <a:rPr lang="fr-FR" sz="1800" b="0" i="0" u="none" strike="noStrike" baseline="0">
                <a:solidFill>
                  <a:srgbClr val="B4B4B4"/>
                </a:solidFill>
                <a:latin typeface="JetBrains Mono" pitchFamily="2" charset="0"/>
              </a:rPr>
              <a:t>(</a:t>
            </a:r>
            <a:r>
              <a:rPr lang="fr-FR" sz="1800" b="0" i="0" u="none" strike="noStrike" baseline="0">
                <a:solidFill>
                  <a:srgbClr val="4EC9B0"/>
                </a:solidFill>
                <a:latin typeface="JetBrains Mono" pitchFamily="2" charset="0"/>
              </a:rPr>
              <a:t>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CBC8B6"/>
                </a:solidFill>
                <a:latin typeface="JetBrains Mono" pitchFamily="2" charset="0"/>
              </a:rPr>
              <a:t>a</a:t>
            </a:r>
            <a:r>
              <a:rPr lang="fr-FR" sz="1800" b="0" i="0" u="none" strike="noStrike" baseline="0">
                <a:solidFill>
                  <a:srgbClr val="B4B4B4"/>
                </a:solidFill>
                <a:latin typeface="JetBrains Mono" pitchFamily="2" charset="0"/>
              </a:rPr>
              <a: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4EC9B0"/>
                </a:solidFill>
                <a:latin typeface="JetBrains Mono" pitchFamily="2" charset="0"/>
              </a:rPr>
              <a:t>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CBC8B6"/>
                </a:solidFill>
                <a:latin typeface="JetBrains Mono" pitchFamily="2" charset="0"/>
              </a:rPr>
              <a:t>b</a:t>
            </a:r>
            <a:r>
              <a:rPr lang="fr-FR" sz="1800" b="0" i="0" u="none" strike="noStrike" baseline="0">
                <a:solidFill>
                  <a:srgbClr val="B4B4B4"/>
                </a:solidFill>
                <a:latin typeface="JetBrains Mono" pitchFamily="2" charset="0"/>
              </a:rPr>
              <a:t>)</a:t>
            </a:r>
            <a:r>
              <a:rPr lang="fr-FR" sz="1800" b="0" i="0" u="none" strike="noStrike" baseline="0">
                <a:solidFill>
                  <a:srgbClr val="F2F8F8"/>
                </a:solidFill>
                <a:latin typeface="Cambria" panose="02040503050406030204" pitchFamily="18" charset="0"/>
              </a:rPr>
              <a:t> </a:t>
            </a:r>
            <a:r>
              <a:rPr lang="fr-FR" sz="1800" b="0" i="0" u="none" strike="noStrike" baseline="0" err="1">
                <a:solidFill>
                  <a:srgbClr val="80B0E0"/>
                </a:solidFill>
                <a:latin typeface="JetBrains Mono" pitchFamily="2" charset="0"/>
              </a:rPr>
              <a:t>requires</a:t>
            </a:r>
            <a:r>
              <a:rPr lang="fr-FR" sz="1800" b="0" i="0" u="none" strike="noStrike" baseline="0">
                <a:solidFill>
                  <a:srgbClr val="F2F8F8"/>
                </a:solidFill>
                <a:latin typeface="Cambria" panose="02040503050406030204" pitchFamily="18" charset="0"/>
              </a:rPr>
              <a:t> </a:t>
            </a:r>
            <a:r>
              <a:rPr lang="fr-FR" sz="1800" b="0" i="0" u="none" strike="noStrike" baseline="0">
                <a:solidFill>
                  <a:srgbClr val="B4B4B4"/>
                </a:solidFill>
                <a:latin typeface="JetBrains Mono" pitchFamily="2" charset="0"/>
              </a:rPr>
              <a:t>(!</a:t>
            </a:r>
            <a:r>
              <a:rPr lang="fr-FR" sz="1800" b="0" i="0" u="none" strike="noStrike" baseline="0" err="1">
                <a:solidFill>
                  <a:srgbClr val="4EC9B0"/>
                </a:solidFill>
                <a:latin typeface="JetBrains Mono" pitchFamily="2" charset="0"/>
              </a:rPr>
              <a:t>IsPointer</a:t>
            </a:r>
            <a:r>
              <a:rPr lang="fr-FR" sz="1800" b="0" i="0" u="none" strike="noStrike" baseline="0">
                <a:solidFill>
                  <a:srgbClr val="B4B4B4"/>
                </a:solidFill>
                <a:latin typeface="JetBrains Mono" pitchFamily="2" charset="0"/>
              </a:rPr>
              <a:t>&lt;</a:t>
            </a:r>
            <a:r>
              <a:rPr lang="fr-FR" sz="1800" b="0" i="0" u="none" strike="noStrike" baseline="0" err="1">
                <a:solidFill>
                  <a:srgbClr val="80B0E0"/>
                </a:solidFill>
                <a:latin typeface="JetBrains Mono" pitchFamily="2" charset="0"/>
              </a:rPr>
              <a:t>decltype</a:t>
            </a:r>
            <a:r>
              <a:rPr lang="fr-FR" sz="1800" b="0" i="0" u="none" strike="noStrike" baseline="0">
                <a:solidFill>
                  <a:srgbClr val="B4B4B4"/>
                </a:solidFill>
                <a:latin typeface="JetBrains Mono" pitchFamily="2" charset="0"/>
              </a:rPr>
              <a:t>(</a:t>
            </a:r>
            <a:r>
              <a:rPr lang="fr-FR" sz="1800" b="0" i="0" u="none" strike="noStrike" baseline="0">
                <a:solidFill>
                  <a:srgbClr val="CBC8B6"/>
                </a:solidFill>
                <a:latin typeface="JetBrains Mono" pitchFamily="2" charset="0"/>
              </a:rPr>
              <a:t>a</a:t>
            </a:r>
            <a:r>
              <a:rPr lang="fr-FR" sz="1800" b="0" i="0" u="none" strike="noStrike" baseline="0">
                <a:solidFill>
                  <a:srgbClr val="B4B4B4"/>
                </a:solidFill>
                <a:latin typeface="JetBrains Mono" pitchFamily="2" charset="0"/>
              </a:rPr>
              <a:t>)&gt;)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B4B4B4"/>
                </a:solidFill>
                <a:latin typeface="JetBrains Mono" pitchFamily="2" charset="0"/>
              </a:rPr>
              <a:t>{</a:t>
            </a:r>
            <a:endParaRPr lang="fr-FR" sz="1800" b="0" i="0" u="none" strike="noStrike" baseline="0">
              <a:solidFill>
                <a:srgbClr val="F2F8F8"/>
              </a:solidFill>
              <a:latin typeface="JetBrains Mono" pitchFamily="2" charset="0"/>
            </a:endParaRPr>
          </a:p>
          <a:p>
            <a:pPr marR="0" algn="l" rtl="0"/>
            <a:r>
              <a:rPr lang="en-US" sz="1800" b="0" i="0" u="none" strike="noStrike" baseline="0">
                <a:solidFill>
                  <a:srgbClr val="F2F8F8"/>
                </a:solidFill>
                <a:latin typeface="JetBrains Mono" pitchFamily="2" charset="0"/>
              </a:rPr>
              <a:t>	</a:t>
            </a:r>
            <a:r>
              <a:rPr lang="en-US" sz="1800" b="0" i="0" u="none" strike="noStrike" baseline="0">
                <a:solidFill>
                  <a:srgbClr val="D8A0DF"/>
                </a:solidFill>
                <a:latin typeface="JetBrains Mono" pitchFamily="2" charset="0"/>
              </a:rPr>
              <a:t>return</a:t>
            </a:r>
            <a:r>
              <a:rPr lang="en-US" sz="1800" b="0" i="0" u="none" strike="noStrike" baseline="0">
                <a:solidFill>
                  <a:srgbClr val="F2F8F8"/>
                </a:solidFill>
                <a:latin typeface="Cambria" panose="02040503050406030204" pitchFamily="18" charset="0"/>
              </a:rPr>
              <a:t> </a:t>
            </a:r>
            <a:r>
              <a:rPr lang="en-US" sz="1800" b="0" i="0" u="none" strike="noStrike" baseline="0">
                <a:solidFill>
                  <a:srgbClr val="CBC8B6"/>
                </a:solidFill>
                <a:latin typeface="JetBrains Mono" pitchFamily="2" charset="0"/>
              </a:rPr>
              <a:t>b</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&lt;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CBC8B6"/>
                </a:solidFill>
                <a:latin typeface="JetBrains Mono" pitchFamily="2" charset="0"/>
              </a:rPr>
              <a:t>a</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CBC8B6"/>
                </a:solidFill>
                <a:latin typeface="JetBrains Mono" pitchFamily="2" charset="0"/>
              </a:rPr>
              <a:t>a</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CBC8B6"/>
                </a:solidFill>
                <a:latin typeface="JetBrains Mono" pitchFamily="2" charset="0"/>
              </a:rPr>
              <a:t>b</a:t>
            </a:r>
            <a:r>
              <a:rPr lang="en-US" sz="1800" b="0" i="0" u="none" strike="noStrike" baseline="0">
                <a:solidFill>
                  <a:srgbClr val="B4B4B4"/>
                </a:solidFill>
                <a:latin typeface="JetBrains Mono" pitchFamily="2" charset="0"/>
              </a:rPr>
              <a:t>;</a:t>
            </a:r>
            <a:endParaRPr lang="en-US" sz="1800" b="0" i="0" u="none" strike="noStrike" baseline="0">
              <a:solidFill>
                <a:srgbClr val="F2F8F8"/>
              </a:solidFill>
              <a:latin typeface="JetBrains Mono" pitchFamily="2" charset="0"/>
            </a:endParaRPr>
          </a:p>
          <a:p>
            <a:pPr marR="0" algn="l" rtl="0"/>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endParaRPr lang="en-IN" sz="1600" b="0" i="0" u="none" strike="noStrike" kern="100" baseline="0">
              <a:latin typeface="Times New Roman" panose="02020603050405020304" pitchFamily="18" charset="0"/>
            </a:endParaRPr>
          </a:p>
        </p:txBody>
      </p:sp>
      <p:sp>
        <p:nvSpPr>
          <p:cNvPr id="8" name="TextBox 7">
            <a:extLst>
              <a:ext uri="{FF2B5EF4-FFF2-40B4-BE49-F238E27FC236}">
                <a16:creationId xmlns:a16="http://schemas.microsoft.com/office/drawing/2014/main" id="{C26FD73A-C778-5FED-2155-B9FF9A9DF5B2}"/>
              </a:ext>
            </a:extLst>
          </p:cNvPr>
          <p:cNvSpPr txBox="1"/>
          <p:nvPr/>
        </p:nvSpPr>
        <p:spPr>
          <a:xfrm>
            <a:off x="3616186" y="4372185"/>
            <a:ext cx="4959627" cy="1723549"/>
          </a:xfrm>
          <a:prstGeom prst="rect">
            <a:avLst/>
          </a:prstGeom>
          <a:solidFill>
            <a:schemeClr val="bg1">
              <a:lumMod val="95000"/>
              <a:lumOff val="5000"/>
            </a:schemeClr>
          </a:solidFill>
        </p:spPr>
        <p:txBody>
          <a:bodyPr wrap="square">
            <a:spAutoFit/>
          </a:bodyPr>
          <a:lstStyle/>
          <a:p>
            <a:pPr marR="0" algn="l" rtl="0"/>
            <a:endParaRPr lang="en-IN" sz="1800" b="0" i="0" u="none" strike="noStrike" baseline="0">
              <a:solidFill>
                <a:srgbClr val="80B0E0"/>
              </a:solidFill>
              <a:latin typeface="JetBrains Mono" pitchFamily="2" charset="0"/>
            </a:endParaRPr>
          </a:p>
          <a:p>
            <a:pPr marR="0" algn="l" rtl="0"/>
            <a:r>
              <a:rPr lang="en-IN" sz="1800" b="0" i="0" u="none" strike="noStrike" baseline="0">
                <a:solidFill>
                  <a:srgbClr val="80B0E0"/>
                </a:solidFill>
                <a:latin typeface="JetBrains Mono" pitchFamily="2" charset="0"/>
              </a:rPr>
              <a:t>template</a:t>
            </a:r>
            <a:r>
              <a:rPr lang="en-IN" sz="1800" b="0" i="0" u="none" strike="noStrike" baseline="0">
                <a:solidFill>
                  <a:srgbClr val="B4B4B4"/>
                </a:solidFill>
                <a:latin typeface="JetBrains Mono" pitchFamily="2" charset="0"/>
              </a:rPr>
              <a:t>&lt;</a:t>
            </a:r>
            <a:r>
              <a:rPr lang="en-IN" sz="1800" b="0" i="0" u="none" strike="noStrike" baseline="0" err="1">
                <a:solidFill>
                  <a:srgbClr val="80B0E0"/>
                </a:solidFill>
                <a:latin typeface="JetBrains Mono" pitchFamily="2" charset="0"/>
              </a:rPr>
              <a:t>typename</a:t>
            </a:r>
            <a:r>
              <a:rPr lang="en-IN" sz="1800" b="0" i="0" u="none" strike="noStrike" baseline="0">
                <a:solidFill>
                  <a:srgbClr val="F2F8F8"/>
                </a:solidFill>
                <a:latin typeface="Cambria" panose="02040503050406030204" pitchFamily="18" charset="0"/>
              </a:rPr>
              <a:t> </a:t>
            </a:r>
            <a:r>
              <a:rPr lang="en-IN" sz="1800" b="0" i="0" u="none" strike="noStrike" baseline="0">
                <a:solidFill>
                  <a:srgbClr val="4EC9B0"/>
                </a:solidFill>
                <a:latin typeface="JetBrains Mono" pitchFamily="2" charset="0"/>
              </a:rPr>
              <a:t>T</a:t>
            </a:r>
            <a:r>
              <a:rPr lang="en-IN" sz="1800" b="0" i="0" u="none" strike="noStrike" baseline="0">
                <a:solidFill>
                  <a:srgbClr val="B4B4B4"/>
                </a:solidFill>
                <a:latin typeface="JetBrains Mono" pitchFamily="2" charset="0"/>
              </a:rPr>
              <a:t>,</a:t>
            </a:r>
            <a:r>
              <a:rPr lang="en-IN" sz="1800" b="0" i="0" u="none" strike="noStrike" baseline="0">
                <a:solidFill>
                  <a:srgbClr val="F2F8F8"/>
                </a:solidFill>
                <a:latin typeface="Cambria" panose="02040503050406030204" pitchFamily="18" charset="0"/>
              </a:rPr>
              <a:t> </a:t>
            </a:r>
            <a:r>
              <a:rPr lang="en-IN" sz="1800" b="0" i="0" u="none" strike="noStrike" baseline="0" err="1">
                <a:solidFill>
                  <a:srgbClr val="4EC9B0"/>
                </a:solidFill>
                <a:latin typeface="JetBrains Mono" pitchFamily="2" charset="0"/>
              </a:rPr>
              <a:t>size_t</a:t>
            </a:r>
            <a:r>
              <a:rPr lang="en-IN" sz="1800" b="0" i="0" u="none" strike="noStrike" baseline="0">
                <a:solidFill>
                  <a:srgbClr val="F2F8F8"/>
                </a:solidFill>
                <a:latin typeface="Cambria" panose="02040503050406030204" pitchFamily="18" charset="0"/>
              </a:rPr>
              <a:t> </a:t>
            </a:r>
            <a:r>
              <a:rPr lang="en-IN" sz="1800" b="0" i="0" u="none" strike="noStrike" baseline="0">
                <a:solidFill>
                  <a:srgbClr val="F8F8F2"/>
                </a:solidFill>
                <a:latin typeface="JetBrains Mono" pitchFamily="2" charset="0"/>
              </a:rPr>
              <a:t>size</a:t>
            </a:r>
            <a:r>
              <a:rPr lang="en-IN" sz="1800" b="0" i="0" u="none" strike="noStrike" baseline="0">
                <a:solidFill>
                  <a:srgbClr val="B4B4B4"/>
                </a:solidFill>
                <a:latin typeface="JetBrains Mono" pitchFamily="2" charset="0"/>
              </a:rPr>
              <a:t>&gt;</a:t>
            </a:r>
            <a:endParaRPr lang="en-IN" sz="1800" b="0" i="0" u="none" strike="noStrike" baseline="0">
              <a:solidFill>
                <a:srgbClr val="F2F8F8"/>
              </a:solidFill>
              <a:latin typeface="JetBrains Mono" pitchFamily="2" charset="0"/>
            </a:endParaRPr>
          </a:p>
          <a:p>
            <a:pPr marR="0" algn="l" rtl="0"/>
            <a:r>
              <a:rPr lang="en-US" sz="1800" b="0" i="0" u="none" strike="noStrike" baseline="0">
                <a:solidFill>
                  <a:srgbClr val="4EC9B0"/>
                </a:solidFill>
                <a:latin typeface="JetBrains Mono" pitchFamily="2" charset="0"/>
              </a:rPr>
              <a:t>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F2F8F8"/>
                </a:solidFill>
                <a:latin typeface="Cambria" panose="02040503050406030204" pitchFamily="18" charset="0"/>
              </a:rPr>
              <a:t> </a:t>
            </a:r>
            <a:r>
              <a:rPr lang="en-US" sz="1800" b="0" i="0" u="none" strike="noStrike" baseline="0" err="1">
                <a:solidFill>
                  <a:srgbClr val="DCDCAA"/>
                </a:solidFill>
                <a:latin typeface="JetBrains Mono" pitchFamily="2" charset="0"/>
              </a:rPr>
              <a:t>CreateArray</a:t>
            </a:r>
            <a:r>
              <a:rPr lang="en-US" sz="1800" b="0" i="0" u="none" strike="noStrike" baseline="0">
                <a:solidFill>
                  <a:srgbClr val="B4B4B4"/>
                </a:solidFill>
                <a:latin typeface="JetBrains Mono" pitchFamily="2" charset="0"/>
              </a:rPr>
              <a: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80B0E0"/>
                </a:solidFill>
                <a:latin typeface="JetBrains Mono" pitchFamily="2" charset="0"/>
              </a:rPr>
              <a:t>requires</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F8F8F2"/>
                </a:solidFill>
                <a:latin typeface="JetBrains Mono" pitchFamily="2" charset="0"/>
              </a:rPr>
              <a:t>size</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&gt;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D93F9"/>
                </a:solidFill>
                <a:latin typeface="JetBrains Mono" pitchFamily="2" charset="0"/>
              </a:rPr>
              <a:t>0</a:t>
            </a:r>
            <a:r>
              <a:rPr lang="en-US" sz="1800" b="0" i="0" u="none" strike="noStrike" baseline="0">
                <a:solidFill>
                  <a:srgbClr val="B4B4B4"/>
                </a:solidFill>
                <a:latin typeface="JetBrains Mono" pitchFamily="2" charset="0"/>
              </a:rPr>
              <a: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endParaRPr lang="en-US" sz="1800" b="0" i="0" u="none" strike="noStrike" baseline="0">
              <a:solidFill>
                <a:srgbClr val="F2F8F8"/>
              </a:solidFill>
              <a:latin typeface="JetBrains Mono" pitchFamily="2" charset="0"/>
            </a:endParaRPr>
          </a:p>
          <a:p>
            <a:pPr marR="0" algn="l" rtl="0"/>
            <a:r>
              <a:rPr lang="en-IN" sz="1800" b="0" i="0" u="none" strike="noStrike" baseline="0">
                <a:solidFill>
                  <a:srgbClr val="F2F8F8"/>
                </a:solidFill>
                <a:latin typeface="JetBrains Mono" pitchFamily="2" charset="0"/>
              </a:rPr>
              <a:t>	</a:t>
            </a:r>
            <a:r>
              <a:rPr lang="en-IN" sz="1800" b="0" i="0" u="none" strike="noStrike" baseline="0">
                <a:solidFill>
                  <a:srgbClr val="D8A0DF"/>
                </a:solidFill>
                <a:latin typeface="JetBrains Mono" pitchFamily="2" charset="0"/>
              </a:rPr>
              <a:t>return</a:t>
            </a:r>
            <a:r>
              <a:rPr lang="en-IN" sz="1800" b="0" i="0" u="none" strike="noStrike" baseline="0">
                <a:solidFill>
                  <a:srgbClr val="F2F8F8"/>
                </a:solidFill>
                <a:latin typeface="Cambria" panose="02040503050406030204" pitchFamily="18" charset="0"/>
              </a:rPr>
              <a:t> </a:t>
            </a:r>
            <a:r>
              <a:rPr lang="en-IN" sz="1800" b="0" i="0" u="none" strike="noStrike" baseline="0">
                <a:solidFill>
                  <a:srgbClr val="E08080"/>
                </a:solidFill>
                <a:latin typeface="JetBrains Mono" pitchFamily="2" charset="0"/>
              </a:rPr>
              <a:t>new</a:t>
            </a:r>
            <a:r>
              <a:rPr lang="en-IN" sz="1800" b="0" i="0" u="none" strike="noStrike" baseline="0">
                <a:solidFill>
                  <a:srgbClr val="F2F8F8"/>
                </a:solidFill>
                <a:latin typeface="Cambria" panose="02040503050406030204" pitchFamily="18" charset="0"/>
              </a:rPr>
              <a:t> </a:t>
            </a:r>
            <a:r>
              <a:rPr lang="en-IN" sz="1800" b="0" i="0" u="none" strike="noStrike" baseline="0">
                <a:solidFill>
                  <a:srgbClr val="4EC9B0"/>
                </a:solidFill>
                <a:latin typeface="JetBrains Mono" pitchFamily="2" charset="0"/>
              </a:rPr>
              <a:t>T</a:t>
            </a:r>
            <a:r>
              <a:rPr lang="en-IN" sz="1800" b="0" i="0" u="none" strike="noStrike" baseline="0">
                <a:solidFill>
                  <a:srgbClr val="B4B4B4"/>
                </a:solidFill>
                <a:latin typeface="JetBrains Mono" pitchFamily="2" charset="0"/>
              </a:rPr>
              <a:t>[</a:t>
            </a:r>
            <a:r>
              <a:rPr lang="en-IN" sz="1800" b="0" i="0" u="none" strike="noStrike" baseline="0">
                <a:solidFill>
                  <a:srgbClr val="F8F8F2"/>
                </a:solidFill>
                <a:latin typeface="JetBrains Mono" pitchFamily="2" charset="0"/>
              </a:rPr>
              <a:t>size</a:t>
            </a:r>
            <a:r>
              <a:rPr lang="en-IN" sz="1800" b="0" i="0" u="none" strike="noStrike" baseline="0">
                <a:solidFill>
                  <a:srgbClr val="B4B4B4"/>
                </a:solidFill>
                <a:latin typeface="JetBrains Mono" pitchFamily="2" charset="0"/>
              </a:rPr>
              <a:t>]</a:t>
            </a:r>
            <a:r>
              <a:rPr lang="en-IN" sz="1800" b="0" i="0" u="none" strike="noStrike" baseline="0">
                <a:solidFill>
                  <a:srgbClr val="F2F8F8"/>
                </a:solidFill>
                <a:latin typeface="Cambria" panose="02040503050406030204" pitchFamily="18" charset="0"/>
              </a:rPr>
              <a:t> </a:t>
            </a:r>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endParaRPr lang="en-IN" sz="1600" b="0" i="0" u="none" strike="noStrike" kern="100" baseline="0">
              <a:latin typeface="Times New Roman" panose="02020603050405020304" pitchFamily="18" charset="0"/>
            </a:endParaRPr>
          </a:p>
        </p:txBody>
      </p:sp>
    </p:spTree>
    <p:extLst>
      <p:ext uri="{BB962C8B-B14F-4D97-AF65-F5344CB8AC3E}">
        <p14:creationId xmlns:p14="http://schemas.microsoft.com/office/powerpoint/2010/main" val="342972739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84DD76-6FE8-42EF-B191-D4FA0B34E4E4}"/>
              </a:ext>
            </a:extLst>
          </p:cNvPr>
          <p:cNvSpPr>
            <a:spLocks noGrp="1"/>
          </p:cNvSpPr>
          <p:nvPr>
            <p:ph type="title"/>
          </p:nvPr>
        </p:nvSpPr>
        <p:spPr/>
        <p:txBody>
          <a:bodyPr/>
          <a:lstStyle/>
          <a:p>
            <a:r>
              <a:rPr lang="en-US"/>
              <a:t>Constrained Template Parameter</a:t>
            </a:r>
            <a:endParaRPr lang="en-IN"/>
          </a:p>
        </p:txBody>
      </p:sp>
      <p:sp>
        <p:nvSpPr>
          <p:cNvPr id="15" name="Content Placeholder 14">
            <a:extLst>
              <a:ext uri="{FF2B5EF4-FFF2-40B4-BE49-F238E27FC236}">
                <a16:creationId xmlns:a16="http://schemas.microsoft.com/office/drawing/2014/main" id="{E7ABE9B6-76B4-4F27-A60D-9B6D0EE66723}"/>
              </a:ext>
            </a:extLst>
          </p:cNvPr>
          <p:cNvSpPr>
            <a:spLocks noGrp="1"/>
          </p:cNvSpPr>
          <p:nvPr>
            <p:ph idx="1"/>
          </p:nvPr>
        </p:nvSpPr>
        <p:spPr>
          <a:xfrm>
            <a:off x="838200" y="1825625"/>
            <a:ext cx="10515600" cy="2330739"/>
          </a:xfrm>
        </p:spPr>
        <p:txBody>
          <a:bodyPr/>
          <a:lstStyle/>
          <a:p>
            <a:r>
              <a:rPr lang="en-US"/>
              <a:t>The template parameter is defined using the </a:t>
            </a:r>
            <a:r>
              <a:rPr lang="en-US" i="1"/>
              <a:t>concept</a:t>
            </a:r>
          </a:p>
          <a:p>
            <a:r>
              <a:rPr lang="en-US"/>
              <a:t>This is also called </a:t>
            </a:r>
            <a:r>
              <a:rPr lang="en-US" i="1"/>
              <a:t>type constraint</a:t>
            </a:r>
          </a:p>
          <a:p>
            <a:endParaRPr lang="en-IN"/>
          </a:p>
        </p:txBody>
      </p:sp>
      <p:sp>
        <p:nvSpPr>
          <p:cNvPr id="6" name="TextBox 5">
            <a:extLst>
              <a:ext uri="{FF2B5EF4-FFF2-40B4-BE49-F238E27FC236}">
                <a16:creationId xmlns:a16="http://schemas.microsoft.com/office/drawing/2014/main" id="{1C52045E-1791-4F7F-9DA2-6A88888CB144}"/>
              </a:ext>
            </a:extLst>
          </p:cNvPr>
          <p:cNvSpPr txBox="1"/>
          <p:nvPr/>
        </p:nvSpPr>
        <p:spPr>
          <a:xfrm>
            <a:off x="4231373" y="3752692"/>
            <a:ext cx="3729253" cy="1077218"/>
          </a:xfrm>
          <a:prstGeom prst="rect">
            <a:avLst/>
          </a:prstGeom>
          <a:noFill/>
        </p:spPr>
        <p:txBody>
          <a:bodyPr wrap="square">
            <a:spAutoFit/>
          </a:bodyPr>
          <a:lstStyle/>
          <a:p>
            <a:pPr marL="0" indent="0">
              <a:buNone/>
            </a:pPr>
            <a:r>
              <a:rPr lang="en-US" sz="3200" i="1">
                <a:solidFill>
                  <a:srgbClr val="7030A0"/>
                </a:solidFill>
              </a:rPr>
              <a:t>template</a:t>
            </a:r>
            <a:r>
              <a:rPr lang="en-US" sz="3200" i="1">
                <a:solidFill>
                  <a:schemeClr val="bg1">
                    <a:lumMod val="85000"/>
                    <a:lumOff val="15000"/>
                  </a:schemeClr>
                </a:solidFill>
              </a:rPr>
              <a:t>&lt;</a:t>
            </a:r>
            <a:r>
              <a:rPr lang="en-US" sz="3200" i="1">
                <a:solidFill>
                  <a:srgbClr val="FB3B5B"/>
                </a:solidFill>
              </a:rPr>
              <a:t>concept</a:t>
            </a:r>
            <a:r>
              <a:rPr lang="en-US" sz="3200" i="1"/>
              <a:t> </a:t>
            </a:r>
            <a:r>
              <a:rPr lang="en-US" sz="3200" i="1">
                <a:solidFill>
                  <a:srgbClr val="00B050"/>
                </a:solidFill>
              </a:rPr>
              <a:t>T</a:t>
            </a:r>
            <a:r>
              <a:rPr lang="en-US" sz="3200" i="1">
                <a:solidFill>
                  <a:schemeClr val="bg1">
                    <a:lumMod val="85000"/>
                    <a:lumOff val="15000"/>
                  </a:schemeClr>
                </a:solidFill>
              </a:rPr>
              <a:t>&gt;</a:t>
            </a:r>
          </a:p>
          <a:p>
            <a:r>
              <a:rPr lang="en-US" sz="3200" i="1">
                <a:solidFill>
                  <a:schemeClr val="bg1">
                    <a:lumMod val="50000"/>
                    <a:lumOff val="50000"/>
                  </a:schemeClr>
                </a:solidFill>
              </a:rPr>
              <a:t>[template]</a:t>
            </a:r>
          </a:p>
        </p:txBody>
      </p:sp>
    </p:spTree>
    <p:extLst>
      <p:ext uri="{BB962C8B-B14F-4D97-AF65-F5344CB8AC3E}">
        <p14:creationId xmlns:p14="http://schemas.microsoft.com/office/powerpoint/2010/main" val="34588392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6"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9E776F-12CA-98C2-6805-D7375560301D}"/>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30822E65-93FC-F2D3-9F48-37E0B3477E69}"/>
              </a:ext>
            </a:extLst>
          </p:cNvPr>
          <p:cNvSpPr txBox="1"/>
          <p:nvPr/>
        </p:nvSpPr>
        <p:spPr>
          <a:xfrm>
            <a:off x="4282108" y="2705725"/>
            <a:ext cx="3627783" cy="1446550"/>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80B0E0"/>
                </a:solidFill>
                <a:latin typeface="JetBrains Mono" pitchFamily="2" charset="0"/>
              </a:rPr>
              <a:t>template</a:t>
            </a:r>
            <a:r>
              <a:rPr lang="en-IN" sz="1800" b="0" i="0" u="none" strike="noStrike" baseline="0">
                <a:solidFill>
                  <a:srgbClr val="B4B4B4"/>
                </a:solidFill>
                <a:latin typeface="JetBrains Mono" pitchFamily="2" charset="0"/>
              </a:rPr>
              <a:t>&lt;</a:t>
            </a:r>
            <a:r>
              <a:rPr lang="en-IN" sz="1800" b="0" i="0" u="none" strike="noStrike" baseline="0" err="1">
                <a:solidFill>
                  <a:srgbClr val="4EC9B0"/>
                </a:solidFill>
                <a:latin typeface="JetBrains Mono" pitchFamily="2" charset="0"/>
              </a:rPr>
              <a:t>IsPointer</a:t>
            </a:r>
            <a:r>
              <a:rPr lang="en-IN" sz="1800" b="0" i="0" u="none" strike="noStrike" baseline="0">
                <a:solidFill>
                  <a:srgbClr val="F2F8F8"/>
                </a:solidFill>
                <a:latin typeface="Cambria" panose="02040503050406030204" pitchFamily="18" charset="0"/>
              </a:rPr>
              <a:t> </a:t>
            </a:r>
            <a:r>
              <a:rPr lang="en-IN" sz="1800" b="0" i="0" u="none" strike="noStrike" baseline="0">
                <a:solidFill>
                  <a:srgbClr val="4EC9B0"/>
                </a:solidFill>
                <a:latin typeface="JetBrains Mono" pitchFamily="2" charset="0"/>
              </a:rPr>
              <a:t>T</a:t>
            </a:r>
            <a:r>
              <a:rPr lang="en-IN" sz="1800" b="0" i="0" u="none" strike="noStrike" baseline="0">
                <a:solidFill>
                  <a:srgbClr val="B4B4B4"/>
                </a:solidFill>
                <a:latin typeface="JetBrains Mono" pitchFamily="2" charset="0"/>
              </a:rPr>
              <a:t>&gt;</a:t>
            </a:r>
            <a:endParaRPr lang="en-IN" sz="1800" b="0" i="0" u="none" strike="noStrike" baseline="0">
              <a:solidFill>
                <a:srgbClr val="F2F8F8"/>
              </a:solidFill>
              <a:latin typeface="JetBrains Mono" pitchFamily="2" charset="0"/>
            </a:endParaRPr>
          </a:p>
          <a:p>
            <a:pPr marR="0" algn="l" rtl="0"/>
            <a:r>
              <a:rPr lang="fr-FR" sz="1800" b="0" i="0" u="none" strike="noStrike" baseline="0">
                <a:solidFill>
                  <a:srgbClr val="B0E080"/>
                </a:solidFill>
                <a:latin typeface="JetBrains Mono" pitchFamily="2" charset="0"/>
              </a:rPr>
              <a:t>auto</a:t>
            </a:r>
            <a:r>
              <a:rPr lang="fr-FR" sz="1800" b="0" i="0" u="none" strike="noStrike" baseline="0">
                <a:solidFill>
                  <a:srgbClr val="F2F8F8"/>
                </a:solidFill>
                <a:latin typeface="Cambria" panose="02040503050406030204" pitchFamily="18" charset="0"/>
              </a:rPr>
              <a:t> </a:t>
            </a:r>
            <a:r>
              <a:rPr lang="fr-FR" sz="1800" b="0" i="0" u="none" strike="noStrike" baseline="0">
                <a:solidFill>
                  <a:srgbClr val="DCDCAA"/>
                </a:solidFill>
                <a:latin typeface="JetBrains Mono" pitchFamily="2" charset="0"/>
              </a:rPr>
              <a:t>max</a:t>
            </a:r>
            <a:r>
              <a:rPr lang="fr-FR" sz="1800" b="0" i="0" u="none" strike="noStrike" baseline="0">
                <a:solidFill>
                  <a:srgbClr val="B4B4B4"/>
                </a:solidFill>
                <a:latin typeface="JetBrains Mono" pitchFamily="2" charset="0"/>
              </a:rPr>
              <a:t>(</a:t>
            </a:r>
            <a:r>
              <a:rPr lang="fr-FR" sz="1800" b="0" i="0" u="none" strike="noStrike" baseline="0">
                <a:solidFill>
                  <a:srgbClr val="4EC9B0"/>
                </a:solidFill>
                <a:latin typeface="JetBrains Mono" pitchFamily="2" charset="0"/>
              </a:rPr>
              <a:t>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CBC8B6"/>
                </a:solidFill>
                <a:latin typeface="JetBrains Mono" pitchFamily="2" charset="0"/>
              </a:rPr>
              <a:t>a</a:t>
            </a:r>
            <a:r>
              <a:rPr lang="fr-FR" sz="1800" b="0" i="0" u="none" strike="noStrike" baseline="0">
                <a:solidFill>
                  <a:srgbClr val="B4B4B4"/>
                </a:solidFill>
                <a:latin typeface="JetBrains Mono" pitchFamily="2" charset="0"/>
              </a:rPr>
              <a: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4EC9B0"/>
                </a:solidFill>
                <a:latin typeface="JetBrains Mono" pitchFamily="2" charset="0"/>
              </a:rPr>
              <a:t>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CBC8B6"/>
                </a:solidFill>
                <a:latin typeface="JetBrains Mono" pitchFamily="2" charset="0"/>
              </a:rPr>
              <a:t>b</a:t>
            </a:r>
            <a:r>
              <a:rPr lang="fr-FR" sz="1800" b="0" i="0" u="none" strike="noStrike" baseline="0">
                <a:solidFill>
                  <a:srgbClr val="B4B4B4"/>
                </a:solidFill>
                <a:latin typeface="JetBrains Mono" pitchFamily="2" charset="0"/>
              </a:rPr>
              <a:t>)</a:t>
            </a:r>
            <a:r>
              <a:rPr lang="fr-FR" sz="1800" b="0" i="0" u="none" strike="noStrike" baseline="0">
                <a:solidFill>
                  <a:srgbClr val="F2F8F8"/>
                </a:solidFill>
                <a:latin typeface="Cambria" panose="02040503050406030204" pitchFamily="18" charset="0"/>
              </a:rPr>
              <a:t> </a:t>
            </a:r>
            <a:r>
              <a:rPr lang="fr-FR" sz="1800" b="0" i="0" u="none" strike="noStrike" baseline="0">
                <a:solidFill>
                  <a:srgbClr val="B4B4B4"/>
                </a:solidFill>
                <a:latin typeface="JetBrains Mono" pitchFamily="2" charset="0"/>
              </a:rPr>
              <a:t>{</a:t>
            </a:r>
            <a:endParaRPr lang="fr-FR" sz="1800" b="0" i="0" u="none" strike="noStrike" baseline="0">
              <a:solidFill>
                <a:srgbClr val="F2F8F8"/>
              </a:solidFill>
              <a:latin typeface="JetBrains Mono" pitchFamily="2" charset="0"/>
            </a:endParaRPr>
          </a:p>
          <a:p>
            <a:pPr marR="0" algn="l" rtl="0"/>
            <a:r>
              <a:rPr lang="en-US" sz="1800" b="0" i="0" u="none" strike="noStrike" baseline="0">
                <a:solidFill>
                  <a:srgbClr val="F2F8F8"/>
                </a:solidFill>
                <a:latin typeface="JetBrains Mono" pitchFamily="2" charset="0"/>
              </a:rPr>
              <a:t>	</a:t>
            </a:r>
            <a:r>
              <a:rPr lang="en-US" sz="1800" b="0" i="0" u="none" strike="noStrike" baseline="0">
                <a:solidFill>
                  <a:srgbClr val="D8A0DF"/>
                </a:solidFill>
                <a:latin typeface="JetBrains Mono" pitchFamily="2" charset="0"/>
              </a:rPr>
              <a:t>return</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CBC8B6"/>
                </a:solidFill>
                <a:latin typeface="JetBrains Mono" pitchFamily="2" charset="0"/>
              </a:rPr>
              <a:t>b</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&lt;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CBC8B6"/>
                </a:solidFill>
                <a:latin typeface="JetBrains Mono" pitchFamily="2" charset="0"/>
              </a:rPr>
              <a:t>a</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CBC8B6"/>
                </a:solidFill>
                <a:latin typeface="JetBrains Mono" pitchFamily="2" charset="0"/>
              </a:rPr>
              <a:t>a</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F2F8F8"/>
                </a:solidFill>
                <a:latin typeface="Cambria" panose="02040503050406030204" pitchFamily="18" charset="0"/>
              </a:rPr>
              <a:t> </a:t>
            </a:r>
            <a:r>
              <a:rPr lang="en-US" sz="1800" b="0" i="0" u="none" strike="noStrike" baseline="0">
                <a:solidFill>
                  <a:srgbClr val="B4B4B4"/>
                </a:solidFill>
                <a:latin typeface="JetBrains Mono" pitchFamily="2" charset="0"/>
              </a:rPr>
              <a:t>*</a:t>
            </a:r>
            <a:r>
              <a:rPr lang="en-US" sz="1800" b="0" i="0" u="none" strike="noStrike" baseline="0">
                <a:solidFill>
                  <a:srgbClr val="CBC8B6"/>
                </a:solidFill>
                <a:latin typeface="JetBrains Mono" pitchFamily="2" charset="0"/>
              </a:rPr>
              <a:t>b</a:t>
            </a:r>
            <a:r>
              <a:rPr lang="en-US" sz="1800" b="0" i="0" u="none" strike="noStrike" baseline="0">
                <a:solidFill>
                  <a:srgbClr val="B4B4B4"/>
                </a:solidFill>
                <a:latin typeface="JetBrains Mono" pitchFamily="2" charset="0"/>
              </a:rPr>
              <a:t>;</a:t>
            </a:r>
            <a:endParaRPr lang="en-US" sz="1800" b="0" i="0" u="none" strike="noStrike" baseline="0">
              <a:solidFill>
                <a:srgbClr val="F2F8F8"/>
              </a:solidFill>
              <a:latin typeface="JetBrains Mono" pitchFamily="2" charset="0"/>
            </a:endParaRPr>
          </a:p>
          <a:p>
            <a:pPr marR="0" algn="l" rtl="0"/>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endParaRPr lang="en-IN" sz="1600" b="0" i="0" u="none" strike="noStrike" kern="100" baseline="0">
              <a:latin typeface="Times New Roman" panose="02020603050405020304" pitchFamily="18" charset="0"/>
            </a:endParaRPr>
          </a:p>
        </p:txBody>
      </p:sp>
    </p:spTree>
    <p:extLst>
      <p:ext uri="{BB962C8B-B14F-4D97-AF65-F5344CB8AC3E}">
        <p14:creationId xmlns:p14="http://schemas.microsoft.com/office/powerpoint/2010/main" val="24662051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C90D-DAC4-4304-8477-5A1220F16C69}"/>
              </a:ext>
            </a:extLst>
          </p:cNvPr>
          <p:cNvSpPr>
            <a:spLocks noGrp="1"/>
          </p:cNvSpPr>
          <p:nvPr>
            <p:ph type="title"/>
          </p:nvPr>
        </p:nvSpPr>
        <p:spPr/>
        <p:txBody>
          <a:bodyPr/>
          <a:lstStyle/>
          <a:p>
            <a:r>
              <a:rPr lang="en-US"/>
              <a:t>Abbreviated Function Templates</a:t>
            </a:r>
            <a:endParaRPr lang="en-IN"/>
          </a:p>
        </p:txBody>
      </p:sp>
      <p:sp>
        <p:nvSpPr>
          <p:cNvPr id="3" name="Content Placeholder 2">
            <a:extLst>
              <a:ext uri="{FF2B5EF4-FFF2-40B4-BE49-F238E27FC236}">
                <a16:creationId xmlns:a16="http://schemas.microsoft.com/office/drawing/2014/main" id="{C8A352BA-6697-424C-BC3E-ECFDE588B9C8}"/>
              </a:ext>
            </a:extLst>
          </p:cNvPr>
          <p:cNvSpPr>
            <a:spLocks noGrp="1"/>
          </p:cNvSpPr>
          <p:nvPr>
            <p:ph idx="1"/>
          </p:nvPr>
        </p:nvSpPr>
        <p:spPr/>
        <p:txBody>
          <a:bodyPr/>
          <a:lstStyle/>
          <a:p>
            <a:r>
              <a:rPr lang="en-US"/>
              <a:t>Similar to a generic lambda</a:t>
            </a:r>
          </a:p>
          <a:p>
            <a:r>
              <a:rPr lang="en-US"/>
              <a:t>The function parameters are declared using the </a:t>
            </a:r>
            <a:r>
              <a:rPr lang="en-US" i="1"/>
              <a:t>auto</a:t>
            </a:r>
            <a:r>
              <a:rPr lang="en-US"/>
              <a:t> type specifier</a:t>
            </a:r>
          </a:p>
          <a:p>
            <a:r>
              <a:rPr lang="en-US"/>
              <a:t>Does not require a template header</a:t>
            </a:r>
          </a:p>
          <a:p>
            <a:r>
              <a:rPr lang="en-US"/>
              <a:t>Behavior is just like an equivalent function template</a:t>
            </a:r>
          </a:p>
        </p:txBody>
      </p:sp>
    </p:spTree>
    <p:extLst>
      <p:ext uri="{BB962C8B-B14F-4D97-AF65-F5344CB8AC3E}">
        <p14:creationId xmlns:p14="http://schemas.microsoft.com/office/powerpoint/2010/main" val="413476779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786A-819B-4ACE-BE15-6BFEC6A286C5}"/>
              </a:ext>
            </a:extLst>
          </p:cNvPr>
          <p:cNvSpPr>
            <a:spLocks noGrp="1"/>
          </p:cNvSpPr>
          <p:nvPr>
            <p:ph type="title"/>
          </p:nvPr>
        </p:nvSpPr>
        <p:spPr/>
        <p:txBody>
          <a:bodyPr/>
          <a:lstStyle/>
          <a:p>
            <a:r>
              <a:rPr lang="en-US"/>
              <a:t>Syntax</a:t>
            </a:r>
            <a:endParaRPr lang="en-IN"/>
          </a:p>
        </p:txBody>
      </p:sp>
      <p:sp>
        <p:nvSpPr>
          <p:cNvPr id="5" name="TextBox 4">
            <a:extLst>
              <a:ext uri="{FF2B5EF4-FFF2-40B4-BE49-F238E27FC236}">
                <a16:creationId xmlns:a16="http://schemas.microsoft.com/office/drawing/2014/main" id="{68DC4158-F048-4209-8B9C-105406C229AF}"/>
              </a:ext>
            </a:extLst>
          </p:cNvPr>
          <p:cNvSpPr txBox="1"/>
          <p:nvPr/>
        </p:nvSpPr>
        <p:spPr>
          <a:xfrm>
            <a:off x="2954187" y="1879250"/>
            <a:ext cx="6283624" cy="584775"/>
          </a:xfrm>
          <a:prstGeom prst="rect">
            <a:avLst/>
          </a:prstGeom>
          <a:noFill/>
        </p:spPr>
        <p:txBody>
          <a:bodyPr wrap="square">
            <a:spAutoFit/>
          </a:bodyPr>
          <a:lstStyle/>
          <a:p>
            <a:r>
              <a:rPr lang="en-US" sz="3200" i="1">
                <a:solidFill>
                  <a:srgbClr val="7030A0"/>
                </a:solidFill>
              </a:rPr>
              <a:t>auto</a:t>
            </a:r>
            <a:r>
              <a:rPr lang="en-US" sz="3200" i="1">
                <a:solidFill>
                  <a:schemeClr val="bg1">
                    <a:lumMod val="50000"/>
                    <a:lumOff val="50000"/>
                  </a:schemeClr>
                </a:solidFill>
              </a:rPr>
              <a:t> Function(</a:t>
            </a:r>
            <a:r>
              <a:rPr lang="en-US" sz="3200" i="1">
                <a:solidFill>
                  <a:srgbClr val="7030A0"/>
                </a:solidFill>
              </a:rPr>
              <a:t>auto</a:t>
            </a:r>
            <a:r>
              <a:rPr lang="en-US" sz="3200" i="1">
                <a:solidFill>
                  <a:schemeClr val="bg1">
                    <a:lumMod val="50000"/>
                    <a:lumOff val="50000"/>
                  </a:schemeClr>
                </a:solidFill>
              </a:rPr>
              <a:t> arg1, </a:t>
            </a:r>
            <a:r>
              <a:rPr lang="en-US" sz="3200" i="1">
                <a:solidFill>
                  <a:srgbClr val="7030A0"/>
                </a:solidFill>
              </a:rPr>
              <a:t>auto</a:t>
            </a:r>
            <a:r>
              <a:rPr lang="en-US" sz="3200" i="1">
                <a:solidFill>
                  <a:schemeClr val="bg1">
                    <a:lumMod val="50000"/>
                    <a:lumOff val="50000"/>
                  </a:schemeClr>
                </a:solidFill>
              </a:rPr>
              <a:t> arg2)</a:t>
            </a:r>
            <a:endParaRPr lang="en-US" sz="3200" i="1">
              <a:solidFill>
                <a:schemeClr val="accent2">
                  <a:lumMod val="75000"/>
                </a:schemeClr>
              </a:solidFill>
            </a:endParaRPr>
          </a:p>
        </p:txBody>
      </p:sp>
      <p:sp>
        <p:nvSpPr>
          <p:cNvPr id="6" name="TextBox 5">
            <a:extLst>
              <a:ext uri="{FF2B5EF4-FFF2-40B4-BE49-F238E27FC236}">
                <a16:creationId xmlns:a16="http://schemas.microsoft.com/office/drawing/2014/main" id="{13C488BA-DFD3-482F-9005-C41FC181B1D3}"/>
              </a:ext>
            </a:extLst>
          </p:cNvPr>
          <p:cNvSpPr txBox="1"/>
          <p:nvPr/>
        </p:nvSpPr>
        <p:spPr>
          <a:xfrm>
            <a:off x="2691616" y="4089993"/>
            <a:ext cx="6808765" cy="1077218"/>
          </a:xfrm>
          <a:prstGeom prst="rect">
            <a:avLst/>
          </a:prstGeom>
          <a:noFill/>
        </p:spPr>
        <p:txBody>
          <a:bodyPr wrap="square">
            <a:spAutoFit/>
          </a:bodyPr>
          <a:lstStyle/>
          <a:p>
            <a:r>
              <a:rPr lang="en-US" sz="3200" i="1">
                <a:solidFill>
                  <a:srgbClr val="7030A0"/>
                </a:solidFill>
              </a:rPr>
              <a:t>template</a:t>
            </a:r>
            <a:r>
              <a:rPr lang="en-US" sz="3200" i="1">
                <a:solidFill>
                  <a:schemeClr val="bg1">
                    <a:lumMod val="85000"/>
                    <a:lumOff val="15000"/>
                  </a:schemeClr>
                </a:solidFill>
              </a:rPr>
              <a:t>&lt;</a:t>
            </a:r>
            <a:r>
              <a:rPr lang="en-US" sz="3200" i="1" err="1">
                <a:solidFill>
                  <a:srgbClr val="7030A0"/>
                </a:solidFill>
              </a:rPr>
              <a:t>typename</a:t>
            </a:r>
            <a:r>
              <a:rPr lang="en-US" sz="3200" i="1"/>
              <a:t> </a:t>
            </a:r>
            <a:r>
              <a:rPr lang="en-US" sz="3200" i="1">
                <a:solidFill>
                  <a:srgbClr val="00B050"/>
                </a:solidFill>
              </a:rPr>
              <a:t>T1</a:t>
            </a:r>
            <a:r>
              <a:rPr lang="en-US" sz="3200" i="1">
                <a:solidFill>
                  <a:schemeClr val="accent6">
                    <a:lumMod val="75000"/>
                  </a:schemeClr>
                </a:solidFill>
              </a:rPr>
              <a:t>, </a:t>
            </a:r>
            <a:r>
              <a:rPr lang="en-US" sz="3200" i="1" err="1">
                <a:solidFill>
                  <a:srgbClr val="7030A0"/>
                </a:solidFill>
              </a:rPr>
              <a:t>typename</a:t>
            </a:r>
            <a:r>
              <a:rPr lang="en-US" sz="3200" i="1"/>
              <a:t> </a:t>
            </a:r>
            <a:r>
              <a:rPr lang="en-US" sz="3200" i="1">
                <a:solidFill>
                  <a:srgbClr val="00B050"/>
                </a:solidFill>
              </a:rPr>
              <a:t>T2</a:t>
            </a:r>
            <a:r>
              <a:rPr lang="en-US" sz="3200" i="1">
                <a:solidFill>
                  <a:schemeClr val="bg1">
                    <a:lumMod val="85000"/>
                    <a:lumOff val="15000"/>
                  </a:schemeClr>
                </a:solidFill>
              </a:rPr>
              <a:t>&gt;</a:t>
            </a:r>
          </a:p>
          <a:p>
            <a:r>
              <a:rPr lang="en-US" sz="3200" i="1">
                <a:solidFill>
                  <a:srgbClr val="7030A0"/>
                </a:solidFill>
              </a:rPr>
              <a:t>auto</a:t>
            </a:r>
            <a:r>
              <a:rPr lang="en-US" sz="3200" i="1">
                <a:solidFill>
                  <a:schemeClr val="bg1">
                    <a:lumMod val="50000"/>
                    <a:lumOff val="50000"/>
                  </a:schemeClr>
                </a:solidFill>
              </a:rPr>
              <a:t> Function(</a:t>
            </a:r>
            <a:r>
              <a:rPr lang="en-US" sz="3200" i="1">
                <a:solidFill>
                  <a:srgbClr val="00B050"/>
                </a:solidFill>
              </a:rPr>
              <a:t>T1</a:t>
            </a:r>
            <a:r>
              <a:rPr lang="en-US" sz="3200" i="1">
                <a:solidFill>
                  <a:srgbClr val="7030A0"/>
                </a:solidFill>
              </a:rPr>
              <a:t> </a:t>
            </a:r>
            <a:r>
              <a:rPr lang="en-US" sz="3200" i="1">
                <a:solidFill>
                  <a:schemeClr val="bg1">
                    <a:lumMod val="50000"/>
                    <a:lumOff val="50000"/>
                  </a:schemeClr>
                </a:solidFill>
              </a:rPr>
              <a:t>arg1, </a:t>
            </a:r>
            <a:r>
              <a:rPr lang="en-US" sz="3200" i="1">
                <a:solidFill>
                  <a:srgbClr val="00B050"/>
                </a:solidFill>
              </a:rPr>
              <a:t>T2</a:t>
            </a:r>
            <a:r>
              <a:rPr lang="en-US" sz="3200" i="1">
                <a:solidFill>
                  <a:srgbClr val="7030A0"/>
                </a:solidFill>
              </a:rPr>
              <a:t> </a:t>
            </a:r>
            <a:r>
              <a:rPr lang="en-US" sz="3200" i="1">
                <a:solidFill>
                  <a:schemeClr val="bg1">
                    <a:lumMod val="50000"/>
                    <a:lumOff val="50000"/>
                  </a:schemeClr>
                </a:solidFill>
              </a:rPr>
              <a:t>arg2)</a:t>
            </a:r>
            <a:endParaRPr lang="en-US" sz="3200" i="1">
              <a:solidFill>
                <a:schemeClr val="accent2">
                  <a:lumMod val="75000"/>
                </a:schemeClr>
              </a:solidFill>
            </a:endParaRPr>
          </a:p>
        </p:txBody>
      </p:sp>
      <p:sp>
        <p:nvSpPr>
          <p:cNvPr id="7" name="TextBox 6">
            <a:extLst>
              <a:ext uri="{FF2B5EF4-FFF2-40B4-BE49-F238E27FC236}">
                <a16:creationId xmlns:a16="http://schemas.microsoft.com/office/drawing/2014/main" id="{6F89214B-6BE2-49C7-B3A8-57655258EB70}"/>
              </a:ext>
            </a:extLst>
          </p:cNvPr>
          <p:cNvSpPr txBox="1"/>
          <p:nvPr/>
        </p:nvSpPr>
        <p:spPr>
          <a:xfrm>
            <a:off x="4445543" y="3048800"/>
            <a:ext cx="1650456" cy="400110"/>
          </a:xfrm>
          <a:prstGeom prst="rect">
            <a:avLst/>
          </a:prstGeom>
          <a:noFill/>
        </p:spPr>
        <p:txBody>
          <a:bodyPr wrap="square" rtlCol="0">
            <a:spAutoFit/>
          </a:bodyPr>
          <a:lstStyle/>
          <a:p>
            <a:pPr algn="ctr"/>
            <a:r>
              <a:rPr lang="en-US" sz="2000">
                <a:solidFill>
                  <a:schemeClr val="bg1">
                    <a:lumMod val="65000"/>
                    <a:lumOff val="35000"/>
                  </a:schemeClr>
                </a:solidFill>
              </a:rPr>
              <a:t>Equivalent to</a:t>
            </a:r>
            <a:endParaRPr lang="en-IN" sz="2000">
              <a:solidFill>
                <a:schemeClr val="bg1">
                  <a:lumMod val="65000"/>
                  <a:lumOff val="35000"/>
                </a:schemeClr>
              </a:solidFill>
            </a:endParaRPr>
          </a:p>
        </p:txBody>
      </p:sp>
      <p:cxnSp>
        <p:nvCxnSpPr>
          <p:cNvPr id="9" name="Straight Arrow Connector 8">
            <a:extLst>
              <a:ext uri="{FF2B5EF4-FFF2-40B4-BE49-F238E27FC236}">
                <a16:creationId xmlns:a16="http://schemas.microsoft.com/office/drawing/2014/main" id="{8BFD4317-59EB-49A9-8563-6FA86F475B31}"/>
              </a:ext>
            </a:extLst>
          </p:cNvPr>
          <p:cNvCxnSpPr>
            <a:stCxn id="5" idx="2"/>
            <a:endCxn id="6" idx="0"/>
          </p:cNvCxnSpPr>
          <p:nvPr/>
        </p:nvCxnSpPr>
        <p:spPr>
          <a:xfrm>
            <a:off x="6095999" y="2464025"/>
            <a:ext cx="0" cy="1625968"/>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7798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46D1-2846-4BC0-88F2-CC9D08820B78}"/>
              </a:ext>
            </a:extLst>
          </p:cNvPr>
          <p:cNvSpPr>
            <a:spLocks noGrp="1"/>
          </p:cNvSpPr>
          <p:nvPr>
            <p:ph type="title"/>
          </p:nvPr>
        </p:nvSpPr>
        <p:spPr/>
        <p:txBody>
          <a:bodyPr/>
          <a:lstStyle/>
          <a:p>
            <a:r>
              <a:rPr lang="en-US"/>
              <a:t>Example</a:t>
            </a:r>
            <a:endParaRPr lang="en-IN"/>
          </a:p>
        </p:txBody>
      </p:sp>
      <p:sp>
        <p:nvSpPr>
          <p:cNvPr id="4" name="TextBox 3">
            <a:extLst>
              <a:ext uri="{FF2B5EF4-FFF2-40B4-BE49-F238E27FC236}">
                <a16:creationId xmlns:a16="http://schemas.microsoft.com/office/drawing/2014/main" id="{503D444E-DEFF-4002-9CD1-72AC479890A3}"/>
              </a:ext>
            </a:extLst>
          </p:cNvPr>
          <p:cNvSpPr txBox="1"/>
          <p:nvPr/>
        </p:nvSpPr>
        <p:spPr>
          <a:xfrm>
            <a:off x="4214506" y="1797862"/>
            <a:ext cx="3762983" cy="1077218"/>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Max</a:t>
            </a:r>
            <a:r>
              <a:rPr lang="en-IN" sz="1800" b="0" i="0" u="none" strike="noStrike" baseline="0">
                <a:solidFill>
                  <a:srgbClr val="FFFFFF"/>
                </a:solidFill>
                <a:latin typeface="JetBrains Mono" pitchFamily="2" charset="0"/>
              </a:rPr>
              <a:t>(</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a</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b</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a</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&gt;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b</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a</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b</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000" b="0" i="0" u="none" strike="noStrike" baseline="0">
              <a:latin typeface="Times New Roman" panose="02020603050405020304" pitchFamily="18" charset="0"/>
            </a:endParaRPr>
          </a:p>
        </p:txBody>
      </p:sp>
      <p:sp>
        <p:nvSpPr>
          <p:cNvPr id="6" name="TextBox 5">
            <a:extLst>
              <a:ext uri="{FF2B5EF4-FFF2-40B4-BE49-F238E27FC236}">
                <a16:creationId xmlns:a16="http://schemas.microsoft.com/office/drawing/2014/main" id="{9C968FF4-006B-4BFA-9E66-EBEFF00297E4}"/>
              </a:ext>
            </a:extLst>
          </p:cNvPr>
          <p:cNvSpPr txBox="1"/>
          <p:nvPr/>
        </p:nvSpPr>
        <p:spPr>
          <a:xfrm>
            <a:off x="3673406" y="4603108"/>
            <a:ext cx="4845185" cy="1354217"/>
          </a:xfrm>
          <a:prstGeom prst="rect">
            <a:avLst/>
          </a:prstGeom>
          <a:solidFill>
            <a:schemeClr val="bg1">
              <a:lumMod val="95000"/>
              <a:lumOff val="5000"/>
            </a:schemeClr>
          </a:solidFill>
        </p:spPr>
        <p:txBody>
          <a:bodyPr wrap="square">
            <a:spAutoFit/>
          </a:bodyPr>
          <a:lstStyle/>
          <a:p>
            <a:pPr marR="0" algn="l" rtl="0"/>
            <a:r>
              <a:rPr lang="fr-FR" sz="1800" b="0" i="0" u="none" strike="noStrike" baseline="0" err="1">
                <a:solidFill>
                  <a:srgbClr val="D5A2DF"/>
                </a:solidFill>
                <a:latin typeface="JetBrains Mono" pitchFamily="2" charset="0"/>
              </a:rPr>
              <a:t>template</a:t>
            </a:r>
            <a:r>
              <a:rPr lang="fr-FR" sz="1800" b="0" i="0" u="none" strike="noStrike" baseline="0">
                <a:solidFill>
                  <a:srgbClr val="FFFFFF"/>
                </a:solidFill>
                <a:latin typeface="JetBrains Mono" pitchFamily="2" charset="0"/>
              </a:rPr>
              <a:t>&lt;</a:t>
            </a:r>
            <a:r>
              <a:rPr lang="fr-FR" sz="1800" b="0" i="0" u="none" strike="noStrike" baseline="0" err="1">
                <a:solidFill>
                  <a:srgbClr val="D5A2DF"/>
                </a:solidFill>
                <a:latin typeface="JetBrains Mono" pitchFamily="2" charset="0"/>
              </a:rPr>
              <a:t>typename</a:t>
            </a:r>
            <a:r>
              <a:rPr lang="fr-FR" sz="1800" b="0" i="0" u="none" strike="noStrike" baseline="0">
                <a:solidFill>
                  <a:srgbClr val="DCDCDC"/>
                </a:solidFill>
                <a:latin typeface="Cambria" panose="02040503050406030204" pitchFamily="18" charset="0"/>
              </a:rPr>
              <a:t> </a:t>
            </a:r>
            <a:r>
              <a:rPr lang="fr-FR" sz="1800" b="0" i="0" u="none" strike="noStrike" baseline="0">
                <a:solidFill>
                  <a:srgbClr val="556B2F"/>
                </a:solidFill>
                <a:latin typeface="JetBrains Mono" pitchFamily="2" charset="0"/>
              </a:rPr>
              <a:t>T1</a:t>
            </a:r>
            <a:r>
              <a:rPr lang="fr-FR" sz="1800" b="0" i="0" u="none" strike="noStrike" baseline="0">
                <a:solidFill>
                  <a:srgbClr val="FFFFFF"/>
                </a:solidFill>
                <a:latin typeface="JetBrains Mono" pitchFamily="2" charset="0"/>
              </a:rPr>
              <a:t>,</a:t>
            </a:r>
            <a:r>
              <a:rPr lang="fr-FR" sz="1800" b="0" i="0" u="none" strike="noStrike" baseline="0">
                <a:solidFill>
                  <a:srgbClr val="DCDCDC"/>
                </a:solidFill>
                <a:latin typeface="Cambria" panose="02040503050406030204" pitchFamily="18" charset="0"/>
              </a:rPr>
              <a:t> </a:t>
            </a:r>
            <a:r>
              <a:rPr lang="fr-FR" sz="1800" b="0" i="0" u="none" strike="noStrike" baseline="0" err="1">
                <a:solidFill>
                  <a:srgbClr val="D5A2DF"/>
                </a:solidFill>
                <a:latin typeface="JetBrains Mono" pitchFamily="2" charset="0"/>
              </a:rPr>
              <a:t>typename</a:t>
            </a:r>
            <a:r>
              <a:rPr lang="fr-FR" sz="1800" b="0" i="0" u="none" strike="noStrike" baseline="0">
                <a:solidFill>
                  <a:srgbClr val="DCDCDC"/>
                </a:solidFill>
                <a:latin typeface="Cambria" panose="02040503050406030204" pitchFamily="18" charset="0"/>
              </a:rPr>
              <a:t> </a:t>
            </a:r>
            <a:r>
              <a:rPr lang="fr-FR" sz="1800" b="0" i="0" u="none" strike="noStrike" baseline="0">
                <a:solidFill>
                  <a:srgbClr val="556B2F"/>
                </a:solidFill>
                <a:latin typeface="JetBrains Mono" pitchFamily="2" charset="0"/>
              </a:rPr>
              <a:t>T2</a:t>
            </a:r>
            <a:r>
              <a:rPr lang="fr-FR" sz="1800" b="0" i="0" u="none" strike="noStrike" baseline="0">
                <a:solidFill>
                  <a:srgbClr val="FFFFFF"/>
                </a:solidFill>
                <a:latin typeface="JetBrains Mono" pitchFamily="2" charset="0"/>
              </a:rPr>
              <a:t>&gt;</a:t>
            </a:r>
            <a:endParaRPr lang="fr-FR" sz="1800" b="0" i="0" u="none" strike="noStrike" baseline="0">
              <a:solidFill>
                <a:srgbClr val="DCDCDC"/>
              </a:solidFill>
              <a:latin typeface="JetBrains Mono" pitchFamily="2" charset="0"/>
            </a:endParaRPr>
          </a:p>
          <a:p>
            <a:pPr marR="0" algn="l" rtl="0"/>
            <a:r>
              <a:rPr lang="fr-FR" sz="1800" b="0" i="0" u="none" strike="noStrike" baseline="0">
                <a:solidFill>
                  <a:srgbClr val="D5A2DF"/>
                </a:solidFill>
                <a:latin typeface="JetBrains Mono" pitchFamily="2" charset="0"/>
              </a:rPr>
              <a:t>auto</a:t>
            </a:r>
            <a:r>
              <a:rPr lang="fr-FR" sz="1800" b="0" i="0" u="none" strike="noStrike" baseline="0">
                <a:solidFill>
                  <a:srgbClr val="DCDCDC"/>
                </a:solidFill>
                <a:latin typeface="Cambria" panose="02040503050406030204" pitchFamily="18" charset="0"/>
              </a:rPr>
              <a:t> </a:t>
            </a:r>
            <a:r>
              <a:rPr lang="fr-FR" sz="1800" b="0" i="0" u="none" strike="noStrike" baseline="0">
                <a:solidFill>
                  <a:srgbClr val="7B6FC4"/>
                </a:solidFill>
                <a:latin typeface="JetBrains Mono" pitchFamily="2" charset="0"/>
              </a:rPr>
              <a:t>Max</a:t>
            </a:r>
            <a:r>
              <a:rPr lang="fr-FR" sz="1800" b="0" i="0" u="none" strike="noStrike" baseline="0">
                <a:solidFill>
                  <a:srgbClr val="FFFFFF"/>
                </a:solidFill>
                <a:latin typeface="JetBrains Mono" pitchFamily="2" charset="0"/>
              </a:rPr>
              <a:t>(</a:t>
            </a:r>
            <a:r>
              <a:rPr lang="fr-FR" sz="1800" b="0" i="0" u="none" strike="noStrike" baseline="0">
                <a:solidFill>
                  <a:srgbClr val="556B2F"/>
                </a:solidFill>
                <a:latin typeface="JetBrains Mono" pitchFamily="2" charset="0"/>
              </a:rPr>
              <a:t>T1</a:t>
            </a:r>
            <a:r>
              <a:rPr lang="fr-FR" sz="1800" b="0" i="0" u="none" strike="noStrike" baseline="0">
                <a:solidFill>
                  <a:srgbClr val="DCDCDC"/>
                </a:solidFill>
                <a:latin typeface="Cambria" panose="02040503050406030204" pitchFamily="18" charset="0"/>
              </a:rPr>
              <a:t> </a:t>
            </a:r>
            <a:r>
              <a:rPr lang="fr-FR" sz="1800" b="0" i="0" u="none" strike="noStrike" baseline="0">
                <a:solidFill>
                  <a:srgbClr val="C8C8C8"/>
                </a:solidFill>
                <a:latin typeface="JetBrains Mono" pitchFamily="2" charset="0"/>
              </a:rPr>
              <a:t>a</a:t>
            </a:r>
            <a:r>
              <a:rPr lang="fr-FR" sz="1800" b="0" i="0" u="none" strike="noStrike" baseline="0">
                <a:solidFill>
                  <a:srgbClr val="FFFFFF"/>
                </a:solidFill>
                <a:latin typeface="JetBrains Mono" pitchFamily="2" charset="0"/>
              </a:rPr>
              <a: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556B2F"/>
                </a:solidFill>
                <a:latin typeface="JetBrains Mono" pitchFamily="2" charset="0"/>
              </a:rPr>
              <a:t>T2</a:t>
            </a:r>
            <a:r>
              <a:rPr lang="fr-FR" sz="1800" b="0" i="0" u="none" strike="noStrike" baseline="0">
                <a:solidFill>
                  <a:srgbClr val="DCDCDC"/>
                </a:solidFill>
                <a:latin typeface="Cambria" panose="02040503050406030204" pitchFamily="18" charset="0"/>
              </a:rPr>
              <a:t> </a:t>
            </a:r>
            <a:r>
              <a:rPr lang="fr-FR" sz="1800" b="0" i="0" u="none" strike="noStrike" baseline="0">
                <a:solidFill>
                  <a:srgbClr val="C8C8C8"/>
                </a:solidFill>
                <a:latin typeface="JetBrains Mono" pitchFamily="2" charset="0"/>
              </a:rPr>
              <a:t>b</a:t>
            </a:r>
            <a:r>
              <a:rPr lang="fr-FR" sz="1800" b="0" i="0" u="none" strike="noStrike" baseline="0">
                <a:solidFill>
                  <a:srgbClr val="FFFFFF"/>
                </a:solidFill>
                <a:latin typeface="JetBrains Mono" pitchFamily="2" charset="0"/>
              </a:rPr>
              <a: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FFFFFF"/>
                </a:solidFill>
                <a:latin typeface="JetBrains Mono" pitchFamily="2" charset="0"/>
              </a:rPr>
              <a:t>{</a:t>
            </a:r>
            <a:endParaRPr lang="fr-FR"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a</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&gt;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b</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a</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b</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000" b="0" i="0" u="none" strike="noStrike" baseline="0">
              <a:latin typeface="Times New Roman" panose="02020603050405020304" pitchFamily="18" charset="0"/>
            </a:endParaRPr>
          </a:p>
        </p:txBody>
      </p:sp>
      <p:sp>
        <p:nvSpPr>
          <p:cNvPr id="7" name="TextBox 6">
            <a:extLst>
              <a:ext uri="{FF2B5EF4-FFF2-40B4-BE49-F238E27FC236}">
                <a16:creationId xmlns:a16="http://schemas.microsoft.com/office/drawing/2014/main" id="{080E6954-00A3-452A-AAAA-91A16C8C90D1}"/>
              </a:ext>
            </a:extLst>
          </p:cNvPr>
          <p:cNvSpPr txBox="1"/>
          <p:nvPr/>
        </p:nvSpPr>
        <p:spPr>
          <a:xfrm>
            <a:off x="4445544" y="3516163"/>
            <a:ext cx="1650456" cy="400110"/>
          </a:xfrm>
          <a:prstGeom prst="rect">
            <a:avLst/>
          </a:prstGeom>
          <a:noFill/>
        </p:spPr>
        <p:txBody>
          <a:bodyPr wrap="square" rtlCol="0">
            <a:spAutoFit/>
          </a:bodyPr>
          <a:lstStyle/>
          <a:p>
            <a:pPr algn="ctr"/>
            <a:r>
              <a:rPr lang="en-US" sz="2000">
                <a:solidFill>
                  <a:schemeClr val="bg1">
                    <a:lumMod val="65000"/>
                    <a:lumOff val="35000"/>
                  </a:schemeClr>
                </a:solidFill>
              </a:rPr>
              <a:t>Equivalent to</a:t>
            </a:r>
            <a:endParaRPr lang="en-IN" sz="2000">
              <a:solidFill>
                <a:schemeClr val="bg1">
                  <a:lumMod val="65000"/>
                  <a:lumOff val="35000"/>
                </a:schemeClr>
              </a:solidFill>
            </a:endParaRPr>
          </a:p>
        </p:txBody>
      </p:sp>
      <p:cxnSp>
        <p:nvCxnSpPr>
          <p:cNvPr id="8" name="Straight Arrow Connector 7">
            <a:extLst>
              <a:ext uri="{FF2B5EF4-FFF2-40B4-BE49-F238E27FC236}">
                <a16:creationId xmlns:a16="http://schemas.microsoft.com/office/drawing/2014/main" id="{81CADFFD-82EB-4A19-B7B7-DEACCCAF49FB}"/>
              </a:ext>
            </a:extLst>
          </p:cNvPr>
          <p:cNvCxnSpPr/>
          <p:nvPr/>
        </p:nvCxnSpPr>
        <p:spPr>
          <a:xfrm>
            <a:off x="6096000" y="2931388"/>
            <a:ext cx="0" cy="1625968"/>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9272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1E8857-4CBA-43F4-9CAB-BDBF133B874F}"/>
              </a:ext>
            </a:extLst>
          </p:cNvPr>
          <p:cNvSpPr>
            <a:spLocks noGrp="1"/>
          </p:cNvSpPr>
          <p:nvPr>
            <p:ph type="title"/>
          </p:nvPr>
        </p:nvSpPr>
        <p:spPr/>
        <p:txBody>
          <a:bodyPr/>
          <a:lstStyle/>
          <a:p>
            <a:r>
              <a:rPr lang="en-US"/>
              <a:t>Example</a:t>
            </a:r>
            <a:endParaRPr lang="en-IN"/>
          </a:p>
        </p:txBody>
      </p:sp>
      <p:sp>
        <p:nvSpPr>
          <p:cNvPr id="8" name="TextBox 7">
            <a:extLst>
              <a:ext uri="{FF2B5EF4-FFF2-40B4-BE49-F238E27FC236}">
                <a16:creationId xmlns:a16="http://schemas.microsoft.com/office/drawing/2014/main" id="{6794BE43-DF29-41D1-863A-C45547C85D44}"/>
              </a:ext>
            </a:extLst>
          </p:cNvPr>
          <p:cNvSpPr txBox="1"/>
          <p:nvPr/>
        </p:nvSpPr>
        <p:spPr>
          <a:xfrm>
            <a:off x="436996" y="1940295"/>
            <a:ext cx="3859530" cy="2382191"/>
          </a:xfrm>
          <a:prstGeom prst="rect">
            <a:avLst/>
          </a:prstGeom>
          <a:solidFill>
            <a:schemeClr val="bg1">
              <a:lumMod val="95000"/>
              <a:lumOff val="5000"/>
            </a:schemeClr>
          </a:solidFill>
        </p:spPr>
        <p:txBody>
          <a:bodyPr wrap="square">
            <a:spAutoFit/>
          </a:bodyPr>
          <a:lstStyle/>
          <a:p>
            <a:r>
              <a:rPr lang="en-IN" sz="1920">
                <a:solidFill>
                  <a:srgbClr val="D5A2DF"/>
                </a:solidFill>
                <a:latin typeface="JetBrains Mono" pitchFamily="2" charset="0"/>
              </a:rPr>
              <a:t>auto</a:t>
            </a:r>
            <a:r>
              <a:rPr lang="en-IN" sz="1920">
                <a:solidFill>
                  <a:srgbClr val="DCDCDC"/>
                </a:solidFill>
                <a:latin typeface="Cambria" panose="02040503050406030204" pitchFamily="18" charset="0"/>
              </a:rPr>
              <a:t> </a:t>
            </a:r>
            <a:r>
              <a:rPr lang="en-IN" sz="1920">
                <a:solidFill>
                  <a:srgbClr val="7B6FC4"/>
                </a:solidFill>
                <a:latin typeface="JetBrains Mono" pitchFamily="2" charset="0"/>
              </a:rPr>
              <a:t>Sum</a:t>
            </a:r>
            <a:r>
              <a:rPr lang="en-IN" sz="1920">
                <a:solidFill>
                  <a:srgbClr val="FFFFFF"/>
                </a:solidFill>
                <a:latin typeface="JetBrains Mono" pitchFamily="2" charset="0"/>
              </a:rPr>
              <a:t>(</a:t>
            </a:r>
            <a:r>
              <a:rPr lang="en-IN" sz="1920">
                <a:solidFill>
                  <a:srgbClr val="D5A2DF"/>
                </a:solidFill>
                <a:latin typeface="JetBrains Mono" pitchFamily="2" charset="0"/>
              </a:rPr>
              <a:t>auto</a:t>
            </a:r>
            <a:r>
              <a:rPr lang="en-IN" sz="1920">
                <a:solidFill>
                  <a:srgbClr val="DCDCDC"/>
                </a:solidFill>
                <a:latin typeface="Cambria" panose="02040503050406030204" pitchFamily="18" charset="0"/>
              </a:rPr>
              <a:t> </a:t>
            </a:r>
            <a:r>
              <a:rPr lang="en-IN" sz="1920">
                <a:solidFill>
                  <a:srgbClr val="C8C8C8"/>
                </a:solidFill>
                <a:latin typeface="JetBrains Mono" pitchFamily="2" charset="0"/>
              </a:rPr>
              <a:t>a</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D5A2DF"/>
                </a:solidFill>
                <a:latin typeface="JetBrains Mono" pitchFamily="2" charset="0"/>
              </a:rPr>
              <a:t>auto</a:t>
            </a:r>
            <a:r>
              <a:rPr lang="en-IN" sz="1920">
                <a:solidFill>
                  <a:srgbClr val="DCDCDC"/>
                </a:solidFill>
                <a:latin typeface="Cambria" panose="02040503050406030204" pitchFamily="18" charset="0"/>
              </a:rPr>
              <a:t> </a:t>
            </a:r>
            <a:r>
              <a:rPr lang="en-IN" sz="1920">
                <a:solidFill>
                  <a:srgbClr val="C8C8C8"/>
                </a:solidFill>
                <a:latin typeface="JetBrains Mono" pitchFamily="2" charset="0"/>
              </a:rPr>
              <a:t>b</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a:t>
            </a:r>
            <a:endParaRPr lang="en-IN" sz="1920">
              <a:solidFill>
                <a:srgbClr val="DCDCDC"/>
              </a:solidFill>
              <a:latin typeface="JetBrains Mono" pitchFamily="2" charset="0"/>
            </a:endParaRPr>
          </a:p>
          <a:p>
            <a:r>
              <a:rPr lang="en-IN" sz="1920">
                <a:solidFill>
                  <a:srgbClr val="DCDCDC"/>
                </a:solidFill>
                <a:latin typeface="JetBrains Mono" pitchFamily="2" charset="0"/>
              </a:rPr>
              <a:t>	</a:t>
            </a:r>
            <a:r>
              <a:rPr lang="en-IN" sz="1920">
                <a:solidFill>
                  <a:srgbClr val="6B6BE9"/>
                </a:solidFill>
                <a:latin typeface="JetBrains Mono" pitchFamily="2" charset="0"/>
              </a:rPr>
              <a:t>return</a:t>
            </a:r>
            <a:r>
              <a:rPr lang="en-IN" sz="1920">
                <a:solidFill>
                  <a:srgbClr val="DCDCDC"/>
                </a:solidFill>
                <a:latin typeface="Cambria" panose="02040503050406030204" pitchFamily="18" charset="0"/>
              </a:rPr>
              <a:t> </a:t>
            </a:r>
            <a:r>
              <a:rPr lang="en-IN" sz="1920">
                <a:solidFill>
                  <a:srgbClr val="C8C8C8"/>
                </a:solidFill>
                <a:latin typeface="JetBrains Mono" pitchFamily="2" charset="0"/>
              </a:rPr>
              <a:t>a</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C8C8C8"/>
                </a:solidFill>
                <a:latin typeface="JetBrains Mono" pitchFamily="2" charset="0"/>
              </a:rPr>
              <a:t>b</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a:t>
            </a:r>
            <a:endParaRPr lang="en-IN" sz="1920">
              <a:solidFill>
                <a:srgbClr val="DCDCDC"/>
              </a:solidFill>
              <a:latin typeface="JetBrains Mono" pitchFamily="2" charset="0"/>
            </a:endParaRPr>
          </a:p>
          <a:p>
            <a:r>
              <a:rPr lang="en-IN" sz="1920">
                <a:solidFill>
                  <a:srgbClr val="FFFFFF"/>
                </a:solidFill>
                <a:latin typeface="JetBrains Mono" pitchFamily="2" charset="0"/>
              </a:rPr>
              <a:t>}</a:t>
            </a:r>
            <a:endParaRPr lang="en-IN" sz="1920">
              <a:solidFill>
                <a:srgbClr val="DCDCDC"/>
              </a:solidFill>
              <a:latin typeface="JetBrains Mono" pitchFamily="2" charset="0"/>
            </a:endParaRPr>
          </a:p>
          <a:p>
            <a:r>
              <a:rPr lang="en-IN" sz="1920">
                <a:solidFill>
                  <a:srgbClr val="D5A2DF"/>
                </a:solidFill>
                <a:latin typeface="JetBrains Mono" pitchFamily="2" charset="0"/>
              </a:rPr>
              <a:t>int</a:t>
            </a:r>
            <a:r>
              <a:rPr lang="en-IN" sz="1920">
                <a:solidFill>
                  <a:srgbClr val="DCDCDC"/>
                </a:solidFill>
                <a:latin typeface="Cambria" panose="02040503050406030204" pitchFamily="18" charset="0"/>
              </a:rPr>
              <a:t> </a:t>
            </a:r>
            <a:r>
              <a:rPr lang="en-IN" sz="1920">
                <a:solidFill>
                  <a:srgbClr val="7B6FC4"/>
                </a:solidFill>
                <a:latin typeface="JetBrains Mono" pitchFamily="2" charset="0"/>
              </a:rPr>
              <a:t>main</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a:t>
            </a:r>
            <a:endParaRPr lang="en-IN" sz="1920">
              <a:solidFill>
                <a:srgbClr val="DCDCDC"/>
              </a:solidFill>
              <a:latin typeface="JetBrains Mono" pitchFamily="2" charset="0"/>
            </a:endParaRPr>
          </a:p>
          <a:p>
            <a:r>
              <a:rPr lang="en-IN" sz="1920">
                <a:solidFill>
                  <a:srgbClr val="DCDCDC"/>
                </a:solidFill>
                <a:latin typeface="JetBrains Mono" pitchFamily="2" charset="0"/>
              </a:rPr>
              <a:t>	</a:t>
            </a:r>
            <a:r>
              <a:rPr lang="en-IN" sz="1920">
                <a:solidFill>
                  <a:srgbClr val="7B6FC4"/>
                </a:solidFill>
                <a:latin typeface="JetBrains Mono" pitchFamily="2" charset="0"/>
              </a:rPr>
              <a:t>Sum</a:t>
            </a:r>
            <a:r>
              <a:rPr lang="en-IN" sz="1920">
                <a:solidFill>
                  <a:srgbClr val="FFFFFF"/>
                </a:solidFill>
                <a:latin typeface="JetBrains Mono" pitchFamily="2" charset="0"/>
              </a:rPr>
              <a:t>(</a:t>
            </a:r>
            <a:r>
              <a:rPr lang="en-IN" sz="1920">
                <a:solidFill>
                  <a:srgbClr val="F78C6C"/>
                </a:solidFill>
                <a:latin typeface="JetBrains Mono" pitchFamily="2" charset="0"/>
              </a:rPr>
              <a:t>3</a:t>
            </a:r>
            <a:r>
              <a:rPr lang="en-IN" sz="1920">
                <a:solidFill>
                  <a:srgbClr val="FFFFFF"/>
                </a:solidFill>
                <a:latin typeface="JetBrains Mono" pitchFamily="2" charset="0"/>
              </a:rPr>
              <a:t>,</a:t>
            </a:r>
            <a:r>
              <a:rPr lang="en-IN" sz="1920">
                <a:solidFill>
                  <a:srgbClr val="F78C6C"/>
                </a:solidFill>
                <a:latin typeface="JetBrains Mono" pitchFamily="2" charset="0"/>
              </a:rPr>
              <a:t>5</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a:t>
            </a:r>
            <a:endParaRPr lang="en-IN" sz="1920">
              <a:solidFill>
                <a:srgbClr val="DCDCDC"/>
              </a:solidFill>
              <a:latin typeface="JetBrains Mono" pitchFamily="2" charset="0"/>
            </a:endParaRPr>
          </a:p>
          <a:p>
            <a:r>
              <a:rPr lang="en-IN" sz="1920">
                <a:solidFill>
                  <a:srgbClr val="DCDCDC"/>
                </a:solidFill>
                <a:latin typeface="JetBrains Mono" pitchFamily="2" charset="0"/>
              </a:rPr>
              <a:t>	</a:t>
            </a:r>
            <a:r>
              <a:rPr lang="en-IN" sz="1920">
                <a:solidFill>
                  <a:srgbClr val="7B6FC4"/>
                </a:solidFill>
                <a:latin typeface="JetBrains Mono" pitchFamily="2" charset="0"/>
              </a:rPr>
              <a:t>Sum</a:t>
            </a:r>
            <a:r>
              <a:rPr lang="en-IN" sz="1920">
                <a:solidFill>
                  <a:srgbClr val="FFFFFF"/>
                </a:solidFill>
                <a:latin typeface="JetBrains Mono" pitchFamily="2" charset="0"/>
              </a:rPr>
              <a:t>(</a:t>
            </a:r>
            <a:r>
              <a:rPr lang="en-IN" sz="1920">
                <a:solidFill>
                  <a:srgbClr val="F78C6C"/>
                </a:solidFill>
                <a:latin typeface="JetBrains Mono" pitchFamily="2" charset="0"/>
              </a:rPr>
              <a:t>1.2</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F78C6C"/>
                </a:solidFill>
                <a:latin typeface="JetBrains Mono" pitchFamily="2" charset="0"/>
              </a:rPr>
              <a:t>8.5</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a:t>
            </a:r>
            <a:endParaRPr lang="en-IN" sz="1920">
              <a:solidFill>
                <a:srgbClr val="DCDCDC"/>
              </a:solidFill>
              <a:latin typeface="JetBrains Mono" pitchFamily="2" charset="0"/>
            </a:endParaRPr>
          </a:p>
          <a:p>
            <a:r>
              <a:rPr lang="en-IN" sz="1920">
                <a:solidFill>
                  <a:srgbClr val="DCDCDC"/>
                </a:solidFill>
                <a:latin typeface="JetBrains Mono" pitchFamily="2" charset="0"/>
              </a:rPr>
              <a:t>	</a:t>
            </a:r>
            <a:r>
              <a:rPr lang="en-IN" sz="1920">
                <a:solidFill>
                  <a:srgbClr val="7B6FC4"/>
                </a:solidFill>
                <a:latin typeface="JetBrains Mono" pitchFamily="2" charset="0"/>
              </a:rPr>
              <a:t>Sum</a:t>
            </a:r>
            <a:r>
              <a:rPr lang="en-IN" sz="1920">
                <a:solidFill>
                  <a:srgbClr val="FFFFFF"/>
                </a:solidFill>
                <a:latin typeface="JetBrains Mono" pitchFamily="2" charset="0"/>
              </a:rPr>
              <a:t>(</a:t>
            </a:r>
            <a:r>
              <a:rPr lang="en-IN" sz="1920">
                <a:solidFill>
                  <a:srgbClr val="F78C6C"/>
                </a:solidFill>
                <a:latin typeface="JetBrains Mono" pitchFamily="2" charset="0"/>
              </a:rPr>
              <a:t>6</a:t>
            </a:r>
            <a:r>
              <a:rPr lang="en-IN" sz="1920">
                <a:solidFill>
                  <a:srgbClr val="FFFFFF"/>
                </a:solidFill>
                <a:latin typeface="JetBrains Mono" pitchFamily="2" charset="0"/>
              </a:rPr>
              <a:t>,</a:t>
            </a:r>
            <a:r>
              <a:rPr lang="en-IN" sz="1920">
                <a:solidFill>
                  <a:srgbClr val="F78C6C"/>
                </a:solidFill>
                <a:latin typeface="JetBrains Mono" pitchFamily="2" charset="0"/>
              </a:rPr>
              <a:t>3.f</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a:t>
            </a:r>
            <a:endParaRPr lang="en-IN" sz="1920">
              <a:solidFill>
                <a:srgbClr val="DCDCDC"/>
              </a:solidFill>
              <a:latin typeface="JetBrains Mono" pitchFamily="2" charset="0"/>
            </a:endParaRPr>
          </a:p>
          <a:p>
            <a:r>
              <a:rPr lang="en-IN" sz="1440">
                <a:solidFill>
                  <a:srgbClr val="FFFFFF"/>
                </a:solidFill>
                <a:latin typeface="JetBrains Mono" pitchFamily="2" charset="0"/>
              </a:rPr>
              <a:t>}</a:t>
            </a:r>
            <a:endParaRPr lang="en-IN" sz="1440">
              <a:solidFill>
                <a:srgbClr val="DCDCDC"/>
              </a:solidFill>
              <a:latin typeface="JetBrains Mono" pitchFamily="2" charset="0"/>
            </a:endParaRPr>
          </a:p>
        </p:txBody>
      </p:sp>
      <p:sp>
        <p:nvSpPr>
          <p:cNvPr id="11" name="TextBox 10">
            <a:extLst>
              <a:ext uri="{FF2B5EF4-FFF2-40B4-BE49-F238E27FC236}">
                <a16:creationId xmlns:a16="http://schemas.microsoft.com/office/drawing/2014/main" id="{64AC1C8E-E61D-4B1C-9A41-A3ED7A27B0C9}"/>
              </a:ext>
            </a:extLst>
          </p:cNvPr>
          <p:cNvSpPr txBox="1"/>
          <p:nvPr/>
        </p:nvSpPr>
        <p:spPr>
          <a:xfrm>
            <a:off x="6630555" y="1940294"/>
            <a:ext cx="5063490" cy="1274195"/>
          </a:xfrm>
          <a:prstGeom prst="rect">
            <a:avLst/>
          </a:prstGeom>
          <a:solidFill>
            <a:schemeClr val="bg1">
              <a:lumMod val="95000"/>
              <a:lumOff val="5000"/>
            </a:schemeClr>
          </a:solidFill>
        </p:spPr>
        <p:txBody>
          <a:bodyPr wrap="square">
            <a:spAutoFit/>
          </a:bodyPr>
          <a:lstStyle/>
          <a:p>
            <a:r>
              <a:rPr lang="fr-FR" sz="1920" err="1">
                <a:solidFill>
                  <a:srgbClr val="D5A2DF"/>
                </a:solidFill>
                <a:latin typeface="JetBrains Mono" pitchFamily="2" charset="0"/>
              </a:rPr>
              <a:t>template</a:t>
            </a:r>
            <a:r>
              <a:rPr lang="fr-FR" sz="1920">
                <a:solidFill>
                  <a:srgbClr val="FFFFFF"/>
                </a:solidFill>
                <a:latin typeface="JetBrains Mono" pitchFamily="2" charset="0"/>
              </a:rPr>
              <a:t>&lt;</a:t>
            </a:r>
            <a:r>
              <a:rPr lang="fr-FR" sz="1920" err="1">
                <a:solidFill>
                  <a:srgbClr val="D5A2DF"/>
                </a:solidFill>
                <a:latin typeface="JetBrains Mono" pitchFamily="2" charset="0"/>
              </a:rPr>
              <a:t>typename</a:t>
            </a:r>
            <a:r>
              <a:rPr lang="fr-FR" sz="1920">
                <a:solidFill>
                  <a:srgbClr val="DCDCDC"/>
                </a:solidFill>
                <a:latin typeface="Cambria" panose="02040503050406030204" pitchFamily="18" charset="0"/>
              </a:rPr>
              <a:t> </a:t>
            </a:r>
            <a:r>
              <a:rPr lang="fr-FR" sz="1920">
                <a:solidFill>
                  <a:srgbClr val="556B2F"/>
                </a:solidFill>
                <a:latin typeface="JetBrains Mono" pitchFamily="2" charset="0"/>
              </a:rPr>
              <a:t>T1</a:t>
            </a:r>
            <a:r>
              <a:rPr lang="fr-FR" sz="1920">
                <a:solidFill>
                  <a:srgbClr val="FFFFFF"/>
                </a:solidFill>
                <a:latin typeface="JetBrains Mono" pitchFamily="2" charset="0"/>
              </a:rPr>
              <a:t>,</a:t>
            </a:r>
            <a:r>
              <a:rPr lang="fr-FR" sz="1920">
                <a:solidFill>
                  <a:srgbClr val="DCDCDC"/>
                </a:solidFill>
                <a:latin typeface="Cambria" panose="02040503050406030204" pitchFamily="18" charset="0"/>
              </a:rPr>
              <a:t> </a:t>
            </a:r>
            <a:r>
              <a:rPr lang="fr-FR" sz="1920" err="1">
                <a:solidFill>
                  <a:srgbClr val="D5A2DF"/>
                </a:solidFill>
                <a:latin typeface="JetBrains Mono" pitchFamily="2" charset="0"/>
              </a:rPr>
              <a:t>typename</a:t>
            </a:r>
            <a:r>
              <a:rPr lang="fr-FR" sz="1920">
                <a:solidFill>
                  <a:srgbClr val="DCDCDC"/>
                </a:solidFill>
                <a:latin typeface="Cambria" panose="02040503050406030204" pitchFamily="18" charset="0"/>
              </a:rPr>
              <a:t> </a:t>
            </a:r>
            <a:r>
              <a:rPr lang="fr-FR" sz="1920">
                <a:solidFill>
                  <a:srgbClr val="556B2F"/>
                </a:solidFill>
                <a:latin typeface="JetBrains Mono" pitchFamily="2" charset="0"/>
              </a:rPr>
              <a:t>T2</a:t>
            </a:r>
            <a:r>
              <a:rPr lang="fr-FR" sz="1920">
                <a:solidFill>
                  <a:srgbClr val="FFFFFF"/>
                </a:solidFill>
                <a:latin typeface="JetBrains Mono" pitchFamily="2" charset="0"/>
              </a:rPr>
              <a:t>&gt;</a:t>
            </a:r>
            <a:endParaRPr lang="fr-FR" sz="1920">
              <a:solidFill>
                <a:srgbClr val="DCDCDC"/>
              </a:solidFill>
              <a:latin typeface="JetBrains Mono" pitchFamily="2" charset="0"/>
            </a:endParaRPr>
          </a:p>
          <a:p>
            <a:r>
              <a:rPr lang="en-IN" sz="1920">
                <a:solidFill>
                  <a:srgbClr val="D5A2DF"/>
                </a:solidFill>
                <a:latin typeface="JetBrains Mono" pitchFamily="2" charset="0"/>
              </a:rPr>
              <a:t>auto</a:t>
            </a:r>
            <a:r>
              <a:rPr lang="en-IN" sz="1920">
                <a:solidFill>
                  <a:srgbClr val="DCDCDC"/>
                </a:solidFill>
                <a:latin typeface="Cambria" panose="02040503050406030204" pitchFamily="18" charset="0"/>
              </a:rPr>
              <a:t> </a:t>
            </a:r>
            <a:r>
              <a:rPr lang="en-IN" sz="1920">
                <a:solidFill>
                  <a:srgbClr val="7B6FC4"/>
                </a:solidFill>
                <a:latin typeface="JetBrains Mono" pitchFamily="2" charset="0"/>
              </a:rPr>
              <a:t>Sum</a:t>
            </a:r>
            <a:r>
              <a:rPr lang="en-IN" sz="1920">
                <a:solidFill>
                  <a:srgbClr val="FFFFFF"/>
                </a:solidFill>
                <a:latin typeface="JetBrains Mono" pitchFamily="2" charset="0"/>
              </a:rPr>
              <a:t>(</a:t>
            </a:r>
            <a:r>
              <a:rPr lang="en-IN" sz="1920">
                <a:solidFill>
                  <a:srgbClr val="556B2F"/>
                </a:solidFill>
                <a:latin typeface="JetBrains Mono" pitchFamily="2" charset="0"/>
              </a:rPr>
              <a:t>T1</a:t>
            </a:r>
            <a:r>
              <a:rPr lang="en-IN" sz="1920">
                <a:solidFill>
                  <a:srgbClr val="DCDCDC"/>
                </a:solidFill>
                <a:latin typeface="Cambria" panose="02040503050406030204" pitchFamily="18" charset="0"/>
              </a:rPr>
              <a:t> </a:t>
            </a:r>
            <a:r>
              <a:rPr lang="en-IN" sz="1920">
                <a:solidFill>
                  <a:srgbClr val="C8C8C8"/>
                </a:solidFill>
                <a:latin typeface="JetBrains Mono" pitchFamily="2" charset="0"/>
              </a:rPr>
              <a:t>a</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556B2F"/>
                </a:solidFill>
                <a:latin typeface="JetBrains Mono" pitchFamily="2" charset="0"/>
              </a:rPr>
              <a:t>T2</a:t>
            </a:r>
            <a:r>
              <a:rPr lang="en-IN" sz="1920">
                <a:solidFill>
                  <a:srgbClr val="DCDCDC"/>
                </a:solidFill>
                <a:latin typeface="Cambria" panose="02040503050406030204" pitchFamily="18" charset="0"/>
              </a:rPr>
              <a:t> </a:t>
            </a:r>
            <a:r>
              <a:rPr lang="en-IN" sz="1920">
                <a:solidFill>
                  <a:srgbClr val="C8C8C8"/>
                </a:solidFill>
                <a:latin typeface="JetBrains Mono" pitchFamily="2" charset="0"/>
              </a:rPr>
              <a:t>b</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a:t>
            </a:r>
            <a:endParaRPr lang="en-IN" sz="1920">
              <a:solidFill>
                <a:srgbClr val="DCDCDC"/>
              </a:solidFill>
              <a:latin typeface="JetBrains Mono" pitchFamily="2" charset="0"/>
            </a:endParaRPr>
          </a:p>
          <a:p>
            <a:r>
              <a:rPr lang="en-IN" sz="1920">
                <a:solidFill>
                  <a:srgbClr val="DCDCDC"/>
                </a:solidFill>
                <a:latin typeface="JetBrains Mono" pitchFamily="2" charset="0"/>
              </a:rPr>
              <a:t>	</a:t>
            </a:r>
            <a:r>
              <a:rPr lang="en-IN" sz="1920">
                <a:solidFill>
                  <a:srgbClr val="6B6BE9"/>
                </a:solidFill>
                <a:latin typeface="JetBrains Mono" pitchFamily="2" charset="0"/>
              </a:rPr>
              <a:t>return</a:t>
            </a:r>
            <a:r>
              <a:rPr lang="en-IN" sz="1920">
                <a:solidFill>
                  <a:srgbClr val="DCDCDC"/>
                </a:solidFill>
                <a:latin typeface="Cambria" panose="02040503050406030204" pitchFamily="18" charset="0"/>
              </a:rPr>
              <a:t> </a:t>
            </a:r>
            <a:r>
              <a:rPr lang="en-IN" sz="1920">
                <a:solidFill>
                  <a:srgbClr val="C8C8C8"/>
                </a:solidFill>
                <a:latin typeface="JetBrains Mono" pitchFamily="2" charset="0"/>
              </a:rPr>
              <a:t>a</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a:t>
            </a:r>
            <a:r>
              <a:rPr lang="en-IN" sz="1920">
                <a:solidFill>
                  <a:srgbClr val="DCDCDC"/>
                </a:solidFill>
                <a:latin typeface="Cambria" panose="02040503050406030204" pitchFamily="18" charset="0"/>
              </a:rPr>
              <a:t> </a:t>
            </a:r>
            <a:r>
              <a:rPr lang="en-IN" sz="1920">
                <a:solidFill>
                  <a:srgbClr val="C8C8C8"/>
                </a:solidFill>
                <a:latin typeface="JetBrains Mono" pitchFamily="2" charset="0"/>
              </a:rPr>
              <a:t>b</a:t>
            </a:r>
            <a:r>
              <a:rPr lang="en-IN" sz="1920">
                <a:solidFill>
                  <a:srgbClr val="DCDCDC"/>
                </a:solidFill>
                <a:latin typeface="Cambria" panose="02040503050406030204" pitchFamily="18" charset="0"/>
              </a:rPr>
              <a:t> </a:t>
            </a:r>
            <a:r>
              <a:rPr lang="en-IN" sz="1920">
                <a:solidFill>
                  <a:srgbClr val="FFFFFF"/>
                </a:solidFill>
                <a:latin typeface="JetBrains Mono" pitchFamily="2" charset="0"/>
              </a:rPr>
              <a:t>;</a:t>
            </a:r>
            <a:endParaRPr lang="en-IN" sz="1920">
              <a:solidFill>
                <a:srgbClr val="DCDCDC"/>
              </a:solidFill>
              <a:latin typeface="JetBrains Mono" pitchFamily="2" charset="0"/>
            </a:endParaRPr>
          </a:p>
          <a:p>
            <a:r>
              <a:rPr lang="en-IN" sz="1920">
                <a:solidFill>
                  <a:srgbClr val="FFFFFF"/>
                </a:solidFill>
                <a:latin typeface="JetBrains Mono" pitchFamily="2" charset="0"/>
              </a:rPr>
              <a:t>}</a:t>
            </a:r>
            <a:endParaRPr lang="en-IN" sz="1920">
              <a:solidFill>
                <a:srgbClr val="DCDCDC"/>
              </a:solidFill>
              <a:latin typeface="JetBrains Mono" pitchFamily="2" charset="0"/>
            </a:endParaRPr>
          </a:p>
        </p:txBody>
      </p:sp>
      <p:sp>
        <p:nvSpPr>
          <p:cNvPr id="12" name="TextBox 11">
            <a:extLst>
              <a:ext uri="{FF2B5EF4-FFF2-40B4-BE49-F238E27FC236}">
                <a16:creationId xmlns:a16="http://schemas.microsoft.com/office/drawing/2014/main" id="{5917DECF-8D55-414F-82C1-C583B9DDE753}"/>
              </a:ext>
            </a:extLst>
          </p:cNvPr>
          <p:cNvSpPr txBox="1"/>
          <p:nvPr/>
        </p:nvSpPr>
        <p:spPr>
          <a:xfrm>
            <a:off x="4711944" y="2365026"/>
            <a:ext cx="1662122" cy="424732"/>
          </a:xfrm>
          <a:prstGeom prst="rect">
            <a:avLst/>
          </a:prstGeom>
          <a:noFill/>
        </p:spPr>
        <p:txBody>
          <a:bodyPr wrap="none" rtlCol="0">
            <a:spAutoFit/>
          </a:bodyPr>
          <a:lstStyle/>
          <a:p>
            <a:r>
              <a:rPr lang="en-US" sz="2160">
                <a:solidFill>
                  <a:schemeClr val="tx1">
                    <a:lumMod val="75000"/>
                    <a:lumOff val="25000"/>
                  </a:schemeClr>
                </a:solidFill>
              </a:rPr>
              <a:t>Equivalent to</a:t>
            </a:r>
            <a:endParaRPr lang="en-IN" sz="2160">
              <a:solidFill>
                <a:schemeClr val="tx1">
                  <a:lumMod val="75000"/>
                  <a:lumOff val="25000"/>
                </a:schemeClr>
              </a:solidFill>
            </a:endParaRPr>
          </a:p>
        </p:txBody>
      </p:sp>
      <p:sp>
        <p:nvSpPr>
          <p:cNvPr id="15" name="TextBox 14">
            <a:extLst>
              <a:ext uri="{FF2B5EF4-FFF2-40B4-BE49-F238E27FC236}">
                <a16:creationId xmlns:a16="http://schemas.microsoft.com/office/drawing/2014/main" id="{D0D318E3-7C5B-4051-B04F-B147995478F2}"/>
              </a:ext>
            </a:extLst>
          </p:cNvPr>
          <p:cNvSpPr txBox="1"/>
          <p:nvPr/>
        </p:nvSpPr>
        <p:spPr>
          <a:xfrm>
            <a:off x="436996" y="4688361"/>
            <a:ext cx="3271633" cy="1089529"/>
          </a:xfrm>
          <a:prstGeom prst="rect">
            <a:avLst/>
          </a:prstGeom>
          <a:solidFill>
            <a:schemeClr val="tx1">
              <a:lumMod val="85000"/>
              <a:lumOff val="15000"/>
            </a:schemeClr>
          </a:solidFill>
        </p:spPr>
        <p:txBody>
          <a:bodyPr wrap="square">
            <a:spAutoFit/>
          </a:bodyPr>
          <a:lstStyle/>
          <a:p>
            <a:r>
              <a:rPr lang="en-IN" sz="2160">
                <a:solidFill>
                  <a:srgbClr val="FFFFFF"/>
                </a:solidFill>
                <a:highlight>
                  <a:srgbClr val="252526"/>
                </a:highlight>
                <a:latin typeface="JetBrains Mono" pitchFamily="2" charset="0"/>
              </a:rPr>
              <a:t>??</a:t>
            </a:r>
            <a:r>
              <a:rPr lang="en-IN" sz="2160">
                <a:solidFill>
                  <a:srgbClr val="DCDCDC"/>
                </a:solidFill>
                <a:highlight>
                  <a:srgbClr val="252526"/>
                </a:highlight>
                <a:latin typeface="JetBrains Mono" pitchFamily="2" charset="0"/>
              </a:rPr>
              <a:t>$</a:t>
            </a:r>
            <a:r>
              <a:rPr lang="en-IN" sz="2160" err="1">
                <a:solidFill>
                  <a:srgbClr val="DCDCDC"/>
                </a:solidFill>
                <a:highlight>
                  <a:srgbClr val="252526"/>
                </a:highlight>
                <a:latin typeface="JetBrains Mono" pitchFamily="2" charset="0"/>
              </a:rPr>
              <a:t>Sum@HH</a:t>
            </a:r>
            <a:r>
              <a:rPr lang="en-IN" sz="2160">
                <a:solidFill>
                  <a:srgbClr val="DCDCDC"/>
                </a:solidFill>
                <a:highlight>
                  <a:srgbClr val="252526"/>
                </a:highlight>
                <a:latin typeface="JetBrains Mono" pitchFamily="2" charset="0"/>
              </a:rPr>
              <a:t>@@YA@HH@Z</a:t>
            </a:r>
          </a:p>
          <a:p>
            <a:r>
              <a:rPr lang="en-IN" sz="2160">
                <a:solidFill>
                  <a:srgbClr val="FFFFFF"/>
                </a:solidFill>
                <a:highlight>
                  <a:srgbClr val="252526"/>
                </a:highlight>
                <a:latin typeface="JetBrains Mono" pitchFamily="2" charset="0"/>
              </a:rPr>
              <a:t>??</a:t>
            </a:r>
            <a:r>
              <a:rPr lang="en-IN" sz="2160">
                <a:solidFill>
                  <a:srgbClr val="DCDCDC"/>
                </a:solidFill>
                <a:highlight>
                  <a:srgbClr val="252526"/>
                </a:highlight>
                <a:latin typeface="JetBrains Mono" pitchFamily="2" charset="0"/>
              </a:rPr>
              <a:t>$</a:t>
            </a:r>
            <a:r>
              <a:rPr lang="en-IN" sz="2160" err="1">
                <a:solidFill>
                  <a:srgbClr val="DCDCDC"/>
                </a:solidFill>
                <a:highlight>
                  <a:srgbClr val="252526"/>
                </a:highlight>
                <a:latin typeface="JetBrains Mono" pitchFamily="2" charset="0"/>
              </a:rPr>
              <a:t>Sum@HM</a:t>
            </a:r>
            <a:r>
              <a:rPr lang="en-IN" sz="2160">
                <a:solidFill>
                  <a:srgbClr val="DCDCDC"/>
                </a:solidFill>
                <a:highlight>
                  <a:srgbClr val="252526"/>
                </a:highlight>
                <a:latin typeface="JetBrains Mono" pitchFamily="2" charset="0"/>
              </a:rPr>
              <a:t>@@YA@HM@Z</a:t>
            </a:r>
          </a:p>
          <a:p>
            <a:r>
              <a:rPr lang="en-IN" sz="2160">
                <a:solidFill>
                  <a:srgbClr val="FFFFFF"/>
                </a:solidFill>
                <a:highlight>
                  <a:srgbClr val="252526"/>
                </a:highlight>
                <a:latin typeface="JetBrains Mono" pitchFamily="2" charset="0"/>
              </a:rPr>
              <a:t>??</a:t>
            </a:r>
            <a:r>
              <a:rPr lang="en-IN" sz="2160">
                <a:solidFill>
                  <a:srgbClr val="DCDCDC"/>
                </a:solidFill>
                <a:highlight>
                  <a:srgbClr val="252526"/>
                </a:highlight>
                <a:latin typeface="JetBrains Mono" pitchFamily="2" charset="0"/>
              </a:rPr>
              <a:t>$</a:t>
            </a:r>
            <a:r>
              <a:rPr lang="en-IN" sz="2160" err="1">
                <a:solidFill>
                  <a:srgbClr val="DCDCDC"/>
                </a:solidFill>
                <a:highlight>
                  <a:srgbClr val="252526"/>
                </a:highlight>
                <a:latin typeface="JetBrains Mono" pitchFamily="2" charset="0"/>
              </a:rPr>
              <a:t>Sum@NN</a:t>
            </a:r>
            <a:r>
              <a:rPr lang="en-IN" sz="2160">
                <a:solidFill>
                  <a:srgbClr val="DCDCDC"/>
                </a:solidFill>
                <a:highlight>
                  <a:srgbClr val="252526"/>
                </a:highlight>
                <a:latin typeface="JetBrains Mono" pitchFamily="2" charset="0"/>
              </a:rPr>
              <a:t>@@YA@NN@Z</a:t>
            </a:r>
            <a:endParaRPr lang="en-IN" sz="2160"/>
          </a:p>
        </p:txBody>
      </p:sp>
      <p:sp>
        <p:nvSpPr>
          <p:cNvPr id="19" name="TextBox 18">
            <a:extLst>
              <a:ext uri="{FF2B5EF4-FFF2-40B4-BE49-F238E27FC236}">
                <a16:creationId xmlns:a16="http://schemas.microsoft.com/office/drawing/2014/main" id="{49144C2E-1474-4C7B-B9B8-5DC23B764EBA}"/>
              </a:ext>
            </a:extLst>
          </p:cNvPr>
          <p:cNvSpPr txBox="1"/>
          <p:nvPr/>
        </p:nvSpPr>
        <p:spPr>
          <a:xfrm>
            <a:off x="4206240" y="4688360"/>
            <a:ext cx="6149340" cy="1089529"/>
          </a:xfrm>
          <a:prstGeom prst="rect">
            <a:avLst/>
          </a:prstGeom>
          <a:solidFill>
            <a:schemeClr val="bg1">
              <a:lumMod val="95000"/>
              <a:lumOff val="5000"/>
            </a:schemeClr>
          </a:solidFill>
        </p:spPr>
        <p:txBody>
          <a:bodyPr wrap="square">
            <a:spAutoFit/>
          </a:bodyPr>
          <a:lstStyle/>
          <a:p>
            <a:r>
              <a:rPr lang="en-IN" sz="2160">
                <a:solidFill>
                  <a:schemeClr val="tx1">
                    <a:lumMod val="95000"/>
                  </a:schemeClr>
                </a:solidFill>
              </a:rPr>
              <a:t>void __</a:t>
            </a:r>
            <a:r>
              <a:rPr lang="en-IN" sz="2160" err="1">
                <a:solidFill>
                  <a:schemeClr val="tx1">
                    <a:lumMod val="95000"/>
                  </a:schemeClr>
                </a:solidFill>
              </a:rPr>
              <a:t>cdecl</a:t>
            </a:r>
            <a:r>
              <a:rPr lang="en-IN" sz="2160">
                <a:solidFill>
                  <a:schemeClr val="tx1">
                    <a:lumMod val="95000"/>
                  </a:schemeClr>
                </a:solidFill>
              </a:rPr>
              <a:t> Sum&lt;</a:t>
            </a:r>
            <a:r>
              <a:rPr lang="en-IN" sz="2160" err="1">
                <a:solidFill>
                  <a:schemeClr val="tx1">
                    <a:lumMod val="95000"/>
                  </a:schemeClr>
                </a:solidFill>
              </a:rPr>
              <a:t>int,int</a:t>
            </a:r>
            <a:r>
              <a:rPr lang="en-IN" sz="2160">
                <a:solidFill>
                  <a:schemeClr val="tx1">
                    <a:lumMod val="95000"/>
                  </a:schemeClr>
                </a:solidFill>
              </a:rPr>
              <a:t>&gt;(</a:t>
            </a:r>
            <a:r>
              <a:rPr lang="en-IN" sz="2160" err="1">
                <a:solidFill>
                  <a:schemeClr val="tx1">
                    <a:lumMod val="95000"/>
                  </a:schemeClr>
                </a:solidFill>
              </a:rPr>
              <a:t>int,int</a:t>
            </a:r>
            <a:r>
              <a:rPr lang="en-IN" sz="2160">
                <a:solidFill>
                  <a:schemeClr val="tx1">
                    <a:lumMod val="95000"/>
                  </a:schemeClr>
                </a:solidFill>
              </a:rPr>
              <a:t>)</a:t>
            </a:r>
          </a:p>
          <a:p>
            <a:r>
              <a:rPr lang="en-IN" sz="2160">
                <a:solidFill>
                  <a:schemeClr val="tx1">
                    <a:lumMod val="95000"/>
                  </a:schemeClr>
                </a:solidFill>
              </a:rPr>
              <a:t>void __</a:t>
            </a:r>
            <a:r>
              <a:rPr lang="en-IN" sz="2160" err="1">
                <a:solidFill>
                  <a:schemeClr val="tx1">
                    <a:lumMod val="95000"/>
                  </a:schemeClr>
                </a:solidFill>
              </a:rPr>
              <a:t>cdecl</a:t>
            </a:r>
            <a:r>
              <a:rPr lang="en-IN" sz="2160">
                <a:solidFill>
                  <a:schemeClr val="tx1">
                    <a:lumMod val="95000"/>
                  </a:schemeClr>
                </a:solidFill>
              </a:rPr>
              <a:t> Sum&lt;</a:t>
            </a:r>
            <a:r>
              <a:rPr lang="en-IN" sz="2160" err="1">
                <a:solidFill>
                  <a:schemeClr val="tx1">
                    <a:lumMod val="95000"/>
                  </a:schemeClr>
                </a:solidFill>
              </a:rPr>
              <a:t>int,float</a:t>
            </a:r>
            <a:r>
              <a:rPr lang="en-IN" sz="2160">
                <a:solidFill>
                  <a:schemeClr val="tx1">
                    <a:lumMod val="95000"/>
                  </a:schemeClr>
                </a:solidFill>
              </a:rPr>
              <a:t>&gt;(</a:t>
            </a:r>
            <a:r>
              <a:rPr lang="en-IN" sz="2160" err="1">
                <a:solidFill>
                  <a:schemeClr val="tx1">
                    <a:lumMod val="95000"/>
                  </a:schemeClr>
                </a:solidFill>
              </a:rPr>
              <a:t>int,float</a:t>
            </a:r>
            <a:r>
              <a:rPr lang="en-IN" sz="2160">
                <a:solidFill>
                  <a:schemeClr val="tx1">
                    <a:lumMod val="95000"/>
                  </a:schemeClr>
                </a:solidFill>
              </a:rPr>
              <a:t>)</a:t>
            </a:r>
          </a:p>
          <a:p>
            <a:r>
              <a:rPr lang="en-IN" sz="2160">
                <a:solidFill>
                  <a:schemeClr val="tx1">
                    <a:lumMod val="95000"/>
                  </a:schemeClr>
                </a:solidFill>
              </a:rPr>
              <a:t>void __</a:t>
            </a:r>
            <a:r>
              <a:rPr lang="en-IN" sz="2160" err="1">
                <a:solidFill>
                  <a:schemeClr val="tx1">
                    <a:lumMod val="95000"/>
                  </a:schemeClr>
                </a:solidFill>
              </a:rPr>
              <a:t>cdecl</a:t>
            </a:r>
            <a:r>
              <a:rPr lang="en-IN" sz="2160">
                <a:solidFill>
                  <a:schemeClr val="tx1">
                    <a:lumMod val="95000"/>
                  </a:schemeClr>
                </a:solidFill>
              </a:rPr>
              <a:t> Sum&lt;</a:t>
            </a:r>
            <a:r>
              <a:rPr lang="en-IN" sz="2160" err="1">
                <a:solidFill>
                  <a:schemeClr val="tx1">
                    <a:lumMod val="95000"/>
                  </a:schemeClr>
                </a:solidFill>
              </a:rPr>
              <a:t>double,double</a:t>
            </a:r>
            <a:r>
              <a:rPr lang="en-IN" sz="2160">
                <a:solidFill>
                  <a:schemeClr val="tx1">
                    <a:lumMod val="95000"/>
                  </a:schemeClr>
                </a:solidFill>
              </a:rPr>
              <a:t>&gt;(</a:t>
            </a:r>
            <a:r>
              <a:rPr lang="en-IN" sz="2160" err="1">
                <a:solidFill>
                  <a:schemeClr val="tx1">
                    <a:lumMod val="95000"/>
                  </a:schemeClr>
                </a:solidFill>
              </a:rPr>
              <a:t>double,double</a:t>
            </a:r>
            <a:r>
              <a:rPr lang="en-IN" sz="2160">
                <a:solidFill>
                  <a:schemeClr val="tx1">
                    <a:lumMod val="95000"/>
                  </a:schemeClr>
                </a:solidFill>
              </a:rPr>
              <a:t>)</a:t>
            </a:r>
          </a:p>
        </p:txBody>
      </p:sp>
    </p:spTree>
    <p:extLst>
      <p:ext uri="{BB962C8B-B14F-4D97-AF65-F5344CB8AC3E}">
        <p14:creationId xmlns:p14="http://schemas.microsoft.com/office/powerpoint/2010/main" val="79618343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CD12-CCB7-46CA-B705-A13548060883}"/>
              </a:ext>
            </a:extLst>
          </p:cNvPr>
          <p:cNvSpPr>
            <a:spLocks noGrp="1"/>
          </p:cNvSpPr>
          <p:nvPr>
            <p:ph type="title"/>
          </p:nvPr>
        </p:nvSpPr>
        <p:spPr/>
        <p:txBody>
          <a:bodyPr/>
          <a:lstStyle/>
          <a:p>
            <a:r>
              <a:rPr lang="en-US"/>
              <a:t>C &amp; C++ Differences</a:t>
            </a:r>
            <a:endParaRPr lang="en-IN"/>
          </a:p>
        </p:txBody>
      </p:sp>
      <p:sp>
        <p:nvSpPr>
          <p:cNvPr id="3" name="Content Placeholder 2">
            <a:extLst>
              <a:ext uri="{FF2B5EF4-FFF2-40B4-BE49-F238E27FC236}">
                <a16:creationId xmlns:a16="http://schemas.microsoft.com/office/drawing/2014/main" id="{5C76501E-F4BD-461C-9F59-2EBA0C7EC274}"/>
              </a:ext>
            </a:extLst>
          </p:cNvPr>
          <p:cNvSpPr>
            <a:spLocks noGrp="1"/>
          </p:cNvSpPr>
          <p:nvPr>
            <p:ph idx="1"/>
          </p:nvPr>
        </p:nvSpPr>
        <p:spPr/>
        <p:txBody>
          <a:bodyPr/>
          <a:lstStyle/>
          <a:p>
            <a:r>
              <a:rPr lang="en-US"/>
              <a:t>These are some features that C allows, but C++ does not. e.g.</a:t>
            </a:r>
          </a:p>
          <a:p>
            <a:pPr lvl="1"/>
            <a:r>
              <a:rPr lang="en-US"/>
              <a:t>initializing the members of the aggregate out-of-order</a:t>
            </a:r>
          </a:p>
          <a:p>
            <a:pPr lvl="1"/>
            <a:r>
              <a:rPr lang="en-US"/>
              <a:t>initializing the members of a nested aggregate</a:t>
            </a:r>
          </a:p>
          <a:p>
            <a:pPr lvl="1"/>
            <a:r>
              <a:rPr lang="en-US"/>
              <a:t>mixing designated initializers and regular initializers</a:t>
            </a:r>
          </a:p>
          <a:p>
            <a:pPr lvl="1"/>
            <a:r>
              <a:rPr lang="en-US"/>
              <a:t>designated initialization of arrays</a:t>
            </a:r>
            <a:endParaRPr lang="en-IN"/>
          </a:p>
        </p:txBody>
      </p:sp>
    </p:spTree>
    <p:extLst>
      <p:ext uri="{BB962C8B-B14F-4D97-AF65-F5344CB8AC3E}">
        <p14:creationId xmlns:p14="http://schemas.microsoft.com/office/powerpoint/2010/main" val="19366135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FE8E-5DAE-4935-8EC9-4761220C3A54}"/>
              </a:ext>
            </a:extLst>
          </p:cNvPr>
          <p:cNvSpPr>
            <a:spLocks noGrp="1"/>
          </p:cNvSpPr>
          <p:nvPr>
            <p:ph type="title"/>
          </p:nvPr>
        </p:nvSpPr>
        <p:spPr/>
        <p:txBody>
          <a:bodyPr/>
          <a:lstStyle/>
          <a:p>
            <a:r>
              <a:rPr lang="en-US"/>
              <a:t>Constrained auto</a:t>
            </a:r>
            <a:endParaRPr lang="en-IN"/>
          </a:p>
        </p:txBody>
      </p:sp>
      <p:sp>
        <p:nvSpPr>
          <p:cNvPr id="4" name="Content Placeholder 3">
            <a:extLst>
              <a:ext uri="{FF2B5EF4-FFF2-40B4-BE49-F238E27FC236}">
                <a16:creationId xmlns:a16="http://schemas.microsoft.com/office/drawing/2014/main" id="{ED8E8157-90AB-4E12-80E7-560FC3A913B5}"/>
              </a:ext>
            </a:extLst>
          </p:cNvPr>
          <p:cNvSpPr>
            <a:spLocks noGrp="1"/>
          </p:cNvSpPr>
          <p:nvPr>
            <p:ph idx="1"/>
          </p:nvPr>
        </p:nvSpPr>
        <p:spPr/>
        <p:txBody>
          <a:bodyPr/>
          <a:lstStyle/>
          <a:p>
            <a:r>
              <a:rPr lang="en-US"/>
              <a:t>Unconstrained auto parameter can accept any type of argument without restrictions</a:t>
            </a:r>
          </a:p>
          <a:p>
            <a:r>
              <a:rPr lang="en-US"/>
              <a:t>But it might be invalid for some type of arguments, but may still compile</a:t>
            </a:r>
          </a:p>
          <a:p>
            <a:r>
              <a:rPr lang="en-US"/>
              <a:t>Concepts can be used to constrain the auto parameter to specific types</a:t>
            </a:r>
            <a:endParaRPr lang="en-IN"/>
          </a:p>
        </p:txBody>
      </p:sp>
    </p:spTree>
    <p:extLst>
      <p:ext uri="{BB962C8B-B14F-4D97-AF65-F5344CB8AC3E}">
        <p14:creationId xmlns:p14="http://schemas.microsoft.com/office/powerpoint/2010/main" val="212719344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84DD76-6FE8-42EF-B191-D4FA0B34E4E4}"/>
              </a:ext>
            </a:extLst>
          </p:cNvPr>
          <p:cNvSpPr>
            <a:spLocks noGrp="1"/>
          </p:cNvSpPr>
          <p:nvPr>
            <p:ph type="title"/>
          </p:nvPr>
        </p:nvSpPr>
        <p:spPr/>
        <p:txBody>
          <a:bodyPr/>
          <a:lstStyle/>
          <a:p>
            <a:r>
              <a:rPr lang="en-US"/>
              <a:t>Constrained auto</a:t>
            </a:r>
            <a:endParaRPr lang="en-IN"/>
          </a:p>
        </p:txBody>
      </p:sp>
      <p:sp>
        <p:nvSpPr>
          <p:cNvPr id="15" name="Content Placeholder 14">
            <a:extLst>
              <a:ext uri="{FF2B5EF4-FFF2-40B4-BE49-F238E27FC236}">
                <a16:creationId xmlns:a16="http://schemas.microsoft.com/office/drawing/2014/main" id="{E7ABE9B6-76B4-4F27-A60D-9B6D0EE66723}"/>
              </a:ext>
            </a:extLst>
          </p:cNvPr>
          <p:cNvSpPr>
            <a:spLocks noGrp="1"/>
          </p:cNvSpPr>
          <p:nvPr>
            <p:ph idx="1"/>
          </p:nvPr>
        </p:nvSpPr>
        <p:spPr>
          <a:xfrm>
            <a:off x="838200" y="1825625"/>
            <a:ext cx="10515600" cy="2804741"/>
          </a:xfrm>
        </p:spPr>
        <p:txBody>
          <a:bodyPr>
            <a:normAutofit lnSpcReduction="10000"/>
          </a:bodyPr>
          <a:lstStyle/>
          <a:p>
            <a:r>
              <a:rPr lang="en-US"/>
              <a:t>The abbreviated function template can be constrained with a </a:t>
            </a:r>
            <a:r>
              <a:rPr lang="en-US" i="1"/>
              <a:t>concept</a:t>
            </a:r>
          </a:p>
          <a:p>
            <a:r>
              <a:rPr lang="en-US"/>
              <a:t>The function parameters are declared with </a:t>
            </a:r>
            <a:r>
              <a:rPr lang="en-US" i="1"/>
              <a:t>concept</a:t>
            </a:r>
            <a:r>
              <a:rPr lang="en-US"/>
              <a:t> and </a:t>
            </a:r>
            <a:r>
              <a:rPr lang="en-US" i="1"/>
              <a:t>auto</a:t>
            </a:r>
          </a:p>
          <a:p>
            <a:r>
              <a:rPr lang="en-US"/>
              <a:t>Doesn’t require a template header</a:t>
            </a:r>
          </a:p>
          <a:p>
            <a:endParaRPr lang="en-IN"/>
          </a:p>
        </p:txBody>
      </p:sp>
      <p:sp>
        <p:nvSpPr>
          <p:cNvPr id="5" name="TextBox 4">
            <a:extLst>
              <a:ext uri="{FF2B5EF4-FFF2-40B4-BE49-F238E27FC236}">
                <a16:creationId xmlns:a16="http://schemas.microsoft.com/office/drawing/2014/main" id="{EC0A6070-89B0-4E70-986D-6AE3A994ACB9}"/>
              </a:ext>
            </a:extLst>
          </p:cNvPr>
          <p:cNvSpPr txBox="1"/>
          <p:nvPr/>
        </p:nvSpPr>
        <p:spPr>
          <a:xfrm>
            <a:off x="3571576" y="5140293"/>
            <a:ext cx="5048848" cy="584775"/>
          </a:xfrm>
          <a:prstGeom prst="rect">
            <a:avLst/>
          </a:prstGeom>
          <a:noFill/>
        </p:spPr>
        <p:txBody>
          <a:bodyPr wrap="square">
            <a:spAutoFit/>
          </a:bodyPr>
          <a:lstStyle/>
          <a:p>
            <a:r>
              <a:rPr lang="en-US" sz="3200" i="1">
                <a:solidFill>
                  <a:schemeClr val="bg1">
                    <a:lumMod val="50000"/>
                    <a:lumOff val="50000"/>
                  </a:schemeClr>
                </a:solidFill>
              </a:rPr>
              <a:t>Function(</a:t>
            </a:r>
            <a:r>
              <a:rPr lang="en-US" sz="3200" i="1">
                <a:solidFill>
                  <a:srgbClr val="FB3B5B"/>
                </a:solidFill>
              </a:rPr>
              <a:t>concept</a:t>
            </a:r>
            <a:r>
              <a:rPr lang="en-US" sz="3200" i="1">
                <a:solidFill>
                  <a:schemeClr val="bg1">
                    <a:lumMod val="50000"/>
                    <a:lumOff val="50000"/>
                  </a:schemeClr>
                </a:solidFill>
              </a:rPr>
              <a:t> </a:t>
            </a:r>
            <a:r>
              <a:rPr lang="en-US" sz="3200" i="1">
                <a:solidFill>
                  <a:srgbClr val="7030A0"/>
                </a:solidFill>
              </a:rPr>
              <a:t>auto</a:t>
            </a:r>
            <a:r>
              <a:rPr lang="en-US" sz="3200" i="1">
                <a:solidFill>
                  <a:schemeClr val="bg1">
                    <a:lumMod val="50000"/>
                    <a:lumOff val="50000"/>
                  </a:schemeClr>
                </a:solidFill>
              </a:rPr>
              <a:t> </a:t>
            </a:r>
            <a:r>
              <a:rPr lang="en-US" sz="3200" i="1" err="1">
                <a:solidFill>
                  <a:schemeClr val="bg1">
                    <a:lumMod val="50000"/>
                    <a:lumOff val="50000"/>
                  </a:schemeClr>
                </a:solidFill>
              </a:rPr>
              <a:t>arg</a:t>
            </a:r>
            <a:r>
              <a:rPr lang="en-US" sz="3200" i="1">
                <a:solidFill>
                  <a:schemeClr val="bg1">
                    <a:lumMod val="50000"/>
                    <a:lumOff val="50000"/>
                  </a:schemeClr>
                </a:solidFill>
              </a:rPr>
              <a:t>)</a:t>
            </a:r>
            <a:endParaRPr lang="en-US" sz="3200" i="1">
              <a:solidFill>
                <a:schemeClr val="accent2">
                  <a:lumMod val="75000"/>
                </a:schemeClr>
              </a:solidFill>
            </a:endParaRPr>
          </a:p>
        </p:txBody>
      </p:sp>
    </p:spTree>
    <p:extLst>
      <p:ext uri="{BB962C8B-B14F-4D97-AF65-F5344CB8AC3E}">
        <p14:creationId xmlns:p14="http://schemas.microsoft.com/office/powerpoint/2010/main" val="26242817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5"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84DD76-6FE8-42EF-B191-D4FA0B34E4E4}"/>
              </a:ext>
            </a:extLst>
          </p:cNvPr>
          <p:cNvSpPr>
            <a:spLocks noGrp="1"/>
          </p:cNvSpPr>
          <p:nvPr>
            <p:ph type="title"/>
          </p:nvPr>
        </p:nvSpPr>
        <p:spPr/>
        <p:txBody>
          <a:bodyPr/>
          <a:lstStyle/>
          <a:p>
            <a:r>
              <a:rPr lang="en-US"/>
              <a:t>requires Usage Overview</a:t>
            </a:r>
            <a:endParaRPr lang="en-IN"/>
          </a:p>
        </p:txBody>
      </p:sp>
      <p:sp>
        <p:nvSpPr>
          <p:cNvPr id="6" name="TextBox 5">
            <a:extLst>
              <a:ext uri="{FF2B5EF4-FFF2-40B4-BE49-F238E27FC236}">
                <a16:creationId xmlns:a16="http://schemas.microsoft.com/office/drawing/2014/main" id="{B9AE90B4-776B-4B72-81B4-A7063DCFAB31}"/>
              </a:ext>
            </a:extLst>
          </p:cNvPr>
          <p:cNvSpPr txBox="1"/>
          <p:nvPr/>
        </p:nvSpPr>
        <p:spPr>
          <a:xfrm>
            <a:off x="681925" y="2228671"/>
            <a:ext cx="3688597" cy="1200329"/>
          </a:xfrm>
          <a:prstGeom prst="rect">
            <a:avLst/>
          </a:prstGeom>
          <a:noFill/>
        </p:spPr>
        <p:txBody>
          <a:bodyPr wrap="square">
            <a:spAutoFit/>
          </a:bodyPr>
          <a:lstStyle/>
          <a:p>
            <a:pPr marL="0" indent="0">
              <a:buNone/>
            </a:pPr>
            <a:r>
              <a:rPr lang="en-US" sz="2400" i="1">
                <a:solidFill>
                  <a:srgbClr val="7030A0"/>
                </a:solidFill>
              </a:rPr>
              <a:t>template</a:t>
            </a:r>
            <a:r>
              <a:rPr lang="en-US" sz="2400" i="1">
                <a:solidFill>
                  <a:schemeClr val="bg1">
                    <a:lumMod val="85000"/>
                    <a:lumOff val="15000"/>
                  </a:schemeClr>
                </a:solidFill>
              </a:rPr>
              <a:t>&lt;</a:t>
            </a:r>
            <a:r>
              <a:rPr lang="en-US" sz="2400" i="1" err="1">
                <a:solidFill>
                  <a:srgbClr val="7030A0"/>
                </a:solidFill>
              </a:rPr>
              <a:t>typename</a:t>
            </a:r>
            <a:r>
              <a:rPr lang="en-US" sz="2400" i="1"/>
              <a:t> </a:t>
            </a:r>
            <a:r>
              <a:rPr lang="en-US" sz="2400" i="1">
                <a:solidFill>
                  <a:schemeClr val="accent6">
                    <a:lumMod val="75000"/>
                  </a:schemeClr>
                </a:solidFill>
              </a:rPr>
              <a:t>T</a:t>
            </a:r>
            <a:r>
              <a:rPr lang="en-US" sz="2400" i="1">
                <a:solidFill>
                  <a:schemeClr val="bg1">
                    <a:lumMod val="85000"/>
                    <a:lumOff val="15000"/>
                  </a:schemeClr>
                </a:solidFill>
              </a:rPr>
              <a:t>&gt;</a:t>
            </a:r>
          </a:p>
          <a:p>
            <a:pPr marL="0" indent="0">
              <a:buNone/>
            </a:pPr>
            <a:r>
              <a:rPr lang="en-US" sz="2400" i="1">
                <a:solidFill>
                  <a:srgbClr val="7030A0"/>
                </a:solidFill>
              </a:rPr>
              <a:t>requires</a:t>
            </a:r>
            <a:r>
              <a:rPr lang="en-US" sz="2400" i="1"/>
              <a:t> </a:t>
            </a:r>
            <a:r>
              <a:rPr lang="en-US" sz="2400" i="1">
                <a:solidFill>
                  <a:schemeClr val="accent2">
                    <a:lumMod val="75000"/>
                  </a:schemeClr>
                </a:solidFill>
              </a:rPr>
              <a:t>expression</a:t>
            </a:r>
          </a:p>
          <a:p>
            <a:pPr marL="0" indent="0">
              <a:buNone/>
            </a:pPr>
            <a:r>
              <a:rPr lang="en-US" sz="2400" i="1">
                <a:solidFill>
                  <a:schemeClr val="bg1">
                    <a:lumMod val="50000"/>
                    <a:lumOff val="50000"/>
                  </a:schemeClr>
                </a:solidFill>
              </a:rPr>
              <a:t>[template]</a:t>
            </a:r>
          </a:p>
        </p:txBody>
      </p:sp>
      <p:sp>
        <p:nvSpPr>
          <p:cNvPr id="7" name="TextBox 6">
            <a:extLst>
              <a:ext uri="{FF2B5EF4-FFF2-40B4-BE49-F238E27FC236}">
                <a16:creationId xmlns:a16="http://schemas.microsoft.com/office/drawing/2014/main" id="{01077EB8-357C-459F-89C0-941651F184D1}"/>
              </a:ext>
            </a:extLst>
          </p:cNvPr>
          <p:cNvSpPr txBox="1"/>
          <p:nvPr/>
        </p:nvSpPr>
        <p:spPr>
          <a:xfrm>
            <a:off x="681925" y="4398433"/>
            <a:ext cx="5010663" cy="830997"/>
          </a:xfrm>
          <a:prstGeom prst="rect">
            <a:avLst/>
          </a:prstGeom>
          <a:noFill/>
        </p:spPr>
        <p:txBody>
          <a:bodyPr wrap="square">
            <a:spAutoFit/>
          </a:bodyPr>
          <a:lstStyle/>
          <a:p>
            <a:pPr marL="0" indent="0">
              <a:buNone/>
            </a:pPr>
            <a:r>
              <a:rPr lang="en-US" sz="2400" i="1">
                <a:solidFill>
                  <a:srgbClr val="7030A0"/>
                </a:solidFill>
              </a:rPr>
              <a:t>template</a:t>
            </a:r>
            <a:r>
              <a:rPr lang="en-US" sz="2400" i="1">
                <a:solidFill>
                  <a:schemeClr val="bg1">
                    <a:lumMod val="85000"/>
                    <a:lumOff val="15000"/>
                  </a:schemeClr>
                </a:solidFill>
              </a:rPr>
              <a:t>&lt;</a:t>
            </a:r>
            <a:r>
              <a:rPr lang="en-US" sz="2400" i="1" err="1">
                <a:solidFill>
                  <a:srgbClr val="7030A0"/>
                </a:solidFill>
              </a:rPr>
              <a:t>typename</a:t>
            </a:r>
            <a:r>
              <a:rPr lang="en-US" sz="2400" i="1"/>
              <a:t> </a:t>
            </a:r>
            <a:r>
              <a:rPr lang="en-US" sz="2400" i="1">
                <a:solidFill>
                  <a:schemeClr val="accent6">
                    <a:lumMod val="75000"/>
                  </a:schemeClr>
                </a:solidFill>
              </a:rPr>
              <a:t>T</a:t>
            </a:r>
            <a:r>
              <a:rPr lang="en-US" sz="2400" i="1">
                <a:solidFill>
                  <a:schemeClr val="bg1">
                    <a:lumMod val="85000"/>
                    <a:lumOff val="15000"/>
                  </a:schemeClr>
                </a:solidFill>
              </a:rPr>
              <a:t>&gt;</a:t>
            </a:r>
          </a:p>
          <a:p>
            <a:r>
              <a:rPr lang="en-US" sz="2400" i="1">
                <a:solidFill>
                  <a:schemeClr val="bg1">
                    <a:lumMod val="50000"/>
                    <a:lumOff val="50000"/>
                  </a:schemeClr>
                </a:solidFill>
              </a:rPr>
              <a:t>Function(</a:t>
            </a:r>
            <a:r>
              <a:rPr lang="en-US" sz="2400" i="1">
                <a:solidFill>
                  <a:schemeClr val="accent6">
                    <a:lumMod val="75000"/>
                  </a:schemeClr>
                </a:solidFill>
              </a:rPr>
              <a:t>T</a:t>
            </a:r>
            <a:r>
              <a:rPr lang="en-US" sz="2400" i="1">
                <a:solidFill>
                  <a:schemeClr val="bg1">
                    <a:lumMod val="50000"/>
                    <a:lumOff val="50000"/>
                  </a:schemeClr>
                </a:solidFill>
              </a:rPr>
              <a:t> </a:t>
            </a:r>
            <a:r>
              <a:rPr lang="en-US" sz="2400" i="1" err="1">
                <a:solidFill>
                  <a:schemeClr val="bg1">
                    <a:lumMod val="50000"/>
                    <a:lumOff val="50000"/>
                  </a:schemeClr>
                </a:solidFill>
              </a:rPr>
              <a:t>args</a:t>
            </a:r>
            <a:r>
              <a:rPr lang="en-US" sz="2400" i="1">
                <a:solidFill>
                  <a:schemeClr val="bg1">
                    <a:lumMod val="50000"/>
                    <a:lumOff val="50000"/>
                  </a:schemeClr>
                </a:solidFill>
              </a:rPr>
              <a:t>) </a:t>
            </a:r>
            <a:r>
              <a:rPr lang="en-US" sz="2400" i="1">
                <a:solidFill>
                  <a:srgbClr val="7030A0"/>
                </a:solidFill>
              </a:rPr>
              <a:t>requires</a:t>
            </a:r>
            <a:r>
              <a:rPr lang="en-US" sz="2400" i="1"/>
              <a:t> </a:t>
            </a:r>
            <a:r>
              <a:rPr lang="en-US" sz="2400" i="1">
                <a:solidFill>
                  <a:schemeClr val="accent2">
                    <a:lumMod val="75000"/>
                  </a:schemeClr>
                </a:solidFill>
              </a:rPr>
              <a:t>expression</a:t>
            </a:r>
          </a:p>
        </p:txBody>
      </p:sp>
      <p:sp>
        <p:nvSpPr>
          <p:cNvPr id="9" name="TextBox 8">
            <a:extLst>
              <a:ext uri="{FF2B5EF4-FFF2-40B4-BE49-F238E27FC236}">
                <a16:creationId xmlns:a16="http://schemas.microsoft.com/office/drawing/2014/main" id="{9BE05BD9-0F14-4B26-A45D-FD84113777C3}"/>
              </a:ext>
            </a:extLst>
          </p:cNvPr>
          <p:cNvSpPr txBox="1"/>
          <p:nvPr/>
        </p:nvSpPr>
        <p:spPr>
          <a:xfrm>
            <a:off x="6385301" y="2228671"/>
            <a:ext cx="4463513" cy="830997"/>
          </a:xfrm>
          <a:prstGeom prst="rect">
            <a:avLst/>
          </a:prstGeom>
          <a:noFill/>
        </p:spPr>
        <p:txBody>
          <a:bodyPr wrap="square">
            <a:spAutoFit/>
          </a:bodyPr>
          <a:lstStyle/>
          <a:p>
            <a:pPr marL="0" indent="0">
              <a:buNone/>
            </a:pPr>
            <a:r>
              <a:rPr lang="en-US" sz="2400" i="1">
                <a:solidFill>
                  <a:srgbClr val="7030A0"/>
                </a:solidFill>
              </a:rPr>
              <a:t>template</a:t>
            </a:r>
            <a:r>
              <a:rPr lang="en-US" sz="2400" i="1">
                <a:solidFill>
                  <a:schemeClr val="bg1">
                    <a:lumMod val="85000"/>
                    <a:lumOff val="15000"/>
                  </a:schemeClr>
                </a:solidFill>
              </a:rPr>
              <a:t>&lt;</a:t>
            </a:r>
            <a:r>
              <a:rPr lang="en-US" sz="2400" i="1">
                <a:solidFill>
                  <a:srgbClr val="FB3B5B"/>
                </a:solidFill>
              </a:rPr>
              <a:t>concept</a:t>
            </a:r>
            <a:r>
              <a:rPr lang="en-US" sz="2400" i="1"/>
              <a:t> </a:t>
            </a:r>
            <a:r>
              <a:rPr lang="en-US" sz="2400" i="1">
                <a:solidFill>
                  <a:schemeClr val="accent6">
                    <a:lumMod val="75000"/>
                  </a:schemeClr>
                </a:solidFill>
              </a:rPr>
              <a:t>T</a:t>
            </a:r>
            <a:r>
              <a:rPr lang="en-US" sz="2400" i="1">
                <a:solidFill>
                  <a:schemeClr val="bg1">
                    <a:lumMod val="85000"/>
                    <a:lumOff val="15000"/>
                  </a:schemeClr>
                </a:solidFill>
              </a:rPr>
              <a:t>&gt;</a:t>
            </a:r>
          </a:p>
          <a:p>
            <a:r>
              <a:rPr lang="en-US" sz="2400" i="1">
                <a:solidFill>
                  <a:schemeClr val="bg1">
                    <a:lumMod val="50000"/>
                    <a:lumOff val="50000"/>
                  </a:schemeClr>
                </a:solidFill>
              </a:rPr>
              <a:t>[template]</a:t>
            </a:r>
          </a:p>
        </p:txBody>
      </p:sp>
      <p:sp>
        <p:nvSpPr>
          <p:cNvPr id="11" name="TextBox 10">
            <a:extLst>
              <a:ext uri="{FF2B5EF4-FFF2-40B4-BE49-F238E27FC236}">
                <a16:creationId xmlns:a16="http://schemas.microsoft.com/office/drawing/2014/main" id="{7FB1C30C-CEDE-41E5-A227-ABA9BD2F00D0}"/>
              </a:ext>
            </a:extLst>
          </p:cNvPr>
          <p:cNvSpPr txBox="1"/>
          <p:nvPr/>
        </p:nvSpPr>
        <p:spPr>
          <a:xfrm>
            <a:off x="6385300" y="4383207"/>
            <a:ext cx="4463513" cy="461665"/>
          </a:xfrm>
          <a:prstGeom prst="rect">
            <a:avLst/>
          </a:prstGeom>
          <a:noFill/>
        </p:spPr>
        <p:txBody>
          <a:bodyPr wrap="square">
            <a:spAutoFit/>
          </a:bodyPr>
          <a:lstStyle/>
          <a:p>
            <a:r>
              <a:rPr lang="en-US" sz="2400" i="1">
                <a:solidFill>
                  <a:schemeClr val="bg1">
                    <a:lumMod val="50000"/>
                    <a:lumOff val="50000"/>
                  </a:schemeClr>
                </a:solidFill>
              </a:rPr>
              <a:t>Function(</a:t>
            </a:r>
            <a:r>
              <a:rPr lang="en-US" sz="2400" i="1">
                <a:solidFill>
                  <a:srgbClr val="FB3B5B"/>
                </a:solidFill>
              </a:rPr>
              <a:t>concept</a:t>
            </a:r>
            <a:r>
              <a:rPr lang="en-US" sz="2400" i="1">
                <a:solidFill>
                  <a:schemeClr val="bg1">
                    <a:lumMod val="50000"/>
                    <a:lumOff val="50000"/>
                  </a:schemeClr>
                </a:solidFill>
              </a:rPr>
              <a:t> </a:t>
            </a:r>
            <a:r>
              <a:rPr lang="en-US" sz="2400" i="1">
                <a:solidFill>
                  <a:srgbClr val="7030A0"/>
                </a:solidFill>
              </a:rPr>
              <a:t>auto</a:t>
            </a:r>
            <a:r>
              <a:rPr lang="en-US" sz="2400" i="1">
                <a:solidFill>
                  <a:schemeClr val="bg1">
                    <a:lumMod val="50000"/>
                    <a:lumOff val="50000"/>
                  </a:schemeClr>
                </a:solidFill>
              </a:rPr>
              <a:t> </a:t>
            </a:r>
            <a:r>
              <a:rPr lang="en-US" sz="2400" i="1" err="1">
                <a:solidFill>
                  <a:schemeClr val="bg1">
                    <a:lumMod val="50000"/>
                    <a:lumOff val="50000"/>
                  </a:schemeClr>
                </a:solidFill>
              </a:rPr>
              <a:t>arg</a:t>
            </a:r>
            <a:r>
              <a:rPr lang="en-US" sz="2400" i="1">
                <a:solidFill>
                  <a:schemeClr val="bg1">
                    <a:lumMod val="50000"/>
                    <a:lumOff val="50000"/>
                  </a:schemeClr>
                </a:solidFill>
              </a:rPr>
              <a:t>)</a:t>
            </a:r>
            <a:endParaRPr lang="en-US" sz="2400" i="1">
              <a:solidFill>
                <a:schemeClr val="accent2">
                  <a:lumMod val="75000"/>
                </a:schemeClr>
              </a:solidFill>
            </a:endParaRPr>
          </a:p>
        </p:txBody>
      </p:sp>
    </p:spTree>
    <p:extLst>
      <p:ext uri="{BB962C8B-B14F-4D97-AF65-F5344CB8AC3E}">
        <p14:creationId xmlns:p14="http://schemas.microsoft.com/office/powerpoint/2010/main" val="17085267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CB91-0242-42C2-BBC7-C7354A59C134}"/>
              </a:ext>
            </a:extLst>
          </p:cNvPr>
          <p:cNvSpPr>
            <a:spLocks noGrp="1"/>
          </p:cNvSpPr>
          <p:nvPr>
            <p:ph type="title"/>
          </p:nvPr>
        </p:nvSpPr>
        <p:spPr/>
        <p:txBody>
          <a:bodyPr/>
          <a:lstStyle/>
          <a:p>
            <a:r>
              <a:rPr lang="en-US"/>
              <a:t>requires Expression</a:t>
            </a:r>
            <a:endParaRPr lang="en-IN"/>
          </a:p>
        </p:txBody>
      </p:sp>
      <p:sp>
        <p:nvSpPr>
          <p:cNvPr id="3" name="Content Placeholder 2">
            <a:extLst>
              <a:ext uri="{FF2B5EF4-FFF2-40B4-BE49-F238E27FC236}">
                <a16:creationId xmlns:a16="http://schemas.microsoft.com/office/drawing/2014/main" id="{39BA158B-5D9D-4389-874C-DA9C26C672FC}"/>
              </a:ext>
            </a:extLst>
          </p:cNvPr>
          <p:cNvSpPr>
            <a:spLocks noGrp="1"/>
          </p:cNvSpPr>
          <p:nvPr>
            <p:ph idx="1"/>
          </p:nvPr>
        </p:nvSpPr>
        <p:spPr/>
        <p:txBody>
          <a:bodyPr>
            <a:normAutofit fontScale="92500" lnSpcReduction="10000"/>
          </a:bodyPr>
          <a:lstStyle/>
          <a:p>
            <a:r>
              <a:rPr lang="en-US"/>
              <a:t>Allows programmers to specify constraints in a more flexible and expressive way</a:t>
            </a:r>
          </a:p>
          <a:p>
            <a:r>
              <a:rPr lang="en-US"/>
              <a:t>Can have optional parameter list</a:t>
            </a:r>
          </a:p>
          <a:p>
            <a:r>
              <a:rPr lang="en-US"/>
              <a:t>Behaves like a function, but is not a function</a:t>
            </a:r>
          </a:p>
          <a:p>
            <a:pPr lvl="1"/>
            <a:r>
              <a:rPr lang="en-US"/>
              <a:t>Default arguments not allowed</a:t>
            </a:r>
          </a:p>
          <a:p>
            <a:pPr lvl="1"/>
            <a:r>
              <a:rPr lang="en-US"/>
              <a:t>Argument don’t have any linkage or lifetime</a:t>
            </a:r>
          </a:p>
          <a:p>
            <a:pPr lvl="1"/>
            <a:r>
              <a:rPr lang="en-US"/>
              <a:t>Placeholders to check if the requirements are fulfilled</a:t>
            </a:r>
          </a:p>
          <a:p>
            <a:pPr lvl="1"/>
            <a:r>
              <a:rPr lang="en-US"/>
              <a:t>Visible only in the scope</a:t>
            </a:r>
          </a:p>
          <a:p>
            <a:pPr lvl="1"/>
            <a:r>
              <a:rPr lang="en-US"/>
              <a:t>Can contain other </a:t>
            </a:r>
            <a:r>
              <a:rPr lang="en-US" i="1"/>
              <a:t>requires </a:t>
            </a:r>
            <a:r>
              <a:rPr lang="en-US"/>
              <a:t>clauses</a:t>
            </a:r>
          </a:p>
        </p:txBody>
      </p:sp>
    </p:spTree>
    <p:extLst>
      <p:ext uri="{BB962C8B-B14F-4D97-AF65-F5344CB8AC3E}">
        <p14:creationId xmlns:p14="http://schemas.microsoft.com/office/powerpoint/2010/main" val="194643634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6396F-BFBF-4D26-B7E2-FA7C5A944AD3}"/>
              </a:ext>
            </a:extLst>
          </p:cNvPr>
          <p:cNvSpPr>
            <a:spLocks noGrp="1"/>
          </p:cNvSpPr>
          <p:nvPr>
            <p:ph type="title"/>
          </p:nvPr>
        </p:nvSpPr>
        <p:spPr/>
        <p:txBody>
          <a:bodyPr/>
          <a:lstStyle/>
          <a:p>
            <a:r>
              <a:rPr lang="en-US"/>
              <a:t>Syntax</a:t>
            </a:r>
            <a:endParaRPr lang="en-IN"/>
          </a:p>
        </p:txBody>
      </p:sp>
      <p:sp>
        <p:nvSpPr>
          <p:cNvPr id="4" name="TextBox 3">
            <a:extLst>
              <a:ext uri="{FF2B5EF4-FFF2-40B4-BE49-F238E27FC236}">
                <a16:creationId xmlns:a16="http://schemas.microsoft.com/office/drawing/2014/main" id="{3685363E-B226-4A09-A635-202AEF6F9F9C}"/>
              </a:ext>
            </a:extLst>
          </p:cNvPr>
          <p:cNvSpPr txBox="1"/>
          <p:nvPr/>
        </p:nvSpPr>
        <p:spPr>
          <a:xfrm>
            <a:off x="3516085" y="2667391"/>
            <a:ext cx="5159829" cy="2062103"/>
          </a:xfrm>
          <a:prstGeom prst="rect">
            <a:avLst/>
          </a:prstGeom>
          <a:noFill/>
        </p:spPr>
        <p:txBody>
          <a:bodyPr wrap="square">
            <a:spAutoFit/>
          </a:bodyPr>
          <a:lstStyle/>
          <a:p>
            <a:pPr marL="0" indent="0">
              <a:buNone/>
            </a:pPr>
            <a:r>
              <a:rPr lang="en-US" sz="3200" i="1">
                <a:solidFill>
                  <a:srgbClr val="7030A0"/>
                </a:solidFill>
              </a:rPr>
              <a:t>requires</a:t>
            </a:r>
            <a:r>
              <a:rPr lang="en-US" sz="3200" i="1"/>
              <a:t> </a:t>
            </a:r>
            <a:r>
              <a:rPr lang="en-US" sz="3200" i="1">
                <a:solidFill>
                  <a:schemeClr val="bg1">
                    <a:lumMod val="65000"/>
                    <a:lumOff val="35000"/>
                  </a:schemeClr>
                </a:solidFill>
              </a:rPr>
              <a:t>(</a:t>
            </a:r>
            <a:r>
              <a:rPr lang="en-US" sz="3200" i="1">
                <a:solidFill>
                  <a:schemeClr val="tx1">
                    <a:lumMod val="50000"/>
                  </a:schemeClr>
                </a:solidFill>
              </a:rPr>
              <a:t>T1 a, T2 b</a:t>
            </a:r>
            <a:r>
              <a:rPr lang="en-US" sz="3200" i="1">
                <a:solidFill>
                  <a:schemeClr val="bg1">
                    <a:lumMod val="65000"/>
                    <a:lumOff val="35000"/>
                  </a:schemeClr>
                </a:solidFill>
              </a:rPr>
              <a:t>)</a:t>
            </a:r>
          </a:p>
          <a:p>
            <a:pPr marL="0" indent="0">
              <a:buNone/>
            </a:pPr>
            <a:r>
              <a:rPr lang="en-US" sz="3200" i="1">
                <a:solidFill>
                  <a:schemeClr val="bg1">
                    <a:lumMod val="65000"/>
                    <a:lumOff val="35000"/>
                  </a:schemeClr>
                </a:solidFill>
              </a:rPr>
              <a:t>{</a:t>
            </a:r>
          </a:p>
          <a:p>
            <a:r>
              <a:rPr lang="en-US" sz="3200" i="1">
                <a:solidFill>
                  <a:schemeClr val="bg1">
                    <a:lumMod val="50000"/>
                    <a:lumOff val="50000"/>
                  </a:schemeClr>
                </a:solidFill>
              </a:rPr>
              <a:t>	one or more requirements</a:t>
            </a:r>
            <a:endParaRPr lang="en-US" sz="3200" i="1">
              <a:solidFill>
                <a:schemeClr val="accent2">
                  <a:lumMod val="75000"/>
                </a:schemeClr>
              </a:solidFill>
            </a:endParaRPr>
          </a:p>
          <a:p>
            <a:pPr marL="0" indent="0">
              <a:buNone/>
            </a:pPr>
            <a:r>
              <a:rPr lang="en-US" sz="3200" i="1">
                <a:solidFill>
                  <a:schemeClr val="bg1">
                    <a:lumMod val="65000"/>
                    <a:lumOff val="35000"/>
                  </a:schemeClr>
                </a:solidFill>
              </a:rPr>
              <a:t>}</a:t>
            </a:r>
          </a:p>
        </p:txBody>
      </p:sp>
      <p:sp>
        <p:nvSpPr>
          <p:cNvPr id="8" name="TextBox 7">
            <a:extLst>
              <a:ext uri="{FF2B5EF4-FFF2-40B4-BE49-F238E27FC236}">
                <a16:creationId xmlns:a16="http://schemas.microsoft.com/office/drawing/2014/main" id="{65D7E10A-5E8D-42B2-A61E-73D13AC3C479}"/>
              </a:ext>
            </a:extLst>
          </p:cNvPr>
          <p:cNvSpPr txBox="1"/>
          <p:nvPr/>
        </p:nvSpPr>
        <p:spPr>
          <a:xfrm>
            <a:off x="4402525" y="2021713"/>
            <a:ext cx="3192620" cy="461665"/>
          </a:xfrm>
          <a:prstGeom prst="rect">
            <a:avLst/>
          </a:prstGeom>
          <a:noFill/>
        </p:spPr>
        <p:txBody>
          <a:bodyPr wrap="square" rtlCol="0">
            <a:spAutoFit/>
          </a:bodyPr>
          <a:lstStyle/>
          <a:p>
            <a:pPr algn="ctr"/>
            <a:r>
              <a:rPr lang="en-US" sz="2400">
                <a:solidFill>
                  <a:schemeClr val="bg1">
                    <a:lumMod val="65000"/>
                    <a:lumOff val="35000"/>
                  </a:schemeClr>
                </a:solidFill>
              </a:rPr>
              <a:t>optional parameter list</a:t>
            </a:r>
            <a:endParaRPr lang="en-IN" sz="2400">
              <a:solidFill>
                <a:schemeClr val="bg1">
                  <a:lumMod val="65000"/>
                  <a:lumOff val="35000"/>
                </a:schemeClr>
              </a:solidFill>
            </a:endParaRPr>
          </a:p>
        </p:txBody>
      </p:sp>
      <p:sp>
        <p:nvSpPr>
          <p:cNvPr id="9" name="Left Brace 8">
            <a:extLst>
              <a:ext uri="{FF2B5EF4-FFF2-40B4-BE49-F238E27FC236}">
                <a16:creationId xmlns:a16="http://schemas.microsoft.com/office/drawing/2014/main" id="{3891FBC5-E285-44BF-8C91-B91A13FF99A6}"/>
              </a:ext>
            </a:extLst>
          </p:cNvPr>
          <p:cNvSpPr/>
          <p:nvPr/>
        </p:nvSpPr>
        <p:spPr>
          <a:xfrm rot="5400000">
            <a:off x="5907396" y="1761195"/>
            <a:ext cx="182879" cy="1659628"/>
          </a:xfrm>
          <a:prstGeom prst="lef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1137725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66FB-F4CC-4C64-B6DF-7B2DE0296D82}"/>
              </a:ext>
            </a:extLst>
          </p:cNvPr>
          <p:cNvSpPr>
            <a:spLocks noGrp="1"/>
          </p:cNvSpPr>
          <p:nvPr>
            <p:ph type="title"/>
          </p:nvPr>
        </p:nvSpPr>
        <p:spPr/>
        <p:txBody>
          <a:bodyPr/>
          <a:lstStyle/>
          <a:p>
            <a:r>
              <a:rPr lang="en-US"/>
              <a:t>Requirement Types</a:t>
            </a:r>
            <a:endParaRPr lang="en-IN"/>
          </a:p>
        </p:txBody>
      </p:sp>
      <p:sp>
        <p:nvSpPr>
          <p:cNvPr id="5" name="Content Placeholder 4">
            <a:extLst>
              <a:ext uri="{FF2B5EF4-FFF2-40B4-BE49-F238E27FC236}">
                <a16:creationId xmlns:a16="http://schemas.microsoft.com/office/drawing/2014/main" id="{616AD49F-B106-47F0-A92A-59E22321A90F}"/>
              </a:ext>
            </a:extLst>
          </p:cNvPr>
          <p:cNvSpPr>
            <a:spLocks noGrp="1"/>
          </p:cNvSpPr>
          <p:nvPr>
            <p:ph idx="1"/>
          </p:nvPr>
        </p:nvSpPr>
        <p:spPr/>
        <p:txBody>
          <a:bodyPr/>
          <a:lstStyle/>
          <a:p>
            <a:r>
              <a:rPr lang="en-US"/>
              <a:t>Simple</a:t>
            </a:r>
          </a:p>
          <a:p>
            <a:r>
              <a:rPr lang="en-US"/>
              <a:t>Type</a:t>
            </a:r>
          </a:p>
          <a:p>
            <a:r>
              <a:rPr lang="en-US"/>
              <a:t>Compound</a:t>
            </a:r>
          </a:p>
          <a:p>
            <a:r>
              <a:rPr lang="en-US"/>
              <a:t>Nested</a:t>
            </a:r>
          </a:p>
          <a:p>
            <a:endParaRPr lang="en-US"/>
          </a:p>
        </p:txBody>
      </p:sp>
    </p:spTree>
    <p:extLst>
      <p:ext uri="{BB962C8B-B14F-4D97-AF65-F5344CB8AC3E}">
        <p14:creationId xmlns:p14="http://schemas.microsoft.com/office/powerpoint/2010/main" val="393585167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DD7A6-C07B-4ADE-BD96-4D8279CA517B}"/>
              </a:ext>
            </a:extLst>
          </p:cNvPr>
          <p:cNvSpPr>
            <a:spLocks noGrp="1"/>
          </p:cNvSpPr>
          <p:nvPr>
            <p:ph type="title"/>
          </p:nvPr>
        </p:nvSpPr>
        <p:spPr/>
        <p:txBody>
          <a:bodyPr/>
          <a:lstStyle/>
          <a:p>
            <a:r>
              <a:rPr lang="en-US"/>
              <a:t>Simple Requirements</a:t>
            </a:r>
            <a:endParaRPr lang="en-IN"/>
          </a:p>
        </p:txBody>
      </p:sp>
      <p:sp>
        <p:nvSpPr>
          <p:cNvPr id="3" name="Content Placeholder 2">
            <a:extLst>
              <a:ext uri="{FF2B5EF4-FFF2-40B4-BE49-F238E27FC236}">
                <a16:creationId xmlns:a16="http://schemas.microsoft.com/office/drawing/2014/main" id="{E5939A4A-51EC-4CE0-B3B5-2441A9C2358A}"/>
              </a:ext>
            </a:extLst>
          </p:cNvPr>
          <p:cNvSpPr>
            <a:spLocks noGrp="1"/>
          </p:cNvSpPr>
          <p:nvPr>
            <p:ph idx="1"/>
          </p:nvPr>
        </p:nvSpPr>
        <p:spPr/>
        <p:txBody>
          <a:bodyPr/>
          <a:lstStyle/>
          <a:p>
            <a:r>
              <a:rPr lang="en-US"/>
              <a:t>These are just expressions that must be well-formed</a:t>
            </a:r>
          </a:p>
          <a:p>
            <a:r>
              <a:rPr lang="en-US"/>
              <a:t>Any function call syntax must compile(but not called)</a:t>
            </a:r>
          </a:p>
          <a:p>
            <a:r>
              <a:rPr lang="en-US"/>
              <a:t>Checks if an expression is valid and will compile</a:t>
            </a:r>
          </a:p>
          <a:p>
            <a:pPr marL="0" indent="0">
              <a:buNone/>
            </a:pPr>
            <a:endParaRPr lang="en-IN"/>
          </a:p>
        </p:txBody>
      </p:sp>
      <p:sp>
        <p:nvSpPr>
          <p:cNvPr id="4" name="TextBox 3">
            <a:extLst>
              <a:ext uri="{FF2B5EF4-FFF2-40B4-BE49-F238E27FC236}">
                <a16:creationId xmlns:a16="http://schemas.microsoft.com/office/drawing/2014/main" id="{08B973ED-590A-4DF1-BCCA-5476635F1450}"/>
              </a:ext>
            </a:extLst>
          </p:cNvPr>
          <p:cNvSpPr txBox="1"/>
          <p:nvPr/>
        </p:nvSpPr>
        <p:spPr>
          <a:xfrm>
            <a:off x="4752811" y="4001294"/>
            <a:ext cx="2686378" cy="2062103"/>
          </a:xfrm>
          <a:prstGeom prst="rect">
            <a:avLst/>
          </a:prstGeom>
          <a:noFill/>
        </p:spPr>
        <p:txBody>
          <a:bodyPr wrap="square">
            <a:spAutoFit/>
          </a:bodyPr>
          <a:lstStyle/>
          <a:p>
            <a:pPr marL="0" indent="0">
              <a:buNone/>
            </a:pPr>
            <a:r>
              <a:rPr lang="en-US" sz="3200" i="1">
                <a:solidFill>
                  <a:srgbClr val="7030A0"/>
                </a:solidFill>
              </a:rPr>
              <a:t>requires</a:t>
            </a:r>
            <a:r>
              <a:rPr lang="en-US" sz="3200" i="1"/>
              <a:t> </a:t>
            </a:r>
            <a:r>
              <a:rPr lang="en-US" sz="3200" i="1">
                <a:solidFill>
                  <a:schemeClr val="bg1">
                    <a:lumMod val="65000"/>
                    <a:lumOff val="35000"/>
                  </a:schemeClr>
                </a:solidFill>
              </a:rPr>
              <a:t>(</a:t>
            </a:r>
            <a:r>
              <a:rPr lang="en-US" sz="3200" i="1" err="1">
                <a:solidFill>
                  <a:schemeClr val="tx1">
                    <a:lumMod val="50000"/>
                  </a:schemeClr>
                </a:solidFill>
              </a:rPr>
              <a:t>Args</a:t>
            </a:r>
            <a:r>
              <a:rPr lang="en-US" sz="3200" i="1">
                <a:solidFill>
                  <a:schemeClr val="bg1">
                    <a:lumMod val="65000"/>
                    <a:lumOff val="35000"/>
                  </a:schemeClr>
                </a:solidFill>
              </a:rPr>
              <a:t>)</a:t>
            </a:r>
          </a:p>
          <a:p>
            <a:pPr marL="0" indent="0">
              <a:buNone/>
            </a:pPr>
            <a:r>
              <a:rPr lang="en-US" sz="3200" i="1">
                <a:solidFill>
                  <a:schemeClr val="bg1">
                    <a:lumMod val="65000"/>
                    <a:lumOff val="35000"/>
                  </a:schemeClr>
                </a:solidFill>
              </a:rPr>
              <a:t>{</a:t>
            </a:r>
          </a:p>
          <a:p>
            <a:r>
              <a:rPr lang="en-US" sz="3200" i="1">
                <a:solidFill>
                  <a:schemeClr val="bg1">
                    <a:lumMod val="50000"/>
                    <a:lumOff val="50000"/>
                  </a:schemeClr>
                </a:solidFill>
              </a:rPr>
              <a:t>	expression</a:t>
            </a:r>
            <a:endParaRPr lang="en-US" sz="3200" i="1">
              <a:solidFill>
                <a:schemeClr val="accent2">
                  <a:lumMod val="75000"/>
                </a:schemeClr>
              </a:solidFill>
            </a:endParaRPr>
          </a:p>
          <a:p>
            <a:pPr marL="0" indent="0">
              <a:buNone/>
            </a:pPr>
            <a:r>
              <a:rPr lang="en-US" sz="3200" i="1">
                <a:solidFill>
                  <a:schemeClr val="bg1">
                    <a:lumMod val="65000"/>
                    <a:lumOff val="35000"/>
                  </a:schemeClr>
                </a:solidFill>
              </a:rPr>
              <a:t>}</a:t>
            </a:r>
          </a:p>
        </p:txBody>
      </p:sp>
    </p:spTree>
    <p:extLst>
      <p:ext uri="{BB962C8B-B14F-4D97-AF65-F5344CB8AC3E}">
        <p14:creationId xmlns:p14="http://schemas.microsoft.com/office/powerpoint/2010/main" val="40637165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19DE6C-8021-4760-8002-565D9704A571}"/>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999DE62A-FB16-45B1-91A9-C7B23B9459D2}"/>
              </a:ext>
            </a:extLst>
          </p:cNvPr>
          <p:cNvSpPr txBox="1"/>
          <p:nvPr/>
        </p:nvSpPr>
        <p:spPr>
          <a:xfrm>
            <a:off x="838200" y="2915704"/>
            <a:ext cx="4498041" cy="2215991"/>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D5A2DF"/>
                </a:solidFill>
                <a:latin typeface="JetBrains Mono" pitchFamily="2" charset="0"/>
              </a:rPr>
              <a:t>typename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fr-FR" sz="1600" b="0" i="0" u="none" strike="noStrike" baseline="0">
                <a:solidFill>
                  <a:srgbClr val="D5A2DF"/>
                </a:solidFill>
                <a:latin typeface="JetBrains Mono" pitchFamily="2" charset="0"/>
              </a:rPr>
              <a:t>concept</a:t>
            </a:r>
            <a:r>
              <a:rPr lang="fr-FR" sz="1600" b="0" i="0" u="none" strike="noStrike" baseline="0">
                <a:solidFill>
                  <a:srgbClr val="DCDCDC"/>
                </a:solidFill>
                <a:latin typeface="Cambria" panose="02040503050406030204" pitchFamily="18" charset="0"/>
              </a:rPr>
              <a:t> </a:t>
            </a:r>
            <a:r>
              <a:rPr lang="fr-FR" sz="1600" b="0" i="0" u="none" strike="noStrike" baseline="0" err="1">
                <a:solidFill>
                  <a:srgbClr val="DF2059"/>
                </a:solidFill>
                <a:latin typeface="JetBrains Mono" pitchFamily="2" charset="0"/>
              </a:rPr>
              <a:t>LessThan</a:t>
            </a:r>
            <a:r>
              <a:rPr lang="fr-FR" sz="1600" b="0" i="0" u="none" strike="noStrike" baseline="0">
                <a:solidFill>
                  <a:srgbClr val="DCDCDC"/>
                </a:solidFill>
                <a:latin typeface="Cambria" panose="02040503050406030204" pitchFamily="18" charset="0"/>
              </a:rPr>
              <a:t> </a:t>
            </a:r>
            <a:r>
              <a:rPr lang="fr-FR" sz="1600" b="0" i="0" u="none" strike="noStrike" baseline="0">
                <a:solidFill>
                  <a:srgbClr val="FFFFFF"/>
                </a:solidFill>
                <a:latin typeface="JetBrains Mono" pitchFamily="2" charset="0"/>
              </a:rPr>
              <a:t>=</a:t>
            </a:r>
            <a:r>
              <a:rPr lang="fr-FR" sz="1600" b="0" i="0" u="none" strike="noStrike" baseline="0">
                <a:solidFill>
                  <a:srgbClr val="DCDCDC"/>
                </a:solidFill>
                <a:latin typeface="Cambria" panose="02040503050406030204" pitchFamily="18" charset="0"/>
              </a:rPr>
              <a:t> </a:t>
            </a:r>
            <a:r>
              <a:rPr lang="fr-FR" sz="1600" b="0" i="0" u="none" strike="noStrike" baseline="0" err="1">
                <a:solidFill>
                  <a:srgbClr val="D5A2DF"/>
                </a:solidFill>
                <a:latin typeface="JetBrains Mono" pitchFamily="2" charset="0"/>
              </a:rPr>
              <a:t>requires</a:t>
            </a:r>
            <a:r>
              <a:rPr lang="fr-FR" sz="1600" b="0" i="0" u="none" strike="noStrike" baseline="0">
                <a:solidFill>
                  <a:srgbClr val="FFFFFF"/>
                </a:solidFill>
                <a:latin typeface="JetBrains Mono" pitchFamily="2" charset="0"/>
              </a:rPr>
              <a:t>(</a:t>
            </a:r>
            <a:r>
              <a:rPr lang="fr-FR" sz="1600" b="0" i="0" u="none" strike="noStrike" baseline="0">
                <a:solidFill>
                  <a:srgbClr val="556B2F"/>
                </a:solidFill>
                <a:latin typeface="JetBrains Mono" pitchFamily="2" charset="0"/>
              </a:rPr>
              <a:t>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C8C8C8"/>
                </a:solidFill>
                <a:latin typeface="JetBrains Mono" pitchFamily="2" charset="0"/>
              </a:rPr>
              <a:t>a</a:t>
            </a:r>
            <a:r>
              <a:rPr lang="fr-FR" sz="1600" b="0" i="0" u="none" strike="noStrike" baseline="0">
                <a:solidFill>
                  <a:srgbClr val="FFFFFF"/>
                </a:solidFill>
                <a:latin typeface="JetBrains Mono" pitchFamily="2" charset="0"/>
              </a:rPr>
              <a: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556B2F"/>
                </a:solidFill>
                <a:latin typeface="JetBrains Mono" pitchFamily="2" charset="0"/>
              </a:rPr>
              <a:t>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C8C8C8"/>
                </a:solidFill>
                <a:latin typeface="JetBrains Mono" pitchFamily="2" charset="0"/>
              </a:rPr>
              <a:t>b</a:t>
            </a:r>
            <a:r>
              <a:rPr lang="fr-FR" sz="1600" b="0" i="0" u="none" strike="noStrike" baseline="0">
                <a:solidFill>
                  <a:srgbClr val="FFFFFF"/>
                </a:solidFill>
                <a:latin typeface="JetBrains Mono" pitchFamily="2" charset="0"/>
              </a:rPr>
              <a: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FFFFFF"/>
                </a:solidFill>
                <a:latin typeface="JetBrains Mono" pitchFamily="2" charset="0"/>
              </a:rPr>
              <a:t>{</a:t>
            </a:r>
            <a:endParaRPr lang="fr-FR"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C8C8C8"/>
                </a:solidFill>
                <a:latin typeface="JetBrains Mono" pitchFamily="2" charset="0"/>
              </a:rPr>
              <a:t>a</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&lt;</a:t>
            </a:r>
            <a:r>
              <a:rPr lang="en-IN" sz="1600" b="0" i="0" u="none" strike="noStrike" baseline="0">
                <a:solidFill>
                  <a:srgbClr val="C8C8C8"/>
                </a:solidFill>
                <a:latin typeface="JetBrains Mono" pitchFamily="2" charset="0"/>
              </a:rPr>
              <a:t>b</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DF2059"/>
                </a:solidFill>
                <a:latin typeface="JetBrains Mono" pitchFamily="2" charset="0"/>
              </a:rPr>
              <a:t>LessThan</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de-DE" sz="1600" b="0" i="0" u="none" strike="noStrike" baseline="0">
                <a:solidFill>
                  <a:srgbClr val="D5A2DF"/>
                </a:solidFill>
                <a:latin typeface="JetBrains Mono" pitchFamily="2" charset="0"/>
              </a:rPr>
              <a:t>auto</a:t>
            </a:r>
            <a:r>
              <a:rPr lang="de-DE" sz="1600" b="0" i="0" u="none" strike="noStrike" baseline="0">
                <a:solidFill>
                  <a:srgbClr val="DCDCDC"/>
                </a:solidFill>
                <a:latin typeface="Cambria" panose="02040503050406030204" pitchFamily="18" charset="0"/>
              </a:rPr>
              <a:t> </a:t>
            </a:r>
            <a:r>
              <a:rPr lang="de-DE" sz="1600" b="0" i="0" u="none" strike="noStrike" baseline="0">
                <a:solidFill>
                  <a:srgbClr val="7B6FC4"/>
                </a:solidFill>
                <a:latin typeface="JetBrains Mono" pitchFamily="2" charset="0"/>
              </a:rPr>
              <a:t>IsGreater</a:t>
            </a:r>
            <a:r>
              <a:rPr lang="de-DE" sz="1600" b="0" i="0" u="none" strike="noStrike" baseline="0">
                <a:solidFill>
                  <a:srgbClr val="FFFFFF"/>
                </a:solidFill>
                <a:latin typeface="JetBrains Mono" pitchFamily="2" charset="0"/>
              </a:rPr>
              <a:t>(</a:t>
            </a:r>
            <a:r>
              <a:rPr lang="de-DE" sz="1600" b="0" i="0" u="none" strike="noStrike" baseline="0">
                <a:solidFill>
                  <a:srgbClr val="556B2F"/>
                </a:solidFill>
                <a:latin typeface="JetBrains Mono" pitchFamily="2" charset="0"/>
              </a:rPr>
              <a:t>T</a:t>
            </a:r>
            <a:r>
              <a:rPr lang="de-DE" sz="1600" b="0" i="0" u="none" strike="noStrike" baseline="0">
                <a:solidFill>
                  <a:srgbClr val="DCDCDC"/>
                </a:solidFill>
                <a:latin typeface="Cambria" panose="02040503050406030204" pitchFamily="18" charset="0"/>
              </a:rPr>
              <a:t> </a:t>
            </a:r>
            <a:r>
              <a:rPr lang="de-DE" sz="1600" b="0" i="0" u="none" strike="noStrike" baseline="0">
                <a:solidFill>
                  <a:srgbClr val="C8C8C8"/>
                </a:solidFill>
                <a:latin typeface="JetBrains Mono" pitchFamily="2" charset="0"/>
              </a:rPr>
              <a:t>a</a:t>
            </a:r>
            <a:r>
              <a:rPr lang="de-DE" sz="1600" b="0" i="0" u="none" strike="noStrike" baseline="0">
                <a:solidFill>
                  <a:srgbClr val="FFFFFF"/>
                </a:solidFill>
                <a:latin typeface="JetBrains Mono" pitchFamily="2" charset="0"/>
              </a:rPr>
              <a:t>,</a:t>
            </a:r>
            <a:r>
              <a:rPr lang="de-DE" sz="1600" b="0" i="0" u="none" strike="noStrike" baseline="0">
                <a:solidFill>
                  <a:srgbClr val="DCDCDC"/>
                </a:solidFill>
                <a:latin typeface="Cambria" panose="02040503050406030204" pitchFamily="18" charset="0"/>
              </a:rPr>
              <a:t> </a:t>
            </a:r>
            <a:r>
              <a:rPr lang="de-DE" sz="1600" b="0" i="0" u="none" strike="noStrike" baseline="0">
                <a:solidFill>
                  <a:srgbClr val="556B2F"/>
                </a:solidFill>
                <a:latin typeface="JetBrains Mono" pitchFamily="2" charset="0"/>
              </a:rPr>
              <a:t>T</a:t>
            </a:r>
            <a:r>
              <a:rPr lang="de-DE" sz="1600" b="0" i="0" u="none" strike="noStrike" baseline="0">
                <a:solidFill>
                  <a:srgbClr val="DCDCDC"/>
                </a:solidFill>
                <a:latin typeface="Cambria" panose="02040503050406030204" pitchFamily="18" charset="0"/>
              </a:rPr>
              <a:t> </a:t>
            </a:r>
            <a:r>
              <a:rPr lang="de-DE" sz="1600" b="0" i="0" u="none" strike="noStrike" baseline="0">
                <a:solidFill>
                  <a:srgbClr val="C8C8C8"/>
                </a:solidFill>
                <a:latin typeface="JetBrains Mono" pitchFamily="2" charset="0"/>
              </a:rPr>
              <a:t>b</a:t>
            </a:r>
            <a:r>
              <a:rPr lang="de-DE" sz="1600" b="0" i="0" u="none" strike="noStrike" baseline="0">
                <a:solidFill>
                  <a:srgbClr val="FFFFFF"/>
                </a:solidFill>
                <a:latin typeface="JetBrains Mono" pitchFamily="2" charset="0"/>
              </a:rPr>
              <a:t>)</a:t>
            </a:r>
            <a:r>
              <a:rPr lang="de-DE" sz="1600" b="0" i="0" u="none" strike="noStrike" baseline="0">
                <a:solidFill>
                  <a:srgbClr val="DCDCDC"/>
                </a:solidFill>
                <a:latin typeface="Cambria" panose="02040503050406030204" pitchFamily="18" charset="0"/>
              </a:rPr>
              <a:t> </a:t>
            </a:r>
            <a:r>
              <a:rPr lang="de-DE" sz="1600" b="0" i="0" u="none" strike="noStrike" baseline="0">
                <a:solidFill>
                  <a:srgbClr val="FFFFFF"/>
                </a:solidFill>
                <a:latin typeface="JetBrains Mono" pitchFamily="2" charset="0"/>
              </a:rPr>
              <a:t>{</a:t>
            </a:r>
            <a:endParaRPr lang="de-DE"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return</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a</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&lt;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b</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900" b="0" i="0" u="none" strike="noStrike" baseline="0">
              <a:latin typeface="Times New Roman" panose="02020603050405020304" pitchFamily="18" charset="0"/>
            </a:endParaRPr>
          </a:p>
        </p:txBody>
      </p:sp>
      <p:sp>
        <p:nvSpPr>
          <p:cNvPr id="8" name="TextBox 7">
            <a:extLst>
              <a:ext uri="{FF2B5EF4-FFF2-40B4-BE49-F238E27FC236}">
                <a16:creationId xmlns:a16="http://schemas.microsoft.com/office/drawing/2014/main" id="{7493A546-29ED-4A03-AA05-3847B5DAEDF5}"/>
              </a:ext>
            </a:extLst>
          </p:cNvPr>
          <p:cNvSpPr txBox="1"/>
          <p:nvPr/>
        </p:nvSpPr>
        <p:spPr>
          <a:xfrm>
            <a:off x="6241677" y="3038815"/>
            <a:ext cx="5381064" cy="2446824"/>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struct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008B8B"/>
                </a:solidFill>
                <a:latin typeface="JetBrains Mono" pitchFamily="2" charset="0"/>
              </a:rPr>
              <a:t>MyType</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7B6FC4"/>
                </a:solidFill>
                <a:latin typeface="JetBrains Mono" pitchFamily="2" charset="0"/>
              </a:rPr>
              <a:t>main</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D5A2DF"/>
                </a:solidFill>
                <a:latin typeface="JetBrains Mono" pitchFamily="2" charset="0"/>
              </a:rPr>
              <a:t>static_assert</a:t>
            </a:r>
            <a:r>
              <a:rPr lang="en-IN" sz="1600" b="0" i="0" u="none" strike="noStrike" baseline="0">
                <a:solidFill>
                  <a:srgbClr val="FFFFFF"/>
                </a:solidFill>
                <a:latin typeface="JetBrains Mono" pitchFamily="2" charset="0"/>
              </a:rPr>
              <a:t>(</a:t>
            </a:r>
            <a:r>
              <a:rPr lang="en-IN" sz="1600" b="0" i="0" u="none" strike="noStrike" baseline="0" err="1">
                <a:solidFill>
                  <a:srgbClr val="DF2059"/>
                </a:solidFill>
                <a:latin typeface="JetBrains Mono" pitchFamily="2" charset="0"/>
              </a:rPr>
              <a:t>LessThan</a:t>
            </a:r>
            <a:r>
              <a:rPr lang="en-IN" sz="1600" b="0" i="0" u="none" strike="noStrike" baseline="0">
                <a:solidFill>
                  <a:srgbClr val="FFFFFF"/>
                </a:solidFill>
                <a:latin typeface="JetBrains Mono" pitchFamily="2" charset="0"/>
              </a:rPr>
              <a:t>&lt;</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a:solidFill>
                  <a:srgbClr val="008B8B"/>
                </a:solidFill>
                <a:latin typeface="JetBrains Mono" pitchFamily="2" charset="0"/>
              </a:rPr>
              <a:t>string</a:t>
            </a:r>
            <a:r>
              <a:rPr lang="en-IN" sz="1600" b="0" i="0" u="none" strike="noStrike" baseline="0">
                <a:solidFill>
                  <a:srgbClr val="FFFFFF"/>
                </a:solidFill>
                <a:latin typeface="JetBrains Mono" pitchFamily="2" charset="0"/>
              </a:rPr>
              <a:t>&gt;)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D5A2DF"/>
                </a:solidFill>
                <a:latin typeface="JetBrains Mono" pitchFamily="2" charset="0"/>
              </a:rPr>
              <a:t>static_assert</a:t>
            </a:r>
            <a:r>
              <a:rPr lang="en-IN" sz="1600" b="0" i="0" u="none" strike="noStrike" baseline="0">
                <a:solidFill>
                  <a:srgbClr val="FFFFFF"/>
                </a:solidFill>
                <a:latin typeface="JetBrains Mono" pitchFamily="2" charset="0"/>
              </a:rPr>
              <a:t>(</a:t>
            </a:r>
            <a:r>
              <a:rPr lang="en-IN" sz="1600" b="0" i="0" u="none" strike="noStrike" baseline="0" err="1">
                <a:solidFill>
                  <a:srgbClr val="DF2059"/>
                </a:solidFill>
                <a:latin typeface="JetBrains Mono" pitchFamily="2" charset="0"/>
              </a:rPr>
              <a:t>LessThan</a:t>
            </a:r>
            <a:r>
              <a:rPr lang="en-IN" sz="1600" b="0" i="0" u="none" strike="noStrike" baseline="0">
                <a:solidFill>
                  <a:srgbClr val="FFFFFF"/>
                </a:solidFill>
                <a:latin typeface="JetBrains Mono" pitchFamily="2" charset="0"/>
              </a:rPr>
              <a:t>&lt;</a:t>
            </a:r>
            <a:r>
              <a:rPr lang="en-IN" sz="1600" b="0" i="0" u="none" strike="noStrike" baseline="0">
                <a:solidFill>
                  <a:srgbClr val="D5A2DF"/>
                </a:solidFill>
                <a:latin typeface="JetBrains Mono" pitchFamily="2" charset="0"/>
              </a:rPr>
              <a:t>int</a:t>
            </a:r>
            <a:r>
              <a:rPr lang="en-IN" sz="1600" b="0" i="0" u="none" strike="noStrike" baseline="0">
                <a:solidFill>
                  <a:srgbClr val="FFFFFF"/>
                </a:solidFill>
                <a:latin typeface="JetBrains Mono" pitchFamily="2" charset="0"/>
              </a:rPr>
              <a:t>&gt;)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p>
          <a:p>
            <a:pPr marR="0" algn="l" rtl="0"/>
            <a:r>
              <a:rPr lang="en-IN" sz="1600">
                <a:solidFill>
                  <a:srgbClr val="FFFFFF"/>
                </a:solidFill>
                <a:latin typeface="JetBrains Mono" pitchFamily="2" charset="0"/>
              </a:rPr>
              <a:t>	</a:t>
            </a:r>
          </a:p>
          <a:p>
            <a:pPr marR="0" algn="l" rtl="0"/>
            <a:r>
              <a:rPr lang="en-IN" sz="1600" b="0" i="0" u="none" strike="noStrike" baseline="0">
                <a:solidFill>
                  <a:srgbClr val="FFFFFF"/>
                </a:solidFill>
                <a:latin typeface="JetBrains Mono" pitchFamily="2" charset="0"/>
              </a:rPr>
              <a:t>	</a:t>
            </a:r>
            <a:r>
              <a:rPr lang="en-IN" sz="1600">
                <a:solidFill>
                  <a:srgbClr val="7E7E7E"/>
                </a:solidFill>
                <a:latin typeface="JetBrains Mono" pitchFamily="2" charset="0"/>
              </a:rPr>
              <a:t>//Error</a:t>
            </a: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D5A2DF"/>
                </a:solidFill>
                <a:latin typeface="JetBrains Mono" pitchFamily="2" charset="0"/>
              </a:rPr>
              <a:t>static_assert</a:t>
            </a:r>
            <a:r>
              <a:rPr lang="en-IN" sz="1600" b="0" i="0" u="none" strike="noStrike" baseline="0">
                <a:solidFill>
                  <a:srgbClr val="FFFFFF"/>
                </a:solidFill>
                <a:latin typeface="JetBrains Mono" pitchFamily="2" charset="0"/>
              </a:rPr>
              <a:t>(</a:t>
            </a:r>
            <a:r>
              <a:rPr lang="en-IN" sz="1600" b="0" i="0" u="none" strike="noStrike" baseline="0" err="1">
                <a:solidFill>
                  <a:srgbClr val="DF2059"/>
                </a:solidFill>
                <a:latin typeface="JetBrains Mono" pitchFamily="2" charset="0"/>
              </a:rPr>
              <a:t>LessThan</a:t>
            </a:r>
            <a:r>
              <a:rPr lang="en-IN" sz="1600" b="0" i="0" u="none" strike="noStrike" baseline="0">
                <a:solidFill>
                  <a:srgbClr val="FFFFFF"/>
                </a:solidFill>
                <a:latin typeface="JetBrains Mono" pitchFamily="2" charset="0"/>
              </a:rPr>
              <a:t>&lt;</a:t>
            </a:r>
            <a:r>
              <a:rPr lang="en-IN" sz="1600" b="0" i="0" u="none" strike="noStrike" baseline="0" err="1">
                <a:solidFill>
                  <a:srgbClr val="008B8B"/>
                </a:solidFill>
                <a:latin typeface="JetBrains Mono" pitchFamily="2" charset="0"/>
              </a:rPr>
              <a:t>MyType</a:t>
            </a:r>
            <a:r>
              <a:rPr lang="en-IN" sz="1600" b="0" i="0" u="none" strike="noStrike" baseline="0">
                <a:solidFill>
                  <a:srgbClr val="FFFFFF"/>
                </a:solidFill>
                <a:latin typeface="JetBrains Mono" pitchFamily="2" charset="0"/>
              </a:rPr>
              <a:t>&gt;)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900" b="0" i="0" u="none" strike="noStrike" baseline="0">
              <a:latin typeface="Times New Roman" panose="02020603050405020304" pitchFamily="18" charset="0"/>
            </a:endParaRPr>
          </a:p>
        </p:txBody>
      </p:sp>
    </p:spTree>
    <p:extLst>
      <p:ext uri="{BB962C8B-B14F-4D97-AF65-F5344CB8AC3E}">
        <p14:creationId xmlns:p14="http://schemas.microsoft.com/office/powerpoint/2010/main" val="253596753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50EE-5FA2-4984-BD8D-322DC7F5FD1C}"/>
              </a:ext>
            </a:extLst>
          </p:cNvPr>
          <p:cNvSpPr>
            <a:spLocks noGrp="1"/>
          </p:cNvSpPr>
          <p:nvPr>
            <p:ph type="title"/>
          </p:nvPr>
        </p:nvSpPr>
        <p:spPr/>
        <p:txBody>
          <a:bodyPr/>
          <a:lstStyle/>
          <a:p>
            <a:r>
              <a:rPr lang="en-US"/>
              <a:t>Type Requirement</a:t>
            </a:r>
            <a:endParaRPr lang="en-IN"/>
          </a:p>
        </p:txBody>
      </p:sp>
      <p:sp>
        <p:nvSpPr>
          <p:cNvPr id="3" name="Content Placeholder 2">
            <a:extLst>
              <a:ext uri="{FF2B5EF4-FFF2-40B4-BE49-F238E27FC236}">
                <a16:creationId xmlns:a16="http://schemas.microsoft.com/office/drawing/2014/main" id="{BEA3EAC7-A71F-4707-9B6B-E8CBD37008C6}"/>
              </a:ext>
            </a:extLst>
          </p:cNvPr>
          <p:cNvSpPr>
            <a:spLocks noGrp="1"/>
          </p:cNvSpPr>
          <p:nvPr>
            <p:ph idx="1"/>
          </p:nvPr>
        </p:nvSpPr>
        <p:spPr>
          <a:xfrm>
            <a:off x="838200" y="1825625"/>
            <a:ext cx="10515600" cy="2674657"/>
          </a:xfrm>
        </p:spPr>
        <p:txBody>
          <a:bodyPr>
            <a:normAutofit lnSpcReduction="10000"/>
          </a:bodyPr>
          <a:lstStyle/>
          <a:p>
            <a:r>
              <a:rPr lang="en-US"/>
              <a:t>These are expressions that have to be well-formed when using a name as a type</a:t>
            </a:r>
          </a:p>
          <a:p>
            <a:r>
              <a:rPr lang="en-US"/>
              <a:t>This sets the requirement of a nested type</a:t>
            </a:r>
          </a:p>
          <a:p>
            <a:r>
              <a:rPr lang="en-US"/>
              <a:t>The requirement is specified through the </a:t>
            </a:r>
            <a:r>
              <a:rPr lang="en-US" i="1" err="1"/>
              <a:t>typename</a:t>
            </a:r>
            <a:r>
              <a:rPr lang="en-US"/>
              <a:t> keyword followed by a type name</a:t>
            </a:r>
          </a:p>
          <a:p>
            <a:endParaRPr lang="en-US"/>
          </a:p>
          <a:p>
            <a:endParaRPr lang="en-IN"/>
          </a:p>
        </p:txBody>
      </p:sp>
      <p:sp>
        <p:nvSpPr>
          <p:cNvPr id="4" name="TextBox 3">
            <a:extLst>
              <a:ext uri="{FF2B5EF4-FFF2-40B4-BE49-F238E27FC236}">
                <a16:creationId xmlns:a16="http://schemas.microsoft.com/office/drawing/2014/main" id="{AFC0D209-26DA-4558-BC9E-CF782C607C3C}"/>
              </a:ext>
            </a:extLst>
          </p:cNvPr>
          <p:cNvSpPr txBox="1"/>
          <p:nvPr/>
        </p:nvSpPr>
        <p:spPr>
          <a:xfrm>
            <a:off x="3461777" y="4742198"/>
            <a:ext cx="5268446" cy="2062103"/>
          </a:xfrm>
          <a:prstGeom prst="rect">
            <a:avLst/>
          </a:prstGeom>
          <a:noFill/>
        </p:spPr>
        <p:txBody>
          <a:bodyPr wrap="square">
            <a:spAutoFit/>
          </a:bodyPr>
          <a:lstStyle/>
          <a:p>
            <a:pPr marL="0" indent="0">
              <a:buNone/>
            </a:pPr>
            <a:r>
              <a:rPr lang="en-US" sz="3200" i="1">
                <a:solidFill>
                  <a:srgbClr val="7030A0"/>
                </a:solidFill>
              </a:rPr>
              <a:t>requires</a:t>
            </a:r>
            <a:r>
              <a:rPr lang="en-US" sz="3200" i="1"/>
              <a:t> </a:t>
            </a:r>
            <a:r>
              <a:rPr lang="en-US" sz="3200" i="1">
                <a:solidFill>
                  <a:schemeClr val="bg1">
                    <a:lumMod val="65000"/>
                    <a:lumOff val="35000"/>
                  </a:schemeClr>
                </a:solidFill>
              </a:rPr>
              <a:t>(</a:t>
            </a:r>
            <a:r>
              <a:rPr lang="en-US" sz="3200" i="1">
                <a:solidFill>
                  <a:schemeClr val="tx1">
                    <a:lumMod val="50000"/>
                  </a:schemeClr>
                </a:solidFill>
              </a:rPr>
              <a:t>T</a:t>
            </a:r>
            <a:r>
              <a:rPr lang="en-US" sz="3200" i="1">
                <a:solidFill>
                  <a:schemeClr val="bg1">
                    <a:lumMod val="65000"/>
                    <a:lumOff val="35000"/>
                  </a:schemeClr>
                </a:solidFill>
              </a:rPr>
              <a:t>)</a:t>
            </a:r>
          </a:p>
          <a:p>
            <a:pPr marL="0" indent="0">
              <a:buNone/>
            </a:pPr>
            <a:r>
              <a:rPr lang="en-US" sz="3200" i="1">
                <a:solidFill>
                  <a:schemeClr val="bg1">
                    <a:lumMod val="65000"/>
                    <a:lumOff val="35000"/>
                  </a:schemeClr>
                </a:solidFill>
              </a:rPr>
              <a:t>{</a:t>
            </a:r>
          </a:p>
          <a:p>
            <a:r>
              <a:rPr lang="en-US" sz="3200" i="1">
                <a:solidFill>
                  <a:schemeClr val="bg1">
                    <a:lumMod val="50000"/>
                    <a:lumOff val="50000"/>
                  </a:schemeClr>
                </a:solidFill>
              </a:rPr>
              <a:t>	</a:t>
            </a:r>
            <a:r>
              <a:rPr lang="en-US" sz="3200" i="1" err="1">
                <a:solidFill>
                  <a:srgbClr val="7030A0"/>
                </a:solidFill>
              </a:rPr>
              <a:t>typename</a:t>
            </a:r>
            <a:r>
              <a:rPr lang="en-US" sz="3200" i="1">
                <a:solidFill>
                  <a:srgbClr val="7030A0"/>
                </a:solidFill>
              </a:rPr>
              <a:t> </a:t>
            </a:r>
            <a:r>
              <a:rPr lang="en-US" sz="3200" i="1">
                <a:solidFill>
                  <a:schemeClr val="tx1">
                    <a:lumMod val="50000"/>
                  </a:schemeClr>
                </a:solidFill>
              </a:rPr>
              <a:t>T::nested_type ;</a:t>
            </a:r>
            <a:endParaRPr lang="en-US" sz="3200" i="1">
              <a:solidFill>
                <a:schemeClr val="bg1">
                  <a:lumMod val="95000"/>
                  <a:lumOff val="5000"/>
                </a:schemeClr>
              </a:solidFill>
            </a:endParaRPr>
          </a:p>
          <a:p>
            <a:r>
              <a:rPr lang="en-US" sz="3200" i="1">
                <a:solidFill>
                  <a:schemeClr val="bg1">
                    <a:lumMod val="65000"/>
                    <a:lumOff val="35000"/>
                  </a:schemeClr>
                </a:solidFill>
              </a:rPr>
              <a:t>}</a:t>
            </a:r>
          </a:p>
        </p:txBody>
      </p:sp>
    </p:spTree>
    <p:extLst>
      <p:ext uri="{BB962C8B-B14F-4D97-AF65-F5344CB8AC3E}">
        <p14:creationId xmlns:p14="http://schemas.microsoft.com/office/powerpoint/2010/main" val="1035054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CF372D-1C1C-47C6-B894-10DA324D0B8B}"/>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0A83AB1C-74B1-4B01-994F-E9C090061734}"/>
              </a:ext>
            </a:extLst>
          </p:cNvPr>
          <p:cNvSpPr txBox="1"/>
          <p:nvPr/>
        </p:nvSpPr>
        <p:spPr>
          <a:xfrm>
            <a:off x="3265395" y="1592076"/>
            <a:ext cx="6100482" cy="4401205"/>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template</a:t>
            </a:r>
            <a:r>
              <a:rPr lang="en-IN" sz="1800" b="0" i="0" u="none" strike="noStrike" baseline="0">
                <a:solidFill>
                  <a:srgbClr val="FFFFFF"/>
                </a:solidFill>
                <a:latin typeface="JetBrains Mono" pitchFamily="2" charset="0"/>
              </a:rPr>
              <a:t>&lt;</a:t>
            </a:r>
            <a:r>
              <a:rPr lang="en-IN" sz="1800" b="0" i="0" u="none" strike="noStrike" baseline="0" err="1">
                <a:solidFill>
                  <a:srgbClr val="D5A2DF"/>
                </a:solidFill>
                <a:latin typeface="JetBrains Mono" pitchFamily="2" charset="0"/>
              </a:rPr>
              <a:t>typename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concept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F2059"/>
                </a:solidFill>
                <a:latin typeface="JetBrains Mono" pitchFamily="2" charset="0"/>
              </a:rPr>
              <a:t>Container</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requires</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err="1">
                <a:solidFill>
                  <a:srgbClr val="D5A2DF"/>
                </a:solidFill>
                <a:latin typeface="JetBrains Mono" pitchFamily="2" charset="0"/>
              </a:rPr>
              <a:t>typename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a:t>
            </a:r>
            <a:r>
              <a:rPr lang="en-IN" sz="1800" b="0" i="0" u="none" strike="noStrike" baseline="0">
                <a:solidFill>
                  <a:srgbClr val="556B2F"/>
                </a:solidFill>
                <a:latin typeface="JetBrains Mono" pitchFamily="2" charset="0"/>
              </a:rPr>
              <a:t>value_type</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err="1">
                <a:solidFill>
                  <a:srgbClr val="D5A2DF"/>
                </a:solidFill>
                <a:latin typeface="JetBrains Mono" pitchFamily="2" charset="0"/>
              </a:rPr>
              <a:t>typename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a:t>
            </a:r>
            <a:r>
              <a:rPr lang="en-IN" sz="1800" b="0" i="0" u="none" strike="noStrike" baseline="0">
                <a:solidFill>
                  <a:srgbClr val="556B2F"/>
                </a:solidFill>
                <a:latin typeface="JetBrains Mono" pitchFamily="2" charset="0"/>
              </a:rPr>
              <a:t>iterator</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5A2DF"/>
                </a:solidFill>
                <a:latin typeface="JetBrains Mono" pitchFamily="2" charset="0"/>
              </a:rPr>
              <a:t>template</a:t>
            </a:r>
            <a:r>
              <a:rPr lang="en-IN" sz="1800" b="0" i="0" u="none" strike="noStrike" baseline="0">
                <a:solidFill>
                  <a:srgbClr val="FFFFFF"/>
                </a:solidFill>
                <a:latin typeface="JetBrains Mono" pitchFamily="2" charset="0"/>
              </a:rPr>
              <a:t>&lt;</a:t>
            </a:r>
            <a:r>
              <a:rPr lang="en-IN" sz="1800" b="0" i="0" u="none" strike="noStrike" baseline="0" err="1">
                <a:solidFill>
                  <a:srgbClr val="D5A2DF"/>
                </a:solidFill>
                <a:latin typeface="JetBrains Mono" pitchFamily="2" charset="0"/>
              </a:rPr>
              <a:t>typename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requires</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F2059"/>
                </a:solidFill>
                <a:latin typeface="JetBrains Mono" pitchFamily="2" charset="0"/>
              </a:rPr>
              <a:t>Container</a:t>
            </a:r>
            <a:r>
              <a:rPr lang="en-IN" sz="1800" b="0" i="0" u="none" strike="noStrike" baseline="0">
                <a:solidFill>
                  <a:srgbClr val="FFFFFF"/>
                </a:solidFill>
                <a:latin typeface="JetBrains Mono" pitchFamily="2" charset="0"/>
              </a:rPr>
              <a:t>&lt;</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fr-FR" sz="1800" b="0" i="0" u="none" strike="noStrike" baseline="0">
                <a:solidFill>
                  <a:srgbClr val="D5A2DF"/>
                </a:solidFill>
                <a:latin typeface="JetBrains Mono" pitchFamily="2" charset="0"/>
              </a:rPr>
              <a:t>double</a:t>
            </a:r>
            <a:r>
              <a:rPr lang="fr-FR" sz="1800" b="0" i="0" u="none" strike="noStrike" baseline="0">
                <a:solidFill>
                  <a:srgbClr val="DCDCDC"/>
                </a:solidFill>
                <a:latin typeface="Cambria" panose="02040503050406030204" pitchFamily="18" charset="0"/>
              </a:rPr>
              <a:t> </a:t>
            </a:r>
            <a:r>
              <a:rPr lang="fr-FR" sz="1800" b="0" i="0" u="none" strike="noStrike" baseline="0" err="1">
                <a:solidFill>
                  <a:srgbClr val="7B6FC4"/>
                </a:solidFill>
                <a:latin typeface="JetBrains Mono" pitchFamily="2" charset="0"/>
              </a:rPr>
              <a:t>Average</a:t>
            </a:r>
            <a:r>
              <a:rPr lang="fr-FR" sz="1800" b="0" i="0" u="none" strike="noStrike" baseline="0">
                <a:solidFill>
                  <a:srgbClr val="FFFFFF"/>
                </a:solidFill>
                <a:latin typeface="JetBrains Mono" pitchFamily="2" charset="0"/>
              </a:rPr>
              <a:t>(</a:t>
            </a:r>
            <a:r>
              <a:rPr lang="fr-FR" sz="1800" b="0" i="0" u="none" strike="noStrike" baseline="0" err="1">
                <a:solidFill>
                  <a:srgbClr val="D5A2DF"/>
                </a:solidFill>
                <a:latin typeface="JetBrains Mono" pitchFamily="2" charset="0"/>
              </a:rPr>
              <a:t>const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556B2F"/>
                </a:solidFill>
                <a:latin typeface="JetBrains Mono" pitchFamily="2" charset="0"/>
              </a:rPr>
              <a:t>T</a:t>
            </a:r>
            <a:r>
              <a:rPr lang="fr-FR" sz="1800" b="0" i="0" u="none" strike="noStrike" baseline="0">
                <a:solidFill>
                  <a:srgbClr val="FFFFFF"/>
                </a:solidFill>
                <a:latin typeface="JetBrains Mono" pitchFamily="2" charset="0"/>
              </a:rPr>
              <a:t>&amp;</a:t>
            </a:r>
            <a:r>
              <a:rPr lang="fr-FR" sz="1800" b="0" i="0" u="none" strike="noStrike" baseline="0">
                <a:solidFill>
                  <a:srgbClr val="DCDCDC"/>
                </a:solidFill>
                <a:latin typeface="Cambria" panose="02040503050406030204" pitchFamily="18" charset="0"/>
              </a:rPr>
              <a:t> </a:t>
            </a:r>
            <a:r>
              <a:rPr lang="fr-FR" sz="1800" b="0" i="0" u="none" strike="noStrike" baseline="0" err="1">
                <a:solidFill>
                  <a:srgbClr val="C8C8C8"/>
                </a:solidFill>
                <a:latin typeface="JetBrains Mono" pitchFamily="2" charset="0"/>
              </a:rPr>
              <a:t>cont</a:t>
            </a:r>
            <a:r>
              <a:rPr lang="fr-FR" sz="1800" b="0" i="0" u="none" strike="noStrike" baseline="0">
                <a:solidFill>
                  <a:srgbClr val="FFFFFF"/>
                </a:solidFill>
                <a:latin typeface="JetBrains Mono" pitchFamily="2" charset="0"/>
              </a:rPr>
              <a: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FFFFFF"/>
                </a:solidFill>
                <a:latin typeface="JetBrains Mono" pitchFamily="2" charset="0"/>
              </a:rPr>
              <a:t>{</a:t>
            </a:r>
            <a:endParaRPr lang="fr-FR"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err="1">
                <a:solidFill>
                  <a:srgbClr val="D5A2DF"/>
                </a:solidFill>
                <a:latin typeface="JetBrains Mono" pitchFamily="2" charset="0"/>
              </a:rPr>
              <a:t>typename</a:t>
            </a:r>
            <a:r>
              <a:rPr lang="en-US" sz="1800" b="0" i="0" u="none" strike="noStrike" baseline="0">
                <a:solidFill>
                  <a:srgbClr val="DCDCDC"/>
                </a:solidFill>
                <a:latin typeface="Cambria" panose="02040503050406030204" pitchFamily="18" charset="0"/>
              </a:rPr>
              <a:t> </a:t>
            </a:r>
            <a:r>
              <a:rPr lang="en-US" sz="1800" b="0" i="0" u="none" strike="noStrike" baseline="0">
                <a:solidFill>
                  <a:srgbClr val="556B2F"/>
                </a:solidFill>
                <a:latin typeface="JetBrains Mono" pitchFamily="2" charset="0"/>
              </a:rPr>
              <a:t>T</a:t>
            </a:r>
            <a:r>
              <a:rPr lang="en-US" sz="1800" b="0" i="0" u="none" strike="noStrike" baseline="0">
                <a:solidFill>
                  <a:srgbClr val="FFFFFF"/>
                </a:solidFill>
                <a:latin typeface="JetBrains Mono" pitchFamily="2" charset="0"/>
              </a:rPr>
              <a:t>::</a:t>
            </a:r>
            <a:r>
              <a:rPr lang="en-US" sz="1800" b="0" i="0" u="none" strike="noStrike" baseline="0">
                <a:solidFill>
                  <a:srgbClr val="556B2F"/>
                </a:solidFill>
                <a:latin typeface="JetBrains Mono" pitchFamily="2" charset="0"/>
              </a:rPr>
              <a:t>value_type</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sum</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for</a:t>
            </a:r>
            <a:r>
              <a:rPr lang="en-IN" sz="1800" b="0" i="0" u="none" strike="noStrike" baseline="0">
                <a:solidFill>
                  <a:srgbClr val="FFFFFF"/>
                </a:solidFill>
                <a:latin typeface="JetBrains Mono" pitchFamily="2" charset="0"/>
              </a:rPr>
              <a:t>(</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cont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8C8C8"/>
                </a:solidFill>
                <a:latin typeface="JetBrains Mono" pitchFamily="2" charset="0"/>
              </a:rPr>
              <a:t>sum</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double</a:t>
            </a:r>
            <a:r>
              <a:rPr lang="en-US" sz="1800" b="0" i="0" u="none" strike="noStrike" baseline="0">
                <a:solidFill>
                  <a:srgbClr val="FFFFFF"/>
                </a:solidFill>
                <a:latin typeface="JetBrains Mono" pitchFamily="2" charset="0"/>
              </a:rPr>
              <a:t>)</a:t>
            </a:r>
            <a:r>
              <a:rPr lang="en-US" sz="1800" b="0" i="0" u="none" strike="noStrike" baseline="0">
                <a:solidFill>
                  <a:srgbClr val="C8C8C8"/>
                </a:solidFill>
                <a:latin typeface="JetBrains Mono" pitchFamily="2" charset="0"/>
              </a:rPr>
              <a:t>sum</a:t>
            </a:r>
            <a:r>
              <a:rPr lang="en-US" sz="1800" b="0" i="0" u="none" strike="noStrike" baseline="0">
                <a:solidFill>
                  <a:srgbClr val="FFFFFF"/>
                </a:solidFill>
                <a:latin typeface="JetBrains Mono" pitchFamily="2" charset="0"/>
              </a:rPr>
              <a:t>/</a:t>
            </a:r>
            <a:r>
              <a:rPr lang="en-US" sz="1800" b="0" i="0" u="none" strike="noStrike" baseline="0" err="1">
                <a:solidFill>
                  <a:srgbClr val="C8C8C8"/>
                </a:solidFill>
                <a:latin typeface="JetBrains Mono" pitchFamily="2" charset="0"/>
              </a:rPr>
              <a:t>cont</a:t>
            </a:r>
            <a:r>
              <a:rPr lang="en-US" sz="1800" b="0" i="0" u="none" strike="noStrike" baseline="0" err="1">
                <a:solidFill>
                  <a:srgbClr val="FFFFFF"/>
                </a:solidFill>
                <a:latin typeface="JetBrains Mono" pitchFamily="2" charset="0"/>
              </a:rPr>
              <a:t>.</a:t>
            </a:r>
            <a:r>
              <a:rPr lang="en-US" sz="1800" b="0" i="0" u="none" strike="noStrike" baseline="0" err="1">
                <a:solidFill>
                  <a:srgbClr val="556B2F"/>
                </a:solidFill>
                <a:latin typeface="JetBrains Mono" pitchFamily="2" charset="0"/>
              </a:rPr>
              <a:t>size</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000" b="0" i="0" u="none" strike="noStrike" baseline="0">
              <a:latin typeface="Times New Roman" panose="02020603050405020304" pitchFamily="18" charset="0"/>
            </a:endParaRPr>
          </a:p>
        </p:txBody>
      </p:sp>
    </p:spTree>
    <p:extLst>
      <p:ext uri="{BB962C8B-B14F-4D97-AF65-F5344CB8AC3E}">
        <p14:creationId xmlns:p14="http://schemas.microsoft.com/office/powerpoint/2010/main" val="425586233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EACE-ED60-43EC-9505-3B29BFC51D53}"/>
              </a:ext>
            </a:extLst>
          </p:cNvPr>
          <p:cNvSpPr>
            <a:spLocks noGrp="1"/>
          </p:cNvSpPr>
          <p:nvPr>
            <p:ph type="title"/>
          </p:nvPr>
        </p:nvSpPr>
        <p:spPr/>
        <p:txBody>
          <a:bodyPr/>
          <a:lstStyle/>
          <a:p>
            <a:r>
              <a:rPr lang="en-US"/>
              <a:t>Rules</a:t>
            </a:r>
            <a:endParaRPr lang="en-IN"/>
          </a:p>
        </p:txBody>
      </p:sp>
      <p:sp>
        <p:nvSpPr>
          <p:cNvPr id="3" name="Content Placeholder 2">
            <a:extLst>
              <a:ext uri="{FF2B5EF4-FFF2-40B4-BE49-F238E27FC236}">
                <a16:creationId xmlns:a16="http://schemas.microsoft.com/office/drawing/2014/main" id="{EF3E2FFC-A801-4DD3-BC3C-F4EDCDC8C133}"/>
              </a:ext>
            </a:extLst>
          </p:cNvPr>
          <p:cNvSpPr>
            <a:spLocks noGrp="1"/>
          </p:cNvSpPr>
          <p:nvPr>
            <p:ph idx="1"/>
          </p:nvPr>
        </p:nvSpPr>
        <p:spPr/>
        <p:txBody>
          <a:bodyPr>
            <a:normAutofit lnSpcReduction="10000"/>
          </a:bodyPr>
          <a:lstStyle/>
          <a:p>
            <a:r>
              <a:rPr lang="en-US"/>
              <a:t>Designator must refer to non-static data member</a:t>
            </a:r>
          </a:p>
          <a:p>
            <a:r>
              <a:rPr lang="en-US"/>
              <a:t>Designators must follow the order of declaration</a:t>
            </a:r>
          </a:p>
          <a:p>
            <a:r>
              <a:rPr lang="en-US"/>
              <a:t>Designators are optional, but ones that have, must follow the order of declaration</a:t>
            </a:r>
          </a:p>
          <a:p>
            <a:r>
              <a:rPr lang="en-US"/>
              <a:t>Non-designated initialization and designated initialization cannot be mixed</a:t>
            </a:r>
          </a:p>
          <a:p>
            <a:r>
              <a:rPr lang="en-US"/>
              <a:t>Same designator cannot be repeated</a:t>
            </a:r>
          </a:p>
          <a:p>
            <a:r>
              <a:rPr lang="en-US"/>
              <a:t>Designators cannot be nested (chained)</a:t>
            </a:r>
            <a:endParaRPr lang="en-IN"/>
          </a:p>
        </p:txBody>
      </p:sp>
    </p:spTree>
    <p:extLst>
      <p:ext uri="{BB962C8B-B14F-4D97-AF65-F5344CB8AC3E}">
        <p14:creationId xmlns:p14="http://schemas.microsoft.com/office/powerpoint/2010/main" val="422274479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81ED-90C8-4E9F-83BE-96FEE54C701F}"/>
              </a:ext>
            </a:extLst>
          </p:cNvPr>
          <p:cNvSpPr>
            <a:spLocks noGrp="1"/>
          </p:cNvSpPr>
          <p:nvPr>
            <p:ph type="title"/>
          </p:nvPr>
        </p:nvSpPr>
        <p:spPr/>
        <p:txBody>
          <a:bodyPr/>
          <a:lstStyle/>
          <a:p>
            <a:r>
              <a:rPr lang="en-US"/>
              <a:t>Compound Requirement</a:t>
            </a:r>
            <a:endParaRPr lang="en-IN"/>
          </a:p>
        </p:txBody>
      </p:sp>
      <p:sp>
        <p:nvSpPr>
          <p:cNvPr id="3" name="Content Placeholder 2">
            <a:extLst>
              <a:ext uri="{FF2B5EF4-FFF2-40B4-BE49-F238E27FC236}">
                <a16:creationId xmlns:a16="http://schemas.microsoft.com/office/drawing/2014/main" id="{72C3F783-5ADA-4A56-A8DB-F941F6B5C0FE}"/>
              </a:ext>
            </a:extLst>
          </p:cNvPr>
          <p:cNvSpPr>
            <a:spLocks noGrp="1"/>
          </p:cNvSpPr>
          <p:nvPr>
            <p:ph idx="1"/>
          </p:nvPr>
        </p:nvSpPr>
        <p:spPr>
          <a:xfrm>
            <a:off x="838200" y="1825625"/>
            <a:ext cx="10515600" cy="3249958"/>
          </a:xfrm>
        </p:spPr>
        <p:txBody>
          <a:bodyPr/>
          <a:lstStyle/>
          <a:p>
            <a:r>
              <a:rPr lang="en-US"/>
              <a:t>Allows us to combine simple &amp; type requirements</a:t>
            </a:r>
          </a:p>
          <a:p>
            <a:r>
              <a:rPr lang="en-US"/>
              <a:t>This type of expression appears within a pair of { }</a:t>
            </a:r>
          </a:p>
          <a:p>
            <a:r>
              <a:rPr lang="en-US"/>
              <a:t>It may optionally have the </a:t>
            </a:r>
            <a:r>
              <a:rPr lang="en-US" i="1" err="1"/>
              <a:t>noexcept</a:t>
            </a:r>
            <a:r>
              <a:rPr lang="en-US"/>
              <a:t> specifier and/or a type constraint to apply a concept on what the expression evaluates to</a:t>
            </a:r>
            <a:endParaRPr lang="en-IN"/>
          </a:p>
        </p:txBody>
      </p:sp>
      <p:sp>
        <p:nvSpPr>
          <p:cNvPr id="6" name="TextBox 5">
            <a:extLst>
              <a:ext uri="{FF2B5EF4-FFF2-40B4-BE49-F238E27FC236}">
                <a16:creationId xmlns:a16="http://schemas.microsoft.com/office/drawing/2014/main" id="{12B1DC36-1E9B-4278-B758-6C479DEE4419}"/>
              </a:ext>
            </a:extLst>
          </p:cNvPr>
          <p:cNvSpPr txBox="1"/>
          <p:nvPr/>
        </p:nvSpPr>
        <p:spPr>
          <a:xfrm>
            <a:off x="2844248" y="4636871"/>
            <a:ext cx="6503503" cy="2062103"/>
          </a:xfrm>
          <a:prstGeom prst="rect">
            <a:avLst/>
          </a:prstGeom>
          <a:noFill/>
        </p:spPr>
        <p:txBody>
          <a:bodyPr wrap="square">
            <a:spAutoFit/>
          </a:bodyPr>
          <a:lstStyle/>
          <a:p>
            <a:pPr marL="0" indent="0">
              <a:buNone/>
            </a:pPr>
            <a:r>
              <a:rPr lang="en-US" sz="3200" i="1">
                <a:solidFill>
                  <a:srgbClr val="7030A0"/>
                </a:solidFill>
              </a:rPr>
              <a:t>requires</a:t>
            </a:r>
            <a:r>
              <a:rPr lang="en-US" sz="3200" i="1"/>
              <a:t> </a:t>
            </a:r>
            <a:r>
              <a:rPr lang="en-US" sz="3200" i="1">
                <a:solidFill>
                  <a:schemeClr val="bg1">
                    <a:lumMod val="65000"/>
                    <a:lumOff val="35000"/>
                  </a:schemeClr>
                </a:solidFill>
              </a:rPr>
              <a:t>(</a:t>
            </a:r>
            <a:r>
              <a:rPr lang="en-US" sz="3200" i="1" err="1">
                <a:solidFill>
                  <a:schemeClr val="tx1">
                    <a:lumMod val="50000"/>
                  </a:schemeClr>
                </a:solidFill>
              </a:rPr>
              <a:t>Args</a:t>
            </a:r>
            <a:r>
              <a:rPr lang="en-US" sz="3200" i="1">
                <a:solidFill>
                  <a:schemeClr val="bg1">
                    <a:lumMod val="65000"/>
                    <a:lumOff val="35000"/>
                  </a:schemeClr>
                </a:solidFill>
              </a:rPr>
              <a:t>)</a:t>
            </a:r>
          </a:p>
          <a:p>
            <a:pPr marL="0" indent="0">
              <a:buNone/>
            </a:pPr>
            <a:r>
              <a:rPr lang="en-US" sz="3200" i="1">
                <a:solidFill>
                  <a:schemeClr val="bg1">
                    <a:lumMod val="65000"/>
                    <a:lumOff val="35000"/>
                  </a:schemeClr>
                </a:solidFill>
              </a:rPr>
              <a:t>{</a:t>
            </a:r>
          </a:p>
          <a:p>
            <a:r>
              <a:rPr lang="en-US" sz="3200" i="1">
                <a:solidFill>
                  <a:schemeClr val="bg1">
                    <a:lumMod val="50000"/>
                    <a:lumOff val="50000"/>
                  </a:schemeClr>
                </a:solidFill>
              </a:rPr>
              <a:t>	</a:t>
            </a:r>
            <a:r>
              <a:rPr lang="en-US" sz="3200" i="1">
                <a:solidFill>
                  <a:schemeClr val="bg1">
                    <a:lumMod val="95000"/>
                    <a:lumOff val="5000"/>
                  </a:schemeClr>
                </a:solidFill>
              </a:rPr>
              <a:t>{</a:t>
            </a:r>
            <a:r>
              <a:rPr lang="en-US" sz="3200" i="1">
                <a:solidFill>
                  <a:schemeClr val="bg1">
                    <a:lumMod val="50000"/>
                    <a:lumOff val="50000"/>
                  </a:schemeClr>
                </a:solidFill>
              </a:rPr>
              <a:t>expression</a:t>
            </a:r>
            <a:r>
              <a:rPr lang="en-US" sz="3200" i="1">
                <a:solidFill>
                  <a:schemeClr val="bg1">
                    <a:lumMod val="95000"/>
                    <a:lumOff val="5000"/>
                  </a:schemeClr>
                </a:solidFill>
              </a:rPr>
              <a:t>}</a:t>
            </a:r>
            <a:r>
              <a:rPr lang="en-US" sz="3200" i="1">
                <a:solidFill>
                  <a:schemeClr val="bg1">
                    <a:lumMod val="50000"/>
                    <a:lumOff val="50000"/>
                  </a:schemeClr>
                </a:solidFill>
              </a:rPr>
              <a:t> </a:t>
            </a:r>
            <a:r>
              <a:rPr lang="en-US" sz="3200" i="1" err="1">
                <a:solidFill>
                  <a:srgbClr val="7030A0"/>
                </a:solidFill>
              </a:rPr>
              <a:t>noexcept</a:t>
            </a:r>
            <a:r>
              <a:rPr lang="en-US" sz="3200" i="1">
                <a:solidFill>
                  <a:schemeClr val="bg1">
                    <a:lumMod val="50000"/>
                    <a:lumOff val="50000"/>
                  </a:schemeClr>
                </a:solidFill>
              </a:rPr>
              <a:t> </a:t>
            </a:r>
            <a:r>
              <a:rPr lang="en-US" sz="3200" i="1">
                <a:solidFill>
                  <a:schemeClr val="bg1">
                    <a:lumMod val="95000"/>
                    <a:lumOff val="5000"/>
                  </a:schemeClr>
                </a:solidFill>
              </a:rPr>
              <a:t>-&gt;</a:t>
            </a:r>
            <a:r>
              <a:rPr lang="en-US" sz="3200" i="1">
                <a:solidFill>
                  <a:schemeClr val="bg1">
                    <a:lumMod val="50000"/>
                    <a:lumOff val="50000"/>
                  </a:schemeClr>
                </a:solidFill>
              </a:rPr>
              <a:t> </a:t>
            </a:r>
            <a:r>
              <a:rPr lang="en-US" sz="3200" i="1">
                <a:solidFill>
                  <a:srgbClr val="FF5D5D"/>
                </a:solidFill>
              </a:rPr>
              <a:t>concept </a:t>
            </a:r>
            <a:r>
              <a:rPr lang="en-US" sz="3200" i="1">
                <a:solidFill>
                  <a:schemeClr val="bg1"/>
                </a:solidFill>
              </a:rPr>
              <a:t>;</a:t>
            </a:r>
            <a:r>
              <a:rPr lang="en-US" sz="3200" i="1">
                <a:solidFill>
                  <a:schemeClr val="bg1">
                    <a:lumMod val="50000"/>
                    <a:lumOff val="50000"/>
                  </a:schemeClr>
                </a:solidFill>
              </a:rPr>
              <a:t> </a:t>
            </a:r>
            <a:endParaRPr lang="en-US" sz="3200" i="1">
              <a:solidFill>
                <a:schemeClr val="accent2">
                  <a:lumMod val="75000"/>
                </a:schemeClr>
              </a:solidFill>
            </a:endParaRPr>
          </a:p>
          <a:p>
            <a:pPr marL="0" indent="0">
              <a:buNone/>
            </a:pPr>
            <a:r>
              <a:rPr lang="en-US" sz="3200" i="1">
                <a:solidFill>
                  <a:schemeClr val="bg1">
                    <a:lumMod val="65000"/>
                    <a:lumOff val="35000"/>
                  </a:schemeClr>
                </a:solidFill>
              </a:rPr>
              <a:t>}</a:t>
            </a:r>
          </a:p>
        </p:txBody>
      </p:sp>
    </p:spTree>
    <p:extLst>
      <p:ext uri="{BB962C8B-B14F-4D97-AF65-F5344CB8AC3E}">
        <p14:creationId xmlns:p14="http://schemas.microsoft.com/office/powerpoint/2010/main" val="282670800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AA148A-825D-40B7-8B89-171ED4CB2980}"/>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525CD15D-20A3-4B5E-98B4-8811CB01B810}"/>
              </a:ext>
            </a:extLst>
          </p:cNvPr>
          <p:cNvSpPr txBox="1"/>
          <p:nvPr/>
        </p:nvSpPr>
        <p:spPr>
          <a:xfrm>
            <a:off x="3045759" y="2106887"/>
            <a:ext cx="6100482" cy="1231106"/>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D5A2DF"/>
                </a:solidFill>
                <a:latin typeface="JetBrains Mono" pitchFamily="2" charset="0"/>
              </a:rPr>
              <a:t>typename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fr-FR" sz="1600" b="0" i="0" u="none" strike="noStrike" baseline="0">
                <a:solidFill>
                  <a:srgbClr val="D5A2DF"/>
                </a:solidFill>
                <a:latin typeface="JetBrains Mono" pitchFamily="2" charset="0"/>
              </a:rPr>
              <a:t>concept</a:t>
            </a:r>
            <a:r>
              <a:rPr lang="fr-FR" sz="1600" b="0" i="0" u="none" strike="noStrike" baseline="0">
                <a:solidFill>
                  <a:srgbClr val="DCDCDC"/>
                </a:solidFill>
                <a:latin typeface="Cambria" panose="02040503050406030204" pitchFamily="18" charset="0"/>
              </a:rPr>
              <a:t> </a:t>
            </a:r>
            <a:r>
              <a:rPr lang="fr-FR" sz="1600" b="0" i="0" u="none" strike="noStrike" baseline="0" err="1">
                <a:solidFill>
                  <a:srgbClr val="DF2059"/>
                </a:solidFill>
                <a:latin typeface="JetBrains Mono" pitchFamily="2" charset="0"/>
              </a:rPr>
              <a:t>LessThan</a:t>
            </a:r>
            <a:r>
              <a:rPr lang="fr-FR" sz="1600" b="0" i="0" u="none" strike="noStrike" baseline="0">
                <a:solidFill>
                  <a:srgbClr val="DCDCDC"/>
                </a:solidFill>
                <a:latin typeface="Cambria" panose="02040503050406030204" pitchFamily="18" charset="0"/>
              </a:rPr>
              <a:t> </a:t>
            </a:r>
            <a:r>
              <a:rPr lang="fr-FR" sz="1600" b="0" i="0" u="none" strike="noStrike" baseline="0">
                <a:solidFill>
                  <a:srgbClr val="FFFFFF"/>
                </a:solidFill>
                <a:latin typeface="JetBrains Mono" pitchFamily="2" charset="0"/>
              </a:rPr>
              <a:t>=</a:t>
            </a:r>
            <a:r>
              <a:rPr lang="fr-FR" sz="1600" b="0" i="0" u="none" strike="noStrike" baseline="0">
                <a:solidFill>
                  <a:srgbClr val="DCDCDC"/>
                </a:solidFill>
                <a:latin typeface="Cambria" panose="02040503050406030204" pitchFamily="18" charset="0"/>
              </a:rPr>
              <a:t> </a:t>
            </a:r>
            <a:r>
              <a:rPr lang="fr-FR" sz="1600" b="0" i="0" u="none" strike="noStrike" baseline="0" err="1">
                <a:solidFill>
                  <a:srgbClr val="D5A2DF"/>
                </a:solidFill>
                <a:latin typeface="JetBrains Mono" pitchFamily="2" charset="0"/>
              </a:rPr>
              <a:t>requires</a:t>
            </a:r>
            <a:r>
              <a:rPr lang="fr-FR" sz="1600" b="0" i="0" u="none" strike="noStrike" baseline="0">
                <a:solidFill>
                  <a:srgbClr val="FFFFFF"/>
                </a:solidFill>
                <a:latin typeface="JetBrains Mono" pitchFamily="2" charset="0"/>
              </a:rPr>
              <a:t>(</a:t>
            </a:r>
            <a:r>
              <a:rPr lang="fr-FR" sz="1600" b="0" i="0" u="none" strike="noStrike" baseline="0">
                <a:solidFill>
                  <a:srgbClr val="556B2F"/>
                </a:solidFill>
                <a:latin typeface="JetBrains Mono" pitchFamily="2" charset="0"/>
              </a:rPr>
              <a:t>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C8C8C8"/>
                </a:solidFill>
                <a:latin typeface="JetBrains Mono" pitchFamily="2" charset="0"/>
              </a:rPr>
              <a:t>a</a:t>
            </a:r>
            <a:r>
              <a:rPr lang="fr-FR" sz="1600" b="0" i="0" u="none" strike="noStrike" baseline="0">
                <a:solidFill>
                  <a:srgbClr val="FFFFFF"/>
                </a:solidFill>
                <a:latin typeface="JetBrains Mono" pitchFamily="2" charset="0"/>
              </a:rPr>
              <a: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556B2F"/>
                </a:solidFill>
                <a:latin typeface="JetBrains Mono" pitchFamily="2" charset="0"/>
              </a:rPr>
              <a:t>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C8C8C8"/>
                </a:solidFill>
                <a:latin typeface="JetBrains Mono" pitchFamily="2" charset="0"/>
              </a:rPr>
              <a:t>b</a:t>
            </a:r>
            <a:r>
              <a:rPr lang="fr-FR" sz="1600" b="0" i="0" u="none" strike="noStrike" baseline="0">
                <a:solidFill>
                  <a:srgbClr val="FFFFFF"/>
                </a:solidFill>
                <a:latin typeface="JetBrains Mono" pitchFamily="2" charset="0"/>
              </a:rPr>
              <a: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FFFFFF"/>
                </a:solidFill>
                <a:latin typeface="JetBrains Mono" pitchFamily="2" charset="0"/>
              </a:rPr>
              <a:t>{</a:t>
            </a:r>
            <a:endParaRPr lang="fr-FR"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a</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b</a:t>
            </a:r>
            <a:r>
              <a:rPr lang="en-US" sz="1600" b="0" i="0" u="none" strike="noStrike" baseline="0">
                <a:solidFill>
                  <a:srgbClr val="FFFFFF"/>
                </a:solidFill>
                <a:latin typeface="JetBrains Mono" pitchFamily="2" charset="0"/>
              </a:rPr>
              <a:t>}</a:t>
            </a:r>
            <a:r>
              <a:rPr lang="en-US" sz="1600" b="0" i="0" u="none" strike="noStrike" baseline="0" err="1">
                <a:solidFill>
                  <a:srgbClr val="D5A2DF"/>
                </a:solidFill>
                <a:latin typeface="JetBrains Mono" pitchFamily="2" charset="0"/>
              </a:rPr>
              <a:t>noexcept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-&gt;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DF2059"/>
                </a:solidFill>
                <a:latin typeface="JetBrains Mono" pitchFamily="2" charset="0"/>
              </a:rPr>
              <a:t>convertible_to</a:t>
            </a:r>
            <a:r>
              <a:rPr lang="en-US" sz="1600" b="0" i="0" u="none" strike="noStrike" baseline="0">
                <a:solidFill>
                  <a:srgbClr val="FFFFFF"/>
                </a:solidFill>
                <a:latin typeface="JetBrains Mono" pitchFamily="2" charset="0"/>
              </a:rPr>
              <a:t>&lt;</a:t>
            </a:r>
            <a:r>
              <a:rPr lang="en-US" sz="1600" b="0" i="0" u="none" strike="noStrike" baseline="0">
                <a:solidFill>
                  <a:srgbClr val="D5A2DF"/>
                </a:solidFill>
                <a:latin typeface="JetBrains Mono" pitchFamily="2" charset="0"/>
              </a:rPr>
              <a:t>bool</a:t>
            </a:r>
            <a:r>
              <a:rPr lang="en-US" sz="1600" b="0" i="0" u="none" strike="noStrike" baseline="0">
                <a:solidFill>
                  <a:srgbClr val="FFFFFF"/>
                </a:solidFill>
                <a:latin typeface="JetBrains Mono" pitchFamily="2" charset="0"/>
              </a:rPr>
              <a:t>&gt;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900" b="0" i="0" u="none" strike="noStrike" baseline="0">
              <a:latin typeface="Times New Roman" panose="02020603050405020304" pitchFamily="18" charset="0"/>
            </a:endParaRPr>
          </a:p>
        </p:txBody>
      </p:sp>
      <p:sp>
        <p:nvSpPr>
          <p:cNvPr id="9" name="TextBox 8">
            <a:extLst>
              <a:ext uri="{FF2B5EF4-FFF2-40B4-BE49-F238E27FC236}">
                <a16:creationId xmlns:a16="http://schemas.microsoft.com/office/drawing/2014/main" id="{8802E302-39D9-4D66-9434-778840764205}"/>
              </a:ext>
            </a:extLst>
          </p:cNvPr>
          <p:cNvSpPr txBox="1"/>
          <p:nvPr/>
        </p:nvSpPr>
        <p:spPr>
          <a:xfrm>
            <a:off x="3045759" y="4173190"/>
            <a:ext cx="6100482" cy="1477328"/>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D5A2DF"/>
                </a:solidFill>
                <a:latin typeface="JetBrains Mono" pitchFamily="2" charset="0"/>
              </a:rPr>
              <a:t>typename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fr-FR" sz="1600" b="0" i="0" u="none" strike="noStrike" baseline="0">
                <a:solidFill>
                  <a:srgbClr val="D5A2DF"/>
                </a:solidFill>
                <a:latin typeface="JetBrains Mono" pitchFamily="2" charset="0"/>
              </a:rPr>
              <a:t>concept</a:t>
            </a:r>
            <a:r>
              <a:rPr lang="fr-FR" sz="1600" b="0" i="0" u="none" strike="noStrike" baseline="0">
                <a:solidFill>
                  <a:srgbClr val="DCDCDC"/>
                </a:solidFill>
                <a:latin typeface="Cambria" panose="02040503050406030204" pitchFamily="18" charset="0"/>
              </a:rPr>
              <a:t> </a:t>
            </a:r>
            <a:r>
              <a:rPr lang="fr-FR" sz="1600" b="0" i="0" u="none" strike="noStrike" baseline="0" err="1">
                <a:solidFill>
                  <a:srgbClr val="DF2059"/>
                </a:solidFill>
                <a:latin typeface="JetBrains Mono" pitchFamily="2" charset="0"/>
              </a:rPr>
              <a:t>Equals</a:t>
            </a:r>
            <a:r>
              <a:rPr lang="fr-FR" sz="1600" b="0" i="0" u="none" strike="noStrike" baseline="0">
                <a:solidFill>
                  <a:srgbClr val="DCDCDC"/>
                </a:solidFill>
                <a:latin typeface="Cambria" panose="02040503050406030204" pitchFamily="18" charset="0"/>
              </a:rPr>
              <a:t> </a:t>
            </a:r>
            <a:r>
              <a:rPr lang="fr-FR" sz="1600" b="0" i="0" u="none" strike="noStrike" baseline="0">
                <a:solidFill>
                  <a:srgbClr val="FFFFFF"/>
                </a:solidFill>
                <a:latin typeface="JetBrains Mono" pitchFamily="2" charset="0"/>
              </a:rPr>
              <a:t>=</a:t>
            </a:r>
            <a:r>
              <a:rPr lang="fr-FR" sz="1600" b="0" i="0" u="none" strike="noStrike" baseline="0">
                <a:solidFill>
                  <a:srgbClr val="DCDCDC"/>
                </a:solidFill>
                <a:latin typeface="Cambria" panose="02040503050406030204" pitchFamily="18" charset="0"/>
              </a:rPr>
              <a:t> </a:t>
            </a:r>
            <a:r>
              <a:rPr lang="fr-FR" sz="1600" b="0" i="0" u="none" strike="noStrike" baseline="0" err="1">
                <a:solidFill>
                  <a:srgbClr val="D5A2DF"/>
                </a:solidFill>
                <a:latin typeface="JetBrains Mono" pitchFamily="2" charset="0"/>
              </a:rPr>
              <a:t>requires</a:t>
            </a:r>
            <a:r>
              <a:rPr lang="fr-FR" sz="1600" b="0" i="0" u="none" strike="noStrike" baseline="0">
                <a:solidFill>
                  <a:srgbClr val="FFFFFF"/>
                </a:solidFill>
                <a:latin typeface="JetBrains Mono" pitchFamily="2" charset="0"/>
              </a:rPr>
              <a:t>(</a:t>
            </a:r>
            <a:r>
              <a:rPr lang="fr-FR" sz="1600" b="0" i="0" u="none" strike="noStrike" baseline="0">
                <a:solidFill>
                  <a:srgbClr val="556B2F"/>
                </a:solidFill>
                <a:latin typeface="JetBrains Mono" pitchFamily="2" charset="0"/>
              </a:rPr>
              <a:t>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C8C8C8"/>
                </a:solidFill>
                <a:latin typeface="JetBrains Mono" pitchFamily="2" charset="0"/>
              </a:rPr>
              <a:t>a</a:t>
            </a:r>
            <a:r>
              <a:rPr lang="fr-FR" sz="1600" b="0" i="0" u="none" strike="noStrike" baseline="0">
                <a:solidFill>
                  <a:srgbClr val="FFFFFF"/>
                </a:solidFill>
                <a:latin typeface="JetBrains Mono" pitchFamily="2" charset="0"/>
              </a:rPr>
              <a: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556B2F"/>
                </a:solidFill>
                <a:latin typeface="JetBrains Mono" pitchFamily="2" charset="0"/>
              </a:rPr>
              <a:t>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C8C8C8"/>
                </a:solidFill>
                <a:latin typeface="JetBrains Mono" pitchFamily="2" charset="0"/>
              </a:rPr>
              <a:t>b</a:t>
            </a:r>
            <a:r>
              <a:rPr lang="fr-FR" sz="1600" b="0" i="0" u="none" strike="noStrike" baseline="0">
                <a:solidFill>
                  <a:srgbClr val="FFFFFF"/>
                </a:solidFill>
                <a:latin typeface="JetBrains Mono" pitchFamily="2" charset="0"/>
              </a:rPr>
              <a: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FFFFFF"/>
                </a:solidFill>
                <a:latin typeface="JetBrains Mono" pitchFamily="2" charset="0"/>
              </a:rPr>
              <a:t>{</a:t>
            </a:r>
            <a:endParaRPr lang="fr-FR"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a</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b</a:t>
            </a:r>
            <a:r>
              <a:rPr lang="en-US" sz="1600" b="0" i="0" u="none" strike="noStrike" baseline="0">
                <a:solidFill>
                  <a:srgbClr val="FFFFFF"/>
                </a:solidFill>
                <a:latin typeface="JetBrains Mono" pitchFamily="2" charset="0"/>
              </a:rPr>
              <a:t>}</a:t>
            </a:r>
            <a:r>
              <a:rPr lang="en-US" sz="1600" b="0" i="0" u="none" strike="noStrike" baseline="0" err="1">
                <a:solidFill>
                  <a:srgbClr val="D5A2DF"/>
                </a:solidFill>
                <a:latin typeface="JetBrains Mono" pitchFamily="2" charset="0"/>
              </a:rPr>
              <a:t>noexcept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-&gt;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DF2059"/>
                </a:solidFill>
                <a:latin typeface="JetBrains Mono" pitchFamily="2" charset="0"/>
              </a:rPr>
              <a:t>convertible_to</a:t>
            </a:r>
            <a:r>
              <a:rPr lang="en-US" sz="1600" b="0" i="0" u="none" strike="noStrike" baseline="0">
                <a:solidFill>
                  <a:srgbClr val="FFFFFF"/>
                </a:solidFill>
                <a:latin typeface="JetBrains Mono" pitchFamily="2" charset="0"/>
              </a:rPr>
              <a:t>&lt;</a:t>
            </a:r>
            <a:r>
              <a:rPr lang="en-US" sz="1600" b="0" i="0" u="none" strike="noStrike" baseline="0">
                <a:solidFill>
                  <a:srgbClr val="D5A2DF"/>
                </a:solidFill>
                <a:latin typeface="JetBrains Mono" pitchFamily="2" charset="0"/>
              </a:rPr>
              <a:t>bool</a:t>
            </a:r>
            <a:r>
              <a:rPr lang="en-US" sz="1600" b="0" i="0" u="none" strike="noStrike" baseline="0">
                <a:solidFill>
                  <a:srgbClr val="FFFFFF"/>
                </a:solidFill>
                <a:latin typeface="JetBrains Mono" pitchFamily="2" charset="0"/>
              </a:rPr>
              <a:t>&gt;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a</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b</a:t>
            </a:r>
            <a:r>
              <a:rPr lang="en-US" sz="1600" b="0" i="0" u="none" strike="noStrike" baseline="0">
                <a:solidFill>
                  <a:srgbClr val="FFFFFF"/>
                </a:solidFill>
                <a:latin typeface="JetBrains Mono" pitchFamily="2" charset="0"/>
              </a:rPr>
              <a:t>}</a:t>
            </a:r>
            <a:r>
              <a:rPr lang="en-US" sz="1600" b="0" i="0" u="none" strike="noStrike" baseline="0" err="1">
                <a:solidFill>
                  <a:srgbClr val="D5A2DF"/>
                </a:solidFill>
                <a:latin typeface="JetBrains Mono" pitchFamily="2" charset="0"/>
              </a:rPr>
              <a:t>noexcept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-&gt;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DF2059"/>
                </a:solidFill>
                <a:latin typeface="JetBrains Mono" pitchFamily="2" charset="0"/>
              </a:rPr>
              <a:t>convertible_to</a:t>
            </a:r>
            <a:r>
              <a:rPr lang="en-US" sz="1600" b="0" i="0" u="none" strike="noStrike" baseline="0">
                <a:solidFill>
                  <a:srgbClr val="FFFFFF"/>
                </a:solidFill>
                <a:latin typeface="JetBrains Mono" pitchFamily="2" charset="0"/>
              </a:rPr>
              <a:t>&lt;</a:t>
            </a:r>
            <a:r>
              <a:rPr lang="en-US" sz="1600" b="0" i="0" u="none" strike="noStrike" baseline="0">
                <a:solidFill>
                  <a:srgbClr val="D5A2DF"/>
                </a:solidFill>
                <a:latin typeface="JetBrains Mono" pitchFamily="2" charset="0"/>
              </a:rPr>
              <a:t>bool</a:t>
            </a:r>
            <a:r>
              <a:rPr lang="en-US" sz="1600" b="0" i="0" u="none" strike="noStrike" baseline="0">
                <a:solidFill>
                  <a:srgbClr val="FFFFFF"/>
                </a:solidFill>
                <a:latin typeface="JetBrains Mono" pitchFamily="2" charset="0"/>
              </a:rPr>
              <a:t>&gt;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900" b="0" i="0" u="none" strike="noStrike" baseline="0">
              <a:latin typeface="Times New Roman" panose="02020603050405020304" pitchFamily="18" charset="0"/>
            </a:endParaRPr>
          </a:p>
        </p:txBody>
      </p:sp>
    </p:spTree>
    <p:extLst>
      <p:ext uri="{BB962C8B-B14F-4D97-AF65-F5344CB8AC3E}">
        <p14:creationId xmlns:p14="http://schemas.microsoft.com/office/powerpoint/2010/main" val="31727415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EDD8-25F8-4344-A4A2-AE294C96B8E2}"/>
              </a:ext>
            </a:extLst>
          </p:cNvPr>
          <p:cNvSpPr>
            <a:spLocks noGrp="1"/>
          </p:cNvSpPr>
          <p:nvPr>
            <p:ph type="title"/>
          </p:nvPr>
        </p:nvSpPr>
        <p:spPr/>
        <p:txBody>
          <a:bodyPr/>
          <a:lstStyle/>
          <a:p>
            <a:r>
              <a:rPr lang="en-US"/>
              <a:t>Nested Requirement</a:t>
            </a:r>
            <a:endParaRPr lang="en-IN"/>
          </a:p>
        </p:txBody>
      </p:sp>
      <p:sp>
        <p:nvSpPr>
          <p:cNvPr id="3" name="Content Placeholder 2">
            <a:extLst>
              <a:ext uri="{FF2B5EF4-FFF2-40B4-BE49-F238E27FC236}">
                <a16:creationId xmlns:a16="http://schemas.microsoft.com/office/drawing/2014/main" id="{A0A11416-B857-4BCF-BEA1-799EA9EB412E}"/>
              </a:ext>
            </a:extLst>
          </p:cNvPr>
          <p:cNvSpPr>
            <a:spLocks noGrp="1"/>
          </p:cNvSpPr>
          <p:nvPr>
            <p:ph idx="1"/>
          </p:nvPr>
        </p:nvSpPr>
        <p:spPr/>
        <p:txBody>
          <a:bodyPr/>
          <a:lstStyle/>
          <a:p>
            <a:r>
              <a:rPr lang="en-US"/>
              <a:t>Used to specify additional constraints through nested </a:t>
            </a:r>
            <a:r>
              <a:rPr lang="en-US" i="1"/>
              <a:t>requires</a:t>
            </a:r>
            <a:r>
              <a:rPr lang="en-US"/>
              <a:t> clauses</a:t>
            </a:r>
          </a:p>
          <a:p>
            <a:r>
              <a:rPr lang="en-US"/>
              <a:t>Start with requires followed by a compile-time predicate (that itself can be a </a:t>
            </a:r>
            <a:r>
              <a:rPr lang="en-US" i="1"/>
              <a:t>requires</a:t>
            </a:r>
            <a:r>
              <a:rPr lang="en-US"/>
              <a:t> expression)</a:t>
            </a:r>
          </a:p>
          <a:p>
            <a:endParaRPr lang="en-IN"/>
          </a:p>
        </p:txBody>
      </p:sp>
      <p:sp>
        <p:nvSpPr>
          <p:cNvPr id="6" name="TextBox 5">
            <a:extLst>
              <a:ext uri="{FF2B5EF4-FFF2-40B4-BE49-F238E27FC236}">
                <a16:creationId xmlns:a16="http://schemas.microsoft.com/office/drawing/2014/main" id="{5AEB9AE0-3102-428B-81AA-C3161D460948}"/>
              </a:ext>
            </a:extLst>
          </p:cNvPr>
          <p:cNvSpPr txBox="1"/>
          <p:nvPr/>
        </p:nvSpPr>
        <p:spPr>
          <a:xfrm>
            <a:off x="2808754" y="4001294"/>
            <a:ext cx="6574492" cy="2554545"/>
          </a:xfrm>
          <a:prstGeom prst="rect">
            <a:avLst/>
          </a:prstGeom>
          <a:noFill/>
        </p:spPr>
        <p:txBody>
          <a:bodyPr wrap="square">
            <a:spAutoFit/>
          </a:bodyPr>
          <a:lstStyle/>
          <a:p>
            <a:pPr marL="0" indent="0">
              <a:buNone/>
            </a:pPr>
            <a:r>
              <a:rPr lang="en-US" sz="3200" i="1">
                <a:solidFill>
                  <a:srgbClr val="7030A0"/>
                </a:solidFill>
              </a:rPr>
              <a:t>requires</a:t>
            </a:r>
            <a:r>
              <a:rPr lang="en-US" sz="3200" i="1"/>
              <a:t> </a:t>
            </a:r>
            <a:r>
              <a:rPr lang="en-US" sz="3200" i="1">
                <a:solidFill>
                  <a:schemeClr val="bg1">
                    <a:lumMod val="65000"/>
                    <a:lumOff val="35000"/>
                  </a:schemeClr>
                </a:solidFill>
              </a:rPr>
              <a:t>(</a:t>
            </a:r>
            <a:r>
              <a:rPr lang="en-US" sz="3200" i="1" err="1">
                <a:solidFill>
                  <a:schemeClr val="tx1">
                    <a:lumMod val="50000"/>
                  </a:schemeClr>
                </a:solidFill>
              </a:rPr>
              <a:t>Args</a:t>
            </a:r>
            <a:r>
              <a:rPr lang="en-US" sz="3200" i="1">
                <a:solidFill>
                  <a:schemeClr val="bg1">
                    <a:lumMod val="65000"/>
                    <a:lumOff val="35000"/>
                  </a:schemeClr>
                </a:solidFill>
              </a:rPr>
              <a:t>)</a:t>
            </a:r>
          </a:p>
          <a:p>
            <a:pPr marL="0" indent="0">
              <a:buNone/>
            </a:pPr>
            <a:r>
              <a:rPr lang="en-US" sz="3200" i="1">
                <a:solidFill>
                  <a:schemeClr val="bg1">
                    <a:lumMod val="65000"/>
                    <a:lumOff val="35000"/>
                  </a:schemeClr>
                </a:solidFill>
              </a:rPr>
              <a:t>{</a:t>
            </a:r>
          </a:p>
          <a:p>
            <a:r>
              <a:rPr lang="en-US" sz="3200" i="1">
                <a:solidFill>
                  <a:schemeClr val="bg1">
                    <a:lumMod val="50000"/>
                    <a:lumOff val="50000"/>
                  </a:schemeClr>
                </a:solidFill>
              </a:rPr>
              <a:t>	</a:t>
            </a:r>
            <a:r>
              <a:rPr lang="en-US" sz="3200" i="1">
                <a:solidFill>
                  <a:srgbClr val="7030A0"/>
                </a:solidFill>
              </a:rPr>
              <a:t>requires</a:t>
            </a:r>
            <a:r>
              <a:rPr lang="en-US" sz="3200" i="1"/>
              <a:t> </a:t>
            </a:r>
            <a:r>
              <a:rPr lang="en-US" sz="3200" i="1">
                <a:solidFill>
                  <a:schemeClr val="bg1">
                    <a:lumMod val="50000"/>
                    <a:lumOff val="50000"/>
                  </a:schemeClr>
                </a:solidFill>
              </a:rPr>
              <a:t>constraint-expression1;</a:t>
            </a:r>
            <a:endParaRPr lang="en-US" sz="3200" i="1">
              <a:solidFill>
                <a:schemeClr val="bg1">
                  <a:lumMod val="95000"/>
                  <a:lumOff val="5000"/>
                </a:schemeClr>
              </a:solidFill>
            </a:endParaRPr>
          </a:p>
          <a:p>
            <a:r>
              <a:rPr lang="en-US" sz="3200" i="1">
                <a:solidFill>
                  <a:schemeClr val="bg1">
                    <a:lumMod val="50000"/>
                    <a:lumOff val="50000"/>
                  </a:schemeClr>
                </a:solidFill>
              </a:rPr>
              <a:t>	</a:t>
            </a:r>
            <a:r>
              <a:rPr lang="en-US" sz="3200" i="1">
                <a:solidFill>
                  <a:srgbClr val="7030A0"/>
                </a:solidFill>
              </a:rPr>
              <a:t>requires</a:t>
            </a:r>
            <a:r>
              <a:rPr lang="en-US" sz="3200" i="1"/>
              <a:t> </a:t>
            </a:r>
            <a:r>
              <a:rPr lang="en-US" sz="3200" i="1">
                <a:solidFill>
                  <a:schemeClr val="bg1">
                    <a:lumMod val="50000"/>
                    <a:lumOff val="50000"/>
                  </a:schemeClr>
                </a:solidFill>
              </a:rPr>
              <a:t>constraint-expression2;</a:t>
            </a:r>
            <a:endParaRPr lang="en-US" sz="3200" i="1">
              <a:solidFill>
                <a:schemeClr val="bg1">
                  <a:lumMod val="95000"/>
                  <a:lumOff val="5000"/>
                </a:schemeClr>
              </a:solidFill>
            </a:endParaRPr>
          </a:p>
          <a:p>
            <a:r>
              <a:rPr lang="en-US" sz="3200" i="1">
                <a:solidFill>
                  <a:schemeClr val="bg1">
                    <a:lumMod val="65000"/>
                    <a:lumOff val="35000"/>
                  </a:schemeClr>
                </a:solidFill>
              </a:rPr>
              <a:t>}</a:t>
            </a:r>
          </a:p>
        </p:txBody>
      </p:sp>
    </p:spTree>
    <p:extLst>
      <p:ext uri="{BB962C8B-B14F-4D97-AF65-F5344CB8AC3E}">
        <p14:creationId xmlns:p14="http://schemas.microsoft.com/office/powerpoint/2010/main" val="19037693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6E67D7-404F-448E-A6A9-2179E1E3454E}"/>
              </a:ext>
            </a:extLst>
          </p:cNvPr>
          <p:cNvSpPr>
            <a:spLocks noGrp="1"/>
          </p:cNvSpPr>
          <p:nvPr>
            <p:ph type="title"/>
          </p:nvPr>
        </p:nvSpPr>
        <p:spPr/>
        <p:txBody>
          <a:bodyPr/>
          <a:lstStyle/>
          <a:p>
            <a:r>
              <a:rPr lang="en-US"/>
              <a:t>Example</a:t>
            </a:r>
            <a:endParaRPr lang="en-IN"/>
          </a:p>
        </p:txBody>
      </p:sp>
      <p:sp>
        <p:nvSpPr>
          <p:cNvPr id="10" name="TextBox 9">
            <a:extLst>
              <a:ext uri="{FF2B5EF4-FFF2-40B4-BE49-F238E27FC236}">
                <a16:creationId xmlns:a16="http://schemas.microsoft.com/office/drawing/2014/main" id="{063AE80F-06DA-4940-9DD8-02F53D24206E}"/>
              </a:ext>
            </a:extLst>
          </p:cNvPr>
          <p:cNvSpPr txBox="1"/>
          <p:nvPr/>
        </p:nvSpPr>
        <p:spPr>
          <a:xfrm>
            <a:off x="294714" y="2806094"/>
            <a:ext cx="3820085" cy="3046988"/>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D5A2DF"/>
                </a:solidFill>
                <a:latin typeface="JetBrains Mono" pitchFamily="2" charset="0"/>
              </a:rPr>
              <a:t>typename</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concept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F2059"/>
                </a:solidFill>
                <a:latin typeface="JetBrains Mono" pitchFamily="2" charset="0"/>
              </a:rPr>
              <a:t>Addable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p>
          <a:p>
            <a:pPr marR="0" algn="l" rtl="0"/>
            <a:r>
              <a:rPr lang="en-IN" sz="1600" b="0" i="0" u="none" strike="noStrike" baseline="0">
                <a:solidFill>
                  <a:srgbClr val="D5A2DF"/>
                </a:solidFill>
                <a:latin typeface="JetBrains Mono" pitchFamily="2" charset="0"/>
              </a:rPr>
              <a:t>requires</a:t>
            </a:r>
            <a:r>
              <a:rPr lang="en-IN" sz="1600" b="0" i="0" u="none" strike="noStrike" baseline="0">
                <a:solidFill>
                  <a:srgbClr val="FFFFFF"/>
                </a:solidFill>
                <a:latin typeface="JetBrains Mono" pitchFamily="2" charset="0"/>
              </a:rPr>
              <a:t>(</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a:t>
            </a:r>
            <a:r>
              <a:rPr lang="en-IN" sz="1600" b="0" i="0" u="none" strike="noStrike" baseline="0" err="1">
                <a:solidFill>
                  <a:srgbClr val="C8C8C8"/>
                </a:solidFill>
                <a:latin typeface="JetBrains Mono" pitchFamily="2" charset="0"/>
              </a:rPr>
              <a:t>args</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r>
              <a:rPr lang="en-IN" sz="1600" b="0" i="0" u="none" strike="noStrike" baseline="0" err="1">
                <a:solidFill>
                  <a:srgbClr val="C8C8C8"/>
                </a:solidFill>
                <a:latin typeface="JetBrains Mono" pitchFamily="2" charset="0"/>
              </a:rPr>
              <a:t>args</a:t>
            </a:r>
            <a:r>
              <a:rPr lang="en-IN" sz="1600" b="0" i="0" u="none" strike="noStrike" baseline="0">
                <a:solidFill>
                  <a:srgbClr val="FFFFFF"/>
                </a:solidFill>
                <a:latin typeface="JetBrains Mono" pitchFamily="2" charset="0"/>
              </a:rPr>
              <a:t>)}</a:t>
            </a:r>
            <a:r>
              <a:rPr lang="en-IN" sz="1600" b="0" i="0" u="none" strike="noStrike" baseline="0" err="1">
                <a:solidFill>
                  <a:srgbClr val="D5A2DF"/>
                </a:solidFill>
                <a:latin typeface="JetBrains Mono" pitchFamily="2" charset="0"/>
              </a:rPr>
              <a:t>noexcept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requires</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D5A2DF"/>
                </a:solidFill>
                <a:latin typeface="JetBrains Mono" pitchFamily="2" charset="0"/>
              </a:rPr>
              <a:t>sizeof</a:t>
            </a:r>
            <a:r>
              <a:rPr lang="en-IN" sz="1600" b="0" i="0" u="none" strike="noStrike" baseline="0">
                <a:solidFill>
                  <a:srgbClr val="FFFFFF"/>
                </a:solidFill>
                <a:latin typeface="JetBrains Mono" pitchFamily="2" charset="0"/>
              </a:rPr>
              <a:t>...(</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&gt;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78C6C"/>
                </a:solidFill>
                <a:latin typeface="JetBrains Mono" pitchFamily="2" charset="0"/>
              </a:rPr>
              <a:t>1</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D5A2DF"/>
                </a:solidFill>
                <a:latin typeface="JetBrains Mono" pitchFamily="2" charset="0"/>
              </a:rPr>
              <a:t>typename</a:t>
            </a:r>
            <a:r>
              <a:rPr lang="en-IN" sz="1600" b="0" i="0" u="none" strike="noStrike" baseline="0">
                <a:solidFill>
                  <a:srgbClr val="FFFFFF"/>
                </a:solidFill>
                <a:latin typeface="JetBrains Mono" pitchFamily="2" charset="0"/>
              </a:rPr>
              <a:t>...</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requires</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F2059"/>
                </a:solidFill>
                <a:latin typeface="JetBrains Mono" pitchFamily="2" charset="0"/>
              </a:rPr>
              <a:t>Addable</a:t>
            </a:r>
            <a:r>
              <a:rPr lang="en-IN" sz="1600" b="0" i="0" u="none" strike="noStrike" baseline="0">
                <a:solidFill>
                  <a:srgbClr val="FFFFFF"/>
                </a:solidFill>
                <a:latin typeface="JetBrains Mono" pitchFamily="2" charset="0"/>
              </a:rPr>
              <a:t>&lt;</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auto</a:t>
            </a:r>
            <a:r>
              <a:rPr lang="en-IN" sz="1600" b="0" i="0" u="none" strike="noStrike" baseline="0">
                <a:solidFill>
                  <a:srgbClr val="DCDCDC"/>
                </a:solidFill>
                <a:latin typeface="Cambria" panose="02040503050406030204" pitchFamily="18" charset="0"/>
              </a:rPr>
              <a:t> </a:t>
            </a:r>
            <a:r>
              <a:rPr lang="en-IN" sz="1600" b="0" i="0" u="none" strike="noStrike" baseline="0">
                <a:solidFill>
                  <a:srgbClr val="7B6FC4"/>
                </a:solidFill>
                <a:latin typeface="JetBrains Mono" pitchFamily="2" charset="0"/>
              </a:rPr>
              <a:t>Sum</a:t>
            </a:r>
            <a:r>
              <a:rPr lang="en-IN" sz="1600" b="0" i="0" u="none" strike="noStrike" baseline="0">
                <a:solidFill>
                  <a:srgbClr val="FFFFFF"/>
                </a:solidFill>
                <a:latin typeface="JetBrains Mono" pitchFamily="2" charset="0"/>
              </a:rPr>
              <a:t>(</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a:t>
            </a:r>
            <a:r>
              <a:rPr lang="en-IN" sz="1600" b="0" i="0" u="none" strike="noStrike" baseline="0" err="1">
                <a:solidFill>
                  <a:srgbClr val="C8C8C8"/>
                </a:solidFill>
                <a:latin typeface="JetBrains Mono" pitchFamily="2" charset="0"/>
              </a:rPr>
              <a:t>args</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return</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B4B4B4"/>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C8C8C8"/>
                </a:solidFill>
                <a:latin typeface="JetBrains Mono" pitchFamily="2" charset="0"/>
              </a:rPr>
              <a:t>args</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
        <p:nvSpPr>
          <p:cNvPr id="12" name="TextBox 11">
            <a:extLst>
              <a:ext uri="{FF2B5EF4-FFF2-40B4-BE49-F238E27FC236}">
                <a16:creationId xmlns:a16="http://schemas.microsoft.com/office/drawing/2014/main" id="{03737760-FDEE-4513-8593-B5D92D1FAB21}"/>
              </a:ext>
            </a:extLst>
          </p:cNvPr>
          <p:cNvSpPr txBox="1"/>
          <p:nvPr/>
        </p:nvSpPr>
        <p:spPr>
          <a:xfrm>
            <a:off x="4894728" y="3106176"/>
            <a:ext cx="6660777" cy="2446824"/>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7B6FC4"/>
                </a:solidFill>
                <a:latin typeface="JetBrains Mono" pitchFamily="2" charset="0"/>
              </a:rPr>
              <a:t>main</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a:solidFill>
                  <a:srgbClr val="7E7E7E"/>
                </a:solidFill>
                <a:latin typeface="JetBrains Mono" pitchFamily="2" charset="0"/>
              </a:rPr>
              <a:t>	</a:t>
            </a:r>
            <a:r>
              <a:rPr lang="en-US" sz="1600" b="0" i="0" u="none" strike="noStrike" baseline="0">
                <a:solidFill>
                  <a:srgbClr val="7E7E7E"/>
                </a:solidFill>
                <a:latin typeface="JetBrains Mono" pitchFamily="2" charset="0"/>
              </a:rPr>
              <a:t>//Requires</a:t>
            </a:r>
            <a:r>
              <a:rPr lang="en-US" sz="1600" b="0" i="0" u="none" strike="noStrike" baseline="0">
                <a:solidFill>
                  <a:srgbClr val="7E7E7E"/>
                </a:solidFill>
                <a:latin typeface="Cambria" panose="02040503050406030204" pitchFamily="18" charset="0"/>
              </a:rPr>
              <a:t> </a:t>
            </a:r>
            <a:r>
              <a:rPr lang="en-US" sz="1600" b="0" i="0" u="none" strike="noStrike" baseline="0">
                <a:solidFill>
                  <a:srgbClr val="7E7E7E"/>
                </a:solidFill>
                <a:latin typeface="JetBrains Mono" pitchFamily="2" charset="0"/>
              </a:rPr>
              <a:t>at</a:t>
            </a:r>
            <a:r>
              <a:rPr lang="en-US" sz="1600" b="0" i="0" u="none" strike="noStrike" baseline="0">
                <a:solidFill>
                  <a:srgbClr val="7E7E7E"/>
                </a:solidFill>
                <a:latin typeface="Cambria" panose="02040503050406030204" pitchFamily="18" charset="0"/>
              </a:rPr>
              <a:t> </a:t>
            </a:r>
            <a:r>
              <a:rPr lang="en-US" sz="1600" b="0" i="0" u="none" strike="noStrike" baseline="0">
                <a:solidFill>
                  <a:srgbClr val="7E7E7E"/>
                </a:solidFill>
                <a:latin typeface="JetBrains Mono" pitchFamily="2" charset="0"/>
              </a:rPr>
              <a:t>least</a:t>
            </a:r>
            <a:r>
              <a:rPr lang="en-US" sz="1600" b="0" i="0" u="none" strike="noStrike" baseline="0">
                <a:solidFill>
                  <a:srgbClr val="7E7E7E"/>
                </a:solidFill>
                <a:latin typeface="Cambria" panose="02040503050406030204" pitchFamily="18" charset="0"/>
              </a:rPr>
              <a:t> </a:t>
            </a:r>
            <a:r>
              <a:rPr lang="en-US" sz="1600" b="0" i="0" u="none" strike="noStrike" baseline="0">
                <a:solidFill>
                  <a:srgbClr val="7E7E7E"/>
                </a:solidFill>
                <a:latin typeface="JetBrains Mono" pitchFamily="2" charset="0"/>
              </a:rPr>
              <a:t>2</a:t>
            </a:r>
            <a:r>
              <a:rPr lang="en-US" sz="1600" b="0" i="0" u="none" strike="noStrike" baseline="0">
                <a:solidFill>
                  <a:srgbClr val="7E7E7E"/>
                </a:solidFill>
                <a:latin typeface="Cambria" panose="02040503050406030204" pitchFamily="18" charset="0"/>
              </a:rPr>
              <a:t> </a:t>
            </a:r>
            <a:r>
              <a:rPr lang="en-US" sz="1600" b="0" i="0" u="none" strike="noStrike" baseline="0">
                <a:solidFill>
                  <a:srgbClr val="7E7E7E"/>
                </a:solidFill>
                <a:latin typeface="JetBrains Mono" pitchFamily="2" charset="0"/>
              </a:rPr>
              <a:t>arguments</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err="1">
                <a:solidFill>
                  <a:srgbClr val="D5A2DF"/>
                </a:solidFill>
                <a:latin typeface="JetBrains Mono" pitchFamily="2" charset="0"/>
              </a:rPr>
              <a:t>static_assert</a:t>
            </a:r>
            <a:r>
              <a:rPr lang="en-US" sz="1600" b="0" i="0" u="none" strike="noStrike" baseline="0">
                <a:solidFill>
                  <a:srgbClr val="FFFFFF"/>
                </a:solidFill>
                <a:latin typeface="JetBrains Mono" pitchFamily="2" charset="0"/>
              </a:rPr>
              <a:t>(</a:t>
            </a:r>
            <a:r>
              <a:rPr lang="en-US" sz="1600" b="0" i="0" u="none" strike="noStrike" baseline="0">
                <a:solidFill>
                  <a:srgbClr val="DF2059"/>
                </a:solidFill>
                <a:latin typeface="JetBrains Mono" pitchFamily="2" charset="0"/>
              </a:rPr>
              <a:t>Addable</a:t>
            </a:r>
            <a:r>
              <a:rPr lang="en-US" sz="1600" b="0" i="0" u="none" strike="noStrike" baseline="0">
                <a:solidFill>
                  <a:srgbClr val="FFFFFF"/>
                </a:solidFill>
                <a:latin typeface="JetBrains Mono" pitchFamily="2" charset="0"/>
              </a:rPr>
              <a:t>&lt;</a:t>
            </a:r>
            <a:r>
              <a:rPr lang="en-US" sz="1600" b="0" i="0" u="none" strike="noStrike" baseline="0">
                <a:solidFill>
                  <a:srgbClr val="D5A2DF"/>
                </a:solidFill>
                <a:latin typeface="JetBrains Mono" pitchFamily="2" charset="0"/>
              </a:rPr>
              <a:t>int</a:t>
            </a:r>
            <a:r>
              <a:rPr lang="en-US" sz="1600" b="0" i="0" u="none" strike="noStrike" baseline="0">
                <a:solidFill>
                  <a:srgbClr val="FFFFFF"/>
                </a:solidFill>
                <a:latin typeface="JetBrains Mono" pitchFamily="2" charset="0"/>
              </a:rPr>
              <a:t>&gt;)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JetBrains Mono" pitchFamily="2" charset="0"/>
              </a:rPr>
              <a:t>						</a:t>
            </a:r>
          </a:p>
          <a:p>
            <a:pPr marR="0" algn="l" rtl="0"/>
            <a:r>
              <a:rPr lang="en-IN" sz="1600" b="0" i="0" u="none" strike="noStrike" baseline="0">
                <a:solidFill>
                  <a:srgbClr val="DCDCDC"/>
                </a:solidFill>
                <a:latin typeface="JetBrains Mono" pitchFamily="2" charset="0"/>
              </a:rPr>
              <a:t>	</a:t>
            </a:r>
          </a:p>
          <a:p>
            <a:r>
              <a:rPr lang="en-IN" sz="1600" b="0" i="0" u="none" strike="noStrike" baseline="0">
                <a:solidFill>
                  <a:srgbClr val="7E7E7E"/>
                </a:solidFill>
                <a:latin typeface="JetBrains Mono" pitchFamily="2" charset="0"/>
              </a:rPr>
              <a:t>	//std::string</a:t>
            </a:r>
            <a:r>
              <a:rPr lang="en-IN" sz="1600" b="0" i="0" u="none" strike="noStrike" baseline="0">
                <a:solidFill>
                  <a:srgbClr val="7E7E7E"/>
                </a:solidFill>
                <a:latin typeface="Cambria" panose="02040503050406030204" pitchFamily="18" charset="0"/>
              </a:rPr>
              <a:t> </a:t>
            </a:r>
            <a:r>
              <a:rPr lang="en-IN" sz="1600" b="0" i="0" u="none" strike="noStrike" baseline="0">
                <a:solidFill>
                  <a:srgbClr val="7E7E7E"/>
                </a:solidFill>
                <a:latin typeface="JetBrains Mono" pitchFamily="2" charset="0"/>
              </a:rPr>
              <a:t>operator</a:t>
            </a:r>
            <a:r>
              <a:rPr lang="en-IN" sz="1600" b="0" i="0" u="none" strike="noStrike" baseline="0">
                <a:solidFill>
                  <a:srgbClr val="7E7E7E"/>
                </a:solidFill>
                <a:latin typeface="Cambria" panose="02040503050406030204" pitchFamily="18" charset="0"/>
              </a:rPr>
              <a:t> </a:t>
            </a:r>
            <a:r>
              <a:rPr lang="en-IN" sz="1600" b="0" i="0" u="none" strike="noStrike" baseline="0">
                <a:solidFill>
                  <a:srgbClr val="7E7E7E"/>
                </a:solidFill>
                <a:latin typeface="JetBrains Mono" pitchFamily="2" charset="0"/>
              </a:rPr>
              <a:t>+</a:t>
            </a:r>
            <a:r>
              <a:rPr lang="en-IN" sz="1600" b="0" i="0" u="none" strike="noStrike" baseline="0">
                <a:solidFill>
                  <a:srgbClr val="7E7E7E"/>
                </a:solidFill>
                <a:latin typeface="Cambria" panose="02040503050406030204" pitchFamily="18" charset="0"/>
              </a:rPr>
              <a:t> </a:t>
            </a:r>
            <a:r>
              <a:rPr lang="en-IN" sz="1600" b="0" i="0" u="none" strike="noStrike" baseline="0">
                <a:solidFill>
                  <a:srgbClr val="7E7E7E"/>
                </a:solidFill>
                <a:latin typeface="JetBrains Mono" pitchFamily="2" charset="0"/>
              </a:rPr>
              <a:t>is</a:t>
            </a:r>
            <a:r>
              <a:rPr lang="en-IN" sz="1600" b="0" i="0" u="none" strike="noStrike" baseline="0">
                <a:solidFill>
                  <a:srgbClr val="7E7E7E"/>
                </a:solidFill>
                <a:latin typeface="Cambria" panose="02040503050406030204" pitchFamily="18" charset="0"/>
              </a:rPr>
              <a:t> </a:t>
            </a:r>
            <a:r>
              <a:rPr lang="en-IN" sz="1600" b="0" i="0" u="none" strike="noStrike" baseline="0" err="1">
                <a:solidFill>
                  <a:srgbClr val="7E7E7E"/>
                </a:solidFill>
                <a:latin typeface="JetBrains Mono" pitchFamily="2" charset="0"/>
              </a:rPr>
              <a:t>noexcept</a:t>
            </a:r>
            <a:r>
              <a:rPr lang="en-IN" sz="1600" b="0" i="0" u="none" strike="noStrike" baseline="0">
                <a:solidFill>
                  <a:srgbClr val="7E7E7E"/>
                </a:solidFill>
                <a:latin typeface="JetBrains Mono" pitchFamily="2" charset="0"/>
              </a:rPr>
              <a:t>(false)</a:t>
            </a:r>
            <a:endParaRPr lang="en-IN" sz="160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D5A2DF"/>
                </a:solidFill>
                <a:latin typeface="JetBrains Mono" pitchFamily="2" charset="0"/>
              </a:rPr>
              <a:t>static_assert</a:t>
            </a:r>
            <a:r>
              <a:rPr lang="en-IN" sz="1600" b="0" i="0" u="none" strike="noStrike" baseline="0">
                <a:solidFill>
                  <a:srgbClr val="FFFFFF"/>
                </a:solidFill>
                <a:latin typeface="JetBrains Mono" pitchFamily="2" charset="0"/>
              </a:rPr>
              <a:t>(</a:t>
            </a:r>
            <a:r>
              <a:rPr lang="en-IN" sz="1600" b="0" i="0" u="none" strike="noStrike" baseline="0">
                <a:solidFill>
                  <a:srgbClr val="DF2059"/>
                </a:solidFill>
                <a:latin typeface="JetBrains Mono" pitchFamily="2" charset="0"/>
              </a:rPr>
              <a:t>Addable</a:t>
            </a:r>
            <a:r>
              <a:rPr lang="en-IN" sz="1600" b="0" i="0" u="none" strike="noStrike" baseline="0">
                <a:solidFill>
                  <a:srgbClr val="FFFFFF"/>
                </a:solidFill>
                <a:latin typeface="JetBrains Mono" pitchFamily="2" charset="0"/>
              </a:rPr>
              <a:t>&lt;</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a:solidFill>
                  <a:srgbClr val="008B8B"/>
                </a:solidFill>
                <a:latin typeface="JetBrains Mono" pitchFamily="2" charset="0"/>
              </a:rPr>
              <a:t>string</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a:solidFill>
                  <a:srgbClr val="008B8B"/>
                </a:solidFill>
                <a:latin typeface="JetBrains Mono" pitchFamily="2" charset="0"/>
              </a:rPr>
              <a:t>string</a:t>
            </a:r>
            <a:r>
              <a:rPr lang="en-IN" sz="1600" b="0" i="0" u="none" strike="noStrike" baseline="0">
                <a:solidFill>
                  <a:srgbClr val="FFFFFF"/>
                </a:solidFill>
                <a:latin typeface="JetBrains Mono" pitchFamily="2" charset="0"/>
              </a:rPr>
              <a:t>&gt;)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JetBrains Mono" pitchFamily="2" charset="0"/>
              </a:rPr>
              <a:t>		</a:t>
            </a:r>
          </a:p>
          <a:p>
            <a:pPr marR="0" algn="l" rtl="0"/>
            <a:r>
              <a:rPr lang="en-US" sz="1600" b="0" i="0" u="none" strike="noStrike" baseline="0">
                <a:solidFill>
                  <a:srgbClr val="DCDCDC"/>
                </a:solidFill>
                <a:latin typeface="JetBrains Mono" pitchFamily="2" charset="0"/>
              </a:rPr>
              <a:t>	</a:t>
            </a:r>
            <a:r>
              <a:rPr lang="en-US" sz="1600" b="0" i="0" u="none" strike="noStrike" baseline="0" err="1">
                <a:solidFill>
                  <a:srgbClr val="D5A2DF"/>
                </a:solidFill>
                <a:latin typeface="JetBrains Mono" pitchFamily="2" charset="0"/>
              </a:rPr>
              <a:t>static_assert</a:t>
            </a:r>
            <a:r>
              <a:rPr lang="en-US" sz="1600" b="0" i="0" u="none" strike="noStrike" baseline="0">
                <a:solidFill>
                  <a:srgbClr val="FFFFFF"/>
                </a:solidFill>
                <a:latin typeface="JetBrains Mono" pitchFamily="2" charset="0"/>
              </a:rPr>
              <a:t>(</a:t>
            </a:r>
            <a:r>
              <a:rPr lang="en-US" sz="1600" b="0" i="0" u="none" strike="noStrike" baseline="0">
                <a:solidFill>
                  <a:srgbClr val="DF2059"/>
                </a:solidFill>
                <a:latin typeface="JetBrains Mono" pitchFamily="2" charset="0"/>
              </a:rPr>
              <a:t>Addable</a:t>
            </a:r>
            <a:r>
              <a:rPr lang="en-US" sz="1600" b="0" i="0" u="none" strike="noStrike" baseline="0">
                <a:solidFill>
                  <a:srgbClr val="FFFFFF"/>
                </a:solidFill>
                <a:latin typeface="JetBrains Mono" pitchFamily="2" charset="0"/>
              </a:rPr>
              <a:t>&lt;</a:t>
            </a:r>
            <a:r>
              <a:rPr lang="en-US" sz="1600" b="0" i="0" u="none" strike="noStrike" baseline="0">
                <a:solidFill>
                  <a:srgbClr val="D5A2DF"/>
                </a:solidFill>
                <a:latin typeface="JetBrains Mono" pitchFamily="2" charset="0"/>
              </a:rPr>
              <a:t>int</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D5A2DF"/>
                </a:solidFill>
                <a:latin typeface="JetBrains Mono" pitchFamily="2" charset="0"/>
              </a:rPr>
              <a:t>int</a:t>
            </a:r>
            <a:r>
              <a:rPr lang="en-US" sz="1600" b="0" i="0" u="none" strike="noStrike" baseline="0">
                <a:solidFill>
                  <a:srgbClr val="FFFFFF"/>
                </a:solidFill>
                <a:latin typeface="JetBrains Mono" pitchFamily="2" charset="0"/>
              </a:rPr>
              <a:t>&gt;)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900" b="0" i="0" u="none" strike="noStrike" baseline="0">
              <a:latin typeface="Times New Roman" panose="02020603050405020304" pitchFamily="18" charset="0"/>
            </a:endParaRPr>
          </a:p>
        </p:txBody>
      </p:sp>
    </p:spTree>
    <p:extLst>
      <p:ext uri="{BB962C8B-B14F-4D97-AF65-F5344CB8AC3E}">
        <p14:creationId xmlns:p14="http://schemas.microsoft.com/office/powerpoint/2010/main" val="154507290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4A01-BBC6-4D49-AE1E-CC8305D240EB}"/>
              </a:ext>
            </a:extLst>
          </p:cNvPr>
          <p:cNvSpPr>
            <a:spLocks noGrp="1"/>
          </p:cNvSpPr>
          <p:nvPr>
            <p:ph type="title"/>
          </p:nvPr>
        </p:nvSpPr>
        <p:spPr/>
        <p:txBody>
          <a:bodyPr/>
          <a:lstStyle/>
          <a:p>
            <a:r>
              <a:rPr lang="en-US"/>
              <a:t>Ad hoc Constraints</a:t>
            </a:r>
            <a:endParaRPr lang="en-IN"/>
          </a:p>
        </p:txBody>
      </p:sp>
      <p:sp>
        <p:nvSpPr>
          <p:cNvPr id="3" name="Content Placeholder 2">
            <a:extLst>
              <a:ext uri="{FF2B5EF4-FFF2-40B4-BE49-F238E27FC236}">
                <a16:creationId xmlns:a16="http://schemas.microsoft.com/office/drawing/2014/main" id="{6574DB5B-3C4D-4A02-BBD5-98FBE045BF6F}"/>
              </a:ext>
            </a:extLst>
          </p:cNvPr>
          <p:cNvSpPr>
            <a:spLocks noGrp="1"/>
          </p:cNvSpPr>
          <p:nvPr>
            <p:ph idx="1"/>
          </p:nvPr>
        </p:nvSpPr>
        <p:spPr/>
        <p:txBody>
          <a:bodyPr/>
          <a:lstStyle/>
          <a:p>
            <a:r>
              <a:rPr lang="en-US"/>
              <a:t>Creates an anonymous concept that can be directly used for applying constraints</a:t>
            </a:r>
          </a:p>
        </p:txBody>
      </p:sp>
      <p:sp>
        <p:nvSpPr>
          <p:cNvPr id="4" name="TextBox 3">
            <a:extLst>
              <a:ext uri="{FF2B5EF4-FFF2-40B4-BE49-F238E27FC236}">
                <a16:creationId xmlns:a16="http://schemas.microsoft.com/office/drawing/2014/main" id="{FEC42F77-86E5-4A11-873B-C8228F8E8F2C}"/>
              </a:ext>
            </a:extLst>
          </p:cNvPr>
          <p:cNvSpPr txBox="1"/>
          <p:nvPr/>
        </p:nvSpPr>
        <p:spPr>
          <a:xfrm>
            <a:off x="4249971" y="3622418"/>
            <a:ext cx="3692058" cy="2554545"/>
          </a:xfrm>
          <a:prstGeom prst="rect">
            <a:avLst/>
          </a:prstGeom>
          <a:noFill/>
        </p:spPr>
        <p:txBody>
          <a:bodyPr wrap="square">
            <a:spAutoFit/>
          </a:bodyPr>
          <a:lstStyle/>
          <a:p>
            <a:pPr marL="0" indent="0">
              <a:buNone/>
            </a:pPr>
            <a:r>
              <a:rPr lang="en-US" sz="3200" i="1">
                <a:solidFill>
                  <a:srgbClr val="7030A0"/>
                </a:solidFill>
              </a:rPr>
              <a:t>requires </a:t>
            </a:r>
          </a:p>
          <a:p>
            <a:pPr marL="0" indent="0">
              <a:buNone/>
            </a:pPr>
            <a:endParaRPr lang="en-US" sz="3200" i="1">
              <a:solidFill>
                <a:srgbClr val="7030A0"/>
              </a:solidFill>
            </a:endParaRPr>
          </a:p>
          <a:p>
            <a:pPr marL="0" indent="0">
              <a:buNone/>
            </a:pPr>
            <a:endParaRPr lang="en-US" sz="3200" i="1">
              <a:solidFill>
                <a:srgbClr val="7030A0"/>
              </a:solidFill>
            </a:endParaRPr>
          </a:p>
          <a:p>
            <a:pPr marL="0" indent="0">
              <a:buNone/>
            </a:pPr>
            <a:endParaRPr lang="en-US" sz="3200" i="1">
              <a:solidFill>
                <a:srgbClr val="7030A0"/>
              </a:solidFill>
            </a:endParaRPr>
          </a:p>
          <a:p>
            <a:pPr marL="0" indent="0">
              <a:buNone/>
            </a:pPr>
            <a:r>
              <a:rPr lang="en-US" sz="3200" i="1">
                <a:solidFill>
                  <a:schemeClr val="tx1">
                    <a:lumMod val="50000"/>
                  </a:schemeClr>
                </a:solidFill>
              </a:rPr>
              <a:t>[template]</a:t>
            </a:r>
          </a:p>
        </p:txBody>
      </p:sp>
      <p:sp>
        <p:nvSpPr>
          <p:cNvPr id="6" name="TextBox 5">
            <a:extLst>
              <a:ext uri="{FF2B5EF4-FFF2-40B4-BE49-F238E27FC236}">
                <a16:creationId xmlns:a16="http://schemas.microsoft.com/office/drawing/2014/main" id="{9BC250F9-3C45-4712-9411-F0357A0BA71F}"/>
              </a:ext>
            </a:extLst>
          </p:cNvPr>
          <p:cNvSpPr txBox="1"/>
          <p:nvPr/>
        </p:nvSpPr>
        <p:spPr>
          <a:xfrm>
            <a:off x="4249971" y="3622418"/>
            <a:ext cx="3692058" cy="2062103"/>
          </a:xfrm>
          <a:prstGeom prst="rect">
            <a:avLst/>
          </a:prstGeom>
          <a:noFill/>
        </p:spPr>
        <p:txBody>
          <a:bodyPr wrap="square">
            <a:spAutoFit/>
          </a:bodyPr>
          <a:lstStyle/>
          <a:p>
            <a:pPr marL="0" indent="0">
              <a:buNone/>
            </a:pPr>
            <a:r>
              <a:rPr lang="en-US" sz="3200" i="1">
                <a:solidFill>
                  <a:srgbClr val="7030A0"/>
                </a:solidFill>
              </a:rPr>
              <a:t>                requires</a:t>
            </a:r>
            <a:r>
              <a:rPr lang="en-US" sz="3200" i="1"/>
              <a:t> </a:t>
            </a:r>
            <a:r>
              <a:rPr lang="en-US" sz="3200" i="1">
                <a:solidFill>
                  <a:schemeClr val="bg1">
                    <a:lumMod val="65000"/>
                    <a:lumOff val="35000"/>
                  </a:schemeClr>
                </a:solidFill>
              </a:rPr>
              <a:t>(</a:t>
            </a:r>
            <a:r>
              <a:rPr lang="en-US" sz="3200" i="1">
                <a:solidFill>
                  <a:schemeClr val="tx1">
                    <a:lumMod val="50000"/>
                  </a:schemeClr>
                </a:solidFill>
              </a:rPr>
              <a:t>T</a:t>
            </a:r>
            <a:r>
              <a:rPr lang="en-US" sz="3200" i="1">
                <a:solidFill>
                  <a:schemeClr val="bg1">
                    <a:lumMod val="65000"/>
                    <a:lumOff val="35000"/>
                  </a:schemeClr>
                </a:solidFill>
              </a:rPr>
              <a:t>)</a:t>
            </a:r>
          </a:p>
          <a:p>
            <a:pPr marL="0" indent="0">
              <a:buNone/>
            </a:pPr>
            <a:r>
              <a:rPr lang="en-US" sz="3200" i="1">
                <a:solidFill>
                  <a:schemeClr val="bg1">
                    <a:lumMod val="65000"/>
                    <a:lumOff val="35000"/>
                  </a:schemeClr>
                </a:solidFill>
              </a:rPr>
              <a:t>{</a:t>
            </a:r>
          </a:p>
          <a:p>
            <a:r>
              <a:rPr lang="en-US" sz="3200" i="1">
                <a:solidFill>
                  <a:schemeClr val="bg1">
                    <a:lumMod val="50000"/>
                    <a:lumOff val="50000"/>
                  </a:schemeClr>
                </a:solidFill>
              </a:rPr>
              <a:t>	</a:t>
            </a:r>
            <a:r>
              <a:rPr lang="en-US" sz="3200" i="1">
                <a:solidFill>
                  <a:schemeClr val="tx1">
                    <a:lumMod val="50000"/>
                  </a:schemeClr>
                </a:solidFill>
              </a:rPr>
              <a:t>requirements</a:t>
            </a:r>
          </a:p>
          <a:p>
            <a:r>
              <a:rPr lang="en-US" sz="3200" i="1">
                <a:solidFill>
                  <a:schemeClr val="bg1">
                    <a:lumMod val="65000"/>
                    <a:lumOff val="35000"/>
                  </a:schemeClr>
                </a:solidFill>
              </a:rPr>
              <a:t>}</a:t>
            </a:r>
          </a:p>
        </p:txBody>
      </p:sp>
    </p:spTree>
    <p:extLst>
      <p:ext uri="{BB962C8B-B14F-4D97-AF65-F5344CB8AC3E}">
        <p14:creationId xmlns:p14="http://schemas.microsoft.com/office/powerpoint/2010/main" val="384570512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1" nodeType="withEffect">
                                  <p:stCondLst>
                                    <p:cond delay="0"/>
                                  </p:stCondLst>
                                  <p:iterate type="lt">
                                    <p:tmPct val="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5" presetClass="emph" presetSubtype="0" grpId="0" nodeType="clickEffect">
                                  <p:stCondLst>
                                    <p:cond delay="0"/>
                                  </p:stCondLst>
                                  <p:iterate type="lt">
                                    <p:tmAbs val="25"/>
                                  </p:iterate>
                                  <p:childTnLst>
                                    <p:set>
                                      <p:cBhvr override="childStyle">
                                        <p:cTn id="19" dur="indefinite"/>
                                        <p:tgtEl>
                                          <p:spTgt spid="6"/>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p:bldP spid="6" grpId="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6B8E-EB50-4B0E-809C-FCB32E55B801}"/>
              </a:ext>
            </a:extLst>
          </p:cNvPr>
          <p:cNvSpPr>
            <a:spLocks noGrp="1"/>
          </p:cNvSpPr>
          <p:nvPr>
            <p:ph type="title"/>
          </p:nvPr>
        </p:nvSpPr>
        <p:spPr/>
        <p:txBody>
          <a:bodyPr/>
          <a:lstStyle/>
          <a:p>
            <a:r>
              <a:rPr lang="en-US"/>
              <a:t>requires &amp; concept</a:t>
            </a:r>
            <a:endParaRPr lang="en-IN"/>
          </a:p>
        </p:txBody>
      </p:sp>
      <p:sp>
        <p:nvSpPr>
          <p:cNvPr id="3" name="Content Placeholder 2">
            <a:extLst>
              <a:ext uri="{FF2B5EF4-FFF2-40B4-BE49-F238E27FC236}">
                <a16:creationId xmlns:a16="http://schemas.microsoft.com/office/drawing/2014/main" id="{40C5BCA4-5370-4659-BB9C-8CC5B7C24562}"/>
              </a:ext>
            </a:extLst>
          </p:cNvPr>
          <p:cNvSpPr>
            <a:spLocks noGrp="1"/>
          </p:cNvSpPr>
          <p:nvPr>
            <p:ph idx="1"/>
          </p:nvPr>
        </p:nvSpPr>
        <p:spPr/>
        <p:txBody>
          <a:bodyPr/>
          <a:lstStyle/>
          <a:p>
            <a:r>
              <a:rPr lang="en-US" i="1"/>
              <a:t>requires</a:t>
            </a:r>
            <a:r>
              <a:rPr lang="en-US"/>
              <a:t> keyword can be used as a clause to apply a constraint (compile-time bool predicate)</a:t>
            </a:r>
          </a:p>
          <a:p>
            <a:r>
              <a:rPr lang="en-US"/>
              <a:t>A </a:t>
            </a:r>
            <a:r>
              <a:rPr lang="en-US" i="1"/>
              <a:t>requires</a:t>
            </a:r>
            <a:r>
              <a:rPr lang="en-US"/>
              <a:t> expression can create new constraint</a:t>
            </a:r>
          </a:p>
          <a:p>
            <a:r>
              <a:rPr lang="en-US"/>
              <a:t>Through a concept, a constraint can be associated with a name and reused multiple times</a:t>
            </a:r>
          </a:p>
          <a:p>
            <a:r>
              <a:rPr lang="en-US"/>
              <a:t>If a concept is violated, the compiler refers to the concept by name in the error message</a:t>
            </a:r>
            <a:endParaRPr lang="en-IN"/>
          </a:p>
        </p:txBody>
      </p:sp>
    </p:spTree>
    <p:extLst>
      <p:ext uri="{BB962C8B-B14F-4D97-AF65-F5344CB8AC3E}">
        <p14:creationId xmlns:p14="http://schemas.microsoft.com/office/powerpoint/2010/main" val="19432388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22077C-0F18-4856-B833-83A020BED2DB}"/>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1DDEA9BD-D241-454C-85CF-E18D457AE80A}"/>
              </a:ext>
            </a:extLst>
          </p:cNvPr>
          <p:cNvSpPr txBox="1"/>
          <p:nvPr/>
        </p:nvSpPr>
        <p:spPr>
          <a:xfrm>
            <a:off x="838200" y="2111822"/>
            <a:ext cx="4309783" cy="1477328"/>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template</a:t>
            </a:r>
            <a:r>
              <a:rPr lang="en-IN" sz="1800" b="0" i="0" u="none" strike="noStrike" baseline="0">
                <a:solidFill>
                  <a:srgbClr val="FFFFFF"/>
                </a:solidFill>
                <a:latin typeface="JetBrains Mono" pitchFamily="2" charset="0"/>
              </a:rPr>
              <a:t>&lt;</a:t>
            </a:r>
            <a:r>
              <a:rPr lang="en-IN" sz="1800" b="0" i="0" u="none" strike="noStrike" baseline="0" err="1">
                <a:solidFill>
                  <a:srgbClr val="D5A2DF"/>
                </a:solidFill>
                <a:latin typeface="JetBrains Mono" pitchFamily="2" charset="0"/>
              </a:rPr>
              <a:t>typename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fr-FR" sz="1800" b="0" i="0" u="none" strike="noStrike" baseline="0" err="1">
                <a:solidFill>
                  <a:srgbClr val="D5A2DF"/>
                </a:solidFill>
                <a:latin typeface="JetBrains Mono" pitchFamily="2" charset="0"/>
              </a:rPr>
              <a:t>requires</a:t>
            </a:r>
            <a:r>
              <a:rPr lang="fr-FR" sz="1800" b="0" i="0" u="none" strike="noStrike" baseline="0">
                <a:solidFill>
                  <a:srgbClr val="DCDCDC"/>
                </a:solidFill>
                <a:latin typeface="Cambria" panose="02040503050406030204" pitchFamily="18" charset="0"/>
              </a:rPr>
              <a:t> </a:t>
            </a:r>
            <a:r>
              <a:rPr lang="fr-FR" sz="1800" b="0" i="0" u="none" strike="noStrike" baseline="0">
                <a:solidFill>
                  <a:srgbClr val="CAC751"/>
                </a:solidFill>
                <a:latin typeface="JetBrains Mono" pitchFamily="2" charset="0"/>
              </a:rPr>
              <a:t>std</a:t>
            </a:r>
            <a:r>
              <a:rPr lang="fr-FR" sz="1800" b="0" i="0" u="none" strike="noStrike" baseline="0">
                <a:solidFill>
                  <a:srgbClr val="FFFFFF"/>
                </a:solidFill>
                <a:latin typeface="JetBrains Mono" pitchFamily="2" charset="0"/>
              </a:rPr>
              <a:t>::</a:t>
            </a:r>
            <a:r>
              <a:rPr lang="fr-FR" sz="1800" b="0" i="0" u="none" strike="noStrike" baseline="0" err="1">
                <a:solidFill>
                  <a:srgbClr val="FBB3C8"/>
                </a:solidFill>
                <a:latin typeface="JetBrains Mono" pitchFamily="2" charset="0"/>
              </a:rPr>
              <a:t>is_pointer_v</a:t>
            </a:r>
            <a:r>
              <a:rPr lang="fr-FR" sz="1800" b="0" i="0" u="none" strike="noStrike" baseline="0">
                <a:solidFill>
                  <a:srgbClr val="FFFFFF"/>
                </a:solidFill>
                <a:latin typeface="JetBrains Mono" pitchFamily="2" charset="0"/>
              </a:rPr>
              <a:t>&lt;</a:t>
            </a:r>
            <a:r>
              <a:rPr lang="fr-FR" sz="1800" b="0" i="0" u="none" strike="noStrike" baseline="0">
                <a:solidFill>
                  <a:srgbClr val="556B2F"/>
                </a:solidFill>
                <a:latin typeface="JetBrains Mono" pitchFamily="2" charset="0"/>
              </a:rPr>
              <a:t>T</a:t>
            </a:r>
            <a:r>
              <a:rPr lang="fr-FR" sz="1800" b="0" i="0" u="none" strike="noStrike" baseline="0">
                <a:solidFill>
                  <a:srgbClr val="FFFFFF"/>
                </a:solidFill>
                <a:latin typeface="JetBrains Mono" pitchFamily="2" charset="0"/>
              </a:rPr>
              <a:t>&gt;</a:t>
            </a:r>
            <a:endParaRPr lang="fr-FR"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void</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Apply</a:t>
            </a:r>
            <a:r>
              <a:rPr lang="en-IN" sz="1800" b="0" i="0" u="none" strike="noStrike" baseline="0">
                <a:solidFill>
                  <a:srgbClr val="FFFFFF"/>
                </a:solidFill>
                <a:latin typeface="JetBrains Mono" pitchFamily="2" charset="0"/>
              </a:rPr>
              <a:t>(</a:t>
            </a:r>
            <a:r>
              <a:rPr lang="en-IN" sz="1800" b="0" i="0" u="none" strike="noStrike" baseline="0">
                <a:solidFill>
                  <a:srgbClr val="556B2F"/>
                </a:solidFill>
                <a:latin typeface="JetBrains Mono" pitchFamily="2" charset="0"/>
              </a:rPr>
              <a:t>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p</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p:txBody>
      </p:sp>
      <p:sp>
        <p:nvSpPr>
          <p:cNvPr id="8" name="TextBox 7">
            <a:extLst>
              <a:ext uri="{FF2B5EF4-FFF2-40B4-BE49-F238E27FC236}">
                <a16:creationId xmlns:a16="http://schemas.microsoft.com/office/drawing/2014/main" id="{D2E6B4DB-7878-4E9F-A5F0-7D5937DC7809}"/>
              </a:ext>
            </a:extLst>
          </p:cNvPr>
          <p:cNvSpPr txBox="1"/>
          <p:nvPr/>
        </p:nvSpPr>
        <p:spPr>
          <a:xfrm>
            <a:off x="5838265" y="2134995"/>
            <a:ext cx="5717241" cy="2462213"/>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template</a:t>
            </a:r>
            <a:r>
              <a:rPr lang="en-IN" sz="1800" b="0" i="0" u="none" strike="noStrike" baseline="0">
                <a:solidFill>
                  <a:srgbClr val="FFFFFF"/>
                </a:solidFill>
                <a:latin typeface="JetBrains Mono" pitchFamily="2" charset="0"/>
              </a:rPr>
              <a:t>&lt;</a:t>
            </a:r>
            <a:r>
              <a:rPr lang="en-IN" sz="1800" b="0" i="0" u="none" strike="noStrike" baseline="0" err="1">
                <a:solidFill>
                  <a:srgbClr val="D5A2DF"/>
                </a:solidFill>
                <a:latin typeface="JetBrains Mono" pitchFamily="2" charset="0"/>
              </a:rPr>
              <a:t>typename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fr-FR" sz="1800" b="0" i="0" u="none" strike="noStrike" baseline="0">
                <a:solidFill>
                  <a:srgbClr val="D5A2DF"/>
                </a:solidFill>
                <a:latin typeface="JetBrains Mono" pitchFamily="2" charset="0"/>
              </a:rPr>
              <a:t>concept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DF2059"/>
                </a:solidFill>
                <a:latin typeface="JetBrains Mono" pitchFamily="2" charset="0"/>
              </a:rPr>
              <a:t>Pointer</a:t>
            </a:r>
            <a:r>
              <a:rPr lang="fr-FR" sz="1800" b="0" i="0" u="none" strike="noStrike" baseline="0">
                <a:solidFill>
                  <a:srgbClr val="DCDCDC"/>
                </a:solidFill>
                <a:latin typeface="Cambria" panose="02040503050406030204" pitchFamily="18" charset="0"/>
              </a:rPr>
              <a:t> </a:t>
            </a:r>
            <a:r>
              <a:rPr lang="fr-FR" sz="1800" b="0" i="0" u="none" strike="noStrike" baseline="0">
                <a:solidFill>
                  <a:srgbClr val="FFFFFF"/>
                </a:solidFill>
                <a:latin typeface="JetBrains Mono" pitchFamily="2" charset="0"/>
              </a:rPr>
              <a: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CAC751"/>
                </a:solidFill>
                <a:latin typeface="JetBrains Mono" pitchFamily="2" charset="0"/>
              </a:rPr>
              <a:t>std</a:t>
            </a:r>
            <a:r>
              <a:rPr lang="fr-FR" sz="1800" b="0" i="0" u="none" strike="noStrike" baseline="0">
                <a:solidFill>
                  <a:srgbClr val="FFFFFF"/>
                </a:solidFill>
                <a:latin typeface="JetBrains Mono" pitchFamily="2" charset="0"/>
              </a:rPr>
              <a:t>::</a:t>
            </a:r>
            <a:r>
              <a:rPr lang="fr-FR" sz="1800" b="0" i="0" u="none" strike="noStrike" baseline="0" err="1">
                <a:solidFill>
                  <a:srgbClr val="FBB3C8"/>
                </a:solidFill>
                <a:latin typeface="JetBrains Mono" pitchFamily="2" charset="0"/>
              </a:rPr>
              <a:t>is_pointer_v</a:t>
            </a:r>
            <a:r>
              <a:rPr lang="fr-FR" sz="1800" b="0" i="0" u="none" strike="noStrike" baseline="0">
                <a:solidFill>
                  <a:srgbClr val="FFFFFF"/>
                </a:solidFill>
                <a:latin typeface="JetBrains Mono" pitchFamily="2" charset="0"/>
              </a:rPr>
              <a:t>&lt;</a:t>
            </a:r>
            <a:r>
              <a:rPr lang="fr-FR" sz="1800" b="0" i="0" u="none" strike="noStrike" baseline="0">
                <a:solidFill>
                  <a:srgbClr val="556B2F"/>
                </a:solidFill>
                <a:latin typeface="JetBrains Mono" pitchFamily="2" charset="0"/>
              </a:rPr>
              <a:t>T</a:t>
            </a:r>
            <a:r>
              <a:rPr lang="fr-FR" sz="1800" b="0" i="0" u="none" strike="noStrike" baseline="0">
                <a:solidFill>
                  <a:srgbClr val="FFFFFF"/>
                </a:solidFill>
                <a:latin typeface="JetBrains Mono" pitchFamily="2" charset="0"/>
              </a:rPr>
              <a:t>&gt;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FFFFFF"/>
                </a:solidFill>
                <a:latin typeface="JetBrains Mono" pitchFamily="2" charset="0"/>
              </a:rPr>
              <a:t>;</a:t>
            </a:r>
            <a:r>
              <a:rPr lang="fr-FR" sz="1800" b="0" i="0" u="none" strike="noStrike" baseline="0">
                <a:solidFill>
                  <a:srgbClr val="DCDCDC"/>
                </a:solidFill>
                <a:latin typeface="Cambria" panose="02040503050406030204" pitchFamily="18" charset="0"/>
              </a:rPr>
              <a:t> </a:t>
            </a:r>
            <a:endParaRPr lang="fr-FR"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5A2DF"/>
                </a:solidFill>
                <a:latin typeface="JetBrains Mono" pitchFamily="2" charset="0"/>
              </a:rPr>
              <a:t>template</a:t>
            </a:r>
            <a:r>
              <a:rPr lang="en-IN" sz="1800" b="0" i="0" u="none" strike="noStrike" baseline="0">
                <a:solidFill>
                  <a:srgbClr val="FFFFFF"/>
                </a:solidFill>
                <a:latin typeface="JetBrains Mono" pitchFamily="2" charset="0"/>
              </a:rPr>
              <a:t>&lt;</a:t>
            </a:r>
            <a:r>
              <a:rPr lang="en-IN" sz="1800" b="0" i="0" u="none" strike="noStrike" baseline="0" err="1">
                <a:solidFill>
                  <a:srgbClr val="D5A2DF"/>
                </a:solidFill>
                <a:latin typeface="JetBrains Mono" pitchFamily="2" charset="0"/>
              </a:rPr>
              <a:t>typename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requires</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F2059"/>
                </a:solidFill>
                <a:latin typeface="JetBrains Mono" pitchFamily="2" charset="0"/>
              </a:rPr>
              <a:t>Pointer</a:t>
            </a:r>
            <a:r>
              <a:rPr lang="en-IN" sz="1800" b="0" i="0" u="none" strike="noStrike" baseline="0">
                <a:solidFill>
                  <a:srgbClr val="FFFFFF"/>
                </a:solidFill>
                <a:latin typeface="JetBrains Mono" pitchFamily="2" charset="0"/>
              </a:rPr>
              <a:t>&lt;</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void</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Apply</a:t>
            </a:r>
            <a:r>
              <a:rPr lang="en-IN" sz="1800" b="0" i="0" u="none" strike="noStrike" baseline="0">
                <a:solidFill>
                  <a:srgbClr val="FFFFFF"/>
                </a:solidFill>
                <a:latin typeface="JetBrains Mono" pitchFamily="2" charset="0"/>
              </a:rPr>
              <a:t>(</a:t>
            </a:r>
            <a:r>
              <a:rPr lang="en-IN" sz="1800" b="0" i="0" u="none" strike="noStrike" baseline="0">
                <a:solidFill>
                  <a:srgbClr val="556B2F"/>
                </a:solidFill>
                <a:latin typeface="JetBrains Mono" pitchFamily="2" charset="0"/>
              </a:rPr>
              <a:t>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p</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000" b="0" i="0" u="none" strike="noStrike" baseline="0">
              <a:latin typeface="Times New Roman" panose="02020603050405020304" pitchFamily="18" charset="0"/>
            </a:endParaRPr>
          </a:p>
        </p:txBody>
      </p:sp>
    </p:spTree>
    <p:extLst>
      <p:ext uri="{BB962C8B-B14F-4D97-AF65-F5344CB8AC3E}">
        <p14:creationId xmlns:p14="http://schemas.microsoft.com/office/powerpoint/2010/main" val="15134376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67F11-DA53-457A-B37C-9A9FDEDDA0B0}"/>
              </a:ext>
            </a:extLst>
          </p:cNvPr>
          <p:cNvSpPr>
            <a:spLocks noGrp="1"/>
          </p:cNvSpPr>
          <p:nvPr>
            <p:ph type="title"/>
          </p:nvPr>
        </p:nvSpPr>
        <p:spPr/>
        <p:txBody>
          <a:bodyPr/>
          <a:lstStyle/>
          <a:p>
            <a:r>
              <a:rPr lang="en-US"/>
              <a:t>Combining Concepts</a:t>
            </a:r>
            <a:endParaRPr lang="en-IN"/>
          </a:p>
        </p:txBody>
      </p:sp>
      <p:sp>
        <p:nvSpPr>
          <p:cNvPr id="3" name="Content Placeholder 2">
            <a:extLst>
              <a:ext uri="{FF2B5EF4-FFF2-40B4-BE49-F238E27FC236}">
                <a16:creationId xmlns:a16="http://schemas.microsoft.com/office/drawing/2014/main" id="{1E667798-01EA-48E7-94D6-0F34929C5062}"/>
              </a:ext>
            </a:extLst>
          </p:cNvPr>
          <p:cNvSpPr>
            <a:spLocks noGrp="1"/>
          </p:cNvSpPr>
          <p:nvPr>
            <p:ph idx="1"/>
          </p:nvPr>
        </p:nvSpPr>
        <p:spPr/>
        <p:txBody>
          <a:bodyPr>
            <a:normAutofit/>
          </a:bodyPr>
          <a:lstStyle/>
          <a:p>
            <a:r>
              <a:rPr lang="en-US"/>
              <a:t>Concepts can be logically combined with other concepts or compile-time predicates</a:t>
            </a:r>
          </a:p>
          <a:p>
            <a:r>
              <a:rPr lang="en-US"/>
              <a:t>You can use conjunction (&amp;&amp;) and disjunction (||) and even negate a constraint (!)</a:t>
            </a:r>
          </a:p>
          <a:p>
            <a:pPr lvl="1"/>
            <a:r>
              <a:rPr lang="en-US"/>
              <a:t>evaluated left to right &amp; are short-circuited</a:t>
            </a:r>
          </a:p>
          <a:p>
            <a:r>
              <a:rPr lang="en-US"/>
              <a:t>This encourages programmers to use existing standard library concepts &amp; combine them to create more powerful ones</a:t>
            </a:r>
          </a:p>
        </p:txBody>
      </p:sp>
    </p:spTree>
    <p:extLst>
      <p:ext uri="{BB962C8B-B14F-4D97-AF65-F5344CB8AC3E}">
        <p14:creationId xmlns:p14="http://schemas.microsoft.com/office/powerpoint/2010/main" val="243092873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22077C-0F18-4856-B833-83A020BED2DB}"/>
              </a:ext>
            </a:extLst>
          </p:cNvPr>
          <p:cNvSpPr>
            <a:spLocks noGrp="1"/>
          </p:cNvSpPr>
          <p:nvPr>
            <p:ph type="title"/>
          </p:nvPr>
        </p:nvSpPr>
        <p:spPr/>
        <p:txBody>
          <a:bodyPr/>
          <a:lstStyle/>
          <a:p>
            <a:r>
              <a:rPr lang="en-US"/>
              <a:t>Example</a:t>
            </a:r>
            <a:endParaRPr lang="en-IN"/>
          </a:p>
        </p:txBody>
      </p:sp>
      <p:sp>
        <p:nvSpPr>
          <p:cNvPr id="7" name="TextBox 6">
            <a:extLst>
              <a:ext uri="{FF2B5EF4-FFF2-40B4-BE49-F238E27FC236}">
                <a16:creationId xmlns:a16="http://schemas.microsoft.com/office/drawing/2014/main" id="{B2EAB02F-1BCD-48E6-B0E5-4190F8973743}"/>
              </a:ext>
            </a:extLst>
          </p:cNvPr>
          <p:cNvSpPr txBox="1"/>
          <p:nvPr/>
        </p:nvSpPr>
        <p:spPr>
          <a:xfrm>
            <a:off x="2309532" y="1690688"/>
            <a:ext cx="7572936" cy="2308324"/>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template</a:t>
            </a:r>
            <a:r>
              <a:rPr lang="en-IN" sz="1800" b="0" i="0" u="none" strike="noStrike" baseline="0">
                <a:solidFill>
                  <a:srgbClr val="FFFFFF"/>
                </a:solidFill>
                <a:latin typeface="JetBrains Mono" pitchFamily="2" charset="0"/>
              </a:rPr>
              <a:t>&lt;</a:t>
            </a:r>
            <a:r>
              <a:rPr lang="en-IN" sz="1800" b="0" i="0" u="none" strike="noStrike" baseline="0" err="1">
                <a:solidFill>
                  <a:srgbClr val="D5A2DF"/>
                </a:solidFill>
                <a:latin typeface="JetBrains Mono" pitchFamily="2" charset="0"/>
              </a:rPr>
              <a:t>typename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fr-FR" sz="1800" b="0" i="0" u="none" strike="noStrike" baseline="0">
                <a:solidFill>
                  <a:srgbClr val="D5A2DF"/>
                </a:solidFill>
                <a:latin typeface="JetBrains Mono" pitchFamily="2" charset="0"/>
              </a:rPr>
              <a:t>concept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DF2059"/>
                </a:solidFill>
                <a:latin typeface="JetBrains Mono" pitchFamily="2" charset="0"/>
              </a:rPr>
              <a:t>Pointer</a:t>
            </a:r>
            <a:r>
              <a:rPr lang="fr-FR" sz="1800" b="0" i="0" u="none" strike="noStrike" baseline="0">
                <a:solidFill>
                  <a:srgbClr val="DCDCDC"/>
                </a:solidFill>
                <a:latin typeface="Cambria" panose="02040503050406030204" pitchFamily="18" charset="0"/>
              </a:rPr>
              <a:t> </a:t>
            </a:r>
            <a:r>
              <a:rPr lang="fr-FR" sz="1800" b="0" i="0" u="none" strike="noStrike" baseline="0">
                <a:solidFill>
                  <a:srgbClr val="FFFFFF"/>
                </a:solidFill>
                <a:latin typeface="JetBrains Mono" pitchFamily="2" charset="0"/>
              </a:rPr>
              <a: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CAC751"/>
                </a:solidFill>
                <a:latin typeface="JetBrains Mono" pitchFamily="2" charset="0"/>
              </a:rPr>
              <a:t>std</a:t>
            </a:r>
            <a:r>
              <a:rPr lang="fr-FR" sz="1800" b="0" i="0" u="none" strike="noStrike" baseline="0">
                <a:solidFill>
                  <a:srgbClr val="FFFFFF"/>
                </a:solidFill>
                <a:latin typeface="JetBrains Mono" pitchFamily="2" charset="0"/>
              </a:rPr>
              <a:t>::</a:t>
            </a:r>
            <a:r>
              <a:rPr lang="fr-FR" sz="1800" b="0" i="0" u="none" strike="noStrike" baseline="0" err="1">
                <a:solidFill>
                  <a:srgbClr val="FBB3C8"/>
                </a:solidFill>
                <a:latin typeface="JetBrains Mono" pitchFamily="2" charset="0"/>
              </a:rPr>
              <a:t>is_pointer_v</a:t>
            </a:r>
            <a:r>
              <a:rPr lang="fr-FR" sz="1800" b="0" i="0" u="none" strike="noStrike" baseline="0">
                <a:solidFill>
                  <a:srgbClr val="FFFFFF"/>
                </a:solidFill>
                <a:latin typeface="JetBrains Mono" pitchFamily="2" charset="0"/>
              </a:rPr>
              <a:t>&lt;</a:t>
            </a:r>
            <a:r>
              <a:rPr lang="fr-FR" sz="1800" b="0" i="0" u="none" strike="noStrike" baseline="0">
                <a:solidFill>
                  <a:srgbClr val="556B2F"/>
                </a:solidFill>
                <a:latin typeface="JetBrains Mono" pitchFamily="2" charset="0"/>
              </a:rPr>
              <a:t>T</a:t>
            </a:r>
            <a:r>
              <a:rPr lang="fr-FR" sz="1800" b="0" i="0" u="none" strike="noStrike" baseline="0">
                <a:solidFill>
                  <a:srgbClr val="FFFFFF"/>
                </a:solidFill>
                <a:latin typeface="JetBrains Mono" pitchFamily="2" charset="0"/>
              </a:rPr>
              <a:t>&gt;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FFFFFF"/>
                </a:solidFill>
                <a:latin typeface="JetBrains Mono" pitchFamily="2" charset="0"/>
              </a:rPr>
              <a:t>&amp;&amp;</a:t>
            </a:r>
            <a:r>
              <a:rPr lang="fr-FR" sz="1800" b="0" i="0" u="none" strike="noStrike" baseline="0">
                <a:solidFill>
                  <a:srgbClr val="DCDCDC"/>
                </a:solidFill>
                <a:latin typeface="Cambria" panose="02040503050406030204" pitchFamily="18" charset="0"/>
              </a:rPr>
              <a:t> </a:t>
            </a:r>
            <a:r>
              <a:rPr lang="fr-FR" sz="1800" b="0" i="0" u="none" strike="noStrike" baseline="0" err="1">
                <a:solidFill>
                  <a:srgbClr val="D5A2DF"/>
                </a:solidFill>
                <a:latin typeface="JetBrains Mono" pitchFamily="2" charset="0"/>
              </a:rPr>
              <a:t>sizeof</a:t>
            </a:r>
            <a:r>
              <a:rPr lang="fr-FR" sz="1800" b="0" i="0" u="none" strike="noStrike" baseline="0">
                <a:solidFill>
                  <a:srgbClr val="FFFFFF"/>
                </a:solidFill>
                <a:latin typeface="JetBrains Mono" pitchFamily="2" charset="0"/>
              </a:rPr>
              <a:t>(</a:t>
            </a:r>
            <a:r>
              <a:rPr lang="fr-FR" sz="1800" b="0" i="0" u="none" strike="noStrike" baseline="0">
                <a:solidFill>
                  <a:srgbClr val="556B2F"/>
                </a:solidFill>
                <a:latin typeface="JetBrains Mono" pitchFamily="2" charset="0"/>
              </a:rPr>
              <a:t>T</a:t>
            </a:r>
            <a:r>
              <a:rPr lang="fr-FR" sz="1800" b="0" i="0" u="none" strike="noStrike" baseline="0">
                <a:solidFill>
                  <a:srgbClr val="FFFFFF"/>
                </a:solidFill>
                <a:latin typeface="JetBrains Mono" pitchFamily="2" charset="0"/>
              </a:rPr>
              <a: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FFFFFF"/>
                </a:solidFill>
                <a:latin typeface="JetBrains Mono" pitchFamily="2" charset="0"/>
              </a:rPr>
              <a: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F78C6C"/>
                </a:solidFill>
                <a:latin typeface="JetBrains Mono" pitchFamily="2" charset="0"/>
              </a:rPr>
              <a:t>4</a:t>
            </a:r>
            <a:r>
              <a:rPr lang="fr-FR" sz="1800" b="0" i="0" u="none" strike="noStrike" baseline="0">
                <a:solidFill>
                  <a:srgbClr val="DCDCDC"/>
                </a:solidFill>
                <a:latin typeface="Cambria" panose="02040503050406030204" pitchFamily="18" charset="0"/>
              </a:rPr>
              <a:t> </a:t>
            </a:r>
            <a:r>
              <a:rPr lang="fr-FR" sz="1800" b="0" i="0" u="none" strike="noStrike" baseline="0">
                <a:solidFill>
                  <a:srgbClr val="FFFFFF"/>
                </a:solidFill>
                <a:latin typeface="JetBrains Mono" pitchFamily="2" charset="0"/>
              </a:rPr>
              <a:t>;</a:t>
            </a:r>
            <a:endParaRPr lang="fr-FR"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5A2DF"/>
                </a:solidFill>
                <a:latin typeface="JetBrains Mono" pitchFamily="2" charset="0"/>
              </a:rPr>
              <a:t>template</a:t>
            </a:r>
            <a:r>
              <a:rPr lang="en-IN" sz="1800" b="0" i="0" u="none" strike="noStrike" baseline="0">
                <a:solidFill>
                  <a:srgbClr val="FFFFFF"/>
                </a:solidFill>
                <a:latin typeface="JetBrains Mono" pitchFamily="2" charset="0"/>
              </a:rPr>
              <a:t>&lt;</a:t>
            </a:r>
            <a:r>
              <a:rPr lang="en-IN" sz="1800" b="0" i="0" u="none" strike="noStrike" baseline="0" err="1">
                <a:solidFill>
                  <a:srgbClr val="D5A2DF"/>
                </a:solidFill>
                <a:latin typeface="JetBrains Mono" pitchFamily="2" charset="0"/>
              </a:rPr>
              <a:t>typename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requires</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F2059"/>
                </a:solidFill>
                <a:latin typeface="JetBrains Mono" pitchFamily="2" charset="0"/>
              </a:rPr>
              <a:t>Pointer</a:t>
            </a:r>
            <a:r>
              <a:rPr lang="en-IN" sz="1800" b="0" i="0" u="none" strike="noStrike" baseline="0">
                <a:solidFill>
                  <a:srgbClr val="FFFFFF"/>
                </a:solidFill>
                <a:latin typeface="JetBrains Mono" pitchFamily="2" charset="0"/>
              </a:rPr>
              <a:t>&lt;</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void</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Apply</a:t>
            </a:r>
            <a:r>
              <a:rPr lang="en-IN" sz="1800" b="0" i="0" u="none" strike="noStrike" baseline="0">
                <a:solidFill>
                  <a:srgbClr val="FFFFFF"/>
                </a:solidFill>
                <a:latin typeface="JetBrains Mono" pitchFamily="2" charset="0"/>
              </a:rPr>
              <a:t>(</a:t>
            </a:r>
            <a:r>
              <a:rPr lang="en-IN" sz="1800" b="0" i="0" u="none" strike="noStrike" baseline="0">
                <a:solidFill>
                  <a:srgbClr val="556B2F"/>
                </a:solidFill>
                <a:latin typeface="JetBrains Mono" pitchFamily="2" charset="0"/>
              </a:rPr>
              <a:t>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p</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p:txBody>
      </p:sp>
      <p:sp>
        <p:nvSpPr>
          <p:cNvPr id="9" name="TextBox 8">
            <a:extLst>
              <a:ext uri="{FF2B5EF4-FFF2-40B4-BE49-F238E27FC236}">
                <a16:creationId xmlns:a16="http://schemas.microsoft.com/office/drawing/2014/main" id="{BF6596FB-CB0F-4B8E-B75D-6C935504F78C}"/>
              </a:ext>
            </a:extLst>
          </p:cNvPr>
          <p:cNvSpPr txBox="1"/>
          <p:nvPr/>
        </p:nvSpPr>
        <p:spPr>
          <a:xfrm>
            <a:off x="2309533" y="4307661"/>
            <a:ext cx="7572936" cy="2185214"/>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template</a:t>
            </a:r>
            <a:r>
              <a:rPr lang="en-IN" sz="1800" b="0" i="0" u="none" strike="noStrike" baseline="0">
                <a:solidFill>
                  <a:srgbClr val="FFFFFF"/>
                </a:solidFill>
                <a:latin typeface="JetBrains Mono" pitchFamily="2" charset="0"/>
              </a:rPr>
              <a:t>&lt;</a:t>
            </a:r>
            <a:r>
              <a:rPr lang="en-IN" sz="1800" b="0" i="0" u="none" strike="noStrike" baseline="0" err="1">
                <a:solidFill>
                  <a:srgbClr val="D5A2DF"/>
                </a:solidFill>
                <a:latin typeface="JetBrains Mono" pitchFamily="2" charset="0"/>
              </a:rPr>
              <a:t>typename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fr-FR" sz="1800" b="0" i="0" u="none" strike="noStrike" baseline="0">
                <a:solidFill>
                  <a:srgbClr val="D5A2DF"/>
                </a:solidFill>
                <a:latin typeface="JetBrains Mono" pitchFamily="2" charset="0"/>
              </a:rPr>
              <a:t>concept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DF2059"/>
                </a:solidFill>
                <a:latin typeface="JetBrains Mono" pitchFamily="2" charset="0"/>
              </a:rPr>
              <a:t>x86Pointer</a:t>
            </a:r>
            <a:r>
              <a:rPr lang="fr-FR" sz="1800" b="0" i="0" u="none" strike="noStrike" baseline="0">
                <a:solidFill>
                  <a:srgbClr val="DCDCDC"/>
                </a:solidFill>
                <a:latin typeface="Cambria" panose="02040503050406030204" pitchFamily="18" charset="0"/>
              </a:rPr>
              <a:t> </a:t>
            </a:r>
            <a:r>
              <a:rPr lang="fr-FR" sz="1800" b="0" i="0" u="none" strike="noStrike" baseline="0">
                <a:solidFill>
                  <a:srgbClr val="FFFFFF"/>
                </a:solidFill>
                <a:latin typeface="JetBrains Mono" pitchFamily="2" charset="0"/>
              </a:rPr>
              <a: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DF2059"/>
                </a:solidFill>
                <a:latin typeface="JetBrains Mono" pitchFamily="2" charset="0"/>
              </a:rPr>
              <a:t>Pointer</a:t>
            </a:r>
            <a:r>
              <a:rPr lang="fr-FR" sz="1800" b="0" i="0" u="none" strike="noStrike" baseline="0">
                <a:solidFill>
                  <a:srgbClr val="FFFFFF"/>
                </a:solidFill>
                <a:latin typeface="JetBrains Mono" pitchFamily="2" charset="0"/>
              </a:rPr>
              <a:t>&lt;</a:t>
            </a:r>
            <a:r>
              <a:rPr lang="fr-FR" sz="1800" b="0" i="0" u="none" strike="noStrike" baseline="0">
                <a:solidFill>
                  <a:srgbClr val="556B2F"/>
                </a:solidFill>
                <a:latin typeface="JetBrains Mono" pitchFamily="2" charset="0"/>
              </a:rPr>
              <a:t>T</a:t>
            </a:r>
            <a:r>
              <a:rPr lang="fr-FR" sz="1800" b="0" i="0" u="none" strike="noStrike" baseline="0">
                <a:solidFill>
                  <a:srgbClr val="FFFFFF"/>
                </a:solidFill>
                <a:latin typeface="JetBrains Mono" pitchFamily="2" charset="0"/>
              </a:rPr>
              <a:t>&gt;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FFFFFF"/>
                </a:solidFill>
                <a:latin typeface="JetBrains Mono" pitchFamily="2" charset="0"/>
              </a:rPr>
              <a:t>&amp;&amp;</a:t>
            </a:r>
            <a:r>
              <a:rPr lang="fr-FR" sz="1800" b="0" i="0" u="none" strike="noStrike" baseline="0">
                <a:solidFill>
                  <a:srgbClr val="DCDCDC"/>
                </a:solidFill>
                <a:latin typeface="Cambria" panose="02040503050406030204" pitchFamily="18" charset="0"/>
              </a:rPr>
              <a:t> </a:t>
            </a:r>
            <a:r>
              <a:rPr lang="fr-FR" sz="1800" b="0" i="0" u="none" strike="noStrike" baseline="0" err="1">
                <a:solidFill>
                  <a:srgbClr val="D5A2DF"/>
                </a:solidFill>
                <a:latin typeface="JetBrains Mono" pitchFamily="2" charset="0"/>
              </a:rPr>
              <a:t>sizeof</a:t>
            </a:r>
            <a:r>
              <a:rPr lang="fr-FR" sz="1800" b="0" i="0" u="none" strike="noStrike" baseline="0">
                <a:solidFill>
                  <a:srgbClr val="FFFFFF"/>
                </a:solidFill>
                <a:latin typeface="JetBrains Mono" pitchFamily="2" charset="0"/>
              </a:rPr>
              <a:t>(</a:t>
            </a:r>
            <a:r>
              <a:rPr lang="fr-FR" sz="1800" b="0" i="0" u="none" strike="noStrike" baseline="0">
                <a:solidFill>
                  <a:srgbClr val="556B2F"/>
                </a:solidFill>
                <a:latin typeface="JetBrains Mono" pitchFamily="2" charset="0"/>
              </a:rPr>
              <a:t>T</a:t>
            </a:r>
            <a:r>
              <a:rPr lang="fr-FR" sz="1800" b="0" i="0" u="none" strike="noStrike" baseline="0">
                <a:solidFill>
                  <a:srgbClr val="FFFFFF"/>
                </a:solidFill>
                <a:latin typeface="JetBrains Mono" pitchFamily="2" charset="0"/>
              </a:rPr>
              <a: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FFFFFF"/>
                </a:solidFill>
                <a:latin typeface="JetBrains Mono" pitchFamily="2" charset="0"/>
              </a:rPr>
              <a: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F78C6C"/>
                </a:solidFill>
                <a:latin typeface="JetBrains Mono" pitchFamily="2" charset="0"/>
              </a:rPr>
              <a:t>4</a:t>
            </a:r>
            <a:r>
              <a:rPr lang="fr-FR" sz="1800" b="0" i="0" u="none" strike="noStrike" baseline="0">
                <a:solidFill>
                  <a:srgbClr val="DCDCDC"/>
                </a:solidFill>
                <a:latin typeface="Cambria" panose="02040503050406030204" pitchFamily="18" charset="0"/>
              </a:rPr>
              <a:t> </a:t>
            </a:r>
            <a:r>
              <a:rPr lang="fr-FR" sz="1800" b="0" i="0" u="none" strike="noStrike" baseline="0">
                <a:solidFill>
                  <a:srgbClr val="FFFFFF"/>
                </a:solidFill>
                <a:latin typeface="JetBrains Mono" pitchFamily="2" charset="0"/>
              </a:rPr>
              <a:t>;</a:t>
            </a:r>
            <a:endParaRPr lang="fr-FR"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5A2DF"/>
                </a:solidFill>
                <a:latin typeface="JetBrains Mono" pitchFamily="2" charset="0"/>
              </a:rPr>
              <a:t>template</a:t>
            </a:r>
            <a:r>
              <a:rPr lang="en-IN" sz="1800" b="0" i="0" u="none" strike="noStrike" baseline="0">
                <a:solidFill>
                  <a:srgbClr val="FFFFFF"/>
                </a:solidFill>
                <a:latin typeface="JetBrains Mono" pitchFamily="2" charset="0"/>
              </a:rPr>
              <a:t>&lt;</a:t>
            </a:r>
            <a:r>
              <a:rPr lang="en-IN" sz="1800" b="0" i="0" u="none" strike="noStrike" baseline="0">
                <a:solidFill>
                  <a:srgbClr val="DF2059"/>
                </a:solidFill>
                <a:latin typeface="JetBrains Mono" pitchFamily="2" charset="0"/>
              </a:rPr>
              <a:t>x86Pointer</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void</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Apply</a:t>
            </a:r>
            <a:r>
              <a:rPr lang="en-IN" sz="1800" b="0" i="0" u="none" strike="noStrike" baseline="0">
                <a:solidFill>
                  <a:srgbClr val="FFFFFF"/>
                </a:solidFill>
                <a:latin typeface="JetBrains Mono" pitchFamily="2" charset="0"/>
              </a:rPr>
              <a:t>(</a:t>
            </a:r>
            <a:r>
              <a:rPr lang="en-IN" sz="1800" b="0" i="0" u="none" strike="noStrike" baseline="0">
                <a:solidFill>
                  <a:srgbClr val="556B2F"/>
                </a:solidFill>
                <a:latin typeface="JetBrains Mono" pitchFamily="2" charset="0"/>
              </a:rPr>
              <a:t>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p</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000" b="0" i="0" u="none" strike="noStrike" baseline="0">
              <a:latin typeface="Times New Roman" panose="02020603050405020304" pitchFamily="18" charset="0"/>
            </a:endParaRPr>
          </a:p>
        </p:txBody>
      </p:sp>
    </p:spTree>
    <p:extLst>
      <p:ext uri="{BB962C8B-B14F-4D97-AF65-F5344CB8AC3E}">
        <p14:creationId xmlns:p14="http://schemas.microsoft.com/office/powerpoint/2010/main" val="283432814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71C2-37CE-452B-BBD6-4871904D1F86}"/>
              </a:ext>
            </a:extLst>
          </p:cNvPr>
          <p:cNvSpPr>
            <a:spLocks noGrp="1"/>
          </p:cNvSpPr>
          <p:nvPr>
            <p:ph type="title"/>
          </p:nvPr>
        </p:nvSpPr>
        <p:spPr/>
        <p:txBody>
          <a:bodyPr/>
          <a:lstStyle/>
          <a:p>
            <a:r>
              <a:rPr lang="en-US"/>
              <a:t>Example</a:t>
            </a:r>
            <a:endParaRPr lang="en-IN"/>
          </a:p>
        </p:txBody>
      </p:sp>
      <p:sp>
        <p:nvSpPr>
          <p:cNvPr id="4" name="TextBox 3">
            <a:extLst>
              <a:ext uri="{FF2B5EF4-FFF2-40B4-BE49-F238E27FC236}">
                <a16:creationId xmlns:a16="http://schemas.microsoft.com/office/drawing/2014/main" id="{7376C7DD-8BF6-4FF8-A4C7-3194090B722E}"/>
              </a:ext>
            </a:extLst>
          </p:cNvPr>
          <p:cNvSpPr txBox="1"/>
          <p:nvPr/>
        </p:nvSpPr>
        <p:spPr>
          <a:xfrm>
            <a:off x="2102643" y="2197893"/>
            <a:ext cx="7986713" cy="2462213"/>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template</a:t>
            </a:r>
            <a:r>
              <a:rPr lang="en-IN" sz="1800" b="0" i="0" u="none" strike="noStrike" baseline="0">
                <a:solidFill>
                  <a:srgbClr val="FFFFFF"/>
                </a:solidFill>
                <a:latin typeface="JetBrains Mono" pitchFamily="2" charset="0"/>
              </a:rPr>
              <a:t>&lt;</a:t>
            </a:r>
            <a:r>
              <a:rPr lang="en-IN" sz="1800" b="0" i="0" u="none" strike="noStrike" baseline="0" err="1">
                <a:solidFill>
                  <a:srgbClr val="D5A2DF"/>
                </a:solidFill>
                <a:latin typeface="JetBrains Mono" pitchFamily="2" charset="0"/>
              </a:rPr>
              <a:t>typename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concept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F2059"/>
                </a:solidFill>
                <a:latin typeface="JetBrains Mono" pitchFamily="2" charset="0"/>
              </a:rPr>
              <a:t>Integral</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is_integral_v</a:t>
            </a:r>
            <a:r>
              <a:rPr lang="en-IN" sz="1800" b="0" i="0" u="none" strike="noStrike" baseline="0">
                <a:solidFill>
                  <a:srgbClr val="FFFFFF"/>
                </a:solidFill>
                <a:latin typeface="JetBrains Mono" pitchFamily="2" charset="0"/>
              </a:rPr>
              <a:t>&lt;</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5A2DF"/>
                </a:solidFill>
                <a:latin typeface="JetBrains Mono" pitchFamily="2" charset="0"/>
              </a:rPr>
              <a:t>template</a:t>
            </a:r>
            <a:r>
              <a:rPr lang="en-IN" sz="1800" b="0" i="0" u="none" strike="noStrike" baseline="0">
                <a:solidFill>
                  <a:srgbClr val="FFFFFF"/>
                </a:solidFill>
                <a:latin typeface="JetBrains Mono" pitchFamily="2" charset="0"/>
              </a:rPr>
              <a:t>&lt;</a:t>
            </a:r>
            <a:r>
              <a:rPr lang="en-IN" sz="1800" b="0" i="0" u="none" strike="noStrike" baseline="0" err="1">
                <a:solidFill>
                  <a:srgbClr val="D5A2DF"/>
                </a:solidFill>
                <a:latin typeface="JetBrains Mono" pitchFamily="2" charset="0"/>
              </a:rPr>
              <a:t>typename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concept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DF2059"/>
                </a:solidFill>
                <a:latin typeface="JetBrains Mono" pitchFamily="2" charset="0"/>
              </a:rPr>
              <a:t>FloatingPoint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is_floating_point_v</a:t>
            </a:r>
            <a:r>
              <a:rPr lang="en-IN" sz="1800" b="0" i="0" u="none" strike="noStrike" baseline="0">
                <a:solidFill>
                  <a:srgbClr val="FFFFFF"/>
                </a:solidFill>
                <a:latin typeface="JetBrains Mono" pitchFamily="2" charset="0"/>
              </a:rPr>
              <a:t>&lt;</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5A2DF"/>
                </a:solidFill>
                <a:latin typeface="JetBrains Mono" pitchFamily="2" charset="0"/>
              </a:rPr>
              <a:t>template</a:t>
            </a:r>
            <a:r>
              <a:rPr lang="en-IN" sz="1800" b="0" i="0" u="none" strike="noStrike" baseline="0">
                <a:solidFill>
                  <a:srgbClr val="FFFFFF"/>
                </a:solidFill>
                <a:latin typeface="JetBrains Mono" pitchFamily="2" charset="0"/>
              </a:rPr>
              <a:t>&lt;</a:t>
            </a:r>
            <a:r>
              <a:rPr lang="en-IN" sz="1800" b="0" i="0" u="none" strike="noStrike" baseline="0" err="1">
                <a:solidFill>
                  <a:srgbClr val="D5A2DF"/>
                </a:solidFill>
                <a:latin typeface="JetBrains Mono" pitchFamily="2" charset="0"/>
              </a:rPr>
              <a:t>typename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concept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DF2059"/>
                </a:solidFill>
                <a:latin typeface="JetBrains Mono" pitchFamily="2" charset="0"/>
              </a:rPr>
              <a:t>ArithmeticType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DF2059"/>
                </a:solidFill>
                <a:latin typeface="JetBrains Mono" pitchFamily="2" charset="0"/>
              </a:rPr>
              <a:t>FloatingPoint</a:t>
            </a:r>
            <a:r>
              <a:rPr lang="en-IN" sz="1800" b="0" i="0" u="none" strike="noStrike" baseline="0">
                <a:solidFill>
                  <a:srgbClr val="FFFFFF"/>
                </a:solidFill>
                <a:latin typeface="JetBrains Mono" pitchFamily="2" charset="0"/>
              </a:rPr>
              <a:t>&lt;</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 </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F2059"/>
                </a:solidFill>
                <a:latin typeface="JetBrains Mono" pitchFamily="2" charset="0"/>
              </a:rPr>
              <a:t>Integral</a:t>
            </a:r>
            <a:r>
              <a:rPr lang="en-IN" sz="1800" b="0" i="0" u="none" strike="noStrike" baseline="0">
                <a:solidFill>
                  <a:srgbClr val="FFFFFF"/>
                </a:solidFill>
                <a:latin typeface="JetBrains Mono" pitchFamily="2" charset="0"/>
              </a:rPr>
              <a:t>&lt;</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 </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000" b="0" i="0" u="none" strike="noStrike" baseline="0">
              <a:latin typeface="Times New Roman" panose="02020603050405020304" pitchFamily="18" charset="0"/>
            </a:endParaRPr>
          </a:p>
        </p:txBody>
      </p:sp>
    </p:spTree>
    <p:extLst>
      <p:ext uri="{BB962C8B-B14F-4D97-AF65-F5344CB8AC3E}">
        <p14:creationId xmlns:p14="http://schemas.microsoft.com/office/powerpoint/2010/main" val="14735554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B54757-3D0E-4081-97F4-98ADD464D67C}"/>
              </a:ext>
            </a:extLst>
          </p:cNvPr>
          <p:cNvSpPr>
            <a:spLocks noGrp="1"/>
          </p:cNvSpPr>
          <p:nvPr>
            <p:ph type="title"/>
          </p:nvPr>
        </p:nvSpPr>
        <p:spPr/>
        <p:txBody>
          <a:bodyPr/>
          <a:lstStyle/>
          <a:p>
            <a:r>
              <a:rPr lang="en-IN"/>
              <a:t>Objectives</a:t>
            </a:r>
          </a:p>
        </p:txBody>
      </p:sp>
      <p:sp>
        <p:nvSpPr>
          <p:cNvPr id="5" name="Content Placeholder 4">
            <a:extLst>
              <a:ext uri="{FF2B5EF4-FFF2-40B4-BE49-F238E27FC236}">
                <a16:creationId xmlns:a16="http://schemas.microsoft.com/office/drawing/2014/main" id="{C795CA0D-7490-4032-9104-FAD53954BFC3}"/>
              </a:ext>
            </a:extLst>
          </p:cNvPr>
          <p:cNvSpPr>
            <a:spLocks noGrp="1"/>
          </p:cNvSpPr>
          <p:nvPr>
            <p:ph idx="1"/>
          </p:nvPr>
        </p:nvSpPr>
        <p:spPr/>
        <p:txBody>
          <a:bodyPr/>
          <a:lstStyle/>
          <a:p>
            <a:r>
              <a:rPr lang="en-IN"/>
              <a:t>Understand &amp; implement new language &amp; library features of C++20</a:t>
            </a:r>
          </a:p>
        </p:txBody>
      </p:sp>
    </p:spTree>
    <p:extLst>
      <p:ext uri="{BB962C8B-B14F-4D97-AF65-F5344CB8AC3E}">
        <p14:creationId xmlns:p14="http://schemas.microsoft.com/office/powerpoint/2010/main" val="95448535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AE2C-6F05-486D-80E0-63889F76C401}"/>
              </a:ext>
            </a:extLst>
          </p:cNvPr>
          <p:cNvSpPr>
            <a:spLocks noGrp="1"/>
          </p:cNvSpPr>
          <p:nvPr>
            <p:ph type="title"/>
          </p:nvPr>
        </p:nvSpPr>
        <p:spPr/>
        <p:txBody>
          <a:bodyPr/>
          <a:lstStyle/>
          <a:p>
            <a:r>
              <a:rPr lang="en-US"/>
              <a:t>Example</a:t>
            </a:r>
            <a:endParaRPr lang="en-IN"/>
          </a:p>
        </p:txBody>
      </p:sp>
      <p:sp>
        <p:nvSpPr>
          <p:cNvPr id="5" name="TextBox 4">
            <a:extLst>
              <a:ext uri="{FF2B5EF4-FFF2-40B4-BE49-F238E27FC236}">
                <a16:creationId xmlns:a16="http://schemas.microsoft.com/office/drawing/2014/main" id="{447AEE8E-38E8-4928-B277-06166CD550F7}"/>
              </a:ext>
            </a:extLst>
          </p:cNvPr>
          <p:cNvSpPr txBox="1"/>
          <p:nvPr/>
        </p:nvSpPr>
        <p:spPr>
          <a:xfrm>
            <a:off x="656715" y="2705725"/>
            <a:ext cx="10878570" cy="1446550"/>
          </a:xfrm>
          <a:prstGeom prst="rect">
            <a:avLst/>
          </a:prstGeom>
          <a:solidFill>
            <a:schemeClr val="bg1">
              <a:lumMod val="85000"/>
              <a:lumOff val="15000"/>
            </a:schemeClr>
          </a:solidFill>
        </p:spPr>
        <p:txBody>
          <a:bodyPr wrap="square">
            <a:spAutoFit/>
          </a:bodyPr>
          <a:lstStyle/>
          <a:p>
            <a:pPr marR="0" algn="l" rtl="0"/>
            <a:r>
              <a:rPr lang="en-IN" sz="1800" b="0" i="0" u="none" strike="noStrike" baseline="0">
                <a:solidFill>
                  <a:srgbClr val="DC5503"/>
                </a:solidFill>
                <a:latin typeface="JetBrains Mono" pitchFamily="2" charset="0"/>
              </a:rPr>
              <a:t>Employee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e10</a:t>
            </a:r>
            <a:r>
              <a:rPr lang="en-IN" sz="1800" b="0" i="0" u="none" strike="noStrike" baseline="0">
                <a:solidFill>
                  <a:srgbClr val="008B8B"/>
                </a:solidFill>
                <a:latin typeface="JetBrains Mono" pitchFamily="2" charset="0"/>
              </a:rPr>
              <a:t>{</a:t>
            </a:r>
            <a:r>
              <a:rPr lang="en-IN" sz="1800" b="0" i="0" u="none" strike="noStrike" baseline="0">
                <a:solidFill>
                  <a:srgbClr val="FFFFFF"/>
                </a:solidFill>
                <a:latin typeface="JetBrains Mono" pitchFamily="2" charset="0"/>
              </a:rPr>
              <a:t>.</a:t>
            </a:r>
            <a:r>
              <a:rPr lang="en-IN" sz="1800" b="0" i="0" u="none" strike="noStrike" baseline="0">
                <a:solidFill>
                  <a:srgbClr val="61DC67"/>
                </a:solidFill>
                <a:latin typeface="JetBrains Mono" pitchFamily="2" charset="0"/>
              </a:rPr>
              <a:t>name</a:t>
            </a:r>
            <a:r>
              <a:rPr lang="en-IN" sz="1800" b="0" i="0" u="none" strike="noStrike" baseline="0">
                <a:solidFill>
                  <a:srgbClr val="FFFFFF"/>
                </a:solidFill>
                <a:latin typeface="JetBrains Mono" pitchFamily="2" charset="0"/>
              </a:rPr>
              <a:t>=</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Umar</a:t>
            </a:r>
            <a:r>
              <a:rPr lang="en-IN" sz="1800" b="0" i="0" u="none" strike="noStrike" baseline="0">
                <a:solidFill>
                  <a:srgbClr val="A31515"/>
                </a:solidFill>
                <a:latin typeface="JetBrains Mono" pitchFamily="2" charset="0"/>
              </a:rPr>
              <a: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78C6C"/>
                </a:solidFill>
                <a:latin typeface="JetBrains Mono" pitchFamily="2" charset="0"/>
              </a:rPr>
              <a:t>100</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JetBrains Mono" pitchFamily="2" charset="0"/>
              </a:rPr>
              <a:t>						</a:t>
            </a:r>
            <a:r>
              <a:rPr lang="en-IN" sz="1600" b="0" i="1" u="none" strike="noStrike" baseline="0">
                <a:solidFill>
                  <a:srgbClr val="008010"/>
                </a:solidFill>
                <a:latin typeface="JetBrains Mono" pitchFamily="2" charset="0"/>
              </a:rPr>
              <a:t>//Cannot</a:t>
            </a:r>
            <a:r>
              <a:rPr lang="en-IN" sz="1600" b="0" i="1" u="none" strike="noStrike" baseline="0">
                <a:solidFill>
                  <a:srgbClr val="008010"/>
                </a:solidFill>
                <a:latin typeface="Cambria" panose="02040503050406030204" pitchFamily="18" charset="0"/>
              </a:rPr>
              <a:t> </a:t>
            </a:r>
            <a:r>
              <a:rPr lang="en-IN" sz="1600" b="0" i="1" u="none" strike="noStrike" baseline="0">
                <a:solidFill>
                  <a:srgbClr val="008010"/>
                </a:solidFill>
                <a:latin typeface="JetBrains Mono" pitchFamily="2" charset="0"/>
              </a:rPr>
              <a:t>mix</a:t>
            </a:r>
            <a:r>
              <a:rPr lang="en-IN" sz="1600" b="0" i="1" u="none" strike="noStrike" baseline="0">
                <a:solidFill>
                  <a:srgbClr val="008010"/>
                </a:solidFill>
                <a:latin typeface="Cambria" panose="02040503050406030204" pitchFamily="18" charset="0"/>
              </a:rPr>
              <a:t> </a:t>
            </a:r>
            <a:r>
              <a:rPr lang="en-IN" sz="1600" b="0" i="1" u="none" strike="noStrike" baseline="0">
                <a:solidFill>
                  <a:srgbClr val="008010"/>
                </a:solidFill>
                <a:latin typeface="JetBrains Mono" pitchFamily="2" charset="0"/>
              </a:rPr>
              <a:t>DI</a:t>
            </a:r>
            <a:r>
              <a:rPr lang="en-IN" sz="1600" b="0" i="1" u="none" strike="noStrike" baseline="0">
                <a:solidFill>
                  <a:srgbClr val="008010"/>
                </a:solidFill>
                <a:latin typeface="Cambria" panose="02040503050406030204" pitchFamily="18" charset="0"/>
              </a:rPr>
              <a:t> </a:t>
            </a:r>
            <a:r>
              <a:rPr lang="en-IN" sz="1600" b="0" i="1" u="none" strike="noStrike" baseline="0">
                <a:solidFill>
                  <a:srgbClr val="008010"/>
                </a:solidFill>
                <a:latin typeface="JetBrains Mono" pitchFamily="2" charset="0"/>
              </a:rPr>
              <a:t>with</a:t>
            </a:r>
            <a:r>
              <a:rPr lang="en-IN" sz="1600" b="0" i="1" u="none" strike="noStrike" baseline="0">
                <a:solidFill>
                  <a:srgbClr val="008010"/>
                </a:solidFill>
                <a:latin typeface="Cambria" panose="02040503050406030204" pitchFamily="18" charset="0"/>
              </a:rPr>
              <a:t> </a:t>
            </a:r>
            <a:r>
              <a:rPr lang="en-IN" sz="1600" b="0" i="1" u="none" strike="noStrike" baseline="0">
                <a:solidFill>
                  <a:srgbClr val="008010"/>
                </a:solidFill>
                <a:latin typeface="JetBrains Mono" pitchFamily="2" charset="0"/>
              </a:rPr>
              <a:t>non</a:t>
            </a:r>
            <a:r>
              <a:rPr lang="en-IN" sz="1600" b="0" i="1" u="none" strike="noStrike" baseline="0">
                <a:solidFill>
                  <a:srgbClr val="008010"/>
                </a:solidFill>
                <a:latin typeface="Cambria" panose="02040503050406030204" pitchFamily="18" charset="0"/>
              </a:rPr>
              <a:t> </a:t>
            </a:r>
            <a:r>
              <a:rPr lang="en-IN" sz="1600" b="0" i="1" u="none" strike="noStrike" baseline="0">
                <a:solidFill>
                  <a:srgbClr val="008010"/>
                </a:solidFill>
                <a:latin typeface="JetBrains Mono" pitchFamily="2" charset="0"/>
              </a:rPr>
              <a:t>DI</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5503"/>
                </a:solidFill>
                <a:latin typeface="JetBrains Mono" pitchFamily="2" charset="0"/>
              </a:rPr>
              <a:t>Employee</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e20</a:t>
            </a:r>
            <a:r>
              <a:rPr lang="en-US" sz="1800" b="0" i="0" u="none" strike="noStrike" baseline="0">
                <a:solidFill>
                  <a:srgbClr val="008B8B"/>
                </a:solidFill>
                <a:latin typeface="JetBrains Mono" pitchFamily="2" charset="0"/>
              </a:rPr>
              <a:t>{</a:t>
            </a:r>
            <a:r>
              <a:rPr lang="en-US" sz="1800" b="0" i="0" u="none" strike="noStrike" baseline="0">
                <a:solidFill>
                  <a:srgbClr val="FFFFFF"/>
                </a:solidFill>
                <a:latin typeface="JetBrains Mono" pitchFamily="2" charset="0"/>
              </a:rPr>
              <a:t>.</a:t>
            </a:r>
            <a:r>
              <a:rPr lang="en-US" sz="1800" b="0" i="0" u="none" strike="noStrike" baseline="0">
                <a:solidFill>
                  <a:srgbClr val="61DC67"/>
                </a:solidFill>
                <a:latin typeface="JetBrains Mono" pitchFamily="2" charset="0"/>
              </a:rPr>
              <a:t>id</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78C6C"/>
                </a:solidFill>
                <a:latin typeface="JetBrains Mono" pitchFamily="2" charset="0"/>
              </a:rPr>
              <a:t>100</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61DC67"/>
                </a:solidFill>
                <a:latin typeface="JetBrains Mono" pitchFamily="2" charset="0"/>
              </a:rPr>
              <a:t>name</a:t>
            </a:r>
            <a:r>
              <a:rPr lang="en-US" sz="1800" b="0" i="0" u="none" strike="noStrike" baseline="0">
                <a:solidFill>
                  <a:srgbClr val="FFFFFF"/>
                </a:solidFill>
                <a:latin typeface="JetBrains Mono" pitchFamily="2" charset="0"/>
              </a:rPr>
              <a:t>=</a:t>
            </a:r>
            <a:r>
              <a:rPr lang="en-US" sz="1800" b="0" i="0" u="none" strike="noStrike" baseline="0">
                <a:solidFill>
                  <a:srgbClr val="A31515"/>
                </a:solidFill>
                <a:latin typeface="JetBrains Mono" pitchFamily="2" charset="0"/>
              </a:rPr>
              <a:t>"</a:t>
            </a:r>
            <a:r>
              <a:rPr lang="en-US" sz="1800" b="0" i="0" u="none" strike="noStrike" baseline="0">
                <a:solidFill>
                  <a:srgbClr val="C3E88D"/>
                </a:solidFill>
                <a:latin typeface="JetBrains Mono" pitchFamily="2" charset="0"/>
              </a:rPr>
              <a:t>Umar</a:t>
            </a:r>
            <a:r>
              <a:rPr lang="en-US" sz="1800" b="0" i="0" u="none" strike="noStrike" baseline="0">
                <a:solidFill>
                  <a:srgbClr val="A31515"/>
                </a:solidFill>
                <a:latin typeface="JetBrains Mono" pitchFamily="2" charset="0"/>
              </a:rPr>
              <a:t>"</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61DC67"/>
                </a:solidFill>
                <a:latin typeface="JetBrains Mono" pitchFamily="2" charset="0"/>
              </a:rPr>
              <a:t>dept</a:t>
            </a:r>
            <a:r>
              <a:rPr lang="en-US" sz="1800" b="0" i="0" u="none" strike="noStrike" baseline="0">
                <a:solidFill>
                  <a:srgbClr val="FFFFFF"/>
                </a:solidFill>
                <a:latin typeface="JetBrains Mono" pitchFamily="2" charset="0"/>
              </a:rPr>
              <a:t>=</a:t>
            </a:r>
            <a:r>
              <a:rPr lang="en-US" sz="1800" b="0" i="0" u="none" strike="noStrike" baseline="0">
                <a:solidFill>
                  <a:srgbClr val="A31515"/>
                </a:solidFill>
                <a:latin typeface="JetBrains Mono" pitchFamily="2" charset="0"/>
              </a:rPr>
              <a:t>"</a:t>
            </a:r>
            <a:r>
              <a:rPr lang="en-US" sz="1800" b="0" i="0" u="none" strike="noStrike" baseline="0">
                <a:solidFill>
                  <a:srgbClr val="C3E88D"/>
                </a:solidFill>
                <a:latin typeface="JetBrains Mono" pitchFamily="2" charset="0"/>
              </a:rPr>
              <a:t>HR</a:t>
            </a:r>
            <a:r>
              <a:rPr lang="en-US" sz="1800" b="0" i="0" u="none" strike="noStrike" baseline="0">
                <a:solidFill>
                  <a:srgbClr val="A31515"/>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JetBrains Mono" pitchFamily="2" charset="0"/>
              </a:rPr>
              <a:t>	</a:t>
            </a:r>
            <a:r>
              <a:rPr lang="en-US" sz="1600" b="0" i="1" u="none" strike="noStrike" baseline="0">
                <a:solidFill>
                  <a:srgbClr val="008010"/>
                </a:solidFill>
                <a:latin typeface="JetBrains Mono" pitchFamily="2" charset="0"/>
              </a:rPr>
              <a:t>//Cannot</a:t>
            </a:r>
            <a:r>
              <a:rPr lang="en-US" sz="1600" b="0" i="1" u="none" strike="noStrike" baseline="0">
                <a:solidFill>
                  <a:srgbClr val="008010"/>
                </a:solidFill>
                <a:latin typeface="Cambria" panose="02040503050406030204" pitchFamily="18" charset="0"/>
              </a:rPr>
              <a:t> </a:t>
            </a:r>
            <a:r>
              <a:rPr lang="en-US" sz="1600" b="0" i="1" u="none" strike="noStrike" baseline="0">
                <a:solidFill>
                  <a:srgbClr val="008010"/>
                </a:solidFill>
                <a:latin typeface="JetBrains Mono" pitchFamily="2" charset="0"/>
              </a:rPr>
              <a:t>change</a:t>
            </a:r>
            <a:r>
              <a:rPr lang="en-US" sz="1600" b="0" i="1" u="none" strike="noStrike" baseline="0">
                <a:solidFill>
                  <a:srgbClr val="008010"/>
                </a:solidFill>
                <a:latin typeface="Cambria" panose="02040503050406030204" pitchFamily="18" charset="0"/>
              </a:rPr>
              <a:t> </a:t>
            </a:r>
            <a:r>
              <a:rPr lang="en-US" sz="1600" b="0" i="1" u="none" strike="noStrike" baseline="0">
                <a:solidFill>
                  <a:srgbClr val="008010"/>
                </a:solidFill>
                <a:latin typeface="JetBrains Mono" pitchFamily="2" charset="0"/>
              </a:rPr>
              <a:t>the</a:t>
            </a:r>
            <a:r>
              <a:rPr lang="en-US" sz="1600" b="0" i="1" u="none" strike="noStrike" baseline="0">
                <a:solidFill>
                  <a:srgbClr val="008010"/>
                </a:solidFill>
                <a:latin typeface="Cambria" panose="02040503050406030204" pitchFamily="18" charset="0"/>
              </a:rPr>
              <a:t> </a:t>
            </a:r>
            <a:r>
              <a:rPr lang="en-US" sz="1600" b="0" i="1" u="none" strike="noStrike" baseline="0">
                <a:solidFill>
                  <a:srgbClr val="008010"/>
                </a:solidFill>
                <a:latin typeface="JetBrains Mono" pitchFamily="2" charset="0"/>
              </a:rPr>
              <a:t>order</a:t>
            </a:r>
            <a:endParaRPr lang="en-US" sz="1800" b="0" i="0" u="none" strike="noStrike" baseline="0">
              <a:solidFill>
                <a:srgbClr val="DCDCDC"/>
              </a:solidFill>
              <a:latin typeface="JetBrains Mono" pitchFamily="2" charset="0"/>
            </a:endParaRPr>
          </a:p>
          <a:p>
            <a:pPr marR="0" algn="l" rtl="0"/>
            <a:r>
              <a:rPr lang="en-US" sz="1800" b="0" i="0" u="none" strike="noStrike" baseline="0">
                <a:solidFill>
                  <a:srgbClr val="DC5503"/>
                </a:solidFill>
                <a:latin typeface="JetBrains Mono" pitchFamily="2" charset="0"/>
              </a:rPr>
              <a:t>Employee</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e30</a:t>
            </a:r>
            <a:r>
              <a:rPr lang="en-US" sz="1800" b="0" i="0" u="none" strike="noStrike" baseline="0">
                <a:solidFill>
                  <a:srgbClr val="008B8B"/>
                </a:solidFill>
                <a:latin typeface="JetBrains Mono" pitchFamily="2" charset="0"/>
              </a:rPr>
              <a:t>{</a:t>
            </a:r>
            <a:r>
              <a:rPr lang="en-US" sz="1800" b="0" i="0" u="none" strike="noStrike" baseline="0">
                <a:solidFill>
                  <a:srgbClr val="FFFFFF"/>
                </a:solidFill>
                <a:latin typeface="JetBrains Mono" pitchFamily="2" charset="0"/>
              </a:rPr>
              <a:t>.</a:t>
            </a:r>
            <a:r>
              <a:rPr lang="en-US" sz="1800" b="0" i="0" u="none" strike="noStrike" baseline="0">
                <a:solidFill>
                  <a:srgbClr val="61DC67"/>
                </a:solidFill>
                <a:latin typeface="JetBrains Mono" pitchFamily="2" charset="0"/>
              </a:rPr>
              <a:t>id</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78C6C"/>
                </a:solidFill>
                <a:latin typeface="JetBrains Mono" pitchFamily="2" charset="0"/>
              </a:rPr>
              <a:t>100</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61DC67"/>
                </a:solidFill>
                <a:latin typeface="JetBrains Mono" pitchFamily="2" charset="0"/>
              </a:rPr>
              <a:t>id</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78C6C"/>
                </a:solidFill>
                <a:latin typeface="JetBrains Mono" pitchFamily="2" charset="0"/>
              </a:rPr>
              <a:t>200</a:t>
            </a:r>
            <a:r>
              <a:rPr lang="en-US" sz="1800" b="0" i="0" u="none" strike="noStrike" baseline="0">
                <a:solidFill>
                  <a:srgbClr val="008B8B"/>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JetBrains Mono" pitchFamily="2" charset="0"/>
              </a:rPr>
              <a:t>						</a:t>
            </a:r>
            <a:r>
              <a:rPr lang="en-US" sz="1600" b="0" i="1" u="none" strike="noStrike" baseline="0">
                <a:solidFill>
                  <a:srgbClr val="008010"/>
                </a:solidFill>
                <a:latin typeface="JetBrains Mono" pitchFamily="2" charset="0"/>
              </a:rPr>
              <a:t>//Duplicated</a:t>
            </a:r>
            <a:r>
              <a:rPr lang="en-US" sz="1600" b="0" i="1" u="none" strike="noStrike" baseline="0">
                <a:solidFill>
                  <a:srgbClr val="008010"/>
                </a:solidFill>
                <a:latin typeface="Cambria" panose="02040503050406030204" pitchFamily="18" charset="0"/>
              </a:rPr>
              <a:t> </a:t>
            </a:r>
            <a:r>
              <a:rPr lang="en-US" sz="1600" b="0" i="1" u="none" strike="noStrike" baseline="0">
                <a:solidFill>
                  <a:srgbClr val="008010"/>
                </a:solidFill>
                <a:latin typeface="JetBrains Mono" pitchFamily="2" charset="0"/>
              </a:rPr>
              <a:t>DI</a:t>
            </a:r>
            <a:endParaRPr lang="en-US" sz="1800" b="0" i="0" u="none" strike="noStrike" baseline="0">
              <a:solidFill>
                <a:srgbClr val="DCDCDC"/>
              </a:solidFill>
              <a:latin typeface="JetBrains Mono" pitchFamily="2" charset="0"/>
            </a:endParaRPr>
          </a:p>
          <a:p>
            <a:pPr marR="0" algn="l" rtl="0"/>
            <a:r>
              <a:rPr lang="en-US" sz="1800" b="0" i="0" u="none" strike="noStrike" baseline="0">
                <a:solidFill>
                  <a:srgbClr val="DC5503"/>
                </a:solidFill>
                <a:latin typeface="JetBrains Mono" pitchFamily="2" charset="0"/>
              </a:rPr>
              <a:t>Employee</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e40</a:t>
            </a:r>
            <a:r>
              <a:rPr lang="en-US" sz="1800" b="0" i="0" u="none" strike="noStrike" baseline="0">
                <a:solidFill>
                  <a:srgbClr val="008B8B"/>
                </a:solidFill>
                <a:latin typeface="JetBrains Mono" pitchFamily="2" charset="0"/>
              </a:rPr>
              <a:t>{</a:t>
            </a:r>
            <a:r>
              <a:rPr lang="en-US" sz="1800" b="0" i="0" u="none" strike="noStrike" baseline="0">
                <a:solidFill>
                  <a:srgbClr val="FFFFFF"/>
                </a:solidFill>
                <a:latin typeface="JetBrains Mono" pitchFamily="2" charset="0"/>
              </a:rPr>
              <a:t>.</a:t>
            </a:r>
            <a:r>
              <a:rPr lang="en-US" sz="1800" b="0" i="0" u="none" strike="noStrike" baseline="0">
                <a:solidFill>
                  <a:srgbClr val="61DC67"/>
                </a:solidFill>
                <a:latin typeface="JetBrains Mono" pitchFamily="2" charset="0"/>
              </a:rPr>
              <a:t>id</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78C6C"/>
                </a:solidFill>
                <a:latin typeface="JetBrains Mono" pitchFamily="2" charset="0"/>
              </a:rPr>
              <a:t>100</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61DC67"/>
                </a:solidFill>
                <a:latin typeface="JetBrains Mono" pitchFamily="2" charset="0"/>
              </a:rPr>
              <a:t>dept</a:t>
            </a:r>
            <a:r>
              <a:rPr lang="en-US" sz="1800" b="0" i="0" u="none" strike="noStrike" baseline="0">
                <a:solidFill>
                  <a:srgbClr val="FFFFFF"/>
                </a:solidFill>
                <a:latin typeface="JetBrains Mono" pitchFamily="2" charset="0"/>
              </a:rPr>
              <a:t>.</a:t>
            </a:r>
            <a:r>
              <a:rPr lang="en-US" sz="1800" b="0" i="0" u="none" strike="noStrike" baseline="0">
                <a:solidFill>
                  <a:srgbClr val="61DC67"/>
                </a:solidFill>
                <a:latin typeface="JetBrains Mono" pitchFamily="2" charset="0"/>
              </a:rPr>
              <a:t>name</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a:t>
            </a:r>
            <a:r>
              <a:rPr lang="en-US" sz="1800" b="0" i="0" u="none" strike="noStrike" baseline="0">
                <a:solidFill>
                  <a:srgbClr val="C3E88D"/>
                </a:solidFill>
                <a:latin typeface="JetBrains Mono" pitchFamily="2" charset="0"/>
              </a:rPr>
              <a:t>Accounts</a:t>
            </a:r>
            <a:r>
              <a:rPr lang="en-US" sz="1800" b="0" i="0" u="none" strike="noStrike" baseline="0">
                <a:solidFill>
                  <a:srgbClr val="A31515"/>
                </a:solidFill>
                <a:latin typeface="JetBrains Mono" pitchFamily="2" charset="0"/>
              </a:rPr>
              <a:t>"</a:t>
            </a:r>
            <a:r>
              <a:rPr lang="en-US" sz="1800" b="0" i="0" u="none" strike="noStrike" baseline="0">
                <a:solidFill>
                  <a:srgbClr val="008B8B"/>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JetBrains Mono" pitchFamily="2" charset="0"/>
              </a:rPr>
              <a:t>		</a:t>
            </a:r>
            <a:r>
              <a:rPr lang="en-US" sz="1600" b="0" i="1" u="none" strike="noStrike" baseline="0">
                <a:solidFill>
                  <a:srgbClr val="008010"/>
                </a:solidFill>
                <a:latin typeface="JetBrains Mono" pitchFamily="2" charset="0"/>
              </a:rPr>
              <a:t>//Chained</a:t>
            </a:r>
            <a:r>
              <a:rPr lang="en-US" sz="1600" b="0" i="1" u="none" strike="noStrike" baseline="0">
                <a:solidFill>
                  <a:srgbClr val="008010"/>
                </a:solidFill>
                <a:latin typeface="Cambria" panose="02040503050406030204" pitchFamily="18" charset="0"/>
              </a:rPr>
              <a:t> </a:t>
            </a:r>
            <a:r>
              <a:rPr lang="en-US" sz="1600" b="0" i="1" u="none" strike="noStrike" baseline="0">
                <a:solidFill>
                  <a:srgbClr val="008010"/>
                </a:solidFill>
                <a:latin typeface="JetBrains Mono" pitchFamily="2" charset="0"/>
              </a:rPr>
              <a:t>DI</a:t>
            </a:r>
            <a:r>
              <a:rPr lang="en-US" sz="1600" b="0" i="1" u="none" strike="noStrike" baseline="0">
                <a:solidFill>
                  <a:srgbClr val="008010"/>
                </a:solidFill>
                <a:latin typeface="Cambria" panose="02040503050406030204" pitchFamily="18" charset="0"/>
              </a:rPr>
              <a:t> </a:t>
            </a:r>
            <a:r>
              <a:rPr lang="en-US" sz="1600" b="0" i="1" u="none" strike="noStrike" baseline="0">
                <a:solidFill>
                  <a:srgbClr val="008010"/>
                </a:solidFill>
                <a:latin typeface="JetBrains Mono" pitchFamily="2" charset="0"/>
              </a:rPr>
              <a:t>not</a:t>
            </a:r>
            <a:r>
              <a:rPr lang="en-US" sz="1600" b="0" i="1" u="none" strike="noStrike" baseline="0">
                <a:solidFill>
                  <a:srgbClr val="008010"/>
                </a:solidFill>
                <a:latin typeface="Cambria" panose="02040503050406030204" pitchFamily="18" charset="0"/>
              </a:rPr>
              <a:t> </a:t>
            </a:r>
            <a:r>
              <a:rPr lang="en-US" sz="1600" b="0" i="1" u="none" strike="noStrike" baseline="0">
                <a:solidFill>
                  <a:srgbClr val="008010"/>
                </a:solidFill>
                <a:latin typeface="JetBrains Mono" pitchFamily="2" charset="0"/>
              </a:rPr>
              <a:t>allowed</a:t>
            </a:r>
            <a:endParaRPr lang="en-US"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Tree>
    <p:extLst>
      <p:ext uri="{BB962C8B-B14F-4D97-AF65-F5344CB8AC3E}">
        <p14:creationId xmlns:p14="http://schemas.microsoft.com/office/powerpoint/2010/main" val="414158919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1AA3-C520-45BE-9182-C2267F753706}"/>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C46B3F47-F637-47C1-87AE-25BFD07BBE4E}"/>
              </a:ext>
            </a:extLst>
          </p:cNvPr>
          <p:cNvSpPr txBox="1"/>
          <p:nvPr/>
        </p:nvSpPr>
        <p:spPr>
          <a:xfrm>
            <a:off x="307041" y="1699487"/>
            <a:ext cx="5331759" cy="1969770"/>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D5A2DF"/>
                </a:solidFill>
                <a:latin typeface="JetBrains Mono" pitchFamily="2" charset="0"/>
              </a:rPr>
              <a:t>typename</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556B2F"/>
                </a:solidFill>
                <a:latin typeface="JetBrains Mono" pitchFamily="2" charset="0"/>
              </a:rPr>
              <a:t>T</a:t>
            </a:r>
            <a:r>
              <a:rPr lang="en-IN" sz="1600" b="0" i="0" u="none" strike="noStrike" baseline="0" err="1">
                <a:solidFill>
                  <a:srgbClr val="FFFFFF"/>
                </a:solidFill>
                <a:latin typeface="JetBrains Mono" pitchFamily="2" charset="0"/>
              </a:rPr>
              <a:t>,</a:t>
            </a:r>
            <a:r>
              <a:rPr lang="en-IN" sz="1600" b="0" i="0" u="none" strike="noStrike" baseline="0" err="1">
                <a:solidFill>
                  <a:srgbClr val="D5A2DF"/>
                </a:solidFill>
                <a:latin typeface="JetBrains Mono" pitchFamily="2" charset="0"/>
              </a:rPr>
              <a:t>typename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Callable</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requires</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a:solidFill>
                  <a:srgbClr val="DF2059"/>
                </a:solidFill>
                <a:latin typeface="JetBrains Mono" pitchFamily="2" charset="0"/>
              </a:rPr>
              <a:t>invocable</a:t>
            </a:r>
            <a:r>
              <a:rPr lang="en-IN" sz="1600" b="0" i="0" u="none" strike="noStrike" baseline="0">
                <a:solidFill>
                  <a:srgbClr val="FFFFFF"/>
                </a:solidFill>
                <a:latin typeface="JetBrains Mono" pitchFamily="2" charset="0"/>
              </a:rPr>
              <a:t>&lt;</a:t>
            </a:r>
            <a:r>
              <a:rPr lang="en-IN" sz="1600" b="0" i="0" u="none" strike="noStrike" baseline="0">
                <a:solidFill>
                  <a:srgbClr val="556B2F"/>
                </a:solidFill>
                <a:latin typeface="JetBrains Mono" pitchFamily="2" charset="0"/>
              </a:rPr>
              <a:t>Callable</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void</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7B6FC4"/>
                </a:solidFill>
                <a:latin typeface="JetBrains Mono" pitchFamily="2" charset="0"/>
              </a:rPr>
              <a:t>PrettyPrint</a:t>
            </a:r>
            <a:r>
              <a:rPr lang="en-IN" sz="1600" b="0" i="0" u="none" strike="noStrike" baseline="0">
                <a:solidFill>
                  <a:srgbClr val="FFFFFF"/>
                </a:solidFill>
                <a:latin typeface="JetBrains Mono" pitchFamily="2" charset="0"/>
              </a:rPr>
              <a:t>(</a:t>
            </a:r>
            <a:r>
              <a:rPr lang="en-IN" sz="1600" b="0" i="0" u="none" strike="noStrike" baseline="0">
                <a:solidFill>
                  <a:srgbClr val="556B2F"/>
                </a:solidFill>
                <a:latin typeface="JetBrains Mono" pitchFamily="2" charset="0"/>
              </a:rPr>
              <a:t>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C8C8C8"/>
                </a:solidFill>
                <a:latin typeface="JetBrains Mono" pitchFamily="2" charset="0"/>
              </a:rPr>
              <a:t>arg</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Callable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callable</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C8C8C8"/>
                </a:solidFill>
                <a:latin typeface="JetBrains Mono" pitchFamily="2" charset="0"/>
              </a:rPr>
              <a:t>callable</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err="1">
                <a:solidFill>
                  <a:srgbClr val="FBB3C8"/>
                </a:solidFill>
                <a:latin typeface="JetBrains Mono" pitchFamily="2" charset="0"/>
              </a:rPr>
              <a:t>cout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&lt;&lt;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C8C8C8"/>
                </a:solidFill>
                <a:latin typeface="JetBrains Mono" pitchFamily="2" charset="0"/>
              </a:rPr>
              <a:t>arg</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C8C8C8"/>
                </a:solidFill>
                <a:latin typeface="JetBrains Mono" pitchFamily="2" charset="0"/>
              </a:rPr>
              <a:t>callable</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900" b="0" i="0" u="none" strike="noStrike" baseline="0">
              <a:latin typeface="Times New Roman" panose="02020603050405020304" pitchFamily="18" charset="0"/>
            </a:endParaRPr>
          </a:p>
        </p:txBody>
      </p:sp>
      <p:sp>
        <p:nvSpPr>
          <p:cNvPr id="8" name="TextBox 7">
            <a:extLst>
              <a:ext uri="{FF2B5EF4-FFF2-40B4-BE49-F238E27FC236}">
                <a16:creationId xmlns:a16="http://schemas.microsoft.com/office/drawing/2014/main" id="{66393531-2348-4559-8647-3B7BFE558385}"/>
              </a:ext>
            </a:extLst>
          </p:cNvPr>
          <p:cNvSpPr txBox="1"/>
          <p:nvPr/>
        </p:nvSpPr>
        <p:spPr>
          <a:xfrm>
            <a:off x="5638800" y="3873438"/>
            <a:ext cx="6048936" cy="2708434"/>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7B6FC4"/>
                </a:solidFill>
                <a:latin typeface="JetBrains Mono" pitchFamily="2" charset="0"/>
              </a:rPr>
              <a:t>main</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7B6FC4"/>
                </a:solidFill>
                <a:latin typeface="JetBrains Mono" pitchFamily="2" charset="0"/>
              </a:rPr>
              <a:t>PrettyPrint</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100</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err="1">
                <a:solidFill>
                  <a:srgbClr val="FBB3C8"/>
                </a:solidFill>
                <a:latin typeface="JetBrains Mono" pitchFamily="2" charset="0"/>
              </a:rPr>
              <a:t>cout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&lt;&lt;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A31515"/>
                </a:solidFill>
                <a:latin typeface="JetBrains Mono" pitchFamily="2" charset="0"/>
              </a:rPr>
              <a:t>"</a:t>
            </a:r>
            <a:r>
              <a:rPr lang="en-IN" sz="1600" b="0" i="0" u="none" strike="noStrike" baseline="0">
                <a:solidFill>
                  <a:srgbClr val="C3E88D"/>
                </a:solidFill>
                <a:latin typeface="JetBrains Mono" pitchFamily="2" charset="0"/>
              </a:rPr>
              <a:t>-----------</a:t>
            </a:r>
            <a:r>
              <a:rPr lang="en-IN" sz="1600" b="0" i="0" u="none" strike="noStrike" baseline="0">
                <a:solidFill>
                  <a:srgbClr val="A31515"/>
                </a:solidFill>
                <a:latin typeface="JetBrains Mono" pitchFamily="2" charset="0"/>
              </a:rPr>
              <a:t>\n"</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7B6FC4"/>
                </a:solidFill>
                <a:latin typeface="JetBrains Mono" pitchFamily="2" charset="0"/>
              </a:rPr>
              <a:t>PrettyPrint</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200</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JetBrains Mono" pitchFamily="2" charset="0"/>
              </a:rPr>
              <a:t>			</a:t>
            </a:r>
            <a:r>
              <a:rPr lang="en-IN" sz="1600" b="0" i="0" u="none" strike="noStrike" baseline="0">
                <a:solidFill>
                  <a:srgbClr val="7E7E7E"/>
                </a:solidFill>
                <a:latin typeface="JetBrains Mono" pitchFamily="2" charset="0"/>
              </a:rPr>
              <a:t>//Error</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err="1">
                <a:solidFill>
                  <a:srgbClr val="FBB3C8"/>
                </a:solidFill>
                <a:latin typeface="JetBrains Mono" pitchFamily="2" charset="0"/>
              </a:rPr>
              <a:t>cout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&lt;&lt;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A31515"/>
                </a:solidFill>
                <a:latin typeface="JetBrains Mono" pitchFamily="2" charset="0"/>
              </a:rPr>
              <a:t>"</a:t>
            </a:r>
            <a:r>
              <a:rPr lang="en-IN" sz="1600" b="0" i="0" u="none" strike="noStrike" baseline="0">
                <a:solidFill>
                  <a:srgbClr val="C3E88D"/>
                </a:solidFill>
                <a:latin typeface="JetBrains Mono" pitchFamily="2" charset="0"/>
              </a:rPr>
              <a:t>-----------</a:t>
            </a:r>
            <a:r>
              <a:rPr lang="en-IN" sz="1600" b="0" i="0" u="none" strike="noStrike" baseline="0">
                <a:solidFill>
                  <a:srgbClr val="A31515"/>
                </a:solidFill>
                <a:latin typeface="JetBrains Mono" pitchFamily="2" charset="0"/>
              </a:rPr>
              <a:t>\n"</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7B6FC4"/>
                </a:solidFill>
                <a:latin typeface="JetBrains Mono" pitchFamily="2" charset="0"/>
              </a:rPr>
              <a:t>PrettyPrint</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300</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78C6C"/>
                </a:solidFill>
                <a:latin typeface="JetBrains Mono" pitchFamily="2" charset="0"/>
              </a:rPr>
              <a:t>100</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JetBrains Mono" pitchFamily="2" charset="0"/>
              </a:rPr>
              <a:t>				</a:t>
            </a:r>
            <a:r>
              <a:rPr lang="en-IN" sz="1600" b="0" i="0" u="none" strike="noStrike" baseline="0">
                <a:solidFill>
                  <a:srgbClr val="7E7E7E"/>
                </a:solidFill>
                <a:latin typeface="JetBrains Mono" pitchFamily="2" charset="0"/>
              </a:rPr>
              <a:t>//Error</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900" b="0" i="0" u="none" strike="noStrike" baseline="0">
              <a:latin typeface="Times New Roman" panose="02020603050405020304" pitchFamily="18" charset="0"/>
            </a:endParaRPr>
          </a:p>
        </p:txBody>
      </p:sp>
    </p:spTree>
    <p:extLst>
      <p:ext uri="{BB962C8B-B14F-4D97-AF65-F5344CB8AC3E}">
        <p14:creationId xmlns:p14="http://schemas.microsoft.com/office/powerpoint/2010/main" val="17898315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1AA3-C520-45BE-9182-C2267F753706}"/>
              </a:ext>
            </a:extLst>
          </p:cNvPr>
          <p:cNvSpPr>
            <a:spLocks noGrp="1"/>
          </p:cNvSpPr>
          <p:nvPr>
            <p:ph type="title"/>
          </p:nvPr>
        </p:nvSpPr>
        <p:spPr/>
        <p:txBody>
          <a:bodyPr/>
          <a:lstStyle/>
          <a:p>
            <a:r>
              <a:rPr lang="en-US"/>
              <a:t>Example</a:t>
            </a:r>
            <a:endParaRPr lang="en-IN"/>
          </a:p>
        </p:txBody>
      </p:sp>
      <p:sp>
        <p:nvSpPr>
          <p:cNvPr id="4" name="TextBox 3">
            <a:extLst>
              <a:ext uri="{FF2B5EF4-FFF2-40B4-BE49-F238E27FC236}">
                <a16:creationId xmlns:a16="http://schemas.microsoft.com/office/drawing/2014/main" id="{CD9459D8-BA36-4C69-BC0D-A147DC66DC6D}"/>
              </a:ext>
            </a:extLst>
          </p:cNvPr>
          <p:cNvSpPr txBox="1"/>
          <p:nvPr/>
        </p:nvSpPr>
        <p:spPr>
          <a:xfrm>
            <a:off x="387723" y="1690688"/>
            <a:ext cx="6100482" cy="1477328"/>
          </a:xfrm>
          <a:prstGeom prst="rect">
            <a:avLst/>
          </a:prstGeom>
          <a:solidFill>
            <a:schemeClr val="bg1">
              <a:lumMod val="95000"/>
              <a:lumOff val="5000"/>
            </a:schemeClr>
          </a:solidFill>
        </p:spPr>
        <p:txBody>
          <a:bodyPr wrap="square">
            <a:spAutoFit/>
          </a:bodyPr>
          <a:lstStyle/>
          <a:p>
            <a:pPr marR="0" algn="l" rtl="0"/>
            <a:r>
              <a:rPr lang="en-US" sz="1600" b="0" i="0" u="none" strike="noStrike" baseline="0">
                <a:solidFill>
                  <a:srgbClr val="D5A2DF"/>
                </a:solidFill>
                <a:latin typeface="JetBrains Mono" pitchFamily="2" charset="0"/>
              </a:rPr>
              <a:t>template</a:t>
            </a:r>
            <a:r>
              <a:rPr lang="en-US" sz="1600" b="0" i="0" u="none" strike="noStrike" baseline="0">
                <a:solidFill>
                  <a:srgbClr val="FFFFFF"/>
                </a:solidFill>
                <a:latin typeface="JetBrains Mono" pitchFamily="2" charset="0"/>
              </a:rPr>
              <a:t>&lt;</a:t>
            </a:r>
            <a:r>
              <a:rPr lang="en-US" sz="1600" b="0" i="0" u="none" strike="noStrike" baseline="0" err="1">
                <a:solidFill>
                  <a:srgbClr val="D5A2DF"/>
                </a:solidFill>
                <a:latin typeface="JetBrains Mono" pitchFamily="2" charset="0"/>
              </a:rPr>
              <a:t>typename</a:t>
            </a:r>
            <a:r>
              <a:rPr lang="en-US" sz="1600" b="0" i="0" u="none" strike="noStrike" baseline="0">
                <a:solidFill>
                  <a:srgbClr val="DCDCDC"/>
                </a:solidFill>
                <a:latin typeface="Cambria" panose="02040503050406030204" pitchFamily="18" charset="0"/>
              </a:rPr>
              <a:t> </a:t>
            </a:r>
            <a:r>
              <a:rPr lang="en-US" sz="1600" b="0" i="0" u="none" strike="noStrike" baseline="0">
                <a:solidFill>
                  <a:srgbClr val="556B2F"/>
                </a:solidFill>
                <a:latin typeface="JetBrains Mono" pitchFamily="2" charset="0"/>
              </a:rPr>
              <a:t>Callable</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D5A2DF"/>
                </a:solidFill>
                <a:latin typeface="JetBrains Mono" pitchFamily="2" charset="0"/>
              </a:rPr>
              <a:t>typename</a:t>
            </a:r>
            <a:r>
              <a:rPr lang="en-US" sz="1600" b="0" i="0" u="none" strike="noStrike" baseline="0">
                <a:solidFill>
                  <a:srgbClr val="FFFFFF"/>
                </a:solidFill>
                <a:latin typeface="JetBrains Mono" pitchFamily="2" charset="0"/>
              </a:rPr>
              <a:t>...</a:t>
            </a:r>
            <a:r>
              <a:rPr lang="en-US" sz="1600" b="0" i="0" u="none" strike="noStrike" baseline="0" err="1">
                <a:solidFill>
                  <a:srgbClr val="556B2F"/>
                </a:solidFill>
                <a:latin typeface="JetBrains Mono" pitchFamily="2" charset="0"/>
              </a:rPr>
              <a:t>Args</a:t>
            </a:r>
            <a:r>
              <a:rPr lang="en-US" sz="1600" b="0" i="0" u="none" strike="noStrike" baseline="0">
                <a:solidFill>
                  <a:srgbClr val="FFFFFF"/>
                </a:solidFill>
                <a:latin typeface="JetBrains Mono" pitchFamily="2" charset="0"/>
              </a:rPr>
              <a:t>&gt;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5A2DF"/>
                </a:solidFill>
                <a:latin typeface="JetBrains Mono" pitchFamily="2" charset="0"/>
              </a:rPr>
              <a:t>requires</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a:solidFill>
                  <a:srgbClr val="DF2059"/>
                </a:solidFill>
                <a:latin typeface="JetBrains Mono" pitchFamily="2" charset="0"/>
              </a:rPr>
              <a:t>predicate</a:t>
            </a:r>
            <a:r>
              <a:rPr lang="en-US" sz="1600" b="0" i="0" u="none" strike="noStrike" baseline="0">
                <a:solidFill>
                  <a:srgbClr val="FFFFFF"/>
                </a:solidFill>
                <a:latin typeface="JetBrains Mono" pitchFamily="2" charset="0"/>
              </a:rPr>
              <a:t>&lt;</a:t>
            </a:r>
            <a:r>
              <a:rPr lang="en-US" sz="1600" b="0" i="0" u="none" strike="noStrike" baseline="0">
                <a:solidFill>
                  <a:srgbClr val="556B2F"/>
                </a:solidFill>
                <a:latin typeface="JetBrains Mono" pitchFamily="2" charset="0"/>
              </a:rPr>
              <a:t>Callable</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556B2F"/>
                </a:solidFill>
                <a:latin typeface="JetBrains Mono" pitchFamily="2" charset="0"/>
              </a:rPr>
              <a:t>Args</a:t>
            </a:r>
            <a:r>
              <a:rPr lang="en-US" sz="1600" b="0" i="0" u="none" strike="noStrike" baseline="0">
                <a:solidFill>
                  <a:srgbClr val="FFFFFF"/>
                </a:solidFill>
                <a:latin typeface="JetBrains Mono" pitchFamily="2" charset="0"/>
              </a:rPr>
              <a:t>&gt;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5A2DF"/>
                </a:solidFill>
                <a:latin typeface="JetBrains Mono" pitchFamily="2" charset="0"/>
              </a:rPr>
              <a:t>bool</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7B6FC4"/>
                </a:solidFill>
                <a:latin typeface="JetBrains Mono" pitchFamily="2" charset="0"/>
              </a:rPr>
              <a:t>AllOf</a:t>
            </a:r>
            <a:r>
              <a:rPr lang="en-US" sz="1600" b="0" i="0" u="none" strike="noStrike" baseline="0">
                <a:solidFill>
                  <a:srgbClr val="FFFFFF"/>
                </a:solidFill>
                <a:latin typeface="JetBrains Mono" pitchFamily="2" charset="0"/>
              </a:rPr>
              <a:t>(</a:t>
            </a:r>
            <a:r>
              <a:rPr lang="en-US" sz="1600" b="0" i="0" u="none" strike="noStrike" baseline="0">
                <a:solidFill>
                  <a:srgbClr val="556B2F"/>
                </a:solidFill>
                <a:latin typeface="JetBrains Mono" pitchFamily="2" charset="0"/>
              </a:rPr>
              <a:t>Callable</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C8C8C8"/>
                </a:solidFill>
                <a:latin typeface="JetBrains Mono" pitchFamily="2" charset="0"/>
              </a:rPr>
              <a:t>callable</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556B2F"/>
                </a:solidFill>
                <a:latin typeface="JetBrains Mono" pitchFamily="2" charset="0"/>
              </a:rPr>
              <a:t>Args</a:t>
            </a:r>
            <a:r>
              <a:rPr lang="en-US" sz="1600" b="0" i="0" u="none" strike="noStrike" baseline="0">
                <a:solidFill>
                  <a:srgbClr val="FFFFFF"/>
                </a:solidFill>
                <a:latin typeface="JetBrains Mono" pitchFamily="2" charset="0"/>
              </a:rPr>
              <a:t>...</a:t>
            </a:r>
            <a:r>
              <a:rPr lang="en-US" sz="1600" b="0" i="0" u="none" strike="noStrike" baseline="0" err="1">
                <a:solidFill>
                  <a:srgbClr val="C8C8C8"/>
                </a:solidFill>
                <a:latin typeface="JetBrains Mono" pitchFamily="2" charset="0"/>
              </a:rPr>
              <a:t>args</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return</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C8C8C8"/>
                </a:solidFill>
                <a:latin typeface="JetBrains Mono" pitchFamily="2" charset="0"/>
              </a:rPr>
              <a:t>callable</a:t>
            </a:r>
            <a:r>
              <a:rPr lang="en-IN" sz="1600" b="0" i="0" u="none" strike="noStrike" baseline="0">
                <a:solidFill>
                  <a:srgbClr val="FFFFFF"/>
                </a:solidFill>
                <a:latin typeface="JetBrains Mono" pitchFamily="2" charset="0"/>
              </a:rPr>
              <a:t>(</a:t>
            </a:r>
            <a:r>
              <a:rPr lang="en-IN" sz="1600" b="0" i="0" u="none" strike="noStrike" baseline="0" err="1">
                <a:solidFill>
                  <a:srgbClr val="C8C8C8"/>
                </a:solidFill>
                <a:latin typeface="JetBrains Mono" pitchFamily="2" charset="0"/>
              </a:rPr>
              <a:t>args</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&amp;&amp;</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900" b="0" i="0" u="none" strike="noStrike" baseline="0">
              <a:latin typeface="Times New Roman" panose="02020603050405020304" pitchFamily="18" charset="0"/>
            </a:endParaRPr>
          </a:p>
        </p:txBody>
      </p:sp>
      <p:sp>
        <p:nvSpPr>
          <p:cNvPr id="5" name="TextBox 4">
            <a:extLst>
              <a:ext uri="{FF2B5EF4-FFF2-40B4-BE49-F238E27FC236}">
                <a16:creationId xmlns:a16="http://schemas.microsoft.com/office/drawing/2014/main" id="{84D8C615-9ED2-4765-8D95-753CB0B60430}"/>
              </a:ext>
            </a:extLst>
          </p:cNvPr>
          <p:cNvSpPr txBox="1"/>
          <p:nvPr/>
        </p:nvSpPr>
        <p:spPr>
          <a:xfrm>
            <a:off x="5049369" y="3390107"/>
            <a:ext cx="6900583" cy="3185487"/>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bool</a:t>
            </a:r>
            <a:r>
              <a:rPr lang="en-IN" sz="1600" b="0" i="0" u="none" strike="noStrike" baseline="0">
                <a:solidFill>
                  <a:srgbClr val="DCDCDC"/>
                </a:solidFill>
                <a:latin typeface="Cambria" panose="02040503050406030204" pitchFamily="18" charset="0"/>
              </a:rPr>
              <a:t> </a:t>
            </a:r>
            <a:r>
              <a:rPr lang="en-IN" sz="1600" b="0" i="0" u="none" strike="noStrike" baseline="0">
                <a:solidFill>
                  <a:srgbClr val="7B6FC4"/>
                </a:solidFill>
                <a:latin typeface="JetBrains Mono" pitchFamily="2" charset="0"/>
              </a:rPr>
              <a:t>Even</a:t>
            </a:r>
            <a:r>
              <a:rPr lang="en-IN" sz="1600" b="0" i="0" u="none" strike="noStrike" baseline="0">
                <a:solidFill>
                  <a:srgbClr val="FFFFFF"/>
                </a:solidFill>
                <a:latin typeface="JetBrains Mono" pitchFamily="2" charset="0"/>
              </a:rPr>
              <a:t>(</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return</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78C6C"/>
                </a:solidFill>
                <a:latin typeface="JetBrains Mono" pitchFamily="2" charset="0"/>
              </a:rPr>
              <a:t>2</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78C6C"/>
                </a:solidFill>
                <a:latin typeface="JetBrains Mono" pitchFamily="2" charset="0"/>
              </a:rPr>
              <a:t>0</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a:solidFill>
                  <a:srgbClr val="008B8B"/>
                </a:solidFill>
                <a:latin typeface="JetBrains Mono" pitchFamily="2" charset="0"/>
              </a:rPr>
              <a:t>string</a:t>
            </a:r>
            <a:r>
              <a:rPr lang="en-IN" sz="1600" b="0" i="0" u="none" strike="noStrike" baseline="0">
                <a:solidFill>
                  <a:srgbClr val="DCDCDC"/>
                </a:solidFill>
                <a:latin typeface="Cambria" panose="02040503050406030204" pitchFamily="18" charset="0"/>
              </a:rPr>
              <a:t> </a:t>
            </a:r>
            <a:r>
              <a:rPr lang="en-IN" sz="1600" b="0" i="0" u="none" strike="noStrike" baseline="0">
                <a:solidFill>
                  <a:srgbClr val="7B6FC4"/>
                </a:solidFill>
                <a:latin typeface="JetBrains Mono" pitchFamily="2" charset="0"/>
              </a:rPr>
              <a:t>Odd</a:t>
            </a:r>
            <a:r>
              <a:rPr lang="en-IN" sz="1600" b="0" i="0" u="none" strike="noStrike" baseline="0">
                <a:solidFill>
                  <a:srgbClr val="FFFFFF"/>
                </a:solidFill>
                <a:latin typeface="JetBrains Mono" pitchFamily="2" charset="0"/>
              </a:rPr>
              <a:t>(</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return</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78C6C"/>
                </a:solidFill>
                <a:latin typeface="JetBrains Mono" pitchFamily="2" charset="0"/>
              </a:rPr>
              <a:t>2</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78C6C"/>
                </a:solidFill>
                <a:latin typeface="JetBrains Mono" pitchFamily="2" charset="0"/>
              </a:rPr>
              <a:t>0</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A31515"/>
                </a:solidFill>
                <a:latin typeface="JetBrains Mono" pitchFamily="2" charset="0"/>
              </a:rPr>
              <a:t>"</a:t>
            </a:r>
            <a:r>
              <a:rPr lang="en-IN" sz="1600" b="0" i="0" u="none" strike="noStrike" baseline="0">
                <a:solidFill>
                  <a:srgbClr val="C3E88D"/>
                </a:solidFill>
                <a:latin typeface="JetBrains Mono" pitchFamily="2" charset="0"/>
              </a:rPr>
              <a:t>True</a:t>
            </a:r>
            <a:r>
              <a:rPr lang="en-IN" sz="1600" b="0" i="0" u="none" strike="noStrike" baseline="0">
                <a:solidFill>
                  <a:srgbClr val="A31515"/>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A31515"/>
                </a:solidFill>
                <a:latin typeface="JetBrains Mono" pitchFamily="2" charset="0"/>
              </a:rPr>
              <a:t>"</a:t>
            </a:r>
            <a:r>
              <a:rPr lang="en-IN" sz="1600" b="0" i="0" u="none" strike="noStrike" baseline="0">
                <a:solidFill>
                  <a:srgbClr val="C3E88D"/>
                </a:solidFill>
                <a:latin typeface="JetBrains Mono" pitchFamily="2" charset="0"/>
              </a:rPr>
              <a:t>False</a:t>
            </a:r>
            <a:r>
              <a:rPr lang="en-IN" sz="1600" b="0" i="0" u="none" strike="noStrike" baseline="0">
                <a:solidFill>
                  <a:srgbClr val="A31515"/>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7B6FC4"/>
                </a:solidFill>
                <a:latin typeface="JetBrains Mono" pitchFamily="2" charset="0"/>
              </a:rPr>
              <a:t>main</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7B6FC4"/>
                </a:solidFill>
                <a:latin typeface="JetBrains Mono" pitchFamily="2" charset="0"/>
              </a:rPr>
              <a:t>boolalpha</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7B6FC4"/>
                </a:solidFill>
                <a:latin typeface="JetBrains Mono" pitchFamily="2" charset="0"/>
              </a:rPr>
              <a:t>AllOf</a:t>
            </a:r>
            <a:r>
              <a:rPr lang="en-US" sz="1600" b="0" i="0" u="none" strike="noStrike" baseline="0">
                <a:solidFill>
                  <a:srgbClr val="FFFFFF"/>
                </a:solidFill>
                <a:latin typeface="JetBrains Mono" pitchFamily="2" charset="0"/>
              </a:rPr>
              <a:t>(</a:t>
            </a:r>
            <a:r>
              <a:rPr lang="en-US" sz="1600" b="0" i="0" u="none" strike="noStrike" baseline="0">
                <a:solidFill>
                  <a:srgbClr val="7B6FC4"/>
                </a:solidFill>
                <a:latin typeface="JetBrains Mono" pitchFamily="2" charset="0"/>
              </a:rPr>
              <a:t>Even</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78C6C"/>
                </a:solidFill>
                <a:latin typeface="JetBrains Mono" pitchFamily="2" charset="0"/>
              </a:rPr>
              <a:t>21</a:t>
            </a:r>
            <a:r>
              <a:rPr lang="en-US" sz="1600" b="0" i="0" u="none" strike="noStrike" baseline="0">
                <a:solidFill>
                  <a:srgbClr val="FFFFFF"/>
                </a:solidFill>
                <a:latin typeface="JetBrains Mono" pitchFamily="2" charset="0"/>
              </a:rPr>
              <a:t>,</a:t>
            </a:r>
            <a:r>
              <a:rPr lang="en-US" sz="1600" b="0" i="0" u="none" strike="noStrike" baseline="0">
                <a:solidFill>
                  <a:srgbClr val="F78C6C"/>
                </a:solidFill>
                <a:latin typeface="JetBrains Mono" pitchFamily="2" charset="0"/>
              </a:rPr>
              <a:t>4</a:t>
            </a:r>
            <a:r>
              <a:rPr lang="en-US" sz="1600" b="0" i="0" u="none" strike="noStrike" baseline="0">
                <a:solidFill>
                  <a:srgbClr val="FFFFFF"/>
                </a:solidFill>
                <a:latin typeface="JetBrains Mono" pitchFamily="2" charset="0"/>
              </a:rPr>
              <a:t>,</a:t>
            </a:r>
            <a:r>
              <a:rPr lang="en-US" sz="1600" b="0" i="0" u="none" strike="noStrike" baseline="0">
                <a:solidFill>
                  <a:srgbClr val="F78C6C"/>
                </a:solidFill>
                <a:latin typeface="JetBrains Mono" pitchFamily="2" charset="0"/>
              </a:rPr>
              <a:t>6</a:t>
            </a:r>
            <a:r>
              <a:rPr lang="en-US" sz="1600" b="0" i="0" u="none" strike="noStrike" baseline="0">
                <a:solidFill>
                  <a:srgbClr val="FFFFFF"/>
                </a:solidFill>
                <a:latin typeface="JetBrains Mono" pitchFamily="2" charset="0"/>
              </a:rPr>
              <a:t>,</a:t>
            </a:r>
            <a:r>
              <a:rPr lang="en-US" sz="1600" b="0" i="0" u="none" strike="noStrike" baseline="0">
                <a:solidFill>
                  <a:srgbClr val="F78C6C"/>
                </a:solidFill>
                <a:latin typeface="JetBrains Mono" pitchFamily="2" charset="0"/>
              </a:rPr>
              <a:t>8</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p>
          <a:p>
            <a:pPr marR="0" algn="l" rtl="0"/>
            <a:endParaRPr lang="en-US" sz="1600">
              <a:solidFill>
                <a:srgbClr val="FFFFFF"/>
              </a:solidFill>
              <a:latin typeface="JetBrains Mono" pitchFamily="2" charset="0"/>
            </a:endParaRPr>
          </a:p>
          <a:p>
            <a:pPr marR="0" algn="l" rtl="0"/>
            <a:r>
              <a:rPr lang="en-US" sz="1600" b="0" i="0" u="none" strike="noStrike" baseline="0">
                <a:solidFill>
                  <a:srgbClr val="FFFFFF"/>
                </a:solidFill>
                <a:latin typeface="JetBrains Mono" pitchFamily="2" charset="0"/>
              </a:rPr>
              <a:t>	</a:t>
            </a:r>
            <a:r>
              <a:rPr lang="en-US" sz="1600">
                <a:solidFill>
                  <a:srgbClr val="7E7E7E"/>
                </a:solidFill>
                <a:latin typeface="JetBrains Mono" pitchFamily="2" charset="0"/>
              </a:rPr>
              <a:t>//Error</a:t>
            </a:r>
          </a:p>
          <a:p>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7B6FC4"/>
                </a:solidFill>
                <a:latin typeface="JetBrains Mono" pitchFamily="2" charset="0"/>
              </a:rPr>
              <a:t>boolalpha</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7B6FC4"/>
                </a:solidFill>
                <a:latin typeface="JetBrains Mono" pitchFamily="2" charset="0"/>
              </a:rPr>
              <a:t>AllOf</a:t>
            </a:r>
            <a:r>
              <a:rPr lang="en-US" sz="1600" b="0" i="0" u="none" strike="noStrike" baseline="0">
                <a:solidFill>
                  <a:srgbClr val="FFFFFF"/>
                </a:solidFill>
                <a:latin typeface="JetBrains Mono" pitchFamily="2" charset="0"/>
              </a:rPr>
              <a:t>(</a:t>
            </a:r>
            <a:r>
              <a:rPr lang="en-US" sz="1600" b="0" i="0" u="none" strike="noStrike" baseline="0">
                <a:solidFill>
                  <a:srgbClr val="7B6FC4"/>
                </a:solidFill>
                <a:latin typeface="JetBrains Mono" pitchFamily="2" charset="0"/>
              </a:rPr>
              <a:t>Odd</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78C6C"/>
                </a:solidFill>
                <a:latin typeface="JetBrains Mono" pitchFamily="2" charset="0"/>
              </a:rPr>
              <a:t>21</a:t>
            </a:r>
            <a:r>
              <a:rPr lang="en-US" sz="1600" b="0" i="0" u="none" strike="noStrike" baseline="0">
                <a:solidFill>
                  <a:srgbClr val="FFFFFF"/>
                </a:solidFill>
                <a:latin typeface="JetBrains Mono" pitchFamily="2" charset="0"/>
              </a:rPr>
              <a:t>,</a:t>
            </a:r>
            <a:r>
              <a:rPr lang="en-US" sz="1600" b="0" i="0" u="none" strike="noStrike" baseline="0">
                <a:solidFill>
                  <a:srgbClr val="F78C6C"/>
                </a:solidFill>
                <a:latin typeface="JetBrains Mono" pitchFamily="2" charset="0"/>
              </a:rPr>
              <a:t>4</a:t>
            </a:r>
            <a:r>
              <a:rPr lang="en-US" sz="1600" b="0" i="0" u="none" strike="noStrike" baseline="0">
                <a:solidFill>
                  <a:srgbClr val="FFFFFF"/>
                </a:solidFill>
                <a:latin typeface="JetBrains Mono" pitchFamily="2" charset="0"/>
              </a:rPr>
              <a:t>,</a:t>
            </a:r>
            <a:r>
              <a:rPr lang="en-US" sz="1600" b="0" i="0" u="none" strike="noStrike" baseline="0">
                <a:solidFill>
                  <a:srgbClr val="F78C6C"/>
                </a:solidFill>
                <a:latin typeface="JetBrains Mono" pitchFamily="2" charset="0"/>
              </a:rPr>
              <a:t>6</a:t>
            </a:r>
            <a:r>
              <a:rPr lang="en-US" sz="1600" b="0" i="0" u="none" strike="noStrike" baseline="0">
                <a:solidFill>
                  <a:srgbClr val="FFFFFF"/>
                </a:solidFill>
                <a:latin typeface="JetBrains Mono" pitchFamily="2" charset="0"/>
              </a:rPr>
              <a:t>,</a:t>
            </a:r>
            <a:r>
              <a:rPr lang="en-US" sz="1600" b="0" i="0" u="none" strike="noStrike" baseline="0">
                <a:solidFill>
                  <a:srgbClr val="F78C6C"/>
                </a:solidFill>
                <a:latin typeface="JetBrains Mono" pitchFamily="2" charset="0"/>
              </a:rPr>
              <a:t>8</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900" b="0" i="0" u="none" strike="noStrike" baseline="0">
              <a:latin typeface="Times New Roman" panose="02020603050405020304" pitchFamily="18" charset="0"/>
            </a:endParaRPr>
          </a:p>
        </p:txBody>
      </p:sp>
    </p:spTree>
    <p:extLst>
      <p:ext uri="{BB962C8B-B14F-4D97-AF65-F5344CB8AC3E}">
        <p14:creationId xmlns:p14="http://schemas.microsoft.com/office/powerpoint/2010/main" val="627502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5148-9872-4F4F-8162-EB6AD03A0AE7}"/>
              </a:ext>
            </a:extLst>
          </p:cNvPr>
          <p:cNvSpPr>
            <a:spLocks noGrp="1"/>
          </p:cNvSpPr>
          <p:nvPr>
            <p:ph type="title"/>
          </p:nvPr>
        </p:nvSpPr>
        <p:spPr/>
        <p:txBody>
          <a:bodyPr/>
          <a:lstStyle/>
          <a:p>
            <a:r>
              <a:rPr lang="en-US"/>
              <a:t>Example</a:t>
            </a:r>
            <a:endParaRPr lang="en-IN"/>
          </a:p>
        </p:txBody>
      </p:sp>
      <p:sp>
        <p:nvSpPr>
          <p:cNvPr id="4" name="TextBox 3">
            <a:extLst>
              <a:ext uri="{FF2B5EF4-FFF2-40B4-BE49-F238E27FC236}">
                <a16:creationId xmlns:a16="http://schemas.microsoft.com/office/drawing/2014/main" id="{0CB1B870-7579-4A0E-9B1A-81C2862A66B5}"/>
              </a:ext>
            </a:extLst>
          </p:cNvPr>
          <p:cNvSpPr txBox="1"/>
          <p:nvPr/>
        </p:nvSpPr>
        <p:spPr>
          <a:xfrm>
            <a:off x="1363755" y="1959367"/>
            <a:ext cx="9464489" cy="2939266"/>
          </a:xfrm>
          <a:prstGeom prst="rect">
            <a:avLst/>
          </a:prstGeom>
          <a:solidFill>
            <a:schemeClr val="bg1">
              <a:lumMod val="95000"/>
              <a:lumOff val="5000"/>
            </a:schemeClr>
          </a:solidFill>
        </p:spPr>
        <p:txBody>
          <a:bodyPr wrap="square">
            <a:spAutoFit/>
          </a:bodyPr>
          <a:lstStyle/>
          <a:p>
            <a:pPr marR="0" algn="l" rtl="0"/>
            <a:r>
              <a:rPr lang="en-US" sz="1600" b="0" i="0" u="none" strike="noStrike" baseline="0">
                <a:solidFill>
                  <a:srgbClr val="D5A2DF"/>
                </a:solidFill>
                <a:latin typeface="JetBrains Mono" pitchFamily="2" charset="0"/>
              </a:rPr>
              <a:t>template</a:t>
            </a:r>
            <a:r>
              <a:rPr lang="en-US" sz="1600" b="0" i="0" u="none" strike="noStrike" baseline="0">
                <a:solidFill>
                  <a:srgbClr val="FFFFFF"/>
                </a:solidFill>
                <a:latin typeface="JetBrains Mono" pitchFamily="2" charset="0"/>
              </a:rPr>
              <a:t>&lt;</a:t>
            </a:r>
            <a:r>
              <a:rPr lang="en-US" sz="1600" b="0" i="0" u="none" strike="noStrike" baseline="0" err="1">
                <a:solidFill>
                  <a:srgbClr val="D5A2DF"/>
                </a:solidFill>
                <a:latin typeface="JetBrains Mono" pitchFamily="2" charset="0"/>
              </a:rPr>
              <a:t>typename</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556B2F"/>
                </a:solidFill>
                <a:latin typeface="JetBrains Mono" pitchFamily="2" charset="0"/>
              </a:rPr>
              <a:t>ForwardIterator</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D5A2DF"/>
                </a:solidFill>
                <a:latin typeface="JetBrains Mono" pitchFamily="2" charset="0"/>
              </a:rPr>
              <a:t>typename</a:t>
            </a:r>
            <a:r>
              <a:rPr lang="en-US" sz="1600" b="0" i="0" u="none" strike="noStrike" baseline="0">
                <a:solidFill>
                  <a:srgbClr val="DCDCDC"/>
                </a:solidFill>
                <a:latin typeface="Cambria" panose="02040503050406030204" pitchFamily="18" charset="0"/>
              </a:rPr>
              <a:t> </a:t>
            </a:r>
            <a:r>
              <a:rPr lang="en-US" sz="1600" b="0" i="0" u="none" strike="noStrike" baseline="0">
                <a:solidFill>
                  <a:srgbClr val="556B2F"/>
                </a:solidFill>
                <a:latin typeface="JetBrains Mono" pitchFamily="2" charset="0"/>
              </a:rPr>
              <a:t>Callable</a:t>
            </a:r>
            <a:r>
              <a:rPr lang="en-US" sz="1600" b="0" i="0" u="none" strike="noStrike" baseline="0">
                <a:solidFill>
                  <a:srgbClr val="FFFFFF"/>
                </a:solidFill>
                <a:latin typeface="JetBrains Mono" pitchFamily="2" charset="0"/>
              </a:rPr>
              <a:t>&gt;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5A2DF"/>
                </a:solidFill>
                <a:latin typeface="JetBrains Mono" pitchFamily="2" charset="0"/>
              </a:rPr>
              <a:t>requires</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a:solidFill>
                  <a:srgbClr val="DF2059"/>
                </a:solidFill>
                <a:latin typeface="JetBrains Mono" pitchFamily="2" charset="0"/>
              </a:rPr>
              <a:t>predicate</a:t>
            </a:r>
            <a:r>
              <a:rPr lang="en-US" sz="1600" b="0" i="0" u="none" strike="noStrike" baseline="0">
                <a:solidFill>
                  <a:srgbClr val="FFFFFF"/>
                </a:solidFill>
                <a:latin typeface="JetBrains Mono" pitchFamily="2" charset="0"/>
              </a:rPr>
              <a:t>&lt;</a:t>
            </a:r>
            <a:r>
              <a:rPr lang="en-US" sz="1600" b="0" i="0" u="none" strike="noStrike" baseline="0">
                <a:solidFill>
                  <a:srgbClr val="556B2F"/>
                </a:solidFill>
                <a:latin typeface="JetBrains Mono" pitchFamily="2" charset="0"/>
              </a:rPr>
              <a:t>Callable</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D5A2DF"/>
                </a:solidFill>
                <a:latin typeface="JetBrains Mono" pitchFamily="2" charset="0"/>
              </a:rPr>
              <a:t>typename</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556B2F"/>
                </a:solidFill>
                <a:latin typeface="JetBrains Mono" pitchFamily="2" charset="0"/>
              </a:rPr>
              <a:t>ForwardIterator</a:t>
            </a:r>
            <a:r>
              <a:rPr lang="en-US" sz="1600" b="0" i="0" u="none" strike="noStrike" baseline="0">
                <a:solidFill>
                  <a:srgbClr val="FFFFFF"/>
                </a:solidFill>
                <a:latin typeface="JetBrains Mono" pitchFamily="2" charset="0"/>
              </a:rPr>
              <a:t>::</a:t>
            </a:r>
            <a:r>
              <a:rPr lang="en-US" sz="1600" b="0" i="0" u="none" strike="noStrike" baseline="0" err="1">
                <a:solidFill>
                  <a:srgbClr val="556B2F"/>
                </a:solidFill>
                <a:latin typeface="JetBrains Mono" pitchFamily="2" charset="0"/>
              </a:rPr>
              <a:t>value_type</a:t>
            </a:r>
            <a:r>
              <a:rPr lang="en-US" sz="1600" b="0" i="0" u="none" strike="noStrike" baseline="0">
                <a:solidFill>
                  <a:srgbClr val="FFFFFF"/>
                </a:solidFill>
                <a:latin typeface="JetBrains Mono" pitchFamily="2" charset="0"/>
              </a:rPr>
              <a:t>&gt;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&amp;&amp;</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err="1">
                <a:solidFill>
                  <a:srgbClr val="DF2059"/>
                </a:solidFill>
                <a:latin typeface="JetBrains Mono" pitchFamily="2" charset="0"/>
              </a:rPr>
              <a:t>input_iterator</a:t>
            </a:r>
            <a:r>
              <a:rPr lang="en-IN" sz="1600" b="0" i="0" u="none" strike="noStrike" baseline="0">
                <a:solidFill>
                  <a:srgbClr val="FFFFFF"/>
                </a:solidFill>
                <a:latin typeface="JetBrains Mono" pitchFamily="2" charset="0"/>
              </a:rPr>
              <a:t>&lt;</a:t>
            </a:r>
            <a:r>
              <a:rPr lang="en-IN" sz="1600" b="0" i="0" u="none" strike="noStrike" baseline="0" err="1">
                <a:solidFill>
                  <a:srgbClr val="556B2F"/>
                </a:solidFill>
                <a:latin typeface="JetBrains Mono" pitchFamily="2" charset="0"/>
              </a:rPr>
              <a:t>ForwardIterator</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US" sz="1600" b="0" i="0" u="none" strike="noStrike" baseline="0" err="1">
                <a:solidFill>
                  <a:srgbClr val="556B2F"/>
                </a:solidFill>
                <a:latin typeface="JetBrains Mono" pitchFamily="2" charset="0"/>
              </a:rPr>
              <a:t>ForwardIterator</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7B6FC4"/>
                </a:solidFill>
                <a:latin typeface="JetBrains Mono" pitchFamily="2" charset="0"/>
              </a:rPr>
              <a:t>FindIf</a:t>
            </a:r>
            <a:r>
              <a:rPr lang="en-US" sz="1600" b="0" i="0" u="none" strike="noStrike" baseline="0">
                <a:solidFill>
                  <a:srgbClr val="FFFFFF"/>
                </a:solidFill>
                <a:latin typeface="JetBrains Mono" pitchFamily="2" charset="0"/>
              </a:rPr>
              <a:t>(</a:t>
            </a:r>
            <a:r>
              <a:rPr lang="en-US" sz="1600" b="0" i="0" u="none" strike="noStrike" baseline="0" err="1">
                <a:solidFill>
                  <a:srgbClr val="556B2F"/>
                </a:solidFill>
                <a:latin typeface="JetBrains Mono" pitchFamily="2" charset="0"/>
              </a:rPr>
              <a:t>ForwardIterator</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beg</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556B2F"/>
                </a:solidFill>
                <a:latin typeface="JetBrains Mono" pitchFamily="2" charset="0"/>
              </a:rPr>
              <a:t>ForwardIterator</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end</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556B2F"/>
                </a:solidFill>
                <a:latin typeface="JetBrains Mono" pitchFamily="2" charset="0"/>
              </a:rPr>
              <a:t>Callable</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c</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while</a:t>
            </a:r>
            <a:r>
              <a:rPr lang="en-IN" sz="1600" b="0" i="0" u="none" strike="noStrike" baseline="0">
                <a:solidFill>
                  <a:srgbClr val="FFFFFF"/>
                </a:solidFill>
                <a:latin typeface="JetBrains Mono" pitchFamily="2" charset="0"/>
              </a:rPr>
              <a:t>(</a:t>
            </a:r>
            <a:r>
              <a:rPr lang="en-IN" sz="1600" b="0" i="0" u="none" strike="noStrike" baseline="0">
                <a:solidFill>
                  <a:srgbClr val="C8C8C8"/>
                </a:solidFill>
                <a:latin typeface="JetBrains Mono" pitchFamily="2" charset="0"/>
              </a:rPr>
              <a:t>beg</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end</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if</a:t>
            </a:r>
            <a:r>
              <a:rPr lang="en-IN" sz="1600" b="0" i="0" u="none" strike="noStrike" baseline="0">
                <a:solidFill>
                  <a:srgbClr val="FFFFFF"/>
                </a:solidFill>
                <a:latin typeface="JetBrains Mono" pitchFamily="2" charset="0"/>
              </a:rPr>
              <a:t>(</a:t>
            </a:r>
            <a:r>
              <a:rPr lang="en-IN" sz="1600" b="0" i="0" u="none" strike="noStrike" baseline="0">
                <a:solidFill>
                  <a:srgbClr val="C8C8C8"/>
                </a:solidFill>
                <a:latin typeface="JetBrains Mono" pitchFamily="2" charset="0"/>
              </a:rPr>
              <a:t>c</a:t>
            </a:r>
            <a:r>
              <a:rPr lang="en-IN" sz="1600" b="0" i="0" u="none" strike="noStrike" baseline="0">
                <a:solidFill>
                  <a:srgbClr val="FFFFFF"/>
                </a:solidFill>
                <a:latin typeface="JetBrains Mono" pitchFamily="2" charset="0"/>
              </a:rPr>
              <a:t>(*</a:t>
            </a:r>
            <a:r>
              <a:rPr lang="en-IN" sz="1600" b="0" i="0" u="none" strike="noStrike" baseline="0">
                <a:solidFill>
                  <a:srgbClr val="C8C8C8"/>
                </a:solidFill>
                <a:latin typeface="JetBrains Mono" pitchFamily="2" charset="0"/>
              </a:rPr>
              <a:t>beg</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break</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r>
              <a:rPr lang="en-IN" sz="1600" b="0" i="0" u="none" strike="noStrike" baseline="0">
                <a:solidFill>
                  <a:srgbClr val="C8C8C8"/>
                </a:solidFill>
                <a:latin typeface="JetBrains Mono" pitchFamily="2" charset="0"/>
              </a:rPr>
              <a:t>beg</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return</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beg</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900" b="0" i="0" u="none" strike="noStrike" baseline="0">
              <a:latin typeface="Times New Roman" panose="02020603050405020304" pitchFamily="18" charset="0"/>
            </a:endParaRPr>
          </a:p>
        </p:txBody>
      </p:sp>
    </p:spTree>
    <p:extLst>
      <p:ext uri="{BB962C8B-B14F-4D97-AF65-F5344CB8AC3E}">
        <p14:creationId xmlns:p14="http://schemas.microsoft.com/office/powerpoint/2010/main" val="6204212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65F6-2AFD-F0D3-79A3-53FF2DAFCC9C}"/>
              </a:ext>
            </a:extLst>
          </p:cNvPr>
          <p:cNvSpPr>
            <a:spLocks noGrp="1"/>
          </p:cNvSpPr>
          <p:nvPr>
            <p:ph type="title"/>
          </p:nvPr>
        </p:nvSpPr>
        <p:spPr/>
        <p:txBody>
          <a:bodyPr/>
          <a:lstStyle/>
          <a:p>
            <a:r>
              <a:rPr lang="en-US"/>
              <a:t>Concepts Usage</a:t>
            </a:r>
            <a:endParaRPr lang="en-IN"/>
          </a:p>
        </p:txBody>
      </p:sp>
      <p:sp>
        <p:nvSpPr>
          <p:cNvPr id="3" name="Content Placeholder 2">
            <a:extLst>
              <a:ext uri="{FF2B5EF4-FFF2-40B4-BE49-F238E27FC236}">
                <a16:creationId xmlns:a16="http://schemas.microsoft.com/office/drawing/2014/main" id="{F2EC80D5-7378-E76D-5F50-E3B6B0193087}"/>
              </a:ext>
            </a:extLst>
          </p:cNvPr>
          <p:cNvSpPr>
            <a:spLocks noGrp="1"/>
          </p:cNvSpPr>
          <p:nvPr>
            <p:ph idx="1"/>
          </p:nvPr>
        </p:nvSpPr>
        <p:spPr/>
        <p:txBody>
          <a:bodyPr/>
          <a:lstStyle/>
          <a:p>
            <a:r>
              <a:rPr lang="en-US"/>
              <a:t>Concepts can be applied to almost all forms of generic code</a:t>
            </a:r>
          </a:p>
          <a:p>
            <a:pPr lvl="1"/>
            <a:r>
              <a:rPr lang="en-US"/>
              <a:t>function templates</a:t>
            </a:r>
          </a:p>
          <a:p>
            <a:pPr lvl="1"/>
            <a:r>
              <a:rPr lang="en-US"/>
              <a:t>class templates</a:t>
            </a:r>
          </a:p>
          <a:p>
            <a:pPr lvl="1"/>
            <a:r>
              <a:rPr lang="en-US"/>
              <a:t>alias templates</a:t>
            </a:r>
          </a:p>
          <a:p>
            <a:pPr lvl="1"/>
            <a:r>
              <a:rPr lang="en-US"/>
              <a:t>variable templates</a:t>
            </a:r>
            <a:endParaRPr lang="en-IN"/>
          </a:p>
        </p:txBody>
      </p:sp>
    </p:spTree>
    <p:extLst>
      <p:ext uri="{BB962C8B-B14F-4D97-AF65-F5344CB8AC3E}">
        <p14:creationId xmlns:p14="http://schemas.microsoft.com/office/powerpoint/2010/main" val="3859421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2A51-102B-FDF8-AB45-76A67AE69893}"/>
              </a:ext>
            </a:extLst>
          </p:cNvPr>
          <p:cNvSpPr>
            <a:spLocks noGrp="1"/>
          </p:cNvSpPr>
          <p:nvPr>
            <p:ph type="title"/>
          </p:nvPr>
        </p:nvSpPr>
        <p:spPr/>
        <p:txBody>
          <a:bodyPr/>
          <a:lstStyle/>
          <a:p>
            <a:r>
              <a:rPr lang="en-US"/>
              <a:t>Alias Concept</a:t>
            </a:r>
            <a:endParaRPr lang="en-IN"/>
          </a:p>
        </p:txBody>
      </p:sp>
      <p:sp>
        <p:nvSpPr>
          <p:cNvPr id="5" name="TextBox 4">
            <a:extLst>
              <a:ext uri="{FF2B5EF4-FFF2-40B4-BE49-F238E27FC236}">
                <a16:creationId xmlns:a16="http://schemas.microsoft.com/office/drawing/2014/main" id="{8007C688-A695-9261-A69B-5E0FED3E3C3D}"/>
              </a:ext>
            </a:extLst>
          </p:cNvPr>
          <p:cNvSpPr txBox="1"/>
          <p:nvPr/>
        </p:nvSpPr>
        <p:spPr>
          <a:xfrm>
            <a:off x="3051312" y="1693159"/>
            <a:ext cx="7020339" cy="3108543"/>
          </a:xfrm>
          <a:prstGeom prst="rect">
            <a:avLst/>
          </a:prstGeom>
          <a:solidFill>
            <a:schemeClr val="bg1">
              <a:lumMod val="95000"/>
              <a:lumOff val="5000"/>
            </a:schemeClr>
          </a:solidFill>
        </p:spPr>
        <p:txBody>
          <a:bodyPr wrap="square">
            <a:spAutoFit/>
          </a:bodyPr>
          <a:lstStyle/>
          <a:p>
            <a:pPr marR="0" algn="l" rtl="0"/>
            <a:endParaRPr lang="en-IN" sz="1800" b="0" i="0" u="none" strike="noStrike" baseline="0" dirty="0">
              <a:solidFill>
                <a:srgbClr val="F2F8F8"/>
              </a:solidFill>
              <a:latin typeface="JetBrains Mono" pitchFamily="2" charset="0"/>
            </a:endParaRPr>
          </a:p>
          <a:p>
            <a:pPr marR="0" algn="l" rtl="0"/>
            <a:r>
              <a:rPr lang="en-IN" sz="1800" b="0" i="0" u="none" strike="noStrike" baseline="0" dirty="0">
                <a:solidFill>
                  <a:srgbClr val="80B0E0"/>
                </a:solidFill>
                <a:latin typeface="JetBrains Mono" pitchFamily="2" charset="0"/>
              </a:rPr>
              <a:t>template</a:t>
            </a:r>
            <a:r>
              <a:rPr lang="en-IN" sz="1800" b="0" i="0" u="none" strike="noStrike" baseline="0" dirty="0">
                <a:solidFill>
                  <a:srgbClr val="B4B4B4"/>
                </a:solidFill>
                <a:latin typeface="JetBrains Mono" pitchFamily="2" charset="0"/>
              </a:rPr>
              <a:t>&lt;</a:t>
            </a:r>
            <a:r>
              <a:rPr lang="en-IN" sz="1800" b="0" i="0" u="none" strike="noStrike" baseline="0" dirty="0" err="1">
                <a:solidFill>
                  <a:srgbClr val="80B0E0"/>
                </a:solidFill>
                <a:latin typeface="JetBrains Mono" pitchFamily="2" charset="0"/>
              </a:rPr>
              <a:t>typename</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4EC9B0"/>
                </a:solidFill>
                <a:latin typeface="JetBrains Mono" pitchFamily="2" charset="0"/>
              </a:rPr>
              <a:t>T</a:t>
            </a:r>
            <a:r>
              <a:rPr lang="en-IN" sz="1800" b="0" i="0" u="none" strike="noStrike" baseline="0" dirty="0">
                <a:solidFill>
                  <a:srgbClr val="B4B4B4"/>
                </a:solidFill>
                <a:latin typeface="JetBrains Mono" pitchFamily="2" charset="0"/>
              </a:rPr>
              <a:t>&gt;</a:t>
            </a:r>
            <a:endParaRPr lang="en-IN" sz="1800" b="0" i="0" u="none" strike="noStrike" baseline="0" dirty="0">
              <a:solidFill>
                <a:srgbClr val="F2F8F8"/>
              </a:solidFill>
              <a:latin typeface="JetBrains Mono" pitchFamily="2" charset="0"/>
            </a:endParaRPr>
          </a:p>
          <a:p>
            <a:pPr marR="0" algn="l" rtl="0"/>
            <a:r>
              <a:rPr lang="en-US" sz="1800" b="0" i="0" u="none" strike="noStrike" baseline="0" dirty="0">
                <a:solidFill>
                  <a:srgbClr val="80B0E0"/>
                </a:solidFill>
                <a:latin typeface="JetBrains Mono" pitchFamily="2" charset="0"/>
              </a:rPr>
              <a:t>concept</a:t>
            </a:r>
            <a:r>
              <a:rPr lang="en-US" sz="1800" b="0" i="0" u="none" strike="noStrike" baseline="0" dirty="0">
                <a:solidFill>
                  <a:srgbClr val="F2F8F8"/>
                </a:solidFill>
                <a:latin typeface="Cambria" panose="02040503050406030204" pitchFamily="18" charset="0"/>
              </a:rPr>
              <a:t> </a:t>
            </a:r>
            <a:r>
              <a:rPr lang="en-US" sz="1800" b="0" i="0" u="none" strike="noStrike" baseline="0" dirty="0">
                <a:solidFill>
                  <a:srgbClr val="4EC9B0"/>
                </a:solidFill>
                <a:latin typeface="JetBrains Mono" pitchFamily="2" charset="0"/>
              </a:rPr>
              <a:t>Arithmetic</a:t>
            </a:r>
            <a:r>
              <a:rPr lang="en-US" sz="1800" b="0" i="0" u="none" strike="noStrike" baseline="0" dirty="0">
                <a:solidFill>
                  <a:srgbClr val="F2F8F8"/>
                </a:solidFill>
                <a:latin typeface="Cambria" panose="02040503050406030204" pitchFamily="18" charset="0"/>
              </a:rPr>
              <a:t> </a:t>
            </a:r>
            <a:r>
              <a:rPr lang="en-US" sz="1800" b="0" i="0" u="none" strike="noStrike" baseline="0" dirty="0">
                <a:solidFill>
                  <a:srgbClr val="B4B4B4"/>
                </a:solidFill>
                <a:latin typeface="JetBrains Mono" pitchFamily="2" charset="0"/>
              </a:rPr>
              <a:t>=</a:t>
            </a:r>
            <a:r>
              <a:rPr lang="en-US" sz="1800" b="0" i="0" u="none" strike="noStrike" baseline="0" dirty="0">
                <a:solidFill>
                  <a:srgbClr val="F2F8F8"/>
                </a:solidFill>
                <a:latin typeface="Cambria" panose="02040503050406030204" pitchFamily="18" charset="0"/>
              </a:rPr>
              <a:t> </a:t>
            </a:r>
            <a:r>
              <a:rPr lang="en-US" sz="1800" b="0" i="0" u="none" strike="noStrike" baseline="0" dirty="0">
                <a:solidFill>
                  <a:srgbClr val="C8C8C8"/>
                </a:solidFill>
                <a:latin typeface="JetBrains Mono" pitchFamily="2" charset="0"/>
              </a:rPr>
              <a:t>std</a:t>
            </a:r>
            <a:r>
              <a:rPr lang="en-US" sz="1800" b="0" i="0" u="none" strike="noStrike" baseline="0" dirty="0">
                <a:solidFill>
                  <a:srgbClr val="B4B4B4"/>
                </a:solidFill>
                <a:latin typeface="JetBrains Mono" pitchFamily="2" charset="0"/>
              </a:rPr>
              <a:t>::</a:t>
            </a:r>
            <a:r>
              <a:rPr lang="en-US" sz="1800" b="0" i="0" u="none" strike="noStrike" baseline="0" dirty="0" err="1">
                <a:solidFill>
                  <a:srgbClr val="C8C8C8"/>
                </a:solidFill>
                <a:latin typeface="JetBrains Mono" pitchFamily="2" charset="0"/>
              </a:rPr>
              <a:t>is_arithmetic_v</a:t>
            </a:r>
            <a:r>
              <a:rPr lang="en-US" sz="1800" b="0" i="0" u="none" strike="noStrike" baseline="0" dirty="0">
                <a:solidFill>
                  <a:srgbClr val="B4B4B4"/>
                </a:solidFill>
                <a:latin typeface="JetBrains Mono" pitchFamily="2" charset="0"/>
              </a:rPr>
              <a:t>&lt;</a:t>
            </a:r>
            <a:r>
              <a:rPr lang="en-US" sz="1800" b="0" i="0" u="none" strike="noStrike" baseline="0" dirty="0">
                <a:solidFill>
                  <a:srgbClr val="4EC9B0"/>
                </a:solidFill>
                <a:latin typeface="JetBrains Mono" pitchFamily="2" charset="0"/>
              </a:rPr>
              <a:t>T</a:t>
            </a:r>
            <a:r>
              <a:rPr lang="en-US" sz="1800" b="0" i="0" u="none" strike="noStrike" baseline="0" dirty="0">
                <a:solidFill>
                  <a:srgbClr val="B4B4B4"/>
                </a:solidFill>
                <a:latin typeface="JetBrains Mono" pitchFamily="2" charset="0"/>
              </a:rPr>
              <a:t>&gt;</a:t>
            </a:r>
            <a:r>
              <a:rPr lang="en-US" sz="1800" b="0" i="0" u="none" strike="noStrike" baseline="0" dirty="0">
                <a:solidFill>
                  <a:srgbClr val="F2F8F8"/>
                </a:solidFill>
                <a:latin typeface="Cambria" panose="02040503050406030204" pitchFamily="18" charset="0"/>
              </a:rPr>
              <a:t> </a:t>
            </a:r>
            <a:r>
              <a:rPr lang="en-US" sz="1800" b="0" i="0" u="none" strike="noStrike" baseline="0" dirty="0">
                <a:solidFill>
                  <a:srgbClr val="B4B4B4"/>
                </a:solidFill>
                <a:latin typeface="JetBrains Mono" pitchFamily="2" charset="0"/>
              </a:rPr>
              <a:t>;</a:t>
            </a:r>
            <a:endParaRPr lang="en-US" sz="1800" b="0" i="0" u="none" strike="noStrike" baseline="0" dirty="0">
              <a:solidFill>
                <a:srgbClr val="F2F8F8"/>
              </a:solidFill>
              <a:latin typeface="JetBrains Mono" pitchFamily="2" charset="0"/>
            </a:endParaRPr>
          </a:p>
          <a:p>
            <a:pPr marR="0" algn="l" rtl="0"/>
            <a:r>
              <a:rPr lang="en-IN" sz="1800" b="0" i="0" u="none" strike="noStrike" baseline="0" dirty="0">
                <a:solidFill>
                  <a:srgbClr val="F2F8F8"/>
                </a:solidFill>
                <a:latin typeface="JetBrains Mono" pitchFamily="2" charset="0"/>
              </a:rPr>
              <a:t> </a:t>
            </a:r>
          </a:p>
          <a:p>
            <a:pPr marR="0" algn="l" rtl="0"/>
            <a:r>
              <a:rPr lang="en-IN" sz="1800" b="0" i="0" u="none" strike="noStrike" baseline="0" dirty="0">
                <a:solidFill>
                  <a:srgbClr val="80B0E0"/>
                </a:solidFill>
                <a:latin typeface="JetBrains Mono" pitchFamily="2" charset="0"/>
              </a:rPr>
              <a:t>template</a:t>
            </a:r>
            <a:r>
              <a:rPr lang="en-IN" sz="1800" b="0" i="0" u="none" strike="noStrike" baseline="0" dirty="0">
                <a:solidFill>
                  <a:srgbClr val="B4B4B4"/>
                </a:solidFill>
                <a:latin typeface="JetBrains Mono" pitchFamily="2" charset="0"/>
              </a:rPr>
              <a:t>&lt;</a:t>
            </a:r>
            <a:r>
              <a:rPr lang="en-IN" sz="1800" b="0" i="0" u="none" strike="noStrike" baseline="0" dirty="0">
                <a:solidFill>
                  <a:srgbClr val="4EC9B0"/>
                </a:solidFill>
                <a:latin typeface="JetBrains Mono" pitchFamily="2" charset="0"/>
              </a:rPr>
              <a:t>Arithmetic</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4EC9B0"/>
                </a:solidFill>
                <a:latin typeface="JetBrains Mono" pitchFamily="2" charset="0"/>
              </a:rPr>
              <a:t>T</a:t>
            </a:r>
            <a:r>
              <a:rPr lang="en-IN" sz="1800" b="0" i="0" u="none" strike="noStrike" baseline="0" dirty="0">
                <a:solidFill>
                  <a:srgbClr val="B4B4B4"/>
                </a:solidFill>
                <a:latin typeface="JetBrains Mono" pitchFamily="2" charset="0"/>
              </a:rPr>
              <a:t>&gt;</a:t>
            </a:r>
            <a:endParaRPr lang="en-IN" sz="1800" b="0" i="0" u="none" strike="noStrike" baseline="0" dirty="0">
              <a:solidFill>
                <a:srgbClr val="F2F8F8"/>
              </a:solidFill>
              <a:latin typeface="JetBrains Mono" pitchFamily="2" charset="0"/>
            </a:endParaRPr>
          </a:p>
          <a:p>
            <a:pPr marR="0" algn="l" rtl="0"/>
            <a:r>
              <a:rPr lang="en-US" sz="1800" b="0" i="0" u="none" strike="noStrike" baseline="0" dirty="0">
                <a:solidFill>
                  <a:srgbClr val="80B0E0"/>
                </a:solidFill>
                <a:latin typeface="JetBrains Mono" pitchFamily="2" charset="0"/>
              </a:rPr>
              <a:t>using</a:t>
            </a:r>
            <a:r>
              <a:rPr lang="en-US" sz="1800" b="0" i="0" u="none" strike="noStrike" baseline="0" dirty="0">
                <a:solidFill>
                  <a:srgbClr val="F2F8F8"/>
                </a:solidFill>
                <a:latin typeface="Cambria" panose="02040503050406030204" pitchFamily="18" charset="0"/>
              </a:rPr>
              <a:t> </a:t>
            </a:r>
            <a:r>
              <a:rPr lang="en-US" sz="1800" b="0" i="0" u="none" strike="noStrike" baseline="0" dirty="0">
                <a:solidFill>
                  <a:srgbClr val="4EC9B0"/>
                </a:solidFill>
                <a:latin typeface="JetBrains Mono" pitchFamily="2" charset="0"/>
              </a:rPr>
              <a:t>Container</a:t>
            </a:r>
            <a:r>
              <a:rPr lang="en-US" sz="1800" b="0" i="0" u="none" strike="noStrike" baseline="0" dirty="0">
                <a:solidFill>
                  <a:srgbClr val="F2F8F8"/>
                </a:solidFill>
                <a:latin typeface="Cambria" panose="02040503050406030204" pitchFamily="18" charset="0"/>
              </a:rPr>
              <a:t> </a:t>
            </a:r>
            <a:r>
              <a:rPr lang="en-US" sz="1800" b="0" i="0" u="none" strike="noStrike" baseline="0" dirty="0">
                <a:solidFill>
                  <a:srgbClr val="B4B4B4"/>
                </a:solidFill>
                <a:latin typeface="JetBrains Mono" pitchFamily="2" charset="0"/>
              </a:rPr>
              <a:t>=</a:t>
            </a:r>
            <a:r>
              <a:rPr lang="en-US" sz="1800" b="0" i="0" u="none" strike="noStrike" baseline="0" dirty="0">
                <a:solidFill>
                  <a:srgbClr val="F2F8F8"/>
                </a:solidFill>
                <a:latin typeface="Cambria" panose="02040503050406030204" pitchFamily="18" charset="0"/>
              </a:rPr>
              <a:t> </a:t>
            </a:r>
            <a:r>
              <a:rPr lang="en-US" sz="1800" b="0" i="0" u="none" strike="noStrike" baseline="0" dirty="0">
                <a:solidFill>
                  <a:srgbClr val="C8C8C8"/>
                </a:solidFill>
                <a:latin typeface="JetBrains Mono" pitchFamily="2" charset="0"/>
              </a:rPr>
              <a:t>std</a:t>
            </a:r>
            <a:r>
              <a:rPr lang="en-US" sz="1800" b="0" i="0" u="none" strike="noStrike" baseline="0" dirty="0">
                <a:solidFill>
                  <a:srgbClr val="B4B4B4"/>
                </a:solidFill>
                <a:latin typeface="JetBrains Mono" pitchFamily="2" charset="0"/>
              </a:rPr>
              <a:t>::</a:t>
            </a:r>
            <a:r>
              <a:rPr lang="en-US" sz="1800" b="0" i="0" u="none" strike="noStrike" baseline="0" dirty="0">
                <a:solidFill>
                  <a:srgbClr val="4EC9B0"/>
                </a:solidFill>
                <a:latin typeface="JetBrains Mono" pitchFamily="2" charset="0"/>
              </a:rPr>
              <a:t>vector</a:t>
            </a:r>
            <a:r>
              <a:rPr lang="en-US" sz="1800" b="0" i="0" u="none" strike="noStrike" baseline="0" dirty="0">
                <a:solidFill>
                  <a:srgbClr val="B4B4B4"/>
                </a:solidFill>
                <a:latin typeface="JetBrains Mono" pitchFamily="2" charset="0"/>
              </a:rPr>
              <a:t>&lt;</a:t>
            </a:r>
            <a:r>
              <a:rPr lang="en-US" sz="1800" b="0" i="0" u="none" strike="noStrike" baseline="0" dirty="0">
                <a:solidFill>
                  <a:srgbClr val="4EC9B0"/>
                </a:solidFill>
                <a:latin typeface="JetBrains Mono" pitchFamily="2" charset="0"/>
              </a:rPr>
              <a:t>T</a:t>
            </a:r>
            <a:r>
              <a:rPr lang="en-US" sz="1800" b="0" i="0" u="none" strike="noStrike" baseline="0" dirty="0">
                <a:solidFill>
                  <a:srgbClr val="B4B4B4"/>
                </a:solidFill>
                <a:latin typeface="JetBrains Mono" pitchFamily="2" charset="0"/>
              </a:rPr>
              <a:t>&gt;</a:t>
            </a:r>
            <a:r>
              <a:rPr lang="en-US" sz="1800" b="0" i="0" u="none" strike="noStrike" baseline="0" dirty="0">
                <a:solidFill>
                  <a:srgbClr val="F2F8F8"/>
                </a:solidFill>
                <a:latin typeface="Cambria" panose="02040503050406030204" pitchFamily="18" charset="0"/>
              </a:rPr>
              <a:t> </a:t>
            </a:r>
            <a:r>
              <a:rPr lang="en-US" sz="1800" b="0" i="0" u="none" strike="noStrike" baseline="0" dirty="0">
                <a:solidFill>
                  <a:srgbClr val="B4B4B4"/>
                </a:solidFill>
                <a:latin typeface="JetBrains Mono" pitchFamily="2" charset="0"/>
              </a:rPr>
              <a:t>;</a:t>
            </a:r>
            <a:endParaRPr lang="en-US" sz="1800" b="0" i="0" u="none" strike="noStrike" baseline="0" dirty="0">
              <a:solidFill>
                <a:srgbClr val="F2F8F8"/>
              </a:solidFill>
              <a:latin typeface="JetBrains Mono" pitchFamily="2" charset="0"/>
            </a:endParaRPr>
          </a:p>
          <a:p>
            <a:pPr marR="0" algn="l" rtl="0"/>
            <a:r>
              <a:rPr lang="en-IN" sz="1800" b="0" i="0" u="none" strike="noStrike" baseline="0" dirty="0">
                <a:solidFill>
                  <a:srgbClr val="F2F8F8"/>
                </a:solidFill>
                <a:latin typeface="JetBrains Mono" pitchFamily="2" charset="0"/>
              </a:rPr>
              <a:t> </a:t>
            </a:r>
          </a:p>
          <a:p>
            <a:pPr marR="0" algn="l" rtl="0"/>
            <a:r>
              <a:rPr lang="en-IN" sz="1800" b="0" i="0" u="none" strike="noStrike" baseline="0" dirty="0">
                <a:solidFill>
                  <a:srgbClr val="B0E080"/>
                </a:solidFill>
                <a:latin typeface="JetBrains Mono" pitchFamily="2" charset="0"/>
              </a:rPr>
              <a:t>int</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DCDCAA"/>
                </a:solidFill>
                <a:latin typeface="JetBrains Mono" pitchFamily="2" charset="0"/>
              </a:rPr>
              <a:t>main</a:t>
            </a:r>
            <a:r>
              <a:rPr lang="en-IN" sz="1800" b="0" i="0" u="none" strike="noStrike" baseline="0" dirty="0">
                <a:solidFill>
                  <a:srgbClr val="B4B4B4"/>
                </a:solidFill>
                <a:latin typeface="JetBrains Mono" pitchFamily="2" charset="0"/>
              </a:rPr>
              <a:t>()</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B4B4B4"/>
                </a:solidFill>
                <a:latin typeface="JetBrains Mono" pitchFamily="2" charset="0"/>
              </a:rPr>
              <a:t>{</a:t>
            </a:r>
            <a:endParaRPr lang="en-IN" sz="1800" b="0" i="0" u="none" strike="noStrike" baseline="0" dirty="0">
              <a:solidFill>
                <a:srgbClr val="F2F8F8"/>
              </a:solidFill>
              <a:latin typeface="JetBrains Mono" pitchFamily="2" charset="0"/>
            </a:endParaRPr>
          </a:p>
          <a:p>
            <a:pPr marR="0" algn="l" rtl="0"/>
            <a:r>
              <a:rPr lang="en-IN" sz="1800" b="0" i="0" u="none" strike="noStrike" baseline="0" dirty="0">
                <a:solidFill>
                  <a:srgbClr val="F2F8F8"/>
                </a:solidFill>
                <a:latin typeface="JetBrains Mono" pitchFamily="2" charset="0"/>
              </a:rPr>
              <a:t>	</a:t>
            </a:r>
            <a:r>
              <a:rPr lang="en-IN" sz="1800" b="0" i="0" u="none" strike="noStrike" baseline="0" dirty="0">
                <a:solidFill>
                  <a:srgbClr val="4EC9B0"/>
                </a:solidFill>
                <a:latin typeface="JetBrains Mono" pitchFamily="2" charset="0"/>
              </a:rPr>
              <a:t>Container</a:t>
            </a:r>
            <a:r>
              <a:rPr lang="en-IN" sz="1800" b="0" i="0" u="none" strike="noStrike" baseline="0" dirty="0">
                <a:solidFill>
                  <a:srgbClr val="B4B4B4"/>
                </a:solidFill>
                <a:latin typeface="JetBrains Mono" pitchFamily="2" charset="0"/>
              </a:rPr>
              <a:t>&lt;</a:t>
            </a:r>
            <a:r>
              <a:rPr lang="en-IN" sz="1800" b="0" i="0" u="none" strike="noStrike" baseline="0" dirty="0">
                <a:solidFill>
                  <a:srgbClr val="B0E080"/>
                </a:solidFill>
                <a:latin typeface="JetBrains Mono" pitchFamily="2" charset="0"/>
              </a:rPr>
              <a:t>int</a:t>
            </a:r>
            <a:r>
              <a:rPr lang="en-IN" sz="1800" b="0" i="0" u="none" strike="noStrike" baseline="0" dirty="0">
                <a:solidFill>
                  <a:srgbClr val="B4B4B4"/>
                </a:solidFill>
                <a:latin typeface="JetBrains Mono" pitchFamily="2" charset="0"/>
              </a:rPr>
              <a:t>&gt;</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9CDCFE"/>
                </a:solidFill>
                <a:latin typeface="JetBrains Mono" pitchFamily="2" charset="0"/>
              </a:rPr>
              <a:t>c</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B4B4B4"/>
                </a:solidFill>
                <a:latin typeface="JetBrains Mono" pitchFamily="2" charset="0"/>
              </a:rPr>
              <a:t>;</a:t>
            </a:r>
            <a:endParaRPr lang="en-IN" sz="1800" b="0" i="0" u="none" strike="noStrike" baseline="0" dirty="0">
              <a:solidFill>
                <a:srgbClr val="F2F8F8"/>
              </a:solidFill>
              <a:latin typeface="JetBrains Mono" pitchFamily="2" charset="0"/>
            </a:endParaRPr>
          </a:p>
          <a:p>
            <a:pPr marR="0" algn="l" rtl="0"/>
            <a:r>
              <a:rPr lang="en-IN" sz="1800" b="0" i="0" u="none" strike="noStrike" baseline="0" dirty="0">
                <a:solidFill>
                  <a:srgbClr val="F2F8F8"/>
                </a:solidFill>
                <a:latin typeface="JetBrains Mono" pitchFamily="2" charset="0"/>
              </a:rPr>
              <a:t>	</a:t>
            </a:r>
            <a:r>
              <a:rPr lang="en-IN" sz="1800" b="0" i="0" u="none" strike="noStrike" baseline="0" dirty="0">
                <a:solidFill>
                  <a:srgbClr val="F8F8F2"/>
                </a:solidFill>
                <a:latin typeface="JetBrains Mono" pitchFamily="2" charset="0"/>
              </a:rPr>
              <a:t>Container</a:t>
            </a:r>
            <a:r>
              <a:rPr lang="en-IN" sz="1800" b="0" i="0" u="none" strike="noStrike" baseline="0" dirty="0">
                <a:solidFill>
                  <a:srgbClr val="B4B4B4"/>
                </a:solidFill>
                <a:latin typeface="JetBrains Mono" pitchFamily="2" charset="0"/>
              </a:rPr>
              <a:t>&lt;</a:t>
            </a:r>
            <a:r>
              <a:rPr lang="en-IN" sz="1800" b="0" i="0" u="none" strike="noStrike" baseline="0" dirty="0">
                <a:solidFill>
                  <a:srgbClr val="C8C8C8"/>
                </a:solidFill>
                <a:highlight>
                  <a:srgbClr val="800000"/>
                </a:highlight>
                <a:latin typeface="JetBrains Mono" pitchFamily="2" charset="0"/>
              </a:rPr>
              <a:t>std</a:t>
            </a:r>
            <a:r>
              <a:rPr lang="en-IN" sz="1800" b="0" i="0" u="none" strike="noStrike" baseline="0" dirty="0">
                <a:solidFill>
                  <a:srgbClr val="B4B4B4"/>
                </a:solidFill>
                <a:highlight>
                  <a:srgbClr val="800000"/>
                </a:highlight>
                <a:latin typeface="JetBrains Mono" pitchFamily="2" charset="0"/>
              </a:rPr>
              <a:t>::</a:t>
            </a:r>
            <a:r>
              <a:rPr lang="en-IN" sz="1800" b="0" i="0" u="none" strike="noStrike" baseline="0" dirty="0">
                <a:solidFill>
                  <a:srgbClr val="4EC9B0"/>
                </a:solidFill>
                <a:highlight>
                  <a:srgbClr val="800000"/>
                </a:highlight>
                <a:latin typeface="JetBrains Mono" pitchFamily="2" charset="0"/>
              </a:rPr>
              <a:t>string</a:t>
            </a:r>
            <a:r>
              <a:rPr lang="en-IN" sz="1800" b="0" i="0" u="none" strike="noStrike" baseline="0" dirty="0">
                <a:solidFill>
                  <a:srgbClr val="B4B4B4"/>
                </a:solidFill>
                <a:latin typeface="JetBrains Mono" pitchFamily="2" charset="0"/>
              </a:rPr>
              <a:t>&gt;</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9CDCFE"/>
                </a:solidFill>
                <a:latin typeface="JetBrains Mono" pitchFamily="2" charset="0"/>
              </a:rPr>
              <a:t>no</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B4B4B4"/>
                </a:solidFill>
                <a:latin typeface="JetBrains Mono" pitchFamily="2" charset="0"/>
              </a:rPr>
              <a:t>;</a:t>
            </a:r>
            <a:endParaRPr lang="en-IN" sz="1800" b="0" i="0" u="none" strike="noStrike" baseline="0" dirty="0">
              <a:solidFill>
                <a:srgbClr val="F2F8F8"/>
              </a:solidFill>
              <a:latin typeface="JetBrains Mono" pitchFamily="2" charset="0"/>
            </a:endParaRPr>
          </a:p>
          <a:p>
            <a:pPr marR="0" algn="l" rtl="0"/>
            <a:endParaRPr lang="en-IN" sz="1600" b="0" i="0" u="none" strike="noStrike" kern="100" baseline="0" dirty="0">
              <a:latin typeface="Times New Roman" panose="02020603050405020304" pitchFamily="18" charset="0"/>
            </a:endParaRPr>
          </a:p>
        </p:txBody>
      </p:sp>
    </p:spTree>
    <p:extLst>
      <p:ext uri="{BB962C8B-B14F-4D97-AF65-F5344CB8AC3E}">
        <p14:creationId xmlns:p14="http://schemas.microsoft.com/office/powerpoint/2010/main" val="17194340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C04E-14DB-4095-AFB7-14CAE3391682}"/>
              </a:ext>
            </a:extLst>
          </p:cNvPr>
          <p:cNvSpPr>
            <a:spLocks noGrp="1"/>
          </p:cNvSpPr>
          <p:nvPr>
            <p:ph type="title"/>
          </p:nvPr>
        </p:nvSpPr>
        <p:spPr/>
        <p:txBody>
          <a:bodyPr/>
          <a:lstStyle/>
          <a:p>
            <a:r>
              <a:rPr lang="en-US"/>
              <a:t>Custom Concept</a:t>
            </a:r>
            <a:endParaRPr lang="en-IN"/>
          </a:p>
        </p:txBody>
      </p:sp>
      <p:sp>
        <p:nvSpPr>
          <p:cNvPr id="5" name="TextBox 4">
            <a:extLst>
              <a:ext uri="{FF2B5EF4-FFF2-40B4-BE49-F238E27FC236}">
                <a16:creationId xmlns:a16="http://schemas.microsoft.com/office/drawing/2014/main" id="{DAA5DDA8-15C4-4FA6-A444-E4703986D6AD}"/>
              </a:ext>
            </a:extLst>
          </p:cNvPr>
          <p:cNvSpPr txBox="1"/>
          <p:nvPr/>
        </p:nvSpPr>
        <p:spPr>
          <a:xfrm>
            <a:off x="2898458" y="2066143"/>
            <a:ext cx="6395084" cy="3656386"/>
          </a:xfrm>
          <a:prstGeom prst="rect">
            <a:avLst/>
          </a:prstGeom>
          <a:solidFill>
            <a:schemeClr val="bg1">
              <a:lumMod val="95000"/>
              <a:lumOff val="5000"/>
            </a:schemeClr>
          </a:solidFill>
        </p:spPr>
        <p:txBody>
          <a:bodyPr wrap="square">
            <a:spAutoFit/>
          </a:bodyPr>
          <a:lstStyle/>
          <a:p>
            <a:r>
              <a:rPr lang="en-IN" sz="1680">
                <a:solidFill>
                  <a:srgbClr val="D5A2DF"/>
                </a:solidFill>
                <a:latin typeface="JetBrains Mono" pitchFamily="2" charset="0"/>
              </a:rPr>
              <a:t>template</a:t>
            </a:r>
            <a:r>
              <a:rPr lang="en-IN" sz="1680">
                <a:solidFill>
                  <a:srgbClr val="FFFFFF"/>
                </a:solidFill>
                <a:latin typeface="JetBrains Mono" pitchFamily="2" charset="0"/>
              </a:rPr>
              <a:t>&lt;</a:t>
            </a:r>
            <a:r>
              <a:rPr lang="en-IN" sz="1680" err="1">
                <a:solidFill>
                  <a:srgbClr val="D5A2DF"/>
                </a:solidFill>
                <a:latin typeface="JetBrains Mono" pitchFamily="2" charset="0"/>
              </a:rPr>
              <a:t>typename</a:t>
            </a:r>
            <a:r>
              <a:rPr lang="en-IN" sz="1680">
                <a:solidFill>
                  <a:srgbClr val="DCDCDC"/>
                </a:solidFill>
                <a:latin typeface="Cambria" panose="02040503050406030204" pitchFamily="18" charset="0"/>
              </a:rPr>
              <a:t> </a:t>
            </a:r>
            <a:r>
              <a:rPr lang="en-IN" sz="1680">
                <a:solidFill>
                  <a:srgbClr val="556B2F"/>
                </a:solidFill>
                <a:latin typeface="JetBrains Mono" pitchFamily="2" charset="0"/>
              </a:rPr>
              <a:t>T</a:t>
            </a:r>
            <a:r>
              <a:rPr lang="en-IN" sz="1680">
                <a:solidFill>
                  <a:srgbClr val="FFFFFF"/>
                </a:solidFill>
                <a:latin typeface="JetBrains Mono" pitchFamily="2" charset="0"/>
              </a:rPr>
              <a:t>&gt;</a:t>
            </a:r>
            <a:endParaRPr lang="en-IN" sz="1680">
              <a:solidFill>
                <a:srgbClr val="DCDCDC"/>
              </a:solidFill>
              <a:latin typeface="JetBrains Mono" pitchFamily="2" charset="0"/>
            </a:endParaRPr>
          </a:p>
          <a:p>
            <a:r>
              <a:rPr lang="fr-FR" sz="1680">
                <a:solidFill>
                  <a:srgbClr val="D5A2DF"/>
                </a:solidFill>
                <a:latin typeface="JetBrains Mono" pitchFamily="2" charset="0"/>
              </a:rPr>
              <a:t>concept</a:t>
            </a:r>
            <a:r>
              <a:rPr lang="fr-FR" sz="1680">
                <a:solidFill>
                  <a:srgbClr val="DCDCDC"/>
                </a:solidFill>
                <a:latin typeface="Cambria" panose="02040503050406030204" pitchFamily="18" charset="0"/>
              </a:rPr>
              <a:t> </a:t>
            </a:r>
            <a:r>
              <a:rPr lang="fr-FR" sz="1680" err="1">
                <a:solidFill>
                  <a:srgbClr val="27DEDE"/>
                </a:solidFill>
                <a:latin typeface="JetBrains Mono" pitchFamily="2" charset="0"/>
              </a:rPr>
              <a:t>IsPointer</a:t>
            </a:r>
            <a:r>
              <a:rPr lang="fr-FR" sz="1680">
                <a:solidFill>
                  <a:srgbClr val="DCDCDC"/>
                </a:solidFill>
                <a:latin typeface="Cambria" panose="02040503050406030204" pitchFamily="18" charset="0"/>
              </a:rPr>
              <a:t> </a:t>
            </a:r>
            <a:r>
              <a:rPr lang="fr-FR" sz="1680">
                <a:solidFill>
                  <a:srgbClr val="FFFFFF"/>
                </a:solidFill>
                <a:latin typeface="JetBrains Mono" pitchFamily="2" charset="0"/>
              </a:rPr>
              <a:t>=</a:t>
            </a:r>
            <a:r>
              <a:rPr lang="fr-FR" sz="1680">
                <a:solidFill>
                  <a:srgbClr val="DCDCDC"/>
                </a:solidFill>
                <a:latin typeface="Cambria" panose="02040503050406030204" pitchFamily="18" charset="0"/>
              </a:rPr>
              <a:t> </a:t>
            </a:r>
            <a:r>
              <a:rPr lang="fr-FR" sz="1680">
                <a:solidFill>
                  <a:srgbClr val="CAC751"/>
                </a:solidFill>
                <a:latin typeface="JetBrains Mono" pitchFamily="2" charset="0"/>
              </a:rPr>
              <a:t>std</a:t>
            </a:r>
            <a:r>
              <a:rPr lang="fr-FR" sz="1680">
                <a:solidFill>
                  <a:srgbClr val="FFFFFF"/>
                </a:solidFill>
                <a:latin typeface="JetBrains Mono" pitchFamily="2" charset="0"/>
              </a:rPr>
              <a:t>::</a:t>
            </a:r>
            <a:r>
              <a:rPr lang="fr-FR" sz="1680" err="1">
                <a:solidFill>
                  <a:srgbClr val="FBB3C8"/>
                </a:solidFill>
                <a:latin typeface="JetBrains Mono" pitchFamily="2" charset="0"/>
              </a:rPr>
              <a:t>is_pointer_v</a:t>
            </a:r>
            <a:r>
              <a:rPr lang="fr-FR" sz="1680">
                <a:solidFill>
                  <a:srgbClr val="FFFFFF"/>
                </a:solidFill>
                <a:latin typeface="JetBrains Mono" pitchFamily="2" charset="0"/>
              </a:rPr>
              <a:t>&lt;</a:t>
            </a:r>
            <a:r>
              <a:rPr lang="fr-FR" sz="1680">
                <a:solidFill>
                  <a:srgbClr val="556B2F"/>
                </a:solidFill>
                <a:latin typeface="JetBrains Mono" pitchFamily="2" charset="0"/>
              </a:rPr>
              <a:t>T</a:t>
            </a:r>
            <a:r>
              <a:rPr lang="fr-FR" sz="1680">
                <a:solidFill>
                  <a:srgbClr val="FFFFFF"/>
                </a:solidFill>
                <a:latin typeface="JetBrains Mono" pitchFamily="2" charset="0"/>
              </a:rPr>
              <a:t>&gt;</a:t>
            </a:r>
            <a:r>
              <a:rPr lang="fr-FR" sz="1680">
                <a:solidFill>
                  <a:srgbClr val="DCDCDC"/>
                </a:solidFill>
                <a:latin typeface="Cambria" panose="02040503050406030204" pitchFamily="18" charset="0"/>
              </a:rPr>
              <a:t> </a:t>
            </a:r>
            <a:r>
              <a:rPr lang="fr-FR" sz="1680">
                <a:solidFill>
                  <a:srgbClr val="FFFFFF"/>
                </a:solidFill>
                <a:latin typeface="JetBrains Mono" pitchFamily="2" charset="0"/>
              </a:rPr>
              <a:t>;</a:t>
            </a:r>
            <a:endParaRPr lang="fr-FR" sz="1680">
              <a:solidFill>
                <a:srgbClr val="DCDCDC"/>
              </a:solidFill>
              <a:latin typeface="JetBrains Mono" pitchFamily="2" charset="0"/>
            </a:endParaRPr>
          </a:p>
          <a:p>
            <a:r>
              <a:rPr lang="en-IN" sz="1680">
                <a:solidFill>
                  <a:srgbClr val="DCDCDC"/>
                </a:solidFill>
                <a:latin typeface="JetBrains Mono" pitchFamily="2" charset="0"/>
              </a:rPr>
              <a:t> </a:t>
            </a:r>
          </a:p>
          <a:p>
            <a:r>
              <a:rPr lang="en-IN" sz="1680">
                <a:solidFill>
                  <a:srgbClr val="D5A2DF"/>
                </a:solidFill>
                <a:latin typeface="JetBrains Mono" pitchFamily="2" charset="0"/>
              </a:rPr>
              <a:t>template</a:t>
            </a:r>
            <a:r>
              <a:rPr lang="en-IN" sz="1680">
                <a:solidFill>
                  <a:srgbClr val="FFFFFF"/>
                </a:solidFill>
                <a:latin typeface="JetBrains Mono" pitchFamily="2" charset="0"/>
              </a:rPr>
              <a:t>&lt;</a:t>
            </a:r>
            <a:r>
              <a:rPr lang="en-IN" sz="1680" err="1">
                <a:solidFill>
                  <a:srgbClr val="D5A2DF"/>
                </a:solidFill>
                <a:latin typeface="JetBrains Mono" pitchFamily="2" charset="0"/>
              </a:rPr>
              <a:t>typename</a:t>
            </a:r>
            <a:r>
              <a:rPr lang="en-IN" sz="1680">
                <a:solidFill>
                  <a:srgbClr val="DCDCDC"/>
                </a:solidFill>
                <a:latin typeface="Cambria" panose="02040503050406030204" pitchFamily="18" charset="0"/>
              </a:rPr>
              <a:t> </a:t>
            </a:r>
            <a:r>
              <a:rPr lang="en-IN" sz="1680">
                <a:solidFill>
                  <a:srgbClr val="556B2F"/>
                </a:solidFill>
                <a:latin typeface="JetBrains Mono" pitchFamily="2" charset="0"/>
              </a:rPr>
              <a:t>T</a:t>
            </a:r>
            <a:r>
              <a:rPr lang="en-IN" sz="1680">
                <a:solidFill>
                  <a:srgbClr val="FFFFFF"/>
                </a:solidFill>
                <a:latin typeface="JetBrains Mono" pitchFamily="2" charset="0"/>
              </a:rPr>
              <a:t>&gt;</a:t>
            </a:r>
            <a:endParaRPr lang="en-IN" sz="1680">
              <a:solidFill>
                <a:srgbClr val="DCDCDC"/>
              </a:solidFill>
              <a:latin typeface="JetBrains Mono" pitchFamily="2" charset="0"/>
            </a:endParaRPr>
          </a:p>
          <a:p>
            <a:r>
              <a:rPr lang="en-IN" sz="1680">
                <a:solidFill>
                  <a:srgbClr val="D5A2DF"/>
                </a:solidFill>
                <a:latin typeface="JetBrains Mono" pitchFamily="2" charset="0"/>
              </a:rPr>
              <a:t>requires</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r>
              <a:rPr lang="en-IN" sz="1680" err="1">
                <a:solidFill>
                  <a:srgbClr val="27DEDE"/>
                </a:solidFill>
                <a:latin typeface="JetBrains Mono" pitchFamily="2" charset="0"/>
              </a:rPr>
              <a:t>IsPointer</a:t>
            </a:r>
            <a:r>
              <a:rPr lang="en-IN" sz="1680">
                <a:solidFill>
                  <a:srgbClr val="FFFFFF"/>
                </a:solidFill>
                <a:latin typeface="JetBrains Mono" pitchFamily="2" charset="0"/>
              </a:rPr>
              <a:t>&lt;</a:t>
            </a:r>
            <a:r>
              <a:rPr lang="en-IN" sz="1680">
                <a:solidFill>
                  <a:srgbClr val="556B2F"/>
                </a:solidFill>
                <a:latin typeface="JetBrains Mono" pitchFamily="2" charset="0"/>
              </a:rPr>
              <a:t>T</a:t>
            </a:r>
            <a:r>
              <a:rPr lang="en-IN" sz="1680">
                <a:solidFill>
                  <a:srgbClr val="FFFFFF"/>
                </a:solidFill>
                <a:latin typeface="JetBrains Mono" pitchFamily="2" charset="0"/>
              </a:rPr>
              <a:t>&gt;</a:t>
            </a:r>
            <a:endParaRPr lang="en-IN" sz="1680">
              <a:solidFill>
                <a:srgbClr val="DCDCDC"/>
              </a:solidFill>
              <a:latin typeface="JetBrains Mono" pitchFamily="2" charset="0"/>
            </a:endParaRPr>
          </a:p>
          <a:p>
            <a:r>
              <a:rPr lang="en-IN" sz="1680">
                <a:solidFill>
                  <a:srgbClr val="D5A2DF"/>
                </a:solidFill>
                <a:latin typeface="JetBrains Mono" pitchFamily="2" charset="0"/>
              </a:rPr>
              <a:t>void</a:t>
            </a:r>
            <a:r>
              <a:rPr lang="en-IN" sz="1680">
                <a:solidFill>
                  <a:srgbClr val="DCDCDC"/>
                </a:solidFill>
                <a:latin typeface="Cambria" panose="02040503050406030204" pitchFamily="18" charset="0"/>
              </a:rPr>
              <a:t> </a:t>
            </a:r>
            <a:r>
              <a:rPr lang="en-IN" sz="1680">
                <a:solidFill>
                  <a:srgbClr val="7B6FC4"/>
                </a:solidFill>
                <a:latin typeface="JetBrains Mono" pitchFamily="2" charset="0"/>
              </a:rPr>
              <a:t>Print</a:t>
            </a:r>
            <a:r>
              <a:rPr lang="en-IN" sz="1680">
                <a:solidFill>
                  <a:srgbClr val="FFFFFF"/>
                </a:solidFill>
                <a:latin typeface="JetBrains Mono" pitchFamily="2" charset="0"/>
              </a:rPr>
              <a:t>(</a:t>
            </a:r>
            <a:r>
              <a:rPr lang="en-IN" sz="1680">
                <a:solidFill>
                  <a:srgbClr val="556B2F"/>
                </a:solidFill>
                <a:latin typeface="JetBrains Mono" pitchFamily="2" charset="0"/>
              </a:rPr>
              <a:t>T</a:t>
            </a:r>
            <a:r>
              <a:rPr lang="en-IN" sz="1680">
                <a:solidFill>
                  <a:srgbClr val="DCDCDC"/>
                </a:solidFill>
                <a:latin typeface="Cambria" panose="02040503050406030204" pitchFamily="18" charset="0"/>
              </a:rPr>
              <a:t> </a:t>
            </a:r>
            <a:r>
              <a:rPr lang="en-IN" sz="1680">
                <a:solidFill>
                  <a:srgbClr val="C8C8C8"/>
                </a:solidFill>
                <a:latin typeface="JetBrains Mono" pitchFamily="2" charset="0"/>
              </a:rPr>
              <a:t>a</a:t>
            </a:r>
            <a:r>
              <a:rPr lang="en-IN" sz="1680">
                <a:solidFill>
                  <a:srgbClr val="FFFFFF"/>
                </a:solidFill>
                <a:latin typeface="JetBrains Mono" pitchFamily="2" charset="0"/>
              </a:rPr>
              <a:t>)</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DCDCDC"/>
                </a:solidFill>
                <a:latin typeface="JetBrains Mono" pitchFamily="2" charset="0"/>
              </a:rPr>
              <a:t>	</a:t>
            </a:r>
            <a:r>
              <a:rPr lang="en-IN" sz="1680">
                <a:solidFill>
                  <a:srgbClr val="CAC751"/>
                </a:solidFill>
                <a:latin typeface="JetBrains Mono" pitchFamily="2" charset="0"/>
              </a:rPr>
              <a:t>std</a:t>
            </a:r>
            <a:r>
              <a:rPr lang="en-IN" sz="1680">
                <a:solidFill>
                  <a:srgbClr val="FFFFFF"/>
                </a:solidFill>
                <a:latin typeface="JetBrains Mono" pitchFamily="2" charset="0"/>
              </a:rPr>
              <a:t>::</a:t>
            </a:r>
            <a:r>
              <a:rPr lang="en-IN" sz="1680" err="1">
                <a:solidFill>
                  <a:srgbClr val="FBB3C8"/>
                </a:solidFill>
                <a:latin typeface="JetBrains Mono" pitchFamily="2" charset="0"/>
              </a:rPr>
              <a:t>cout</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&lt;&lt;</a:t>
            </a:r>
            <a:r>
              <a:rPr lang="en-IN" sz="1680">
                <a:solidFill>
                  <a:srgbClr val="DCDCDC"/>
                </a:solidFill>
                <a:latin typeface="Cambria" panose="02040503050406030204" pitchFamily="18" charset="0"/>
              </a:rPr>
              <a:t> </a:t>
            </a:r>
            <a:r>
              <a:rPr lang="en-IN" sz="1680">
                <a:solidFill>
                  <a:srgbClr val="C8C8C8"/>
                </a:solidFill>
                <a:latin typeface="JetBrains Mono" pitchFamily="2" charset="0"/>
              </a:rPr>
              <a:t>a</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&lt;&lt;</a:t>
            </a:r>
            <a:r>
              <a:rPr lang="en-IN" sz="1680">
                <a:solidFill>
                  <a:srgbClr val="DCDCDC"/>
                </a:solidFill>
                <a:latin typeface="Cambria" panose="02040503050406030204" pitchFamily="18" charset="0"/>
              </a:rPr>
              <a:t> </a:t>
            </a:r>
            <a:r>
              <a:rPr lang="en-IN" sz="1680">
                <a:solidFill>
                  <a:srgbClr val="A31515"/>
                </a:solidFill>
                <a:latin typeface="JetBrains Mono" pitchFamily="2" charset="0"/>
              </a:rPr>
              <a:t>'\n'</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D5A2DF"/>
                </a:solidFill>
                <a:latin typeface="JetBrains Mono" pitchFamily="2" charset="0"/>
              </a:rPr>
              <a:t>template</a:t>
            </a:r>
            <a:r>
              <a:rPr lang="en-IN" sz="1680">
                <a:solidFill>
                  <a:srgbClr val="FFFFFF"/>
                </a:solidFill>
                <a:latin typeface="JetBrains Mono" pitchFamily="2" charset="0"/>
              </a:rPr>
              <a:t>&lt;</a:t>
            </a:r>
            <a:r>
              <a:rPr lang="en-IN" sz="1680" err="1">
                <a:solidFill>
                  <a:srgbClr val="D5A2DF"/>
                </a:solidFill>
                <a:latin typeface="JetBrains Mono" pitchFamily="2" charset="0"/>
              </a:rPr>
              <a:t>typename</a:t>
            </a:r>
            <a:r>
              <a:rPr lang="en-IN" sz="1680">
                <a:solidFill>
                  <a:srgbClr val="DCDCDC"/>
                </a:solidFill>
                <a:latin typeface="Cambria" panose="02040503050406030204" pitchFamily="18" charset="0"/>
              </a:rPr>
              <a:t> </a:t>
            </a:r>
            <a:r>
              <a:rPr lang="en-IN" sz="1680">
                <a:solidFill>
                  <a:srgbClr val="556B2F"/>
                </a:solidFill>
                <a:latin typeface="JetBrains Mono" pitchFamily="2" charset="0"/>
              </a:rPr>
              <a:t>T</a:t>
            </a:r>
            <a:r>
              <a:rPr lang="en-IN" sz="1680">
                <a:solidFill>
                  <a:srgbClr val="FFFFFF"/>
                </a:solidFill>
                <a:latin typeface="JetBrains Mono" pitchFamily="2" charset="0"/>
              </a:rPr>
              <a:t>&gt;</a:t>
            </a:r>
            <a:endParaRPr lang="en-IN" sz="1680">
              <a:solidFill>
                <a:srgbClr val="DCDCDC"/>
              </a:solidFill>
              <a:latin typeface="JetBrains Mono" pitchFamily="2" charset="0"/>
            </a:endParaRPr>
          </a:p>
          <a:p>
            <a:r>
              <a:rPr lang="en-IN" sz="1680">
                <a:solidFill>
                  <a:srgbClr val="D5A2DF"/>
                </a:solidFill>
                <a:latin typeface="JetBrains Mono" pitchFamily="2" charset="0"/>
              </a:rPr>
              <a:t>requires</a:t>
            </a:r>
            <a:r>
              <a:rPr lang="en-IN" sz="1680">
                <a:solidFill>
                  <a:srgbClr val="DCDCDC"/>
                </a:solidFill>
                <a:latin typeface="Cambria" panose="02040503050406030204" pitchFamily="18" charset="0"/>
              </a:rPr>
              <a:t> </a:t>
            </a:r>
            <a:r>
              <a:rPr lang="en-IN" sz="1680" err="1">
                <a:solidFill>
                  <a:srgbClr val="27DEDE"/>
                </a:solidFill>
                <a:latin typeface="JetBrains Mono" pitchFamily="2" charset="0"/>
              </a:rPr>
              <a:t>IsPointer</a:t>
            </a:r>
            <a:r>
              <a:rPr lang="en-IN" sz="1680">
                <a:solidFill>
                  <a:srgbClr val="FFFFFF"/>
                </a:solidFill>
                <a:latin typeface="JetBrains Mono" pitchFamily="2" charset="0"/>
              </a:rPr>
              <a:t>&lt;</a:t>
            </a:r>
            <a:r>
              <a:rPr lang="en-IN" sz="1680">
                <a:solidFill>
                  <a:srgbClr val="556B2F"/>
                </a:solidFill>
                <a:latin typeface="JetBrains Mono" pitchFamily="2" charset="0"/>
              </a:rPr>
              <a:t>T</a:t>
            </a:r>
            <a:r>
              <a:rPr lang="en-IN" sz="1680">
                <a:solidFill>
                  <a:srgbClr val="FFFFFF"/>
                </a:solidFill>
                <a:latin typeface="JetBrains Mono" pitchFamily="2" charset="0"/>
              </a:rPr>
              <a:t>&gt;</a:t>
            </a:r>
            <a:endParaRPr lang="en-IN" sz="1680">
              <a:solidFill>
                <a:srgbClr val="DCDCDC"/>
              </a:solidFill>
              <a:latin typeface="JetBrains Mono" pitchFamily="2" charset="0"/>
            </a:endParaRPr>
          </a:p>
          <a:p>
            <a:r>
              <a:rPr lang="en-IN" sz="1680">
                <a:solidFill>
                  <a:srgbClr val="D5A2DF"/>
                </a:solidFill>
                <a:latin typeface="JetBrains Mono" pitchFamily="2" charset="0"/>
              </a:rPr>
              <a:t>void</a:t>
            </a:r>
            <a:r>
              <a:rPr lang="en-IN" sz="1680">
                <a:solidFill>
                  <a:srgbClr val="DCDCDC"/>
                </a:solidFill>
                <a:latin typeface="Cambria" panose="02040503050406030204" pitchFamily="18" charset="0"/>
              </a:rPr>
              <a:t> </a:t>
            </a:r>
            <a:r>
              <a:rPr lang="en-IN" sz="1680">
                <a:solidFill>
                  <a:srgbClr val="7B6FC4"/>
                </a:solidFill>
                <a:latin typeface="JetBrains Mono" pitchFamily="2" charset="0"/>
              </a:rPr>
              <a:t>Print</a:t>
            </a:r>
            <a:r>
              <a:rPr lang="en-IN" sz="1680">
                <a:solidFill>
                  <a:srgbClr val="FFFFFF"/>
                </a:solidFill>
                <a:latin typeface="JetBrains Mono" pitchFamily="2" charset="0"/>
              </a:rPr>
              <a:t>(</a:t>
            </a:r>
            <a:r>
              <a:rPr lang="en-IN" sz="1680">
                <a:solidFill>
                  <a:srgbClr val="556B2F"/>
                </a:solidFill>
                <a:latin typeface="JetBrains Mono" pitchFamily="2" charset="0"/>
              </a:rPr>
              <a:t>T</a:t>
            </a:r>
            <a:r>
              <a:rPr lang="en-IN" sz="1680">
                <a:solidFill>
                  <a:srgbClr val="DCDCDC"/>
                </a:solidFill>
                <a:latin typeface="Cambria" panose="02040503050406030204" pitchFamily="18" charset="0"/>
              </a:rPr>
              <a:t> </a:t>
            </a:r>
            <a:r>
              <a:rPr lang="en-IN" sz="1680">
                <a:solidFill>
                  <a:srgbClr val="C8C8C8"/>
                </a:solidFill>
                <a:latin typeface="JetBrains Mono" pitchFamily="2" charset="0"/>
              </a:rPr>
              <a:t>a</a:t>
            </a:r>
            <a:r>
              <a:rPr lang="en-IN" sz="1680">
                <a:solidFill>
                  <a:srgbClr val="FFFFFF"/>
                </a:solidFill>
                <a:latin typeface="JetBrains Mono" pitchFamily="2" charset="0"/>
              </a:rPr>
              <a:t>)</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DCDCDC"/>
                </a:solidFill>
                <a:latin typeface="JetBrains Mono" pitchFamily="2" charset="0"/>
              </a:rPr>
              <a:t>	</a:t>
            </a:r>
            <a:r>
              <a:rPr lang="en-IN" sz="1680">
                <a:solidFill>
                  <a:srgbClr val="CAC751"/>
                </a:solidFill>
                <a:latin typeface="JetBrains Mono" pitchFamily="2" charset="0"/>
              </a:rPr>
              <a:t>std</a:t>
            </a:r>
            <a:r>
              <a:rPr lang="en-IN" sz="1680">
                <a:solidFill>
                  <a:srgbClr val="FFFFFF"/>
                </a:solidFill>
                <a:latin typeface="JetBrains Mono" pitchFamily="2" charset="0"/>
              </a:rPr>
              <a:t>::</a:t>
            </a:r>
            <a:r>
              <a:rPr lang="en-IN" sz="1680" err="1">
                <a:solidFill>
                  <a:srgbClr val="FBB3C8"/>
                </a:solidFill>
                <a:latin typeface="JetBrains Mono" pitchFamily="2" charset="0"/>
              </a:rPr>
              <a:t>cout</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&lt;&lt;</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a:t>
            </a:r>
            <a:r>
              <a:rPr lang="en-IN" sz="1680">
                <a:solidFill>
                  <a:srgbClr val="C8C8C8"/>
                </a:solidFill>
                <a:latin typeface="JetBrains Mono" pitchFamily="2" charset="0"/>
              </a:rPr>
              <a:t>a</a:t>
            </a:r>
            <a:r>
              <a:rPr lang="en-IN" sz="1680">
                <a:solidFill>
                  <a:srgbClr val="DCDCDC"/>
                </a:solidFill>
                <a:latin typeface="Cambria" panose="02040503050406030204" pitchFamily="18" charset="0"/>
              </a:rPr>
              <a:t> </a:t>
            </a:r>
            <a:r>
              <a:rPr lang="en-IN" sz="1680">
                <a:solidFill>
                  <a:srgbClr val="FFFFFF"/>
                </a:solidFill>
                <a:latin typeface="JetBrains Mono" pitchFamily="2" charset="0"/>
              </a:rPr>
              <a:t>&lt;&lt;</a:t>
            </a:r>
            <a:r>
              <a:rPr lang="en-IN" sz="1680">
                <a:solidFill>
                  <a:srgbClr val="DCDCDC"/>
                </a:solidFill>
                <a:latin typeface="Cambria" panose="02040503050406030204" pitchFamily="18" charset="0"/>
              </a:rPr>
              <a:t> </a:t>
            </a:r>
            <a:r>
              <a:rPr lang="en-IN" sz="1680">
                <a:solidFill>
                  <a:srgbClr val="A31515"/>
                </a:solidFill>
                <a:latin typeface="JetBrains Mono" pitchFamily="2" charset="0"/>
              </a:rPr>
              <a:t>'\n'</a:t>
            </a:r>
            <a:r>
              <a:rPr lang="en-IN" sz="1680">
                <a:solidFill>
                  <a:srgbClr val="FFFFFF"/>
                </a:solidFill>
                <a:latin typeface="JetBrains Mono" pitchFamily="2" charset="0"/>
              </a:rPr>
              <a:t>;</a:t>
            </a:r>
            <a:endParaRPr lang="en-IN" sz="1680">
              <a:solidFill>
                <a:srgbClr val="DCDCDC"/>
              </a:solidFill>
              <a:latin typeface="JetBrains Mono" pitchFamily="2" charset="0"/>
            </a:endParaRPr>
          </a:p>
          <a:p>
            <a:r>
              <a:rPr lang="en-IN" sz="1680">
                <a:solidFill>
                  <a:srgbClr val="FFFFFF"/>
                </a:solidFill>
                <a:latin typeface="JetBrains Mono" pitchFamily="2" charset="0"/>
              </a:rPr>
              <a:t>}</a:t>
            </a:r>
            <a:endParaRPr lang="en-IN" sz="1680">
              <a:solidFill>
                <a:srgbClr val="DCDCDC"/>
              </a:solidFill>
              <a:latin typeface="JetBrains Mono" pitchFamily="2" charset="0"/>
            </a:endParaRPr>
          </a:p>
          <a:p>
            <a:endParaRPr lang="en-IN" sz="1320">
              <a:latin typeface="Times New Roman" panose="02020603050405020304" pitchFamily="18" charset="0"/>
            </a:endParaRPr>
          </a:p>
        </p:txBody>
      </p:sp>
    </p:spTree>
    <p:extLst>
      <p:ext uri="{BB962C8B-B14F-4D97-AF65-F5344CB8AC3E}">
        <p14:creationId xmlns:p14="http://schemas.microsoft.com/office/powerpoint/2010/main" val="26253881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E7F5-8415-4650-9C93-8B08B21AEC41}"/>
              </a:ext>
            </a:extLst>
          </p:cNvPr>
          <p:cNvSpPr>
            <a:spLocks noGrp="1"/>
          </p:cNvSpPr>
          <p:nvPr>
            <p:ph type="title"/>
          </p:nvPr>
        </p:nvSpPr>
        <p:spPr/>
        <p:txBody>
          <a:bodyPr/>
          <a:lstStyle/>
          <a:p>
            <a:r>
              <a:rPr lang="en-US"/>
              <a:t>Advantages</a:t>
            </a:r>
            <a:endParaRPr lang="en-IN"/>
          </a:p>
        </p:txBody>
      </p:sp>
      <p:sp>
        <p:nvSpPr>
          <p:cNvPr id="4" name="Content Placeholder 3">
            <a:extLst>
              <a:ext uri="{FF2B5EF4-FFF2-40B4-BE49-F238E27FC236}">
                <a16:creationId xmlns:a16="http://schemas.microsoft.com/office/drawing/2014/main" id="{2E8874D2-C721-46AF-9602-840A94185763}"/>
              </a:ext>
            </a:extLst>
          </p:cNvPr>
          <p:cNvSpPr>
            <a:spLocks noGrp="1"/>
          </p:cNvSpPr>
          <p:nvPr>
            <p:ph idx="1"/>
          </p:nvPr>
        </p:nvSpPr>
        <p:spPr/>
        <p:txBody>
          <a:bodyPr>
            <a:normAutofit fontScale="92500"/>
          </a:bodyPr>
          <a:lstStyle/>
          <a:p>
            <a:r>
              <a:rPr lang="en-US"/>
              <a:t>Easier syntax</a:t>
            </a:r>
          </a:p>
          <a:p>
            <a:r>
              <a:rPr lang="en-US"/>
              <a:t>Leads to readable &amp; concise code without any overhead</a:t>
            </a:r>
          </a:p>
          <a:p>
            <a:r>
              <a:rPr lang="en-US"/>
              <a:t>Helps document the requirements in the interface of the template</a:t>
            </a:r>
          </a:p>
          <a:p>
            <a:r>
              <a:rPr lang="en-US"/>
              <a:t>Type checking is performed earlier in the compilation process</a:t>
            </a:r>
          </a:p>
          <a:p>
            <a:r>
              <a:rPr lang="en-US"/>
              <a:t>Compiler can produce better diagnostic messages</a:t>
            </a:r>
          </a:p>
          <a:p>
            <a:r>
              <a:rPr lang="en-US"/>
              <a:t>Can replace most uses of SFINAE</a:t>
            </a:r>
            <a:endParaRPr lang="en-IN"/>
          </a:p>
        </p:txBody>
      </p:sp>
    </p:spTree>
    <p:extLst>
      <p:ext uri="{BB962C8B-B14F-4D97-AF65-F5344CB8AC3E}">
        <p14:creationId xmlns:p14="http://schemas.microsoft.com/office/powerpoint/2010/main" val="9012097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37BB-4328-457F-8895-C21157B2A833}"/>
              </a:ext>
            </a:extLst>
          </p:cNvPr>
          <p:cNvSpPr>
            <a:spLocks noGrp="1"/>
          </p:cNvSpPr>
          <p:nvPr>
            <p:ph type="title"/>
          </p:nvPr>
        </p:nvSpPr>
        <p:spPr/>
        <p:txBody>
          <a:bodyPr/>
          <a:lstStyle/>
          <a:p>
            <a:r>
              <a:rPr lang="en-US"/>
              <a:t>Comparisons</a:t>
            </a:r>
            <a:endParaRPr lang="en-IN"/>
          </a:p>
        </p:txBody>
      </p:sp>
      <p:sp>
        <p:nvSpPr>
          <p:cNvPr id="3" name="Content Placeholder 2">
            <a:extLst>
              <a:ext uri="{FF2B5EF4-FFF2-40B4-BE49-F238E27FC236}">
                <a16:creationId xmlns:a16="http://schemas.microsoft.com/office/drawing/2014/main" id="{D5219815-2A1B-42B3-881B-5F336A7FAA1C}"/>
              </a:ext>
            </a:extLst>
          </p:cNvPr>
          <p:cNvSpPr>
            <a:spLocks noGrp="1"/>
          </p:cNvSpPr>
          <p:nvPr>
            <p:ph idx="1"/>
          </p:nvPr>
        </p:nvSpPr>
        <p:spPr/>
        <p:txBody>
          <a:bodyPr>
            <a:normAutofit fontScale="92500" lnSpcReduction="10000"/>
          </a:bodyPr>
          <a:lstStyle/>
          <a:p>
            <a:r>
              <a:rPr lang="en-US"/>
              <a:t>Comparisons for custom types require you to overload at least six operators i.e., &lt;  &gt;  &lt;=  &gt;=  !=  ==</a:t>
            </a:r>
          </a:p>
          <a:p>
            <a:r>
              <a:rPr lang="en-IN"/>
              <a:t>Required by STL containers</a:t>
            </a:r>
          </a:p>
          <a:p>
            <a:r>
              <a:rPr lang="en-IN"/>
              <a:t>Also, if you define one relational operator, you must define others</a:t>
            </a:r>
          </a:p>
          <a:p>
            <a:r>
              <a:rPr lang="en-IN"/>
              <a:t>Just providing one overloaded operator will not cause the compiler to automatically synthesize the others</a:t>
            </a:r>
          </a:p>
          <a:p>
            <a:r>
              <a:rPr lang="en-IN"/>
              <a:t>The overloaded operators are preferably added as global functions to allow type conversions</a:t>
            </a:r>
          </a:p>
        </p:txBody>
      </p:sp>
    </p:spTree>
    <p:extLst>
      <p:ext uri="{BB962C8B-B14F-4D97-AF65-F5344CB8AC3E}">
        <p14:creationId xmlns:p14="http://schemas.microsoft.com/office/powerpoint/2010/main" val="183860322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8256BAE-08EC-469F-815E-5C6D0DB62225}"/>
              </a:ext>
            </a:extLst>
          </p:cNvPr>
          <p:cNvSpPr txBox="1"/>
          <p:nvPr/>
        </p:nvSpPr>
        <p:spPr>
          <a:xfrm>
            <a:off x="7431110" y="3067050"/>
            <a:ext cx="3056587" cy="2277547"/>
          </a:xfrm>
          <a:prstGeom prst="rect">
            <a:avLst/>
          </a:prstGeom>
          <a:solidFill>
            <a:schemeClr val="bg1">
              <a:lumMod val="95000"/>
              <a:lumOff val="5000"/>
            </a:schemeClr>
          </a:solidFill>
        </p:spPr>
        <p:txBody>
          <a:bodyPr wrap="square">
            <a:spAutoFit/>
          </a:bodyPr>
          <a:lstStyle/>
          <a:p>
            <a:pPr marR="0" algn="l" rtl="0"/>
            <a:r>
              <a:rPr lang="en-US" sz="1800" b="0" i="0" u="none" strike="noStrike" baseline="0">
                <a:solidFill>
                  <a:srgbClr val="DC5503"/>
                </a:solidFill>
                <a:latin typeface="JetBrains Mono" pitchFamily="2" charset="0"/>
              </a:rPr>
              <a:t>Number</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x</a:t>
            </a:r>
            <a:r>
              <a:rPr lang="en-US" sz="1800" b="0" i="0" u="none" strike="noStrike" baseline="0">
                <a:solidFill>
                  <a:srgbClr val="008B8B"/>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78C6C"/>
                </a:solidFill>
                <a:latin typeface="JetBrains Mono" pitchFamily="2" charset="0"/>
              </a:rPr>
              <a:t>5</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y</a:t>
            </a:r>
            <a:r>
              <a:rPr lang="en-US" sz="1800" b="0" i="0" u="none" strike="noStrike" baseline="0">
                <a:solidFill>
                  <a:srgbClr val="008B8B"/>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78C6C"/>
                </a:solidFill>
                <a:latin typeface="JetBrains Mono" pitchFamily="2" charset="0"/>
              </a:rPr>
              <a:t>8</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r1</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y</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r2</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&gt;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y</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r3</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y</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r4</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&gt;=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y</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r5</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y</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r6</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y</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
        <p:nvSpPr>
          <p:cNvPr id="4" name="Title 3">
            <a:extLst>
              <a:ext uri="{FF2B5EF4-FFF2-40B4-BE49-F238E27FC236}">
                <a16:creationId xmlns:a16="http://schemas.microsoft.com/office/drawing/2014/main" id="{4CAFE6F5-045F-491F-85F1-51D77EE80AEA}"/>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9EAD45CA-561B-48DC-834C-56F9947F5712}"/>
              </a:ext>
            </a:extLst>
          </p:cNvPr>
          <p:cNvSpPr txBox="1"/>
          <p:nvPr/>
        </p:nvSpPr>
        <p:spPr>
          <a:xfrm>
            <a:off x="838200" y="2170025"/>
            <a:ext cx="5951220" cy="3970318"/>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class</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C5503"/>
                </a:solidFill>
                <a:latin typeface="JetBrains Mono" pitchFamily="2" charset="0"/>
              </a:rPr>
              <a:t>Number</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61DC67"/>
                </a:solidFill>
                <a:latin typeface="JetBrains Mono" pitchFamily="2" charset="0"/>
              </a:rPr>
              <a:t>m_Number</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5A2DF"/>
                </a:solidFill>
                <a:latin typeface="JetBrains Mono" pitchFamily="2" charset="0"/>
              </a:rPr>
              <a:t>public</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err="1">
                <a:solidFill>
                  <a:srgbClr val="D5A2DF"/>
                </a:solidFill>
                <a:latin typeface="JetBrains Mono" pitchFamily="2" charset="0"/>
              </a:rPr>
              <a:t>constexpr</a:t>
            </a:r>
            <a:r>
              <a:rPr lang="en-IN" sz="1800" b="0" i="0" u="none" strike="noStrike" baseline="0">
                <a:solidFill>
                  <a:srgbClr val="D5A2DF"/>
                </a:solidFill>
                <a:latin typeface="JetBrains Mono" pitchFamily="2" charset="0"/>
              </a:rPr>
              <a:t> </a:t>
            </a:r>
            <a:r>
              <a:rPr lang="en-IN" sz="1800" b="0" i="0" u="none" strike="noStrike" baseline="0">
                <a:solidFill>
                  <a:srgbClr val="82B7E1"/>
                </a:solidFill>
                <a:latin typeface="JetBrains Mono" pitchFamily="2" charset="0"/>
              </a:rPr>
              <a:t>Number</a:t>
            </a:r>
            <a:r>
              <a:rPr lang="en-IN" sz="1800" b="0" i="0" u="none" strike="noStrike" baseline="0">
                <a:solidFill>
                  <a:srgbClr val="FFFFFF"/>
                </a:solidFill>
                <a:latin typeface="JetBrains Mono" pitchFamily="2" charset="0"/>
              </a:rPr>
              <a:t>(</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number</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61DC67"/>
                </a:solidFill>
                <a:latin typeface="JetBrains Mono" pitchFamily="2" charset="0"/>
              </a:rPr>
              <a:t>m_Number</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number</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err="1">
                <a:solidFill>
                  <a:srgbClr val="D5A2DF"/>
                </a:solidFill>
                <a:latin typeface="JetBrains Mono" pitchFamily="2" charset="0"/>
              </a:rPr>
              <a:t>constexpr</a:t>
            </a:r>
            <a:r>
              <a:rPr lang="en-IN" sz="1800" b="0" i="0" u="none" strike="noStrike" baseline="0">
                <a:solidFill>
                  <a:srgbClr val="D5A2DF"/>
                </a:solidFill>
                <a:latin typeface="JetBrains Mono" pitchFamily="2" charset="0"/>
              </a:rPr>
              <a:t> int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82B7E1"/>
                </a:solidFill>
                <a:latin typeface="JetBrains Mono" pitchFamily="2" charset="0"/>
              </a:rPr>
              <a:t>GetNumber</a:t>
            </a:r>
            <a:r>
              <a:rPr lang="en-IN" sz="1800" b="0" i="0" u="none" strike="noStrike" baseline="0">
                <a:solidFill>
                  <a:srgbClr val="FFFFFF"/>
                </a:solidFill>
                <a:latin typeface="JetBrains Mono" pitchFamily="2" charset="0"/>
              </a:rPr>
              <a:t>()</a:t>
            </a:r>
            <a:r>
              <a:rPr lang="en-IN" sz="1800" b="0" i="0" u="none" strike="noStrike" baseline="0" err="1">
                <a:solidFill>
                  <a:srgbClr val="D5A2DF"/>
                </a:solidFill>
                <a:latin typeface="JetBrains Mono" pitchFamily="2" charset="0"/>
              </a:rPr>
              <a:t>const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61DC67"/>
                </a:solidFill>
                <a:latin typeface="JetBrains Mono" pitchFamily="2" charset="0"/>
              </a:rPr>
              <a:t>m_Number</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err="1">
                <a:solidFill>
                  <a:srgbClr val="D5A2DF"/>
                </a:solidFill>
                <a:latin typeface="JetBrains Mono" pitchFamily="2" charset="0"/>
              </a:rPr>
              <a:t>constexpr</a:t>
            </a:r>
            <a:r>
              <a:rPr lang="en-IN" sz="1800" b="0" i="0" u="none" strike="noStrike" baseline="0">
                <a:solidFill>
                  <a:srgbClr val="D5A2DF"/>
                </a:solidFill>
                <a:latin typeface="JetBrains Mono" pitchFamily="2" charset="0"/>
              </a:rPr>
              <a:t> void</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82B7E1"/>
                </a:solidFill>
                <a:latin typeface="JetBrains Mono" pitchFamily="2" charset="0"/>
              </a:rPr>
              <a:t>SetNumber</a:t>
            </a:r>
            <a:r>
              <a:rPr lang="en-IN" sz="1800" b="0" i="0" u="none" strike="noStrike" baseline="0">
                <a:solidFill>
                  <a:srgbClr val="FFFFFF"/>
                </a:solidFill>
                <a:latin typeface="JetBrains Mono" pitchFamily="2" charset="0"/>
              </a:rPr>
              <a:t>(</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number</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err="1">
                <a:solidFill>
                  <a:srgbClr val="61DC67"/>
                </a:solidFill>
                <a:latin typeface="JetBrains Mono" pitchFamily="2" charset="0"/>
              </a:rPr>
              <a:t>m_Number</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number</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p:txBody>
      </p:sp>
      <p:sp>
        <p:nvSpPr>
          <p:cNvPr id="9" name="Rectangle 8">
            <a:extLst>
              <a:ext uri="{FF2B5EF4-FFF2-40B4-BE49-F238E27FC236}">
                <a16:creationId xmlns:a16="http://schemas.microsoft.com/office/drawing/2014/main" id="{666B886D-1D4A-44F4-A000-E3209B4DC0DB}"/>
              </a:ext>
            </a:extLst>
          </p:cNvPr>
          <p:cNvSpPr/>
          <p:nvPr/>
        </p:nvSpPr>
        <p:spPr>
          <a:xfrm>
            <a:off x="8718996" y="3342938"/>
            <a:ext cx="1030311" cy="172577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3690315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E1AA-B626-42B5-BF0D-3D15CF789E2B}"/>
              </a:ext>
            </a:extLst>
          </p:cNvPr>
          <p:cNvSpPr>
            <a:spLocks noGrp="1"/>
          </p:cNvSpPr>
          <p:nvPr>
            <p:ph type="title"/>
          </p:nvPr>
        </p:nvSpPr>
        <p:spPr/>
        <p:txBody>
          <a:bodyPr/>
          <a:lstStyle/>
          <a:p>
            <a:r>
              <a:rPr lang="en-US"/>
              <a:t>Example</a:t>
            </a:r>
            <a:endParaRPr lang="en-IN"/>
          </a:p>
        </p:txBody>
      </p:sp>
      <p:sp>
        <p:nvSpPr>
          <p:cNvPr id="4" name="TextBox 3">
            <a:extLst>
              <a:ext uri="{FF2B5EF4-FFF2-40B4-BE49-F238E27FC236}">
                <a16:creationId xmlns:a16="http://schemas.microsoft.com/office/drawing/2014/main" id="{28D0F909-86D5-4E45-98BC-CBC5ECA80A89}"/>
              </a:ext>
            </a:extLst>
          </p:cNvPr>
          <p:cNvSpPr txBox="1"/>
          <p:nvPr/>
        </p:nvSpPr>
        <p:spPr>
          <a:xfrm>
            <a:off x="1043725" y="1519746"/>
            <a:ext cx="10515600" cy="2246769"/>
          </a:xfrm>
          <a:prstGeom prst="rect">
            <a:avLst/>
          </a:prstGeom>
          <a:solidFill>
            <a:schemeClr val="bg1">
              <a:lumMod val="95000"/>
              <a:lumOff val="5000"/>
            </a:schemeClr>
          </a:solidFill>
        </p:spPr>
        <p:txBody>
          <a:bodyPr wrap="square">
            <a:spAutoFit/>
          </a:bodyPr>
          <a:lstStyle/>
          <a:p>
            <a:pPr marR="0" algn="l" rtl="0"/>
            <a:endParaRPr lang="en-US" sz="1800" b="0" i="0" u="none" strike="noStrike" baseline="0">
              <a:solidFill>
                <a:srgbClr val="D5A2DF"/>
              </a:solidFill>
              <a:latin typeface="JetBrains Mono" pitchFamily="2" charset="0"/>
            </a:endParaRPr>
          </a:p>
          <a:p>
            <a:pPr marR="0" algn="l" rtl="0"/>
            <a:r>
              <a:rPr lang="en-US" sz="1800" b="0" i="0" u="none" strike="noStrike" baseline="0">
                <a:solidFill>
                  <a:srgbClr val="D5A2DF"/>
                </a:solidFill>
                <a:latin typeface="JetBrains Mono" pitchFamily="2" charset="0"/>
              </a:rPr>
              <a:t>bool</a:t>
            </a:r>
            <a:r>
              <a:rPr lang="en-US" sz="1800" b="0" i="0" u="none" strike="noStrike" baseline="0">
                <a:solidFill>
                  <a:srgbClr val="DCDCDC"/>
                </a:solidFill>
                <a:latin typeface="Cambria" panose="02040503050406030204" pitchFamily="18" charset="0"/>
              </a:rPr>
              <a:t> </a:t>
            </a:r>
            <a:r>
              <a:rPr lang="en-US" sz="1800" b="0" i="0" u="none" strike="noStrike" baseline="0">
                <a:solidFill>
                  <a:srgbClr val="B4B4B4"/>
                </a:solidFill>
                <a:latin typeface="JetBrains Mono" pitchFamily="2" charset="0"/>
              </a:rPr>
              <a:t>operator&lt; </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C5503"/>
                </a:solidFill>
                <a:latin typeface="JetBrains Mono" pitchFamily="2" charset="0"/>
              </a:rPr>
              <a:t>Number</a:t>
            </a:r>
            <a:r>
              <a:rPr lang="en-US" sz="1800" b="0" i="0" u="none" strike="noStrike" baseline="0">
                <a:solidFill>
                  <a:srgbClr val="FFFFFF"/>
                </a:solidFill>
                <a:latin typeface="JetBrains Mono" pitchFamily="2" charset="0"/>
              </a:rPr>
              <a:t>&amp;</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C8C8C8"/>
                </a:solidFill>
                <a:latin typeface="JetBrains Mono" pitchFamily="2" charset="0"/>
              </a:rPr>
              <a:t>rhs</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JetBrains Mono" pitchFamily="2" charset="0"/>
              </a:rPr>
              <a:t>	</a:t>
            </a:r>
            <a:r>
              <a:rPr lang="en-US" sz="1800" b="0" i="0" u="none" strike="noStrike" baseline="0">
                <a:solidFill>
                  <a:srgbClr val="FFFFFF"/>
                </a:solidFill>
                <a:latin typeface="JetBrains Mono" pitchFamily="2" charset="0"/>
              </a:rPr>
              <a:t>{</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61DC67"/>
                </a:solidFill>
                <a:latin typeface="JetBrains Mono" pitchFamily="2" charset="0"/>
              </a:rPr>
              <a:t>m_Number</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&lt;</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C8C8C8"/>
                </a:solidFill>
                <a:latin typeface="JetBrains Mono" pitchFamily="2" charset="0"/>
              </a:rPr>
              <a:t>rhs</a:t>
            </a:r>
            <a:r>
              <a:rPr lang="en-US" sz="1800" b="0" i="0" u="none" strike="noStrike" baseline="0" err="1">
                <a:solidFill>
                  <a:srgbClr val="FFFFFF"/>
                </a:solidFill>
                <a:latin typeface="JetBrains Mono" pitchFamily="2" charset="0"/>
              </a:rPr>
              <a:t>.</a:t>
            </a:r>
            <a:r>
              <a:rPr lang="en-US" sz="1800" b="0" i="0" u="none" strike="noStrike" baseline="0" err="1">
                <a:solidFill>
                  <a:srgbClr val="61DC67"/>
                </a:solidFill>
                <a:latin typeface="JetBrains Mono" pitchFamily="2" charset="0"/>
              </a:rPr>
              <a:t>m_Number</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US" sz="1800" b="0" i="0" u="none" strike="noStrike" baseline="0">
                <a:solidFill>
                  <a:srgbClr val="D5A2DF"/>
                </a:solidFill>
                <a:latin typeface="JetBrains Mono" pitchFamily="2" charset="0"/>
              </a:rPr>
              <a:t>bool</a:t>
            </a:r>
            <a:r>
              <a:rPr lang="en-US" sz="1800" b="0" i="0" u="none" strike="noStrike" baseline="0">
                <a:solidFill>
                  <a:srgbClr val="DCDCDC"/>
                </a:solidFill>
                <a:latin typeface="Cambria" panose="02040503050406030204" pitchFamily="18" charset="0"/>
              </a:rPr>
              <a:t> </a:t>
            </a:r>
            <a:r>
              <a:rPr lang="en-US" sz="1800" b="0" i="0" u="none" strike="noStrike" baseline="0">
                <a:solidFill>
                  <a:srgbClr val="B4B4B4"/>
                </a:solidFill>
                <a:latin typeface="JetBrains Mono" pitchFamily="2" charset="0"/>
              </a:rPr>
              <a:t>operator&lt;=</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C5503"/>
                </a:solidFill>
                <a:latin typeface="JetBrains Mono" pitchFamily="2" charset="0"/>
              </a:rPr>
              <a:t>Number</a:t>
            </a:r>
            <a:r>
              <a:rPr lang="en-US" sz="1800" b="0" i="0" u="none" strike="noStrike" baseline="0">
                <a:solidFill>
                  <a:srgbClr val="FFFFFF"/>
                </a:solidFill>
                <a:latin typeface="JetBrains Mono" pitchFamily="2" charset="0"/>
              </a:rPr>
              <a:t>&amp;</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C8C8C8"/>
                </a:solidFill>
                <a:latin typeface="JetBrains Mono" pitchFamily="2" charset="0"/>
              </a:rPr>
              <a:t>rhs</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err="1">
                <a:solidFill>
                  <a:srgbClr val="C8C8C8"/>
                </a:solidFill>
                <a:latin typeface="JetBrains Mono" pitchFamily="2" charset="0"/>
              </a:rPr>
              <a:t>rhs</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this</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US" sz="1800" b="0" i="0" u="none" strike="noStrike" baseline="0">
                <a:solidFill>
                  <a:srgbClr val="D5A2DF"/>
                </a:solidFill>
                <a:latin typeface="JetBrains Mono" pitchFamily="2" charset="0"/>
              </a:rPr>
              <a:t>bool</a:t>
            </a:r>
            <a:r>
              <a:rPr lang="en-US" sz="1800" b="0" i="0" u="none" strike="noStrike" baseline="0">
                <a:solidFill>
                  <a:srgbClr val="DCDCDC"/>
                </a:solidFill>
                <a:latin typeface="Cambria" panose="02040503050406030204" pitchFamily="18" charset="0"/>
              </a:rPr>
              <a:t> </a:t>
            </a:r>
            <a:r>
              <a:rPr lang="en-US" sz="1800" b="0" i="0" u="none" strike="noStrike" baseline="0">
                <a:solidFill>
                  <a:srgbClr val="B4B4B4"/>
                </a:solidFill>
                <a:latin typeface="JetBrains Mono" pitchFamily="2" charset="0"/>
              </a:rPr>
              <a:t>operator&gt; </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C5503"/>
                </a:solidFill>
                <a:latin typeface="JetBrains Mono" pitchFamily="2" charset="0"/>
              </a:rPr>
              <a:t>Number</a:t>
            </a:r>
            <a:r>
              <a:rPr lang="en-US" sz="1800" b="0" i="0" u="none" strike="noStrike" baseline="0">
                <a:solidFill>
                  <a:srgbClr val="FFFFFF"/>
                </a:solidFill>
                <a:latin typeface="JetBrains Mono" pitchFamily="2" charset="0"/>
              </a:rPr>
              <a:t>&amp;</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C8C8C8"/>
                </a:solidFill>
                <a:latin typeface="JetBrains Mono" pitchFamily="2" charset="0"/>
              </a:rPr>
              <a:t>rhs</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JetBrains Mono" pitchFamily="2" charset="0"/>
              </a:rPr>
              <a:t>	</a:t>
            </a:r>
            <a:r>
              <a:rPr lang="en-US" sz="1800" b="0" i="0" u="none" strike="noStrike" baseline="0">
                <a:solidFill>
                  <a:srgbClr val="FFFFFF"/>
                </a:solidFill>
                <a:latin typeface="JetBrains Mono" pitchFamily="2" charset="0"/>
              </a:rPr>
              <a:t>{</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C8C8C8"/>
                </a:solidFill>
                <a:latin typeface="JetBrains Mono" pitchFamily="2" charset="0"/>
              </a:rPr>
              <a:t>rhs</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this</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US" sz="1800" b="0" i="0" u="none" strike="noStrike" baseline="0">
                <a:solidFill>
                  <a:srgbClr val="D5A2DF"/>
                </a:solidFill>
                <a:latin typeface="JetBrains Mono" pitchFamily="2" charset="0"/>
              </a:rPr>
              <a:t>bool</a:t>
            </a:r>
            <a:r>
              <a:rPr lang="en-US" sz="1800" b="0" i="0" u="none" strike="noStrike" baseline="0">
                <a:solidFill>
                  <a:srgbClr val="DCDCDC"/>
                </a:solidFill>
                <a:latin typeface="Cambria" panose="02040503050406030204" pitchFamily="18" charset="0"/>
              </a:rPr>
              <a:t> </a:t>
            </a:r>
            <a:r>
              <a:rPr lang="en-US" sz="1800" b="0" i="0" u="none" strike="noStrike" baseline="0">
                <a:solidFill>
                  <a:srgbClr val="B4B4B4"/>
                </a:solidFill>
                <a:latin typeface="JetBrains Mono" pitchFamily="2" charset="0"/>
              </a:rPr>
              <a:t>operator&gt;=</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C5503"/>
                </a:solidFill>
                <a:latin typeface="JetBrains Mono" pitchFamily="2" charset="0"/>
              </a:rPr>
              <a:t>Number</a:t>
            </a:r>
            <a:r>
              <a:rPr lang="en-US" sz="1800" b="0" i="0" u="none" strike="noStrike" baseline="0">
                <a:solidFill>
                  <a:srgbClr val="FFFFFF"/>
                </a:solidFill>
                <a:latin typeface="JetBrains Mono" pitchFamily="2" charset="0"/>
              </a:rPr>
              <a:t>&amp;</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C8C8C8"/>
                </a:solidFill>
                <a:latin typeface="JetBrains Mono" pitchFamily="2" charset="0"/>
              </a:rPr>
              <a:t>rhs</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this</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C8C8C8"/>
                </a:solidFill>
                <a:latin typeface="JetBrains Mono" pitchFamily="2" charset="0"/>
              </a:rPr>
              <a:t>rhs</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US" sz="1800" b="0" i="0" u="none" strike="noStrike" baseline="0">
                <a:solidFill>
                  <a:srgbClr val="D5A2DF"/>
                </a:solidFill>
                <a:latin typeface="JetBrains Mono" pitchFamily="2" charset="0"/>
              </a:rPr>
              <a:t>bool</a:t>
            </a:r>
            <a:r>
              <a:rPr lang="en-US" sz="1800" b="0" i="0" u="none" strike="noStrike" baseline="0">
                <a:solidFill>
                  <a:srgbClr val="DCDCDC"/>
                </a:solidFill>
                <a:latin typeface="Cambria" panose="02040503050406030204" pitchFamily="18" charset="0"/>
              </a:rPr>
              <a:t> </a:t>
            </a:r>
            <a:r>
              <a:rPr lang="en-US" sz="1800" b="0" i="0" u="none" strike="noStrike" baseline="0">
                <a:solidFill>
                  <a:srgbClr val="B4B4B4"/>
                </a:solidFill>
                <a:latin typeface="JetBrains Mono" pitchFamily="2" charset="0"/>
              </a:rPr>
              <a:t>operator==</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C5503"/>
                </a:solidFill>
                <a:latin typeface="JetBrains Mono" pitchFamily="2" charset="0"/>
              </a:rPr>
              <a:t>Number</a:t>
            </a:r>
            <a:r>
              <a:rPr lang="en-US" sz="1800" b="0" i="0" u="none" strike="noStrike" baseline="0">
                <a:solidFill>
                  <a:srgbClr val="FFFFFF"/>
                </a:solidFill>
                <a:latin typeface="JetBrains Mono" pitchFamily="2" charset="0"/>
              </a:rPr>
              <a:t>&amp;</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C8C8C8"/>
                </a:solidFill>
                <a:latin typeface="JetBrains Mono" pitchFamily="2" charset="0"/>
              </a:rPr>
              <a:t>rhs</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61DC67"/>
                </a:solidFill>
                <a:latin typeface="JetBrains Mono" pitchFamily="2" charset="0"/>
              </a:rPr>
              <a:t>m_Number</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C8C8C8"/>
                </a:solidFill>
                <a:latin typeface="JetBrains Mono" pitchFamily="2" charset="0"/>
              </a:rPr>
              <a:t>rhs</a:t>
            </a:r>
            <a:r>
              <a:rPr lang="en-US" sz="1800" b="0" i="0" u="none" strike="noStrike" baseline="0" err="1">
                <a:solidFill>
                  <a:srgbClr val="FFFFFF"/>
                </a:solidFill>
                <a:latin typeface="JetBrains Mono" pitchFamily="2" charset="0"/>
              </a:rPr>
              <a:t>.</a:t>
            </a:r>
            <a:r>
              <a:rPr lang="en-US" sz="1800" b="0" i="0" u="none" strike="noStrike" baseline="0" err="1">
                <a:solidFill>
                  <a:srgbClr val="61DC67"/>
                </a:solidFill>
                <a:latin typeface="JetBrains Mono" pitchFamily="2" charset="0"/>
              </a:rPr>
              <a:t>m_Number</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US" sz="1800" b="0" i="0" u="none" strike="noStrike" baseline="0">
                <a:solidFill>
                  <a:srgbClr val="D5A2DF"/>
                </a:solidFill>
                <a:latin typeface="JetBrains Mono" pitchFamily="2" charset="0"/>
              </a:rPr>
              <a:t>bool</a:t>
            </a:r>
            <a:r>
              <a:rPr lang="en-US" sz="1800" b="0" i="0" u="none" strike="noStrike" baseline="0">
                <a:solidFill>
                  <a:srgbClr val="DCDCDC"/>
                </a:solidFill>
                <a:latin typeface="Cambria" panose="02040503050406030204" pitchFamily="18" charset="0"/>
              </a:rPr>
              <a:t> </a:t>
            </a:r>
            <a:r>
              <a:rPr lang="en-US" sz="1800" b="0" i="0" u="none" strike="noStrike" baseline="0">
                <a:solidFill>
                  <a:srgbClr val="B4B4B4"/>
                </a:solidFill>
                <a:latin typeface="JetBrains Mono" pitchFamily="2" charset="0"/>
              </a:rPr>
              <a:t>operator!=</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C5503"/>
                </a:solidFill>
                <a:latin typeface="JetBrains Mono" pitchFamily="2" charset="0"/>
              </a:rPr>
              <a:t>Number</a:t>
            </a:r>
            <a:r>
              <a:rPr lang="en-US" sz="1800" b="0" i="0" u="none" strike="noStrike" baseline="0">
                <a:solidFill>
                  <a:srgbClr val="FFFFFF"/>
                </a:solidFill>
                <a:latin typeface="JetBrains Mono" pitchFamily="2" charset="0"/>
              </a:rPr>
              <a:t>&amp;</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C8C8C8"/>
                </a:solidFill>
                <a:latin typeface="JetBrains Mono" pitchFamily="2" charset="0"/>
              </a:rPr>
              <a:t>rhs</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this</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C8C8C8"/>
                </a:solidFill>
                <a:latin typeface="JetBrains Mono" pitchFamily="2" charset="0"/>
              </a:rPr>
              <a:t>rhs</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endParaRPr lang="en-IN" sz="1400" b="0" i="0" u="none" strike="noStrike" baseline="0">
              <a:latin typeface="Times New Roman" panose="02020603050405020304" pitchFamily="18" charset="0"/>
            </a:endParaRPr>
          </a:p>
        </p:txBody>
      </p:sp>
      <p:sp>
        <p:nvSpPr>
          <p:cNvPr id="6" name="TextBox 5">
            <a:extLst>
              <a:ext uri="{FF2B5EF4-FFF2-40B4-BE49-F238E27FC236}">
                <a16:creationId xmlns:a16="http://schemas.microsoft.com/office/drawing/2014/main" id="{EA7C34C5-07E1-463B-B460-C1F32A501338}"/>
              </a:ext>
            </a:extLst>
          </p:cNvPr>
          <p:cNvSpPr txBox="1"/>
          <p:nvPr/>
        </p:nvSpPr>
        <p:spPr>
          <a:xfrm>
            <a:off x="1749379" y="4384146"/>
            <a:ext cx="8693239" cy="1908215"/>
          </a:xfrm>
          <a:prstGeom prst="rect">
            <a:avLst/>
          </a:prstGeom>
          <a:solidFill>
            <a:schemeClr val="bg1">
              <a:lumMod val="95000"/>
              <a:lumOff val="5000"/>
            </a:schemeClr>
          </a:solidFill>
        </p:spPr>
        <p:txBody>
          <a:bodyPr wrap="square">
            <a:spAutoFit/>
          </a:bodyPr>
          <a:lstStyle/>
          <a:p>
            <a:pPr marR="0" algn="l" rtl="0"/>
            <a:r>
              <a:rPr lang="pt-BR" sz="2000" b="0" i="0" u="none" strike="noStrike" baseline="0">
                <a:solidFill>
                  <a:srgbClr val="D5A2DF"/>
                </a:solidFill>
                <a:latin typeface="JetBrains Mono" pitchFamily="2" charset="0"/>
              </a:rPr>
              <a:t>auto</a:t>
            </a:r>
            <a:r>
              <a:rPr lang="pt-BR" sz="2000" b="0" i="0" u="none" strike="noStrike" baseline="0">
                <a:solidFill>
                  <a:srgbClr val="DCDCDC"/>
                </a:solidFill>
                <a:latin typeface="Cambria" panose="02040503050406030204" pitchFamily="18" charset="0"/>
              </a:rPr>
              <a:t> </a:t>
            </a:r>
            <a:r>
              <a:rPr lang="pt-BR" sz="2000" b="0" i="0" u="none" strike="noStrike" baseline="0">
                <a:solidFill>
                  <a:srgbClr val="C8C8C8"/>
                </a:solidFill>
                <a:latin typeface="JetBrains Mono" pitchFamily="2" charset="0"/>
              </a:rPr>
              <a:t>r7</a:t>
            </a:r>
            <a:r>
              <a:rPr lang="pt-BR" sz="2000" b="0" i="0" u="none" strike="noStrike" baseline="0">
                <a:solidFill>
                  <a:srgbClr val="DCDCDC"/>
                </a:solidFill>
                <a:latin typeface="Cambria" panose="02040503050406030204" pitchFamily="18" charset="0"/>
              </a:rPr>
              <a:t> </a:t>
            </a:r>
            <a:r>
              <a:rPr lang="pt-BR" sz="2000" b="0" i="0" u="none" strike="noStrike" baseline="0">
                <a:solidFill>
                  <a:srgbClr val="FFFFFF"/>
                </a:solidFill>
                <a:latin typeface="JetBrains Mono" pitchFamily="2" charset="0"/>
              </a:rPr>
              <a:t>=</a:t>
            </a:r>
            <a:r>
              <a:rPr lang="pt-BR" sz="2000" b="0" i="0" u="none" strike="noStrike" baseline="0">
                <a:solidFill>
                  <a:srgbClr val="DCDCDC"/>
                </a:solidFill>
                <a:latin typeface="Cambria" panose="02040503050406030204" pitchFamily="18" charset="0"/>
              </a:rPr>
              <a:t> </a:t>
            </a:r>
            <a:r>
              <a:rPr lang="pt-BR" sz="2000" b="0" i="0" u="none" strike="noStrike" baseline="0">
                <a:solidFill>
                  <a:srgbClr val="C8C8C8"/>
                </a:solidFill>
                <a:latin typeface="JetBrains Mono" pitchFamily="2" charset="0"/>
              </a:rPr>
              <a:t>x</a:t>
            </a:r>
            <a:r>
              <a:rPr lang="pt-BR" sz="2000" b="0" i="0" u="none" strike="noStrike" baseline="0">
                <a:solidFill>
                  <a:srgbClr val="DCDCDC"/>
                </a:solidFill>
                <a:latin typeface="Cambria" panose="02040503050406030204" pitchFamily="18" charset="0"/>
              </a:rPr>
              <a:t> </a:t>
            </a:r>
            <a:r>
              <a:rPr lang="pt-BR" sz="2000" b="0" i="0" u="none" strike="noStrike" baseline="0">
                <a:solidFill>
                  <a:srgbClr val="008B8B"/>
                </a:solidFill>
                <a:latin typeface="JetBrains Mono" pitchFamily="2" charset="0"/>
              </a:rPr>
              <a:t>&lt;</a:t>
            </a:r>
            <a:r>
              <a:rPr lang="pt-BR" sz="2000" b="0" i="0" u="none" strike="noStrike" baseline="0">
                <a:solidFill>
                  <a:srgbClr val="DCDCDC"/>
                </a:solidFill>
                <a:latin typeface="Cambria" panose="02040503050406030204" pitchFamily="18" charset="0"/>
              </a:rPr>
              <a:t> </a:t>
            </a:r>
            <a:r>
              <a:rPr lang="pt-BR" sz="2000" b="0" i="0" u="none" strike="noStrike" baseline="0">
                <a:solidFill>
                  <a:srgbClr val="F78C6C"/>
                </a:solidFill>
                <a:latin typeface="JetBrains Mono" pitchFamily="2" charset="0"/>
              </a:rPr>
              <a:t>5</a:t>
            </a:r>
            <a:r>
              <a:rPr lang="pt-BR" sz="2000" b="0" i="0" u="none" strike="noStrike" baseline="0">
                <a:solidFill>
                  <a:srgbClr val="DCDCDC"/>
                </a:solidFill>
                <a:latin typeface="Cambria" panose="02040503050406030204" pitchFamily="18" charset="0"/>
              </a:rPr>
              <a:t> </a:t>
            </a:r>
            <a:r>
              <a:rPr lang="pt-BR" sz="2000" b="0" i="0" u="none" strike="noStrike" baseline="0">
                <a:solidFill>
                  <a:srgbClr val="FFFFFF"/>
                </a:solidFill>
                <a:latin typeface="JetBrains Mono" pitchFamily="2" charset="0"/>
              </a:rPr>
              <a:t>;</a:t>
            </a:r>
            <a:r>
              <a:rPr lang="pt-BR" sz="2000" b="0" i="0" u="none" strike="noStrike" baseline="0">
                <a:solidFill>
                  <a:srgbClr val="DCDCDC"/>
                </a:solidFill>
                <a:latin typeface="JetBrains Mono" pitchFamily="2" charset="0"/>
              </a:rPr>
              <a:t>	</a:t>
            </a:r>
            <a:r>
              <a:rPr lang="pt-BR" sz="1800" b="0" i="1" u="none" strike="noStrike" baseline="0">
                <a:solidFill>
                  <a:srgbClr val="7E7E7E"/>
                </a:solidFill>
                <a:latin typeface="JetBrains Mono" pitchFamily="2" charset="0"/>
              </a:rPr>
              <a:t>//Uses</a:t>
            </a:r>
            <a:r>
              <a:rPr lang="pt-BR" sz="1800" b="0" i="1" u="none" strike="noStrike" baseline="0">
                <a:solidFill>
                  <a:srgbClr val="7E7E7E"/>
                </a:solidFill>
                <a:latin typeface="Cambria" panose="02040503050406030204" pitchFamily="18" charset="0"/>
              </a:rPr>
              <a:t> </a:t>
            </a:r>
            <a:r>
              <a:rPr lang="pt-BR" sz="1800" b="0" i="1" u="none" strike="noStrike" baseline="0">
                <a:solidFill>
                  <a:srgbClr val="7E7E7E"/>
                </a:solidFill>
                <a:latin typeface="JetBrains Mono" pitchFamily="2" charset="0"/>
              </a:rPr>
              <a:t>converting</a:t>
            </a:r>
            <a:r>
              <a:rPr lang="pt-BR" sz="1800" b="0" i="1" u="none" strike="noStrike" baseline="0">
                <a:solidFill>
                  <a:srgbClr val="7E7E7E"/>
                </a:solidFill>
                <a:latin typeface="Cambria" panose="02040503050406030204" pitchFamily="18" charset="0"/>
              </a:rPr>
              <a:t> </a:t>
            </a:r>
            <a:r>
              <a:rPr lang="pt-BR" sz="1800" b="0" i="1" u="none" strike="noStrike" baseline="0">
                <a:solidFill>
                  <a:srgbClr val="7E7E7E"/>
                </a:solidFill>
                <a:latin typeface="JetBrains Mono" pitchFamily="2" charset="0"/>
              </a:rPr>
              <a:t>constructor</a:t>
            </a:r>
            <a:endParaRPr lang="pt-BR" sz="2000" b="0" i="0" u="none" strike="noStrike" baseline="0">
              <a:solidFill>
                <a:srgbClr val="DCDCDC"/>
              </a:solidFill>
              <a:latin typeface="JetBrains Mono" pitchFamily="2" charset="0"/>
            </a:endParaRPr>
          </a:p>
          <a:p>
            <a:pPr marR="0" algn="l" rtl="0"/>
            <a:r>
              <a:rPr lang="en-IN" sz="2000" b="0" i="0" u="none" strike="noStrike" baseline="0">
                <a:solidFill>
                  <a:srgbClr val="D5A2DF"/>
                </a:solidFill>
                <a:latin typeface="JetBrains Mono" pitchFamily="2" charset="0"/>
              </a:rPr>
              <a:t>auto</a:t>
            </a:r>
            <a:r>
              <a:rPr lang="en-IN" sz="2000" b="0" i="0" u="none" strike="noStrike" baseline="0">
                <a:solidFill>
                  <a:srgbClr val="DCDCDC"/>
                </a:solidFill>
                <a:latin typeface="Cambria" panose="02040503050406030204" pitchFamily="18" charset="0"/>
              </a:rPr>
              <a:t> </a:t>
            </a:r>
            <a:r>
              <a:rPr lang="en-IN" sz="2000" b="0" i="0" u="none" strike="noStrike" baseline="0">
                <a:solidFill>
                  <a:srgbClr val="C8C8C8"/>
                </a:solidFill>
                <a:latin typeface="JetBrains Mono" pitchFamily="2" charset="0"/>
              </a:rPr>
              <a:t>r8</a:t>
            </a:r>
            <a:r>
              <a:rPr lang="en-IN" sz="2000" b="0" i="0" u="none" strike="noStrike" baseline="0">
                <a:solidFill>
                  <a:srgbClr val="DCDCDC"/>
                </a:solidFill>
                <a:latin typeface="Cambria" panose="02040503050406030204" pitchFamily="18" charset="0"/>
              </a:rPr>
              <a:t> </a:t>
            </a:r>
            <a:r>
              <a:rPr lang="en-IN" sz="2000" b="0" i="0" u="none" strike="noStrike" baseline="0">
                <a:solidFill>
                  <a:srgbClr val="FFFFFF"/>
                </a:solidFill>
                <a:latin typeface="JetBrains Mono" pitchFamily="2" charset="0"/>
              </a:rPr>
              <a: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F78C6C"/>
                </a:solidFill>
                <a:latin typeface="JetBrains Mono" pitchFamily="2" charset="0"/>
              </a:rPr>
              <a:t>5</a:t>
            </a:r>
            <a:r>
              <a:rPr lang="en-IN" sz="2000" b="0" i="0" u="none" strike="noStrike" baseline="0">
                <a:solidFill>
                  <a:srgbClr val="DCDCDC"/>
                </a:solidFill>
                <a:latin typeface="Cambria" panose="02040503050406030204" pitchFamily="18" charset="0"/>
              </a:rPr>
              <a:t> </a:t>
            </a:r>
            <a:r>
              <a:rPr lang="en-IN" sz="2000">
                <a:solidFill>
                  <a:srgbClr val="008B8B"/>
                </a:solidFill>
                <a:latin typeface="JetBrains Mono" pitchFamily="2" charset="0"/>
              </a:rPr>
              <a:t>&lt;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C8C8C8"/>
                </a:solidFill>
                <a:latin typeface="JetBrains Mono" pitchFamily="2" charset="0"/>
              </a:rPr>
              <a:t>x</a:t>
            </a:r>
            <a:r>
              <a:rPr lang="en-IN" sz="2000" b="0" i="0" u="none" strike="noStrike" baseline="0">
                <a:solidFill>
                  <a:srgbClr val="DCDCDC"/>
                </a:solidFill>
                <a:latin typeface="Cambria" panose="02040503050406030204" pitchFamily="18" charset="0"/>
              </a:rPr>
              <a:t> </a:t>
            </a:r>
            <a:r>
              <a:rPr lang="en-IN" sz="2000" b="0" i="0" u="none" strike="noStrike" baseline="0">
                <a:solidFill>
                  <a:srgbClr val="FFFFFF"/>
                </a:solidFill>
                <a:latin typeface="JetBrains Mono" pitchFamily="2" charset="0"/>
              </a:rPr>
              <a:t>;</a:t>
            </a:r>
            <a:r>
              <a:rPr lang="en-IN" sz="2000" b="0" i="0" u="none" strike="noStrike" baseline="0">
                <a:solidFill>
                  <a:srgbClr val="DCDCDC"/>
                </a:solidFill>
                <a:latin typeface="JetBrains Mono" pitchFamily="2" charset="0"/>
              </a:rPr>
              <a:t>	</a:t>
            </a:r>
            <a:r>
              <a:rPr lang="en-IN" sz="1800" b="0" i="1" u="none" strike="noStrike" baseline="0">
                <a:solidFill>
                  <a:srgbClr val="7E7E7E"/>
                </a:solidFill>
                <a:latin typeface="JetBrains Mono" pitchFamily="2" charset="0"/>
              </a:rPr>
              <a:t>//Doesn't</a:t>
            </a:r>
            <a:r>
              <a:rPr lang="en-IN" sz="1800" b="0" i="1" u="none" strike="noStrike" baseline="0">
                <a:solidFill>
                  <a:srgbClr val="7E7E7E"/>
                </a:solidFill>
                <a:latin typeface="Cambria" panose="02040503050406030204" pitchFamily="18" charset="0"/>
              </a:rPr>
              <a:t> </a:t>
            </a:r>
            <a:r>
              <a:rPr lang="en-IN" sz="1800" b="0" i="1" u="none" strike="noStrike" baseline="0">
                <a:solidFill>
                  <a:srgbClr val="7E7E7E"/>
                </a:solidFill>
                <a:latin typeface="JetBrains Mono" pitchFamily="2" charset="0"/>
              </a:rPr>
              <a:t>work</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DCDCDC"/>
                </a:solidFill>
                <a:latin typeface="JetBrains Mono" pitchFamily="2" charset="0"/>
              </a:rPr>
              <a:t> </a:t>
            </a:r>
          </a:p>
          <a:p>
            <a:pPr marR="0" algn="l" rtl="0"/>
            <a:r>
              <a:rPr lang="en-IN" sz="2000" b="0" i="0" u="none" strike="noStrike" baseline="0">
                <a:solidFill>
                  <a:srgbClr val="DCDCDC"/>
                </a:solidFill>
                <a:latin typeface="JetBrains Mono" pitchFamily="2" charset="0"/>
              </a:rPr>
              <a:t> </a:t>
            </a:r>
          </a:p>
          <a:p>
            <a:pPr marR="0" algn="l" rtl="0"/>
            <a:r>
              <a:rPr lang="en-US" sz="2000" b="0" i="0" u="none" strike="noStrike" baseline="0" err="1">
                <a:solidFill>
                  <a:srgbClr val="D5A2DF"/>
                </a:solidFill>
                <a:latin typeface="JetBrains Mono" pitchFamily="2" charset="0"/>
              </a:rPr>
              <a:t>static_assert</a:t>
            </a:r>
            <a:r>
              <a:rPr lang="en-US" sz="2000" b="0" i="0" u="none" strike="noStrike" baseline="0">
                <a:solidFill>
                  <a:srgbClr val="FFFFFF"/>
                </a:solidFill>
                <a:latin typeface="JetBrains Mono" pitchFamily="2" charset="0"/>
              </a:rPr>
              <a:t>(</a:t>
            </a:r>
            <a:r>
              <a:rPr lang="en-US" sz="2000" b="0" i="0" u="none" strike="noStrike" baseline="0">
                <a:solidFill>
                  <a:srgbClr val="DC5503"/>
                </a:solidFill>
                <a:latin typeface="JetBrains Mono" pitchFamily="2" charset="0"/>
              </a:rPr>
              <a:t>Number</a:t>
            </a:r>
            <a:r>
              <a:rPr lang="en-US" sz="2000" b="0" i="0" u="none" strike="noStrike" baseline="0">
                <a:solidFill>
                  <a:srgbClr val="008B8B"/>
                </a:solidFill>
                <a:latin typeface="JetBrains Mono" pitchFamily="2" charset="0"/>
              </a:rPr>
              <a:t>{</a:t>
            </a:r>
            <a:r>
              <a:rPr lang="en-US" sz="2000" b="0" i="0" u="none" strike="noStrike" baseline="0">
                <a:solidFill>
                  <a:srgbClr val="F78C6C"/>
                </a:solidFill>
                <a:latin typeface="JetBrains Mono" pitchFamily="2" charset="0"/>
              </a:rPr>
              <a:t>6</a:t>
            </a:r>
            <a:r>
              <a:rPr lang="en-US" sz="2000" b="0" i="0" u="none" strike="noStrike" baseline="0">
                <a:solidFill>
                  <a:srgbClr val="008B8B"/>
                </a:solidFill>
                <a:latin typeface="JetBrains Mono" pitchFamily="2" charset="0"/>
              </a:rPr>
              <a:t>}</a:t>
            </a:r>
            <a:r>
              <a:rPr lang="en-US" sz="2000" b="0" i="0" u="none" strike="noStrike" baseline="0">
                <a:solidFill>
                  <a:srgbClr val="DCDCDC"/>
                </a:solidFill>
                <a:latin typeface="Cambria" panose="02040503050406030204" pitchFamily="18" charset="0"/>
              </a:rPr>
              <a:t> </a:t>
            </a:r>
            <a:r>
              <a:rPr lang="en-US" sz="2000" b="0" i="0" u="none" strike="noStrike" baseline="0">
                <a:solidFill>
                  <a:srgbClr val="008B8B"/>
                </a:solidFill>
                <a:latin typeface="JetBrains Mono" pitchFamily="2" charset="0"/>
              </a:rPr>
              <a:t>&lt;</a:t>
            </a:r>
            <a:r>
              <a:rPr lang="en-US" sz="2000" b="0" i="0" u="none" strike="noStrike" baseline="0">
                <a:solidFill>
                  <a:srgbClr val="DCDCDC"/>
                </a:solidFill>
                <a:latin typeface="Cambria" panose="02040503050406030204" pitchFamily="18" charset="0"/>
              </a:rPr>
              <a:t> </a:t>
            </a:r>
            <a:r>
              <a:rPr lang="en-US" sz="2000" b="0" i="0" u="none" strike="noStrike" baseline="0">
                <a:solidFill>
                  <a:srgbClr val="F78C6C"/>
                </a:solidFill>
                <a:latin typeface="JetBrains Mono" pitchFamily="2" charset="0"/>
              </a:rPr>
              <a:t>8</a:t>
            </a:r>
            <a:r>
              <a:rPr lang="en-US" sz="2000" b="0" i="0" u="none" strike="noStrike" baseline="0">
                <a:solidFill>
                  <a:srgbClr val="FFFFFF"/>
                </a:solidFill>
                <a:latin typeface="JetBrains Mono" pitchFamily="2" charset="0"/>
              </a:rPr>
              <a:t>)</a:t>
            </a:r>
            <a:r>
              <a:rPr lang="en-US" sz="2000" b="0" i="0" u="none" strike="noStrike" baseline="0">
                <a:solidFill>
                  <a:srgbClr val="DCDCDC"/>
                </a:solidFill>
                <a:latin typeface="Cambria" panose="02040503050406030204" pitchFamily="18" charset="0"/>
              </a:rPr>
              <a:t> </a:t>
            </a:r>
            <a:r>
              <a:rPr lang="en-US" sz="2000" b="0" i="0" u="none" strike="noStrike" baseline="0">
                <a:solidFill>
                  <a:srgbClr val="FFFFFF"/>
                </a:solidFill>
                <a:latin typeface="JetBrains Mono" pitchFamily="2" charset="0"/>
              </a:rPr>
              <a:t>;</a:t>
            </a:r>
            <a:r>
              <a:rPr lang="en-US" sz="2000" b="0" i="0" u="none" strike="noStrike" baseline="0">
                <a:solidFill>
                  <a:srgbClr val="DCDCDC"/>
                </a:solidFill>
                <a:latin typeface="Cambria" panose="02040503050406030204" pitchFamily="18" charset="0"/>
              </a:rPr>
              <a:t> </a:t>
            </a:r>
            <a:r>
              <a:rPr lang="en-US" sz="1800" b="0" i="1" u="none" strike="noStrike" baseline="0">
                <a:solidFill>
                  <a:srgbClr val="7E7E7E"/>
                </a:solidFill>
                <a:latin typeface="JetBrains Mono" pitchFamily="2" charset="0"/>
              </a:rPr>
              <a:t>//Not</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constant</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expression</a:t>
            </a:r>
            <a:endParaRPr lang="en-US" sz="2000" b="0" i="0" u="none" strike="noStrike" baseline="0">
              <a:solidFill>
                <a:srgbClr val="DCDCDC"/>
              </a:solidFill>
              <a:latin typeface="JetBrains Mono" pitchFamily="2" charset="0"/>
            </a:endParaRPr>
          </a:p>
          <a:p>
            <a:pPr marR="0" algn="l" rtl="0"/>
            <a:endParaRPr lang="en-IN" sz="1800" b="0" i="0" u="none" strike="noStrike" baseline="0">
              <a:latin typeface="Times New Roman" panose="02020603050405020304" pitchFamily="18" charset="0"/>
            </a:endParaRPr>
          </a:p>
        </p:txBody>
      </p:sp>
    </p:spTree>
    <p:extLst>
      <p:ext uri="{BB962C8B-B14F-4D97-AF65-F5344CB8AC3E}">
        <p14:creationId xmlns:p14="http://schemas.microsoft.com/office/powerpoint/2010/main" val="92857656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D9C0-4DE8-4EFB-950E-CB1302E41636}"/>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92FFA334-8C97-4400-954D-64BA7B370D90}"/>
              </a:ext>
            </a:extLst>
          </p:cNvPr>
          <p:cNvSpPr txBox="1"/>
          <p:nvPr/>
        </p:nvSpPr>
        <p:spPr>
          <a:xfrm>
            <a:off x="662355" y="2579637"/>
            <a:ext cx="3217983" cy="2308324"/>
          </a:xfrm>
          <a:prstGeom prst="rect">
            <a:avLst/>
          </a:prstGeom>
          <a:solidFill>
            <a:schemeClr val="bg1">
              <a:lumMod val="85000"/>
              <a:lumOff val="15000"/>
            </a:schemeClr>
          </a:solidFill>
        </p:spPr>
        <p:txBody>
          <a:bodyPr wrap="square">
            <a:spAutoFit/>
          </a:bodyPr>
          <a:lstStyle/>
          <a:p>
            <a:pPr marR="0" algn="l" rtl="0"/>
            <a:r>
              <a:rPr lang="en-IN" sz="1800" b="0" i="0" u="none" strike="noStrike" baseline="0">
                <a:solidFill>
                  <a:srgbClr val="D5A2DF"/>
                </a:solidFill>
                <a:latin typeface="JetBrains Mono" pitchFamily="2" charset="0"/>
              </a:rPr>
              <a:t>struct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Base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5DCDC"/>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5DCDC"/>
                </a:solidFill>
                <a:latin typeface="JetBrains Mono" pitchFamily="2" charset="0"/>
              </a:rPr>
              <a:t>y</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struct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Derived</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Base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5DCDC"/>
                </a:solidFill>
                <a:latin typeface="JetBrains Mono" pitchFamily="2" charset="0"/>
              </a:rPr>
              <a:t>z</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5DCDC"/>
                </a:solidFill>
                <a:latin typeface="JetBrains Mono" pitchFamily="2" charset="0"/>
              </a:rPr>
              <a:t>w</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p:txBody>
      </p:sp>
      <p:sp>
        <p:nvSpPr>
          <p:cNvPr id="8" name="TextBox 7">
            <a:extLst>
              <a:ext uri="{FF2B5EF4-FFF2-40B4-BE49-F238E27FC236}">
                <a16:creationId xmlns:a16="http://schemas.microsoft.com/office/drawing/2014/main" id="{21D0615B-2A79-4511-8D2F-9FE091D6EE52}"/>
              </a:ext>
            </a:extLst>
          </p:cNvPr>
          <p:cNvSpPr txBox="1"/>
          <p:nvPr/>
        </p:nvSpPr>
        <p:spPr>
          <a:xfrm>
            <a:off x="5709141" y="2579637"/>
            <a:ext cx="5644659" cy="1846659"/>
          </a:xfrm>
          <a:prstGeom prst="rect">
            <a:avLst/>
          </a:prstGeom>
          <a:solidFill>
            <a:schemeClr val="bg1">
              <a:lumMod val="85000"/>
              <a:lumOff val="15000"/>
            </a:schemeClr>
          </a:solidFill>
        </p:spPr>
        <p:txBody>
          <a:bodyPr wrap="square">
            <a:spAutoFit/>
          </a:bodyPr>
          <a:lstStyle/>
          <a:p>
            <a:pPr marR="0" algn="l" rtl="0"/>
            <a:r>
              <a:rPr lang="en-IN" sz="1800" b="0" i="1" u="none" strike="noStrike" baseline="0">
                <a:solidFill>
                  <a:srgbClr val="008010"/>
                </a:solidFill>
                <a:latin typeface="JetBrains Mono" pitchFamily="2" charset="0"/>
              </a:rPr>
              <a:t>//Use</a:t>
            </a:r>
            <a:r>
              <a:rPr lang="en-IN" sz="1800" b="0" i="1" u="none" strike="noStrike" baseline="0">
                <a:solidFill>
                  <a:srgbClr val="008010"/>
                </a:solidFill>
                <a:latin typeface="Cambria" panose="02040503050406030204" pitchFamily="18" charset="0"/>
              </a:rPr>
              <a:t> </a:t>
            </a:r>
            <a:r>
              <a:rPr lang="en-IN" sz="1800" b="0" i="1" u="none" strike="noStrike" baseline="0">
                <a:solidFill>
                  <a:srgbClr val="008010"/>
                </a:solidFill>
                <a:latin typeface="JetBrains Mono" pitchFamily="2" charset="0"/>
              </a:rPr>
              <a:t>either</a:t>
            </a:r>
            <a:r>
              <a:rPr lang="en-IN" sz="1800" b="0" i="1" u="none" strike="noStrike" baseline="0">
                <a:solidFill>
                  <a:srgbClr val="008010"/>
                </a:solidFill>
                <a:latin typeface="Cambria" panose="02040503050406030204" pitchFamily="18" charset="0"/>
              </a:rPr>
              <a:t> </a:t>
            </a:r>
            <a:r>
              <a:rPr lang="en-IN" sz="1800" b="0" i="1" u="none" strike="noStrike" baseline="0">
                <a:solidFill>
                  <a:srgbClr val="008010"/>
                </a:solidFill>
                <a:latin typeface="JetBrains Mono" pitchFamily="2" charset="0"/>
              </a:rPr>
              <a:t>{}</a:t>
            </a:r>
            <a:r>
              <a:rPr lang="en-IN" sz="1800" b="0" i="1" u="none" strike="noStrike" baseline="0">
                <a:solidFill>
                  <a:srgbClr val="008010"/>
                </a:solidFill>
                <a:latin typeface="Cambria" panose="02040503050406030204" pitchFamily="18" charset="0"/>
              </a:rPr>
              <a:t> </a:t>
            </a:r>
            <a:r>
              <a:rPr lang="en-IN" sz="1800" b="0" i="1" u="none" strike="noStrike" baseline="0">
                <a:solidFill>
                  <a:srgbClr val="008010"/>
                </a:solidFill>
                <a:latin typeface="JetBrains Mono" pitchFamily="2" charset="0"/>
              </a:rPr>
              <a:t>or</a:t>
            </a:r>
            <a:r>
              <a:rPr lang="en-IN" sz="1800" b="0" i="1" u="none" strike="noStrike" baseline="0">
                <a:solidFill>
                  <a:srgbClr val="008010"/>
                </a:solidFill>
                <a:latin typeface="Cambria" panose="02040503050406030204" pitchFamily="18" charset="0"/>
              </a:rPr>
              <a:t> </a:t>
            </a:r>
            <a:r>
              <a:rPr lang="en-IN" sz="1800" b="0" i="1" u="none" strike="noStrike" baseline="0">
                <a:solidFill>
                  <a:srgbClr val="008010"/>
                </a:solidFill>
                <a:latin typeface="JetBrains Mono" pitchFamily="2" charset="0"/>
              </a:rPr>
              <a:t>=.</a:t>
            </a:r>
            <a:endParaRPr lang="en-IN" sz="2000" b="0" i="0" u="none" strike="noStrike" baseline="0">
              <a:solidFill>
                <a:srgbClr val="DCDCDC"/>
              </a:solidFill>
              <a:latin typeface="JetBrains Mono" pitchFamily="2" charset="0"/>
            </a:endParaRPr>
          </a:p>
          <a:p>
            <a:pPr marR="0" algn="l" rtl="0"/>
            <a:r>
              <a:rPr lang="en-US" sz="1800" b="0" i="1" u="none" strike="noStrike" baseline="0">
                <a:solidFill>
                  <a:srgbClr val="008010"/>
                </a:solidFill>
                <a:latin typeface="JetBrains Mono" pitchFamily="2" charset="0"/>
              </a:rPr>
              <a:t>//Both</a:t>
            </a:r>
            <a:r>
              <a:rPr lang="en-US" sz="1800" b="0" i="1" u="none" strike="noStrike" baseline="0">
                <a:solidFill>
                  <a:srgbClr val="008010"/>
                </a:solidFill>
                <a:latin typeface="Cambria" panose="02040503050406030204" pitchFamily="18" charset="0"/>
              </a:rPr>
              <a:t> </a:t>
            </a:r>
            <a:r>
              <a:rPr lang="en-US" sz="1800" b="0" i="1" u="none" strike="noStrike" baseline="0">
                <a:solidFill>
                  <a:srgbClr val="008010"/>
                </a:solidFill>
                <a:latin typeface="JetBrains Mono" pitchFamily="2" charset="0"/>
              </a:rPr>
              <a:t>will</a:t>
            </a:r>
            <a:r>
              <a:rPr lang="en-US" sz="1800" b="0" i="1" u="none" strike="noStrike" baseline="0">
                <a:solidFill>
                  <a:srgbClr val="008010"/>
                </a:solidFill>
                <a:latin typeface="Cambria" panose="02040503050406030204" pitchFamily="18" charset="0"/>
              </a:rPr>
              <a:t> </a:t>
            </a:r>
            <a:r>
              <a:rPr lang="en-US" sz="1800" b="0" i="1" u="none" strike="noStrike" baseline="0">
                <a:solidFill>
                  <a:srgbClr val="008010"/>
                </a:solidFill>
                <a:latin typeface="JetBrains Mono" pitchFamily="2" charset="0"/>
              </a:rPr>
              <a:t>prevent</a:t>
            </a:r>
            <a:r>
              <a:rPr lang="en-US" sz="1800" b="0" i="1" u="none" strike="noStrike" baseline="0">
                <a:solidFill>
                  <a:srgbClr val="008010"/>
                </a:solidFill>
                <a:latin typeface="Cambria" panose="02040503050406030204" pitchFamily="18" charset="0"/>
              </a:rPr>
              <a:t> </a:t>
            </a:r>
            <a:r>
              <a:rPr lang="en-US" sz="1800" b="0" i="1" u="none" strike="noStrike" baseline="0">
                <a:solidFill>
                  <a:srgbClr val="008010"/>
                </a:solidFill>
                <a:latin typeface="JetBrains Mono" pitchFamily="2" charset="0"/>
              </a:rPr>
              <a:t>narrowing</a:t>
            </a:r>
            <a:r>
              <a:rPr lang="en-US" sz="1800" b="0" i="1" u="none" strike="noStrike" baseline="0">
                <a:solidFill>
                  <a:srgbClr val="008010"/>
                </a:solidFill>
                <a:latin typeface="Cambria" panose="02040503050406030204" pitchFamily="18" charset="0"/>
              </a:rPr>
              <a:t> </a:t>
            </a:r>
            <a:r>
              <a:rPr lang="en-US" sz="1800" b="0" i="1" u="none" strike="noStrike" baseline="0">
                <a:solidFill>
                  <a:srgbClr val="008010"/>
                </a:solidFill>
                <a:latin typeface="JetBrains Mono" pitchFamily="2" charset="0"/>
              </a:rPr>
              <a:t>conversions</a:t>
            </a:r>
            <a:endParaRPr lang="en-US" sz="2000" b="0" i="0" u="none" strike="noStrike" baseline="0">
              <a:solidFill>
                <a:srgbClr val="DCDCDC"/>
              </a:solidFill>
              <a:latin typeface="JetBrains Mono" pitchFamily="2" charset="0"/>
            </a:endParaRPr>
          </a:p>
          <a:p>
            <a:pPr marR="0" algn="l" rtl="0"/>
            <a:r>
              <a:rPr lang="es-ES" sz="2000" b="0" i="0" u="none" strike="noStrike" baseline="0">
                <a:solidFill>
                  <a:srgbClr val="008B8B"/>
                </a:solidFill>
                <a:latin typeface="JetBrains Mono" pitchFamily="2" charset="0"/>
              </a:rPr>
              <a:t>Base</a:t>
            </a:r>
            <a:r>
              <a:rPr lang="es-ES" sz="2000" b="0" i="0" u="none" strike="noStrike" baseline="0">
                <a:solidFill>
                  <a:srgbClr val="DCDCDC"/>
                </a:solidFill>
                <a:latin typeface="Cambria" panose="02040503050406030204" pitchFamily="18" charset="0"/>
              </a:rPr>
              <a:t> </a:t>
            </a:r>
            <a:r>
              <a:rPr lang="es-ES" sz="2000" b="0" i="0" u="none" strike="noStrike" baseline="0">
                <a:solidFill>
                  <a:srgbClr val="C8C8C8"/>
                </a:solidFill>
                <a:latin typeface="JetBrains Mono" pitchFamily="2" charset="0"/>
              </a:rPr>
              <a:t>b</a:t>
            </a:r>
            <a:r>
              <a:rPr lang="es-ES" sz="2000" b="0" i="0" u="none" strike="noStrike" baseline="0">
                <a:solidFill>
                  <a:srgbClr val="008B8B"/>
                </a:solidFill>
                <a:latin typeface="JetBrains Mono" pitchFamily="2" charset="0"/>
              </a:rPr>
              <a:t>{</a:t>
            </a:r>
            <a:r>
              <a:rPr lang="es-ES" sz="2000" b="0" i="0" u="none" strike="noStrike" baseline="0">
                <a:solidFill>
                  <a:srgbClr val="FFFFFF"/>
                </a:solidFill>
                <a:latin typeface="JetBrains Mono" pitchFamily="2" charset="0"/>
              </a:rPr>
              <a:t>.</a:t>
            </a:r>
            <a:r>
              <a:rPr lang="es-ES" sz="2000" b="0" i="0" u="none" strike="noStrike" baseline="0">
                <a:solidFill>
                  <a:srgbClr val="05DCDC"/>
                </a:solidFill>
                <a:latin typeface="JetBrains Mono" pitchFamily="2" charset="0"/>
              </a:rPr>
              <a:t>x</a:t>
            </a:r>
            <a:r>
              <a:rPr lang="es-ES" sz="2000" b="0" i="0" u="none" strike="noStrike" baseline="0">
                <a:solidFill>
                  <a:srgbClr val="FFFFFF"/>
                </a:solidFill>
                <a:latin typeface="JetBrains Mono" pitchFamily="2" charset="0"/>
              </a:rPr>
              <a:t>{</a:t>
            </a:r>
            <a:r>
              <a:rPr lang="es-ES" sz="2000" b="0" i="0" u="none" strike="noStrike" baseline="0">
                <a:solidFill>
                  <a:srgbClr val="F78C6C"/>
                </a:solidFill>
                <a:latin typeface="JetBrains Mono" pitchFamily="2" charset="0"/>
              </a:rPr>
              <a:t>3</a:t>
            </a:r>
            <a:r>
              <a:rPr lang="es-ES" sz="2000" b="0" i="0" u="none" strike="noStrike" baseline="0">
                <a:solidFill>
                  <a:srgbClr val="FFFFFF"/>
                </a:solidFill>
                <a:latin typeface="JetBrains Mono" pitchFamily="2" charset="0"/>
              </a:rPr>
              <a:t>},</a:t>
            </a:r>
            <a:r>
              <a:rPr lang="es-ES" sz="2000" b="0" i="0" u="none" strike="noStrike" baseline="0">
                <a:solidFill>
                  <a:srgbClr val="DCDCDC"/>
                </a:solidFill>
                <a:latin typeface="Cambria" panose="02040503050406030204" pitchFamily="18" charset="0"/>
              </a:rPr>
              <a:t> </a:t>
            </a:r>
            <a:r>
              <a:rPr lang="es-ES" sz="2000" b="0" i="0" u="none" strike="noStrike" baseline="0">
                <a:solidFill>
                  <a:srgbClr val="FFFFFF"/>
                </a:solidFill>
                <a:latin typeface="JetBrains Mono" pitchFamily="2" charset="0"/>
              </a:rPr>
              <a:t>.</a:t>
            </a:r>
            <a:r>
              <a:rPr lang="es-ES" sz="2000" b="0" i="0" u="none" strike="noStrike" baseline="0">
                <a:solidFill>
                  <a:srgbClr val="05DCDC"/>
                </a:solidFill>
                <a:latin typeface="JetBrains Mono" pitchFamily="2" charset="0"/>
              </a:rPr>
              <a:t>y</a:t>
            </a:r>
            <a:r>
              <a:rPr lang="es-ES" sz="2000" b="0" i="0" u="none" strike="noStrike" baseline="0">
                <a:solidFill>
                  <a:srgbClr val="DCDCDC"/>
                </a:solidFill>
                <a:latin typeface="Cambria" panose="02040503050406030204" pitchFamily="18" charset="0"/>
              </a:rPr>
              <a:t> </a:t>
            </a:r>
            <a:r>
              <a:rPr lang="es-ES" sz="2000" b="0" i="0" u="none" strike="noStrike" baseline="0">
                <a:solidFill>
                  <a:srgbClr val="FFFFFF"/>
                </a:solidFill>
                <a:latin typeface="JetBrains Mono" pitchFamily="2" charset="0"/>
              </a:rPr>
              <a:t>=</a:t>
            </a:r>
            <a:r>
              <a:rPr lang="es-ES" sz="2000" b="0" i="0" u="none" strike="noStrike" baseline="0">
                <a:solidFill>
                  <a:srgbClr val="DCDCDC"/>
                </a:solidFill>
                <a:latin typeface="Cambria" panose="02040503050406030204" pitchFamily="18" charset="0"/>
              </a:rPr>
              <a:t> </a:t>
            </a:r>
            <a:r>
              <a:rPr lang="es-ES" sz="2000" b="0" i="0" u="none" strike="noStrike" baseline="0">
                <a:solidFill>
                  <a:srgbClr val="F78C6C"/>
                </a:solidFill>
                <a:latin typeface="JetBrains Mono" pitchFamily="2" charset="0"/>
              </a:rPr>
              <a:t>3</a:t>
            </a:r>
            <a:r>
              <a:rPr lang="es-ES" sz="2000" b="0" i="0" u="none" strike="noStrike" baseline="0">
                <a:solidFill>
                  <a:srgbClr val="008B8B"/>
                </a:solidFill>
                <a:latin typeface="JetBrains Mono" pitchFamily="2" charset="0"/>
              </a:rPr>
              <a:t>}</a:t>
            </a:r>
            <a:r>
              <a:rPr lang="es-ES" sz="2000" b="0" i="0" u="none" strike="noStrike" baseline="0">
                <a:solidFill>
                  <a:srgbClr val="DCDCDC"/>
                </a:solidFill>
                <a:latin typeface="Cambria" panose="02040503050406030204" pitchFamily="18" charset="0"/>
              </a:rPr>
              <a:t> </a:t>
            </a:r>
            <a:r>
              <a:rPr lang="es-ES" sz="2000" b="0" i="0" u="none" strike="noStrike" baseline="0">
                <a:solidFill>
                  <a:srgbClr val="FFFFFF"/>
                </a:solidFill>
                <a:latin typeface="JetBrains Mono" pitchFamily="2" charset="0"/>
              </a:rPr>
              <a:t>;</a:t>
            </a:r>
            <a:endParaRPr lang="es-ES" sz="2000" b="0" i="0" u="none" strike="noStrike" baseline="0">
              <a:solidFill>
                <a:srgbClr val="DCDCDC"/>
              </a:solidFill>
              <a:latin typeface="JetBrains Mono" pitchFamily="2" charset="0"/>
            </a:endParaRPr>
          </a:p>
          <a:p>
            <a:pPr marR="0" algn="l" rtl="0"/>
            <a:endParaRPr lang="en-IN" sz="2000" b="0" i="0" u="none" strike="noStrike" baseline="0">
              <a:solidFill>
                <a:srgbClr val="DCDCDC"/>
              </a:solidFill>
              <a:latin typeface="JetBrains Mono" pitchFamily="2" charset="0"/>
            </a:endParaRPr>
          </a:p>
          <a:p>
            <a:pPr marR="0" algn="l" rtl="0"/>
            <a:r>
              <a:rPr lang="en-US" sz="1800" b="0" i="1" u="none" strike="noStrike" baseline="0">
                <a:solidFill>
                  <a:srgbClr val="008010"/>
                </a:solidFill>
                <a:latin typeface="JetBrains Mono" pitchFamily="2" charset="0"/>
              </a:rPr>
              <a:t>//Base</a:t>
            </a:r>
            <a:r>
              <a:rPr lang="en-US" sz="1800" b="0" i="1" u="none" strike="noStrike" baseline="0">
                <a:solidFill>
                  <a:srgbClr val="008010"/>
                </a:solidFill>
                <a:latin typeface="Cambria" panose="02040503050406030204" pitchFamily="18" charset="0"/>
              </a:rPr>
              <a:t> </a:t>
            </a:r>
            <a:r>
              <a:rPr lang="en-US" sz="1800" b="0" i="1" u="none" strike="noStrike" baseline="0">
                <a:solidFill>
                  <a:srgbClr val="008010"/>
                </a:solidFill>
                <a:latin typeface="JetBrains Mono" pitchFamily="2" charset="0"/>
              </a:rPr>
              <a:t>will</a:t>
            </a:r>
            <a:r>
              <a:rPr lang="en-US" sz="1800" b="0" i="1" u="none" strike="noStrike" baseline="0">
                <a:solidFill>
                  <a:srgbClr val="008010"/>
                </a:solidFill>
                <a:latin typeface="Cambria" panose="02040503050406030204" pitchFamily="18" charset="0"/>
              </a:rPr>
              <a:t> </a:t>
            </a:r>
            <a:r>
              <a:rPr lang="en-US" sz="1800" b="0" i="1" u="none" strike="noStrike" baseline="0">
                <a:solidFill>
                  <a:srgbClr val="008010"/>
                </a:solidFill>
                <a:latin typeface="JetBrains Mono" pitchFamily="2" charset="0"/>
              </a:rPr>
              <a:t>be</a:t>
            </a:r>
            <a:r>
              <a:rPr lang="en-US" sz="1800" b="0" i="1" u="none" strike="noStrike" baseline="0">
                <a:solidFill>
                  <a:srgbClr val="008010"/>
                </a:solidFill>
                <a:latin typeface="Cambria" panose="02040503050406030204" pitchFamily="18" charset="0"/>
              </a:rPr>
              <a:t> </a:t>
            </a:r>
            <a:r>
              <a:rPr lang="en-US" sz="1800" b="0" i="1" u="none" strike="noStrike" baseline="0">
                <a:solidFill>
                  <a:srgbClr val="008010"/>
                </a:solidFill>
                <a:latin typeface="JetBrains Mono" pitchFamily="2" charset="0"/>
              </a:rPr>
              <a:t>initialized</a:t>
            </a:r>
            <a:r>
              <a:rPr lang="en-US" sz="1800" b="0" i="1" u="none" strike="noStrike" baseline="0">
                <a:solidFill>
                  <a:srgbClr val="008010"/>
                </a:solidFill>
                <a:latin typeface="Cambria" panose="02040503050406030204" pitchFamily="18" charset="0"/>
              </a:rPr>
              <a:t> </a:t>
            </a:r>
            <a:r>
              <a:rPr lang="en-US" sz="1800" b="0" i="1" u="none" strike="noStrike" baseline="0">
                <a:solidFill>
                  <a:srgbClr val="008010"/>
                </a:solidFill>
                <a:latin typeface="JetBrains Mono" pitchFamily="2" charset="0"/>
              </a:rPr>
              <a:t>to</a:t>
            </a:r>
            <a:r>
              <a:rPr lang="en-US" sz="1800" b="0" i="1" u="none" strike="noStrike" baseline="0">
                <a:solidFill>
                  <a:srgbClr val="008010"/>
                </a:solidFill>
                <a:latin typeface="Cambria" panose="02040503050406030204" pitchFamily="18" charset="0"/>
              </a:rPr>
              <a:t> </a:t>
            </a:r>
            <a:r>
              <a:rPr lang="en-US" sz="1800" b="0" i="1" u="none" strike="noStrike" baseline="0">
                <a:solidFill>
                  <a:srgbClr val="008010"/>
                </a:solidFill>
                <a:latin typeface="JetBrains Mono" pitchFamily="2" charset="0"/>
              </a:rPr>
              <a:t>{}</a:t>
            </a:r>
            <a:endParaRPr lang="en-US" sz="2000" b="0" i="0" u="none" strike="noStrike" baseline="0">
              <a:solidFill>
                <a:srgbClr val="DCDCDC"/>
              </a:solidFill>
              <a:latin typeface="JetBrains Mono" pitchFamily="2" charset="0"/>
            </a:endParaRPr>
          </a:p>
          <a:p>
            <a:pPr marR="0" algn="l" rtl="0"/>
            <a:r>
              <a:rPr lang="en-IN" sz="2000" b="0" i="0" u="none" strike="noStrike" baseline="0">
                <a:solidFill>
                  <a:srgbClr val="008B8B"/>
                </a:solidFill>
                <a:latin typeface="JetBrains Mono" pitchFamily="2" charset="0"/>
              </a:rPr>
              <a:t>Derived</a:t>
            </a:r>
            <a:r>
              <a:rPr lang="en-IN" sz="2000" b="0" i="0" u="none" strike="noStrike" baseline="0">
                <a:solidFill>
                  <a:srgbClr val="DCDCDC"/>
                </a:solidFill>
                <a:latin typeface="Cambria" panose="02040503050406030204" pitchFamily="18" charset="0"/>
              </a:rPr>
              <a:t> </a:t>
            </a:r>
            <a:r>
              <a:rPr lang="en-IN" sz="2000" b="0" i="0" u="none" strike="noStrike" baseline="0">
                <a:solidFill>
                  <a:srgbClr val="C8C8C8"/>
                </a:solidFill>
                <a:latin typeface="JetBrains Mono" pitchFamily="2" charset="0"/>
              </a:rPr>
              <a:t>d</a:t>
            </a:r>
            <a:r>
              <a:rPr lang="en-IN" sz="2000" b="0" i="0" u="none" strike="noStrike" baseline="0">
                <a:solidFill>
                  <a:srgbClr val="008B8B"/>
                </a:solidFill>
                <a:latin typeface="JetBrains Mono" pitchFamily="2" charset="0"/>
              </a:rPr>
              <a:t>{</a:t>
            </a:r>
            <a:r>
              <a:rPr lang="en-IN" sz="2000" b="0" i="0" u="none" strike="noStrike" baseline="0">
                <a:solidFill>
                  <a:srgbClr val="FFFFFF"/>
                </a:solidFill>
                <a:latin typeface="JetBrains Mono" pitchFamily="2" charset="0"/>
              </a:rPr>
              <a:t>.</a:t>
            </a:r>
            <a:r>
              <a:rPr lang="en-IN" sz="2000" b="0" i="0" u="none" strike="noStrike" baseline="0">
                <a:solidFill>
                  <a:srgbClr val="05DCDC"/>
                </a:solidFill>
                <a:latin typeface="JetBrains Mono" pitchFamily="2" charset="0"/>
              </a:rPr>
              <a:t>z</a:t>
            </a:r>
            <a:r>
              <a:rPr lang="en-IN" sz="2000" b="0" i="0" u="none" strike="noStrike" baseline="0">
                <a:solidFill>
                  <a:srgbClr val="FFFFFF"/>
                </a:solidFill>
                <a:latin typeface="JetBrains Mono" pitchFamily="2" charset="0"/>
              </a:rPr>
              <a:t>=</a:t>
            </a:r>
            <a:r>
              <a:rPr lang="en-IN" sz="2000" b="0" i="0" u="none" strike="noStrike" baseline="0">
                <a:solidFill>
                  <a:srgbClr val="F78C6C"/>
                </a:solidFill>
                <a:latin typeface="JetBrains Mono" pitchFamily="2" charset="0"/>
              </a:rPr>
              <a:t>3</a:t>
            </a:r>
            <a:r>
              <a:rPr lang="en-IN" sz="2000" b="0" i="0" u="none" strike="noStrike" baseline="0">
                <a:solidFill>
                  <a:srgbClr val="FFFFFF"/>
                </a:solidFill>
                <a:latin typeface="JetBrains Mono" pitchFamily="2" charset="0"/>
              </a:rPr>
              <a:t>,.</a:t>
            </a:r>
            <a:r>
              <a:rPr lang="en-IN" sz="2000" b="0" i="0" u="none" strike="noStrike" baseline="0">
                <a:solidFill>
                  <a:srgbClr val="05DCDC"/>
                </a:solidFill>
                <a:latin typeface="JetBrains Mono" pitchFamily="2" charset="0"/>
              </a:rPr>
              <a:t>w</a:t>
            </a:r>
            <a:r>
              <a:rPr lang="en-IN" sz="2000" b="0" i="0" u="none" strike="noStrike" baseline="0">
                <a:solidFill>
                  <a:srgbClr val="FFFFFF"/>
                </a:solidFill>
                <a:latin typeface="JetBrains Mono" pitchFamily="2" charset="0"/>
              </a:rPr>
              <a:t>=</a:t>
            </a:r>
            <a:r>
              <a:rPr lang="en-IN" sz="2000" b="0" i="0" u="none" strike="noStrike" baseline="0">
                <a:solidFill>
                  <a:srgbClr val="F78C6C"/>
                </a:solidFill>
                <a:latin typeface="JetBrains Mono" pitchFamily="2" charset="0"/>
              </a:rPr>
              <a:t>1</a:t>
            </a:r>
            <a:r>
              <a:rPr lang="en-IN" sz="2000" b="0" i="0" u="none" strike="noStrike" baseline="0">
                <a:solidFill>
                  <a:srgbClr val="008B8B"/>
                </a:solidFill>
                <a:latin typeface="JetBrains Mono" pitchFamily="2" charset="0"/>
              </a:rPr>
              <a: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p:txBody>
      </p:sp>
    </p:spTree>
    <p:extLst>
      <p:ext uri="{BB962C8B-B14F-4D97-AF65-F5344CB8AC3E}">
        <p14:creationId xmlns:p14="http://schemas.microsoft.com/office/powerpoint/2010/main" val="17887989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BA67-4DA6-40D1-8E94-CCADE65F35A0}"/>
              </a:ext>
            </a:extLst>
          </p:cNvPr>
          <p:cNvSpPr>
            <a:spLocks noGrp="1"/>
          </p:cNvSpPr>
          <p:nvPr>
            <p:ph type="title"/>
          </p:nvPr>
        </p:nvSpPr>
        <p:spPr/>
        <p:txBody>
          <a:bodyPr/>
          <a:lstStyle/>
          <a:p>
            <a:r>
              <a:rPr lang="en-US"/>
              <a:t>Consequences</a:t>
            </a:r>
            <a:endParaRPr lang="en-IN"/>
          </a:p>
        </p:txBody>
      </p:sp>
      <p:sp>
        <p:nvSpPr>
          <p:cNvPr id="3" name="Content Placeholder 2">
            <a:extLst>
              <a:ext uri="{FF2B5EF4-FFF2-40B4-BE49-F238E27FC236}">
                <a16:creationId xmlns:a16="http://schemas.microsoft.com/office/drawing/2014/main" id="{9BA9692D-A2AE-4715-AB90-D0B8CED72819}"/>
              </a:ext>
            </a:extLst>
          </p:cNvPr>
          <p:cNvSpPr>
            <a:spLocks noGrp="1"/>
          </p:cNvSpPr>
          <p:nvPr>
            <p:ph idx="1"/>
          </p:nvPr>
        </p:nvSpPr>
        <p:spPr/>
        <p:txBody>
          <a:bodyPr>
            <a:normAutofit fontScale="85000" lnSpcReduction="20000"/>
          </a:bodyPr>
          <a:lstStyle/>
          <a:p>
            <a:r>
              <a:rPr lang="en-US"/>
              <a:t>All six operators must be implemented</a:t>
            </a:r>
          </a:p>
          <a:p>
            <a:r>
              <a:rPr lang="en-US"/>
              <a:t>Imagine following scenarios</a:t>
            </a:r>
          </a:p>
          <a:p>
            <a:pPr lvl="1"/>
            <a:r>
              <a:rPr lang="en-US"/>
              <a:t>the operators should work with </a:t>
            </a:r>
            <a:r>
              <a:rPr lang="en-US" i="1" err="1"/>
              <a:t>static_assert</a:t>
            </a:r>
            <a:r>
              <a:rPr lang="en-US"/>
              <a:t> (must be </a:t>
            </a:r>
            <a:r>
              <a:rPr lang="en-US" i="1" err="1"/>
              <a:t>constexpr</a:t>
            </a:r>
            <a:r>
              <a:rPr lang="en-US" i="1"/>
              <a:t>)</a:t>
            </a:r>
          </a:p>
          <a:p>
            <a:pPr lvl="1"/>
            <a:r>
              <a:rPr lang="en-US"/>
              <a:t>the operators should be </a:t>
            </a:r>
            <a:r>
              <a:rPr lang="en-US" i="1" err="1"/>
              <a:t>noexcept</a:t>
            </a:r>
            <a:endParaRPr lang="en-US" i="1"/>
          </a:p>
          <a:p>
            <a:pPr lvl="1"/>
            <a:r>
              <a:rPr lang="en-US"/>
              <a:t>can be declared </a:t>
            </a:r>
            <a:r>
              <a:rPr lang="en-US" i="1"/>
              <a:t>[</a:t>
            </a:r>
            <a:r>
              <a:rPr lang="en-US" i="1" err="1"/>
              <a:t>nodiscard</a:t>
            </a:r>
            <a:r>
              <a:rPr lang="en-US" i="1"/>
              <a:t>]</a:t>
            </a:r>
          </a:p>
          <a:p>
            <a:r>
              <a:rPr lang="en-US"/>
              <a:t>This will require changes to all the operators</a:t>
            </a:r>
          </a:p>
          <a:p>
            <a:r>
              <a:rPr lang="en-US"/>
              <a:t>Won’t work with converting constructors, unless operators are global</a:t>
            </a:r>
          </a:p>
          <a:p>
            <a:r>
              <a:rPr lang="en-US"/>
              <a:t>Must be implemented manually</a:t>
            </a:r>
          </a:p>
          <a:p>
            <a:r>
              <a:rPr lang="en-US"/>
              <a:t>Leads to lot of boilerplate code</a:t>
            </a:r>
            <a:endParaRPr lang="en-IN"/>
          </a:p>
        </p:txBody>
      </p:sp>
    </p:spTree>
    <p:extLst>
      <p:ext uri="{BB962C8B-B14F-4D97-AF65-F5344CB8AC3E}">
        <p14:creationId xmlns:p14="http://schemas.microsoft.com/office/powerpoint/2010/main" val="7587124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990D-E2F5-4508-940F-E5AF99FF52DF}"/>
              </a:ext>
            </a:extLst>
          </p:cNvPr>
          <p:cNvSpPr>
            <a:spLocks noGrp="1"/>
          </p:cNvSpPr>
          <p:nvPr>
            <p:ph type="title"/>
          </p:nvPr>
        </p:nvSpPr>
        <p:spPr/>
        <p:txBody>
          <a:bodyPr/>
          <a:lstStyle/>
          <a:p>
            <a:r>
              <a:rPr lang="en-US"/>
              <a:t>Three-way Comparison</a:t>
            </a:r>
            <a:endParaRPr lang="en-IN"/>
          </a:p>
        </p:txBody>
      </p:sp>
      <p:sp>
        <p:nvSpPr>
          <p:cNvPr id="3" name="Content Placeholder 2">
            <a:extLst>
              <a:ext uri="{FF2B5EF4-FFF2-40B4-BE49-F238E27FC236}">
                <a16:creationId xmlns:a16="http://schemas.microsoft.com/office/drawing/2014/main" id="{8F600F69-8945-44F1-8309-60207B9CDBAC}"/>
              </a:ext>
            </a:extLst>
          </p:cNvPr>
          <p:cNvSpPr>
            <a:spLocks noGrp="1"/>
          </p:cNvSpPr>
          <p:nvPr>
            <p:ph idx="1"/>
          </p:nvPr>
        </p:nvSpPr>
        <p:spPr/>
        <p:txBody>
          <a:bodyPr>
            <a:normAutofit fontScale="92500" lnSpcReduction="20000"/>
          </a:bodyPr>
          <a:lstStyle/>
          <a:p>
            <a:r>
              <a:rPr lang="en-US"/>
              <a:t>C++20 provides a new operator called three-way comparison </a:t>
            </a:r>
            <a:r>
              <a:rPr lang="en-US" b="1">
                <a:solidFill>
                  <a:schemeClr val="accent1">
                    <a:lumMod val="75000"/>
                  </a:schemeClr>
                </a:solidFill>
              </a:rPr>
              <a:t>&lt;=&gt;</a:t>
            </a:r>
          </a:p>
          <a:p>
            <a:r>
              <a:rPr lang="en-US"/>
              <a:t>Also called the </a:t>
            </a:r>
            <a:r>
              <a:rPr lang="en-US" i="1"/>
              <a:t>spaceship operator</a:t>
            </a:r>
          </a:p>
          <a:p>
            <a:r>
              <a:rPr lang="en-US"/>
              <a:t>It can be either manually defined or generated by the compiler using </a:t>
            </a:r>
            <a:r>
              <a:rPr lang="en-US" i="1"/>
              <a:t>=default</a:t>
            </a:r>
            <a:r>
              <a:rPr lang="en-US"/>
              <a:t> specifier (as member or global friend function)</a:t>
            </a:r>
          </a:p>
          <a:p>
            <a:r>
              <a:rPr lang="en-US"/>
              <a:t>Performs a lexicographical comparison between the elements of the type</a:t>
            </a:r>
          </a:p>
          <a:p>
            <a:r>
              <a:rPr lang="en-US"/>
              <a:t>The operator returns an </a:t>
            </a:r>
            <a:r>
              <a:rPr lang="en-US" i="1"/>
              <a:t>ordering type </a:t>
            </a:r>
            <a:r>
              <a:rPr lang="en-US"/>
              <a:t>which can be compared against </a:t>
            </a:r>
            <a:r>
              <a:rPr lang="en-US" i="1"/>
              <a:t>literal 0</a:t>
            </a:r>
          </a:p>
          <a:p>
            <a:endParaRPr lang="en-US"/>
          </a:p>
        </p:txBody>
      </p:sp>
    </p:spTree>
    <p:extLst>
      <p:ext uri="{BB962C8B-B14F-4D97-AF65-F5344CB8AC3E}">
        <p14:creationId xmlns:p14="http://schemas.microsoft.com/office/powerpoint/2010/main" val="7441263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F2EA-43D8-4735-A044-907EF8304148}"/>
              </a:ext>
            </a:extLst>
          </p:cNvPr>
          <p:cNvSpPr>
            <a:spLocks noGrp="1"/>
          </p:cNvSpPr>
          <p:nvPr>
            <p:ph type="title"/>
          </p:nvPr>
        </p:nvSpPr>
        <p:spPr/>
        <p:txBody>
          <a:bodyPr/>
          <a:lstStyle/>
          <a:p>
            <a:r>
              <a:rPr lang="en-US"/>
              <a:t>operator &lt;=&gt;</a:t>
            </a:r>
            <a:endParaRPr lang="en-IN"/>
          </a:p>
        </p:txBody>
      </p:sp>
      <p:sp>
        <p:nvSpPr>
          <p:cNvPr id="7" name="Rectangle 2">
            <a:extLst>
              <a:ext uri="{FF2B5EF4-FFF2-40B4-BE49-F238E27FC236}">
                <a16:creationId xmlns:a16="http://schemas.microsoft.com/office/drawing/2014/main" id="{729C7585-419B-487B-8E86-FA0AE2440197}"/>
              </a:ext>
            </a:extLst>
          </p:cNvPr>
          <p:cNvSpPr>
            <a:spLocks noChangeArrowheads="1"/>
          </p:cNvSpPr>
          <p:nvPr/>
        </p:nvSpPr>
        <p:spPr bwMode="auto">
          <a:xfrm>
            <a:off x="184404" y="3349824"/>
            <a:ext cx="11823192" cy="415498"/>
          </a:xfrm>
          <a:prstGeom prst="rect">
            <a:avLst/>
          </a:prstGeom>
          <a:noFill/>
          <a:ln>
            <a:noFill/>
          </a:ln>
          <a:effectLst/>
        </p:spPr>
        <p:txBody>
          <a:bodyPr vert="horz" wrap="square" lIns="91440" tIns="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err="1">
                <a:ln>
                  <a:noFill/>
                </a:ln>
                <a:solidFill>
                  <a:srgbClr val="ABABFF"/>
                </a:solidFill>
                <a:effectLst/>
                <a:latin typeface="JetBrains Mono" pitchFamily="2" charset="0"/>
              </a:rPr>
              <a:t>constexpr</a:t>
            </a:r>
            <a:r>
              <a:rPr kumimoji="0" lang="en-US" altLang="en-US" sz="2400" b="0" i="0" u="none" strike="noStrike" cap="none" normalizeH="0" baseline="0">
                <a:ln>
                  <a:noFill/>
                </a:ln>
                <a:solidFill>
                  <a:srgbClr val="0000FF"/>
                </a:solidFill>
                <a:effectLst/>
                <a:latin typeface="JetBrains Mono" pitchFamily="2" charset="0"/>
              </a:rPr>
              <a:t> auto </a:t>
            </a:r>
            <a:r>
              <a:rPr kumimoji="0" lang="en-US" altLang="en-US" sz="2400" b="0" i="0" u="none" strike="noStrike" cap="none" normalizeH="0" baseline="0">
                <a:ln>
                  <a:noFill/>
                </a:ln>
                <a:solidFill>
                  <a:srgbClr val="212529"/>
                </a:solidFill>
                <a:effectLst/>
                <a:latin typeface="JetBrains Mono" pitchFamily="2" charset="0"/>
              </a:rPr>
              <a:t>operator </a:t>
            </a:r>
            <a:r>
              <a:rPr kumimoji="0" lang="en-US" altLang="en-US" sz="2400" b="0" i="0" u="none" strike="noStrike" cap="none" normalizeH="0" baseline="0">
                <a:ln>
                  <a:noFill/>
                </a:ln>
                <a:solidFill>
                  <a:srgbClr val="000080"/>
                </a:solidFill>
                <a:effectLst/>
                <a:latin typeface="JetBrains Mono" pitchFamily="2" charset="0"/>
              </a:rPr>
              <a:t>&lt;=&gt;</a:t>
            </a:r>
            <a:r>
              <a:rPr kumimoji="0" lang="en-US" altLang="en-US" sz="2400" b="0" i="0" u="none" strike="noStrike" cap="none" normalizeH="0" baseline="0">
                <a:ln>
                  <a:noFill/>
                </a:ln>
                <a:solidFill>
                  <a:srgbClr val="212529"/>
                </a:solidFill>
                <a:effectLst/>
                <a:latin typeface="JetBrains Mono" pitchFamily="2" charset="0"/>
              </a:rPr>
              <a:t> </a:t>
            </a:r>
            <a:r>
              <a:rPr kumimoji="0" lang="en-US" altLang="en-US" sz="2400" b="0" i="0" u="none" strike="noStrike" cap="none" normalizeH="0" baseline="0">
                <a:ln>
                  <a:noFill/>
                </a:ln>
                <a:solidFill>
                  <a:srgbClr val="008000"/>
                </a:solidFill>
                <a:effectLst/>
                <a:latin typeface="JetBrains Mono" pitchFamily="2" charset="0"/>
              </a:rPr>
              <a:t>(</a:t>
            </a:r>
            <a:r>
              <a:rPr kumimoji="0" lang="en-US" altLang="en-US" sz="2400" b="0" i="0" u="none" strike="noStrike" cap="none" normalizeH="0" baseline="0">
                <a:ln>
                  <a:noFill/>
                </a:ln>
                <a:solidFill>
                  <a:srgbClr val="0000FF"/>
                </a:solidFill>
                <a:effectLst/>
                <a:latin typeface="JetBrains Mono" pitchFamily="2" charset="0"/>
              </a:rPr>
              <a:t>const</a:t>
            </a:r>
            <a:r>
              <a:rPr kumimoji="0" lang="en-US" altLang="en-US" sz="2400" b="0" i="0" u="none" strike="noStrike" cap="none" normalizeH="0" baseline="0">
                <a:ln>
                  <a:noFill/>
                </a:ln>
                <a:solidFill>
                  <a:srgbClr val="212529"/>
                </a:solidFill>
                <a:effectLst/>
                <a:latin typeface="JetBrains Mono" pitchFamily="2" charset="0"/>
              </a:rPr>
              <a:t> T </a:t>
            </a:r>
            <a:r>
              <a:rPr kumimoji="0" lang="en-US" altLang="en-US" sz="2400" b="0" i="0" u="none" strike="noStrike" cap="none" normalizeH="0" baseline="0">
                <a:ln>
                  <a:noFill/>
                </a:ln>
                <a:solidFill>
                  <a:srgbClr val="000040"/>
                </a:solidFill>
                <a:effectLst/>
                <a:latin typeface="JetBrains Mono" pitchFamily="2" charset="0"/>
              </a:rPr>
              <a:t>&amp;</a:t>
            </a:r>
            <a:r>
              <a:rPr kumimoji="0" lang="en-US" altLang="en-US" sz="2400" b="0" i="0" u="none" strike="noStrike" cap="none" normalizeH="0" baseline="0" err="1">
                <a:ln>
                  <a:noFill/>
                </a:ln>
                <a:solidFill>
                  <a:srgbClr val="212529"/>
                </a:solidFill>
                <a:effectLst/>
                <a:latin typeface="JetBrains Mono" pitchFamily="2" charset="0"/>
              </a:rPr>
              <a:t>rhs</a:t>
            </a:r>
            <a:r>
              <a:rPr kumimoji="0" lang="en-US" altLang="en-US" sz="2400" b="0" i="0" u="none" strike="noStrike" cap="none" normalizeH="0" baseline="0">
                <a:ln>
                  <a:noFill/>
                </a:ln>
                <a:solidFill>
                  <a:srgbClr val="008000"/>
                </a:solidFill>
                <a:effectLst/>
                <a:latin typeface="JetBrains Mono" pitchFamily="2" charset="0"/>
              </a:rPr>
              <a:t>)</a:t>
            </a:r>
            <a:r>
              <a:rPr kumimoji="0" lang="en-US" altLang="en-US" sz="2400" b="0" i="0" u="none" strike="noStrike" cap="none" normalizeH="0" baseline="0">
                <a:ln>
                  <a:noFill/>
                </a:ln>
                <a:solidFill>
                  <a:srgbClr val="0000FF"/>
                </a:solidFill>
                <a:effectLst/>
                <a:latin typeface="JetBrains Mono" pitchFamily="2" charset="0"/>
              </a:rPr>
              <a:t>const</a:t>
            </a:r>
            <a:r>
              <a:rPr kumimoji="0" lang="en-US" altLang="en-US" sz="2400" b="0" i="0" u="none" strike="noStrike" cap="none" normalizeH="0" baseline="0">
                <a:ln>
                  <a:noFill/>
                </a:ln>
                <a:solidFill>
                  <a:srgbClr val="000080"/>
                </a:solidFill>
                <a:effectLst/>
                <a:latin typeface="JetBrains Mono" pitchFamily="2" charset="0"/>
              </a:rPr>
              <a:t>=</a:t>
            </a:r>
            <a:r>
              <a:rPr kumimoji="0" lang="en-US" altLang="en-US" sz="2400" b="0" i="0" u="none" strike="noStrike" cap="none" normalizeH="0" baseline="0">
                <a:ln>
                  <a:noFill/>
                </a:ln>
                <a:solidFill>
                  <a:srgbClr val="0000FF"/>
                </a:solidFill>
                <a:effectLst/>
                <a:latin typeface="JetBrains Mono" pitchFamily="2" charset="0"/>
              </a:rPr>
              <a:t>default</a:t>
            </a:r>
            <a:r>
              <a:rPr kumimoji="0" lang="en-US" altLang="en-US" sz="2400" b="0" i="0" u="none" strike="noStrike" cap="none" normalizeH="0" baseline="0">
                <a:ln>
                  <a:noFill/>
                </a:ln>
                <a:solidFill>
                  <a:srgbClr val="212529"/>
                </a:solidFill>
                <a:effectLst/>
                <a:latin typeface="JetBrains Mono" pitchFamily="2" charset="0"/>
              </a:rPr>
              <a:t> </a:t>
            </a:r>
            <a:r>
              <a:rPr kumimoji="0" lang="en-US" altLang="en-US" sz="2400" b="0" i="0" u="none" strike="noStrike" cap="none" normalizeH="0" baseline="0">
                <a:ln>
                  <a:noFill/>
                </a:ln>
                <a:solidFill>
                  <a:srgbClr val="008080"/>
                </a:solidFill>
                <a:effectLst/>
                <a:latin typeface="JetBrains Mono" pitchFamily="2" charset="0"/>
              </a:rPr>
              <a:t>;</a:t>
            </a:r>
            <a:r>
              <a:rPr kumimoji="0" lang="en-US" altLang="en-US" b="0" i="0" u="none" strike="noStrike" cap="none" normalizeH="0" baseline="0">
                <a:ln>
                  <a:noFill/>
                </a:ln>
                <a:solidFill>
                  <a:schemeClr val="tx1"/>
                </a:solidFill>
                <a:effectLst/>
                <a:latin typeface="JetBrains Mono" pitchFamily="2" charset="0"/>
              </a:rPr>
              <a:t> </a:t>
            </a:r>
            <a:endParaRPr kumimoji="0" lang="en-US" altLang="en-US" sz="4800" b="0" i="0" u="none" strike="noStrike" cap="none" normalizeH="0" baseline="0">
              <a:ln>
                <a:noFill/>
              </a:ln>
              <a:solidFill>
                <a:schemeClr val="tx1"/>
              </a:solidFill>
              <a:effectLst/>
              <a:latin typeface="JetBrains Mono" pitchFamily="2" charset="0"/>
            </a:endParaRPr>
          </a:p>
        </p:txBody>
      </p:sp>
    </p:spTree>
    <p:extLst>
      <p:ext uri="{BB962C8B-B14F-4D97-AF65-F5344CB8AC3E}">
        <p14:creationId xmlns:p14="http://schemas.microsoft.com/office/powerpoint/2010/main" val="17234179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0302-0145-B17F-156A-B3BAA8D1D517}"/>
              </a:ext>
            </a:extLst>
          </p:cNvPr>
          <p:cNvSpPr>
            <a:spLocks noGrp="1"/>
          </p:cNvSpPr>
          <p:nvPr>
            <p:ph type="title"/>
          </p:nvPr>
        </p:nvSpPr>
        <p:spPr/>
        <p:txBody>
          <a:bodyPr/>
          <a:lstStyle/>
          <a:p>
            <a:r>
              <a:rPr lang="en-US"/>
              <a:t>Return Type</a:t>
            </a:r>
            <a:endParaRPr lang="en-IN"/>
          </a:p>
        </p:txBody>
      </p:sp>
      <p:sp>
        <p:nvSpPr>
          <p:cNvPr id="3" name="Content Placeholder 2">
            <a:extLst>
              <a:ext uri="{FF2B5EF4-FFF2-40B4-BE49-F238E27FC236}">
                <a16:creationId xmlns:a16="http://schemas.microsoft.com/office/drawing/2014/main" id="{E53F7250-3370-9D01-074B-67B975E89B7A}"/>
              </a:ext>
            </a:extLst>
          </p:cNvPr>
          <p:cNvSpPr>
            <a:spLocks noGrp="1"/>
          </p:cNvSpPr>
          <p:nvPr>
            <p:ph idx="1"/>
          </p:nvPr>
        </p:nvSpPr>
        <p:spPr/>
        <p:txBody>
          <a:bodyPr/>
          <a:lstStyle/>
          <a:p>
            <a:r>
              <a:rPr lang="en-US"/>
              <a:t>The return type of the operator &lt;=&gt; can be one of the following for any type T</a:t>
            </a:r>
          </a:p>
          <a:p>
            <a:pPr lvl="1"/>
            <a:r>
              <a:rPr lang="en-US"/>
              <a:t>std::</a:t>
            </a:r>
            <a:r>
              <a:rPr lang="en-US" err="1"/>
              <a:t>strong_ordering</a:t>
            </a:r>
            <a:endParaRPr lang="en-US"/>
          </a:p>
          <a:p>
            <a:pPr lvl="1"/>
            <a:r>
              <a:rPr lang="en-US"/>
              <a:t>std::</a:t>
            </a:r>
            <a:r>
              <a:rPr lang="en-US" err="1"/>
              <a:t>weak_ordering</a:t>
            </a:r>
            <a:endParaRPr lang="en-US"/>
          </a:p>
          <a:p>
            <a:pPr lvl="1"/>
            <a:r>
              <a:rPr lang="en-US"/>
              <a:t>std::</a:t>
            </a:r>
            <a:r>
              <a:rPr lang="en-US" err="1"/>
              <a:t>partial_ordering</a:t>
            </a:r>
            <a:endParaRPr lang="en-US"/>
          </a:p>
          <a:p>
            <a:r>
              <a:rPr lang="en-IN"/>
              <a:t>All types are comparable with the literal 0 only</a:t>
            </a:r>
          </a:p>
        </p:txBody>
      </p:sp>
    </p:spTree>
    <p:extLst>
      <p:ext uri="{BB962C8B-B14F-4D97-AF65-F5344CB8AC3E}">
        <p14:creationId xmlns:p14="http://schemas.microsoft.com/office/powerpoint/2010/main" val="175926714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486E-45EE-4F70-979B-B10F60E2BF33}"/>
              </a:ext>
            </a:extLst>
          </p:cNvPr>
          <p:cNvSpPr>
            <a:spLocks noGrp="1"/>
          </p:cNvSpPr>
          <p:nvPr>
            <p:ph type="title"/>
          </p:nvPr>
        </p:nvSpPr>
        <p:spPr/>
        <p:txBody>
          <a:bodyPr/>
          <a:lstStyle/>
          <a:p>
            <a:r>
              <a:rPr lang="en-US"/>
              <a:t>Example</a:t>
            </a:r>
            <a:endParaRPr lang="en-IN"/>
          </a:p>
        </p:txBody>
      </p:sp>
      <p:sp>
        <p:nvSpPr>
          <p:cNvPr id="5" name="TextBox 4">
            <a:extLst>
              <a:ext uri="{FF2B5EF4-FFF2-40B4-BE49-F238E27FC236}">
                <a16:creationId xmlns:a16="http://schemas.microsoft.com/office/drawing/2014/main" id="{9C863F7F-A76B-4F0F-B6B3-4079569FED1F}"/>
              </a:ext>
            </a:extLst>
          </p:cNvPr>
          <p:cNvSpPr txBox="1"/>
          <p:nvPr/>
        </p:nvSpPr>
        <p:spPr>
          <a:xfrm>
            <a:off x="324118" y="2473749"/>
            <a:ext cx="6571982" cy="2277547"/>
          </a:xfrm>
          <a:prstGeom prst="rect">
            <a:avLst/>
          </a:prstGeom>
          <a:solidFill>
            <a:schemeClr val="bg1">
              <a:lumMod val="95000"/>
              <a:lumOff val="5000"/>
            </a:schemeClr>
          </a:solidFill>
        </p:spPr>
        <p:txBody>
          <a:bodyPr wrap="square">
            <a:spAutoFit/>
          </a:bodyPr>
          <a:lstStyle/>
          <a:p>
            <a:pPr marR="0" algn="l" rtl="0"/>
            <a:r>
              <a:rPr lang="es-ES" sz="1600" b="0" i="0" u="none" strike="noStrike" baseline="0" err="1">
                <a:solidFill>
                  <a:srgbClr val="D5A2DF"/>
                </a:solidFill>
                <a:latin typeface="Cascadia Code" panose="020B0609020000020004" pitchFamily="49" charset="0"/>
                <a:cs typeface="Cascadia Code" panose="020B0609020000020004" pitchFamily="49" charset="0"/>
              </a:rPr>
              <a:t>int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C8C8C8"/>
                </a:solidFill>
                <a:latin typeface="Cascadia Code" panose="020B0609020000020004" pitchFamily="49" charset="0"/>
                <a:cs typeface="Cascadia Code" panose="020B0609020000020004" pitchFamily="49" charset="0"/>
              </a:rPr>
              <a:t>x</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78C6C"/>
                </a:solidFill>
                <a:latin typeface="Cascadia Code" panose="020B0609020000020004" pitchFamily="49" charset="0"/>
                <a:cs typeface="Cascadia Code" panose="020B0609020000020004" pitchFamily="49" charset="0"/>
              </a:rPr>
              <a:t>5</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C8C8C8"/>
                </a:solidFill>
                <a:latin typeface="Cascadia Code" panose="020B0609020000020004" pitchFamily="49" charset="0"/>
                <a:cs typeface="Cascadia Code" panose="020B0609020000020004" pitchFamily="49" charset="0"/>
              </a:rPr>
              <a:t>y</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78C6C"/>
                </a:solidFill>
                <a:latin typeface="Cascadia Code" panose="020B0609020000020004" pitchFamily="49" charset="0"/>
                <a:cs typeface="Cascadia Code" panose="020B0609020000020004" pitchFamily="49" charset="0"/>
              </a:rPr>
              <a:t>10</a:t>
            </a:r>
            <a:r>
              <a:rPr lang="es-ES" sz="1600" b="0" i="0" u="none" strike="noStrike" baseline="0">
                <a:solidFill>
                  <a:srgbClr val="FFFFFF"/>
                </a:solidFill>
                <a:latin typeface="Cascadia Code" panose="020B0609020000020004" pitchFamily="49" charset="0"/>
                <a:cs typeface="Cascadia Code" panose="020B0609020000020004" pitchFamily="49" charset="0"/>
              </a:rPr>
              <a:t>;</a:t>
            </a:r>
            <a:endParaRPr lang="es-ES" sz="1600" b="0" i="0" u="none" strike="noStrike" baseline="0">
              <a:solidFill>
                <a:srgbClr val="DCDCDC"/>
              </a:solidFill>
              <a:latin typeface="Cascadia Code" panose="020B0609020000020004" pitchFamily="49" charset="0"/>
              <a:cs typeface="Cascadia Code" panose="020B0609020000020004" pitchFamily="49" charset="0"/>
            </a:endParaRPr>
          </a:p>
          <a:p>
            <a:pPr marR="0" algn="l" rtl="0"/>
            <a:r>
              <a:rPr lang="en-IN" sz="1600" b="0" i="0" u="none" strike="noStrike" baseline="0">
                <a:solidFill>
                  <a:srgbClr val="CAC751"/>
                </a:solidFill>
                <a:latin typeface="Cascadia Code" panose="020B0609020000020004" pitchFamily="49" charset="0"/>
                <a:cs typeface="Cascadia Code" panose="020B0609020000020004" pitchFamily="49" charset="0"/>
              </a:rPr>
              <a:t>std</a:t>
            </a:r>
            <a:r>
              <a:rPr lang="en-IN" sz="1600" b="0" i="0" u="none" strike="noStrike" baseline="0">
                <a:solidFill>
                  <a:srgbClr val="FFFFFF"/>
                </a:solidFill>
                <a:latin typeface="Cascadia Code" panose="020B0609020000020004" pitchFamily="49" charset="0"/>
                <a:cs typeface="Cascadia Code" panose="020B0609020000020004" pitchFamily="49" charset="0"/>
              </a:rPr>
              <a:t>::</a:t>
            </a:r>
            <a:r>
              <a:rPr lang="en-IN" sz="1600" b="0" i="0" u="none" strike="noStrike" baseline="0" err="1">
                <a:solidFill>
                  <a:srgbClr val="FBB3C8"/>
                </a:solidFill>
                <a:latin typeface="Cascadia Code" panose="020B0609020000020004" pitchFamily="49" charset="0"/>
                <a:cs typeface="Cascadia Code" panose="020B0609020000020004" pitchFamily="49" charset="0"/>
              </a:rPr>
              <a:t>cout</a:t>
            </a:r>
            <a:r>
              <a:rPr lang="en-IN" sz="1600" b="0" i="0" u="none" strike="noStrike" baseline="0">
                <a:solidFill>
                  <a:srgbClr val="DCDCDC"/>
                </a:solidFill>
                <a:latin typeface="Cascadia Code" panose="020B0609020000020004" pitchFamily="49" charset="0"/>
                <a:cs typeface="Cascadia Code" panose="020B0609020000020004" pitchFamily="49" charset="0"/>
              </a:rPr>
              <a:t> </a:t>
            </a:r>
            <a:r>
              <a:rPr lang="en-IN" sz="1600" b="0" i="0" u="none" strike="noStrike" baseline="0">
                <a:solidFill>
                  <a:srgbClr val="008B8B"/>
                </a:solidFill>
                <a:latin typeface="Cascadia Code" panose="020B0609020000020004" pitchFamily="49" charset="0"/>
                <a:cs typeface="Cascadia Code" panose="020B0609020000020004" pitchFamily="49" charset="0"/>
              </a:rPr>
              <a:t>&lt;&lt;</a:t>
            </a:r>
            <a:r>
              <a:rPr lang="en-IN" sz="1600" b="0" i="0" u="none" strike="noStrike" baseline="0">
                <a:solidFill>
                  <a:srgbClr val="DCDCDC"/>
                </a:solidFill>
                <a:latin typeface="Cascadia Code" panose="020B0609020000020004" pitchFamily="49" charset="0"/>
                <a:cs typeface="Cascadia Code" panose="020B0609020000020004" pitchFamily="49" charset="0"/>
              </a:rPr>
              <a:t> </a:t>
            </a:r>
            <a:r>
              <a:rPr lang="en-IN" sz="1600" b="0" i="0" u="none" strike="noStrike" baseline="0">
                <a:solidFill>
                  <a:srgbClr val="CAC751"/>
                </a:solidFill>
                <a:latin typeface="Cascadia Code" panose="020B0609020000020004" pitchFamily="49" charset="0"/>
                <a:cs typeface="Cascadia Code" panose="020B0609020000020004" pitchFamily="49" charset="0"/>
              </a:rPr>
              <a:t>std</a:t>
            </a:r>
            <a:r>
              <a:rPr lang="en-IN" sz="1600" b="0" i="0" u="none" strike="noStrike" baseline="0">
                <a:solidFill>
                  <a:srgbClr val="FFFFFF"/>
                </a:solidFill>
                <a:latin typeface="Cascadia Code" panose="020B0609020000020004" pitchFamily="49" charset="0"/>
                <a:cs typeface="Cascadia Code" panose="020B0609020000020004" pitchFamily="49" charset="0"/>
              </a:rPr>
              <a:t>::</a:t>
            </a:r>
            <a:r>
              <a:rPr lang="en-IN" sz="1600" b="0" i="0" u="none" strike="noStrike" baseline="0" err="1">
                <a:solidFill>
                  <a:srgbClr val="7B6FC4"/>
                </a:solidFill>
                <a:latin typeface="Cascadia Code" panose="020B0609020000020004" pitchFamily="49" charset="0"/>
                <a:cs typeface="Cascadia Code" panose="020B0609020000020004" pitchFamily="49" charset="0"/>
              </a:rPr>
              <a:t>boolalpha</a:t>
            </a:r>
            <a:r>
              <a:rPr lang="en-IN" sz="1600" b="0" i="0" u="none" strike="noStrike" baseline="0">
                <a:solidFill>
                  <a:srgbClr val="DCDCDC"/>
                </a:solidFill>
                <a:latin typeface="Cascadia Code" panose="020B0609020000020004" pitchFamily="49" charset="0"/>
                <a:cs typeface="Cascadia Code" panose="020B0609020000020004" pitchFamily="49" charset="0"/>
              </a:rPr>
              <a:t> </a:t>
            </a:r>
            <a:r>
              <a:rPr lang="en-IN" sz="1600" b="0" i="0" u="none" strike="noStrike" baseline="0">
                <a:solidFill>
                  <a:srgbClr val="FFFFFF"/>
                </a:solidFill>
                <a:latin typeface="Cascadia Code" panose="020B0609020000020004" pitchFamily="49" charset="0"/>
                <a:cs typeface="Cascadia Code" panose="020B0609020000020004" pitchFamily="49" charset="0"/>
              </a:rPr>
              <a:t>;</a:t>
            </a:r>
            <a:endParaRPr lang="en-IN" sz="1600" b="0" i="0" u="none" strike="noStrike" baseline="0">
              <a:solidFill>
                <a:srgbClr val="DCDCDC"/>
              </a:solidFill>
              <a:latin typeface="Cascadia Code" panose="020B0609020000020004" pitchFamily="49" charset="0"/>
              <a:cs typeface="Cascadia Code" panose="020B0609020000020004" pitchFamily="49" charset="0"/>
            </a:endParaRPr>
          </a:p>
          <a:p>
            <a:pPr marR="0" algn="l" rtl="0"/>
            <a:r>
              <a:rPr lang="es-ES" sz="1600" b="0" i="0" u="none" strike="noStrike" baseline="0" err="1">
                <a:solidFill>
                  <a:srgbClr val="CAC751"/>
                </a:solidFill>
                <a:latin typeface="Cascadia Code" panose="020B0609020000020004" pitchFamily="49" charset="0"/>
                <a:cs typeface="Cascadia Code" panose="020B0609020000020004" pitchFamily="49" charset="0"/>
              </a:rPr>
              <a:t>std</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err="1">
                <a:solidFill>
                  <a:srgbClr val="FBB3C8"/>
                </a:solidFill>
                <a:latin typeface="Cascadia Code" panose="020B0609020000020004" pitchFamily="49" charset="0"/>
                <a:cs typeface="Cascadia Code" panose="020B0609020000020004" pitchFamily="49" charset="0"/>
              </a:rPr>
              <a:t>cout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A31515"/>
                </a:solidFill>
                <a:latin typeface="Cascadia Code" panose="020B0609020000020004" pitchFamily="49" charset="0"/>
                <a:cs typeface="Cascadia Code" panose="020B0609020000020004" pitchFamily="49" charset="0"/>
              </a:rPr>
              <a:t>"</a:t>
            </a:r>
            <a:r>
              <a:rPr lang="es-ES" sz="1600" b="0" i="0" u="none" strike="noStrike" baseline="0">
                <a:solidFill>
                  <a:srgbClr val="C3E88D"/>
                </a:solidFill>
                <a:latin typeface="Cascadia Code" panose="020B0609020000020004" pitchFamily="49" charset="0"/>
                <a:cs typeface="Cascadia Code" panose="020B0609020000020004" pitchFamily="49" charset="0"/>
              </a:rPr>
              <a:t>x &lt; y ?</a:t>
            </a:r>
            <a:r>
              <a:rPr lang="es-ES" sz="1600" b="0" i="0" u="none" strike="noStrike" baseline="0">
                <a:solidFill>
                  <a:srgbClr val="A31515"/>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a:solidFill>
                  <a:srgbClr val="C8C8C8"/>
                </a:solidFill>
                <a:latin typeface="Cascadia Code" panose="020B0609020000020004" pitchFamily="49" charset="0"/>
                <a:cs typeface="Cascadia Code" panose="020B0609020000020004" pitchFamily="49" charset="0"/>
              </a:rPr>
              <a:t>x</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&lt;=&gt;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C8C8C8"/>
                </a:solidFill>
                <a:latin typeface="Cascadia Code" panose="020B0609020000020004" pitchFamily="49" charset="0"/>
                <a:cs typeface="Cascadia Code" panose="020B0609020000020004" pitchFamily="49" charset="0"/>
              </a:rPr>
              <a:t>y</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78C6C"/>
                </a:solidFill>
                <a:latin typeface="Cascadia Code" panose="020B0609020000020004" pitchFamily="49" charset="0"/>
                <a:cs typeface="Cascadia Code" panose="020B0609020000020004" pitchFamily="49" charset="0"/>
              </a:rPr>
              <a:t>0</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A31515"/>
                </a:solidFill>
                <a:latin typeface="Cascadia Code" panose="020B0609020000020004" pitchFamily="49" charset="0"/>
                <a:cs typeface="Cascadia Code" panose="020B0609020000020004" pitchFamily="49" charset="0"/>
              </a:rPr>
              <a:t>'\n'</a:t>
            </a:r>
            <a:r>
              <a:rPr lang="es-ES" sz="1600" b="0" i="0" u="none" strike="noStrike" baseline="0">
                <a:solidFill>
                  <a:srgbClr val="FFFFFF"/>
                </a:solidFill>
                <a:latin typeface="Cascadia Code" panose="020B0609020000020004" pitchFamily="49" charset="0"/>
                <a:cs typeface="Cascadia Code" panose="020B0609020000020004" pitchFamily="49" charset="0"/>
              </a:rPr>
              <a:t>;</a:t>
            </a:r>
            <a:endParaRPr lang="es-ES" sz="1600" b="0" i="0" u="none" strike="noStrike" baseline="0">
              <a:solidFill>
                <a:srgbClr val="DCDCDC"/>
              </a:solidFill>
              <a:latin typeface="Cascadia Code" panose="020B0609020000020004" pitchFamily="49" charset="0"/>
              <a:cs typeface="Cascadia Code" panose="020B0609020000020004" pitchFamily="49" charset="0"/>
            </a:endParaRPr>
          </a:p>
          <a:p>
            <a:pPr marR="0" algn="l" rtl="0"/>
            <a:r>
              <a:rPr lang="es-ES" sz="1600" b="0" i="0" u="none" strike="noStrike" baseline="0" err="1">
                <a:solidFill>
                  <a:srgbClr val="CAC751"/>
                </a:solidFill>
                <a:latin typeface="Cascadia Code" panose="020B0609020000020004" pitchFamily="49" charset="0"/>
                <a:cs typeface="Cascadia Code" panose="020B0609020000020004" pitchFamily="49" charset="0"/>
              </a:rPr>
              <a:t>std</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err="1">
                <a:solidFill>
                  <a:srgbClr val="FBB3C8"/>
                </a:solidFill>
                <a:latin typeface="Cascadia Code" panose="020B0609020000020004" pitchFamily="49" charset="0"/>
                <a:cs typeface="Cascadia Code" panose="020B0609020000020004" pitchFamily="49" charset="0"/>
              </a:rPr>
              <a:t>cout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A31515"/>
                </a:solidFill>
                <a:latin typeface="Cascadia Code" panose="020B0609020000020004" pitchFamily="49" charset="0"/>
                <a:cs typeface="Cascadia Code" panose="020B0609020000020004" pitchFamily="49" charset="0"/>
              </a:rPr>
              <a:t>"</a:t>
            </a:r>
            <a:r>
              <a:rPr lang="es-ES" sz="1600" b="0" i="0" u="none" strike="noStrike" baseline="0">
                <a:solidFill>
                  <a:srgbClr val="C3E88D"/>
                </a:solidFill>
                <a:latin typeface="Cascadia Code" panose="020B0609020000020004" pitchFamily="49" charset="0"/>
                <a:cs typeface="Cascadia Code" panose="020B0609020000020004" pitchFamily="49" charset="0"/>
              </a:rPr>
              <a:t>x &gt; y ?</a:t>
            </a:r>
            <a:r>
              <a:rPr lang="es-ES" sz="1600" b="0" i="0" u="none" strike="noStrike" baseline="0">
                <a:solidFill>
                  <a:srgbClr val="A31515"/>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a:solidFill>
                  <a:srgbClr val="C8C8C8"/>
                </a:solidFill>
                <a:latin typeface="Cascadia Code" panose="020B0609020000020004" pitchFamily="49" charset="0"/>
                <a:cs typeface="Cascadia Code" panose="020B0609020000020004" pitchFamily="49" charset="0"/>
              </a:rPr>
              <a:t>x</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&lt;=&gt;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C8C8C8"/>
                </a:solidFill>
                <a:latin typeface="Cascadia Code" panose="020B0609020000020004" pitchFamily="49" charset="0"/>
                <a:cs typeface="Cascadia Code" panose="020B0609020000020004" pitchFamily="49" charset="0"/>
              </a:rPr>
              <a:t>y</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&gt;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78C6C"/>
                </a:solidFill>
                <a:latin typeface="Cascadia Code" panose="020B0609020000020004" pitchFamily="49" charset="0"/>
                <a:cs typeface="Cascadia Code" panose="020B0609020000020004" pitchFamily="49" charset="0"/>
              </a:rPr>
              <a:t>0</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A31515"/>
                </a:solidFill>
                <a:latin typeface="Cascadia Code" panose="020B0609020000020004" pitchFamily="49" charset="0"/>
                <a:cs typeface="Cascadia Code" panose="020B0609020000020004" pitchFamily="49" charset="0"/>
              </a:rPr>
              <a:t>'\n'</a:t>
            </a:r>
            <a:r>
              <a:rPr lang="es-ES" sz="1600" b="0" i="0" u="none" strike="noStrike" baseline="0">
                <a:solidFill>
                  <a:srgbClr val="FFFFFF"/>
                </a:solidFill>
                <a:latin typeface="Cascadia Code" panose="020B0609020000020004" pitchFamily="49" charset="0"/>
                <a:cs typeface="Cascadia Code" panose="020B0609020000020004" pitchFamily="49" charset="0"/>
              </a:rPr>
              <a:t>;</a:t>
            </a:r>
            <a:endParaRPr lang="es-ES" sz="1600" b="0" i="0" u="none" strike="noStrike" baseline="0">
              <a:solidFill>
                <a:srgbClr val="DCDCDC"/>
              </a:solidFill>
              <a:latin typeface="Cascadia Code" panose="020B0609020000020004" pitchFamily="49" charset="0"/>
              <a:cs typeface="Cascadia Code" panose="020B0609020000020004" pitchFamily="49" charset="0"/>
            </a:endParaRPr>
          </a:p>
          <a:p>
            <a:pPr marR="0" algn="l" rtl="0"/>
            <a:r>
              <a:rPr lang="es-ES" sz="1600" b="0" i="0" u="none" strike="noStrike" baseline="0" err="1">
                <a:solidFill>
                  <a:srgbClr val="CAC751"/>
                </a:solidFill>
                <a:latin typeface="Cascadia Code" panose="020B0609020000020004" pitchFamily="49" charset="0"/>
                <a:cs typeface="Cascadia Code" panose="020B0609020000020004" pitchFamily="49" charset="0"/>
              </a:rPr>
              <a:t>std</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err="1">
                <a:solidFill>
                  <a:srgbClr val="FBB3C8"/>
                </a:solidFill>
                <a:latin typeface="Cascadia Code" panose="020B0609020000020004" pitchFamily="49" charset="0"/>
                <a:cs typeface="Cascadia Code" panose="020B0609020000020004" pitchFamily="49" charset="0"/>
              </a:rPr>
              <a:t>cout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A31515"/>
                </a:solidFill>
                <a:latin typeface="Cascadia Code" panose="020B0609020000020004" pitchFamily="49" charset="0"/>
                <a:cs typeface="Cascadia Code" panose="020B0609020000020004" pitchFamily="49" charset="0"/>
              </a:rPr>
              <a:t>"</a:t>
            </a:r>
            <a:r>
              <a:rPr lang="es-ES" sz="1600" b="0" i="0" u="none" strike="noStrike" baseline="0">
                <a:solidFill>
                  <a:srgbClr val="C3E88D"/>
                </a:solidFill>
                <a:latin typeface="Cascadia Code" panose="020B0609020000020004" pitchFamily="49" charset="0"/>
                <a:cs typeface="Cascadia Code" panose="020B0609020000020004" pitchFamily="49" charset="0"/>
              </a:rPr>
              <a:t>x &lt;= y?</a:t>
            </a:r>
            <a:r>
              <a:rPr lang="es-ES" sz="1600" b="0" i="0" u="none" strike="noStrike" baseline="0">
                <a:solidFill>
                  <a:srgbClr val="A31515"/>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a:solidFill>
                  <a:srgbClr val="C8C8C8"/>
                </a:solidFill>
                <a:latin typeface="Cascadia Code" panose="020B0609020000020004" pitchFamily="49" charset="0"/>
                <a:cs typeface="Cascadia Code" panose="020B0609020000020004" pitchFamily="49" charset="0"/>
              </a:rPr>
              <a:t>x</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&lt;=&gt;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C8C8C8"/>
                </a:solidFill>
                <a:latin typeface="Cascadia Code" panose="020B0609020000020004" pitchFamily="49" charset="0"/>
                <a:cs typeface="Cascadia Code" panose="020B0609020000020004" pitchFamily="49" charset="0"/>
              </a:rPr>
              <a:t>y</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78C6C"/>
                </a:solidFill>
                <a:latin typeface="Cascadia Code" panose="020B0609020000020004" pitchFamily="49" charset="0"/>
                <a:cs typeface="Cascadia Code" panose="020B0609020000020004" pitchFamily="49" charset="0"/>
              </a:rPr>
              <a:t>0</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A31515"/>
                </a:solidFill>
                <a:latin typeface="Cascadia Code" panose="020B0609020000020004" pitchFamily="49" charset="0"/>
                <a:cs typeface="Cascadia Code" panose="020B0609020000020004" pitchFamily="49" charset="0"/>
              </a:rPr>
              <a:t>'\n'</a:t>
            </a:r>
            <a:r>
              <a:rPr lang="es-ES" sz="1600" b="0" i="0" u="none" strike="noStrike" baseline="0">
                <a:solidFill>
                  <a:srgbClr val="FFFFFF"/>
                </a:solidFill>
                <a:latin typeface="Cascadia Code" panose="020B0609020000020004" pitchFamily="49" charset="0"/>
                <a:cs typeface="Cascadia Code" panose="020B0609020000020004" pitchFamily="49" charset="0"/>
              </a:rPr>
              <a:t>;</a:t>
            </a:r>
            <a:endParaRPr lang="es-ES" sz="1600" b="0" i="0" u="none" strike="noStrike" baseline="0">
              <a:solidFill>
                <a:srgbClr val="DCDCDC"/>
              </a:solidFill>
              <a:latin typeface="Cascadia Code" panose="020B0609020000020004" pitchFamily="49" charset="0"/>
              <a:cs typeface="Cascadia Code" panose="020B0609020000020004" pitchFamily="49" charset="0"/>
            </a:endParaRPr>
          </a:p>
          <a:p>
            <a:pPr marR="0" algn="l" rtl="0"/>
            <a:r>
              <a:rPr lang="es-ES" sz="1600" b="0" i="0" u="none" strike="noStrike" baseline="0" err="1">
                <a:solidFill>
                  <a:srgbClr val="CAC751"/>
                </a:solidFill>
                <a:latin typeface="Cascadia Code" panose="020B0609020000020004" pitchFamily="49" charset="0"/>
                <a:cs typeface="Cascadia Code" panose="020B0609020000020004" pitchFamily="49" charset="0"/>
              </a:rPr>
              <a:t>std</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err="1">
                <a:solidFill>
                  <a:srgbClr val="FBB3C8"/>
                </a:solidFill>
                <a:latin typeface="Cascadia Code" panose="020B0609020000020004" pitchFamily="49" charset="0"/>
                <a:cs typeface="Cascadia Code" panose="020B0609020000020004" pitchFamily="49" charset="0"/>
              </a:rPr>
              <a:t>cout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A31515"/>
                </a:solidFill>
                <a:latin typeface="Cascadia Code" panose="020B0609020000020004" pitchFamily="49" charset="0"/>
                <a:cs typeface="Cascadia Code" panose="020B0609020000020004" pitchFamily="49" charset="0"/>
              </a:rPr>
              <a:t>"</a:t>
            </a:r>
            <a:r>
              <a:rPr lang="es-ES" sz="1600" b="0" i="0" u="none" strike="noStrike" baseline="0">
                <a:solidFill>
                  <a:srgbClr val="C3E88D"/>
                </a:solidFill>
                <a:latin typeface="Cascadia Code" panose="020B0609020000020004" pitchFamily="49" charset="0"/>
                <a:cs typeface="Cascadia Code" panose="020B0609020000020004" pitchFamily="49" charset="0"/>
              </a:rPr>
              <a:t>x &gt;= y?</a:t>
            </a:r>
            <a:r>
              <a:rPr lang="es-ES" sz="1600" b="0" i="0" u="none" strike="noStrike" baseline="0">
                <a:solidFill>
                  <a:srgbClr val="A31515"/>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a:solidFill>
                  <a:srgbClr val="C8C8C8"/>
                </a:solidFill>
                <a:latin typeface="Cascadia Code" panose="020B0609020000020004" pitchFamily="49" charset="0"/>
                <a:cs typeface="Cascadia Code" panose="020B0609020000020004" pitchFamily="49" charset="0"/>
              </a:rPr>
              <a:t>x</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&lt;=&gt;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C8C8C8"/>
                </a:solidFill>
                <a:latin typeface="Cascadia Code" panose="020B0609020000020004" pitchFamily="49" charset="0"/>
                <a:cs typeface="Cascadia Code" panose="020B0609020000020004" pitchFamily="49" charset="0"/>
              </a:rPr>
              <a:t>y</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&gt;=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78C6C"/>
                </a:solidFill>
                <a:latin typeface="Cascadia Code" panose="020B0609020000020004" pitchFamily="49" charset="0"/>
                <a:cs typeface="Cascadia Code" panose="020B0609020000020004" pitchFamily="49" charset="0"/>
              </a:rPr>
              <a:t>0</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A31515"/>
                </a:solidFill>
                <a:latin typeface="Cascadia Code" panose="020B0609020000020004" pitchFamily="49" charset="0"/>
                <a:cs typeface="Cascadia Code" panose="020B0609020000020004" pitchFamily="49" charset="0"/>
              </a:rPr>
              <a:t>'\n'</a:t>
            </a:r>
            <a:r>
              <a:rPr lang="es-ES" sz="1600" b="0" i="0" u="none" strike="noStrike" baseline="0">
                <a:solidFill>
                  <a:srgbClr val="FFFFFF"/>
                </a:solidFill>
                <a:latin typeface="Cascadia Code" panose="020B0609020000020004" pitchFamily="49" charset="0"/>
                <a:cs typeface="Cascadia Code" panose="020B0609020000020004" pitchFamily="49" charset="0"/>
              </a:rPr>
              <a:t>;</a:t>
            </a:r>
            <a:endParaRPr lang="es-ES" sz="1600" b="0" i="0" u="none" strike="noStrike" baseline="0">
              <a:solidFill>
                <a:srgbClr val="DCDCDC"/>
              </a:solidFill>
              <a:latin typeface="Cascadia Code" panose="020B0609020000020004" pitchFamily="49" charset="0"/>
              <a:cs typeface="Cascadia Code" panose="020B0609020000020004" pitchFamily="49" charset="0"/>
            </a:endParaRPr>
          </a:p>
          <a:p>
            <a:pPr marR="0" algn="l" rtl="0"/>
            <a:r>
              <a:rPr lang="es-ES" sz="1600" b="0" i="0" u="none" strike="noStrike" baseline="0" err="1">
                <a:solidFill>
                  <a:srgbClr val="CAC751"/>
                </a:solidFill>
                <a:latin typeface="Cascadia Code" panose="020B0609020000020004" pitchFamily="49" charset="0"/>
                <a:cs typeface="Cascadia Code" panose="020B0609020000020004" pitchFamily="49" charset="0"/>
              </a:rPr>
              <a:t>std</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err="1">
                <a:solidFill>
                  <a:srgbClr val="FBB3C8"/>
                </a:solidFill>
                <a:latin typeface="Cascadia Code" panose="020B0609020000020004" pitchFamily="49" charset="0"/>
                <a:cs typeface="Cascadia Code" panose="020B0609020000020004" pitchFamily="49" charset="0"/>
              </a:rPr>
              <a:t>cout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A31515"/>
                </a:solidFill>
                <a:latin typeface="Cascadia Code" panose="020B0609020000020004" pitchFamily="49" charset="0"/>
                <a:cs typeface="Cascadia Code" panose="020B0609020000020004" pitchFamily="49" charset="0"/>
              </a:rPr>
              <a:t>"</a:t>
            </a:r>
            <a:r>
              <a:rPr lang="es-ES" sz="1600" b="0" i="0" u="none" strike="noStrike" baseline="0">
                <a:solidFill>
                  <a:srgbClr val="C3E88D"/>
                </a:solidFill>
                <a:latin typeface="Cascadia Code" panose="020B0609020000020004" pitchFamily="49" charset="0"/>
                <a:cs typeface="Cascadia Code" panose="020B0609020000020004" pitchFamily="49" charset="0"/>
              </a:rPr>
              <a:t>x == y?</a:t>
            </a:r>
            <a:r>
              <a:rPr lang="es-ES" sz="1600" b="0" i="0" u="none" strike="noStrike" baseline="0">
                <a:solidFill>
                  <a:srgbClr val="A31515"/>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a:solidFill>
                  <a:srgbClr val="C8C8C8"/>
                </a:solidFill>
                <a:latin typeface="Cascadia Code" panose="020B0609020000020004" pitchFamily="49" charset="0"/>
                <a:cs typeface="Cascadia Code" panose="020B0609020000020004" pitchFamily="49" charset="0"/>
              </a:rPr>
              <a:t>x</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&lt;=&gt;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C8C8C8"/>
                </a:solidFill>
                <a:latin typeface="Cascadia Code" panose="020B0609020000020004" pitchFamily="49" charset="0"/>
                <a:cs typeface="Cascadia Code" panose="020B0609020000020004" pitchFamily="49" charset="0"/>
              </a:rPr>
              <a:t>y</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78C6C"/>
                </a:solidFill>
                <a:latin typeface="Cascadia Code" panose="020B0609020000020004" pitchFamily="49" charset="0"/>
                <a:cs typeface="Cascadia Code" panose="020B0609020000020004" pitchFamily="49" charset="0"/>
              </a:rPr>
              <a:t>0</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A31515"/>
                </a:solidFill>
                <a:latin typeface="Cascadia Code" panose="020B0609020000020004" pitchFamily="49" charset="0"/>
                <a:cs typeface="Cascadia Code" panose="020B0609020000020004" pitchFamily="49" charset="0"/>
              </a:rPr>
              <a:t>'\n'</a:t>
            </a:r>
            <a:r>
              <a:rPr lang="es-ES" sz="1600" b="0" i="0" u="none" strike="noStrike" baseline="0">
                <a:solidFill>
                  <a:srgbClr val="FFFFFF"/>
                </a:solidFill>
                <a:latin typeface="Cascadia Code" panose="020B0609020000020004" pitchFamily="49" charset="0"/>
                <a:cs typeface="Cascadia Code" panose="020B0609020000020004" pitchFamily="49" charset="0"/>
              </a:rPr>
              <a:t>;</a:t>
            </a:r>
            <a:endParaRPr lang="es-ES" sz="1600" b="0" i="0" u="none" strike="noStrike" baseline="0">
              <a:solidFill>
                <a:srgbClr val="DCDCDC"/>
              </a:solidFill>
              <a:latin typeface="Cascadia Code" panose="020B0609020000020004" pitchFamily="49" charset="0"/>
              <a:cs typeface="Cascadia Code" panose="020B0609020000020004" pitchFamily="49" charset="0"/>
            </a:endParaRPr>
          </a:p>
          <a:p>
            <a:pPr marR="0" algn="l" rtl="0"/>
            <a:r>
              <a:rPr lang="es-ES" sz="1600" b="0" i="0" u="none" strike="noStrike" baseline="0" err="1">
                <a:solidFill>
                  <a:srgbClr val="CAC751"/>
                </a:solidFill>
                <a:latin typeface="Cascadia Code" panose="020B0609020000020004" pitchFamily="49" charset="0"/>
                <a:cs typeface="Cascadia Code" panose="020B0609020000020004" pitchFamily="49" charset="0"/>
              </a:rPr>
              <a:t>std</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err="1">
                <a:solidFill>
                  <a:srgbClr val="FBB3C8"/>
                </a:solidFill>
                <a:latin typeface="Cascadia Code" panose="020B0609020000020004" pitchFamily="49" charset="0"/>
                <a:cs typeface="Cascadia Code" panose="020B0609020000020004" pitchFamily="49" charset="0"/>
              </a:rPr>
              <a:t>cout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A31515"/>
                </a:solidFill>
                <a:latin typeface="Cascadia Code" panose="020B0609020000020004" pitchFamily="49" charset="0"/>
                <a:cs typeface="Cascadia Code" panose="020B0609020000020004" pitchFamily="49" charset="0"/>
              </a:rPr>
              <a:t>"</a:t>
            </a:r>
            <a:r>
              <a:rPr lang="es-ES" sz="1600" b="0" i="0" u="none" strike="noStrike" baseline="0">
                <a:solidFill>
                  <a:srgbClr val="C3E88D"/>
                </a:solidFill>
                <a:latin typeface="Cascadia Code" panose="020B0609020000020004" pitchFamily="49" charset="0"/>
                <a:cs typeface="Cascadia Code" panose="020B0609020000020004" pitchFamily="49" charset="0"/>
              </a:rPr>
              <a:t>x != y?</a:t>
            </a:r>
            <a:r>
              <a:rPr lang="es-ES" sz="1600" b="0" i="0" u="none" strike="noStrike" baseline="0">
                <a:solidFill>
                  <a:srgbClr val="A31515"/>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a:solidFill>
                  <a:srgbClr val="C8C8C8"/>
                </a:solidFill>
                <a:latin typeface="Cascadia Code" panose="020B0609020000020004" pitchFamily="49" charset="0"/>
                <a:cs typeface="Cascadia Code" panose="020B0609020000020004" pitchFamily="49" charset="0"/>
              </a:rPr>
              <a:t>x</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&lt;=&gt;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C8C8C8"/>
                </a:solidFill>
                <a:latin typeface="Cascadia Code" panose="020B0609020000020004" pitchFamily="49" charset="0"/>
                <a:cs typeface="Cascadia Code" panose="020B0609020000020004" pitchFamily="49" charset="0"/>
              </a:rPr>
              <a:t>y</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78C6C"/>
                </a:solidFill>
                <a:latin typeface="Cascadia Code" panose="020B0609020000020004" pitchFamily="49" charset="0"/>
                <a:cs typeface="Cascadia Code" panose="020B0609020000020004" pitchFamily="49" charset="0"/>
              </a:rPr>
              <a:t>0</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FFFFFF"/>
                </a:solidFill>
                <a:latin typeface="Cascadia Code" panose="020B0609020000020004" pitchFamily="49" charset="0"/>
                <a:cs typeface="Cascadia Code" panose="020B0609020000020004" pitchFamily="49" charset="0"/>
              </a:rPr>
              <a: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008B8B"/>
                </a:solidFill>
                <a:latin typeface="Cascadia Code" panose="020B0609020000020004" pitchFamily="49" charset="0"/>
                <a:cs typeface="Cascadia Code" panose="020B0609020000020004" pitchFamily="49" charset="0"/>
              </a:rPr>
              <a:t>&lt;&lt;</a:t>
            </a:r>
            <a:r>
              <a:rPr lang="es-ES" sz="1600" b="0" i="0" u="none" strike="noStrike" baseline="0">
                <a:solidFill>
                  <a:srgbClr val="DCDCDC"/>
                </a:solidFill>
                <a:latin typeface="Cascadia Code" panose="020B0609020000020004" pitchFamily="49" charset="0"/>
                <a:cs typeface="Cascadia Code" panose="020B0609020000020004" pitchFamily="49" charset="0"/>
              </a:rPr>
              <a:t> </a:t>
            </a:r>
            <a:r>
              <a:rPr lang="es-ES" sz="1600" b="0" i="0" u="none" strike="noStrike" baseline="0">
                <a:solidFill>
                  <a:srgbClr val="A31515"/>
                </a:solidFill>
                <a:latin typeface="Cascadia Code" panose="020B0609020000020004" pitchFamily="49" charset="0"/>
                <a:cs typeface="Cascadia Code" panose="020B0609020000020004" pitchFamily="49" charset="0"/>
              </a:rPr>
              <a:t>'\n'</a:t>
            </a:r>
            <a:r>
              <a:rPr lang="es-ES" sz="1600" b="0" i="0" u="none" strike="noStrike" baseline="0">
                <a:solidFill>
                  <a:srgbClr val="FFFFFF"/>
                </a:solidFill>
                <a:latin typeface="Cascadia Code" panose="020B0609020000020004" pitchFamily="49" charset="0"/>
                <a:cs typeface="Cascadia Code" panose="020B0609020000020004" pitchFamily="49" charset="0"/>
              </a:rPr>
              <a:t>;</a:t>
            </a:r>
            <a:endParaRPr lang="es-ES" sz="1600" b="0" i="0" u="none" strike="noStrike" baseline="0">
              <a:solidFill>
                <a:srgbClr val="DCDCDC"/>
              </a:solidFill>
              <a:latin typeface="Cascadia Code" panose="020B0609020000020004" pitchFamily="49" charset="0"/>
              <a:cs typeface="Cascadia Code" panose="020B0609020000020004" pitchFamily="49" charset="0"/>
            </a:endParaRPr>
          </a:p>
          <a:p>
            <a:pPr marR="0" algn="l" rtl="0"/>
            <a:endParaRPr lang="en-IN" sz="1400" b="0" i="0" u="none" strike="noStrike" baseline="0">
              <a:latin typeface="Cascadia Code" panose="020B0609020000020004" pitchFamily="49" charset="0"/>
              <a:cs typeface="Cascadia Code" panose="020B0609020000020004" pitchFamily="49" charset="0"/>
            </a:endParaRPr>
          </a:p>
        </p:txBody>
      </p:sp>
      <p:sp>
        <p:nvSpPr>
          <p:cNvPr id="7" name="TextBox 6">
            <a:extLst>
              <a:ext uri="{FF2B5EF4-FFF2-40B4-BE49-F238E27FC236}">
                <a16:creationId xmlns:a16="http://schemas.microsoft.com/office/drawing/2014/main" id="{8AE3F4C5-CFCC-421D-B19A-B9A51ECC9303}"/>
              </a:ext>
            </a:extLst>
          </p:cNvPr>
          <p:cNvSpPr txBox="1"/>
          <p:nvPr/>
        </p:nvSpPr>
        <p:spPr>
          <a:xfrm>
            <a:off x="9124682" y="2643027"/>
            <a:ext cx="2743200" cy="1938992"/>
          </a:xfrm>
          <a:prstGeom prst="rect">
            <a:avLst/>
          </a:prstGeom>
          <a:solidFill>
            <a:schemeClr val="bg1">
              <a:lumMod val="95000"/>
              <a:lumOff val="5000"/>
            </a:schemeClr>
          </a:solidFill>
        </p:spPr>
        <p:txBody>
          <a:bodyPr wrap="square">
            <a:spAutoFit/>
          </a:bodyPr>
          <a:lstStyle/>
          <a:p>
            <a:r>
              <a:rPr lang="en-IN" sz="2000"/>
              <a:t>x &lt; y  ? true</a:t>
            </a:r>
          </a:p>
          <a:p>
            <a:r>
              <a:rPr lang="en-IN" sz="2000"/>
              <a:t>x &gt; y  ? false</a:t>
            </a:r>
          </a:p>
          <a:p>
            <a:r>
              <a:rPr lang="en-IN" sz="2000"/>
              <a:t>x &lt;= y? true</a:t>
            </a:r>
          </a:p>
          <a:p>
            <a:r>
              <a:rPr lang="en-IN" sz="2000"/>
              <a:t>x &gt;= y? false</a:t>
            </a:r>
          </a:p>
          <a:p>
            <a:r>
              <a:rPr lang="en-IN" sz="2000"/>
              <a:t>x == y? false</a:t>
            </a:r>
          </a:p>
          <a:p>
            <a:r>
              <a:rPr lang="en-IN" sz="2000"/>
              <a:t>x != y ? true</a:t>
            </a:r>
          </a:p>
        </p:txBody>
      </p:sp>
      <p:sp>
        <p:nvSpPr>
          <p:cNvPr id="8" name="Arrow: Right 7">
            <a:extLst>
              <a:ext uri="{FF2B5EF4-FFF2-40B4-BE49-F238E27FC236}">
                <a16:creationId xmlns:a16="http://schemas.microsoft.com/office/drawing/2014/main" id="{558C6B3E-2C34-441F-85E6-8925BDBD8B1A}"/>
              </a:ext>
            </a:extLst>
          </p:cNvPr>
          <p:cNvSpPr/>
          <p:nvPr/>
        </p:nvSpPr>
        <p:spPr>
          <a:xfrm>
            <a:off x="7289657" y="3219717"/>
            <a:ext cx="1532586" cy="785612"/>
          </a:xfrm>
          <a:prstGeom prst="rightArrow">
            <a:avLst/>
          </a:prstGeom>
          <a:solidFill>
            <a:schemeClr val="bg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a:solidFill>
                  <a:schemeClr val="tx1">
                    <a:lumMod val="95000"/>
                  </a:schemeClr>
                </a:solidFill>
              </a:rPr>
              <a:t>Output</a:t>
            </a:r>
            <a:endParaRPr lang="en-IN" sz="2000" b="1">
              <a:solidFill>
                <a:schemeClr val="tx1">
                  <a:lumMod val="95000"/>
                </a:schemeClr>
              </a:solidFill>
            </a:endParaRPr>
          </a:p>
        </p:txBody>
      </p:sp>
    </p:spTree>
    <p:extLst>
      <p:ext uri="{BB962C8B-B14F-4D97-AF65-F5344CB8AC3E}">
        <p14:creationId xmlns:p14="http://schemas.microsoft.com/office/powerpoint/2010/main" val="105917753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D12B-A670-4519-A415-9CB898C686BC}"/>
              </a:ext>
            </a:extLst>
          </p:cNvPr>
          <p:cNvSpPr>
            <a:spLocks noGrp="1"/>
          </p:cNvSpPr>
          <p:nvPr>
            <p:ph type="title"/>
          </p:nvPr>
        </p:nvSpPr>
        <p:spPr/>
        <p:txBody>
          <a:bodyPr/>
          <a:lstStyle/>
          <a:p>
            <a:r>
              <a:rPr lang="en-US"/>
              <a:t>Example</a:t>
            </a:r>
            <a:endParaRPr lang="en-IN"/>
          </a:p>
        </p:txBody>
      </p:sp>
      <p:sp>
        <p:nvSpPr>
          <p:cNvPr id="4" name="TextBox 3">
            <a:extLst>
              <a:ext uri="{FF2B5EF4-FFF2-40B4-BE49-F238E27FC236}">
                <a16:creationId xmlns:a16="http://schemas.microsoft.com/office/drawing/2014/main" id="{3376BE5A-3263-4166-8B8C-E5D4C877E4EA}"/>
              </a:ext>
            </a:extLst>
          </p:cNvPr>
          <p:cNvSpPr txBox="1"/>
          <p:nvPr/>
        </p:nvSpPr>
        <p:spPr>
          <a:xfrm>
            <a:off x="2554309" y="1922508"/>
            <a:ext cx="7083382" cy="4031873"/>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class</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C5503"/>
                </a:solidFill>
                <a:latin typeface="JetBrains Mono" pitchFamily="2" charset="0"/>
              </a:rPr>
              <a:t>Number</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61DC67"/>
                </a:solidFill>
                <a:latin typeface="JetBrains Mono" pitchFamily="2" charset="0"/>
              </a:rPr>
              <a:t>m_Number</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5A2DF"/>
                </a:solidFill>
                <a:latin typeface="JetBrains Mono" pitchFamily="2" charset="0"/>
              </a:rPr>
              <a:t>public</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D5A2DF"/>
                </a:solidFill>
                <a:latin typeface="JetBrains Mono" pitchFamily="2" charset="0"/>
              </a:rPr>
              <a:t>constexpr</a:t>
            </a:r>
            <a:r>
              <a:rPr lang="en-IN" sz="1600" b="0" i="0" u="none" strike="noStrike" baseline="0">
                <a:solidFill>
                  <a:srgbClr val="DCDCDC"/>
                </a:solidFill>
                <a:latin typeface="Cambria" panose="02040503050406030204" pitchFamily="18" charset="0"/>
              </a:rPr>
              <a:t> </a:t>
            </a:r>
            <a:r>
              <a:rPr lang="en-IN" sz="1600" b="0" i="0" u="none" strike="noStrike" baseline="0">
                <a:solidFill>
                  <a:srgbClr val="82B7E1"/>
                </a:solidFill>
                <a:latin typeface="JetBrains Mono" pitchFamily="2" charset="0"/>
              </a:rPr>
              <a:t>Number</a:t>
            </a:r>
            <a:r>
              <a:rPr lang="en-IN" sz="1600" b="0" i="0" u="none" strike="noStrike" baseline="0">
                <a:solidFill>
                  <a:srgbClr val="FFFFFF"/>
                </a:solidFill>
                <a:latin typeface="JetBrains Mono" pitchFamily="2" charset="0"/>
              </a:rPr>
              <a:t>(</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number</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61DC67"/>
                </a:solidFill>
                <a:latin typeface="JetBrains Mono" pitchFamily="2" charset="0"/>
              </a:rPr>
              <a:t>m_Number</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number</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82B7E1"/>
                </a:solidFill>
                <a:latin typeface="JetBrains Mono" pitchFamily="2" charset="0"/>
              </a:rPr>
              <a:t>GetNumber</a:t>
            </a:r>
            <a:r>
              <a:rPr lang="en-IN" sz="1600" b="0" i="0" u="none" strike="noStrike" baseline="0">
                <a:solidFill>
                  <a:srgbClr val="FFFFFF"/>
                </a:solidFill>
                <a:latin typeface="JetBrains Mono" pitchFamily="2" charset="0"/>
              </a:rPr>
              <a:t>()</a:t>
            </a:r>
            <a:r>
              <a:rPr lang="en-IN" sz="1600" b="0" i="0" u="none" strike="noStrike" baseline="0" err="1">
                <a:solidFill>
                  <a:srgbClr val="D5A2DF"/>
                </a:solidFill>
                <a:latin typeface="JetBrains Mono" pitchFamily="2" charset="0"/>
              </a:rPr>
              <a:t>const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return</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61DC67"/>
                </a:solidFill>
                <a:latin typeface="JetBrains Mono" pitchFamily="2" charset="0"/>
              </a:rPr>
              <a:t>m_Number</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void</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82B7E1"/>
                </a:solidFill>
                <a:latin typeface="JetBrains Mono" pitchFamily="2" charset="0"/>
              </a:rPr>
              <a:t>SetNumber</a:t>
            </a:r>
            <a:r>
              <a:rPr lang="en-IN" sz="1600" b="0" i="0" u="none" strike="noStrike" baseline="0">
                <a:solidFill>
                  <a:srgbClr val="FFFFFF"/>
                </a:solidFill>
                <a:latin typeface="JetBrains Mono" pitchFamily="2" charset="0"/>
              </a:rPr>
              <a:t>(</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number</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61DC67"/>
                </a:solidFill>
                <a:latin typeface="JetBrains Mono" pitchFamily="2" charset="0"/>
              </a:rPr>
              <a:t>m_Number</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number</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D5A2DF"/>
                </a:solidFill>
                <a:latin typeface="JetBrains Mono" pitchFamily="2" charset="0"/>
              </a:rPr>
              <a:t>auto</a:t>
            </a:r>
            <a:r>
              <a:rPr lang="en-US" sz="1600" b="0" i="0" u="none" strike="noStrike" baseline="0">
                <a:solidFill>
                  <a:srgbClr val="DCDCDC"/>
                </a:solidFill>
                <a:latin typeface="Cambria" panose="02040503050406030204" pitchFamily="18" charset="0"/>
              </a:rPr>
              <a:t> </a:t>
            </a:r>
            <a:r>
              <a:rPr lang="en-US" sz="1600" b="0" i="0" u="none" strike="noStrike" baseline="0">
                <a:solidFill>
                  <a:srgbClr val="B4B4B4"/>
                </a:solidFill>
                <a:latin typeface="JetBrains Mono" pitchFamily="2" charset="0"/>
              </a:rPr>
              <a:t>operator</a:t>
            </a:r>
            <a:r>
              <a:rPr lang="en-US" sz="1600" b="0" i="0" u="none" strike="noStrike" baseline="0">
                <a:solidFill>
                  <a:srgbClr val="B4B4B4"/>
                </a:solidFill>
                <a:latin typeface="Cambria" panose="02040503050406030204" pitchFamily="18" charset="0"/>
              </a:rPr>
              <a:t> </a:t>
            </a:r>
            <a:r>
              <a:rPr lang="en-US" sz="1600" b="0" i="0" u="none" strike="noStrike" baseline="0">
                <a:solidFill>
                  <a:srgbClr val="B4B4B4"/>
                </a:solidFill>
                <a:latin typeface="JetBrains Mono" pitchFamily="2" charset="0"/>
              </a:rPr>
              <a:t>&lt;=&gt;</a:t>
            </a:r>
            <a:r>
              <a:rPr lang="en-US" sz="1600">
                <a:solidFill>
                  <a:srgbClr val="B4B4B4"/>
                </a:solidFill>
                <a:latin typeface="JetBrains Mono" pitchFamily="2" charset="0"/>
              </a:rPr>
              <a:t> </a:t>
            </a:r>
            <a:r>
              <a:rPr lang="en-US" sz="1600" b="0" i="0" u="none" strike="noStrike" baseline="0">
                <a:solidFill>
                  <a:srgbClr val="FFFFFF"/>
                </a:solidFill>
                <a:latin typeface="JetBrains Mono" pitchFamily="2" charset="0"/>
              </a:rPr>
              <a:t>(</a:t>
            </a:r>
            <a:r>
              <a:rPr lang="en-US" sz="1600" b="0" i="0" u="none" strike="noStrike" baseline="0">
                <a:solidFill>
                  <a:srgbClr val="D5A2DF"/>
                </a:solidFill>
                <a:latin typeface="JetBrains Mono" pitchFamily="2" charset="0"/>
              </a:rPr>
              <a:t>const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DC5503"/>
                </a:solidFill>
                <a:latin typeface="JetBrains Mono" pitchFamily="2" charset="0"/>
              </a:rPr>
              <a:t>Number</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&amp;</a:t>
            </a:r>
            <a:r>
              <a:rPr lang="en-US" sz="1600" b="0" i="0" u="none" strike="noStrike" baseline="0" err="1">
                <a:solidFill>
                  <a:srgbClr val="DCDCDC"/>
                </a:solidFill>
                <a:latin typeface="JetBrains Mono" pitchFamily="2" charset="0"/>
              </a:rPr>
              <a:t>rhs</a:t>
            </a:r>
            <a:r>
              <a:rPr lang="en-US" sz="1600" b="0" i="0" u="none" strike="noStrike" baseline="0">
                <a:solidFill>
                  <a:srgbClr val="FFFFFF"/>
                </a:solidFill>
                <a:latin typeface="JetBrains Mono" pitchFamily="2" charset="0"/>
              </a:rPr>
              <a:t>)</a:t>
            </a:r>
            <a:r>
              <a:rPr lang="en-US" sz="1600" b="0" i="0" u="none" strike="noStrike" baseline="0">
                <a:solidFill>
                  <a:srgbClr val="D5A2DF"/>
                </a:solidFill>
                <a:latin typeface="JetBrains Mono" pitchFamily="2" charset="0"/>
              </a:rPr>
              <a:t>const</a:t>
            </a:r>
            <a:r>
              <a:rPr lang="en-US" sz="1600" b="0" i="0" u="none" strike="noStrike" baseline="0">
                <a:solidFill>
                  <a:srgbClr val="FFFFFF"/>
                </a:solidFill>
                <a:latin typeface="JetBrains Mono" pitchFamily="2" charset="0"/>
              </a:rPr>
              <a:t>=</a:t>
            </a:r>
            <a:r>
              <a:rPr lang="en-US" sz="1600" b="0" i="0" u="none" strike="noStrike" baseline="0">
                <a:solidFill>
                  <a:srgbClr val="D5A2DF"/>
                </a:solidFill>
                <a:latin typeface="JetBrains Mono" pitchFamily="2" charset="0"/>
              </a:rPr>
              <a:t>default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Tree>
    <p:extLst>
      <p:ext uri="{BB962C8B-B14F-4D97-AF65-F5344CB8AC3E}">
        <p14:creationId xmlns:p14="http://schemas.microsoft.com/office/powerpoint/2010/main" val="5652994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D12B-A670-4519-A415-9CB898C686BC}"/>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04662B43-D03E-43B3-8035-5D266D6A2694}"/>
              </a:ext>
            </a:extLst>
          </p:cNvPr>
          <p:cNvSpPr txBox="1"/>
          <p:nvPr/>
        </p:nvSpPr>
        <p:spPr>
          <a:xfrm>
            <a:off x="5928576" y="2089479"/>
            <a:ext cx="6096000" cy="3662541"/>
          </a:xfrm>
          <a:prstGeom prst="rect">
            <a:avLst/>
          </a:prstGeom>
          <a:solidFill>
            <a:schemeClr val="bg1">
              <a:lumMod val="95000"/>
              <a:lumOff val="5000"/>
            </a:schemeClr>
          </a:solidFill>
        </p:spPr>
        <p:txBody>
          <a:bodyPr wrap="square">
            <a:spAutoFit/>
          </a:bodyPr>
          <a:lstStyle/>
          <a:p>
            <a:pPr marR="0" algn="l" rtl="0"/>
            <a:r>
              <a:rPr lang="en-US" b="0" i="0" u="none" strike="noStrike" baseline="0">
                <a:solidFill>
                  <a:srgbClr val="DC5503"/>
                </a:solidFill>
                <a:latin typeface="JetBrains Mono" pitchFamily="2" charset="0"/>
              </a:rPr>
              <a:t>Number</a:t>
            </a:r>
            <a:r>
              <a:rPr lang="en-US" b="0" i="0" u="none" strike="noStrike" baseline="0">
                <a:solidFill>
                  <a:srgbClr val="DCDCDC"/>
                </a:solidFill>
                <a:latin typeface="Cambria" panose="02040503050406030204" pitchFamily="18" charset="0"/>
              </a:rPr>
              <a:t> </a:t>
            </a:r>
            <a:r>
              <a:rPr lang="en-US" b="0" i="0" u="none" strike="noStrike" baseline="0">
                <a:solidFill>
                  <a:srgbClr val="C8C8C8"/>
                </a:solidFill>
                <a:latin typeface="JetBrains Mono" pitchFamily="2" charset="0"/>
              </a:rPr>
              <a:t>x</a:t>
            </a:r>
            <a:r>
              <a:rPr lang="en-US" b="0" i="0" u="none" strike="noStrike" baseline="0">
                <a:solidFill>
                  <a:srgbClr val="008B8B"/>
                </a:solidFill>
                <a:latin typeface="JetBrains Mono" pitchFamily="2" charset="0"/>
              </a:rPr>
              <a:t>{</a:t>
            </a:r>
            <a:r>
              <a:rPr lang="en-US" b="0" i="0" u="none" strike="noStrike" baseline="0">
                <a:solidFill>
                  <a:srgbClr val="DCDCDC"/>
                </a:solidFill>
                <a:latin typeface="Cambria" panose="02040503050406030204" pitchFamily="18" charset="0"/>
              </a:rPr>
              <a:t> </a:t>
            </a:r>
            <a:r>
              <a:rPr lang="en-US" b="0" i="0" u="none" strike="noStrike" baseline="0">
                <a:solidFill>
                  <a:srgbClr val="F78C6C"/>
                </a:solidFill>
                <a:latin typeface="JetBrains Mono" pitchFamily="2" charset="0"/>
              </a:rPr>
              <a:t>5</a:t>
            </a:r>
            <a:r>
              <a:rPr lang="en-US" b="0" i="0" u="none" strike="noStrike" baseline="0">
                <a:solidFill>
                  <a:srgbClr val="DCDCDC"/>
                </a:solidFill>
                <a:latin typeface="Cambria" panose="02040503050406030204" pitchFamily="18" charset="0"/>
              </a:rPr>
              <a:t> </a:t>
            </a:r>
            <a:r>
              <a:rPr lang="en-US" b="0" i="0" u="none" strike="noStrike" baseline="0">
                <a:solidFill>
                  <a:srgbClr val="008B8B"/>
                </a:solidFill>
                <a:latin typeface="JetBrains Mono" pitchFamily="2" charset="0"/>
              </a:rPr>
              <a:t>}</a:t>
            </a:r>
            <a:r>
              <a:rPr lang="en-US" b="0" i="0" u="none" strike="noStrike" baseline="0">
                <a:solidFill>
                  <a:srgbClr val="FFFFFF"/>
                </a:solidFill>
                <a:latin typeface="JetBrains Mono" pitchFamily="2" charset="0"/>
              </a:rPr>
              <a:t>,</a:t>
            </a:r>
            <a:r>
              <a:rPr lang="en-US" b="0" i="0" u="none" strike="noStrike" baseline="0">
                <a:solidFill>
                  <a:srgbClr val="DCDCDC"/>
                </a:solidFill>
                <a:latin typeface="Cambria" panose="02040503050406030204" pitchFamily="18" charset="0"/>
              </a:rPr>
              <a:t> </a:t>
            </a:r>
            <a:r>
              <a:rPr lang="en-US" b="0" i="0" u="none" strike="noStrike" baseline="0">
                <a:solidFill>
                  <a:srgbClr val="C8C8C8"/>
                </a:solidFill>
                <a:latin typeface="JetBrains Mono" pitchFamily="2" charset="0"/>
              </a:rPr>
              <a:t>y</a:t>
            </a:r>
            <a:r>
              <a:rPr lang="en-US" b="0" i="0" u="none" strike="noStrike" baseline="0">
                <a:solidFill>
                  <a:srgbClr val="008B8B"/>
                </a:solidFill>
                <a:latin typeface="JetBrains Mono" pitchFamily="2" charset="0"/>
              </a:rPr>
              <a:t>{</a:t>
            </a:r>
            <a:r>
              <a:rPr lang="en-US" b="0" i="0" u="none" strike="noStrike" baseline="0">
                <a:solidFill>
                  <a:srgbClr val="DCDCDC"/>
                </a:solidFill>
                <a:latin typeface="Cambria" panose="02040503050406030204" pitchFamily="18" charset="0"/>
              </a:rPr>
              <a:t> </a:t>
            </a:r>
            <a:r>
              <a:rPr lang="en-US" b="0" i="0" u="none" strike="noStrike" baseline="0">
                <a:solidFill>
                  <a:srgbClr val="F78C6C"/>
                </a:solidFill>
                <a:latin typeface="JetBrains Mono" pitchFamily="2" charset="0"/>
              </a:rPr>
              <a:t>8</a:t>
            </a:r>
            <a:r>
              <a:rPr lang="en-US" b="0" i="0" u="none" strike="noStrike" baseline="0">
                <a:solidFill>
                  <a:srgbClr val="DCDCDC"/>
                </a:solidFill>
                <a:latin typeface="Cambria" panose="02040503050406030204" pitchFamily="18" charset="0"/>
              </a:rPr>
              <a:t> </a:t>
            </a:r>
            <a:r>
              <a:rPr lang="en-US" b="0" i="0" u="none" strike="noStrike" baseline="0">
                <a:solidFill>
                  <a:srgbClr val="008B8B"/>
                </a:solidFill>
                <a:latin typeface="JetBrains Mono" pitchFamily="2" charset="0"/>
              </a:rPr>
              <a:t>}</a:t>
            </a:r>
            <a:r>
              <a:rPr lang="en-US" b="0" i="0" u="none" strike="noStrike" baseline="0">
                <a:solidFill>
                  <a:srgbClr val="FFFFFF"/>
                </a:solidFill>
                <a:latin typeface="JetBrains Mono" pitchFamily="2" charset="0"/>
              </a:rPr>
              <a:t>;</a:t>
            </a:r>
            <a:endParaRPr lang="en-US" b="0" i="0" u="none" strike="noStrike" baseline="0">
              <a:solidFill>
                <a:srgbClr val="DCDCDC"/>
              </a:solidFill>
              <a:latin typeface="JetBrains Mono" pitchFamily="2" charset="0"/>
            </a:endParaRPr>
          </a:p>
          <a:p>
            <a:pPr marR="0" algn="l" rtl="0"/>
            <a:r>
              <a:rPr lang="es-ES" b="0" i="0" u="none" strike="noStrike" baseline="0" err="1">
                <a:solidFill>
                  <a:srgbClr val="CAC751"/>
                </a:solidFill>
                <a:latin typeface="JetBrains Mono" pitchFamily="2" charset="0"/>
              </a:rPr>
              <a:t>std</a:t>
            </a:r>
            <a:r>
              <a:rPr lang="es-ES" b="0" i="0" u="none" strike="noStrike" baseline="0">
                <a:solidFill>
                  <a:srgbClr val="FFFFFF"/>
                </a:solidFill>
                <a:latin typeface="JetBrains Mono" pitchFamily="2" charset="0"/>
              </a:rPr>
              <a:t>::</a:t>
            </a:r>
            <a:r>
              <a:rPr lang="es-ES" b="0" i="0" u="none" strike="noStrike" baseline="0" err="1">
                <a:solidFill>
                  <a:srgbClr val="FBB3C8"/>
                </a:solidFill>
                <a:latin typeface="JetBrains Mono" pitchFamily="2" charset="0"/>
              </a:rPr>
              <a:t>cout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C3E88D"/>
                </a:solidFill>
                <a:latin typeface="JetBrains Mono" pitchFamily="2" charset="0"/>
              </a:rPr>
              <a:t>x</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&lt;</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y</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a:t>
            </a:r>
            <a:r>
              <a:rPr lang="es-ES" b="0" i="0" u="none" strike="noStrike" baseline="0">
                <a:solidFill>
                  <a:srgbClr val="C3E88D"/>
                </a:solidFill>
                <a:latin typeface="Cambria" panose="02040503050406030204" pitchFamily="18" charset="0"/>
              </a:rPr>
              <a:t> </a:t>
            </a:r>
            <a:r>
              <a:rPr lang="es-ES" b="0" i="0" u="none" strike="noStrike" baseline="0">
                <a:solidFill>
                  <a:srgbClr val="A31515"/>
                </a:solidFill>
                <a:latin typeface="JetBrains Mono" pitchFamily="2"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C8C8C8"/>
                </a:solidFill>
                <a:latin typeface="JetBrains Mono" pitchFamily="2" charset="0"/>
              </a:rPr>
              <a:t>x</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&lt;=&gt;</a:t>
            </a:r>
            <a:r>
              <a:rPr lang="es-ES" b="0" i="0" u="none" strike="noStrike" baseline="0">
                <a:solidFill>
                  <a:srgbClr val="DCDCDC"/>
                </a:solidFill>
                <a:latin typeface="Cambria" panose="02040503050406030204" pitchFamily="18" charset="0"/>
              </a:rPr>
              <a:t> </a:t>
            </a:r>
            <a:r>
              <a:rPr lang="es-ES" b="0" i="0" u="none" strike="noStrike" baseline="0">
                <a:solidFill>
                  <a:srgbClr val="C8C8C8"/>
                </a:solidFill>
                <a:latin typeface="JetBrains Mono" pitchFamily="2" charset="0"/>
              </a:rPr>
              <a:t>y</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a:t>
            </a:r>
            <a:r>
              <a:rPr lang="es-ES" b="0" i="0" u="none" strike="noStrike" baseline="0">
                <a:solidFill>
                  <a:srgbClr val="DCDCDC"/>
                </a:solidFill>
                <a:latin typeface="Cambria" panose="02040503050406030204" pitchFamily="18" charset="0"/>
              </a:rPr>
              <a:t> </a:t>
            </a:r>
            <a:r>
              <a:rPr lang="es-ES" b="0" i="0" u="none" strike="noStrike" baseline="0">
                <a:solidFill>
                  <a:srgbClr val="F78C6C"/>
                </a:solidFill>
                <a:latin typeface="JetBrains Mono" pitchFamily="2" charset="0"/>
              </a:rPr>
              <a:t>0</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'\n'</a:t>
            </a:r>
            <a:r>
              <a:rPr lang="es-ES" b="0" i="0" u="none" strike="noStrike" baseline="0">
                <a:solidFill>
                  <a:srgbClr val="FFFFFF"/>
                </a:solidFill>
                <a:latin typeface="JetBrains Mono" pitchFamily="2" charset="0"/>
              </a:rPr>
              <a:t>;</a:t>
            </a:r>
            <a:endParaRPr lang="es-ES" b="0" i="0" u="none" strike="noStrike" baseline="0">
              <a:solidFill>
                <a:srgbClr val="DCDCDC"/>
              </a:solidFill>
              <a:latin typeface="JetBrains Mono" pitchFamily="2" charset="0"/>
            </a:endParaRPr>
          </a:p>
          <a:p>
            <a:pPr marR="0" algn="l" rtl="0"/>
            <a:r>
              <a:rPr lang="es-ES" b="0" i="0" u="none" strike="noStrike" baseline="0" err="1">
                <a:solidFill>
                  <a:srgbClr val="CAC751"/>
                </a:solidFill>
                <a:latin typeface="JetBrains Mono" pitchFamily="2" charset="0"/>
              </a:rPr>
              <a:t>std</a:t>
            </a:r>
            <a:r>
              <a:rPr lang="es-ES" b="0" i="0" u="none" strike="noStrike" baseline="0">
                <a:solidFill>
                  <a:srgbClr val="FFFFFF"/>
                </a:solidFill>
                <a:latin typeface="JetBrains Mono" pitchFamily="2" charset="0"/>
              </a:rPr>
              <a:t>::</a:t>
            </a:r>
            <a:r>
              <a:rPr lang="es-ES" b="0" i="0" u="none" strike="noStrike" baseline="0" err="1">
                <a:solidFill>
                  <a:srgbClr val="FBB3C8"/>
                </a:solidFill>
                <a:latin typeface="JetBrains Mono" pitchFamily="2" charset="0"/>
              </a:rPr>
              <a:t>cout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C3E88D"/>
                </a:solidFill>
                <a:latin typeface="JetBrains Mono" pitchFamily="2" charset="0"/>
              </a:rPr>
              <a:t>x</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&gt;</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y</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a:t>
            </a:r>
            <a:r>
              <a:rPr lang="es-ES" b="0" i="0" u="none" strike="noStrike" baseline="0">
                <a:solidFill>
                  <a:srgbClr val="C3E88D"/>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C8C8C8"/>
                </a:solidFill>
                <a:latin typeface="JetBrains Mono" pitchFamily="2" charset="0"/>
              </a:rPr>
              <a:t>x</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&lt;=&gt;</a:t>
            </a:r>
            <a:r>
              <a:rPr lang="es-ES" b="0" i="0" u="none" strike="noStrike" baseline="0">
                <a:solidFill>
                  <a:srgbClr val="DCDCDC"/>
                </a:solidFill>
                <a:latin typeface="Cambria" panose="02040503050406030204" pitchFamily="18" charset="0"/>
              </a:rPr>
              <a:t> </a:t>
            </a:r>
            <a:r>
              <a:rPr lang="es-ES" b="0" i="0" u="none" strike="noStrike" baseline="0">
                <a:solidFill>
                  <a:srgbClr val="C8C8C8"/>
                </a:solidFill>
                <a:latin typeface="JetBrains Mono" pitchFamily="2" charset="0"/>
              </a:rPr>
              <a:t>y</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&gt;</a:t>
            </a:r>
            <a:r>
              <a:rPr lang="es-ES" b="0" i="0" u="none" strike="noStrike" baseline="0">
                <a:solidFill>
                  <a:srgbClr val="DCDCDC"/>
                </a:solidFill>
                <a:latin typeface="Cambria" panose="02040503050406030204" pitchFamily="18" charset="0"/>
              </a:rPr>
              <a:t> </a:t>
            </a:r>
            <a:r>
              <a:rPr lang="es-ES" b="0" i="0" u="none" strike="noStrike" baseline="0">
                <a:solidFill>
                  <a:srgbClr val="F78C6C"/>
                </a:solidFill>
                <a:latin typeface="JetBrains Mono" pitchFamily="2" charset="0"/>
              </a:rPr>
              <a:t>0</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'\n'</a:t>
            </a:r>
            <a:r>
              <a:rPr lang="es-ES" b="0" i="0" u="none" strike="noStrike" baseline="0">
                <a:solidFill>
                  <a:srgbClr val="FFFFFF"/>
                </a:solidFill>
                <a:latin typeface="JetBrains Mono" pitchFamily="2" charset="0"/>
              </a:rPr>
              <a:t>;</a:t>
            </a:r>
            <a:endParaRPr lang="es-ES" b="0" i="0" u="none" strike="noStrike" baseline="0">
              <a:solidFill>
                <a:srgbClr val="DCDCDC"/>
              </a:solidFill>
              <a:latin typeface="JetBrains Mono" pitchFamily="2" charset="0"/>
            </a:endParaRPr>
          </a:p>
          <a:p>
            <a:pPr marR="0" algn="l" rtl="0"/>
            <a:r>
              <a:rPr lang="es-ES" b="0" i="0" u="none" strike="noStrike" baseline="0" err="1">
                <a:solidFill>
                  <a:srgbClr val="CAC751"/>
                </a:solidFill>
                <a:latin typeface="JetBrains Mono" pitchFamily="2" charset="0"/>
              </a:rPr>
              <a:t>std</a:t>
            </a:r>
            <a:r>
              <a:rPr lang="es-ES" b="0" i="0" u="none" strike="noStrike" baseline="0">
                <a:solidFill>
                  <a:srgbClr val="FFFFFF"/>
                </a:solidFill>
                <a:latin typeface="JetBrains Mono" pitchFamily="2" charset="0"/>
              </a:rPr>
              <a:t>::</a:t>
            </a:r>
            <a:r>
              <a:rPr lang="es-ES" b="0" i="0" u="none" strike="noStrike" baseline="0" err="1">
                <a:solidFill>
                  <a:srgbClr val="FBB3C8"/>
                </a:solidFill>
                <a:latin typeface="JetBrains Mono" pitchFamily="2" charset="0"/>
              </a:rPr>
              <a:t>cout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C3E88D"/>
                </a:solidFill>
                <a:latin typeface="JetBrains Mono" pitchFamily="2" charset="0"/>
              </a:rPr>
              <a:t>x</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&lt;=</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y?</a:t>
            </a:r>
            <a:r>
              <a:rPr lang="es-ES" b="0" i="0" u="none" strike="noStrike" baseline="0">
                <a:solidFill>
                  <a:srgbClr val="C3E88D"/>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C8C8C8"/>
                </a:solidFill>
                <a:latin typeface="JetBrains Mono" pitchFamily="2" charset="0"/>
              </a:rPr>
              <a:t>x</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&lt;=&gt;</a:t>
            </a:r>
            <a:r>
              <a:rPr lang="es-ES" b="0" i="0" u="none" strike="noStrike" baseline="0">
                <a:solidFill>
                  <a:srgbClr val="DCDCDC"/>
                </a:solidFill>
                <a:latin typeface="Cambria" panose="02040503050406030204" pitchFamily="18" charset="0"/>
              </a:rPr>
              <a:t> </a:t>
            </a:r>
            <a:r>
              <a:rPr lang="es-ES" b="0" i="0" u="none" strike="noStrike" baseline="0">
                <a:solidFill>
                  <a:srgbClr val="C8C8C8"/>
                </a:solidFill>
                <a:latin typeface="JetBrains Mono" pitchFamily="2" charset="0"/>
              </a:rPr>
              <a:t>y</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a:t>
            </a:r>
            <a:r>
              <a:rPr lang="es-ES" b="0" i="0" u="none" strike="noStrike" baseline="0">
                <a:solidFill>
                  <a:srgbClr val="DCDCDC"/>
                </a:solidFill>
                <a:latin typeface="Cambria" panose="02040503050406030204" pitchFamily="18" charset="0"/>
              </a:rPr>
              <a:t> </a:t>
            </a:r>
            <a:r>
              <a:rPr lang="es-ES" b="0" i="0" u="none" strike="noStrike" baseline="0">
                <a:solidFill>
                  <a:srgbClr val="F78C6C"/>
                </a:solidFill>
                <a:latin typeface="JetBrains Mono" pitchFamily="2" charset="0"/>
              </a:rPr>
              <a:t>0</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'\n'</a:t>
            </a:r>
            <a:r>
              <a:rPr lang="es-ES" b="0" i="0" u="none" strike="noStrike" baseline="0">
                <a:solidFill>
                  <a:srgbClr val="FFFFFF"/>
                </a:solidFill>
                <a:latin typeface="JetBrains Mono" pitchFamily="2" charset="0"/>
              </a:rPr>
              <a:t>;</a:t>
            </a:r>
            <a:endParaRPr lang="es-ES" b="0" i="0" u="none" strike="noStrike" baseline="0">
              <a:solidFill>
                <a:srgbClr val="DCDCDC"/>
              </a:solidFill>
              <a:latin typeface="JetBrains Mono" pitchFamily="2" charset="0"/>
            </a:endParaRPr>
          </a:p>
          <a:p>
            <a:pPr marR="0" algn="l" rtl="0"/>
            <a:r>
              <a:rPr lang="es-ES" b="0" i="0" u="none" strike="noStrike" baseline="0" err="1">
                <a:solidFill>
                  <a:srgbClr val="CAC751"/>
                </a:solidFill>
                <a:latin typeface="JetBrains Mono" pitchFamily="2" charset="0"/>
              </a:rPr>
              <a:t>std</a:t>
            </a:r>
            <a:r>
              <a:rPr lang="es-ES" b="0" i="0" u="none" strike="noStrike" baseline="0">
                <a:solidFill>
                  <a:srgbClr val="FFFFFF"/>
                </a:solidFill>
                <a:latin typeface="JetBrains Mono" pitchFamily="2" charset="0"/>
              </a:rPr>
              <a:t>::</a:t>
            </a:r>
            <a:r>
              <a:rPr lang="es-ES" b="0" i="0" u="none" strike="noStrike" baseline="0" err="1">
                <a:solidFill>
                  <a:srgbClr val="FBB3C8"/>
                </a:solidFill>
                <a:latin typeface="JetBrains Mono" pitchFamily="2" charset="0"/>
              </a:rPr>
              <a:t>cout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C3E88D"/>
                </a:solidFill>
                <a:latin typeface="JetBrains Mono" pitchFamily="2" charset="0"/>
              </a:rPr>
              <a:t>x</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&gt;=</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y?</a:t>
            </a:r>
            <a:r>
              <a:rPr lang="es-ES" b="0" i="0" u="none" strike="noStrike" baseline="0">
                <a:solidFill>
                  <a:srgbClr val="C3E88D"/>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C8C8C8"/>
                </a:solidFill>
                <a:latin typeface="JetBrains Mono" pitchFamily="2" charset="0"/>
              </a:rPr>
              <a:t>x</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&lt;=&gt;</a:t>
            </a:r>
            <a:r>
              <a:rPr lang="es-ES" b="0" i="0" u="none" strike="noStrike" baseline="0">
                <a:solidFill>
                  <a:srgbClr val="DCDCDC"/>
                </a:solidFill>
                <a:latin typeface="Cambria" panose="02040503050406030204" pitchFamily="18" charset="0"/>
              </a:rPr>
              <a:t> </a:t>
            </a:r>
            <a:r>
              <a:rPr lang="es-ES" b="0" i="0" u="none" strike="noStrike" baseline="0">
                <a:solidFill>
                  <a:srgbClr val="C8C8C8"/>
                </a:solidFill>
                <a:latin typeface="JetBrains Mono" pitchFamily="2" charset="0"/>
              </a:rPr>
              <a:t>y</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&gt;=</a:t>
            </a:r>
            <a:r>
              <a:rPr lang="es-ES" b="0" i="0" u="none" strike="noStrike" baseline="0">
                <a:solidFill>
                  <a:srgbClr val="DCDCDC"/>
                </a:solidFill>
                <a:latin typeface="Cambria" panose="02040503050406030204" pitchFamily="18" charset="0"/>
              </a:rPr>
              <a:t> </a:t>
            </a:r>
            <a:r>
              <a:rPr lang="es-ES" b="0" i="0" u="none" strike="noStrike" baseline="0">
                <a:solidFill>
                  <a:srgbClr val="F78C6C"/>
                </a:solidFill>
                <a:latin typeface="JetBrains Mono" pitchFamily="2" charset="0"/>
              </a:rPr>
              <a:t>0</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'\n'</a:t>
            </a:r>
            <a:r>
              <a:rPr lang="es-ES" b="0" i="0" u="none" strike="noStrike" baseline="0">
                <a:solidFill>
                  <a:srgbClr val="FFFFFF"/>
                </a:solidFill>
                <a:latin typeface="JetBrains Mono" pitchFamily="2" charset="0"/>
              </a:rPr>
              <a:t>;</a:t>
            </a:r>
            <a:endParaRPr lang="es-ES" b="0" i="0" u="none" strike="noStrike" baseline="0">
              <a:solidFill>
                <a:srgbClr val="DCDCDC"/>
              </a:solidFill>
              <a:latin typeface="JetBrains Mono" pitchFamily="2" charset="0"/>
            </a:endParaRPr>
          </a:p>
          <a:p>
            <a:pPr marR="0" algn="l" rtl="0"/>
            <a:r>
              <a:rPr lang="es-ES" b="0" i="0" u="none" strike="noStrike" baseline="0" err="1">
                <a:solidFill>
                  <a:srgbClr val="CAC751"/>
                </a:solidFill>
                <a:latin typeface="JetBrains Mono" pitchFamily="2" charset="0"/>
              </a:rPr>
              <a:t>std</a:t>
            </a:r>
            <a:r>
              <a:rPr lang="es-ES" b="0" i="0" u="none" strike="noStrike" baseline="0">
                <a:solidFill>
                  <a:srgbClr val="FFFFFF"/>
                </a:solidFill>
                <a:latin typeface="JetBrains Mono" pitchFamily="2" charset="0"/>
              </a:rPr>
              <a:t>::</a:t>
            </a:r>
            <a:r>
              <a:rPr lang="es-ES" b="0" i="0" u="none" strike="noStrike" baseline="0" err="1">
                <a:solidFill>
                  <a:srgbClr val="FBB3C8"/>
                </a:solidFill>
                <a:latin typeface="JetBrains Mono" pitchFamily="2" charset="0"/>
              </a:rPr>
              <a:t>cout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C3E88D"/>
                </a:solidFill>
                <a:latin typeface="JetBrains Mono" pitchFamily="2" charset="0"/>
              </a:rPr>
              <a:t>x</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y?</a:t>
            </a:r>
            <a:r>
              <a:rPr lang="es-ES" b="0" i="0" u="none" strike="noStrike" baseline="0">
                <a:solidFill>
                  <a:srgbClr val="C3E88D"/>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C8C8C8"/>
                </a:solidFill>
                <a:latin typeface="JetBrains Mono" pitchFamily="2" charset="0"/>
              </a:rPr>
              <a:t>x</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C8C8C8"/>
                </a:solidFill>
                <a:latin typeface="JetBrains Mono" pitchFamily="2" charset="0"/>
              </a:rPr>
              <a:t>y</a:t>
            </a:r>
            <a:r>
              <a:rPr lang="es-ES" b="0" i="0" u="none" strike="noStrike" baseline="0">
                <a:solidFill>
                  <a:srgbClr val="FFFFFF"/>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'\n'</a:t>
            </a:r>
            <a:r>
              <a:rPr lang="es-ES" b="0" i="0" u="none" strike="noStrike" baseline="0">
                <a:solidFill>
                  <a:srgbClr val="FFFFFF"/>
                </a:solidFill>
                <a:latin typeface="JetBrains Mono" pitchFamily="2" charset="0"/>
              </a:rPr>
              <a:t>;</a:t>
            </a:r>
            <a:endParaRPr lang="es-ES" b="0" i="0" u="none" strike="noStrike" baseline="0">
              <a:solidFill>
                <a:srgbClr val="DCDCDC"/>
              </a:solidFill>
              <a:latin typeface="JetBrains Mono" pitchFamily="2" charset="0"/>
            </a:endParaRPr>
          </a:p>
          <a:p>
            <a:pPr marR="0" algn="l" rtl="0"/>
            <a:r>
              <a:rPr lang="es-ES" b="0" i="0" u="none" strike="noStrike" baseline="0" err="1">
                <a:solidFill>
                  <a:srgbClr val="CAC751"/>
                </a:solidFill>
                <a:latin typeface="JetBrains Mono" pitchFamily="2" charset="0"/>
              </a:rPr>
              <a:t>std</a:t>
            </a:r>
            <a:r>
              <a:rPr lang="es-ES" b="0" i="0" u="none" strike="noStrike" baseline="0">
                <a:solidFill>
                  <a:srgbClr val="FFFFFF"/>
                </a:solidFill>
                <a:latin typeface="JetBrains Mono" pitchFamily="2" charset="0"/>
              </a:rPr>
              <a:t>::</a:t>
            </a:r>
            <a:r>
              <a:rPr lang="es-ES" b="0" i="0" u="none" strike="noStrike" baseline="0" err="1">
                <a:solidFill>
                  <a:srgbClr val="FBB3C8"/>
                </a:solidFill>
                <a:latin typeface="JetBrains Mono" pitchFamily="2" charset="0"/>
              </a:rPr>
              <a:t>cout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C3E88D"/>
                </a:solidFill>
                <a:latin typeface="JetBrains Mono" pitchFamily="2" charset="0"/>
              </a:rPr>
              <a:t>x</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y?</a:t>
            </a:r>
            <a:r>
              <a:rPr lang="es-ES" b="0" i="0" u="none" strike="noStrike" baseline="0">
                <a:solidFill>
                  <a:srgbClr val="C3E88D"/>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a:solidFill>
                  <a:srgbClr val="008B8B"/>
                </a:solidFill>
                <a:latin typeface="JetBrains Mono" pitchFamily="2" charset="0"/>
              </a:rPr>
              <a:t>!</a:t>
            </a:r>
            <a:r>
              <a:rPr lang="es-ES" b="0" i="0" u="none" strike="noStrike" baseline="0">
                <a:solidFill>
                  <a:srgbClr val="FFFFFF"/>
                </a:solidFill>
                <a:latin typeface="JetBrains Mono" pitchFamily="2" charset="0"/>
              </a:rPr>
              <a:t>(</a:t>
            </a:r>
            <a:r>
              <a:rPr lang="es-ES" b="0" i="0" u="none" strike="noStrike" baseline="0">
                <a:solidFill>
                  <a:srgbClr val="C8C8C8"/>
                </a:solidFill>
                <a:latin typeface="JetBrains Mono" pitchFamily="2" charset="0"/>
              </a:rPr>
              <a:t>x</a:t>
            </a:r>
            <a:r>
              <a:rPr lang="es-ES" b="0" i="0" u="none" strike="noStrike" baseline="0">
                <a:solidFill>
                  <a:srgbClr val="DCDCDC"/>
                </a:solidFill>
                <a:latin typeface="Cambria" panose="02040503050406030204" pitchFamily="18" charset="0"/>
              </a:rPr>
              <a:t> </a:t>
            </a:r>
            <a:r>
              <a:rPr lang="es-ES">
                <a:solidFill>
                  <a:srgbClr val="008B8B"/>
                </a:solidFill>
                <a:latin typeface="JetBrains Mono" pitchFamily="2" charset="0"/>
              </a:rPr>
              <a:t>=</a:t>
            </a:r>
            <a:r>
              <a:rPr lang="es-ES" b="0" i="0" u="none" strike="noStrike" baseline="0">
                <a:solidFill>
                  <a:srgbClr val="008B8B"/>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C8C8C8"/>
                </a:solidFill>
                <a:latin typeface="JetBrains Mono" pitchFamily="2" charset="0"/>
              </a:rPr>
              <a:t>y</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'\n'</a:t>
            </a:r>
            <a:r>
              <a:rPr lang="es-ES" b="0" i="0" u="none" strike="noStrike" baseline="0">
                <a:solidFill>
                  <a:srgbClr val="FFFFFF"/>
                </a:solidFill>
                <a:latin typeface="JetBrains Mono" pitchFamily="2" charset="0"/>
              </a:rPr>
              <a:t>;</a:t>
            </a:r>
            <a:endParaRPr lang="es-ES" b="0" i="0" u="none" strike="noStrike" baseline="0">
              <a:solidFill>
                <a:srgbClr val="DCDCDC"/>
              </a:solidFill>
              <a:latin typeface="JetBrains Mono" pitchFamily="2" charset="0"/>
            </a:endParaRPr>
          </a:p>
          <a:p>
            <a:pPr marR="0" algn="l" rtl="0"/>
            <a:r>
              <a:rPr lang="en-IN" b="0" i="0" u="none" strike="noStrike" baseline="0">
                <a:solidFill>
                  <a:srgbClr val="DCDCDC"/>
                </a:solidFill>
                <a:latin typeface="JetBrains Mono" pitchFamily="2" charset="0"/>
              </a:rPr>
              <a:t> </a:t>
            </a:r>
          </a:p>
          <a:p>
            <a:pPr marR="0" algn="l" rtl="0"/>
            <a:r>
              <a:rPr lang="en-IN" b="0" i="0" u="none" strike="noStrike" baseline="0">
                <a:solidFill>
                  <a:srgbClr val="CAC751"/>
                </a:solidFill>
                <a:latin typeface="JetBrains Mono" pitchFamily="2" charset="0"/>
              </a:rPr>
              <a:t>std</a:t>
            </a:r>
            <a:r>
              <a:rPr lang="en-IN" b="0" i="0" u="none" strike="noStrike" baseline="0">
                <a:solidFill>
                  <a:srgbClr val="FFFFFF"/>
                </a:solidFill>
                <a:latin typeface="JetBrains Mono" pitchFamily="2" charset="0"/>
              </a:rPr>
              <a:t>::</a:t>
            </a:r>
            <a:r>
              <a:rPr lang="en-IN" b="0" i="0" u="none" strike="noStrike" baseline="0" err="1">
                <a:solidFill>
                  <a:srgbClr val="FBB3C8"/>
                </a:solidFill>
                <a:latin typeface="JetBrains Mono" pitchFamily="2" charset="0"/>
              </a:rPr>
              <a:t>cout</a:t>
            </a:r>
            <a:r>
              <a:rPr lang="en-IN" b="0" i="0" u="none" strike="noStrike" baseline="0">
                <a:solidFill>
                  <a:srgbClr val="DCDCDC"/>
                </a:solidFill>
                <a:latin typeface="Cambria" panose="02040503050406030204" pitchFamily="18" charset="0"/>
              </a:rPr>
              <a:t> </a:t>
            </a:r>
            <a:r>
              <a:rPr lang="en-IN" b="0" i="0" u="none" strike="noStrike" baseline="0">
                <a:solidFill>
                  <a:srgbClr val="008B8B"/>
                </a:solidFill>
                <a:latin typeface="JetBrains Mono" pitchFamily="2" charset="0"/>
              </a:rPr>
              <a:t>&lt;&lt;</a:t>
            </a:r>
            <a:r>
              <a:rPr lang="en-IN" b="0" i="0" u="none" strike="noStrike" baseline="0">
                <a:solidFill>
                  <a:srgbClr val="DCDCDC"/>
                </a:solidFill>
                <a:latin typeface="Cambria" panose="02040503050406030204" pitchFamily="18" charset="0"/>
              </a:rPr>
              <a:t> </a:t>
            </a:r>
            <a:r>
              <a:rPr lang="en-IN" b="0" i="0" u="none" strike="noStrike" baseline="0">
                <a:solidFill>
                  <a:srgbClr val="A31515"/>
                </a:solidFill>
                <a:latin typeface="JetBrains Mono" pitchFamily="2" charset="0"/>
              </a:rPr>
              <a:t>"</a:t>
            </a:r>
            <a:r>
              <a:rPr lang="en-IN" b="0" i="0" u="none" strike="noStrike" baseline="0">
                <a:solidFill>
                  <a:srgbClr val="C3E88D"/>
                </a:solidFill>
                <a:latin typeface="JetBrains Mono" pitchFamily="2" charset="0"/>
              </a:rPr>
              <a:t>x</a:t>
            </a:r>
            <a:r>
              <a:rPr lang="en-IN" b="0" i="0" u="none" strike="noStrike" baseline="0">
                <a:solidFill>
                  <a:srgbClr val="C3E88D"/>
                </a:solidFill>
                <a:latin typeface="Cambria" panose="02040503050406030204" pitchFamily="18" charset="0"/>
              </a:rPr>
              <a:t> </a:t>
            </a:r>
            <a:r>
              <a:rPr lang="en-IN" b="0" i="0" u="none" strike="noStrike" baseline="0">
                <a:solidFill>
                  <a:srgbClr val="C3E88D"/>
                </a:solidFill>
                <a:latin typeface="JetBrains Mono" pitchFamily="2" charset="0"/>
              </a:rPr>
              <a:t>&lt;</a:t>
            </a:r>
            <a:r>
              <a:rPr lang="en-IN" b="0" i="0" u="none" strike="noStrike" baseline="0">
                <a:solidFill>
                  <a:srgbClr val="C3E88D"/>
                </a:solidFill>
                <a:latin typeface="Cambria" panose="02040503050406030204" pitchFamily="18" charset="0"/>
              </a:rPr>
              <a:t> </a:t>
            </a:r>
            <a:r>
              <a:rPr lang="en-IN" b="0" i="0" u="none" strike="noStrike" baseline="0">
                <a:solidFill>
                  <a:srgbClr val="C3E88D"/>
                </a:solidFill>
                <a:latin typeface="JetBrains Mono" pitchFamily="2" charset="0"/>
              </a:rPr>
              <a:t>8?</a:t>
            </a:r>
            <a:r>
              <a:rPr lang="en-IN" b="0" i="0" u="none" strike="noStrike" baseline="0">
                <a:solidFill>
                  <a:srgbClr val="C3E88D"/>
                </a:solidFill>
                <a:latin typeface="Cambria" panose="02040503050406030204" pitchFamily="18" charset="0"/>
              </a:rPr>
              <a:t> </a:t>
            </a:r>
            <a:r>
              <a:rPr lang="en-IN" b="0" i="0" u="none" strike="noStrike" baseline="0">
                <a:solidFill>
                  <a:srgbClr val="A31515"/>
                </a:solidFill>
                <a:latin typeface="JetBrains Mono" pitchFamily="2" charset="0"/>
              </a:rPr>
              <a:t>"</a:t>
            </a:r>
            <a:r>
              <a:rPr lang="en-IN" b="0" i="0" u="none" strike="noStrike" baseline="0">
                <a:solidFill>
                  <a:srgbClr val="DCDCDC"/>
                </a:solidFill>
                <a:latin typeface="Cambria" panose="02040503050406030204" pitchFamily="18" charset="0"/>
              </a:rPr>
              <a:t> </a:t>
            </a:r>
            <a:r>
              <a:rPr lang="en-IN" b="0" i="0" u="none" strike="noStrike" baseline="0">
                <a:solidFill>
                  <a:srgbClr val="008B8B"/>
                </a:solidFill>
                <a:latin typeface="JetBrains Mono" pitchFamily="2" charset="0"/>
              </a:rPr>
              <a:t>&lt;&lt;</a:t>
            </a:r>
            <a:r>
              <a:rPr lang="en-IN" b="0" i="0" u="none" strike="noStrike" baseline="0">
                <a:solidFill>
                  <a:srgbClr val="DCDCDC"/>
                </a:solidFill>
                <a:latin typeface="Cambria" panose="02040503050406030204" pitchFamily="18" charset="0"/>
              </a:rPr>
              <a:t> </a:t>
            </a:r>
            <a:r>
              <a:rPr lang="en-IN" b="0" i="0" u="none" strike="noStrike" baseline="0">
                <a:solidFill>
                  <a:srgbClr val="FFFFFF"/>
                </a:solidFill>
                <a:latin typeface="JetBrains Mono" pitchFamily="2" charset="0"/>
              </a:rPr>
              <a:t>(</a:t>
            </a:r>
            <a:r>
              <a:rPr lang="en-IN" b="0" i="0" u="none" strike="noStrike" baseline="0">
                <a:solidFill>
                  <a:srgbClr val="C8C8C8"/>
                </a:solidFill>
                <a:latin typeface="JetBrains Mono" pitchFamily="2" charset="0"/>
              </a:rPr>
              <a:t>x</a:t>
            </a:r>
            <a:r>
              <a:rPr lang="en-IN" b="0" i="0" u="none" strike="noStrike" baseline="0">
                <a:solidFill>
                  <a:srgbClr val="DCDCDC"/>
                </a:solidFill>
                <a:latin typeface="Cambria" panose="02040503050406030204" pitchFamily="18" charset="0"/>
              </a:rPr>
              <a:t> </a:t>
            </a:r>
            <a:r>
              <a:rPr lang="en-IN" b="0" i="0" u="none" strike="noStrike" baseline="0">
                <a:solidFill>
                  <a:srgbClr val="008B8B"/>
                </a:solidFill>
                <a:latin typeface="JetBrains Mono" pitchFamily="2" charset="0"/>
              </a:rPr>
              <a:t>&lt;=&gt;</a:t>
            </a:r>
            <a:r>
              <a:rPr lang="en-IN" b="0" i="0" u="none" strike="noStrike" baseline="0">
                <a:solidFill>
                  <a:srgbClr val="DCDCDC"/>
                </a:solidFill>
                <a:latin typeface="Cambria" panose="02040503050406030204" pitchFamily="18" charset="0"/>
              </a:rPr>
              <a:t> </a:t>
            </a:r>
            <a:r>
              <a:rPr lang="en-IN" b="0" i="0" u="none" strike="noStrike" baseline="0">
                <a:solidFill>
                  <a:srgbClr val="F78C6C"/>
                </a:solidFill>
                <a:latin typeface="JetBrains Mono" pitchFamily="2" charset="0"/>
              </a:rPr>
              <a:t>8</a:t>
            </a:r>
            <a:r>
              <a:rPr lang="en-IN" b="0" i="0" u="none" strike="noStrike" baseline="0">
                <a:solidFill>
                  <a:srgbClr val="DCDCDC"/>
                </a:solidFill>
                <a:latin typeface="Cambria" panose="02040503050406030204" pitchFamily="18" charset="0"/>
              </a:rPr>
              <a:t> </a:t>
            </a:r>
            <a:r>
              <a:rPr lang="en-IN" b="0" i="0" u="none" strike="noStrike" baseline="0">
                <a:solidFill>
                  <a:srgbClr val="008B8B"/>
                </a:solidFill>
                <a:latin typeface="JetBrains Mono" pitchFamily="2" charset="0"/>
              </a:rPr>
              <a:t>&lt;</a:t>
            </a:r>
            <a:r>
              <a:rPr lang="en-IN" b="0" i="0" u="none" strike="noStrike" baseline="0">
                <a:solidFill>
                  <a:srgbClr val="DCDCDC"/>
                </a:solidFill>
                <a:latin typeface="Cambria" panose="02040503050406030204" pitchFamily="18" charset="0"/>
              </a:rPr>
              <a:t> </a:t>
            </a:r>
            <a:r>
              <a:rPr lang="en-IN" b="0" i="0" u="none" strike="noStrike" baseline="0">
                <a:solidFill>
                  <a:srgbClr val="F78C6C"/>
                </a:solidFill>
                <a:latin typeface="JetBrains Mono" pitchFamily="2" charset="0"/>
              </a:rPr>
              <a:t>0</a:t>
            </a:r>
            <a:r>
              <a:rPr lang="en-IN" b="0" i="0" u="none" strike="noStrike" baseline="0">
                <a:solidFill>
                  <a:srgbClr val="DCDCDC"/>
                </a:solidFill>
                <a:latin typeface="Cambria" panose="02040503050406030204" pitchFamily="18" charset="0"/>
              </a:rPr>
              <a:t> </a:t>
            </a:r>
            <a:r>
              <a:rPr lang="en-IN" b="0" i="0" u="none" strike="noStrike" baseline="0">
                <a:solidFill>
                  <a:srgbClr val="FFFFFF"/>
                </a:solidFill>
                <a:latin typeface="JetBrains Mono" pitchFamily="2" charset="0"/>
              </a:rPr>
              <a:t>)</a:t>
            </a:r>
            <a:r>
              <a:rPr lang="en-IN" b="0" i="0" u="none" strike="noStrike" baseline="0">
                <a:solidFill>
                  <a:srgbClr val="DCDCDC"/>
                </a:solidFill>
                <a:latin typeface="Cambria" panose="02040503050406030204" pitchFamily="18" charset="0"/>
              </a:rPr>
              <a:t> </a:t>
            </a:r>
            <a:r>
              <a:rPr lang="en-IN" b="0" i="0" u="none" strike="noStrike" baseline="0">
                <a:solidFill>
                  <a:srgbClr val="008B8B"/>
                </a:solidFill>
                <a:latin typeface="JetBrains Mono" pitchFamily="2" charset="0"/>
              </a:rPr>
              <a:t>&lt;&lt;</a:t>
            </a:r>
            <a:r>
              <a:rPr lang="en-IN" b="0" i="0" u="none" strike="noStrike" baseline="0">
                <a:solidFill>
                  <a:srgbClr val="DCDCDC"/>
                </a:solidFill>
                <a:latin typeface="Cambria" panose="02040503050406030204" pitchFamily="18" charset="0"/>
              </a:rPr>
              <a:t> </a:t>
            </a:r>
            <a:r>
              <a:rPr lang="en-IN" b="0" i="0" u="none" strike="noStrike" baseline="0">
                <a:solidFill>
                  <a:srgbClr val="A31515"/>
                </a:solidFill>
                <a:latin typeface="JetBrains Mono" pitchFamily="2" charset="0"/>
              </a:rPr>
              <a:t>'\n'</a:t>
            </a:r>
            <a:r>
              <a:rPr lang="en-IN" b="0" i="0" u="none" strike="noStrike" baseline="0">
                <a:solidFill>
                  <a:srgbClr val="FFFFFF"/>
                </a:solidFill>
                <a:latin typeface="JetBrains Mono" pitchFamily="2" charset="0"/>
              </a:rPr>
              <a:t>;</a:t>
            </a:r>
            <a:endParaRPr lang="en-IN" b="0" i="0" u="none" strike="noStrike" baseline="0">
              <a:solidFill>
                <a:srgbClr val="DCDCDC"/>
              </a:solidFill>
              <a:latin typeface="JetBrains Mono" pitchFamily="2" charset="0"/>
            </a:endParaRPr>
          </a:p>
          <a:p>
            <a:r>
              <a:rPr lang="en-IN" b="0" i="0" u="none" strike="noStrike" baseline="0">
                <a:solidFill>
                  <a:srgbClr val="CAC751"/>
                </a:solidFill>
                <a:latin typeface="JetBrains Mono" pitchFamily="2" charset="0"/>
              </a:rPr>
              <a:t>std</a:t>
            </a:r>
            <a:r>
              <a:rPr lang="en-IN" b="0" i="0" u="none" strike="noStrike" baseline="0">
                <a:solidFill>
                  <a:srgbClr val="FFFFFF"/>
                </a:solidFill>
                <a:latin typeface="JetBrains Mono" pitchFamily="2" charset="0"/>
              </a:rPr>
              <a:t>::</a:t>
            </a:r>
            <a:r>
              <a:rPr lang="en-IN" b="0" i="0" u="none" strike="noStrike" baseline="0" err="1">
                <a:solidFill>
                  <a:srgbClr val="FBB3C8"/>
                </a:solidFill>
                <a:latin typeface="JetBrains Mono" pitchFamily="2" charset="0"/>
              </a:rPr>
              <a:t>cout</a:t>
            </a:r>
            <a:r>
              <a:rPr lang="en-IN" b="0" i="0" u="none" strike="noStrike" baseline="0">
                <a:solidFill>
                  <a:srgbClr val="DCDCDC"/>
                </a:solidFill>
                <a:latin typeface="Cambria" panose="02040503050406030204" pitchFamily="18" charset="0"/>
              </a:rPr>
              <a:t> </a:t>
            </a:r>
            <a:r>
              <a:rPr lang="en-IN" b="0" i="0" u="none" strike="noStrike" baseline="0">
                <a:solidFill>
                  <a:srgbClr val="008B8B"/>
                </a:solidFill>
                <a:latin typeface="JetBrains Mono" pitchFamily="2" charset="0"/>
              </a:rPr>
              <a:t>&lt;&lt;</a:t>
            </a:r>
            <a:r>
              <a:rPr lang="en-IN" b="0" i="0" u="none" strike="noStrike" baseline="0">
                <a:solidFill>
                  <a:srgbClr val="DCDCDC"/>
                </a:solidFill>
                <a:latin typeface="Cambria" panose="02040503050406030204" pitchFamily="18" charset="0"/>
              </a:rPr>
              <a:t> </a:t>
            </a:r>
            <a:r>
              <a:rPr lang="en-IN" b="0" i="0" u="none" strike="noStrike" baseline="0">
                <a:solidFill>
                  <a:srgbClr val="A31515"/>
                </a:solidFill>
                <a:latin typeface="JetBrains Mono" pitchFamily="2" charset="0"/>
              </a:rPr>
              <a:t>“</a:t>
            </a:r>
            <a:r>
              <a:rPr lang="en-IN" b="0" i="0" u="none" strike="noStrike" baseline="0">
                <a:solidFill>
                  <a:srgbClr val="C3E88D"/>
                </a:solidFill>
                <a:latin typeface="JetBrains Mono" pitchFamily="2" charset="0"/>
              </a:rPr>
              <a:t>8</a:t>
            </a:r>
            <a:r>
              <a:rPr lang="en-IN" b="0" i="0" u="none" strike="noStrike" baseline="0">
                <a:solidFill>
                  <a:srgbClr val="C3E88D"/>
                </a:solidFill>
                <a:latin typeface="Cambria" panose="02040503050406030204" pitchFamily="18" charset="0"/>
              </a:rPr>
              <a:t> </a:t>
            </a:r>
            <a:r>
              <a:rPr lang="en-IN" b="0" i="0" u="none" strike="noStrike" baseline="0">
                <a:solidFill>
                  <a:srgbClr val="C3E88D"/>
                </a:solidFill>
                <a:latin typeface="JetBrains Mono" pitchFamily="2" charset="0"/>
              </a:rPr>
              <a:t>&lt;</a:t>
            </a:r>
            <a:r>
              <a:rPr lang="en-IN" b="0" i="0" u="none" strike="noStrike" baseline="0">
                <a:solidFill>
                  <a:srgbClr val="C3E88D"/>
                </a:solidFill>
                <a:latin typeface="Cambria" panose="02040503050406030204" pitchFamily="18" charset="0"/>
              </a:rPr>
              <a:t> </a:t>
            </a:r>
            <a:r>
              <a:rPr lang="en-IN" b="0" i="0" u="none" strike="noStrike" baseline="0">
                <a:solidFill>
                  <a:srgbClr val="C3E88D"/>
                </a:solidFill>
                <a:latin typeface="JetBrains Mono" pitchFamily="2" charset="0"/>
              </a:rPr>
              <a:t>x?</a:t>
            </a:r>
            <a:r>
              <a:rPr lang="en-IN" b="0" i="0" u="none" strike="noStrike" baseline="0">
                <a:solidFill>
                  <a:srgbClr val="C3E88D"/>
                </a:solidFill>
                <a:latin typeface="Cambria" panose="02040503050406030204" pitchFamily="18" charset="0"/>
              </a:rPr>
              <a:t> </a:t>
            </a:r>
            <a:r>
              <a:rPr lang="en-IN" b="0" i="0" u="none" strike="noStrike" baseline="0">
                <a:solidFill>
                  <a:srgbClr val="A31515"/>
                </a:solidFill>
                <a:latin typeface="JetBrains Mono" pitchFamily="2" charset="0"/>
              </a:rPr>
              <a:t>"</a:t>
            </a:r>
            <a:r>
              <a:rPr lang="en-IN" b="0" i="0" u="none" strike="noStrike" baseline="0">
                <a:solidFill>
                  <a:srgbClr val="DCDCDC"/>
                </a:solidFill>
                <a:latin typeface="Cambria" panose="02040503050406030204" pitchFamily="18" charset="0"/>
              </a:rPr>
              <a:t> </a:t>
            </a:r>
            <a:r>
              <a:rPr lang="en-IN" b="0" i="0" u="none" strike="noStrike" baseline="0">
                <a:solidFill>
                  <a:srgbClr val="008B8B"/>
                </a:solidFill>
                <a:latin typeface="JetBrains Mono" pitchFamily="2" charset="0"/>
              </a:rPr>
              <a:t>&lt;&lt;</a:t>
            </a:r>
            <a:r>
              <a:rPr lang="en-IN" b="0" i="0" u="none" strike="noStrike" baseline="0">
                <a:solidFill>
                  <a:srgbClr val="DCDCDC"/>
                </a:solidFill>
                <a:latin typeface="Cambria" panose="02040503050406030204" pitchFamily="18" charset="0"/>
              </a:rPr>
              <a:t> </a:t>
            </a:r>
            <a:r>
              <a:rPr lang="en-IN" b="0" i="0" u="none" strike="noStrike" baseline="0">
                <a:solidFill>
                  <a:srgbClr val="FFFFFF"/>
                </a:solidFill>
                <a:latin typeface="JetBrains Mono" pitchFamily="2" charset="0"/>
              </a:rPr>
              <a:t>(</a:t>
            </a:r>
            <a:r>
              <a:rPr lang="en-IN">
                <a:solidFill>
                  <a:srgbClr val="F78C6C"/>
                </a:solidFill>
                <a:latin typeface="JetBrains Mono" pitchFamily="2" charset="0"/>
              </a:rPr>
              <a:t>0</a:t>
            </a:r>
            <a:r>
              <a:rPr lang="en-IN" b="0" i="0" u="none" strike="noStrike" baseline="0">
                <a:solidFill>
                  <a:srgbClr val="DCDCDC"/>
                </a:solidFill>
                <a:latin typeface="Cambria" panose="02040503050406030204" pitchFamily="18" charset="0"/>
              </a:rPr>
              <a:t> </a:t>
            </a:r>
            <a:r>
              <a:rPr lang="en-IN">
                <a:solidFill>
                  <a:srgbClr val="008B8B"/>
                </a:solidFill>
                <a:latin typeface="JetBrains Mono" pitchFamily="2" charset="0"/>
              </a:rPr>
              <a:t>&lt; </a:t>
            </a:r>
            <a:r>
              <a:rPr lang="en-IN">
                <a:solidFill>
                  <a:srgbClr val="C8C8C8"/>
                </a:solidFill>
                <a:latin typeface="JetBrains Mono" pitchFamily="2" charset="0"/>
              </a:rPr>
              <a:t>x</a:t>
            </a:r>
            <a:r>
              <a:rPr lang="en-IN">
                <a:solidFill>
                  <a:srgbClr val="008B8B"/>
                </a:solidFill>
                <a:latin typeface="JetBrains Mono" pitchFamily="2" charset="0"/>
              </a:rPr>
              <a:t> &lt;=&gt; </a:t>
            </a:r>
            <a:r>
              <a:rPr lang="en-IN" b="0" i="0" u="none" strike="noStrike" baseline="0">
                <a:solidFill>
                  <a:srgbClr val="DCDCDC"/>
                </a:solidFill>
                <a:latin typeface="Cambria" panose="02040503050406030204" pitchFamily="18" charset="0"/>
              </a:rPr>
              <a:t>  </a:t>
            </a:r>
            <a:r>
              <a:rPr lang="en-IN" b="0" i="0" u="none" strike="noStrike" baseline="0">
                <a:solidFill>
                  <a:srgbClr val="F78C6C"/>
                </a:solidFill>
                <a:latin typeface="JetBrains Mono" pitchFamily="2" charset="0"/>
              </a:rPr>
              <a:t>8</a:t>
            </a:r>
            <a:r>
              <a:rPr lang="en-IN" b="0" i="0" u="none" strike="noStrike" baseline="0">
                <a:solidFill>
                  <a:srgbClr val="DCDCDC"/>
                </a:solidFill>
                <a:latin typeface="Cambria" panose="02040503050406030204" pitchFamily="18" charset="0"/>
              </a:rPr>
              <a:t> </a:t>
            </a:r>
            <a:r>
              <a:rPr lang="en-IN" b="0" i="0" u="none" strike="noStrike" baseline="0">
                <a:solidFill>
                  <a:srgbClr val="FFFFFF"/>
                </a:solidFill>
                <a:latin typeface="JetBrains Mono" pitchFamily="2" charset="0"/>
              </a:rPr>
              <a:t>)</a:t>
            </a:r>
            <a:r>
              <a:rPr lang="en-IN" b="0" i="0" u="none" strike="noStrike" baseline="0">
                <a:solidFill>
                  <a:srgbClr val="DCDCDC"/>
                </a:solidFill>
                <a:latin typeface="Cambria" panose="02040503050406030204" pitchFamily="18" charset="0"/>
              </a:rPr>
              <a:t> </a:t>
            </a:r>
            <a:r>
              <a:rPr lang="en-IN" b="0" i="0" u="none" strike="noStrike" baseline="0">
                <a:solidFill>
                  <a:srgbClr val="B4B4B4"/>
                </a:solidFill>
                <a:latin typeface="JetBrains Mono" pitchFamily="2" charset="0"/>
              </a:rPr>
              <a:t>&lt;&lt;</a:t>
            </a:r>
            <a:r>
              <a:rPr lang="en-IN" b="0" i="0" u="none" strike="noStrike" baseline="0">
                <a:solidFill>
                  <a:srgbClr val="DCDCDC"/>
                </a:solidFill>
                <a:latin typeface="Cambria" panose="02040503050406030204" pitchFamily="18" charset="0"/>
              </a:rPr>
              <a:t> </a:t>
            </a:r>
            <a:r>
              <a:rPr lang="en-IN" b="0" i="0" u="none" strike="noStrike" baseline="0">
                <a:solidFill>
                  <a:srgbClr val="A31515"/>
                </a:solidFill>
                <a:latin typeface="JetBrains Mono" pitchFamily="2" charset="0"/>
              </a:rPr>
              <a:t>'\n'</a:t>
            </a:r>
            <a:r>
              <a:rPr lang="en-IN" b="0" i="0" u="none" strike="noStrike" baseline="0">
                <a:solidFill>
                  <a:srgbClr val="FFFFFF"/>
                </a:solidFill>
                <a:latin typeface="JetBrains Mono" pitchFamily="2" charset="0"/>
              </a:rPr>
              <a:t>;</a:t>
            </a:r>
            <a:endParaRPr lang="en-IN" b="0" i="0" u="none" strike="noStrike" baseline="0">
              <a:solidFill>
                <a:srgbClr val="DCDCDC"/>
              </a:solidFill>
              <a:latin typeface="JetBrains Mono" pitchFamily="2" charset="0"/>
            </a:endParaRPr>
          </a:p>
          <a:p>
            <a:pPr marR="0" algn="l" rtl="0"/>
            <a:r>
              <a:rPr lang="en-IN" b="0" i="0" u="none" strike="noStrike" baseline="0">
                <a:solidFill>
                  <a:srgbClr val="DCDCDC"/>
                </a:solidFill>
                <a:latin typeface="JetBrains Mono" pitchFamily="2" charset="0"/>
              </a:rPr>
              <a:t>	</a:t>
            </a:r>
          </a:p>
          <a:p>
            <a:pPr marR="0" algn="l" rtl="0"/>
            <a:r>
              <a:rPr lang="en-US" b="0" i="0" u="none" strike="noStrike" baseline="0" err="1">
                <a:solidFill>
                  <a:srgbClr val="D5A2DF"/>
                </a:solidFill>
                <a:latin typeface="JetBrains Mono" pitchFamily="2" charset="0"/>
              </a:rPr>
              <a:t>static_assert</a:t>
            </a:r>
            <a:r>
              <a:rPr lang="en-US" b="0" i="0" u="none" strike="noStrike" baseline="0">
                <a:solidFill>
                  <a:srgbClr val="FFFFFF"/>
                </a:solidFill>
                <a:latin typeface="JetBrains Mono" pitchFamily="2" charset="0"/>
              </a:rPr>
              <a:t>(</a:t>
            </a:r>
            <a:r>
              <a:rPr lang="en-US" b="0" i="0" u="none" strike="noStrike" baseline="0">
                <a:solidFill>
                  <a:srgbClr val="DC5503"/>
                </a:solidFill>
                <a:latin typeface="JetBrains Mono" pitchFamily="2" charset="0"/>
              </a:rPr>
              <a:t>Number</a:t>
            </a:r>
            <a:r>
              <a:rPr lang="en-US" b="0" i="0" u="none" strike="noStrike" baseline="0">
                <a:solidFill>
                  <a:srgbClr val="008B8B"/>
                </a:solidFill>
                <a:latin typeface="JetBrains Mono" pitchFamily="2" charset="0"/>
              </a:rPr>
              <a:t>{</a:t>
            </a:r>
            <a:r>
              <a:rPr lang="en-US" b="0" i="0" u="none" strike="noStrike" baseline="0">
                <a:solidFill>
                  <a:srgbClr val="F78C6C"/>
                </a:solidFill>
                <a:latin typeface="JetBrains Mono" pitchFamily="2" charset="0"/>
              </a:rPr>
              <a:t>6</a:t>
            </a:r>
            <a:r>
              <a:rPr lang="en-US" b="0" i="0" u="none" strike="noStrike" baseline="0">
                <a:solidFill>
                  <a:srgbClr val="008B8B"/>
                </a:solidFill>
                <a:latin typeface="JetBrains Mono" pitchFamily="2" charset="0"/>
              </a:rPr>
              <a:t>}</a:t>
            </a:r>
            <a:r>
              <a:rPr lang="en-US" b="0" i="0" u="none" strike="noStrike" baseline="0">
                <a:solidFill>
                  <a:srgbClr val="DCDCDC"/>
                </a:solidFill>
                <a:latin typeface="Cambria" panose="02040503050406030204" pitchFamily="18" charset="0"/>
              </a:rPr>
              <a:t> </a:t>
            </a:r>
            <a:r>
              <a:rPr lang="en-US" b="0" i="0" u="none" strike="noStrike" baseline="0">
                <a:solidFill>
                  <a:srgbClr val="008B8B"/>
                </a:solidFill>
                <a:latin typeface="JetBrains Mono" pitchFamily="2" charset="0"/>
              </a:rPr>
              <a:t>&lt;=&gt;</a:t>
            </a:r>
            <a:r>
              <a:rPr lang="en-US" b="0" i="0" u="none" strike="noStrike" baseline="0">
                <a:solidFill>
                  <a:srgbClr val="DCDCDC"/>
                </a:solidFill>
                <a:latin typeface="Cambria" panose="02040503050406030204" pitchFamily="18" charset="0"/>
              </a:rPr>
              <a:t> </a:t>
            </a:r>
            <a:r>
              <a:rPr lang="en-US" b="0" i="0" u="none" strike="noStrike" baseline="0">
                <a:solidFill>
                  <a:srgbClr val="F78C6C"/>
                </a:solidFill>
                <a:latin typeface="JetBrains Mono" pitchFamily="2" charset="0"/>
              </a:rPr>
              <a:t>8 </a:t>
            </a:r>
            <a:r>
              <a:rPr lang="en-US">
                <a:solidFill>
                  <a:srgbClr val="008B8B"/>
                </a:solidFill>
                <a:latin typeface="JetBrains Mono" pitchFamily="2" charset="0"/>
              </a:rPr>
              <a:t>&lt;</a:t>
            </a:r>
            <a:r>
              <a:rPr lang="en-US" b="0" i="0" u="none" strike="noStrike" baseline="0">
                <a:solidFill>
                  <a:srgbClr val="F78C6C"/>
                </a:solidFill>
                <a:latin typeface="JetBrains Mono" pitchFamily="2" charset="0"/>
              </a:rPr>
              <a:t> 0</a:t>
            </a:r>
            <a:r>
              <a:rPr lang="en-US" b="0" i="0" u="none" strike="noStrike" baseline="0">
                <a:solidFill>
                  <a:srgbClr val="FFFFFF"/>
                </a:solidFill>
                <a:latin typeface="JetBrains Mono" pitchFamily="2" charset="0"/>
              </a:rPr>
              <a:t>)</a:t>
            </a:r>
            <a:r>
              <a:rPr lang="en-US" b="0" i="0" u="none" strike="noStrike" baseline="0">
                <a:solidFill>
                  <a:srgbClr val="DCDCDC"/>
                </a:solidFill>
                <a:latin typeface="Cambria" panose="02040503050406030204" pitchFamily="18" charset="0"/>
              </a:rPr>
              <a:t> </a:t>
            </a:r>
            <a:r>
              <a:rPr lang="en-US" b="0" i="0" u="none" strike="noStrike" baseline="0">
                <a:solidFill>
                  <a:srgbClr val="FFFFFF"/>
                </a:solidFill>
                <a:latin typeface="JetBrains Mono" pitchFamily="2" charset="0"/>
              </a:rPr>
              <a:t>;</a:t>
            </a:r>
            <a:r>
              <a:rPr lang="en-US" b="0" i="0" u="none" strike="noStrike" baseline="0">
                <a:solidFill>
                  <a:srgbClr val="DCDCDC"/>
                </a:solidFill>
                <a:latin typeface="Cambria" panose="02040503050406030204" pitchFamily="18" charset="0"/>
              </a:rPr>
              <a:t> </a:t>
            </a:r>
            <a:endParaRPr lang="en-US"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
        <p:nvSpPr>
          <p:cNvPr id="7" name="TextBox 6">
            <a:extLst>
              <a:ext uri="{FF2B5EF4-FFF2-40B4-BE49-F238E27FC236}">
                <a16:creationId xmlns:a16="http://schemas.microsoft.com/office/drawing/2014/main" id="{28754BB3-BD76-4F51-AA88-F3D0E609F2B9}"/>
              </a:ext>
            </a:extLst>
          </p:cNvPr>
          <p:cNvSpPr txBox="1"/>
          <p:nvPr/>
        </p:nvSpPr>
        <p:spPr>
          <a:xfrm>
            <a:off x="167424" y="2089479"/>
            <a:ext cx="5499279" cy="3354765"/>
          </a:xfrm>
          <a:prstGeom prst="rect">
            <a:avLst/>
          </a:prstGeom>
          <a:solidFill>
            <a:schemeClr val="bg1">
              <a:lumMod val="95000"/>
              <a:lumOff val="5000"/>
            </a:schemeClr>
          </a:solidFill>
        </p:spPr>
        <p:txBody>
          <a:bodyPr wrap="square">
            <a:spAutoFit/>
          </a:bodyPr>
          <a:lstStyle/>
          <a:p>
            <a:pPr marR="0" algn="l" rtl="0"/>
            <a:r>
              <a:rPr lang="en-US" b="0" i="0" u="none" strike="noStrike" baseline="0">
                <a:solidFill>
                  <a:srgbClr val="DC5503"/>
                </a:solidFill>
                <a:latin typeface="JetBrains Mono" pitchFamily="2" charset="0"/>
              </a:rPr>
              <a:t>Number</a:t>
            </a:r>
            <a:r>
              <a:rPr lang="en-US" b="0" i="0" u="none" strike="noStrike" baseline="0">
                <a:solidFill>
                  <a:srgbClr val="DCDCDC"/>
                </a:solidFill>
                <a:latin typeface="Cambria" panose="02040503050406030204" pitchFamily="18" charset="0"/>
              </a:rPr>
              <a:t> </a:t>
            </a:r>
            <a:r>
              <a:rPr lang="en-US" b="0" i="0" u="none" strike="noStrike" baseline="0">
                <a:solidFill>
                  <a:srgbClr val="C8C8C8"/>
                </a:solidFill>
                <a:latin typeface="JetBrains Mono" pitchFamily="2" charset="0"/>
              </a:rPr>
              <a:t>x</a:t>
            </a:r>
            <a:r>
              <a:rPr lang="en-US" b="0" i="0" u="none" strike="noStrike" baseline="0">
                <a:solidFill>
                  <a:srgbClr val="008B8B"/>
                </a:solidFill>
                <a:latin typeface="JetBrains Mono" pitchFamily="2" charset="0"/>
              </a:rPr>
              <a:t>{</a:t>
            </a:r>
            <a:r>
              <a:rPr lang="en-US" b="0" i="0" u="none" strike="noStrike" baseline="0">
                <a:solidFill>
                  <a:srgbClr val="DCDCDC"/>
                </a:solidFill>
                <a:latin typeface="Cambria" panose="02040503050406030204" pitchFamily="18" charset="0"/>
              </a:rPr>
              <a:t> </a:t>
            </a:r>
            <a:r>
              <a:rPr lang="en-US" b="0" i="0" u="none" strike="noStrike" baseline="0">
                <a:solidFill>
                  <a:srgbClr val="F78C6C"/>
                </a:solidFill>
                <a:latin typeface="JetBrains Mono" pitchFamily="2" charset="0"/>
              </a:rPr>
              <a:t>5</a:t>
            </a:r>
            <a:r>
              <a:rPr lang="en-US" b="0" i="0" u="none" strike="noStrike" baseline="0">
                <a:solidFill>
                  <a:srgbClr val="DCDCDC"/>
                </a:solidFill>
                <a:latin typeface="Cambria" panose="02040503050406030204" pitchFamily="18" charset="0"/>
              </a:rPr>
              <a:t> </a:t>
            </a:r>
            <a:r>
              <a:rPr lang="en-US" b="0" i="0" u="none" strike="noStrike" baseline="0">
                <a:solidFill>
                  <a:srgbClr val="008B8B"/>
                </a:solidFill>
                <a:latin typeface="JetBrains Mono" pitchFamily="2" charset="0"/>
              </a:rPr>
              <a:t>}</a:t>
            </a:r>
            <a:r>
              <a:rPr lang="en-US" b="0" i="0" u="none" strike="noStrike" baseline="0">
                <a:solidFill>
                  <a:srgbClr val="FFFFFF"/>
                </a:solidFill>
                <a:latin typeface="JetBrains Mono" pitchFamily="2" charset="0"/>
              </a:rPr>
              <a:t>,</a:t>
            </a:r>
            <a:r>
              <a:rPr lang="en-US" b="0" i="0" u="none" strike="noStrike" baseline="0">
                <a:solidFill>
                  <a:srgbClr val="DCDCDC"/>
                </a:solidFill>
                <a:latin typeface="Cambria" panose="02040503050406030204" pitchFamily="18" charset="0"/>
              </a:rPr>
              <a:t> </a:t>
            </a:r>
            <a:r>
              <a:rPr lang="en-US" b="0" i="0" u="none" strike="noStrike" baseline="0">
                <a:solidFill>
                  <a:srgbClr val="C8C8C8"/>
                </a:solidFill>
                <a:latin typeface="JetBrains Mono" pitchFamily="2" charset="0"/>
              </a:rPr>
              <a:t>y</a:t>
            </a:r>
            <a:r>
              <a:rPr lang="en-US" b="0" i="0" u="none" strike="noStrike" baseline="0">
                <a:solidFill>
                  <a:srgbClr val="008B8B"/>
                </a:solidFill>
                <a:latin typeface="JetBrains Mono" pitchFamily="2" charset="0"/>
              </a:rPr>
              <a:t>{</a:t>
            </a:r>
            <a:r>
              <a:rPr lang="en-US" b="0" i="0" u="none" strike="noStrike" baseline="0">
                <a:solidFill>
                  <a:srgbClr val="DCDCDC"/>
                </a:solidFill>
                <a:latin typeface="Cambria" panose="02040503050406030204" pitchFamily="18" charset="0"/>
              </a:rPr>
              <a:t> </a:t>
            </a:r>
            <a:r>
              <a:rPr lang="en-US" b="0" i="0" u="none" strike="noStrike" baseline="0">
                <a:solidFill>
                  <a:srgbClr val="F78C6C"/>
                </a:solidFill>
                <a:latin typeface="JetBrains Mono" pitchFamily="2" charset="0"/>
              </a:rPr>
              <a:t>8</a:t>
            </a:r>
            <a:r>
              <a:rPr lang="en-US" b="0" i="0" u="none" strike="noStrike" baseline="0">
                <a:solidFill>
                  <a:srgbClr val="DCDCDC"/>
                </a:solidFill>
                <a:latin typeface="Cambria" panose="02040503050406030204" pitchFamily="18" charset="0"/>
              </a:rPr>
              <a:t> </a:t>
            </a:r>
            <a:r>
              <a:rPr lang="en-US" b="0" i="0" u="none" strike="noStrike" baseline="0">
                <a:solidFill>
                  <a:srgbClr val="008B8B"/>
                </a:solidFill>
                <a:latin typeface="JetBrains Mono" pitchFamily="2" charset="0"/>
              </a:rPr>
              <a:t>}</a:t>
            </a:r>
            <a:r>
              <a:rPr lang="en-US" b="0" i="0" u="none" strike="noStrike" baseline="0">
                <a:solidFill>
                  <a:srgbClr val="FFFFFF"/>
                </a:solidFill>
                <a:latin typeface="JetBrains Mono" pitchFamily="2" charset="0"/>
              </a:rPr>
              <a:t>;</a:t>
            </a:r>
            <a:endParaRPr lang="en-US" b="0" i="0" u="none" strike="noStrike" baseline="0">
              <a:solidFill>
                <a:srgbClr val="DCDCDC"/>
              </a:solidFill>
              <a:latin typeface="JetBrains Mono" pitchFamily="2" charset="0"/>
            </a:endParaRPr>
          </a:p>
          <a:p>
            <a:pPr marR="0" algn="l" rtl="0"/>
            <a:r>
              <a:rPr lang="es-ES" b="0" i="0" u="none" strike="noStrike" baseline="0" err="1">
                <a:solidFill>
                  <a:srgbClr val="CAC751"/>
                </a:solidFill>
                <a:latin typeface="JetBrains Mono" pitchFamily="2" charset="0"/>
              </a:rPr>
              <a:t>std</a:t>
            </a:r>
            <a:r>
              <a:rPr lang="es-ES" b="0" i="0" u="none" strike="noStrike" baseline="0">
                <a:solidFill>
                  <a:srgbClr val="FFFFFF"/>
                </a:solidFill>
                <a:latin typeface="JetBrains Mono" pitchFamily="2" charset="0"/>
              </a:rPr>
              <a:t>::</a:t>
            </a:r>
            <a:r>
              <a:rPr lang="es-ES" b="0" i="0" u="none" strike="noStrike" baseline="0" err="1">
                <a:solidFill>
                  <a:srgbClr val="FBB3C8"/>
                </a:solidFill>
                <a:latin typeface="JetBrains Mono" pitchFamily="2" charset="0"/>
              </a:rPr>
              <a:t>cout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C3E88D"/>
                </a:solidFill>
                <a:latin typeface="JetBrains Mono" pitchFamily="2" charset="0"/>
              </a:rPr>
              <a:t>x</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&lt;</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y</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a:t>
            </a:r>
            <a:r>
              <a:rPr lang="es-ES" b="0" i="0" u="none" strike="noStrike" baseline="0">
                <a:solidFill>
                  <a:srgbClr val="C3E88D"/>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C8C8C8"/>
                </a:solidFill>
                <a:latin typeface="JetBrains Mono" pitchFamily="2" charset="0"/>
              </a:rPr>
              <a:t>x</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a:t>
            </a:r>
            <a:r>
              <a:rPr lang="es-ES" b="0" i="0" u="none" strike="noStrike" baseline="0">
                <a:solidFill>
                  <a:srgbClr val="DCDCDC"/>
                </a:solidFill>
                <a:latin typeface="Cambria" panose="02040503050406030204" pitchFamily="18" charset="0"/>
              </a:rPr>
              <a:t> </a:t>
            </a:r>
            <a:r>
              <a:rPr lang="es-ES" b="0" i="0" u="none" strike="noStrike" baseline="0">
                <a:solidFill>
                  <a:srgbClr val="C8C8C8"/>
                </a:solidFill>
                <a:latin typeface="JetBrains Mono" pitchFamily="2" charset="0"/>
              </a:rPr>
              <a:t>y</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'\n'</a:t>
            </a:r>
            <a:r>
              <a:rPr lang="es-ES" b="0" i="0" u="none" strike="noStrike" baseline="0">
                <a:solidFill>
                  <a:srgbClr val="FFFFFF"/>
                </a:solidFill>
                <a:latin typeface="JetBrains Mono" pitchFamily="2" charset="0"/>
              </a:rPr>
              <a:t>;</a:t>
            </a:r>
            <a:endParaRPr lang="es-ES" b="0" i="0" u="none" strike="noStrike" baseline="0">
              <a:solidFill>
                <a:srgbClr val="DCDCDC"/>
              </a:solidFill>
              <a:latin typeface="JetBrains Mono" pitchFamily="2" charset="0"/>
            </a:endParaRPr>
          </a:p>
          <a:p>
            <a:pPr marR="0" algn="l" rtl="0"/>
            <a:r>
              <a:rPr lang="es-ES" b="0" i="0" u="none" strike="noStrike" baseline="0" err="1">
                <a:solidFill>
                  <a:srgbClr val="CAC751"/>
                </a:solidFill>
                <a:latin typeface="JetBrains Mono" pitchFamily="2" charset="0"/>
              </a:rPr>
              <a:t>std</a:t>
            </a:r>
            <a:r>
              <a:rPr lang="es-ES" b="0" i="0" u="none" strike="noStrike" baseline="0">
                <a:solidFill>
                  <a:srgbClr val="FFFFFF"/>
                </a:solidFill>
                <a:latin typeface="JetBrains Mono" pitchFamily="2" charset="0"/>
              </a:rPr>
              <a:t>::</a:t>
            </a:r>
            <a:r>
              <a:rPr lang="es-ES" b="0" i="0" u="none" strike="noStrike" baseline="0" err="1">
                <a:solidFill>
                  <a:srgbClr val="FBB3C8"/>
                </a:solidFill>
                <a:latin typeface="JetBrains Mono" pitchFamily="2" charset="0"/>
              </a:rPr>
              <a:t>cout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C3E88D"/>
                </a:solidFill>
                <a:latin typeface="JetBrains Mono" pitchFamily="2" charset="0"/>
              </a:rPr>
              <a:t>x</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&gt;</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y</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a:t>
            </a:r>
            <a:r>
              <a:rPr lang="es-ES" b="0" i="0" u="none" strike="noStrike" baseline="0">
                <a:solidFill>
                  <a:srgbClr val="C3E88D"/>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C8C8C8"/>
                </a:solidFill>
                <a:latin typeface="JetBrains Mono" pitchFamily="2" charset="0"/>
              </a:rPr>
              <a:t>x</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&gt;</a:t>
            </a:r>
            <a:r>
              <a:rPr lang="es-ES" b="0" i="0" u="none" strike="noStrike" baseline="0">
                <a:solidFill>
                  <a:srgbClr val="DCDCDC"/>
                </a:solidFill>
                <a:latin typeface="Cambria" panose="02040503050406030204" pitchFamily="18" charset="0"/>
              </a:rPr>
              <a:t> </a:t>
            </a:r>
            <a:r>
              <a:rPr lang="es-ES" b="0" i="0" u="none" strike="noStrike" baseline="0">
                <a:solidFill>
                  <a:srgbClr val="C8C8C8"/>
                </a:solidFill>
                <a:latin typeface="JetBrains Mono" pitchFamily="2" charset="0"/>
              </a:rPr>
              <a:t>y</a:t>
            </a:r>
            <a:r>
              <a:rPr lang="es-ES" b="0" i="0" u="none" strike="noStrike" baseline="0">
                <a:solidFill>
                  <a:srgbClr val="FFFFFF"/>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'\n'</a:t>
            </a:r>
            <a:r>
              <a:rPr lang="es-ES" b="0" i="0" u="none" strike="noStrike" baseline="0">
                <a:solidFill>
                  <a:srgbClr val="FFFFFF"/>
                </a:solidFill>
                <a:latin typeface="JetBrains Mono" pitchFamily="2" charset="0"/>
              </a:rPr>
              <a:t>;</a:t>
            </a:r>
            <a:r>
              <a:rPr lang="es-ES" b="0" i="0" u="none" strike="noStrike" baseline="0">
                <a:solidFill>
                  <a:srgbClr val="DCDCDC"/>
                </a:solidFill>
                <a:latin typeface="Cambria" panose="02040503050406030204" pitchFamily="18" charset="0"/>
              </a:rPr>
              <a:t> </a:t>
            </a:r>
            <a:endParaRPr lang="es-ES" b="0" i="0" u="none" strike="noStrike" baseline="0">
              <a:solidFill>
                <a:srgbClr val="DCDCDC"/>
              </a:solidFill>
              <a:latin typeface="JetBrains Mono" pitchFamily="2" charset="0"/>
            </a:endParaRPr>
          </a:p>
          <a:p>
            <a:pPr marR="0" algn="l" rtl="0"/>
            <a:r>
              <a:rPr lang="es-ES" b="0" i="0" u="none" strike="noStrike" baseline="0" err="1">
                <a:solidFill>
                  <a:srgbClr val="CAC751"/>
                </a:solidFill>
                <a:latin typeface="JetBrains Mono" pitchFamily="2" charset="0"/>
              </a:rPr>
              <a:t>std</a:t>
            </a:r>
            <a:r>
              <a:rPr lang="es-ES" b="0" i="0" u="none" strike="noStrike" baseline="0">
                <a:solidFill>
                  <a:srgbClr val="FFFFFF"/>
                </a:solidFill>
                <a:latin typeface="JetBrains Mono" pitchFamily="2" charset="0"/>
              </a:rPr>
              <a:t>::</a:t>
            </a:r>
            <a:r>
              <a:rPr lang="es-ES" b="0" i="0" u="none" strike="noStrike" baseline="0" err="1">
                <a:solidFill>
                  <a:srgbClr val="FBB3C8"/>
                </a:solidFill>
                <a:latin typeface="JetBrains Mono" pitchFamily="2" charset="0"/>
              </a:rPr>
              <a:t>cout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C3E88D"/>
                </a:solidFill>
                <a:latin typeface="JetBrains Mono" pitchFamily="2" charset="0"/>
              </a:rPr>
              <a:t>x</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&lt;=</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y?</a:t>
            </a:r>
            <a:r>
              <a:rPr lang="es-ES" b="0" i="0" u="none" strike="noStrike" baseline="0">
                <a:solidFill>
                  <a:srgbClr val="C3E88D"/>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C8C8C8"/>
                </a:solidFill>
                <a:latin typeface="JetBrains Mono" pitchFamily="2" charset="0"/>
              </a:rPr>
              <a:t>x</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a:t>
            </a:r>
            <a:r>
              <a:rPr lang="es-ES" b="0" i="0" u="none" strike="noStrike" baseline="0">
                <a:solidFill>
                  <a:srgbClr val="C8C8C8"/>
                </a:solidFill>
                <a:latin typeface="JetBrains Mono" pitchFamily="2" charset="0"/>
              </a:rPr>
              <a:t>y</a:t>
            </a:r>
            <a:r>
              <a:rPr lang="es-ES" b="0" i="0" u="none" strike="noStrike" baseline="0">
                <a:solidFill>
                  <a:srgbClr val="FFFFFF"/>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'\n'</a:t>
            </a:r>
            <a:r>
              <a:rPr lang="es-ES" b="0" i="0" u="none" strike="noStrike" baseline="0">
                <a:solidFill>
                  <a:srgbClr val="FFFFFF"/>
                </a:solidFill>
                <a:latin typeface="JetBrains Mono" pitchFamily="2" charset="0"/>
              </a:rPr>
              <a:t>;</a:t>
            </a:r>
            <a:endParaRPr lang="es-ES" b="0" i="0" u="none" strike="noStrike" baseline="0">
              <a:solidFill>
                <a:srgbClr val="DCDCDC"/>
              </a:solidFill>
              <a:latin typeface="JetBrains Mono" pitchFamily="2" charset="0"/>
            </a:endParaRPr>
          </a:p>
          <a:p>
            <a:pPr marR="0" algn="l" rtl="0"/>
            <a:r>
              <a:rPr lang="es-ES" b="0" i="0" u="none" strike="noStrike" baseline="0" err="1">
                <a:solidFill>
                  <a:srgbClr val="CAC751"/>
                </a:solidFill>
                <a:latin typeface="JetBrains Mono" pitchFamily="2" charset="0"/>
              </a:rPr>
              <a:t>std</a:t>
            </a:r>
            <a:r>
              <a:rPr lang="es-ES" b="0" i="0" u="none" strike="noStrike" baseline="0">
                <a:solidFill>
                  <a:srgbClr val="FFFFFF"/>
                </a:solidFill>
                <a:latin typeface="JetBrains Mono" pitchFamily="2" charset="0"/>
              </a:rPr>
              <a:t>::</a:t>
            </a:r>
            <a:r>
              <a:rPr lang="es-ES" b="0" i="0" u="none" strike="noStrike" baseline="0" err="1">
                <a:solidFill>
                  <a:srgbClr val="FBB3C8"/>
                </a:solidFill>
                <a:latin typeface="JetBrains Mono" pitchFamily="2" charset="0"/>
              </a:rPr>
              <a:t>cout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C3E88D"/>
                </a:solidFill>
                <a:latin typeface="JetBrains Mono" pitchFamily="2" charset="0"/>
              </a:rPr>
              <a:t>x</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&gt;=</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y?</a:t>
            </a:r>
            <a:r>
              <a:rPr lang="es-ES" b="0" i="0" u="none" strike="noStrike" baseline="0">
                <a:solidFill>
                  <a:srgbClr val="C3E88D"/>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C8C8C8"/>
                </a:solidFill>
                <a:latin typeface="JetBrains Mono" pitchFamily="2" charset="0"/>
              </a:rPr>
              <a:t>x</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&gt;=</a:t>
            </a:r>
            <a:r>
              <a:rPr lang="es-ES" b="0" i="0" u="none" strike="noStrike" baseline="0">
                <a:solidFill>
                  <a:srgbClr val="DCDCDC"/>
                </a:solidFill>
                <a:latin typeface="Cambria" panose="02040503050406030204" pitchFamily="18" charset="0"/>
              </a:rPr>
              <a:t> </a:t>
            </a:r>
            <a:r>
              <a:rPr lang="es-ES" b="0" i="0" u="none" strike="noStrike" baseline="0">
                <a:solidFill>
                  <a:srgbClr val="C8C8C8"/>
                </a:solidFill>
                <a:latin typeface="JetBrains Mono" pitchFamily="2" charset="0"/>
              </a:rPr>
              <a:t>y</a:t>
            </a:r>
            <a:r>
              <a:rPr lang="es-ES" b="0" i="0" u="none" strike="noStrike" baseline="0">
                <a:solidFill>
                  <a:srgbClr val="FFFFFF"/>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'\n'</a:t>
            </a:r>
            <a:r>
              <a:rPr lang="es-ES" b="0" i="0" u="none" strike="noStrike" baseline="0">
                <a:solidFill>
                  <a:srgbClr val="FFFFFF"/>
                </a:solidFill>
                <a:latin typeface="JetBrains Mono" pitchFamily="2" charset="0"/>
              </a:rPr>
              <a:t>;</a:t>
            </a:r>
            <a:endParaRPr lang="es-ES" b="0" i="0" u="none" strike="noStrike" baseline="0">
              <a:solidFill>
                <a:srgbClr val="DCDCDC"/>
              </a:solidFill>
              <a:latin typeface="JetBrains Mono" pitchFamily="2" charset="0"/>
            </a:endParaRPr>
          </a:p>
          <a:p>
            <a:pPr marR="0" algn="l" rtl="0"/>
            <a:r>
              <a:rPr lang="es-ES" b="0" i="0" u="none" strike="noStrike" baseline="0" err="1">
                <a:solidFill>
                  <a:srgbClr val="CAC751"/>
                </a:solidFill>
                <a:latin typeface="JetBrains Mono" pitchFamily="2" charset="0"/>
              </a:rPr>
              <a:t>std</a:t>
            </a:r>
            <a:r>
              <a:rPr lang="es-ES" b="0" i="0" u="none" strike="noStrike" baseline="0">
                <a:solidFill>
                  <a:srgbClr val="FFFFFF"/>
                </a:solidFill>
                <a:latin typeface="JetBrains Mono" pitchFamily="2" charset="0"/>
              </a:rPr>
              <a:t>::</a:t>
            </a:r>
            <a:r>
              <a:rPr lang="es-ES" b="0" i="0" u="none" strike="noStrike" baseline="0" err="1">
                <a:solidFill>
                  <a:srgbClr val="FBB3C8"/>
                </a:solidFill>
                <a:latin typeface="JetBrains Mono" pitchFamily="2" charset="0"/>
              </a:rPr>
              <a:t>cout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C3E88D"/>
                </a:solidFill>
                <a:latin typeface="JetBrains Mono" pitchFamily="2" charset="0"/>
              </a:rPr>
              <a:t>x</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y?</a:t>
            </a:r>
            <a:r>
              <a:rPr lang="es-ES" b="0" i="0" u="none" strike="noStrike" baseline="0">
                <a:solidFill>
                  <a:srgbClr val="C3E88D"/>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C8C8C8"/>
                </a:solidFill>
                <a:latin typeface="JetBrains Mono" pitchFamily="2" charset="0"/>
              </a:rPr>
              <a:t>x</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C8C8C8"/>
                </a:solidFill>
                <a:latin typeface="JetBrains Mono" pitchFamily="2" charset="0"/>
              </a:rPr>
              <a:t>y</a:t>
            </a:r>
            <a:r>
              <a:rPr lang="es-ES" b="0" i="0" u="none" strike="noStrike" baseline="0">
                <a:solidFill>
                  <a:srgbClr val="FFFFFF"/>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'\n'</a:t>
            </a:r>
            <a:r>
              <a:rPr lang="es-ES" b="0" i="0" u="none" strike="noStrike" baseline="0">
                <a:solidFill>
                  <a:srgbClr val="FFFFFF"/>
                </a:solidFill>
                <a:latin typeface="JetBrains Mono" pitchFamily="2" charset="0"/>
              </a:rPr>
              <a:t>;</a:t>
            </a:r>
            <a:endParaRPr lang="es-ES" b="0" i="0" u="none" strike="noStrike" baseline="0">
              <a:solidFill>
                <a:srgbClr val="DCDCDC"/>
              </a:solidFill>
              <a:latin typeface="JetBrains Mono" pitchFamily="2" charset="0"/>
            </a:endParaRPr>
          </a:p>
          <a:p>
            <a:pPr marR="0" algn="l" rtl="0"/>
            <a:r>
              <a:rPr lang="es-ES" b="0" i="0" u="none" strike="noStrike" baseline="0" err="1">
                <a:solidFill>
                  <a:srgbClr val="CAC751"/>
                </a:solidFill>
                <a:latin typeface="JetBrains Mono" pitchFamily="2" charset="0"/>
              </a:rPr>
              <a:t>std</a:t>
            </a:r>
            <a:r>
              <a:rPr lang="es-ES" b="0" i="0" u="none" strike="noStrike" baseline="0">
                <a:solidFill>
                  <a:srgbClr val="FFFFFF"/>
                </a:solidFill>
                <a:latin typeface="JetBrains Mono" pitchFamily="2" charset="0"/>
              </a:rPr>
              <a:t>::</a:t>
            </a:r>
            <a:r>
              <a:rPr lang="es-ES" b="0" i="0" u="none" strike="noStrike" baseline="0" err="1">
                <a:solidFill>
                  <a:srgbClr val="FBB3C8"/>
                </a:solidFill>
                <a:latin typeface="JetBrains Mono" pitchFamily="2" charset="0"/>
              </a:rPr>
              <a:t>cout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C3E88D"/>
                </a:solidFill>
                <a:latin typeface="JetBrains Mono" pitchFamily="2" charset="0"/>
              </a:rPr>
              <a:t>x</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a:t>
            </a:r>
            <a:r>
              <a:rPr lang="es-ES" b="0" i="0" u="none" strike="noStrike" baseline="0">
                <a:solidFill>
                  <a:srgbClr val="C3E88D"/>
                </a:solidFill>
                <a:latin typeface="Cambria" panose="02040503050406030204" pitchFamily="18" charset="0"/>
              </a:rPr>
              <a:t> </a:t>
            </a:r>
            <a:r>
              <a:rPr lang="es-ES" b="0" i="0" u="none" strike="noStrike" baseline="0">
                <a:solidFill>
                  <a:srgbClr val="C3E88D"/>
                </a:solidFill>
                <a:latin typeface="JetBrains Mono" pitchFamily="2" charset="0"/>
              </a:rPr>
              <a:t>y?</a:t>
            </a:r>
            <a:r>
              <a:rPr lang="es-ES" b="0" i="0" u="none" strike="noStrike" baseline="0">
                <a:solidFill>
                  <a:srgbClr val="C3E88D"/>
                </a:solidFill>
                <a:latin typeface="Cambria" panose="02040503050406030204" pitchFamily="18" charset="0"/>
              </a:rPr>
              <a:t> </a:t>
            </a:r>
            <a:r>
              <a:rPr lang="es-ES" b="0" i="0" u="none" strike="noStrike" baseline="0">
                <a:solidFill>
                  <a:srgbClr val="A31515"/>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FFFFFF"/>
                </a:solidFill>
                <a:latin typeface="JetBrains Mono" pitchFamily="2" charset="0"/>
              </a:rPr>
              <a:t>(</a:t>
            </a:r>
            <a:r>
              <a:rPr lang="es-ES" b="0" i="0" u="none" strike="noStrike" baseline="0">
                <a:solidFill>
                  <a:srgbClr val="C8C8C8"/>
                </a:solidFill>
                <a:latin typeface="JetBrains Mono" pitchFamily="2" charset="0"/>
              </a:rPr>
              <a:t>x</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C8C8C8"/>
                </a:solidFill>
                <a:latin typeface="JetBrains Mono" pitchFamily="2" charset="0"/>
              </a:rPr>
              <a:t>y</a:t>
            </a:r>
            <a:r>
              <a:rPr lang="es-ES" b="0" i="0" u="none" strike="noStrike" baseline="0">
                <a:solidFill>
                  <a:srgbClr val="FFFFFF"/>
                </a:solidFill>
                <a:latin typeface="JetBrains Mono" pitchFamily="2" charset="0"/>
              </a:rPr>
              <a:t>)</a:t>
            </a:r>
            <a:r>
              <a:rPr lang="es-ES" b="0" i="0" u="none" strike="noStrike" baseline="0">
                <a:solidFill>
                  <a:srgbClr val="DCDCDC"/>
                </a:solidFill>
                <a:latin typeface="Cambria" panose="02040503050406030204" pitchFamily="18" charset="0"/>
              </a:rPr>
              <a:t> </a:t>
            </a:r>
            <a:r>
              <a:rPr lang="es-ES" b="0" i="0" u="none" strike="noStrike" baseline="0">
                <a:solidFill>
                  <a:srgbClr val="008B8B"/>
                </a:solidFill>
                <a:latin typeface="JetBrains Mono" pitchFamily="2" charset="0"/>
              </a:rPr>
              <a:t>&lt;&lt;</a:t>
            </a:r>
            <a:r>
              <a:rPr lang="es-ES" b="0" i="0" u="none" strike="noStrike" baseline="0">
                <a:solidFill>
                  <a:srgbClr val="DCDCDC"/>
                </a:solidFill>
                <a:latin typeface="Cambria" panose="02040503050406030204" pitchFamily="18" charset="0"/>
              </a:rPr>
              <a:t> </a:t>
            </a:r>
            <a:r>
              <a:rPr lang="es-ES" b="0" i="0" u="none" strike="noStrike" baseline="0">
                <a:solidFill>
                  <a:srgbClr val="A31515"/>
                </a:solidFill>
                <a:latin typeface="JetBrains Mono" pitchFamily="2" charset="0"/>
              </a:rPr>
              <a:t>'\n'</a:t>
            </a:r>
            <a:r>
              <a:rPr lang="es-ES" b="0" i="0" u="none" strike="noStrike" baseline="0">
                <a:solidFill>
                  <a:srgbClr val="FFFFFF"/>
                </a:solidFill>
                <a:latin typeface="JetBrains Mono" pitchFamily="2" charset="0"/>
              </a:rPr>
              <a:t>;</a:t>
            </a:r>
            <a:endParaRPr lang="es-ES" b="0" i="0" u="none" strike="noStrike" baseline="0">
              <a:solidFill>
                <a:srgbClr val="DCDCDC"/>
              </a:solidFill>
              <a:latin typeface="JetBrains Mono" pitchFamily="2" charset="0"/>
            </a:endParaRPr>
          </a:p>
          <a:p>
            <a:pPr marR="0" algn="l" rtl="0"/>
            <a:r>
              <a:rPr lang="en-IN" b="0" i="0" u="none" strike="noStrike" baseline="0">
                <a:solidFill>
                  <a:srgbClr val="DCDCDC"/>
                </a:solidFill>
                <a:latin typeface="JetBrains Mono" pitchFamily="2" charset="0"/>
              </a:rPr>
              <a:t> </a:t>
            </a:r>
          </a:p>
          <a:p>
            <a:pPr marR="0" algn="l" rtl="0"/>
            <a:r>
              <a:rPr lang="en-IN" b="0" i="0" u="none" strike="noStrike" baseline="0">
                <a:solidFill>
                  <a:srgbClr val="CAC751"/>
                </a:solidFill>
                <a:latin typeface="JetBrains Mono" pitchFamily="2" charset="0"/>
              </a:rPr>
              <a:t>std</a:t>
            </a:r>
            <a:r>
              <a:rPr lang="en-IN" b="0" i="0" u="none" strike="noStrike" baseline="0">
                <a:solidFill>
                  <a:srgbClr val="FFFFFF"/>
                </a:solidFill>
                <a:latin typeface="JetBrains Mono" pitchFamily="2" charset="0"/>
              </a:rPr>
              <a:t>::</a:t>
            </a:r>
            <a:r>
              <a:rPr lang="en-IN" b="0" i="0" u="none" strike="noStrike" baseline="0" err="1">
                <a:solidFill>
                  <a:srgbClr val="FBB3C8"/>
                </a:solidFill>
                <a:latin typeface="JetBrains Mono" pitchFamily="2" charset="0"/>
              </a:rPr>
              <a:t>cout</a:t>
            </a:r>
            <a:r>
              <a:rPr lang="en-IN" b="0" i="0" u="none" strike="noStrike" baseline="0">
                <a:solidFill>
                  <a:srgbClr val="DCDCDC"/>
                </a:solidFill>
                <a:latin typeface="Cambria" panose="02040503050406030204" pitchFamily="18" charset="0"/>
              </a:rPr>
              <a:t> </a:t>
            </a:r>
            <a:r>
              <a:rPr lang="en-IN" b="0" i="0" u="none" strike="noStrike" baseline="0">
                <a:solidFill>
                  <a:srgbClr val="008B8B"/>
                </a:solidFill>
                <a:latin typeface="JetBrains Mono" pitchFamily="2" charset="0"/>
              </a:rPr>
              <a:t>&lt;&lt;</a:t>
            </a:r>
            <a:r>
              <a:rPr lang="en-IN" b="0" i="0" u="none" strike="noStrike" baseline="0">
                <a:solidFill>
                  <a:srgbClr val="DCDCDC"/>
                </a:solidFill>
                <a:latin typeface="Cambria" panose="02040503050406030204" pitchFamily="18" charset="0"/>
              </a:rPr>
              <a:t> </a:t>
            </a:r>
            <a:r>
              <a:rPr lang="en-IN" b="0" i="0" u="none" strike="noStrike" baseline="0">
                <a:solidFill>
                  <a:srgbClr val="A31515"/>
                </a:solidFill>
                <a:latin typeface="JetBrains Mono" pitchFamily="2" charset="0"/>
              </a:rPr>
              <a:t>"</a:t>
            </a:r>
            <a:r>
              <a:rPr lang="en-IN" b="0" i="0" u="none" strike="noStrike" baseline="0">
                <a:solidFill>
                  <a:srgbClr val="C3E88D"/>
                </a:solidFill>
                <a:latin typeface="JetBrains Mono" pitchFamily="2" charset="0"/>
              </a:rPr>
              <a:t>x</a:t>
            </a:r>
            <a:r>
              <a:rPr lang="en-IN" b="0" i="0" u="none" strike="noStrike" baseline="0">
                <a:solidFill>
                  <a:srgbClr val="C3E88D"/>
                </a:solidFill>
                <a:latin typeface="Cambria" panose="02040503050406030204" pitchFamily="18" charset="0"/>
              </a:rPr>
              <a:t> </a:t>
            </a:r>
            <a:r>
              <a:rPr lang="en-IN" b="0" i="0" u="none" strike="noStrike" baseline="0">
                <a:solidFill>
                  <a:srgbClr val="C3E88D"/>
                </a:solidFill>
                <a:latin typeface="JetBrains Mono" pitchFamily="2" charset="0"/>
              </a:rPr>
              <a:t>&lt;</a:t>
            </a:r>
            <a:r>
              <a:rPr lang="en-IN" b="0" i="0" u="none" strike="noStrike" baseline="0">
                <a:solidFill>
                  <a:srgbClr val="C3E88D"/>
                </a:solidFill>
                <a:latin typeface="Cambria" panose="02040503050406030204" pitchFamily="18" charset="0"/>
              </a:rPr>
              <a:t> </a:t>
            </a:r>
            <a:r>
              <a:rPr lang="en-IN" b="0" i="0" u="none" strike="noStrike" baseline="0">
                <a:solidFill>
                  <a:srgbClr val="C3E88D"/>
                </a:solidFill>
                <a:latin typeface="JetBrains Mono" pitchFamily="2" charset="0"/>
              </a:rPr>
              <a:t>8?</a:t>
            </a:r>
            <a:r>
              <a:rPr lang="en-IN" b="0" i="0" u="none" strike="noStrike" baseline="0">
                <a:solidFill>
                  <a:srgbClr val="C3E88D"/>
                </a:solidFill>
                <a:latin typeface="Cambria" panose="02040503050406030204" pitchFamily="18" charset="0"/>
              </a:rPr>
              <a:t> </a:t>
            </a:r>
            <a:r>
              <a:rPr lang="en-IN" b="0" i="0" u="none" strike="noStrike" baseline="0">
                <a:solidFill>
                  <a:srgbClr val="A31515"/>
                </a:solidFill>
                <a:latin typeface="JetBrains Mono" pitchFamily="2" charset="0"/>
              </a:rPr>
              <a:t>"</a:t>
            </a:r>
            <a:r>
              <a:rPr lang="en-IN" b="0" i="0" u="none" strike="noStrike" baseline="0">
                <a:solidFill>
                  <a:srgbClr val="DCDCDC"/>
                </a:solidFill>
                <a:latin typeface="Cambria" panose="02040503050406030204" pitchFamily="18" charset="0"/>
              </a:rPr>
              <a:t> </a:t>
            </a:r>
            <a:r>
              <a:rPr lang="en-IN" b="0" i="0" u="none" strike="noStrike" baseline="0">
                <a:solidFill>
                  <a:srgbClr val="008B8B"/>
                </a:solidFill>
                <a:latin typeface="JetBrains Mono" pitchFamily="2" charset="0"/>
              </a:rPr>
              <a:t>&lt;&lt;</a:t>
            </a:r>
            <a:r>
              <a:rPr lang="en-IN" b="0" i="0" u="none" strike="noStrike" baseline="0">
                <a:solidFill>
                  <a:srgbClr val="DCDCDC"/>
                </a:solidFill>
                <a:latin typeface="Cambria" panose="02040503050406030204" pitchFamily="18" charset="0"/>
              </a:rPr>
              <a:t> </a:t>
            </a:r>
            <a:r>
              <a:rPr lang="en-IN" b="0" i="0" u="none" strike="noStrike" baseline="0">
                <a:solidFill>
                  <a:srgbClr val="FFFFFF"/>
                </a:solidFill>
                <a:latin typeface="JetBrains Mono" pitchFamily="2" charset="0"/>
              </a:rPr>
              <a:t>(</a:t>
            </a:r>
            <a:r>
              <a:rPr lang="en-IN" b="0" i="0" u="none" strike="noStrike" baseline="0">
                <a:solidFill>
                  <a:srgbClr val="C8C8C8"/>
                </a:solidFill>
                <a:latin typeface="JetBrains Mono" pitchFamily="2" charset="0"/>
              </a:rPr>
              <a:t>x</a:t>
            </a:r>
            <a:r>
              <a:rPr lang="en-IN" b="0" i="0" u="none" strike="noStrike" baseline="0">
                <a:solidFill>
                  <a:srgbClr val="DCDCDC"/>
                </a:solidFill>
                <a:latin typeface="Cambria" panose="02040503050406030204" pitchFamily="18" charset="0"/>
              </a:rPr>
              <a:t> </a:t>
            </a:r>
            <a:r>
              <a:rPr lang="en-IN" b="0" i="0" u="none" strike="noStrike" baseline="0">
                <a:solidFill>
                  <a:srgbClr val="008B8B"/>
                </a:solidFill>
                <a:latin typeface="JetBrains Mono" pitchFamily="2" charset="0"/>
              </a:rPr>
              <a:t>&lt;</a:t>
            </a:r>
            <a:r>
              <a:rPr lang="en-IN" b="0" i="0" u="none" strike="noStrike" baseline="0">
                <a:solidFill>
                  <a:srgbClr val="DCDCDC"/>
                </a:solidFill>
                <a:latin typeface="Cambria" panose="02040503050406030204" pitchFamily="18" charset="0"/>
              </a:rPr>
              <a:t> </a:t>
            </a:r>
            <a:r>
              <a:rPr lang="en-IN" b="0" i="0" u="none" strike="noStrike" baseline="0">
                <a:solidFill>
                  <a:srgbClr val="F78C6C"/>
                </a:solidFill>
                <a:latin typeface="JetBrains Mono" pitchFamily="2" charset="0"/>
              </a:rPr>
              <a:t>8</a:t>
            </a:r>
            <a:r>
              <a:rPr lang="en-IN" b="0" i="0" u="none" strike="noStrike" baseline="0">
                <a:solidFill>
                  <a:srgbClr val="FFFFFF"/>
                </a:solidFill>
                <a:latin typeface="JetBrains Mono" pitchFamily="2" charset="0"/>
              </a:rPr>
              <a:t>)</a:t>
            </a:r>
            <a:r>
              <a:rPr lang="en-IN" b="0" i="0" u="none" strike="noStrike" baseline="0">
                <a:solidFill>
                  <a:srgbClr val="DCDCDC"/>
                </a:solidFill>
                <a:latin typeface="Cambria" panose="02040503050406030204" pitchFamily="18" charset="0"/>
              </a:rPr>
              <a:t> </a:t>
            </a:r>
            <a:r>
              <a:rPr lang="en-IN" b="0" i="0" u="none" strike="noStrike" baseline="0">
                <a:solidFill>
                  <a:srgbClr val="008B8B"/>
                </a:solidFill>
                <a:latin typeface="JetBrains Mono" pitchFamily="2" charset="0"/>
              </a:rPr>
              <a:t>&lt;&lt;</a:t>
            </a:r>
            <a:r>
              <a:rPr lang="en-IN" b="0" i="0" u="none" strike="noStrike" baseline="0">
                <a:solidFill>
                  <a:srgbClr val="DCDCDC"/>
                </a:solidFill>
                <a:latin typeface="Cambria" panose="02040503050406030204" pitchFamily="18" charset="0"/>
              </a:rPr>
              <a:t> </a:t>
            </a:r>
            <a:r>
              <a:rPr lang="en-IN" b="0" i="0" u="none" strike="noStrike" baseline="0">
                <a:solidFill>
                  <a:srgbClr val="A31515"/>
                </a:solidFill>
                <a:latin typeface="JetBrains Mono" pitchFamily="2" charset="0"/>
              </a:rPr>
              <a:t>'\n'</a:t>
            </a:r>
            <a:r>
              <a:rPr lang="en-IN" b="0" i="0" u="none" strike="noStrike" baseline="0">
                <a:solidFill>
                  <a:srgbClr val="FFFFFF"/>
                </a:solidFill>
                <a:latin typeface="JetBrains Mono" pitchFamily="2" charset="0"/>
              </a:rPr>
              <a:t>;</a:t>
            </a:r>
            <a:endParaRPr lang="en-IN" b="0" i="0" u="none" strike="noStrike" baseline="0">
              <a:solidFill>
                <a:srgbClr val="DCDCDC"/>
              </a:solidFill>
              <a:latin typeface="JetBrains Mono" pitchFamily="2" charset="0"/>
            </a:endParaRPr>
          </a:p>
          <a:p>
            <a:pPr marR="0" algn="l" rtl="0"/>
            <a:r>
              <a:rPr lang="en-IN" b="0" i="0" u="none" strike="noStrike" baseline="0">
                <a:solidFill>
                  <a:srgbClr val="CAC751"/>
                </a:solidFill>
                <a:latin typeface="JetBrains Mono" pitchFamily="2" charset="0"/>
              </a:rPr>
              <a:t>std</a:t>
            </a:r>
            <a:r>
              <a:rPr lang="en-IN" b="0" i="0" u="none" strike="noStrike" baseline="0">
                <a:solidFill>
                  <a:srgbClr val="FFFFFF"/>
                </a:solidFill>
                <a:latin typeface="JetBrains Mono" pitchFamily="2" charset="0"/>
              </a:rPr>
              <a:t>::</a:t>
            </a:r>
            <a:r>
              <a:rPr lang="en-IN" b="0" i="0" u="none" strike="noStrike" baseline="0" err="1">
                <a:solidFill>
                  <a:srgbClr val="FBB3C8"/>
                </a:solidFill>
                <a:latin typeface="JetBrains Mono" pitchFamily="2" charset="0"/>
              </a:rPr>
              <a:t>cout</a:t>
            </a:r>
            <a:r>
              <a:rPr lang="en-IN" b="0" i="0" u="none" strike="noStrike" baseline="0">
                <a:solidFill>
                  <a:srgbClr val="DCDCDC"/>
                </a:solidFill>
                <a:latin typeface="Cambria" panose="02040503050406030204" pitchFamily="18" charset="0"/>
              </a:rPr>
              <a:t> </a:t>
            </a:r>
            <a:r>
              <a:rPr lang="en-IN" b="0" i="0" u="none" strike="noStrike" baseline="0">
                <a:solidFill>
                  <a:srgbClr val="008B8B"/>
                </a:solidFill>
                <a:latin typeface="JetBrains Mono" pitchFamily="2" charset="0"/>
              </a:rPr>
              <a:t>&lt;&lt;</a:t>
            </a:r>
            <a:r>
              <a:rPr lang="en-IN" b="0" i="0" u="none" strike="noStrike" baseline="0">
                <a:solidFill>
                  <a:srgbClr val="DCDCDC"/>
                </a:solidFill>
                <a:latin typeface="Cambria" panose="02040503050406030204" pitchFamily="18" charset="0"/>
              </a:rPr>
              <a:t> </a:t>
            </a:r>
            <a:r>
              <a:rPr lang="en-IN" b="0" i="0" u="none" strike="noStrike" baseline="0">
                <a:solidFill>
                  <a:srgbClr val="A31515"/>
                </a:solidFill>
                <a:latin typeface="JetBrains Mono" pitchFamily="2" charset="0"/>
              </a:rPr>
              <a:t>“</a:t>
            </a:r>
            <a:r>
              <a:rPr lang="en-IN" b="0" i="0" u="none" strike="noStrike" baseline="0">
                <a:solidFill>
                  <a:srgbClr val="C3E88D"/>
                </a:solidFill>
                <a:latin typeface="JetBrains Mono" pitchFamily="2" charset="0"/>
              </a:rPr>
              <a:t>8</a:t>
            </a:r>
            <a:r>
              <a:rPr lang="en-IN" b="0" i="0" u="none" strike="noStrike" baseline="0">
                <a:solidFill>
                  <a:srgbClr val="C3E88D"/>
                </a:solidFill>
                <a:latin typeface="Cambria" panose="02040503050406030204" pitchFamily="18" charset="0"/>
              </a:rPr>
              <a:t> </a:t>
            </a:r>
            <a:r>
              <a:rPr lang="en-IN" b="0" i="0" u="none" strike="noStrike" baseline="0">
                <a:solidFill>
                  <a:srgbClr val="C3E88D"/>
                </a:solidFill>
                <a:latin typeface="JetBrains Mono" pitchFamily="2" charset="0"/>
              </a:rPr>
              <a:t>&lt;</a:t>
            </a:r>
            <a:r>
              <a:rPr lang="en-IN" b="0" i="0" u="none" strike="noStrike" baseline="0">
                <a:solidFill>
                  <a:srgbClr val="C3E88D"/>
                </a:solidFill>
                <a:latin typeface="Cambria" panose="02040503050406030204" pitchFamily="18" charset="0"/>
              </a:rPr>
              <a:t> </a:t>
            </a:r>
            <a:r>
              <a:rPr lang="en-IN" b="0" i="0" u="none" strike="noStrike" baseline="0">
                <a:solidFill>
                  <a:srgbClr val="C3E88D"/>
                </a:solidFill>
                <a:latin typeface="JetBrains Mono" pitchFamily="2" charset="0"/>
              </a:rPr>
              <a:t>x?</a:t>
            </a:r>
            <a:r>
              <a:rPr lang="en-IN" b="0" i="0" u="none" strike="noStrike" baseline="0">
                <a:solidFill>
                  <a:srgbClr val="C3E88D"/>
                </a:solidFill>
                <a:latin typeface="Cambria" panose="02040503050406030204" pitchFamily="18" charset="0"/>
              </a:rPr>
              <a:t> </a:t>
            </a:r>
            <a:r>
              <a:rPr lang="en-IN" b="0" i="0" u="none" strike="noStrike" baseline="0">
                <a:solidFill>
                  <a:srgbClr val="A31515"/>
                </a:solidFill>
                <a:latin typeface="JetBrains Mono" pitchFamily="2" charset="0"/>
              </a:rPr>
              <a:t>"</a:t>
            </a:r>
            <a:r>
              <a:rPr lang="en-IN" b="0" i="0" u="none" strike="noStrike" baseline="0">
                <a:solidFill>
                  <a:srgbClr val="DCDCDC"/>
                </a:solidFill>
                <a:latin typeface="Cambria" panose="02040503050406030204" pitchFamily="18" charset="0"/>
              </a:rPr>
              <a:t> </a:t>
            </a:r>
            <a:r>
              <a:rPr lang="en-IN" b="0" i="0" u="none" strike="noStrike" baseline="0">
                <a:solidFill>
                  <a:srgbClr val="008B8B"/>
                </a:solidFill>
                <a:latin typeface="JetBrains Mono" pitchFamily="2" charset="0"/>
              </a:rPr>
              <a:t>&lt;&lt;</a:t>
            </a:r>
            <a:r>
              <a:rPr lang="en-IN" b="0" i="0" u="none" strike="noStrike" baseline="0">
                <a:solidFill>
                  <a:srgbClr val="DCDCDC"/>
                </a:solidFill>
                <a:latin typeface="Cambria" panose="02040503050406030204" pitchFamily="18" charset="0"/>
              </a:rPr>
              <a:t> </a:t>
            </a:r>
            <a:r>
              <a:rPr lang="en-IN" b="0" i="0" u="none" strike="noStrike" baseline="0">
                <a:solidFill>
                  <a:srgbClr val="FFFFFF"/>
                </a:solidFill>
                <a:latin typeface="JetBrains Mono" pitchFamily="2" charset="0"/>
              </a:rPr>
              <a:t>(</a:t>
            </a:r>
            <a:r>
              <a:rPr lang="en-IN" b="0" i="0" u="none" strike="noStrike" baseline="0">
                <a:solidFill>
                  <a:srgbClr val="F78C6C"/>
                </a:solidFill>
                <a:latin typeface="JetBrains Mono" pitchFamily="2" charset="0"/>
              </a:rPr>
              <a:t>8</a:t>
            </a:r>
            <a:r>
              <a:rPr lang="en-IN" b="0" i="0" u="none" strike="noStrike" baseline="0">
                <a:solidFill>
                  <a:srgbClr val="DCDCDC"/>
                </a:solidFill>
                <a:latin typeface="Cambria" panose="02040503050406030204" pitchFamily="18" charset="0"/>
              </a:rPr>
              <a:t> </a:t>
            </a:r>
            <a:r>
              <a:rPr lang="en-IN" b="0" i="0" u="none" strike="noStrike" baseline="0">
                <a:solidFill>
                  <a:srgbClr val="B4B4B4"/>
                </a:solidFill>
                <a:latin typeface="JetBrains Mono" pitchFamily="2" charset="0"/>
              </a:rPr>
              <a:t>&lt;</a:t>
            </a:r>
            <a:r>
              <a:rPr lang="en-IN" b="0" i="0" u="none" strike="noStrike" baseline="0">
                <a:solidFill>
                  <a:srgbClr val="DCDCDC"/>
                </a:solidFill>
                <a:latin typeface="Cambria" panose="02040503050406030204" pitchFamily="18" charset="0"/>
              </a:rPr>
              <a:t> </a:t>
            </a:r>
            <a:r>
              <a:rPr lang="en-IN" b="0" i="0" u="none" strike="noStrike" baseline="0">
                <a:solidFill>
                  <a:srgbClr val="C8C8C8"/>
                </a:solidFill>
                <a:latin typeface="JetBrains Mono" pitchFamily="2" charset="0"/>
              </a:rPr>
              <a:t>x</a:t>
            </a:r>
            <a:r>
              <a:rPr lang="en-IN" b="0" i="0" u="none" strike="noStrike" baseline="0">
                <a:solidFill>
                  <a:srgbClr val="FFFFFF"/>
                </a:solidFill>
                <a:latin typeface="JetBrains Mono" pitchFamily="2" charset="0"/>
              </a:rPr>
              <a:t>)</a:t>
            </a:r>
            <a:r>
              <a:rPr lang="en-IN" b="0" i="0" u="none" strike="noStrike" baseline="0">
                <a:solidFill>
                  <a:srgbClr val="DCDCDC"/>
                </a:solidFill>
                <a:latin typeface="Cambria" panose="02040503050406030204" pitchFamily="18" charset="0"/>
              </a:rPr>
              <a:t> </a:t>
            </a:r>
            <a:r>
              <a:rPr lang="en-IN" b="0" i="0" u="none" strike="noStrike" baseline="0">
                <a:solidFill>
                  <a:srgbClr val="B4B4B4"/>
                </a:solidFill>
                <a:latin typeface="JetBrains Mono" pitchFamily="2" charset="0"/>
              </a:rPr>
              <a:t>&lt;&lt;</a:t>
            </a:r>
            <a:r>
              <a:rPr lang="en-IN" b="0" i="0" u="none" strike="noStrike" baseline="0">
                <a:solidFill>
                  <a:srgbClr val="DCDCDC"/>
                </a:solidFill>
                <a:latin typeface="Cambria" panose="02040503050406030204" pitchFamily="18" charset="0"/>
              </a:rPr>
              <a:t> </a:t>
            </a:r>
            <a:r>
              <a:rPr lang="en-IN" b="0" i="0" u="none" strike="noStrike" baseline="0">
                <a:solidFill>
                  <a:srgbClr val="A31515"/>
                </a:solidFill>
                <a:latin typeface="JetBrains Mono" pitchFamily="2" charset="0"/>
              </a:rPr>
              <a:t>'\n’</a:t>
            </a:r>
            <a:r>
              <a:rPr lang="en-IN" b="0" i="0" u="none" strike="noStrike" baseline="0">
                <a:solidFill>
                  <a:srgbClr val="FFFFFF"/>
                </a:solidFill>
                <a:latin typeface="JetBrains Mono" pitchFamily="2" charset="0"/>
              </a:rPr>
              <a:t>;</a:t>
            </a:r>
            <a:endParaRPr lang="en-IN"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a:p>
            <a:r>
              <a:rPr lang="en-US" sz="1600" b="0" i="0" u="none" strike="noStrike" baseline="0" err="1">
                <a:solidFill>
                  <a:srgbClr val="D5A2DF"/>
                </a:solidFill>
                <a:latin typeface="JetBrains Mono" pitchFamily="2" charset="0"/>
              </a:rPr>
              <a:t>static_assert</a:t>
            </a:r>
            <a:r>
              <a:rPr lang="en-US" sz="1600" b="0" i="0" u="none" strike="noStrike" baseline="0">
                <a:solidFill>
                  <a:srgbClr val="FFFFFF"/>
                </a:solidFill>
                <a:latin typeface="JetBrains Mono" pitchFamily="2" charset="0"/>
              </a:rPr>
              <a:t>(</a:t>
            </a:r>
            <a:r>
              <a:rPr lang="en-US" sz="1600" b="0" i="0" u="none" strike="noStrike" baseline="0">
                <a:solidFill>
                  <a:srgbClr val="DC5503"/>
                </a:solidFill>
                <a:latin typeface="JetBrains Mono" pitchFamily="2" charset="0"/>
              </a:rPr>
              <a:t>Number</a:t>
            </a:r>
            <a:r>
              <a:rPr lang="en-US" sz="1600" b="0" i="0" u="none" strike="noStrike" baseline="0">
                <a:solidFill>
                  <a:srgbClr val="008B8B"/>
                </a:solidFill>
                <a:latin typeface="JetBrains Mono" pitchFamily="2" charset="0"/>
              </a:rPr>
              <a:t>{</a:t>
            </a:r>
            <a:r>
              <a:rPr lang="en-US" sz="1600" b="0" i="0" u="none" strike="noStrike" baseline="0">
                <a:solidFill>
                  <a:srgbClr val="F78C6C"/>
                </a:solidFill>
                <a:latin typeface="JetBrains Mono" pitchFamily="2" charset="0"/>
              </a:rPr>
              <a:t>6</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78C6C"/>
                </a:solidFill>
                <a:latin typeface="JetBrains Mono" pitchFamily="2" charset="0"/>
              </a:rPr>
              <a:t>8</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endParaRPr lang="en-US" sz="1600" b="0" i="0" u="none" strike="noStrike" baseline="0">
              <a:solidFill>
                <a:srgbClr val="DCDCDC"/>
              </a:solidFill>
              <a:latin typeface="JetBrains Mono" pitchFamily="2" charset="0"/>
            </a:endParaRPr>
          </a:p>
        </p:txBody>
      </p:sp>
      <p:sp>
        <p:nvSpPr>
          <p:cNvPr id="5" name="Rectangle 4">
            <a:extLst>
              <a:ext uri="{FF2B5EF4-FFF2-40B4-BE49-F238E27FC236}">
                <a16:creationId xmlns:a16="http://schemas.microsoft.com/office/drawing/2014/main" id="{6E6694C2-5ADE-4BED-8FCC-F4A8D21A20C2}"/>
              </a:ext>
            </a:extLst>
          </p:cNvPr>
          <p:cNvSpPr/>
          <p:nvPr/>
        </p:nvSpPr>
        <p:spPr>
          <a:xfrm>
            <a:off x="5975350" y="3505200"/>
            <a:ext cx="5378450" cy="5965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75CB143-DCBB-4190-8B8D-15CF7A192186}"/>
              </a:ext>
            </a:extLst>
          </p:cNvPr>
          <p:cNvSpPr/>
          <p:nvPr/>
        </p:nvSpPr>
        <p:spPr>
          <a:xfrm>
            <a:off x="5975350" y="4587240"/>
            <a:ext cx="4790186" cy="3396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16337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D19B-76A0-4A81-99DF-DEBF091844B3}"/>
              </a:ext>
            </a:extLst>
          </p:cNvPr>
          <p:cNvSpPr>
            <a:spLocks noGrp="1"/>
          </p:cNvSpPr>
          <p:nvPr>
            <p:ph type="title"/>
          </p:nvPr>
        </p:nvSpPr>
        <p:spPr/>
        <p:txBody>
          <a:bodyPr/>
          <a:lstStyle/>
          <a:p>
            <a:r>
              <a:rPr lang="en-US"/>
              <a:t>operator &lt;=&gt;</a:t>
            </a:r>
            <a:endParaRPr lang="en-IN"/>
          </a:p>
        </p:txBody>
      </p:sp>
      <p:sp>
        <p:nvSpPr>
          <p:cNvPr id="3" name="Content Placeholder 2">
            <a:extLst>
              <a:ext uri="{FF2B5EF4-FFF2-40B4-BE49-F238E27FC236}">
                <a16:creationId xmlns:a16="http://schemas.microsoft.com/office/drawing/2014/main" id="{9F3D078B-C42B-4BFB-A7AF-302AC4438FE2}"/>
              </a:ext>
            </a:extLst>
          </p:cNvPr>
          <p:cNvSpPr>
            <a:spLocks noGrp="1"/>
          </p:cNvSpPr>
          <p:nvPr>
            <p:ph idx="1"/>
          </p:nvPr>
        </p:nvSpPr>
        <p:spPr/>
        <p:txBody>
          <a:bodyPr>
            <a:normAutofit lnSpcReduction="10000"/>
          </a:bodyPr>
          <a:lstStyle/>
          <a:p>
            <a:r>
              <a:rPr lang="en-US"/>
              <a:t>The </a:t>
            </a:r>
            <a:r>
              <a:rPr lang="en-US">
                <a:sym typeface="Wingdings" panose="05000000000000000000" pitchFamily="2" charset="2"/>
              </a:rPr>
              <a:t>&lt;=&gt; operator requires </a:t>
            </a:r>
            <a:r>
              <a:rPr lang="en-US" i="1">
                <a:sym typeface="Wingdings" panose="05000000000000000000" pitchFamily="2" charset="2"/>
              </a:rPr>
              <a:t>&lt;compare&gt; </a:t>
            </a:r>
            <a:r>
              <a:rPr lang="en-US">
                <a:sym typeface="Wingdings" panose="05000000000000000000" pitchFamily="2" charset="2"/>
              </a:rPr>
              <a:t>header for </a:t>
            </a:r>
            <a:r>
              <a:rPr lang="en-US" i="1">
                <a:sym typeface="Wingdings" panose="05000000000000000000" pitchFamily="2" charset="2"/>
              </a:rPr>
              <a:t>=default </a:t>
            </a:r>
            <a:r>
              <a:rPr lang="en-US">
                <a:sym typeface="Wingdings" panose="05000000000000000000" pitchFamily="2" charset="2"/>
              </a:rPr>
              <a:t>implementation</a:t>
            </a:r>
          </a:p>
          <a:p>
            <a:r>
              <a:rPr lang="en-US">
                <a:sym typeface="Wingdings" panose="05000000000000000000" pitchFamily="2" charset="2"/>
              </a:rPr>
              <a:t>Performs a lexicographical comparison when any of the six relational operators are used</a:t>
            </a:r>
          </a:p>
          <a:p>
            <a:r>
              <a:rPr lang="en-US">
                <a:sym typeface="Wingdings" panose="05000000000000000000" pitchFamily="2" charset="2"/>
              </a:rPr>
              <a:t>Implicitly </a:t>
            </a:r>
            <a:r>
              <a:rPr lang="en-US" i="1" err="1">
                <a:sym typeface="Wingdings" panose="05000000000000000000" pitchFamily="2" charset="2"/>
              </a:rPr>
              <a:t>constexpr</a:t>
            </a:r>
            <a:endParaRPr lang="en-US" i="1">
              <a:sym typeface="Wingdings" panose="05000000000000000000" pitchFamily="2" charset="2"/>
            </a:endParaRPr>
          </a:p>
          <a:p>
            <a:r>
              <a:rPr lang="en-US">
                <a:sym typeface="Wingdings" panose="05000000000000000000" pitchFamily="2" charset="2"/>
              </a:rPr>
              <a:t>Returns an ordering type which is only comparable to </a:t>
            </a:r>
            <a:r>
              <a:rPr lang="en-US" i="1">
                <a:sym typeface="Wingdings" panose="05000000000000000000" pitchFamily="2" charset="2"/>
              </a:rPr>
              <a:t>literal 0</a:t>
            </a:r>
          </a:p>
          <a:p>
            <a:r>
              <a:rPr lang="en-US">
                <a:sym typeface="Wingdings" panose="05000000000000000000" pitchFamily="2" charset="2"/>
              </a:rPr>
              <a:t>Using value other than 0 is undefined behavior</a:t>
            </a:r>
          </a:p>
          <a:p>
            <a:endParaRPr lang="en-US" i="1">
              <a:sym typeface="Wingdings" panose="05000000000000000000" pitchFamily="2" charset="2"/>
            </a:endParaRPr>
          </a:p>
        </p:txBody>
      </p:sp>
    </p:spTree>
    <p:extLst>
      <p:ext uri="{BB962C8B-B14F-4D97-AF65-F5344CB8AC3E}">
        <p14:creationId xmlns:p14="http://schemas.microsoft.com/office/powerpoint/2010/main" val="218698769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6EC6-93BE-49A5-9EFF-9E60CF1947CE}"/>
              </a:ext>
            </a:extLst>
          </p:cNvPr>
          <p:cNvSpPr>
            <a:spLocks noGrp="1"/>
          </p:cNvSpPr>
          <p:nvPr>
            <p:ph type="title"/>
          </p:nvPr>
        </p:nvSpPr>
        <p:spPr/>
        <p:txBody>
          <a:bodyPr/>
          <a:lstStyle/>
          <a:p>
            <a:r>
              <a:rPr lang="en-US"/>
              <a:t>Rewritten Expressions</a:t>
            </a:r>
            <a:endParaRPr lang="en-IN"/>
          </a:p>
        </p:txBody>
      </p:sp>
      <p:sp>
        <p:nvSpPr>
          <p:cNvPr id="3" name="Content Placeholder 2">
            <a:extLst>
              <a:ext uri="{FF2B5EF4-FFF2-40B4-BE49-F238E27FC236}">
                <a16:creationId xmlns:a16="http://schemas.microsoft.com/office/drawing/2014/main" id="{A64F3653-D87E-4429-9D89-4B38A90315C3}"/>
              </a:ext>
            </a:extLst>
          </p:cNvPr>
          <p:cNvSpPr>
            <a:spLocks noGrp="1"/>
          </p:cNvSpPr>
          <p:nvPr>
            <p:ph idx="1"/>
          </p:nvPr>
        </p:nvSpPr>
        <p:spPr/>
        <p:txBody>
          <a:bodyPr>
            <a:normAutofit/>
          </a:bodyPr>
          <a:lstStyle/>
          <a:p>
            <a:r>
              <a:rPr lang="en-US"/>
              <a:t>Under C++20, the compiler is introduced to a new concept called </a:t>
            </a:r>
            <a:r>
              <a:rPr lang="en-US" i="1"/>
              <a:t>rewritten expressions</a:t>
            </a:r>
          </a:p>
          <a:p>
            <a:r>
              <a:rPr lang="en-US"/>
              <a:t>This is applicable to operators &lt;=&gt; &amp; ==</a:t>
            </a:r>
          </a:p>
          <a:p>
            <a:r>
              <a:rPr lang="en-US"/>
              <a:t>When any relational operator is used (except == &amp; !=), then the compiler rewrites it to use operator &lt;=&gt;</a:t>
            </a:r>
          </a:p>
          <a:p>
            <a:pPr marL="0" indent="0" algn="ctr">
              <a:buNone/>
            </a:pPr>
            <a:r>
              <a:rPr lang="en-US" i="1">
                <a:solidFill>
                  <a:schemeClr val="accent5">
                    <a:lumMod val="75000"/>
                  </a:schemeClr>
                </a:solidFill>
                <a:sym typeface="Wingdings" panose="05000000000000000000" pitchFamily="2" charset="2"/>
              </a:rPr>
              <a:t>x </a:t>
            </a:r>
            <a:r>
              <a:rPr lang="en-US" i="1">
                <a:solidFill>
                  <a:srgbClr val="C00000"/>
                </a:solidFill>
                <a:sym typeface="Wingdings" panose="05000000000000000000" pitchFamily="2" charset="2"/>
              </a:rPr>
              <a:t>@</a:t>
            </a:r>
            <a:r>
              <a:rPr lang="en-US" i="1">
                <a:solidFill>
                  <a:schemeClr val="accent5">
                    <a:lumMod val="75000"/>
                  </a:schemeClr>
                </a:solidFill>
                <a:sym typeface="Wingdings" panose="05000000000000000000" pitchFamily="2" charset="2"/>
              </a:rPr>
              <a:t> </a:t>
            </a:r>
            <a:r>
              <a:rPr lang="en-US">
                <a:solidFill>
                  <a:schemeClr val="accent5">
                    <a:lumMod val="75000"/>
                  </a:schemeClr>
                </a:solidFill>
                <a:sym typeface="Wingdings" panose="05000000000000000000" pitchFamily="2" charset="2"/>
              </a:rPr>
              <a:t>y </a:t>
            </a:r>
            <a:r>
              <a:rPr lang="en-US">
                <a:sym typeface="Wingdings" panose="05000000000000000000" pitchFamily="2" charset="2"/>
              </a:rPr>
              <a:t>is transformed to </a:t>
            </a:r>
            <a:r>
              <a:rPr lang="en-US" i="1">
                <a:solidFill>
                  <a:schemeClr val="accent5">
                    <a:lumMod val="75000"/>
                  </a:schemeClr>
                </a:solidFill>
                <a:sym typeface="Wingdings" panose="05000000000000000000" pitchFamily="2" charset="2"/>
              </a:rPr>
              <a:t>x &lt;=&gt; y </a:t>
            </a:r>
            <a:r>
              <a:rPr lang="en-US" i="1">
                <a:solidFill>
                  <a:srgbClr val="C00000"/>
                </a:solidFill>
                <a:sym typeface="Wingdings" panose="05000000000000000000" pitchFamily="2" charset="2"/>
              </a:rPr>
              <a:t>@</a:t>
            </a:r>
            <a:r>
              <a:rPr lang="en-US" i="1">
                <a:solidFill>
                  <a:schemeClr val="accent5">
                    <a:lumMod val="75000"/>
                  </a:schemeClr>
                </a:solidFill>
                <a:sym typeface="Wingdings" panose="05000000000000000000" pitchFamily="2" charset="2"/>
              </a:rPr>
              <a:t> 0</a:t>
            </a:r>
          </a:p>
          <a:p>
            <a:pPr marL="0" indent="0">
              <a:buNone/>
            </a:pPr>
            <a:endParaRPr lang="en-IN"/>
          </a:p>
        </p:txBody>
      </p:sp>
    </p:spTree>
    <p:extLst>
      <p:ext uri="{BB962C8B-B14F-4D97-AF65-F5344CB8AC3E}">
        <p14:creationId xmlns:p14="http://schemas.microsoft.com/office/powerpoint/2010/main" val="237372661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4376-FB48-497A-B8E7-B31D2DDFF235}"/>
              </a:ext>
            </a:extLst>
          </p:cNvPr>
          <p:cNvSpPr>
            <a:spLocks noGrp="1"/>
          </p:cNvSpPr>
          <p:nvPr>
            <p:ph type="title"/>
          </p:nvPr>
        </p:nvSpPr>
        <p:spPr/>
        <p:txBody>
          <a:bodyPr/>
          <a:lstStyle/>
          <a:p>
            <a:r>
              <a:rPr lang="en-US"/>
              <a:t>Rewritten Expressions</a:t>
            </a:r>
            <a:endParaRPr lang="en-IN"/>
          </a:p>
        </p:txBody>
      </p:sp>
      <p:graphicFrame>
        <p:nvGraphicFramePr>
          <p:cNvPr id="4" name="Table 4">
            <a:extLst>
              <a:ext uri="{FF2B5EF4-FFF2-40B4-BE49-F238E27FC236}">
                <a16:creationId xmlns:a16="http://schemas.microsoft.com/office/drawing/2014/main" id="{2C76F87C-4486-4E89-BC24-467227DA8107}"/>
              </a:ext>
            </a:extLst>
          </p:cNvPr>
          <p:cNvGraphicFramePr>
            <a:graphicFrameLocks noGrp="1"/>
          </p:cNvGraphicFramePr>
          <p:nvPr>
            <p:ph idx="1"/>
          </p:nvPr>
        </p:nvGraphicFramePr>
        <p:xfrm>
          <a:off x="1377462" y="2443654"/>
          <a:ext cx="9437076" cy="2773680"/>
        </p:xfrm>
        <a:graphic>
          <a:graphicData uri="http://schemas.openxmlformats.org/drawingml/2006/table">
            <a:tbl>
              <a:tblPr firstRow="1" bandRow="1">
                <a:tableStyleId>{0660B408-B3CF-4A94-85FC-2B1E0A45F4A2}</a:tableStyleId>
              </a:tblPr>
              <a:tblGrid>
                <a:gridCol w="2493666">
                  <a:extLst>
                    <a:ext uri="{9D8B030D-6E8A-4147-A177-3AD203B41FA5}">
                      <a16:colId xmlns:a16="http://schemas.microsoft.com/office/drawing/2014/main" val="782516371"/>
                    </a:ext>
                  </a:extLst>
                </a:gridCol>
                <a:gridCol w="3617406">
                  <a:extLst>
                    <a:ext uri="{9D8B030D-6E8A-4147-A177-3AD203B41FA5}">
                      <a16:colId xmlns:a16="http://schemas.microsoft.com/office/drawing/2014/main" val="4241080909"/>
                    </a:ext>
                  </a:extLst>
                </a:gridCol>
                <a:gridCol w="3326004">
                  <a:extLst>
                    <a:ext uri="{9D8B030D-6E8A-4147-A177-3AD203B41FA5}">
                      <a16:colId xmlns:a16="http://schemas.microsoft.com/office/drawing/2014/main" val="1541131811"/>
                    </a:ext>
                  </a:extLst>
                </a:gridCol>
              </a:tblGrid>
              <a:tr h="370840">
                <a:tc>
                  <a:txBody>
                    <a:bodyPr/>
                    <a:lstStyle/>
                    <a:p>
                      <a:pPr algn="ctr"/>
                      <a:r>
                        <a:rPr lang="en-US" sz="2000"/>
                        <a:t>Expression</a:t>
                      </a:r>
                      <a:endParaRPr lang="en-IN" sz="20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ctr"/>
                      <a:r>
                        <a:rPr lang="en-US" sz="2000"/>
                        <a:t>Rewritten Expression 1</a:t>
                      </a:r>
                      <a:endParaRPr lang="en-IN" sz="20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t>Rewritten Expression 2</a:t>
                      </a:r>
                      <a:endParaRPr lang="en-IN" sz="20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362576852"/>
                  </a:ext>
                </a:extLst>
              </a:tr>
              <a:tr h="370840">
                <a:tc>
                  <a:txBody>
                    <a:bodyPr/>
                    <a:lstStyle/>
                    <a:p>
                      <a:r>
                        <a:rPr lang="en-US" sz="2000">
                          <a:latin typeface="JetBrains Mono" pitchFamily="2" charset="0"/>
                        </a:rPr>
                        <a:t>x == y</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y == x</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518446178"/>
                  </a:ext>
                </a:extLst>
              </a:tr>
              <a:tr h="370840">
                <a:tc>
                  <a:txBody>
                    <a:bodyPr/>
                    <a:lstStyle/>
                    <a:p>
                      <a:r>
                        <a:rPr lang="en-US" sz="2000">
                          <a:latin typeface="JetBrains Mono" pitchFamily="2" charset="0"/>
                        </a:rPr>
                        <a:t>x != y</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!(x == y)</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!(y == x)</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476780820"/>
                  </a:ext>
                </a:extLst>
              </a:tr>
              <a:tr h="370840">
                <a:tc>
                  <a:txBody>
                    <a:bodyPr/>
                    <a:lstStyle/>
                    <a:p>
                      <a:r>
                        <a:rPr lang="en-US" sz="2000">
                          <a:latin typeface="JetBrains Mono" pitchFamily="2" charset="0"/>
                        </a:rPr>
                        <a:t>x &lt;  y</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(x &lt;=&gt; y) &lt;  0</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0 &lt;  (y &lt;=&gt; x)</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34474978"/>
                  </a:ext>
                </a:extLst>
              </a:tr>
              <a:tr h="370840">
                <a:tc>
                  <a:txBody>
                    <a:bodyPr/>
                    <a:lstStyle/>
                    <a:p>
                      <a:r>
                        <a:rPr lang="en-US" sz="2000">
                          <a:latin typeface="JetBrains Mono" pitchFamily="2" charset="0"/>
                        </a:rPr>
                        <a:t>x &lt;= y</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(x &lt;=&gt; y) &lt;= 0</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0 &lt;= (y &lt;=&gt; x)</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667776997"/>
                  </a:ext>
                </a:extLst>
              </a:tr>
              <a:tr h="370840">
                <a:tc>
                  <a:txBody>
                    <a:bodyPr/>
                    <a:lstStyle/>
                    <a:p>
                      <a:r>
                        <a:rPr lang="en-US" sz="2000">
                          <a:latin typeface="JetBrains Mono" pitchFamily="2" charset="0"/>
                        </a:rPr>
                        <a:t>x &gt;  y</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(x &lt;=&gt; y) &gt;  0</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0 &gt;  (y &lt;=&gt; x)</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488048211"/>
                  </a:ext>
                </a:extLst>
              </a:tr>
              <a:tr h="370840">
                <a:tc>
                  <a:txBody>
                    <a:bodyPr/>
                    <a:lstStyle/>
                    <a:p>
                      <a:r>
                        <a:rPr lang="en-US" sz="2000">
                          <a:latin typeface="JetBrains Mono" pitchFamily="2" charset="0"/>
                        </a:rPr>
                        <a:t>x &gt;= y</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(x &lt;=&gt; y) &gt;= 0</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0 &gt;= (y &lt;=&gt; x)</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276695401"/>
                  </a:ext>
                </a:extLst>
              </a:tr>
            </a:tbl>
          </a:graphicData>
        </a:graphic>
      </p:graphicFrame>
    </p:spTree>
    <p:extLst>
      <p:ext uri="{BB962C8B-B14F-4D97-AF65-F5344CB8AC3E}">
        <p14:creationId xmlns:p14="http://schemas.microsoft.com/office/powerpoint/2010/main" val="173471332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C83DD9-369A-AFD9-EF9F-505BC201638E}"/>
              </a:ext>
            </a:extLst>
          </p:cNvPr>
          <p:cNvSpPr>
            <a:spLocks noGrp="1"/>
          </p:cNvSpPr>
          <p:nvPr>
            <p:ph type="title"/>
          </p:nvPr>
        </p:nvSpPr>
        <p:spPr/>
        <p:txBody>
          <a:bodyPr/>
          <a:lstStyle/>
          <a:p>
            <a:r>
              <a:rPr lang="en-US"/>
              <a:t>DI Uses</a:t>
            </a:r>
            <a:endParaRPr lang="en-IN"/>
          </a:p>
        </p:txBody>
      </p:sp>
      <p:pic>
        <p:nvPicPr>
          <p:cNvPr id="30" name="Picture 29">
            <a:extLst>
              <a:ext uri="{FF2B5EF4-FFF2-40B4-BE49-F238E27FC236}">
                <a16:creationId xmlns:a16="http://schemas.microsoft.com/office/drawing/2014/main" id="{BAF839A1-F4C7-8FB5-8D7B-70CFF7D28BA1}"/>
              </a:ext>
            </a:extLst>
          </p:cNvPr>
          <p:cNvPicPr>
            <a:picLocks noChangeAspect="1"/>
          </p:cNvPicPr>
          <p:nvPr/>
        </p:nvPicPr>
        <p:blipFill>
          <a:blip r:embed="rId3"/>
          <a:stretch>
            <a:fillRect/>
          </a:stretch>
        </p:blipFill>
        <p:spPr>
          <a:xfrm>
            <a:off x="3386137" y="2279884"/>
            <a:ext cx="5419725" cy="2952750"/>
          </a:xfrm>
          <a:prstGeom prst="rect">
            <a:avLst/>
          </a:prstGeom>
        </p:spPr>
      </p:pic>
    </p:spTree>
    <p:extLst>
      <p:ext uri="{BB962C8B-B14F-4D97-AF65-F5344CB8AC3E}">
        <p14:creationId xmlns:p14="http://schemas.microsoft.com/office/powerpoint/2010/main" val="84622379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42D4-5277-4676-B379-629DEE92818B}"/>
              </a:ext>
            </a:extLst>
          </p:cNvPr>
          <p:cNvSpPr>
            <a:spLocks noGrp="1"/>
          </p:cNvSpPr>
          <p:nvPr>
            <p:ph type="title"/>
          </p:nvPr>
        </p:nvSpPr>
        <p:spPr/>
        <p:txBody>
          <a:bodyPr/>
          <a:lstStyle/>
          <a:p>
            <a:r>
              <a:rPr lang="en-US"/>
              <a:t>Synthesized Expressions</a:t>
            </a:r>
            <a:endParaRPr lang="en-IN"/>
          </a:p>
        </p:txBody>
      </p:sp>
      <p:sp>
        <p:nvSpPr>
          <p:cNvPr id="3" name="Content Placeholder 2">
            <a:extLst>
              <a:ext uri="{FF2B5EF4-FFF2-40B4-BE49-F238E27FC236}">
                <a16:creationId xmlns:a16="http://schemas.microsoft.com/office/drawing/2014/main" id="{B681E50B-1FCB-440F-B7D2-8D75FFF3861D}"/>
              </a:ext>
            </a:extLst>
          </p:cNvPr>
          <p:cNvSpPr>
            <a:spLocks noGrp="1"/>
          </p:cNvSpPr>
          <p:nvPr>
            <p:ph idx="1"/>
          </p:nvPr>
        </p:nvSpPr>
        <p:spPr/>
        <p:txBody>
          <a:bodyPr>
            <a:normAutofit fontScale="92500" lnSpcReduction="10000"/>
          </a:bodyPr>
          <a:lstStyle/>
          <a:p>
            <a:r>
              <a:rPr lang="en-US"/>
              <a:t>The following expression would not compile before C++20 even if operator &lt; is overloaded in the class</a:t>
            </a:r>
          </a:p>
          <a:p>
            <a:pPr marL="0" indent="0" algn="ctr">
              <a:buNone/>
            </a:pPr>
            <a:r>
              <a:rPr lang="en-US" i="1">
                <a:solidFill>
                  <a:schemeClr val="accent1">
                    <a:lumMod val="75000"/>
                  </a:schemeClr>
                </a:solidFill>
              </a:rPr>
              <a:t>5 &lt; </a:t>
            </a:r>
            <a:r>
              <a:rPr lang="en-US" b="1" i="1">
                <a:solidFill>
                  <a:schemeClr val="accent1">
                    <a:lumMod val="75000"/>
                  </a:schemeClr>
                </a:solidFill>
              </a:rPr>
              <a:t>obj</a:t>
            </a:r>
            <a:endParaRPr lang="en-US" b="1"/>
          </a:p>
          <a:p>
            <a:pPr marL="0" indent="0" algn="ctr">
              <a:buNone/>
            </a:pPr>
            <a:r>
              <a:rPr lang="en-US" sz="2800" i="1"/>
              <a:t>(obj is an object)</a:t>
            </a:r>
          </a:p>
          <a:p>
            <a:pPr marL="0" indent="0" algn="ctr">
              <a:buNone/>
            </a:pPr>
            <a:endParaRPr lang="en-US" sz="2800" i="1"/>
          </a:p>
          <a:p>
            <a:r>
              <a:rPr lang="en-US"/>
              <a:t>Requires a global operator where the first parameter type has a converting constructor</a:t>
            </a:r>
          </a:p>
          <a:p>
            <a:r>
              <a:rPr lang="en-US"/>
              <a:t>Or a global operator where the first parameter type is </a:t>
            </a:r>
            <a:r>
              <a:rPr lang="en-US" i="1"/>
              <a:t>int</a:t>
            </a:r>
            <a:endParaRPr lang="en-US"/>
          </a:p>
          <a:p>
            <a:r>
              <a:rPr lang="en-US"/>
              <a:t>Works in C++20 through </a:t>
            </a:r>
            <a:r>
              <a:rPr lang="en-US" i="1"/>
              <a:t>synthesized expressions</a:t>
            </a:r>
          </a:p>
        </p:txBody>
      </p:sp>
    </p:spTree>
    <p:extLst>
      <p:ext uri="{BB962C8B-B14F-4D97-AF65-F5344CB8AC3E}">
        <p14:creationId xmlns:p14="http://schemas.microsoft.com/office/powerpoint/2010/main" val="4408951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0D14-5F01-45A0-A8D8-A3A29FADD77B}"/>
              </a:ext>
            </a:extLst>
          </p:cNvPr>
          <p:cNvSpPr>
            <a:spLocks noGrp="1"/>
          </p:cNvSpPr>
          <p:nvPr>
            <p:ph type="title"/>
          </p:nvPr>
        </p:nvSpPr>
        <p:spPr/>
        <p:txBody>
          <a:bodyPr/>
          <a:lstStyle/>
          <a:p>
            <a:r>
              <a:rPr lang="en-US"/>
              <a:t>Synthesized Expressions</a:t>
            </a:r>
            <a:endParaRPr lang="en-IN"/>
          </a:p>
        </p:txBody>
      </p:sp>
      <p:sp>
        <p:nvSpPr>
          <p:cNvPr id="3" name="Content Placeholder 2">
            <a:extLst>
              <a:ext uri="{FF2B5EF4-FFF2-40B4-BE49-F238E27FC236}">
                <a16:creationId xmlns:a16="http://schemas.microsoft.com/office/drawing/2014/main" id="{E8AAD6DD-E0C2-4289-B580-1EDD5C080FF5}"/>
              </a:ext>
            </a:extLst>
          </p:cNvPr>
          <p:cNvSpPr>
            <a:spLocks noGrp="1"/>
          </p:cNvSpPr>
          <p:nvPr>
            <p:ph idx="1"/>
          </p:nvPr>
        </p:nvSpPr>
        <p:spPr/>
        <p:txBody>
          <a:bodyPr>
            <a:normAutofit/>
          </a:bodyPr>
          <a:lstStyle/>
          <a:p>
            <a:r>
              <a:rPr lang="en-US"/>
              <a:t>In C++20, the compiler rewrites it as </a:t>
            </a:r>
            <a:r>
              <a:rPr lang="en-US" i="1">
                <a:solidFill>
                  <a:srgbClr val="FF0000"/>
                </a:solidFill>
              </a:rPr>
              <a:t>5 </a:t>
            </a:r>
            <a:r>
              <a:rPr lang="en-US" i="1">
                <a:solidFill>
                  <a:schemeClr val="accent1">
                    <a:lumMod val="75000"/>
                  </a:schemeClr>
                </a:solidFill>
              </a:rPr>
              <a:t>&lt;=&gt; </a:t>
            </a:r>
            <a:r>
              <a:rPr lang="en-US" b="1" i="1">
                <a:solidFill>
                  <a:schemeClr val="accent1">
                    <a:lumMod val="75000"/>
                  </a:schemeClr>
                </a:solidFill>
              </a:rPr>
              <a:t>obj</a:t>
            </a:r>
            <a:r>
              <a:rPr lang="en-US" i="1">
                <a:solidFill>
                  <a:schemeClr val="accent1">
                    <a:lumMod val="75000"/>
                  </a:schemeClr>
                </a:solidFill>
              </a:rPr>
              <a:t> &lt; 0</a:t>
            </a:r>
            <a:endParaRPr lang="en-US">
              <a:solidFill>
                <a:schemeClr val="accent1">
                  <a:lumMod val="75000"/>
                </a:schemeClr>
              </a:solidFill>
            </a:endParaRPr>
          </a:p>
          <a:p>
            <a:pPr lvl="1"/>
            <a:r>
              <a:rPr lang="en-US"/>
              <a:t>the expression would be invoked as </a:t>
            </a:r>
            <a:r>
              <a:rPr lang="en-US" i="1">
                <a:solidFill>
                  <a:srgbClr val="FF0000"/>
                </a:solidFill>
              </a:rPr>
              <a:t>5</a:t>
            </a:r>
            <a:r>
              <a:rPr lang="en-US" i="1">
                <a:solidFill>
                  <a:schemeClr val="accent1">
                    <a:lumMod val="75000"/>
                  </a:schemeClr>
                </a:solidFill>
              </a:rPr>
              <a:t>.operator&lt;=&gt;(</a:t>
            </a:r>
            <a:r>
              <a:rPr lang="en-US" b="1" i="1">
                <a:solidFill>
                  <a:schemeClr val="accent1">
                    <a:lumMod val="75000"/>
                  </a:schemeClr>
                </a:solidFill>
              </a:rPr>
              <a:t>obj</a:t>
            </a:r>
            <a:r>
              <a:rPr lang="en-US" i="1">
                <a:solidFill>
                  <a:schemeClr val="accent1">
                    <a:lumMod val="75000"/>
                  </a:schemeClr>
                </a:solidFill>
              </a:rPr>
              <a:t>)&lt;0</a:t>
            </a:r>
          </a:p>
          <a:p>
            <a:pPr lvl="1"/>
            <a:r>
              <a:rPr lang="en-US"/>
              <a:t>the first parameter cannot be converted to </a:t>
            </a:r>
            <a:r>
              <a:rPr lang="en-US" i="1"/>
              <a:t>Number</a:t>
            </a:r>
            <a:endParaRPr lang="en-US"/>
          </a:p>
          <a:p>
            <a:endParaRPr lang="en-US"/>
          </a:p>
          <a:p>
            <a:r>
              <a:rPr lang="en-US"/>
              <a:t>Compiler synthesizes the expression with order of arguments reversed</a:t>
            </a:r>
          </a:p>
          <a:p>
            <a:pPr marL="0" indent="0" algn="ctr">
              <a:buNone/>
            </a:pPr>
            <a:r>
              <a:rPr lang="en-US" i="1">
                <a:solidFill>
                  <a:schemeClr val="accent1">
                    <a:lumMod val="75000"/>
                  </a:schemeClr>
                </a:solidFill>
              </a:rPr>
              <a:t>0 &lt; </a:t>
            </a:r>
            <a:r>
              <a:rPr lang="en-US" b="1" i="1">
                <a:solidFill>
                  <a:schemeClr val="accent1">
                    <a:lumMod val="75000"/>
                  </a:schemeClr>
                </a:solidFill>
              </a:rPr>
              <a:t>obj</a:t>
            </a:r>
            <a:r>
              <a:rPr lang="en-US" i="1">
                <a:solidFill>
                  <a:schemeClr val="accent1">
                    <a:lumMod val="75000"/>
                  </a:schemeClr>
                </a:solidFill>
              </a:rPr>
              <a:t> &lt;=&gt;</a:t>
            </a:r>
            <a:r>
              <a:rPr lang="en-US" i="1"/>
              <a:t> </a:t>
            </a:r>
            <a:r>
              <a:rPr lang="en-US" i="1">
                <a:solidFill>
                  <a:srgbClr val="00682F"/>
                </a:solidFill>
              </a:rPr>
              <a:t>5</a:t>
            </a:r>
          </a:p>
          <a:p>
            <a:endParaRPr lang="en-US"/>
          </a:p>
        </p:txBody>
      </p:sp>
    </p:spTree>
    <p:extLst>
      <p:ext uri="{BB962C8B-B14F-4D97-AF65-F5344CB8AC3E}">
        <p14:creationId xmlns:p14="http://schemas.microsoft.com/office/powerpoint/2010/main" val="17368358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0D14-5F01-45A0-A8D8-A3A29FADD77B}"/>
              </a:ext>
            </a:extLst>
          </p:cNvPr>
          <p:cNvSpPr>
            <a:spLocks noGrp="1"/>
          </p:cNvSpPr>
          <p:nvPr>
            <p:ph type="title"/>
          </p:nvPr>
        </p:nvSpPr>
        <p:spPr/>
        <p:txBody>
          <a:bodyPr/>
          <a:lstStyle/>
          <a:p>
            <a:r>
              <a:rPr lang="en-US"/>
              <a:t>Synthesized Expressions</a:t>
            </a:r>
            <a:endParaRPr lang="en-IN"/>
          </a:p>
        </p:txBody>
      </p:sp>
      <p:sp>
        <p:nvSpPr>
          <p:cNvPr id="3" name="Content Placeholder 2">
            <a:extLst>
              <a:ext uri="{FF2B5EF4-FFF2-40B4-BE49-F238E27FC236}">
                <a16:creationId xmlns:a16="http://schemas.microsoft.com/office/drawing/2014/main" id="{E8AAD6DD-E0C2-4289-B580-1EDD5C080FF5}"/>
              </a:ext>
            </a:extLst>
          </p:cNvPr>
          <p:cNvSpPr>
            <a:spLocks noGrp="1"/>
          </p:cNvSpPr>
          <p:nvPr>
            <p:ph idx="1"/>
          </p:nvPr>
        </p:nvSpPr>
        <p:spPr/>
        <p:txBody>
          <a:bodyPr>
            <a:normAutofit/>
          </a:bodyPr>
          <a:lstStyle/>
          <a:p>
            <a:r>
              <a:rPr lang="en-IN"/>
              <a:t>Now, the second parameter can be converted to a </a:t>
            </a:r>
            <a:r>
              <a:rPr lang="en-IN" i="1"/>
              <a:t>Number </a:t>
            </a:r>
            <a:r>
              <a:rPr lang="en-IN"/>
              <a:t>through the converting constructor</a:t>
            </a:r>
          </a:p>
          <a:p>
            <a:pPr marL="0" indent="0" algn="ctr">
              <a:buNone/>
            </a:pPr>
            <a:r>
              <a:rPr lang="en-US" i="1">
                <a:solidFill>
                  <a:schemeClr val="accent1">
                    <a:lumMod val="75000"/>
                  </a:schemeClr>
                </a:solidFill>
              </a:rPr>
              <a:t>0 &lt; </a:t>
            </a:r>
            <a:r>
              <a:rPr lang="en-US" b="1" i="1" err="1">
                <a:solidFill>
                  <a:schemeClr val="accent1">
                    <a:lumMod val="75000"/>
                  </a:schemeClr>
                </a:solidFill>
              </a:rPr>
              <a:t>obj</a:t>
            </a:r>
            <a:r>
              <a:rPr lang="en-US" i="1" err="1">
                <a:solidFill>
                  <a:schemeClr val="accent1">
                    <a:lumMod val="75000"/>
                  </a:schemeClr>
                </a:solidFill>
              </a:rPr>
              <a:t>.operator</a:t>
            </a:r>
            <a:r>
              <a:rPr lang="en-US" i="1">
                <a:solidFill>
                  <a:schemeClr val="accent1">
                    <a:lumMod val="75000"/>
                  </a:schemeClr>
                </a:solidFill>
              </a:rPr>
              <a:t>&lt;=&gt; (</a:t>
            </a:r>
            <a:r>
              <a:rPr lang="en-US" i="1">
                <a:solidFill>
                  <a:srgbClr val="00682F"/>
                </a:solidFill>
              </a:rPr>
              <a:t>5)</a:t>
            </a:r>
            <a:endParaRPr lang="en-IN"/>
          </a:p>
          <a:p>
            <a:endParaRPr lang="en-IN"/>
          </a:p>
          <a:p>
            <a:r>
              <a:rPr lang="en-IN"/>
              <a:t>This expression is called </a:t>
            </a:r>
            <a:r>
              <a:rPr lang="en-IN" i="1"/>
              <a:t>synthesized expression</a:t>
            </a:r>
          </a:p>
          <a:p>
            <a:pPr marL="0" indent="0" algn="ctr">
              <a:buNone/>
            </a:pPr>
            <a:r>
              <a:rPr lang="en-US" i="1">
                <a:solidFill>
                  <a:schemeClr val="accent5">
                    <a:lumMod val="75000"/>
                  </a:schemeClr>
                </a:solidFill>
                <a:sym typeface="Wingdings" panose="05000000000000000000" pitchFamily="2" charset="2"/>
              </a:rPr>
              <a:t>x </a:t>
            </a:r>
            <a:r>
              <a:rPr lang="en-US" i="1">
                <a:solidFill>
                  <a:srgbClr val="C00000"/>
                </a:solidFill>
                <a:sym typeface="Wingdings" panose="05000000000000000000" pitchFamily="2" charset="2"/>
              </a:rPr>
              <a:t>@</a:t>
            </a:r>
            <a:r>
              <a:rPr lang="en-US" i="1">
                <a:solidFill>
                  <a:schemeClr val="accent5">
                    <a:lumMod val="75000"/>
                  </a:schemeClr>
                </a:solidFill>
                <a:sym typeface="Wingdings" panose="05000000000000000000" pitchFamily="2" charset="2"/>
              </a:rPr>
              <a:t> </a:t>
            </a:r>
            <a:r>
              <a:rPr lang="en-US">
                <a:solidFill>
                  <a:schemeClr val="accent5">
                    <a:lumMod val="75000"/>
                  </a:schemeClr>
                </a:solidFill>
                <a:sym typeface="Wingdings" panose="05000000000000000000" pitchFamily="2" charset="2"/>
              </a:rPr>
              <a:t>obj </a:t>
            </a:r>
            <a:r>
              <a:rPr lang="en-US">
                <a:sym typeface="Wingdings" panose="05000000000000000000" pitchFamily="2" charset="2"/>
              </a:rPr>
              <a:t>is synthesized to </a:t>
            </a:r>
            <a:r>
              <a:rPr lang="en-US" i="1">
                <a:solidFill>
                  <a:schemeClr val="accent5">
                    <a:lumMod val="75000"/>
                  </a:schemeClr>
                </a:solidFill>
                <a:sym typeface="Wingdings" panose="05000000000000000000" pitchFamily="2" charset="2"/>
              </a:rPr>
              <a:t>0 </a:t>
            </a:r>
            <a:r>
              <a:rPr lang="en-US" i="1">
                <a:solidFill>
                  <a:srgbClr val="C00000"/>
                </a:solidFill>
                <a:sym typeface="Wingdings" panose="05000000000000000000" pitchFamily="2" charset="2"/>
              </a:rPr>
              <a:t>@ </a:t>
            </a:r>
            <a:r>
              <a:rPr lang="en-US" i="1">
                <a:solidFill>
                  <a:schemeClr val="accent5">
                    <a:lumMod val="75000"/>
                  </a:schemeClr>
                </a:solidFill>
                <a:sym typeface="Wingdings" panose="05000000000000000000" pitchFamily="2" charset="2"/>
              </a:rPr>
              <a:t>obj</a:t>
            </a:r>
            <a:r>
              <a:rPr lang="en-US" i="1">
                <a:solidFill>
                  <a:srgbClr val="C00000"/>
                </a:solidFill>
                <a:sym typeface="Wingdings" panose="05000000000000000000" pitchFamily="2" charset="2"/>
              </a:rPr>
              <a:t> </a:t>
            </a:r>
            <a:r>
              <a:rPr lang="en-US" i="1">
                <a:solidFill>
                  <a:schemeClr val="accent5">
                    <a:lumMod val="75000"/>
                  </a:schemeClr>
                </a:solidFill>
                <a:sym typeface="Wingdings" panose="05000000000000000000" pitchFamily="2" charset="2"/>
              </a:rPr>
              <a:t>&lt;=&gt; x</a:t>
            </a:r>
            <a:endParaRPr lang="en-IN"/>
          </a:p>
          <a:p>
            <a:endParaRPr lang="en-US"/>
          </a:p>
        </p:txBody>
      </p:sp>
    </p:spTree>
    <p:extLst>
      <p:ext uri="{BB962C8B-B14F-4D97-AF65-F5344CB8AC3E}">
        <p14:creationId xmlns:p14="http://schemas.microsoft.com/office/powerpoint/2010/main" val="419337885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4376-FB48-497A-B8E7-B31D2DDFF235}"/>
              </a:ext>
            </a:extLst>
          </p:cNvPr>
          <p:cNvSpPr>
            <a:spLocks noGrp="1"/>
          </p:cNvSpPr>
          <p:nvPr>
            <p:ph type="title"/>
          </p:nvPr>
        </p:nvSpPr>
        <p:spPr/>
        <p:txBody>
          <a:bodyPr/>
          <a:lstStyle/>
          <a:p>
            <a:r>
              <a:rPr lang="en-US"/>
              <a:t>Synthesized Expressions</a:t>
            </a:r>
            <a:endParaRPr lang="en-IN"/>
          </a:p>
        </p:txBody>
      </p:sp>
      <p:graphicFrame>
        <p:nvGraphicFramePr>
          <p:cNvPr id="4" name="Table 4">
            <a:extLst>
              <a:ext uri="{FF2B5EF4-FFF2-40B4-BE49-F238E27FC236}">
                <a16:creationId xmlns:a16="http://schemas.microsoft.com/office/drawing/2014/main" id="{2C76F87C-4486-4E89-BC24-467227DA8107}"/>
              </a:ext>
            </a:extLst>
          </p:cNvPr>
          <p:cNvGraphicFramePr>
            <a:graphicFrameLocks noGrp="1"/>
          </p:cNvGraphicFramePr>
          <p:nvPr>
            <p:ph idx="1"/>
          </p:nvPr>
        </p:nvGraphicFramePr>
        <p:xfrm>
          <a:off x="2590801" y="2484929"/>
          <a:ext cx="7010398" cy="2773680"/>
        </p:xfrm>
        <a:graphic>
          <a:graphicData uri="http://schemas.openxmlformats.org/drawingml/2006/table">
            <a:tbl>
              <a:tblPr firstRow="1" bandRow="1">
                <a:tableStyleId>{0660B408-B3CF-4A94-85FC-2B1E0A45F4A2}</a:tableStyleId>
              </a:tblPr>
              <a:tblGrid>
                <a:gridCol w="3505199">
                  <a:extLst>
                    <a:ext uri="{9D8B030D-6E8A-4147-A177-3AD203B41FA5}">
                      <a16:colId xmlns:a16="http://schemas.microsoft.com/office/drawing/2014/main" val="782516371"/>
                    </a:ext>
                  </a:extLst>
                </a:gridCol>
                <a:gridCol w="3505199">
                  <a:extLst>
                    <a:ext uri="{9D8B030D-6E8A-4147-A177-3AD203B41FA5}">
                      <a16:colId xmlns:a16="http://schemas.microsoft.com/office/drawing/2014/main" val="454956393"/>
                    </a:ext>
                  </a:extLst>
                </a:gridCol>
              </a:tblGrid>
              <a:tr h="370840">
                <a:tc>
                  <a:txBody>
                    <a:bodyPr/>
                    <a:lstStyle/>
                    <a:p>
                      <a:pPr algn="ctr"/>
                      <a:r>
                        <a:rPr lang="en-US" sz="2000"/>
                        <a:t>Expression</a:t>
                      </a:r>
                      <a:endParaRPr lang="en-IN" sz="20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ctr"/>
                      <a:r>
                        <a:rPr lang="en-US" sz="2000"/>
                        <a:t>Synthesized Expression</a:t>
                      </a:r>
                      <a:endParaRPr lang="en-IN" sz="20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362576852"/>
                  </a:ext>
                </a:extLst>
              </a:tr>
              <a:tr h="370840">
                <a:tc>
                  <a:txBody>
                    <a:bodyPr/>
                    <a:lstStyle/>
                    <a:p>
                      <a:r>
                        <a:rPr lang="en-US" sz="2000">
                          <a:latin typeface="JetBrains Mono" pitchFamily="2" charset="0"/>
                        </a:rPr>
                        <a:t>x == obj</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obj == x</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518446178"/>
                  </a:ext>
                </a:extLst>
              </a:tr>
              <a:tr h="370840">
                <a:tc>
                  <a:txBody>
                    <a:bodyPr/>
                    <a:lstStyle/>
                    <a:p>
                      <a:r>
                        <a:rPr lang="en-US" sz="2000">
                          <a:latin typeface="JetBrains Mono" pitchFamily="2" charset="0"/>
                        </a:rPr>
                        <a:t>x != obj</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!(obj == x)</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476780820"/>
                  </a:ext>
                </a:extLst>
              </a:tr>
              <a:tr h="370840">
                <a:tc>
                  <a:txBody>
                    <a:bodyPr/>
                    <a:lstStyle/>
                    <a:p>
                      <a:r>
                        <a:rPr lang="en-US" sz="2000">
                          <a:latin typeface="JetBrains Mono" pitchFamily="2" charset="0"/>
                        </a:rPr>
                        <a:t>x &lt;  obj</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(obj &lt;=&gt; x) &lt;  0</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34474978"/>
                  </a:ext>
                </a:extLst>
              </a:tr>
              <a:tr h="370840">
                <a:tc>
                  <a:txBody>
                    <a:bodyPr/>
                    <a:lstStyle/>
                    <a:p>
                      <a:r>
                        <a:rPr lang="en-US" sz="2000">
                          <a:latin typeface="JetBrains Mono" pitchFamily="2" charset="0"/>
                        </a:rPr>
                        <a:t>x &lt;= obj</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(obj &lt;=&gt; x) &lt;= 0</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667776997"/>
                  </a:ext>
                </a:extLst>
              </a:tr>
              <a:tr h="370840">
                <a:tc>
                  <a:txBody>
                    <a:bodyPr/>
                    <a:lstStyle/>
                    <a:p>
                      <a:r>
                        <a:rPr lang="en-US" sz="2000">
                          <a:latin typeface="JetBrains Mono" pitchFamily="2" charset="0"/>
                        </a:rPr>
                        <a:t>x &gt;  obj</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(obj &lt;=&gt; x) &gt;  0</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488048211"/>
                  </a:ext>
                </a:extLst>
              </a:tr>
              <a:tr h="370840">
                <a:tc>
                  <a:txBody>
                    <a:bodyPr/>
                    <a:lstStyle/>
                    <a:p>
                      <a:r>
                        <a:rPr lang="en-US" sz="2000">
                          <a:latin typeface="JetBrains Mono" pitchFamily="2" charset="0"/>
                        </a:rPr>
                        <a:t>x &gt;= obj</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a:latin typeface="JetBrains Mono" pitchFamily="2" charset="0"/>
                        </a:rPr>
                        <a:t>(obj &lt;=&gt; x) &gt;= 0</a:t>
                      </a:r>
                      <a:endParaRPr lang="en-IN" sz="2000">
                        <a:latin typeface="JetBrains Mono" pitchFamily="2" charset="0"/>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276695401"/>
                  </a:ext>
                </a:extLst>
              </a:tr>
            </a:tbl>
          </a:graphicData>
        </a:graphic>
      </p:graphicFrame>
      <p:sp>
        <p:nvSpPr>
          <p:cNvPr id="6" name="TextBox 5">
            <a:extLst>
              <a:ext uri="{FF2B5EF4-FFF2-40B4-BE49-F238E27FC236}">
                <a16:creationId xmlns:a16="http://schemas.microsoft.com/office/drawing/2014/main" id="{FD85A88E-F193-4BED-940E-2181AD96C961}"/>
              </a:ext>
            </a:extLst>
          </p:cNvPr>
          <p:cNvSpPr txBox="1"/>
          <p:nvPr/>
        </p:nvSpPr>
        <p:spPr>
          <a:xfrm>
            <a:off x="4593726" y="5625031"/>
            <a:ext cx="4076052" cy="707886"/>
          </a:xfrm>
          <a:prstGeom prst="rect">
            <a:avLst/>
          </a:prstGeom>
          <a:noFill/>
        </p:spPr>
        <p:txBody>
          <a:bodyPr wrap="none" rtlCol="0">
            <a:spAutoFit/>
          </a:bodyPr>
          <a:lstStyle/>
          <a:p>
            <a:r>
              <a:rPr lang="en-US" sz="2000" i="1">
                <a:solidFill>
                  <a:schemeClr val="bg1">
                    <a:lumMod val="75000"/>
                    <a:lumOff val="25000"/>
                  </a:schemeClr>
                </a:solidFill>
              </a:rPr>
              <a:t>obj 	–  object of a class</a:t>
            </a:r>
          </a:p>
          <a:p>
            <a:r>
              <a:rPr lang="en-US" sz="2000" i="1">
                <a:solidFill>
                  <a:schemeClr val="bg1">
                    <a:lumMod val="75000"/>
                    <a:lumOff val="25000"/>
                  </a:schemeClr>
                </a:solidFill>
              </a:rPr>
              <a:t>x 	–  value that initializes the object</a:t>
            </a:r>
            <a:endParaRPr lang="en-IN" sz="2000" i="1">
              <a:solidFill>
                <a:schemeClr val="bg1">
                  <a:lumMod val="75000"/>
                  <a:lumOff val="25000"/>
                </a:schemeClr>
              </a:solidFill>
            </a:endParaRPr>
          </a:p>
        </p:txBody>
      </p:sp>
    </p:spTree>
    <p:extLst>
      <p:ext uri="{BB962C8B-B14F-4D97-AF65-F5344CB8AC3E}">
        <p14:creationId xmlns:p14="http://schemas.microsoft.com/office/powerpoint/2010/main" val="40485201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E8E6B0-C921-4A53-AA27-764A94FAAFF7}"/>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660BA5F3-1B05-45BE-914E-6E533866771D}"/>
              </a:ext>
            </a:extLst>
          </p:cNvPr>
          <p:cNvSpPr txBox="1"/>
          <p:nvPr/>
        </p:nvSpPr>
        <p:spPr>
          <a:xfrm>
            <a:off x="1924576" y="2006857"/>
            <a:ext cx="8342847" cy="1107996"/>
          </a:xfrm>
          <a:prstGeom prst="rect">
            <a:avLst/>
          </a:prstGeom>
          <a:solidFill>
            <a:schemeClr val="bg1">
              <a:lumMod val="95000"/>
              <a:lumOff val="5000"/>
            </a:schemeClr>
          </a:solidFill>
        </p:spPr>
        <p:txBody>
          <a:bodyPr wrap="square">
            <a:spAutoFit/>
          </a:bodyPr>
          <a:lstStyle/>
          <a:p>
            <a:pPr marR="0" algn="l" rtl="0"/>
            <a:r>
              <a:rPr lang="en-US" sz="1800" b="0" i="0" u="none" strike="noStrike" baseline="0">
                <a:solidFill>
                  <a:srgbClr val="DC5503"/>
                </a:solidFill>
                <a:latin typeface="JetBrains Mono" pitchFamily="2" charset="0"/>
              </a:rPr>
              <a:t>Number</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x</a:t>
            </a:r>
            <a:r>
              <a:rPr lang="en-US" sz="1800" b="0" i="0" u="none" strike="noStrike" baseline="0">
                <a:solidFill>
                  <a:srgbClr val="008B8B"/>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78C6C"/>
                </a:solidFill>
                <a:latin typeface="JetBrains Mono" pitchFamily="2" charset="0"/>
              </a:rPr>
              <a:t>5</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y</a:t>
            </a:r>
            <a:r>
              <a:rPr lang="en-US" sz="1800" b="0" i="0" u="none" strike="noStrike" baseline="0">
                <a:solidFill>
                  <a:srgbClr val="008B8B"/>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78C6C"/>
                </a:solidFill>
                <a:latin typeface="JetBrains Mono" pitchFamily="2" charset="0"/>
              </a:rPr>
              <a:t>8</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x</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&lt;</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8?</a:t>
            </a:r>
            <a:r>
              <a:rPr lang="en-IN" sz="1800" b="0" i="0" u="none" strike="noStrike" baseline="0">
                <a:solidFill>
                  <a:srgbClr val="C3E88D"/>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78C6C"/>
                </a:solidFill>
                <a:latin typeface="JetBrains Mono" pitchFamily="2" charset="0"/>
              </a:rPr>
              <a:t>8</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8</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&lt;</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x?</a:t>
            </a:r>
            <a:r>
              <a:rPr lang="en-IN" sz="1800" b="0" i="0" u="none" strike="noStrike" baseline="0">
                <a:solidFill>
                  <a:srgbClr val="C3E88D"/>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8</a:t>
            </a:r>
            <a:r>
              <a:rPr lang="en-IN" sz="1800" b="0" i="0" u="none" strike="noStrike" baseline="0">
                <a:solidFill>
                  <a:srgbClr val="DCDCDC"/>
                </a:solidFill>
                <a:latin typeface="Cambria" panose="02040503050406030204" pitchFamily="18" charset="0"/>
              </a:rPr>
              <a:t> </a:t>
            </a:r>
            <a:r>
              <a:rPr lang="en-IN" sz="1800" b="0" i="0" u="none" strike="noStrike" baseline="0">
                <a:solidFill>
                  <a:srgbClr val="B4B4B4"/>
                </a:solidFill>
                <a:latin typeface="JetBrains Mono" pitchFamily="2" charset="0"/>
              </a:rPr>
              <a: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B4B4B4"/>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1" u="none" strike="noStrike" baseline="0">
                <a:solidFill>
                  <a:schemeClr val="bg1">
                    <a:lumMod val="50000"/>
                    <a:lumOff val="50000"/>
                  </a:schemeClr>
                </a:solidFill>
                <a:latin typeface="JetBrains Mono" pitchFamily="2" charset="0"/>
              </a:rPr>
              <a:t>//Error in C++17</a:t>
            </a:r>
          </a:p>
          <a:p>
            <a:pPr marR="0" algn="l" rtl="0"/>
            <a:endParaRPr lang="en-IN" sz="1200" b="0" i="0" u="none" strike="noStrike" baseline="0">
              <a:latin typeface="Times New Roman" panose="02020603050405020304" pitchFamily="18" charset="0"/>
            </a:endParaRPr>
          </a:p>
        </p:txBody>
      </p:sp>
      <p:sp>
        <p:nvSpPr>
          <p:cNvPr id="8" name="TextBox 7">
            <a:extLst>
              <a:ext uri="{FF2B5EF4-FFF2-40B4-BE49-F238E27FC236}">
                <a16:creationId xmlns:a16="http://schemas.microsoft.com/office/drawing/2014/main" id="{D2590CC5-8AA6-4222-B750-090928791641}"/>
              </a:ext>
            </a:extLst>
          </p:cNvPr>
          <p:cNvSpPr txBox="1"/>
          <p:nvPr/>
        </p:nvSpPr>
        <p:spPr>
          <a:xfrm>
            <a:off x="1628818" y="4781150"/>
            <a:ext cx="8934361" cy="1107996"/>
          </a:xfrm>
          <a:prstGeom prst="rect">
            <a:avLst/>
          </a:prstGeom>
          <a:solidFill>
            <a:schemeClr val="bg1">
              <a:lumMod val="95000"/>
              <a:lumOff val="5000"/>
            </a:schemeClr>
          </a:solidFill>
        </p:spPr>
        <p:txBody>
          <a:bodyPr wrap="square">
            <a:spAutoFit/>
          </a:bodyPr>
          <a:lstStyle/>
          <a:p>
            <a:pPr marR="0" algn="l" rtl="0"/>
            <a:r>
              <a:rPr lang="en-US" sz="1800" b="0" i="0" u="none" strike="noStrike" baseline="0">
                <a:solidFill>
                  <a:srgbClr val="DC5503"/>
                </a:solidFill>
                <a:latin typeface="JetBrains Mono" pitchFamily="2" charset="0"/>
              </a:rPr>
              <a:t>Number</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x</a:t>
            </a:r>
            <a:r>
              <a:rPr lang="en-US" sz="1800" b="0" i="0" u="none" strike="noStrike" baseline="0">
                <a:solidFill>
                  <a:srgbClr val="008B8B"/>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78C6C"/>
                </a:solidFill>
                <a:latin typeface="JetBrains Mono" pitchFamily="2" charset="0"/>
              </a:rPr>
              <a:t>5</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y</a:t>
            </a:r>
            <a:r>
              <a:rPr lang="en-US" sz="1800" b="0" i="0" u="none" strike="noStrike" baseline="0">
                <a:solidFill>
                  <a:srgbClr val="008B8B"/>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78C6C"/>
                </a:solidFill>
                <a:latin typeface="JetBrains Mono" pitchFamily="2" charset="0"/>
              </a:rPr>
              <a:t>8</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x</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&lt;</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8?</a:t>
            </a:r>
            <a:r>
              <a:rPr lang="en-IN" sz="1800" b="0" i="0" u="none" strike="noStrike" baseline="0">
                <a:solidFill>
                  <a:srgbClr val="C3E88D"/>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&lt;=&gt;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78C6C"/>
                </a:solidFill>
                <a:latin typeface="JetBrains Mono" pitchFamily="2" charset="0"/>
              </a:rPr>
              <a:t>8</a:t>
            </a:r>
            <a:r>
              <a:rPr lang="en-IN" sz="1800" b="0" i="0" u="none" strike="noStrike" baseline="0">
                <a:solidFill>
                  <a:srgbClr val="FFFFFF"/>
                </a:solidFill>
                <a:latin typeface="JetBrains Mono" pitchFamily="2" charset="0"/>
              </a:rPr>
              <a:t> </a:t>
            </a:r>
            <a:r>
              <a:rPr lang="en-IN" sz="1800" b="0" i="0" u="none" strike="noStrike" baseline="0">
                <a:solidFill>
                  <a:srgbClr val="008B8B"/>
                </a:solidFill>
                <a:latin typeface="JetBrains Mono" pitchFamily="2" charset="0"/>
              </a:rPr>
              <a:t>&lt; </a:t>
            </a:r>
            <a:r>
              <a:rPr lang="en-IN" sz="1800" b="0" i="0" u="none" strike="noStrike" baseline="0">
                <a:solidFill>
                  <a:srgbClr val="F78C6C"/>
                </a:solidFill>
                <a:latin typeface="JetBrains Mono" pitchFamily="2" charset="0"/>
              </a:rPr>
              <a:t>0</a:t>
            </a:r>
            <a:r>
              <a:rPr lang="en-IN" sz="1800" b="0" i="0" u="none" strike="noStrike" baseline="0">
                <a:solidFill>
                  <a:srgbClr val="FFFFFF"/>
                </a:solidFill>
                <a:latin typeface="JetBrains Mono" pitchFamily="2"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8</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&lt;</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x?</a:t>
            </a:r>
            <a:r>
              <a:rPr lang="en-IN" sz="1800" b="0" i="0" u="none" strike="noStrike" baseline="0">
                <a:solidFill>
                  <a:srgbClr val="C3E88D"/>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a:solidFill>
                  <a:srgbClr val="F78C6C"/>
                </a:solidFill>
                <a:latin typeface="JetBrains Mono" pitchFamily="2" charset="0"/>
              </a:rPr>
              <a:t>0 </a:t>
            </a:r>
            <a:r>
              <a:rPr lang="en-IN">
                <a:solidFill>
                  <a:srgbClr val="008B8B"/>
                </a:solidFill>
                <a:latin typeface="JetBrains Mono" pitchFamily="2" charset="0"/>
              </a:rPr>
              <a:t>&lt; </a:t>
            </a:r>
            <a:r>
              <a:rPr lang="en-IN" sz="1800" b="0" i="0" u="none" strike="noStrike" baseline="0">
                <a:solidFill>
                  <a:srgbClr val="C8C8C8"/>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&lt;=&gt;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78C6C"/>
                </a:solidFill>
                <a:latin typeface="JetBrains Mono" pitchFamily="2" charset="0"/>
              </a:rPr>
              <a:t>8</a:t>
            </a:r>
            <a:r>
              <a:rPr lang="en-IN" sz="1800" b="0" i="0" u="none" strike="noStrike" baseline="0">
                <a:solidFill>
                  <a:srgbClr val="FFFFFF"/>
                </a:solidFill>
                <a:latin typeface="JetBrains Mono" pitchFamily="2"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1" u="none" strike="noStrike" baseline="0">
                <a:solidFill>
                  <a:schemeClr val="bg1">
                    <a:lumMod val="50000"/>
                    <a:lumOff val="50000"/>
                  </a:schemeClr>
                </a:solidFill>
                <a:latin typeface="JetBrains Mono" pitchFamily="2" charset="0"/>
              </a:rPr>
              <a:t> //Alright in C++20</a:t>
            </a:r>
            <a:endParaRPr lang="en-IN" sz="1800" b="0" i="0" u="none" strike="noStrike" baseline="0">
              <a:solidFill>
                <a:srgbClr val="DCDCDC"/>
              </a:solidFill>
              <a:latin typeface="JetBrains Mono" pitchFamily="2" charset="0"/>
            </a:endParaRPr>
          </a:p>
          <a:p>
            <a:pPr marR="0" algn="l" rtl="0"/>
            <a:endParaRPr lang="en-IN" sz="1200" b="0" i="0" u="none" strike="noStrike" baseline="0">
              <a:latin typeface="Times New Roman" panose="02020603050405020304" pitchFamily="18" charset="0"/>
            </a:endParaRPr>
          </a:p>
        </p:txBody>
      </p:sp>
      <p:sp>
        <p:nvSpPr>
          <p:cNvPr id="9" name="Arrow: Down 8">
            <a:extLst>
              <a:ext uri="{FF2B5EF4-FFF2-40B4-BE49-F238E27FC236}">
                <a16:creationId xmlns:a16="http://schemas.microsoft.com/office/drawing/2014/main" id="{F7D7D1DA-876F-493A-BCFE-7B51AD1CA42F}"/>
              </a:ext>
            </a:extLst>
          </p:cNvPr>
          <p:cNvSpPr/>
          <p:nvPr/>
        </p:nvSpPr>
        <p:spPr>
          <a:xfrm>
            <a:off x="5722510" y="3394003"/>
            <a:ext cx="746975" cy="1107996"/>
          </a:xfrm>
          <a:prstGeom prst="downArrow">
            <a:avLst/>
          </a:prstGeom>
          <a:ln>
            <a:solidFill>
              <a:schemeClr val="bg1">
                <a:lumMod val="85000"/>
                <a:lumOff val="1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E5252CC-DAA2-4720-866D-5C76652C3C86}"/>
              </a:ext>
            </a:extLst>
          </p:cNvPr>
          <p:cNvSpPr txBox="1"/>
          <p:nvPr/>
        </p:nvSpPr>
        <p:spPr>
          <a:xfrm>
            <a:off x="6469485" y="3728381"/>
            <a:ext cx="2588914" cy="400110"/>
          </a:xfrm>
          <a:prstGeom prst="rect">
            <a:avLst/>
          </a:prstGeom>
          <a:noFill/>
        </p:spPr>
        <p:txBody>
          <a:bodyPr wrap="none" rtlCol="0">
            <a:spAutoFit/>
          </a:bodyPr>
          <a:lstStyle/>
          <a:p>
            <a:r>
              <a:rPr lang="en-US" sz="2000" i="1">
                <a:solidFill>
                  <a:schemeClr val="bg1">
                    <a:lumMod val="75000"/>
                    <a:lumOff val="25000"/>
                  </a:schemeClr>
                </a:solidFill>
              </a:rPr>
              <a:t>Synthesized Expression</a:t>
            </a:r>
            <a:endParaRPr lang="en-IN" sz="2000" i="1">
              <a:solidFill>
                <a:schemeClr val="bg1">
                  <a:lumMod val="75000"/>
                  <a:lumOff val="25000"/>
                </a:schemeClr>
              </a:solidFill>
            </a:endParaRPr>
          </a:p>
        </p:txBody>
      </p:sp>
    </p:spTree>
    <p:extLst>
      <p:ext uri="{BB962C8B-B14F-4D97-AF65-F5344CB8AC3E}">
        <p14:creationId xmlns:p14="http://schemas.microsoft.com/office/powerpoint/2010/main" val="390279310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AE3DDB-337D-44B9-9214-E2CD8E21717E}"/>
              </a:ext>
            </a:extLst>
          </p:cNvPr>
          <p:cNvSpPr>
            <a:spLocks noGrp="1"/>
          </p:cNvSpPr>
          <p:nvPr>
            <p:ph type="title"/>
          </p:nvPr>
        </p:nvSpPr>
        <p:spPr/>
        <p:txBody>
          <a:bodyPr/>
          <a:lstStyle/>
          <a:p>
            <a:r>
              <a:rPr lang="en-US"/>
              <a:t>Compared Data</a:t>
            </a:r>
            <a:endParaRPr lang="en-IN"/>
          </a:p>
        </p:txBody>
      </p:sp>
      <p:graphicFrame>
        <p:nvGraphicFramePr>
          <p:cNvPr id="5" name="Table 4">
            <a:extLst>
              <a:ext uri="{FF2B5EF4-FFF2-40B4-BE49-F238E27FC236}">
                <a16:creationId xmlns:a16="http://schemas.microsoft.com/office/drawing/2014/main" id="{26309E3E-544D-BC16-FBF8-40C0F8214E7E}"/>
              </a:ext>
            </a:extLst>
          </p:cNvPr>
          <p:cNvGraphicFramePr>
            <a:graphicFrameLocks/>
          </p:cNvGraphicFramePr>
          <p:nvPr/>
        </p:nvGraphicFramePr>
        <p:xfrm>
          <a:off x="742950" y="2237279"/>
          <a:ext cx="10734675" cy="2834640"/>
        </p:xfrm>
        <a:graphic>
          <a:graphicData uri="http://schemas.openxmlformats.org/drawingml/2006/table">
            <a:tbl>
              <a:tblPr firstRow="1" bandRow="1">
                <a:tableStyleId>{0660B408-B3CF-4A94-85FC-2B1E0A45F4A2}</a:tableStyleId>
              </a:tblPr>
              <a:tblGrid>
                <a:gridCol w="2466975">
                  <a:extLst>
                    <a:ext uri="{9D8B030D-6E8A-4147-A177-3AD203B41FA5}">
                      <a16:colId xmlns:a16="http://schemas.microsoft.com/office/drawing/2014/main" val="782516371"/>
                    </a:ext>
                  </a:extLst>
                </a:gridCol>
                <a:gridCol w="3895725">
                  <a:extLst>
                    <a:ext uri="{9D8B030D-6E8A-4147-A177-3AD203B41FA5}">
                      <a16:colId xmlns:a16="http://schemas.microsoft.com/office/drawing/2014/main" val="454956393"/>
                    </a:ext>
                  </a:extLst>
                </a:gridCol>
                <a:gridCol w="4371975">
                  <a:extLst>
                    <a:ext uri="{9D8B030D-6E8A-4147-A177-3AD203B41FA5}">
                      <a16:colId xmlns:a16="http://schemas.microsoft.com/office/drawing/2014/main" val="2607653443"/>
                    </a:ext>
                  </a:extLst>
                </a:gridCol>
              </a:tblGrid>
              <a:tr h="370840">
                <a:tc>
                  <a:txBody>
                    <a:bodyPr/>
                    <a:lstStyle/>
                    <a:p>
                      <a:pPr algn="ctr"/>
                      <a:r>
                        <a:rPr lang="en-US" sz="2400" b="1"/>
                        <a:t>Type</a:t>
                      </a:r>
                      <a:endParaRPr lang="en-IN" sz="2400" b="1"/>
                    </a:p>
                  </a:txBody>
                  <a:tcP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tc>
                  <a:txBody>
                    <a:bodyPr/>
                    <a:lstStyle/>
                    <a:p>
                      <a:pPr algn="ctr"/>
                      <a:r>
                        <a:rPr lang="en-US" sz="2400" b="1"/>
                        <a:t>What is compared</a:t>
                      </a:r>
                      <a:endParaRPr lang="en-IN" sz="2400" b="1"/>
                    </a:p>
                  </a:txBody>
                  <a:tcPr>
                    <a:lnL w="12700" cap="flat" cmpd="sng" algn="ctr">
                      <a:solidFill>
                        <a:schemeClr val="tx1">
                          <a:lumMod val="9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tc>
                  <a:txBody>
                    <a:bodyPr/>
                    <a:lstStyle/>
                    <a:p>
                      <a:pPr algn="ctr"/>
                      <a:r>
                        <a:rPr lang="en-US" sz="2400" b="1"/>
                        <a:t>Example</a:t>
                      </a:r>
                      <a:endParaRPr lang="en-IN" sz="2400" b="1"/>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tcPr>
                </a:tc>
                <a:extLst>
                  <a:ext uri="{0D108BD9-81ED-4DB2-BD59-A6C34878D82A}">
                    <a16:rowId xmlns:a16="http://schemas.microsoft.com/office/drawing/2014/main" val="1362576852"/>
                  </a:ext>
                </a:extLst>
              </a:tr>
              <a:tr h="370840">
                <a:tc>
                  <a:txBody>
                    <a:bodyPr/>
                    <a:lstStyle/>
                    <a:p>
                      <a:r>
                        <a:rPr lang="en-US" sz="2000">
                          <a:latin typeface="+mn-lt"/>
                        </a:rPr>
                        <a:t>Value</a:t>
                      </a:r>
                      <a:endParaRPr lang="en-IN" sz="2000">
                        <a:latin typeface="+mn-lt"/>
                      </a:endParaRPr>
                    </a:p>
                  </a:txBody>
                  <a:tcP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tc>
                  <a:txBody>
                    <a:bodyPr/>
                    <a:lstStyle/>
                    <a:p>
                      <a:r>
                        <a:rPr lang="en-US" sz="2000">
                          <a:latin typeface="+mn-lt"/>
                        </a:rPr>
                        <a:t>data</a:t>
                      </a:r>
                      <a:endParaRPr lang="en-IN" sz="2000">
                        <a:latin typeface="+mn-lt"/>
                      </a:endParaRPr>
                    </a:p>
                  </a:txBody>
                  <a:tcPr>
                    <a:lnL w="12700" cap="flat" cmpd="sng" algn="ctr">
                      <a:solidFill>
                        <a:schemeClr val="tx1">
                          <a:lumMod val="9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tc>
                  <a:txBody>
                    <a:bodyPr/>
                    <a:lstStyle/>
                    <a:p>
                      <a:pPr algn="ctr"/>
                      <a:r>
                        <a:rPr lang="en-US" sz="1800" i="1" err="1">
                          <a:latin typeface="JetBrains Mono" pitchFamily="2" charset="0"/>
                        </a:rPr>
                        <a:t>a.value</a:t>
                      </a:r>
                      <a:r>
                        <a:rPr lang="en-US" sz="1800" i="1">
                          <a:latin typeface="JetBrains Mono" pitchFamily="2" charset="0"/>
                        </a:rPr>
                        <a:t> @ </a:t>
                      </a:r>
                      <a:r>
                        <a:rPr lang="en-US" sz="1800" i="1" err="1">
                          <a:latin typeface="JetBrains Mono" pitchFamily="2" charset="0"/>
                        </a:rPr>
                        <a:t>b.value</a:t>
                      </a:r>
                      <a:endParaRPr lang="en-IN" sz="1800" i="1">
                        <a:latin typeface="JetBrains Mono" pitchFamily="2" charset="0"/>
                      </a:endParaRPr>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tcPr>
                </a:tc>
                <a:extLst>
                  <a:ext uri="{0D108BD9-81ED-4DB2-BD59-A6C34878D82A}">
                    <a16:rowId xmlns:a16="http://schemas.microsoft.com/office/drawing/2014/main" val="1518446178"/>
                  </a:ext>
                </a:extLst>
              </a:tr>
              <a:tr h="370840">
                <a:tc>
                  <a:txBody>
                    <a:bodyPr/>
                    <a:lstStyle/>
                    <a:p>
                      <a:r>
                        <a:rPr lang="en-US" sz="2000">
                          <a:latin typeface="+mn-lt"/>
                        </a:rPr>
                        <a:t>Array</a:t>
                      </a:r>
                      <a:endParaRPr lang="en-IN" sz="2000">
                        <a:latin typeface="+mn-lt"/>
                      </a:endParaRPr>
                    </a:p>
                  </a:txBody>
                  <a:tcP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tc>
                  <a:txBody>
                    <a:bodyPr/>
                    <a:lstStyle/>
                    <a:p>
                      <a:r>
                        <a:rPr lang="en-US" sz="2000">
                          <a:latin typeface="+mn-lt"/>
                        </a:rPr>
                        <a:t>elements, lexicographically</a:t>
                      </a:r>
                      <a:endParaRPr lang="en-IN" sz="2000">
                        <a:latin typeface="+mn-lt"/>
                      </a:endParaRPr>
                    </a:p>
                  </a:txBody>
                  <a:tcPr>
                    <a:lnL w="12700" cap="flat" cmpd="sng" algn="ctr">
                      <a:solidFill>
                        <a:schemeClr val="tx1">
                          <a:lumMod val="9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tc>
                  <a:txBody>
                    <a:bodyPr/>
                    <a:lstStyle/>
                    <a:p>
                      <a:pPr algn="ctr"/>
                      <a:r>
                        <a:rPr lang="en-US" sz="1800" i="1" err="1">
                          <a:latin typeface="JetBrains Mono" pitchFamily="2" charset="0"/>
                        </a:rPr>
                        <a:t>a.array</a:t>
                      </a:r>
                      <a:r>
                        <a:rPr lang="en-US" sz="1800" i="1">
                          <a:latin typeface="JetBrains Mono" pitchFamily="2" charset="0"/>
                        </a:rPr>
                        <a:t>[n] @ </a:t>
                      </a:r>
                      <a:r>
                        <a:rPr lang="en-US" sz="1800" i="1" err="1">
                          <a:latin typeface="JetBrains Mono" pitchFamily="2" charset="0"/>
                        </a:rPr>
                        <a:t>b.array</a:t>
                      </a:r>
                      <a:r>
                        <a:rPr lang="en-US" sz="1800" i="1">
                          <a:latin typeface="JetBrains Mono" pitchFamily="2" charset="0"/>
                        </a:rPr>
                        <a:t>[n]</a:t>
                      </a:r>
                      <a:endParaRPr lang="en-IN" sz="1800" i="1">
                        <a:latin typeface="JetBrains Mono" pitchFamily="2" charset="0"/>
                      </a:endParaRPr>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tcPr>
                </a:tc>
                <a:extLst>
                  <a:ext uri="{0D108BD9-81ED-4DB2-BD59-A6C34878D82A}">
                    <a16:rowId xmlns:a16="http://schemas.microsoft.com/office/drawing/2014/main" val="1476780820"/>
                  </a:ext>
                </a:extLst>
              </a:tr>
              <a:tr h="370840">
                <a:tc>
                  <a:txBody>
                    <a:bodyPr/>
                    <a:lstStyle/>
                    <a:p>
                      <a:r>
                        <a:rPr lang="en-US" sz="2000">
                          <a:latin typeface="+mn-lt"/>
                        </a:rPr>
                        <a:t>Pointer</a:t>
                      </a:r>
                      <a:endParaRPr lang="en-IN" sz="2000">
                        <a:latin typeface="+mn-lt"/>
                      </a:endParaRPr>
                    </a:p>
                  </a:txBody>
                  <a:tcP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tc>
                  <a:txBody>
                    <a:bodyPr/>
                    <a:lstStyle/>
                    <a:p>
                      <a:r>
                        <a:rPr lang="en-US" sz="2000">
                          <a:latin typeface="+mn-lt"/>
                        </a:rPr>
                        <a:t>addresses, not referenced data</a:t>
                      </a:r>
                      <a:endParaRPr lang="en-IN" sz="2000">
                        <a:latin typeface="+mn-lt"/>
                      </a:endParaRPr>
                    </a:p>
                  </a:txBody>
                  <a:tcPr>
                    <a:lnL w="12700" cap="flat" cmpd="sng" algn="ctr">
                      <a:solidFill>
                        <a:schemeClr val="tx1">
                          <a:lumMod val="9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tc>
                  <a:txBody>
                    <a:bodyPr/>
                    <a:lstStyle/>
                    <a:p>
                      <a:pPr algn="ctr"/>
                      <a:r>
                        <a:rPr lang="en-US" sz="1800" i="1" err="1">
                          <a:latin typeface="JetBrains Mono" pitchFamily="2" charset="0"/>
                        </a:rPr>
                        <a:t>a.ptr</a:t>
                      </a:r>
                      <a:r>
                        <a:rPr lang="en-US" sz="1800" i="1">
                          <a:latin typeface="JetBrains Mono" pitchFamily="2" charset="0"/>
                        </a:rPr>
                        <a:t> @ </a:t>
                      </a:r>
                      <a:r>
                        <a:rPr lang="en-US" sz="1800" i="1" err="1">
                          <a:latin typeface="JetBrains Mono" pitchFamily="2" charset="0"/>
                        </a:rPr>
                        <a:t>b.ptr</a:t>
                      </a:r>
                      <a:endParaRPr lang="en-IN" sz="1800" i="1">
                        <a:latin typeface="JetBrains Mono" pitchFamily="2" charset="0"/>
                      </a:endParaRPr>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tcPr>
                </a:tc>
                <a:extLst>
                  <a:ext uri="{0D108BD9-81ED-4DB2-BD59-A6C34878D82A}">
                    <a16:rowId xmlns:a16="http://schemas.microsoft.com/office/drawing/2014/main" val="134474978"/>
                  </a:ext>
                </a:extLst>
              </a:tr>
              <a:tr h="370840">
                <a:tc>
                  <a:txBody>
                    <a:bodyPr/>
                    <a:lstStyle/>
                    <a:p>
                      <a:r>
                        <a:rPr lang="en-US" sz="2000">
                          <a:latin typeface="+mn-lt"/>
                        </a:rPr>
                        <a:t>Pointer to array</a:t>
                      </a:r>
                      <a:endParaRPr lang="en-IN" sz="2000">
                        <a:latin typeface="+mn-lt"/>
                      </a:endParaRPr>
                    </a:p>
                  </a:txBody>
                  <a:tcP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tc>
                  <a:txBody>
                    <a:bodyPr/>
                    <a:lstStyle/>
                    <a:p>
                      <a:r>
                        <a:rPr lang="en-US" sz="2000">
                          <a:latin typeface="+mn-lt"/>
                        </a:rPr>
                        <a:t>addresses, not referenced data</a:t>
                      </a:r>
                      <a:endParaRPr lang="en-IN" sz="2000">
                        <a:latin typeface="+mn-lt"/>
                      </a:endParaRPr>
                    </a:p>
                  </a:txBody>
                  <a:tcPr>
                    <a:lnL w="12700" cap="flat" cmpd="sng" algn="ctr">
                      <a:solidFill>
                        <a:schemeClr val="tx1">
                          <a:lumMod val="9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tc>
                  <a:txBody>
                    <a:bodyPr/>
                    <a:lstStyle/>
                    <a:p>
                      <a:pPr algn="ctr"/>
                      <a:r>
                        <a:rPr lang="en-US" sz="1800" i="1" err="1">
                          <a:latin typeface="JetBrains Mono" pitchFamily="2" charset="0"/>
                        </a:rPr>
                        <a:t>a.pArray</a:t>
                      </a:r>
                      <a:r>
                        <a:rPr lang="en-US" sz="1800" i="1">
                          <a:latin typeface="JetBrains Mono" pitchFamily="2" charset="0"/>
                        </a:rPr>
                        <a:t> @ </a:t>
                      </a:r>
                      <a:r>
                        <a:rPr lang="en-US" sz="1800" i="1" err="1">
                          <a:latin typeface="JetBrains Mono" pitchFamily="2" charset="0"/>
                        </a:rPr>
                        <a:t>b.pArray</a:t>
                      </a:r>
                      <a:endParaRPr lang="en-IN" sz="1800" i="1">
                        <a:latin typeface="JetBrains Mono" pitchFamily="2" charset="0"/>
                      </a:endParaRPr>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tcPr>
                </a:tc>
                <a:extLst>
                  <a:ext uri="{0D108BD9-81ED-4DB2-BD59-A6C34878D82A}">
                    <a16:rowId xmlns:a16="http://schemas.microsoft.com/office/drawing/2014/main" val="3667776997"/>
                  </a:ext>
                </a:extLst>
              </a:tr>
              <a:tr h="370840">
                <a:tc>
                  <a:txBody>
                    <a:bodyPr/>
                    <a:lstStyle/>
                    <a:p>
                      <a:r>
                        <a:rPr lang="en-US" sz="2000">
                          <a:latin typeface="+mn-lt"/>
                        </a:rPr>
                        <a:t>Inherited member</a:t>
                      </a:r>
                      <a:endParaRPr lang="en-IN" sz="2000">
                        <a:latin typeface="+mn-lt"/>
                      </a:endParaRPr>
                    </a:p>
                  </a:txBody>
                  <a:tcP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tc>
                  <a:txBody>
                    <a:bodyPr/>
                    <a:lstStyle/>
                    <a:p>
                      <a:r>
                        <a:rPr lang="en-US" sz="2000">
                          <a:latin typeface="+mn-lt"/>
                        </a:rPr>
                        <a:t>same as above</a:t>
                      </a:r>
                      <a:endParaRPr lang="en-IN" sz="2000">
                        <a:latin typeface="+mn-lt"/>
                      </a:endParaRPr>
                    </a:p>
                  </a:txBody>
                  <a:tcPr>
                    <a:lnL w="12700" cap="flat" cmpd="sng" algn="ctr">
                      <a:solidFill>
                        <a:schemeClr val="tx1">
                          <a:lumMod val="9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tc>
                  <a:txBody>
                    <a:bodyPr/>
                    <a:lstStyle/>
                    <a:p>
                      <a:pPr algn="ctr"/>
                      <a:r>
                        <a:rPr lang="en-US" sz="1800" i="1" err="1">
                          <a:latin typeface="JetBrains Mono" pitchFamily="2" charset="0"/>
                        </a:rPr>
                        <a:t>a.base</a:t>
                      </a:r>
                      <a:r>
                        <a:rPr lang="en-US" sz="1800" i="1">
                          <a:latin typeface="JetBrains Mono" pitchFamily="2" charset="0"/>
                        </a:rPr>
                        <a:t> @ </a:t>
                      </a:r>
                      <a:r>
                        <a:rPr lang="en-US" sz="1800" i="1" err="1">
                          <a:latin typeface="JetBrains Mono" pitchFamily="2" charset="0"/>
                        </a:rPr>
                        <a:t>b.base</a:t>
                      </a:r>
                      <a:endParaRPr lang="en-IN" sz="1800" i="1">
                        <a:latin typeface="JetBrains Mono" pitchFamily="2" charset="0"/>
                      </a:endParaRPr>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tcPr>
                </a:tc>
                <a:extLst>
                  <a:ext uri="{0D108BD9-81ED-4DB2-BD59-A6C34878D82A}">
                    <a16:rowId xmlns:a16="http://schemas.microsoft.com/office/drawing/2014/main" val="3488048211"/>
                  </a:ext>
                </a:extLst>
              </a:tr>
              <a:tr h="370840">
                <a:tc>
                  <a:txBody>
                    <a:bodyPr/>
                    <a:lstStyle/>
                    <a:p>
                      <a:r>
                        <a:rPr lang="en-US" sz="2000">
                          <a:latin typeface="+mn-lt"/>
                        </a:rPr>
                        <a:t>Nested object</a:t>
                      </a:r>
                      <a:endParaRPr lang="en-IN" sz="2000">
                        <a:latin typeface="+mn-lt"/>
                      </a:endParaRPr>
                    </a:p>
                  </a:txBody>
                  <a:tcP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tc>
                  <a:txBody>
                    <a:bodyPr/>
                    <a:lstStyle/>
                    <a:p>
                      <a:r>
                        <a:rPr lang="en-US" sz="2000">
                          <a:latin typeface="+mn-lt"/>
                        </a:rPr>
                        <a:t>same as above</a:t>
                      </a:r>
                      <a:endParaRPr lang="en-IN" sz="2000">
                        <a:latin typeface="+mn-lt"/>
                      </a:endParaRPr>
                    </a:p>
                  </a:txBody>
                  <a:tcPr>
                    <a:lnL w="12700" cap="flat" cmpd="sng" algn="ctr">
                      <a:solidFill>
                        <a:schemeClr val="tx1">
                          <a:lumMod val="9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tc>
                  <a:txBody>
                    <a:bodyPr/>
                    <a:lstStyle/>
                    <a:p>
                      <a:pPr algn="ctr"/>
                      <a:r>
                        <a:rPr lang="en-US" sz="1800" i="1" err="1">
                          <a:latin typeface="JetBrains Mono" pitchFamily="2" charset="0"/>
                        </a:rPr>
                        <a:t>a.sub</a:t>
                      </a:r>
                      <a:r>
                        <a:rPr lang="en-US" sz="1800" i="1">
                          <a:latin typeface="JetBrains Mono" pitchFamily="2" charset="0"/>
                        </a:rPr>
                        <a:t> @ </a:t>
                      </a:r>
                      <a:r>
                        <a:rPr lang="en-US" sz="1800" i="1" err="1">
                          <a:latin typeface="JetBrains Mono" pitchFamily="2" charset="0"/>
                        </a:rPr>
                        <a:t>b.sub</a:t>
                      </a:r>
                      <a:endParaRPr lang="en-IN" sz="1800" i="1">
                        <a:latin typeface="JetBrains Mono" pitchFamily="2" charset="0"/>
                      </a:endParaRPr>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tcPr>
                </a:tc>
                <a:extLst>
                  <a:ext uri="{0D108BD9-81ED-4DB2-BD59-A6C34878D82A}">
                    <a16:rowId xmlns:a16="http://schemas.microsoft.com/office/drawing/2014/main" val="1276695401"/>
                  </a:ext>
                </a:extLst>
              </a:tr>
            </a:tbl>
          </a:graphicData>
        </a:graphic>
      </p:graphicFrame>
    </p:spTree>
    <p:extLst>
      <p:ext uri="{BB962C8B-B14F-4D97-AF65-F5344CB8AC3E}">
        <p14:creationId xmlns:p14="http://schemas.microsoft.com/office/powerpoint/2010/main" val="330850957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5932D3-13A8-0D8E-A501-E2476F5E3054}"/>
              </a:ext>
            </a:extLst>
          </p:cNvPr>
          <p:cNvSpPr>
            <a:spLocks noGrp="1"/>
          </p:cNvSpPr>
          <p:nvPr>
            <p:ph type="title"/>
          </p:nvPr>
        </p:nvSpPr>
        <p:spPr/>
        <p:txBody>
          <a:bodyPr/>
          <a:lstStyle/>
          <a:p>
            <a:r>
              <a:rPr lang="en-US"/>
              <a:t>Comparisons</a:t>
            </a:r>
            <a:endParaRPr lang="en-IN"/>
          </a:p>
        </p:txBody>
      </p:sp>
      <p:sp>
        <p:nvSpPr>
          <p:cNvPr id="10" name="TextBox 9">
            <a:extLst>
              <a:ext uri="{FF2B5EF4-FFF2-40B4-BE49-F238E27FC236}">
                <a16:creationId xmlns:a16="http://schemas.microsoft.com/office/drawing/2014/main" id="{A001E72B-C910-0552-649B-EFABE9DAA474}"/>
              </a:ext>
            </a:extLst>
          </p:cNvPr>
          <p:cNvSpPr txBox="1"/>
          <p:nvPr/>
        </p:nvSpPr>
        <p:spPr>
          <a:xfrm>
            <a:off x="3066504" y="1686258"/>
            <a:ext cx="6058989" cy="1384995"/>
          </a:xfrm>
          <a:prstGeom prst="rect">
            <a:avLst/>
          </a:prstGeom>
          <a:solidFill>
            <a:schemeClr val="bg1">
              <a:lumMod val="95000"/>
              <a:lumOff val="5000"/>
            </a:schemeClr>
          </a:solidFill>
        </p:spPr>
        <p:txBody>
          <a:bodyPr wrap="square">
            <a:spAutoFit/>
          </a:bodyPr>
          <a:lstStyle/>
          <a:p>
            <a:pPr marR="0" algn="l" rtl="0"/>
            <a:r>
              <a:rPr lang="en-IN" sz="1400" b="0" i="0" u="none" strike="noStrike" baseline="0">
                <a:solidFill>
                  <a:srgbClr val="569CD6"/>
                </a:solidFill>
                <a:latin typeface="Cascadia Mono SemiLight" panose="020B0609020000020004" pitchFamily="49" charset="0"/>
              </a:rPr>
              <a:t>struct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4EC9B0"/>
                </a:solidFill>
                <a:latin typeface="Cascadia Mono SemiLight" panose="020B0609020000020004" pitchFamily="49" charset="0"/>
              </a:rPr>
              <a:t>Type</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a:p>
            <a:pPr marR="0" algn="l" rtl="0"/>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569CD6"/>
                </a:solidFill>
                <a:latin typeface="Cascadia Mono SemiLight" panose="020B0609020000020004" pitchFamily="49" charset="0"/>
              </a:rPr>
              <a:t>int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DADADA"/>
                </a:solidFill>
                <a:latin typeface="Cascadia Mono SemiLight" panose="020B0609020000020004" pitchFamily="49" charset="0"/>
              </a:rPr>
              <a:t>value</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a:p>
            <a:pPr marR="0" algn="l" rtl="0"/>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569CD6"/>
                </a:solidFill>
                <a:latin typeface="Cascadia Mono SemiLight" panose="020B0609020000020004" pitchFamily="49" charset="0"/>
              </a:rPr>
              <a:t>char</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DADADA"/>
                </a:solidFill>
                <a:latin typeface="Cascadia Mono SemiLight" panose="020B0609020000020004" pitchFamily="49" charset="0"/>
              </a:rPr>
              <a:t>array</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BD93F9"/>
                </a:solidFill>
                <a:latin typeface="Cascadia Mono SemiLight" panose="020B0609020000020004" pitchFamily="49" charset="0"/>
              </a:rPr>
              <a:t>8</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a:p>
            <a:pPr marR="0" algn="l" rtl="0"/>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569CD6"/>
                </a:solidFill>
                <a:latin typeface="Cascadia Mono SemiLight" panose="020B0609020000020004" pitchFamily="49" charset="0"/>
              </a:rPr>
              <a:t>int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r>
              <a:rPr lang="en-IN" sz="1400" b="0" i="0" u="none" strike="noStrike" baseline="0" err="1">
                <a:solidFill>
                  <a:srgbClr val="DADADA"/>
                </a:solidFill>
                <a:latin typeface="Cascadia Mono SemiLight" panose="020B0609020000020004" pitchFamily="49" charset="0"/>
              </a:rPr>
              <a:t>ptr</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a:p>
            <a:pPr marR="0" algn="l" rtl="0"/>
            <a:r>
              <a:rPr lang="en-US" sz="1400" b="0" i="0" u="none" strike="noStrike" baseline="0">
                <a:solidFill>
                  <a:srgbClr val="F2F8F8"/>
                </a:solidFill>
                <a:latin typeface="Cascadia Mono SemiLight" panose="020B0609020000020004" pitchFamily="49" charset="0"/>
              </a:rPr>
              <a:t>	</a:t>
            </a:r>
            <a:r>
              <a:rPr lang="en-US" sz="1400" b="0" i="0" u="none" strike="noStrike" baseline="0">
                <a:solidFill>
                  <a:srgbClr val="569CD6"/>
                </a:solidFill>
                <a:latin typeface="Cascadia Mono SemiLight" panose="020B0609020000020004" pitchFamily="49" charset="0"/>
              </a:rPr>
              <a:t>auto</a:t>
            </a:r>
            <a:r>
              <a:rPr lang="en-US" sz="1400" b="0" i="0" u="none" strike="noStrike" baseline="0">
                <a:solidFill>
                  <a:srgbClr val="F2F8F8"/>
                </a:solidFill>
                <a:latin typeface="Cascadia Mono SemiLight" panose="020B0609020000020004" pitchFamily="49" charset="0"/>
              </a:rPr>
              <a:t> </a:t>
            </a:r>
            <a:r>
              <a:rPr lang="en-US" sz="1400" b="0" i="0" u="none" strike="noStrike" baseline="0">
                <a:solidFill>
                  <a:srgbClr val="B4B4B4"/>
                </a:solidFill>
                <a:latin typeface="Cascadia Mono SemiLight" panose="020B0609020000020004" pitchFamily="49" charset="0"/>
              </a:rPr>
              <a:t>operator &lt;=&gt;(</a:t>
            </a:r>
            <a:r>
              <a:rPr lang="en-US" sz="1400" b="0" i="0" u="none" strike="noStrike" baseline="0">
                <a:solidFill>
                  <a:srgbClr val="569CD6"/>
                </a:solidFill>
                <a:latin typeface="Cascadia Mono SemiLight" panose="020B0609020000020004" pitchFamily="49" charset="0"/>
              </a:rPr>
              <a:t>const</a:t>
            </a:r>
            <a:r>
              <a:rPr lang="en-US" sz="1400" b="0" i="0" u="none" strike="noStrike" baseline="0">
                <a:solidFill>
                  <a:srgbClr val="F2F8F8"/>
                </a:solidFill>
                <a:latin typeface="Cascadia Mono SemiLight" panose="020B0609020000020004" pitchFamily="49" charset="0"/>
              </a:rPr>
              <a:t> </a:t>
            </a:r>
            <a:r>
              <a:rPr lang="en-US" sz="1400" b="0" i="0" u="none" strike="noStrike" baseline="0">
                <a:solidFill>
                  <a:srgbClr val="4EC9B0"/>
                </a:solidFill>
                <a:latin typeface="Cascadia Mono SemiLight" panose="020B0609020000020004" pitchFamily="49" charset="0"/>
              </a:rPr>
              <a:t>Type</a:t>
            </a:r>
            <a:r>
              <a:rPr lang="en-US" sz="1400" b="0" i="0" u="none" strike="noStrike" baseline="0">
                <a:solidFill>
                  <a:srgbClr val="F2F8F8"/>
                </a:solidFill>
                <a:latin typeface="Cascadia Mono SemiLight" panose="020B0609020000020004" pitchFamily="49" charset="0"/>
              </a:rPr>
              <a:t> </a:t>
            </a:r>
            <a:r>
              <a:rPr lang="en-US" sz="1400" b="0" i="0" u="none" strike="noStrike" baseline="0">
                <a:solidFill>
                  <a:srgbClr val="B4B4B4"/>
                </a:solidFill>
                <a:latin typeface="Cascadia Mono SemiLight" panose="020B0609020000020004" pitchFamily="49" charset="0"/>
              </a:rPr>
              <a:t>&amp;</a:t>
            </a:r>
            <a:r>
              <a:rPr lang="en-US" sz="1400" b="0" i="0" u="none" strike="noStrike" baseline="0" err="1">
                <a:solidFill>
                  <a:srgbClr val="F8F8F2"/>
                </a:solidFill>
                <a:latin typeface="Cascadia Mono SemiLight" panose="020B0609020000020004" pitchFamily="49" charset="0"/>
              </a:rPr>
              <a:t>rhs</a:t>
            </a:r>
            <a:r>
              <a:rPr lang="en-US" sz="1400" b="0" i="0" u="none" strike="noStrike" baseline="0">
                <a:solidFill>
                  <a:srgbClr val="B4B4B4"/>
                </a:solidFill>
                <a:latin typeface="Cascadia Mono SemiLight" panose="020B0609020000020004" pitchFamily="49" charset="0"/>
              </a:rPr>
              <a:t>)</a:t>
            </a:r>
            <a:r>
              <a:rPr lang="en-US" sz="1400" b="0" i="0" u="none" strike="noStrike" baseline="0">
                <a:solidFill>
                  <a:srgbClr val="569CD6"/>
                </a:solidFill>
                <a:latin typeface="Cascadia Mono SemiLight" panose="020B0609020000020004" pitchFamily="49" charset="0"/>
              </a:rPr>
              <a:t>const</a:t>
            </a:r>
            <a:r>
              <a:rPr lang="en-US" sz="1400" b="0" i="0" u="none" strike="noStrike" baseline="0">
                <a:solidFill>
                  <a:srgbClr val="F2F8F8"/>
                </a:solidFill>
                <a:latin typeface="Cascadia Mono SemiLight" panose="020B0609020000020004" pitchFamily="49" charset="0"/>
              </a:rPr>
              <a:t> </a:t>
            </a:r>
            <a:r>
              <a:rPr lang="en-US" sz="1400" b="0" i="0" u="none" strike="noStrike" baseline="0">
                <a:solidFill>
                  <a:srgbClr val="B4B4B4"/>
                </a:solidFill>
                <a:latin typeface="Cascadia Mono SemiLight" panose="020B0609020000020004" pitchFamily="49" charset="0"/>
              </a:rPr>
              <a:t>=</a:t>
            </a:r>
            <a:r>
              <a:rPr lang="en-US" sz="1400" b="0" i="0" u="none" strike="noStrike" baseline="0">
                <a:solidFill>
                  <a:srgbClr val="F2F8F8"/>
                </a:solidFill>
                <a:latin typeface="Cascadia Mono SemiLight" panose="020B0609020000020004" pitchFamily="49" charset="0"/>
              </a:rPr>
              <a:t> </a:t>
            </a:r>
            <a:r>
              <a:rPr lang="en-US" sz="1400" b="0" i="0" u="none" strike="noStrike" baseline="0">
                <a:solidFill>
                  <a:srgbClr val="569CD6"/>
                </a:solidFill>
                <a:latin typeface="Cascadia Mono SemiLight" panose="020B0609020000020004" pitchFamily="49" charset="0"/>
              </a:rPr>
              <a:t>default</a:t>
            </a:r>
            <a:r>
              <a:rPr lang="en-US" sz="1400" b="0" i="0" u="none" strike="noStrike" baseline="0">
                <a:solidFill>
                  <a:srgbClr val="F2F8F8"/>
                </a:solidFill>
                <a:latin typeface="Cascadia Mono SemiLight" panose="020B0609020000020004" pitchFamily="49" charset="0"/>
              </a:rPr>
              <a:t> </a:t>
            </a:r>
            <a:r>
              <a:rPr lang="en-US" sz="1400" b="0" i="0" u="none" strike="noStrike" baseline="0">
                <a:solidFill>
                  <a:srgbClr val="B4B4B4"/>
                </a:solidFill>
                <a:latin typeface="Cascadia Mono SemiLight" panose="020B0609020000020004" pitchFamily="49" charset="0"/>
              </a:rPr>
              <a:t>;</a:t>
            </a:r>
            <a:endParaRPr lang="en-US" sz="1400" b="0" i="0" u="none" strike="noStrike" baseline="0">
              <a:solidFill>
                <a:srgbClr val="F2F8F8"/>
              </a:solidFill>
              <a:latin typeface="Cascadia Mono SemiLight" panose="020B0609020000020004" pitchFamily="49" charset="0"/>
            </a:endParaRPr>
          </a:p>
          <a:p>
            <a:pPr marR="0" algn="l" rtl="0"/>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p:txBody>
      </p:sp>
      <p:grpSp>
        <p:nvGrpSpPr>
          <p:cNvPr id="21" name="Group 20">
            <a:extLst>
              <a:ext uri="{FF2B5EF4-FFF2-40B4-BE49-F238E27FC236}">
                <a16:creationId xmlns:a16="http://schemas.microsoft.com/office/drawing/2014/main" id="{C6372F13-46CB-8CA7-E083-7A78B3E0450E}"/>
              </a:ext>
            </a:extLst>
          </p:cNvPr>
          <p:cNvGrpSpPr/>
          <p:nvPr/>
        </p:nvGrpSpPr>
        <p:grpSpPr>
          <a:xfrm>
            <a:off x="1818458" y="3668156"/>
            <a:ext cx="2014946" cy="2009819"/>
            <a:chOff x="1337854" y="3999095"/>
            <a:chExt cx="1431473" cy="1065576"/>
          </a:xfrm>
        </p:grpSpPr>
        <p:sp>
          <p:nvSpPr>
            <p:cNvPr id="11" name="Rectangle 10">
              <a:extLst>
                <a:ext uri="{FF2B5EF4-FFF2-40B4-BE49-F238E27FC236}">
                  <a16:creationId xmlns:a16="http://schemas.microsoft.com/office/drawing/2014/main" id="{2C711E26-41E9-34E6-A0B4-02D62C90417D}"/>
                </a:ext>
              </a:extLst>
            </p:cNvPr>
            <p:cNvSpPr/>
            <p:nvPr/>
          </p:nvSpPr>
          <p:spPr>
            <a:xfrm>
              <a:off x="1337854" y="3999095"/>
              <a:ext cx="1431473" cy="355192"/>
            </a:xfrm>
            <a:prstGeom prst="rect">
              <a:avLst/>
            </a:prstGeom>
            <a:solidFill>
              <a:schemeClr val="tx1">
                <a:lumMod val="8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solidFill>
                    <a:schemeClr val="bg1"/>
                  </a:solidFill>
                </a:rPr>
                <a:t>value=1</a:t>
              </a:r>
              <a:endParaRPr lang="en-IN">
                <a:solidFill>
                  <a:schemeClr val="bg1"/>
                </a:solidFill>
              </a:endParaRPr>
            </a:p>
          </p:txBody>
        </p:sp>
        <p:sp>
          <p:nvSpPr>
            <p:cNvPr id="12" name="Rectangle 11">
              <a:extLst>
                <a:ext uri="{FF2B5EF4-FFF2-40B4-BE49-F238E27FC236}">
                  <a16:creationId xmlns:a16="http://schemas.microsoft.com/office/drawing/2014/main" id="{51C7ED49-7F2F-8804-2F34-D16255C34153}"/>
                </a:ext>
              </a:extLst>
            </p:cNvPr>
            <p:cNvSpPr/>
            <p:nvPr/>
          </p:nvSpPr>
          <p:spPr>
            <a:xfrm>
              <a:off x="1337854" y="4354287"/>
              <a:ext cx="1431473" cy="355192"/>
            </a:xfrm>
            <a:prstGeom prst="rect">
              <a:avLst/>
            </a:prstGeom>
            <a:solidFill>
              <a:schemeClr val="tx1">
                <a:lumMod val="8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solidFill>
                    <a:schemeClr val="bg1"/>
                  </a:solidFill>
                </a:rPr>
                <a:t>array={“</a:t>
              </a:r>
              <a:r>
                <a:rPr lang="en-US" err="1">
                  <a:solidFill>
                    <a:schemeClr val="bg1"/>
                  </a:solidFill>
                </a:rPr>
                <a:t>abc</a:t>
              </a:r>
              <a:r>
                <a:rPr lang="en-US">
                  <a:solidFill>
                    <a:schemeClr val="bg1"/>
                  </a:solidFill>
                </a:rPr>
                <a:t>”}</a:t>
              </a:r>
              <a:endParaRPr lang="en-IN">
                <a:solidFill>
                  <a:schemeClr val="bg1"/>
                </a:solidFill>
              </a:endParaRPr>
            </a:p>
          </p:txBody>
        </p:sp>
        <p:sp>
          <p:nvSpPr>
            <p:cNvPr id="13" name="Rectangle 12">
              <a:extLst>
                <a:ext uri="{FF2B5EF4-FFF2-40B4-BE49-F238E27FC236}">
                  <a16:creationId xmlns:a16="http://schemas.microsoft.com/office/drawing/2014/main" id="{0D8A69F5-3815-9422-2047-C5065E53F69D}"/>
                </a:ext>
              </a:extLst>
            </p:cNvPr>
            <p:cNvSpPr/>
            <p:nvPr/>
          </p:nvSpPr>
          <p:spPr>
            <a:xfrm>
              <a:off x="1337854" y="4709479"/>
              <a:ext cx="1431473" cy="355192"/>
            </a:xfrm>
            <a:prstGeom prst="rect">
              <a:avLst/>
            </a:prstGeom>
            <a:solidFill>
              <a:schemeClr val="tx1">
                <a:lumMod val="8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err="1">
                  <a:solidFill>
                    <a:schemeClr val="bg1"/>
                  </a:solidFill>
                </a:rPr>
                <a:t>ptr</a:t>
              </a:r>
              <a:r>
                <a:rPr lang="en-US">
                  <a:solidFill>
                    <a:schemeClr val="bg1"/>
                  </a:solidFill>
                </a:rPr>
                <a:t>=0x100</a:t>
              </a:r>
              <a:endParaRPr lang="en-IN">
                <a:solidFill>
                  <a:schemeClr val="bg1"/>
                </a:solidFill>
              </a:endParaRPr>
            </a:p>
          </p:txBody>
        </p:sp>
      </p:grpSp>
      <p:sp>
        <p:nvSpPr>
          <p:cNvPr id="20" name="TextBox 19">
            <a:extLst>
              <a:ext uri="{FF2B5EF4-FFF2-40B4-BE49-F238E27FC236}">
                <a16:creationId xmlns:a16="http://schemas.microsoft.com/office/drawing/2014/main" id="{A9906FAF-535E-FCD1-C104-F52AF2050651}"/>
              </a:ext>
            </a:extLst>
          </p:cNvPr>
          <p:cNvSpPr txBox="1"/>
          <p:nvPr/>
        </p:nvSpPr>
        <p:spPr>
          <a:xfrm>
            <a:off x="5168534" y="3786747"/>
            <a:ext cx="1854931" cy="369332"/>
          </a:xfrm>
          <a:prstGeom prst="rect">
            <a:avLst/>
          </a:prstGeom>
          <a:noFill/>
        </p:spPr>
        <p:txBody>
          <a:bodyPr wrap="none" rtlCol="0">
            <a:spAutoFit/>
          </a:bodyPr>
          <a:lstStyle/>
          <a:p>
            <a:r>
              <a:rPr lang="en-US" err="1">
                <a:solidFill>
                  <a:schemeClr val="bg1"/>
                </a:solidFill>
              </a:rPr>
              <a:t>a.value</a:t>
            </a:r>
            <a:r>
              <a:rPr lang="en-US">
                <a:solidFill>
                  <a:schemeClr val="bg1"/>
                </a:solidFill>
              </a:rPr>
              <a:t> @ </a:t>
            </a:r>
            <a:r>
              <a:rPr lang="en-US" err="1">
                <a:solidFill>
                  <a:schemeClr val="bg1"/>
                </a:solidFill>
              </a:rPr>
              <a:t>b.value</a:t>
            </a:r>
            <a:endParaRPr lang="en-IN">
              <a:solidFill>
                <a:schemeClr val="bg1"/>
              </a:solidFill>
            </a:endParaRPr>
          </a:p>
        </p:txBody>
      </p:sp>
      <p:grpSp>
        <p:nvGrpSpPr>
          <p:cNvPr id="22" name="Group 21">
            <a:extLst>
              <a:ext uri="{FF2B5EF4-FFF2-40B4-BE49-F238E27FC236}">
                <a16:creationId xmlns:a16="http://schemas.microsoft.com/office/drawing/2014/main" id="{2EBE8928-FB37-4BB3-C264-53739F135336}"/>
              </a:ext>
            </a:extLst>
          </p:cNvPr>
          <p:cNvGrpSpPr/>
          <p:nvPr/>
        </p:nvGrpSpPr>
        <p:grpSpPr>
          <a:xfrm>
            <a:off x="8358595" y="3636443"/>
            <a:ext cx="2014946" cy="2009819"/>
            <a:chOff x="1337854" y="3999095"/>
            <a:chExt cx="1431473" cy="1065576"/>
          </a:xfrm>
        </p:grpSpPr>
        <p:sp>
          <p:nvSpPr>
            <p:cNvPr id="23" name="Rectangle 22">
              <a:extLst>
                <a:ext uri="{FF2B5EF4-FFF2-40B4-BE49-F238E27FC236}">
                  <a16:creationId xmlns:a16="http://schemas.microsoft.com/office/drawing/2014/main" id="{32978263-A5DB-2392-4E7F-996DA8CD3010}"/>
                </a:ext>
              </a:extLst>
            </p:cNvPr>
            <p:cNvSpPr/>
            <p:nvPr/>
          </p:nvSpPr>
          <p:spPr>
            <a:xfrm>
              <a:off x="1337854" y="3999095"/>
              <a:ext cx="1431473" cy="355192"/>
            </a:xfrm>
            <a:prstGeom prst="rect">
              <a:avLst/>
            </a:prstGeom>
            <a:solidFill>
              <a:schemeClr val="tx1">
                <a:lumMod val="8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solidFill>
                    <a:schemeClr val="bg1"/>
                  </a:solidFill>
                </a:rPr>
                <a:t>value=1</a:t>
              </a:r>
              <a:endParaRPr lang="en-IN">
                <a:solidFill>
                  <a:schemeClr val="bg1"/>
                </a:solidFill>
              </a:endParaRPr>
            </a:p>
          </p:txBody>
        </p:sp>
        <p:sp>
          <p:nvSpPr>
            <p:cNvPr id="24" name="Rectangle 23">
              <a:extLst>
                <a:ext uri="{FF2B5EF4-FFF2-40B4-BE49-F238E27FC236}">
                  <a16:creationId xmlns:a16="http://schemas.microsoft.com/office/drawing/2014/main" id="{4FAAA321-7BBB-2765-0EB9-17888D710F00}"/>
                </a:ext>
              </a:extLst>
            </p:cNvPr>
            <p:cNvSpPr/>
            <p:nvPr/>
          </p:nvSpPr>
          <p:spPr>
            <a:xfrm>
              <a:off x="1337854" y="4354287"/>
              <a:ext cx="1431473" cy="355192"/>
            </a:xfrm>
            <a:prstGeom prst="rect">
              <a:avLst/>
            </a:prstGeom>
            <a:solidFill>
              <a:schemeClr val="tx1">
                <a:lumMod val="8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solidFill>
                    <a:schemeClr val="bg1"/>
                  </a:solidFill>
                </a:rPr>
                <a:t>array={“</a:t>
              </a:r>
              <a:r>
                <a:rPr lang="en-US" err="1">
                  <a:solidFill>
                    <a:schemeClr val="bg1"/>
                  </a:solidFill>
                </a:rPr>
                <a:t>abc</a:t>
              </a:r>
              <a:r>
                <a:rPr lang="en-US">
                  <a:solidFill>
                    <a:schemeClr val="bg1"/>
                  </a:solidFill>
                </a:rPr>
                <a:t>”}</a:t>
              </a:r>
              <a:endParaRPr lang="en-IN">
                <a:solidFill>
                  <a:schemeClr val="bg1"/>
                </a:solidFill>
              </a:endParaRPr>
            </a:p>
          </p:txBody>
        </p:sp>
        <p:sp>
          <p:nvSpPr>
            <p:cNvPr id="25" name="Rectangle 24">
              <a:extLst>
                <a:ext uri="{FF2B5EF4-FFF2-40B4-BE49-F238E27FC236}">
                  <a16:creationId xmlns:a16="http://schemas.microsoft.com/office/drawing/2014/main" id="{D7C97D6D-C491-CF0C-2ABA-59474F219AC9}"/>
                </a:ext>
              </a:extLst>
            </p:cNvPr>
            <p:cNvSpPr/>
            <p:nvPr/>
          </p:nvSpPr>
          <p:spPr>
            <a:xfrm>
              <a:off x="1337854" y="4709479"/>
              <a:ext cx="1431473" cy="355192"/>
            </a:xfrm>
            <a:prstGeom prst="rect">
              <a:avLst/>
            </a:prstGeom>
            <a:solidFill>
              <a:schemeClr val="tx1">
                <a:lumMod val="8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err="1">
                  <a:solidFill>
                    <a:schemeClr val="bg1"/>
                  </a:solidFill>
                </a:rPr>
                <a:t>ptr</a:t>
              </a:r>
              <a:r>
                <a:rPr lang="en-US">
                  <a:solidFill>
                    <a:schemeClr val="bg1"/>
                  </a:solidFill>
                </a:rPr>
                <a:t>=0x100</a:t>
              </a:r>
              <a:endParaRPr lang="en-IN">
                <a:solidFill>
                  <a:schemeClr val="bg1"/>
                </a:solidFill>
              </a:endParaRPr>
            </a:p>
          </p:txBody>
        </p:sp>
      </p:grpSp>
      <p:sp>
        <p:nvSpPr>
          <p:cNvPr id="26" name="TextBox 25">
            <a:extLst>
              <a:ext uri="{FF2B5EF4-FFF2-40B4-BE49-F238E27FC236}">
                <a16:creationId xmlns:a16="http://schemas.microsoft.com/office/drawing/2014/main" id="{C0803B11-074B-07DF-702D-37BFA6388080}"/>
              </a:ext>
            </a:extLst>
          </p:cNvPr>
          <p:cNvSpPr txBox="1"/>
          <p:nvPr/>
        </p:nvSpPr>
        <p:spPr>
          <a:xfrm>
            <a:off x="4926672" y="4456687"/>
            <a:ext cx="2338654" cy="369332"/>
          </a:xfrm>
          <a:prstGeom prst="rect">
            <a:avLst/>
          </a:prstGeom>
          <a:noFill/>
        </p:spPr>
        <p:txBody>
          <a:bodyPr wrap="none" rtlCol="0">
            <a:spAutoFit/>
          </a:bodyPr>
          <a:lstStyle/>
          <a:p>
            <a:r>
              <a:rPr lang="en-US" err="1">
                <a:solidFill>
                  <a:schemeClr val="bg1"/>
                </a:solidFill>
              </a:rPr>
              <a:t>a.array</a:t>
            </a:r>
            <a:r>
              <a:rPr lang="en-US">
                <a:solidFill>
                  <a:schemeClr val="bg1"/>
                </a:solidFill>
              </a:rPr>
              <a:t>[n] @ </a:t>
            </a:r>
            <a:r>
              <a:rPr lang="en-US" err="1">
                <a:solidFill>
                  <a:schemeClr val="bg1"/>
                </a:solidFill>
              </a:rPr>
              <a:t>b.array</a:t>
            </a:r>
            <a:r>
              <a:rPr lang="en-US">
                <a:solidFill>
                  <a:schemeClr val="bg1"/>
                </a:solidFill>
              </a:rPr>
              <a:t>[n]</a:t>
            </a:r>
            <a:endParaRPr lang="en-IN">
              <a:solidFill>
                <a:schemeClr val="bg1"/>
              </a:solidFill>
            </a:endParaRPr>
          </a:p>
        </p:txBody>
      </p:sp>
      <p:sp>
        <p:nvSpPr>
          <p:cNvPr id="27" name="TextBox 26">
            <a:extLst>
              <a:ext uri="{FF2B5EF4-FFF2-40B4-BE49-F238E27FC236}">
                <a16:creationId xmlns:a16="http://schemas.microsoft.com/office/drawing/2014/main" id="{BC4514A0-BDAB-9BD5-541D-A06C21C98F71}"/>
              </a:ext>
            </a:extLst>
          </p:cNvPr>
          <p:cNvSpPr txBox="1"/>
          <p:nvPr/>
        </p:nvSpPr>
        <p:spPr>
          <a:xfrm>
            <a:off x="5408020" y="5126626"/>
            <a:ext cx="1424942" cy="369332"/>
          </a:xfrm>
          <a:prstGeom prst="rect">
            <a:avLst/>
          </a:prstGeom>
          <a:noFill/>
        </p:spPr>
        <p:txBody>
          <a:bodyPr wrap="none" rtlCol="0">
            <a:spAutoFit/>
          </a:bodyPr>
          <a:lstStyle/>
          <a:p>
            <a:pPr algn="ctr"/>
            <a:r>
              <a:rPr lang="en-US" err="1">
                <a:solidFill>
                  <a:schemeClr val="bg1"/>
                </a:solidFill>
              </a:rPr>
              <a:t>a.ptr</a:t>
            </a:r>
            <a:r>
              <a:rPr lang="en-US">
                <a:solidFill>
                  <a:schemeClr val="bg1"/>
                </a:solidFill>
              </a:rPr>
              <a:t> @ </a:t>
            </a:r>
            <a:r>
              <a:rPr lang="en-US" err="1">
                <a:solidFill>
                  <a:schemeClr val="bg1"/>
                </a:solidFill>
              </a:rPr>
              <a:t>b.ptr</a:t>
            </a:r>
            <a:endParaRPr lang="en-IN">
              <a:solidFill>
                <a:schemeClr val="bg1"/>
              </a:solidFill>
            </a:endParaRPr>
          </a:p>
        </p:txBody>
      </p:sp>
      <p:sp>
        <p:nvSpPr>
          <p:cNvPr id="28" name="TextBox 27">
            <a:extLst>
              <a:ext uri="{FF2B5EF4-FFF2-40B4-BE49-F238E27FC236}">
                <a16:creationId xmlns:a16="http://schemas.microsoft.com/office/drawing/2014/main" id="{1247E2A9-F8DF-C4BF-8833-87921E24E5D3}"/>
              </a:ext>
            </a:extLst>
          </p:cNvPr>
          <p:cNvSpPr txBox="1"/>
          <p:nvPr/>
        </p:nvSpPr>
        <p:spPr>
          <a:xfrm>
            <a:off x="1818458" y="5762760"/>
            <a:ext cx="2014946" cy="461665"/>
          </a:xfrm>
          <a:prstGeom prst="rect">
            <a:avLst/>
          </a:prstGeom>
          <a:noFill/>
        </p:spPr>
        <p:txBody>
          <a:bodyPr wrap="square" rtlCol="0">
            <a:spAutoFit/>
          </a:bodyPr>
          <a:lstStyle/>
          <a:p>
            <a:pPr algn="ctr"/>
            <a:r>
              <a:rPr lang="en-US" sz="2400" i="1">
                <a:solidFill>
                  <a:schemeClr val="bg1"/>
                </a:solidFill>
              </a:rPr>
              <a:t>Type a{...};</a:t>
            </a:r>
            <a:endParaRPr lang="en-IN" sz="2400" i="1">
              <a:solidFill>
                <a:schemeClr val="bg1"/>
              </a:solidFill>
            </a:endParaRPr>
          </a:p>
        </p:txBody>
      </p:sp>
      <p:sp>
        <p:nvSpPr>
          <p:cNvPr id="29" name="TextBox 28">
            <a:extLst>
              <a:ext uri="{FF2B5EF4-FFF2-40B4-BE49-F238E27FC236}">
                <a16:creationId xmlns:a16="http://schemas.microsoft.com/office/drawing/2014/main" id="{36D3E0BF-A0D3-702D-A135-2F59C17DCA13}"/>
              </a:ext>
            </a:extLst>
          </p:cNvPr>
          <p:cNvSpPr txBox="1"/>
          <p:nvPr/>
        </p:nvSpPr>
        <p:spPr>
          <a:xfrm>
            <a:off x="8358595" y="5762760"/>
            <a:ext cx="2014946" cy="461665"/>
          </a:xfrm>
          <a:prstGeom prst="rect">
            <a:avLst/>
          </a:prstGeom>
          <a:noFill/>
        </p:spPr>
        <p:txBody>
          <a:bodyPr wrap="square" rtlCol="0">
            <a:spAutoFit/>
          </a:bodyPr>
          <a:lstStyle/>
          <a:p>
            <a:pPr algn="ctr"/>
            <a:r>
              <a:rPr lang="en-US" sz="2400" i="1">
                <a:solidFill>
                  <a:schemeClr val="bg1"/>
                </a:solidFill>
              </a:rPr>
              <a:t>Type b{...};</a:t>
            </a:r>
            <a:endParaRPr lang="en-IN" sz="2400" i="1">
              <a:solidFill>
                <a:schemeClr val="bg1"/>
              </a:solidFill>
            </a:endParaRPr>
          </a:p>
        </p:txBody>
      </p:sp>
    </p:spTree>
    <p:extLst>
      <p:ext uri="{BB962C8B-B14F-4D97-AF65-F5344CB8AC3E}">
        <p14:creationId xmlns:p14="http://schemas.microsoft.com/office/powerpoint/2010/main" val="30728002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p:bldP spid="26" grpId="0"/>
      <p:bldP spid="27" grpId="0"/>
      <p:bldP spid="28" grpId="0"/>
      <p:bldP spid="29" grpId="0"/>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45D5B8-42B8-4B20-8CCC-01C349CF8A51}"/>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313F74C9-7CDF-42BF-8346-9BC95D735486}"/>
              </a:ext>
            </a:extLst>
          </p:cNvPr>
          <p:cNvSpPr txBox="1"/>
          <p:nvPr/>
        </p:nvSpPr>
        <p:spPr>
          <a:xfrm>
            <a:off x="3017949" y="2182505"/>
            <a:ext cx="6156101" cy="2492990"/>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struct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05DCDC"/>
                </a:solidFill>
                <a:latin typeface="JetBrains Mono" pitchFamily="2" charset="0"/>
              </a:rPr>
              <a:t>arr</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5</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B4B4B4"/>
                </a:solidFill>
                <a:latin typeface="JetBrains Mono" pitchFamily="2" charset="0"/>
              </a:rPr>
              <a:t>operator&lt;=&gt;</a:t>
            </a:r>
            <a:r>
              <a:rPr lang="en-IN" sz="1800" b="0" i="0" u="none" strike="noStrike" baseline="0">
                <a:solidFill>
                  <a:srgbClr val="FFFFFF"/>
                </a:solidFill>
                <a:latin typeface="JetBrains Mono" pitchFamily="2" charset="0"/>
              </a:rPr>
              <a:t>(</a:t>
            </a:r>
            <a:r>
              <a:rPr lang="en-IN" sz="1800" b="0" i="0" u="none" strike="noStrike" baseline="0" err="1">
                <a:solidFill>
                  <a:srgbClr val="D5A2DF"/>
                </a:solidFill>
                <a:latin typeface="JetBrains Mono" pitchFamily="2" charset="0"/>
              </a:rPr>
              <a:t>const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A</a:t>
            </a:r>
            <a:r>
              <a:rPr lang="en-IN" sz="1800" b="0" i="0" u="none" strike="noStrike" baseline="0">
                <a:solidFill>
                  <a:srgbClr val="FFFFFF"/>
                </a:solidFill>
                <a:latin typeface="JetBrains Mono" pitchFamily="2" charset="0"/>
              </a:rPr>
              <a:t>&amp;)</a:t>
            </a:r>
            <a:r>
              <a:rPr lang="en-IN" sz="1800" b="0" i="0" u="none" strike="noStrike" baseline="0" err="1">
                <a:solidFill>
                  <a:srgbClr val="D5A2DF"/>
                </a:solidFill>
                <a:latin typeface="JetBrains Mono" pitchFamily="2" charset="0"/>
              </a:rPr>
              <a:t>const</a:t>
            </a:r>
            <a:r>
              <a:rPr lang="en-IN" sz="1800" b="0" i="0" u="none" strike="noStrike" baseline="0">
                <a:solidFill>
                  <a:srgbClr val="FFFFFF"/>
                </a:solidFill>
                <a:latin typeface="JetBrains Mono" pitchFamily="2" charset="0"/>
              </a:rPr>
              <a:t>=</a:t>
            </a:r>
            <a:r>
              <a:rPr lang="en-IN" sz="1800" b="0" i="0" u="none" strike="noStrike" baseline="0">
                <a:solidFill>
                  <a:srgbClr val="D5A2DF"/>
                </a:solidFill>
                <a:latin typeface="JetBrains Mono" pitchFamily="2" charset="0"/>
              </a:rPr>
              <a:t>default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struct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B</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float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5DCDC"/>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D5A2DF"/>
                </a:solidFill>
                <a:latin typeface="JetBrains Mono" pitchFamily="2" charset="0"/>
              </a:rPr>
              <a:t>auto</a:t>
            </a:r>
            <a:r>
              <a:rPr lang="en-US" sz="1800" b="0" i="0" u="none" strike="noStrike" baseline="0">
                <a:solidFill>
                  <a:srgbClr val="DCDCDC"/>
                </a:solidFill>
                <a:latin typeface="Cambria" panose="02040503050406030204" pitchFamily="18" charset="0"/>
              </a:rPr>
              <a:t> </a:t>
            </a:r>
            <a:r>
              <a:rPr lang="en-US" sz="1800" b="0" i="0" u="none" strike="noStrike" baseline="0">
                <a:solidFill>
                  <a:srgbClr val="B4B4B4"/>
                </a:solidFill>
                <a:latin typeface="JetBrains Mono" pitchFamily="2" charset="0"/>
              </a:rPr>
              <a:t>operator&lt;=&gt;</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B</a:t>
            </a:r>
            <a:r>
              <a:rPr lang="en-US" sz="1800" b="0" i="0" u="none" strike="noStrike" baseline="0">
                <a:solidFill>
                  <a:srgbClr val="FFFFFF"/>
                </a:solidFill>
                <a:latin typeface="JetBrains Mono" pitchFamily="2" charset="0"/>
              </a:rPr>
              <a:t>&amp;)</a:t>
            </a:r>
            <a:r>
              <a:rPr lang="en-US" sz="1800" b="0" i="0" u="none" strike="noStrike" baseline="0">
                <a:solidFill>
                  <a:srgbClr val="D5A2DF"/>
                </a:solidFill>
                <a:latin typeface="JetBrains Mono" pitchFamily="2" charset="0"/>
              </a:rPr>
              <a:t>const</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default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200" b="0" i="0" u="none" strike="noStrike" baseline="0">
              <a:latin typeface="Times New Roman" panose="02020603050405020304" pitchFamily="18" charset="0"/>
            </a:endParaRPr>
          </a:p>
        </p:txBody>
      </p:sp>
    </p:spTree>
    <p:extLst>
      <p:ext uri="{BB962C8B-B14F-4D97-AF65-F5344CB8AC3E}">
        <p14:creationId xmlns:p14="http://schemas.microsoft.com/office/powerpoint/2010/main" val="18205893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45D5B8-42B8-4B20-8CCC-01C349CF8A51}"/>
              </a:ext>
            </a:extLst>
          </p:cNvPr>
          <p:cNvSpPr>
            <a:spLocks noGrp="1"/>
          </p:cNvSpPr>
          <p:nvPr>
            <p:ph type="title"/>
          </p:nvPr>
        </p:nvSpPr>
        <p:spPr/>
        <p:txBody>
          <a:bodyPr/>
          <a:lstStyle/>
          <a:p>
            <a:r>
              <a:rPr lang="en-US"/>
              <a:t>Example</a:t>
            </a:r>
            <a:endParaRPr lang="en-IN"/>
          </a:p>
        </p:txBody>
      </p:sp>
      <p:sp>
        <p:nvSpPr>
          <p:cNvPr id="8" name="TextBox 7">
            <a:extLst>
              <a:ext uri="{FF2B5EF4-FFF2-40B4-BE49-F238E27FC236}">
                <a16:creationId xmlns:a16="http://schemas.microsoft.com/office/drawing/2014/main" id="{F4EDC9FD-3827-45A3-88E3-0A87FB696470}"/>
              </a:ext>
            </a:extLst>
          </p:cNvPr>
          <p:cNvSpPr txBox="1"/>
          <p:nvPr/>
        </p:nvSpPr>
        <p:spPr>
          <a:xfrm>
            <a:off x="451833" y="1806314"/>
            <a:ext cx="3232598" cy="1384995"/>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008B8B"/>
                </a:solidFill>
                <a:latin typeface="JetBrains Mono" pitchFamily="2" charset="0"/>
              </a:rPr>
              <a:t>B</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008B8B"/>
                </a:solidFill>
                <a:latin typeface="JetBrains Mono" pitchFamily="2" charset="0"/>
              </a:rPr>
              <a:t>{{</a:t>
            </a:r>
            <a:r>
              <a:rPr lang="en-IN" sz="1800" b="0" i="0" u="none" strike="noStrike" baseline="0">
                <a:solidFill>
                  <a:srgbClr val="F78C6C"/>
                </a:solidFill>
                <a:latin typeface="JetBrains Mono" pitchFamily="2" charset="0"/>
              </a:rPr>
              <a:t>1</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2</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3</a:t>
            </a:r>
            <a:r>
              <a:rPr lang="en-IN" sz="1800" b="0" i="0" u="none" strike="noStrike" baseline="0">
                <a:solidFill>
                  <a:srgbClr val="008B8B"/>
                </a:solidFill>
                <a:latin typeface="JetBrains Mono" pitchFamily="2" charset="0"/>
              </a:rPr>
              <a: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78C6C"/>
                </a:solidFill>
                <a:latin typeface="JetBrains Mono" pitchFamily="2" charset="0"/>
              </a:rPr>
              <a:t>10.5f</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008B8B"/>
                </a:solidFill>
                <a:latin typeface="JetBrains Mono" pitchFamily="2" charset="0"/>
              </a:rPr>
              <a:t>B</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y</a:t>
            </a:r>
            <a:r>
              <a:rPr lang="en-IN" sz="1800" b="0" i="0" u="none" strike="noStrike" baseline="0">
                <a:solidFill>
                  <a:srgbClr val="008B8B"/>
                </a:solidFill>
                <a:latin typeface="JetBrains Mono" pitchFamily="2" charset="0"/>
              </a:rPr>
              <a:t>{{</a:t>
            </a:r>
            <a:r>
              <a:rPr lang="en-IN" sz="1800" b="0" i="0" u="none" strike="noStrike" baseline="0">
                <a:solidFill>
                  <a:srgbClr val="F78C6C"/>
                </a:solidFill>
                <a:latin typeface="JetBrains Mono" pitchFamily="2" charset="0"/>
              </a:rPr>
              <a:t>1</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2</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3</a:t>
            </a:r>
            <a:r>
              <a:rPr lang="en-IN" sz="1800" b="0" i="0" u="none" strike="noStrike" baseline="0">
                <a:solidFill>
                  <a:srgbClr val="008B8B"/>
                </a:solidFill>
                <a:latin typeface="JetBrains Mono" pitchFamily="2" charset="0"/>
              </a:rPr>
              <a: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78C6C"/>
                </a:solidFill>
                <a:latin typeface="JetBrains Mono" pitchFamily="2" charset="0"/>
              </a:rPr>
              <a:t>10.5f</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7B6FC4"/>
                </a:solidFill>
                <a:latin typeface="JetBrains Mono" pitchFamily="2" charset="0"/>
              </a:rPr>
              <a:t>Print</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x</a:t>
            </a:r>
            <a:r>
              <a:rPr lang="en-IN" sz="1800" b="0" i="0" u="none" strike="noStrike" baseline="0">
                <a:solidFill>
                  <a:srgbClr val="008B8B"/>
                </a:solidFill>
                <a:latin typeface="JetBrains Mono" pitchFamily="2" charset="0"/>
              </a:rPr>
              <a:t>&lt;=&gt;</a:t>
            </a:r>
            <a:r>
              <a:rPr lang="en-IN" sz="1800" b="0" i="0" u="none" strike="noStrike" baseline="0">
                <a:solidFill>
                  <a:srgbClr val="C8C8C8"/>
                </a:solidFill>
                <a:latin typeface="JetBrains Mono" pitchFamily="2" charset="0"/>
              </a:rPr>
              <a:t>y</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200" b="0" i="0" u="none" strike="noStrike" baseline="0">
              <a:latin typeface="Times New Roman" panose="02020603050405020304" pitchFamily="18" charset="0"/>
            </a:endParaRPr>
          </a:p>
        </p:txBody>
      </p:sp>
      <p:sp>
        <p:nvSpPr>
          <p:cNvPr id="10" name="TextBox 9">
            <a:extLst>
              <a:ext uri="{FF2B5EF4-FFF2-40B4-BE49-F238E27FC236}">
                <a16:creationId xmlns:a16="http://schemas.microsoft.com/office/drawing/2014/main" id="{50B16C75-6EE3-4094-903E-A5C0F201EAA0}"/>
              </a:ext>
            </a:extLst>
          </p:cNvPr>
          <p:cNvSpPr txBox="1"/>
          <p:nvPr/>
        </p:nvSpPr>
        <p:spPr>
          <a:xfrm>
            <a:off x="451833" y="3666691"/>
            <a:ext cx="6104586" cy="3046988"/>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template</a:t>
            </a:r>
            <a:r>
              <a:rPr lang="en-IN" sz="1800" b="0" i="0" u="none" strike="noStrike" baseline="0">
                <a:solidFill>
                  <a:srgbClr val="FFFFFF"/>
                </a:solidFill>
                <a:latin typeface="JetBrains Mono" pitchFamily="2" charset="0"/>
              </a:rPr>
              <a:t>&lt;</a:t>
            </a:r>
            <a:r>
              <a:rPr lang="en-IN" sz="1800" b="0" i="0" u="none" strike="noStrike" baseline="0" err="1">
                <a:solidFill>
                  <a:srgbClr val="D5A2DF"/>
                </a:solidFill>
                <a:latin typeface="JetBrains Mono" pitchFamily="2" charset="0"/>
              </a:rPr>
              <a:t>typename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T</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void</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Print</a:t>
            </a:r>
            <a:r>
              <a:rPr lang="en-IN" sz="1800" b="0" i="0" u="none" strike="noStrike" baseline="0">
                <a:solidFill>
                  <a:srgbClr val="FFFFFF"/>
                </a:solidFill>
                <a:latin typeface="JetBrains Mono" pitchFamily="2" charset="0"/>
              </a:rPr>
              <a:t>(</a:t>
            </a:r>
            <a:r>
              <a:rPr lang="en-IN" sz="1800" b="0" i="0" u="none" strike="noStrike" baseline="0">
                <a:solidFill>
                  <a:srgbClr val="556B2F"/>
                </a:solidFill>
                <a:latin typeface="JetBrains Mono" pitchFamily="2" charset="0"/>
              </a:rPr>
              <a:t>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a</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7B6FC4"/>
                </a:solidFill>
                <a:latin typeface="JetBrains Mono" pitchFamily="2" charset="0"/>
              </a:rPr>
              <a:t>boolalpha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x</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&lt;</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y</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a:t>
            </a:r>
            <a:r>
              <a:rPr lang="en-IN" sz="1800" b="0" i="0" u="none" strike="noStrike" baseline="0">
                <a:solidFill>
                  <a:srgbClr val="C3E88D"/>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78C6C"/>
                </a:solidFill>
                <a:latin typeface="JetBrains Mono" pitchFamily="2" charset="0"/>
              </a:rPr>
              <a:t>0</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'\n'</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x</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&gt;</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y</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a:t>
            </a:r>
            <a:r>
              <a:rPr lang="en-IN" sz="1800" b="0" i="0" u="none" strike="noStrike" baseline="0">
                <a:solidFill>
                  <a:srgbClr val="C3E88D"/>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&gt;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78C6C"/>
                </a:solidFill>
                <a:latin typeface="JetBrains Mono" pitchFamily="2" charset="0"/>
              </a:rPr>
              <a:t>0</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'\n'</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x</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&lt;=</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y?</a:t>
            </a:r>
            <a:r>
              <a:rPr lang="en-IN" sz="1800" b="0" i="0" u="none" strike="noStrike" baseline="0">
                <a:solidFill>
                  <a:srgbClr val="C3E88D"/>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78C6C"/>
                </a:solidFill>
                <a:latin typeface="JetBrains Mono" pitchFamily="2" charset="0"/>
              </a:rPr>
              <a:t>0</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'\n'</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x</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&gt;=</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y?</a:t>
            </a:r>
            <a:r>
              <a:rPr lang="en-IN" sz="1800" b="0" i="0" u="none" strike="noStrike" baseline="0">
                <a:solidFill>
                  <a:srgbClr val="C3E88D"/>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&gt;=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78C6C"/>
                </a:solidFill>
                <a:latin typeface="JetBrains Mono" pitchFamily="2" charset="0"/>
              </a:rPr>
              <a:t>0</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'\n'</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x</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y?</a:t>
            </a:r>
            <a:r>
              <a:rPr lang="en-IN" sz="1800" b="0" i="0" u="none" strike="noStrike" baseline="0">
                <a:solidFill>
                  <a:srgbClr val="C3E88D"/>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78C6C"/>
                </a:solidFill>
                <a:latin typeface="JetBrains Mono" pitchFamily="2" charset="0"/>
              </a:rPr>
              <a:t>0</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'\n'</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x</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a:t>
            </a:r>
            <a:r>
              <a:rPr lang="en-IN" sz="1800" b="0" i="0" u="none" strike="noStrike" baseline="0">
                <a:solidFill>
                  <a:srgbClr val="C3E88D"/>
                </a:solidFill>
                <a:latin typeface="Cambria" panose="02040503050406030204" pitchFamily="18" charset="0"/>
              </a:rPr>
              <a:t> </a:t>
            </a:r>
            <a:r>
              <a:rPr lang="en-IN" sz="1800" b="0" i="0" u="none" strike="noStrike" baseline="0">
                <a:solidFill>
                  <a:srgbClr val="C3E88D"/>
                </a:solidFill>
                <a:latin typeface="JetBrains Mono" pitchFamily="2" charset="0"/>
              </a:rPr>
              <a:t>y?</a:t>
            </a:r>
            <a:r>
              <a:rPr lang="en-IN" sz="1800" b="0" i="0" u="none" strike="noStrike" baseline="0">
                <a:solidFill>
                  <a:srgbClr val="C3E88D"/>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78C6C"/>
                </a:solidFill>
                <a:latin typeface="JetBrains Mono" pitchFamily="2" charset="0"/>
              </a:rPr>
              <a:t>0</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'\n'</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200" b="0" i="0" u="none" strike="noStrike" baseline="0">
              <a:latin typeface="Times New Roman" panose="02020603050405020304" pitchFamily="18" charset="0"/>
            </a:endParaRPr>
          </a:p>
        </p:txBody>
      </p:sp>
      <p:sp>
        <p:nvSpPr>
          <p:cNvPr id="7" name="TextBox 6">
            <a:extLst>
              <a:ext uri="{FF2B5EF4-FFF2-40B4-BE49-F238E27FC236}">
                <a16:creationId xmlns:a16="http://schemas.microsoft.com/office/drawing/2014/main" id="{2376F757-5310-4FCA-9F60-5ABE5F7FA0B6}"/>
              </a:ext>
            </a:extLst>
          </p:cNvPr>
          <p:cNvSpPr txBox="1"/>
          <p:nvPr/>
        </p:nvSpPr>
        <p:spPr>
          <a:xfrm>
            <a:off x="8925059" y="3429000"/>
            <a:ext cx="2305318" cy="2308324"/>
          </a:xfrm>
          <a:prstGeom prst="rect">
            <a:avLst/>
          </a:prstGeom>
          <a:solidFill>
            <a:schemeClr val="bg1">
              <a:lumMod val="95000"/>
              <a:lumOff val="5000"/>
            </a:schemeClr>
          </a:solidFill>
        </p:spPr>
        <p:txBody>
          <a:bodyPr wrap="square">
            <a:spAutoFit/>
          </a:bodyPr>
          <a:lstStyle/>
          <a:p>
            <a:r>
              <a:rPr lang="en-IN" sz="2400"/>
              <a:t>x &lt; y ? false</a:t>
            </a:r>
          </a:p>
          <a:p>
            <a:r>
              <a:rPr lang="en-IN" sz="2400"/>
              <a:t>x &gt; y ? false</a:t>
            </a:r>
          </a:p>
          <a:p>
            <a:r>
              <a:rPr lang="en-IN" sz="2400"/>
              <a:t>x &lt;= y? true</a:t>
            </a:r>
          </a:p>
          <a:p>
            <a:r>
              <a:rPr lang="en-IN" sz="2400"/>
              <a:t>x &gt;= y? true</a:t>
            </a:r>
          </a:p>
          <a:p>
            <a:r>
              <a:rPr lang="en-IN" sz="2400"/>
              <a:t>x == y? true</a:t>
            </a:r>
          </a:p>
          <a:p>
            <a:r>
              <a:rPr lang="en-IN" sz="2400"/>
              <a:t>x != y? false</a:t>
            </a:r>
          </a:p>
        </p:txBody>
      </p:sp>
      <p:sp>
        <p:nvSpPr>
          <p:cNvPr id="3" name="Arrow: Right 2">
            <a:extLst>
              <a:ext uri="{FF2B5EF4-FFF2-40B4-BE49-F238E27FC236}">
                <a16:creationId xmlns:a16="http://schemas.microsoft.com/office/drawing/2014/main" id="{0ADAD07E-9122-40BE-860B-8CBD8C4C6088}"/>
              </a:ext>
            </a:extLst>
          </p:cNvPr>
          <p:cNvSpPr/>
          <p:nvPr/>
        </p:nvSpPr>
        <p:spPr>
          <a:xfrm>
            <a:off x="7077477" y="4134117"/>
            <a:ext cx="1326524" cy="669701"/>
          </a:xfrm>
          <a:prstGeom prst="rightArrow">
            <a:avLst/>
          </a:prstGeom>
          <a:ln>
            <a:solidFill>
              <a:schemeClr val="bg1">
                <a:lumMod val="85000"/>
                <a:lumOff val="1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Output</a:t>
            </a:r>
            <a:endParaRPr lang="en-IN"/>
          </a:p>
        </p:txBody>
      </p:sp>
    </p:spTree>
    <p:extLst>
      <p:ext uri="{BB962C8B-B14F-4D97-AF65-F5344CB8AC3E}">
        <p14:creationId xmlns:p14="http://schemas.microsoft.com/office/powerpoint/2010/main" val="84852133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E1C2-0044-B24E-A1AC-EE9859E0020A}"/>
              </a:ext>
            </a:extLst>
          </p:cNvPr>
          <p:cNvSpPr>
            <a:spLocks noGrp="1"/>
          </p:cNvSpPr>
          <p:nvPr>
            <p:ph type="title"/>
          </p:nvPr>
        </p:nvSpPr>
        <p:spPr/>
        <p:txBody>
          <a:bodyPr/>
          <a:lstStyle/>
          <a:p>
            <a:r>
              <a:rPr lang="en-US"/>
              <a:t>operator == in C++20</a:t>
            </a:r>
            <a:endParaRPr lang="en-IN"/>
          </a:p>
        </p:txBody>
      </p:sp>
      <p:sp>
        <p:nvSpPr>
          <p:cNvPr id="3" name="Content Placeholder 2">
            <a:extLst>
              <a:ext uri="{FF2B5EF4-FFF2-40B4-BE49-F238E27FC236}">
                <a16:creationId xmlns:a16="http://schemas.microsoft.com/office/drawing/2014/main" id="{F4FA83A3-5A90-3846-C014-59D5DFE6AB84}"/>
              </a:ext>
            </a:extLst>
          </p:cNvPr>
          <p:cNvSpPr>
            <a:spLocks noGrp="1"/>
          </p:cNvSpPr>
          <p:nvPr>
            <p:ph idx="1"/>
          </p:nvPr>
        </p:nvSpPr>
        <p:spPr/>
        <p:txBody>
          <a:bodyPr>
            <a:normAutofit lnSpcReduction="10000"/>
          </a:bodyPr>
          <a:lstStyle/>
          <a:p>
            <a:r>
              <a:rPr lang="en-US"/>
              <a:t>Can be </a:t>
            </a:r>
            <a:r>
              <a:rPr lang="en-US" err="1"/>
              <a:t>default’ed</a:t>
            </a:r>
            <a:r>
              <a:rPr lang="en-US"/>
              <a:t> as member function or global function</a:t>
            </a:r>
          </a:p>
          <a:p>
            <a:r>
              <a:rPr lang="en-US"/>
              <a:t>Providing operator == (</a:t>
            </a:r>
            <a:r>
              <a:rPr lang="en-US" err="1"/>
              <a:t>default’ed</a:t>
            </a:r>
            <a:r>
              <a:rPr lang="en-US"/>
              <a:t> or manually) will benefit from rewritten &amp; synthesized expressions</a:t>
            </a:r>
          </a:p>
          <a:p>
            <a:pPr lvl="1"/>
            <a:r>
              <a:rPr lang="en-US"/>
              <a:t>(a != b) is rewritten as ! (a == b)</a:t>
            </a:r>
          </a:p>
          <a:p>
            <a:pPr lvl="1"/>
            <a:r>
              <a:rPr lang="en-US"/>
              <a:t>(5 != b) is synthesized to !(b == 5)</a:t>
            </a:r>
          </a:p>
          <a:p>
            <a:r>
              <a:rPr lang="en-US"/>
              <a:t>Default implementation will perform a member-wise comparison (&amp; lexicographical comparison of the arrays)</a:t>
            </a:r>
          </a:p>
          <a:p>
            <a:endParaRPr lang="en-IN"/>
          </a:p>
        </p:txBody>
      </p:sp>
    </p:spTree>
    <p:extLst>
      <p:ext uri="{BB962C8B-B14F-4D97-AF65-F5344CB8AC3E}">
        <p14:creationId xmlns:p14="http://schemas.microsoft.com/office/powerpoint/2010/main" val="95815403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9D31B-4A2E-FF05-ED91-47AB20F3AF0A}"/>
              </a:ext>
            </a:extLst>
          </p:cNvPr>
          <p:cNvSpPr>
            <a:spLocks noGrp="1"/>
          </p:cNvSpPr>
          <p:nvPr>
            <p:ph type="title"/>
          </p:nvPr>
        </p:nvSpPr>
        <p:spPr/>
        <p:txBody>
          <a:bodyPr/>
          <a:lstStyle/>
          <a:p>
            <a:r>
              <a:rPr lang="en-US"/>
              <a:t>DI Uses</a:t>
            </a:r>
            <a:endParaRPr lang="en-IN"/>
          </a:p>
        </p:txBody>
      </p:sp>
      <p:pic>
        <p:nvPicPr>
          <p:cNvPr id="5" name="Picture 4">
            <a:extLst>
              <a:ext uri="{FF2B5EF4-FFF2-40B4-BE49-F238E27FC236}">
                <a16:creationId xmlns:a16="http://schemas.microsoft.com/office/drawing/2014/main" id="{1EFC37D6-8FA5-22F1-6DE4-6F0EE9CDF4F8}"/>
              </a:ext>
            </a:extLst>
          </p:cNvPr>
          <p:cNvPicPr>
            <a:picLocks noChangeAspect="1"/>
          </p:cNvPicPr>
          <p:nvPr/>
        </p:nvPicPr>
        <p:blipFill>
          <a:blip r:embed="rId2"/>
          <a:stretch>
            <a:fillRect/>
          </a:stretch>
        </p:blipFill>
        <p:spPr>
          <a:xfrm>
            <a:off x="3143250" y="1681162"/>
            <a:ext cx="5905500" cy="3495675"/>
          </a:xfrm>
          <a:prstGeom prst="rect">
            <a:avLst/>
          </a:prstGeom>
        </p:spPr>
      </p:pic>
    </p:spTree>
    <p:extLst>
      <p:ext uri="{BB962C8B-B14F-4D97-AF65-F5344CB8AC3E}">
        <p14:creationId xmlns:p14="http://schemas.microsoft.com/office/powerpoint/2010/main" val="418398924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3B54-B97F-4EC2-A77F-DC26DC6B0173}"/>
              </a:ext>
            </a:extLst>
          </p:cNvPr>
          <p:cNvSpPr>
            <a:spLocks noGrp="1"/>
          </p:cNvSpPr>
          <p:nvPr>
            <p:ph type="title"/>
          </p:nvPr>
        </p:nvSpPr>
        <p:spPr/>
        <p:txBody>
          <a:bodyPr/>
          <a:lstStyle/>
          <a:p>
            <a:r>
              <a:rPr lang="en-US"/>
              <a:t>operator &lt;=&gt; &amp; operator ==</a:t>
            </a:r>
            <a:endParaRPr lang="en-IN"/>
          </a:p>
        </p:txBody>
      </p:sp>
      <p:sp>
        <p:nvSpPr>
          <p:cNvPr id="3" name="Content Placeholder 2">
            <a:extLst>
              <a:ext uri="{FF2B5EF4-FFF2-40B4-BE49-F238E27FC236}">
                <a16:creationId xmlns:a16="http://schemas.microsoft.com/office/drawing/2014/main" id="{865E831B-52D6-42C0-8AF2-046C3DE1D13D}"/>
              </a:ext>
            </a:extLst>
          </p:cNvPr>
          <p:cNvSpPr>
            <a:spLocks noGrp="1"/>
          </p:cNvSpPr>
          <p:nvPr>
            <p:ph idx="1"/>
          </p:nvPr>
        </p:nvSpPr>
        <p:spPr/>
        <p:txBody>
          <a:bodyPr>
            <a:normAutofit fontScale="92500" lnSpcReduction="10000"/>
          </a:bodyPr>
          <a:lstStyle/>
          <a:p>
            <a:r>
              <a:rPr lang="en-US"/>
              <a:t>The compiler automatically admits all six operators from the </a:t>
            </a:r>
            <a:r>
              <a:rPr lang="en-US" i="1"/>
              <a:t>operator&lt;=&gt; </a:t>
            </a:r>
            <a:r>
              <a:rPr lang="en-US"/>
              <a:t>when it is </a:t>
            </a:r>
            <a:r>
              <a:rPr lang="en-US" err="1"/>
              <a:t>default’ed</a:t>
            </a:r>
            <a:endParaRPr lang="en-US"/>
          </a:p>
          <a:p>
            <a:pPr lvl="1"/>
            <a:r>
              <a:rPr lang="en-US"/>
              <a:t>always performs a deep comparison</a:t>
            </a:r>
          </a:p>
          <a:p>
            <a:pPr lvl="1"/>
            <a:r>
              <a:rPr lang="en-US" i="1"/>
              <a:t>operator ==</a:t>
            </a:r>
            <a:r>
              <a:rPr lang="en-US"/>
              <a:t> is synthesized separately</a:t>
            </a:r>
          </a:p>
          <a:p>
            <a:r>
              <a:rPr lang="en-US"/>
              <a:t>Manually implementation of </a:t>
            </a:r>
            <a:r>
              <a:rPr lang="en-US" i="1"/>
              <a:t>operator&lt;=&gt; </a:t>
            </a:r>
            <a:r>
              <a:rPr lang="en-US"/>
              <a:t>does not synthesize </a:t>
            </a:r>
            <a:r>
              <a:rPr lang="en-US" i="1"/>
              <a:t>operator==</a:t>
            </a:r>
          </a:p>
          <a:p>
            <a:pPr lvl="1"/>
            <a:r>
              <a:rPr lang="en-US"/>
              <a:t>but can be </a:t>
            </a:r>
            <a:r>
              <a:rPr lang="en-US" err="1"/>
              <a:t>default’ed</a:t>
            </a:r>
            <a:r>
              <a:rPr lang="en-US"/>
              <a:t> separately</a:t>
            </a:r>
          </a:p>
          <a:p>
            <a:pPr lvl="1"/>
            <a:r>
              <a:rPr lang="en-US"/>
              <a:t>or provide a user-defined implementation</a:t>
            </a:r>
          </a:p>
          <a:p>
            <a:r>
              <a:rPr lang="en-US"/>
              <a:t>Will still work for </a:t>
            </a:r>
            <a:r>
              <a:rPr lang="en-US" i="1"/>
              <a:t>operator!=</a:t>
            </a:r>
            <a:endParaRPr lang="en-IN"/>
          </a:p>
        </p:txBody>
      </p:sp>
    </p:spTree>
    <p:extLst>
      <p:ext uri="{BB962C8B-B14F-4D97-AF65-F5344CB8AC3E}">
        <p14:creationId xmlns:p14="http://schemas.microsoft.com/office/powerpoint/2010/main" val="185519669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7C5A-12F5-CE32-38CA-F8205F2228D2}"/>
              </a:ext>
            </a:extLst>
          </p:cNvPr>
          <p:cNvSpPr>
            <a:spLocks noGrp="1"/>
          </p:cNvSpPr>
          <p:nvPr>
            <p:ph type="title"/>
          </p:nvPr>
        </p:nvSpPr>
        <p:spPr/>
        <p:txBody>
          <a:bodyPr/>
          <a:lstStyle/>
          <a:p>
            <a:r>
              <a:rPr lang="en-US"/>
              <a:t>Important Points</a:t>
            </a:r>
            <a:endParaRPr lang="en-IN"/>
          </a:p>
        </p:txBody>
      </p:sp>
      <p:sp>
        <p:nvSpPr>
          <p:cNvPr id="3" name="Content Placeholder 2">
            <a:extLst>
              <a:ext uri="{FF2B5EF4-FFF2-40B4-BE49-F238E27FC236}">
                <a16:creationId xmlns:a16="http://schemas.microsoft.com/office/drawing/2014/main" id="{97458554-C35F-B525-4809-F698A748115D}"/>
              </a:ext>
            </a:extLst>
          </p:cNvPr>
          <p:cNvSpPr>
            <a:spLocks noGrp="1"/>
          </p:cNvSpPr>
          <p:nvPr>
            <p:ph idx="1"/>
          </p:nvPr>
        </p:nvSpPr>
        <p:spPr/>
        <p:txBody>
          <a:bodyPr/>
          <a:lstStyle/>
          <a:p>
            <a:r>
              <a:rPr lang="en-US"/>
              <a:t>Synthesized separately from </a:t>
            </a:r>
            <a:r>
              <a:rPr lang="en-US" i="1"/>
              <a:t>operator&lt;=&gt;</a:t>
            </a:r>
          </a:p>
          <a:p>
            <a:r>
              <a:rPr lang="en-US"/>
              <a:t>Can be </a:t>
            </a:r>
            <a:r>
              <a:rPr lang="en-US" err="1"/>
              <a:t>default’ed</a:t>
            </a:r>
            <a:r>
              <a:rPr lang="en-US"/>
              <a:t> or manually implemented as member or global function</a:t>
            </a:r>
          </a:p>
          <a:p>
            <a:r>
              <a:rPr lang="en-US"/>
              <a:t>Does not call </a:t>
            </a:r>
            <a:r>
              <a:rPr lang="en-US" i="1"/>
              <a:t>operator&lt;=&gt;</a:t>
            </a:r>
          </a:p>
          <a:p>
            <a:r>
              <a:rPr lang="en-US"/>
              <a:t>Benefits from rewritten &amp; synthesized expressions</a:t>
            </a:r>
          </a:p>
          <a:p>
            <a:r>
              <a:rPr lang="en-US"/>
              <a:t>Performs a member-wise comparison</a:t>
            </a:r>
            <a:endParaRPr lang="en-IN"/>
          </a:p>
        </p:txBody>
      </p:sp>
    </p:spTree>
    <p:extLst>
      <p:ext uri="{BB962C8B-B14F-4D97-AF65-F5344CB8AC3E}">
        <p14:creationId xmlns:p14="http://schemas.microsoft.com/office/powerpoint/2010/main" val="26064888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3B54-B97F-4EC2-A77F-DC26DC6B0173}"/>
              </a:ext>
            </a:extLst>
          </p:cNvPr>
          <p:cNvSpPr>
            <a:spLocks noGrp="1"/>
          </p:cNvSpPr>
          <p:nvPr>
            <p:ph type="title"/>
          </p:nvPr>
        </p:nvSpPr>
        <p:spPr/>
        <p:txBody>
          <a:bodyPr>
            <a:normAutofit/>
          </a:bodyPr>
          <a:lstStyle/>
          <a:p>
            <a:r>
              <a:rPr lang="en-US"/>
              <a:t>operator == Default Implementation</a:t>
            </a:r>
            <a:endParaRPr lang="en-IN"/>
          </a:p>
        </p:txBody>
      </p:sp>
      <p:sp>
        <p:nvSpPr>
          <p:cNvPr id="3" name="Content Placeholder 2">
            <a:extLst>
              <a:ext uri="{FF2B5EF4-FFF2-40B4-BE49-F238E27FC236}">
                <a16:creationId xmlns:a16="http://schemas.microsoft.com/office/drawing/2014/main" id="{865E831B-52D6-42C0-8AF2-046C3DE1D13D}"/>
              </a:ext>
            </a:extLst>
          </p:cNvPr>
          <p:cNvSpPr>
            <a:spLocks noGrp="1"/>
          </p:cNvSpPr>
          <p:nvPr>
            <p:ph idx="1"/>
          </p:nvPr>
        </p:nvSpPr>
        <p:spPr/>
        <p:txBody>
          <a:bodyPr>
            <a:normAutofit lnSpcReduction="10000"/>
          </a:bodyPr>
          <a:lstStyle/>
          <a:p>
            <a:r>
              <a:rPr lang="en-US"/>
              <a:t>Using == invokes a separate </a:t>
            </a:r>
            <a:r>
              <a:rPr lang="en-US" i="1"/>
              <a:t>operator== </a:t>
            </a:r>
            <a:r>
              <a:rPr lang="en-US"/>
              <a:t>function and not </a:t>
            </a:r>
            <a:r>
              <a:rPr lang="en-US" i="1"/>
              <a:t>operator&lt;=&gt;</a:t>
            </a:r>
          </a:p>
          <a:p>
            <a:r>
              <a:rPr lang="en-US"/>
              <a:t>Default implementation still performs a lexicographical comparison</a:t>
            </a:r>
          </a:p>
          <a:p>
            <a:r>
              <a:rPr lang="en-US"/>
              <a:t>May be inefficient for certain types such as string or vector</a:t>
            </a:r>
          </a:p>
          <a:p>
            <a:r>
              <a:rPr lang="en-US"/>
              <a:t>The developer must ascertain if this behavior is alright for the class</a:t>
            </a:r>
          </a:p>
          <a:p>
            <a:endParaRPr lang="en-IN"/>
          </a:p>
        </p:txBody>
      </p:sp>
    </p:spTree>
    <p:extLst>
      <p:ext uri="{BB962C8B-B14F-4D97-AF65-F5344CB8AC3E}">
        <p14:creationId xmlns:p14="http://schemas.microsoft.com/office/powerpoint/2010/main" val="23483902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3B54-B97F-4EC2-A77F-DC26DC6B0173}"/>
              </a:ext>
            </a:extLst>
          </p:cNvPr>
          <p:cNvSpPr>
            <a:spLocks noGrp="1"/>
          </p:cNvSpPr>
          <p:nvPr>
            <p:ph type="title"/>
          </p:nvPr>
        </p:nvSpPr>
        <p:spPr/>
        <p:txBody>
          <a:bodyPr/>
          <a:lstStyle/>
          <a:p>
            <a:r>
              <a:rPr lang="en-US"/>
              <a:t>operator ==</a:t>
            </a:r>
            <a:endParaRPr lang="en-IN"/>
          </a:p>
        </p:txBody>
      </p:sp>
      <p:sp>
        <p:nvSpPr>
          <p:cNvPr id="3" name="Content Placeholder 2">
            <a:extLst>
              <a:ext uri="{FF2B5EF4-FFF2-40B4-BE49-F238E27FC236}">
                <a16:creationId xmlns:a16="http://schemas.microsoft.com/office/drawing/2014/main" id="{865E831B-52D6-42C0-8AF2-046C3DE1D13D}"/>
              </a:ext>
            </a:extLst>
          </p:cNvPr>
          <p:cNvSpPr>
            <a:spLocks noGrp="1"/>
          </p:cNvSpPr>
          <p:nvPr>
            <p:ph idx="1"/>
          </p:nvPr>
        </p:nvSpPr>
        <p:spPr/>
        <p:txBody>
          <a:bodyPr>
            <a:normAutofit/>
          </a:bodyPr>
          <a:lstStyle/>
          <a:p>
            <a:r>
              <a:rPr lang="en-US"/>
              <a:t>In such cases, it is preferable to provide a user-defined implementation</a:t>
            </a:r>
          </a:p>
          <a:p>
            <a:pPr lvl="1"/>
            <a:r>
              <a:rPr lang="en-US"/>
              <a:t>compare lengths first &amp; then the elements if required</a:t>
            </a:r>
          </a:p>
          <a:p>
            <a:r>
              <a:rPr lang="en-US"/>
              <a:t>For this reason, </a:t>
            </a:r>
            <a:r>
              <a:rPr lang="en-US" i="1"/>
              <a:t>operator == </a:t>
            </a:r>
            <a:r>
              <a:rPr lang="en-US"/>
              <a:t>can be synthesized or implemented separately from </a:t>
            </a:r>
            <a:r>
              <a:rPr lang="en-US" i="1"/>
              <a:t>operator&lt;=&gt;</a:t>
            </a:r>
          </a:p>
          <a:p>
            <a:endParaRPr lang="en-IN"/>
          </a:p>
        </p:txBody>
      </p:sp>
    </p:spTree>
    <p:extLst>
      <p:ext uri="{BB962C8B-B14F-4D97-AF65-F5344CB8AC3E}">
        <p14:creationId xmlns:p14="http://schemas.microsoft.com/office/powerpoint/2010/main" val="32557026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BAF6-C48C-405B-95C4-D500FE112509}"/>
              </a:ext>
            </a:extLst>
          </p:cNvPr>
          <p:cNvSpPr>
            <a:spLocks noGrp="1"/>
          </p:cNvSpPr>
          <p:nvPr>
            <p:ph type="title"/>
          </p:nvPr>
        </p:nvSpPr>
        <p:spPr/>
        <p:txBody>
          <a:bodyPr/>
          <a:lstStyle/>
          <a:p>
            <a:r>
              <a:rPr lang="en-US"/>
              <a:t>Example</a:t>
            </a:r>
            <a:endParaRPr lang="en-IN"/>
          </a:p>
        </p:txBody>
      </p:sp>
      <p:sp>
        <p:nvSpPr>
          <p:cNvPr id="4" name="TextBox 3">
            <a:extLst>
              <a:ext uri="{FF2B5EF4-FFF2-40B4-BE49-F238E27FC236}">
                <a16:creationId xmlns:a16="http://schemas.microsoft.com/office/drawing/2014/main" id="{CAE45DED-3137-4B4D-B6E1-608521B5875C}"/>
              </a:ext>
            </a:extLst>
          </p:cNvPr>
          <p:cNvSpPr txBox="1"/>
          <p:nvPr/>
        </p:nvSpPr>
        <p:spPr>
          <a:xfrm>
            <a:off x="237744" y="1690688"/>
            <a:ext cx="4870704" cy="2246769"/>
          </a:xfrm>
          <a:prstGeom prst="rect">
            <a:avLst/>
          </a:prstGeom>
          <a:solidFill>
            <a:schemeClr val="bg1">
              <a:lumMod val="95000"/>
              <a:lumOff val="5000"/>
            </a:schemeClr>
          </a:solidFill>
        </p:spPr>
        <p:txBody>
          <a:bodyPr wrap="square">
            <a:spAutoFit/>
          </a:bodyPr>
          <a:lstStyle/>
          <a:p>
            <a:pPr marR="0" algn="l" rtl="0"/>
            <a:r>
              <a:rPr lang="en-IN" sz="1400" b="0" i="0" u="none" strike="noStrike" baseline="0">
                <a:solidFill>
                  <a:srgbClr val="D5A2DF"/>
                </a:solidFill>
                <a:latin typeface="JetBrains Mono" pitchFamily="2" charset="0"/>
              </a:rPr>
              <a:t>class</a:t>
            </a:r>
            <a:r>
              <a:rPr lang="en-IN" sz="1400" b="0" i="0" u="none" strike="noStrike" baseline="0">
                <a:solidFill>
                  <a:srgbClr val="DCDCDC"/>
                </a:solidFill>
                <a:latin typeface="Cambria" panose="02040503050406030204" pitchFamily="18" charset="0"/>
              </a:rPr>
              <a:t> </a:t>
            </a:r>
            <a:r>
              <a:rPr lang="en-IN" sz="1400" b="0" i="0" u="none" strike="noStrike" baseline="0">
                <a:solidFill>
                  <a:srgbClr val="DC5503"/>
                </a:solidFill>
                <a:latin typeface="JetBrains Mono" pitchFamily="2" charset="0"/>
              </a:rPr>
              <a:t>Number</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61DC67"/>
                </a:solidFill>
                <a:latin typeface="JetBrains Mono" pitchFamily="2" charset="0"/>
              </a:rPr>
              <a:t>m_Number</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p>
          <a:p>
            <a:pPr marR="0" algn="l" rtl="0"/>
            <a:r>
              <a:rPr lang="en-IN" sz="1400" b="0" i="0" u="none" strike="noStrike" baseline="0">
                <a:solidFill>
                  <a:srgbClr val="D5A2DF"/>
                </a:solidFill>
                <a:latin typeface="JetBrains Mono" pitchFamily="2" charset="0"/>
              </a:rPr>
              <a:t>public</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US" sz="1400" b="0" i="0" u="none" strike="noStrike" baseline="0">
                <a:solidFill>
                  <a:srgbClr val="DCDCDC"/>
                </a:solidFill>
                <a:latin typeface="JetBrains Mono" pitchFamily="2" charset="0"/>
              </a:rPr>
              <a:t>	</a:t>
            </a:r>
            <a:r>
              <a:rPr lang="en-US" sz="1400" b="0" i="0" u="none" strike="noStrike" baseline="0">
                <a:solidFill>
                  <a:srgbClr val="D5A2DF"/>
                </a:solidFill>
                <a:latin typeface="JetBrains Mono" pitchFamily="2" charset="0"/>
              </a:rPr>
              <a:t>auto</a:t>
            </a:r>
            <a:r>
              <a:rPr lang="en-US" sz="1400" b="0" i="0" u="none" strike="noStrike" baseline="0">
                <a:solidFill>
                  <a:srgbClr val="DCDCDC"/>
                </a:solidFill>
                <a:latin typeface="Cambria" panose="02040503050406030204" pitchFamily="18" charset="0"/>
              </a:rPr>
              <a:t> </a:t>
            </a:r>
            <a:r>
              <a:rPr lang="en-US" sz="1400" b="0" i="0" u="none" strike="noStrike" baseline="0">
                <a:solidFill>
                  <a:srgbClr val="B4B4B4"/>
                </a:solidFill>
                <a:latin typeface="JetBrains Mono" pitchFamily="2" charset="0"/>
              </a:rPr>
              <a:t>operator</a:t>
            </a:r>
            <a:r>
              <a:rPr lang="en-US" sz="1400" b="0" i="0" u="none" strike="noStrike" baseline="0">
                <a:solidFill>
                  <a:srgbClr val="B4B4B4"/>
                </a:solidFill>
                <a:latin typeface="Cambria" panose="02040503050406030204" pitchFamily="18" charset="0"/>
              </a:rPr>
              <a:t> </a:t>
            </a:r>
            <a:r>
              <a:rPr lang="en-US" sz="1400" b="0" i="0" u="none" strike="noStrike" baseline="0">
                <a:solidFill>
                  <a:srgbClr val="B4B4B4"/>
                </a:solidFill>
                <a:latin typeface="JetBrains Mono" pitchFamily="2" charset="0"/>
              </a:rPr>
              <a:t>&lt;=&gt;</a:t>
            </a:r>
            <a:r>
              <a:rPr lang="en-US" sz="1400" b="0" i="0" u="none" strike="noStrike" baseline="0">
                <a:solidFill>
                  <a:srgbClr val="FFFFFF"/>
                </a:solidFill>
                <a:latin typeface="JetBrains Mono" pitchFamily="2" charset="0"/>
              </a:rPr>
              <a:t>(</a:t>
            </a:r>
            <a:r>
              <a:rPr lang="en-US" sz="1400" b="0" i="0" u="none" strike="noStrike" baseline="0">
                <a:solidFill>
                  <a:srgbClr val="D5A2DF"/>
                </a:solidFill>
                <a:latin typeface="JetBrains Mono" pitchFamily="2" charset="0"/>
              </a:rPr>
              <a:t>const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C5503"/>
                </a:solidFill>
                <a:latin typeface="JetBrains Mono" pitchFamily="2" charset="0"/>
              </a:rPr>
              <a:t>Number</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&amp;</a:t>
            </a:r>
            <a:r>
              <a:rPr lang="en-US" sz="1400" b="0" i="0" u="none" strike="noStrike" baseline="0" err="1">
                <a:solidFill>
                  <a:srgbClr val="C8C8C8"/>
                </a:solidFill>
                <a:latin typeface="JetBrains Mono" pitchFamily="2" charset="0"/>
              </a:rPr>
              <a:t>rhs</a:t>
            </a:r>
            <a:r>
              <a:rPr lang="en-US" sz="1400" b="0" i="0" u="none" strike="noStrike" baseline="0">
                <a:solidFill>
                  <a:srgbClr val="FFFFFF"/>
                </a:solidFill>
                <a:latin typeface="JetBrains Mono" pitchFamily="2" charset="0"/>
              </a:rPr>
              <a:t>)</a:t>
            </a:r>
            <a:r>
              <a:rPr lang="en-US" sz="1400" b="0" i="0" u="none" strike="noStrike" baseline="0">
                <a:solidFill>
                  <a:srgbClr val="D5A2DF"/>
                </a:solidFill>
                <a:latin typeface="JetBrains Mono" pitchFamily="2" charset="0"/>
              </a:rPr>
              <a:t>const</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CAC751"/>
                </a:solidFill>
                <a:latin typeface="JetBrains Mono" pitchFamily="2" charset="0"/>
              </a:rPr>
              <a:t>std</a:t>
            </a:r>
            <a:r>
              <a:rPr lang="en-IN" sz="1400" b="0" i="0" u="none" strike="noStrike" baseline="0">
                <a:solidFill>
                  <a:srgbClr val="FFFFFF"/>
                </a:solidFill>
                <a:latin typeface="JetBrains Mono" pitchFamily="2" charset="0"/>
              </a:rPr>
              <a:t>::</a:t>
            </a:r>
            <a:r>
              <a:rPr lang="en-IN" sz="1400" b="0" i="0" u="none" strike="noStrike" baseline="0" err="1">
                <a:solidFill>
                  <a:srgbClr val="FBB3C8"/>
                </a:solidFill>
                <a:latin typeface="JetBrains Mono" pitchFamily="2" charset="0"/>
              </a:rPr>
              <a:t>cout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008B8B"/>
                </a:solidFill>
                <a:latin typeface="JetBrains Mono" pitchFamily="2" charset="0"/>
              </a:rPr>
              <a:t>&lt;&lt;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A31515"/>
                </a:solidFill>
                <a:latin typeface="JetBrains Mono" pitchFamily="2" charset="0"/>
              </a:rPr>
              <a:t>"</a:t>
            </a:r>
            <a:r>
              <a:rPr lang="en-IN" sz="1400" b="0" i="0" u="none" strike="noStrike" baseline="0">
                <a:solidFill>
                  <a:srgbClr val="C3E88D"/>
                </a:solidFill>
                <a:latin typeface="JetBrains Mono" pitchFamily="2" charset="0"/>
              </a:rPr>
              <a:t>operator</a:t>
            </a:r>
            <a:r>
              <a:rPr lang="en-IN" sz="1400" b="0" i="0" u="none" strike="noStrike" baseline="0">
                <a:solidFill>
                  <a:srgbClr val="C3E88D"/>
                </a:solidFill>
                <a:latin typeface="Cambria" panose="02040503050406030204" pitchFamily="18" charset="0"/>
              </a:rPr>
              <a:t> </a:t>
            </a:r>
            <a:r>
              <a:rPr lang="en-IN" sz="1400" b="0" i="0" u="none" strike="noStrike" baseline="0">
                <a:solidFill>
                  <a:srgbClr val="C3E88D"/>
                </a:solidFill>
                <a:latin typeface="JetBrains Mono" pitchFamily="2" charset="0"/>
              </a:rPr>
              <a:t>&lt;=&gt;</a:t>
            </a:r>
            <a:r>
              <a:rPr lang="en-IN" sz="1400" b="0" i="0" u="none" strike="noStrike" baseline="0">
                <a:solidFill>
                  <a:srgbClr val="A31515"/>
                </a:solidFill>
                <a:latin typeface="JetBrains Mono" pitchFamily="2" charset="0"/>
              </a:rPr>
              <a:t>\n"</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US" sz="1400" b="0" i="0" u="none" strike="noStrike" baseline="0">
                <a:solidFill>
                  <a:srgbClr val="DCDCDC"/>
                </a:solidFill>
                <a:latin typeface="JetBrains Mono" pitchFamily="2" charset="0"/>
              </a:rPr>
              <a:t>		</a:t>
            </a:r>
            <a:r>
              <a:rPr lang="en-US" sz="1400" b="0" i="0" u="none" strike="noStrike" baseline="0">
                <a:solidFill>
                  <a:srgbClr val="6B6BE9"/>
                </a:solidFill>
                <a:latin typeface="JetBrains Mono" pitchFamily="2" charset="0"/>
              </a:rPr>
              <a:t>return</a:t>
            </a:r>
            <a:r>
              <a:rPr lang="en-US" sz="1400" b="0" i="0" u="none" strike="noStrike" baseline="0">
                <a:solidFill>
                  <a:srgbClr val="DCDCDC"/>
                </a:solidFill>
                <a:latin typeface="Cambria" panose="02040503050406030204" pitchFamily="18" charset="0"/>
              </a:rPr>
              <a:t> </a:t>
            </a:r>
            <a:r>
              <a:rPr lang="en-US" sz="1400" b="0" i="0" u="none" strike="noStrike" baseline="0" err="1">
                <a:solidFill>
                  <a:srgbClr val="61DC67"/>
                </a:solidFill>
                <a:latin typeface="JetBrains Mono" pitchFamily="2" charset="0"/>
              </a:rPr>
              <a:t>m_Number</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&lt;=&gt;</a:t>
            </a:r>
            <a:r>
              <a:rPr lang="en-US" sz="1400" b="0" i="0" u="none" strike="noStrike" baseline="0">
                <a:solidFill>
                  <a:srgbClr val="DCDCDC"/>
                </a:solidFill>
                <a:latin typeface="Cambria" panose="02040503050406030204" pitchFamily="18" charset="0"/>
              </a:rPr>
              <a:t> </a:t>
            </a:r>
            <a:r>
              <a:rPr lang="en-US" sz="1400" b="0" i="0" u="none" strike="noStrike" baseline="0" err="1">
                <a:solidFill>
                  <a:srgbClr val="C8C8C8"/>
                </a:solidFill>
                <a:latin typeface="JetBrains Mono" pitchFamily="2" charset="0"/>
              </a:rPr>
              <a:t>rhs</a:t>
            </a:r>
            <a:r>
              <a:rPr lang="en-US" sz="1400" b="0" i="0" u="none" strike="noStrike" baseline="0" err="1">
                <a:solidFill>
                  <a:srgbClr val="FFFFFF"/>
                </a:solidFill>
                <a:latin typeface="JetBrains Mono" pitchFamily="2" charset="0"/>
              </a:rPr>
              <a:t>.</a:t>
            </a:r>
            <a:r>
              <a:rPr lang="en-US" sz="1400" b="0" i="0" u="none" strike="noStrike" baseline="0" err="1">
                <a:solidFill>
                  <a:srgbClr val="61DC67"/>
                </a:solidFill>
                <a:latin typeface="JetBrains Mono" pitchFamily="2" charset="0"/>
              </a:rPr>
              <a:t>m_Number</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p>
          <a:p>
            <a:pPr marR="0" algn="l" rtl="0"/>
            <a:r>
              <a:rPr lang="en-IN" sz="1400">
                <a:solidFill>
                  <a:srgbClr val="FFFFFF"/>
                </a:solidFill>
                <a:latin typeface="JetBrains Mono" pitchFamily="2" charset="0"/>
              </a:rPr>
              <a:t>	</a:t>
            </a:r>
            <a:r>
              <a:rPr lang="en-IN" sz="1400" i="1">
                <a:solidFill>
                  <a:schemeClr val="bg1">
                    <a:lumMod val="50000"/>
                    <a:lumOff val="50000"/>
                  </a:schemeClr>
                </a:solidFill>
                <a:latin typeface="JetBrains Mono" pitchFamily="2" charset="0"/>
              </a:rPr>
              <a:t>//Rest of the code</a:t>
            </a:r>
            <a:endParaRPr lang="en-IN" sz="1400" b="0" i="1" u="none" strike="noStrike" baseline="0">
              <a:solidFill>
                <a:schemeClr val="bg1">
                  <a:lumMod val="50000"/>
                  <a:lumOff val="50000"/>
                </a:schemeClr>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p:txBody>
      </p:sp>
      <p:sp>
        <p:nvSpPr>
          <p:cNvPr id="6" name="TextBox 5">
            <a:extLst>
              <a:ext uri="{FF2B5EF4-FFF2-40B4-BE49-F238E27FC236}">
                <a16:creationId xmlns:a16="http://schemas.microsoft.com/office/drawing/2014/main" id="{3DC114C1-2C83-4CF7-A152-04B4ADC1CB6E}"/>
              </a:ext>
            </a:extLst>
          </p:cNvPr>
          <p:cNvSpPr txBox="1"/>
          <p:nvPr/>
        </p:nvSpPr>
        <p:spPr>
          <a:xfrm>
            <a:off x="237744" y="4178580"/>
            <a:ext cx="5943600" cy="1977464"/>
          </a:xfrm>
          <a:prstGeom prst="rect">
            <a:avLst/>
          </a:prstGeom>
          <a:solidFill>
            <a:schemeClr val="bg1">
              <a:lumMod val="95000"/>
              <a:lumOff val="5000"/>
            </a:schemeClr>
          </a:solidFill>
        </p:spPr>
        <p:txBody>
          <a:bodyPr wrap="square">
            <a:spAutoFit/>
          </a:bodyPr>
          <a:lstStyle/>
          <a:p>
            <a:pPr marR="0" algn="l" rtl="0"/>
            <a:r>
              <a:rPr lang="en-IN" sz="1400" b="0" i="0" u="none" strike="noStrike" baseline="0">
                <a:solidFill>
                  <a:srgbClr val="D5A2DF"/>
                </a:solidFill>
                <a:latin typeface="JetBrains Mono" pitchFamily="2" charset="0"/>
              </a:rPr>
              <a:t>class</a:t>
            </a:r>
            <a:r>
              <a:rPr lang="en-IN" sz="1400" b="0" i="0" u="none" strike="noStrike" baseline="0">
                <a:solidFill>
                  <a:srgbClr val="DCDCDC"/>
                </a:solidFill>
                <a:latin typeface="Cambria" panose="02040503050406030204" pitchFamily="18" charset="0"/>
              </a:rPr>
              <a:t> </a:t>
            </a:r>
            <a:r>
              <a:rPr lang="en-IN" sz="1400" b="0" i="0" u="none" strike="noStrike" baseline="0">
                <a:solidFill>
                  <a:srgbClr val="DC5503"/>
                </a:solidFill>
                <a:latin typeface="JetBrains Mono" pitchFamily="2" charset="0"/>
              </a:rPr>
              <a:t>Wrapper</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07178"/>
                </a:solidFill>
                <a:latin typeface="JetBrains Mono" pitchFamily="2" charset="0"/>
              </a:rPr>
              <a:t>Number</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n</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5A2DF"/>
                </a:solidFill>
                <a:latin typeface="JetBrains Mono" pitchFamily="2" charset="0"/>
              </a:rPr>
              <a:t>public</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D5A2DF"/>
                </a:solidFill>
                <a:latin typeface="JetBrains Mono" pitchFamily="2" charset="0"/>
              </a:rPr>
              <a:t>constexpr</a:t>
            </a:r>
            <a:r>
              <a:rPr lang="en-IN" sz="1400" b="0" i="0" u="none" strike="noStrike" baseline="0">
                <a:solidFill>
                  <a:srgbClr val="DCDCDC"/>
                </a:solidFill>
                <a:latin typeface="Cambria" panose="02040503050406030204" pitchFamily="18" charset="0"/>
              </a:rPr>
              <a:t> </a:t>
            </a:r>
            <a:r>
              <a:rPr lang="en-IN" sz="1400" b="0" i="0" u="none" strike="noStrike" baseline="0">
                <a:solidFill>
                  <a:srgbClr val="82B7E1"/>
                </a:solidFill>
                <a:latin typeface="JetBrains Mono" pitchFamily="2" charset="0"/>
              </a:rPr>
              <a:t>Wrapper</a:t>
            </a:r>
            <a:r>
              <a:rPr lang="en-IN" sz="1400" b="0" i="0" u="none" strike="noStrike" baseline="0">
                <a:solidFill>
                  <a:srgbClr val="FFFFFF"/>
                </a:solidFill>
                <a:latin typeface="JetBrains Mono" pitchFamily="2" charset="0"/>
              </a:rPr>
              <a:t>(</a:t>
            </a:r>
            <a:r>
              <a:rPr lang="en-IN" sz="1400" b="0" i="0" u="none" strike="noStrike" baseline="0" err="1">
                <a:solidFill>
                  <a:srgbClr val="D5A2DF"/>
                </a:solidFill>
                <a:latin typeface="JetBrains Mono" pitchFamily="2" charset="0"/>
              </a:rPr>
              <a:t>const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07178"/>
                </a:solidFill>
                <a:latin typeface="JetBrains Mono" pitchFamily="2" charset="0"/>
              </a:rPr>
              <a:t>Number</a:t>
            </a:r>
            <a:r>
              <a:rPr lang="en-IN" sz="1400" b="0" i="0" u="none" strike="noStrike" baseline="0">
                <a:solidFill>
                  <a:srgbClr val="FFFFFF"/>
                </a:solidFill>
                <a:latin typeface="JetBrains Mono" pitchFamily="2" charset="0"/>
              </a:rPr>
              <a:t>&amp;</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n</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n</a:t>
            </a:r>
            <a:r>
              <a:rPr lang="en-IN" sz="1400" b="0" i="0" u="none" strike="noStrike" baseline="0">
                <a:solidFill>
                  <a:srgbClr val="FFFFFF"/>
                </a:solidFill>
                <a:latin typeface="JetBrains Mono" pitchFamily="2" charset="0"/>
              </a:rPr>
              <a:t>{</a:t>
            </a:r>
            <a:r>
              <a:rPr lang="en-IN" sz="1400" b="0" i="0" u="none" strike="noStrike" baseline="0">
                <a:solidFill>
                  <a:srgbClr val="C8C8C8"/>
                </a:solidFill>
                <a:latin typeface="JetBrains Mono" pitchFamily="2" charset="0"/>
              </a:rPr>
              <a:t>n</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D5A2DF"/>
                </a:solidFill>
                <a:latin typeface="JetBrains Mono" pitchFamily="2" charset="0"/>
              </a:rPr>
              <a:t>auto</a:t>
            </a:r>
            <a:r>
              <a:rPr lang="en-IN" sz="1400" b="0" i="0" u="none" strike="noStrike" baseline="0">
                <a:solidFill>
                  <a:srgbClr val="DCDCDC"/>
                </a:solidFill>
                <a:latin typeface="Cambria" panose="02040503050406030204" pitchFamily="18" charset="0"/>
              </a:rPr>
              <a:t> </a:t>
            </a:r>
            <a:r>
              <a:rPr lang="en-IN" sz="1400" b="0" i="0" u="none" strike="noStrike" baseline="0">
                <a:solidFill>
                  <a:srgbClr val="B4B4B4"/>
                </a:solidFill>
                <a:latin typeface="JetBrains Mono" pitchFamily="2" charset="0"/>
              </a:rPr>
              <a:t>operator</a:t>
            </a:r>
            <a:r>
              <a:rPr lang="en-IN" sz="1400" b="0" i="0" u="none" strike="noStrike" baseline="0">
                <a:solidFill>
                  <a:srgbClr val="B4B4B4"/>
                </a:solidFill>
                <a:latin typeface="Cambria" panose="02040503050406030204" pitchFamily="18" charset="0"/>
              </a:rPr>
              <a:t> </a:t>
            </a:r>
            <a:r>
              <a:rPr lang="en-IN" sz="1400" b="0" i="0" u="none" strike="noStrike" baseline="0">
                <a:solidFill>
                  <a:srgbClr val="B4B4B4"/>
                </a:solidFill>
                <a:latin typeface="JetBrains Mono" pitchFamily="2" charset="0"/>
              </a:rPr>
              <a:t>&lt;=&gt;</a:t>
            </a:r>
            <a:r>
              <a:rPr lang="en-IN" sz="1400" b="0" i="0" u="none" strike="noStrike" baseline="0">
                <a:solidFill>
                  <a:srgbClr val="FFFFFF"/>
                </a:solidFill>
                <a:latin typeface="JetBrains Mono" pitchFamily="2" charset="0"/>
              </a:rPr>
              <a:t>(</a:t>
            </a:r>
            <a:r>
              <a:rPr lang="en-IN" sz="1400" b="0" i="0" u="none" strike="noStrike" baseline="0" err="1">
                <a:solidFill>
                  <a:srgbClr val="D5A2DF"/>
                </a:solidFill>
                <a:latin typeface="JetBrains Mono" pitchFamily="2" charset="0"/>
              </a:rPr>
              <a:t>const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DC5503"/>
                </a:solidFill>
                <a:latin typeface="JetBrains Mono" pitchFamily="2" charset="0"/>
              </a:rPr>
              <a:t>Wrapper</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&amp;</a:t>
            </a:r>
            <a:r>
              <a:rPr lang="en-IN" sz="1400" b="0" i="0" u="none" strike="noStrike" baseline="0" err="1">
                <a:solidFill>
                  <a:srgbClr val="DCDCDC"/>
                </a:solidFill>
                <a:latin typeface="JetBrains Mono" pitchFamily="2" charset="0"/>
              </a:rPr>
              <a:t>rhs</a:t>
            </a:r>
            <a:r>
              <a:rPr lang="en-IN" sz="1400" b="0" i="0" u="none" strike="noStrike" baseline="0">
                <a:solidFill>
                  <a:srgbClr val="FFFFFF"/>
                </a:solidFill>
                <a:latin typeface="JetBrains Mono" pitchFamily="2" charset="0"/>
              </a:rPr>
              <a:t>)</a:t>
            </a:r>
            <a:r>
              <a:rPr lang="en-IN" sz="1400" b="0" i="0" u="none" strike="noStrike" baseline="0" err="1">
                <a:solidFill>
                  <a:srgbClr val="D5A2DF"/>
                </a:solidFill>
                <a:latin typeface="JetBrains Mono" pitchFamily="2" charset="0"/>
              </a:rPr>
              <a:t>const</a:t>
            </a:r>
            <a:r>
              <a:rPr lang="en-IN" sz="1400" b="0" i="0" u="none" strike="noStrike" baseline="0">
                <a:solidFill>
                  <a:srgbClr val="FFFFFF"/>
                </a:solidFill>
                <a:latin typeface="JetBrains Mono" pitchFamily="2" charset="0"/>
              </a:rPr>
              <a:t>=</a:t>
            </a:r>
            <a:r>
              <a:rPr lang="en-IN" sz="1400" b="0" i="0" u="none" strike="noStrike" baseline="0">
                <a:solidFill>
                  <a:srgbClr val="D5A2DF"/>
                </a:solidFill>
                <a:latin typeface="JetBrains Mono" pitchFamily="2" charset="0"/>
              </a:rPr>
              <a:t>default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endParaRPr lang="en-IN" sz="1050" b="0" i="0" u="none" strike="noStrike" baseline="0">
              <a:latin typeface="Times New Roman" panose="02020603050405020304" pitchFamily="18" charset="0"/>
            </a:endParaRPr>
          </a:p>
        </p:txBody>
      </p:sp>
      <p:sp>
        <p:nvSpPr>
          <p:cNvPr id="9" name="TextBox 8">
            <a:extLst>
              <a:ext uri="{FF2B5EF4-FFF2-40B4-BE49-F238E27FC236}">
                <a16:creationId xmlns:a16="http://schemas.microsoft.com/office/drawing/2014/main" id="{2FDAEBDA-B1AB-44D0-AD61-98816AAA84AD}"/>
              </a:ext>
            </a:extLst>
          </p:cNvPr>
          <p:cNvSpPr txBox="1"/>
          <p:nvPr/>
        </p:nvSpPr>
        <p:spPr>
          <a:xfrm>
            <a:off x="7178040" y="1536800"/>
            <a:ext cx="4175760" cy="2554545"/>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C5503"/>
                </a:solidFill>
                <a:latin typeface="JetBrains Mono" pitchFamily="2" charset="0"/>
              </a:rPr>
              <a:t>Wrapper</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008B8B"/>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78C6C"/>
                </a:solidFill>
                <a:latin typeface="JetBrains Mono" pitchFamily="2" charset="0"/>
              </a:rPr>
              <a:t>5</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008B8B"/>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78C6C"/>
                </a:solidFill>
                <a:latin typeface="JetBrains Mono" pitchFamily="2" charset="0"/>
              </a:rPr>
              <a:t>8</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auto</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r1</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&lt;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5A2DF"/>
                </a:solidFill>
                <a:latin typeface="JetBrains Mono" pitchFamily="2" charset="0"/>
              </a:rPr>
              <a:t>auto</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r2</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&gt;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5A2DF"/>
                </a:solidFill>
                <a:latin typeface="JetBrains Mono" pitchFamily="2" charset="0"/>
              </a:rPr>
              <a:t>auto</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r3</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&lt;=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5A2DF"/>
                </a:solidFill>
                <a:latin typeface="JetBrains Mono" pitchFamily="2" charset="0"/>
              </a:rPr>
              <a:t>auto</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r4</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&gt;=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1" u="none" strike="noStrike" baseline="0">
                <a:solidFill>
                  <a:srgbClr val="7E7E7E"/>
                </a:solidFill>
                <a:latin typeface="JetBrains Mono" pitchFamily="2" charset="0"/>
              </a:rPr>
              <a:t>//Following</a:t>
            </a:r>
            <a:r>
              <a:rPr lang="en-IN" sz="1600" b="0" i="1" u="none" strike="noStrike" baseline="0">
                <a:solidFill>
                  <a:srgbClr val="7E7E7E"/>
                </a:solidFill>
                <a:latin typeface="Cambria" panose="02040503050406030204" pitchFamily="18" charset="0"/>
              </a:rPr>
              <a:t> </a:t>
            </a:r>
            <a:r>
              <a:rPr lang="en-IN" sz="1600" b="0" i="1" u="none" strike="noStrike" baseline="0">
                <a:solidFill>
                  <a:srgbClr val="7E7E7E"/>
                </a:solidFill>
                <a:latin typeface="JetBrains Mono" pitchFamily="2" charset="0"/>
              </a:rPr>
              <a:t>code</a:t>
            </a:r>
            <a:r>
              <a:rPr lang="en-IN" sz="1600" b="0" i="1" u="none" strike="noStrike" baseline="0">
                <a:solidFill>
                  <a:srgbClr val="7E7E7E"/>
                </a:solidFill>
                <a:latin typeface="Cambria" panose="02040503050406030204" pitchFamily="18" charset="0"/>
              </a:rPr>
              <a:t> </a:t>
            </a:r>
            <a:r>
              <a:rPr lang="en-IN" sz="1600" b="0" i="1" u="none" strike="noStrike" baseline="0">
                <a:solidFill>
                  <a:srgbClr val="7E7E7E"/>
                </a:solidFill>
                <a:latin typeface="JetBrains Mono" pitchFamily="2" charset="0"/>
              </a:rPr>
              <a:t>won't</a:t>
            </a:r>
            <a:r>
              <a:rPr lang="en-IN" sz="1600" b="0" i="1" u="none" strike="noStrike" baseline="0">
                <a:solidFill>
                  <a:srgbClr val="7E7E7E"/>
                </a:solidFill>
                <a:latin typeface="Cambria" panose="02040503050406030204" pitchFamily="18" charset="0"/>
              </a:rPr>
              <a:t> </a:t>
            </a:r>
            <a:r>
              <a:rPr lang="en-IN" sz="1600" b="0" i="1" u="none" strike="noStrike" baseline="0">
                <a:solidFill>
                  <a:srgbClr val="7E7E7E"/>
                </a:solidFill>
                <a:latin typeface="JetBrains Mono" pitchFamily="2" charset="0"/>
              </a:rPr>
              <a:t>compile</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auto</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r5</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5A2DF"/>
                </a:solidFill>
                <a:latin typeface="JetBrains Mono" pitchFamily="2" charset="0"/>
              </a:rPr>
              <a:t>auto</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r6</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
        <p:nvSpPr>
          <p:cNvPr id="11" name="TextBox 10">
            <a:extLst>
              <a:ext uri="{FF2B5EF4-FFF2-40B4-BE49-F238E27FC236}">
                <a16:creationId xmlns:a16="http://schemas.microsoft.com/office/drawing/2014/main" id="{F9B8AD01-DD5C-4B3C-A0B0-99F380C10BB9}"/>
              </a:ext>
            </a:extLst>
          </p:cNvPr>
          <p:cNvSpPr txBox="1"/>
          <p:nvPr/>
        </p:nvSpPr>
        <p:spPr>
          <a:xfrm>
            <a:off x="8423148" y="5169436"/>
            <a:ext cx="1880616" cy="1323439"/>
          </a:xfrm>
          <a:prstGeom prst="rect">
            <a:avLst/>
          </a:prstGeom>
          <a:solidFill>
            <a:schemeClr val="bg1">
              <a:lumMod val="95000"/>
              <a:lumOff val="5000"/>
            </a:schemeClr>
          </a:solidFill>
        </p:spPr>
        <p:txBody>
          <a:bodyPr wrap="square">
            <a:spAutoFit/>
          </a:bodyPr>
          <a:lstStyle/>
          <a:p>
            <a:r>
              <a:rPr lang="en-IN" sz="2000"/>
              <a:t>operator &lt;=&gt;</a:t>
            </a:r>
          </a:p>
          <a:p>
            <a:r>
              <a:rPr lang="en-IN" sz="2000"/>
              <a:t>operator &lt;=&gt;</a:t>
            </a:r>
          </a:p>
          <a:p>
            <a:r>
              <a:rPr lang="en-IN" sz="2000"/>
              <a:t>operator &lt;=&gt;</a:t>
            </a:r>
          </a:p>
          <a:p>
            <a:r>
              <a:rPr lang="en-IN" sz="2000"/>
              <a:t>operator &lt;=&gt;</a:t>
            </a:r>
          </a:p>
        </p:txBody>
      </p:sp>
      <p:sp>
        <p:nvSpPr>
          <p:cNvPr id="14" name="Arrow: Down 13">
            <a:extLst>
              <a:ext uri="{FF2B5EF4-FFF2-40B4-BE49-F238E27FC236}">
                <a16:creationId xmlns:a16="http://schemas.microsoft.com/office/drawing/2014/main" id="{531B5F0F-C954-4676-BA8A-58B7CCB4BF95}"/>
              </a:ext>
            </a:extLst>
          </p:cNvPr>
          <p:cNvSpPr/>
          <p:nvPr/>
        </p:nvSpPr>
        <p:spPr>
          <a:xfrm>
            <a:off x="9180576" y="4223361"/>
            <a:ext cx="365760" cy="76809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0E82FF0-2192-4AD4-8F7A-8662ABCFA8B8}"/>
              </a:ext>
            </a:extLst>
          </p:cNvPr>
          <p:cNvSpPr/>
          <p:nvPr/>
        </p:nvSpPr>
        <p:spPr>
          <a:xfrm>
            <a:off x="7164070" y="3259180"/>
            <a:ext cx="2016506" cy="5325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71913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500F3E-CB04-441A-B12A-10171497D30C}"/>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95623A49-04F8-432C-A17C-92659162E3B0}"/>
              </a:ext>
            </a:extLst>
          </p:cNvPr>
          <p:cNvSpPr txBox="1"/>
          <p:nvPr/>
        </p:nvSpPr>
        <p:spPr>
          <a:xfrm>
            <a:off x="7272270" y="3477951"/>
            <a:ext cx="4503313" cy="1000274"/>
          </a:xfrm>
          <a:prstGeom prst="rect">
            <a:avLst/>
          </a:prstGeom>
          <a:solidFill>
            <a:schemeClr val="bg1">
              <a:lumMod val="95000"/>
              <a:lumOff val="5000"/>
            </a:schemeClr>
          </a:solidFill>
        </p:spPr>
        <p:txBody>
          <a:bodyPr wrap="square">
            <a:spAutoFit/>
          </a:bodyPr>
          <a:lstStyle/>
          <a:p>
            <a:pPr marR="0" algn="l" rtl="0"/>
            <a:r>
              <a:rPr lang="en-US" sz="1600" b="0" i="0" u="none" strike="noStrike" baseline="0">
                <a:solidFill>
                  <a:srgbClr val="DC5503"/>
                </a:solidFill>
                <a:latin typeface="JetBrains Mono" pitchFamily="2" charset="0"/>
              </a:rPr>
              <a:t>Number</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x</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78C6C"/>
                </a:solidFill>
                <a:latin typeface="JetBrains Mono" pitchFamily="2" charset="0"/>
              </a:rPr>
              <a:t>5</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y</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78C6C"/>
                </a:solidFill>
                <a:latin typeface="JetBrains Mono" pitchFamily="2" charset="0"/>
              </a:rPr>
              <a:t>8</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s-ES" sz="1600" b="0" i="0" u="none" strike="noStrike" baseline="0">
                <a:solidFill>
                  <a:srgbClr val="D5A2DF"/>
                </a:solidFill>
                <a:latin typeface="JetBrains Mono" pitchFamily="2" charset="0"/>
              </a:rPr>
              <a:t>auto</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r1</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x</a:t>
            </a:r>
            <a:r>
              <a:rPr lang="es-ES" sz="1600" b="0" i="0" u="none" strike="noStrike" baseline="0">
                <a:solidFill>
                  <a:srgbClr val="DCDCDC"/>
                </a:solidFill>
                <a:latin typeface="Cambria" panose="02040503050406030204" pitchFamily="18" charset="0"/>
              </a:rPr>
              <a:t> </a:t>
            </a:r>
            <a:r>
              <a:rPr lang="es-ES" sz="1600" b="0" i="0" u="none" strike="noStrike" baseline="0">
                <a:solidFill>
                  <a:srgbClr val="008B8B"/>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y</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JetBrains Mono" pitchFamily="2" charset="0"/>
              </a:rPr>
              <a:t>	</a:t>
            </a:r>
            <a:r>
              <a:rPr lang="es-ES" sz="1600" b="0" i="1" u="none" strike="noStrike" baseline="0">
                <a:solidFill>
                  <a:srgbClr val="7E7E7E"/>
                </a:solidFill>
                <a:latin typeface="JetBrains Mono" pitchFamily="2" charset="0"/>
              </a:rPr>
              <a:t>//</a:t>
            </a:r>
            <a:r>
              <a:rPr lang="es-ES" sz="1600" b="0" i="1" u="none" strike="noStrike" baseline="0">
                <a:solidFill>
                  <a:srgbClr val="7E7E7E"/>
                </a:solidFill>
                <a:latin typeface="Cambria" panose="02040503050406030204" pitchFamily="18" charset="0"/>
              </a:rPr>
              <a:t>    </a:t>
            </a:r>
            <a:r>
              <a:rPr lang="es-ES" sz="1600" b="0" i="1" u="none" strike="noStrike" baseline="0" err="1">
                <a:solidFill>
                  <a:srgbClr val="7E7E7E"/>
                </a:solidFill>
                <a:latin typeface="JetBrains Mono" pitchFamily="2" charset="0"/>
              </a:rPr>
              <a:t>x.operator</a:t>
            </a:r>
            <a:r>
              <a:rPr lang="es-ES" sz="1600" b="0" i="1" u="none" strike="noStrike" baseline="0">
                <a:solidFill>
                  <a:srgbClr val="7E7E7E"/>
                </a:solidFill>
                <a:latin typeface="Cambria" panose="02040503050406030204" pitchFamily="18" charset="0"/>
              </a:rPr>
              <a:t> </a:t>
            </a:r>
            <a:r>
              <a:rPr lang="es-ES" sz="1600" b="0" i="1" u="none" strike="noStrike" baseline="0">
                <a:solidFill>
                  <a:srgbClr val="7E7E7E"/>
                </a:solidFill>
                <a:latin typeface="JetBrains Mono" pitchFamily="2" charset="0"/>
              </a:rPr>
              <a:t>==</a:t>
            </a:r>
            <a:r>
              <a:rPr lang="es-ES" sz="1600" b="0" i="1" u="none" strike="noStrike" baseline="0">
                <a:solidFill>
                  <a:srgbClr val="7E7E7E"/>
                </a:solidFill>
                <a:latin typeface="Cambria" panose="02040503050406030204" pitchFamily="18" charset="0"/>
              </a:rPr>
              <a:t> </a:t>
            </a:r>
            <a:r>
              <a:rPr lang="es-ES" sz="1600" b="0" i="1" u="none" strike="noStrike" baseline="0">
                <a:solidFill>
                  <a:srgbClr val="7E7E7E"/>
                </a:solidFill>
                <a:latin typeface="JetBrains Mono" pitchFamily="2" charset="0"/>
              </a:rPr>
              <a:t>(y)</a:t>
            </a:r>
            <a:endParaRPr lang="es-ES" sz="1600" b="0" i="0" u="none" strike="noStrike" baseline="0">
              <a:solidFill>
                <a:srgbClr val="DCDCDC"/>
              </a:solidFill>
              <a:latin typeface="JetBrains Mono" pitchFamily="2" charset="0"/>
            </a:endParaRPr>
          </a:p>
          <a:p>
            <a:pPr marR="0" algn="l" rtl="0"/>
            <a:r>
              <a:rPr lang="es-ES" sz="1600" b="0" i="0" u="none" strike="noStrike" baseline="0">
                <a:solidFill>
                  <a:srgbClr val="D5A2DF"/>
                </a:solidFill>
                <a:latin typeface="JetBrains Mono" pitchFamily="2" charset="0"/>
              </a:rPr>
              <a:t>auto</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r2</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x</a:t>
            </a:r>
            <a:r>
              <a:rPr lang="es-ES" sz="1600" b="0" i="0" u="none" strike="noStrike" baseline="0">
                <a:solidFill>
                  <a:srgbClr val="DCDCDC"/>
                </a:solidFill>
                <a:latin typeface="Cambria" panose="02040503050406030204" pitchFamily="18" charset="0"/>
              </a:rPr>
              <a:t> </a:t>
            </a:r>
            <a:r>
              <a:rPr lang="es-ES" sz="1600" b="0" i="0" u="none" strike="noStrike" baseline="0">
                <a:solidFill>
                  <a:srgbClr val="008B8B"/>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y</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JetBrains Mono" pitchFamily="2" charset="0"/>
              </a:rPr>
              <a:t>	</a:t>
            </a:r>
            <a:r>
              <a:rPr lang="es-ES" sz="1600" b="0" i="1" u="none" strike="noStrike" baseline="0">
                <a:solidFill>
                  <a:srgbClr val="7E7E7E"/>
                </a:solidFill>
                <a:latin typeface="JetBrains Mono" pitchFamily="2" charset="0"/>
              </a:rPr>
              <a:t>//</a:t>
            </a:r>
            <a:r>
              <a:rPr lang="es-ES" sz="1600" b="0" i="1" u="none" strike="noStrike" baseline="0">
                <a:solidFill>
                  <a:srgbClr val="7E7E7E"/>
                </a:solidFill>
                <a:latin typeface="Cambria" panose="02040503050406030204" pitchFamily="18" charset="0"/>
              </a:rPr>
              <a:t> </a:t>
            </a:r>
            <a:r>
              <a:rPr lang="es-ES" sz="1600" b="0" i="1" u="none" strike="noStrike" baseline="0">
                <a:solidFill>
                  <a:srgbClr val="7E7E7E"/>
                </a:solidFill>
                <a:latin typeface="JetBrains Mono" pitchFamily="2" charset="0"/>
              </a:rPr>
              <a:t>!</a:t>
            </a:r>
            <a:r>
              <a:rPr lang="es-ES" sz="1600" b="0" i="1" u="none" strike="noStrike" baseline="0" err="1">
                <a:solidFill>
                  <a:srgbClr val="7E7E7E"/>
                </a:solidFill>
                <a:latin typeface="JetBrains Mono" pitchFamily="2" charset="0"/>
              </a:rPr>
              <a:t>x.operator</a:t>
            </a:r>
            <a:r>
              <a:rPr lang="es-ES" sz="1600" b="0" i="1" u="none" strike="noStrike" baseline="0">
                <a:solidFill>
                  <a:srgbClr val="7E7E7E"/>
                </a:solidFill>
                <a:latin typeface="Cambria" panose="02040503050406030204" pitchFamily="18" charset="0"/>
              </a:rPr>
              <a:t> </a:t>
            </a:r>
            <a:r>
              <a:rPr lang="es-ES" sz="1600" b="0" i="1" u="none" strike="noStrike" baseline="0">
                <a:solidFill>
                  <a:srgbClr val="7E7E7E"/>
                </a:solidFill>
                <a:latin typeface="JetBrains Mono" pitchFamily="2" charset="0"/>
              </a:rPr>
              <a:t>==</a:t>
            </a:r>
            <a:r>
              <a:rPr lang="es-ES" sz="1600" b="0" i="1" u="none" strike="noStrike" baseline="0">
                <a:solidFill>
                  <a:srgbClr val="7E7E7E"/>
                </a:solidFill>
                <a:latin typeface="Cambria" panose="02040503050406030204" pitchFamily="18" charset="0"/>
              </a:rPr>
              <a:t> </a:t>
            </a:r>
            <a:r>
              <a:rPr lang="es-ES" sz="1600" b="0" i="1" u="none" strike="noStrike" baseline="0">
                <a:solidFill>
                  <a:srgbClr val="7E7E7E"/>
                </a:solidFill>
                <a:latin typeface="JetBrains Mono" pitchFamily="2" charset="0"/>
              </a:rPr>
              <a:t>(y)</a:t>
            </a:r>
            <a:endParaRPr lang="es-ES" sz="1600" b="0" i="0" u="none" strike="noStrike" baseline="0">
              <a:solidFill>
                <a:srgbClr val="DCDCDC"/>
              </a:solidFill>
              <a:latin typeface="JetBrains Mono" pitchFamily="2" charset="0"/>
            </a:endParaRPr>
          </a:p>
          <a:p>
            <a:pPr marR="0" algn="l" rtl="0"/>
            <a:endParaRPr lang="en-IN" sz="1100" b="0" i="0" u="none" strike="noStrike" baseline="0">
              <a:latin typeface="Times New Roman" panose="02020603050405020304" pitchFamily="18" charset="0"/>
            </a:endParaRPr>
          </a:p>
        </p:txBody>
      </p:sp>
      <p:sp>
        <p:nvSpPr>
          <p:cNvPr id="8" name="TextBox 7">
            <a:extLst>
              <a:ext uri="{FF2B5EF4-FFF2-40B4-BE49-F238E27FC236}">
                <a16:creationId xmlns:a16="http://schemas.microsoft.com/office/drawing/2014/main" id="{523A6E54-4FCB-405E-9890-5245CFDD0EDC}"/>
              </a:ext>
            </a:extLst>
          </p:cNvPr>
          <p:cNvSpPr txBox="1"/>
          <p:nvPr/>
        </p:nvSpPr>
        <p:spPr>
          <a:xfrm>
            <a:off x="416417" y="1839041"/>
            <a:ext cx="6597125" cy="4031873"/>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class</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C5503"/>
                </a:solidFill>
                <a:latin typeface="JetBrains Mono" pitchFamily="2" charset="0"/>
              </a:rPr>
              <a:t>Number</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61DC67"/>
                </a:solidFill>
                <a:latin typeface="JetBrains Mono" pitchFamily="2" charset="0"/>
              </a:rPr>
              <a:t>m_Number</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5A2DF"/>
                </a:solidFill>
                <a:latin typeface="JetBrains Mono" pitchFamily="2" charset="0"/>
              </a:rPr>
              <a:t>public</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D5A2DF"/>
                </a:solidFill>
                <a:latin typeface="JetBrains Mono" pitchFamily="2" charset="0"/>
              </a:rPr>
              <a:t>constexpr</a:t>
            </a:r>
            <a:r>
              <a:rPr lang="en-IN" sz="1600" b="0" i="0" u="none" strike="noStrike" baseline="0">
                <a:solidFill>
                  <a:srgbClr val="DCDCDC"/>
                </a:solidFill>
                <a:latin typeface="Cambria" panose="02040503050406030204" pitchFamily="18" charset="0"/>
              </a:rPr>
              <a:t> </a:t>
            </a:r>
            <a:r>
              <a:rPr lang="en-IN" sz="1600" b="0" i="0" u="none" strike="noStrike" baseline="0">
                <a:solidFill>
                  <a:srgbClr val="82B7E1"/>
                </a:solidFill>
                <a:latin typeface="JetBrains Mono" pitchFamily="2" charset="0"/>
              </a:rPr>
              <a:t>Number</a:t>
            </a:r>
            <a:r>
              <a:rPr lang="en-IN" sz="1600" b="0" i="0" u="none" strike="noStrike" baseline="0">
                <a:solidFill>
                  <a:srgbClr val="FFFFFF"/>
                </a:solidFill>
                <a:latin typeface="JetBrains Mono" pitchFamily="2" charset="0"/>
              </a:rPr>
              <a:t>(</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number</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61DC67"/>
                </a:solidFill>
                <a:latin typeface="JetBrains Mono" pitchFamily="2" charset="0"/>
              </a:rPr>
              <a:t>m_Number</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number</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82B7E1"/>
                </a:solidFill>
                <a:latin typeface="JetBrains Mono" pitchFamily="2" charset="0"/>
              </a:rPr>
              <a:t>GetNumber</a:t>
            </a:r>
            <a:r>
              <a:rPr lang="en-IN" sz="1600" b="0" i="0" u="none" strike="noStrike" baseline="0">
                <a:solidFill>
                  <a:srgbClr val="FFFFFF"/>
                </a:solidFill>
                <a:latin typeface="JetBrains Mono" pitchFamily="2" charset="0"/>
              </a:rPr>
              <a:t>()</a:t>
            </a:r>
            <a:r>
              <a:rPr lang="en-IN" sz="1600" b="0" i="0" u="none" strike="noStrike" baseline="0" err="1">
                <a:solidFill>
                  <a:srgbClr val="D5A2DF"/>
                </a:solidFill>
                <a:latin typeface="JetBrains Mono" pitchFamily="2" charset="0"/>
              </a:rPr>
              <a:t>const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return</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61DC67"/>
                </a:solidFill>
                <a:latin typeface="JetBrains Mono" pitchFamily="2" charset="0"/>
              </a:rPr>
              <a:t>m_Number</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void</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82B7E1"/>
                </a:solidFill>
                <a:latin typeface="JetBrains Mono" pitchFamily="2" charset="0"/>
              </a:rPr>
              <a:t>SetNumber</a:t>
            </a:r>
            <a:r>
              <a:rPr lang="en-IN" sz="1600" b="0" i="0" u="none" strike="noStrike" baseline="0">
                <a:solidFill>
                  <a:srgbClr val="FFFFFF"/>
                </a:solidFill>
                <a:latin typeface="JetBrains Mono" pitchFamily="2" charset="0"/>
              </a:rPr>
              <a:t>(</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number</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61DC67"/>
                </a:solidFill>
                <a:latin typeface="JetBrains Mono" pitchFamily="2" charset="0"/>
              </a:rPr>
              <a:t>m_Number</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number</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D5A2DF"/>
                </a:solidFill>
                <a:latin typeface="JetBrains Mono" pitchFamily="2" charset="0"/>
              </a:rPr>
              <a:t>bool</a:t>
            </a:r>
            <a:r>
              <a:rPr lang="en-US" sz="1600" b="0" i="0" u="none" strike="noStrike" baseline="0">
                <a:solidFill>
                  <a:srgbClr val="DCDCDC"/>
                </a:solidFill>
                <a:latin typeface="Cambria" panose="02040503050406030204" pitchFamily="18" charset="0"/>
              </a:rPr>
              <a:t> </a:t>
            </a:r>
            <a:r>
              <a:rPr lang="en-US" sz="1600" b="0" i="0" u="none" strike="noStrike" baseline="0">
                <a:solidFill>
                  <a:srgbClr val="B4B4B4"/>
                </a:solidFill>
                <a:latin typeface="JetBrains Mono" pitchFamily="2" charset="0"/>
              </a:rPr>
              <a:t>operator==</a:t>
            </a:r>
            <a:r>
              <a:rPr lang="en-US" sz="1600">
                <a:solidFill>
                  <a:srgbClr val="B4B4B4"/>
                </a:solidFill>
                <a:latin typeface="JetBrains Mono" pitchFamily="2" charset="0"/>
              </a:rPr>
              <a:t>	</a:t>
            </a:r>
            <a:r>
              <a:rPr lang="en-US" sz="1600" b="0" i="0" u="none" strike="noStrike" baseline="0">
                <a:solidFill>
                  <a:srgbClr val="FFFFFF"/>
                </a:solidFill>
                <a:latin typeface="JetBrains Mono" pitchFamily="2" charset="0"/>
              </a:rPr>
              <a:t>(</a:t>
            </a:r>
            <a:r>
              <a:rPr lang="en-US" sz="1600" b="0" i="0" u="none" strike="noStrike" baseline="0">
                <a:solidFill>
                  <a:srgbClr val="D5A2DF"/>
                </a:solidFill>
                <a:latin typeface="JetBrains Mono" pitchFamily="2" charset="0"/>
              </a:rPr>
              <a:t>const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DC5503"/>
                </a:solidFill>
                <a:latin typeface="JetBrains Mono" pitchFamily="2" charset="0"/>
              </a:rPr>
              <a:t>Number</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&amp;</a:t>
            </a:r>
            <a:r>
              <a:rPr lang="en-US" sz="1600" b="0" i="0" u="none" strike="noStrike" baseline="0" err="1">
                <a:solidFill>
                  <a:srgbClr val="DCDCDC"/>
                </a:solidFill>
                <a:latin typeface="JetBrains Mono" pitchFamily="2" charset="0"/>
              </a:rPr>
              <a:t>rhs</a:t>
            </a:r>
            <a:r>
              <a:rPr lang="en-US" sz="1600" b="0" i="0" u="none" strike="noStrike" baseline="0">
                <a:solidFill>
                  <a:srgbClr val="FFFFFF"/>
                </a:solidFill>
                <a:latin typeface="JetBrains Mono" pitchFamily="2" charset="0"/>
              </a:rPr>
              <a:t>)</a:t>
            </a:r>
            <a:r>
              <a:rPr lang="en-US" sz="1600" b="0" i="0" u="none" strike="noStrike" baseline="0">
                <a:solidFill>
                  <a:srgbClr val="D5A2DF"/>
                </a:solidFill>
                <a:latin typeface="JetBrains Mono" pitchFamily="2" charset="0"/>
              </a:rPr>
              <a:t>const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D5A2DF"/>
                </a:solidFill>
                <a:latin typeface="JetBrains Mono" pitchFamily="2" charset="0"/>
              </a:rPr>
              <a:t>default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Tree>
    <p:extLst>
      <p:ext uri="{BB962C8B-B14F-4D97-AF65-F5344CB8AC3E}">
        <p14:creationId xmlns:p14="http://schemas.microsoft.com/office/powerpoint/2010/main" val="40143704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500F3E-CB04-441A-B12A-10171497D30C}"/>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95623A49-04F8-432C-A17C-92659162E3B0}"/>
              </a:ext>
            </a:extLst>
          </p:cNvPr>
          <p:cNvSpPr txBox="1"/>
          <p:nvPr/>
        </p:nvSpPr>
        <p:spPr>
          <a:xfrm>
            <a:off x="7034987" y="3429000"/>
            <a:ext cx="4503313" cy="1000274"/>
          </a:xfrm>
          <a:prstGeom prst="rect">
            <a:avLst/>
          </a:prstGeom>
          <a:solidFill>
            <a:schemeClr val="bg1">
              <a:lumMod val="95000"/>
              <a:lumOff val="5000"/>
            </a:schemeClr>
          </a:solidFill>
        </p:spPr>
        <p:txBody>
          <a:bodyPr wrap="square">
            <a:spAutoFit/>
          </a:bodyPr>
          <a:lstStyle/>
          <a:p>
            <a:pPr marR="0" algn="l" rtl="0"/>
            <a:r>
              <a:rPr lang="en-US" sz="1600" b="0" i="0" u="none" strike="noStrike" baseline="0">
                <a:solidFill>
                  <a:srgbClr val="DC5503"/>
                </a:solidFill>
                <a:latin typeface="JetBrains Mono" pitchFamily="2" charset="0"/>
              </a:rPr>
              <a:t>Number</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x</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78C6C"/>
                </a:solidFill>
                <a:latin typeface="JetBrains Mono" pitchFamily="2" charset="0"/>
              </a:rPr>
              <a:t>5</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y</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78C6C"/>
                </a:solidFill>
                <a:latin typeface="JetBrains Mono" pitchFamily="2" charset="0"/>
              </a:rPr>
              <a:t>8</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s-ES" sz="1600" b="0" i="0" u="none" strike="noStrike" baseline="0">
                <a:solidFill>
                  <a:srgbClr val="D5A2DF"/>
                </a:solidFill>
                <a:latin typeface="JetBrains Mono" pitchFamily="2" charset="0"/>
              </a:rPr>
              <a:t>auto</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r1</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x</a:t>
            </a:r>
            <a:r>
              <a:rPr lang="es-ES" sz="1600" b="0" i="0" u="none" strike="noStrike" baseline="0">
                <a:solidFill>
                  <a:srgbClr val="DCDCDC"/>
                </a:solidFill>
                <a:latin typeface="Cambria" panose="02040503050406030204" pitchFamily="18" charset="0"/>
              </a:rPr>
              <a:t> </a:t>
            </a:r>
            <a:r>
              <a:rPr lang="es-ES" sz="1600" b="0" i="0" u="none" strike="noStrike" baseline="0">
                <a:solidFill>
                  <a:srgbClr val="008B8B"/>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y</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JetBrains Mono" pitchFamily="2" charset="0"/>
              </a:rPr>
              <a:t>	</a:t>
            </a:r>
            <a:r>
              <a:rPr lang="es-ES" sz="1600" b="0" i="1" u="none" strike="noStrike" baseline="0">
                <a:solidFill>
                  <a:srgbClr val="7E7E7E"/>
                </a:solidFill>
                <a:latin typeface="JetBrains Mono" pitchFamily="2" charset="0"/>
              </a:rPr>
              <a:t>//</a:t>
            </a:r>
            <a:r>
              <a:rPr lang="es-ES" sz="1600" b="0" i="1" u="none" strike="noStrike" baseline="0">
                <a:solidFill>
                  <a:srgbClr val="7E7E7E"/>
                </a:solidFill>
                <a:latin typeface="Cambria" panose="02040503050406030204" pitchFamily="18" charset="0"/>
              </a:rPr>
              <a:t> </a:t>
            </a:r>
            <a:r>
              <a:rPr lang="es-ES" sz="1600" b="0" i="1" u="none" strike="noStrike" baseline="0">
                <a:solidFill>
                  <a:srgbClr val="7E7E7E"/>
                </a:solidFill>
                <a:latin typeface="JetBrains Mono" pitchFamily="2" charset="0"/>
              </a:rPr>
              <a:t>Error</a:t>
            </a:r>
            <a:endParaRPr lang="es-ES" sz="1600" b="0" i="0" u="none" strike="noStrike" baseline="0">
              <a:solidFill>
                <a:srgbClr val="DCDCDC"/>
              </a:solidFill>
              <a:latin typeface="JetBrains Mono" pitchFamily="2" charset="0"/>
            </a:endParaRPr>
          </a:p>
          <a:p>
            <a:pPr marR="0" algn="l" rtl="0"/>
            <a:r>
              <a:rPr lang="es-ES" sz="1600" b="0" i="0" u="none" strike="noStrike" baseline="0">
                <a:solidFill>
                  <a:srgbClr val="D5A2DF"/>
                </a:solidFill>
                <a:latin typeface="JetBrains Mono" pitchFamily="2" charset="0"/>
              </a:rPr>
              <a:t>auto</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r2</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x</a:t>
            </a:r>
            <a:r>
              <a:rPr lang="es-ES" sz="1600" b="0" i="0" u="none" strike="noStrike" baseline="0">
                <a:solidFill>
                  <a:srgbClr val="DCDCDC"/>
                </a:solidFill>
                <a:latin typeface="Cambria" panose="02040503050406030204" pitchFamily="18" charset="0"/>
              </a:rPr>
              <a:t> </a:t>
            </a:r>
            <a:r>
              <a:rPr lang="es-ES" sz="1600" b="0" i="0" u="none" strike="noStrike" baseline="0">
                <a:solidFill>
                  <a:srgbClr val="008B8B"/>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y</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JetBrains Mono" pitchFamily="2" charset="0"/>
              </a:rPr>
              <a:t>	</a:t>
            </a:r>
            <a:r>
              <a:rPr lang="es-ES" sz="1600" b="0" i="1" u="none" strike="noStrike" baseline="0">
                <a:solidFill>
                  <a:srgbClr val="7E7E7E"/>
                </a:solidFill>
                <a:latin typeface="JetBrains Mono" pitchFamily="2" charset="0"/>
              </a:rPr>
              <a:t>//</a:t>
            </a:r>
            <a:r>
              <a:rPr lang="es-ES" sz="1600" b="0" i="1" u="none" strike="noStrike" baseline="0">
                <a:solidFill>
                  <a:srgbClr val="7E7E7E"/>
                </a:solidFill>
                <a:latin typeface="Cambria" panose="02040503050406030204" pitchFamily="18" charset="0"/>
              </a:rPr>
              <a:t> </a:t>
            </a:r>
            <a:r>
              <a:rPr lang="es-ES" sz="1600" b="0" i="1" u="none" strike="noStrike" baseline="0">
                <a:solidFill>
                  <a:srgbClr val="7E7E7E"/>
                </a:solidFill>
                <a:latin typeface="JetBrains Mono" pitchFamily="2" charset="0"/>
              </a:rPr>
              <a:t>Error</a:t>
            </a:r>
            <a:endParaRPr lang="es-ES" sz="1600" b="0" i="0" u="none" strike="noStrike" baseline="0">
              <a:solidFill>
                <a:srgbClr val="DCDCDC"/>
              </a:solidFill>
              <a:latin typeface="JetBrains Mono" pitchFamily="2" charset="0"/>
            </a:endParaRPr>
          </a:p>
          <a:p>
            <a:pPr marR="0" algn="l" rtl="0"/>
            <a:endParaRPr lang="en-IN" sz="1100" b="0" i="0" u="none" strike="noStrike" baseline="0">
              <a:latin typeface="Times New Roman" panose="02020603050405020304" pitchFamily="18" charset="0"/>
            </a:endParaRPr>
          </a:p>
        </p:txBody>
      </p:sp>
      <p:sp>
        <p:nvSpPr>
          <p:cNvPr id="7" name="TextBox 6">
            <a:extLst>
              <a:ext uri="{FF2B5EF4-FFF2-40B4-BE49-F238E27FC236}">
                <a16:creationId xmlns:a16="http://schemas.microsoft.com/office/drawing/2014/main" id="{F2720BF3-71D6-4124-BFD3-D2F37859D92E}"/>
              </a:ext>
            </a:extLst>
          </p:cNvPr>
          <p:cNvSpPr txBox="1"/>
          <p:nvPr/>
        </p:nvSpPr>
        <p:spPr>
          <a:xfrm>
            <a:off x="653700" y="1690688"/>
            <a:ext cx="5756856" cy="4708981"/>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class</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C5503"/>
                </a:solidFill>
                <a:latin typeface="JetBrains Mono" pitchFamily="2" charset="0"/>
              </a:rPr>
              <a:t>Number</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61DC67"/>
                </a:solidFill>
                <a:latin typeface="JetBrains Mono" pitchFamily="2" charset="0"/>
              </a:rPr>
              <a:t>m_Number</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5A2DF"/>
                </a:solidFill>
                <a:latin typeface="JetBrains Mono" pitchFamily="2" charset="0"/>
              </a:rPr>
              <a:t>public</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D5A2DF"/>
                </a:solidFill>
                <a:latin typeface="JetBrains Mono" pitchFamily="2" charset="0"/>
              </a:rPr>
              <a:t>constexpr</a:t>
            </a:r>
            <a:r>
              <a:rPr lang="en-IN" sz="1600" b="0" i="0" u="none" strike="noStrike" baseline="0">
                <a:solidFill>
                  <a:srgbClr val="DCDCDC"/>
                </a:solidFill>
                <a:latin typeface="Cambria" panose="02040503050406030204" pitchFamily="18" charset="0"/>
              </a:rPr>
              <a:t> </a:t>
            </a:r>
            <a:r>
              <a:rPr lang="en-IN" sz="1600" b="0" i="0" u="none" strike="noStrike" baseline="0">
                <a:solidFill>
                  <a:srgbClr val="82B7E1"/>
                </a:solidFill>
                <a:latin typeface="JetBrains Mono" pitchFamily="2" charset="0"/>
              </a:rPr>
              <a:t>Number</a:t>
            </a:r>
            <a:r>
              <a:rPr lang="en-IN" sz="1600" b="0" i="0" u="none" strike="noStrike" baseline="0">
                <a:solidFill>
                  <a:srgbClr val="FFFFFF"/>
                </a:solidFill>
                <a:latin typeface="JetBrains Mono" pitchFamily="2" charset="0"/>
              </a:rPr>
              <a:t>(</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number</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61DC67"/>
                </a:solidFill>
                <a:latin typeface="JetBrains Mono" pitchFamily="2" charset="0"/>
              </a:rPr>
              <a:t>m_Number</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number</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82B7E1"/>
                </a:solidFill>
                <a:latin typeface="JetBrains Mono" pitchFamily="2" charset="0"/>
              </a:rPr>
              <a:t>GetNumber</a:t>
            </a:r>
            <a:r>
              <a:rPr lang="en-IN" sz="1600" b="0" i="0" u="none" strike="noStrike" baseline="0">
                <a:solidFill>
                  <a:srgbClr val="FFFFFF"/>
                </a:solidFill>
                <a:latin typeface="JetBrains Mono" pitchFamily="2" charset="0"/>
              </a:rPr>
              <a:t>()</a:t>
            </a:r>
            <a:r>
              <a:rPr lang="en-IN" sz="1600" b="0" i="0" u="none" strike="noStrike" baseline="0" err="1">
                <a:solidFill>
                  <a:srgbClr val="D5A2DF"/>
                </a:solidFill>
                <a:latin typeface="JetBrains Mono" pitchFamily="2" charset="0"/>
              </a:rPr>
              <a:t>const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return</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61DC67"/>
                </a:solidFill>
                <a:latin typeface="JetBrains Mono" pitchFamily="2" charset="0"/>
              </a:rPr>
              <a:t>m_Number</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void</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82B7E1"/>
                </a:solidFill>
                <a:latin typeface="JetBrains Mono" pitchFamily="2" charset="0"/>
              </a:rPr>
              <a:t>SetNumber</a:t>
            </a:r>
            <a:r>
              <a:rPr lang="en-IN" sz="1600" b="0" i="0" u="none" strike="noStrike" baseline="0">
                <a:solidFill>
                  <a:srgbClr val="FFFFFF"/>
                </a:solidFill>
                <a:latin typeface="JetBrains Mono" pitchFamily="2" charset="0"/>
              </a:rPr>
              <a:t>(</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number</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61DC67"/>
                </a:solidFill>
                <a:latin typeface="JetBrains Mono" pitchFamily="2" charset="0"/>
              </a:rPr>
              <a:t>m_Number</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number</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D5A2DF"/>
                </a:solidFill>
                <a:latin typeface="JetBrains Mono" pitchFamily="2" charset="0"/>
              </a:rPr>
              <a:t>auto</a:t>
            </a:r>
            <a:r>
              <a:rPr lang="en-US" sz="1600" b="0" i="0" u="none" strike="noStrike" baseline="0">
                <a:solidFill>
                  <a:srgbClr val="DCDCDC"/>
                </a:solidFill>
                <a:latin typeface="Cambria" panose="02040503050406030204" pitchFamily="18" charset="0"/>
              </a:rPr>
              <a:t> </a:t>
            </a:r>
            <a:r>
              <a:rPr lang="en-US" sz="1600" b="0" i="0" u="none" strike="noStrike" baseline="0">
                <a:solidFill>
                  <a:srgbClr val="B4B4B4"/>
                </a:solidFill>
                <a:latin typeface="JetBrains Mono" pitchFamily="2" charset="0"/>
              </a:rPr>
              <a:t>operator</a:t>
            </a:r>
            <a:r>
              <a:rPr lang="en-US" sz="1600" b="0" i="0" u="none" strike="noStrike" baseline="0">
                <a:solidFill>
                  <a:srgbClr val="B4B4B4"/>
                </a:solidFill>
                <a:latin typeface="Cambria" panose="02040503050406030204" pitchFamily="18" charset="0"/>
              </a:rPr>
              <a:t> </a:t>
            </a:r>
            <a:r>
              <a:rPr lang="en-US" sz="1600" b="0" i="0" u="none" strike="noStrike" baseline="0">
                <a:solidFill>
                  <a:srgbClr val="B4B4B4"/>
                </a:solidFill>
                <a:latin typeface="JetBrains Mono" pitchFamily="2" charset="0"/>
              </a:rPr>
              <a:t>&lt;=&gt;</a:t>
            </a:r>
            <a:r>
              <a:rPr lang="en-US" sz="1600" b="0" i="0" u="none" strike="noStrike" baseline="0">
                <a:solidFill>
                  <a:srgbClr val="FFFFFF"/>
                </a:solidFill>
                <a:latin typeface="JetBrains Mono" pitchFamily="2" charset="0"/>
              </a:rPr>
              <a:t>(</a:t>
            </a:r>
            <a:r>
              <a:rPr lang="en-US" sz="1600" b="0" i="0" u="none" strike="noStrike" baseline="0">
                <a:solidFill>
                  <a:srgbClr val="D5A2DF"/>
                </a:solidFill>
                <a:latin typeface="JetBrains Mono" pitchFamily="2" charset="0"/>
              </a:rPr>
              <a:t>const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DC5503"/>
                </a:solidFill>
                <a:latin typeface="JetBrains Mono" pitchFamily="2" charset="0"/>
              </a:rPr>
              <a:t>Number</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&amp;</a:t>
            </a:r>
            <a:r>
              <a:rPr lang="en-US" sz="1600" b="0" i="0" u="none" strike="noStrike" baseline="0" err="1">
                <a:solidFill>
                  <a:srgbClr val="C8C8C8"/>
                </a:solidFill>
                <a:latin typeface="JetBrains Mono" pitchFamily="2" charset="0"/>
              </a:rPr>
              <a:t>rhs</a:t>
            </a:r>
            <a:r>
              <a:rPr lang="en-US" sz="1600" b="0" i="0" u="none" strike="noStrike" baseline="0">
                <a:solidFill>
                  <a:srgbClr val="FFFFFF"/>
                </a:solidFill>
                <a:latin typeface="JetBrains Mono" pitchFamily="2" charset="0"/>
              </a:rPr>
              <a:t>)</a:t>
            </a:r>
            <a:r>
              <a:rPr lang="en-US" sz="1600" b="0" i="0" u="none" strike="noStrike" baseline="0">
                <a:solidFill>
                  <a:srgbClr val="D5A2DF"/>
                </a:solidFill>
                <a:latin typeface="JetBrains Mono" pitchFamily="2" charset="0"/>
              </a:rPr>
              <a:t>const</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6B6BE9"/>
                </a:solidFill>
                <a:latin typeface="JetBrains Mono" pitchFamily="2" charset="0"/>
              </a:rPr>
              <a:t>return</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61DC67"/>
                </a:solidFill>
                <a:latin typeface="JetBrains Mono" pitchFamily="2" charset="0"/>
              </a:rPr>
              <a:t>m_Number</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&lt;=&gt;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C8C8C8"/>
                </a:solidFill>
                <a:latin typeface="JetBrains Mono" pitchFamily="2" charset="0"/>
              </a:rPr>
              <a:t>rhs</a:t>
            </a:r>
            <a:r>
              <a:rPr lang="en-US" sz="1600" b="0" i="0" u="none" strike="noStrike" baseline="0" err="1">
                <a:solidFill>
                  <a:srgbClr val="FFFFFF"/>
                </a:solidFill>
                <a:latin typeface="JetBrains Mono" pitchFamily="2" charset="0"/>
              </a:rPr>
              <a:t>.</a:t>
            </a:r>
            <a:r>
              <a:rPr lang="en-US" sz="1600" b="0" i="0" u="none" strike="noStrike" baseline="0" err="1">
                <a:solidFill>
                  <a:srgbClr val="61DC67"/>
                </a:solidFill>
                <a:latin typeface="JetBrains Mono" pitchFamily="2" charset="0"/>
              </a:rPr>
              <a:t>m_Number</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1100" b="0" i="0" u="none" strike="noStrike" baseline="0">
              <a:latin typeface="Times New Roman" panose="02020603050405020304" pitchFamily="18" charset="0"/>
            </a:endParaRPr>
          </a:p>
        </p:txBody>
      </p:sp>
    </p:spTree>
    <p:extLst>
      <p:ext uri="{BB962C8B-B14F-4D97-AF65-F5344CB8AC3E}">
        <p14:creationId xmlns:p14="http://schemas.microsoft.com/office/powerpoint/2010/main" val="19588783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6F49-E0A8-4A97-934B-0D827B0866C9}"/>
              </a:ext>
            </a:extLst>
          </p:cNvPr>
          <p:cNvSpPr>
            <a:spLocks noGrp="1"/>
          </p:cNvSpPr>
          <p:nvPr>
            <p:ph type="title"/>
          </p:nvPr>
        </p:nvSpPr>
        <p:spPr/>
        <p:txBody>
          <a:bodyPr/>
          <a:lstStyle/>
          <a:p>
            <a:r>
              <a:rPr lang="en-US"/>
              <a:t>Example</a:t>
            </a:r>
            <a:endParaRPr lang="en-IN"/>
          </a:p>
        </p:txBody>
      </p:sp>
      <p:sp>
        <p:nvSpPr>
          <p:cNvPr id="4" name="TextBox 3">
            <a:extLst>
              <a:ext uri="{FF2B5EF4-FFF2-40B4-BE49-F238E27FC236}">
                <a16:creationId xmlns:a16="http://schemas.microsoft.com/office/drawing/2014/main" id="{65C19D81-A6FC-44B4-9287-48D6E7B3FC44}"/>
              </a:ext>
            </a:extLst>
          </p:cNvPr>
          <p:cNvSpPr txBox="1"/>
          <p:nvPr/>
        </p:nvSpPr>
        <p:spPr>
          <a:xfrm>
            <a:off x="2173995" y="2397721"/>
            <a:ext cx="7844010" cy="3046988"/>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class</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C5503"/>
                </a:solidFill>
                <a:latin typeface="JetBrains Mono" pitchFamily="2" charset="0"/>
              </a:rPr>
              <a:t>String</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err="1">
                <a:solidFill>
                  <a:srgbClr val="008B8B"/>
                </a:solidFill>
                <a:latin typeface="JetBrains Mono" pitchFamily="2" charset="0"/>
              </a:rPr>
              <a:t>size_t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61DC67"/>
                </a:solidFill>
                <a:latin typeface="JetBrains Mono" pitchFamily="2" charset="0"/>
              </a:rPr>
              <a:t>m_Length</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char</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61DC67"/>
                </a:solidFill>
                <a:latin typeface="JetBrains Mono" pitchFamily="2" charset="0"/>
              </a:rPr>
              <a:t>m_Buffer</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512</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public</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82B7E1"/>
                </a:solidFill>
                <a:latin typeface="JetBrains Mono" pitchFamily="2" charset="0"/>
              </a:rPr>
              <a:t>String</a:t>
            </a:r>
            <a:r>
              <a:rPr lang="en-IN" sz="1800" b="0" i="0" u="none" strike="noStrike" baseline="0">
                <a:solidFill>
                  <a:srgbClr val="FFFFFF"/>
                </a:solidFill>
                <a:latin typeface="JetBrains Mono" pitchFamily="2" charset="0"/>
              </a:rPr>
              <a:t>(</a:t>
            </a:r>
            <a:r>
              <a:rPr lang="en-IN" sz="1800" b="0" i="0" u="none" strike="noStrike" baseline="0" err="1">
                <a:solidFill>
                  <a:srgbClr val="D5A2DF"/>
                </a:solidFill>
                <a:latin typeface="JetBrains Mono" pitchFamily="2" charset="0"/>
              </a:rPr>
              <a:t>const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char</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p</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err="1">
                <a:solidFill>
                  <a:srgbClr val="61DC67"/>
                </a:solidFill>
                <a:latin typeface="JetBrains Mono" pitchFamily="2" charset="0"/>
              </a:rPr>
              <a:t>m_Length</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7B6FC4"/>
                </a:solidFill>
                <a:latin typeface="JetBrains Mono" pitchFamily="2" charset="0"/>
              </a:rPr>
              <a:t>strlen</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p</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err="1">
                <a:solidFill>
                  <a:srgbClr val="7B6FC4"/>
                </a:solidFill>
                <a:latin typeface="JetBrains Mono" pitchFamily="2" charset="0"/>
              </a:rPr>
              <a:t>strcpy_s</a:t>
            </a:r>
            <a:r>
              <a:rPr lang="en-US" sz="1800" b="0" i="0" u="none" strike="noStrike" baseline="0">
                <a:solidFill>
                  <a:srgbClr val="FFFFFF"/>
                </a:solidFill>
                <a:latin typeface="JetBrains Mono" pitchFamily="2" charset="0"/>
              </a:rPr>
              <a:t>(</a:t>
            </a:r>
            <a:r>
              <a:rPr lang="en-US" sz="1800" b="0" i="0" u="none" strike="noStrike" baseline="0" err="1">
                <a:solidFill>
                  <a:srgbClr val="61DC67"/>
                </a:solidFill>
                <a:latin typeface="JetBrains Mono" pitchFamily="2" charset="0"/>
              </a:rPr>
              <a:t>m_Buffer</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61DC67"/>
                </a:solidFill>
                <a:latin typeface="JetBrains Mono" pitchFamily="2" charset="0"/>
              </a:rPr>
              <a:t>m_Length</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F78C6C"/>
                </a:solidFill>
                <a:latin typeface="JetBrains Mono" pitchFamily="2" charset="0"/>
              </a:rPr>
              <a:t>1</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p</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D5A2DF"/>
                </a:solidFill>
                <a:latin typeface="JetBrains Mono" pitchFamily="2" charset="0"/>
              </a:rPr>
              <a:t>auto</a:t>
            </a:r>
            <a:r>
              <a:rPr lang="en-US" sz="1800" b="0" i="0" u="none" strike="noStrike" baseline="0">
                <a:solidFill>
                  <a:srgbClr val="DCDCDC"/>
                </a:solidFill>
                <a:latin typeface="Cambria" panose="02040503050406030204" pitchFamily="18" charset="0"/>
              </a:rPr>
              <a:t> </a:t>
            </a:r>
            <a:r>
              <a:rPr lang="en-US" sz="1800" b="0" i="0" u="none" strike="noStrike" baseline="0">
                <a:solidFill>
                  <a:srgbClr val="B4B4B4"/>
                </a:solidFill>
                <a:latin typeface="JetBrains Mono" pitchFamily="2" charset="0"/>
              </a:rPr>
              <a:t>operator</a:t>
            </a:r>
            <a:r>
              <a:rPr lang="en-US" sz="1800" b="0" i="0" u="none" strike="noStrike" baseline="0">
                <a:solidFill>
                  <a:srgbClr val="B4B4B4"/>
                </a:solidFill>
                <a:latin typeface="Cambria" panose="02040503050406030204" pitchFamily="18" charset="0"/>
              </a:rPr>
              <a:t> </a:t>
            </a:r>
            <a:r>
              <a:rPr lang="en-US" sz="1800" b="0" i="0" u="none" strike="noStrike" baseline="0">
                <a:solidFill>
                  <a:srgbClr val="B4B4B4"/>
                </a:solidFill>
                <a:latin typeface="JetBrains Mono" pitchFamily="2" charset="0"/>
              </a:rPr>
              <a:t>&lt;=&gt;</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C5503"/>
                </a:solidFill>
                <a:latin typeface="JetBrains Mono" pitchFamily="2" charset="0"/>
              </a:rPr>
              <a:t>String</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&amp;</a:t>
            </a:r>
            <a:r>
              <a:rPr lang="en-US" sz="1800" b="0" i="0" u="none" strike="noStrike" baseline="0" err="1">
                <a:solidFill>
                  <a:srgbClr val="DCDCDC"/>
                </a:solidFill>
                <a:latin typeface="JetBrains Mono" pitchFamily="2" charset="0"/>
              </a:rPr>
              <a:t>rhs</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default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200" b="0" i="0" u="none" strike="noStrike" baseline="0">
              <a:latin typeface="Times New Roman" panose="02020603050405020304" pitchFamily="18" charset="0"/>
            </a:endParaRPr>
          </a:p>
        </p:txBody>
      </p:sp>
    </p:spTree>
    <p:extLst>
      <p:ext uri="{BB962C8B-B14F-4D97-AF65-F5344CB8AC3E}">
        <p14:creationId xmlns:p14="http://schemas.microsoft.com/office/powerpoint/2010/main" val="41880133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F8D7-8BF1-4923-BE5B-27197978457D}"/>
              </a:ext>
            </a:extLst>
          </p:cNvPr>
          <p:cNvSpPr>
            <a:spLocks noGrp="1"/>
          </p:cNvSpPr>
          <p:nvPr>
            <p:ph type="title"/>
          </p:nvPr>
        </p:nvSpPr>
        <p:spPr/>
        <p:txBody>
          <a:bodyPr/>
          <a:lstStyle/>
          <a:p>
            <a:r>
              <a:rPr lang="en-US"/>
              <a:t>Example</a:t>
            </a:r>
            <a:endParaRPr lang="en-IN"/>
          </a:p>
        </p:txBody>
      </p:sp>
      <p:sp>
        <p:nvSpPr>
          <p:cNvPr id="4" name="TextBox 3">
            <a:extLst>
              <a:ext uri="{FF2B5EF4-FFF2-40B4-BE49-F238E27FC236}">
                <a16:creationId xmlns:a16="http://schemas.microsoft.com/office/drawing/2014/main" id="{7297CDF7-899A-4EE5-8CA6-64F2D51D9AA0}"/>
              </a:ext>
            </a:extLst>
          </p:cNvPr>
          <p:cNvSpPr txBox="1"/>
          <p:nvPr/>
        </p:nvSpPr>
        <p:spPr>
          <a:xfrm>
            <a:off x="3991778" y="2245074"/>
            <a:ext cx="4208444" cy="830997"/>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C5503"/>
                </a:solidFill>
                <a:latin typeface="JetBrains Mono" pitchFamily="2" charset="0"/>
              </a:rPr>
              <a:t>String</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s1</a:t>
            </a:r>
            <a:r>
              <a:rPr lang="en-IN" sz="1800" b="0" i="0" u="none" strike="noStrike" baseline="0">
                <a:solidFill>
                  <a:srgbClr val="008B8B"/>
                </a:solidFill>
                <a:latin typeface="JetBrains Mono" pitchFamily="2" charset="0"/>
              </a:rPr>
              <a:t>{</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ab</a:t>
            </a:r>
            <a:r>
              <a:rPr lang="en-IN" sz="1800" b="0" i="0" u="none" strike="noStrike" baseline="0">
                <a:solidFill>
                  <a:srgbClr val="A31515"/>
                </a:solidFill>
                <a:latin typeface="JetBrains Mono" pitchFamily="2" charset="0"/>
              </a:rPr>
              <a:t>"</a:t>
            </a:r>
            <a:r>
              <a:rPr lang="en-IN" sz="1800" b="0" i="0" u="none" strike="noStrike" baseline="0">
                <a:solidFill>
                  <a:srgbClr val="008B8B"/>
                </a:solidFill>
                <a:latin typeface="JetBrains Mono" pitchFamily="2" charset="0"/>
              </a:rPr>
              <a: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s2</a:t>
            </a:r>
            <a:r>
              <a:rPr lang="en-IN" sz="1800" b="0" i="0" u="none" strike="noStrike" baseline="0">
                <a:solidFill>
                  <a:srgbClr val="008B8B"/>
                </a:solidFill>
                <a:latin typeface="JetBrains Mono" pitchFamily="2" charset="0"/>
              </a:rPr>
              <a:t>{</a:t>
            </a:r>
            <a:r>
              <a:rPr lang="en-IN" sz="1800" b="0" i="0" u="none" strike="noStrike" baseline="0">
                <a:solidFill>
                  <a:srgbClr val="A31515"/>
                </a:solidFill>
                <a:latin typeface="JetBrains Mono" pitchFamily="2" charset="0"/>
              </a:rPr>
              <a:t>"</a:t>
            </a:r>
            <a:r>
              <a:rPr lang="en-IN" sz="1800" b="0" i="0" u="none" strike="noStrike" baseline="0" err="1">
                <a:solidFill>
                  <a:srgbClr val="C3E88D"/>
                </a:solidFill>
                <a:latin typeface="JetBrains Mono" pitchFamily="2" charset="0"/>
              </a:rPr>
              <a:t>xyz</a:t>
            </a:r>
            <a:r>
              <a:rPr lang="en-IN" sz="1800" b="0" i="0" u="none" strike="noStrike" baseline="0">
                <a:solidFill>
                  <a:srgbClr val="A31515"/>
                </a:solidFill>
                <a:latin typeface="JetBrains Mono" pitchFamily="2" charset="0"/>
              </a:rPr>
              <a:t>"</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res</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s1</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s2</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200" b="0" i="0" u="none" strike="noStrike" baseline="0">
              <a:latin typeface="Times New Roman" panose="02020603050405020304" pitchFamily="18" charset="0"/>
            </a:endParaRPr>
          </a:p>
        </p:txBody>
      </p:sp>
      <p:sp>
        <p:nvSpPr>
          <p:cNvPr id="6" name="TextBox 5">
            <a:extLst>
              <a:ext uri="{FF2B5EF4-FFF2-40B4-BE49-F238E27FC236}">
                <a16:creationId xmlns:a16="http://schemas.microsoft.com/office/drawing/2014/main" id="{33A537EE-E9E2-4181-9523-AD9466570340}"/>
              </a:ext>
            </a:extLst>
          </p:cNvPr>
          <p:cNvSpPr txBox="1"/>
          <p:nvPr/>
        </p:nvSpPr>
        <p:spPr>
          <a:xfrm>
            <a:off x="2296098" y="4694556"/>
            <a:ext cx="7599801" cy="1264320"/>
          </a:xfrm>
          <a:prstGeom prst="rect">
            <a:avLst/>
          </a:prstGeom>
          <a:solidFill>
            <a:schemeClr val="tx1">
              <a:lumMod val="95000"/>
            </a:schemeClr>
          </a:solidFill>
          <a:ln>
            <a:solidFill>
              <a:schemeClr val="tx1">
                <a:lumMod val="85000"/>
              </a:schemeClr>
            </a:solidFill>
          </a:ln>
        </p:spPr>
        <p:txBody>
          <a:bodyPr wrap="square">
            <a:spAutoFit/>
          </a:bodyPr>
          <a:lstStyle/>
          <a:p>
            <a:pPr marL="0" marR="0">
              <a:lnSpc>
                <a:spcPct val="107000"/>
              </a:lnSpc>
              <a:spcBef>
                <a:spcPts val="0"/>
              </a:spcBef>
              <a:spcAft>
                <a:spcPts val="0"/>
              </a:spcAft>
            </a:pPr>
            <a:r>
              <a:rPr lang="en-IN">
                <a:solidFill>
                  <a:srgbClr val="555555"/>
                </a:solidFill>
                <a:effectLst/>
                <a:latin typeface="Consolas" panose="020B0609020204030204" pitchFamily="49" charset="0"/>
                <a:ea typeface="Calibri" panose="020F0502020204030204" pitchFamily="34" charset="0"/>
                <a:cs typeface="Consolas" panose="020B0609020204030204" pitchFamily="49" charset="0"/>
              </a:rPr>
              <a:t>00B01173  mov         </a:t>
            </a:r>
            <a:r>
              <a:rPr lang="en-IN" err="1">
                <a:solidFill>
                  <a:srgbClr val="555555"/>
                </a:solidFill>
                <a:effectLst/>
                <a:latin typeface="Consolas" panose="020B0609020204030204" pitchFamily="49" charset="0"/>
                <a:ea typeface="Calibri" panose="020F0502020204030204" pitchFamily="34" charset="0"/>
                <a:cs typeface="Consolas" panose="020B0609020204030204" pitchFamily="49" charset="0"/>
              </a:rPr>
              <a:t>edx,dword</a:t>
            </a:r>
            <a:r>
              <a:rPr lang="en-IN">
                <a:solidFill>
                  <a:srgbClr val="555555"/>
                </a:solidFill>
                <a:effectLst/>
                <a:latin typeface="Consolas" panose="020B0609020204030204" pitchFamily="49" charset="0"/>
                <a:ea typeface="Calibri" panose="020F0502020204030204" pitchFamily="34" charset="0"/>
                <a:cs typeface="Consolas" panose="020B0609020204030204" pitchFamily="49" charset="0"/>
              </a:rPr>
              <a:t> </a:t>
            </a:r>
            <a:r>
              <a:rPr lang="en-IN" err="1">
                <a:solidFill>
                  <a:srgbClr val="555555"/>
                </a:solidFill>
                <a:effectLst/>
                <a:latin typeface="Consolas" panose="020B0609020204030204" pitchFamily="49" charset="0"/>
                <a:ea typeface="Calibri" panose="020F0502020204030204" pitchFamily="34" charset="0"/>
                <a:cs typeface="Consolas" panose="020B0609020204030204" pitchFamily="49" charset="0"/>
              </a:rPr>
              <a:t>ptr</a:t>
            </a:r>
            <a:r>
              <a:rPr lang="en-IN">
                <a:solidFill>
                  <a:srgbClr val="555555"/>
                </a:solidFill>
                <a:effectLst/>
                <a:latin typeface="Consolas" panose="020B0609020204030204" pitchFamily="49" charset="0"/>
                <a:ea typeface="Calibri" panose="020F0502020204030204" pitchFamily="34" charset="0"/>
                <a:cs typeface="Consolas" panose="020B0609020204030204" pitchFamily="49" charset="0"/>
              </a:rPr>
              <a:t> [__that]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a:solidFill>
                  <a:srgbClr val="555555"/>
                </a:solidFill>
                <a:effectLst/>
                <a:latin typeface="Consolas" panose="020B0609020204030204" pitchFamily="49" charset="0"/>
                <a:ea typeface="Calibri" panose="020F0502020204030204" pitchFamily="34" charset="0"/>
                <a:cs typeface="Consolas" panose="020B0609020204030204" pitchFamily="49" charset="0"/>
              </a:rPr>
              <a:t>00B01176  mov         </a:t>
            </a:r>
            <a:r>
              <a:rPr lang="en-IN" err="1">
                <a:solidFill>
                  <a:srgbClr val="555555"/>
                </a:solidFill>
                <a:effectLst/>
                <a:latin typeface="Consolas" panose="020B0609020204030204" pitchFamily="49" charset="0"/>
                <a:ea typeface="Calibri" panose="020F0502020204030204" pitchFamily="34" charset="0"/>
                <a:cs typeface="Consolas" panose="020B0609020204030204" pitchFamily="49" charset="0"/>
              </a:rPr>
              <a:t>eax,dword</a:t>
            </a:r>
            <a:r>
              <a:rPr lang="en-IN">
                <a:solidFill>
                  <a:srgbClr val="555555"/>
                </a:solidFill>
                <a:effectLst/>
                <a:latin typeface="Consolas" panose="020B0609020204030204" pitchFamily="49" charset="0"/>
                <a:ea typeface="Calibri" panose="020F0502020204030204" pitchFamily="34" charset="0"/>
                <a:cs typeface="Consolas" panose="020B0609020204030204" pitchFamily="49" charset="0"/>
              </a:rPr>
              <a:t> </a:t>
            </a:r>
            <a:r>
              <a:rPr lang="en-IN" err="1">
                <a:solidFill>
                  <a:srgbClr val="555555"/>
                </a:solidFill>
                <a:effectLst/>
                <a:latin typeface="Consolas" panose="020B0609020204030204" pitchFamily="49" charset="0"/>
                <a:ea typeface="Calibri" panose="020F0502020204030204" pitchFamily="34" charset="0"/>
                <a:cs typeface="Consolas" panose="020B0609020204030204" pitchFamily="49" charset="0"/>
              </a:rPr>
              <a:t>ptr</a:t>
            </a:r>
            <a:r>
              <a:rPr lang="en-IN">
                <a:solidFill>
                  <a:srgbClr val="555555"/>
                </a:solidFill>
                <a:effectLst/>
                <a:latin typeface="Consolas" panose="020B0609020204030204" pitchFamily="49" charset="0"/>
                <a:ea typeface="Calibri" panose="020F0502020204030204" pitchFamily="34" charset="0"/>
                <a:cs typeface="Consolas" panose="020B0609020204030204" pitchFamily="49" charset="0"/>
              </a:rPr>
              <a:t> [</a:t>
            </a:r>
            <a:r>
              <a:rPr lang="en-IN" err="1">
                <a:solidFill>
                  <a:srgbClr val="555555"/>
                </a:solidFill>
                <a:effectLst/>
                <a:latin typeface="Consolas" panose="020B0609020204030204" pitchFamily="49" charset="0"/>
                <a:ea typeface="Calibri" panose="020F0502020204030204" pitchFamily="34" charset="0"/>
                <a:cs typeface="Consolas" panose="020B0609020204030204" pitchFamily="49" charset="0"/>
              </a:rPr>
              <a:t>ecx</a:t>
            </a:r>
            <a:r>
              <a:rPr lang="en-IN">
                <a:solidFill>
                  <a:srgbClr val="555555"/>
                </a:solidFill>
                <a:effectLst/>
                <a:latin typeface="Consolas" panose="020B0609020204030204" pitchFamily="49" charset="0"/>
                <a:ea typeface="Calibri" panose="020F0502020204030204" pitchFamily="34" charset="0"/>
                <a:cs typeface="Consolas" panose="020B0609020204030204" pitchFamily="49" charset="0"/>
              </a:rPr>
              <a:t>]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a:solidFill>
                  <a:srgbClr val="555555"/>
                </a:solidFill>
                <a:effectLst/>
                <a:latin typeface="Consolas" panose="020B0609020204030204" pitchFamily="49" charset="0"/>
                <a:ea typeface="Calibri" panose="020F0502020204030204" pitchFamily="34" charset="0"/>
                <a:cs typeface="Consolas" panose="020B0609020204030204" pitchFamily="49" charset="0"/>
              </a:rPr>
              <a:t>00B01178  </a:t>
            </a:r>
            <a:r>
              <a:rPr lang="en-IN" err="1">
                <a:solidFill>
                  <a:srgbClr val="555555"/>
                </a:solidFill>
                <a:effectLst/>
                <a:latin typeface="Consolas" panose="020B0609020204030204" pitchFamily="49" charset="0"/>
                <a:ea typeface="Calibri" panose="020F0502020204030204" pitchFamily="34" charset="0"/>
                <a:cs typeface="Consolas" panose="020B0609020204030204" pitchFamily="49" charset="0"/>
              </a:rPr>
              <a:t>cmp</a:t>
            </a:r>
            <a:r>
              <a:rPr lang="en-IN">
                <a:solidFill>
                  <a:srgbClr val="555555"/>
                </a:solidFill>
                <a:effectLst/>
                <a:latin typeface="Consolas" panose="020B0609020204030204" pitchFamily="49" charset="0"/>
                <a:ea typeface="Calibri" panose="020F0502020204030204" pitchFamily="34" charset="0"/>
                <a:cs typeface="Consolas" panose="020B0609020204030204" pitchFamily="49" charset="0"/>
              </a:rPr>
              <a:t>         </a:t>
            </a:r>
            <a:r>
              <a:rPr lang="en-IN" err="1">
                <a:solidFill>
                  <a:srgbClr val="555555"/>
                </a:solidFill>
                <a:effectLst/>
                <a:latin typeface="Consolas" panose="020B0609020204030204" pitchFamily="49" charset="0"/>
                <a:ea typeface="Calibri" panose="020F0502020204030204" pitchFamily="34" charset="0"/>
                <a:cs typeface="Consolas" panose="020B0609020204030204" pitchFamily="49" charset="0"/>
              </a:rPr>
              <a:t>eax,dword</a:t>
            </a:r>
            <a:r>
              <a:rPr lang="en-IN">
                <a:solidFill>
                  <a:srgbClr val="555555"/>
                </a:solidFill>
                <a:effectLst/>
                <a:latin typeface="Consolas" panose="020B0609020204030204" pitchFamily="49" charset="0"/>
                <a:ea typeface="Calibri" panose="020F0502020204030204" pitchFamily="34" charset="0"/>
                <a:cs typeface="Consolas" panose="020B0609020204030204" pitchFamily="49" charset="0"/>
              </a:rPr>
              <a:t> </a:t>
            </a:r>
            <a:r>
              <a:rPr lang="en-IN" err="1">
                <a:solidFill>
                  <a:srgbClr val="555555"/>
                </a:solidFill>
                <a:effectLst/>
                <a:latin typeface="Consolas" panose="020B0609020204030204" pitchFamily="49" charset="0"/>
                <a:ea typeface="Calibri" panose="020F0502020204030204" pitchFamily="34" charset="0"/>
                <a:cs typeface="Consolas" panose="020B0609020204030204" pitchFamily="49" charset="0"/>
              </a:rPr>
              <a:t>ptr</a:t>
            </a:r>
            <a:r>
              <a:rPr lang="en-IN">
                <a:solidFill>
                  <a:srgbClr val="555555"/>
                </a:solidFill>
                <a:effectLst/>
                <a:latin typeface="Consolas" panose="020B0609020204030204" pitchFamily="49" charset="0"/>
                <a:ea typeface="Calibri" panose="020F0502020204030204" pitchFamily="34" charset="0"/>
                <a:cs typeface="Consolas" panose="020B0609020204030204" pitchFamily="49" charset="0"/>
              </a:rPr>
              <a:t> [</a:t>
            </a:r>
            <a:r>
              <a:rPr lang="en-IN" err="1">
                <a:solidFill>
                  <a:srgbClr val="555555"/>
                </a:solidFill>
                <a:effectLst/>
                <a:latin typeface="Consolas" panose="020B0609020204030204" pitchFamily="49" charset="0"/>
                <a:ea typeface="Calibri" panose="020F0502020204030204" pitchFamily="34" charset="0"/>
                <a:cs typeface="Consolas" panose="020B0609020204030204" pitchFamily="49" charset="0"/>
              </a:rPr>
              <a:t>edx</a:t>
            </a:r>
            <a:r>
              <a:rPr lang="en-IN">
                <a:solidFill>
                  <a:srgbClr val="555555"/>
                </a:solidFill>
                <a:effectLst/>
                <a:latin typeface="Consolas" panose="020B0609020204030204" pitchFamily="49" charset="0"/>
                <a:ea typeface="Calibri" panose="020F0502020204030204" pitchFamily="34" charset="0"/>
                <a:cs typeface="Consolas" panose="020B0609020204030204" pitchFamily="49" charset="0"/>
              </a:rPr>
              <a:t>]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a:solidFill>
                  <a:srgbClr val="555555"/>
                </a:solidFill>
                <a:effectLst/>
                <a:latin typeface="Consolas" panose="020B0609020204030204" pitchFamily="49" charset="0"/>
                <a:ea typeface="Calibri" panose="020F0502020204030204" pitchFamily="34" charset="0"/>
                <a:cs typeface="Consolas" panose="020B0609020204030204" pitchFamily="49" charset="0"/>
              </a:rPr>
              <a:t>00B0117A  </a:t>
            </a:r>
            <a:r>
              <a:rPr lang="en-IN" err="1">
                <a:solidFill>
                  <a:srgbClr val="555555"/>
                </a:solidFill>
                <a:effectLst/>
                <a:latin typeface="Consolas" panose="020B0609020204030204" pitchFamily="49" charset="0"/>
                <a:ea typeface="Calibri" panose="020F0502020204030204" pitchFamily="34" charset="0"/>
                <a:cs typeface="Consolas" panose="020B0609020204030204" pitchFamily="49" charset="0"/>
              </a:rPr>
              <a:t>jne</a:t>
            </a:r>
            <a:r>
              <a:rPr lang="en-IN">
                <a:solidFill>
                  <a:srgbClr val="555555"/>
                </a:solidFill>
                <a:effectLst/>
                <a:latin typeface="Consolas" panose="020B0609020204030204" pitchFamily="49" charset="0"/>
                <a:ea typeface="Calibri" panose="020F0502020204030204" pitchFamily="34" charset="0"/>
                <a:cs typeface="Consolas" panose="020B0609020204030204" pitchFamily="49" charset="0"/>
              </a:rPr>
              <a:t>         String::operator==+210Ah (0B0327Ah)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Arrow: Down 6">
            <a:extLst>
              <a:ext uri="{FF2B5EF4-FFF2-40B4-BE49-F238E27FC236}">
                <a16:creationId xmlns:a16="http://schemas.microsoft.com/office/drawing/2014/main" id="{677BACD9-B93C-4994-8D5E-AF8EAE1AEC51}"/>
              </a:ext>
            </a:extLst>
          </p:cNvPr>
          <p:cNvSpPr/>
          <p:nvPr/>
        </p:nvSpPr>
        <p:spPr>
          <a:xfrm>
            <a:off x="5831532" y="3535098"/>
            <a:ext cx="528934" cy="763462"/>
          </a:xfrm>
          <a:prstGeom prst="downArrow">
            <a:avLst/>
          </a:prstGeom>
          <a:ln>
            <a:solidFill>
              <a:schemeClr val="bg1">
                <a:lumMod val="85000"/>
                <a:lumOff val="1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684AFFC-9CBB-4C6E-B929-9A4EDEA59757}"/>
              </a:ext>
            </a:extLst>
          </p:cNvPr>
          <p:cNvSpPr txBox="1"/>
          <p:nvPr/>
        </p:nvSpPr>
        <p:spPr>
          <a:xfrm>
            <a:off x="942365" y="4113894"/>
            <a:ext cx="2373920" cy="369332"/>
          </a:xfrm>
          <a:prstGeom prst="rect">
            <a:avLst/>
          </a:prstGeom>
          <a:noFill/>
        </p:spPr>
        <p:txBody>
          <a:bodyPr wrap="none" rtlCol="0">
            <a:spAutoFit/>
          </a:bodyPr>
          <a:lstStyle/>
          <a:p>
            <a:r>
              <a:rPr lang="en-US">
                <a:solidFill>
                  <a:schemeClr val="bg1">
                    <a:lumMod val="75000"/>
                    <a:lumOff val="25000"/>
                  </a:schemeClr>
                </a:solidFill>
              </a:rPr>
              <a:t>Short-circuit evaluation</a:t>
            </a:r>
            <a:endParaRPr lang="en-IN">
              <a:solidFill>
                <a:schemeClr val="bg1">
                  <a:lumMod val="75000"/>
                  <a:lumOff val="25000"/>
                </a:schemeClr>
              </a:solidFill>
            </a:endParaRPr>
          </a:p>
        </p:txBody>
      </p:sp>
      <p:cxnSp>
        <p:nvCxnSpPr>
          <p:cNvPr id="10" name="Straight Arrow Connector 9">
            <a:extLst>
              <a:ext uri="{FF2B5EF4-FFF2-40B4-BE49-F238E27FC236}">
                <a16:creationId xmlns:a16="http://schemas.microsoft.com/office/drawing/2014/main" id="{F2CBBA4D-692D-4CEE-9841-329570D6D71A}"/>
              </a:ext>
            </a:extLst>
          </p:cNvPr>
          <p:cNvCxnSpPr>
            <a:cxnSpLocks/>
          </p:cNvCxnSpPr>
          <p:nvPr/>
        </p:nvCxnSpPr>
        <p:spPr>
          <a:xfrm>
            <a:off x="4336472" y="5506188"/>
            <a:ext cx="678513" cy="0"/>
          </a:xfrm>
          <a:prstGeom prst="straightConnector1">
            <a:avLst/>
          </a:prstGeom>
          <a:ln w="2540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C0BE681-9847-4B7A-A138-C280FC7F5CFF}"/>
              </a:ext>
            </a:extLst>
          </p:cNvPr>
          <p:cNvCxnSpPr>
            <a:cxnSpLocks/>
          </p:cNvCxnSpPr>
          <p:nvPr/>
        </p:nvCxnSpPr>
        <p:spPr>
          <a:xfrm>
            <a:off x="4336472" y="4298560"/>
            <a:ext cx="0" cy="1207628"/>
          </a:xfrm>
          <a:prstGeom prst="straightConnector1">
            <a:avLst/>
          </a:prstGeom>
          <a:ln w="254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F59F837-762C-482A-9940-AC221D7E911E}"/>
              </a:ext>
            </a:extLst>
          </p:cNvPr>
          <p:cNvCxnSpPr>
            <a:cxnSpLocks/>
          </p:cNvCxnSpPr>
          <p:nvPr/>
        </p:nvCxnSpPr>
        <p:spPr>
          <a:xfrm flipH="1">
            <a:off x="3317752" y="4298560"/>
            <a:ext cx="1018720" cy="0"/>
          </a:xfrm>
          <a:prstGeom prst="straightConnector1">
            <a:avLst/>
          </a:prstGeom>
          <a:ln w="254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77784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6357-6E7D-499E-84A0-27A8D0104E67}"/>
              </a:ext>
            </a:extLst>
          </p:cNvPr>
          <p:cNvSpPr>
            <a:spLocks noGrp="1"/>
          </p:cNvSpPr>
          <p:nvPr>
            <p:ph type="title"/>
          </p:nvPr>
        </p:nvSpPr>
        <p:spPr/>
        <p:txBody>
          <a:bodyPr/>
          <a:lstStyle/>
          <a:p>
            <a:r>
              <a:rPr lang="en-US"/>
              <a:t>User-Defined Operators</a:t>
            </a:r>
            <a:endParaRPr lang="en-IN"/>
          </a:p>
        </p:txBody>
      </p:sp>
      <p:sp>
        <p:nvSpPr>
          <p:cNvPr id="3" name="Content Placeholder 2">
            <a:extLst>
              <a:ext uri="{FF2B5EF4-FFF2-40B4-BE49-F238E27FC236}">
                <a16:creationId xmlns:a16="http://schemas.microsoft.com/office/drawing/2014/main" id="{FA31FBBD-471E-4282-AA4F-3266A1646AD2}"/>
              </a:ext>
            </a:extLst>
          </p:cNvPr>
          <p:cNvSpPr>
            <a:spLocks noGrp="1"/>
          </p:cNvSpPr>
          <p:nvPr>
            <p:ph idx="1"/>
          </p:nvPr>
        </p:nvSpPr>
        <p:spPr/>
        <p:txBody>
          <a:bodyPr>
            <a:normAutofit lnSpcReduction="10000"/>
          </a:bodyPr>
          <a:lstStyle/>
          <a:p>
            <a:r>
              <a:rPr lang="en-US"/>
              <a:t>In some cases, you might provide user-defined implementation for some comparison operators</a:t>
            </a:r>
          </a:p>
          <a:p>
            <a:r>
              <a:rPr lang="en-US"/>
              <a:t>If you also </a:t>
            </a:r>
            <a:r>
              <a:rPr lang="en-US" i="1"/>
              <a:t>=default </a:t>
            </a:r>
            <a:r>
              <a:rPr lang="en-US"/>
              <a:t>operator &lt;=&gt;, then the compiler will choose user implementation</a:t>
            </a:r>
          </a:p>
          <a:p>
            <a:r>
              <a:rPr lang="en-US"/>
              <a:t>If you manually define operator ==, you get operator != as well, but not the other way round</a:t>
            </a:r>
          </a:p>
          <a:p>
            <a:r>
              <a:rPr lang="en-US"/>
              <a:t>The compiler will prefer overloads that are not rewritten or synthesized</a:t>
            </a:r>
            <a:endParaRPr lang="en-IN"/>
          </a:p>
        </p:txBody>
      </p:sp>
    </p:spTree>
    <p:extLst>
      <p:ext uri="{BB962C8B-B14F-4D97-AF65-F5344CB8AC3E}">
        <p14:creationId xmlns:p14="http://schemas.microsoft.com/office/powerpoint/2010/main" val="146834122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FC9A-2634-9DA1-2215-36BF910EA459}"/>
              </a:ext>
            </a:extLst>
          </p:cNvPr>
          <p:cNvSpPr>
            <a:spLocks noGrp="1"/>
          </p:cNvSpPr>
          <p:nvPr>
            <p:ph type="title"/>
          </p:nvPr>
        </p:nvSpPr>
        <p:spPr/>
        <p:txBody>
          <a:bodyPr/>
          <a:lstStyle/>
          <a:p>
            <a:r>
              <a:rPr lang="en-US"/>
              <a:t>DI Uses</a:t>
            </a:r>
            <a:endParaRPr lang="en-IN"/>
          </a:p>
        </p:txBody>
      </p:sp>
      <p:sp>
        <p:nvSpPr>
          <p:cNvPr id="7" name="TextBox 6">
            <a:extLst>
              <a:ext uri="{FF2B5EF4-FFF2-40B4-BE49-F238E27FC236}">
                <a16:creationId xmlns:a16="http://schemas.microsoft.com/office/drawing/2014/main" id="{8D11520C-B125-1A50-786F-90B5FF470A99}"/>
              </a:ext>
            </a:extLst>
          </p:cNvPr>
          <p:cNvSpPr txBox="1"/>
          <p:nvPr/>
        </p:nvSpPr>
        <p:spPr>
          <a:xfrm>
            <a:off x="1444487" y="2648241"/>
            <a:ext cx="9303026" cy="1561518"/>
          </a:xfrm>
          <a:prstGeom prst="rect">
            <a:avLst/>
          </a:prstGeom>
          <a:solidFill>
            <a:schemeClr val="bg1">
              <a:lumMod val="95000"/>
              <a:lumOff val="5000"/>
            </a:schemeClr>
          </a:solidFill>
        </p:spPr>
        <p:txBody>
          <a:bodyPr wrap="square">
            <a:spAutoFit/>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a:solidFill>
                  <a:srgbClr val="B0E080"/>
                </a:solidFill>
                <a:effectLst/>
                <a:latin typeface="JetBrains Mono" pitchFamily="2" charset="0"/>
                <a:ea typeface="Times New Roman" panose="02020603050405020304" pitchFamily="18" charset="0"/>
                <a:cs typeface="Courier New" panose="02070309020205020404" pitchFamily="49" charset="0"/>
              </a:rPr>
              <a:t>void</a:t>
            </a:r>
            <a:r>
              <a:rPr lang="en-IN" sz="1800" kern="0">
                <a:solidFill>
                  <a:srgbClr val="F2F8F8"/>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err="1">
                <a:solidFill>
                  <a:srgbClr val="DCDCAA"/>
                </a:solidFill>
                <a:effectLst/>
                <a:latin typeface="JetBrains Mono" pitchFamily="2" charset="0"/>
                <a:ea typeface="Times New Roman" panose="02020603050405020304" pitchFamily="18" charset="0"/>
                <a:cs typeface="Courier New" panose="02070309020205020404" pitchFamily="49" charset="0"/>
              </a:rPr>
              <a:t>ConvertTexture</a:t>
            </a:r>
            <a:r>
              <a:rPr lang="en-IN" sz="1800" kern="0">
                <a:solidFill>
                  <a:srgbClr val="B4B4B4"/>
                </a:solidFill>
                <a:effectLst/>
                <a:latin typeface="JetBrains Mono" pitchFamily="2" charset="0"/>
                <a:ea typeface="Times New Roman" panose="02020603050405020304" pitchFamily="18" charset="0"/>
                <a:cs typeface="Courier New" panose="02070309020205020404" pitchFamily="49" charset="0"/>
              </a:rPr>
              <a:t>(</a:t>
            </a:r>
            <a:r>
              <a:rPr lang="en-IN" sz="1800" kern="0">
                <a:solidFill>
                  <a:srgbClr val="B0E080"/>
                </a:solidFill>
                <a:effectLst/>
                <a:latin typeface="JetBrains Mono" pitchFamily="2" charset="0"/>
                <a:ea typeface="Times New Roman" panose="02020603050405020304" pitchFamily="18" charset="0"/>
                <a:cs typeface="Courier New" panose="02070309020205020404" pitchFamily="49" charset="0"/>
              </a:rPr>
              <a:t>bool</a:t>
            </a:r>
            <a:r>
              <a:rPr lang="en-IN" sz="1800" kern="0">
                <a:solidFill>
                  <a:srgbClr val="F2F8F8"/>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a:solidFill>
                  <a:srgbClr val="CBC8B6"/>
                </a:solidFill>
                <a:effectLst/>
                <a:latin typeface="JetBrains Mono" pitchFamily="2" charset="0"/>
                <a:ea typeface="Times New Roman" panose="02020603050405020304" pitchFamily="18" charset="0"/>
                <a:cs typeface="Courier New" panose="02070309020205020404" pitchFamily="49" charset="0"/>
              </a:rPr>
              <a:t>compress</a:t>
            </a:r>
            <a:r>
              <a:rPr lang="en-IN" sz="1800" kern="0">
                <a:solidFill>
                  <a:srgbClr val="B4B4B4"/>
                </a:solidFill>
                <a:effectLst/>
                <a:latin typeface="JetBrains Mono" pitchFamily="2" charset="0"/>
                <a:ea typeface="Times New Roman" panose="02020603050405020304" pitchFamily="18" charset="0"/>
                <a:cs typeface="Courier New" panose="02070309020205020404" pitchFamily="49" charset="0"/>
              </a:rPr>
              <a:t>,</a:t>
            </a:r>
            <a:r>
              <a:rPr lang="en-IN" sz="1800" kern="0">
                <a:solidFill>
                  <a:srgbClr val="F2F8F8"/>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a:solidFill>
                  <a:srgbClr val="B0E080"/>
                </a:solidFill>
                <a:effectLst/>
                <a:latin typeface="JetBrains Mono" pitchFamily="2" charset="0"/>
                <a:ea typeface="Times New Roman" panose="02020603050405020304" pitchFamily="18" charset="0"/>
                <a:cs typeface="Courier New" panose="02070309020205020404" pitchFamily="49" charset="0"/>
              </a:rPr>
              <a:t>bool</a:t>
            </a:r>
            <a:r>
              <a:rPr lang="en-IN" sz="1800" kern="0">
                <a:solidFill>
                  <a:srgbClr val="F2F8F8"/>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err="1">
                <a:solidFill>
                  <a:srgbClr val="CBC8B6"/>
                </a:solidFill>
                <a:effectLst/>
                <a:latin typeface="JetBrains Mono" pitchFamily="2" charset="0"/>
                <a:ea typeface="Times New Roman" panose="02020603050405020304" pitchFamily="18" charset="0"/>
                <a:cs typeface="Courier New" panose="02070309020205020404" pitchFamily="49" charset="0"/>
              </a:rPr>
              <a:t>autoresize</a:t>
            </a:r>
            <a:r>
              <a:rPr lang="en-IN" sz="1800" kern="0">
                <a:solidFill>
                  <a:srgbClr val="B4B4B4"/>
                </a:solidFill>
                <a:effectLst/>
                <a:latin typeface="JetBrains Mono" pitchFamily="2" charset="0"/>
                <a:ea typeface="Times New Roman" panose="02020603050405020304" pitchFamily="18" charset="0"/>
                <a:cs typeface="Courier New" panose="02070309020205020404" pitchFamily="49" charset="0"/>
              </a:rPr>
              <a:t>,</a:t>
            </a:r>
            <a:r>
              <a:rPr lang="en-IN" sz="1800" kern="0">
                <a:solidFill>
                  <a:srgbClr val="F2F8F8"/>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a:solidFill>
                  <a:srgbClr val="B0E080"/>
                </a:solidFill>
                <a:effectLst/>
                <a:latin typeface="JetBrains Mono" pitchFamily="2" charset="0"/>
                <a:ea typeface="Times New Roman" panose="02020603050405020304" pitchFamily="18" charset="0"/>
                <a:cs typeface="Courier New" panose="02070309020205020404" pitchFamily="49" charset="0"/>
              </a:rPr>
              <a:t>bool</a:t>
            </a:r>
            <a:r>
              <a:rPr lang="en-IN" sz="1800" kern="0">
                <a:solidFill>
                  <a:srgbClr val="F2F8F8"/>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err="1">
                <a:solidFill>
                  <a:srgbClr val="CBC8B6"/>
                </a:solidFill>
                <a:effectLst/>
                <a:latin typeface="JetBrains Mono" pitchFamily="2" charset="0"/>
                <a:ea typeface="Times New Roman" panose="02020603050405020304" pitchFamily="18" charset="0"/>
                <a:cs typeface="Courier New" panose="02070309020205020404" pitchFamily="49" charset="0"/>
              </a:rPr>
              <a:t>keepAspect</a:t>
            </a:r>
            <a:r>
              <a:rPr lang="en-IN" sz="1800" kern="0">
                <a:solidFill>
                  <a:srgbClr val="B4B4B4"/>
                </a:solidFill>
                <a:effectLst/>
                <a:latin typeface="JetBrains Mono" pitchFamily="2" charset="0"/>
                <a:ea typeface="Times New Roman" panose="02020603050405020304" pitchFamily="18" charset="0"/>
                <a:cs typeface="Courier New" panose="02070309020205020404" pitchFamily="49" charset="0"/>
              </a:rPr>
              <a:t>)</a:t>
            </a:r>
            <a:r>
              <a:rPr lang="en-IN" sz="1800" kern="0">
                <a:solidFill>
                  <a:srgbClr val="F2F8F8"/>
                </a:solidFill>
                <a:effectLst/>
                <a:latin typeface="Cambria" panose="02040503050406030204" pitchFamily="18" charset="0"/>
                <a:ea typeface="Times New Roman" panose="02020603050405020304" pitchFamily="18" charset="0"/>
                <a:cs typeface="Cambria" panose="02040503050406030204" pitchFamily="18" charset="0"/>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kern="0">
              <a:solidFill>
                <a:srgbClr val="B0E080"/>
              </a:solidFill>
              <a:effectLst/>
              <a:latin typeface="JetBrains Mono" pitchFamily="2" charset="0"/>
              <a:ea typeface="Times New Roman" panose="02020603050405020304" pitchFamily="18"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a:solidFill>
                  <a:srgbClr val="B0E080"/>
                </a:solidFill>
                <a:effectLst/>
                <a:latin typeface="JetBrains Mono" pitchFamily="2" charset="0"/>
                <a:ea typeface="Times New Roman" panose="02020603050405020304" pitchFamily="18" charset="0"/>
                <a:cs typeface="Courier New" panose="02070309020205020404" pitchFamily="49" charset="0"/>
              </a:rPr>
              <a:t>int</a:t>
            </a:r>
            <a:r>
              <a:rPr lang="en-IN" sz="1800" kern="0">
                <a:solidFill>
                  <a:srgbClr val="F2F8F8"/>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a:solidFill>
                  <a:srgbClr val="DCDCAA"/>
                </a:solidFill>
                <a:effectLst/>
                <a:latin typeface="JetBrains Mono" pitchFamily="2" charset="0"/>
                <a:ea typeface="Times New Roman" panose="02020603050405020304" pitchFamily="18" charset="0"/>
                <a:cs typeface="Courier New" panose="02070309020205020404" pitchFamily="49" charset="0"/>
              </a:rPr>
              <a:t>main</a:t>
            </a:r>
            <a:r>
              <a:rPr lang="en-IN" sz="1800" kern="0">
                <a:solidFill>
                  <a:srgbClr val="B4B4B4"/>
                </a:solidFill>
                <a:effectLst/>
                <a:latin typeface="JetBrains Mono" pitchFamily="2" charset="0"/>
                <a:ea typeface="Times New Roman" panose="02020603050405020304" pitchFamily="18" charset="0"/>
                <a:cs typeface="Courier New" panose="02070309020205020404" pitchFamily="49" charset="0"/>
              </a:rPr>
              <a:t>()</a:t>
            </a:r>
            <a:r>
              <a:rPr lang="en-IN" sz="1800" kern="0">
                <a:solidFill>
                  <a:srgbClr val="F2F8F8"/>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a:solidFill>
                  <a:srgbClr val="B4B4B4"/>
                </a:solidFill>
                <a:effectLst/>
                <a:latin typeface="JetBrains Mono" pitchFamily="2" charset="0"/>
                <a:ea typeface="Times New Roman" panose="02020603050405020304" pitchFamily="18" charset="0"/>
                <a:cs typeface="Courier New" panose="02070309020205020404" pitchFamily="49" charset="0"/>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a:solidFill>
                  <a:srgbClr val="F2F8F8"/>
                </a:solidFill>
                <a:effectLst/>
                <a:latin typeface="JetBrains Mono" pitchFamily="2" charset="0"/>
                <a:ea typeface="Times New Roman" panose="02020603050405020304" pitchFamily="18" charset="0"/>
                <a:cs typeface="Courier New" panose="02070309020205020404" pitchFamily="49" charset="0"/>
              </a:rPr>
              <a:t>	</a:t>
            </a:r>
            <a:r>
              <a:rPr lang="en-IN" sz="1800" kern="0" err="1">
                <a:solidFill>
                  <a:srgbClr val="DCDCAA"/>
                </a:solidFill>
                <a:effectLst/>
                <a:latin typeface="JetBrains Mono" pitchFamily="2" charset="0"/>
                <a:ea typeface="Times New Roman" panose="02020603050405020304" pitchFamily="18" charset="0"/>
                <a:cs typeface="Courier New" panose="02070309020205020404" pitchFamily="49" charset="0"/>
              </a:rPr>
              <a:t>ConvertTexture</a:t>
            </a:r>
            <a:r>
              <a:rPr lang="en-IN" sz="1800" kern="0">
                <a:solidFill>
                  <a:srgbClr val="B4B4B4"/>
                </a:solidFill>
                <a:effectLst/>
                <a:latin typeface="JetBrains Mono" pitchFamily="2" charset="0"/>
                <a:ea typeface="Times New Roman" panose="02020603050405020304" pitchFamily="18" charset="0"/>
                <a:cs typeface="Courier New" panose="02070309020205020404" pitchFamily="49" charset="0"/>
              </a:rPr>
              <a:t>(</a:t>
            </a:r>
            <a:r>
              <a:rPr lang="en-IN" sz="1800" kern="0">
                <a:solidFill>
                  <a:srgbClr val="E08080"/>
                </a:solidFill>
                <a:effectLst/>
                <a:latin typeface="JetBrains Mono" pitchFamily="2" charset="0"/>
                <a:ea typeface="Times New Roman" panose="02020603050405020304" pitchFamily="18" charset="0"/>
                <a:cs typeface="Courier New" panose="02070309020205020404" pitchFamily="49" charset="0"/>
              </a:rPr>
              <a:t>true</a:t>
            </a:r>
            <a:r>
              <a:rPr lang="en-IN" sz="1800" kern="0">
                <a:solidFill>
                  <a:srgbClr val="B4B4B4"/>
                </a:solidFill>
                <a:effectLst/>
                <a:latin typeface="JetBrains Mono" pitchFamily="2" charset="0"/>
                <a:ea typeface="Times New Roman" panose="02020603050405020304" pitchFamily="18" charset="0"/>
                <a:cs typeface="Courier New" panose="02070309020205020404" pitchFamily="49" charset="0"/>
              </a:rPr>
              <a:t>,</a:t>
            </a:r>
            <a:r>
              <a:rPr lang="en-IN" sz="1800" kern="0">
                <a:solidFill>
                  <a:srgbClr val="F2F8F8"/>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a:solidFill>
                  <a:srgbClr val="E08080"/>
                </a:solidFill>
                <a:effectLst/>
                <a:latin typeface="JetBrains Mono" pitchFamily="2" charset="0"/>
                <a:ea typeface="Times New Roman" panose="02020603050405020304" pitchFamily="18" charset="0"/>
                <a:cs typeface="Courier New" panose="02070309020205020404" pitchFamily="49" charset="0"/>
              </a:rPr>
              <a:t>false</a:t>
            </a:r>
            <a:r>
              <a:rPr lang="en-IN" sz="1800" kern="0">
                <a:solidFill>
                  <a:srgbClr val="B4B4B4"/>
                </a:solidFill>
                <a:effectLst/>
                <a:latin typeface="JetBrains Mono" pitchFamily="2" charset="0"/>
                <a:ea typeface="Times New Roman" panose="02020603050405020304" pitchFamily="18" charset="0"/>
                <a:cs typeface="Courier New" panose="02070309020205020404" pitchFamily="49" charset="0"/>
              </a:rPr>
              <a:t>,</a:t>
            </a:r>
            <a:r>
              <a:rPr lang="en-IN" sz="1800" kern="0">
                <a:solidFill>
                  <a:srgbClr val="F2F8F8"/>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a:solidFill>
                  <a:srgbClr val="E08080"/>
                </a:solidFill>
                <a:effectLst/>
                <a:latin typeface="JetBrains Mono" pitchFamily="2" charset="0"/>
                <a:ea typeface="Times New Roman" panose="02020603050405020304" pitchFamily="18" charset="0"/>
                <a:cs typeface="Courier New" panose="02070309020205020404" pitchFamily="49" charset="0"/>
              </a:rPr>
              <a:t>false</a:t>
            </a:r>
            <a:r>
              <a:rPr lang="en-IN" sz="1800" kern="0">
                <a:solidFill>
                  <a:srgbClr val="B4B4B4"/>
                </a:solidFill>
                <a:effectLst/>
                <a:latin typeface="JetBrains Mono" pitchFamily="2" charset="0"/>
                <a:ea typeface="Times New Roman" panose="02020603050405020304" pitchFamily="18" charset="0"/>
                <a:cs typeface="Courier New" panose="02070309020205020404" pitchFamily="49" charset="0"/>
              </a:rPr>
              <a:t>)</a:t>
            </a:r>
            <a:r>
              <a:rPr lang="en-IN" sz="1800" kern="0">
                <a:solidFill>
                  <a:srgbClr val="F2F8F8"/>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a:solidFill>
                  <a:srgbClr val="B4B4B4"/>
                </a:solidFill>
                <a:effectLst/>
                <a:latin typeface="JetBrains Mono" pitchFamily="2" charset="0"/>
                <a:ea typeface="Times New Roman" panose="02020603050405020304" pitchFamily="18" charset="0"/>
                <a:cs typeface="Courier New" panose="02070309020205020404" pitchFamily="49" charset="0"/>
              </a:rPr>
              <a:t>;</a:t>
            </a:r>
            <a:r>
              <a:rPr lang="en-IN" sz="1800" kern="0">
                <a:solidFill>
                  <a:srgbClr val="F2F8F8"/>
                </a:solidFill>
                <a:effectLst/>
                <a:latin typeface="JetBrains Mono" pitchFamily="2" charset="0"/>
                <a:ea typeface="Times New Roman" panose="02020603050405020304" pitchFamily="18" charset="0"/>
                <a:cs typeface="Courier New" panose="02070309020205020404" pitchFamily="49" charset="0"/>
              </a:rPr>
              <a:t>	</a:t>
            </a:r>
            <a:r>
              <a:rPr lang="en-IN" sz="1800" kern="0">
                <a:solidFill>
                  <a:srgbClr val="6272A4"/>
                </a:solidFill>
                <a:effectLst/>
                <a:latin typeface="JetBrains Mono" pitchFamily="2" charset="0"/>
                <a:ea typeface="Times New Roman" panose="02020603050405020304" pitchFamily="18" charset="0"/>
                <a:cs typeface="Courier New" panose="02070309020205020404" pitchFamily="49" charset="0"/>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a:solidFill>
                  <a:srgbClr val="F2F8F8"/>
                </a:solidFill>
                <a:effectLst/>
                <a:latin typeface="JetBrains Mono" pitchFamily="2" charset="0"/>
                <a:ea typeface="Times New Roman" panose="02020603050405020304" pitchFamily="18" charset="0"/>
                <a:cs typeface="Courier New" panose="02070309020205020404" pitchFamily="49" charset="0"/>
              </a:rPr>
              <a:t>	</a:t>
            </a:r>
            <a:r>
              <a:rPr lang="en-IN" sz="1800" kern="0" err="1">
                <a:solidFill>
                  <a:srgbClr val="DCDCAA"/>
                </a:solidFill>
                <a:effectLst/>
                <a:latin typeface="JetBrains Mono" pitchFamily="2" charset="0"/>
                <a:ea typeface="Times New Roman" panose="02020603050405020304" pitchFamily="18" charset="0"/>
                <a:cs typeface="Courier New" panose="02070309020205020404" pitchFamily="49" charset="0"/>
              </a:rPr>
              <a:t>ConvertTexture</a:t>
            </a:r>
            <a:r>
              <a:rPr lang="en-IN" sz="1800" kern="0">
                <a:solidFill>
                  <a:srgbClr val="B4B4B4"/>
                </a:solidFill>
                <a:effectLst/>
                <a:latin typeface="JetBrains Mono" pitchFamily="2" charset="0"/>
                <a:ea typeface="Times New Roman" panose="02020603050405020304" pitchFamily="18" charset="0"/>
                <a:cs typeface="Courier New" panose="02070309020205020404" pitchFamily="49" charset="0"/>
              </a:rPr>
              <a:t>(</a:t>
            </a:r>
            <a:r>
              <a:rPr lang="en-IN" sz="1800" kern="0">
                <a:solidFill>
                  <a:srgbClr val="E08080"/>
                </a:solidFill>
                <a:effectLst/>
                <a:latin typeface="JetBrains Mono" pitchFamily="2" charset="0"/>
                <a:ea typeface="Times New Roman" panose="02020603050405020304" pitchFamily="18" charset="0"/>
                <a:cs typeface="Courier New" panose="02070309020205020404" pitchFamily="49" charset="0"/>
              </a:rPr>
              <a:t>false</a:t>
            </a:r>
            <a:r>
              <a:rPr lang="en-IN" sz="1800" kern="0">
                <a:solidFill>
                  <a:srgbClr val="B4B4B4"/>
                </a:solidFill>
                <a:effectLst/>
                <a:latin typeface="JetBrains Mono" pitchFamily="2" charset="0"/>
                <a:ea typeface="Times New Roman" panose="02020603050405020304" pitchFamily="18" charset="0"/>
                <a:cs typeface="Courier New" panose="02070309020205020404" pitchFamily="49" charset="0"/>
              </a:rPr>
              <a:t>,</a:t>
            </a:r>
            <a:r>
              <a:rPr lang="en-IN" sz="1800" kern="0">
                <a:solidFill>
                  <a:srgbClr val="F2F8F8"/>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a:solidFill>
                  <a:srgbClr val="E08080"/>
                </a:solidFill>
                <a:effectLst/>
                <a:latin typeface="JetBrains Mono" pitchFamily="2" charset="0"/>
                <a:ea typeface="Times New Roman" panose="02020603050405020304" pitchFamily="18" charset="0"/>
                <a:cs typeface="Courier New" panose="02070309020205020404" pitchFamily="49" charset="0"/>
              </a:rPr>
              <a:t>true</a:t>
            </a:r>
            <a:r>
              <a:rPr lang="en-IN" sz="1800" kern="0">
                <a:solidFill>
                  <a:srgbClr val="B4B4B4"/>
                </a:solidFill>
                <a:effectLst/>
                <a:latin typeface="JetBrains Mono" pitchFamily="2" charset="0"/>
                <a:ea typeface="Times New Roman" panose="02020603050405020304" pitchFamily="18" charset="0"/>
                <a:cs typeface="Courier New" panose="02070309020205020404" pitchFamily="49" charset="0"/>
              </a:rPr>
              <a:t>,</a:t>
            </a:r>
            <a:r>
              <a:rPr lang="en-IN" sz="1800" kern="0">
                <a:solidFill>
                  <a:srgbClr val="F2F8F8"/>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a:solidFill>
                  <a:srgbClr val="E08080"/>
                </a:solidFill>
                <a:effectLst/>
                <a:latin typeface="JetBrains Mono" pitchFamily="2" charset="0"/>
                <a:ea typeface="Times New Roman" panose="02020603050405020304" pitchFamily="18" charset="0"/>
                <a:cs typeface="Courier New" panose="02070309020205020404" pitchFamily="49" charset="0"/>
              </a:rPr>
              <a:t>false</a:t>
            </a:r>
            <a:r>
              <a:rPr lang="en-IN" sz="1800" kern="0">
                <a:solidFill>
                  <a:srgbClr val="B4B4B4"/>
                </a:solidFill>
                <a:effectLst/>
                <a:latin typeface="JetBrains Mono" pitchFamily="2" charset="0"/>
                <a:ea typeface="Times New Roman" panose="02020603050405020304" pitchFamily="18" charset="0"/>
                <a:cs typeface="Courier New" panose="02070309020205020404" pitchFamily="49" charset="0"/>
              </a:rPr>
              <a:t>)</a:t>
            </a:r>
            <a:r>
              <a:rPr lang="en-IN" sz="1800" kern="0">
                <a:solidFill>
                  <a:srgbClr val="F2F8F8"/>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a:solidFill>
                  <a:srgbClr val="B4B4B4"/>
                </a:solidFill>
                <a:effectLst/>
                <a:latin typeface="JetBrains Mono" pitchFamily="2" charset="0"/>
                <a:ea typeface="Times New Roman" panose="02020603050405020304" pitchFamily="18" charset="0"/>
                <a:cs typeface="Courier New" panose="02070309020205020404" pitchFamily="49" charset="0"/>
              </a:rPr>
              <a:t>;</a:t>
            </a:r>
            <a:r>
              <a:rPr lang="en-IN" sz="1800" kern="0">
                <a:solidFill>
                  <a:srgbClr val="F2F8F8"/>
                </a:solidFill>
                <a:effectLst/>
                <a:latin typeface="JetBrains Mono" pitchFamily="2" charset="0"/>
                <a:ea typeface="Times New Roman" panose="02020603050405020304" pitchFamily="18" charset="0"/>
                <a:cs typeface="Courier New" panose="02070309020205020404" pitchFamily="49" charset="0"/>
              </a:rPr>
              <a:t>	</a:t>
            </a:r>
            <a:r>
              <a:rPr lang="en-IN" sz="1800" kern="0">
                <a:solidFill>
                  <a:srgbClr val="6272A4"/>
                </a:solidFill>
                <a:effectLst/>
                <a:latin typeface="JetBrains Mono" pitchFamily="2" charset="0"/>
                <a:ea typeface="Times New Roman" panose="02020603050405020304" pitchFamily="18" charset="0"/>
                <a:cs typeface="Courier New" panose="02070309020205020404" pitchFamily="49" charset="0"/>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856676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D1B7D-C3A7-4FA6-A972-C13E39CD891F}"/>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F4B3EA65-C4CE-4263-A399-07045AEFA5C8}"/>
              </a:ext>
            </a:extLst>
          </p:cNvPr>
          <p:cNvSpPr txBox="1"/>
          <p:nvPr/>
        </p:nvSpPr>
        <p:spPr>
          <a:xfrm>
            <a:off x="274320" y="2031486"/>
            <a:ext cx="4980432" cy="4401205"/>
          </a:xfrm>
          <a:prstGeom prst="rect">
            <a:avLst/>
          </a:prstGeom>
          <a:solidFill>
            <a:schemeClr val="bg1">
              <a:lumMod val="95000"/>
              <a:lumOff val="5000"/>
            </a:schemeClr>
          </a:solidFill>
        </p:spPr>
        <p:txBody>
          <a:bodyPr wrap="square">
            <a:spAutoFit/>
          </a:bodyPr>
          <a:lstStyle/>
          <a:p>
            <a:pPr marR="0" algn="l" rtl="0"/>
            <a:r>
              <a:rPr lang="en-IN" sz="1400" b="0" i="0" u="none" strike="noStrike" baseline="0">
                <a:solidFill>
                  <a:srgbClr val="D5A2DF"/>
                </a:solidFill>
                <a:latin typeface="JetBrains Mono" pitchFamily="2" charset="0"/>
              </a:rPr>
              <a:t>class</a:t>
            </a:r>
            <a:r>
              <a:rPr lang="en-IN" sz="1400" b="0" i="0" u="none" strike="noStrike" baseline="0">
                <a:solidFill>
                  <a:srgbClr val="DCDCDC"/>
                </a:solidFill>
                <a:latin typeface="Cambria" panose="02040503050406030204" pitchFamily="18" charset="0"/>
              </a:rPr>
              <a:t> </a:t>
            </a:r>
            <a:r>
              <a:rPr lang="en-IN" sz="1400" b="0" i="0" u="none" strike="noStrike" baseline="0">
                <a:solidFill>
                  <a:srgbClr val="DC5503"/>
                </a:solidFill>
                <a:latin typeface="JetBrains Mono" pitchFamily="2" charset="0"/>
              </a:rPr>
              <a:t>Number</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61DC67"/>
                </a:solidFill>
                <a:latin typeface="JetBrains Mono" pitchFamily="2" charset="0"/>
              </a:rPr>
              <a:t>m_Number</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p>
          <a:p>
            <a:pPr marR="0" algn="l" rtl="0"/>
            <a:r>
              <a:rPr lang="en-IN" sz="1400" b="0" i="0" u="none" strike="noStrike" baseline="0">
                <a:solidFill>
                  <a:srgbClr val="D5A2DF"/>
                </a:solidFill>
                <a:latin typeface="JetBrains Mono" pitchFamily="2" charset="0"/>
              </a:rPr>
              <a:t>public</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D5A2DF"/>
                </a:solidFill>
                <a:latin typeface="JetBrains Mono" pitchFamily="2" charset="0"/>
              </a:rPr>
              <a:t>constexpr</a:t>
            </a:r>
            <a:r>
              <a:rPr lang="en-IN" sz="1400" b="0" i="0" u="none" strike="noStrike" baseline="0">
                <a:solidFill>
                  <a:srgbClr val="DCDCDC"/>
                </a:solidFill>
                <a:latin typeface="Cambria" panose="02040503050406030204" pitchFamily="18" charset="0"/>
              </a:rPr>
              <a:t> </a:t>
            </a:r>
            <a:r>
              <a:rPr lang="en-IN" sz="1400" b="0" i="0" u="none" strike="noStrike" baseline="0">
                <a:solidFill>
                  <a:srgbClr val="82B7E1"/>
                </a:solidFill>
                <a:latin typeface="JetBrains Mono" pitchFamily="2" charset="0"/>
              </a:rPr>
              <a:t>Number</a:t>
            </a:r>
            <a:r>
              <a:rPr lang="en-IN" sz="1400" b="0" i="0" u="none" strike="noStrike" baseline="0">
                <a:solidFill>
                  <a:srgbClr val="FFFFFF"/>
                </a:solidFill>
                <a:latin typeface="JetBrains Mono" pitchFamily="2" charset="0"/>
              </a:rPr>
              <a:t>(</a:t>
            </a:r>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number</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61DC67"/>
                </a:solidFill>
                <a:latin typeface="JetBrains Mono" pitchFamily="2" charset="0"/>
              </a:rPr>
              <a:t>m_Number</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number</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US" sz="1400" b="0" i="0" u="none" strike="noStrike" baseline="0">
                <a:solidFill>
                  <a:srgbClr val="DCDCDC"/>
                </a:solidFill>
                <a:latin typeface="JetBrains Mono" pitchFamily="2" charset="0"/>
              </a:rPr>
              <a:t>	</a:t>
            </a:r>
            <a:r>
              <a:rPr lang="en-US" sz="1400" b="0" i="0" u="none" strike="noStrike" baseline="0">
                <a:solidFill>
                  <a:srgbClr val="D5A2DF"/>
                </a:solidFill>
                <a:latin typeface="JetBrains Mono" pitchFamily="2" charset="0"/>
              </a:rPr>
              <a:t>auto</a:t>
            </a:r>
            <a:r>
              <a:rPr lang="en-US" sz="1400" b="0" i="0" u="none" strike="noStrike" baseline="0">
                <a:solidFill>
                  <a:srgbClr val="DCDCDC"/>
                </a:solidFill>
                <a:latin typeface="Cambria" panose="02040503050406030204" pitchFamily="18" charset="0"/>
              </a:rPr>
              <a:t> </a:t>
            </a:r>
            <a:r>
              <a:rPr lang="en-US" sz="1400" b="0" i="0" u="none" strike="noStrike" baseline="0">
                <a:solidFill>
                  <a:srgbClr val="B4B4B4"/>
                </a:solidFill>
                <a:latin typeface="JetBrains Mono" pitchFamily="2" charset="0"/>
              </a:rPr>
              <a:t>operator</a:t>
            </a:r>
            <a:r>
              <a:rPr lang="en-US" sz="1400" b="0" i="0" u="none" strike="noStrike" baseline="0">
                <a:solidFill>
                  <a:srgbClr val="B4B4B4"/>
                </a:solidFill>
                <a:latin typeface="Cambria" panose="02040503050406030204" pitchFamily="18" charset="0"/>
              </a:rPr>
              <a:t> </a:t>
            </a:r>
            <a:r>
              <a:rPr lang="en-US" sz="1400" b="0" i="0" u="none" strike="noStrike" baseline="0">
                <a:solidFill>
                  <a:srgbClr val="B4B4B4"/>
                </a:solidFill>
                <a:latin typeface="JetBrains Mono" pitchFamily="2" charset="0"/>
              </a:rPr>
              <a:t>&lt;=&gt;</a:t>
            </a:r>
            <a:r>
              <a:rPr lang="en-US" sz="1400" b="0" i="0" u="none" strike="noStrike" baseline="0">
                <a:solidFill>
                  <a:srgbClr val="FFFFFF"/>
                </a:solidFill>
                <a:latin typeface="JetBrains Mono" pitchFamily="2" charset="0"/>
              </a:rPr>
              <a:t>(</a:t>
            </a:r>
            <a:r>
              <a:rPr lang="en-US" sz="1400" b="0" i="0" u="none" strike="noStrike" baseline="0">
                <a:solidFill>
                  <a:srgbClr val="D5A2DF"/>
                </a:solidFill>
                <a:latin typeface="JetBrains Mono" pitchFamily="2" charset="0"/>
              </a:rPr>
              <a:t>const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C5503"/>
                </a:solidFill>
                <a:latin typeface="JetBrains Mono" pitchFamily="2" charset="0"/>
              </a:rPr>
              <a:t>Number</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&amp;</a:t>
            </a:r>
            <a:r>
              <a:rPr lang="en-US" sz="1400" b="0" i="0" u="none" strike="noStrike" baseline="0" err="1">
                <a:solidFill>
                  <a:srgbClr val="C8C8C8"/>
                </a:solidFill>
                <a:latin typeface="JetBrains Mono" pitchFamily="2" charset="0"/>
              </a:rPr>
              <a:t>rhs</a:t>
            </a:r>
            <a:r>
              <a:rPr lang="en-US" sz="1400" b="0" i="0" u="none" strike="noStrike" baseline="0">
                <a:solidFill>
                  <a:srgbClr val="FFFFFF"/>
                </a:solidFill>
                <a:latin typeface="JetBrains Mono" pitchFamily="2" charset="0"/>
              </a:rPr>
              <a:t>)</a:t>
            </a:r>
            <a:r>
              <a:rPr lang="en-US" sz="1400" b="0" i="0" u="none" strike="noStrike" baseline="0">
                <a:solidFill>
                  <a:srgbClr val="D5A2DF"/>
                </a:solidFill>
                <a:latin typeface="JetBrains Mono" pitchFamily="2" charset="0"/>
              </a:rPr>
              <a:t>const</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CAC751"/>
                </a:solidFill>
                <a:latin typeface="JetBrains Mono" pitchFamily="2" charset="0"/>
              </a:rPr>
              <a:t>std</a:t>
            </a:r>
            <a:r>
              <a:rPr lang="en-IN" sz="1400" b="0" i="0" u="none" strike="noStrike" baseline="0">
                <a:solidFill>
                  <a:srgbClr val="FFFFFF"/>
                </a:solidFill>
                <a:latin typeface="JetBrains Mono" pitchFamily="2" charset="0"/>
              </a:rPr>
              <a:t>::</a:t>
            </a:r>
            <a:r>
              <a:rPr lang="en-IN" sz="1400" b="0" i="0" u="none" strike="noStrike" baseline="0" err="1">
                <a:solidFill>
                  <a:srgbClr val="FBB3C8"/>
                </a:solidFill>
                <a:latin typeface="JetBrains Mono" pitchFamily="2" charset="0"/>
              </a:rPr>
              <a:t>cout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008B8B"/>
                </a:solidFill>
                <a:latin typeface="JetBrains Mono" pitchFamily="2" charset="0"/>
              </a:rPr>
              <a:t>&lt;&lt;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A31515"/>
                </a:solidFill>
                <a:latin typeface="JetBrains Mono" pitchFamily="2" charset="0"/>
              </a:rPr>
              <a:t>"</a:t>
            </a:r>
            <a:r>
              <a:rPr lang="en-IN" sz="1400" b="0" i="0" u="none" strike="noStrike" baseline="0">
                <a:solidFill>
                  <a:srgbClr val="C3E88D"/>
                </a:solidFill>
                <a:latin typeface="JetBrains Mono" pitchFamily="2" charset="0"/>
              </a:rPr>
              <a:t>operator</a:t>
            </a:r>
            <a:r>
              <a:rPr lang="en-IN" sz="1400" b="0" i="0" u="none" strike="noStrike" baseline="0">
                <a:solidFill>
                  <a:srgbClr val="C3E88D"/>
                </a:solidFill>
                <a:latin typeface="Cambria" panose="02040503050406030204" pitchFamily="18" charset="0"/>
              </a:rPr>
              <a:t> </a:t>
            </a:r>
            <a:r>
              <a:rPr lang="en-IN" sz="1400" b="0" i="0" u="none" strike="noStrike" baseline="0">
                <a:solidFill>
                  <a:srgbClr val="C3E88D"/>
                </a:solidFill>
                <a:latin typeface="JetBrains Mono" pitchFamily="2" charset="0"/>
              </a:rPr>
              <a:t>&lt;=&gt;</a:t>
            </a:r>
            <a:r>
              <a:rPr lang="en-IN" sz="1400" b="0" i="0" u="none" strike="noStrike" baseline="0">
                <a:solidFill>
                  <a:srgbClr val="A31515"/>
                </a:solidFill>
                <a:latin typeface="JetBrains Mono" pitchFamily="2" charset="0"/>
              </a:rPr>
              <a:t>\n"</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US" sz="1400" b="0" i="0" u="none" strike="noStrike" baseline="0">
                <a:solidFill>
                  <a:srgbClr val="DCDCDC"/>
                </a:solidFill>
                <a:latin typeface="JetBrains Mono" pitchFamily="2" charset="0"/>
              </a:rPr>
              <a:t>		</a:t>
            </a:r>
            <a:r>
              <a:rPr lang="en-US" sz="1400" b="0" i="0" u="none" strike="noStrike" baseline="0">
                <a:solidFill>
                  <a:srgbClr val="6B6BE9"/>
                </a:solidFill>
                <a:latin typeface="JetBrains Mono" pitchFamily="2" charset="0"/>
              </a:rPr>
              <a:t>return</a:t>
            </a:r>
            <a:r>
              <a:rPr lang="en-US" sz="1400" b="0" i="0" u="none" strike="noStrike" baseline="0">
                <a:solidFill>
                  <a:srgbClr val="DCDCDC"/>
                </a:solidFill>
                <a:latin typeface="Cambria" panose="02040503050406030204" pitchFamily="18" charset="0"/>
              </a:rPr>
              <a:t> </a:t>
            </a:r>
            <a:r>
              <a:rPr lang="en-US" sz="1400" b="0" i="0" u="none" strike="noStrike" baseline="0" err="1">
                <a:solidFill>
                  <a:srgbClr val="61DC67"/>
                </a:solidFill>
                <a:latin typeface="JetBrains Mono" pitchFamily="2" charset="0"/>
              </a:rPr>
              <a:t>m_Number</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&lt;=&gt;</a:t>
            </a:r>
            <a:r>
              <a:rPr lang="en-US" sz="1400" b="0" i="0" u="none" strike="noStrike" baseline="0">
                <a:solidFill>
                  <a:srgbClr val="DCDCDC"/>
                </a:solidFill>
                <a:latin typeface="Cambria" panose="02040503050406030204" pitchFamily="18" charset="0"/>
              </a:rPr>
              <a:t> </a:t>
            </a:r>
            <a:r>
              <a:rPr lang="en-US" sz="1400" b="0" i="0" u="none" strike="noStrike" baseline="0" err="1">
                <a:solidFill>
                  <a:srgbClr val="C8C8C8"/>
                </a:solidFill>
                <a:latin typeface="JetBrains Mono" pitchFamily="2" charset="0"/>
              </a:rPr>
              <a:t>rhs</a:t>
            </a:r>
            <a:r>
              <a:rPr lang="en-US" sz="1400" b="0" i="0" u="none" strike="noStrike" baseline="0" err="1">
                <a:solidFill>
                  <a:srgbClr val="FFFFFF"/>
                </a:solidFill>
                <a:latin typeface="JetBrains Mono" pitchFamily="2" charset="0"/>
              </a:rPr>
              <a:t>.</a:t>
            </a:r>
            <a:r>
              <a:rPr lang="en-US" sz="1400" b="0" i="0" u="none" strike="noStrike" baseline="0" err="1">
                <a:solidFill>
                  <a:srgbClr val="61DC67"/>
                </a:solidFill>
                <a:latin typeface="JetBrains Mono" pitchFamily="2" charset="0"/>
              </a:rPr>
              <a:t>m_Number</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US" sz="1400" b="0" i="0" u="none" strike="noStrike" baseline="0">
                <a:solidFill>
                  <a:srgbClr val="DCDCDC"/>
                </a:solidFill>
                <a:latin typeface="JetBrains Mono" pitchFamily="2" charset="0"/>
              </a:rPr>
              <a:t>	</a:t>
            </a:r>
            <a:r>
              <a:rPr lang="en-US" sz="1400" b="0" i="0" u="none" strike="noStrike" baseline="0">
                <a:solidFill>
                  <a:srgbClr val="D5A2DF"/>
                </a:solidFill>
                <a:latin typeface="JetBrains Mono" pitchFamily="2" charset="0"/>
              </a:rPr>
              <a:t>bool</a:t>
            </a:r>
            <a:r>
              <a:rPr lang="en-US" sz="1400" b="0" i="0" u="none" strike="noStrike" baseline="0">
                <a:solidFill>
                  <a:srgbClr val="DCDCDC"/>
                </a:solidFill>
                <a:latin typeface="Cambria" panose="02040503050406030204" pitchFamily="18" charset="0"/>
              </a:rPr>
              <a:t> </a:t>
            </a:r>
            <a:r>
              <a:rPr lang="en-US" sz="1400" b="0" i="0" u="none" strike="noStrike" baseline="0">
                <a:solidFill>
                  <a:srgbClr val="B4B4B4"/>
                </a:solidFill>
                <a:latin typeface="JetBrains Mono" pitchFamily="2" charset="0"/>
              </a:rPr>
              <a:t>operator</a:t>
            </a:r>
            <a:r>
              <a:rPr lang="en-US" sz="1400" b="0" i="0" u="none" strike="noStrike" baseline="0">
                <a:solidFill>
                  <a:srgbClr val="B4B4B4"/>
                </a:solidFill>
                <a:latin typeface="Cambria" panose="02040503050406030204" pitchFamily="18" charset="0"/>
              </a:rPr>
              <a:t> </a:t>
            </a:r>
            <a:r>
              <a:rPr lang="en-US" sz="1400" b="0" i="0" u="none" strike="noStrike" baseline="0">
                <a:solidFill>
                  <a:srgbClr val="B4B4B4"/>
                </a:solidFill>
                <a:latin typeface="JetBrains Mono" pitchFamily="2" charset="0"/>
              </a:rPr>
              <a:t>&lt;</a:t>
            </a:r>
            <a:r>
              <a:rPr lang="en-US" sz="1400" b="0" i="0" u="none" strike="noStrike" baseline="0">
                <a:solidFill>
                  <a:srgbClr val="FFFFFF"/>
                </a:solidFill>
                <a:latin typeface="JetBrains Mono" pitchFamily="2" charset="0"/>
              </a:rPr>
              <a:t>(</a:t>
            </a:r>
            <a:r>
              <a:rPr lang="en-US" sz="1400" b="0" i="0" u="none" strike="noStrike" baseline="0">
                <a:solidFill>
                  <a:srgbClr val="D5A2DF"/>
                </a:solidFill>
                <a:latin typeface="JetBrains Mono" pitchFamily="2" charset="0"/>
              </a:rPr>
              <a:t>const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C5503"/>
                </a:solidFill>
                <a:latin typeface="JetBrains Mono" pitchFamily="2" charset="0"/>
              </a:rPr>
              <a:t>Number</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&amp;</a:t>
            </a:r>
            <a:r>
              <a:rPr lang="en-US" sz="1400" b="0" i="0" u="none" strike="noStrike" baseline="0" err="1">
                <a:solidFill>
                  <a:srgbClr val="C8C8C8"/>
                </a:solidFill>
                <a:latin typeface="JetBrains Mono" pitchFamily="2" charset="0"/>
              </a:rPr>
              <a:t>rhs</a:t>
            </a:r>
            <a:r>
              <a:rPr lang="en-US" sz="1400" b="0" i="0" u="none" strike="noStrike" baseline="0">
                <a:solidFill>
                  <a:srgbClr val="FFFFFF"/>
                </a:solidFill>
                <a:latin typeface="JetBrains Mono" pitchFamily="2" charset="0"/>
              </a:rPr>
              <a:t>)</a:t>
            </a:r>
            <a:r>
              <a:rPr lang="en-US" sz="1400" b="0" i="0" u="none" strike="noStrike" baseline="0">
                <a:solidFill>
                  <a:srgbClr val="D5A2DF"/>
                </a:solidFill>
                <a:latin typeface="JetBrains Mono" pitchFamily="2" charset="0"/>
              </a:rPr>
              <a:t>const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CAC751"/>
                </a:solidFill>
                <a:latin typeface="JetBrains Mono" pitchFamily="2" charset="0"/>
              </a:rPr>
              <a:t>std</a:t>
            </a:r>
            <a:r>
              <a:rPr lang="en-IN" sz="1400" b="0" i="0" u="none" strike="noStrike" baseline="0">
                <a:solidFill>
                  <a:srgbClr val="FFFFFF"/>
                </a:solidFill>
                <a:latin typeface="JetBrains Mono" pitchFamily="2" charset="0"/>
              </a:rPr>
              <a:t>::</a:t>
            </a:r>
            <a:r>
              <a:rPr lang="en-IN" sz="1400" b="0" i="0" u="none" strike="noStrike" baseline="0" err="1">
                <a:solidFill>
                  <a:srgbClr val="FBB3C8"/>
                </a:solidFill>
                <a:latin typeface="JetBrains Mono" pitchFamily="2" charset="0"/>
              </a:rPr>
              <a:t>cout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008B8B"/>
                </a:solidFill>
                <a:latin typeface="JetBrains Mono" pitchFamily="2" charset="0"/>
              </a:rPr>
              <a:t>&lt;&lt;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A31515"/>
                </a:solidFill>
                <a:latin typeface="JetBrains Mono" pitchFamily="2" charset="0"/>
              </a:rPr>
              <a:t>"</a:t>
            </a:r>
            <a:r>
              <a:rPr lang="en-IN" sz="1400" b="0" i="0" u="none" strike="noStrike" baseline="0">
                <a:solidFill>
                  <a:srgbClr val="C3E88D"/>
                </a:solidFill>
                <a:latin typeface="JetBrains Mono" pitchFamily="2" charset="0"/>
              </a:rPr>
              <a:t>operator</a:t>
            </a:r>
            <a:r>
              <a:rPr lang="en-IN" sz="1400" b="0" i="0" u="none" strike="noStrike" baseline="0">
                <a:solidFill>
                  <a:srgbClr val="C3E88D"/>
                </a:solidFill>
                <a:latin typeface="Cambria" panose="02040503050406030204" pitchFamily="18" charset="0"/>
              </a:rPr>
              <a:t> </a:t>
            </a:r>
            <a:r>
              <a:rPr lang="en-IN" sz="1400" b="0" i="0" u="none" strike="noStrike" baseline="0">
                <a:solidFill>
                  <a:srgbClr val="C3E88D"/>
                </a:solidFill>
                <a:latin typeface="JetBrains Mono" pitchFamily="2" charset="0"/>
              </a:rPr>
              <a:t>&lt;</a:t>
            </a:r>
            <a:r>
              <a:rPr lang="en-IN" sz="1400" b="0" i="0" u="none" strike="noStrike" baseline="0">
                <a:solidFill>
                  <a:srgbClr val="C3E88D"/>
                </a:solidFill>
                <a:latin typeface="Cambria" panose="02040503050406030204" pitchFamily="18" charset="0"/>
              </a:rPr>
              <a:t> </a:t>
            </a:r>
            <a:r>
              <a:rPr lang="en-IN" sz="1400" b="0" i="0" u="none" strike="noStrike" baseline="0">
                <a:solidFill>
                  <a:srgbClr val="A31515"/>
                </a:solidFill>
                <a:latin typeface="JetBrains Mono" pitchFamily="2" charset="0"/>
              </a:rPr>
              <a:t>\n"</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US" sz="1400" b="0" i="0" u="none" strike="noStrike" baseline="0">
                <a:solidFill>
                  <a:srgbClr val="DCDCDC"/>
                </a:solidFill>
                <a:latin typeface="JetBrains Mono" pitchFamily="2" charset="0"/>
              </a:rPr>
              <a:t>		</a:t>
            </a:r>
            <a:r>
              <a:rPr lang="en-US" sz="1400" b="0" i="0" u="none" strike="noStrike" baseline="0">
                <a:solidFill>
                  <a:srgbClr val="6B6BE9"/>
                </a:solidFill>
                <a:latin typeface="JetBrains Mono" pitchFamily="2" charset="0"/>
              </a:rPr>
              <a:t>return</a:t>
            </a:r>
            <a:r>
              <a:rPr lang="en-US" sz="1400" b="0" i="0" u="none" strike="noStrike" baseline="0">
                <a:solidFill>
                  <a:srgbClr val="DCDCDC"/>
                </a:solidFill>
                <a:latin typeface="Cambria" panose="02040503050406030204" pitchFamily="18" charset="0"/>
              </a:rPr>
              <a:t> </a:t>
            </a:r>
            <a:r>
              <a:rPr lang="en-US" sz="1400" b="0" i="0" u="none" strike="noStrike" baseline="0" err="1">
                <a:solidFill>
                  <a:srgbClr val="61DC67"/>
                </a:solidFill>
                <a:latin typeface="JetBrains Mono" pitchFamily="2" charset="0"/>
              </a:rPr>
              <a:t>m_Number</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&lt;</a:t>
            </a:r>
            <a:r>
              <a:rPr lang="en-US" sz="1400" b="0" i="0" u="none" strike="noStrike" baseline="0">
                <a:solidFill>
                  <a:srgbClr val="DCDCDC"/>
                </a:solidFill>
                <a:latin typeface="Cambria" panose="02040503050406030204" pitchFamily="18" charset="0"/>
              </a:rPr>
              <a:t> </a:t>
            </a:r>
            <a:r>
              <a:rPr lang="en-US" sz="1400" b="0" i="0" u="none" strike="noStrike" baseline="0" err="1">
                <a:solidFill>
                  <a:srgbClr val="C8C8C8"/>
                </a:solidFill>
                <a:latin typeface="JetBrains Mono" pitchFamily="2" charset="0"/>
              </a:rPr>
              <a:t>rhs</a:t>
            </a:r>
            <a:r>
              <a:rPr lang="en-US" sz="1400" b="0" i="0" u="none" strike="noStrike" baseline="0" err="1">
                <a:solidFill>
                  <a:srgbClr val="FFFFFF"/>
                </a:solidFill>
                <a:latin typeface="JetBrains Mono" pitchFamily="2" charset="0"/>
              </a:rPr>
              <a:t>.</a:t>
            </a:r>
            <a:r>
              <a:rPr lang="en-US" sz="1400" b="0" i="0" u="none" strike="noStrike" baseline="0" err="1">
                <a:solidFill>
                  <a:srgbClr val="61DC67"/>
                </a:solidFill>
                <a:latin typeface="JetBrains Mono" pitchFamily="2" charset="0"/>
              </a:rPr>
              <a:t>m_Number</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US" sz="1400" b="0" i="0" u="none" strike="noStrike" baseline="0">
                <a:solidFill>
                  <a:srgbClr val="DCDCDC"/>
                </a:solidFill>
                <a:latin typeface="JetBrains Mono" pitchFamily="2" charset="0"/>
              </a:rPr>
              <a:t>	</a:t>
            </a:r>
            <a:r>
              <a:rPr lang="en-US" sz="1400" b="0" i="0" u="none" strike="noStrike" baseline="0">
                <a:solidFill>
                  <a:srgbClr val="D5A2DF"/>
                </a:solidFill>
                <a:latin typeface="JetBrains Mono" pitchFamily="2" charset="0"/>
              </a:rPr>
              <a:t>bool</a:t>
            </a:r>
            <a:r>
              <a:rPr lang="en-US" sz="1400" b="0" i="0" u="none" strike="noStrike" baseline="0">
                <a:solidFill>
                  <a:srgbClr val="DCDCDC"/>
                </a:solidFill>
                <a:latin typeface="Cambria" panose="02040503050406030204" pitchFamily="18" charset="0"/>
              </a:rPr>
              <a:t> </a:t>
            </a:r>
            <a:r>
              <a:rPr lang="en-US" sz="1400" b="0" i="0" u="none" strike="noStrike" baseline="0">
                <a:solidFill>
                  <a:srgbClr val="B4B4B4"/>
                </a:solidFill>
                <a:latin typeface="JetBrains Mono" pitchFamily="2" charset="0"/>
              </a:rPr>
              <a:t>operator==</a:t>
            </a:r>
            <a:r>
              <a:rPr lang="en-US" sz="1400" b="0" i="0" u="none" strike="noStrike" baseline="0">
                <a:solidFill>
                  <a:srgbClr val="FFFFFF"/>
                </a:solidFill>
                <a:latin typeface="JetBrains Mono" pitchFamily="2" charset="0"/>
              </a:rPr>
              <a:t>(</a:t>
            </a:r>
            <a:r>
              <a:rPr lang="en-US" sz="1400" b="0" i="0" u="none" strike="noStrike" baseline="0">
                <a:solidFill>
                  <a:srgbClr val="D5A2DF"/>
                </a:solidFill>
                <a:latin typeface="JetBrains Mono" pitchFamily="2" charset="0"/>
              </a:rPr>
              <a:t>const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C5503"/>
                </a:solidFill>
                <a:latin typeface="JetBrains Mono" pitchFamily="2" charset="0"/>
              </a:rPr>
              <a:t>Number</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&amp;</a:t>
            </a:r>
            <a:r>
              <a:rPr lang="en-US" sz="1400" b="0" i="0" u="none" strike="noStrike" baseline="0" err="1">
                <a:solidFill>
                  <a:srgbClr val="C8C8C8"/>
                </a:solidFill>
                <a:latin typeface="JetBrains Mono" pitchFamily="2" charset="0"/>
              </a:rPr>
              <a:t>rhs</a:t>
            </a:r>
            <a:r>
              <a:rPr lang="en-US" sz="1400" b="0" i="0" u="none" strike="noStrike" baseline="0">
                <a:solidFill>
                  <a:srgbClr val="FFFFFF"/>
                </a:solidFill>
                <a:latin typeface="JetBrains Mono" pitchFamily="2" charset="0"/>
              </a:rPr>
              <a:t>)</a:t>
            </a:r>
            <a:r>
              <a:rPr lang="en-US" sz="1400" b="0" i="0" u="none" strike="noStrike" baseline="0">
                <a:solidFill>
                  <a:srgbClr val="D5A2DF"/>
                </a:solidFill>
                <a:latin typeface="JetBrains Mono" pitchFamily="2" charset="0"/>
              </a:rPr>
              <a:t>const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CAC751"/>
                </a:solidFill>
                <a:latin typeface="JetBrains Mono" pitchFamily="2" charset="0"/>
              </a:rPr>
              <a:t>std</a:t>
            </a:r>
            <a:r>
              <a:rPr lang="en-IN" sz="1400" b="0" i="0" u="none" strike="noStrike" baseline="0">
                <a:solidFill>
                  <a:srgbClr val="FFFFFF"/>
                </a:solidFill>
                <a:latin typeface="JetBrains Mono" pitchFamily="2" charset="0"/>
              </a:rPr>
              <a:t>::</a:t>
            </a:r>
            <a:r>
              <a:rPr lang="en-IN" sz="1400" b="0" i="0" u="none" strike="noStrike" baseline="0" err="1">
                <a:solidFill>
                  <a:srgbClr val="FBB3C8"/>
                </a:solidFill>
                <a:latin typeface="JetBrains Mono" pitchFamily="2" charset="0"/>
              </a:rPr>
              <a:t>cout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008B8B"/>
                </a:solidFill>
                <a:latin typeface="JetBrains Mono" pitchFamily="2" charset="0"/>
              </a:rPr>
              <a:t>&lt;&lt;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A31515"/>
                </a:solidFill>
                <a:latin typeface="JetBrains Mono" pitchFamily="2" charset="0"/>
              </a:rPr>
              <a:t>"</a:t>
            </a:r>
            <a:r>
              <a:rPr lang="en-IN" sz="1400" b="0" i="0" u="none" strike="noStrike" baseline="0">
                <a:solidFill>
                  <a:srgbClr val="C3E88D"/>
                </a:solidFill>
                <a:latin typeface="JetBrains Mono" pitchFamily="2" charset="0"/>
              </a:rPr>
              <a:t>operator</a:t>
            </a:r>
            <a:r>
              <a:rPr lang="en-IN" sz="1400" b="0" i="0" u="none" strike="noStrike" baseline="0">
                <a:solidFill>
                  <a:srgbClr val="C3E88D"/>
                </a:solidFill>
                <a:latin typeface="Cambria" panose="02040503050406030204" pitchFamily="18" charset="0"/>
              </a:rPr>
              <a:t> </a:t>
            </a:r>
            <a:r>
              <a:rPr lang="en-IN" sz="1400" b="0" i="0" u="none" strike="noStrike" baseline="0">
                <a:solidFill>
                  <a:srgbClr val="C3E88D"/>
                </a:solidFill>
                <a:latin typeface="JetBrains Mono" pitchFamily="2" charset="0"/>
              </a:rPr>
              <a:t>==</a:t>
            </a:r>
            <a:r>
              <a:rPr lang="en-IN" sz="1400" b="0" i="0" u="none" strike="noStrike" baseline="0">
                <a:solidFill>
                  <a:srgbClr val="C3E88D"/>
                </a:solidFill>
                <a:latin typeface="Cambria" panose="02040503050406030204" pitchFamily="18" charset="0"/>
              </a:rPr>
              <a:t> </a:t>
            </a:r>
            <a:r>
              <a:rPr lang="en-IN" sz="1400" b="0" i="0" u="none" strike="noStrike" baseline="0">
                <a:solidFill>
                  <a:srgbClr val="A31515"/>
                </a:solidFill>
                <a:latin typeface="JetBrains Mono" pitchFamily="2" charset="0"/>
              </a:rPr>
              <a:t>\n"</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US" sz="1400" b="0" i="0" u="none" strike="noStrike" baseline="0">
                <a:solidFill>
                  <a:srgbClr val="DCDCDC"/>
                </a:solidFill>
                <a:latin typeface="JetBrains Mono" pitchFamily="2" charset="0"/>
              </a:rPr>
              <a:t>		</a:t>
            </a:r>
            <a:r>
              <a:rPr lang="en-US" sz="1400" b="0" i="0" u="none" strike="noStrike" baseline="0">
                <a:solidFill>
                  <a:srgbClr val="6B6BE9"/>
                </a:solidFill>
                <a:latin typeface="JetBrains Mono" pitchFamily="2" charset="0"/>
              </a:rPr>
              <a:t>return</a:t>
            </a:r>
            <a:r>
              <a:rPr lang="en-US" sz="1400" b="0" i="0" u="none" strike="noStrike" baseline="0">
                <a:solidFill>
                  <a:srgbClr val="DCDCDC"/>
                </a:solidFill>
                <a:latin typeface="Cambria" panose="02040503050406030204" pitchFamily="18" charset="0"/>
              </a:rPr>
              <a:t> </a:t>
            </a:r>
            <a:r>
              <a:rPr lang="en-US" sz="1400" b="0" i="0" u="none" strike="noStrike" baseline="0" err="1">
                <a:solidFill>
                  <a:srgbClr val="61DC67"/>
                </a:solidFill>
                <a:latin typeface="JetBrains Mono" pitchFamily="2" charset="0"/>
              </a:rPr>
              <a:t>m_Number</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err="1">
                <a:solidFill>
                  <a:srgbClr val="C8C8C8"/>
                </a:solidFill>
                <a:latin typeface="JetBrains Mono" pitchFamily="2" charset="0"/>
              </a:rPr>
              <a:t>rhs</a:t>
            </a:r>
            <a:r>
              <a:rPr lang="en-US" sz="1400" b="0" i="0" u="none" strike="noStrike" baseline="0" err="1">
                <a:solidFill>
                  <a:srgbClr val="FFFFFF"/>
                </a:solidFill>
                <a:latin typeface="JetBrains Mono" pitchFamily="2" charset="0"/>
              </a:rPr>
              <a:t>.</a:t>
            </a:r>
            <a:r>
              <a:rPr lang="en-US" sz="1400" b="0" i="0" u="none" strike="noStrike" baseline="0" err="1">
                <a:solidFill>
                  <a:srgbClr val="61DC67"/>
                </a:solidFill>
                <a:latin typeface="JetBrains Mono" pitchFamily="2" charset="0"/>
              </a:rPr>
              <a:t>m_Number</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p>
        </p:txBody>
      </p:sp>
      <p:sp>
        <p:nvSpPr>
          <p:cNvPr id="10" name="TextBox 9">
            <a:extLst>
              <a:ext uri="{FF2B5EF4-FFF2-40B4-BE49-F238E27FC236}">
                <a16:creationId xmlns:a16="http://schemas.microsoft.com/office/drawing/2014/main" id="{7B7C5672-16CB-4BE7-8B87-6A3740CB6244}"/>
              </a:ext>
            </a:extLst>
          </p:cNvPr>
          <p:cNvSpPr txBox="1"/>
          <p:nvPr/>
        </p:nvSpPr>
        <p:spPr>
          <a:xfrm>
            <a:off x="6937250" y="1883677"/>
            <a:ext cx="3346704" cy="2062103"/>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7B6FC4"/>
                </a:solidFill>
                <a:latin typeface="JetBrains Mono" pitchFamily="2" charset="0"/>
              </a:rPr>
              <a:t>main</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DC5503"/>
                </a:solidFill>
                <a:latin typeface="JetBrains Mono" pitchFamily="2" charset="0"/>
              </a:rPr>
              <a:t>Number</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x</a:t>
            </a:r>
            <a:r>
              <a:rPr lang="en-US" sz="1600" b="0" i="0" u="none" strike="noStrike" baseline="0">
                <a:solidFill>
                  <a:srgbClr val="008B8B"/>
                </a:solidFill>
                <a:latin typeface="JetBrains Mono" pitchFamily="2" charset="0"/>
              </a:rPr>
              <a:t>{</a:t>
            </a:r>
            <a:r>
              <a:rPr lang="en-US" sz="1600" b="0" i="0" u="none" strike="noStrike" baseline="0">
                <a:solidFill>
                  <a:srgbClr val="F78C6C"/>
                </a:solidFill>
                <a:latin typeface="JetBrains Mono" pitchFamily="2" charset="0"/>
              </a:rPr>
              <a:t>1</a:t>
            </a:r>
            <a:r>
              <a:rPr lang="en-US" sz="1600" b="0" i="0" u="none" strike="noStrike" baseline="0">
                <a:solidFill>
                  <a:srgbClr val="008B8B"/>
                </a:solidFill>
                <a:latin typeface="JetBrains Mono" pitchFamily="2" charset="0"/>
              </a:rPr>
              <a:t>}</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y</a:t>
            </a:r>
            <a:r>
              <a:rPr lang="en-US" sz="1600" b="0" i="0" u="none" strike="noStrike" baseline="0">
                <a:solidFill>
                  <a:srgbClr val="008B8B"/>
                </a:solidFill>
                <a:latin typeface="JetBrains Mono" pitchFamily="2" charset="0"/>
              </a:rPr>
              <a:t>{</a:t>
            </a:r>
            <a:r>
              <a:rPr lang="en-US" sz="1600" b="0" i="0" u="none" strike="noStrike" baseline="0">
                <a:solidFill>
                  <a:srgbClr val="F78C6C"/>
                </a:solidFill>
                <a:latin typeface="JetBrains Mono" pitchFamily="2" charset="0"/>
              </a:rPr>
              <a:t>10</a:t>
            </a:r>
            <a:r>
              <a:rPr lang="en-US" sz="1600" b="0" i="0" u="none" strike="noStrike" baseline="0">
                <a:solidFill>
                  <a:srgbClr val="008B8B"/>
                </a:solidFill>
                <a:latin typeface="JetBrains Mono" pitchFamily="2" charset="0"/>
              </a:rPr>
              <a:t>}</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auto</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r1</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&lt;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auto</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r2</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&gt;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auto</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r3</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auto</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r4</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
        <p:nvSpPr>
          <p:cNvPr id="12" name="TextBox 11">
            <a:extLst>
              <a:ext uri="{FF2B5EF4-FFF2-40B4-BE49-F238E27FC236}">
                <a16:creationId xmlns:a16="http://schemas.microsoft.com/office/drawing/2014/main" id="{095F1708-2DEE-4AB4-B0CD-AC21A4BC8161}"/>
              </a:ext>
            </a:extLst>
          </p:cNvPr>
          <p:cNvSpPr txBox="1"/>
          <p:nvPr/>
        </p:nvSpPr>
        <p:spPr>
          <a:xfrm>
            <a:off x="7595618" y="5169436"/>
            <a:ext cx="2029968" cy="1323439"/>
          </a:xfrm>
          <a:prstGeom prst="rect">
            <a:avLst/>
          </a:prstGeom>
          <a:solidFill>
            <a:schemeClr val="bg1">
              <a:lumMod val="95000"/>
              <a:lumOff val="5000"/>
            </a:schemeClr>
          </a:solidFill>
        </p:spPr>
        <p:txBody>
          <a:bodyPr wrap="square">
            <a:spAutoFit/>
          </a:bodyPr>
          <a:lstStyle/>
          <a:p>
            <a:r>
              <a:rPr lang="en-IN" sz="2000"/>
              <a:t>operator &lt;</a:t>
            </a:r>
          </a:p>
          <a:p>
            <a:r>
              <a:rPr lang="en-IN" sz="2000"/>
              <a:t>operator &lt;=&gt;</a:t>
            </a:r>
          </a:p>
          <a:p>
            <a:r>
              <a:rPr lang="en-IN" sz="2000"/>
              <a:t>operator ==</a:t>
            </a:r>
          </a:p>
          <a:p>
            <a:r>
              <a:rPr lang="en-IN" sz="2000"/>
              <a:t>operator ==</a:t>
            </a:r>
          </a:p>
        </p:txBody>
      </p:sp>
      <p:sp>
        <p:nvSpPr>
          <p:cNvPr id="13" name="Arrow: Down 12">
            <a:extLst>
              <a:ext uri="{FF2B5EF4-FFF2-40B4-BE49-F238E27FC236}">
                <a16:creationId xmlns:a16="http://schemas.microsoft.com/office/drawing/2014/main" id="{F5024E41-A2E3-4338-AA60-97C20490266C}"/>
              </a:ext>
            </a:extLst>
          </p:cNvPr>
          <p:cNvSpPr/>
          <p:nvPr/>
        </p:nvSpPr>
        <p:spPr>
          <a:xfrm>
            <a:off x="8346135" y="4138769"/>
            <a:ext cx="528934" cy="763462"/>
          </a:xfrm>
          <a:prstGeom prst="downArrow">
            <a:avLst/>
          </a:prstGeom>
          <a:ln>
            <a:solidFill>
              <a:schemeClr val="bg1">
                <a:lumMod val="85000"/>
                <a:lumOff val="1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34928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77C8-7DD0-8FC2-F7DA-B43139414741}"/>
              </a:ext>
            </a:extLst>
          </p:cNvPr>
          <p:cNvSpPr>
            <a:spLocks noGrp="1"/>
          </p:cNvSpPr>
          <p:nvPr>
            <p:ph type="title"/>
          </p:nvPr>
        </p:nvSpPr>
        <p:spPr/>
        <p:txBody>
          <a:bodyPr/>
          <a:lstStyle/>
          <a:p>
            <a:r>
              <a:rPr lang="en-US"/>
              <a:t>operator &lt;=&gt; Return Type</a:t>
            </a:r>
            <a:endParaRPr lang="en-IN"/>
          </a:p>
        </p:txBody>
      </p:sp>
      <p:sp>
        <p:nvSpPr>
          <p:cNvPr id="3" name="Content Placeholder 2">
            <a:extLst>
              <a:ext uri="{FF2B5EF4-FFF2-40B4-BE49-F238E27FC236}">
                <a16:creationId xmlns:a16="http://schemas.microsoft.com/office/drawing/2014/main" id="{60D4EE35-BF41-1481-74AB-FDCCF42B6658}"/>
              </a:ext>
            </a:extLst>
          </p:cNvPr>
          <p:cNvSpPr>
            <a:spLocks noGrp="1"/>
          </p:cNvSpPr>
          <p:nvPr>
            <p:ph idx="1"/>
          </p:nvPr>
        </p:nvSpPr>
        <p:spPr/>
        <p:txBody>
          <a:bodyPr>
            <a:normAutofit/>
          </a:bodyPr>
          <a:lstStyle/>
          <a:p>
            <a:r>
              <a:rPr lang="en-US" i="1"/>
              <a:t>operator &lt;=&gt; </a:t>
            </a:r>
            <a:r>
              <a:rPr lang="en-US"/>
              <a:t>does not return Boolean value</a:t>
            </a:r>
          </a:p>
          <a:p>
            <a:pPr lvl="1"/>
            <a:r>
              <a:rPr lang="en-US"/>
              <a:t>Similar to C </a:t>
            </a:r>
            <a:r>
              <a:rPr lang="en-US" i="1" err="1"/>
              <a:t>strcmp</a:t>
            </a:r>
            <a:r>
              <a:rPr lang="en-US"/>
              <a:t> function that returns a value (an integer) to indicate comparison</a:t>
            </a:r>
          </a:p>
          <a:p>
            <a:r>
              <a:rPr lang="en-US" i="1"/>
              <a:t>operator &lt;=&gt;</a:t>
            </a:r>
            <a:r>
              <a:rPr lang="en-US"/>
              <a:t> returns </a:t>
            </a:r>
          </a:p>
          <a:p>
            <a:pPr lvl="1"/>
            <a:r>
              <a:rPr lang="en-US"/>
              <a:t>negative value to indicate less</a:t>
            </a:r>
          </a:p>
          <a:p>
            <a:pPr lvl="1"/>
            <a:r>
              <a:rPr lang="en-US"/>
              <a:t>positive value to indicate greater</a:t>
            </a:r>
          </a:p>
          <a:p>
            <a:pPr lvl="1"/>
            <a:r>
              <a:rPr lang="en-US"/>
              <a:t>0 to indicate equal or equivalent</a:t>
            </a:r>
          </a:p>
          <a:p>
            <a:r>
              <a:rPr lang="en-US"/>
              <a:t>But the return value is not an integral</a:t>
            </a:r>
          </a:p>
          <a:p>
            <a:endParaRPr lang="en-IN"/>
          </a:p>
        </p:txBody>
      </p:sp>
    </p:spTree>
    <p:extLst>
      <p:ext uri="{BB962C8B-B14F-4D97-AF65-F5344CB8AC3E}">
        <p14:creationId xmlns:p14="http://schemas.microsoft.com/office/powerpoint/2010/main" val="17841716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990D-E2F5-4508-940F-E5AF99FF52DF}"/>
              </a:ext>
            </a:extLst>
          </p:cNvPr>
          <p:cNvSpPr>
            <a:spLocks noGrp="1"/>
          </p:cNvSpPr>
          <p:nvPr>
            <p:ph type="title"/>
          </p:nvPr>
        </p:nvSpPr>
        <p:spPr/>
        <p:txBody>
          <a:bodyPr/>
          <a:lstStyle/>
          <a:p>
            <a:r>
              <a:rPr lang="en-US"/>
              <a:t>Comparison Categories</a:t>
            </a:r>
            <a:endParaRPr lang="en-IN"/>
          </a:p>
        </p:txBody>
      </p:sp>
      <p:sp>
        <p:nvSpPr>
          <p:cNvPr id="3" name="Content Placeholder 2">
            <a:extLst>
              <a:ext uri="{FF2B5EF4-FFF2-40B4-BE49-F238E27FC236}">
                <a16:creationId xmlns:a16="http://schemas.microsoft.com/office/drawing/2014/main" id="{8F600F69-8945-44F1-8309-60207B9CDBAC}"/>
              </a:ext>
            </a:extLst>
          </p:cNvPr>
          <p:cNvSpPr>
            <a:spLocks noGrp="1"/>
          </p:cNvSpPr>
          <p:nvPr>
            <p:ph idx="1"/>
          </p:nvPr>
        </p:nvSpPr>
        <p:spPr/>
        <p:txBody>
          <a:bodyPr>
            <a:normAutofit fontScale="92500" lnSpcReduction="20000"/>
          </a:bodyPr>
          <a:lstStyle/>
          <a:p>
            <a:r>
              <a:rPr lang="en-US"/>
              <a:t>The operator &lt;=&gt; returns one of the following comparison category types for any type T</a:t>
            </a:r>
          </a:p>
          <a:p>
            <a:pPr lvl="1"/>
            <a:r>
              <a:rPr lang="en-US"/>
              <a:t>std::</a:t>
            </a:r>
            <a:r>
              <a:rPr lang="en-US" err="1"/>
              <a:t>strong_ordering</a:t>
            </a:r>
            <a:endParaRPr lang="en-US"/>
          </a:p>
          <a:p>
            <a:pPr lvl="1"/>
            <a:r>
              <a:rPr lang="en-US"/>
              <a:t>std::</a:t>
            </a:r>
            <a:r>
              <a:rPr lang="en-US" err="1"/>
              <a:t>weak_ordering</a:t>
            </a:r>
            <a:endParaRPr lang="en-US"/>
          </a:p>
          <a:p>
            <a:pPr lvl="1"/>
            <a:r>
              <a:rPr lang="en-US"/>
              <a:t>std::</a:t>
            </a:r>
            <a:r>
              <a:rPr lang="en-US" err="1"/>
              <a:t>partial_ordering</a:t>
            </a:r>
            <a:endParaRPr lang="en-US"/>
          </a:p>
          <a:p>
            <a:r>
              <a:rPr lang="en-IN"/>
              <a:t>These are convertible from strongest to weakest but not the other way round</a:t>
            </a:r>
          </a:p>
          <a:p>
            <a:pPr marL="0" indent="0" algn="ctr">
              <a:buNone/>
            </a:pPr>
            <a:r>
              <a:rPr lang="en-IN" sz="2800" b="1" i="1">
                <a:solidFill>
                  <a:srgbClr val="C00000"/>
                </a:solidFill>
              </a:rPr>
              <a:t>std::</a:t>
            </a:r>
            <a:r>
              <a:rPr lang="en-IN" sz="2800" b="1" i="1" err="1">
                <a:solidFill>
                  <a:srgbClr val="C00000"/>
                </a:solidFill>
              </a:rPr>
              <a:t>strong_ordering</a:t>
            </a:r>
            <a:r>
              <a:rPr lang="en-IN" sz="2800" b="1" i="1">
                <a:solidFill>
                  <a:srgbClr val="C00000"/>
                </a:solidFill>
              </a:rPr>
              <a:t> </a:t>
            </a:r>
            <a:r>
              <a:rPr lang="en-IN" sz="2800" b="1" i="1"/>
              <a:t>=&gt; </a:t>
            </a:r>
            <a:r>
              <a:rPr lang="en-IN" sz="2800" b="1" i="1">
                <a:solidFill>
                  <a:schemeClr val="accent4">
                    <a:lumMod val="50000"/>
                  </a:schemeClr>
                </a:solidFill>
              </a:rPr>
              <a:t>std::</a:t>
            </a:r>
            <a:r>
              <a:rPr lang="en-IN" sz="2800" b="1" i="1" err="1">
                <a:solidFill>
                  <a:schemeClr val="accent4">
                    <a:lumMod val="50000"/>
                  </a:schemeClr>
                </a:solidFill>
              </a:rPr>
              <a:t>weak_ordering</a:t>
            </a:r>
            <a:r>
              <a:rPr lang="en-IN" sz="2800" b="1" i="1">
                <a:solidFill>
                  <a:schemeClr val="accent4">
                    <a:lumMod val="50000"/>
                  </a:schemeClr>
                </a:solidFill>
              </a:rPr>
              <a:t> </a:t>
            </a:r>
            <a:r>
              <a:rPr lang="en-IN" sz="2800" b="1" i="1"/>
              <a:t>=&gt; </a:t>
            </a:r>
            <a:r>
              <a:rPr lang="en-IN" sz="2800" b="1" i="1">
                <a:solidFill>
                  <a:schemeClr val="accent6">
                    <a:lumMod val="75000"/>
                  </a:schemeClr>
                </a:solidFill>
              </a:rPr>
              <a:t>std::partial ordering</a:t>
            </a:r>
          </a:p>
          <a:p>
            <a:r>
              <a:rPr lang="en-IN"/>
              <a:t>This means a type that supports strong ordering implicitly supports other ordering types</a:t>
            </a:r>
          </a:p>
        </p:txBody>
      </p:sp>
    </p:spTree>
    <p:extLst>
      <p:ext uri="{BB962C8B-B14F-4D97-AF65-F5344CB8AC3E}">
        <p14:creationId xmlns:p14="http://schemas.microsoft.com/office/powerpoint/2010/main" val="16909141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DE07-5960-4111-8E2F-24E0173C1EC4}"/>
              </a:ext>
            </a:extLst>
          </p:cNvPr>
          <p:cNvSpPr>
            <a:spLocks noGrp="1"/>
          </p:cNvSpPr>
          <p:nvPr>
            <p:ph type="title"/>
          </p:nvPr>
        </p:nvSpPr>
        <p:spPr/>
        <p:txBody>
          <a:bodyPr/>
          <a:lstStyle/>
          <a:p>
            <a:r>
              <a:rPr lang="en-US"/>
              <a:t>std::strong_ordering</a:t>
            </a:r>
            <a:endParaRPr lang="en-IN"/>
          </a:p>
        </p:txBody>
      </p:sp>
      <p:sp>
        <p:nvSpPr>
          <p:cNvPr id="3" name="Content Placeholder 2">
            <a:extLst>
              <a:ext uri="{FF2B5EF4-FFF2-40B4-BE49-F238E27FC236}">
                <a16:creationId xmlns:a16="http://schemas.microsoft.com/office/drawing/2014/main" id="{17A59AC2-F16A-4FF8-8F26-A592FDBBCECF}"/>
              </a:ext>
            </a:extLst>
          </p:cNvPr>
          <p:cNvSpPr>
            <a:spLocks noGrp="1"/>
          </p:cNvSpPr>
          <p:nvPr>
            <p:ph idx="1"/>
          </p:nvPr>
        </p:nvSpPr>
        <p:spPr/>
        <p:txBody>
          <a:bodyPr>
            <a:normAutofit/>
          </a:bodyPr>
          <a:lstStyle/>
          <a:p>
            <a:r>
              <a:rPr lang="en-IN"/>
              <a:t>Return type of the three-way comparison</a:t>
            </a:r>
          </a:p>
          <a:p>
            <a:r>
              <a:rPr lang="en-IN"/>
              <a:t>Also called total ordering</a:t>
            </a:r>
          </a:p>
          <a:p>
            <a:r>
              <a:rPr lang="en-IN"/>
              <a:t>Equivalent values are indistinguishable or substitutable e.g., integrals</a:t>
            </a:r>
          </a:p>
          <a:p>
            <a:r>
              <a:rPr lang="en-IN"/>
              <a:t>One of the three relations must be true (a &lt; b, a == b or a &gt; b)</a:t>
            </a:r>
          </a:p>
          <a:p>
            <a:r>
              <a:rPr lang="en-IN"/>
              <a:t>Does not allow incomparable values</a:t>
            </a:r>
          </a:p>
          <a:p>
            <a:endParaRPr lang="en-IN"/>
          </a:p>
        </p:txBody>
      </p:sp>
    </p:spTree>
    <p:extLst>
      <p:ext uri="{BB962C8B-B14F-4D97-AF65-F5344CB8AC3E}">
        <p14:creationId xmlns:p14="http://schemas.microsoft.com/office/powerpoint/2010/main" val="137651583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DE07-5960-4111-8E2F-24E0173C1EC4}"/>
              </a:ext>
            </a:extLst>
          </p:cNvPr>
          <p:cNvSpPr>
            <a:spLocks noGrp="1"/>
          </p:cNvSpPr>
          <p:nvPr>
            <p:ph type="title"/>
          </p:nvPr>
        </p:nvSpPr>
        <p:spPr/>
        <p:txBody>
          <a:bodyPr/>
          <a:lstStyle/>
          <a:p>
            <a:r>
              <a:rPr lang="en-US"/>
              <a:t>std::</a:t>
            </a:r>
            <a:r>
              <a:rPr lang="en-US" err="1"/>
              <a:t>strong_ordering</a:t>
            </a:r>
            <a:endParaRPr lang="en-IN"/>
          </a:p>
        </p:txBody>
      </p:sp>
      <p:sp>
        <p:nvSpPr>
          <p:cNvPr id="3" name="Content Placeholder 2">
            <a:extLst>
              <a:ext uri="{FF2B5EF4-FFF2-40B4-BE49-F238E27FC236}">
                <a16:creationId xmlns:a16="http://schemas.microsoft.com/office/drawing/2014/main" id="{17A59AC2-F16A-4FF8-8F26-A592FDBBCECF}"/>
              </a:ext>
            </a:extLst>
          </p:cNvPr>
          <p:cNvSpPr>
            <a:spLocks noGrp="1"/>
          </p:cNvSpPr>
          <p:nvPr>
            <p:ph idx="1"/>
          </p:nvPr>
        </p:nvSpPr>
        <p:spPr/>
        <p:txBody>
          <a:bodyPr>
            <a:normAutofit/>
          </a:bodyPr>
          <a:lstStyle/>
          <a:p>
            <a:r>
              <a:rPr lang="en-IN"/>
              <a:t>Contains four values that indicate the ordering relationship i.e., </a:t>
            </a:r>
            <a:r>
              <a:rPr lang="en-IN" i="1"/>
              <a:t>less, equal, equivalent &amp; greater</a:t>
            </a:r>
          </a:p>
          <a:p>
            <a:r>
              <a:rPr lang="en-IN"/>
              <a:t>Can be implicitly converted to </a:t>
            </a:r>
            <a:r>
              <a:rPr lang="en-IN" i="1"/>
              <a:t>std::</a:t>
            </a:r>
            <a:r>
              <a:rPr lang="en-IN" i="1" err="1"/>
              <a:t>weak_ordering</a:t>
            </a:r>
            <a:r>
              <a:rPr lang="en-IN" i="1"/>
              <a:t> </a:t>
            </a:r>
            <a:r>
              <a:rPr lang="en-IN"/>
              <a:t>or </a:t>
            </a:r>
            <a:r>
              <a:rPr lang="en-IN" i="1"/>
              <a:t>std::</a:t>
            </a:r>
            <a:r>
              <a:rPr lang="en-IN" i="1" err="1"/>
              <a:t>partial_ordering</a:t>
            </a:r>
            <a:endParaRPr lang="en-IN" i="1"/>
          </a:p>
          <a:p>
            <a:r>
              <a:rPr lang="en-US"/>
              <a:t>Types that support strong ordering are integrals &amp; common string types</a:t>
            </a:r>
            <a:endParaRPr lang="en-IN"/>
          </a:p>
          <a:p>
            <a:pPr marL="0" indent="0">
              <a:buNone/>
            </a:pPr>
            <a:endParaRPr lang="en-IN" i="1"/>
          </a:p>
        </p:txBody>
      </p:sp>
    </p:spTree>
    <p:extLst>
      <p:ext uri="{BB962C8B-B14F-4D97-AF65-F5344CB8AC3E}">
        <p14:creationId xmlns:p14="http://schemas.microsoft.com/office/powerpoint/2010/main" val="29463180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9C5AF4-CE4B-4385-A445-CF550E983D9F}"/>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6EB26CD5-E660-419A-A340-EE0A96984717}"/>
              </a:ext>
            </a:extLst>
          </p:cNvPr>
          <p:cNvSpPr txBox="1"/>
          <p:nvPr/>
        </p:nvSpPr>
        <p:spPr>
          <a:xfrm>
            <a:off x="697734" y="1898809"/>
            <a:ext cx="5905041" cy="3970318"/>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1</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1</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auto</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r1</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&lt;=&gt;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D5A2DF"/>
                </a:solidFill>
                <a:latin typeface="JetBrains Mono" pitchFamily="2" charset="0"/>
              </a:rPr>
              <a:t>typeid</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r1</a:t>
            </a:r>
            <a:r>
              <a:rPr lang="en-US" sz="1600" b="0" i="0" u="none" strike="noStrike" baseline="0">
                <a:solidFill>
                  <a:srgbClr val="FFFFFF"/>
                </a:solidFill>
                <a:latin typeface="JetBrains Mono" pitchFamily="2" charset="0"/>
              </a:rPr>
              <a:t>).</a:t>
            </a:r>
            <a:r>
              <a:rPr lang="en-US" sz="1600" b="0" i="0" u="none" strike="noStrike" baseline="0">
                <a:solidFill>
                  <a:srgbClr val="82B7E1"/>
                </a:solidFill>
                <a:latin typeface="JetBrains Mono" pitchFamily="2" charset="0"/>
              </a:rPr>
              <a:t>name</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6B6BE9"/>
                </a:solidFill>
                <a:latin typeface="JetBrains Mono" pitchFamily="2" charset="0"/>
              </a:rPr>
              <a:t>if</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r1</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008B8B"/>
                </a:solidFill>
                <a:latin typeface="JetBrains Mono" pitchFamily="2" charset="0"/>
              </a:rPr>
              <a:t>strong_ordering</a:t>
            </a:r>
            <a:r>
              <a:rPr lang="en-US" sz="1600" b="0" i="0" u="none" strike="noStrike" baseline="0">
                <a:solidFill>
                  <a:srgbClr val="FFFFFF"/>
                </a:solidFill>
                <a:latin typeface="JetBrains Mono" pitchFamily="2" charset="0"/>
              </a:rPr>
              <a:t>::</a:t>
            </a:r>
            <a:r>
              <a:rPr lang="en-US" sz="1600" b="0" i="0" u="none" strike="noStrike" baseline="0">
                <a:solidFill>
                  <a:srgbClr val="FFFF00"/>
                </a:solidFill>
                <a:latin typeface="JetBrains Mono" pitchFamily="2" charset="0"/>
              </a:rPr>
              <a:t>equal</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x</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y</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6B6BE9"/>
                </a:solidFill>
                <a:latin typeface="JetBrains Mono" pitchFamily="2" charset="0"/>
              </a:rPr>
              <a:t>if</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r1</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008B8B"/>
                </a:solidFill>
                <a:latin typeface="JetBrains Mono" pitchFamily="2" charset="0"/>
              </a:rPr>
              <a:t>strong_ordering</a:t>
            </a:r>
            <a:r>
              <a:rPr lang="en-US" sz="1600" b="0" i="0" u="none" strike="noStrike" baseline="0">
                <a:solidFill>
                  <a:srgbClr val="FFFFFF"/>
                </a:solidFill>
                <a:latin typeface="JetBrains Mono" pitchFamily="2" charset="0"/>
              </a:rPr>
              <a:t>::</a:t>
            </a:r>
            <a:r>
              <a:rPr lang="en-US" sz="1600" b="0" i="0" u="none" strike="noStrike" baseline="0">
                <a:solidFill>
                  <a:srgbClr val="FFFF00"/>
                </a:solidFill>
                <a:latin typeface="JetBrains Mono" pitchFamily="2" charset="0"/>
              </a:rPr>
              <a:t>equivalent</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x</a:t>
            </a:r>
            <a:r>
              <a:rPr lang="en-US" sz="1600" b="0" i="0" u="none" strike="noStrike" baseline="0">
                <a:solidFill>
                  <a:srgbClr val="C3E88D"/>
                </a:solidFill>
                <a:latin typeface="Cambria" panose="02040503050406030204" pitchFamily="18" charset="0"/>
              </a:rPr>
              <a:t> </a:t>
            </a:r>
            <a:r>
              <a:rPr lang="en-US" sz="1600" b="0" i="0" u="none" strike="noStrike" baseline="0" err="1">
                <a:solidFill>
                  <a:srgbClr val="C3E88D"/>
                </a:solidFill>
                <a:latin typeface="JetBrains Mono" pitchFamily="2" charset="0"/>
              </a:rPr>
              <a:t>equiv</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y</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6B6BE9"/>
                </a:solidFill>
                <a:latin typeface="JetBrains Mono" pitchFamily="2" charset="0"/>
              </a:rPr>
              <a:t>if</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r1</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008B8B"/>
                </a:solidFill>
                <a:latin typeface="JetBrains Mono" pitchFamily="2" charset="0"/>
              </a:rPr>
              <a:t>strong_ordering</a:t>
            </a:r>
            <a:r>
              <a:rPr lang="en-US" sz="1600" b="0" i="0" u="none" strike="noStrike" baseline="0">
                <a:solidFill>
                  <a:srgbClr val="FFFFFF"/>
                </a:solidFill>
                <a:latin typeface="JetBrains Mono" pitchFamily="2" charset="0"/>
              </a:rPr>
              <a:t>::</a:t>
            </a:r>
            <a:r>
              <a:rPr lang="en-US" sz="1600" b="0" i="0" u="none" strike="noStrike" baseline="0">
                <a:solidFill>
                  <a:srgbClr val="FFFF00"/>
                </a:solidFill>
                <a:latin typeface="JetBrains Mono" pitchFamily="2" charset="0"/>
              </a:rPr>
              <a:t>less</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x</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&lt;</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y</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6B6BE9"/>
                </a:solidFill>
                <a:latin typeface="JetBrains Mono" pitchFamily="2" charset="0"/>
              </a:rPr>
              <a:t>if</a:t>
            </a:r>
            <a:r>
              <a:rPr lang="en-IN" sz="1600" b="0" i="0" u="none" strike="noStrike" baseline="0">
                <a:solidFill>
                  <a:srgbClr val="FFFFFF"/>
                </a:solidFill>
                <a:latin typeface="JetBrains Mono" pitchFamily="2" charset="0"/>
              </a:rPr>
              <a:t>(</a:t>
            </a:r>
            <a:r>
              <a:rPr lang="en-IN" sz="1600" b="0" i="0" u="none" strike="noStrike" baseline="0">
                <a:solidFill>
                  <a:srgbClr val="C8C8C8"/>
                </a:solidFill>
                <a:latin typeface="JetBrains Mono" pitchFamily="2" charset="0"/>
              </a:rPr>
              <a:t>r1</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err="1">
                <a:solidFill>
                  <a:srgbClr val="008B8B"/>
                </a:solidFill>
                <a:latin typeface="JetBrains Mono" pitchFamily="2" charset="0"/>
              </a:rPr>
              <a:t>strong_ordering</a:t>
            </a:r>
            <a:r>
              <a:rPr lang="en-IN" sz="1600" b="0" i="0" u="none" strike="noStrike" baseline="0">
                <a:solidFill>
                  <a:srgbClr val="FFFFFF"/>
                </a:solidFill>
                <a:latin typeface="JetBrains Mono" pitchFamily="2" charset="0"/>
              </a:rPr>
              <a:t>::</a:t>
            </a:r>
            <a:r>
              <a:rPr lang="en-IN" sz="1600" b="0" i="0" u="none" strike="noStrike" baseline="0">
                <a:solidFill>
                  <a:srgbClr val="FFFF00"/>
                </a:solidFill>
                <a:latin typeface="JetBrains Mono" pitchFamily="2" charset="0"/>
              </a:rPr>
              <a:t>greater</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x</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&gt;</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y</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1100" b="0" i="0" u="none" strike="noStrike" baseline="0">
              <a:latin typeface="Times New Roman" panose="02020603050405020304" pitchFamily="18" charset="0"/>
            </a:endParaRPr>
          </a:p>
        </p:txBody>
      </p:sp>
      <p:sp>
        <p:nvSpPr>
          <p:cNvPr id="8" name="TextBox 7">
            <a:extLst>
              <a:ext uri="{FF2B5EF4-FFF2-40B4-BE49-F238E27FC236}">
                <a16:creationId xmlns:a16="http://schemas.microsoft.com/office/drawing/2014/main" id="{68D4EB39-0A5C-493E-B978-E056AA565E3B}"/>
              </a:ext>
            </a:extLst>
          </p:cNvPr>
          <p:cNvSpPr txBox="1"/>
          <p:nvPr/>
        </p:nvSpPr>
        <p:spPr>
          <a:xfrm>
            <a:off x="7175654" y="3121571"/>
            <a:ext cx="4318612" cy="1200329"/>
          </a:xfrm>
          <a:prstGeom prst="rect">
            <a:avLst/>
          </a:prstGeom>
          <a:solidFill>
            <a:schemeClr val="bg1">
              <a:lumMod val="95000"/>
              <a:lumOff val="5000"/>
            </a:schemeClr>
          </a:solidFill>
        </p:spPr>
        <p:txBody>
          <a:bodyPr wrap="square">
            <a:spAutoFit/>
          </a:bodyPr>
          <a:lstStyle/>
          <a:p>
            <a:r>
              <a:rPr lang="en-IN" sz="2400"/>
              <a:t>struct std::</a:t>
            </a:r>
            <a:r>
              <a:rPr lang="en-IN" sz="2400" err="1"/>
              <a:t>strong_ordering</a:t>
            </a:r>
            <a:endParaRPr lang="en-IN" sz="2400"/>
          </a:p>
          <a:p>
            <a:r>
              <a:rPr lang="en-IN" sz="2400"/>
              <a:t>x == y</a:t>
            </a:r>
          </a:p>
          <a:p>
            <a:r>
              <a:rPr lang="en-IN" sz="2400"/>
              <a:t>x </a:t>
            </a:r>
            <a:r>
              <a:rPr lang="en-IN" sz="2400" err="1"/>
              <a:t>equiv</a:t>
            </a:r>
            <a:r>
              <a:rPr lang="en-IN" sz="2400"/>
              <a:t> y</a:t>
            </a:r>
          </a:p>
        </p:txBody>
      </p:sp>
    </p:spTree>
    <p:extLst>
      <p:ext uri="{BB962C8B-B14F-4D97-AF65-F5344CB8AC3E}">
        <p14:creationId xmlns:p14="http://schemas.microsoft.com/office/powerpoint/2010/main" val="14396457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4EA7-C16D-4730-A179-014C50378FE3}"/>
              </a:ext>
            </a:extLst>
          </p:cNvPr>
          <p:cNvSpPr>
            <a:spLocks noGrp="1"/>
          </p:cNvSpPr>
          <p:nvPr>
            <p:ph type="title"/>
          </p:nvPr>
        </p:nvSpPr>
        <p:spPr/>
        <p:txBody>
          <a:bodyPr/>
          <a:lstStyle/>
          <a:p>
            <a:r>
              <a:rPr lang="en-US"/>
              <a:t>std::</a:t>
            </a:r>
            <a:r>
              <a:rPr lang="en-US" err="1"/>
              <a:t>weak_ordering</a:t>
            </a:r>
            <a:endParaRPr lang="en-IN"/>
          </a:p>
        </p:txBody>
      </p:sp>
      <p:sp>
        <p:nvSpPr>
          <p:cNvPr id="3" name="Content Placeholder 2">
            <a:extLst>
              <a:ext uri="{FF2B5EF4-FFF2-40B4-BE49-F238E27FC236}">
                <a16:creationId xmlns:a16="http://schemas.microsoft.com/office/drawing/2014/main" id="{6B766113-CE6C-42C7-ACFC-CDCA290F3AFB}"/>
              </a:ext>
            </a:extLst>
          </p:cNvPr>
          <p:cNvSpPr>
            <a:spLocks noGrp="1"/>
          </p:cNvSpPr>
          <p:nvPr>
            <p:ph idx="1"/>
          </p:nvPr>
        </p:nvSpPr>
        <p:spPr/>
        <p:txBody>
          <a:bodyPr>
            <a:normAutofit/>
          </a:bodyPr>
          <a:lstStyle/>
          <a:p>
            <a:r>
              <a:rPr lang="en-US"/>
              <a:t>Does not imply substitutability </a:t>
            </a:r>
          </a:p>
          <a:p>
            <a:r>
              <a:rPr lang="en-US"/>
              <a:t>Equivalent may be distinguishable e.g., case insensitive string comparison</a:t>
            </a:r>
          </a:p>
          <a:p>
            <a:r>
              <a:rPr lang="en-US"/>
              <a:t>Does not allow incomparable values</a:t>
            </a:r>
          </a:p>
          <a:p>
            <a:r>
              <a:rPr lang="en-IN"/>
              <a:t>One of the three relations must be true (a &lt; b, a == b or a &gt; b)</a:t>
            </a:r>
          </a:p>
          <a:p>
            <a:pPr marL="0" indent="0">
              <a:buNone/>
            </a:pPr>
            <a:endParaRPr lang="en-IN" i="1"/>
          </a:p>
          <a:p>
            <a:endParaRPr lang="en-IN"/>
          </a:p>
        </p:txBody>
      </p:sp>
    </p:spTree>
    <p:extLst>
      <p:ext uri="{BB962C8B-B14F-4D97-AF65-F5344CB8AC3E}">
        <p14:creationId xmlns:p14="http://schemas.microsoft.com/office/powerpoint/2010/main" val="38542691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4EA7-C16D-4730-A179-014C50378FE3}"/>
              </a:ext>
            </a:extLst>
          </p:cNvPr>
          <p:cNvSpPr>
            <a:spLocks noGrp="1"/>
          </p:cNvSpPr>
          <p:nvPr>
            <p:ph type="title"/>
          </p:nvPr>
        </p:nvSpPr>
        <p:spPr/>
        <p:txBody>
          <a:bodyPr/>
          <a:lstStyle/>
          <a:p>
            <a:r>
              <a:rPr lang="en-US"/>
              <a:t>std::</a:t>
            </a:r>
            <a:r>
              <a:rPr lang="en-US" err="1"/>
              <a:t>weak_ordering</a:t>
            </a:r>
            <a:endParaRPr lang="en-IN"/>
          </a:p>
        </p:txBody>
      </p:sp>
      <p:sp>
        <p:nvSpPr>
          <p:cNvPr id="3" name="Content Placeholder 2">
            <a:extLst>
              <a:ext uri="{FF2B5EF4-FFF2-40B4-BE49-F238E27FC236}">
                <a16:creationId xmlns:a16="http://schemas.microsoft.com/office/drawing/2014/main" id="{6B766113-CE6C-42C7-ACFC-CDCA290F3AFB}"/>
              </a:ext>
            </a:extLst>
          </p:cNvPr>
          <p:cNvSpPr>
            <a:spLocks noGrp="1"/>
          </p:cNvSpPr>
          <p:nvPr>
            <p:ph idx="1"/>
          </p:nvPr>
        </p:nvSpPr>
        <p:spPr/>
        <p:txBody>
          <a:bodyPr>
            <a:normAutofit/>
          </a:bodyPr>
          <a:lstStyle/>
          <a:p>
            <a:r>
              <a:rPr lang="en-IN"/>
              <a:t>Provides three members that indicate the ordering relationship i.e., </a:t>
            </a:r>
            <a:r>
              <a:rPr lang="en-IN" i="1"/>
              <a:t>less, equivalent &amp; greater</a:t>
            </a:r>
          </a:p>
          <a:p>
            <a:r>
              <a:rPr lang="en-IN"/>
              <a:t>Can be implicitly converted to </a:t>
            </a:r>
            <a:r>
              <a:rPr lang="en-IN" i="1"/>
              <a:t>std::</a:t>
            </a:r>
            <a:r>
              <a:rPr lang="en-IN" i="1" err="1"/>
              <a:t>partial_ordering</a:t>
            </a:r>
            <a:r>
              <a:rPr lang="en-IN" i="1"/>
              <a:t> </a:t>
            </a:r>
            <a:r>
              <a:rPr lang="en-IN"/>
              <a:t>but not to </a:t>
            </a:r>
            <a:r>
              <a:rPr lang="en-IN" i="1"/>
              <a:t>std::</a:t>
            </a:r>
            <a:r>
              <a:rPr lang="en-IN" i="1" err="1"/>
              <a:t>strong_ordering</a:t>
            </a:r>
            <a:endParaRPr lang="en-IN" i="1"/>
          </a:p>
          <a:p>
            <a:r>
              <a:rPr lang="en-IN"/>
              <a:t>Equivalent values do not have to be equal or have the same value</a:t>
            </a:r>
          </a:p>
          <a:p>
            <a:pPr lvl="1"/>
            <a:r>
              <a:rPr lang="en-IN"/>
              <a:t>case-insensitive comparison of strings</a:t>
            </a:r>
          </a:p>
          <a:p>
            <a:endParaRPr lang="en-IN"/>
          </a:p>
        </p:txBody>
      </p:sp>
    </p:spTree>
    <p:extLst>
      <p:ext uri="{BB962C8B-B14F-4D97-AF65-F5344CB8AC3E}">
        <p14:creationId xmlns:p14="http://schemas.microsoft.com/office/powerpoint/2010/main" val="418190811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48D16-A01E-F7EA-014A-1CF11912D256}"/>
              </a:ext>
            </a:extLst>
          </p:cNvPr>
          <p:cNvSpPr>
            <a:spLocks noGrp="1"/>
          </p:cNvSpPr>
          <p:nvPr>
            <p:ph type="title"/>
          </p:nvPr>
        </p:nvSpPr>
        <p:spPr/>
        <p:txBody>
          <a:bodyPr/>
          <a:lstStyle/>
          <a:p>
            <a:r>
              <a:rPr lang="en-US"/>
              <a:t>Example</a:t>
            </a:r>
            <a:endParaRPr lang="en-IN"/>
          </a:p>
        </p:txBody>
      </p:sp>
      <p:sp>
        <p:nvSpPr>
          <p:cNvPr id="5" name="TextBox 4">
            <a:extLst>
              <a:ext uri="{FF2B5EF4-FFF2-40B4-BE49-F238E27FC236}">
                <a16:creationId xmlns:a16="http://schemas.microsoft.com/office/drawing/2014/main" id="{F5C78E1F-D549-5C3F-8C9E-9CB5E92FFDD2}"/>
              </a:ext>
            </a:extLst>
          </p:cNvPr>
          <p:cNvSpPr txBox="1"/>
          <p:nvPr/>
        </p:nvSpPr>
        <p:spPr>
          <a:xfrm>
            <a:off x="2270522" y="2470271"/>
            <a:ext cx="7650956" cy="2192908"/>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569CD6"/>
                </a:solidFill>
                <a:latin typeface="Cascadia Mono SemiLight" panose="020B0609020000020004" pitchFamily="49" charset="0"/>
              </a:rPr>
              <a:t>class</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4EC9B0"/>
                </a:solidFill>
                <a:latin typeface="Cascadia Mono SemiLight" panose="020B0609020000020004" pitchFamily="49" charset="0"/>
              </a:rPr>
              <a:t>String</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C8C8C8"/>
                </a:solidFill>
                <a:latin typeface="Cascadia Mono SemiLight" panose="020B0609020000020004" pitchFamily="49" charset="0"/>
              </a:rPr>
              <a:t>std</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4EC9B0"/>
                </a:solidFill>
                <a:latin typeface="Cascadia Mono SemiLight" panose="020B0609020000020004" pitchFamily="49" charset="0"/>
              </a:rPr>
              <a:t>string</a:t>
            </a:r>
            <a:r>
              <a:rPr lang="en-IN" sz="1800" b="0" i="0" u="none" strike="noStrike" baseline="0">
                <a:solidFill>
                  <a:srgbClr val="F2F8F8"/>
                </a:solidFill>
                <a:latin typeface="Cascadia Mono SemiLight" panose="020B0609020000020004" pitchFamily="49" charset="0"/>
              </a:rPr>
              <a:t> </a:t>
            </a:r>
            <a:r>
              <a:rPr lang="en-IN" sz="1800" b="0" i="0" u="none" strike="noStrike" baseline="0" err="1">
                <a:solidFill>
                  <a:srgbClr val="DADADA"/>
                </a:solidFill>
                <a:latin typeface="Cascadia Mono SemiLight" panose="020B0609020000020004" pitchFamily="49" charset="0"/>
              </a:rPr>
              <a:t>m_Str</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569CD6"/>
                </a:solidFill>
                <a:latin typeface="Cascadia Mono SemiLight" panose="020B0609020000020004" pitchFamily="49" charset="0"/>
              </a:rPr>
              <a:t>public</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DCDCAA"/>
                </a:solidFill>
                <a:latin typeface="Cascadia Mono SemiLight" panose="020B0609020000020004" pitchFamily="49" charset="0"/>
              </a:rPr>
              <a:t>String</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569CD6"/>
                </a:solidFill>
                <a:latin typeface="Cascadia Mono SemiLight" panose="020B0609020000020004" pitchFamily="49" charset="0"/>
              </a:rPr>
              <a:t>const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569CD6"/>
                </a:solidFill>
                <a:latin typeface="Cascadia Mono SemiLight" panose="020B0609020000020004" pitchFamily="49" charset="0"/>
              </a:rPr>
              <a:t>char</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r>
              <a:rPr lang="en-US" sz="1800" b="0" i="0" u="none" strike="noStrike" baseline="0" err="1">
                <a:solidFill>
                  <a:srgbClr val="9A9A9A"/>
                </a:solidFill>
                <a:latin typeface="Cascadia Mono SemiLight" panose="020B0609020000020004" pitchFamily="49" charset="0"/>
              </a:rPr>
              <a:t>pstr</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E8C9BB"/>
                </a:solidFill>
                <a:latin typeface="Cascadia Mono SemiLight" panose="020B0609020000020004" pitchFamily="49" charset="0"/>
              </a:rPr>
              <a:t>""</a:t>
            </a:r>
            <a:r>
              <a:rPr lang="en-US" sz="1800" b="0" i="0" u="none" strike="noStrike" baseline="0">
                <a:solidFill>
                  <a:srgbClr val="B4B4B4"/>
                </a:solidFill>
                <a:latin typeface="Cascadia Mono SemiLight" panose="020B0609020000020004" pitchFamily="49" charset="0"/>
              </a:rPr>
              <a:t>):</a:t>
            </a:r>
            <a:r>
              <a:rPr lang="en-US" sz="1800" b="0" i="0" u="none" strike="noStrike" baseline="0" err="1">
                <a:solidFill>
                  <a:srgbClr val="DADADA"/>
                </a:solidFill>
                <a:latin typeface="Cascadia Mono SemiLight" panose="020B0609020000020004" pitchFamily="49" charset="0"/>
              </a:rPr>
              <a:t>m_Str</a:t>
            </a:r>
            <a:r>
              <a:rPr lang="en-US" sz="1800" b="0" i="0" u="none" strike="noStrike" baseline="0">
                <a:solidFill>
                  <a:srgbClr val="B4B4B4"/>
                </a:solidFill>
                <a:latin typeface="Cascadia Mono SemiLight" panose="020B0609020000020004" pitchFamily="49" charset="0"/>
              </a:rPr>
              <a:t>{</a:t>
            </a:r>
            <a:r>
              <a:rPr lang="en-US" sz="1800" b="0" i="0" u="none" strike="noStrike" baseline="0" err="1">
                <a:solidFill>
                  <a:srgbClr val="9A9A9A"/>
                </a:solidFill>
                <a:latin typeface="Cascadia Mono SemiLight" panose="020B0609020000020004" pitchFamily="49" charset="0"/>
              </a:rPr>
              <a:t>pstr</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569CD6"/>
                </a:solidFill>
                <a:latin typeface="Cascadia Mono SemiLight" panose="020B0609020000020004" pitchFamily="49" charset="0"/>
              </a:rPr>
              <a:t>auto</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operator &lt;=&gt;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569CD6"/>
                </a:solidFill>
                <a:latin typeface="Cascadia Mono SemiLight" panose="020B0609020000020004" pitchFamily="49" charset="0"/>
              </a:rPr>
              <a:t>const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4EC9B0"/>
                </a:solidFill>
                <a:latin typeface="Cascadia Mono SemiLight" panose="020B0609020000020004" pitchFamily="49" charset="0"/>
              </a:rPr>
              <a:t>String</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&amp;)</a:t>
            </a:r>
            <a:r>
              <a:rPr lang="en-US" sz="1800" b="0" i="0" u="none" strike="noStrike" baseline="0">
                <a:solidFill>
                  <a:srgbClr val="569CD6"/>
                </a:solidFill>
                <a:latin typeface="Cascadia Mono SemiLight" panose="020B0609020000020004" pitchFamily="49" charset="0"/>
              </a:rPr>
              <a:t>const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569CD6"/>
                </a:solidFill>
                <a:latin typeface="Cascadia Mono SemiLight" panose="020B0609020000020004" pitchFamily="49" charset="0"/>
              </a:rPr>
              <a:t>default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endParaRPr lang="en-US"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endParaRPr lang="en-IN" sz="1050" b="0" i="0" u="none" strike="noStrike" kern="100" baseline="0">
              <a:latin typeface="Times New Roman" panose="02020603050405020304" pitchFamily="18" charset="0"/>
            </a:endParaRPr>
          </a:p>
        </p:txBody>
      </p:sp>
    </p:spTree>
    <p:extLst>
      <p:ext uri="{BB962C8B-B14F-4D97-AF65-F5344CB8AC3E}">
        <p14:creationId xmlns:p14="http://schemas.microsoft.com/office/powerpoint/2010/main" val="352563603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4EA7-C16D-4730-A179-014C50378FE3}"/>
              </a:ext>
            </a:extLst>
          </p:cNvPr>
          <p:cNvSpPr>
            <a:spLocks noGrp="1"/>
          </p:cNvSpPr>
          <p:nvPr>
            <p:ph type="title"/>
          </p:nvPr>
        </p:nvSpPr>
        <p:spPr/>
        <p:txBody>
          <a:bodyPr/>
          <a:lstStyle/>
          <a:p>
            <a:r>
              <a:rPr lang="en-US"/>
              <a:t>std::</a:t>
            </a:r>
            <a:r>
              <a:rPr lang="en-US" err="1"/>
              <a:t>partial_ordering</a:t>
            </a:r>
            <a:endParaRPr lang="en-IN"/>
          </a:p>
        </p:txBody>
      </p:sp>
      <p:sp>
        <p:nvSpPr>
          <p:cNvPr id="3" name="Content Placeholder 2">
            <a:extLst>
              <a:ext uri="{FF2B5EF4-FFF2-40B4-BE49-F238E27FC236}">
                <a16:creationId xmlns:a16="http://schemas.microsoft.com/office/drawing/2014/main" id="{6B766113-CE6C-42C7-ACFC-CDCA290F3AFB}"/>
              </a:ext>
            </a:extLst>
          </p:cNvPr>
          <p:cNvSpPr>
            <a:spLocks noGrp="1"/>
          </p:cNvSpPr>
          <p:nvPr>
            <p:ph idx="1"/>
          </p:nvPr>
        </p:nvSpPr>
        <p:spPr/>
        <p:txBody>
          <a:bodyPr>
            <a:normAutofit/>
          </a:bodyPr>
          <a:lstStyle/>
          <a:p>
            <a:r>
              <a:rPr lang="en-US"/>
              <a:t>Does not imply substitutability</a:t>
            </a:r>
          </a:p>
          <a:p>
            <a:r>
              <a:rPr lang="en-US"/>
              <a:t>Equivalent may be distinguishable </a:t>
            </a:r>
          </a:p>
          <a:p>
            <a:r>
              <a:rPr lang="en-US"/>
              <a:t>Allows incomparable values</a:t>
            </a:r>
          </a:p>
          <a:p>
            <a:r>
              <a:rPr lang="en-IN"/>
              <a:t>All of the following comparisons may be false </a:t>
            </a:r>
          </a:p>
          <a:p>
            <a:pPr marL="0" indent="0" algn="ctr">
              <a:buNone/>
            </a:pPr>
            <a:r>
              <a:rPr lang="en-IN"/>
              <a:t>(a &lt; b, a == b or a &gt; b)</a:t>
            </a:r>
          </a:p>
        </p:txBody>
      </p:sp>
    </p:spTree>
    <p:extLst>
      <p:ext uri="{BB962C8B-B14F-4D97-AF65-F5344CB8AC3E}">
        <p14:creationId xmlns:p14="http://schemas.microsoft.com/office/powerpoint/2010/main" val="116983873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FC9A-2634-9DA1-2215-36BF910EA459}"/>
              </a:ext>
            </a:extLst>
          </p:cNvPr>
          <p:cNvSpPr>
            <a:spLocks noGrp="1"/>
          </p:cNvSpPr>
          <p:nvPr>
            <p:ph type="title"/>
          </p:nvPr>
        </p:nvSpPr>
        <p:spPr/>
        <p:txBody>
          <a:bodyPr/>
          <a:lstStyle/>
          <a:p>
            <a:r>
              <a:rPr lang="en-US"/>
              <a:t>DI Uses</a:t>
            </a:r>
            <a:endParaRPr lang="en-IN"/>
          </a:p>
        </p:txBody>
      </p:sp>
      <p:sp>
        <p:nvSpPr>
          <p:cNvPr id="6" name="TextBox 5">
            <a:extLst>
              <a:ext uri="{FF2B5EF4-FFF2-40B4-BE49-F238E27FC236}">
                <a16:creationId xmlns:a16="http://schemas.microsoft.com/office/drawing/2014/main" id="{B264FEE1-74CC-355B-C74D-28FD507B2492}"/>
              </a:ext>
            </a:extLst>
          </p:cNvPr>
          <p:cNvSpPr txBox="1"/>
          <p:nvPr/>
        </p:nvSpPr>
        <p:spPr>
          <a:xfrm>
            <a:off x="1944756" y="1690688"/>
            <a:ext cx="8302487" cy="4524315"/>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80B0E0"/>
                </a:solidFill>
                <a:latin typeface="JetBrains Mono" pitchFamily="2" charset="0"/>
              </a:rPr>
              <a:t>struct</a:t>
            </a:r>
            <a:r>
              <a:rPr lang="en-IN" sz="1800" b="0" i="0" u="none" strike="noStrike" baseline="0">
                <a:solidFill>
                  <a:srgbClr val="F2F8F8"/>
                </a:solidFill>
                <a:latin typeface="Cambria" panose="02040503050406030204" pitchFamily="18" charset="0"/>
              </a:rPr>
              <a:t> </a:t>
            </a:r>
            <a:r>
              <a:rPr lang="en-IN" sz="1800" b="0" i="0" u="none" strike="noStrike" baseline="0" err="1">
                <a:solidFill>
                  <a:srgbClr val="4EC9B0"/>
                </a:solidFill>
                <a:latin typeface="JetBrains Mono" pitchFamily="2" charset="0"/>
              </a:rPr>
              <a:t>ConversionOptions</a:t>
            </a:r>
            <a:r>
              <a:rPr lang="en-IN" sz="1800" b="0" i="0" u="none" strike="noStrike" baseline="0">
                <a:solidFill>
                  <a:srgbClr val="F2F8F8"/>
                </a:solidFill>
                <a:latin typeface="Cambria" panose="02040503050406030204" pitchFamily="18" charset="0"/>
              </a:rPr>
              <a:t> </a:t>
            </a:r>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F2F8F8"/>
                </a:solidFill>
                <a:latin typeface="JetBrains Mono" pitchFamily="2" charset="0"/>
              </a:rPr>
              <a:t>	</a:t>
            </a:r>
            <a:r>
              <a:rPr lang="en-IN" sz="1800" b="0" i="0" u="none" strike="noStrike" baseline="0">
                <a:solidFill>
                  <a:srgbClr val="B0E080"/>
                </a:solidFill>
                <a:latin typeface="JetBrains Mono" pitchFamily="2" charset="0"/>
              </a:rPr>
              <a:t>bool</a:t>
            </a:r>
            <a:r>
              <a:rPr lang="en-IN" sz="1800" b="0" i="0" u="none" strike="noStrike" baseline="0">
                <a:solidFill>
                  <a:srgbClr val="F2F8F8"/>
                </a:solidFill>
                <a:latin typeface="Cambria" panose="02040503050406030204" pitchFamily="18" charset="0"/>
              </a:rPr>
              <a:t> </a:t>
            </a:r>
            <a:r>
              <a:rPr lang="en-IN" sz="1800" b="0" i="0" u="none" strike="noStrike" baseline="0">
                <a:solidFill>
                  <a:srgbClr val="DADADA"/>
                </a:solidFill>
                <a:latin typeface="JetBrains Mono" pitchFamily="2" charset="0"/>
              </a:rPr>
              <a:t>compress</a:t>
            </a:r>
            <a:r>
              <a:rPr lang="en-IN" sz="1800" b="0" i="0" u="none" strike="noStrike" baseline="0">
                <a:solidFill>
                  <a:srgbClr val="F2F8F8"/>
                </a:solidFill>
                <a:latin typeface="Cambria" panose="02040503050406030204" pitchFamily="18" charset="0"/>
              </a:rPr>
              <a:t> </a:t>
            </a:r>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F2F8F8"/>
                </a:solidFill>
                <a:latin typeface="JetBrains Mono" pitchFamily="2" charset="0"/>
              </a:rPr>
              <a:t>	</a:t>
            </a:r>
            <a:r>
              <a:rPr lang="en-IN" sz="1800" b="0" i="0" u="none" strike="noStrike" baseline="0">
                <a:solidFill>
                  <a:srgbClr val="B0E080"/>
                </a:solidFill>
                <a:latin typeface="JetBrains Mono" pitchFamily="2" charset="0"/>
              </a:rPr>
              <a:t>bool</a:t>
            </a:r>
            <a:r>
              <a:rPr lang="en-IN" sz="1800" b="0" i="0" u="none" strike="noStrike" baseline="0">
                <a:solidFill>
                  <a:srgbClr val="F2F8F8"/>
                </a:solidFill>
                <a:latin typeface="Cambria" panose="02040503050406030204" pitchFamily="18" charset="0"/>
              </a:rPr>
              <a:t> </a:t>
            </a:r>
            <a:r>
              <a:rPr lang="en-IN" sz="1800" b="0" i="0" u="none" strike="noStrike" baseline="0" err="1">
                <a:solidFill>
                  <a:srgbClr val="DADADA"/>
                </a:solidFill>
                <a:latin typeface="JetBrains Mono" pitchFamily="2" charset="0"/>
              </a:rPr>
              <a:t>autoResize</a:t>
            </a:r>
            <a:r>
              <a:rPr lang="en-IN" sz="1800" b="0" i="0" u="none" strike="noStrike" baseline="0">
                <a:solidFill>
                  <a:srgbClr val="F2F8F8"/>
                </a:solidFill>
                <a:latin typeface="Cambria" panose="02040503050406030204" pitchFamily="18" charset="0"/>
              </a:rPr>
              <a:t> </a:t>
            </a:r>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F2F8F8"/>
                </a:solidFill>
                <a:latin typeface="JetBrains Mono" pitchFamily="2" charset="0"/>
              </a:rPr>
              <a:t>	</a:t>
            </a:r>
            <a:r>
              <a:rPr lang="en-IN" sz="1800" b="0" i="0" u="none" strike="noStrike" baseline="0">
                <a:solidFill>
                  <a:srgbClr val="B0E080"/>
                </a:solidFill>
                <a:latin typeface="JetBrains Mono" pitchFamily="2" charset="0"/>
              </a:rPr>
              <a:t>bool</a:t>
            </a:r>
            <a:r>
              <a:rPr lang="en-IN" sz="1800" b="0" i="0" u="none" strike="noStrike" baseline="0">
                <a:solidFill>
                  <a:srgbClr val="F2F8F8"/>
                </a:solidFill>
                <a:latin typeface="Cambria" panose="02040503050406030204" pitchFamily="18" charset="0"/>
              </a:rPr>
              <a:t> </a:t>
            </a:r>
            <a:r>
              <a:rPr lang="en-IN" sz="1800" b="0" i="0" u="none" strike="noStrike" baseline="0" err="1">
                <a:solidFill>
                  <a:srgbClr val="DADADA"/>
                </a:solidFill>
                <a:latin typeface="JetBrains Mono" pitchFamily="2" charset="0"/>
              </a:rPr>
              <a:t>keepAspectRatio</a:t>
            </a:r>
            <a:r>
              <a:rPr lang="en-IN" sz="1800" b="0" i="0" u="none" strike="noStrike" baseline="0">
                <a:solidFill>
                  <a:srgbClr val="F2F8F8"/>
                </a:solidFill>
                <a:latin typeface="Cambria" panose="02040503050406030204" pitchFamily="18" charset="0"/>
              </a:rPr>
              <a:t> </a:t>
            </a:r>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F2F8F8"/>
                </a:solidFill>
                <a:latin typeface="JetBrains Mono" pitchFamily="2" charset="0"/>
              </a:rPr>
              <a:t> </a:t>
            </a:r>
          </a:p>
          <a:p>
            <a:pPr marR="0" algn="l" rtl="0"/>
            <a:r>
              <a:rPr lang="en-IN" sz="1800" b="0" i="0" u="none" strike="noStrike" baseline="0">
                <a:solidFill>
                  <a:srgbClr val="B0E080"/>
                </a:solidFill>
                <a:latin typeface="JetBrains Mono" pitchFamily="2" charset="0"/>
              </a:rPr>
              <a:t>void</a:t>
            </a:r>
            <a:r>
              <a:rPr lang="en-IN" sz="1800" b="0" i="0" u="none" strike="noStrike" baseline="0">
                <a:solidFill>
                  <a:srgbClr val="F2F8F8"/>
                </a:solidFill>
                <a:latin typeface="Cambria" panose="02040503050406030204" pitchFamily="18" charset="0"/>
              </a:rPr>
              <a:t> </a:t>
            </a:r>
            <a:r>
              <a:rPr lang="en-IN" sz="1800" b="0" i="0" u="none" strike="noStrike" baseline="0" err="1">
                <a:solidFill>
                  <a:srgbClr val="DCDCAA"/>
                </a:solidFill>
                <a:latin typeface="JetBrains Mono" pitchFamily="2" charset="0"/>
              </a:rPr>
              <a:t>ConvertTexture</a:t>
            </a:r>
            <a:r>
              <a:rPr lang="en-IN" sz="1800" b="0" i="0" u="none" strike="noStrike" baseline="0">
                <a:solidFill>
                  <a:srgbClr val="B4B4B4"/>
                </a:solidFill>
                <a:latin typeface="JetBrains Mono" pitchFamily="2" charset="0"/>
              </a:rPr>
              <a:t>(</a:t>
            </a:r>
            <a:r>
              <a:rPr lang="en-IN" sz="1800" b="0" i="0" u="none" strike="noStrike" baseline="0" err="1">
                <a:solidFill>
                  <a:srgbClr val="4EC9B0"/>
                </a:solidFill>
                <a:latin typeface="JetBrains Mono" pitchFamily="2" charset="0"/>
              </a:rPr>
              <a:t>ConversionOptions</a:t>
            </a:r>
            <a:r>
              <a:rPr lang="en-IN" sz="1800" b="0" i="0" u="none" strike="noStrike" baseline="0">
                <a:solidFill>
                  <a:srgbClr val="F2F8F8"/>
                </a:solidFill>
                <a:latin typeface="Cambria" panose="02040503050406030204" pitchFamily="18" charset="0"/>
              </a:rPr>
              <a:t> </a:t>
            </a:r>
            <a:r>
              <a:rPr lang="en-IN" sz="1800" b="0" i="0" u="none" strike="noStrike" baseline="0">
                <a:solidFill>
                  <a:srgbClr val="CBC8B6"/>
                </a:solidFill>
                <a:latin typeface="JetBrains Mono" pitchFamily="2" charset="0"/>
              </a:rPr>
              <a:t>options</a:t>
            </a:r>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F2F8F8"/>
                </a:solidFill>
                <a:latin typeface="JetBrains Mono" pitchFamily="2" charset="0"/>
              </a:rPr>
              <a:t> </a:t>
            </a:r>
          </a:p>
          <a:p>
            <a:pPr marR="0" algn="l" rtl="0"/>
            <a:r>
              <a:rPr lang="en-IN" sz="1800" b="0" i="0" u="none" strike="noStrike" baseline="0">
                <a:solidFill>
                  <a:srgbClr val="B0E080"/>
                </a:solidFill>
                <a:latin typeface="JetBrains Mono" pitchFamily="2" charset="0"/>
              </a:rPr>
              <a:t>int</a:t>
            </a:r>
            <a:r>
              <a:rPr lang="en-IN" sz="1800" b="0" i="0" u="none" strike="noStrike" baseline="0">
                <a:solidFill>
                  <a:srgbClr val="F2F8F8"/>
                </a:solidFill>
                <a:latin typeface="Cambria" panose="02040503050406030204" pitchFamily="18" charset="0"/>
              </a:rPr>
              <a:t> </a:t>
            </a:r>
            <a:r>
              <a:rPr lang="en-IN" sz="1800" b="0" i="0" u="none" strike="noStrike" baseline="0">
                <a:solidFill>
                  <a:srgbClr val="DCDCAA"/>
                </a:solidFill>
                <a:latin typeface="JetBrains Mono" pitchFamily="2" charset="0"/>
              </a:rPr>
              <a:t>main</a:t>
            </a:r>
            <a:r>
              <a:rPr lang="en-IN" sz="1800" b="0" i="0" u="none" strike="noStrike" baseline="0">
                <a:solidFill>
                  <a:srgbClr val="B4B4B4"/>
                </a:solidFill>
                <a:latin typeface="JetBrains Mono" pitchFamily="2" charset="0"/>
              </a:rPr>
              <a:t>()</a:t>
            </a:r>
            <a:r>
              <a:rPr lang="en-IN" sz="1800" b="0" i="0" u="none" strike="noStrike" baseline="0">
                <a:solidFill>
                  <a:srgbClr val="F2F8F8"/>
                </a:solidFill>
                <a:latin typeface="Cambria" panose="02040503050406030204" pitchFamily="18" charset="0"/>
              </a:rPr>
              <a:t> </a:t>
            </a:r>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F2F8F8"/>
                </a:solidFill>
                <a:latin typeface="JetBrains Mono" pitchFamily="2" charset="0"/>
              </a:rPr>
              <a:t>	</a:t>
            </a:r>
            <a:r>
              <a:rPr lang="en-IN" sz="1800" b="0" i="0" u="none" strike="noStrike" baseline="0" err="1">
                <a:solidFill>
                  <a:srgbClr val="DCDCAA"/>
                </a:solidFill>
                <a:latin typeface="JetBrains Mono" pitchFamily="2" charset="0"/>
              </a:rPr>
              <a:t>ConvertTexture</a:t>
            </a:r>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F2F8F8"/>
                </a:solidFill>
                <a:latin typeface="JetBrains Mono" pitchFamily="2" charset="0"/>
              </a:rPr>
              <a:t>		</a:t>
            </a:r>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F2F8F8"/>
                </a:solidFill>
                <a:latin typeface="JetBrains Mono" pitchFamily="2" charset="0"/>
              </a:rPr>
              <a:t>			</a:t>
            </a:r>
            <a:r>
              <a:rPr lang="en-IN" sz="1800" b="0" i="0" u="none" strike="noStrike" baseline="0">
                <a:solidFill>
                  <a:srgbClr val="B4B4B4"/>
                </a:solidFill>
                <a:latin typeface="JetBrains Mono" pitchFamily="2" charset="0"/>
              </a:rPr>
              <a:t>.</a:t>
            </a:r>
            <a:r>
              <a:rPr lang="en-IN" sz="1800" b="0" i="0" u="none" strike="noStrike" baseline="0">
                <a:solidFill>
                  <a:srgbClr val="DADADA"/>
                </a:solidFill>
                <a:latin typeface="JetBrains Mono" pitchFamily="2" charset="0"/>
              </a:rPr>
              <a:t>compress</a:t>
            </a:r>
            <a:r>
              <a:rPr lang="en-IN" sz="1800" b="0" i="0" u="none" strike="noStrike" baseline="0">
                <a:solidFill>
                  <a:srgbClr val="F2F8F8"/>
                </a:solidFill>
                <a:latin typeface="Cambria" panose="02040503050406030204" pitchFamily="18" charset="0"/>
              </a:rPr>
              <a:t> </a:t>
            </a:r>
            <a:r>
              <a:rPr lang="en-IN" sz="1800" b="0" i="0" u="none" strike="noStrike" baseline="0">
                <a:solidFill>
                  <a:srgbClr val="B4B4B4"/>
                </a:solidFill>
                <a:latin typeface="JetBrains Mono" pitchFamily="2" charset="0"/>
              </a:rPr>
              <a:t>=</a:t>
            </a:r>
            <a:r>
              <a:rPr lang="en-IN" sz="1800" b="0" i="0" u="none" strike="noStrike" baseline="0">
                <a:solidFill>
                  <a:srgbClr val="F2F8F8"/>
                </a:solidFill>
                <a:latin typeface="Cambria" panose="02040503050406030204" pitchFamily="18" charset="0"/>
              </a:rPr>
              <a:t> </a:t>
            </a:r>
            <a:r>
              <a:rPr lang="en-IN" sz="1800" b="0" i="0" u="none" strike="noStrike" baseline="0">
                <a:solidFill>
                  <a:srgbClr val="E08080"/>
                </a:solidFill>
                <a:latin typeface="JetBrains Mono" pitchFamily="2" charset="0"/>
              </a:rPr>
              <a:t>true</a:t>
            </a:r>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F2F8F8"/>
                </a:solidFill>
                <a:latin typeface="JetBrains Mono" pitchFamily="2" charset="0"/>
              </a:rPr>
              <a:t>			</a:t>
            </a:r>
            <a:r>
              <a:rPr lang="en-IN" sz="1800" b="0" i="0" u="none" strike="noStrike" baseline="0">
                <a:solidFill>
                  <a:srgbClr val="B4B4B4"/>
                </a:solidFill>
                <a:latin typeface="JetBrains Mono" pitchFamily="2" charset="0"/>
              </a:rPr>
              <a:t>.</a:t>
            </a:r>
            <a:r>
              <a:rPr lang="en-IN" sz="1800" b="0" i="0" u="none" strike="noStrike" baseline="0" err="1">
                <a:solidFill>
                  <a:srgbClr val="DADADA"/>
                </a:solidFill>
                <a:latin typeface="JetBrains Mono" pitchFamily="2" charset="0"/>
              </a:rPr>
              <a:t>autoResize</a:t>
            </a:r>
            <a:r>
              <a:rPr lang="en-IN" sz="1800" b="0" i="0" u="none" strike="noStrike" baseline="0">
                <a:solidFill>
                  <a:srgbClr val="F2F8F8"/>
                </a:solidFill>
                <a:latin typeface="Cambria" panose="02040503050406030204" pitchFamily="18" charset="0"/>
              </a:rPr>
              <a:t> </a:t>
            </a:r>
            <a:r>
              <a:rPr lang="en-IN" sz="1800" b="0" i="0" u="none" strike="noStrike" baseline="0">
                <a:solidFill>
                  <a:srgbClr val="B4B4B4"/>
                </a:solidFill>
                <a:latin typeface="JetBrains Mono" pitchFamily="2" charset="0"/>
              </a:rPr>
              <a:t>=</a:t>
            </a:r>
            <a:r>
              <a:rPr lang="en-IN" sz="1800" b="0" i="0" u="none" strike="noStrike" baseline="0">
                <a:solidFill>
                  <a:srgbClr val="F2F8F8"/>
                </a:solidFill>
                <a:latin typeface="Cambria" panose="02040503050406030204" pitchFamily="18" charset="0"/>
              </a:rPr>
              <a:t> </a:t>
            </a:r>
            <a:r>
              <a:rPr lang="en-IN" sz="1800" b="0" i="0" u="none" strike="noStrike" baseline="0">
                <a:solidFill>
                  <a:srgbClr val="E08080"/>
                </a:solidFill>
                <a:latin typeface="JetBrains Mono" pitchFamily="2" charset="0"/>
              </a:rPr>
              <a:t>false</a:t>
            </a:r>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F2F8F8"/>
                </a:solidFill>
                <a:latin typeface="JetBrains Mono" pitchFamily="2" charset="0"/>
              </a:rPr>
              <a:t>			</a:t>
            </a:r>
            <a:r>
              <a:rPr lang="en-IN" sz="1800" b="0" i="0" u="none" strike="noStrike" baseline="0">
                <a:solidFill>
                  <a:srgbClr val="B4B4B4"/>
                </a:solidFill>
                <a:latin typeface="JetBrains Mono" pitchFamily="2" charset="0"/>
              </a:rPr>
              <a:t>.</a:t>
            </a:r>
            <a:r>
              <a:rPr lang="en-IN" sz="1800" b="0" i="0" u="none" strike="noStrike" baseline="0" err="1">
                <a:solidFill>
                  <a:srgbClr val="DADADA"/>
                </a:solidFill>
                <a:latin typeface="JetBrains Mono" pitchFamily="2" charset="0"/>
              </a:rPr>
              <a:t>keepAspectRatio</a:t>
            </a:r>
            <a:r>
              <a:rPr lang="en-IN" sz="1800" b="0" i="0" u="none" strike="noStrike" baseline="0">
                <a:solidFill>
                  <a:srgbClr val="F2F8F8"/>
                </a:solidFill>
                <a:latin typeface="Cambria" panose="02040503050406030204" pitchFamily="18" charset="0"/>
              </a:rPr>
              <a:t> </a:t>
            </a:r>
            <a:r>
              <a:rPr lang="en-IN" sz="1800" b="0" i="0" u="none" strike="noStrike" baseline="0">
                <a:solidFill>
                  <a:srgbClr val="B4B4B4"/>
                </a:solidFill>
                <a:latin typeface="JetBrains Mono" pitchFamily="2" charset="0"/>
              </a:rPr>
              <a:t>=</a:t>
            </a:r>
            <a:r>
              <a:rPr lang="en-IN" sz="1800" b="0" i="0" u="none" strike="noStrike" baseline="0">
                <a:solidFill>
                  <a:srgbClr val="F2F8F8"/>
                </a:solidFill>
                <a:latin typeface="Cambria" panose="02040503050406030204" pitchFamily="18" charset="0"/>
              </a:rPr>
              <a:t> </a:t>
            </a:r>
            <a:r>
              <a:rPr lang="en-IN" sz="1800" b="0" i="0" u="none" strike="noStrike" baseline="0">
                <a:solidFill>
                  <a:srgbClr val="E08080"/>
                </a:solidFill>
                <a:latin typeface="JetBrains Mono" pitchFamily="2" charset="0"/>
              </a:rPr>
              <a:t>false</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F2F8F8"/>
                </a:solidFill>
                <a:latin typeface="JetBrains Mono" pitchFamily="2" charset="0"/>
              </a:rPr>
              <a:t>		</a:t>
            </a:r>
            <a:r>
              <a:rPr lang="en-IN" sz="1800" b="0" i="0" u="none" strike="noStrike" baseline="0">
                <a:solidFill>
                  <a:srgbClr val="B4B4B4"/>
                </a:solidFill>
                <a:latin typeface="JetBrains Mono" pitchFamily="2" charset="0"/>
              </a:rPr>
              <a:t>})</a:t>
            </a:r>
            <a:r>
              <a:rPr lang="en-IN" sz="1800" b="0" i="0" u="none" strike="noStrike" baseline="0">
                <a:solidFill>
                  <a:srgbClr val="F2F8F8"/>
                </a:solidFill>
                <a:latin typeface="Cambria" panose="02040503050406030204" pitchFamily="18" charset="0"/>
              </a:rPr>
              <a:t> </a:t>
            </a:r>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a:p>
            <a:pPr marR="0" algn="l" rtl="0"/>
            <a:r>
              <a:rPr lang="en-IN" sz="1800" b="0" i="0" u="none" strike="noStrike" baseline="0">
                <a:solidFill>
                  <a:srgbClr val="B4B4B4"/>
                </a:solidFill>
                <a:latin typeface="JetBrains Mono" pitchFamily="2" charset="0"/>
              </a:rPr>
              <a:t>}</a:t>
            </a:r>
            <a:endParaRPr lang="en-IN" sz="1800" b="0" i="0" u="none" strike="noStrike" baseline="0">
              <a:solidFill>
                <a:srgbClr val="F2F8F8"/>
              </a:solidFill>
              <a:latin typeface="JetBrains Mono" pitchFamily="2" charset="0"/>
            </a:endParaRPr>
          </a:p>
        </p:txBody>
      </p:sp>
    </p:spTree>
    <p:extLst>
      <p:ext uri="{BB962C8B-B14F-4D97-AF65-F5344CB8AC3E}">
        <p14:creationId xmlns:p14="http://schemas.microsoft.com/office/powerpoint/2010/main" val="363755527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4EA7-C16D-4730-A179-014C50378FE3}"/>
              </a:ext>
            </a:extLst>
          </p:cNvPr>
          <p:cNvSpPr>
            <a:spLocks noGrp="1"/>
          </p:cNvSpPr>
          <p:nvPr>
            <p:ph type="title"/>
          </p:nvPr>
        </p:nvSpPr>
        <p:spPr/>
        <p:txBody>
          <a:bodyPr/>
          <a:lstStyle/>
          <a:p>
            <a:r>
              <a:rPr lang="en-US"/>
              <a:t>std::</a:t>
            </a:r>
            <a:r>
              <a:rPr lang="en-US" err="1"/>
              <a:t>partial_ordering</a:t>
            </a:r>
            <a:endParaRPr lang="en-IN"/>
          </a:p>
        </p:txBody>
      </p:sp>
      <p:sp>
        <p:nvSpPr>
          <p:cNvPr id="3" name="Content Placeholder 2">
            <a:extLst>
              <a:ext uri="{FF2B5EF4-FFF2-40B4-BE49-F238E27FC236}">
                <a16:creationId xmlns:a16="http://schemas.microsoft.com/office/drawing/2014/main" id="{6B766113-CE6C-42C7-ACFC-CDCA290F3AFB}"/>
              </a:ext>
            </a:extLst>
          </p:cNvPr>
          <p:cNvSpPr>
            <a:spLocks noGrp="1"/>
          </p:cNvSpPr>
          <p:nvPr>
            <p:ph idx="1"/>
          </p:nvPr>
        </p:nvSpPr>
        <p:spPr>
          <a:xfrm>
            <a:off x="838200" y="1825625"/>
            <a:ext cx="10515600" cy="3098800"/>
          </a:xfrm>
        </p:spPr>
        <p:txBody>
          <a:bodyPr>
            <a:normAutofit/>
          </a:bodyPr>
          <a:lstStyle/>
          <a:p>
            <a:r>
              <a:rPr lang="en-IN"/>
              <a:t>Provides four members that indicate the ordering relationship i.e., </a:t>
            </a:r>
            <a:r>
              <a:rPr lang="en-IN" i="1"/>
              <a:t>less, equivalent, greater &amp; unordered</a:t>
            </a:r>
          </a:p>
          <a:p>
            <a:r>
              <a:rPr lang="en-IN"/>
              <a:t>Not convertible to other comparison category</a:t>
            </a:r>
          </a:p>
          <a:p>
            <a:r>
              <a:rPr lang="en-IN"/>
              <a:t>Example – floating point numbers</a:t>
            </a:r>
          </a:p>
          <a:p>
            <a:pPr marL="0" indent="0" algn="ctr">
              <a:buNone/>
            </a:pPr>
            <a:r>
              <a:rPr lang="en-US"/>
              <a:t>1.f &lt; NAN		1.f == NAN  	1.f &gt; NAN</a:t>
            </a:r>
            <a:endParaRPr lang="en-IN"/>
          </a:p>
          <a:p>
            <a:endParaRPr lang="en-IN"/>
          </a:p>
        </p:txBody>
      </p:sp>
      <p:sp>
        <p:nvSpPr>
          <p:cNvPr id="6" name="TextBox 5">
            <a:extLst>
              <a:ext uri="{FF2B5EF4-FFF2-40B4-BE49-F238E27FC236}">
                <a16:creationId xmlns:a16="http://schemas.microsoft.com/office/drawing/2014/main" id="{867D4BED-3CF1-6F63-D7FF-7D9A69CD7BCC}"/>
              </a:ext>
            </a:extLst>
          </p:cNvPr>
          <p:cNvSpPr txBox="1"/>
          <p:nvPr/>
        </p:nvSpPr>
        <p:spPr>
          <a:xfrm>
            <a:off x="3305175" y="4739759"/>
            <a:ext cx="765338" cy="461665"/>
          </a:xfrm>
          <a:prstGeom prst="rect">
            <a:avLst/>
          </a:prstGeom>
          <a:noFill/>
        </p:spPr>
        <p:txBody>
          <a:bodyPr wrap="none" rtlCol="0">
            <a:spAutoFit/>
          </a:bodyPr>
          <a:lstStyle/>
          <a:p>
            <a:r>
              <a:rPr lang="en-IN" sz="2400">
                <a:solidFill>
                  <a:srgbClr val="C00000"/>
                </a:solidFill>
              </a:rPr>
              <a:t>false</a:t>
            </a:r>
          </a:p>
        </p:txBody>
      </p:sp>
      <p:sp>
        <p:nvSpPr>
          <p:cNvPr id="7" name="TextBox 6">
            <a:extLst>
              <a:ext uri="{FF2B5EF4-FFF2-40B4-BE49-F238E27FC236}">
                <a16:creationId xmlns:a16="http://schemas.microsoft.com/office/drawing/2014/main" id="{FD4D21F9-0CA9-566A-E291-E6CC21BD7F1C}"/>
              </a:ext>
            </a:extLst>
          </p:cNvPr>
          <p:cNvSpPr txBox="1"/>
          <p:nvPr/>
        </p:nvSpPr>
        <p:spPr>
          <a:xfrm>
            <a:off x="6229350" y="4739759"/>
            <a:ext cx="765338" cy="461665"/>
          </a:xfrm>
          <a:prstGeom prst="rect">
            <a:avLst/>
          </a:prstGeom>
          <a:noFill/>
        </p:spPr>
        <p:txBody>
          <a:bodyPr wrap="none" rtlCol="0">
            <a:spAutoFit/>
          </a:bodyPr>
          <a:lstStyle/>
          <a:p>
            <a:r>
              <a:rPr lang="en-IN" sz="2400">
                <a:solidFill>
                  <a:srgbClr val="C00000"/>
                </a:solidFill>
              </a:rPr>
              <a:t>false</a:t>
            </a:r>
          </a:p>
        </p:txBody>
      </p:sp>
      <p:sp>
        <p:nvSpPr>
          <p:cNvPr id="8" name="TextBox 7">
            <a:extLst>
              <a:ext uri="{FF2B5EF4-FFF2-40B4-BE49-F238E27FC236}">
                <a16:creationId xmlns:a16="http://schemas.microsoft.com/office/drawing/2014/main" id="{80C8A935-132E-F2F8-AF8D-EF717A4770BB}"/>
              </a:ext>
            </a:extLst>
          </p:cNvPr>
          <p:cNvSpPr txBox="1"/>
          <p:nvPr/>
        </p:nvSpPr>
        <p:spPr>
          <a:xfrm>
            <a:off x="8639175" y="4739758"/>
            <a:ext cx="765338" cy="461665"/>
          </a:xfrm>
          <a:prstGeom prst="rect">
            <a:avLst/>
          </a:prstGeom>
          <a:noFill/>
        </p:spPr>
        <p:txBody>
          <a:bodyPr wrap="none" rtlCol="0">
            <a:spAutoFit/>
          </a:bodyPr>
          <a:lstStyle/>
          <a:p>
            <a:r>
              <a:rPr lang="en-IN" sz="2400">
                <a:solidFill>
                  <a:srgbClr val="C00000"/>
                </a:solidFill>
              </a:rPr>
              <a:t>false</a:t>
            </a:r>
          </a:p>
        </p:txBody>
      </p:sp>
    </p:spTree>
    <p:extLst>
      <p:ext uri="{BB962C8B-B14F-4D97-AF65-F5344CB8AC3E}">
        <p14:creationId xmlns:p14="http://schemas.microsoft.com/office/powerpoint/2010/main" val="37771025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9BA4D9-F117-48DD-92A2-EC703307D91B}"/>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EE017E06-DA42-4D9D-8BE6-D557243F6050}"/>
              </a:ext>
            </a:extLst>
          </p:cNvPr>
          <p:cNvSpPr txBox="1"/>
          <p:nvPr/>
        </p:nvSpPr>
        <p:spPr>
          <a:xfrm>
            <a:off x="620618" y="2110227"/>
            <a:ext cx="6103344" cy="3877985"/>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float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1.f</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1.f</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auto</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r1</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&lt;=&gt;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D5A2DF"/>
                </a:solidFill>
                <a:latin typeface="JetBrains Mono" pitchFamily="2" charset="0"/>
              </a:rPr>
              <a:t>typeid</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r1</a:t>
            </a:r>
            <a:r>
              <a:rPr lang="en-US" sz="1600" b="0" i="0" u="none" strike="noStrike" baseline="0">
                <a:solidFill>
                  <a:srgbClr val="FFFFFF"/>
                </a:solidFill>
                <a:latin typeface="JetBrains Mono" pitchFamily="2" charset="0"/>
              </a:rPr>
              <a:t>).</a:t>
            </a:r>
            <a:r>
              <a:rPr lang="en-US" sz="1600" b="0" i="0" u="none" strike="noStrike" baseline="0">
                <a:solidFill>
                  <a:srgbClr val="82B7E1"/>
                </a:solidFill>
                <a:latin typeface="JetBrains Mono" pitchFamily="2" charset="0"/>
              </a:rPr>
              <a:t>name</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400" b="0" i="1" u="none" strike="noStrike" baseline="0">
                <a:solidFill>
                  <a:srgbClr val="7E7E7E"/>
                </a:solidFill>
                <a:latin typeface="JetBrains Mono" pitchFamily="2" charset="0"/>
              </a:rPr>
              <a:t>/*if(r1</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std::</a:t>
            </a:r>
            <a:r>
              <a:rPr lang="en-US" sz="1400" b="0" i="1" u="none" strike="noStrike" baseline="0" err="1">
                <a:solidFill>
                  <a:srgbClr val="7E7E7E"/>
                </a:solidFill>
                <a:latin typeface="JetBrains Mono" pitchFamily="2" charset="0"/>
              </a:rPr>
              <a:t>partial_ordering</a:t>
            </a:r>
            <a:r>
              <a:rPr lang="en-US" sz="1400" b="0" i="1" u="none" strike="noStrike" baseline="0">
                <a:solidFill>
                  <a:srgbClr val="7E7E7E"/>
                </a:solidFill>
                <a:latin typeface="JetBrains Mono" pitchFamily="2" charset="0"/>
              </a:rPr>
              <a:t>::equal)</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400" b="0" i="1" u="none" strike="noStrike" baseline="0">
                <a:solidFill>
                  <a:srgbClr val="7E7E7E"/>
                </a:solidFill>
                <a:latin typeface="JetBrains Mono" pitchFamily="2" charset="0"/>
              </a:rPr>
              <a:t>	std::</a:t>
            </a:r>
            <a:r>
              <a:rPr lang="en-US" sz="1400" b="0" i="1" u="none" strike="noStrike" baseline="0" err="1">
                <a:solidFill>
                  <a:srgbClr val="7E7E7E"/>
                </a:solidFill>
                <a:latin typeface="JetBrains Mono" pitchFamily="2" charset="0"/>
              </a:rPr>
              <a:t>cout</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&lt;&lt;</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"x</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y\n"</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400" b="0" i="1" u="none" strike="noStrike" baseline="0">
                <a:solidFill>
                  <a:srgbClr val="7E7E7E"/>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6B6BE9"/>
                </a:solidFill>
                <a:latin typeface="JetBrains Mono" pitchFamily="2" charset="0"/>
              </a:rPr>
              <a:t>if</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r1</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008B8B"/>
                </a:solidFill>
                <a:latin typeface="JetBrains Mono" pitchFamily="2" charset="0"/>
              </a:rPr>
              <a:t>partial_ordering</a:t>
            </a:r>
            <a:r>
              <a:rPr lang="en-US" sz="1600" b="0" i="0" u="none" strike="noStrike" baseline="0">
                <a:solidFill>
                  <a:srgbClr val="FFFFFF"/>
                </a:solidFill>
                <a:latin typeface="JetBrains Mono" pitchFamily="2" charset="0"/>
              </a:rPr>
              <a:t>::</a:t>
            </a:r>
            <a:r>
              <a:rPr lang="en-US" sz="1600" b="0" i="0" u="none" strike="noStrike" baseline="0">
                <a:solidFill>
                  <a:srgbClr val="FFFF00"/>
                </a:solidFill>
                <a:latin typeface="JetBrains Mono" pitchFamily="2" charset="0"/>
              </a:rPr>
              <a:t>equivalent</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x</a:t>
            </a:r>
            <a:r>
              <a:rPr lang="en-US" sz="1600" b="0" i="0" u="none" strike="noStrike" baseline="0">
                <a:solidFill>
                  <a:srgbClr val="C3E88D"/>
                </a:solidFill>
                <a:latin typeface="Cambria" panose="02040503050406030204" pitchFamily="18" charset="0"/>
              </a:rPr>
              <a:t> </a:t>
            </a:r>
            <a:r>
              <a:rPr lang="en-US" sz="1600" b="0" i="0" u="none" strike="noStrike" baseline="0" err="1">
                <a:solidFill>
                  <a:srgbClr val="C3E88D"/>
                </a:solidFill>
                <a:latin typeface="JetBrains Mono" pitchFamily="2" charset="0"/>
              </a:rPr>
              <a:t>equiv</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y</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6B6BE9"/>
                </a:solidFill>
                <a:latin typeface="JetBrains Mono" pitchFamily="2" charset="0"/>
              </a:rPr>
              <a:t>if</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r1</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008B8B"/>
                </a:solidFill>
                <a:latin typeface="JetBrains Mono" pitchFamily="2" charset="0"/>
              </a:rPr>
              <a:t>partial_ordering</a:t>
            </a:r>
            <a:r>
              <a:rPr lang="en-US" sz="1600" b="0" i="0" u="none" strike="noStrike" baseline="0">
                <a:solidFill>
                  <a:srgbClr val="FFFFFF"/>
                </a:solidFill>
                <a:latin typeface="JetBrains Mono" pitchFamily="2" charset="0"/>
              </a:rPr>
              <a:t>::</a:t>
            </a:r>
            <a:r>
              <a:rPr lang="en-US" sz="1600" b="0" i="0" u="none" strike="noStrike" baseline="0">
                <a:solidFill>
                  <a:srgbClr val="FFFF00"/>
                </a:solidFill>
                <a:latin typeface="JetBrains Mono" pitchFamily="2" charset="0"/>
              </a:rPr>
              <a:t>less</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x</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&lt;</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y</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6B6BE9"/>
                </a:solidFill>
                <a:latin typeface="JetBrains Mono" pitchFamily="2" charset="0"/>
              </a:rPr>
              <a:t>if</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r1</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008B8B"/>
                </a:solidFill>
                <a:latin typeface="JetBrains Mono" pitchFamily="2" charset="0"/>
              </a:rPr>
              <a:t>partial_ordering</a:t>
            </a:r>
            <a:r>
              <a:rPr lang="en-US" sz="1600" b="0" i="0" u="none" strike="noStrike" baseline="0">
                <a:solidFill>
                  <a:srgbClr val="FFFFFF"/>
                </a:solidFill>
                <a:latin typeface="JetBrains Mono" pitchFamily="2" charset="0"/>
              </a:rPr>
              <a:t>::</a:t>
            </a:r>
            <a:r>
              <a:rPr lang="en-US" sz="1600" b="0" i="0" u="none" strike="noStrike" baseline="0">
                <a:solidFill>
                  <a:srgbClr val="FFFF00"/>
                </a:solidFill>
                <a:latin typeface="JetBrains Mono" pitchFamily="2" charset="0"/>
              </a:rPr>
              <a:t>greater</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x</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&gt;</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y</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1100" b="0" i="0" u="none" strike="noStrike" baseline="0">
              <a:latin typeface="Times New Roman" panose="02020603050405020304" pitchFamily="18" charset="0"/>
            </a:endParaRPr>
          </a:p>
        </p:txBody>
      </p:sp>
      <p:sp>
        <p:nvSpPr>
          <p:cNvPr id="8" name="TextBox 7">
            <a:extLst>
              <a:ext uri="{FF2B5EF4-FFF2-40B4-BE49-F238E27FC236}">
                <a16:creationId xmlns:a16="http://schemas.microsoft.com/office/drawing/2014/main" id="{E0A55BD3-D82B-4F09-9F92-C1E4004EBE00}"/>
              </a:ext>
            </a:extLst>
          </p:cNvPr>
          <p:cNvSpPr txBox="1"/>
          <p:nvPr/>
        </p:nvSpPr>
        <p:spPr>
          <a:xfrm>
            <a:off x="7649376" y="3821007"/>
            <a:ext cx="3565795" cy="830997"/>
          </a:xfrm>
          <a:prstGeom prst="rect">
            <a:avLst/>
          </a:prstGeom>
          <a:solidFill>
            <a:schemeClr val="bg1">
              <a:lumMod val="95000"/>
              <a:lumOff val="5000"/>
            </a:schemeClr>
          </a:solidFill>
        </p:spPr>
        <p:txBody>
          <a:bodyPr wrap="square">
            <a:spAutoFit/>
          </a:bodyPr>
          <a:lstStyle/>
          <a:p>
            <a:r>
              <a:rPr lang="en-IN" sz="2400"/>
              <a:t>struct std::</a:t>
            </a:r>
            <a:r>
              <a:rPr lang="en-IN" sz="2400" err="1"/>
              <a:t>partial_ordering</a:t>
            </a:r>
            <a:endParaRPr lang="en-IN" sz="2400"/>
          </a:p>
          <a:p>
            <a:r>
              <a:rPr lang="en-IN" sz="2400"/>
              <a:t>x </a:t>
            </a:r>
            <a:r>
              <a:rPr lang="en-IN" sz="2400" err="1"/>
              <a:t>equiv</a:t>
            </a:r>
            <a:r>
              <a:rPr lang="en-IN" sz="2400"/>
              <a:t> y</a:t>
            </a:r>
          </a:p>
        </p:txBody>
      </p:sp>
      <p:sp>
        <p:nvSpPr>
          <p:cNvPr id="9" name="TextBox 8">
            <a:extLst>
              <a:ext uri="{FF2B5EF4-FFF2-40B4-BE49-F238E27FC236}">
                <a16:creationId xmlns:a16="http://schemas.microsoft.com/office/drawing/2014/main" id="{35C1C733-CEDE-4D0C-B369-81FEAD80D915}"/>
              </a:ext>
            </a:extLst>
          </p:cNvPr>
          <p:cNvSpPr txBox="1"/>
          <p:nvPr/>
        </p:nvSpPr>
        <p:spPr>
          <a:xfrm>
            <a:off x="571041" y="2110227"/>
            <a:ext cx="6202497" cy="3954929"/>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float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1.f</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1.f</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auto</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r1</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&lt;=&gt;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D5A2DF"/>
                </a:solidFill>
                <a:latin typeface="JetBrains Mono" pitchFamily="2" charset="0"/>
              </a:rPr>
              <a:t>typeid</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r1</a:t>
            </a:r>
            <a:r>
              <a:rPr lang="en-US" sz="1600" b="0" i="0" u="none" strike="noStrike" baseline="0">
                <a:solidFill>
                  <a:srgbClr val="FFFFFF"/>
                </a:solidFill>
                <a:latin typeface="JetBrains Mono" pitchFamily="2" charset="0"/>
              </a:rPr>
              <a:t>).</a:t>
            </a:r>
            <a:r>
              <a:rPr lang="en-US" sz="1600" b="0" i="0" u="none" strike="noStrike" baseline="0">
                <a:solidFill>
                  <a:srgbClr val="82B7E1"/>
                </a:solidFill>
                <a:latin typeface="JetBrains Mono" pitchFamily="2" charset="0"/>
              </a:rPr>
              <a:t>name</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6B6BE9"/>
                </a:solidFill>
                <a:latin typeface="JetBrains Mono" pitchFamily="2" charset="0"/>
              </a:rPr>
              <a:t>if</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r1</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008B8B"/>
                </a:solidFill>
                <a:latin typeface="JetBrains Mono" pitchFamily="2" charset="0"/>
              </a:rPr>
              <a:t>partial_ordering</a:t>
            </a:r>
            <a:r>
              <a:rPr lang="en-US" sz="1600" b="0" i="0" u="none" strike="noStrike" baseline="0">
                <a:solidFill>
                  <a:srgbClr val="FFFFFF"/>
                </a:solidFill>
                <a:latin typeface="JetBrains Mono" pitchFamily="2" charset="0"/>
              </a:rPr>
              <a:t>::</a:t>
            </a:r>
            <a:r>
              <a:rPr lang="en-US" sz="1600" b="0" i="0" u="none" strike="noStrike" baseline="0">
                <a:solidFill>
                  <a:srgbClr val="FFFF00"/>
                </a:solidFill>
                <a:latin typeface="JetBrains Mono" pitchFamily="2" charset="0"/>
              </a:rPr>
              <a:t>equivalent</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x</a:t>
            </a:r>
            <a:r>
              <a:rPr lang="en-US" sz="1600" b="0" i="0" u="none" strike="noStrike" baseline="0">
                <a:solidFill>
                  <a:srgbClr val="C3E88D"/>
                </a:solidFill>
                <a:latin typeface="Cambria" panose="02040503050406030204" pitchFamily="18" charset="0"/>
              </a:rPr>
              <a:t> </a:t>
            </a:r>
            <a:r>
              <a:rPr lang="en-US" sz="1600" b="0" i="0" u="none" strike="noStrike" baseline="0" err="1">
                <a:solidFill>
                  <a:srgbClr val="C3E88D"/>
                </a:solidFill>
                <a:latin typeface="JetBrains Mono" pitchFamily="2" charset="0"/>
              </a:rPr>
              <a:t>equiv</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y</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6B6BE9"/>
                </a:solidFill>
                <a:latin typeface="JetBrains Mono" pitchFamily="2" charset="0"/>
              </a:rPr>
              <a:t>if</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r1</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008B8B"/>
                </a:solidFill>
                <a:latin typeface="JetBrains Mono" pitchFamily="2" charset="0"/>
              </a:rPr>
              <a:t>partial_ordering</a:t>
            </a:r>
            <a:r>
              <a:rPr lang="en-US" sz="1600" b="0" i="0" u="none" strike="noStrike" baseline="0">
                <a:solidFill>
                  <a:srgbClr val="FFFFFF"/>
                </a:solidFill>
                <a:latin typeface="JetBrains Mono" pitchFamily="2" charset="0"/>
              </a:rPr>
              <a:t>::</a:t>
            </a:r>
            <a:r>
              <a:rPr lang="en-US" sz="1600" b="0" i="0" u="none" strike="noStrike" baseline="0">
                <a:solidFill>
                  <a:srgbClr val="FFFF00"/>
                </a:solidFill>
                <a:latin typeface="JetBrains Mono" pitchFamily="2" charset="0"/>
              </a:rPr>
              <a:t>less</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x</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&lt;</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y</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6B6BE9"/>
                </a:solidFill>
                <a:latin typeface="JetBrains Mono" pitchFamily="2" charset="0"/>
              </a:rPr>
              <a:t>if</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r1</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008B8B"/>
                </a:solidFill>
                <a:latin typeface="JetBrains Mono" pitchFamily="2" charset="0"/>
              </a:rPr>
              <a:t>partial_ordering</a:t>
            </a:r>
            <a:r>
              <a:rPr lang="en-US" sz="1600" b="0" i="0" u="none" strike="noStrike" baseline="0">
                <a:solidFill>
                  <a:srgbClr val="FFFFFF"/>
                </a:solidFill>
                <a:latin typeface="JetBrains Mono" pitchFamily="2" charset="0"/>
              </a:rPr>
              <a:t>::</a:t>
            </a:r>
            <a:r>
              <a:rPr lang="en-US" sz="1600" b="0" i="0" u="none" strike="noStrike" baseline="0">
                <a:solidFill>
                  <a:srgbClr val="FFFF00"/>
                </a:solidFill>
                <a:latin typeface="JetBrains Mono" pitchFamily="2" charset="0"/>
              </a:rPr>
              <a:t>greater</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x</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&gt;</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y</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6B6BE9"/>
                </a:solidFill>
                <a:latin typeface="JetBrains Mono" pitchFamily="2" charset="0"/>
              </a:rPr>
              <a:t>if</a:t>
            </a:r>
            <a:r>
              <a:rPr lang="en-IN" sz="1600" b="0" i="0" u="none" strike="noStrike" baseline="0">
                <a:solidFill>
                  <a:srgbClr val="FFFFFF"/>
                </a:solidFill>
                <a:latin typeface="JetBrains Mono" pitchFamily="2" charset="0"/>
              </a:rPr>
              <a:t>(</a:t>
            </a:r>
            <a:r>
              <a:rPr lang="en-IN" sz="1600" b="0" i="0" u="none" strike="noStrike" baseline="0">
                <a:solidFill>
                  <a:srgbClr val="C8C8C8"/>
                </a:solidFill>
                <a:latin typeface="JetBrains Mono" pitchFamily="2" charset="0"/>
              </a:rPr>
              <a:t>r1</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err="1">
                <a:solidFill>
                  <a:srgbClr val="008B8B"/>
                </a:solidFill>
                <a:latin typeface="JetBrains Mono" pitchFamily="2" charset="0"/>
              </a:rPr>
              <a:t>partial_ordering</a:t>
            </a:r>
            <a:r>
              <a:rPr lang="en-IN" sz="1600" b="0" i="0" u="none" strike="noStrike" baseline="0">
                <a:solidFill>
                  <a:srgbClr val="FFFFFF"/>
                </a:solidFill>
                <a:latin typeface="JetBrains Mono" pitchFamily="2" charset="0"/>
              </a:rPr>
              <a:t>::</a:t>
            </a:r>
            <a:r>
              <a:rPr lang="en-IN" sz="1600" b="0" i="0" u="none" strike="noStrike" baseline="0">
                <a:solidFill>
                  <a:srgbClr val="FFFF00"/>
                </a:solidFill>
                <a:latin typeface="JetBrains Mono" pitchFamily="2" charset="0"/>
              </a:rPr>
              <a:t>unordered</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err="1">
                <a:solidFill>
                  <a:srgbClr val="FBB3C8"/>
                </a:solidFill>
                <a:latin typeface="JetBrains Mono" pitchFamily="2" charset="0"/>
              </a:rPr>
              <a:t>cout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&lt;&lt;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A31515"/>
                </a:solidFill>
                <a:latin typeface="JetBrains Mono" pitchFamily="2" charset="0"/>
              </a:rPr>
              <a:t>"</a:t>
            </a:r>
            <a:r>
              <a:rPr lang="en-IN" sz="1600" b="0" i="0" u="none" strike="noStrike" baseline="0">
                <a:solidFill>
                  <a:srgbClr val="C3E88D"/>
                </a:solidFill>
                <a:latin typeface="JetBrains Mono" pitchFamily="2" charset="0"/>
              </a:rPr>
              <a:t>Unordered</a:t>
            </a:r>
            <a:r>
              <a:rPr lang="en-IN" sz="1600" b="0" i="0" u="none" strike="noStrike" baseline="0">
                <a:solidFill>
                  <a:srgbClr val="A31515"/>
                </a:solidFill>
                <a:latin typeface="JetBrains Mono" pitchFamily="2" charset="0"/>
              </a:rPr>
              <a:t>\n"</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1100" b="0" i="0" u="none" strike="noStrike" baseline="0">
              <a:latin typeface="Times New Roman" panose="02020603050405020304" pitchFamily="18" charset="0"/>
            </a:endParaRPr>
          </a:p>
        </p:txBody>
      </p:sp>
    </p:spTree>
    <p:extLst>
      <p:ext uri="{BB962C8B-B14F-4D97-AF65-F5344CB8AC3E}">
        <p14:creationId xmlns:p14="http://schemas.microsoft.com/office/powerpoint/2010/main" val="402096687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2B5F-D4A8-4A51-9D78-693937E4DF77}"/>
              </a:ext>
            </a:extLst>
          </p:cNvPr>
          <p:cNvSpPr>
            <a:spLocks noGrp="1"/>
          </p:cNvSpPr>
          <p:nvPr>
            <p:ph type="title"/>
          </p:nvPr>
        </p:nvSpPr>
        <p:spPr/>
        <p:txBody>
          <a:bodyPr/>
          <a:lstStyle/>
          <a:p>
            <a:r>
              <a:rPr lang="en-US"/>
              <a:t>Example</a:t>
            </a:r>
            <a:endParaRPr lang="en-IN"/>
          </a:p>
        </p:txBody>
      </p:sp>
      <p:sp>
        <p:nvSpPr>
          <p:cNvPr id="4" name="TextBox 3">
            <a:extLst>
              <a:ext uri="{FF2B5EF4-FFF2-40B4-BE49-F238E27FC236}">
                <a16:creationId xmlns:a16="http://schemas.microsoft.com/office/drawing/2014/main" id="{3B7C8DB4-A645-46B7-AF57-857CAE598F4F}"/>
              </a:ext>
            </a:extLst>
          </p:cNvPr>
          <p:cNvSpPr txBox="1"/>
          <p:nvPr/>
        </p:nvSpPr>
        <p:spPr>
          <a:xfrm>
            <a:off x="572876" y="2119306"/>
            <a:ext cx="6202497" cy="3954929"/>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float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1.f</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r>
              <a:rPr lang="en-IN" sz="1600" b="0" i="0" u="none" strike="noStrike" baseline="0">
                <a:solidFill>
                  <a:srgbClr val="FF48A4"/>
                </a:solidFill>
                <a:latin typeface="JetBrains Mono" pitchFamily="2" charset="0"/>
              </a:rPr>
              <a:t>NAN</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auto</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r1</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x</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&lt;=&gt;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y</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D5A2DF"/>
                </a:solidFill>
                <a:latin typeface="JetBrains Mono" pitchFamily="2" charset="0"/>
              </a:rPr>
              <a:t>typeid</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r1</a:t>
            </a:r>
            <a:r>
              <a:rPr lang="en-US" sz="1600" b="0" i="0" u="none" strike="noStrike" baseline="0">
                <a:solidFill>
                  <a:srgbClr val="FFFFFF"/>
                </a:solidFill>
                <a:latin typeface="JetBrains Mono" pitchFamily="2" charset="0"/>
              </a:rPr>
              <a:t>).</a:t>
            </a:r>
            <a:r>
              <a:rPr lang="en-US" sz="1600" b="0" i="0" u="none" strike="noStrike" baseline="0">
                <a:solidFill>
                  <a:srgbClr val="82B7E1"/>
                </a:solidFill>
                <a:latin typeface="JetBrains Mono" pitchFamily="2" charset="0"/>
              </a:rPr>
              <a:t>name</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6B6BE9"/>
                </a:solidFill>
                <a:latin typeface="JetBrains Mono" pitchFamily="2" charset="0"/>
              </a:rPr>
              <a:t>if</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r1</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008B8B"/>
                </a:solidFill>
                <a:latin typeface="JetBrains Mono" pitchFamily="2" charset="0"/>
              </a:rPr>
              <a:t>partial_ordering</a:t>
            </a:r>
            <a:r>
              <a:rPr lang="en-US" sz="1600" b="0" i="0" u="none" strike="noStrike" baseline="0">
                <a:solidFill>
                  <a:srgbClr val="FFFFFF"/>
                </a:solidFill>
                <a:latin typeface="JetBrains Mono" pitchFamily="2" charset="0"/>
              </a:rPr>
              <a:t>::</a:t>
            </a:r>
            <a:r>
              <a:rPr lang="en-US" sz="1600" b="0" i="0" u="none" strike="noStrike" baseline="0">
                <a:solidFill>
                  <a:srgbClr val="FFFF00"/>
                </a:solidFill>
                <a:latin typeface="JetBrains Mono" pitchFamily="2" charset="0"/>
              </a:rPr>
              <a:t>equivalent</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x</a:t>
            </a:r>
            <a:r>
              <a:rPr lang="en-US" sz="1600" b="0" i="0" u="none" strike="noStrike" baseline="0">
                <a:solidFill>
                  <a:srgbClr val="C3E88D"/>
                </a:solidFill>
                <a:latin typeface="Cambria" panose="02040503050406030204" pitchFamily="18" charset="0"/>
              </a:rPr>
              <a:t> </a:t>
            </a:r>
            <a:r>
              <a:rPr lang="en-US" sz="1600" b="0" i="0" u="none" strike="noStrike" baseline="0" err="1">
                <a:solidFill>
                  <a:srgbClr val="C3E88D"/>
                </a:solidFill>
                <a:latin typeface="JetBrains Mono" pitchFamily="2" charset="0"/>
              </a:rPr>
              <a:t>equiv</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y</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6B6BE9"/>
                </a:solidFill>
                <a:latin typeface="JetBrains Mono" pitchFamily="2" charset="0"/>
              </a:rPr>
              <a:t>if</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r1</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008B8B"/>
                </a:solidFill>
                <a:latin typeface="JetBrains Mono" pitchFamily="2" charset="0"/>
              </a:rPr>
              <a:t>partial_ordering</a:t>
            </a:r>
            <a:r>
              <a:rPr lang="en-US" sz="1600" b="0" i="0" u="none" strike="noStrike" baseline="0">
                <a:solidFill>
                  <a:srgbClr val="FFFFFF"/>
                </a:solidFill>
                <a:latin typeface="JetBrains Mono" pitchFamily="2" charset="0"/>
              </a:rPr>
              <a:t>::</a:t>
            </a:r>
            <a:r>
              <a:rPr lang="en-US" sz="1600" b="0" i="0" u="none" strike="noStrike" baseline="0">
                <a:solidFill>
                  <a:srgbClr val="FFFF00"/>
                </a:solidFill>
                <a:latin typeface="JetBrains Mono" pitchFamily="2" charset="0"/>
              </a:rPr>
              <a:t>less</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x</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&lt;</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y</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6B6BE9"/>
                </a:solidFill>
                <a:latin typeface="JetBrains Mono" pitchFamily="2" charset="0"/>
              </a:rPr>
              <a:t>if</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r1</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008B8B"/>
                </a:solidFill>
                <a:latin typeface="JetBrains Mono" pitchFamily="2" charset="0"/>
              </a:rPr>
              <a:t>partial_ordering</a:t>
            </a:r>
            <a:r>
              <a:rPr lang="en-US" sz="1600" b="0" i="0" u="none" strike="noStrike" baseline="0">
                <a:solidFill>
                  <a:srgbClr val="FFFFFF"/>
                </a:solidFill>
                <a:latin typeface="JetBrains Mono" pitchFamily="2" charset="0"/>
              </a:rPr>
              <a:t>::</a:t>
            </a:r>
            <a:r>
              <a:rPr lang="en-US" sz="1600" b="0" i="0" u="none" strike="noStrike" baseline="0">
                <a:solidFill>
                  <a:srgbClr val="FFFF00"/>
                </a:solidFill>
                <a:latin typeface="JetBrains Mono" pitchFamily="2" charset="0"/>
              </a:rPr>
              <a:t>greater</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x</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&gt;</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y</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6B6BE9"/>
                </a:solidFill>
                <a:latin typeface="JetBrains Mono" pitchFamily="2" charset="0"/>
              </a:rPr>
              <a:t>if</a:t>
            </a:r>
            <a:r>
              <a:rPr lang="en-IN" sz="1600" b="0" i="0" u="none" strike="noStrike" baseline="0">
                <a:solidFill>
                  <a:srgbClr val="FFFFFF"/>
                </a:solidFill>
                <a:latin typeface="JetBrains Mono" pitchFamily="2" charset="0"/>
              </a:rPr>
              <a:t>(</a:t>
            </a:r>
            <a:r>
              <a:rPr lang="en-IN" sz="1600" b="0" i="0" u="none" strike="noStrike" baseline="0">
                <a:solidFill>
                  <a:srgbClr val="C8C8C8"/>
                </a:solidFill>
                <a:latin typeface="JetBrains Mono" pitchFamily="2" charset="0"/>
              </a:rPr>
              <a:t>r1</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err="1">
                <a:solidFill>
                  <a:srgbClr val="008B8B"/>
                </a:solidFill>
                <a:latin typeface="JetBrains Mono" pitchFamily="2" charset="0"/>
              </a:rPr>
              <a:t>partial_ordering</a:t>
            </a:r>
            <a:r>
              <a:rPr lang="en-IN" sz="1600" b="0" i="0" u="none" strike="noStrike" baseline="0">
                <a:solidFill>
                  <a:srgbClr val="FFFFFF"/>
                </a:solidFill>
                <a:latin typeface="JetBrains Mono" pitchFamily="2" charset="0"/>
              </a:rPr>
              <a:t>::</a:t>
            </a:r>
            <a:r>
              <a:rPr lang="en-IN" sz="1600" b="0" i="0" u="none" strike="noStrike" baseline="0">
                <a:solidFill>
                  <a:srgbClr val="FFFF00"/>
                </a:solidFill>
                <a:latin typeface="JetBrains Mono" pitchFamily="2" charset="0"/>
              </a:rPr>
              <a:t>unordered</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err="1">
                <a:solidFill>
                  <a:srgbClr val="FBB3C8"/>
                </a:solidFill>
                <a:latin typeface="JetBrains Mono" pitchFamily="2" charset="0"/>
              </a:rPr>
              <a:t>cout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008B8B"/>
                </a:solidFill>
                <a:latin typeface="JetBrains Mono" pitchFamily="2" charset="0"/>
              </a:rPr>
              <a:t>&lt;&lt;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A31515"/>
                </a:solidFill>
                <a:latin typeface="JetBrains Mono" pitchFamily="2" charset="0"/>
              </a:rPr>
              <a:t>"</a:t>
            </a:r>
            <a:r>
              <a:rPr lang="en-IN" sz="1600" b="0" i="0" u="none" strike="noStrike" baseline="0">
                <a:solidFill>
                  <a:srgbClr val="C3E88D"/>
                </a:solidFill>
                <a:latin typeface="JetBrains Mono" pitchFamily="2" charset="0"/>
              </a:rPr>
              <a:t>Unordered</a:t>
            </a:r>
            <a:r>
              <a:rPr lang="en-IN" sz="1600" b="0" i="0" u="none" strike="noStrike" baseline="0">
                <a:solidFill>
                  <a:srgbClr val="A31515"/>
                </a:solidFill>
                <a:latin typeface="JetBrains Mono" pitchFamily="2" charset="0"/>
              </a:rPr>
              <a:t>\n"</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1100" b="0" i="0" u="none" strike="noStrike" baseline="0">
              <a:latin typeface="Times New Roman" panose="02020603050405020304" pitchFamily="18" charset="0"/>
            </a:endParaRPr>
          </a:p>
        </p:txBody>
      </p:sp>
      <p:sp>
        <p:nvSpPr>
          <p:cNvPr id="6" name="TextBox 5">
            <a:extLst>
              <a:ext uri="{FF2B5EF4-FFF2-40B4-BE49-F238E27FC236}">
                <a16:creationId xmlns:a16="http://schemas.microsoft.com/office/drawing/2014/main" id="{E87BB826-2B2B-4B9C-8E0F-036A3A16E54B}"/>
              </a:ext>
            </a:extLst>
          </p:cNvPr>
          <p:cNvSpPr txBox="1"/>
          <p:nvPr/>
        </p:nvSpPr>
        <p:spPr>
          <a:xfrm>
            <a:off x="7656721" y="3816963"/>
            <a:ext cx="3536415" cy="830997"/>
          </a:xfrm>
          <a:prstGeom prst="rect">
            <a:avLst/>
          </a:prstGeom>
          <a:solidFill>
            <a:schemeClr val="bg1">
              <a:lumMod val="95000"/>
              <a:lumOff val="5000"/>
            </a:schemeClr>
          </a:solidFill>
        </p:spPr>
        <p:txBody>
          <a:bodyPr wrap="square">
            <a:spAutoFit/>
          </a:bodyPr>
          <a:lstStyle/>
          <a:p>
            <a:r>
              <a:rPr lang="en-IN" sz="2400"/>
              <a:t>struct std::</a:t>
            </a:r>
            <a:r>
              <a:rPr lang="en-IN" sz="2400" err="1"/>
              <a:t>partial_ordering</a:t>
            </a:r>
            <a:endParaRPr lang="en-IN" sz="2400"/>
          </a:p>
          <a:p>
            <a:r>
              <a:rPr lang="en-IN" sz="2400"/>
              <a:t>Unordered</a:t>
            </a:r>
          </a:p>
        </p:txBody>
      </p:sp>
    </p:spTree>
    <p:extLst>
      <p:ext uri="{BB962C8B-B14F-4D97-AF65-F5344CB8AC3E}">
        <p14:creationId xmlns:p14="http://schemas.microsoft.com/office/powerpoint/2010/main" val="31001411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1481-746E-3993-70F2-ADC1210129D9}"/>
              </a:ext>
            </a:extLst>
          </p:cNvPr>
          <p:cNvSpPr>
            <a:spLocks noGrp="1"/>
          </p:cNvSpPr>
          <p:nvPr>
            <p:ph type="title"/>
          </p:nvPr>
        </p:nvSpPr>
        <p:spPr/>
        <p:txBody>
          <a:bodyPr/>
          <a:lstStyle/>
          <a:p>
            <a:r>
              <a:rPr lang="en-IN"/>
              <a:t>Language Types &amp; operator&lt;=&gt;</a:t>
            </a:r>
          </a:p>
        </p:txBody>
      </p:sp>
      <p:sp>
        <p:nvSpPr>
          <p:cNvPr id="3" name="Content Placeholder 2">
            <a:extLst>
              <a:ext uri="{FF2B5EF4-FFF2-40B4-BE49-F238E27FC236}">
                <a16:creationId xmlns:a16="http://schemas.microsoft.com/office/drawing/2014/main" id="{3E32CBDF-EC8E-7117-DDBE-770DCEA72FB7}"/>
              </a:ext>
            </a:extLst>
          </p:cNvPr>
          <p:cNvSpPr>
            <a:spLocks noGrp="1"/>
          </p:cNvSpPr>
          <p:nvPr>
            <p:ph idx="1"/>
          </p:nvPr>
        </p:nvSpPr>
        <p:spPr/>
        <p:txBody>
          <a:bodyPr>
            <a:normAutofit fontScale="92500" lnSpcReduction="10000"/>
          </a:bodyPr>
          <a:lstStyle/>
          <a:p>
            <a:r>
              <a:rPr lang="en-IN" i="1"/>
              <a:t>operator&lt;=&gt; </a:t>
            </a:r>
            <a:r>
              <a:rPr lang="en-IN"/>
              <a:t>returns </a:t>
            </a:r>
            <a:r>
              <a:rPr lang="en-IN" i="1" err="1"/>
              <a:t>strong_ordering</a:t>
            </a:r>
            <a:r>
              <a:rPr lang="en-IN" i="1"/>
              <a:t> </a:t>
            </a:r>
            <a:r>
              <a:rPr lang="en-IN"/>
              <a:t>for the following types</a:t>
            </a:r>
          </a:p>
          <a:p>
            <a:pPr lvl="1"/>
            <a:r>
              <a:rPr lang="en-IN"/>
              <a:t>fundamental bool, integral &amp; pointer types</a:t>
            </a:r>
          </a:p>
          <a:p>
            <a:pPr lvl="1"/>
            <a:r>
              <a:rPr lang="en-IN"/>
              <a:t>enumerations</a:t>
            </a:r>
          </a:p>
          <a:p>
            <a:r>
              <a:rPr lang="en-IN"/>
              <a:t>For fundamental floating-point types, </a:t>
            </a:r>
            <a:r>
              <a:rPr lang="en-IN" i="1"/>
              <a:t>operator&lt;=&gt; </a:t>
            </a:r>
            <a:r>
              <a:rPr lang="en-IN"/>
              <a:t>returns </a:t>
            </a:r>
            <a:r>
              <a:rPr lang="en-IN" i="1" err="1"/>
              <a:t>partial_ordering</a:t>
            </a:r>
            <a:endParaRPr lang="en-IN" i="1"/>
          </a:p>
          <a:p>
            <a:r>
              <a:rPr lang="en-IN"/>
              <a:t>For any array T[N], T[N] &lt;=&gt; T[N] returns the same type as T’s &lt;=&gt; &amp; will perform lexicographical comparison</a:t>
            </a:r>
          </a:p>
          <a:p>
            <a:r>
              <a:rPr lang="en-IN"/>
              <a:t>Not supported for void</a:t>
            </a:r>
          </a:p>
        </p:txBody>
      </p:sp>
    </p:spTree>
    <p:extLst>
      <p:ext uri="{BB962C8B-B14F-4D97-AF65-F5344CB8AC3E}">
        <p14:creationId xmlns:p14="http://schemas.microsoft.com/office/powerpoint/2010/main" val="15881565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E1A0-BE3A-4AED-8DC0-A22892EF7C1D}"/>
              </a:ext>
            </a:extLst>
          </p:cNvPr>
          <p:cNvSpPr>
            <a:spLocks noGrp="1"/>
          </p:cNvSpPr>
          <p:nvPr>
            <p:ph type="title"/>
          </p:nvPr>
        </p:nvSpPr>
        <p:spPr/>
        <p:txBody>
          <a:bodyPr/>
          <a:lstStyle/>
          <a:p>
            <a:r>
              <a:rPr lang="en-US"/>
              <a:t>Overview</a:t>
            </a:r>
            <a:endParaRPr lang="en-IN"/>
          </a:p>
        </p:txBody>
      </p:sp>
      <p:graphicFrame>
        <p:nvGraphicFramePr>
          <p:cNvPr id="4" name="Table 4">
            <a:extLst>
              <a:ext uri="{FF2B5EF4-FFF2-40B4-BE49-F238E27FC236}">
                <a16:creationId xmlns:a16="http://schemas.microsoft.com/office/drawing/2014/main" id="{7F37A820-1C44-44D2-8D70-62E107C85746}"/>
              </a:ext>
            </a:extLst>
          </p:cNvPr>
          <p:cNvGraphicFramePr>
            <a:graphicFrameLocks noGrp="1"/>
          </p:cNvGraphicFramePr>
          <p:nvPr>
            <p:ph idx="1"/>
          </p:nvPr>
        </p:nvGraphicFramePr>
        <p:xfrm>
          <a:off x="228599" y="2514600"/>
          <a:ext cx="11725276" cy="2194560"/>
        </p:xfrm>
        <a:graphic>
          <a:graphicData uri="http://schemas.openxmlformats.org/drawingml/2006/table">
            <a:tbl>
              <a:tblPr firstRow="1" bandRow="1">
                <a:tableStyleId>{0660B408-B3CF-4A94-85FC-2B1E0A45F4A2}</a:tableStyleId>
              </a:tblPr>
              <a:tblGrid>
                <a:gridCol w="3118351">
                  <a:extLst>
                    <a:ext uri="{9D8B030D-6E8A-4147-A177-3AD203B41FA5}">
                      <a16:colId xmlns:a16="http://schemas.microsoft.com/office/drawing/2014/main" val="1052222105"/>
                    </a:ext>
                  </a:extLst>
                </a:gridCol>
                <a:gridCol w="3296461">
                  <a:extLst>
                    <a:ext uri="{9D8B030D-6E8A-4147-A177-3AD203B41FA5}">
                      <a16:colId xmlns:a16="http://schemas.microsoft.com/office/drawing/2014/main" val="149523403"/>
                    </a:ext>
                  </a:extLst>
                </a:gridCol>
                <a:gridCol w="3236215">
                  <a:extLst>
                    <a:ext uri="{9D8B030D-6E8A-4147-A177-3AD203B41FA5}">
                      <a16:colId xmlns:a16="http://schemas.microsoft.com/office/drawing/2014/main" val="902237552"/>
                    </a:ext>
                  </a:extLst>
                </a:gridCol>
                <a:gridCol w="2074249">
                  <a:extLst>
                    <a:ext uri="{9D8B030D-6E8A-4147-A177-3AD203B41FA5}">
                      <a16:colId xmlns:a16="http://schemas.microsoft.com/office/drawing/2014/main" val="2497612134"/>
                    </a:ext>
                  </a:extLst>
                </a:gridCol>
              </a:tblGrid>
              <a:tr h="370840">
                <a:tc>
                  <a:txBody>
                    <a:bodyPr/>
                    <a:lstStyle/>
                    <a:p>
                      <a:pPr algn="ctr"/>
                      <a:r>
                        <a:rPr lang="en-US" sz="2400"/>
                        <a:t>Return type</a:t>
                      </a:r>
                      <a:endParaRPr lang="en-IN" sz="2400"/>
                    </a:p>
                  </a:txBody>
                  <a:tcPr anchor="b">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algn="ctr"/>
                      <a:r>
                        <a:rPr lang="en-US" sz="2400"/>
                        <a:t>Equivalent values are...</a:t>
                      </a:r>
                      <a:endParaRPr lang="en-IN" sz="2400"/>
                    </a:p>
                  </a:txBody>
                  <a:tcPr anchor="b">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algn="ctr"/>
                      <a:r>
                        <a:rPr lang="en-IN" sz="2400"/>
                        <a:t>Example</a:t>
                      </a:r>
                    </a:p>
                  </a:txBody>
                  <a:tcPr anchor="b">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algn="ctr"/>
                      <a:r>
                        <a:rPr lang="en-US" sz="2400"/>
                        <a:t>Has to be comparable</a:t>
                      </a:r>
                      <a:endParaRPr lang="en-IN" sz="2400"/>
                    </a:p>
                  </a:txBody>
                  <a:tcPr anchor="b">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415103823"/>
                  </a:ext>
                </a:extLst>
              </a:tr>
              <a:tr h="370840">
                <a:tc>
                  <a:txBody>
                    <a:bodyPr/>
                    <a:lstStyle/>
                    <a:p>
                      <a:r>
                        <a:rPr lang="en-US" sz="2400" i="1"/>
                        <a:t>std::</a:t>
                      </a:r>
                      <a:r>
                        <a:rPr lang="en-US" sz="2400" i="1" err="1"/>
                        <a:t>strong_ordering</a:t>
                      </a:r>
                      <a:endParaRPr lang="en-IN" sz="2400" i="1"/>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algn="l"/>
                      <a:r>
                        <a:rPr lang="en-US" sz="2400"/>
                        <a:t>indistinguishable</a:t>
                      </a:r>
                      <a:endParaRPr lang="en-IN" sz="24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algn="ctr"/>
                      <a:r>
                        <a:rPr lang="en-US" sz="2400"/>
                        <a:t>1 == 1</a:t>
                      </a:r>
                      <a:endParaRPr lang="en-IN" sz="24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algn="ctr"/>
                      <a:r>
                        <a:rPr lang="en-US" sz="2400"/>
                        <a:t>Yes</a:t>
                      </a:r>
                      <a:endParaRPr lang="en-IN" sz="24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872170653"/>
                  </a:ext>
                </a:extLst>
              </a:tr>
              <a:tr h="370840">
                <a:tc>
                  <a:txBody>
                    <a:bodyPr/>
                    <a:lstStyle/>
                    <a:p>
                      <a:r>
                        <a:rPr lang="en-US" sz="2400" i="1"/>
                        <a:t>std::</a:t>
                      </a:r>
                      <a:r>
                        <a:rPr lang="en-US" sz="2400" i="1" err="1"/>
                        <a:t>weak_ordering</a:t>
                      </a:r>
                      <a:endParaRPr lang="en-IN" sz="2400" i="1"/>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distinguishable</a:t>
                      </a:r>
                      <a:endParaRPr lang="en-IN" sz="24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a:t>“hello” eq “Hello”</a:t>
                      </a:r>
                      <a:endParaRPr lang="en-IN" sz="24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algn="ctr"/>
                      <a:r>
                        <a:rPr lang="en-US" sz="2400"/>
                        <a:t>Yes</a:t>
                      </a:r>
                      <a:endParaRPr lang="en-IN" sz="24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3698445931"/>
                  </a:ext>
                </a:extLst>
              </a:tr>
              <a:tr h="370840">
                <a:tc>
                  <a:txBody>
                    <a:bodyPr/>
                    <a:lstStyle/>
                    <a:p>
                      <a:r>
                        <a:rPr lang="en-US" sz="2400" i="1"/>
                        <a:t>std::</a:t>
                      </a:r>
                      <a:r>
                        <a:rPr lang="en-US" sz="2400" i="1" err="1"/>
                        <a:t>partial_ordering</a:t>
                      </a:r>
                      <a:endParaRPr lang="en-IN" sz="2400" i="1"/>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algn="l"/>
                      <a:r>
                        <a:rPr lang="en-US" sz="2400"/>
                        <a:t>distinguishable</a:t>
                      </a:r>
                      <a:endParaRPr lang="en-IN" sz="24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algn="ctr"/>
                      <a:r>
                        <a:rPr lang="en-US" sz="2400"/>
                        <a:t>-0.0 eq +0.0</a:t>
                      </a:r>
                      <a:endParaRPr lang="en-IN" sz="24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algn="ctr"/>
                      <a:r>
                        <a:rPr lang="en-US" sz="2400"/>
                        <a:t>No</a:t>
                      </a:r>
                      <a:endParaRPr lang="en-IN" sz="24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05140082"/>
                  </a:ext>
                </a:extLst>
              </a:tr>
            </a:tbl>
          </a:graphicData>
        </a:graphic>
      </p:graphicFrame>
    </p:spTree>
    <p:extLst>
      <p:ext uri="{BB962C8B-B14F-4D97-AF65-F5344CB8AC3E}">
        <p14:creationId xmlns:p14="http://schemas.microsoft.com/office/powerpoint/2010/main" val="11874476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DFD2-F5C3-BF9A-7E02-3A5A2E131841}"/>
              </a:ext>
            </a:extLst>
          </p:cNvPr>
          <p:cNvSpPr>
            <a:spLocks noGrp="1"/>
          </p:cNvSpPr>
          <p:nvPr>
            <p:ph type="title"/>
          </p:nvPr>
        </p:nvSpPr>
        <p:spPr/>
        <p:txBody>
          <a:bodyPr/>
          <a:lstStyle/>
          <a:p>
            <a:r>
              <a:rPr lang="en-US"/>
              <a:t>Summary</a:t>
            </a:r>
            <a:endParaRPr lang="en-IN"/>
          </a:p>
        </p:txBody>
      </p:sp>
      <p:sp>
        <p:nvSpPr>
          <p:cNvPr id="3" name="Content Placeholder 2">
            <a:extLst>
              <a:ext uri="{FF2B5EF4-FFF2-40B4-BE49-F238E27FC236}">
                <a16:creationId xmlns:a16="http://schemas.microsoft.com/office/drawing/2014/main" id="{BCE51D73-20F9-1262-2DEA-7B6C53755924}"/>
              </a:ext>
            </a:extLst>
          </p:cNvPr>
          <p:cNvSpPr>
            <a:spLocks noGrp="1"/>
          </p:cNvSpPr>
          <p:nvPr>
            <p:ph idx="1"/>
          </p:nvPr>
        </p:nvSpPr>
        <p:spPr/>
        <p:txBody>
          <a:bodyPr>
            <a:normAutofit fontScale="85000" lnSpcReduction="10000"/>
          </a:bodyPr>
          <a:lstStyle/>
          <a:p>
            <a:r>
              <a:rPr lang="en-US" err="1"/>
              <a:t>Default’ed</a:t>
            </a:r>
            <a:r>
              <a:rPr lang="en-US"/>
              <a:t> &lt;=&gt; generates all six comparison operators</a:t>
            </a:r>
          </a:p>
          <a:p>
            <a:r>
              <a:rPr lang="en-US"/>
              <a:t>== is not implemented through &lt;=&gt;, but as a separate operator</a:t>
            </a:r>
          </a:p>
          <a:p>
            <a:r>
              <a:rPr lang="en-US"/>
              <a:t>!= is implemented through ==</a:t>
            </a:r>
          </a:p>
          <a:p>
            <a:r>
              <a:rPr lang="en-US"/>
              <a:t>All compiler generated operators are </a:t>
            </a:r>
            <a:r>
              <a:rPr lang="en-US" err="1"/>
              <a:t>noexcept</a:t>
            </a:r>
            <a:r>
              <a:rPr lang="en-US"/>
              <a:t> &amp; </a:t>
            </a:r>
            <a:r>
              <a:rPr lang="en-US" err="1"/>
              <a:t>constexpr</a:t>
            </a:r>
            <a:r>
              <a:rPr lang="en-US"/>
              <a:t> </a:t>
            </a:r>
          </a:p>
          <a:p>
            <a:r>
              <a:rPr lang="en-US"/>
              <a:t>Default implementation uses </a:t>
            </a:r>
            <a:r>
              <a:rPr lang="en-US" err="1"/>
              <a:t>memberwise</a:t>
            </a:r>
            <a:r>
              <a:rPr lang="en-US"/>
              <a:t> comparison &amp; lexicographical comparison for arrays</a:t>
            </a:r>
          </a:p>
          <a:p>
            <a:r>
              <a:rPr lang="en-US"/>
              <a:t>If both synthesized &amp; user-defined operators are present, the compiler will choose user-defined operators</a:t>
            </a:r>
          </a:p>
          <a:p>
            <a:r>
              <a:rPr lang="en-US"/>
              <a:t>Expressions may be rewritten &amp; synthesized by the compiler</a:t>
            </a:r>
            <a:endParaRPr lang="en-IN"/>
          </a:p>
        </p:txBody>
      </p:sp>
    </p:spTree>
    <p:extLst>
      <p:ext uri="{BB962C8B-B14F-4D97-AF65-F5344CB8AC3E}">
        <p14:creationId xmlns:p14="http://schemas.microsoft.com/office/powerpoint/2010/main" val="135400902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51407-47AF-C64B-B793-720415DA0F45}"/>
              </a:ext>
            </a:extLst>
          </p:cNvPr>
          <p:cNvSpPr>
            <a:spLocks noGrp="1"/>
          </p:cNvSpPr>
          <p:nvPr>
            <p:ph type="title"/>
          </p:nvPr>
        </p:nvSpPr>
        <p:spPr/>
        <p:txBody>
          <a:bodyPr/>
          <a:lstStyle/>
          <a:p>
            <a:r>
              <a:rPr lang="en-IN"/>
              <a:t>Compatibility</a:t>
            </a:r>
          </a:p>
        </p:txBody>
      </p:sp>
      <p:sp>
        <p:nvSpPr>
          <p:cNvPr id="3" name="Content Placeholder 2">
            <a:extLst>
              <a:ext uri="{FF2B5EF4-FFF2-40B4-BE49-F238E27FC236}">
                <a16:creationId xmlns:a16="http://schemas.microsoft.com/office/drawing/2014/main" id="{948530A1-7DFA-DFED-6D84-5985C058276A}"/>
              </a:ext>
            </a:extLst>
          </p:cNvPr>
          <p:cNvSpPr>
            <a:spLocks noGrp="1"/>
          </p:cNvSpPr>
          <p:nvPr>
            <p:ph idx="1"/>
          </p:nvPr>
        </p:nvSpPr>
        <p:spPr/>
        <p:txBody>
          <a:bodyPr/>
          <a:lstStyle/>
          <a:p>
            <a:r>
              <a:rPr lang="en-IN"/>
              <a:t>Usage with user-defined operators</a:t>
            </a:r>
          </a:p>
          <a:p>
            <a:r>
              <a:rPr lang="en-IN"/>
              <a:t>What if the user has provided some implementation of &lt; or &gt;? What about !=, but not ==?</a:t>
            </a:r>
          </a:p>
          <a:p>
            <a:endParaRPr lang="en-IN"/>
          </a:p>
        </p:txBody>
      </p:sp>
    </p:spTree>
    <p:extLst>
      <p:ext uri="{BB962C8B-B14F-4D97-AF65-F5344CB8AC3E}">
        <p14:creationId xmlns:p14="http://schemas.microsoft.com/office/powerpoint/2010/main" val="27015146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0565-16D3-4EFF-B773-8228E9A4BFD0}"/>
              </a:ext>
            </a:extLst>
          </p:cNvPr>
          <p:cNvSpPr>
            <a:spLocks noGrp="1"/>
          </p:cNvSpPr>
          <p:nvPr>
            <p:ph type="title"/>
          </p:nvPr>
        </p:nvSpPr>
        <p:spPr/>
        <p:txBody>
          <a:bodyPr/>
          <a:lstStyle/>
          <a:p>
            <a:r>
              <a:rPr lang="en-US"/>
              <a:t>Motivation</a:t>
            </a:r>
            <a:endParaRPr lang="en-IN"/>
          </a:p>
        </p:txBody>
      </p:sp>
      <p:sp>
        <p:nvSpPr>
          <p:cNvPr id="3" name="Content Placeholder 2">
            <a:extLst>
              <a:ext uri="{FF2B5EF4-FFF2-40B4-BE49-F238E27FC236}">
                <a16:creationId xmlns:a16="http://schemas.microsoft.com/office/drawing/2014/main" id="{0F781B2B-8D7F-4758-841F-9135987D4ACB}"/>
              </a:ext>
            </a:extLst>
          </p:cNvPr>
          <p:cNvSpPr>
            <a:spLocks noGrp="1"/>
          </p:cNvSpPr>
          <p:nvPr>
            <p:ph idx="1"/>
          </p:nvPr>
        </p:nvSpPr>
        <p:spPr/>
        <p:txBody>
          <a:bodyPr>
            <a:normAutofit fontScale="92500"/>
          </a:bodyPr>
          <a:lstStyle/>
          <a:p>
            <a:r>
              <a:rPr lang="en-US"/>
              <a:t>Algorithms operate on containers through iterators</a:t>
            </a:r>
          </a:p>
          <a:p>
            <a:r>
              <a:rPr lang="en-US"/>
              <a:t>Typically, all such algorithms require a begin &amp; end iterator</a:t>
            </a:r>
          </a:p>
          <a:p>
            <a:r>
              <a:rPr lang="en-US"/>
              <a:t>While it is flexible as the total range of elements to be operated can be easily controlled</a:t>
            </a:r>
          </a:p>
          <a:p>
            <a:pPr lvl="1"/>
            <a:r>
              <a:rPr lang="en-US"/>
              <a:t>rarely required</a:t>
            </a:r>
          </a:p>
          <a:p>
            <a:r>
              <a:rPr lang="en-US"/>
              <a:t>Mostly, we operate on all elements in a container</a:t>
            </a:r>
          </a:p>
          <a:p>
            <a:r>
              <a:rPr lang="en-US"/>
              <a:t>Specifying begin &amp; end becomes inconvenient in such case</a:t>
            </a:r>
            <a:endParaRPr lang="en-IN"/>
          </a:p>
        </p:txBody>
      </p:sp>
    </p:spTree>
    <p:extLst>
      <p:ext uri="{BB962C8B-B14F-4D97-AF65-F5344CB8AC3E}">
        <p14:creationId xmlns:p14="http://schemas.microsoft.com/office/powerpoint/2010/main" val="36514390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923FC2A-4294-7DF1-DA6A-D8BA0C0151FE}"/>
              </a:ext>
            </a:extLst>
          </p:cNvPr>
          <p:cNvSpPr>
            <a:spLocks noGrp="1"/>
          </p:cNvSpPr>
          <p:nvPr>
            <p:ph type="title"/>
          </p:nvPr>
        </p:nvSpPr>
        <p:spPr/>
        <p:txBody>
          <a:bodyPr/>
          <a:lstStyle/>
          <a:p>
            <a:r>
              <a:rPr lang="en-US"/>
              <a:t>Example</a:t>
            </a:r>
            <a:endParaRPr lang="en-IN"/>
          </a:p>
        </p:txBody>
      </p:sp>
      <p:sp>
        <p:nvSpPr>
          <p:cNvPr id="25" name="TextBox 24">
            <a:extLst>
              <a:ext uri="{FF2B5EF4-FFF2-40B4-BE49-F238E27FC236}">
                <a16:creationId xmlns:a16="http://schemas.microsoft.com/office/drawing/2014/main" id="{CFC1C6FB-076A-83D6-C20E-084A56F61F39}"/>
              </a:ext>
            </a:extLst>
          </p:cNvPr>
          <p:cNvSpPr txBox="1"/>
          <p:nvPr/>
        </p:nvSpPr>
        <p:spPr>
          <a:xfrm>
            <a:off x="2170443" y="1997839"/>
            <a:ext cx="7398097" cy="2862322"/>
          </a:xfrm>
          <a:prstGeom prst="rect">
            <a:avLst/>
          </a:prstGeom>
          <a:solidFill>
            <a:schemeClr val="bg1">
              <a:lumMod val="85000"/>
              <a:lumOff val="15000"/>
            </a:schemeClr>
          </a:solidFill>
        </p:spPr>
        <p:txBody>
          <a:bodyPr wrap="square">
            <a:spAutoFit/>
          </a:bodyPr>
          <a:lstStyle/>
          <a:p>
            <a:r>
              <a:rPr lang="nl-NL" sz="1800">
                <a:solidFill>
                  <a:srgbClr val="C8C8C8"/>
                </a:solidFill>
                <a:latin typeface="Cascadia Mono" panose="020B0609020000020004" pitchFamily="49" charset="0"/>
              </a:rPr>
              <a:t>std</a:t>
            </a:r>
            <a:r>
              <a:rPr lang="nl-NL" sz="1800">
                <a:solidFill>
                  <a:srgbClr val="B4B4B4"/>
                </a:solidFill>
                <a:latin typeface="Cascadia Mono" panose="020B0609020000020004" pitchFamily="49" charset="0"/>
              </a:rPr>
              <a:t>::</a:t>
            </a:r>
            <a:r>
              <a:rPr lang="nl-NL" sz="1800">
                <a:solidFill>
                  <a:srgbClr val="4EC9B0"/>
                </a:solidFill>
                <a:latin typeface="Cascadia Mono" panose="020B0609020000020004" pitchFamily="49" charset="0"/>
              </a:rPr>
              <a:t>vector</a:t>
            </a:r>
            <a:r>
              <a:rPr lang="nl-NL" sz="1800">
                <a:solidFill>
                  <a:srgbClr val="B4B4B4"/>
                </a:solidFill>
                <a:latin typeface="Cascadia Mono" panose="020B0609020000020004" pitchFamily="49" charset="0"/>
              </a:rPr>
              <a:t>&lt;</a:t>
            </a:r>
            <a:r>
              <a:rPr lang="nl-NL" sz="1800">
                <a:solidFill>
                  <a:srgbClr val="569CD6"/>
                </a:solidFill>
                <a:latin typeface="Cascadia Mono" panose="020B0609020000020004" pitchFamily="49" charset="0"/>
              </a:rPr>
              <a:t>int</a:t>
            </a:r>
            <a:r>
              <a:rPr lang="nl-NL" sz="1800">
                <a:solidFill>
                  <a:srgbClr val="B4B4B4"/>
                </a:solidFill>
                <a:latin typeface="Cascadia Mono" panose="020B0609020000020004" pitchFamily="49" charset="0"/>
              </a:rPr>
              <a:t>&gt;</a:t>
            </a:r>
            <a:r>
              <a:rPr lang="nl-NL" sz="1800">
                <a:solidFill>
                  <a:srgbClr val="F2F8F8"/>
                </a:solidFill>
                <a:latin typeface="Cascadia Mono" panose="020B0609020000020004" pitchFamily="49" charset="0"/>
              </a:rPr>
              <a:t> </a:t>
            </a:r>
            <a:r>
              <a:rPr lang="nl-NL" sz="1800">
                <a:solidFill>
                  <a:srgbClr val="9CDCFE"/>
                </a:solidFill>
                <a:latin typeface="Cascadia Mono" panose="020B0609020000020004" pitchFamily="49" charset="0"/>
              </a:rPr>
              <a:t>nums</a:t>
            </a:r>
            <a:r>
              <a:rPr lang="nl-NL" sz="1800">
                <a:solidFill>
                  <a:srgbClr val="B4B4B4"/>
                </a:solidFill>
                <a:latin typeface="Cascadia Mono" panose="020B0609020000020004" pitchFamily="49" charset="0"/>
              </a:rPr>
              <a:t>(</a:t>
            </a:r>
            <a:r>
              <a:rPr lang="nl-NL" sz="1800">
                <a:solidFill>
                  <a:srgbClr val="BD93F9"/>
                </a:solidFill>
                <a:latin typeface="Cascadia Mono" panose="020B0609020000020004" pitchFamily="49" charset="0"/>
              </a:rPr>
              <a:t>10</a:t>
            </a:r>
            <a:r>
              <a:rPr lang="nl-NL" sz="1800">
                <a:solidFill>
                  <a:srgbClr val="B4B4B4"/>
                </a:solidFill>
                <a:latin typeface="Cascadia Mono" panose="020B0609020000020004" pitchFamily="49" charset="0"/>
              </a:rPr>
              <a:t>)</a:t>
            </a:r>
            <a:r>
              <a:rPr lang="nl-NL" sz="1800">
                <a:solidFill>
                  <a:srgbClr val="F2F8F8"/>
                </a:solidFill>
                <a:latin typeface="Cascadia Mono" panose="020B0609020000020004" pitchFamily="49" charset="0"/>
              </a:rPr>
              <a:t> </a:t>
            </a:r>
            <a:r>
              <a:rPr lang="nl-NL" sz="1800">
                <a:solidFill>
                  <a:srgbClr val="B4B4B4"/>
                </a:solidFill>
                <a:latin typeface="Cascadia Mono" panose="020B0609020000020004" pitchFamily="49" charset="0"/>
              </a:rPr>
              <a:t>;</a:t>
            </a:r>
            <a:endParaRPr lang="nl-NL" sz="1800">
              <a:solidFill>
                <a:srgbClr val="F2F8F8"/>
              </a:solidFill>
              <a:latin typeface="Cascadia Mono" panose="020B0609020000020004" pitchFamily="49" charset="0"/>
            </a:endParaRPr>
          </a:p>
          <a:p>
            <a:r>
              <a:rPr lang="en-IN" sz="1800">
                <a:solidFill>
                  <a:srgbClr val="C8C8C8"/>
                </a:solidFill>
                <a:latin typeface="Cascadia Mono" panose="020B0609020000020004" pitchFamily="49" charset="0"/>
              </a:rPr>
              <a:t>std</a:t>
            </a:r>
            <a:r>
              <a:rPr lang="en-IN" sz="1800">
                <a:solidFill>
                  <a:srgbClr val="B4B4B4"/>
                </a:solidFill>
                <a:latin typeface="Cascadia Mono" panose="020B0609020000020004" pitchFamily="49" charset="0"/>
              </a:rPr>
              <a:t>::</a:t>
            </a:r>
            <a:r>
              <a:rPr lang="en-IN" sz="1800">
                <a:solidFill>
                  <a:srgbClr val="DCDCAA"/>
                </a:solidFill>
                <a:latin typeface="Cascadia Mono" panose="020B0609020000020004" pitchFamily="49" charset="0"/>
              </a:rPr>
              <a:t>iota</a:t>
            </a:r>
            <a:r>
              <a:rPr lang="en-IN" sz="1800">
                <a:solidFill>
                  <a:srgbClr val="B4B4B4"/>
                </a:solidFill>
                <a:latin typeface="Cascadia Mono" panose="020B0609020000020004" pitchFamily="49" charset="0"/>
              </a:rPr>
              <a:t>(</a:t>
            </a:r>
            <a:r>
              <a:rPr lang="en-IN" sz="1800" err="1">
                <a:solidFill>
                  <a:srgbClr val="9CDCFE"/>
                </a:solidFill>
                <a:latin typeface="Cascadia Mono" panose="020B0609020000020004" pitchFamily="49" charset="0"/>
              </a:rPr>
              <a:t>nums</a:t>
            </a:r>
            <a:r>
              <a:rPr lang="en-IN" sz="1800" err="1">
                <a:solidFill>
                  <a:srgbClr val="B4B4B4"/>
                </a:solidFill>
                <a:latin typeface="Cascadia Mono" panose="020B0609020000020004" pitchFamily="49" charset="0"/>
              </a:rPr>
              <a:t>.</a:t>
            </a:r>
            <a:r>
              <a:rPr lang="en-IN" sz="1800" err="1">
                <a:solidFill>
                  <a:srgbClr val="DCDCAA"/>
                </a:solidFill>
                <a:latin typeface="Cascadia Mono" panose="020B0609020000020004" pitchFamily="49" charset="0"/>
              </a:rPr>
              <a:t>begin</a:t>
            </a:r>
            <a:r>
              <a:rPr lang="en-IN" sz="1800">
                <a:solidFill>
                  <a:srgbClr val="B4B4B4"/>
                </a:solidFill>
                <a:latin typeface="Cascadia Mono" panose="020B0609020000020004" pitchFamily="49" charset="0"/>
              </a:rPr>
              <a:t>(),</a:t>
            </a:r>
            <a:r>
              <a:rPr lang="en-IN" sz="1800">
                <a:solidFill>
                  <a:srgbClr val="F2F8F8"/>
                </a:solidFill>
                <a:latin typeface="Cascadia Mono" panose="020B0609020000020004" pitchFamily="49" charset="0"/>
              </a:rPr>
              <a:t> </a:t>
            </a:r>
            <a:r>
              <a:rPr lang="en-IN" sz="1800" err="1">
                <a:solidFill>
                  <a:srgbClr val="9CDCFE"/>
                </a:solidFill>
                <a:latin typeface="Cascadia Mono" panose="020B0609020000020004" pitchFamily="49" charset="0"/>
              </a:rPr>
              <a:t>nums</a:t>
            </a:r>
            <a:r>
              <a:rPr lang="en-IN" sz="1800" err="1">
                <a:solidFill>
                  <a:srgbClr val="B4B4B4"/>
                </a:solidFill>
                <a:latin typeface="Cascadia Mono" panose="020B0609020000020004" pitchFamily="49" charset="0"/>
              </a:rPr>
              <a:t>.</a:t>
            </a:r>
            <a:r>
              <a:rPr lang="en-IN" sz="1800" err="1">
                <a:solidFill>
                  <a:srgbClr val="DCDCAA"/>
                </a:solidFill>
                <a:latin typeface="Cascadia Mono" panose="020B0609020000020004" pitchFamily="49" charset="0"/>
              </a:rPr>
              <a:t>end</a:t>
            </a:r>
            <a:r>
              <a:rPr lang="en-IN" sz="1800">
                <a:solidFill>
                  <a:srgbClr val="B4B4B4"/>
                </a:solidFill>
                <a:latin typeface="Cascadia Mono" panose="020B0609020000020004" pitchFamily="49" charset="0"/>
              </a:rPr>
              <a:t>(),</a:t>
            </a:r>
            <a:r>
              <a:rPr lang="en-IN" sz="1800">
                <a:solidFill>
                  <a:srgbClr val="F2F8F8"/>
                </a:solidFill>
                <a:latin typeface="Cascadia Mono" panose="020B0609020000020004" pitchFamily="49" charset="0"/>
              </a:rPr>
              <a:t> </a:t>
            </a:r>
            <a:r>
              <a:rPr lang="en-IN" sz="1800">
                <a:solidFill>
                  <a:srgbClr val="BD93F9"/>
                </a:solidFill>
                <a:latin typeface="Cascadia Mono" panose="020B0609020000020004" pitchFamily="49" charset="0"/>
              </a:rPr>
              <a:t>1</a:t>
            </a:r>
            <a:r>
              <a:rPr lang="en-IN" sz="1800">
                <a:solidFill>
                  <a:srgbClr val="B4B4B4"/>
                </a:solidFill>
                <a:latin typeface="Cascadia Mono" panose="020B0609020000020004" pitchFamily="49" charset="0"/>
              </a:rPr>
              <a:t>)</a:t>
            </a:r>
            <a:r>
              <a:rPr lang="en-IN" sz="1800">
                <a:solidFill>
                  <a:srgbClr val="F2F8F8"/>
                </a:solidFill>
                <a:latin typeface="Cascadia Mono" panose="020B0609020000020004" pitchFamily="49" charset="0"/>
              </a:rPr>
              <a:t> </a:t>
            </a:r>
            <a:r>
              <a:rPr lang="en-IN" sz="1800">
                <a:solidFill>
                  <a:srgbClr val="B4B4B4"/>
                </a:solidFill>
                <a:latin typeface="Cascadia Mono" panose="020B0609020000020004" pitchFamily="49" charset="0"/>
              </a:rPr>
              <a:t>;</a:t>
            </a:r>
            <a:endParaRPr lang="en-IN" sz="1800">
              <a:solidFill>
                <a:srgbClr val="F2F8F8"/>
              </a:solidFill>
              <a:latin typeface="Cascadia Mono" panose="020B0609020000020004" pitchFamily="49" charset="0"/>
            </a:endParaRPr>
          </a:p>
          <a:p>
            <a:r>
              <a:rPr lang="en-IN" sz="1800">
                <a:solidFill>
                  <a:srgbClr val="C8C8C8"/>
                </a:solidFill>
                <a:latin typeface="Cascadia Mono" panose="020B0609020000020004" pitchFamily="49" charset="0"/>
              </a:rPr>
              <a:t>std</a:t>
            </a:r>
            <a:r>
              <a:rPr lang="en-IN" sz="1800">
                <a:solidFill>
                  <a:srgbClr val="B4B4B4"/>
                </a:solidFill>
                <a:latin typeface="Cascadia Mono" panose="020B0609020000020004" pitchFamily="49" charset="0"/>
              </a:rPr>
              <a:t>::</a:t>
            </a:r>
            <a:r>
              <a:rPr lang="en-IN" sz="1800" err="1">
                <a:solidFill>
                  <a:srgbClr val="4EC9B0"/>
                </a:solidFill>
                <a:latin typeface="Cascadia Mono" panose="020B0609020000020004" pitchFamily="49" charset="0"/>
              </a:rPr>
              <a:t>random_device</a:t>
            </a:r>
            <a:r>
              <a:rPr lang="en-IN" sz="1800">
                <a:solidFill>
                  <a:srgbClr val="F2F8F8"/>
                </a:solidFill>
                <a:latin typeface="Cascadia Mono" panose="020B0609020000020004" pitchFamily="49" charset="0"/>
              </a:rPr>
              <a:t> </a:t>
            </a:r>
            <a:r>
              <a:rPr lang="en-IN" sz="1800">
                <a:solidFill>
                  <a:srgbClr val="9CDCFE"/>
                </a:solidFill>
                <a:latin typeface="Cascadia Mono" panose="020B0609020000020004" pitchFamily="49" charset="0"/>
              </a:rPr>
              <a:t>d</a:t>
            </a:r>
            <a:r>
              <a:rPr lang="en-IN" sz="1800">
                <a:solidFill>
                  <a:srgbClr val="F2F8F8"/>
                </a:solidFill>
                <a:latin typeface="Cascadia Mono" panose="020B0609020000020004" pitchFamily="49" charset="0"/>
              </a:rPr>
              <a:t> </a:t>
            </a:r>
            <a:r>
              <a:rPr lang="en-IN" sz="1800">
                <a:solidFill>
                  <a:srgbClr val="B4B4B4"/>
                </a:solidFill>
                <a:latin typeface="Cascadia Mono" panose="020B0609020000020004" pitchFamily="49" charset="0"/>
              </a:rPr>
              <a:t>;</a:t>
            </a:r>
            <a:endParaRPr lang="en-IN" sz="1800">
              <a:solidFill>
                <a:srgbClr val="F2F8F8"/>
              </a:solidFill>
              <a:latin typeface="Cascadia Mono" panose="020B0609020000020004" pitchFamily="49" charset="0"/>
            </a:endParaRPr>
          </a:p>
          <a:p>
            <a:r>
              <a:rPr lang="en-IN" sz="1800">
                <a:solidFill>
                  <a:srgbClr val="C8C8C8"/>
                </a:solidFill>
                <a:latin typeface="Cascadia Mono" panose="020B0609020000020004" pitchFamily="49" charset="0"/>
              </a:rPr>
              <a:t>std</a:t>
            </a:r>
            <a:r>
              <a:rPr lang="en-IN" sz="1800">
                <a:solidFill>
                  <a:srgbClr val="B4B4B4"/>
                </a:solidFill>
                <a:latin typeface="Cascadia Mono" panose="020B0609020000020004" pitchFamily="49" charset="0"/>
              </a:rPr>
              <a:t>::</a:t>
            </a:r>
            <a:r>
              <a:rPr lang="en-IN" sz="1800">
                <a:solidFill>
                  <a:srgbClr val="DCDCAA"/>
                </a:solidFill>
                <a:latin typeface="Cascadia Mono" panose="020B0609020000020004" pitchFamily="49" charset="0"/>
              </a:rPr>
              <a:t>shuffle</a:t>
            </a:r>
            <a:r>
              <a:rPr lang="en-IN" sz="1800">
                <a:solidFill>
                  <a:srgbClr val="B4B4B4"/>
                </a:solidFill>
                <a:latin typeface="Cascadia Mono" panose="020B0609020000020004" pitchFamily="49" charset="0"/>
              </a:rPr>
              <a:t>(</a:t>
            </a:r>
            <a:r>
              <a:rPr lang="en-IN" sz="1800" err="1">
                <a:solidFill>
                  <a:srgbClr val="9CDCFE"/>
                </a:solidFill>
                <a:latin typeface="Cascadia Mono" panose="020B0609020000020004" pitchFamily="49" charset="0"/>
              </a:rPr>
              <a:t>nums</a:t>
            </a:r>
            <a:r>
              <a:rPr lang="en-IN" sz="1800" err="1">
                <a:solidFill>
                  <a:srgbClr val="B4B4B4"/>
                </a:solidFill>
                <a:latin typeface="Cascadia Mono" panose="020B0609020000020004" pitchFamily="49" charset="0"/>
              </a:rPr>
              <a:t>.</a:t>
            </a:r>
            <a:r>
              <a:rPr lang="en-IN" sz="1800" err="1">
                <a:solidFill>
                  <a:srgbClr val="DCDCAA"/>
                </a:solidFill>
                <a:latin typeface="Cascadia Mono" panose="020B0609020000020004" pitchFamily="49" charset="0"/>
              </a:rPr>
              <a:t>begin</a:t>
            </a:r>
            <a:r>
              <a:rPr lang="en-IN" sz="1800">
                <a:solidFill>
                  <a:srgbClr val="B4B4B4"/>
                </a:solidFill>
                <a:latin typeface="Cascadia Mono" panose="020B0609020000020004" pitchFamily="49" charset="0"/>
              </a:rPr>
              <a:t>(),</a:t>
            </a:r>
            <a:r>
              <a:rPr lang="en-IN" sz="1800">
                <a:solidFill>
                  <a:srgbClr val="F2F8F8"/>
                </a:solidFill>
                <a:latin typeface="Cascadia Mono" panose="020B0609020000020004" pitchFamily="49" charset="0"/>
              </a:rPr>
              <a:t> </a:t>
            </a:r>
            <a:r>
              <a:rPr lang="en-IN" sz="1800" err="1">
                <a:solidFill>
                  <a:srgbClr val="9CDCFE"/>
                </a:solidFill>
                <a:latin typeface="Cascadia Mono" panose="020B0609020000020004" pitchFamily="49" charset="0"/>
              </a:rPr>
              <a:t>nums</a:t>
            </a:r>
            <a:r>
              <a:rPr lang="en-IN" sz="1800" err="1">
                <a:solidFill>
                  <a:srgbClr val="B4B4B4"/>
                </a:solidFill>
                <a:latin typeface="Cascadia Mono" panose="020B0609020000020004" pitchFamily="49" charset="0"/>
              </a:rPr>
              <a:t>.</a:t>
            </a:r>
            <a:r>
              <a:rPr lang="en-IN" sz="1800" err="1">
                <a:solidFill>
                  <a:srgbClr val="DCDCAA"/>
                </a:solidFill>
                <a:latin typeface="Cascadia Mono" panose="020B0609020000020004" pitchFamily="49" charset="0"/>
              </a:rPr>
              <a:t>end</a:t>
            </a:r>
            <a:r>
              <a:rPr lang="en-IN" sz="1800">
                <a:solidFill>
                  <a:srgbClr val="B4B4B4"/>
                </a:solidFill>
                <a:latin typeface="Cascadia Mono" panose="020B0609020000020004" pitchFamily="49" charset="0"/>
              </a:rPr>
              <a:t>(),</a:t>
            </a:r>
            <a:r>
              <a:rPr lang="en-IN" sz="1800">
                <a:solidFill>
                  <a:srgbClr val="9CDCFE"/>
                </a:solidFill>
                <a:latin typeface="Cascadia Mono" panose="020B0609020000020004" pitchFamily="49" charset="0"/>
              </a:rPr>
              <a:t>d</a:t>
            </a:r>
            <a:r>
              <a:rPr lang="en-IN" sz="1800">
                <a:solidFill>
                  <a:srgbClr val="B4B4B4"/>
                </a:solidFill>
                <a:latin typeface="Cascadia Mono" panose="020B0609020000020004" pitchFamily="49" charset="0"/>
              </a:rPr>
              <a:t>)</a:t>
            </a:r>
            <a:r>
              <a:rPr lang="en-IN" sz="1800">
                <a:solidFill>
                  <a:srgbClr val="F2F8F8"/>
                </a:solidFill>
                <a:latin typeface="Cascadia Mono" panose="020B0609020000020004" pitchFamily="49" charset="0"/>
              </a:rPr>
              <a:t> </a:t>
            </a:r>
            <a:r>
              <a:rPr lang="en-IN" sz="1800">
                <a:solidFill>
                  <a:srgbClr val="B4B4B4"/>
                </a:solidFill>
                <a:latin typeface="Cascadia Mono" panose="020B0609020000020004" pitchFamily="49" charset="0"/>
              </a:rPr>
              <a:t>;</a:t>
            </a:r>
            <a:endParaRPr lang="en-IN" sz="1800">
              <a:solidFill>
                <a:srgbClr val="F2F8F8"/>
              </a:solidFill>
              <a:latin typeface="Cascadia Mono" panose="020B0609020000020004" pitchFamily="49" charset="0"/>
            </a:endParaRPr>
          </a:p>
          <a:p>
            <a:r>
              <a:rPr lang="en-US" sz="1800">
                <a:solidFill>
                  <a:srgbClr val="C8C8C8"/>
                </a:solidFill>
                <a:latin typeface="Cascadia Mono" panose="020B0609020000020004" pitchFamily="49" charset="0"/>
              </a:rPr>
              <a:t>std</a:t>
            </a:r>
            <a:r>
              <a:rPr lang="en-US" sz="1800">
                <a:solidFill>
                  <a:srgbClr val="B4B4B4"/>
                </a:solidFill>
                <a:latin typeface="Cascadia Mono" panose="020B0609020000020004" pitchFamily="49" charset="0"/>
              </a:rPr>
              <a:t>::</a:t>
            </a:r>
            <a:r>
              <a:rPr lang="en-US" sz="1800" err="1">
                <a:solidFill>
                  <a:srgbClr val="DCDCAA"/>
                </a:solidFill>
                <a:latin typeface="Cascadia Mono" panose="020B0609020000020004" pitchFamily="49" charset="0"/>
              </a:rPr>
              <a:t>for_each</a:t>
            </a:r>
            <a:r>
              <a:rPr lang="en-US" sz="1800">
                <a:solidFill>
                  <a:srgbClr val="B4B4B4"/>
                </a:solidFill>
                <a:latin typeface="Cascadia Mono" panose="020B0609020000020004" pitchFamily="49" charset="0"/>
              </a:rPr>
              <a:t>(</a:t>
            </a:r>
            <a:r>
              <a:rPr lang="en-US" sz="1800" err="1">
                <a:solidFill>
                  <a:srgbClr val="9CDCFE"/>
                </a:solidFill>
                <a:latin typeface="Cascadia Mono" panose="020B0609020000020004" pitchFamily="49" charset="0"/>
              </a:rPr>
              <a:t>nums</a:t>
            </a:r>
            <a:r>
              <a:rPr lang="en-US" sz="1800" err="1">
                <a:solidFill>
                  <a:srgbClr val="B4B4B4"/>
                </a:solidFill>
                <a:latin typeface="Cascadia Mono" panose="020B0609020000020004" pitchFamily="49" charset="0"/>
              </a:rPr>
              <a:t>.</a:t>
            </a:r>
            <a:r>
              <a:rPr lang="en-US" sz="1800" err="1">
                <a:solidFill>
                  <a:srgbClr val="DCDCAA"/>
                </a:solidFill>
                <a:latin typeface="Cascadia Mono" panose="020B0609020000020004" pitchFamily="49" charset="0"/>
              </a:rPr>
              <a:t>begin</a:t>
            </a:r>
            <a:r>
              <a:rPr lang="en-US" sz="1800">
                <a:solidFill>
                  <a:srgbClr val="B4B4B4"/>
                </a:solidFill>
                <a:latin typeface="Cascadia Mono" panose="020B0609020000020004" pitchFamily="49" charset="0"/>
              </a:rPr>
              <a:t>(),</a:t>
            </a:r>
            <a:r>
              <a:rPr lang="en-US" sz="1800">
                <a:solidFill>
                  <a:srgbClr val="F2F8F8"/>
                </a:solidFill>
                <a:latin typeface="Cascadia Mono" panose="020B0609020000020004" pitchFamily="49" charset="0"/>
              </a:rPr>
              <a:t> </a:t>
            </a:r>
            <a:r>
              <a:rPr lang="en-US" sz="1800" err="1">
                <a:solidFill>
                  <a:srgbClr val="9CDCFE"/>
                </a:solidFill>
                <a:latin typeface="Cascadia Mono" panose="020B0609020000020004" pitchFamily="49" charset="0"/>
              </a:rPr>
              <a:t>nums</a:t>
            </a:r>
            <a:r>
              <a:rPr lang="en-US" sz="1800" err="1">
                <a:solidFill>
                  <a:srgbClr val="B4B4B4"/>
                </a:solidFill>
                <a:latin typeface="Cascadia Mono" panose="020B0609020000020004" pitchFamily="49" charset="0"/>
              </a:rPr>
              <a:t>.</a:t>
            </a:r>
            <a:r>
              <a:rPr lang="en-US" sz="1800" err="1">
                <a:solidFill>
                  <a:srgbClr val="DCDCAA"/>
                </a:solidFill>
                <a:latin typeface="Cascadia Mono" panose="020B0609020000020004" pitchFamily="49" charset="0"/>
              </a:rPr>
              <a:t>end</a:t>
            </a:r>
            <a:r>
              <a:rPr lang="en-US" sz="1800">
                <a:solidFill>
                  <a:srgbClr val="B4B4B4"/>
                </a:solidFill>
                <a:latin typeface="Cascadia Mono" panose="020B0609020000020004" pitchFamily="49" charset="0"/>
              </a:rPr>
              <a:t>(),</a:t>
            </a:r>
            <a:r>
              <a:rPr lang="en-US" sz="1800">
                <a:solidFill>
                  <a:srgbClr val="F2F8F8"/>
                </a:solidFill>
                <a:latin typeface="Cascadia Mono" panose="020B0609020000020004" pitchFamily="49" charset="0"/>
              </a:rPr>
              <a:t> </a:t>
            </a:r>
            <a:r>
              <a:rPr lang="en-US" sz="1800">
                <a:solidFill>
                  <a:srgbClr val="B4B4B4"/>
                </a:solidFill>
                <a:latin typeface="Cascadia Mono" panose="020B0609020000020004" pitchFamily="49" charset="0"/>
              </a:rPr>
              <a:t>[](</a:t>
            </a:r>
            <a:r>
              <a:rPr lang="en-US" sz="1800">
                <a:solidFill>
                  <a:srgbClr val="569CD6"/>
                </a:solidFill>
                <a:latin typeface="Cascadia Mono" panose="020B0609020000020004" pitchFamily="49" charset="0"/>
              </a:rPr>
              <a:t>int</a:t>
            </a:r>
            <a:r>
              <a:rPr lang="en-US" sz="1800">
                <a:solidFill>
                  <a:srgbClr val="F2F8F8"/>
                </a:solidFill>
                <a:latin typeface="Cascadia Mono" panose="020B0609020000020004" pitchFamily="49" charset="0"/>
              </a:rPr>
              <a:t> </a:t>
            </a:r>
            <a:r>
              <a:rPr lang="en-US" sz="1800">
                <a:solidFill>
                  <a:srgbClr val="9A9A9A"/>
                </a:solidFill>
                <a:latin typeface="Cascadia Mono" panose="020B0609020000020004" pitchFamily="49" charset="0"/>
              </a:rPr>
              <a:t>x</a:t>
            </a:r>
            <a:r>
              <a:rPr lang="en-US" sz="1800">
                <a:solidFill>
                  <a:srgbClr val="B4B4B4"/>
                </a:solidFill>
                <a:latin typeface="Cascadia Mono" panose="020B0609020000020004" pitchFamily="49" charset="0"/>
              </a:rPr>
              <a:t>)</a:t>
            </a:r>
            <a:r>
              <a:rPr lang="en-US" sz="1800">
                <a:solidFill>
                  <a:srgbClr val="F2F8F8"/>
                </a:solidFill>
                <a:latin typeface="Cascadia Mono" panose="020B0609020000020004" pitchFamily="49" charset="0"/>
              </a:rPr>
              <a:t> </a:t>
            </a:r>
            <a:r>
              <a:rPr lang="en-US" sz="1800">
                <a:solidFill>
                  <a:srgbClr val="B4B4B4"/>
                </a:solidFill>
                <a:latin typeface="Cascadia Mono" panose="020B0609020000020004" pitchFamily="49" charset="0"/>
              </a:rPr>
              <a:t>{</a:t>
            </a:r>
            <a:endParaRPr lang="en-US" sz="1800">
              <a:solidFill>
                <a:srgbClr val="F2F8F8"/>
              </a:solidFill>
              <a:latin typeface="Cascadia Mono" panose="020B0609020000020004" pitchFamily="49" charset="0"/>
            </a:endParaRPr>
          </a:p>
          <a:p>
            <a:r>
              <a:rPr lang="en-IN">
                <a:solidFill>
                  <a:srgbClr val="C8C8C8"/>
                </a:solidFill>
                <a:latin typeface="Cascadia Mono" panose="020B0609020000020004" pitchFamily="49" charset="0"/>
              </a:rPr>
              <a:t>	</a:t>
            </a:r>
            <a:r>
              <a:rPr lang="en-IN" sz="1800">
                <a:solidFill>
                  <a:srgbClr val="C8C8C8"/>
                </a:solidFill>
                <a:latin typeface="Cascadia Mono" panose="020B0609020000020004" pitchFamily="49" charset="0"/>
              </a:rPr>
              <a:t>std</a:t>
            </a:r>
            <a:r>
              <a:rPr lang="en-IN" sz="1800">
                <a:solidFill>
                  <a:srgbClr val="B4B4B4"/>
                </a:solidFill>
                <a:latin typeface="Cascadia Mono" panose="020B0609020000020004" pitchFamily="49" charset="0"/>
              </a:rPr>
              <a:t>::</a:t>
            </a:r>
            <a:r>
              <a:rPr lang="en-IN" sz="1800" err="1">
                <a:solidFill>
                  <a:srgbClr val="C8C8C8"/>
                </a:solidFill>
                <a:latin typeface="Cascadia Mono" panose="020B0609020000020004" pitchFamily="49" charset="0"/>
              </a:rPr>
              <a:t>cout</a:t>
            </a:r>
            <a:r>
              <a:rPr lang="en-IN" sz="1800">
                <a:solidFill>
                  <a:srgbClr val="F2F8F8"/>
                </a:solidFill>
                <a:latin typeface="Cascadia Mono" panose="020B0609020000020004" pitchFamily="49" charset="0"/>
              </a:rPr>
              <a:t> </a:t>
            </a:r>
            <a:r>
              <a:rPr lang="en-IN" sz="1800">
                <a:solidFill>
                  <a:srgbClr val="B4B4B4"/>
                </a:solidFill>
                <a:latin typeface="Cascadia Mono" panose="020B0609020000020004" pitchFamily="49" charset="0"/>
              </a:rPr>
              <a:t>&lt;&lt;</a:t>
            </a:r>
            <a:r>
              <a:rPr lang="en-IN" sz="1800">
                <a:solidFill>
                  <a:srgbClr val="F2F8F8"/>
                </a:solidFill>
                <a:latin typeface="Cascadia Mono" panose="020B0609020000020004" pitchFamily="49" charset="0"/>
              </a:rPr>
              <a:t> </a:t>
            </a:r>
            <a:r>
              <a:rPr lang="en-IN" sz="1800">
                <a:solidFill>
                  <a:srgbClr val="9A9A9A"/>
                </a:solidFill>
                <a:latin typeface="Cascadia Mono" panose="020B0609020000020004" pitchFamily="49" charset="0"/>
              </a:rPr>
              <a:t>x</a:t>
            </a:r>
            <a:r>
              <a:rPr lang="en-IN" sz="1800">
                <a:solidFill>
                  <a:srgbClr val="F2F8F8"/>
                </a:solidFill>
                <a:latin typeface="Cascadia Mono" panose="020B0609020000020004" pitchFamily="49" charset="0"/>
              </a:rPr>
              <a:t> </a:t>
            </a:r>
            <a:r>
              <a:rPr lang="en-IN" sz="1800">
                <a:solidFill>
                  <a:srgbClr val="B4B4B4"/>
                </a:solidFill>
                <a:latin typeface="Cascadia Mono" panose="020B0609020000020004" pitchFamily="49" charset="0"/>
              </a:rPr>
              <a:t>&lt;&lt;</a:t>
            </a:r>
            <a:r>
              <a:rPr lang="en-IN" sz="1800">
                <a:solidFill>
                  <a:srgbClr val="F2F8F8"/>
                </a:solidFill>
                <a:latin typeface="Cascadia Mono" panose="020B0609020000020004" pitchFamily="49" charset="0"/>
              </a:rPr>
              <a:t> </a:t>
            </a:r>
            <a:r>
              <a:rPr lang="en-IN" sz="1800">
                <a:solidFill>
                  <a:srgbClr val="E8C9BB"/>
                </a:solidFill>
                <a:latin typeface="Cascadia Mono" panose="020B0609020000020004" pitchFamily="49" charset="0"/>
              </a:rPr>
              <a:t>'</a:t>
            </a:r>
            <a:r>
              <a:rPr lang="en-IN" sz="1800">
                <a:solidFill>
                  <a:srgbClr val="F1FA8C"/>
                </a:solidFill>
                <a:latin typeface="Cascadia Mono" panose="020B0609020000020004" pitchFamily="49" charset="0"/>
              </a:rPr>
              <a:t> </a:t>
            </a:r>
            <a:r>
              <a:rPr lang="en-IN" sz="1800">
                <a:solidFill>
                  <a:srgbClr val="E8C9BB"/>
                </a:solidFill>
                <a:latin typeface="Cascadia Mono" panose="020B0609020000020004" pitchFamily="49" charset="0"/>
              </a:rPr>
              <a:t>'</a:t>
            </a:r>
            <a:r>
              <a:rPr lang="en-IN" sz="1800">
                <a:solidFill>
                  <a:srgbClr val="F2F8F8"/>
                </a:solidFill>
                <a:latin typeface="Cascadia Mono" panose="020B0609020000020004" pitchFamily="49" charset="0"/>
              </a:rPr>
              <a:t> </a:t>
            </a:r>
            <a:r>
              <a:rPr lang="en-IN" sz="1800">
                <a:solidFill>
                  <a:srgbClr val="B4B4B4"/>
                </a:solidFill>
                <a:latin typeface="Cascadia Mono" panose="020B0609020000020004" pitchFamily="49" charset="0"/>
              </a:rPr>
              <a:t>;</a:t>
            </a:r>
            <a:endParaRPr lang="en-IN" sz="1800">
              <a:solidFill>
                <a:srgbClr val="F2F8F8"/>
              </a:solidFill>
              <a:latin typeface="Cascadia Mono" panose="020B0609020000020004" pitchFamily="49" charset="0"/>
            </a:endParaRPr>
          </a:p>
          <a:p>
            <a:r>
              <a:rPr lang="en-IN" sz="1800">
                <a:solidFill>
                  <a:srgbClr val="B4B4B4"/>
                </a:solidFill>
                <a:latin typeface="Cascadia Mono" panose="020B0609020000020004" pitchFamily="49" charset="0"/>
              </a:rPr>
              <a:t>})</a:t>
            </a:r>
            <a:r>
              <a:rPr lang="en-IN" sz="1800">
                <a:solidFill>
                  <a:srgbClr val="F2F8F8"/>
                </a:solidFill>
                <a:latin typeface="Cascadia Mono" panose="020B0609020000020004" pitchFamily="49" charset="0"/>
              </a:rPr>
              <a:t> </a:t>
            </a:r>
            <a:r>
              <a:rPr lang="en-IN" sz="1800">
                <a:solidFill>
                  <a:srgbClr val="B4B4B4"/>
                </a:solidFill>
                <a:latin typeface="Cascadia Mono" panose="020B0609020000020004" pitchFamily="49" charset="0"/>
              </a:rPr>
              <a:t>;</a:t>
            </a:r>
            <a:endParaRPr lang="en-IN" sz="1800">
              <a:solidFill>
                <a:srgbClr val="F2F8F8"/>
              </a:solidFill>
              <a:latin typeface="Cascadia Mono" panose="020B0609020000020004" pitchFamily="49" charset="0"/>
            </a:endParaRPr>
          </a:p>
          <a:p>
            <a:r>
              <a:rPr lang="en-IN" sz="1800">
                <a:solidFill>
                  <a:srgbClr val="C8C8C8"/>
                </a:solidFill>
                <a:latin typeface="Cascadia Mono" panose="020B0609020000020004" pitchFamily="49" charset="0"/>
              </a:rPr>
              <a:t>std</a:t>
            </a:r>
            <a:r>
              <a:rPr lang="en-IN" sz="1800">
                <a:solidFill>
                  <a:srgbClr val="B4B4B4"/>
                </a:solidFill>
                <a:latin typeface="Cascadia Mono" panose="020B0609020000020004" pitchFamily="49" charset="0"/>
              </a:rPr>
              <a:t>::</a:t>
            </a:r>
            <a:r>
              <a:rPr lang="en-IN" sz="1800">
                <a:solidFill>
                  <a:srgbClr val="DCDCAA"/>
                </a:solidFill>
                <a:latin typeface="Cascadia Mono" panose="020B0609020000020004" pitchFamily="49" charset="0"/>
              </a:rPr>
              <a:t>sort</a:t>
            </a:r>
            <a:r>
              <a:rPr lang="en-IN" sz="1800">
                <a:solidFill>
                  <a:srgbClr val="B4B4B4"/>
                </a:solidFill>
                <a:latin typeface="Cascadia Mono" panose="020B0609020000020004" pitchFamily="49" charset="0"/>
              </a:rPr>
              <a:t>(</a:t>
            </a:r>
            <a:r>
              <a:rPr lang="en-IN" sz="1800" err="1">
                <a:solidFill>
                  <a:srgbClr val="9CDCFE"/>
                </a:solidFill>
                <a:latin typeface="Cascadia Mono" panose="020B0609020000020004" pitchFamily="49" charset="0"/>
              </a:rPr>
              <a:t>nums</a:t>
            </a:r>
            <a:r>
              <a:rPr lang="en-IN" sz="1800" err="1">
                <a:solidFill>
                  <a:srgbClr val="B4B4B4"/>
                </a:solidFill>
                <a:latin typeface="Cascadia Mono" panose="020B0609020000020004" pitchFamily="49" charset="0"/>
              </a:rPr>
              <a:t>.</a:t>
            </a:r>
            <a:r>
              <a:rPr lang="en-IN" sz="1800" err="1">
                <a:solidFill>
                  <a:srgbClr val="DCDCAA"/>
                </a:solidFill>
                <a:latin typeface="Cascadia Mono" panose="020B0609020000020004" pitchFamily="49" charset="0"/>
              </a:rPr>
              <a:t>begin</a:t>
            </a:r>
            <a:r>
              <a:rPr lang="en-IN" sz="1800">
                <a:solidFill>
                  <a:srgbClr val="B4B4B4"/>
                </a:solidFill>
                <a:latin typeface="Cascadia Mono" panose="020B0609020000020004" pitchFamily="49" charset="0"/>
              </a:rPr>
              <a:t>(),</a:t>
            </a:r>
            <a:r>
              <a:rPr lang="en-IN" sz="1800">
                <a:solidFill>
                  <a:srgbClr val="F2F8F8"/>
                </a:solidFill>
                <a:latin typeface="Cascadia Mono" panose="020B0609020000020004" pitchFamily="49" charset="0"/>
              </a:rPr>
              <a:t> </a:t>
            </a:r>
            <a:r>
              <a:rPr lang="en-IN" sz="1800" err="1">
                <a:solidFill>
                  <a:srgbClr val="9CDCFE"/>
                </a:solidFill>
                <a:latin typeface="Cascadia Mono" panose="020B0609020000020004" pitchFamily="49" charset="0"/>
              </a:rPr>
              <a:t>nums</a:t>
            </a:r>
            <a:r>
              <a:rPr lang="en-IN" sz="1800" err="1">
                <a:solidFill>
                  <a:srgbClr val="B4B4B4"/>
                </a:solidFill>
                <a:latin typeface="Cascadia Mono" panose="020B0609020000020004" pitchFamily="49" charset="0"/>
              </a:rPr>
              <a:t>.</a:t>
            </a:r>
            <a:r>
              <a:rPr lang="en-IN" sz="1800" err="1">
                <a:solidFill>
                  <a:srgbClr val="DCDCAA"/>
                </a:solidFill>
                <a:latin typeface="Cascadia Mono" panose="020B0609020000020004" pitchFamily="49" charset="0"/>
              </a:rPr>
              <a:t>end</a:t>
            </a:r>
            <a:r>
              <a:rPr lang="en-IN" sz="1800">
                <a:solidFill>
                  <a:srgbClr val="B4B4B4"/>
                </a:solidFill>
                <a:latin typeface="Cascadia Mono" panose="020B0609020000020004" pitchFamily="49" charset="0"/>
              </a:rPr>
              <a:t>(),</a:t>
            </a:r>
            <a:r>
              <a:rPr lang="en-IN" sz="1800">
                <a:solidFill>
                  <a:srgbClr val="F2F8F8"/>
                </a:solidFill>
                <a:latin typeface="Cascadia Mono" panose="020B0609020000020004" pitchFamily="49" charset="0"/>
              </a:rPr>
              <a:t> </a:t>
            </a:r>
            <a:r>
              <a:rPr lang="en-IN" sz="1800">
                <a:solidFill>
                  <a:srgbClr val="C8C8C8"/>
                </a:solidFill>
                <a:latin typeface="Cascadia Mono" panose="020B0609020000020004" pitchFamily="49" charset="0"/>
              </a:rPr>
              <a:t>std</a:t>
            </a:r>
            <a:r>
              <a:rPr lang="en-IN" sz="1800">
                <a:solidFill>
                  <a:srgbClr val="B4B4B4"/>
                </a:solidFill>
                <a:latin typeface="Cascadia Mono" panose="020B0609020000020004" pitchFamily="49" charset="0"/>
              </a:rPr>
              <a:t>::</a:t>
            </a:r>
            <a:r>
              <a:rPr lang="en-IN" sz="1800">
                <a:solidFill>
                  <a:srgbClr val="4EC9B0"/>
                </a:solidFill>
                <a:latin typeface="Cascadia Mono" panose="020B0609020000020004" pitchFamily="49" charset="0"/>
              </a:rPr>
              <a:t>greater</a:t>
            </a:r>
            <a:r>
              <a:rPr lang="en-IN" sz="1800">
                <a:solidFill>
                  <a:srgbClr val="B4B4B4"/>
                </a:solidFill>
                <a:latin typeface="Cascadia Mono" panose="020B0609020000020004" pitchFamily="49" charset="0"/>
              </a:rPr>
              <a:t>&lt;</a:t>
            </a:r>
            <a:r>
              <a:rPr lang="en-IN" sz="1800">
                <a:solidFill>
                  <a:srgbClr val="569CD6"/>
                </a:solidFill>
                <a:latin typeface="Cascadia Mono" panose="020B0609020000020004" pitchFamily="49" charset="0"/>
              </a:rPr>
              <a:t>int</a:t>
            </a:r>
            <a:r>
              <a:rPr lang="en-IN" sz="1800">
                <a:solidFill>
                  <a:srgbClr val="B4B4B4"/>
                </a:solidFill>
                <a:latin typeface="Cascadia Mono" panose="020B0609020000020004" pitchFamily="49" charset="0"/>
              </a:rPr>
              <a:t>&gt;{})</a:t>
            </a:r>
            <a:r>
              <a:rPr lang="en-IN" sz="1800">
                <a:solidFill>
                  <a:srgbClr val="F2F8F8"/>
                </a:solidFill>
                <a:latin typeface="Cascadia Mono" panose="020B0609020000020004" pitchFamily="49" charset="0"/>
              </a:rPr>
              <a:t> </a:t>
            </a:r>
            <a:r>
              <a:rPr lang="en-IN" sz="1800">
                <a:solidFill>
                  <a:srgbClr val="B4B4B4"/>
                </a:solidFill>
                <a:latin typeface="Cascadia Mono" panose="020B0609020000020004" pitchFamily="49" charset="0"/>
              </a:rPr>
              <a:t>;</a:t>
            </a:r>
            <a:endParaRPr lang="en-IN" sz="1800">
              <a:solidFill>
                <a:srgbClr val="F2F8F8"/>
              </a:solidFill>
              <a:latin typeface="Cascadia Mono" panose="020B0609020000020004" pitchFamily="49" charset="0"/>
            </a:endParaRPr>
          </a:p>
          <a:p>
            <a:r>
              <a:rPr lang="nl-NL" sz="1800">
                <a:solidFill>
                  <a:srgbClr val="C8C8C8"/>
                </a:solidFill>
                <a:latin typeface="Cascadia Mono" panose="020B0609020000020004" pitchFamily="49" charset="0"/>
              </a:rPr>
              <a:t>std</a:t>
            </a:r>
            <a:r>
              <a:rPr lang="nl-NL" sz="1800">
                <a:solidFill>
                  <a:srgbClr val="B4B4B4"/>
                </a:solidFill>
                <a:latin typeface="Cascadia Mono" panose="020B0609020000020004" pitchFamily="49" charset="0"/>
              </a:rPr>
              <a:t>::</a:t>
            </a:r>
            <a:r>
              <a:rPr lang="nl-NL" sz="1800">
                <a:solidFill>
                  <a:srgbClr val="DCDCAA"/>
                </a:solidFill>
                <a:latin typeface="Cascadia Mono" panose="020B0609020000020004" pitchFamily="49" charset="0"/>
              </a:rPr>
              <a:t>reverse</a:t>
            </a:r>
            <a:r>
              <a:rPr lang="nl-NL" sz="1800">
                <a:solidFill>
                  <a:srgbClr val="B4B4B4"/>
                </a:solidFill>
                <a:latin typeface="Cascadia Mono" panose="020B0609020000020004" pitchFamily="49" charset="0"/>
              </a:rPr>
              <a:t>(</a:t>
            </a:r>
            <a:r>
              <a:rPr lang="nl-NL" sz="1800">
                <a:solidFill>
                  <a:srgbClr val="9CDCFE"/>
                </a:solidFill>
                <a:latin typeface="Cascadia Mono" panose="020B0609020000020004" pitchFamily="49" charset="0"/>
              </a:rPr>
              <a:t>nums</a:t>
            </a:r>
            <a:r>
              <a:rPr lang="nl-NL" sz="1800">
                <a:solidFill>
                  <a:srgbClr val="B4B4B4"/>
                </a:solidFill>
                <a:latin typeface="Cascadia Mono" panose="020B0609020000020004" pitchFamily="49" charset="0"/>
              </a:rPr>
              <a:t>.</a:t>
            </a:r>
            <a:r>
              <a:rPr lang="nl-NL" sz="1800">
                <a:solidFill>
                  <a:srgbClr val="DCDCAA"/>
                </a:solidFill>
                <a:latin typeface="Cascadia Mono" panose="020B0609020000020004" pitchFamily="49" charset="0"/>
              </a:rPr>
              <a:t>begin</a:t>
            </a:r>
            <a:r>
              <a:rPr lang="nl-NL" sz="1800">
                <a:solidFill>
                  <a:srgbClr val="B4B4B4"/>
                </a:solidFill>
                <a:latin typeface="Cascadia Mono" panose="020B0609020000020004" pitchFamily="49" charset="0"/>
              </a:rPr>
              <a:t>(),</a:t>
            </a:r>
            <a:r>
              <a:rPr lang="nl-NL" sz="1800">
                <a:solidFill>
                  <a:srgbClr val="F2F8F8"/>
                </a:solidFill>
                <a:latin typeface="Cascadia Mono" panose="020B0609020000020004" pitchFamily="49" charset="0"/>
              </a:rPr>
              <a:t> </a:t>
            </a:r>
            <a:r>
              <a:rPr lang="nl-NL" sz="1800">
                <a:solidFill>
                  <a:srgbClr val="9CDCFE"/>
                </a:solidFill>
                <a:latin typeface="Cascadia Mono" panose="020B0609020000020004" pitchFamily="49" charset="0"/>
              </a:rPr>
              <a:t>nums</a:t>
            </a:r>
            <a:r>
              <a:rPr lang="nl-NL" sz="1800">
                <a:solidFill>
                  <a:srgbClr val="B4B4B4"/>
                </a:solidFill>
                <a:latin typeface="Cascadia Mono" panose="020B0609020000020004" pitchFamily="49" charset="0"/>
              </a:rPr>
              <a:t>.</a:t>
            </a:r>
            <a:r>
              <a:rPr lang="nl-NL" sz="1800">
                <a:solidFill>
                  <a:srgbClr val="DCDCAA"/>
                </a:solidFill>
                <a:latin typeface="Cascadia Mono" panose="020B0609020000020004" pitchFamily="49" charset="0"/>
              </a:rPr>
              <a:t>end</a:t>
            </a:r>
            <a:r>
              <a:rPr lang="nl-NL" sz="1800">
                <a:solidFill>
                  <a:srgbClr val="B4B4B4"/>
                </a:solidFill>
                <a:latin typeface="Cascadia Mono" panose="020B0609020000020004" pitchFamily="49" charset="0"/>
              </a:rPr>
              <a:t>())</a:t>
            </a:r>
            <a:r>
              <a:rPr lang="nl-NL" sz="1800">
                <a:solidFill>
                  <a:srgbClr val="F2F8F8"/>
                </a:solidFill>
                <a:latin typeface="Cascadia Mono" panose="020B0609020000020004" pitchFamily="49" charset="0"/>
              </a:rPr>
              <a:t> </a:t>
            </a:r>
            <a:r>
              <a:rPr lang="nl-NL" sz="1800">
                <a:solidFill>
                  <a:srgbClr val="B4B4B4"/>
                </a:solidFill>
                <a:latin typeface="Cascadia Mono" panose="020B0609020000020004" pitchFamily="49" charset="0"/>
              </a:rPr>
              <a:t>;</a:t>
            </a:r>
            <a:endParaRPr lang="en-IN"/>
          </a:p>
        </p:txBody>
      </p:sp>
      <p:sp>
        <p:nvSpPr>
          <p:cNvPr id="26" name="TextBox 25">
            <a:extLst>
              <a:ext uri="{FF2B5EF4-FFF2-40B4-BE49-F238E27FC236}">
                <a16:creationId xmlns:a16="http://schemas.microsoft.com/office/drawing/2014/main" id="{04B5C1D4-48D9-EEC9-7A59-AD13CE8E758D}"/>
              </a:ext>
            </a:extLst>
          </p:cNvPr>
          <p:cNvSpPr txBox="1"/>
          <p:nvPr/>
        </p:nvSpPr>
        <p:spPr>
          <a:xfrm>
            <a:off x="2248052" y="5285432"/>
            <a:ext cx="7242881" cy="584775"/>
          </a:xfrm>
          <a:prstGeom prst="rect">
            <a:avLst/>
          </a:prstGeom>
          <a:noFill/>
        </p:spPr>
        <p:txBody>
          <a:bodyPr wrap="none" rtlCol="0">
            <a:spAutoFit/>
          </a:bodyPr>
          <a:lstStyle/>
          <a:p>
            <a:pPr algn="ctr"/>
            <a:r>
              <a:rPr lang="en-US" sz="3200" i="1">
                <a:solidFill>
                  <a:schemeClr val="bg1">
                    <a:lumMod val="75000"/>
                    <a:lumOff val="25000"/>
                  </a:schemeClr>
                </a:solidFill>
              </a:rPr>
              <a:t>All algorithms require begin &amp; end iterator</a:t>
            </a:r>
            <a:endParaRPr lang="en-IN" sz="3200" i="1">
              <a:solidFill>
                <a:schemeClr val="bg1">
                  <a:lumMod val="75000"/>
                  <a:lumOff val="25000"/>
                </a:schemeClr>
              </a:solidFill>
            </a:endParaRPr>
          </a:p>
        </p:txBody>
      </p:sp>
    </p:spTree>
    <p:extLst>
      <p:ext uri="{BB962C8B-B14F-4D97-AF65-F5344CB8AC3E}">
        <p14:creationId xmlns:p14="http://schemas.microsoft.com/office/powerpoint/2010/main" val="23647213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9465D-9F1C-2AC3-2FB4-C5F755E47856}"/>
              </a:ext>
            </a:extLst>
          </p:cNvPr>
          <p:cNvSpPr>
            <a:spLocks noGrp="1"/>
          </p:cNvSpPr>
          <p:nvPr>
            <p:ph type="title"/>
          </p:nvPr>
        </p:nvSpPr>
        <p:spPr/>
        <p:txBody>
          <a:bodyPr/>
          <a:lstStyle/>
          <a:p>
            <a:r>
              <a:rPr lang="en-US"/>
              <a:t>Ranges Library</a:t>
            </a:r>
            <a:endParaRPr lang="en-IN"/>
          </a:p>
        </p:txBody>
      </p:sp>
      <p:sp>
        <p:nvSpPr>
          <p:cNvPr id="3" name="Content Placeholder 2">
            <a:extLst>
              <a:ext uri="{FF2B5EF4-FFF2-40B4-BE49-F238E27FC236}">
                <a16:creationId xmlns:a16="http://schemas.microsoft.com/office/drawing/2014/main" id="{603F8106-06D0-A57D-4F01-D4D7B8FC38B0}"/>
              </a:ext>
            </a:extLst>
          </p:cNvPr>
          <p:cNvSpPr>
            <a:spLocks noGrp="1"/>
          </p:cNvSpPr>
          <p:nvPr>
            <p:ph idx="1"/>
          </p:nvPr>
        </p:nvSpPr>
        <p:spPr/>
        <p:txBody>
          <a:bodyPr/>
          <a:lstStyle/>
          <a:p>
            <a:r>
              <a:rPr lang="en-US"/>
              <a:t>New library added in in C++20 </a:t>
            </a:r>
          </a:p>
          <a:p>
            <a:r>
              <a:rPr lang="en-US"/>
              <a:t>An extension of algorithms and iterators</a:t>
            </a:r>
          </a:p>
          <a:p>
            <a:r>
              <a:rPr lang="en-US"/>
              <a:t>Provides a new way of working with collections of data</a:t>
            </a:r>
          </a:p>
          <a:p>
            <a:r>
              <a:rPr lang="en-US"/>
              <a:t>Makes the algorithms more powerful by making them composable &amp; less error-prone</a:t>
            </a:r>
          </a:p>
        </p:txBody>
      </p:sp>
    </p:spTree>
    <p:extLst>
      <p:ext uri="{BB962C8B-B14F-4D97-AF65-F5344CB8AC3E}">
        <p14:creationId xmlns:p14="http://schemas.microsoft.com/office/powerpoint/2010/main" val="22731107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B241-EAE5-4F3A-9B4D-01867C8F5DFE}"/>
              </a:ext>
            </a:extLst>
          </p:cNvPr>
          <p:cNvSpPr>
            <a:spLocks noGrp="1"/>
          </p:cNvSpPr>
          <p:nvPr>
            <p:ph type="title"/>
          </p:nvPr>
        </p:nvSpPr>
        <p:spPr/>
        <p:txBody>
          <a:bodyPr/>
          <a:lstStyle/>
          <a:p>
            <a:r>
              <a:rPr lang="en-US"/>
              <a:t>Range-Based For Loop</a:t>
            </a:r>
            <a:endParaRPr lang="en-IN"/>
          </a:p>
        </p:txBody>
      </p:sp>
      <p:sp>
        <p:nvSpPr>
          <p:cNvPr id="3" name="Content Placeholder 2">
            <a:extLst>
              <a:ext uri="{FF2B5EF4-FFF2-40B4-BE49-F238E27FC236}">
                <a16:creationId xmlns:a16="http://schemas.microsoft.com/office/drawing/2014/main" id="{AFE6C83F-AFDC-4C46-9D11-82B067C1748C}"/>
              </a:ext>
            </a:extLst>
          </p:cNvPr>
          <p:cNvSpPr>
            <a:spLocks noGrp="1"/>
          </p:cNvSpPr>
          <p:nvPr>
            <p:ph idx="1"/>
          </p:nvPr>
        </p:nvSpPr>
        <p:spPr/>
        <p:txBody>
          <a:bodyPr/>
          <a:lstStyle/>
          <a:p>
            <a:r>
              <a:rPr lang="en-US"/>
              <a:t>C++20 adds an initializer to range-based for loop</a:t>
            </a:r>
          </a:p>
          <a:p>
            <a:r>
              <a:rPr lang="en-US"/>
              <a:t>This initializer is optional</a:t>
            </a:r>
          </a:p>
          <a:p>
            <a:r>
              <a:rPr lang="en-US"/>
              <a:t>Allows usage of the initializer for various purposes</a:t>
            </a:r>
          </a:p>
          <a:p>
            <a:r>
              <a:rPr lang="en-US"/>
              <a:t>It fixes an issue when using a temporary range in the loop</a:t>
            </a:r>
          </a:p>
          <a:p>
            <a:r>
              <a:rPr lang="en-US"/>
              <a:t>This issue led to undefined behavior</a:t>
            </a:r>
          </a:p>
          <a:p>
            <a:endParaRPr lang="en-IN"/>
          </a:p>
        </p:txBody>
      </p:sp>
    </p:spTree>
    <p:extLst>
      <p:ext uri="{BB962C8B-B14F-4D97-AF65-F5344CB8AC3E}">
        <p14:creationId xmlns:p14="http://schemas.microsoft.com/office/powerpoint/2010/main" val="50268460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1FA5-F271-178C-10EA-DEDD786DACEE}"/>
              </a:ext>
            </a:extLst>
          </p:cNvPr>
          <p:cNvSpPr>
            <a:spLocks noGrp="1"/>
          </p:cNvSpPr>
          <p:nvPr>
            <p:ph type="title"/>
          </p:nvPr>
        </p:nvSpPr>
        <p:spPr/>
        <p:txBody>
          <a:bodyPr/>
          <a:lstStyle/>
          <a:p>
            <a:r>
              <a:rPr lang="en-US"/>
              <a:t>Ranges</a:t>
            </a:r>
            <a:endParaRPr lang="en-IN"/>
          </a:p>
        </p:txBody>
      </p:sp>
      <p:sp>
        <p:nvSpPr>
          <p:cNvPr id="3" name="Content Placeholder 2">
            <a:extLst>
              <a:ext uri="{FF2B5EF4-FFF2-40B4-BE49-F238E27FC236}">
                <a16:creationId xmlns:a16="http://schemas.microsoft.com/office/drawing/2014/main" id="{3D946147-E919-8729-0D94-D21118397DB2}"/>
              </a:ext>
            </a:extLst>
          </p:cNvPr>
          <p:cNvSpPr>
            <a:spLocks noGrp="1"/>
          </p:cNvSpPr>
          <p:nvPr>
            <p:ph idx="1"/>
          </p:nvPr>
        </p:nvSpPr>
        <p:spPr/>
        <p:txBody>
          <a:bodyPr>
            <a:normAutofit lnSpcReduction="10000"/>
          </a:bodyPr>
          <a:lstStyle/>
          <a:p>
            <a:r>
              <a:rPr lang="en-US"/>
              <a:t>A range is defined as a type that allows iteration over its elements</a:t>
            </a:r>
          </a:p>
          <a:p>
            <a:r>
              <a:rPr lang="en-US"/>
              <a:t>Iteration is supported through an iterator and a sentinel that represents the end of the range</a:t>
            </a:r>
          </a:p>
          <a:p>
            <a:r>
              <a:rPr lang="en-US"/>
              <a:t>All the containers in the standard library provide iterators, hence, are ranges</a:t>
            </a:r>
          </a:p>
          <a:p>
            <a:r>
              <a:rPr lang="en-US"/>
              <a:t>The algorithms in C++20 can now directly operate on a range through a single object instead of two iterators</a:t>
            </a:r>
          </a:p>
        </p:txBody>
      </p:sp>
    </p:spTree>
    <p:extLst>
      <p:ext uri="{BB962C8B-B14F-4D97-AF65-F5344CB8AC3E}">
        <p14:creationId xmlns:p14="http://schemas.microsoft.com/office/powerpoint/2010/main" val="348111599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0053-E9EE-BE4D-A340-E681C7269106}"/>
              </a:ext>
            </a:extLst>
          </p:cNvPr>
          <p:cNvSpPr>
            <a:spLocks noGrp="1"/>
          </p:cNvSpPr>
          <p:nvPr>
            <p:ph type="title"/>
          </p:nvPr>
        </p:nvSpPr>
        <p:spPr/>
        <p:txBody>
          <a:bodyPr/>
          <a:lstStyle/>
          <a:p>
            <a:r>
              <a:rPr lang="en-US"/>
              <a:t>Example</a:t>
            </a:r>
            <a:endParaRPr lang="en-IN"/>
          </a:p>
        </p:txBody>
      </p:sp>
      <p:sp>
        <p:nvSpPr>
          <p:cNvPr id="5" name="TextBox 4">
            <a:extLst>
              <a:ext uri="{FF2B5EF4-FFF2-40B4-BE49-F238E27FC236}">
                <a16:creationId xmlns:a16="http://schemas.microsoft.com/office/drawing/2014/main" id="{95E080AB-D62F-E757-3AAF-E6E45A0EEFB7}"/>
              </a:ext>
            </a:extLst>
          </p:cNvPr>
          <p:cNvSpPr txBox="1"/>
          <p:nvPr/>
        </p:nvSpPr>
        <p:spPr>
          <a:xfrm>
            <a:off x="2547676" y="2803400"/>
            <a:ext cx="7096648" cy="2585323"/>
          </a:xfrm>
          <a:prstGeom prst="rect">
            <a:avLst/>
          </a:prstGeom>
          <a:solidFill>
            <a:schemeClr val="bg1">
              <a:lumMod val="85000"/>
              <a:lumOff val="15000"/>
            </a:schemeClr>
          </a:solidFill>
        </p:spPr>
        <p:txBody>
          <a:bodyPr wrap="square">
            <a:spAutoFit/>
          </a:bodyPr>
          <a:lstStyle/>
          <a:p>
            <a:r>
              <a:rPr lang="nl-NL" sz="1800">
                <a:solidFill>
                  <a:srgbClr val="C8C8C8"/>
                </a:solidFill>
                <a:latin typeface="Cascadia Mono" panose="020B0609020000020004" pitchFamily="49" charset="0"/>
              </a:rPr>
              <a:t>std</a:t>
            </a:r>
            <a:r>
              <a:rPr lang="nl-NL" sz="1800">
                <a:solidFill>
                  <a:srgbClr val="B4B4B4"/>
                </a:solidFill>
                <a:latin typeface="Cascadia Mono" panose="020B0609020000020004" pitchFamily="49" charset="0"/>
              </a:rPr>
              <a:t>::</a:t>
            </a:r>
            <a:r>
              <a:rPr lang="nl-NL" sz="1800">
                <a:solidFill>
                  <a:srgbClr val="4EC9B0"/>
                </a:solidFill>
                <a:latin typeface="Cascadia Mono" panose="020B0609020000020004" pitchFamily="49" charset="0"/>
              </a:rPr>
              <a:t>vector</a:t>
            </a:r>
            <a:r>
              <a:rPr lang="nl-NL" sz="1800">
                <a:solidFill>
                  <a:srgbClr val="B4B4B4"/>
                </a:solidFill>
                <a:latin typeface="Cascadia Mono" panose="020B0609020000020004" pitchFamily="49" charset="0"/>
              </a:rPr>
              <a:t>&lt;</a:t>
            </a:r>
            <a:r>
              <a:rPr lang="nl-NL" sz="1800">
                <a:solidFill>
                  <a:srgbClr val="569CD6"/>
                </a:solidFill>
                <a:latin typeface="Cascadia Mono" panose="020B0609020000020004" pitchFamily="49" charset="0"/>
              </a:rPr>
              <a:t>int</a:t>
            </a:r>
            <a:r>
              <a:rPr lang="nl-NL" sz="1800">
                <a:solidFill>
                  <a:srgbClr val="B4B4B4"/>
                </a:solidFill>
                <a:latin typeface="Cascadia Mono" panose="020B0609020000020004" pitchFamily="49" charset="0"/>
              </a:rPr>
              <a:t>&gt;</a:t>
            </a:r>
            <a:r>
              <a:rPr lang="nl-NL" sz="1800">
                <a:solidFill>
                  <a:srgbClr val="F2F8F8"/>
                </a:solidFill>
                <a:latin typeface="Cascadia Mono" panose="020B0609020000020004" pitchFamily="49" charset="0"/>
              </a:rPr>
              <a:t> </a:t>
            </a:r>
            <a:r>
              <a:rPr lang="nl-NL" sz="1800">
                <a:solidFill>
                  <a:srgbClr val="9CDCFE"/>
                </a:solidFill>
                <a:latin typeface="Cascadia Mono" panose="020B0609020000020004" pitchFamily="49" charset="0"/>
              </a:rPr>
              <a:t>nums</a:t>
            </a:r>
            <a:r>
              <a:rPr lang="nl-NL" sz="1800">
                <a:solidFill>
                  <a:srgbClr val="B4B4B4"/>
                </a:solidFill>
                <a:latin typeface="Cascadia Mono" panose="020B0609020000020004" pitchFamily="49" charset="0"/>
              </a:rPr>
              <a:t>(</a:t>
            </a:r>
            <a:r>
              <a:rPr lang="nl-NL" sz="1800">
                <a:solidFill>
                  <a:srgbClr val="BD93F9"/>
                </a:solidFill>
                <a:latin typeface="Cascadia Mono" panose="020B0609020000020004" pitchFamily="49" charset="0"/>
              </a:rPr>
              <a:t>10</a:t>
            </a:r>
            <a:r>
              <a:rPr lang="nl-NL" sz="1800">
                <a:solidFill>
                  <a:srgbClr val="B4B4B4"/>
                </a:solidFill>
                <a:latin typeface="Cascadia Mono" panose="020B0609020000020004" pitchFamily="49" charset="0"/>
              </a:rPr>
              <a:t>)</a:t>
            </a:r>
            <a:r>
              <a:rPr lang="nl-NL" sz="1800">
                <a:solidFill>
                  <a:srgbClr val="F2F8F8"/>
                </a:solidFill>
                <a:latin typeface="Cascadia Mono" panose="020B0609020000020004" pitchFamily="49" charset="0"/>
              </a:rPr>
              <a:t> </a:t>
            </a:r>
            <a:r>
              <a:rPr lang="nl-NL" sz="1800">
                <a:solidFill>
                  <a:srgbClr val="B4B4B4"/>
                </a:solidFill>
                <a:latin typeface="Cascadia Mono" panose="020B0609020000020004" pitchFamily="49" charset="0"/>
              </a:rPr>
              <a:t>;</a:t>
            </a:r>
            <a:endParaRPr lang="nl-NL" sz="1800">
              <a:solidFill>
                <a:srgbClr val="F2F8F8"/>
              </a:solidFill>
              <a:latin typeface="Cascadia Mono" panose="020B0609020000020004" pitchFamily="49" charset="0"/>
            </a:endParaRPr>
          </a:p>
          <a:p>
            <a:r>
              <a:rPr lang="en-IN" sz="1800">
                <a:solidFill>
                  <a:srgbClr val="6272A4"/>
                </a:solidFill>
                <a:latin typeface="Cascadia Mono" panose="020B0609020000020004" pitchFamily="49" charset="0"/>
              </a:rPr>
              <a:t>//std::iota(</a:t>
            </a:r>
            <a:r>
              <a:rPr lang="en-IN" sz="1800" err="1">
                <a:solidFill>
                  <a:srgbClr val="6272A4"/>
                </a:solidFill>
                <a:latin typeface="Cascadia Mono" panose="020B0609020000020004" pitchFamily="49" charset="0"/>
              </a:rPr>
              <a:t>nums.begin</a:t>
            </a:r>
            <a:r>
              <a:rPr lang="en-IN" sz="1800">
                <a:solidFill>
                  <a:srgbClr val="6272A4"/>
                </a:solidFill>
                <a:latin typeface="Cascadia Mono" panose="020B0609020000020004" pitchFamily="49" charset="0"/>
              </a:rPr>
              <a:t>(), </a:t>
            </a:r>
            <a:r>
              <a:rPr lang="en-IN" sz="1800" err="1">
                <a:solidFill>
                  <a:srgbClr val="6272A4"/>
                </a:solidFill>
                <a:latin typeface="Cascadia Mono" panose="020B0609020000020004" pitchFamily="49" charset="0"/>
              </a:rPr>
              <a:t>nums.end</a:t>
            </a:r>
            <a:r>
              <a:rPr lang="en-IN" sz="1800">
                <a:solidFill>
                  <a:srgbClr val="6272A4"/>
                </a:solidFill>
                <a:latin typeface="Cascadia Mono" panose="020B0609020000020004" pitchFamily="49" charset="0"/>
              </a:rPr>
              <a:t>(), 1) ;</a:t>
            </a:r>
            <a:endParaRPr lang="en-IN" sz="1800">
              <a:solidFill>
                <a:srgbClr val="F2F8F8"/>
              </a:solidFill>
              <a:latin typeface="Cascadia Mono" panose="020B0609020000020004" pitchFamily="49" charset="0"/>
            </a:endParaRPr>
          </a:p>
          <a:p>
            <a:r>
              <a:rPr lang="en-IN" sz="1800">
                <a:solidFill>
                  <a:srgbClr val="C8C8C8"/>
                </a:solidFill>
                <a:latin typeface="Cascadia Mono" panose="020B0609020000020004" pitchFamily="49" charset="0"/>
              </a:rPr>
              <a:t>std</a:t>
            </a:r>
            <a:r>
              <a:rPr lang="en-IN" sz="1800">
                <a:solidFill>
                  <a:srgbClr val="B4B4B4"/>
                </a:solidFill>
                <a:latin typeface="Cascadia Mono" panose="020B0609020000020004" pitchFamily="49" charset="0"/>
              </a:rPr>
              <a:t>::</a:t>
            </a:r>
            <a:r>
              <a:rPr lang="en-IN" sz="1800" err="1">
                <a:solidFill>
                  <a:srgbClr val="4EC9B0"/>
                </a:solidFill>
                <a:latin typeface="Cascadia Mono" panose="020B0609020000020004" pitchFamily="49" charset="0"/>
              </a:rPr>
              <a:t>random_device</a:t>
            </a:r>
            <a:r>
              <a:rPr lang="en-IN" sz="1800">
                <a:solidFill>
                  <a:srgbClr val="F2F8F8"/>
                </a:solidFill>
                <a:latin typeface="Cascadia Mono" panose="020B0609020000020004" pitchFamily="49" charset="0"/>
              </a:rPr>
              <a:t> </a:t>
            </a:r>
            <a:r>
              <a:rPr lang="en-IN" sz="1800">
                <a:solidFill>
                  <a:srgbClr val="9CDCFE"/>
                </a:solidFill>
                <a:latin typeface="Cascadia Mono" panose="020B0609020000020004" pitchFamily="49" charset="0"/>
              </a:rPr>
              <a:t>d</a:t>
            </a:r>
            <a:r>
              <a:rPr lang="en-IN" sz="1800">
                <a:solidFill>
                  <a:srgbClr val="F2F8F8"/>
                </a:solidFill>
                <a:latin typeface="Cascadia Mono" panose="020B0609020000020004" pitchFamily="49" charset="0"/>
              </a:rPr>
              <a:t> </a:t>
            </a:r>
            <a:r>
              <a:rPr lang="en-IN" sz="1800">
                <a:solidFill>
                  <a:srgbClr val="B4B4B4"/>
                </a:solidFill>
                <a:latin typeface="Cascadia Mono" panose="020B0609020000020004" pitchFamily="49" charset="0"/>
              </a:rPr>
              <a:t>;</a:t>
            </a:r>
            <a:endParaRPr lang="en-IN" sz="1800">
              <a:solidFill>
                <a:srgbClr val="F2F8F8"/>
              </a:solidFill>
              <a:latin typeface="Cascadia Mono" panose="020B0609020000020004" pitchFamily="49" charset="0"/>
            </a:endParaRPr>
          </a:p>
          <a:p>
            <a:r>
              <a:rPr lang="en-IN" sz="1800">
                <a:solidFill>
                  <a:srgbClr val="C8C8C8"/>
                </a:solidFill>
                <a:latin typeface="Cascadia Mono" panose="020B0609020000020004" pitchFamily="49" charset="0"/>
              </a:rPr>
              <a:t>std</a:t>
            </a:r>
            <a:r>
              <a:rPr lang="en-IN" sz="1800">
                <a:solidFill>
                  <a:srgbClr val="B4B4B4"/>
                </a:solidFill>
                <a:latin typeface="Cascadia Mono" panose="020B0609020000020004" pitchFamily="49" charset="0"/>
              </a:rPr>
              <a:t>::</a:t>
            </a:r>
            <a:r>
              <a:rPr lang="en-IN" sz="1800">
                <a:solidFill>
                  <a:srgbClr val="C8C8C8"/>
                </a:solidFill>
                <a:latin typeface="Cascadia Mono" panose="020B0609020000020004" pitchFamily="49" charset="0"/>
              </a:rPr>
              <a:t>ranges</a:t>
            </a:r>
            <a:r>
              <a:rPr lang="en-IN" sz="1800">
                <a:solidFill>
                  <a:srgbClr val="B4B4B4"/>
                </a:solidFill>
                <a:latin typeface="Cascadia Mono" panose="020B0609020000020004" pitchFamily="49" charset="0"/>
              </a:rPr>
              <a:t>::</a:t>
            </a:r>
            <a:r>
              <a:rPr lang="en-IN" sz="1800">
                <a:solidFill>
                  <a:srgbClr val="C8C8C8"/>
                </a:solidFill>
                <a:latin typeface="Cascadia Mono" panose="020B0609020000020004" pitchFamily="49" charset="0"/>
              </a:rPr>
              <a:t>shuffle</a:t>
            </a:r>
            <a:r>
              <a:rPr lang="en-IN" sz="1800">
                <a:solidFill>
                  <a:srgbClr val="B4B4B4"/>
                </a:solidFill>
                <a:latin typeface="Cascadia Mono" panose="020B0609020000020004" pitchFamily="49" charset="0"/>
              </a:rPr>
              <a:t>(</a:t>
            </a:r>
            <a:r>
              <a:rPr lang="en-IN" sz="1800" err="1">
                <a:solidFill>
                  <a:srgbClr val="9CDCFE"/>
                </a:solidFill>
                <a:latin typeface="Cascadia Mono" panose="020B0609020000020004" pitchFamily="49" charset="0"/>
              </a:rPr>
              <a:t>nums</a:t>
            </a:r>
            <a:r>
              <a:rPr lang="en-IN" sz="1800">
                <a:solidFill>
                  <a:srgbClr val="B4B4B4"/>
                </a:solidFill>
                <a:latin typeface="Cascadia Mono" panose="020B0609020000020004" pitchFamily="49" charset="0"/>
              </a:rPr>
              <a:t>,</a:t>
            </a:r>
            <a:r>
              <a:rPr lang="en-IN" sz="1800">
                <a:solidFill>
                  <a:srgbClr val="F2F8F8"/>
                </a:solidFill>
                <a:latin typeface="Cascadia Mono" panose="020B0609020000020004" pitchFamily="49" charset="0"/>
              </a:rPr>
              <a:t> </a:t>
            </a:r>
            <a:r>
              <a:rPr lang="en-IN" sz="1800">
                <a:solidFill>
                  <a:srgbClr val="9CDCFE"/>
                </a:solidFill>
                <a:latin typeface="Cascadia Mono" panose="020B0609020000020004" pitchFamily="49" charset="0"/>
              </a:rPr>
              <a:t>d</a:t>
            </a:r>
            <a:r>
              <a:rPr lang="en-IN" sz="1800">
                <a:solidFill>
                  <a:srgbClr val="B4B4B4"/>
                </a:solidFill>
                <a:latin typeface="Cascadia Mono" panose="020B0609020000020004" pitchFamily="49" charset="0"/>
              </a:rPr>
              <a:t>)</a:t>
            </a:r>
            <a:r>
              <a:rPr lang="en-IN" sz="1800">
                <a:solidFill>
                  <a:srgbClr val="F2F8F8"/>
                </a:solidFill>
                <a:latin typeface="Cascadia Mono" panose="020B0609020000020004" pitchFamily="49" charset="0"/>
              </a:rPr>
              <a:t> </a:t>
            </a:r>
            <a:r>
              <a:rPr lang="en-IN" sz="1800">
                <a:solidFill>
                  <a:srgbClr val="B4B4B4"/>
                </a:solidFill>
                <a:latin typeface="Cascadia Mono" panose="020B0609020000020004" pitchFamily="49" charset="0"/>
              </a:rPr>
              <a:t>;</a:t>
            </a:r>
            <a:endParaRPr lang="en-IN" sz="1800">
              <a:solidFill>
                <a:srgbClr val="F2F8F8"/>
              </a:solidFill>
              <a:latin typeface="Cascadia Mono" panose="020B0609020000020004" pitchFamily="49" charset="0"/>
            </a:endParaRPr>
          </a:p>
          <a:p>
            <a:r>
              <a:rPr lang="en-US" sz="1800">
                <a:solidFill>
                  <a:srgbClr val="C8C8C8"/>
                </a:solidFill>
                <a:latin typeface="Cascadia Mono" panose="020B0609020000020004" pitchFamily="49" charset="0"/>
              </a:rPr>
              <a:t>std</a:t>
            </a:r>
            <a:r>
              <a:rPr lang="en-US" sz="1800">
                <a:solidFill>
                  <a:srgbClr val="B4B4B4"/>
                </a:solidFill>
                <a:latin typeface="Cascadia Mono" panose="020B0609020000020004" pitchFamily="49" charset="0"/>
              </a:rPr>
              <a:t>::</a:t>
            </a:r>
            <a:r>
              <a:rPr lang="en-US" sz="1800">
                <a:solidFill>
                  <a:srgbClr val="C8C8C8"/>
                </a:solidFill>
                <a:latin typeface="Cascadia Mono" panose="020B0609020000020004" pitchFamily="49" charset="0"/>
              </a:rPr>
              <a:t>ranges</a:t>
            </a:r>
            <a:r>
              <a:rPr lang="en-US" sz="1800">
                <a:solidFill>
                  <a:srgbClr val="B4B4B4"/>
                </a:solidFill>
                <a:latin typeface="Cascadia Mono" panose="020B0609020000020004" pitchFamily="49" charset="0"/>
              </a:rPr>
              <a:t>::</a:t>
            </a:r>
            <a:r>
              <a:rPr lang="en-US" sz="1800" err="1">
                <a:solidFill>
                  <a:srgbClr val="C8C8C8"/>
                </a:solidFill>
                <a:latin typeface="Cascadia Mono" panose="020B0609020000020004" pitchFamily="49" charset="0"/>
              </a:rPr>
              <a:t>for_each</a:t>
            </a:r>
            <a:r>
              <a:rPr lang="en-US" sz="1800">
                <a:solidFill>
                  <a:srgbClr val="B4B4B4"/>
                </a:solidFill>
                <a:latin typeface="Cascadia Mono" panose="020B0609020000020004" pitchFamily="49" charset="0"/>
              </a:rPr>
              <a:t>(</a:t>
            </a:r>
            <a:r>
              <a:rPr lang="en-US" sz="1800" err="1">
                <a:solidFill>
                  <a:srgbClr val="9CDCFE"/>
                </a:solidFill>
                <a:latin typeface="Cascadia Mono" panose="020B0609020000020004" pitchFamily="49" charset="0"/>
              </a:rPr>
              <a:t>nums</a:t>
            </a:r>
            <a:r>
              <a:rPr lang="en-US" sz="1800">
                <a:solidFill>
                  <a:srgbClr val="B4B4B4"/>
                </a:solidFill>
                <a:latin typeface="Cascadia Mono" panose="020B0609020000020004" pitchFamily="49" charset="0"/>
              </a:rPr>
              <a:t>,</a:t>
            </a:r>
            <a:r>
              <a:rPr lang="en-US" sz="1800">
                <a:solidFill>
                  <a:srgbClr val="F2F8F8"/>
                </a:solidFill>
                <a:latin typeface="Cascadia Mono" panose="020B0609020000020004" pitchFamily="49" charset="0"/>
              </a:rPr>
              <a:t> </a:t>
            </a:r>
            <a:r>
              <a:rPr lang="en-US" sz="1800">
                <a:solidFill>
                  <a:srgbClr val="B4B4B4"/>
                </a:solidFill>
                <a:latin typeface="Cascadia Mono" panose="020B0609020000020004" pitchFamily="49" charset="0"/>
              </a:rPr>
              <a:t>[](</a:t>
            </a:r>
            <a:r>
              <a:rPr lang="en-US" sz="1800">
                <a:solidFill>
                  <a:srgbClr val="569CD6"/>
                </a:solidFill>
                <a:latin typeface="Cascadia Mono" panose="020B0609020000020004" pitchFamily="49" charset="0"/>
              </a:rPr>
              <a:t>int</a:t>
            </a:r>
            <a:r>
              <a:rPr lang="en-US" sz="1800">
                <a:solidFill>
                  <a:srgbClr val="F2F8F8"/>
                </a:solidFill>
                <a:latin typeface="Cascadia Mono" panose="020B0609020000020004" pitchFamily="49" charset="0"/>
              </a:rPr>
              <a:t> </a:t>
            </a:r>
            <a:r>
              <a:rPr lang="en-US" sz="1800">
                <a:solidFill>
                  <a:srgbClr val="9A9A9A"/>
                </a:solidFill>
                <a:latin typeface="Cascadia Mono" panose="020B0609020000020004" pitchFamily="49" charset="0"/>
              </a:rPr>
              <a:t>x</a:t>
            </a:r>
            <a:r>
              <a:rPr lang="en-US" sz="1800">
                <a:solidFill>
                  <a:srgbClr val="B4B4B4"/>
                </a:solidFill>
                <a:latin typeface="Cascadia Mono" panose="020B0609020000020004" pitchFamily="49" charset="0"/>
              </a:rPr>
              <a:t>)</a:t>
            </a:r>
            <a:r>
              <a:rPr lang="en-US" sz="1800">
                <a:solidFill>
                  <a:srgbClr val="F2F8F8"/>
                </a:solidFill>
                <a:latin typeface="Cascadia Mono" panose="020B0609020000020004" pitchFamily="49" charset="0"/>
              </a:rPr>
              <a:t> </a:t>
            </a:r>
            <a:r>
              <a:rPr lang="en-US" sz="1800">
                <a:solidFill>
                  <a:srgbClr val="B4B4B4"/>
                </a:solidFill>
                <a:latin typeface="Cascadia Mono" panose="020B0609020000020004" pitchFamily="49" charset="0"/>
              </a:rPr>
              <a:t>{</a:t>
            </a:r>
            <a:endParaRPr lang="en-US" sz="1800">
              <a:solidFill>
                <a:srgbClr val="F2F8F8"/>
              </a:solidFill>
              <a:latin typeface="Cascadia Mono" panose="020B0609020000020004" pitchFamily="49" charset="0"/>
            </a:endParaRPr>
          </a:p>
          <a:p>
            <a:r>
              <a:rPr lang="en-IN" sz="1800">
                <a:solidFill>
                  <a:srgbClr val="C8C8C8"/>
                </a:solidFill>
                <a:latin typeface="Cascadia Mono" panose="020B0609020000020004" pitchFamily="49" charset="0"/>
              </a:rPr>
              <a:t>std</a:t>
            </a:r>
            <a:r>
              <a:rPr lang="en-IN" sz="1800">
                <a:solidFill>
                  <a:srgbClr val="B4B4B4"/>
                </a:solidFill>
                <a:latin typeface="Cascadia Mono" panose="020B0609020000020004" pitchFamily="49" charset="0"/>
              </a:rPr>
              <a:t>::</a:t>
            </a:r>
            <a:r>
              <a:rPr lang="en-IN" sz="1800" err="1">
                <a:solidFill>
                  <a:srgbClr val="C8C8C8"/>
                </a:solidFill>
                <a:latin typeface="Cascadia Mono" panose="020B0609020000020004" pitchFamily="49" charset="0"/>
              </a:rPr>
              <a:t>cout</a:t>
            </a:r>
            <a:r>
              <a:rPr lang="en-IN" sz="1800">
                <a:solidFill>
                  <a:srgbClr val="F2F8F8"/>
                </a:solidFill>
                <a:latin typeface="Cascadia Mono" panose="020B0609020000020004" pitchFamily="49" charset="0"/>
              </a:rPr>
              <a:t> </a:t>
            </a:r>
            <a:r>
              <a:rPr lang="en-IN" sz="1800">
                <a:solidFill>
                  <a:srgbClr val="B4B4B4"/>
                </a:solidFill>
                <a:latin typeface="Cascadia Mono" panose="020B0609020000020004" pitchFamily="49" charset="0"/>
              </a:rPr>
              <a:t>&lt;&lt;</a:t>
            </a:r>
            <a:r>
              <a:rPr lang="en-IN" sz="1800">
                <a:solidFill>
                  <a:srgbClr val="F2F8F8"/>
                </a:solidFill>
                <a:latin typeface="Cascadia Mono" panose="020B0609020000020004" pitchFamily="49" charset="0"/>
              </a:rPr>
              <a:t> </a:t>
            </a:r>
            <a:r>
              <a:rPr lang="en-IN" sz="1800">
                <a:solidFill>
                  <a:srgbClr val="9A9A9A"/>
                </a:solidFill>
                <a:latin typeface="Cascadia Mono" panose="020B0609020000020004" pitchFamily="49" charset="0"/>
              </a:rPr>
              <a:t>x</a:t>
            </a:r>
            <a:r>
              <a:rPr lang="en-IN" sz="1800">
                <a:solidFill>
                  <a:srgbClr val="F2F8F8"/>
                </a:solidFill>
                <a:latin typeface="Cascadia Mono" panose="020B0609020000020004" pitchFamily="49" charset="0"/>
              </a:rPr>
              <a:t> </a:t>
            </a:r>
            <a:r>
              <a:rPr lang="en-IN" sz="1800">
                <a:solidFill>
                  <a:srgbClr val="B4B4B4"/>
                </a:solidFill>
                <a:latin typeface="Cascadia Mono" panose="020B0609020000020004" pitchFamily="49" charset="0"/>
              </a:rPr>
              <a:t>&lt;&lt;</a:t>
            </a:r>
            <a:r>
              <a:rPr lang="en-IN" sz="1800">
                <a:solidFill>
                  <a:srgbClr val="F2F8F8"/>
                </a:solidFill>
                <a:latin typeface="Cascadia Mono" panose="020B0609020000020004" pitchFamily="49" charset="0"/>
              </a:rPr>
              <a:t> </a:t>
            </a:r>
            <a:r>
              <a:rPr lang="en-IN" sz="1800">
                <a:solidFill>
                  <a:srgbClr val="E8C9BB"/>
                </a:solidFill>
                <a:latin typeface="Cascadia Mono" panose="020B0609020000020004" pitchFamily="49" charset="0"/>
              </a:rPr>
              <a:t>'</a:t>
            </a:r>
            <a:r>
              <a:rPr lang="en-IN" sz="1800">
                <a:solidFill>
                  <a:srgbClr val="F1FA8C"/>
                </a:solidFill>
                <a:latin typeface="Cascadia Mono" panose="020B0609020000020004" pitchFamily="49" charset="0"/>
              </a:rPr>
              <a:t> </a:t>
            </a:r>
            <a:r>
              <a:rPr lang="en-IN" sz="1800">
                <a:solidFill>
                  <a:srgbClr val="E8C9BB"/>
                </a:solidFill>
                <a:latin typeface="Cascadia Mono" panose="020B0609020000020004" pitchFamily="49" charset="0"/>
              </a:rPr>
              <a:t>'</a:t>
            </a:r>
            <a:r>
              <a:rPr lang="en-IN" sz="1800">
                <a:solidFill>
                  <a:srgbClr val="F2F8F8"/>
                </a:solidFill>
                <a:latin typeface="Cascadia Mono" panose="020B0609020000020004" pitchFamily="49" charset="0"/>
              </a:rPr>
              <a:t> </a:t>
            </a:r>
            <a:r>
              <a:rPr lang="en-IN" sz="1800">
                <a:solidFill>
                  <a:srgbClr val="B4B4B4"/>
                </a:solidFill>
                <a:latin typeface="Cascadia Mono" panose="020B0609020000020004" pitchFamily="49" charset="0"/>
              </a:rPr>
              <a:t>;</a:t>
            </a:r>
            <a:endParaRPr lang="en-IN" sz="1800">
              <a:solidFill>
                <a:srgbClr val="F2F8F8"/>
              </a:solidFill>
              <a:latin typeface="Cascadia Mono" panose="020B0609020000020004" pitchFamily="49" charset="0"/>
            </a:endParaRPr>
          </a:p>
          <a:p>
            <a:r>
              <a:rPr lang="en-IN" sz="1800">
                <a:solidFill>
                  <a:srgbClr val="B4B4B4"/>
                </a:solidFill>
                <a:latin typeface="Cascadia Mono" panose="020B0609020000020004" pitchFamily="49" charset="0"/>
              </a:rPr>
              <a:t>})</a:t>
            </a:r>
            <a:r>
              <a:rPr lang="en-IN" sz="1800">
                <a:solidFill>
                  <a:srgbClr val="F2F8F8"/>
                </a:solidFill>
                <a:latin typeface="Cascadia Mono" panose="020B0609020000020004" pitchFamily="49" charset="0"/>
              </a:rPr>
              <a:t> </a:t>
            </a:r>
            <a:r>
              <a:rPr lang="en-IN" sz="1800">
                <a:solidFill>
                  <a:srgbClr val="B4B4B4"/>
                </a:solidFill>
                <a:latin typeface="Cascadia Mono" panose="020B0609020000020004" pitchFamily="49" charset="0"/>
              </a:rPr>
              <a:t>;</a:t>
            </a:r>
            <a:endParaRPr lang="en-IN" sz="1800">
              <a:solidFill>
                <a:srgbClr val="F2F8F8"/>
              </a:solidFill>
              <a:latin typeface="Cascadia Mono" panose="020B0609020000020004" pitchFamily="49" charset="0"/>
            </a:endParaRPr>
          </a:p>
          <a:p>
            <a:r>
              <a:rPr lang="en-IN" sz="1800">
                <a:solidFill>
                  <a:srgbClr val="C8C8C8"/>
                </a:solidFill>
                <a:latin typeface="Cascadia Mono" panose="020B0609020000020004" pitchFamily="49" charset="0"/>
              </a:rPr>
              <a:t>std</a:t>
            </a:r>
            <a:r>
              <a:rPr lang="en-IN" sz="1800">
                <a:solidFill>
                  <a:srgbClr val="B4B4B4"/>
                </a:solidFill>
                <a:latin typeface="Cascadia Mono" panose="020B0609020000020004" pitchFamily="49" charset="0"/>
              </a:rPr>
              <a:t>::</a:t>
            </a:r>
            <a:r>
              <a:rPr lang="en-IN" sz="1800">
                <a:solidFill>
                  <a:srgbClr val="C8C8C8"/>
                </a:solidFill>
                <a:latin typeface="Cascadia Mono" panose="020B0609020000020004" pitchFamily="49" charset="0"/>
              </a:rPr>
              <a:t>ranges</a:t>
            </a:r>
            <a:r>
              <a:rPr lang="en-IN" sz="1800">
                <a:solidFill>
                  <a:srgbClr val="B4B4B4"/>
                </a:solidFill>
                <a:latin typeface="Cascadia Mono" panose="020B0609020000020004" pitchFamily="49" charset="0"/>
              </a:rPr>
              <a:t>::</a:t>
            </a:r>
            <a:r>
              <a:rPr lang="en-IN" sz="1800">
                <a:solidFill>
                  <a:srgbClr val="C8C8C8"/>
                </a:solidFill>
                <a:latin typeface="Cascadia Mono" panose="020B0609020000020004" pitchFamily="49" charset="0"/>
              </a:rPr>
              <a:t>sort</a:t>
            </a:r>
            <a:r>
              <a:rPr lang="en-IN" sz="1800">
                <a:solidFill>
                  <a:srgbClr val="B4B4B4"/>
                </a:solidFill>
                <a:latin typeface="Cascadia Mono" panose="020B0609020000020004" pitchFamily="49" charset="0"/>
              </a:rPr>
              <a:t>(</a:t>
            </a:r>
            <a:r>
              <a:rPr lang="en-IN" sz="1800" err="1">
                <a:solidFill>
                  <a:srgbClr val="9CDCFE"/>
                </a:solidFill>
                <a:latin typeface="Cascadia Mono" panose="020B0609020000020004" pitchFamily="49" charset="0"/>
              </a:rPr>
              <a:t>nums</a:t>
            </a:r>
            <a:r>
              <a:rPr lang="en-IN" sz="1800">
                <a:solidFill>
                  <a:srgbClr val="B4B4B4"/>
                </a:solidFill>
                <a:latin typeface="Cascadia Mono" panose="020B0609020000020004" pitchFamily="49" charset="0"/>
              </a:rPr>
              <a:t>,</a:t>
            </a:r>
            <a:r>
              <a:rPr lang="en-IN" sz="1800">
                <a:solidFill>
                  <a:srgbClr val="F2F8F8"/>
                </a:solidFill>
                <a:latin typeface="Cascadia Mono" panose="020B0609020000020004" pitchFamily="49" charset="0"/>
              </a:rPr>
              <a:t> </a:t>
            </a:r>
            <a:r>
              <a:rPr lang="en-IN" sz="1800">
                <a:solidFill>
                  <a:srgbClr val="C8C8C8"/>
                </a:solidFill>
                <a:latin typeface="Cascadia Mono" panose="020B0609020000020004" pitchFamily="49" charset="0"/>
              </a:rPr>
              <a:t>std</a:t>
            </a:r>
            <a:r>
              <a:rPr lang="en-IN" sz="1800">
                <a:solidFill>
                  <a:srgbClr val="B4B4B4"/>
                </a:solidFill>
                <a:latin typeface="Cascadia Mono" panose="020B0609020000020004" pitchFamily="49" charset="0"/>
              </a:rPr>
              <a:t>::</a:t>
            </a:r>
            <a:r>
              <a:rPr lang="en-IN" sz="1800">
                <a:solidFill>
                  <a:srgbClr val="4EC9B0"/>
                </a:solidFill>
                <a:latin typeface="Cascadia Mono" panose="020B0609020000020004" pitchFamily="49" charset="0"/>
              </a:rPr>
              <a:t>greater</a:t>
            </a:r>
            <a:r>
              <a:rPr lang="en-IN" sz="1800">
                <a:solidFill>
                  <a:srgbClr val="B4B4B4"/>
                </a:solidFill>
                <a:latin typeface="Cascadia Mono" panose="020B0609020000020004" pitchFamily="49" charset="0"/>
              </a:rPr>
              <a:t>&lt;</a:t>
            </a:r>
            <a:r>
              <a:rPr lang="en-IN" sz="1800">
                <a:solidFill>
                  <a:srgbClr val="569CD6"/>
                </a:solidFill>
                <a:latin typeface="Cascadia Mono" panose="020B0609020000020004" pitchFamily="49" charset="0"/>
              </a:rPr>
              <a:t>int</a:t>
            </a:r>
            <a:r>
              <a:rPr lang="en-IN" sz="1800">
                <a:solidFill>
                  <a:srgbClr val="B4B4B4"/>
                </a:solidFill>
                <a:latin typeface="Cascadia Mono" panose="020B0609020000020004" pitchFamily="49" charset="0"/>
              </a:rPr>
              <a:t>&gt;{})</a:t>
            </a:r>
            <a:r>
              <a:rPr lang="en-IN" sz="1800">
                <a:solidFill>
                  <a:srgbClr val="F2F8F8"/>
                </a:solidFill>
                <a:latin typeface="Cascadia Mono" panose="020B0609020000020004" pitchFamily="49" charset="0"/>
              </a:rPr>
              <a:t> </a:t>
            </a:r>
            <a:r>
              <a:rPr lang="en-IN" sz="1800">
                <a:solidFill>
                  <a:srgbClr val="B4B4B4"/>
                </a:solidFill>
                <a:latin typeface="Cascadia Mono" panose="020B0609020000020004" pitchFamily="49" charset="0"/>
              </a:rPr>
              <a:t>;</a:t>
            </a:r>
            <a:endParaRPr lang="en-IN" sz="1800">
              <a:solidFill>
                <a:srgbClr val="F2F8F8"/>
              </a:solidFill>
              <a:latin typeface="Cascadia Mono" panose="020B0609020000020004" pitchFamily="49" charset="0"/>
            </a:endParaRPr>
          </a:p>
          <a:p>
            <a:r>
              <a:rPr lang="en-IN" sz="1800">
                <a:solidFill>
                  <a:srgbClr val="C8C8C8"/>
                </a:solidFill>
                <a:latin typeface="Cascadia Mono" panose="020B0609020000020004" pitchFamily="49" charset="0"/>
              </a:rPr>
              <a:t>std</a:t>
            </a:r>
            <a:r>
              <a:rPr lang="en-IN" sz="1800">
                <a:solidFill>
                  <a:srgbClr val="B4B4B4"/>
                </a:solidFill>
                <a:latin typeface="Cascadia Mono" panose="020B0609020000020004" pitchFamily="49" charset="0"/>
              </a:rPr>
              <a:t>::</a:t>
            </a:r>
            <a:r>
              <a:rPr lang="en-IN" sz="1800">
                <a:solidFill>
                  <a:srgbClr val="C8C8C8"/>
                </a:solidFill>
                <a:latin typeface="Cascadia Mono" panose="020B0609020000020004" pitchFamily="49" charset="0"/>
              </a:rPr>
              <a:t>ranges</a:t>
            </a:r>
            <a:r>
              <a:rPr lang="en-IN" sz="1800">
                <a:solidFill>
                  <a:srgbClr val="B4B4B4"/>
                </a:solidFill>
                <a:latin typeface="Cascadia Mono" panose="020B0609020000020004" pitchFamily="49" charset="0"/>
              </a:rPr>
              <a:t>::</a:t>
            </a:r>
            <a:r>
              <a:rPr lang="en-IN" sz="1800">
                <a:solidFill>
                  <a:srgbClr val="C8C8C8"/>
                </a:solidFill>
                <a:latin typeface="Cascadia Mono" panose="020B0609020000020004" pitchFamily="49" charset="0"/>
              </a:rPr>
              <a:t>reverse</a:t>
            </a:r>
            <a:r>
              <a:rPr lang="en-IN" sz="1800">
                <a:solidFill>
                  <a:srgbClr val="B4B4B4"/>
                </a:solidFill>
                <a:latin typeface="Cascadia Mono" panose="020B0609020000020004" pitchFamily="49" charset="0"/>
              </a:rPr>
              <a:t>(</a:t>
            </a:r>
            <a:r>
              <a:rPr lang="en-IN" sz="1800" err="1">
                <a:solidFill>
                  <a:srgbClr val="9CDCFE"/>
                </a:solidFill>
                <a:latin typeface="Cascadia Mono" panose="020B0609020000020004" pitchFamily="49" charset="0"/>
              </a:rPr>
              <a:t>nums</a:t>
            </a:r>
            <a:r>
              <a:rPr lang="en-IN" sz="1800">
                <a:solidFill>
                  <a:srgbClr val="B4B4B4"/>
                </a:solidFill>
                <a:latin typeface="Cascadia Mono" panose="020B0609020000020004" pitchFamily="49" charset="0"/>
              </a:rPr>
              <a:t>)</a:t>
            </a:r>
            <a:r>
              <a:rPr lang="en-IN" sz="1800">
                <a:solidFill>
                  <a:srgbClr val="F2F8F8"/>
                </a:solidFill>
                <a:latin typeface="Cascadia Mono" panose="020B0609020000020004" pitchFamily="49" charset="0"/>
              </a:rPr>
              <a:t> </a:t>
            </a:r>
            <a:r>
              <a:rPr lang="en-IN" sz="1800">
                <a:solidFill>
                  <a:srgbClr val="B4B4B4"/>
                </a:solidFill>
                <a:latin typeface="Cascadia Mono" panose="020B0609020000020004" pitchFamily="49" charset="0"/>
              </a:rPr>
              <a:t>;</a:t>
            </a:r>
            <a:endParaRPr lang="en-IN"/>
          </a:p>
        </p:txBody>
      </p:sp>
    </p:spTree>
    <p:extLst>
      <p:ext uri="{BB962C8B-B14F-4D97-AF65-F5344CB8AC3E}">
        <p14:creationId xmlns:p14="http://schemas.microsoft.com/office/powerpoint/2010/main" val="12420868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10DD-3627-A972-1EFD-EB9EB37C402F}"/>
              </a:ext>
            </a:extLst>
          </p:cNvPr>
          <p:cNvSpPr>
            <a:spLocks noGrp="1"/>
          </p:cNvSpPr>
          <p:nvPr>
            <p:ph type="title"/>
          </p:nvPr>
        </p:nvSpPr>
        <p:spPr/>
        <p:txBody>
          <a:bodyPr/>
          <a:lstStyle/>
          <a:p>
            <a:r>
              <a:rPr lang="en-US"/>
              <a:t>Algorithm Changes</a:t>
            </a:r>
            <a:endParaRPr lang="en-IN"/>
          </a:p>
        </p:txBody>
      </p:sp>
      <p:sp>
        <p:nvSpPr>
          <p:cNvPr id="3" name="Content Placeholder 2">
            <a:extLst>
              <a:ext uri="{FF2B5EF4-FFF2-40B4-BE49-F238E27FC236}">
                <a16:creationId xmlns:a16="http://schemas.microsoft.com/office/drawing/2014/main" id="{D1B5253F-2EA1-EAE7-CF38-232F34AE0BED}"/>
              </a:ext>
            </a:extLst>
          </p:cNvPr>
          <p:cNvSpPr>
            <a:spLocks noGrp="1"/>
          </p:cNvSpPr>
          <p:nvPr>
            <p:ph idx="1"/>
          </p:nvPr>
        </p:nvSpPr>
        <p:spPr/>
        <p:txBody>
          <a:bodyPr/>
          <a:lstStyle/>
          <a:p>
            <a:r>
              <a:rPr lang="en-US"/>
              <a:t>Algorithms that accept ranges are slightly different that regular algorithms</a:t>
            </a:r>
          </a:p>
          <a:p>
            <a:pPr lvl="1"/>
            <a:r>
              <a:rPr lang="en-US"/>
              <a:t>use concepts for iterators and ranges to ensure their validity</a:t>
            </a:r>
          </a:p>
          <a:p>
            <a:pPr lvl="1"/>
            <a:r>
              <a:rPr lang="en-US"/>
              <a:t>might have different return types</a:t>
            </a:r>
          </a:p>
          <a:p>
            <a:pPr lvl="1"/>
            <a:r>
              <a:rPr lang="en-US"/>
              <a:t>might return borrowed iterators</a:t>
            </a:r>
          </a:p>
          <a:p>
            <a:pPr lvl="1"/>
            <a:r>
              <a:rPr lang="en-US"/>
              <a:t>numeric algorithms don’t have range versions yet</a:t>
            </a:r>
          </a:p>
          <a:p>
            <a:pPr lvl="1"/>
            <a:r>
              <a:rPr lang="en-US"/>
              <a:t>no parallel versions yet</a:t>
            </a:r>
            <a:endParaRPr lang="en-IN"/>
          </a:p>
        </p:txBody>
      </p:sp>
    </p:spTree>
    <p:extLst>
      <p:ext uri="{BB962C8B-B14F-4D97-AF65-F5344CB8AC3E}">
        <p14:creationId xmlns:p14="http://schemas.microsoft.com/office/powerpoint/2010/main" val="41939284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F90A-85FE-C2B7-2629-FFEF18BCB8DD}"/>
              </a:ext>
            </a:extLst>
          </p:cNvPr>
          <p:cNvSpPr>
            <a:spLocks noGrp="1"/>
          </p:cNvSpPr>
          <p:nvPr>
            <p:ph type="title"/>
          </p:nvPr>
        </p:nvSpPr>
        <p:spPr/>
        <p:txBody>
          <a:bodyPr/>
          <a:lstStyle/>
          <a:p>
            <a:r>
              <a:rPr lang="en-US"/>
              <a:t>ranges Namespace</a:t>
            </a:r>
            <a:endParaRPr lang="en-IN"/>
          </a:p>
        </p:txBody>
      </p:sp>
      <p:sp>
        <p:nvSpPr>
          <p:cNvPr id="3" name="Content Placeholder 2">
            <a:extLst>
              <a:ext uri="{FF2B5EF4-FFF2-40B4-BE49-F238E27FC236}">
                <a16:creationId xmlns:a16="http://schemas.microsoft.com/office/drawing/2014/main" id="{A7FBE376-CBCF-C2D4-E688-781DDAAEE173}"/>
              </a:ext>
            </a:extLst>
          </p:cNvPr>
          <p:cNvSpPr>
            <a:spLocks noGrp="1"/>
          </p:cNvSpPr>
          <p:nvPr>
            <p:ph idx="1"/>
          </p:nvPr>
        </p:nvSpPr>
        <p:spPr/>
        <p:txBody>
          <a:bodyPr>
            <a:normAutofit lnSpcReduction="10000"/>
          </a:bodyPr>
          <a:lstStyle/>
          <a:p>
            <a:r>
              <a:rPr lang="en-US"/>
              <a:t>The algorithms are provided in new namespaces -  </a:t>
            </a:r>
            <a:r>
              <a:rPr lang="en-US" i="1"/>
              <a:t>std::ranges </a:t>
            </a:r>
            <a:r>
              <a:rPr lang="en-IN"/>
              <a:t>&amp; </a:t>
            </a:r>
            <a:r>
              <a:rPr lang="en-IN" i="1"/>
              <a:t>std::ranges::views</a:t>
            </a:r>
          </a:p>
          <a:p>
            <a:r>
              <a:rPr lang="en-IN"/>
              <a:t>Some additional utilities are in </a:t>
            </a:r>
            <a:r>
              <a:rPr lang="en-IN" i="1"/>
              <a:t>&lt;ranges&gt;</a:t>
            </a:r>
            <a:r>
              <a:rPr lang="en-IN"/>
              <a:t> header</a:t>
            </a:r>
          </a:p>
          <a:p>
            <a:r>
              <a:rPr lang="en-IN"/>
              <a:t>Existing algorithms are left untouched &amp; maybe internally used by ranges</a:t>
            </a:r>
          </a:p>
          <a:p>
            <a:r>
              <a:rPr lang="en-IN"/>
              <a:t>However, after C++20 it is recommended to prefer utilities from </a:t>
            </a:r>
            <a:r>
              <a:rPr lang="en-IN" i="1"/>
              <a:t>std::ranges </a:t>
            </a:r>
            <a:r>
              <a:rPr lang="en-IN"/>
              <a:t>over algorithms</a:t>
            </a:r>
          </a:p>
          <a:p>
            <a:r>
              <a:rPr lang="en-IN"/>
              <a:t>Range algorithms also accept iterator pair</a:t>
            </a:r>
          </a:p>
          <a:p>
            <a:endParaRPr lang="en-IN"/>
          </a:p>
        </p:txBody>
      </p:sp>
    </p:spTree>
    <p:extLst>
      <p:ext uri="{BB962C8B-B14F-4D97-AF65-F5344CB8AC3E}">
        <p14:creationId xmlns:p14="http://schemas.microsoft.com/office/powerpoint/2010/main" val="398254493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2668-0B45-8AE9-F75E-9B3602D13434}"/>
              </a:ext>
            </a:extLst>
          </p:cNvPr>
          <p:cNvSpPr>
            <a:spLocks noGrp="1"/>
          </p:cNvSpPr>
          <p:nvPr>
            <p:ph type="title"/>
          </p:nvPr>
        </p:nvSpPr>
        <p:spPr/>
        <p:txBody>
          <a:bodyPr/>
          <a:lstStyle/>
          <a:p>
            <a:r>
              <a:rPr lang="en-US"/>
              <a:t>Constraints</a:t>
            </a:r>
            <a:endParaRPr lang="en-IN"/>
          </a:p>
        </p:txBody>
      </p:sp>
      <p:sp>
        <p:nvSpPr>
          <p:cNvPr id="3" name="Content Placeholder 2">
            <a:extLst>
              <a:ext uri="{FF2B5EF4-FFF2-40B4-BE49-F238E27FC236}">
                <a16:creationId xmlns:a16="http://schemas.microsoft.com/office/drawing/2014/main" id="{191E5F73-8709-73E3-10DA-6B57C6E9743D}"/>
              </a:ext>
            </a:extLst>
          </p:cNvPr>
          <p:cNvSpPr>
            <a:spLocks noGrp="1"/>
          </p:cNvSpPr>
          <p:nvPr>
            <p:ph idx="1"/>
          </p:nvPr>
        </p:nvSpPr>
        <p:spPr/>
        <p:txBody>
          <a:bodyPr>
            <a:normAutofit fontScale="92500" lnSpcReduction="20000"/>
          </a:bodyPr>
          <a:lstStyle/>
          <a:p>
            <a:r>
              <a:rPr lang="en-US"/>
              <a:t>Range parameters appear as template types in new algorithms</a:t>
            </a:r>
          </a:p>
          <a:p>
            <a:r>
              <a:rPr lang="en-US"/>
              <a:t>To validate the necessary requirements of the types, C++20 introduces new range concepts</a:t>
            </a:r>
          </a:p>
          <a:p>
            <a:r>
              <a:rPr lang="en-US"/>
              <a:t>These concepts constraint the type of ranges that can be used with new algorithms</a:t>
            </a:r>
          </a:p>
          <a:p>
            <a:r>
              <a:rPr lang="en-US"/>
              <a:t>For example, the new sort algorithm imposes a constraint that the range must provide random access</a:t>
            </a:r>
          </a:p>
          <a:p>
            <a:r>
              <a:rPr lang="en-US"/>
              <a:t>That is why the range algorithms are also called </a:t>
            </a:r>
            <a:r>
              <a:rPr lang="en-US" i="1"/>
              <a:t>constrained algorithms</a:t>
            </a:r>
            <a:endParaRPr lang="en-IN" i="1"/>
          </a:p>
        </p:txBody>
      </p:sp>
    </p:spTree>
    <p:extLst>
      <p:ext uri="{BB962C8B-B14F-4D97-AF65-F5344CB8AC3E}">
        <p14:creationId xmlns:p14="http://schemas.microsoft.com/office/powerpoint/2010/main" val="21379121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2795-CFEC-67F4-2AB3-DF5C0E2F499C}"/>
              </a:ext>
            </a:extLst>
          </p:cNvPr>
          <p:cNvSpPr>
            <a:spLocks noGrp="1"/>
          </p:cNvSpPr>
          <p:nvPr>
            <p:ph type="title"/>
          </p:nvPr>
        </p:nvSpPr>
        <p:spPr/>
        <p:txBody>
          <a:bodyPr/>
          <a:lstStyle/>
          <a:p>
            <a:r>
              <a:rPr lang="en-US"/>
              <a:t>Range Concepts</a:t>
            </a:r>
            <a:endParaRPr lang="en-IN"/>
          </a:p>
        </p:txBody>
      </p:sp>
      <p:graphicFrame>
        <p:nvGraphicFramePr>
          <p:cNvPr id="4" name="Content Placeholder 3">
            <a:extLst>
              <a:ext uri="{FF2B5EF4-FFF2-40B4-BE49-F238E27FC236}">
                <a16:creationId xmlns:a16="http://schemas.microsoft.com/office/drawing/2014/main" id="{3B5E369E-F61C-1747-06B0-256DEAF0572F}"/>
              </a:ext>
            </a:extLst>
          </p:cNvPr>
          <p:cNvGraphicFramePr>
            <a:graphicFrameLocks noGrp="1"/>
          </p:cNvGraphicFramePr>
          <p:nvPr>
            <p:ph idx="1"/>
          </p:nvPr>
        </p:nvGraphicFramePr>
        <p:xfrm>
          <a:off x="1371600" y="1979295"/>
          <a:ext cx="9448800" cy="3345180"/>
        </p:xfrm>
        <a:graphic>
          <a:graphicData uri="http://schemas.openxmlformats.org/drawingml/2006/table">
            <a:tbl>
              <a:tblPr firstRow="1">
                <a:tableStyleId>{0660B408-B3CF-4A94-85FC-2B1E0A45F4A2}</a:tableStyleId>
              </a:tblPr>
              <a:tblGrid>
                <a:gridCol w="2911346">
                  <a:extLst>
                    <a:ext uri="{9D8B030D-6E8A-4147-A177-3AD203B41FA5}">
                      <a16:colId xmlns:a16="http://schemas.microsoft.com/office/drawing/2014/main" val="1872905038"/>
                    </a:ext>
                  </a:extLst>
                </a:gridCol>
                <a:gridCol w="6537454">
                  <a:extLst>
                    <a:ext uri="{9D8B030D-6E8A-4147-A177-3AD203B41FA5}">
                      <a16:colId xmlns:a16="http://schemas.microsoft.com/office/drawing/2014/main" val="354633794"/>
                    </a:ext>
                  </a:extLst>
                </a:gridCol>
              </a:tblGrid>
              <a:tr h="297581">
                <a:tc>
                  <a:txBody>
                    <a:bodyPr/>
                    <a:lstStyle/>
                    <a:p>
                      <a:r>
                        <a:rPr lang="en-IN" sz="2000" b="1">
                          <a:solidFill>
                            <a:schemeClr val="tx1"/>
                          </a:solidFill>
                          <a:effectLst/>
                        </a:rPr>
                        <a:t>Concept </a:t>
                      </a:r>
                      <a:r>
                        <a:rPr lang="en-IN" sz="2000" b="0">
                          <a:solidFill>
                            <a:schemeClr val="tx1"/>
                          </a:solidFill>
                          <a:effectLst/>
                        </a:rPr>
                        <a:t>(in std::ranges) </a:t>
                      </a:r>
                      <a:endParaRPr lang="en-IN" sz="4400">
                        <a:solidFill>
                          <a:schemeClr val="tx1"/>
                        </a:solidFill>
                        <a:effectLst/>
                      </a:endParaRPr>
                    </a:p>
                  </a:txBody>
                  <a:tcPr anchor="ctr">
                    <a:lnB w="12700" cap="flat" cmpd="sng" algn="ctr">
                      <a:solidFill>
                        <a:schemeClr val="tx1">
                          <a:lumMod val="65000"/>
                        </a:schemeClr>
                      </a:solidFill>
                      <a:prstDash val="solid"/>
                      <a:round/>
                      <a:headEnd type="none" w="med" len="med"/>
                      <a:tailEnd type="none" w="med" len="med"/>
                    </a:lnB>
                  </a:tcPr>
                </a:tc>
                <a:tc>
                  <a:txBody>
                    <a:bodyPr/>
                    <a:lstStyle/>
                    <a:p>
                      <a:r>
                        <a:rPr lang="en-IN" sz="2000" b="1">
                          <a:solidFill>
                            <a:schemeClr val="tx1"/>
                          </a:solidFill>
                          <a:effectLst/>
                        </a:rPr>
                        <a:t>Requires</a:t>
                      </a:r>
                      <a:endParaRPr lang="en-IN" sz="4400">
                        <a:solidFill>
                          <a:schemeClr val="tx1"/>
                        </a:solidFill>
                        <a:effectLst/>
                      </a:endParaRPr>
                    </a:p>
                  </a:txBody>
                  <a:tcPr anchor="ctr">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10136726"/>
                  </a:ext>
                </a:extLst>
              </a:tr>
              <a:tr h="388620">
                <a:tc>
                  <a:txBody>
                    <a:bodyPr/>
                    <a:lstStyle/>
                    <a:p>
                      <a:r>
                        <a:rPr lang="en-US" sz="1800" b="0">
                          <a:solidFill>
                            <a:schemeClr val="bg1">
                              <a:lumMod val="85000"/>
                              <a:lumOff val="15000"/>
                            </a:schemeClr>
                          </a:solidFill>
                          <a:effectLst/>
                          <a:latin typeface="Cascadia Mono" panose="020B0609020000020004" pitchFamily="49" charset="0"/>
                          <a:cs typeface="Cascadia Mono" panose="020B0609020000020004" pitchFamily="49" charset="0"/>
                        </a:rPr>
                        <a:t>range</a:t>
                      </a:r>
                      <a:endParaRPr lang="en-US" sz="4000" b="0">
                        <a:solidFill>
                          <a:schemeClr val="bg1">
                            <a:lumMod val="85000"/>
                            <a:lumOff val="15000"/>
                          </a:schemeClr>
                        </a:solidFill>
                        <a:effectLst/>
                        <a:latin typeface="Cascadia Mono" panose="020B0609020000020004" pitchFamily="49" charset="0"/>
                        <a:cs typeface="Cascadia Mono" panose="020B0609020000020004" pitchFamily="49" charset="0"/>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800" b="0">
                          <a:solidFill>
                            <a:srgbClr val="000000"/>
                          </a:solidFill>
                          <a:effectLst/>
                        </a:rPr>
                        <a:t>Can be iterated from begin to end</a:t>
                      </a:r>
                      <a:endParaRPr lang="en-US" sz="4000">
                        <a:effectLst/>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419447889"/>
                  </a:ext>
                </a:extLst>
              </a:tr>
              <a:tr h="339090">
                <a:tc>
                  <a:txBody>
                    <a:bodyPr/>
                    <a:lstStyle/>
                    <a:p>
                      <a:r>
                        <a:rPr lang="en-US" sz="1800" b="0" err="1">
                          <a:solidFill>
                            <a:schemeClr val="bg1">
                              <a:lumMod val="85000"/>
                              <a:lumOff val="15000"/>
                            </a:schemeClr>
                          </a:solidFill>
                          <a:effectLst/>
                          <a:latin typeface="Cascadia Mono" panose="020B0609020000020004" pitchFamily="49" charset="0"/>
                          <a:cs typeface="Cascadia Mono" panose="020B0609020000020004" pitchFamily="49" charset="0"/>
                        </a:rPr>
                        <a:t>output_range</a:t>
                      </a:r>
                      <a:endParaRPr lang="en-US" sz="1800" b="0">
                        <a:solidFill>
                          <a:schemeClr val="bg1">
                            <a:lumMod val="85000"/>
                            <a:lumOff val="15000"/>
                          </a:schemeClr>
                        </a:solidFill>
                        <a:effectLst/>
                        <a:latin typeface="Cascadia Mono" panose="020B0609020000020004" pitchFamily="49" charset="0"/>
                        <a:cs typeface="Cascadia Mono" panose="020B0609020000020004" pitchFamily="49" charset="0"/>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800" b="0">
                          <a:solidFill>
                            <a:srgbClr val="000000"/>
                          </a:solidFill>
                          <a:effectLst/>
                        </a:rPr>
                        <a:t>Range of elements to write values to</a:t>
                      </a:r>
                      <a:endParaRPr lang="en-US" sz="1800">
                        <a:effectLst/>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4035968826"/>
                  </a:ext>
                </a:extLst>
              </a:tr>
              <a:tr h="291465">
                <a:tc>
                  <a:txBody>
                    <a:bodyPr/>
                    <a:lstStyle/>
                    <a:p>
                      <a:r>
                        <a:rPr lang="en-US" sz="1800" b="0" err="1">
                          <a:solidFill>
                            <a:schemeClr val="bg1">
                              <a:lumMod val="85000"/>
                              <a:lumOff val="15000"/>
                            </a:schemeClr>
                          </a:solidFill>
                          <a:effectLst/>
                          <a:latin typeface="Cascadia Mono" panose="020B0609020000020004" pitchFamily="49" charset="0"/>
                          <a:cs typeface="Cascadia Mono" panose="020B0609020000020004" pitchFamily="49" charset="0"/>
                        </a:rPr>
                        <a:t>input_range</a:t>
                      </a:r>
                      <a:r>
                        <a:rPr lang="en-US" sz="1800" b="0">
                          <a:solidFill>
                            <a:schemeClr val="bg1">
                              <a:lumMod val="85000"/>
                              <a:lumOff val="15000"/>
                            </a:schemeClr>
                          </a:solidFill>
                          <a:effectLst/>
                          <a:latin typeface="Cascadia Mono" panose="020B0609020000020004" pitchFamily="49" charset="0"/>
                          <a:cs typeface="Cascadia Mono" panose="020B0609020000020004" pitchFamily="49" charset="0"/>
                        </a:rPr>
                        <a:t> </a:t>
                      </a: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800" b="0">
                          <a:solidFill>
                            <a:srgbClr val="000000"/>
                          </a:solidFill>
                          <a:effectLst/>
                        </a:rPr>
                        <a:t>Range to read element values from</a:t>
                      </a:r>
                      <a:endParaRPr lang="en-US" sz="1800">
                        <a:effectLst/>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887743118"/>
                  </a:ext>
                </a:extLst>
              </a:tr>
              <a:tr h="316230">
                <a:tc>
                  <a:txBody>
                    <a:bodyPr/>
                    <a:lstStyle/>
                    <a:p>
                      <a:r>
                        <a:rPr lang="en-US" sz="1800" b="0" err="1">
                          <a:solidFill>
                            <a:schemeClr val="bg1">
                              <a:lumMod val="85000"/>
                              <a:lumOff val="15000"/>
                            </a:schemeClr>
                          </a:solidFill>
                          <a:effectLst/>
                          <a:latin typeface="Cascadia Mono" panose="020B0609020000020004" pitchFamily="49" charset="0"/>
                          <a:cs typeface="Cascadia Mono" panose="020B0609020000020004" pitchFamily="49" charset="0"/>
                        </a:rPr>
                        <a:t>forward_range</a:t>
                      </a:r>
                      <a:r>
                        <a:rPr lang="en-US" sz="1800" b="0">
                          <a:solidFill>
                            <a:schemeClr val="bg1">
                              <a:lumMod val="85000"/>
                              <a:lumOff val="15000"/>
                            </a:schemeClr>
                          </a:solidFill>
                          <a:effectLst/>
                          <a:latin typeface="Cascadia Mono" panose="020B0609020000020004" pitchFamily="49" charset="0"/>
                          <a:cs typeface="Cascadia Mono" panose="020B0609020000020004" pitchFamily="49" charset="0"/>
                        </a:rPr>
                        <a:t> </a:t>
                      </a: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800" b="0">
                          <a:solidFill>
                            <a:srgbClr val="000000"/>
                          </a:solidFill>
                          <a:effectLst/>
                        </a:rPr>
                        <a:t>Range you can iterate over the elements multiple times</a:t>
                      </a:r>
                      <a:endParaRPr lang="en-US" sz="1800">
                        <a:effectLst/>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053147720"/>
                  </a:ext>
                </a:extLst>
              </a:tr>
              <a:tr h="360045">
                <a:tc>
                  <a:txBody>
                    <a:bodyPr/>
                    <a:lstStyle/>
                    <a:p>
                      <a:r>
                        <a:rPr lang="en-US" sz="1800" b="0" err="1">
                          <a:solidFill>
                            <a:schemeClr val="bg1">
                              <a:lumMod val="85000"/>
                              <a:lumOff val="15000"/>
                            </a:schemeClr>
                          </a:solidFill>
                          <a:effectLst/>
                          <a:latin typeface="Cascadia Mono" panose="020B0609020000020004" pitchFamily="49" charset="0"/>
                          <a:cs typeface="Cascadia Mono" panose="020B0609020000020004" pitchFamily="49" charset="0"/>
                        </a:rPr>
                        <a:t>bidirectional_range</a:t>
                      </a:r>
                      <a:r>
                        <a:rPr lang="en-US" sz="1800" b="0">
                          <a:solidFill>
                            <a:schemeClr val="bg1">
                              <a:lumMod val="85000"/>
                              <a:lumOff val="15000"/>
                            </a:schemeClr>
                          </a:solidFill>
                          <a:effectLst/>
                          <a:latin typeface="Cascadia Mono" panose="020B0609020000020004" pitchFamily="49" charset="0"/>
                          <a:cs typeface="Cascadia Mono" panose="020B0609020000020004" pitchFamily="49" charset="0"/>
                        </a:rPr>
                        <a:t> </a:t>
                      </a: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800" b="0">
                          <a:solidFill>
                            <a:srgbClr val="000000"/>
                          </a:solidFill>
                          <a:effectLst/>
                        </a:rPr>
                        <a:t>Range you can iterate over the elements forward and backward</a:t>
                      </a:r>
                      <a:endParaRPr lang="en-US" sz="1800">
                        <a:effectLst/>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945596150"/>
                  </a:ext>
                </a:extLst>
              </a:tr>
              <a:tr h="289560">
                <a:tc>
                  <a:txBody>
                    <a:bodyPr/>
                    <a:lstStyle/>
                    <a:p>
                      <a:r>
                        <a:rPr lang="en-US" sz="1800" b="0" err="1">
                          <a:solidFill>
                            <a:schemeClr val="bg1">
                              <a:lumMod val="85000"/>
                              <a:lumOff val="15000"/>
                            </a:schemeClr>
                          </a:solidFill>
                          <a:effectLst/>
                          <a:latin typeface="Cascadia Mono" panose="020B0609020000020004" pitchFamily="49" charset="0"/>
                          <a:cs typeface="Cascadia Mono" panose="020B0609020000020004" pitchFamily="49" charset="0"/>
                        </a:rPr>
                        <a:t>random_access_range</a:t>
                      </a:r>
                      <a:r>
                        <a:rPr lang="en-US" sz="1800" b="0">
                          <a:solidFill>
                            <a:schemeClr val="bg1">
                              <a:lumMod val="85000"/>
                              <a:lumOff val="15000"/>
                            </a:schemeClr>
                          </a:solidFill>
                          <a:effectLst/>
                          <a:latin typeface="Cascadia Mono" panose="020B0609020000020004" pitchFamily="49" charset="0"/>
                          <a:cs typeface="Cascadia Mono" panose="020B0609020000020004" pitchFamily="49" charset="0"/>
                        </a:rPr>
                        <a:t> </a:t>
                      </a: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800" b="0">
                          <a:solidFill>
                            <a:srgbClr val="000000"/>
                          </a:solidFill>
                          <a:effectLst/>
                        </a:rPr>
                        <a:t>Range with random access (jump back and forth between elements)</a:t>
                      </a:r>
                      <a:endParaRPr lang="en-US" sz="1800">
                        <a:effectLst/>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638748175"/>
                  </a:ext>
                </a:extLst>
              </a:tr>
              <a:tr h="304800">
                <a:tc>
                  <a:txBody>
                    <a:bodyPr/>
                    <a:lstStyle/>
                    <a:p>
                      <a:r>
                        <a:rPr lang="en-US" sz="1800" b="0" err="1">
                          <a:solidFill>
                            <a:schemeClr val="bg1">
                              <a:lumMod val="85000"/>
                              <a:lumOff val="15000"/>
                            </a:schemeClr>
                          </a:solidFill>
                          <a:effectLst/>
                          <a:latin typeface="Cascadia Mono" panose="020B0609020000020004" pitchFamily="49" charset="0"/>
                          <a:cs typeface="Cascadia Mono" panose="020B0609020000020004" pitchFamily="49" charset="0"/>
                        </a:rPr>
                        <a:t>contiguous_range</a:t>
                      </a:r>
                      <a:r>
                        <a:rPr lang="en-US" sz="1800" b="0">
                          <a:solidFill>
                            <a:schemeClr val="bg1">
                              <a:lumMod val="85000"/>
                              <a:lumOff val="15000"/>
                            </a:schemeClr>
                          </a:solidFill>
                          <a:effectLst/>
                          <a:latin typeface="Cascadia Mono" panose="020B0609020000020004" pitchFamily="49" charset="0"/>
                          <a:cs typeface="Cascadia Mono" panose="020B0609020000020004" pitchFamily="49" charset="0"/>
                        </a:rPr>
                        <a:t> </a:t>
                      </a: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800" b="0">
                          <a:solidFill>
                            <a:srgbClr val="000000"/>
                          </a:solidFill>
                          <a:effectLst/>
                        </a:rPr>
                        <a:t>Range with all elements in contiguous memory</a:t>
                      </a:r>
                      <a:endParaRPr lang="en-US" sz="1800">
                        <a:effectLst/>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334928019"/>
                  </a:ext>
                </a:extLst>
              </a:tr>
              <a:tr h="291465">
                <a:tc>
                  <a:txBody>
                    <a:bodyPr/>
                    <a:lstStyle/>
                    <a:p>
                      <a:r>
                        <a:rPr lang="en-US" sz="1800" b="0" err="1">
                          <a:solidFill>
                            <a:schemeClr val="bg1">
                              <a:lumMod val="85000"/>
                              <a:lumOff val="15000"/>
                            </a:schemeClr>
                          </a:solidFill>
                          <a:effectLst/>
                          <a:latin typeface="Cascadia Mono" panose="020B0609020000020004" pitchFamily="49" charset="0"/>
                          <a:cs typeface="Cascadia Mono" panose="020B0609020000020004" pitchFamily="49" charset="0"/>
                        </a:rPr>
                        <a:t>sized_range</a:t>
                      </a:r>
                      <a:endParaRPr lang="en-US" sz="1800" b="0">
                        <a:solidFill>
                          <a:schemeClr val="bg1">
                            <a:lumMod val="85000"/>
                            <a:lumOff val="15000"/>
                          </a:schemeClr>
                        </a:solidFill>
                        <a:effectLst/>
                        <a:latin typeface="Cascadia Mono" panose="020B0609020000020004" pitchFamily="49" charset="0"/>
                        <a:cs typeface="Cascadia Mono" panose="020B0609020000020004" pitchFamily="49" charset="0"/>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800" b="0">
                          <a:solidFill>
                            <a:srgbClr val="000000"/>
                          </a:solidFill>
                          <a:effectLst/>
                        </a:rPr>
                        <a:t>Range with constant-time size()</a:t>
                      </a:r>
                      <a:endParaRPr lang="en-US" sz="1800">
                        <a:effectLst/>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583354312"/>
                  </a:ext>
                </a:extLst>
              </a:tr>
            </a:tbl>
          </a:graphicData>
        </a:graphic>
      </p:graphicFrame>
      <p:sp>
        <p:nvSpPr>
          <p:cNvPr id="5" name="Rectangle 1">
            <a:extLst>
              <a:ext uri="{FF2B5EF4-FFF2-40B4-BE49-F238E27FC236}">
                <a16:creationId xmlns:a16="http://schemas.microsoft.com/office/drawing/2014/main" id="{B339484A-0DBA-A8DA-598D-51AA9C4758E0}"/>
              </a:ext>
            </a:extLst>
          </p:cNvPr>
          <p:cNvSpPr>
            <a:spLocks noChangeArrowheads="1"/>
          </p:cNvSpPr>
          <p:nvPr/>
        </p:nvSpPr>
        <p:spPr bwMode="auto">
          <a:xfrm>
            <a:off x="3514725" y="31480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58859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894982-7BC4-7621-3A40-DD7E46278218}"/>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8B32B96D-84E9-432A-4637-B0D6A21E9C12}"/>
              </a:ext>
            </a:extLst>
          </p:cNvPr>
          <p:cNvSpPr txBox="1"/>
          <p:nvPr/>
        </p:nvSpPr>
        <p:spPr>
          <a:xfrm>
            <a:off x="592188" y="1876695"/>
            <a:ext cx="4624754" cy="673133"/>
          </a:xfrm>
          <a:prstGeom prst="rect">
            <a:avLst/>
          </a:prstGeom>
          <a:solidFill>
            <a:schemeClr val="bg1">
              <a:lumMod val="85000"/>
              <a:lumOff val="15000"/>
            </a:schemeClr>
          </a:solidFill>
        </p:spPr>
        <p:txBody>
          <a:bodyPr wrap="square">
            <a:spAutoFit/>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a:solidFill>
                  <a:srgbClr val="C8C8C8"/>
                </a:solidFill>
                <a:effectLst/>
                <a:latin typeface="Cascadia Mono SemiLight" panose="020B0609020000020004" pitchFamily="49" charset="0"/>
                <a:ea typeface="Times New Roman" panose="02020603050405020304" pitchFamily="18" charset="0"/>
                <a:cs typeface="Times New Roman" panose="02020603050405020304" pitchFamily="18" charset="0"/>
              </a:rPr>
              <a:t>std</a:t>
            </a:r>
            <a:r>
              <a:rPr lang="en-IN" sz="1800" kern="0">
                <a:solidFill>
                  <a:srgbClr val="B4B4B4"/>
                </a:solidFill>
                <a:effectLst/>
                <a:latin typeface="Cascadia Mono SemiLight" panose="020B0609020000020004" pitchFamily="49" charset="0"/>
                <a:ea typeface="Times New Roman" panose="02020603050405020304" pitchFamily="18" charset="0"/>
                <a:cs typeface="Times New Roman" panose="02020603050405020304" pitchFamily="18" charset="0"/>
              </a:rPr>
              <a:t>::</a:t>
            </a:r>
            <a:r>
              <a:rPr lang="en-IN" sz="1800" kern="0">
                <a:solidFill>
                  <a:srgbClr val="4EC9B0"/>
                </a:solidFill>
                <a:effectLst/>
                <a:latin typeface="Cascadia Mono SemiLight" panose="020B0609020000020004" pitchFamily="49" charset="0"/>
                <a:ea typeface="Times New Roman" panose="02020603050405020304" pitchFamily="18" charset="0"/>
                <a:cs typeface="Times New Roman" panose="02020603050405020304" pitchFamily="18" charset="0"/>
              </a:rPr>
              <a:t>list</a:t>
            </a:r>
            <a:r>
              <a:rPr lang="en-IN" sz="1800" kern="0">
                <a:solidFill>
                  <a:srgbClr val="B4B4B4"/>
                </a:solidFill>
                <a:effectLst/>
                <a:latin typeface="Cascadia Mono SemiLight" panose="020B0609020000020004" pitchFamily="49" charset="0"/>
                <a:ea typeface="Times New Roman" panose="02020603050405020304" pitchFamily="18" charset="0"/>
                <a:cs typeface="Times New Roman" panose="02020603050405020304" pitchFamily="18" charset="0"/>
              </a:rPr>
              <a:t>&lt;</a:t>
            </a:r>
            <a:r>
              <a:rPr lang="en-IN" sz="1800" kern="0">
                <a:solidFill>
                  <a:srgbClr val="569CD6"/>
                </a:solidFill>
                <a:effectLst/>
                <a:latin typeface="Cascadia Mono SemiLight" panose="020B0609020000020004" pitchFamily="49" charset="0"/>
                <a:ea typeface="Times New Roman" panose="02020603050405020304" pitchFamily="18" charset="0"/>
                <a:cs typeface="Times New Roman" panose="02020603050405020304" pitchFamily="18" charset="0"/>
              </a:rPr>
              <a:t>int</a:t>
            </a:r>
            <a:r>
              <a:rPr lang="en-IN" sz="1800" kern="0">
                <a:solidFill>
                  <a:srgbClr val="B4B4B4"/>
                </a:solidFill>
                <a:effectLst/>
                <a:latin typeface="Cascadia Mono SemiLight" panose="020B0609020000020004" pitchFamily="49" charset="0"/>
                <a:ea typeface="Times New Roman" panose="02020603050405020304" pitchFamily="18" charset="0"/>
                <a:cs typeface="Times New Roman" panose="02020603050405020304" pitchFamily="18" charset="0"/>
              </a:rPr>
              <a:t>&gt;</a:t>
            </a:r>
            <a:r>
              <a:rPr lang="en-IN" sz="1800" kern="0">
                <a:solidFill>
                  <a:srgbClr val="F2F8F8"/>
                </a:solidFill>
                <a:effectLst/>
                <a:latin typeface="Cascadia Mono SemiLight" panose="020B0609020000020004" pitchFamily="49" charset="0"/>
                <a:ea typeface="Times New Roman" panose="02020603050405020304" pitchFamily="18" charset="0"/>
                <a:cs typeface="Times New Roman" panose="02020603050405020304" pitchFamily="18" charset="0"/>
              </a:rPr>
              <a:t> </a:t>
            </a:r>
            <a:r>
              <a:rPr lang="en-IN" sz="1800" kern="0" err="1">
                <a:solidFill>
                  <a:srgbClr val="9CDCFE"/>
                </a:solidFill>
                <a:effectLst/>
                <a:latin typeface="Cascadia Mono SemiLight" panose="020B0609020000020004" pitchFamily="49" charset="0"/>
                <a:ea typeface="Times New Roman" panose="02020603050405020304" pitchFamily="18" charset="0"/>
                <a:cs typeface="Times New Roman" panose="02020603050405020304" pitchFamily="18" charset="0"/>
              </a:rPr>
              <a:t>nums</a:t>
            </a:r>
            <a:r>
              <a:rPr lang="en-IN" sz="1800" kern="0">
                <a:solidFill>
                  <a:srgbClr val="B4B4B4"/>
                </a:solidFill>
                <a:effectLst/>
                <a:latin typeface="Cascadia Mono SemiLight" panose="020B0609020000020004" pitchFamily="49" charset="0"/>
                <a:ea typeface="Times New Roman" panose="02020603050405020304" pitchFamily="18" charset="0"/>
                <a:cs typeface="Times New Roman" panose="02020603050405020304" pitchFamily="18" charset="0"/>
              </a:rPr>
              <a:t>{</a:t>
            </a:r>
            <a:r>
              <a:rPr lang="en-IN" sz="1800" kern="0">
                <a:solidFill>
                  <a:srgbClr val="BD93F9"/>
                </a:solidFill>
                <a:effectLst/>
                <a:latin typeface="Cascadia Mono SemiLight" panose="020B0609020000020004" pitchFamily="49" charset="0"/>
                <a:ea typeface="Times New Roman" panose="02020603050405020304" pitchFamily="18" charset="0"/>
                <a:cs typeface="Times New Roman" panose="02020603050405020304" pitchFamily="18" charset="0"/>
              </a:rPr>
              <a:t>1</a:t>
            </a:r>
            <a:r>
              <a:rPr lang="en-IN" sz="1800" kern="0">
                <a:solidFill>
                  <a:srgbClr val="B4B4B4"/>
                </a:solidFill>
                <a:effectLst/>
                <a:latin typeface="Cascadia Mono SemiLight" panose="020B0609020000020004" pitchFamily="49" charset="0"/>
                <a:ea typeface="Times New Roman" panose="02020603050405020304" pitchFamily="18" charset="0"/>
                <a:cs typeface="Times New Roman" panose="02020603050405020304" pitchFamily="18" charset="0"/>
              </a:rPr>
              <a:t>,</a:t>
            </a:r>
            <a:r>
              <a:rPr lang="en-IN" sz="1800" kern="0">
                <a:solidFill>
                  <a:srgbClr val="BD93F9"/>
                </a:solidFill>
                <a:effectLst/>
                <a:latin typeface="Cascadia Mono SemiLight" panose="020B0609020000020004" pitchFamily="49" charset="0"/>
                <a:ea typeface="Times New Roman" panose="02020603050405020304" pitchFamily="18" charset="0"/>
                <a:cs typeface="Times New Roman" panose="02020603050405020304" pitchFamily="18" charset="0"/>
              </a:rPr>
              <a:t>5</a:t>
            </a:r>
            <a:r>
              <a:rPr lang="en-IN" sz="1800" kern="0">
                <a:solidFill>
                  <a:srgbClr val="B4B4B4"/>
                </a:solidFill>
                <a:effectLst/>
                <a:latin typeface="Cascadia Mono SemiLight" panose="020B0609020000020004" pitchFamily="49" charset="0"/>
                <a:ea typeface="Times New Roman" panose="02020603050405020304" pitchFamily="18" charset="0"/>
                <a:cs typeface="Times New Roman" panose="02020603050405020304" pitchFamily="18" charset="0"/>
              </a:rPr>
              <a:t>,</a:t>
            </a:r>
            <a:r>
              <a:rPr lang="en-IN" sz="1800" kern="0">
                <a:solidFill>
                  <a:srgbClr val="BD93F9"/>
                </a:solidFill>
                <a:effectLst/>
                <a:latin typeface="Cascadia Mono SemiLight" panose="020B0609020000020004" pitchFamily="49" charset="0"/>
                <a:ea typeface="Times New Roman" panose="02020603050405020304" pitchFamily="18" charset="0"/>
                <a:cs typeface="Times New Roman" panose="02020603050405020304" pitchFamily="18" charset="0"/>
              </a:rPr>
              <a:t>8</a:t>
            </a:r>
            <a:r>
              <a:rPr lang="en-IN" sz="1800" kern="0">
                <a:solidFill>
                  <a:srgbClr val="B4B4B4"/>
                </a:solidFill>
                <a:effectLst/>
                <a:latin typeface="Cascadia Mono SemiLight" panose="020B0609020000020004" pitchFamily="49" charset="0"/>
                <a:ea typeface="Times New Roman" panose="02020603050405020304" pitchFamily="18" charset="0"/>
                <a:cs typeface="Times New Roman" panose="02020603050405020304" pitchFamily="18" charset="0"/>
              </a:rPr>
              <a:t>,</a:t>
            </a:r>
            <a:r>
              <a:rPr lang="en-IN" sz="1800" kern="0">
                <a:solidFill>
                  <a:srgbClr val="BD93F9"/>
                </a:solidFill>
                <a:effectLst/>
                <a:latin typeface="Cascadia Mono SemiLight" panose="020B0609020000020004" pitchFamily="49" charset="0"/>
                <a:ea typeface="Times New Roman" panose="02020603050405020304" pitchFamily="18" charset="0"/>
                <a:cs typeface="Times New Roman" panose="02020603050405020304" pitchFamily="18" charset="0"/>
              </a:rPr>
              <a:t>9</a:t>
            </a:r>
            <a:r>
              <a:rPr lang="en-IN" sz="1800" kern="0">
                <a:solidFill>
                  <a:srgbClr val="B4B4B4"/>
                </a:solidFill>
                <a:effectLst/>
                <a:latin typeface="Cascadia Mono SemiLight" panose="020B0609020000020004" pitchFamily="49" charset="0"/>
                <a:ea typeface="Times New Roman" panose="02020603050405020304" pitchFamily="18" charset="0"/>
                <a:cs typeface="Times New Roman" panose="02020603050405020304" pitchFamily="18" charset="0"/>
              </a:rPr>
              <a:t>,</a:t>
            </a:r>
            <a:r>
              <a:rPr lang="en-IN" sz="1800" kern="0">
                <a:solidFill>
                  <a:srgbClr val="BD93F9"/>
                </a:solidFill>
                <a:effectLst/>
                <a:latin typeface="Cascadia Mono SemiLight" panose="020B0609020000020004" pitchFamily="49" charset="0"/>
                <a:ea typeface="Times New Roman" panose="02020603050405020304" pitchFamily="18" charset="0"/>
                <a:cs typeface="Times New Roman" panose="02020603050405020304" pitchFamily="18" charset="0"/>
              </a:rPr>
              <a:t>0</a:t>
            </a:r>
            <a:r>
              <a:rPr lang="en-IN" sz="1800" kern="0">
                <a:solidFill>
                  <a:srgbClr val="B4B4B4"/>
                </a:solidFill>
                <a:effectLst/>
                <a:latin typeface="Cascadia Mono SemiLight" panose="020B0609020000020004" pitchFamily="49" charset="0"/>
                <a:ea typeface="Times New Roman" panose="02020603050405020304" pitchFamily="18" charset="0"/>
                <a:cs typeface="Times New Roman" panose="02020603050405020304" pitchFamily="18" charset="0"/>
              </a:rPr>
              <a:t>}</a:t>
            </a:r>
            <a:r>
              <a:rPr lang="en-IN" sz="1800" kern="0">
                <a:solidFill>
                  <a:srgbClr val="F2F8F8"/>
                </a:solidFill>
                <a:effectLst/>
                <a:latin typeface="Cascadia Mono SemiLight" panose="020B0609020000020004" pitchFamily="49" charset="0"/>
                <a:ea typeface="Times New Roman" panose="02020603050405020304" pitchFamily="18" charset="0"/>
                <a:cs typeface="Times New Roman" panose="02020603050405020304" pitchFamily="18" charset="0"/>
              </a:rPr>
              <a:t> </a:t>
            </a:r>
            <a:r>
              <a:rPr lang="en-IN" sz="1800" kern="0">
                <a:solidFill>
                  <a:srgbClr val="B4B4B4"/>
                </a:solidFill>
                <a:effectLst/>
                <a:latin typeface="Cascadia Mono SemiLight" panose="020B0609020000020004" pitchFamily="49" charset="0"/>
                <a:ea typeface="Times New Roman" panose="02020603050405020304" pitchFamily="18" charset="0"/>
                <a:cs typeface="Times New Roman" panose="02020603050405020304" pitchFamily="18" charset="0"/>
              </a:rPr>
              <a: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a:solidFill>
                  <a:srgbClr val="C8C8C8"/>
                </a:solidFill>
                <a:effectLst/>
                <a:latin typeface="Cascadia Mono SemiLight" panose="020B0609020000020004" pitchFamily="49" charset="0"/>
                <a:ea typeface="Times New Roman" panose="02020603050405020304" pitchFamily="18" charset="0"/>
                <a:cs typeface="Times New Roman" panose="02020603050405020304" pitchFamily="18" charset="0"/>
              </a:rPr>
              <a:t>std</a:t>
            </a:r>
            <a:r>
              <a:rPr lang="en-IN" sz="1800" kern="0">
                <a:solidFill>
                  <a:srgbClr val="B4B4B4"/>
                </a:solidFill>
                <a:effectLst/>
                <a:latin typeface="Cascadia Mono SemiLight" panose="020B0609020000020004" pitchFamily="49" charset="0"/>
                <a:ea typeface="Times New Roman" panose="02020603050405020304" pitchFamily="18" charset="0"/>
                <a:cs typeface="Times New Roman" panose="02020603050405020304" pitchFamily="18" charset="0"/>
              </a:rPr>
              <a:t>::</a:t>
            </a:r>
            <a:r>
              <a:rPr lang="en-IN" sz="1800" kern="0">
                <a:solidFill>
                  <a:srgbClr val="C8C8C8"/>
                </a:solidFill>
                <a:effectLst/>
                <a:latin typeface="Cascadia Mono SemiLight" panose="020B0609020000020004" pitchFamily="49" charset="0"/>
                <a:ea typeface="Times New Roman" panose="02020603050405020304" pitchFamily="18" charset="0"/>
                <a:cs typeface="Times New Roman" panose="02020603050405020304" pitchFamily="18" charset="0"/>
              </a:rPr>
              <a:t>ranges</a:t>
            </a:r>
            <a:r>
              <a:rPr lang="en-IN" sz="1800" kern="0">
                <a:solidFill>
                  <a:srgbClr val="B4B4B4"/>
                </a:solidFill>
                <a:effectLst/>
                <a:latin typeface="Cascadia Mono SemiLight" panose="020B0609020000020004" pitchFamily="49" charset="0"/>
                <a:ea typeface="Times New Roman" panose="02020603050405020304" pitchFamily="18" charset="0"/>
                <a:cs typeface="Times New Roman" panose="02020603050405020304" pitchFamily="18" charset="0"/>
              </a:rPr>
              <a:t>::</a:t>
            </a:r>
            <a:r>
              <a:rPr lang="en-IN" sz="1800" kern="0">
                <a:solidFill>
                  <a:srgbClr val="C8C8C8"/>
                </a:solidFill>
                <a:effectLst/>
                <a:latin typeface="Cascadia Mono SemiLight" panose="020B0609020000020004" pitchFamily="49" charset="0"/>
                <a:ea typeface="Times New Roman" panose="02020603050405020304" pitchFamily="18" charset="0"/>
                <a:cs typeface="Times New Roman" panose="02020603050405020304" pitchFamily="18" charset="0"/>
              </a:rPr>
              <a:t>sort</a:t>
            </a:r>
            <a:r>
              <a:rPr lang="en-IN" sz="1800" kern="0">
                <a:solidFill>
                  <a:srgbClr val="B4B4B4"/>
                </a:solidFill>
                <a:effectLst/>
                <a:latin typeface="Cascadia Mono SemiLight" panose="020B0609020000020004" pitchFamily="49" charset="0"/>
                <a:ea typeface="Times New Roman" panose="02020603050405020304" pitchFamily="18" charset="0"/>
                <a:cs typeface="Times New Roman" panose="02020603050405020304" pitchFamily="18" charset="0"/>
              </a:rPr>
              <a:t>(</a:t>
            </a:r>
            <a:r>
              <a:rPr lang="en-IN" sz="1800" kern="0" err="1">
                <a:solidFill>
                  <a:srgbClr val="9CDCFE"/>
                </a:solidFill>
                <a:effectLst/>
                <a:latin typeface="Cascadia Mono SemiLight" panose="020B0609020000020004" pitchFamily="49" charset="0"/>
                <a:ea typeface="Times New Roman" panose="02020603050405020304" pitchFamily="18" charset="0"/>
                <a:cs typeface="Times New Roman" panose="02020603050405020304" pitchFamily="18" charset="0"/>
              </a:rPr>
              <a:t>nums</a:t>
            </a:r>
            <a:r>
              <a:rPr lang="en-IN" sz="1800" kern="0">
                <a:solidFill>
                  <a:srgbClr val="B4B4B4"/>
                </a:solidFill>
                <a:effectLst/>
                <a:latin typeface="Cascadia Mono SemiLight" panose="020B0609020000020004" pitchFamily="49" charset="0"/>
                <a:ea typeface="Times New Roman" panose="02020603050405020304" pitchFamily="18" charset="0"/>
                <a:cs typeface="Times New Roman" panose="02020603050405020304" pitchFamily="18" charset="0"/>
              </a:rPr>
              <a:t>)</a:t>
            </a:r>
            <a:r>
              <a:rPr lang="en-IN" sz="1800" kern="0">
                <a:solidFill>
                  <a:srgbClr val="F2F8F8"/>
                </a:solidFill>
                <a:effectLst/>
                <a:latin typeface="Cascadia Mono SemiLight" panose="020B0609020000020004" pitchFamily="49" charset="0"/>
                <a:ea typeface="Times New Roman" panose="02020603050405020304" pitchFamily="18" charset="0"/>
                <a:cs typeface="Times New Roman" panose="02020603050405020304" pitchFamily="18" charset="0"/>
              </a:rPr>
              <a:t> </a:t>
            </a:r>
            <a:r>
              <a:rPr lang="en-IN" sz="1800" kern="0">
                <a:solidFill>
                  <a:srgbClr val="B4B4B4"/>
                </a:solidFill>
                <a:effectLst/>
                <a:latin typeface="Cascadia Mono SemiLight" panose="020B0609020000020004" pitchFamily="49" charset="0"/>
                <a:ea typeface="Times New Roman" panose="02020603050405020304" pitchFamily="18" charset="0"/>
                <a:cs typeface="Times New Roman" panose="02020603050405020304" pitchFamily="18" charset="0"/>
              </a:rPr>
              <a: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BA3F5CE-68FC-6CC4-301A-995455FF8421}"/>
              </a:ext>
            </a:extLst>
          </p:cNvPr>
          <p:cNvSpPr txBox="1"/>
          <p:nvPr/>
        </p:nvSpPr>
        <p:spPr>
          <a:xfrm>
            <a:off x="5809981" y="1876695"/>
            <a:ext cx="5243501" cy="1169551"/>
          </a:xfrm>
          <a:prstGeom prst="rect">
            <a:avLst/>
          </a:prstGeom>
          <a:noFill/>
          <a:ln>
            <a:solidFill>
              <a:schemeClr val="tx1">
                <a:lumMod val="50000"/>
              </a:schemeClr>
            </a:solidFill>
          </a:ln>
        </p:spPr>
        <p:txBody>
          <a:bodyPr wrap="square">
            <a:spAutoFit/>
          </a:bodyPr>
          <a:lstStyle/>
          <a:p>
            <a:r>
              <a:rPr lang="en-US" sz="1400" b="1">
                <a:solidFill>
                  <a:srgbClr val="FF0000"/>
                </a:solidFill>
                <a:latin typeface="Cascadia Mono" panose="020B0609020000020004" pitchFamily="49" charset="0"/>
              </a:rPr>
              <a:t>the associated constraints are not satisfied</a:t>
            </a:r>
          </a:p>
          <a:p>
            <a:r>
              <a:rPr lang="en-IN" sz="1400">
                <a:solidFill>
                  <a:srgbClr val="FF0000"/>
                </a:solidFill>
                <a:latin typeface="Cascadia Mono" panose="020B0609020000020004" pitchFamily="49" charset="0"/>
              </a:rPr>
              <a:t>1&gt;algorithm(8164,19):</a:t>
            </a:r>
          </a:p>
          <a:p>
            <a:r>
              <a:rPr lang="en-US" sz="1400">
                <a:solidFill>
                  <a:srgbClr val="FF0000"/>
                </a:solidFill>
                <a:latin typeface="Cascadia Mono" panose="020B0609020000020004" pitchFamily="49" charset="0"/>
              </a:rPr>
              <a:t>1&gt;the concept </a:t>
            </a:r>
            <a:r>
              <a:rPr lang="en-US" sz="1400" i="1">
                <a:solidFill>
                  <a:srgbClr val="FF0000"/>
                </a:solidFill>
                <a:latin typeface="Cascadia Mono" panose="020B0609020000020004" pitchFamily="49" charset="0"/>
              </a:rPr>
              <a:t>'std::ranges::</a:t>
            </a:r>
            <a:r>
              <a:rPr lang="en-US" sz="1400" i="1" err="1">
                <a:solidFill>
                  <a:srgbClr val="FF0000"/>
                </a:solidFill>
                <a:latin typeface="Cascadia Mono" panose="020B0609020000020004" pitchFamily="49" charset="0"/>
              </a:rPr>
              <a:t>random_access_range</a:t>
            </a:r>
            <a:r>
              <a:rPr lang="en-US" sz="1400" i="1">
                <a:solidFill>
                  <a:srgbClr val="FF0000"/>
                </a:solidFill>
                <a:latin typeface="Cascadia Mono" panose="020B0609020000020004" pitchFamily="49" charset="0"/>
              </a:rPr>
              <a:t>&lt;std::list&lt;</a:t>
            </a:r>
            <a:r>
              <a:rPr lang="en-US" sz="1400" i="1" err="1">
                <a:solidFill>
                  <a:srgbClr val="FF0000"/>
                </a:solidFill>
                <a:latin typeface="Cascadia Mono" panose="020B0609020000020004" pitchFamily="49" charset="0"/>
              </a:rPr>
              <a:t>int,std</a:t>
            </a:r>
            <a:r>
              <a:rPr lang="en-US" sz="1400" i="1">
                <a:solidFill>
                  <a:srgbClr val="FF0000"/>
                </a:solidFill>
                <a:latin typeface="Cascadia Mono" panose="020B0609020000020004" pitchFamily="49" charset="0"/>
              </a:rPr>
              <a:t>::allocator&lt;int&gt;&gt;&amp;&gt;' </a:t>
            </a:r>
            <a:r>
              <a:rPr lang="en-US" sz="1400">
                <a:solidFill>
                  <a:srgbClr val="FF0000"/>
                </a:solidFill>
                <a:latin typeface="Cascadia Mono" panose="020B0609020000020004" pitchFamily="49" charset="0"/>
              </a:rPr>
              <a:t>evaluated to false</a:t>
            </a:r>
            <a:endParaRPr lang="en-IN" sz="1400">
              <a:solidFill>
                <a:srgbClr val="FF0000"/>
              </a:solidFill>
            </a:endParaRPr>
          </a:p>
        </p:txBody>
      </p:sp>
      <p:sp>
        <p:nvSpPr>
          <p:cNvPr id="12" name="TextBox 11">
            <a:extLst>
              <a:ext uri="{FF2B5EF4-FFF2-40B4-BE49-F238E27FC236}">
                <a16:creationId xmlns:a16="http://schemas.microsoft.com/office/drawing/2014/main" id="{35255143-8FDC-4416-E2AE-53ABE4BC6084}"/>
              </a:ext>
            </a:extLst>
          </p:cNvPr>
          <p:cNvSpPr txBox="1"/>
          <p:nvPr/>
        </p:nvSpPr>
        <p:spPr>
          <a:xfrm>
            <a:off x="592188" y="4488196"/>
            <a:ext cx="5566565" cy="646331"/>
          </a:xfrm>
          <a:prstGeom prst="rect">
            <a:avLst/>
          </a:prstGeom>
          <a:solidFill>
            <a:schemeClr val="bg1">
              <a:lumMod val="85000"/>
              <a:lumOff val="15000"/>
            </a:schemeClr>
          </a:solidFill>
        </p:spPr>
        <p:txBody>
          <a:bodyPr wrap="square">
            <a:spAutoFit/>
          </a:bodyPr>
          <a:lstStyle/>
          <a:p>
            <a:pPr marR="0" algn="l" rtl="0"/>
            <a:r>
              <a:rPr lang="en-IN" sz="1800" b="0" i="0" u="none" strike="noStrike" baseline="0">
                <a:solidFill>
                  <a:srgbClr val="C8C8C8"/>
                </a:solidFill>
                <a:latin typeface="Cascadia Mono SemiLight" panose="020B0609020000020004" pitchFamily="49" charset="0"/>
              </a:rPr>
              <a:t>std</a:t>
            </a:r>
            <a:r>
              <a:rPr lang="en-IN" sz="1800" b="0" i="0" u="none" strike="noStrike" baseline="0">
                <a:solidFill>
                  <a:srgbClr val="B4B4B4"/>
                </a:solidFill>
                <a:latin typeface="Cascadia Mono SemiLight" panose="020B0609020000020004" pitchFamily="49" charset="0"/>
              </a:rPr>
              <a:t>::</a:t>
            </a:r>
            <a:r>
              <a:rPr lang="en-IN" sz="1800" b="0" i="0" u="none" strike="noStrike" baseline="0" err="1">
                <a:solidFill>
                  <a:srgbClr val="4EC9B0"/>
                </a:solidFill>
                <a:latin typeface="Cascadia Mono SemiLight" panose="020B0609020000020004" pitchFamily="49" charset="0"/>
              </a:rPr>
              <a:t>forward_list</a:t>
            </a:r>
            <a:r>
              <a:rPr lang="en-IN" sz="1800" b="0" i="0" u="none" strike="noStrike" baseline="0">
                <a:solidFill>
                  <a:srgbClr val="B4B4B4"/>
                </a:solidFill>
                <a:latin typeface="Cascadia Mono SemiLight" panose="020B0609020000020004" pitchFamily="49" charset="0"/>
              </a:rPr>
              <a:t>&lt;</a:t>
            </a:r>
            <a:r>
              <a:rPr lang="en-IN" sz="1800" b="0" i="0" u="none" strike="noStrike" baseline="0">
                <a:solidFill>
                  <a:srgbClr val="569CD6"/>
                </a:solidFill>
                <a:latin typeface="Cascadia Mono SemiLight" panose="020B0609020000020004" pitchFamily="49" charset="0"/>
              </a:rPr>
              <a:t>int</a:t>
            </a:r>
            <a:r>
              <a:rPr lang="en-IN" sz="1800" b="0" i="0" u="none" strike="noStrike" baseline="0">
                <a:solidFill>
                  <a:srgbClr val="B4B4B4"/>
                </a:solidFill>
                <a:latin typeface="Cascadia Mono SemiLight" panose="020B0609020000020004" pitchFamily="49" charset="0"/>
              </a:rPr>
              <a:t>&gt;</a:t>
            </a:r>
            <a:r>
              <a:rPr lang="en-IN" sz="1800" b="0" i="0" u="none" strike="noStrike" baseline="0">
                <a:solidFill>
                  <a:srgbClr val="F2F8F8"/>
                </a:solidFill>
                <a:latin typeface="Cascadia Mono SemiLight" panose="020B0609020000020004" pitchFamily="49" charset="0"/>
              </a:rPr>
              <a:t> </a:t>
            </a:r>
            <a:r>
              <a:rPr lang="en-IN" sz="1800" b="0" i="0" u="none" strike="noStrike" baseline="0" err="1">
                <a:solidFill>
                  <a:srgbClr val="9CDCFE"/>
                </a:solidFill>
                <a:latin typeface="Cascadia Mono SemiLight" panose="020B0609020000020004" pitchFamily="49" charset="0"/>
              </a:rPr>
              <a:t>nums</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1</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5</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8</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9</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0</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C8C8C8"/>
                </a:solidFill>
                <a:latin typeface="Cascadia Mono SemiLight" panose="020B0609020000020004" pitchFamily="49" charset="0"/>
              </a:rPr>
              <a:t>std</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C8C8C8"/>
                </a:solidFill>
                <a:latin typeface="Cascadia Mono SemiLight" panose="020B0609020000020004" pitchFamily="49" charset="0"/>
              </a:rPr>
              <a:t>ranges</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C8C8C8"/>
                </a:solidFill>
                <a:latin typeface="Cascadia Mono SemiLight" panose="020B0609020000020004" pitchFamily="49" charset="0"/>
              </a:rPr>
              <a:t>reverse</a:t>
            </a:r>
            <a:r>
              <a:rPr lang="en-IN" sz="1800" b="0" i="0" u="none" strike="noStrike" baseline="0">
                <a:solidFill>
                  <a:srgbClr val="B4B4B4"/>
                </a:solidFill>
                <a:latin typeface="Cascadia Mono SemiLight" panose="020B0609020000020004" pitchFamily="49" charset="0"/>
              </a:rPr>
              <a:t>(</a:t>
            </a:r>
            <a:r>
              <a:rPr lang="en-IN" sz="1800" b="0" i="0" u="none" strike="noStrike" baseline="0" err="1">
                <a:solidFill>
                  <a:srgbClr val="9CDCFE"/>
                </a:solidFill>
                <a:latin typeface="Cascadia Mono SemiLight" panose="020B0609020000020004" pitchFamily="49" charset="0"/>
              </a:rPr>
              <a:t>nums</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p:txBody>
      </p:sp>
      <p:sp>
        <p:nvSpPr>
          <p:cNvPr id="14" name="TextBox 13">
            <a:extLst>
              <a:ext uri="{FF2B5EF4-FFF2-40B4-BE49-F238E27FC236}">
                <a16:creationId xmlns:a16="http://schemas.microsoft.com/office/drawing/2014/main" id="{AB7F357D-B628-D484-6793-058622B12498}"/>
              </a:ext>
            </a:extLst>
          </p:cNvPr>
          <p:cNvSpPr txBox="1"/>
          <p:nvPr/>
        </p:nvSpPr>
        <p:spPr>
          <a:xfrm>
            <a:off x="4336677" y="5233061"/>
            <a:ext cx="6100482" cy="1169551"/>
          </a:xfrm>
          <a:prstGeom prst="rect">
            <a:avLst/>
          </a:prstGeom>
          <a:noFill/>
          <a:ln>
            <a:solidFill>
              <a:schemeClr val="tx1">
                <a:lumMod val="50000"/>
              </a:schemeClr>
            </a:solidFill>
          </a:ln>
        </p:spPr>
        <p:txBody>
          <a:bodyPr wrap="square">
            <a:spAutoFit/>
          </a:bodyPr>
          <a:lstStyle/>
          <a:p>
            <a:r>
              <a:rPr lang="en-US" sz="1400" b="1">
                <a:solidFill>
                  <a:srgbClr val="FF0000"/>
                </a:solidFill>
                <a:latin typeface="Cascadia Mono" panose="020B0609020000020004" pitchFamily="49" charset="0"/>
              </a:rPr>
              <a:t>the associated constraints are not satisfied</a:t>
            </a:r>
          </a:p>
          <a:p>
            <a:r>
              <a:rPr lang="en-IN" sz="1400">
                <a:solidFill>
                  <a:srgbClr val="FF0000"/>
                </a:solidFill>
                <a:latin typeface="Cascadia Mono" panose="020B0609020000020004" pitchFamily="49" charset="0"/>
              </a:rPr>
              <a:t>1&gt;algorithm(4696,19):</a:t>
            </a:r>
          </a:p>
          <a:p>
            <a:r>
              <a:rPr lang="en-US" sz="1400">
                <a:solidFill>
                  <a:srgbClr val="FF0000"/>
                </a:solidFill>
                <a:latin typeface="Cascadia Mono" panose="020B0609020000020004" pitchFamily="49" charset="0"/>
              </a:rPr>
              <a:t>1&gt;the concept </a:t>
            </a:r>
            <a:r>
              <a:rPr lang="en-US" sz="1400" i="1">
                <a:solidFill>
                  <a:srgbClr val="FF0000"/>
                </a:solidFill>
                <a:latin typeface="Cascadia Mono" panose="020B0609020000020004" pitchFamily="49" charset="0"/>
              </a:rPr>
              <a:t>'std::ranges::</a:t>
            </a:r>
            <a:r>
              <a:rPr lang="en-US" sz="1400" i="1" err="1">
                <a:solidFill>
                  <a:srgbClr val="FF0000"/>
                </a:solidFill>
                <a:latin typeface="Cascadia Mono" panose="020B0609020000020004" pitchFamily="49" charset="0"/>
              </a:rPr>
              <a:t>bidirectional_range</a:t>
            </a:r>
            <a:r>
              <a:rPr lang="en-US" sz="1400" i="1">
                <a:solidFill>
                  <a:srgbClr val="FF0000"/>
                </a:solidFill>
                <a:latin typeface="Cascadia Mono" panose="020B0609020000020004" pitchFamily="49" charset="0"/>
              </a:rPr>
              <a:t>&lt;std::</a:t>
            </a:r>
            <a:r>
              <a:rPr lang="en-US" sz="1400" i="1" err="1">
                <a:solidFill>
                  <a:srgbClr val="FF0000"/>
                </a:solidFill>
                <a:latin typeface="Cascadia Mono" panose="020B0609020000020004" pitchFamily="49" charset="0"/>
              </a:rPr>
              <a:t>forward_list</a:t>
            </a:r>
            <a:r>
              <a:rPr lang="en-US" sz="1400" i="1">
                <a:solidFill>
                  <a:srgbClr val="FF0000"/>
                </a:solidFill>
                <a:latin typeface="Cascadia Mono" panose="020B0609020000020004" pitchFamily="49" charset="0"/>
              </a:rPr>
              <a:t>&lt;</a:t>
            </a:r>
            <a:r>
              <a:rPr lang="en-US" sz="1400" i="1" err="1">
                <a:solidFill>
                  <a:srgbClr val="FF0000"/>
                </a:solidFill>
                <a:latin typeface="Cascadia Mono" panose="020B0609020000020004" pitchFamily="49" charset="0"/>
              </a:rPr>
              <a:t>int,std</a:t>
            </a:r>
            <a:r>
              <a:rPr lang="en-US" sz="1400" i="1">
                <a:solidFill>
                  <a:srgbClr val="FF0000"/>
                </a:solidFill>
                <a:latin typeface="Cascadia Mono" panose="020B0609020000020004" pitchFamily="49" charset="0"/>
              </a:rPr>
              <a:t>::allocator&lt;int&gt;&gt;&amp;&gt;' </a:t>
            </a:r>
            <a:r>
              <a:rPr lang="en-US" sz="1400">
                <a:solidFill>
                  <a:srgbClr val="FF0000"/>
                </a:solidFill>
                <a:latin typeface="Cascadia Mono" panose="020B0609020000020004" pitchFamily="49" charset="0"/>
              </a:rPr>
              <a:t>evaluated to false</a:t>
            </a:r>
            <a:endParaRPr lang="en-IN" sz="1400">
              <a:solidFill>
                <a:srgbClr val="FF0000"/>
              </a:solidFill>
            </a:endParaRPr>
          </a:p>
        </p:txBody>
      </p:sp>
    </p:spTree>
    <p:extLst>
      <p:ext uri="{BB962C8B-B14F-4D97-AF65-F5344CB8AC3E}">
        <p14:creationId xmlns:p14="http://schemas.microsoft.com/office/powerpoint/2010/main" val="194637978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7259-1BEF-F3BE-15C0-40E9F2965167}"/>
              </a:ext>
            </a:extLst>
          </p:cNvPr>
          <p:cNvSpPr>
            <a:spLocks noGrp="1"/>
          </p:cNvSpPr>
          <p:nvPr>
            <p:ph type="title"/>
          </p:nvPr>
        </p:nvSpPr>
        <p:spPr/>
        <p:txBody>
          <a:bodyPr/>
          <a:lstStyle/>
          <a:p>
            <a:r>
              <a:rPr lang="en-US"/>
              <a:t>Projections</a:t>
            </a:r>
            <a:endParaRPr lang="en-IN"/>
          </a:p>
        </p:txBody>
      </p:sp>
      <p:sp>
        <p:nvSpPr>
          <p:cNvPr id="3" name="Content Placeholder 2">
            <a:extLst>
              <a:ext uri="{FF2B5EF4-FFF2-40B4-BE49-F238E27FC236}">
                <a16:creationId xmlns:a16="http://schemas.microsoft.com/office/drawing/2014/main" id="{C16B27A9-9974-5C83-1098-7398380F0B6A}"/>
              </a:ext>
            </a:extLst>
          </p:cNvPr>
          <p:cNvSpPr>
            <a:spLocks noGrp="1"/>
          </p:cNvSpPr>
          <p:nvPr>
            <p:ph idx="1"/>
          </p:nvPr>
        </p:nvSpPr>
        <p:spPr/>
        <p:txBody>
          <a:bodyPr>
            <a:normAutofit/>
          </a:bodyPr>
          <a:lstStyle/>
          <a:p>
            <a:r>
              <a:rPr lang="en-US"/>
              <a:t>A projection is an invocable entity</a:t>
            </a:r>
          </a:p>
          <a:p>
            <a:pPr lvl="1"/>
            <a:r>
              <a:rPr lang="en-US"/>
              <a:t>invocable is an extension of callable</a:t>
            </a:r>
          </a:p>
          <a:p>
            <a:r>
              <a:rPr lang="en-US"/>
              <a:t>An invocable entity can be a lambda, pointer to member(data or function) or a function pointer</a:t>
            </a:r>
          </a:p>
          <a:p>
            <a:r>
              <a:rPr lang="en-US"/>
              <a:t>Used to apply a unary invocable entity to an element in a range</a:t>
            </a:r>
          </a:p>
          <a:p>
            <a:r>
              <a:rPr lang="en-US"/>
              <a:t>The projection can be invoked through </a:t>
            </a:r>
            <a:r>
              <a:rPr lang="en-US" i="1"/>
              <a:t>std::invoke</a:t>
            </a:r>
          </a:p>
        </p:txBody>
      </p:sp>
    </p:spTree>
    <p:extLst>
      <p:ext uri="{BB962C8B-B14F-4D97-AF65-F5344CB8AC3E}">
        <p14:creationId xmlns:p14="http://schemas.microsoft.com/office/powerpoint/2010/main" val="23517714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979AF-A25A-4329-D98C-A9814A836D7C}"/>
              </a:ext>
            </a:extLst>
          </p:cNvPr>
          <p:cNvSpPr/>
          <p:nvPr/>
        </p:nvSpPr>
        <p:spPr>
          <a:xfrm>
            <a:off x="2447925" y="4733925"/>
            <a:ext cx="6448425" cy="1609724"/>
          </a:xfrm>
          <a:prstGeom prst="rect">
            <a:avLst/>
          </a:prstGeom>
          <a:solidFill>
            <a:srgbClr val="00B050"/>
          </a:solidFill>
          <a:ln w="57150">
            <a:solidFill>
              <a:schemeClr val="tx1">
                <a:lumMod val="85000"/>
              </a:schemeClr>
            </a:solidFill>
          </a:ln>
        </p:spPr>
        <p:style>
          <a:lnRef idx="3">
            <a:schemeClr val="lt1"/>
          </a:lnRef>
          <a:fillRef idx="1">
            <a:schemeClr val="accent1"/>
          </a:fillRef>
          <a:effectRef idx="1">
            <a:schemeClr val="accent1"/>
          </a:effectRef>
          <a:fontRef idx="minor">
            <a:schemeClr val="lt1"/>
          </a:fontRef>
        </p:style>
        <p:txBody>
          <a:bodyPr rtlCol="0" anchor="ctr"/>
          <a:lstStyle/>
          <a:p>
            <a:r>
              <a:rPr lang="en-US" sz="4000" b="1"/>
              <a:t> functor</a:t>
            </a:r>
            <a:endParaRPr lang="en-IN" sz="4000" b="1"/>
          </a:p>
        </p:txBody>
      </p:sp>
      <p:sp>
        <p:nvSpPr>
          <p:cNvPr id="6" name="Rectangle 5">
            <a:extLst>
              <a:ext uri="{FF2B5EF4-FFF2-40B4-BE49-F238E27FC236}">
                <a16:creationId xmlns:a16="http://schemas.microsoft.com/office/drawing/2014/main" id="{FA137C4F-F36B-C6A1-62A9-46681B4E9625}"/>
              </a:ext>
            </a:extLst>
          </p:cNvPr>
          <p:cNvSpPr/>
          <p:nvPr/>
        </p:nvSpPr>
        <p:spPr>
          <a:xfrm>
            <a:off x="4562475" y="5114924"/>
            <a:ext cx="4086225" cy="800100"/>
          </a:xfrm>
          <a:prstGeom prst="rect">
            <a:avLst/>
          </a:prstGeom>
          <a:solidFill>
            <a:srgbClr val="00B0F0"/>
          </a:solidFill>
          <a:ln w="57150"/>
        </p:spPr>
        <p:style>
          <a:lnRef idx="3">
            <a:schemeClr val="lt1"/>
          </a:lnRef>
          <a:fillRef idx="1">
            <a:schemeClr val="accent1"/>
          </a:fillRef>
          <a:effectRef idx="1">
            <a:schemeClr val="accent1"/>
          </a:effectRef>
          <a:fontRef idx="minor">
            <a:schemeClr val="lt1"/>
          </a:fontRef>
        </p:style>
        <p:txBody>
          <a:bodyPr rtlCol="0" anchor="ctr"/>
          <a:lstStyle/>
          <a:p>
            <a:r>
              <a:rPr lang="en-US" sz="3200" b="1"/>
              <a:t> projection</a:t>
            </a:r>
            <a:endParaRPr lang="en-IN" sz="3200" b="1"/>
          </a:p>
        </p:txBody>
      </p:sp>
      <p:sp>
        <p:nvSpPr>
          <p:cNvPr id="2" name="Title 1">
            <a:extLst>
              <a:ext uri="{FF2B5EF4-FFF2-40B4-BE49-F238E27FC236}">
                <a16:creationId xmlns:a16="http://schemas.microsoft.com/office/drawing/2014/main" id="{1B727259-1BEF-F3BE-15C0-40E9F2965167}"/>
              </a:ext>
            </a:extLst>
          </p:cNvPr>
          <p:cNvSpPr>
            <a:spLocks noGrp="1"/>
          </p:cNvSpPr>
          <p:nvPr>
            <p:ph type="title"/>
          </p:nvPr>
        </p:nvSpPr>
        <p:spPr/>
        <p:txBody>
          <a:bodyPr/>
          <a:lstStyle/>
          <a:p>
            <a:r>
              <a:rPr lang="en-US"/>
              <a:t>Projection</a:t>
            </a:r>
            <a:endParaRPr lang="en-IN"/>
          </a:p>
        </p:txBody>
      </p:sp>
      <p:sp>
        <p:nvSpPr>
          <p:cNvPr id="3" name="Content Placeholder 2">
            <a:extLst>
              <a:ext uri="{FF2B5EF4-FFF2-40B4-BE49-F238E27FC236}">
                <a16:creationId xmlns:a16="http://schemas.microsoft.com/office/drawing/2014/main" id="{C16B27A9-9974-5C83-1098-7398380F0B6A}"/>
              </a:ext>
            </a:extLst>
          </p:cNvPr>
          <p:cNvSpPr>
            <a:spLocks noGrp="1"/>
          </p:cNvSpPr>
          <p:nvPr>
            <p:ph idx="1"/>
          </p:nvPr>
        </p:nvSpPr>
        <p:spPr>
          <a:xfrm>
            <a:off x="838200" y="1825625"/>
            <a:ext cx="10515600" cy="3032125"/>
          </a:xfrm>
        </p:spPr>
        <p:txBody>
          <a:bodyPr>
            <a:normAutofit/>
          </a:bodyPr>
          <a:lstStyle/>
          <a:p>
            <a:r>
              <a:rPr lang="en-US"/>
              <a:t>Some range algorithms have an additional template parameter, called a projection</a:t>
            </a:r>
          </a:p>
          <a:p>
            <a:r>
              <a:rPr lang="en-US"/>
              <a:t>It performs a transformation for each element before it is processed further</a:t>
            </a:r>
          </a:p>
          <a:p>
            <a:r>
              <a:rPr lang="en-US"/>
              <a:t>Simplifies the usage of predicates in old algorithms</a:t>
            </a:r>
          </a:p>
        </p:txBody>
      </p:sp>
      <p:sp>
        <p:nvSpPr>
          <p:cNvPr id="4" name="TextBox 3">
            <a:extLst>
              <a:ext uri="{FF2B5EF4-FFF2-40B4-BE49-F238E27FC236}">
                <a16:creationId xmlns:a16="http://schemas.microsoft.com/office/drawing/2014/main" id="{68B52294-9765-7720-9A83-F2763FCB9FFC}"/>
              </a:ext>
            </a:extLst>
          </p:cNvPr>
          <p:cNvSpPr txBox="1"/>
          <p:nvPr/>
        </p:nvSpPr>
        <p:spPr>
          <a:xfrm>
            <a:off x="6763621" y="5284141"/>
            <a:ext cx="1627904" cy="461665"/>
          </a:xfrm>
          <a:prstGeom prst="rect">
            <a:avLst/>
          </a:prstGeom>
          <a:solidFill>
            <a:srgbClr val="7030A0"/>
          </a:solidFill>
          <a:ln w="57150"/>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2400" b="1" i="1">
                <a:solidFill>
                  <a:schemeClr val="tx1"/>
                </a:solidFill>
              </a:rPr>
              <a:t>element</a:t>
            </a:r>
            <a:endParaRPr lang="en-IN" sz="2400" b="1" i="1">
              <a:solidFill>
                <a:schemeClr val="tx1"/>
              </a:solidFill>
            </a:endParaRPr>
          </a:p>
        </p:txBody>
      </p:sp>
    </p:spTree>
    <p:extLst>
      <p:ext uri="{BB962C8B-B14F-4D97-AF65-F5344CB8AC3E}">
        <p14:creationId xmlns:p14="http://schemas.microsoft.com/office/powerpoint/2010/main" val="377726197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3" grpId="0" build="p"/>
      <p:bldP spid="4" grpId="0" animBg="1"/>
    </p:bld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716DC-89F3-5C5F-2266-FE9E4B73242F}"/>
              </a:ext>
            </a:extLst>
          </p:cNvPr>
          <p:cNvSpPr>
            <a:spLocks noGrp="1"/>
          </p:cNvSpPr>
          <p:nvPr>
            <p:ph type="title"/>
          </p:nvPr>
        </p:nvSpPr>
        <p:spPr/>
        <p:txBody>
          <a:bodyPr/>
          <a:lstStyle/>
          <a:p>
            <a:r>
              <a:rPr lang="en-US"/>
              <a:t>Without Projections</a:t>
            </a:r>
            <a:endParaRPr lang="en-IN"/>
          </a:p>
        </p:txBody>
      </p:sp>
      <p:sp>
        <p:nvSpPr>
          <p:cNvPr id="7" name="TextBox 6">
            <a:extLst>
              <a:ext uri="{FF2B5EF4-FFF2-40B4-BE49-F238E27FC236}">
                <a16:creationId xmlns:a16="http://schemas.microsoft.com/office/drawing/2014/main" id="{C9179457-2C66-36EE-284D-296FCFB31934}"/>
              </a:ext>
            </a:extLst>
          </p:cNvPr>
          <p:cNvSpPr txBox="1"/>
          <p:nvPr/>
        </p:nvSpPr>
        <p:spPr>
          <a:xfrm>
            <a:off x="1188562" y="1447669"/>
            <a:ext cx="3790361" cy="2031325"/>
          </a:xfrm>
          <a:prstGeom prst="rect">
            <a:avLst/>
          </a:prstGeom>
          <a:solidFill>
            <a:schemeClr val="bg1">
              <a:lumMod val="85000"/>
              <a:lumOff val="15000"/>
            </a:schemeClr>
          </a:solidFill>
        </p:spPr>
        <p:txBody>
          <a:bodyPr wrap="square">
            <a:spAutoFit/>
          </a:bodyPr>
          <a:lstStyle/>
          <a:p>
            <a:pPr marR="0" algn="l" rtl="0"/>
            <a:r>
              <a:rPr lang="en-IN" sz="1400" b="0" i="0" u="none" strike="noStrike" baseline="0">
                <a:solidFill>
                  <a:srgbClr val="C8C8C8"/>
                </a:solidFill>
                <a:latin typeface="Cascadia Mono SemiLight" panose="020B0609020000020004" pitchFamily="49" charset="0"/>
              </a:rPr>
              <a:t>std</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4EC9B0"/>
                </a:solidFill>
                <a:latin typeface="Cascadia Mono SemiLight" panose="020B0609020000020004" pitchFamily="49" charset="0"/>
              </a:rPr>
              <a:t>vector</a:t>
            </a:r>
            <a:r>
              <a:rPr lang="en-IN" sz="1400" b="0" i="0" u="none" strike="noStrike" baseline="0">
                <a:solidFill>
                  <a:srgbClr val="B4B4B4"/>
                </a:solidFill>
                <a:latin typeface="Cascadia Mono SemiLight" panose="020B0609020000020004" pitchFamily="49" charset="0"/>
              </a:rPr>
              <a:t>&lt;</a:t>
            </a:r>
            <a:r>
              <a:rPr lang="en-IN" sz="1400" b="0" i="0" u="none" strike="noStrike" baseline="0">
                <a:solidFill>
                  <a:srgbClr val="4EC9B0"/>
                </a:solidFill>
                <a:latin typeface="Cascadia Mono SemiLight" panose="020B0609020000020004" pitchFamily="49" charset="0"/>
              </a:rPr>
              <a:t>Document</a:t>
            </a:r>
            <a:r>
              <a:rPr lang="en-IN" sz="1400" b="0" i="0" u="none" strike="noStrike" baseline="0">
                <a:solidFill>
                  <a:srgbClr val="B4B4B4"/>
                </a:solidFill>
                <a:latin typeface="Cascadia Mono SemiLight" panose="020B0609020000020004" pitchFamily="49" charset="0"/>
              </a:rPr>
              <a:t>&gt;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9CDCFE"/>
                </a:solidFill>
                <a:latin typeface="Cascadia Mono SemiLight" panose="020B0609020000020004" pitchFamily="49" charset="0"/>
              </a:rPr>
              <a:t>documents</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a:p>
            <a:pPr marR="0" algn="l" rtl="0"/>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F1FA8C"/>
                </a:solidFill>
                <a:latin typeface="Cascadia Mono SemiLight" panose="020B0609020000020004" pitchFamily="49" charset="0"/>
              </a:rPr>
              <a:t>Sales</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D93F9"/>
                </a:solidFill>
                <a:latin typeface="Cascadia Mono SemiLight" panose="020B0609020000020004" pitchFamily="49" charset="0"/>
              </a:rPr>
              <a:t>212</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F1FA8C"/>
                </a:solidFill>
                <a:latin typeface="Cascadia Mono SemiLight" panose="020B0609020000020004" pitchFamily="49" charset="0"/>
              </a:rPr>
              <a:t>doc</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a:p>
            <a:pPr marR="0" algn="l" rtl="0"/>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F1FA8C"/>
                </a:solidFill>
                <a:latin typeface="Cascadia Mono SemiLight" panose="020B0609020000020004" pitchFamily="49" charset="0"/>
              </a:rPr>
              <a:t>Accounting</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D93F9"/>
                </a:solidFill>
                <a:latin typeface="Cascadia Mono SemiLight" panose="020B0609020000020004" pitchFamily="49" charset="0"/>
              </a:rPr>
              <a:t>8512</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E8C9BB"/>
                </a:solidFill>
                <a:latin typeface="Cascadia Mono SemiLight" panose="020B0609020000020004" pitchFamily="49" charset="0"/>
              </a:rPr>
              <a:t>"</a:t>
            </a:r>
            <a:r>
              <a:rPr lang="en-IN" sz="1400" b="0" i="0" u="none" strike="noStrike" baseline="0" err="1">
                <a:solidFill>
                  <a:srgbClr val="F1FA8C"/>
                </a:solidFill>
                <a:latin typeface="Cascadia Mono SemiLight" panose="020B0609020000020004" pitchFamily="49" charset="0"/>
              </a:rPr>
              <a:t>xls</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a:p>
            <a:pPr marR="0" algn="l" rtl="0"/>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F1FA8C"/>
                </a:solidFill>
                <a:latin typeface="Cascadia Mono SemiLight" panose="020B0609020000020004" pitchFamily="49" charset="0"/>
              </a:rPr>
              <a:t>Insurance</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D93F9"/>
                </a:solidFill>
                <a:latin typeface="Cascadia Mono SemiLight" panose="020B0609020000020004" pitchFamily="49" charset="0"/>
              </a:rPr>
              <a:t>512</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F1FA8C"/>
                </a:solidFill>
                <a:latin typeface="Cascadia Mono SemiLight" panose="020B0609020000020004" pitchFamily="49" charset="0"/>
              </a:rPr>
              <a:t>doc</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a:p>
            <a:pPr marR="0" algn="l" rtl="0"/>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F1FA8C"/>
                </a:solidFill>
                <a:latin typeface="Cascadia Mono SemiLight" panose="020B0609020000020004" pitchFamily="49" charset="0"/>
              </a:rPr>
              <a:t>E-Invoice</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D93F9"/>
                </a:solidFill>
                <a:latin typeface="Cascadia Mono SemiLight" panose="020B0609020000020004" pitchFamily="49" charset="0"/>
              </a:rPr>
              <a:t>7089</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F1FA8C"/>
                </a:solidFill>
                <a:latin typeface="Cascadia Mono SemiLight" panose="020B0609020000020004" pitchFamily="49" charset="0"/>
              </a:rPr>
              <a:t>pdf</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a:p>
            <a:pPr marR="0" algn="l" rtl="0"/>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E8C9BB"/>
                </a:solidFill>
                <a:latin typeface="Cascadia Mono SemiLight" panose="020B0609020000020004" pitchFamily="49" charset="0"/>
              </a:rPr>
              <a:t>"</a:t>
            </a:r>
            <a:r>
              <a:rPr lang="en-IN" sz="1400" b="0" i="0" u="none" strike="noStrike" baseline="0" err="1">
                <a:solidFill>
                  <a:srgbClr val="F1FA8C"/>
                </a:solidFill>
                <a:latin typeface="Cascadia Mono SemiLight" panose="020B0609020000020004" pitchFamily="49" charset="0"/>
              </a:rPr>
              <a:t>MeetingNotes</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D93F9"/>
                </a:solidFill>
                <a:latin typeface="Cascadia Mono SemiLight" panose="020B0609020000020004" pitchFamily="49" charset="0"/>
              </a:rPr>
              <a:t>389</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E8C9BB"/>
                </a:solidFill>
                <a:latin typeface="Cascadia Mono SemiLight" panose="020B0609020000020004" pitchFamily="49" charset="0"/>
              </a:rPr>
              <a:t>"</a:t>
            </a:r>
            <a:r>
              <a:rPr lang="en-IN" sz="1400" b="0" i="0" u="none" strike="noStrike" baseline="0" err="1">
                <a:solidFill>
                  <a:srgbClr val="F1FA8C"/>
                </a:solidFill>
                <a:latin typeface="Cascadia Mono SemiLight" panose="020B0609020000020004" pitchFamily="49" charset="0"/>
              </a:rPr>
              <a:t>xls</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a:p>
            <a:pPr marR="0" algn="l" rtl="0"/>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F1FA8C"/>
                </a:solidFill>
                <a:latin typeface="Cascadia Mono SemiLight" panose="020B0609020000020004" pitchFamily="49" charset="0"/>
              </a:rPr>
              <a:t>Budgeting</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D93F9"/>
                </a:solidFill>
                <a:latin typeface="Cascadia Mono SemiLight" panose="020B0609020000020004" pitchFamily="49" charset="0"/>
              </a:rPr>
              <a:t>7089</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E8C9BB"/>
                </a:solidFill>
                <a:latin typeface="Cascadia Mono SemiLight" panose="020B0609020000020004" pitchFamily="49" charset="0"/>
              </a:rPr>
              <a:t>"</a:t>
            </a:r>
            <a:r>
              <a:rPr lang="en-IN" sz="1400" b="0" i="0" u="none" strike="noStrike" baseline="0" err="1">
                <a:solidFill>
                  <a:srgbClr val="F1FA8C"/>
                </a:solidFill>
                <a:latin typeface="Cascadia Mono SemiLight" panose="020B0609020000020004" pitchFamily="49" charset="0"/>
              </a:rPr>
              <a:t>xls</a:t>
            </a:r>
            <a:r>
              <a:rPr lang="en-IN" sz="1400" b="0" i="0" u="none" strike="noStrike" baseline="0">
                <a:solidFill>
                  <a:srgbClr val="E8C9BB"/>
                </a:solidFill>
                <a:latin typeface="Cascadia Mono SemiLight" panose="020B0609020000020004" pitchFamily="49" charset="0"/>
              </a:rPr>
              <a:t>"</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a:p>
            <a:pPr marR="0" algn="l" rtl="0"/>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a:p>
            <a:pPr marR="0" algn="l" rtl="0"/>
            <a:r>
              <a:rPr lang="en-IN" sz="1400" b="0" i="0" u="none" strike="noStrike" baseline="0">
                <a:solidFill>
                  <a:srgbClr val="DCDCAA"/>
                </a:solidFill>
                <a:latin typeface="Cascadia Mono SemiLight" panose="020B0609020000020004" pitchFamily="49" charset="0"/>
              </a:rPr>
              <a:t>Print</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9CDCFE"/>
                </a:solidFill>
                <a:latin typeface="Cascadia Mono SemiLight" panose="020B0609020000020004" pitchFamily="49" charset="0"/>
              </a:rPr>
              <a:t>documents</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p:txBody>
      </p:sp>
      <p:sp>
        <p:nvSpPr>
          <p:cNvPr id="9" name="TextBox 8">
            <a:extLst>
              <a:ext uri="{FF2B5EF4-FFF2-40B4-BE49-F238E27FC236}">
                <a16:creationId xmlns:a16="http://schemas.microsoft.com/office/drawing/2014/main" id="{4825AF8B-2417-D1F0-6D82-8AFB9D1388DB}"/>
              </a:ext>
            </a:extLst>
          </p:cNvPr>
          <p:cNvSpPr txBox="1"/>
          <p:nvPr/>
        </p:nvSpPr>
        <p:spPr>
          <a:xfrm>
            <a:off x="6445187" y="1661895"/>
            <a:ext cx="2791120" cy="1384995"/>
          </a:xfrm>
          <a:prstGeom prst="rect">
            <a:avLst/>
          </a:prstGeom>
          <a:solidFill>
            <a:schemeClr val="bg1">
              <a:lumMod val="85000"/>
              <a:lumOff val="15000"/>
            </a:schemeClr>
          </a:solidFill>
        </p:spPr>
        <p:txBody>
          <a:bodyPr wrap="square">
            <a:spAutoFit/>
          </a:bodyPr>
          <a:lstStyle/>
          <a:p>
            <a:r>
              <a:rPr lang="en-IN" sz="1200">
                <a:latin typeface="JetBrains Mono" pitchFamily="2" charset="0"/>
              </a:rPr>
              <a:t>---- Sequence ----</a:t>
            </a:r>
          </a:p>
          <a:p>
            <a:r>
              <a:rPr lang="en-IN" sz="1200">
                <a:latin typeface="JetBrains Mono" pitchFamily="2" charset="0"/>
              </a:rPr>
              <a:t>Sales            212  doc</a:t>
            </a:r>
          </a:p>
          <a:p>
            <a:r>
              <a:rPr lang="en-IN" sz="1200">
                <a:latin typeface="JetBrains Mono" pitchFamily="2" charset="0"/>
              </a:rPr>
              <a:t>Accounting      8512  </a:t>
            </a:r>
            <a:r>
              <a:rPr lang="en-IN" sz="1200" err="1">
                <a:latin typeface="JetBrains Mono" pitchFamily="2" charset="0"/>
              </a:rPr>
              <a:t>xls</a:t>
            </a:r>
            <a:endParaRPr lang="en-IN" sz="1200">
              <a:latin typeface="JetBrains Mono" pitchFamily="2" charset="0"/>
            </a:endParaRPr>
          </a:p>
          <a:p>
            <a:r>
              <a:rPr lang="en-IN" sz="1200">
                <a:latin typeface="JetBrains Mono" pitchFamily="2" charset="0"/>
              </a:rPr>
              <a:t>Insurance        512  doc</a:t>
            </a:r>
          </a:p>
          <a:p>
            <a:r>
              <a:rPr lang="en-IN" sz="1200">
                <a:latin typeface="JetBrains Mono" pitchFamily="2" charset="0"/>
              </a:rPr>
              <a:t>E-Invoice       7089  pdf</a:t>
            </a:r>
          </a:p>
          <a:p>
            <a:r>
              <a:rPr lang="en-IN" sz="1200" err="1">
                <a:latin typeface="JetBrains Mono" pitchFamily="2" charset="0"/>
              </a:rPr>
              <a:t>MeetingNotes</a:t>
            </a:r>
            <a:r>
              <a:rPr lang="en-IN" sz="1200">
                <a:latin typeface="JetBrains Mono" pitchFamily="2" charset="0"/>
              </a:rPr>
              <a:t>     389  </a:t>
            </a:r>
            <a:r>
              <a:rPr lang="en-IN" sz="1200" err="1">
                <a:latin typeface="JetBrains Mono" pitchFamily="2" charset="0"/>
              </a:rPr>
              <a:t>xls</a:t>
            </a:r>
            <a:endParaRPr lang="en-IN" sz="1200">
              <a:latin typeface="JetBrains Mono" pitchFamily="2" charset="0"/>
            </a:endParaRPr>
          </a:p>
          <a:p>
            <a:r>
              <a:rPr lang="en-IN" sz="1200">
                <a:latin typeface="JetBrains Mono" pitchFamily="2" charset="0"/>
              </a:rPr>
              <a:t>Budgeting        620  </a:t>
            </a:r>
            <a:r>
              <a:rPr lang="en-IN" sz="1200" err="1">
                <a:latin typeface="JetBrains Mono" pitchFamily="2" charset="0"/>
              </a:rPr>
              <a:t>xls</a:t>
            </a:r>
            <a:endParaRPr lang="en-IN" sz="1200">
              <a:latin typeface="JetBrains Mono" pitchFamily="2" charset="0"/>
            </a:endParaRPr>
          </a:p>
        </p:txBody>
      </p:sp>
      <p:sp>
        <p:nvSpPr>
          <p:cNvPr id="11" name="TextBox 10">
            <a:extLst>
              <a:ext uri="{FF2B5EF4-FFF2-40B4-BE49-F238E27FC236}">
                <a16:creationId xmlns:a16="http://schemas.microsoft.com/office/drawing/2014/main" id="{D59FF530-6C7C-3893-E056-B591B8797CA8}"/>
              </a:ext>
            </a:extLst>
          </p:cNvPr>
          <p:cNvSpPr txBox="1"/>
          <p:nvPr/>
        </p:nvSpPr>
        <p:spPr>
          <a:xfrm>
            <a:off x="300872" y="3884439"/>
            <a:ext cx="4678051" cy="954107"/>
          </a:xfrm>
          <a:prstGeom prst="rect">
            <a:avLst/>
          </a:prstGeom>
          <a:solidFill>
            <a:schemeClr val="bg1">
              <a:lumMod val="85000"/>
              <a:lumOff val="15000"/>
            </a:schemeClr>
          </a:solidFill>
        </p:spPr>
        <p:txBody>
          <a:bodyPr wrap="square">
            <a:spAutoFit/>
          </a:bodyPr>
          <a:lstStyle/>
          <a:p>
            <a:pPr marR="0" algn="l" rtl="0"/>
            <a:r>
              <a:rPr lang="en-IN" sz="1400" b="0" i="0" u="none" strike="noStrike" baseline="0">
                <a:solidFill>
                  <a:srgbClr val="C8C8C8"/>
                </a:solidFill>
                <a:latin typeface="Cascadia Mono SemiLight" panose="020B0609020000020004" pitchFamily="49" charset="0"/>
              </a:rPr>
              <a:t>std</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C8C8C8"/>
                </a:solidFill>
                <a:latin typeface="Cascadia Mono SemiLight" panose="020B0609020000020004" pitchFamily="49" charset="0"/>
              </a:rPr>
              <a:t>ranges</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C8C8C8"/>
                </a:solidFill>
                <a:latin typeface="Cascadia Mono SemiLight" panose="020B0609020000020004" pitchFamily="49" charset="0"/>
              </a:rPr>
              <a:t>sort</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9CDCFE"/>
                </a:solidFill>
                <a:latin typeface="Cascadia Mono SemiLight" panose="020B0609020000020004" pitchFamily="49" charset="0"/>
              </a:rPr>
              <a:t>documents</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p>
          <a:p>
            <a:pPr marR="0" algn="l" rtl="0"/>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r>
              <a:rPr lang="en-IN" sz="1400" b="0" i="0" u="none" strike="noStrike" baseline="0" err="1">
                <a:solidFill>
                  <a:srgbClr val="569CD6"/>
                </a:solidFill>
                <a:latin typeface="Cascadia Mono SemiLight" panose="020B0609020000020004" pitchFamily="49" charset="0"/>
              </a:rPr>
              <a:t>const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569CD6"/>
                </a:solidFill>
                <a:latin typeface="Cascadia Mono SemiLight" panose="020B0609020000020004" pitchFamily="49" charset="0"/>
              </a:rPr>
              <a:t>auto</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&amp;</a:t>
            </a:r>
            <a:r>
              <a:rPr lang="en-IN" sz="1400" b="0" i="0" u="none" strike="noStrike" baseline="0">
                <a:solidFill>
                  <a:srgbClr val="9A9A9A"/>
                </a:solidFill>
                <a:latin typeface="Cascadia Mono SemiLight" panose="020B0609020000020004" pitchFamily="49" charset="0"/>
              </a:rPr>
              <a:t>d1</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err="1">
                <a:solidFill>
                  <a:srgbClr val="569CD6"/>
                </a:solidFill>
                <a:latin typeface="Cascadia Mono SemiLight" panose="020B0609020000020004" pitchFamily="49" charset="0"/>
              </a:rPr>
              <a:t>const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569CD6"/>
                </a:solidFill>
                <a:latin typeface="Cascadia Mono SemiLight" panose="020B0609020000020004" pitchFamily="49" charset="0"/>
              </a:rPr>
              <a:t>auto</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&amp;</a:t>
            </a:r>
            <a:r>
              <a:rPr lang="en-IN" sz="1400" b="0" i="0" u="none" strike="noStrike" baseline="0">
                <a:solidFill>
                  <a:srgbClr val="9A9A9A"/>
                </a:solidFill>
                <a:latin typeface="Cascadia Mono SemiLight" panose="020B0609020000020004" pitchFamily="49" charset="0"/>
              </a:rPr>
              <a:t>d2</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a:p>
            <a:pPr marR="0" algn="l" rtl="0"/>
            <a:r>
              <a:rPr lang="en-US" sz="1400" b="0" i="0" u="none" strike="noStrike" baseline="0">
                <a:solidFill>
                  <a:srgbClr val="F2F8F8"/>
                </a:solidFill>
                <a:latin typeface="Cascadia Mono SemiLight" panose="020B0609020000020004" pitchFamily="49" charset="0"/>
              </a:rPr>
              <a:t>		</a:t>
            </a:r>
            <a:r>
              <a:rPr lang="en-US" sz="1400" b="0" i="0" u="none" strike="noStrike" baseline="0">
                <a:solidFill>
                  <a:srgbClr val="D8A0DF"/>
                </a:solidFill>
                <a:latin typeface="Cascadia Mono SemiLight" panose="020B0609020000020004" pitchFamily="49" charset="0"/>
              </a:rPr>
              <a:t>return</a:t>
            </a:r>
            <a:r>
              <a:rPr lang="en-US" sz="1400" b="0" i="0" u="none" strike="noStrike" baseline="0">
                <a:solidFill>
                  <a:srgbClr val="F2F8F8"/>
                </a:solidFill>
                <a:latin typeface="Cascadia Mono SemiLight" panose="020B0609020000020004" pitchFamily="49" charset="0"/>
              </a:rPr>
              <a:t> </a:t>
            </a:r>
            <a:r>
              <a:rPr lang="en-US" sz="1400" b="0" i="0" u="none" strike="noStrike" baseline="0">
                <a:solidFill>
                  <a:srgbClr val="9A9A9A"/>
                </a:solidFill>
                <a:latin typeface="Cascadia Mono SemiLight" panose="020B0609020000020004" pitchFamily="49" charset="0"/>
              </a:rPr>
              <a:t>d1</a:t>
            </a:r>
            <a:r>
              <a:rPr lang="en-US" sz="1400" b="0" i="0" u="none" strike="noStrike" baseline="0">
                <a:solidFill>
                  <a:srgbClr val="B4B4B4"/>
                </a:solidFill>
                <a:latin typeface="Cascadia Mono SemiLight" panose="020B0609020000020004" pitchFamily="49" charset="0"/>
              </a:rPr>
              <a:t>.</a:t>
            </a:r>
            <a:r>
              <a:rPr lang="en-US" sz="1400" b="0" i="0" u="none" strike="noStrike" baseline="0">
                <a:solidFill>
                  <a:srgbClr val="DADADA"/>
                </a:solidFill>
                <a:latin typeface="Cascadia Mono SemiLight" panose="020B0609020000020004" pitchFamily="49" charset="0"/>
              </a:rPr>
              <a:t>name</a:t>
            </a:r>
            <a:r>
              <a:rPr lang="en-US" sz="1400" b="0" i="0" u="none" strike="noStrike" baseline="0">
                <a:solidFill>
                  <a:srgbClr val="F2F8F8"/>
                </a:solidFill>
                <a:latin typeface="Cascadia Mono SemiLight" panose="020B0609020000020004" pitchFamily="49" charset="0"/>
              </a:rPr>
              <a:t> </a:t>
            </a:r>
            <a:r>
              <a:rPr lang="en-US" sz="1400" b="0" i="0" u="none" strike="noStrike" baseline="0">
                <a:solidFill>
                  <a:srgbClr val="B4B4B4"/>
                </a:solidFill>
                <a:latin typeface="Cascadia Mono SemiLight" panose="020B0609020000020004" pitchFamily="49" charset="0"/>
              </a:rPr>
              <a:t>&lt;</a:t>
            </a:r>
            <a:r>
              <a:rPr lang="en-US" sz="1400" b="0" i="0" u="none" strike="noStrike" baseline="0">
                <a:solidFill>
                  <a:srgbClr val="F2F8F8"/>
                </a:solidFill>
                <a:latin typeface="Cascadia Mono SemiLight" panose="020B0609020000020004" pitchFamily="49" charset="0"/>
              </a:rPr>
              <a:t> </a:t>
            </a:r>
            <a:r>
              <a:rPr lang="en-US" sz="1400" b="0" i="0" u="none" strike="noStrike" baseline="0">
                <a:solidFill>
                  <a:srgbClr val="9A9A9A"/>
                </a:solidFill>
                <a:latin typeface="Cascadia Mono SemiLight" panose="020B0609020000020004" pitchFamily="49" charset="0"/>
              </a:rPr>
              <a:t>d2</a:t>
            </a:r>
            <a:r>
              <a:rPr lang="en-US" sz="1400" b="0" i="0" u="none" strike="noStrike" baseline="0">
                <a:solidFill>
                  <a:srgbClr val="B4B4B4"/>
                </a:solidFill>
                <a:latin typeface="Cascadia Mono SemiLight" panose="020B0609020000020004" pitchFamily="49" charset="0"/>
              </a:rPr>
              <a:t>.</a:t>
            </a:r>
            <a:r>
              <a:rPr lang="en-US" sz="1400" b="0" i="0" u="none" strike="noStrike" baseline="0">
                <a:solidFill>
                  <a:srgbClr val="DADADA"/>
                </a:solidFill>
                <a:latin typeface="Cascadia Mono SemiLight" panose="020B0609020000020004" pitchFamily="49" charset="0"/>
              </a:rPr>
              <a:t>name</a:t>
            </a:r>
            <a:r>
              <a:rPr lang="en-US" sz="1400" b="0" i="0" u="none" strike="noStrike" baseline="0">
                <a:solidFill>
                  <a:srgbClr val="F2F8F8"/>
                </a:solidFill>
                <a:latin typeface="Cascadia Mono SemiLight" panose="020B0609020000020004" pitchFamily="49" charset="0"/>
              </a:rPr>
              <a:t> </a:t>
            </a:r>
            <a:r>
              <a:rPr lang="en-US" sz="1400" b="0" i="0" u="none" strike="noStrike" baseline="0">
                <a:solidFill>
                  <a:srgbClr val="B4B4B4"/>
                </a:solidFill>
                <a:latin typeface="Cascadia Mono SemiLight" panose="020B0609020000020004" pitchFamily="49" charset="0"/>
              </a:rPr>
              <a:t>;</a:t>
            </a:r>
            <a:endParaRPr lang="en-US" sz="1400" b="0" i="0" u="none" strike="noStrike" baseline="0">
              <a:solidFill>
                <a:srgbClr val="F2F8F8"/>
              </a:solidFill>
              <a:latin typeface="Cascadia Mono SemiLight" panose="020B0609020000020004" pitchFamily="49" charset="0"/>
            </a:endParaRPr>
          </a:p>
          <a:p>
            <a:pPr marR="0" algn="l" rtl="0"/>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p:txBody>
      </p:sp>
      <p:sp>
        <p:nvSpPr>
          <p:cNvPr id="13" name="TextBox 12">
            <a:extLst>
              <a:ext uri="{FF2B5EF4-FFF2-40B4-BE49-F238E27FC236}">
                <a16:creationId xmlns:a16="http://schemas.microsoft.com/office/drawing/2014/main" id="{2B400DA9-565D-4D3D-2F3D-0001C9B3E8B0}"/>
              </a:ext>
            </a:extLst>
          </p:cNvPr>
          <p:cNvSpPr txBox="1"/>
          <p:nvPr/>
        </p:nvSpPr>
        <p:spPr>
          <a:xfrm>
            <a:off x="6445187" y="3668994"/>
            <a:ext cx="2791120" cy="1384995"/>
          </a:xfrm>
          <a:prstGeom prst="rect">
            <a:avLst/>
          </a:prstGeom>
          <a:solidFill>
            <a:schemeClr val="bg1">
              <a:lumMod val="85000"/>
              <a:lumOff val="15000"/>
            </a:schemeClr>
          </a:solidFill>
        </p:spPr>
        <p:txBody>
          <a:bodyPr wrap="square">
            <a:spAutoFit/>
          </a:bodyPr>
          <a:lstStyle/>
          <a:p>
            <a:r>
              <a:rPr lang="en-IN" sz="1200">
                <a:latin typeface="JetBrains Mono" pitchFamily="2" charset="0"/>
              </a:rPr>
              <a:t>---- Sorted by Name ----</a:t>
            </a:r>
          </a:p>
          <a:p>
            <a:r>
              <a:rPr lang="en-IN" sz="1200">
                <a:latin typeface="JetBrains Mono" pitchFamily="2" charset="0"/>
              </a:rPr>
              <a:t>Accounting      8512  </a:t>
            </a:r>
            <a:r>
              <a:rPr lang="en-IN" sz="1200" err="1">
                <a:latin typeface="JetBrains Mono" pitchFamily="2" charset="0"/>
              </a:rPr>
              <a:t>xls</a:t>
            </a:r>
            <a:endParaRPr lang="en-IN" sz="1200">
              <a:latin typeface="JetBrains Mono" pitchFamily="2" charset="0"/>
            </a:endParaRPr>
          </a:p>
          <a:p>
            <a:r>
              <a:rPr lang="en-IN" sz="1200">
                <a:latin typeface="JetBrains Mono" pitchFamily="2" charset="0"/>
              </a:rPr>
              <a:t>Budgeting  	  620  </a:t>
            </a:r>
            <a:r>
              <a:rPr lang="en-IN" sz="1200" err="1">
                <a:latin typeface="JetBrains Mono" pitchFamily="2" charset="0"/>
              </a:rPr>
              <a:t>xls</a:t>
            </a:r>
            <a:endParaRPr lang="en-IN" sz="1200">
              <a:latin typeface="JetBrains Mono" pitchFamily="2" charset="0"/>
            </a:endParaRPr>
          </a:p>
          <a:p>
            <a:r>
              <a:rPr lang="en-IN" sz="1200">
                <a:latin typeface="JetBrains Mono" pitchFamily="2" charset="0"/>
              </a:rPr>
              <a:t>E-Invoice       7089  pdf</a:t>
            </a:r>
          </a:p>
          <a:p>
            <a:r>
              <a:rPr lang="en-IN" sz="1200">
                <a:latin typeface="JetBrains Mono" pitchFamily="2" charset="0"/>
              </a:rPr>
              <a:t>Insurance        512  doc</a:t>
            </a:r>
          </a:p>
          <a:p>
            <a:r>
              <a:rPr lang="en-IN" sz="1200" err="1">
                <a:latin typeface="JetBrains Mono" pitchFamily="2" charset="0"/>
              </a:rPr>
              <a:t>MeetingNotes</a:t>
            </a:r>
            <a:r>
              <a:rPr lang="en-IN" sz="1200">
                <a:latin typeface="JetBrains Mono" pitchFamily="2" charset="0"/>
              </a:rPr>
              <a:t>     389  </a:t>
            </a:r>
            <a:r>
              <a:rPr lang="en-IN" sz="1200" err="1">
                <a:latin typeface="JetBrains Mono" pitchFamily="2" charset="0"/>
              </a:rPr>
              <a:t>xls</a:t>
            </a:r>
            <a:endParaRPr lang="en-IN" sz="1200">
              <a:latin typeface="JetBrains Mono" pitchFamily="2" charset="0"/>
            </a:endParaRPr>
          </a:p>
          <a:p>
            <a:r>
              <a:rPr lang="en-IN" sz="1200">
                <a:latin typeface="JetBrains Mono" pitchFamily="2" charset="0"/>
              </a:rPr>
              <a:t>Sales            212  doc</a:t>
            </a:r>
          </a:p>
        </p:txBody>
      </p:sp>
      <p:sp>
        <p:nvSpPr>
          <p:cNvPr id="15" name="TextBox 14">
            <a:extLst>
              <a:ext uri="{FF2B5EF4-FFF2-40B4-BE49-F238E27FC236}">
                <a16:creationId xmlns:a16="http://schemas.microsoft.com/office/drawing/2014/main" id="{1EF5CD4B-EA80-B70D-5731-CE01FA6C5E02}"/>
              </a:ext>
            </a:extLst>
          </p:cNvPr>
          <p:cNvSpPr txBox="1"/>
          <p:nvPr/>
        </p:nvSpPr>
        <p:spPr>
          <a:xfrm>
            <a:off x="6445188" y="5267302"/>
            <a:ext cx="2791120" cy="1384995"/>
          </a:xfrm>
          <a:prstGeom prst="rect">
            <a:avLst/>
          </a:prstGeom>
          <a:solidFill>
            <a:schemeClr val="bg1">
              <a:lumMod val="85000"/>
              <a:lumOff val="15000"/>
            </a:schemeClr>
          </a:solidFill>
        </p:spPr>
        <p:txBody>
          <a:bodyPr wrap="square">
            <a:spAutoFit/>
          </a:bodyPr>
          <a:lstStyle/>
          <a:p>
            <a:r>
              <a:rPr lang="en-IN" sz="1200">
                <a:latin typeface="JetBrains Mono" pitchFamily="2" charset="0"/>
              </a:rPr>
              <a:t>---- Sorted by Size ----</a:t>
            </a:r>
          </a:p>
          <a:p>
            <a:r>
              <a:rPr lang="en-IN" sz="1200">
                <a:latin typeface="JetBrains Mono" pitchFamily="2" charset="0"/>
              </a:rPr>
              <a:t>Sales            212  doc</a:t>
            </a:r>
          </a:p>
          <a:p>
            <a:r>
              <a:rPr lang="en-IN" sz="1200" err="1">
                <a:latin typeface="JetBrains Mono" pitchFamily="2" charset="0"/>
              </a:rPr>
              <a:t>MeetingNotes</a:t>
            </a:r>
            <a:r>
              <a:rPr lang="en-IN" sz="1200">
                <a:latin typeface="JetBrains Mono" pitchFamily="2" charset="0"/>
              </a:rPr>
              <a:t>     389  </a:t>
            </a:r>
            <a:r>
              <a:rPr lang="en-IN" sz="1200" err="1">
                <a:latin typeface="JetBrains Mono" pitchFamily="2" charset="0"/>
              </a:rPr>
              <a:t>xls</a:t>
            </a:r>
            <a:endParaRPr lang="en-IN" sz="1200">
              <a:latin typeface="JetBrains Mono" pitchFamily="2" charset="0"/>
            </a:endParaRPr>
          </a:p>
          <a:p>
            <a:r>
              <a:rPr lang="en-IN" sz="1200">
                <a:latin typeface="JetBrains Mono" pitchFamily="2" charset="0"/>
              </a:rPr>
              <a:t>Insurance        512  doc</a:t>
            </a:r>
          </a:p>
          <a:p>
            <a:r>
              <a:rPr lang="en-IN" sz="1200">
                <a:latin typeface="JetBrains Mono" pitchFamily="2" charset="0"/>
              </a:rPr>
              <a:t>Budgeting        620  </a:t>
            </a:r>
            <a:r>
              <a:rPr lang="en-IN" sz="1200" err="1">
                <a:latin typeface="JetBrains Mono" pitchFamily="2" charset="0"/>
              </a:rPr>
              <a:t>xls</a:t>
            </a:r>
            <a:endParaRPr lang="en-IN" sz="1200">
              <a:latin typeface="JetBrains Mono" pitchFamily="2" charset="0"/>
            </a:endParaRPr>
          </a:p>
          <a:p>
            <a:r>
              <a:rPr lang="en-IN" sz="1200">
                <a:latin typeface="JetBrains Mono" pitchFamily="2" charset="0"/>
              </a:rPr>
              <a:t>E-Invoice       7089  pdf</a:t>
            </a:r>
          </a:p>
          <a:p>
            <a:r>
              <a:rPr lang="en-IN" sz="1200">
                <a:latin typeface="JetBrains Mono" pitchFamily="2" charset="0"/>
              </a:rPr>
              <a:t>Accounting      8512  </a:t>
            </a:r>
            <a:r>
              <a:rPr lang="en-IN" sz="1200" err="1">
                <a:latin typeface="JetBrains Mono" pitchFamily="2" charset="0"/>
              </a:rPr>
              <a:t>xls</a:t>
            </a:r>
            <a:endParaRPr lang="en-IN" sz="1200">
              <a:latin typeface="JetBrains Mono" pitchFamily="2" charset="0"/>
            </a:endParaRPr>
          </a:p>
        </p:txBody>
      </p:sp>
      <p:sp>
        <p:nvSpPr>
          <p:cNvPr id="17" name="TextBox 16">
            <a:extLst>
              <a:ext uri="{FF2B5EF4-FFF2-40B4-BE49-F238E27FC236}">
                <a16:creationId xmlns:a16="http://schemas.microsoft.com/office/drawing/2014/main" id="{17CE38B2-8825-09C7-90D8-58991D894D3E}"/>
              </a:ext>
            </a:extLst>
          </p:cNvPr>
          <p:cNvSpPr txBox="1"/>
          <p:nvPr/>
        </p:nvSpPr>
        <p:spPr>
          <a:xfrm>
            <a:off x="300872" y="5482745"/>
            <a:ext cx="4678051" cy="954107"/>
          </a:xfrm>
          <a:prstGeom prst="rect">
            <a:avLst/>
          </a:prstGeom>
          <a:solidFill>
            <a:schemeClr val="bg1">
              <a:lumMod val="85000"/>
              <a:lumOff val="15000"/>
            </a:schemeClr>
          </a:solidFill>
        </p:spPr>
        <p:txBody>
          <a:bodyPr wrap="square">
            <a:spAutoFit/>
          </a:bodyPr>
          <a:lstStyle/>
          <a:p>
            <a:pPr marR="0" algn="l" rtl="0"/>
            <a:r>
              <a:rPr lang="en-IN" sz="1400" b="0" i="0" u="none" strike="noStrike" baseline="0">
                <a:solidFill>
                  <a:srgbClr val="C8C8C8"/>
                </a:solidFill>
                <a:latin typeface="Cascadia Mono SemiLight" panose="020B0609020000020004" pitchFamily="49" charset="0"/>
              </a:rPr>
              <a:t>std</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C8C8C8"/>
                </a:solidFill>
                <a:latin typeface="Cascadia Mono SemiLight" panose="020B0609020000020004" pitchFamily="49" charset="0"/>
              </a:rPr>
              <a:t>ranges</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C8C8C8"/>
                </a:solidFill>
                <a:latin typeface="Cascadia Mono SemiLight" panose="020B0609020000020004" pitchFamily="49" charset="0"/>
              </a:rPr>
              <a:t>sort</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9CDCFE"/>
                </a:solidFill>
                <a:latin typeface="Cascadia Mono SemiLight" panose="020B0609020000020004" pitchFamily="49" charset="0"/>
              </a:rPr>
              <a:t>documents</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p>
          <a:p>
            <a:pPr marR="0" algn="l" rtl="0"/>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r>
              <a:rPr lang="en-IN" sz="1400" b="0" i="0" u="none" strike="noStrike" baseline="0" err="1">
                <a:solidFill>
                  <a:srgbClr val="569CD6"/>
                </a:solidFill>
                <a:latin typeface="Cascadia Mono SemiLight" panose="020B0609020000020004" pitchFamily="49" charset="0"/>
              </a:rPr>
              <a:t>const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569CD6"/>
                </a:solidFill>
                <a:latin typeface="Cascadia Mono SemiLight" panose="020B0609020000020004" pitchFamily="49" charset="0"/>
              </a:rPr>
              <a:t>auto</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&amp;</a:t>
            </a:r>
            <a:r>
              <a:rPr lang="en-IN" sz="1400" b="0" i="0" u="none" strike="noStrike" baseline="0">
                <a:solidFill>
                  <a:srgbClr val="9A9A9A"/>
                </a:solidFill>
                <a:latin typeface="Cascadia Mono SemiLight" panose="020B0609020000020004" pitchFamily="49" charset="0"/>
              </a:rPr>
              <a:t>d1</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err="1">
                <a:solidFill>
                  <a:srgbClr val="569CD6"/>
                </a:solidFill>
                <a:latin typeface="Cascadia Mono SemiLight" panose="020B0609020000020004" pitchFamily="49" charset="0"/>
              </a:rPr>
              <a:t>const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569CD6"/>
                </a:solidFill>
                <a:latin typeface="Cascadia Mono SemiLight" panose="020B0609020000020004" pitchFamily="49" charset="0"/>
              </a:rPr>
              <a:t>auto</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&amp;</a:t>
            </a:r>
            <a:r>
              <a:rPr lang="en-IN" sz="1400" b="0" i="0" u="none" strike="noStrike" baseline="0">
                <a:solidFill>
                  <a:srgbClr val="9A9A9A"/>
                </a:solidFill>
                <a:latin typeface="Cascadia Mono SemiLight" panose="020B0609020000020004" pitchFamily="49" charset="0"/>
              </a:rPr>
              <a:t>d2</a:t>
            </a:r>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a:p>
            <a:pPr marR="0" algn="l" rtl="0"/>
            <a:r>
              <a:rPr lang="en-US" sz="1400" b="0" i="0" u="none" strike="noStrike" baseline="0">
                <a:solidFill>
                  <a:srgbClr val="F2F8F8"/>
                </a:solidFill>
                <a:latin typeface="Cascadia Mono SemiLight" panose="020B0609020000020004" pitchFamily="49" charset="0"/>
              </a:rPr>
              <a:t>		</a:t>
            </a:r>
            <a:r>
              <a:rPr lang="en-US" sz="1400" b="0" i="0" u="none" strike="noStrike" baseline="0">
                <a:solidFill>
                  <a:srgbClr val="D8A0DF"/>
                </a:solidFill>
                <a:latin typeface="Cascadia Mono SemiLight" panose="020B0609020000020004" pitchFamily="49" charset="0"/>
              </a:rPr>
              <a:t>return</a:t>
            </a:r>
            <a:r>
              <a:rPr lang="en-US" sz="1400" b="0" i="0" u="none" strike="noStrike" baseline="0">
                <a:solidFill>
                  <a:srgbClr val="F2F8F8"/>
                </a:solidFill>
                <a:latin typeface="Cascadia Mono SemiLight" panose="020B0609020000020004" pitchFamily="49" charset="0"/>
              </a:rPr>
              <a:t> </a:t>
            </a:r>
            <a:r>
              <a:rPr lang="en-US" sz="1400" b="0" i="0" u="none" strike="noStrike" baseline="0">
                <a:solidFill>
                  <a:srgbClr val="9A9A9A"/>
                </a:solidFill>
                <a:latin typeface="Cascadia Mono SemiLight" panose="020B0609020000020004" pitchFamily="49" charset="0"/>
              </a:rPr>
              <a:t>d1</a:t>
            </a:r>
            <a:r>
              <a:rPr lang="en-US" sz="1400" b="0" i="0" u="none" strike="noStrike" baseline="0">
                <a:solidFill>
                  <a:srgbClr val="B4B4B4"/>
                </a:solidFill>
                <a:latin typeface="Cascadia Mono SemiLight" panose="020B0609020000020004" pitchFamily="49" charset="0"/>
              </a:rPr>
              <a:t>.</a:t>
            </a:r>
            <a:r>
              <a:rPr lang="en-US" sz="1400" b="0" i="0" u="none" strike="noStrike" baseline="0">
                <a:solidFill>
                  <a:srgbClr val="DADADA"/>
                </a:solidFill>
                <a:latin typeface="Cascadia Mono SemiLight" panose="020B0609020000020004" pitchFamily="49" charset="0"/>
              </a:rPr>
              <a:t>size</a:t>
            </a:r>
            <a:r>
              <a:rPr lang="en-US" sz="1400" b="0" i="0" u="none" strike="noStrike" baseline="0">
                <a:solidFill>
                  <a:srgbClr val="F2F8F8"/>
                </a:solidFill>
                <a:latin typeface="Cascadia Mono SemiLight" panose="020B0609020000020004" pitchFamily="49" charset="0"/>
              </a:rPr>
              <a:t> </a:t>
            </a:r>
            <a:r>
              <a:rPr lang="en-US" sz="1400" b="0" i="0" u="none" strike="noStrike" baseline="0">
                <a:solidFill>
                  <a:srgbClr val="B4B4B4"/>
                </a:solidFill>
                <a:latin typeface="Cascadia Mono SemiLight" panose="020B0609020000020004" pitchFamily="49" charset="0"/>
              </a:rPr>
              <a:t>&lt;</a:t>
            </a:r>
            <a:r>
              <a:rPr lang="en-US" sz="1400" b="0" i="0" u="none" strike="noStrike" baseline="0">
                <a:solidFill>
                  <a:srgbClr val="F2F8F8"/>
                </a:solidFill>
                <a:latin typeface="Cascadia Mono SemiLight" panose="020B0609020000020004" pitchFamily="49" charset="0"/>
              </a:rPr>
              <a:t> </a:t>
            </a:r>
            <a:r>
              <a:rPr lang="en-US" sz="1400" b="0" i="0" u="none" strike="noStrike" baseline="0">
                <a:solidFill>
                  <a:srgbClr val="9A9A9A"/>
                </a:solidFill>
                <a:latin typeface="Cascadia Mono SemiLight" panose="020B0609020000020004" pitchFamily="49" charset="0"/>
              </a:rPr>
              <a:t>d2</a:t>
            </a:r>
            <a:r>
              <a:rPr lang="en-US" sz="1400" b="0" i="0" u="none" strike="noStrike" baseline="0">
                <a:solidFill>
                  <a:srgbClr val="B4B4B4"/>
                </a:solidFill>
                <a:latin typeface="Cascadia Mono SemiLight" panose="020B0609020000020004" pitchFamily="49" charset="0"/>
              </a:rPr>
              <a:t>.</a:t>
            </a:r>
            <a:r>
              <a:rPr lang="en-US" sz="1400" b="0" i="0" u="none" strike="noStrike" baseline="0">
                <a:solidFill>
                  <a:srgbClr val="DADADA"/>
                </a:solidFill>
                <a:latin typeface="Cascadia Mono SemiLight" panose="020B0609020000020004" pitchFamily="49" charset="0"/>
              </a:rPr>
              <a:t>size</a:t>
            </a:r>
            <a:r>
              <a:rPr lang="en-US" sz="1400" b="0" i="0" u="none" strike="noStrike" baseline="0">
                <a:solidFill>
                  <a:srgbClr val="B4B4B4"/>
                </a:solidFill>
                <a:latin typeface="Cascadia Mono SemiLight" panose="020B0609020000020004" pitchFamily="49" charset="0"/>
              </a:rPr>
              <a:t>;</a:t>
            </a:r>
            <a:endParaRPr lang="en-US" sz="1400" b="0" i="0" u="none" strike="noStrike" baseline="0">
              <a:solidFill>
                <a:srgbClr val="F2F8F8"/>
              </a:solidFill>
              <a:latin typeface="Cascadia Mono SemiLight" panose="020B0609020000020004" pitchFamily="49" charset="0"/>
            </a:endParaRPr>
          </a:p>
          <a:p>
            <a:pPr marR="0" algn="l" rtl="0"/>
            <a:r>
              <a:rPr lang="en-IN" sz="1400" b="0" i="0" u="none" strike="noStrike" baseline="0">
                <a:solidFill>
                  <a:srgbClr val="B4B4B4"/>
                </a:solidFill>
                <a:latin typeface="Cascadia Mono SemiLight" panose="020B0609020000020004" pitchFamily="49" charset="0"/>
              </a:rPr>
              <a:t>})</a:t>
            </a:r>
            <a:r>
              <a:rPr lang="en-IN" sz="1400" b="0" i="0" u="none" strike="noStrike" baseline="0">
                <a:solidFill>
                  <a:srgbClr val="F2F8F8"/>
                </a:solidFill>
                <a:latin typeface="Cascadia Mono SemiLight" panose="020B0609020000020004" pitchFamily="49" charset="0"/>
              </a:rPr>
              <a:t> </a:t>
            </a:r>
            <a:r>
              <a:rPr lang="en-IN" sz="1400" b="0" i="0" u="none" strike="noStrike" baseline="0">
                <a:solidFill>
                  <a:srgbClr val="B4B4B4"/>
                </a:solidFill>
                <a:latin typeface="Cascadia Mono SemiLight" panose="020B0609020000020004" pitchFamily="49" charset="0"/>
              </a:rPr>
              <a:t>;</a:t>
            </a:r>
            <a:endParaRPr lang="en-IN" sz="1400" b="0" i="0" u="none" strike="noStrike" baseline="0">
              <a:solidFill>
                <a:srgbClr val="F2F8F8"/>
              </a:solidFill>
              <a:latin typeface="Cascadia Mono SemiLight" panose="020B0609020000020004" pitchFamily="49" charset="0"/>
            </a:endParaRPr>
          </a:p>
        </p:txBody>
      </p:sp>
      <p:cxnSp>
        <p:nvCxnSpPr>
          <p:cNvPr id="18" name="Straight Arrow Connector 17">
            <a:extLst>
              <a:ext uri="{FF2B5EF4-FFF2-40B4-BE49-F238E27FC236}">
                <a16:creationId xmlns:a16="http://schemas.microsoft.com/office/drawing/2014/main" id="{0EA8059A-38EA-5EFF-F3E4-8FBCE5F11F83}"/>
              </a:ext>
            </a:extLst>
          </p:cNvPr>
          <p:cNvCxnSpPr/>
          <p:nvPr/>
        </p:nvCxnSpPr>
        <p:spPr>
          <a:xfrm>
            <a:off x="5344998" y="4374037"/>
            <a:ext cx="867266" cy="0"/>
          </a:xfrm>
          <a:prstGeom prst="straightConnector1">
            <a:avLst/>
          </a:prstGeom>
          <a:ln w="38100">
            <a:solidFill>
              <a:schemeClr val="bg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E47AF5E-6C43-85A0-795B-3ECC43BE1857}"/>
              </a:ext>
            </a:extLst>
          </p:cNvPr>
          <p:cNvCxnSpPr/>
          <p:nvPr/>
        </p:nvCxnSpPr>
        <p:spPr>
          <a:xfrm>
            <a:off x="5344998" y="5931517"/>
            <a:ext cx="867266" cy="0"/>
          </a:xfrm>
          <a:prstGeom prst="straightConnector1">
            <a:avLst/>
          </a:prstGeom>
          <a:ln w="38100">
            <a:solidFill>
              <a:schemeClr val="bg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1ACB76C-1C0A-121E-577A-92F11C6A57AA}"/>
              </a:ext>
            </a:extLst>
          </p:cNvPr>
          <p:cNvCxnSpPr/>
          <p:nvPr/>
        </p:nvCxnSpPr>
        <p:spPr>
          <a:xfrm>
            <a:off x="5344998" y="2354392"/>
            <a:ext cx="867266" cy="0"/>
          </a:xfrm>
          <a:prstGeom prst="straightConnector1">
            <a:avLst/>
          </a:prstGeom>
          <a:ln w="38100">
            <a:solidFill>
              <a:schemeClr val="bg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0164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FBD1A7-7596-4D09-5240-C395ED9AFCD2}"/>
              </a:ext>
            </a:extLst>
          </p:cNvPr>
          <p:cNvSpPr>
            <a:spLocks noGrp="1"/>
          </p:cNvSpPr>
          <p:nvPr>
            <p:ph type="title"/>
          </p:nvPr>
        </p:nvSpPr>
        <p:spPr/>
        <p:txBody>
          <a:bodyPr/>
          <a:lstStyle/>
          <a:p>
            <a:r>
              <a:rPr lang="en-US"/>
              <a:t>C++20 Ranged For</a:t>
            </a:r>
            <a:endParaRPr lang="en-IN"/>
          </a:p>
        </p:txBody>
      </p:sp>
      <p:pic>
        <p:nvPicPr>
          <p:cNvPr id="6" name="Picture 5">
            <a:extLst>
              <a:ext uri="{FF2B5EF4-FFF2-40B4-BE49-F238E27FC236}">
                <a16:creationId xmlns:a16="http://schemas.microsoft.com/office/drawing/2014/main" id="{145C85E6-B2B3-2423-BE30-6EF5ADF51A50}"/>
              </a:ext>
            </a:extLst>
          </p:cNvPr>
          <p:cNvPicPr>
            <a:picLocks noChangeAspect="1"/>
          </p:cNvPicPr>
          <p:nvPr/>
        </p:nvPicPr>
        <p:blipFill>
          <a:blip r:embed="rId2"/>
          <a:stretch>
            <a:fillRect/>
          </a:stretch>
        </p:blipFill>
        <p:spPr>
          <a:xfrm>
            <a:off x="1162050" y="1805038"/>
            <a:ext cx="9867900" cy="2343150"/>
          </a:xfrm>
          <a:prstGeom prst="rect">
            <a:avLst/>
          </a:prstGeom>
        </p:spPr>
      </p:pic>
      <p:pic>
        <p:nvPicPr>
          <p:cNvPr id="8" name="Picture 7">
            <a:extLst>
              <a:ext uri="{FF2B5EF4-FFF2-40B4-BE49-F238E27FC236}">
                <a16:creationId xmlns:a16="http://schemas.microsoft.com/office/drawing/2014/main" id="{6072180F-454C-6EDA-E221-4AA6B2C133D2}"/>
              </a:ext>
            </a:extLst>
          </p:cNvPr>
          <p:cNvPicPr>
            <a:picLocks noChangeAspect="1"/>
          </p:cNvPicPr>
          <p:nvPr/>
        </p:nvPicPr>
        <p:blipFill>
          <a:blip r:embed="rId3"/>
          <a:stretch>
            <a:fillRect/>
          </a:stretch>
        </p:blipFill>
        <p:spPr>
          <a:xfrm>
            <a:off x="2405062" y="5046194"/>
            <a:ext cx="7381875" cy="942975"/>
          </a:xfrm>
          <a:prstGeom prst="rect">
            <a:avLst/>
          </a:prstGeom>
        </p:spPr>
      </p:pic>
    </p:spTree>
    <p:extLst>
      <p:ext uri="{BB962C8B-B14F-4D97-AF65-F5344CB8AC3E}">
        <p14:creationId xmlns:p14="http://schemas.microsoft.com/office/powerpoint/2010/main" val="1035452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5557-5C11-BD34-CD98-58B9DB174B51}"/>
              </a:ext>
            </a:extLst>
          </p:cNvPr>
          <p:cNvSpPr>
            <a:spLocks noGrp="1"/>
          </p:cNvSpPr>
          <p:nvPr>
            <p:ph type="title"/>
          </p:nvPr>
        </p:nvSpPr>
        <p:spPr/>
        <p:txBody>
          <a:bodyPr/>
          <a:lstStyle/>
          <a:p>
            <a:r>
              <a:rPr lang="en-US"/>
              <a:t>With Projections</a:t>
            </a:r>
            <a:endParaRPr lang="en-IN"/>
          </a:p>
        </p:txBody>
      </p:sp>
      <p:sp>
        <p:nvSpPr>
          <p:cNvPr id="4" name="TextBox 3">
            <a:extLst>
              <a:ext uri="{FF2B5EF4-FFF2-40B4-BE49-F238E27FC236}">
                <a16:creationId xmlns:a16="http://schemas.microsoft.com/office/drawing/2014/main" id="{4FA284D2-67A0-F5B1-6CEF-1453F9A7F201}"/>
              </a:ext>
            </a:extLst>
          </p:cNvPr>
          <p:cNvSpPr txBox="1"/>
          <p:nvPr/>
        </p:nvSpPr>
        <p:spPr>
          <a:xfrm>
            <a:off x="1656760" y="1930883"/>
            <a:ext cx="3631677" cy="1384995"/>
          </a:xfrm>
          <a:prstGeom prst="rect">
            <a:avLst/>
          </a:prstGeom>
          <a:solidFill>
            <a:schemeClr val="bg1">
              <a:lumMod val="85000"/>
              <a:lumOff val="15000"/>
            </a:schemeClr>
          </a:solidFill>
        </p:spPr>
        <p:txBody>
          <a:bodyPr wrap="square">
            <a:spAutoFit/>
          </a:bodyPr>
          <a:lstStyle/>
          <a:p>
            <a:pPr marR="0" algn="l" rtl="0"/>
            <a:r>
              <a:rPr lang="en-IN" sz="1800" b="0" i="0" u="none" strike="noStrike" baseline="0">
                <a:solidFill>
                  <a:srgbClr val="C8C8C8"/>
                </a:solidFill>
                <a:latin typeface="Cascadia Mono SemiLight" panose="020B0609020000020004" pitchFamily="49" charset="0"/>
              </a:rPr>
              <a:t>std</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C8C8C8"/>
                </a:solidFill>
                <a:latin typeface="Cascadia Mono SemiLight" panose="020B0609020000020004" pitchFamily="49" charset="0"/>
              </a:rPr>
              <a:t>ranges</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C8C8C8"/>
                </a:solidFill>
                <a:latin typeface="Cascadia Mono SemiLight" panose="020B0609020000020004" pitchFamily="49" charset="0"/>
              </a:rPr>
              <a:t>sort</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9CDCFE"/>
                </a:solidFill>
                <a:latin typeface="Cascadia Mono SemiLight" panose="020B0609020000020004" pitchFamily="49" charset="0"/>
              </a:rPr>
              <a:t>documents</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C8C8C8"/>
                </a:solidFill>
                <a:latin typeface="Cascadia Mono SemiLight" panose="020B0609020000020004" pitchFamily="49" charset="0"/>
              </a:rPr>
              <a:t>std</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C8C8C8"/>
                </a:solidFill>
                <a:latin typeface="Cascadia Mono SemiLight" panose="020B0609020000020004" pitchFamily="49" charset="0"/>
              </a:rPr>
              <a:t>ranges</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4EC9B0"/>
                </a:solidFill>
                <a:latin typeface="Cascadia Mono SemiLight" panose="020B0609020000020004" pitchFamily="49" charset="0"/>
              </a:rPr>
              <a:t>less</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p>
          <a:p>
            <a:pPr marR="0" algn="l" rtl="0"/>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&amp;</a:t>
            </a:r>
            <a:r>
              <a:rPr lang="en-IN" sz="1800" b="0" i="0" u="none" strike="noStrike" baseline="0">
                <a:solidFill>
                  <a:srgbClr val="4EC9B0"/>
                </a:solidFill>
                <a:latin typeface="Cascadia Mono SemiLight" panose="020B0609020000020004" pitchFamily="49" charset="0"/>
              </a:rPr>
              <a:t>Document</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DADADA"/>
                </a:solidFill>
                <a:latin typeface="Cascadia Mono SemiLight" panose="020B0609020000020004" pitchFamily="49" charset="0"/>
              </a:rPr>
              <a:t>name</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endParaRPr lang="en-IN" sz="1200" b="0" i="0" u="none" strike="noStrike" kern="100" baseline="0">
              <a:latin typeface="Times New Roman" panose="02020603050405020304" pitchFamily="18" charset="0"/>
            </a:endParaRPr>
          </a:p>
        </p:txBody>
      </p:sp>
      <p:sp>
        <p:nvSpPr>
          <p:cNvPr id="5" name="TextBox 4">
            <a:extLst>
              <a:ext uri="{FF2B5EF4-FFF2-40B4-BE49-F238E27FC236}">
                <a16:creationId xmlns:a16="http://schemas.microsoft.com/office/drawing/2014/main" id="{8E2D3B66-B3E1-AAC3-000F-DEE322D7AA57}"/>
              </a:ext>
            </a:extLst>
          </p:cNvPr>
          <p:cNvSpPr txBox="1"/>
          <p:nvPr/>
        </p:nvSpPr>
        <p:spPr>
          <a:xfrm>
            <a:off x="6982119" y="1930883"/>
            <a:ext cx="2791120" cy="1384995"/>
          </a:xfrm>
          <a:prstGeom prst="rect">
            <a:avLst/>
          </a:prstGeom>
          <a:solidFill>
            <a:schemeClr val="bg1">
              <a:lumMod val="85000"/>
              <a:lumOff val="15000"/>
            </a:schemeClr>
          </a:solidFill>
        </p:spPr>
        <p:txBody>
          <a:bodyPr wrap="square">
            <a:spAutoFit/>
          </a:bodyPr>
          <a:lstStyle/>
          <a:p>
            <a:r>
              <a:rPr lang="en-IN" sz="1200">
                <a:latin typeface="JetBrains Mono" pitchFamily="2" charset="0"/>
              </a:rPr>
              <a:t>---- Sorted by Name ----</a:t>
            </a:r>
          </a:p>
          <a:p>
            <a:r>
              <a:rPr lang="en-IN" sz="1200">
                <a:latin typeface="JetBrains Mono" pitchFamily="2" charset="0"/>
              </a:rPr>
              <a:t>Accounting      8512  </a:t>
            </a:r>
            <a:r>
              <a:rPr lang="en-IN" sz="1200" err="1">
                <a:latin typeface="JetBrains Mono" pitchFamily="2" charset="0"/>
              </a:rPr>
              <a:t>xls</a:t>
            </a:r>
            <a:endParaRPr lang="en-IN" sz="1200">
              <a:latin typeface="JetBrains Mono" pitchFamily="2" charset="0"/>
            </a:endParaRPr>
          </a:p>
          <a:p>
            <a:r>
              <a:rPr lang="en-IN" sz="1200">
                <a:latin typeface="JetBrains Mono" pitchFamily="2" charset="0"/>
              </a:rPr>
              <a:t>Budgeting        620  </a:t>
            </a:r>
            <a:r>
              <a:rPr lang="en-IN" sz="1200" err="1">
                <a:latin typeface="JetBrains Mono" pitchFamily="2" charset="0"/>
              </a:rPr>
              <a:t>xls</a:t>
            </a:r>
            <a:endParaRPr lang="en-IN" sz="1200">
              <a:latin typeface="JetBrains Mono" pitchFamily="2" charset="0"/>
            </a:endParaRPr>
          </a:p>
          <a:p>
            <a:r>
              <a:rPr lang="en-IN" sz="1200">
                <a:latin typeface="JetBrains Mono" pitchFamily="2" charset="0"/>
              </a:rPr>
              <a:t>E-Invoice       7089  pdf</a:t>
            </a:r>
          </a:p>
          <a:p>
            <a:r>
              <a:rPr lang="en-IN" sz="1200">
                <a:latin typeface="JetBrains Mono" pitchFamily="2" charset="0"/>
              </a:rPr>
              <a:t>Insurance        512  doc</a:t>
            </a:r>
          </a:p>
          <a:p>
            <a:r>
              <a:rPr lang="en-IN" sz="1200" err="1">
                <a:latin typeface="JetBrains Mono" pitchFamily="2" charset="0"/>
              </a:rPr>
              <a:t>MeetingNotes</a:t>
            </a:r>
            <a:r>
              <a:rPr lang="en-IN" sz="1200">
                <a:latin typeface="JetBrains Mono" pitchFamily="2" charset="0"/>
              </a:rPr>
              <a:t>     389  </a:t>
            </a:r>
            <a:r>
              <a:rPr lang="en-IN" sz="1200" err="1">
                <a:latin typeface="JetBrains Mono" pitchFamily="2" charset="0"/>
              </a:rPr>
              <a:t>xls</a:t>
            </a:r>
            <a:endParaRPr lang="en-IN" sz="1200">
              <a:latin typeface="JetBrains Mono" pitchFamily="2" charset="0"/>
            </a:endParaRPr>
          </a:p>
          <a:p>
            <a:r>
              <a:rPr lang="en-IN" sz="1200">
                <a:latin typeface="JetBrains Mono" pitchFamily="2" charset="0"/>
              </a:rPr>
              <a:t>Sales            212  doc</a:t>
            </a:r>
          </a:p>
        </p:txBody>
      </p:sp>
      <p:sp>
        <p:nvSpPr>
          <p:cNvPr id="6" name="TextBox 5">
            <a:extLst>
              <a:ext uri="{FF2B5EF4-FFF2-40B4-BE49-F238E27FC236}">
                <a16:creationId xmlns:a16="http://schemas.microsoft.com/office/drawing/2014/main" id="{A1A5A4E1-62E6-7850-6ED5-82133A1F3874}"/>
              </a:ext>
            </a:extLst>
          </p:cNvPr>
          <p:cNvSpPr txBox="1"/>
          <p:nvPr/>
        </p:nvSpPr>
        <p:spPr>
          <a:xfrm>
            <a:off x="1656760" y="3853951"/>
            <a:ext cx="3631677" cy="1384995"/>
          </a:xfrm>
          <a:prstGeom prst="rect">
            <a:avLst/>
          </a:prstGeom>
          <a:solidFill>
            <a:schemeClr val="bg1">
              <a:lumMod val="85000"/>
              <a:lumOff val="15000"/>
            </a:schemeClr>
          </a:solidFill>
        </p:spPr>
        <p:txBody>
          <a:bodyPr wrap="square">
            <a:spAutoFit/>
          </a:bodyPr>
          <a:lstStyle/>
          <a:p>
            <a:pPr marR="0" algn="l" rtl="0"/>
            <a:r>
              <a:rPr lang="en-IN" sz="1800" b="0" i="0" u="none" strike="noStrike" baseline="0">
                <a:solidFill>
                  <a:srgbClr val="C8C8C8"/>
                </a:solidFill>
                <a:latin typeface="Cascadia Mono SemiLight" panose="020B0609020000020004" pitchFamily="49" charset="0"/>
              </a:rPr>
              <a:t>std</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C8C8C8"/>
                </a:solidFill>
                <a:latin typeface="Cascadia Mono SemiLight" panose="020B0609020000020004" pitchFamily="49" charset="0"/>
              </a:rPr>
              <a:t>ranges</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C8C8C8"/>
                </a:solidFill>
                <a:latin typeface="Cascadia Mono SemiLight" panose="020B0609020000020004" pitchFamily="49" charset="0"/>
              </a:rPr>
              <a:t>sort</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9CDCFE"/>
                </a:solidFill>
                <a:latin typeface="Cascadia Mono SemiLight" panose="020B0609020000020004" pitchFamily="49" charset="0"/>
              </a:rPr>
              <a:t>documents</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C8C8C8"/>
                </a:solidFill>
                <a:latin typeface="Cascadia Mono SemiLight" panose="020B0609020000020004" pitchFamily="49" charset="0"/>
              </a:rPr>
              <a:t>std</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C8C8C8"/>
                </a:solidFill>
                <a:latin typeface="Cascadia Mono SemiLight" panose="020B0609020000020004" pitchFamily="49" charset="0"/>
              </a:rPr>
              <a:t>ranges</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4EC9B0"/>
                </a:solidFill>
                <a:latin typeface="Cascadia Mono SemiLight" panose="020B0609020000020004" pitchFamily="49" charset="0"/>
              </a:rPr>
              <a:t>less</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p>
          <a:p>
            <a:pPr marR="0" algn="l" rtl="0"/>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&amp;</a:t>
            </a:r>
            <a:r>
              <a:rPr lang="en-IN" sz="1800" b="0" i="0" u="none" strike="noStrike" baseline="0">
                <a:solidFill>
                  <a:srgbClr val="4EC9B0"/>
                </a:solidFill>
                <a:latin typeface="Cascadia Mono SemiLight" panose="020B0609020000020004" pitchFamily="49" charset="0"/>
              </a:rPr>
              <a:t>Document</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DADADA"/>
                </a:solidFill>
                <a:latin typeface="Cascadia Mono SemiLight" panose="020B0609020000020004" pitchFamily="49" charset="0"/>
              </a:rPr>
              <a:t>size</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endParaRPr lang="en-IN" sz="1200" b="0" i="0" u="none" strike="noStrike" kern="100" baseline="0">
              <a:latin typeface="Times New Roman" panose="02020603050405020304" pitchFamily="18" charset="0"/>
            </a:endParaRPr>
          </a:p>
        </p:txBody>
      </p:sp>
      <p:sp>
        <p:nvSpPr>
          <p:cNvPr id="7" name="TextBox 6">
            <a:extLst>
              <a:ext uri="{FF2B5EF4-FFF2-40B4-BE49-F238E27FC236}">
                <a16:creationId xmlns:a16="http://schemas.microsoft.com/office/drawing/2014/main" id="{2CB7D6F1-D16D-2477-4CA6-8E5993188C79}"/>
              </a:ext>
            </a:extLst>
          </p:cNvPr>
          <p:cNvSpPr txBox="1"/>
          <p:nvPr/>
        </p:nvSpPr>
        <p:spPr>
          <a:xfrm>
            <a:off x="6982119" y="3853951"/>
            <a:ext cx="2791120" cy="1384995"/>
          </a:xfrm>
          <a:prstGeom prst="rect">
            <a:avLst/>
          </a:prstGeom>
          <a:solidFill>
            <a:schemeClr val="bg1">
              <a:lumMod val="85000"/>
              <a:lumOff val="15000"/>
            </a:schemeClr>
          </a:solidFill>
        </p:spPr>
        <p:txBody>
          <a:bodyPr wrap="square">
            <a:spAutoFit/>
          </a:bodyPr>
          <a:lstStyle/>
          <a:p>
            <a:r>
              <a:rPr lang="en-IN" sz="1200">
                <a:latin typeface="JetBrains Mono" pitchFamily="2" charset="0"/>
              </a:rPr>
              <a:t>---- Sorted by Size ----</a:t>
            </a:r>
          </a:p>
          <a:p>
            <a:r>
              <a:rPr lang="en-IN" sz="1200">
                <a:latin typeface="JetBrains Mono" pitchFamily="2" charset="0"/>
              </a:rPr>
              <a:t>Sales            212  doc</a:t>
            </a:r>
          </a:p>
          <a:p>
            <a:r>
              <a:rPr lang="en-IN" sz="1200" err="1">
                <a:latin typeface="JetBrains Mono" pitchFamily="2" charset="0"/>
              </a:rPr>
              <a:t>MeetingNotes</a:t>
            </a:r>
            <a:r>
              <a:rPr lang="en-IN" sz="1200">
                <a:latin typeface="JetBrains Mono" pitchFamily="2" charset="0"/>
              </a:rPr>
              <a:t>     389  </a:t>
            </a:r>
            <a:r>
              <a:rPr lang="en-IN" sz="1200" err="1">
                <a:latin typeface="JetBrains Mono" pitchFamily="2" charset="0"/>
              </a:rPr>
              <a:t>xls</a:t>
            </a:r>
            <a:endParaRPr lang="en-IN" sz="1200">
              <a:latin typeface="JetBrains Mono" pitchFamily="2" charset="0"/>
            </a:endParaRPr>
          </a:p>
          <a:p>
            <a:r>
              <a:rPr lang="en-IN" sz="1200">
                <a:latin typeface="JetBrains Mono" pitchFamily="2" charset="0"/>
              </a:rPr>
              <a:t>Insurance        512  doc</a:t>
            </a:r>
          </a:p>
          <a:p>
            <a:r>
              <a:rPr lang="en-IN" sz="1200">
                <a:latin typeface="JetBrains Mono" pitchFamily="2" charset="0"/>
              </a:rPr>
              <a:t>Budgeting        620  </a:t>
            </a:r>
            <a:r>
              <a:rPr lang="en-IN" sz="1200" err="1">
                <a:latin typeface="JetBrains Mono" pitchFamily="2" charset="0"/>
              </a:rPr>
              <a:t>xls</a:t>
            </a:r>
            <a:endParaRPr lang="en-IN" sz="1200">
              <a:latin typeface="JetBrains Mono" pitchFamily="2" charset="0"/>
            </a:endParaRPr>
          </a:p>
          <a:p>
            <a:r>
              <a:rPr lang="en-IN" sz="1200">
                <a:latin typeface="JetBrains Mono" pitchFamily="2" charset="0"/>
              </a:rPr>
              <a:t>E-Invoice       7089  pdf</a:t>
            </a:r>
          </a:p>
          <a:p>
            <a:r>
              <a:rPr lang="en-IN" sz="1200">
                <a:latin typeface="JetBrains Mono" pitchFamily="2" charset="0"/>
              </a:rPr>
              <a:t>Accounting      8512  </a:t>
            </a:r>
            <a:r>
              <a:rPr lang="en-IN" sz="1200" err="1">
                <a:latin typeface="JetBrains Mono" pitchFamily="2" charset="0"/>
              </a:rPr>
              <a:t>xls</a:t>
            </a:r>
            <a:endParaRPr lang="en-IN" sz="1200">
              <a:latin typeface="JetBrains Mono" pitchFamily="2" charset="0"/>
            </a:endParaRPr>
          </a:p>
        </p:txBody>
      </p:sp>
      <p:cxnSp>
        <p:nvCxnSpPr>
          <p:cNvPr id="9" name="Straight Arrow Connector 8">
            <a:extLst>
              <a:ext uri="{FF2B5EF4-FFF2-40B4-BE49-F238E27FC236}">
                <a16:creationId xmlns:a16="http://schemas.microsoft.com/office/drawing/2014/main" id="{58A46CB9-7693-4D0F-BAC9-A057045F438D}"/>
              </a:ext>
            </a:extLst>
          </p:cNvPr>
          <p:cNvCxnSpPr/>
          <p:nvPr/>
        </p:nvCxnSpPr>
        <p:spPr>
          <a:xfrm>
            <a:off x="5778631" y="2611225"/>
            <a:ext cx="867266" cy="0"/>
          </a:xfrm>
          <a:prstGeom prst="straightConnector1">
            <a:avLst/>
          </a:prstGeom>
          <a:ln w="38100">
            <a:solidFill>
              <a:schemeClr val="bg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F52F623-C7B6-CC9D-EEE4-34A89A345F78}"/>
              </a:ext>
            </a:extLst>
          </p:cNvPr>
          <p:cNvCxnSpPr/>
          <p:nvPr/>
        </p:nvCxnSpPr>
        <p:spPr>
          <a:xfrm>
            <a:off x="5750350" y="4524866"/>
            <a:ext cx="867266" cy="0"/>
          </a:xfrm>
          <a:prstGeom prst="straightConnector1">
            <a:avLst/>
          </a:prstGeom>
          <a:ln w="38100">
            <a:solidFill>
              <a:schemeClr val="bg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70238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406F-35BB-4DA1-180A-6838BB9AED11}"/>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5C7950D2-38E7-B513-9773-6DA9EE30F019}"/>
              </a:ext>
            </a:extLst>
          </p:cNvPr>
          <p:cNvSpPr txBox="1"/>
          <p:nvPr/>
        </p:nvSpPr>
        <p:spPr>
          <a:xfrm>
            <a:off x="508262" y="2080075"/>
            <a:ext cx="3856348" cy="1569660"/>
          </a:xfrm>
          <a:prstGeom prst="rect">
            <a:avLst/>
          </a:prstGeom>
          <a:solidFill>
            <a:schemeClr val="bg1">
              <a:lumMod val="85000"/>
              <a:lumOff val="15000"/>
            </a:schemeClr>
          </a:solidFill>
        </p:spPr>
        <p:txBody>
          <a:bodyPr wrap="square">
            <a:spAutoFit/>
          </a:bodyPr>
          <a:lstStyle/>
          <a:p>
            <a:pPr marR="0" algn="l" rtl="0"/>
            <a:r>
              <a:rPr lang="en-IN" sz="1600" b="0" i="0" u="none" strike="noStrike" baseline="0">
                <a:solidFill>
                  <a:srgbClr val="C8C8C8"/>
                </a:solidFill>
                <a:latin typeface="Cascadia Mono SemiLight" panose="020B0609020000020004" pitchFamily="49" charset="0"/>
              </a:rPr>
              <a:t>std</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C8C8C8"/>
                </a:solidFill>
                <a:latin typeface="Cascadia Mono SemiLight" panose="020B0609020000020004" pitchFamily="49" charset="0"/>
              </a:rPr>
              <a:t>ranges</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C8C8C8"/>
                </a:solidFill>
                <a:latin typeface="Cascadia Mono SemiLight" panose="020B0609020000020004" pitchFamily="49" charset="0"/>
              </a:rPr>
              <a:t>sort</a:t>
            </a:r>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a:p>
            <a:pPr marR="0" algn="l" rtl="0"/>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9CDCFE"/>
                </a:solidFill>
                <a:latin typeface="Cascadia Mono SemiLight" panose="020B0609020000020004" pitchFamily="49" charset="0"/>
              </a:rPr>
              <a:t>documents</a:t>
            </a:r>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a:p>
            <a:pPr marR="0" algn="l" rtl="0"/>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C8C8C8"/>
                </a:solidFill>
                <a:latin typeface="Cascadia Mono SemiLight" panose="020B0609020000020004" pitchFamily="49" charset="0"/>
              </a:rPr>
              <a:t>std</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C8C8C8"/>
                </a:solidFill>
                <a:latin typeface="Cascadia Mono SemiLight" panose="020B0609020000020004" pitchFamily="49" charset="0"/>
              </a:rPr>
              <a:t>ranges</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4EC9B0"/>
                </a:solidFill>
                <a:latin typeface="Cascadia Mono SemiLight" panose="020B0609020000020004" pitchFamily="49" charset="0"/>
              </a:rPr>
              <a:t>less</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F2F8F8"/>
                </a:solidFill>
                <a:latin typeface="Cascadia Mono SemiLight" panose="020B0609020000020004" pitchFamily="49" charset="0"/>
              </a:rPr>
              <a:t> </a:t>
            </a:r>
          </a:p>
          <a:p>
            <a:pPr marR="0" algn="l" rtl="0"/>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a:t>
            </a:r>
            <a:r>
              <a:rPr lang="en-IN" sz="1600" b="0" i="0" u="none" strike="noStrike" baseline="0" err="1">
                <a:solidFill>
                  <a:srgbClr val="569CD6"/>
                </a:solidFill>
                <a:latin typeface="Cascadia Mono SemiLight" panose="020B0609020000020004" pitchFamily="49" charset="0"/>
              </a:rPr>
              <a:t>const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569CD6"/>
                </a:solidFill>
                <a:latin typeface="Cascadia Mono SemiLight" panose="020B0609020000020004" pitchFamily="49" charset="0"/>
              </a:rPr>
              <a:t>auto</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&amp;</a:t>
            </a:r>
            <a:r>
              <a:rPr lang="en-IN" sz="1600" b="0" i="0" u="none" strike="noStrike" baseline="0">
                <a:solidFill>
                  <a:srgbClr val="9A9A9A"/>
                </a:solidFill>
                <a:latin typeface="Cascadia Mono SemiLight" panose="020B0609020000020004" pitchFamily="49" charset="0"/>
              </a:rPr>
              <a:t>d</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a:p>
            <a:pPr marR="0" algn="l" rtl="0"/>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D8A0DF"/>
                </a:solidFill>
                <a:latin typeface="Cascadia Mono SemiLight" panose="020B0609020000020004" pitchFamily="49" charset="0"/>
              </a:rPr>
              <a:t>return</a:t>
            </a:r>
            <a:r>
              <a:rPr lang="en-IN" sz="1600" b="0" i="0" u="none" strike="noStrike" baseline="0">
                <a:solidFill>
                  <a:srgbClr val="F2F8F8"/>
                </a:solidFill>
                <a:latin typeface="Cascadia Mono SemiLight" panose="020B0609020000020004" pitchFamily="49" charset="0"/>
              </a:rPr>
              <a:t> </a:t>
            </a:r>
            <a:r>
              <a:rPr lang="en-IN" sz="1600" b="0" i="0" u="none" strike="noStrike" baseline="0" err="1">
                <a:solidFill>
                  <a:srgbClr val="9A9A9A"/>
                </a:solidFill>
                <a:latin typeface="Cascadia Mono SemiLight" panose="020B0609020000020004" pitchFamily="49" charset="0"/>
              </a:rPr>
              <a:t>d</a:t>
            </a:r>
            <a:r>
              <a:rPr lang="en-IN" sz="1600" b="0" i="0" u="none" strike="noStrike" baseline="0" err="1">
                <a:solidFill>
                  <a:srgbClr val="B4B4B4"/>
                </a:solidFill>
                <a:latin typeface="Cascadia Mono SemiLight" panose="020B0609020000020004" pitchFamily="49" charset="0"/>
              </a:rPr>
              <a:t>.</a:t>
            </a:r>
            <a:r>
              <a:rPr lang="en-IN" sz="1600" b="0" i="0" u="none" strike="noStrike" baseline="0" err="1">
                <a:solidFill>
                  <a:srgbClr val="DADADA"/>
                </a:solidFill>
                <a:latin typeface="Cascadia Mono SemiLight" panose="020B0609020000020004" pitchFamily="49" charset="0"/>
              </a:rPr>
              <a:t>size</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&lt;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D93F9"/>
                </a:solidFill>
                <a:latin typeface="Cascadia Mono SemiLight" panose="020B0609020000020004" pitchFamily="49" charset="0"/>
              </a:rPr>
              <a:t>1024</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a:p>
            <a:pPr marR="0" algn="l" rtl="0"/>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p:txBody>
      </p:sp>
      <p:sp>
        <p:nvSpPr>
          <p:cNvPr id="6" name="TextBox 5">
            <a:extLst>
              <a:ext uri="{FF2B5EF4-FFF2-40B4-BE49-F238E27FC236}">
                <a16:creationId xmlns:a16="http://schemas.microsoft.com/office/drawing/2014/main" id="{CE45132C-5320-677E-13F1-DE365442A0B6}"/>
              </a:ext>
            </a:extLst>
          </p:cNvPr>
          <p:cNvSpPr txBox="1"/>
          <p:nvPr/>
        </p:nvSpPr>
        <p:spPr>
          <a:xfrm>
            <a:off x="5841871" y="2080075"/>
            <a:ext cx="3971041" cy="1600438"/>
          </a:xfrm>
          <a:prstGeom prst="rect">
            <a:avLst/>
          </a:prstGeom>
          <a:solidFill>
            <a:schemeClr val="bg1">
              <a:lumMod val="85000"/>
              <a:lumOff val="15000"/>
            </a:schemeClr>
          </a:solidFill>
        </p:spPr>
        <p:txBody>
          <a:bodyPr wrap="square">
            <a:spAutoFit/>
          </a:bodyPr>
          <a:lstStyle/>
          <a:p>
            <a:r>
              <a:rPr lang="en-IN" sz="1400">
                <a:latin typeface="JetBrains Mono" pitchFamily="2" charset="0"/>
              </a:rPr>
              <a:t>---- Sorted by size &lt; 1024 ----</a:t>
            </a:r>
          </a:p>
          <a:p>
            <a:r>
              <a:rPr lang="en-IN" sz="1400">
                <a:latin typeface="JetBrains Mono" pitchFamily="2" charset="0"/>
              </a:rPr>
              <a:t>Accounting      8512  </a:t>
            </a:r>
            <a:r>
              <a:rPr lang="en-IN" sz="1400" err="1">
                <a:latin typeface="JetBrains Mono" pitchFamily="2" charset="0"/>
              </a:rPr>
              <a:t>xls</a:t>
            </a:r>
            <a:endParaRPr lang="en-IN" sz="1400">
              <a:latin typeface="JetBrains Mono" pitchFamily="2" charset="0"/>
            </a:endParaRPr>
          </a:p>
          <a:p>
            <a:r>
              <a:rPr lang="en-IN" sz="1400">
                <a:latin typeface="JetBrains Mono" pitchFamily="2" charset="0"/>
              </a:rPr>
              <a:t>E-Invoice       7089  pdf</a:t>
            </a:r>
          </a:p>
          <a:p>
            <a:r>
              <a:rPr lang="en-IN" sz="1400">
                <a:latin typeface="JetBrains Mono" pitchFamily="2" charset="0"/>
              </a:rPr>
              <a:t>Sales            212  doc</a:t>
            </a:r>
          </a:p>
          <a:p>
            <a:r>
              <a:rPr lang="en-IN" sz="1400">
                <a:latin typeface="JetBrains Mono" pitchFamily="2" charset="0"/>
              </a:rPr>
              <a:t>Insurance        512  doc</a:t>
            </a:r>
          </a:p>
          <a:p>
            <a:r>
              <a:rPr lang="en-IN" sz="1400" err="1">
                <a:latin typeface="JetBrains Mono" pitchFamily="2" charset="0"/>
              </a:rPr>
              <a:t>MeetingNotes</a:t>
            </a:r>
            <a:r>
              <a:rPr lang="en-IN" sz="1400">
                <a:latin typeface="JetBrains Mono" pitchFamily="2" charset="0"/>
              </a:rPr>
              <a:t>     389  </a:t>
            </a:r>
            <a:r>
              <a:rPr lang="en-IN" sz="1400" err="1">
                <a:latin typeface="JetBrains Mono" pitchFamily="2" charset="0"/>
              </a:rPr>
              <a:t>xls</a:t>
            </a:r>
            <a:endParaRPr lang="en-IN" sz="1400">
              <a:latin typeface="JetBrains Mono" pitchFamily="2" charset="0"/>
            </a:endParaRPr>
          </a:p>
          <a:p>
            <a:r>
              <a:rPr lang="en-IN" sz="1400">
                <a:latin typeface="JetBrains Mono" pitchFamily="2" charset="0"/>
              </a:rPr>
              <a:t>Budgeting        620  </a:t>
            </a:r>
            <a:r>
              <a:rPr lang="en-IN" sz="1400" err="1">
                <a:latin typeface="JetBrains Mono" pitchFamily="2" charset="0"/>
              </a:rPr>
              <a:t>xls</a:t>
            </a:r>
            <a:endParaRPr lang="en-IN" sz="1400">
              <a:latin typeface="JetBrains Mono" pitchFamily="2" charset="0"/>
            </a:endParaRPr>
          </a:p>
        </p:txBody>
      </p:sp>
    </p:spTree>
    <p:extLst>
      <p:ext uri="{BB962C8B-B14F-4D97-AF65-F5344CB8AC3E}">
        <p14:creationId xmlns:p14="http://schemas.microsoft.com/office/powerpoint/2010/main" val="9064695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3481-F09E-E800-5CBA-78B58156457C}"/>
              </a:ext>
            </a:extLst>
          </p:cNvPr>
          <p:cNvSpPr>
            <a:spLocks noGrp="1"/>
          </p:cNvSpPr>
          <p:nvPr>
            <p:ph type="title"/>
          </p:nvPr>
        </p:nvSpPr>
        <p:spPr/>
        <p:txBody>
          <a:bodyPr/>
          <a:lstStyle/>
          <a:p>
            <a:r>
              <a:rPr lang="en-US"/>
              <a:t>New Return Types</a:t>
            </a:r>
            <a:endParaRPr lang="en-IN"/>
          </a:p>
        </p:txBody>
      </p:sp>
      <p:sp>
        <p:nvSpPr>
          <p:cNvPr id="3" name="Content Placeholder 2">
            <a:extLst>
              <a:ext uri="{FF2B5EF4-FFF2-40B4-BE49-F238E27FC236}">
                <a16:creationId xmlns:a16="http://schemas.microsoft.com/office/drawing/2014/main" id="{4DECEB0F-FB7D-A556-74E9-6800DBED361A}"/>
              </a:ext>
            </a:extLst>
          </p:cNvPr>
          <p:cNvSpPr>
            <a:spLocks noGrp="1"/>
          </p:cNvSpPr>
          <p:nvPr>
            <p:ph idx="1"/>
          </p:nvPr>
        </p:nvSpPr>
        <p:spPr/>
        <p:txBody>
          <a:bodyPr>
            <a:normAutofit fontScale="92500"/>
          </a:bodyPr>
          <a:lstStyle/>
          <a:p>
            <a:r>
              <a:rPr lang="en-US"/>
              <a:t>The range algorithms have new return types</a:t>
            </a:r>
          </a:p>
          <a:p>
            <a:r>
              <a:rPr lang="en-US"/>
              <a:t>Give more information regarding the output of the algorithm</a:t>
            </a:r>
          </a:p>
          <a:p>
            <a:r>
              <a:rPr lang="en-US"/>
              <a:t>Simple class templates with no base classes or members</a:t>
            </a:r>
          </a:p>
          <a:p>
            <a:r>
              <a:rPr lang="en-US"/>
              <a:t>To simplify their usage, the return types have been aliased</a:t>
            </a:r>
          </a:p>
          <a:p>
            <a:r>
              <a:rPr lang="en-US"/>
              <a:t>Suffix _</a:t>
            </a:r>
            <a:r>
              <a:rPr lang="en-US" i="1"/>
              <a:t>result</a:t>
            </a:r>
            <a:r>
              <a:rPr lang="en-US"/>
              <a:t> is added to algorithm’s name</a:t>
            </a:r>
          </a:p>
          <a:p>
            <a:pPr lvl="1"/>
            <a:r>
              <a:rPr lang="en-US"/>
              <a:t>e.g., </a:t>
            </a:r>
            <a:r>
              <a:rPr lang="en-US" i="1" err="1"/>
              <a:t>for_each_result</a:t>
            </a:r>
            <a:endParaRPr lang="en-IN" i="1"/>
          </a:p>
        </p:txBody>
      </p:sp>
    </p:spTree>
    <p:extLst>
      <p:ext uri="{BB962C8B-B14F-4D97-AF65-F5344CB8AC3E}">
        <p14:creationId xmlns:p14="http://schemas.microsoft.com/office/powerpoint/2010/main" val="123627739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C571E6-BE7B-41C2-C30A-EC4FED155633}"/>
              </a:ext>
            </a:extLst>
          </p:cNvPr>
          <p:cNvSpPr>
            <a:spLocks noGrp="1"/>
          </p:cNvSpPr>
          <p:nvPr>
            <p:ph type="title"/>
          </p:nvPr>
        </p:nvSpPr>
        <p:spPr/>
        <p:txBody>
          <a:bodyPr/>
          <a:lstStyle/>
          <a:p>
            <a:r>
              <a:rPr lang="en-US"/>
              <a:t>Return Types</a:t>
            </a:r>
            <a:endParaRPr lang="en-IN"/>
          </a:p>
        </p:txBody>
      </p:sp>
      <p:graphicFrame>
        <p:nvGraphicFramePr>
          <p:cNvPr id="5" name="Content Placeholder 3">
            <a:extLst>
              <a:ext uri="{FF2B5EF4-FFF2-40B4-BE49-F238E27FC236}">
                <a16:creationId xmlns:a16="http://schemas.microsoft.com/office/drawing/2014/main" id="{C4571812-E857-5B88-F8ED-96093AF1D025}"/>
              </a:ext>
            </a:extLst>
          </p:cNvPr>
          <p:cNvGraphicFramePr>
            <a:graphicFrameLocks/>
          </p:cNvGraphicFramePr>
          <p:nvPr/>
        </p:nvGraphicFramePr>
        <p:xfrm>
          <a:off x="838200" y="2322195"/>
          <a:ext cx="10515600" cy="3284220"/>
        </p:xfrm>
        <a:graphic>
          <a:graphicData uri="http://schemas.openxmlformats.org/drawingml/2006/table">
            <a:tbl>
              <a:tblPr firstRow="1">
                <a:tableStyleId>{0660B408-B3CF-4A94-85FC-2B1E0A45F4A2}</a:tableStyleId>
              </a:tblPr>
              <a:tblGrid>
                <a:gridCol w="2552700">
                  <a:extLst>
                    <a:ext uri="{9D8B030D-6E8A-4147-A177-3AD203B41FA5}">
                      <a16:colId xmlns:a16="http://schemas.microsoft.com/office/drawing/2014/main" val="1872905038"/>
                    </a:ext>
                  </a:extLst>
                </a:gridCol>
                <a:gridCol w="2590800">
                  <a:extLst>
                    <a:ext uri="{9D8B030D-6E8A-4147-A177-3AD203B41FA5}">
                      <a16:colId xmlns:a16="http://schemas.microsoft.com/office/drawing/2014/main" val="664264026"/>
                    </a:ext>
                  </a:extLst>
                </a:gridCol>
                <a:gridCol w="5372100">
                  <a:extLst>
                    <a:ext uri="{9D8B030D-6E8A-4147-A177-3AD203B41FA5}">
                      <a16:colId xmlns:a16="http://schemas.microsoft.com/office/drawing/2014/main" val="354633794"/>
                    </a:ext>
                  </a:extLst>
                </a:gridCol>
              </a:tblGrid>
              <a:tr h="297581">
                <a:tc>
                  <a:txBody>
                    <a:bodyPr/>
                    <a:lstStyle/>
                    <a:p>
                      <a:r>
                        <a:rPr lang="en-IN" sz="2000" b="1">
                          <a:solidFill>
                            <a:schemeClr val="tx1"/>
                          </a:solidFill>
                          <a:effectLst/>
                        </a:rPr>
                        <a:t>Result Type</a:t>
                      </a:r>
                    </a:p>
                    <a:p>
                      <a:r>
                        <a:rPr lang="en-IN" sz="2000" b="1">
                          <a:solidFill>
                            <a:schemeClr val="tx1"/>
                          </a:solidFill>
                          <a:effectLst/>
                        </a:rPr>
                        <a:t>(std::ranges::)</a:t>
                      </a:r>
                      <a:endParaRPr lang="en-IN" sz="4400">
                        <a:solidFill>
                          <a:schemeClr val="tx1"/>
                        </a:solidFill>
                        <a:effectLst/>
                      </a:endParaRPr>
                    </a:p>
                  </a:txBody>
                  <a:tcPr anchor="b">
                    <a:lnL w="19050" cap="flat" cmpd="sng" algn="ctr">
                      <a:solidFill>
                        <a:schemeClr val="tx1">
                          <a:lumMod val="65000"/>
                        </a:schemeClr>
                      </a:solidFill>
                      <a:prstDash val="solid"/>
                      <a:round/>
                      <a:headEnd type="none" w="med" len="med"/>
                      <a:tailEnd type="none" w="med" len="med"/>
                    </a:lnL>
                    <a:lnR w="19050" cap="flat" cmpd="sng" algn="ctr">
                      <a:solidFill>
                        <a:schemeClr val="tx1">
                          <a:lumMod val="65000"/>
                        </a:schemeClr>
                      </a:solidFill>
                      <a:prstDash val="solid"/>
                      <a:round/>
                      <a:headEnd type="none" w="med" len="med"/>
                      <a:tailEnd type="none" w="med" len="med"/>
                    </a:lnR>
                    <a:lnT w="1905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2000" b="1" kern="1200">
                          <a:solidFill>
                            <a:schemeClr val="tx1"/>
                          </a:solidFill>
                          <a:effectLst/>
                          <a:latin typeface="+mn-lt"/>
                          <a:ea typeface="+mn-ea"/>
                          <a:cs typeface="+mn-cs"/>
                        </a:rPr>
                        <a:t>Returned by</a:t>
                      </a:r>
                    </a:p>
                    <a:p>
                      <a:r>
                        <a:rPr lang="en-US" sz="2000" b="1" kern="1200">
                          <a:solidFill>
                            <a:schemeClr val="tx1"/>
                          </a:solidFill>
                          <a:effectLst/>
                          <a:latin typeface="+mn-lt"/>
                          <a:ea typeface="+mn-ea"/>
                          <a:cs typeface="+mn-cs"/>
                        </a:rPr>
                        <a:t>(std::ranges::)</a:t>
                      </a:r>
                      <a:endParaRPr lang="en-IN" sz="2000" b="1" kern="1200">
                        <a:solidFill>
                          <a:schemeClr val="tx1"/>
                        </a:solidFill>
                        <a:effectLst/>
                        <a:latin typeface="+mn-lt"/>
                        <a:ea typeface="+mn-ea"/>
                        <a:cs typeface="+mn-cs"/>
                      </a:endParaRPr>
                    </a:p>
                  </a:txBody>
                  <a:tcPr anchor="b">
                    <a:lnL w="19050" cap="flat" cmpd="sng" algn="ctr">
                      <a:solidFill>
                        <a:schemeClr val="tx1">
                          <a:lumMod val="65000"/>
                        </a:schemeClr>
                      </a:solidFill>
                      <a:prstDash val="solid"/>
                      <a:round/>
                      <a:headEnd type="none" w="med" len="med"/>
                      <a:tailEnd type="none" w="med" len="med"/>
                    </a:lnL>
                    <a:lnR w="19050" cap="flat" cmpd="sng" algn="ctr">
                      <a:solidFill>
                        <a:schemeClr val="tx1">
                          <a:lumMod val="65000"/>
                        </a:schemeClr>
                      </a:solidFill>
                      <a:prstDash val="solid"/>
                      <a:round/>
                      <a:headEnd type="none" w="med" len="med"/>
                      <a:tailEnd type="none" w="med" len="med"/>
                    </a:lnR>
                    <a:lnT w="1905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IN" sz="2000" b="1">
                          <a:solidFill>
                            <a:schemeClr val="tx1"/>
                          </a:solidFill>
                          <a:effectLst/>
                        </a:rPr>
                        <a:t>Description</a:t>
                      </a:r>
                      <a:endParaRPr lang="en-IN" sz="2000">
                        <a:solidFill>
                          <a:schemeClr val="tx1"/>
                        </a:solidFill>
                        <a:effectLst/>
                      </a:endParaRPr>
                    </a:p>
                  </a:txBody>
                  <a:tcPr anchor="b">
                    <a:lnL w="19050" cap="flat" cmpd="sng" algn="ctr">
                      <a:solidFill>
                        <a:schemeClr val="tx1">
                          <a:lumMod val="65000"/>
                        </a:schemeClr>
                      </a:solidFill>
                      <a:prstDash val="solid"/>
                      <a:round/>
                      <a:headEnd type="none" w="med" len="med"/>
                      <a:tailEnd type="none" w="med" len="med"/>
                    </a:lnL>
                    <a:lnR w="19050" cap="flat" cmpd="sng" algn="ctr">
                      <a:solidFill>
                        <a:schemeClr val="tx1">
                          <a:lumMod val="65000"/>
                        </a:schemeClr>
                      </a:solidFill>
                      <a:prstDash val="solid"/>
                      <a:round/>
                      <a:headEnd type="none" w="med" len="med"/>
                      <a:tailEnd type="none" w="med" len="med"/>
                    </a:lnR>
                    <a:lnT w="1905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10136726"/>
                  </a:ext>
                </a:extLst>
              </a:tr>
              <a:tr h="388620">
                <a:tc>
                  <a:txBody>
                    <a:bodyPr/>
                    <a:lstStyle/>
                    <a:p>
                      <a:r>
                        <a:rPr lang="en-US" sz="1600" b="0" i="1" err="1">
                          <a:solidFill>
                            <a:schemeClr val="bg1">
                              <a:lumMod val="85000"/>
                              <a:lumOff val="15000"/>
                            </a:schemeClr>
                          </a:solidFill>
                          <a:effectLst/>
                          <a:latin typeface="Cascadia Mono" panose="020B0609020000020004" pitchFamily="49" charset="0"/>
                          <a:cs typeface="Cascadia Mono" panose="020B0609020000020004" pitchFamily="49" charset="0"/>
                        </a:rPr>
                        <a:t>in_fun_result</a:t>
                      </a:r>
                      <a:endParaRPr lang="en-US" sz="1600" b="0" i="1">
                        <a:solidFill>
                          <a:schemeClr val="bg1">
                            <a:lumMod val="85000"/>
                            <a:lumOff val="15000"/>
                          </a:schemeClr>
                        </a:solidFill>
                        <a:effectLst/>
                        <a:latin typeface="Cascadia Mono" panose="020B0609020000020004" pitchFamily="49" charset="0"/>
                        <a:cs typeface="Cascadia Mono" panose="020B0609020000020004" pitchFamily="49" charset="0"/>
                      </a:endParaRPr>
                    </a:p>
                  </a:txBody>
                  <a:tcPr anchor="ctr">
                    <a:lnL w="1905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600" b="0" i="1" kern="1200" err="1">
                          <a:solidFill>
                            <a:srgbClr val="000000"/>
                          </a:solidFill>
                          <a:effectLst/>
                          <a:latin typeface="JetBrains Mono" pitchFamily="2" charset="0"/>
                          <a:ea typeface="+mn-ea"/>
                          <a:cs typeface="+mn-cs"/>
                        </a:rPr>
                        <a:t>for_each</a:t>
                      </a:r>
                      <a:endParaRPr lang="en-US" sz="1600" b="0" i="1" kern="1200">
                        <a:solidFill>
                          <a:srgbClr val="000000"/>
                        </a:solidFill>
                        <a:effectLst/>
                        <a:latin typeface="JetBrains Mono" pitchFamily="2" charset="0"/>
                        <a:ea typeface="+mn-ea"/>
                        <a:cs typeface="+mn-cs"/>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800" b="0">
                          <a:solidFill>
                            <a:srgbClr val="000000"/>
                          </a:solidFill>
                          <a:effectLst/>
                        </a:rPr>
                        <a:t>stores a function object &amp; an iterator</a:t>
                      </a:r>
                      <a:endParaRPr lang="en-US" sz="1800">
                        <a:effectLst/>
                      </a:endParaRPr>
                    </a:p>
                  </a:txBody>
                  <a:tcPr anchor="ctr">
                    <a:lnL w="12700" cap="flat" cmpd="sng" algn="ctr">
                      <a:solidFill>
                        <a:schemeClr val="tx1">
                          <a:lumMod val="65000"/>
                        </a:schemeClr>
                      </a:solidFill>
                      <a:prstDash val="solid"/>
                      <a:round/>
                      <a:headEnd type="none" w="med" len="med"/>
                      <a:tailEnd type="none" w="med" len="med"/>
                    </a:lnL>
                    <a:lnR w="1905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419447889"/>
                  </a:ext>
                </a:extLst>
              </a:tr>
              <a:tr h="3390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1" err="1">
                          <a:solidFill>
                            <a:schemeClr val="bg1">
                              <a:lumMod val="85000"/>
                              <a:lumOff val="15000"/>
                            </a:schemeClr>
                          </a:solidFill>
                          <a:effectLst/>
                          <a:latin typeface="Cascadia Mono" panose="020B0609020000020004" pitchFamily="49" charset="0"/>
                          <a:cs typeface="Cascadia Mono" panose="020B0609020000020004" pitchFamily="49" charset="0"/>
                        </a:rPr>
                        <a:t>in_in_result</a:t>
                      </a:r>
                      <a:endParaRPr lang="en-US" sz="1600" b="0" i="1">
                        <a:solidFill>
                          <a:schemeClr val="bg1">
                            <a:lumMod val="85000"/>
                            <a:lumOff val="15000"/>
                          </a:schemeClr>
                        </a:solidFill>
                        <a:effectLst/>
                        <a:latin typeface="Cascadia Mono" panose="020B0609020000020004" pitchFamily="49" charset="0"/>
                        <a:cs typeface="Cascadia Mono" panose="020B0609020000020004" pitchFamily="49" charset="0"/>
                      </a:endParaRPr>
                    </a:p>
                  </a:txBody>
                  <a:tcPr anchor="ctr">
                    <a:lnL w="1905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600" i="1">
                          <a:effectLst/>
                          <a:latin typeface="JetBrains Mono" pitchFamily="2" charset="0"/>
                        </a:rPr>
                        <a:t>mismatch</a:t>
                      </a: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800">
                          <a:effectLst/>
                        </a:rPr>
                        <a:t>stores two iterators</a:t>
                      </a:r>
                    </a:p>
                  </a:txBody>
                  <a:tcPr anchor="ctr">
                    <a:lnL w="12700" cap="flat" cmpd="sng" algn="ctr">
                      <a:solidFill>
                        <a:schemeClr val="tx1">
                          <a:lumMod val="65000"/>
                        </a:schemeClr>
                      </a:solidFill>
                      <a:prstDash val="solid"/>
                      <a:round/>
                      <a:headEnd type="none" w="med" len="med"/>
                      <a:tailEnd type="none" w="med" len="med"/>
                    </a:lnL>
                    <a:lnR w="1905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4035968826"/>
                  </a:ext>
                </a:extLst>
              </a:tr>
              <a:tr h="291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1" err="1">
                          <a:solidFill>
                            <a:schemeClr val="bg1">
                              <a:lumMod val="85000"/>
                              <a:lumOff val="15000"/>
                            </a:schemeClr>
                          </a:solidFill>
                          <a:effectLst/>
                          <a:latin typeface="Cascadia Mono" panose="020B0609020000020004" pitchFamily="49" charset="0"/>
                          <a:cs typeface="Cascadia Mono" panose="020B0609020000020004" pitchFamily="49" charset="0"/>
                        </a:rPr>
                        <a:t>in_out_result</a:t>
                      </a:r>
                      <a:endParaRPr lang="en-US" sz="1600" b="0" i="1">
                        <a:solidFill>
                          <a:schemeClr val="bg1">
                            <a:lumMod val="85000"/>
                            <a:lumOff val="15000"/>
                          </a:schemeClr>
                        </a:solidFill>
                        <a:effectLst/>
                        <a:latin typeface="Cascadia Mono" panose="020B0609020000020004" pitchFamily="49" charset="0"/>
                        <a:cs typeface="Cascadia Mono" panose="020B0609020000020004" pitchFamily="49" charset="0"/>
                      </a:endParaRPr>
                    </a:p>
                  </a:txBody>
                  <a:tcPr anchor="ctr">
                    <a:lnL w="1905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600" i="1">
                          <a:effectLst/>
                          <a:latin typeface="JetBrains Mono" pitchFamily="2" charset="0"/>
                        </a:rPr>
                        <a:t>transform, copy...</a:t>
                      </a: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800">
                          <a:effectLst/>
                        </a:rPr>
                        <a:t>stores two iterators</a:t>
                      </a:r>
                    </a:p>
                  </a:txBody>
                  <a:tcPr anchor="ctr">
                    <a:lnL w="12700" cap="flat" cmpd="sng" algn="ctr">
                      <a:solidFill>
                        <a:schemeClr val="tx1">
                          <a:lumMod val="65000"/>
                        </a:schemeClr>
                      </a:solidFill>
                      <a:prstDash val="solid"/>
                      <a:round/>
                      <a:headEnd type="none" w="med" len="med"/>
                      <a:tailEnd type="none" w="med" len="med"/>
                    </a:lnL>
                    <a:lnR w="1905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887743118"/>
                  </a:ext>
                </a:extLst>
              </a:tr>
              <a:tr h="316230">
                <a:tc>
                  <a:txBody>
                    <a:bodyPr/>
                    <a:lstStyle/>
                    <a:p>
                      <a:r>
                        <a:rPr lang="en-US" sz="1600" b="0" i="1" err="1">
                          <a:solidFill>
                            <a:schemeClr val="bg1">
                              <a:lumMod val="85000"/>
                              <a:lumOff val="15000"/>
                            </a:schemeClr>
                          </a:solidFill>
                          <a:effectLst/>
                          <a:latin typeface="Cascadia Mono" panose="020B0609020000020004" pitchFamily="49" charset="0"/>
                          <a:cs typeface="Cascadia Mono" panose="020B0609020000020004" pitchFamily="49" charset="0"/>
                        </a:rPr>
                        <a:t>in_in_out_result</a:t>
                      </a:r>
                      <a:endParaRPr lang="en-US" sz="1600" b="0" i="1">
                        <a:solidFill>
                          <a:schemeClr val="bg1">
                            <a:lumMod val="85000"/>
                            <a:lumOff val="15000"/>
                          </a:schemeClr>
                        </a:solidFill>
                        <a:effectLst/>
                        <a:latin typeface="Cascadia Mono" panose="020B0609020000020004" pitchFamily="49" charset="0"/>
                        <a:cs typeface="Cascadia Mono" panose="020B0609020000020004" pitchFamily="49" charset="0"/>
                      </a:endParaRPr>
                    </a:p>
                  </a:txBody>
                  <a:tcPr anchor="ctr">
                    <a:lnL w="1905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600" i="1">
                          <a:effectLst/>
                          <a:latin typeface="JetBrains Mono" pitchFamily="2" charset="0"/>
                        </a:rPr>
                        <a:t>merge</a:t>
                      </a: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800">
                          <a:effectLst/>
                        </a:rPr>
                        <a:t>stores three iterators</a:t>
                      </a:r>
                    </a:p>
                  </a:txBody>
                  <a:tcPr anchor="ctr">
                    <a:lnL w="12700" cap="flat" cmpd="sng" algn="ctr">
                      <a:solidFill>
                        <a:schemeClr val="tx1">
                          <a:lumMod val="65000"/>
                        </a:schemeClr>
                      </a:solidFill>
                      <a:prstDash val="solid"/>
                      <a:round/>
                      <a:headEnd type="none" w="med" len="med"/>
                      <a:tailEnd type="none" w="med" len="med"/>
                    </a:lnL>
                    <a:lnR w="1905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053147720"/>
                  </a:ext>
                </a:extLst>
              </a:tr>
              <a:tr h="360045">
                <a:tc>
                  <a:txBody>
                    <a:bodyPr/>
                    <a:lstStyle/>
                    <a:p>
                      <a:r>
                        <a:rPr lang="en-US" sz="1600" b="0" i="1" err="1">
                          <a:solidFill>
                            <a:schemeClr val="bg1">
                              <a:lumMod val="85000"/>
                              <a:lumOff val="15000"/>
                            </a:schemeClr>
                          </a:solidFill>
                          <a:effectLst/>
                          <a:latin typeface="Cascadia Mono" panose="020B0609020000020004" pitchFamily="49" charset="0"/>
                          <a:cs typeface="Cascadia Mono" panose="020B0609020000020004" pitchFamily="49" charset="0"/>
                        </a:rPr>
                        <a:t>in_out_out_result</a:t>
                      </a:r>
                      <a:endParaRPr lang="en-US" sz="1600" b="0" i="1">
                        <a:solidFill>
                          <a:schemeClr val="bg1">
                            <a:lumMod val="85000"/>
                            <a:lumOff val="15000"/>
                          </a:schemeClr>
                        </a:solidFill>
                        <a:effectLst/>
                        <a:latin typeface="Cascadia Mono" panose="020B0609020000020004" pitchFamily="49" charset="0"/>
                        <a:cs typeface="Cascadia Mono" panose="020B0609020000020004" pitchFamily="49" charset="0"/>
                      </a:endParaRPr>
                    </a:p>
                  </a:txBody>
                  <a:tcPr anchor="ctr">
                    <a:lnL w="1905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600" i="1" err="1">
                          <a:effectLst/>
                          <a:latin typeface="JetBrains Mono" pitchFamily="2" charset="0"/>
                        </a:rPr>
                        <a:t>partition_copy</a:t>
                      </a:r>
                      <a:endParaRPr lang="en-US" sz="1600" i="1">
                        <a:effectLst/>
                        <a:latin typeface="JetBrains Mono" pitchFamily="2" charset="0"/>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rPr>
                        <a:t>stores three iterators</a:t>
                      </a:r>
                    </a:p>
                  </a:txBody>
                  <a:tcPr anchor="ctr">
                    <a:lnL w="12700" cap="flat" cmpd="sng" algn="ctr">
                      <a:solidFill>
                        <a:schemeClr val="tx1">
                          <a:lumMod val="65000"/>
                        </a:schemeClr>
                      </a:solidFill>
                      <a:prstDash val="solid"/>
                      <a:round/>
                      <a:headEnd type="none" w="med" len="med"/>
                      <a:tailEnd type="none" w="med" len="med"/>
                    </a:lnL>
                    <a:lnR w="1905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945596150"/>
                  </a:ext>
                </a:extLst>
              </a:tr>
              <a:tr h="289560">
                <a:tc>
                  <a:txBody>
                    <a:bodyPr/>
                    <a:lstStyle/>
                    <a:p>
                      <a:r>
                        <a:rPr lang="en-US" sz="1600" b="0" i="1" err="1">
                          <a:solidFill>
                            <a:schemeClr val="bg1">
                              <a:lumMod val="85000"/>
                              <a:lumOff val="15000"/>
                            </a:schemeClr>
                          </a:solidFill>
                          <a:effectLst/>
                          <a:latin typeface="Cascadia Mono" panose="020B0609020000020004" pitchFamily="49" charset="0"/>
                          <a:cs typeface="Cascadia Mono" panose="020B0609020000020004" pitchFamily="49" charset="0"/>
                        </a:rPr>
                        <a:t>min_max_result</a:t>
                      </a:r>
                      <a:endParaRPr lang="en-US" sz="1600" b="0" i="1">
                        <a:solidFill>
                          <a:schemeClr val="bg1">
                            <a:lumMod val="85000"/>
                            <a:lumOff val="15000"/>
                          </a:schemeClr>
                        </a:solidFill>
                        <a:effectLst/>
                        <a:latin typeface="Cascadia Mono" panose="020B0609020000020004" pitchFamily="49" charset="0"/>
                        <a:cs typeface="Cascadia Mono" panose="020B0609020000020004" pitchFamily="49" charset="0"/>
                      </a:endParaRPr>
                    </a:p>
                  </a:txBody>
                  <a:tcPr anchor="ctr">
                    <a:lnL w="1905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r>
                        <a:rPr lang="en-US" sz="1600" i="1" err="1">
                          <a:effectLst/>
                          <a:latin typeface="JetBrains Mono" pitchFamily="2" charset="0"/>
                        </a:rPr>
                        <a:t>min_max</a:t>
                      </a:r>
                      <a:endParaRPr lang="en-US" sz="1600" i="1">
                        <a:effectLst/>
                        <a:latin typeface="JetBrains Mono" pitchFamily="2" charset="0"/>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rPr>
                        <a:t>stores two objects or references of the same type</a:t>
                      </a:r>
                    </a:p>
                  </a:txBody>
                  <a:tcPr anchor="ctr">
                    <a:lnL w="12700" cap="flat" cmpd="sng" algn="ctr">
                      <a:solidFill>
                        <a:schemeClr val="tx1">
                          <a:lumMod val="65000"/>
                        </a:schemeClr>
                      </a:solidFill>
                      <a:prstDash val="solid"/>
                      <a:round/>
                      <a:headEnd type="none" w="med" len="med"/>
                      <a:tailEnd type="none" w="med" len="med"/>
                    </a:lnL>
                    <a:lnR w="1905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638748175"/>
                  </a:ext>
                </a:extLst>
              </a:tr>
              <a:tr h="304800">
                <a:tc>
                  <a:txBody>
                    <a:bodyPr/>
                    <a:lstStyle/>
                    <a:p>
                      <a:r>
                        <a:rPr lang="en-US" sz="1600" b="0" i="1" err="1">
                          <a:solidFill>
                            <a:schemeClr val="bg1">
                              <a:lumMod val="85000"/>
                              <a:lumOff val="15000"/>
                            </a:schemeClr>
                          </a:solidFill>
                          <a:effectLst/>
                          <a:latin typeface="Cascadia Mono" panose="020B0609020000020004" pitchFamily="49" charset="0"/>
                          <a:cs typeface="Cascadia Mono" panose="020B0609020000020004" pitchFamily="49" charset="0"/>
                        </a:rPr>
                        <a:t>in_found_result</a:t>
                      </a:r>
                      <a:endParaRPr lang="en-US" sz="1600" b="0" i="1">
                        <a:solidFill>
                          <a:schemeClr val="bg1">
                            <a:lumMod val="85000"/>
                            <a:lumOff val="15000"/>
                          </a:schemeClr>
                        </a:solidFill>
                        <a:effectLst/>
                        <a:latin typeface="Cascadia Mono" panose="020B0609020000020004" pitchFamily="49" charset="0"/>
                        <a:cs typeface="Cascadia Mono" panose="020B0609020000020004" pitchFamily="49" charset="0"/>
                      </a:endParaRPr>
                    </a:p>
                  </a:txBody>
                  <a:tcPr anchor="ctr">
                    <a:lnL w="1905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9050" cap="flat" cmpd="sng" algn="ctr">
                      <a:solidFill>
                        <a:schemeClr val="tx1">
                          <a:lumMod val="65000"/>
                        </a:schemeClr>
                      </a:solidFill>
                      <a:prstDash val="solid"/>
                      <a:round/>
                      <a:headEnd type="none" w="med" len="med"/>
                      <a:tailEnd type="none" w="med" len="med"/>
                    </a:lnB>
                  </a:tcPr>
                </a:tc>
                <a:tc>
                  <a:txBody>
                    <a:bodyPr/>
                    <a:lstStyle/>
                    <a:p>
                      <a:r>
                        <a:rPr lang="en-US" sz="1600" i="1" err="1">
                          <a:effectLst/>
                          <a:latin typeface="JetBrains Mono" pitchFamily="2" charset="0"/>
                        </a:rPr>
                        <a:t>next_permutation</a:t>
                      </a:r>
                      <a:endParaRPr lang="en-US" sz="1600" i="1">
                        <a:effectLst/>
                        <a:latin typeface="JetBrains Mono" pitchFamily="2" charset="0"/>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9050" cap="flat" cmpd="sng" algn="ctr">
                      <a:solidFill>
                        <a:schemeClr val="tx1">
                          <a:lumMod val="65000"/>
                        </a:schemeClr>
                      </a:solidFill>
                      <a:prstDash val="solid"/>
                      <a:round/>
                      <a:headEnd type="none" w="med" len="med"/>
                      <a:tailEnd type="none" w="med" len="med"/>
                    </a:lnB>
                  </a:tcPr>
                </a:tc>
                <a:tc>
                  <a:txBody>
                    <a:bodyPr/>
                    <a:lstStyle/>
                    <a:p>
                      <a:r>
                        <a:rPr lang="en-US" sz="1800">
                          <a:effectLst/>
                        </a:rPr>
                        <a:t>stores an iterator &amp; a </a:t>
                      </a:r>
                      <a:r>
                        <a:rPr lang="en-US" sz="1800" err="1">
                          <a:effectLst/>
                        </a:rPr>
                        <a:t>boolean</a:t>
                      </a:r>
                      <a:r>
                        <a:rPr lang="en-US" sz="1800">
                          <a:effectLst/>
                        </a:rPr>
                        <a:t> flag</a:t>
                      </a:r>
                    </a:p>
                  </a:txBody>
                  <a:tcPr anchor="ctr">
                    <a:lnL w="12700" cap="flat" cmpd="sng" algn="ctr">
                      <a:solidFill>
                        <a:schemeClr val="tx1">
                          <a:lumMod val="65000"/>
                        </a:schemeClr>
                      </a:solidFill>
                      <a:prstDash val="solid"/>
                      <a:round/>
                      <a:headEnd type="none" w="med" len="med"/>
                      <a:tailEnd type="none" w="med" len="med"/>
                    </a:lnL>
                    <a:lnR w="1905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905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334928019"/>
                  </a:ext>
                </a:extLst>
              </a:tr>
            </a:tbl>
          </a:graphicData>
        </a:graphic>
      </p:graphicFrame>
    </p:spTree>
    <p:extLst>
      <p:ext uri="{BB962C8B-B14F-4D97-AF65-F5344CB8AC3E}">
        <p14:creationId xmlns:p14="http://schemas.microsoft.com/office/powerpoint/2010/main" val="4813132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660D-0B5D-C874-2879-C5FFA22B4E36}"/>
              </a:ext>
            </a:extLst>
          </p:cNvPr>
          <p:cNvSpPr>
            <a:spLocks noGrp="1"/>
          </p:cNvSpPr>
          <p:nvPr>
            <p:ph type="title"/>
          </p:nvPr>
        </p:nvSpPr>
        <p:spPr/>
        <p:txBody>
          <a:bodyPr/>
          <a:lstStyle/>
          <a:p>
            <a:r>
              <a:rPr lang="en-US"/>
              <a:t>View</a:t>
            </a:r>
            <a:endParaRPr lang="en-IN"/>
          </a:p>
        </p:txBody>
      </p:sp>
      <p:sp>
        <p:nvSpPr>
          <p:cNvPr id="3" name="Content Placeholder 2">
            <a:extLst>
              <a:ext uri="{FF2B5EF4-FFF2-40B4-BE49-F238E27FC236}">
                <a16:creationId xmlns:a16="http://schemas.microsoft.com/office/drawing/2014/main" id="{0A466E27-0EFB-4E1B-F54A-12D3EAB2F873}"/>
              </a:ext>
            </a:extLst>
          </p:cNvPr>
          <p:cNvSpPr>
            <a:spLocks noGrp="1"/>
          </p:cNvSpPr>
          <p:nvPr>
            <p:ph idx="1"/>
          </p:nvPr>
        </p:nvSpPr>
        <p:spPr/>
        <p:txBody>
          <a:bodyPr>
            <a:normAutofit/>
          </a:bodyPr>
          <a:lstStyle/>
          <a:p>
            <a:r>
              <a:rPr lang="en-US"/>
              <a:t>A view is a lightweight range </a:t>
            </a:r>
          </a:p>
          <a:p>
            <a:r>
              <a:rPr lang="en-US"/>
              <a:t>Refer to a range or a subrange</a:t>
            </a:r>
          </a:p>
          <a:p>
            <a:r>
              <a:rPr lang="en-US"/>
              <a:t>Does not own data</a:t>
            </a:r>
          </a:p>
          <a:p>
            <a:r>
              <a:rPr lang="en-US"/>
              <a:t>Time complexity to create, copy &amp; move is constant</a:t>
            </a:r>
          </a:p>
          <a:p>
            <a:r>
              <a:rPr lang="en-US"/>
              <a:t>Own temporary ranges</a:t>
            </a:r>
          </a:p>
          <a:p>
            <a:r>
              <a:rPr lang="en-US"/>
              <a:t>Gives a filtered view of a range</a:t>
            </a:r>
          </a:p>
        </p:txBody>
      </p:sp>
    </p:spTree>
    <p:extLst>
      <p:ext uri="{BB962C8B-B14F-4D97-AF65-F5344CB8AC3E}">
        <p14:creationId xmlns:p14="http://schemas.microsoft.com/office/powerpoint/2010/main" val="26528803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660D-0B5D-C874-2879-C5FFA22B4E36}"/>
              </a:ext>
            </a:extLst>
          </p:cNvPr>
          <p:cNvSpPr>
            <a:spLocks noGrp="1"/>
          </p:cNvSpPr>
          <p:nvPr>
            <p:ph type="title"/>
          </p:nvPr>
        </p:nvSpPr>
        <p:spPr/>
        <p:txBody>
          <a:bodyPr/>
          <a:lstStyle/>
          <a:p>
            <a:r>
              <a:rPr lang="en-US"/>
              <a:t>Views</a:t>
            </a:r>
            <a:endParaRPr lang="en-IN"/>
          </a:p>
        </p:txBody>
      </p:sp>
      <p:sp>
        <p:nvSpPr>
          <p:cNvPr id="3" name="Content Placeholder 2">
            <a:extLst>
              <a:ext uri="{FF2B5EF4-FFF2-40B4-BE49-F238E27FC236}">
                <a16:creationId xmlns:a16="http://schemas.microsoft.com/office/drawing/2014/main" id="{0A466E27-0EFB-4E1B-F54A-12D3EAB2F873}"/>
              </a:ext>
            </a:extLst>
          </p:cNvPr>
          <p:cNvSpPr>
            <a:spLocks noGrp="1"/>
          </p:cNvSpPr>
          <p:nvPr>
            <p:ph idx="1"/>
          </p:nvPr>
        </p:nvSpPr>
        <p:spPr/>
        <p:txBody>
          <a:bodyPr>
            <a:normAutofit/>
          </a:bodyPr>
          <a:lstStyle/>
          <a:p>
            <a:r>
              <a:rPr lang="en-US"/>
              <a:t>Views have reference semantics</a:t>
            </a:r>
          </a:p>
          <a:p>
            <a:r>
              <a:rPr lang="en-US"/>
              <a:t>May generate a sequence of values themselves</a:t>
            </a:r>
          </a:p>
          <a:p>
            <a:r>
              <a:rPr lang="en-US"/>
              <a:t>Some views provide a customization point </a:t>
            </a:r>
          </a:p>
          <a:p>
            <a:r>
              <a:rPr lang="en-US"/>
              <a:t>Views are evaluated lazily</a:t>
            </a:r>
          </a:p>
          <a:p>
            <a:r>
              <a:rPr lang="en-US"/>
              <a:t>The view class are defined in </a:t>
            </a:r>
            <a:r>
              <a:rPr lang="en-US" i="1"/>
              <a:t>std::ranges::views </a:t>
            </a:r>
            <a:r>
              <a:rPr lang="en-US"/>
              <a:t>namespace</a:t>
            </a:r>
          </a:p>
          <a:p>
            <a:endParaRPr lang="en-US"/>
          </a:p>
        </p:txBody>
      </p:sp>
    </p:spTree>
    <p:extLst>
      <p:ext uri="{BB962C8B-B14F-4D97-AF65-F5344CB8AC3E}">
        <p14:creationId xmlns:p14="http://schemas.microsoft.com/office/powerpoint/2010/main" val="7160132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8DD2-63B8-6B7F-8BD4-DF9D30E039D0}"/>
              </a:ext>
            </a:extLst>
          </p:cNvPr>
          <p:cNvSpPr>
            <a:spLocks noGrp="1"/>
          </p:cNvSpPr>
          <p:nvPr>
            <p:ph type="title"/>
          </p:nvPr>
        </p:nvSpPr>
        <p:spPr/>
        <p:txBody>
          <a:bodyPr/>
          <a:lstStyle/>
          <a:p>
            <a:r>
              <a:rPr lang="en-US"/>
              <a:t>Members</a:t>
            </a:r>
            <a:endParaRPr lang="en-IN"/>
          </a:p>
        </p:txBody>
      </p:sp>
      <p:sp>
        <p:nvSpPr>
          <p:cNvPr id="3" name="Content Placeholder 2">
            <a:extLst>
              <a:ext uri="{FF2B5EF4-FFF2-40B4-BE49-F238E27FC236}">
                <a16:creationId xmlns:a16="http://schemas.microsoft.com/office/drawing/2014/main" id="{CA9E9305-6E68-9A22-09E1-519E82654527}"/>
              </a:ext>
            </a:extLst>
          </p:cNvPr>
          <p:cNvSpPr>
            <a:spLocks noGrp="1"/>
          </p:cNvSpPr>
          <p:nvPr>
            <p:ph idx="1"/>
          </p:nvPr>
        </p:nvSpPr>
        <p:spPr/>
        <p:txBody>
          <a:bodyPr>
            <a:normAutofit fontScale="92500" lnSpcReduction="10000"/>
          </a:bodyPr>
          <a:lstStyle/>
          <a:p>
            <a:r>
              <a:rPr lang="en-US"/>
              <a:t>All views inherit </a:t>
            </a:r>
            <a:r>
              <a:rPr lang="en-US" i="1"/>
              <a:t>std::ranges::</a:t>
            </a:r>
            <a:r>
              <a:rPr lang="en-US" i="1" err="1"/>
              <a:t>view_interface</a:t>
            </a:r>
            <a:r>
              <a:rPr lang="en-US" i="1"/>
              <a:t> </a:t>
            </a:r>
            <a:r>
              <a:rPr lang="en-IN"/>
              <a:t>that provides member functions such as </a:t>
            </a:r>
            <a:r>
              <a:rPr lang="en-IN" i="1"/>
              <a:t>empty</a:t>
            </a:r>
            <a:r>
              <a:rPr lang="en-IN"/>
              <a:t>, </a:t>
            </a:r>
            <a:r>
              <a:rPr lang="en-IN" i="1"/>
              <a:t>front</a:t>
            </a:r>
            <a:r>
              <a:rPr lang="en-IN"/>
              <a:t>, </a:t>
            </a:r>
            <a:r>
              <a:rPr lang="en-IN" i="1"/>
              <a:t>back</a:t>
            </a:r>
            <a:r>
              <a:rPr lang="en-IN"/>
              <a:t>, </a:t>
            </a:r>
            <a:r>
              <a:rPr lang="en-IN" i="1"/>
              <a:t>data</a:t>
            </a:r>
            <a:r>
              <a:rPr lang="en-IN"/>
              <a:t>, </a:t>
            </a:r>
            <a:r>
              <a:rPr lang="en-IN" i="1"/>
              <a:t>operator[]</a:t>
            </a:r>
            <a:r>
              <a:rPr lang="en-IN"/>
              <a:t>, etc</a:t>
            </a:r>
          </a:p>
          <a:p>
            <a:r>
              <a:rPr lang="en-IN"/>
              <a:t>However, some of these are provided only if the underlying range supports the corresponding operation</a:t>
            </a:r>
          </a:p>
          <a:p>
            <a:pPr lvl="1"/>
            <a:r>
              <a:rPr lang="en-IN"/>
              <a:t>e.g., </a:t>
            </a:r>
            <a:r>
              <a:rPr lang="en-IN" i="1"/>
              <a:t>operator[]</a:t>
            </a:r>
            <a:r>
              <a:rPr lang="en-IN"/>
              <a:t> is provided only if the range satisfies </a:t>
            </a:r>
            <a:r>
              <a:rPr lang="en-IN" i="1" err="1"/>
              <a:t>random_access_range</a:t>
            </a:r>
            <a:r>
              <a:rPr lang="en-IN" i="1"/>
              <a:t> </a:t>
            </a:r>
            <a:r>
              <a:rPr lang="en-IN"/>
              <a:t>concept</a:t>
            </a:r>
          </a:p>
          <a:p>
            <a:r>
              <a:rPr lang="en-IN"/>
              <a:t>Since, views are also ranges, they also provide </a:t>
            </a:r>
            <a:r>
              <a:rPr lang="en-IN" i="1"/>
              <a:t>begin</a:t>
            </a:r>
            <a:r>
              <a:rPr lang="en-IN"/>
              <a:t> &amp; </a:t>
            </a:r>
            <a:r>
              <a:rPr lang="en-IN" i="1"/>
              <a:t>end</a:t>
            </a:r>
            <a:r>
              <a:rPr lang="en-IN"/>
              <a:t> functions</a:t>
            </a:r>
          </a:p>
        </p:txBody>
      </p:sp>
    </p:spTree>
    <p:extLst>
      <p:ext uri="{BB962C8B-B14F-4D97-AF65-F5344CB8AC3E}">
        <p14:creationId xmlns:p14="http://schemas.microsoft.com/office/powerpoint/2010/main" val="116859373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A82D197-3DA2-67B3-E03E-D5FE3D338DF3}"/>
              </a:ext>
            </a:extLst>
          </p:cNvPr>
          <p:cNvSpPr/>
          <p:nvPr/>
        </p:nvSpPr>
        <p:spPr>
          <a:xfrm>
            <a:off x="5714350" y="1473200"/>
            <a:ext cx="5372750" cy="5019674"/>
          </a:xfrm>
          <a:prstGeom prst="rect">
            <a:avLst/>
          </a:prstGeom>
          <a:solidFill>
            <a:schemeClr val="tx1">
              <a:lumMod val="9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vert="wordArtVert" rtlCol="0" anchor="t"/>
          <a:lstStyle/>
          <a:p>
            <a:pPr algn="ctr"/>
            <a:r>
              <a:rPr lang="en-US" sz="3600" spc="-300">
                <a:solidFill>
                  <a:schemeClr val="bg1"/>
                </a:solidFill>
              </a:rPr>
              <a:t>VIEWS</a:t>
            </a:r>
            <a:endParaRPr lang="en-IN" sz="3600" spc="-300">
              <a:solidFill>
                <a:schemeClr val="bg1"/>
              </a:solidFill>
            </a:endParaRPr>
          </a:p>
        </p:txBody>
      </p:sp>
      <p:sp>
        <p:nvSpPr>
          <p:cNvPr id="4" name="Title 3">
            <a:extLst>
              <a:ext uri="{FF2B5EF4-FFF2-40B4-BE49-F238E27FC236}">
                <a16:creationId xmlns:a16="http://schemas.microsoft.com/office/drawing/2014/main" id="{AC6140CF-D85E-F68A-064C-131FEC810BBB}"/>
              </a:ext>
            </a:extLst>
          </p:cNvPr>
          <p:cNvSpPr>
            <a:spLocks noGrp="1"/>
          </p:cNvSpPr>
          <p:nvPr>
            <p:ph type="title"/>
          </p:nvPr>
        </p:nvSpPr>
        <p:spPr/>
        <p:txBody>
          <a:bodyPr/>
          <a:lstStyle/>
          <a:p>
            <a:r>
              <a:rPr lang="en-US"/>
              <a:t>Views</a:t>
            </a:r>
            <a:endParaRPr lang="en-IN"/>
          </a:p>
        </p:txBody>
      </p:sp>
      <p:sp>
        <p:nvSpPr>
          <p:cNvPr id="5" name="Rectangle 4">
            <a:extLst>
              <a:ext uri="{FF2B5EF4-FFF2-40B4-BE49-F238E27FC236}">
                <a16:creationId xmlns:a16="http://schemas.microsoft.com/office/drawing/2014/main" id="{C808D50A-80FE-3E23-D8AA-0493C7D4DEED}"/>
              </a:ext>
            </a:extLst>
          </p:cNvPr>
          <p:cNvSpPr/>
          <p:nvPr/>
        </p:nvSpPr>
        <p:spPr>
          <a:xfrm>
            <a:off x="420855" y="3654424"/>
            <a:ext cx="4171950" cy="65722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spc="600">
                <a:solidFill>
                  <a:schemeClr val="bg1"/>
                </a:solidFill>
              </a:rPr>
              <a:t>1 9 3 8 5 4 7 6 2</a:t>
            </a:r>
            <a:endParaRPr lang="en-IN" sz="3200" spc="600">
              <a:solidFill>
                <a:schemeClr val="bg1"/>
              </a:solidFill>
            </a:endParaRPr>
          </a:p>
        </p:txBody>
      </p:sp>
      <p:sp>
        <p:nvSpPr>
          <p:cNvPr id="9" name="Rectangle 8">
            <a:extLst>
              <a:ext uri="{FF2B5EF4-FFF2-40B4-BE49-F238E27FC236}">
                <a16:creationId xmlns:a16="http://schemas.microsoft.com/office/drawing/2014/main" id="{403B68A8-6E71-4B43-C91A-515C48CF8CF4}"/>
              </a:ext>
            </a:extLst>
          </p:cNvPr>
          <p:cNvSpPr/>
          <p:nvPr/>
        </p:nvSpPr>
        <p:spPr>
          <a:xfrm>
            <a:off x="7819072" y="1950243"/>
            <a:ext cx="2714625" cy="657225"/>
          </a:xfrm>
          <a:prstGeom prst="rect">
            <a:avLst/>
          </a:prstGeom>
          <a:solidFill>
            <a:schemeClr val="accent6">
              <a:lumMod val="20000"/>
              <a:lumOff val="80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spc="600">
                <a:solidFill>
                  <a:schemeClr val="bg1"/>
                </a:solidFill>
              </a:rPr>
              <a:t>193</a:t>
            </a:r>
            <a:endParaRPr lang="en-IN" sz="2800" spc="600">
              <a:solidFill>
                <a:schemeClr val="bg1"/>
              </a:solidFill>
            </a:endParaRPr>
          </a:p>
        </p:txBody>
      </p:sp>
      <p:sp>
        <p:nvSpPr>
          <p:cNvPr id="10" name="Rectangle 9">
            <a:extLst>
              <a:ext uri="{FF2B5EF4-FFF2-40B4-BE49-F238E27FC236}">
                <a16:creationId xmlns:a16="http://schemas.microsoft.com/office/drawing/2014/main" id="{9962E2B0-1BED-51FC-60A6-42040540735D}"/>
              </a:ext>
            </a:extLst>
          </p:cNvPr>
          <p:cNvSpPr/>
          <p:nvPr/>
        </p:nvSpPr>
        <p:spPr>
          <a:xfrm>
            <a:off x="7819071" y="3100387"/>
            <a:ext cx="2714625" cy="657225"/>
          </a:xfrm>
          <a:prstGeom prst="rect">
            <a:avLst/>
          </a:prstGeom>
          <a:solidFill>
            <a:schemeClr val="accent4">
              <a:lumMod val="40000"/>
              <a:lumOff val="60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spc="600">
                <a:solidFill>
                  <a:schemeClr val="bg1"/>
                </a:solidFill>
              </a:rPr>
              <a:t>8462</a:t>
            </a:r>
            <a:endParaRPr lang="en-IN" sz="2800" spc="600">
              <a:solidFill>
                <a:schemeClr val="bg1"/>
              </a:solidFill>
            </a:endParaRPr>
          </a:p>
        </p:txBody>
      </p:sp>
      <p:sp>
        <p:nvSpPr>
          <p:cNvPr id="11" name="Rectangle 10">
            <a:extLst>
              <a:ext uri="{FF2B5EF4-FFF2-40B4-BE49-F238E27FC236}">
                <a16:creationId xmlns:a16="http://schemas.microsoft.com/office/drawing/2014/main" id="{745CC26E-E7E3-BDC6-802F-A6C6912263FC}"/>
              </a:ext>
            </a:extLst>
          </p:cNvPr>
          <p:cNvSpPr/>
          <p:nvPr/>
        </p:nvSpPr>
        <p:spPr>
          <a:xfrm>
            <a:off x="7819072" y="4244888"/>
            <a:ext cx="2714625" cy="657225"/>
          </a:xfrm>
          <a:prstGeom prst="rect">
            <a:avLst/>
          </a:prstGeom>
          <a:solidFill>
            <a:srgbClr val="FEC6CF"/>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spc="600">
                <a:solidFill>
                  <a:schemeClr val="bg1"/>
                </a:solidFill>
              </a:rPr>
              <a:t>1342</a:t>
            </a:r>
            <a:endParaRPr lang="en-IN" sz="2800" spc="600">
              <a:solidFill>
                <a:schemeClr val="bg1"/>
              </a:solidFill>
            </a:endParaRPr>
          </a:p>
        </p:txBody>
      </p:sp>
      <p:sp>
        <p:nvSpPr>
          <p:cNvPr id="13" name="Rectangle 12">
            <a:extLst>
              <a:ext uri="{FF2B5EF4-FFF2-40B4-BE49-F238E27FC236}">
                <a16:creationId xmlns:a16="http://schemas.microsoft.com/office/drawing/2014/main" id="{1EBC2A11-3933-F0FC-E611-7AA09D65CC64}"/>
              </a:ext>
            </a:extLst>
          </p:cNvPr>
          <p:cNvSpPr/>
          <p:nvPr/>
        </p:nvSpPr>
        <p:spPr>
          <a:xfrm>
            <a:off x="7819071" y="5389389"/>
            <a:ext cx="2714625" cy="657225"/>
          </a:xfrm>
          <a:prstGeom prst="rect">
            <a:avLst/>
          </a:prstGeom>
          <a:solidFill>
            <a:srgbClr val="E2CFF1"/>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rtlCol="0" anchor="t"/>
          <a:lstStyle/>
          <a:p>
            <a:pPr algn="ctr"/>
            <a:r>
              <a:rPr lang="en-US" sz="3600" spc="600">
                <a:solidFill>
                  <a:schemeClr val="bg1"/>
                </a:solidFill>
              </a:rPr>
              <a:t>...</a:t>
            </a:r>
            <a:endParaRPr lang="en-IN" sz="3600" spc="600">
              <a:solidFill>
                <a:schemeClr val="bg1"/>
              </a:solidFill>
            </a:endParaRPr>
          </a:p>
        </p:txBody>
      </p:sp>
      <p:cxnSp>
        <p:nvCxnSpPr>
          <p:cNvPr id="15" name="Straight Arrow Connector 14">
            <a:extLst>
              <a:ext uri="{FF2B5EF4-FFF2-40B4-BE49-F238E27FC236}">
                <a16:creationId xmlns:a16="http://schemas.microsoft.com/office/drawing/2014/main" id="{04552A41-CA2E-B1C2-E446-3AFE59BD5EC9}"/>
              </a:ext>
            </a:extLst>
          </p:cNvPr>
          <p:cNvCxnSpPr>
            <a:cxnSpLocks/>
            <a:stCxn id="5" idx="3"/>
            <a:endCxn id="12" idx="1"/>
          </p:cNvCxnSpPr>
          <p:nvPr/>
        </p:nvCxnSpPr>
        <p:spPr>
          <a:xfrm>
            <a:off x="4592805" y="3983037"/>
            <a:ext cx="1121545" cy="0"/>
          </a:xfrm>
          <a:prstGeom prst="straightConnector1">
            <a:avLst/>
          </a:prstGeom>
          <a:ln w="38100">
            <a:solidFill>
              <a:schemeClr val="tx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F4EDF64-2E87-1B7D-1EC1-4AA4218CF6DE}"/>
              </a:ext>
            </a:extLst>
          </p:cNvPr>
          <p:cNvSpPr txBox="1"/>
          <p:nvPr/>
        </p:nvSpPr>
        <p:spPr>
          <a:xfrm>
            <a:off x="1964726" y="4311562"/>
            <a:ext cx="1084208" cy="523220"/>
          </a:xfrm>
          <a:prstGeom prst="rect">
            <a:avLst/>
          </a:prstGeom>
          <a:noFill/>
        </p:spPr>
        <p:txBody>
          <a:bodyPr wrap="none" rtlCol="0">
            <a:spAutoFit/>
          </a:bodyPr>
          <a:lstStyle/>
          <a:p>
            <a:pPr algn="ctr"/>
            <a:r>
              <a:rPr lang="en-US" sz="2800">
                <a:solidFill>
                  <a:schemeClr val="bg1">
                    <a:lumMod val="75000"/>
                    <a:lumOff val="25000"/>
                  </a:schemeClr>
                </a:solidFill>
              </a:rPr>
              <a:t>Range</a:t>
            </a:r>
            <a:endParaRPr lang="en-IN" sz="2800">
              <a:solidFill>
                <a:schemeClr val="bg1">
                  <a:lumMod val="75000"/>
                  <a:lumOff val="25000"/>
                </a:schemeClr>
              </a:solidFill>
            </a:endParaRPr>
          </a:p>
        </p:txBody>
      </p:sp>
    </p:spTree>
    <p:extLst>
      <p:ext uri="{BB962C8B-B14F-4D97-AF65-F5344CB8AC3E}">
        <p14:creationId xmlns:p14="http://schemas.microsoft.com/office/powerpoint/2010/main" val="31538418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animBg="1"/>
      <p:bldP spid="9" grpId="0" animBg="1"/>
      <p:bldP spid="10" grpId="0" animBg="1"/>
      <p:bldP spid="11" grpId="0" animBg="1"/>
      <p:bldP spid="13" grpId="0" animBg="1"/>
      <p:bldP spid="34" grpId="0"/>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F8966-2C56-52AA-7945-F62DC2563069}"/>
              </a:ext>
            </a:extLst>
          </p:cNvPr>
          <p:cNvSpPr>
            <a:spLocks noGrp="1"/>
          </p:cNvSpPr>
          <p:nvPr>
            <p:ph type="title"/>
          </p:nvPr>
        </p:nvSpPr>
        <p:spPr/>
        <p:txBody>
          <a:bodyPr/>
          <a:lstStyle/>
          <a:p>
            <a:r>
              <a:rPr lang="en-US"/>
              <a:t>Usage</a:t>
            </a:r>
            <a:endParaRPr lang="en-IN"/>
          </a:p>
        </p:txBody>
      </p:sp>
      <p:sp>
        <p:nvSpPr>
          <p:cNvPr id="3" name="Content Placeholder 2">
            <a:extLst>
              <a:ext uri="{FF2B5EF4-FFF2-40B4-BE49-F238E27FC236}">
                <a16:creationId xmlns:a16="http://schemas.microsoft.com/office/drawing/2014/main" id="{6B83E5E7-4826-61CC-6264-BB0094D59AC4}"/>
              </a:ext>
            </a:extLst>
          </p:cNvPr>
          <p:cNvSpPr>
            <a:spLocks noGrp="1"/>
          </p:cNvSpPr>
          <p:nvPr>
            <p:ph idx="1"/>
          </p:nvPr>
        </p:nvSpPr>
        <p:spPr/>
        <p:txBody>
          <a:bodyPr/>
          <a:lstStyle/>
          <a:p>
            <a:r>
              <a:rPr lang="en-US"/>
              <a:t>The views are instantiated with the range and other arguments</a:t>
            </a:r>
          </a:p>
          <a:p>
            <a:r>
              <a:rPr lang="en-US"/>
              <a:t>Most have template parameters that must be supplied during construction</a:t>
            </a:r>
          </a:p>
          <a:p>
            <a:r>
              <a:rPr lang="en-US"/>
              <a:t>Might be too complex for programmers to use directly</a:t>
            </a:r>
          </a:p>
          <a:p>
            <a:endParaRPr lang="en-IN"/>
          </a:p>
        </p:txBody>
      </p:sp>
      <p:sp>
        <p:nvSpPr>
          <p:cNvPr id="7" name="Rectangle 4">
            <a:extLst>
              <a:ext uri="{FF2B5EF4-FFF2-40B4-BE49-F238E27FC236}">
                <a16:creationId xmlns:a16="http://schemas.microsoft.com/office/drawing/2014/main" id="{468390BE-D061-AE5C-96B1-372D8119921E}"/>
              </a:ext>
            </a:extLst>
          </p:cNvPr>
          <p:cNvSpPr>
            <a:spLocks noChangeArrowheads="1"/>
          </p:cNvSpPr>
          <p:nvPr/>
        </p:nvSpPr>
        <p:spPr bwMode="auto">
          <a:xfrm>
            <a:off x="228600" y="4991757"/>
            <a:ext cx="11734799" cy="1046440"/>
          </a:xfrm>
          <a:prstGeom prst="rect">
            <a:avLst/>
          </a:prstGeom>
          <a:solidFill>
            <a:srgbClr val="1D1D1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rgbClr val="C8C8C8"/>
              </a:solidFill>
              <a:effectLst/>
              <a:latin typeface="JetBrains Mono" pitchFamily="2" charset="0"/>
              <a:ea typeface="Times New Roman" panose="02020603050405020304" pitchFamily="18"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C8C8C8"/>
                </a:solidFill>
                <a:effectLst/>
                <a:latin typeface="JetBrains Mono" pitchFamily="2" charset="0"/>
                <a:ea typeface="Times New Roman" panose="02020603050405020304" pitchFamily="18" charset="0"/>
                <a:cs typeface="Courier New" panose="02070309020205020404" pitchFamily="49" charset="0"/>
              </a:rPr>
              <a:t>std</a:t>
            </a:r>
            <a:r>
              <a:rPr kumimoji="0" lang="en-US" altLang="en-US" sz="2000" b="0" i="0" u="none" strike="noStrike" cap="none" normalizeH="0" baseline="0">
                <a:ln>
                  <a:noFill/>
                </a:ln>
                <a:solidFill>
                  <a:srgbClr val="B4B4B4"/>
                </a:solidFill>
                <a:effectLst/>
                <a:latin typeface="JetBrains Mono" pitchFamily="2" charset="0"/>
                <a:ea typeface="Times New Roman" panose="02020603050405020304" pitchFamily="18" charset="0"/>
                <a:cs typeface="Courier New" panose="02070309020205020404" pitchFamily="49" charset="0"/>
              </a:rPr>
              <a:t>::</a:t>
            </a:r>
            <a:r>
              <a:rPr kumimoji="0" lang="en-US" altLang="en-US" sz="2000" b="0" i="0" u="none" strike="noStrike" cap="none" normalizeH="0" baseline="0">
                <a:ln>
                  <a:noFill/>
                </a:ln>
                <a:solidFill>
                  <a:srgbClr val="C8C8C8"/>
                </a:solidFill>
                <a:effectLst/>
                <a:latin typeface="JetBrains Mono" pitchFamily="2" charset="0"/>
                <a:ea typeface="Times New Roman" panose="02020603050405020304" pitchFamily="18" charset="0"/>
                <a:cs typeface="Courier New" panose="02070309020205020404" pitchFamily="49" charset="0"/>
              </a:rPr>
              <a:t>ranges</a:t>
            </a:r>
            <a:r>
              <a:rPr kumimoji="0" lang="en-US" altLang="en-US" sz="2000" b="0" i="0" u="none" strike="noStrike" cap="none" normalizeH="0" baseline="0">
                <a:ln>
                  <a:noFill/>
                </a:ln>
                <a:solidFill>
                  <a:srgbClr val="B4B4B4"/>
                </a:solidFill>
                <a:effectLst/>
                <a:latin typeface="JetBrains Mono" pitchFamily="2" charset="0"/>
                <a:ea typeface="Times New Roman" panose="02020603050405020304" pitchFamily="18" charset="0"/>
                <a:cs typeface="Courier New" panose="02070309020205020404" pitchFamily="49" charset="0"/>
              </a:rPr>
              <a:t>::</a:t>
            </a:r>
            <a:r>
              <a:rPr kumimoji="0" lang="en-US" altLang="en-US" sz="2000" b="0" i="0" u="none" strike="noStrike" cap="none" normalizeH="0" baseline="0" err="1">
                <a:ln>
                  <a:noFill/>
                </a:ln>
                <a:solidFill>
                  <a:srgbClr val="4EC9B0"/>
                </a:solidFill>
                <a:effectLst/>
                <a:latin typeface="JetBrains Mono" pitchFamily="2" charset="0"/>
                <a:ea typeface="Times New Roman" panose="02020603050405020304" pitchFamily="18" charset="0"/>
                <a:cs typeface="Courier New" panose="02070309020205020404" pitchFamily="49" charset="0"/>
              </a:rPr>
              <a:t>take_view</a:t>
            </a:r>
            <a:r>
              <a:rPr kumimoji="0" lang="en-US" altLang="en-US" sz="2000" b="0" i="0" u="none" strike="noStrike" cap="none" normalizeH="0" baseline="0">
                <a:ln>
                  <a:noFill/>
                </a:ln>
                <a:solidFill>
                  <a:srgbClr val="B4B4B4"/>
                </a:solidFill>
                <a:effectLst/>
                <a:latin typeface="JetBrains Mono" pitchFamily="2" charset="0"/>
                <a:ea typeface="Times New Roman" panose="02020603050405020304" pitchFamily="18" charset="0"/>
                <a:cs typeface="Courier New" panose="02070309020205020404" pitchFamily="49" charset="0"/>
              </a:rPr>
              <a:t>&lt;</a:t>
            </a:r>
            <a:r>
              <a:rPr kumimoji="0" lang="en-US" altLang="en-US" sz="2000" b="0" i="0" u="none" strike="noStrike" cap="none" normalizeH="0" baseline="0">
                <a:ln>
                  <a:noFill/>
                </a:ln>
                <a:solidFill>
                  <a:srgbClr val="C8C8C8"/>
                </a:solidFill>
                <a:effectLst/>
                <a:latin typeface="JetBrains Mono" pitchFamily="2" charset="0"/>
                <a:ea typeface="Times New Roman" panose="02020603050405020304" pitchFamily="18" charset="0"/>
                <a:cs typeface="Courier New" panose="02070309020205020404" pitchFamily="49" charset="0"/>
              </a:rPr>
              <a:t>std</a:t>
            </a:r>
            <a:r>
              <a:rPr kumimoji="0" lang="en-US" altLang="en-US" sz="2000" b="0" i="0" u="none" strike="noStrike" cap="none" normalizeH="0" baseline="0">
                <a:ln>
                  <a:noFill/>
                </a:ln>
                <a:solidFill>
                  <a:srgbClr val="B4B4B4"/>
                </a:solidFill>
                <a:effectLst/>
                <a:latin typeface="JetBrains Mono" pitchFamily="2" charset="0"/>
                <a:ea typeface="Times New Roman" panose="02020603050405020304" pitchFamily="18" charset="0"/>
                <a:cs typeface="Courier New" panose="02070309020205020404" pitchFamily="49" charset="0"/>
              </a:rPr>
              <a:t>::</a:t>
            </a:r>
            <a:r>
              <a:rPr kumimoji="0" lang="en-US" altLang="en-US" sz="2000" b="0" i="0" u="none" strike="noStrike" cap="none" normalizeH="0" baseline="0">
                <a:ln>
                  <a:noFill/>
                </a:ln>
                <a:solidFill>
                  <a:srgbClr val="C8C8C8"/>
                </a:solidFill>
                <a:effectLst/>
                <a:latin typeface="JetBrains Mono" pitchFamily="2" charset="0"/>
                <a:ea typeface="Times New Roman" panose="02020603050405020304" pitchFamily="18" charset="0"/>
                <a:cs typeface="Courier New" panose="02070309020205020404" pitchFamily="49" charset="0"/>
              </a:rPr>
              <a:t>ranges</a:t>
            </a:r>
            <a:r>
              <a:rPr kumimoji="0" lang="en-US" altLang="en-US" sz="2000" b="0" i="0" u="none" strike="noStrike" cap="none" normalizeH="0" baseline="0">
                <a:ln>
                  <a:noFill/>
                </a:ln>
                <a:solidFill>
                  <a:srgbClr val="B4B4B4"/>
                </a:solidFill>
                <a:effectLst/>
                <a:latin typeface="JetBrains Mono" pitchFamily="2" charset="0"/>
                <a:ea typeface="Times New Roman" panose="02020603050405020304" pitchFamily="18" charset="0"/>
                <a:cs typeface="Courier New" panose="02070309020205020404" pitchFamily="49" charset="0"/>
              </a:rPr>
              <a:t>::</a:t>
            </a:r>
            <a:r>
              <a:rPr kumimoji="0" lang="en-US" altLang="en-US" sz="2000" b="0" i="0" u="none" strike="noStrike" cap="none" normalizeH="0" baseline="0" err="1">
                <a:ln>
                  <a:noFill/>
                </a:ln>
                <a:solidFill>
                  <a:srgbClr val="4EC9B0"/>
                </a:solidFill>
                <a:effectLst/>
                <a:latin typeface="JetBrains Mono" pitchFamily="2" charset="0"/>
                <a:ea typeface="Times New Roman" panose="02020603050405020304" pitchFamily="18" charset="0"/>
                <a:cs typeface="Courier New" panose="02070309020205020404" pitchFamily="49" charset="0"/>
              </a:rPr>
              <a:t>ref_view</a:t>
            </a:r>
            <a:r>
              <a:rPr kumimoji="0" lang="en-US" altLang="en-US" sz="2000" b="0" i="0" u="none" strike="noStrike" cap="none" normalizeH="0" baseline="0">
                <a:ln>
                  <a:noFill/>
                </a:ln>
                <a:solidFill>
                  <a:srgbClr val="B4B4B4"/>
                </a:solidFill>
                <a:effectLst/>
                <a:latin typeface="JetBrains Mono" pitchFamily="2" charset="0"/>
                <a:ea typeface="Times New Roman" panose="02020603050405020304" pitchFamily="18" charset="0"/>
                <a:cs typeface="Courier New" panose="02070309020205020404" pitchFamily="49" charset="0"/>
              </a:rPr>
              <a:t>&lt;</a:t>
            </a:r>
            <a:r>
              <a:rPr kumimoji="0" lang="en-US" altLang="en-US" sz="2000" b="0" i="0" u="none" strike="noStrike" cap="none" normalizeH="0" baseline="0">
                <a:ln>
                  <a:noFill/>
                </a:ln>
                <a:solidFill>
                  <a:srgbClr val="C8C8C8"/>
                </a:solidFill>
                <a:effectLst/>
                <a:latin typeface="JetBrains Mono" pitchFamily="2" charset="0"/>
                <a:ea typeface="Times New Roman" panose="02020603050405020304" pitchFamily="18" charset="0"/>
                <a:cs typeface="Courier New" panose="02070309020205020404" pitchFamily="49" charset="0"/>
              </a:rPr>
              <a:t>std</a:t>
            </a:r>
            <a:r>
              <a:rPr kumimoji="0" lang="en-US" altLang="en-US" sz="2000" b="0" i="0" u="none" strike="noStrike" cap="none" normalizeH="0" baseline="0">
                <a:ln>
                  <a:noFill/>
                </a:ln>
                <a:solidFill>
                  <a:srgbClr val="B4B4B4"/>
                </a:solidFill>
                <a:effectLst/>
                <a:latin typeface="JetBrains Mono" pitchFamily="2" charset="0"/>
                <a:ea typeface="Times New Roman" panose="02020603050405020304" pitchFamily="18" charset="0"/>
                <a:cs typeface="Courier New" panose="02070309020205020404" pitchFamily="49" charset="0"/>
              </a:rPr>
              <a:t>::</a:t>
            </a:r>
            <a:r>
              <a:rPr kumimoji="0" lang="en-US" altLang="en-US" sz="2000" b="0" i="0" u="none" strike="noStrike" cap="none" normalizeH="0" baseline="0">
                <a:ln>
                  <a:noFill/>
                </a:ln>
                <a:solidFill>
                  <a:srgbClr val="4EC9B0"/>
                </a:solidFill>
                <a:effectLst/>
                <a:latin typeface="JetBrains Mono" pitchFamily="2" charset="0"/>
                <a:ea typeface="Times New Roman" panose="02020603050405020304" pitchFamily="18" charset="0"/>
                <a:cs typeface="Courier New" panose="02070309020205020404" pitchFamily="49" charset="0"/>
              </a:rPr>
              <a:t>vector</a:t>
            </a:r>
            <a:r>
              <a:rPr kumimoji="0" lang="en-US" altLang="en-US" sz="2000" b="0" i="0" u="none" strike="noStrike" cap="none" normalizeH="0" baseline="0">
                <a:ln>
                  <a:noFill/>
                </a:ln>
                <a:solidFill>
                  <a:srgbClr val="B4B4B4"/>
                </a:solidFill>
                <a:effectLst/>
                <a:latin typeface="JetBrains Mono" pitchFamily="2" charset="0"/>
                <a:ea typeface="Times New Roman" panose="02020603050405020304" pitchFamily="18" charset="0"/>
                <a:cs typeface="Courier New" panose="02070309020205020404" pitchFamily="49" charset="0"/>
              </a:rPr>
              <a:t>&lt;</a:t>
            </a:r>
            <a:r>
              <a:rPr kumimoji="0" lang="en-US" altLang="en-US" sz="2000" b="0" i="0" u="none" strike="noStrike" cap="none" normalizeH="0" baseline="0">
                <a:ln>
                  <a:noFill/>
                </a:ln>
                <a:solidFill>
                  <a:srgbClr val="569CD6"/>
                </a:solidFill>
                <a:effectLst/>
                <a:latin typeface="JetBrains Mono" pitchFamily="2" charset="0"/>
                <a:ea typeface="Times New Roman" panose="02020603050405020304" pitchFamily="18" charset="0"/>
                <a:cs typeface="Courier New" panose="02070309020205020404" pitchFamily="49" charset="0"/>
              </a:rPr>
              <a:t>int</a:t>
            </a:r>
            <a:r>
              <a:rPr kumimoji="0" lang="en-US" altLang="en-US" sz="2000" b="0" i="0" u="none" strike="noStrike" cap="none" normalizeH="0" baseline="0">
                <a:ln>
                  <a:noFill/>
                </a:ln>
                <a:solidFill>
                  <a:srgbClr val="B4B4B4"/>
                </a:solidFill>
                <a:effectLst/>
                <a:latin typeface="JetBrains Mono" pitchFamily="2" charset="0"/>
                <a:ea typeface="Times New Roman" panose="02020603050405020304" pitchFamily="18" charset="0"/>
                <a:cs typeface="Courier New" panose="02070309020205020404" pitchFamily="49" charset="0"/>
              </a:rPr>
              <a:t>&gt;&gt;&gt;</a:t>
            </a:r>
            <a:r>
              <a:rPr kumimoji="0" lang="en-US" altLang="en-US" sz="2000" b="0" i="0" u="none" strike="noStrike" cap="none" normalizeH="0" baseline="0">
                <a:ln>
                  <a:noFill/>
                </a:ln>
                <a:solidFill>
                  <a:srgbClr val="F2F8F8"/>
                </a:solidFill>
                <a:effectLst/>
                <a:latin typeface="Arial Unicode MS"/>
                <a:ea typeface="Times New Roman" panose="02020603050405020304" pitchFamily="18" charset="0"/>
                <a:cs typeface="Cambria" panose="02040503050406030204" pitchFamily="18" charset="0"/>
              </a:rPr>
              <a:t> </a:t>
            </a:r>
            <a:r>
              <a:rPr kumimoji="0" lang="en-US" altLang="en-US" sz="2000" b="0" i="0" u="none" strike="noStrike" cap="none" normalizeH="0" baseline="0">
                <a:ln>
                  <a:noFill/>
                </a:ln>
                <a:solidFill>
                  <a:srgbClr val="9CDCFE"/>
                </a:solidFill>
                <a:effectLst/>
                <a:latin typeface="JetBrains Mono" pitchFamily="2" charset="0"/>
                <a:ea typeface="Times New Roman" panose="02020603050405020304" pitchFamily="18" charset="0"/>
                <a:cs typeface="Courier New" panose="02070309020205020404" pitchFamily="49" charset="0"/>
              </a:rPr>
              <a:t>a2</a:t>
            </a:r>
            <a:r>
              <a:rPr kumimoji="0" lang="en-US" altLang="en-US" sz="2000" b="0" i="0" u="none" strike="noStrike" cap="none" normalizeH="0" baseline="0">
                <a:ln>
                  <a:noFill/>
                </a:ln>
                <a:solidFill>
                  <a:srgbClr val="F2F8F8"/>
                </a:solidFill>
                <a:effectLst/>
                <a:latin typeface="Arial Unicode MS"/>
                <a:ea typeface="Times New Roman" panose="02020603050405020304" pitchFamily="18" charset="0"/>
                <a:cs typeface="Cambria" panose="02040503050406030204" pitchFamily="18" charset="0"/>
              </a:rPr>
              <a:t> </a:t>
            </a:r>
            <a:r>
              <a:rPr lang="en-US" altLang="en-US" sz="2000">
                <a:solidFill>
                  <a:srgbClr val="B4B4B4"/>
                </a:solidFill>
                <a:latin typeface="JetBrains Mono" pitchFamily="2" charset="0"/>
                <a:ea typeface="Times New Roman" panose="02020603050405020304" pitchFamily="18" charset="0"/>
                <a:cs typeface="Courier New" panose="02070309020205020404" pitchFamily="49" charset="0"/>
              </a:rPr>
              <a:t>{</a:t>
            </a:r>
            <a:r>
              <a:rPr kumimoji="0" lang="en-US" altLang="en-US" sz="2000" b="0" i="0" u="none" strike="noStrike" cap="none" normalizeH="0" baseline="0">
                <a:ln>
                  <a:noFill/>
                </a:ln>
                <a:solidFill>
                  <a:srgbClr val="9CDCFE"/>
                </a:solidFill>
                <a:effectLst/>
                <a:latin typeface="JetBrains Mono" pitchFamily="2" charset="0"/>
                <a:ea typeface="Times New Roman" panose="02020603050405020304" pitchFamily="18" charset="0"/>
                <a:cs typeface="Courier New" panose="02070309020205020404" pitchFamily="49" charset="0"/>
              </a:rPr>
              <a:t>data</a:t>
            </a:r>
            <a:r>
              <a:rPr kumimoji="0" lang="en-US" altLang="en-US" sz="2000" b="0" i="0" u="none" strike="noStrike" cap="none" normalizeH="0" baseline="0">
                <a:ln>
                  <a:noFill/>
                </a:ln>
                <a:solidFill>
                  <a:srgbClr val="B4B4B4"/>
                </a:solidFill>
                <a:effectLst/>
                <a:latin typeface="JetBrains Mono" pitchFamily="2" charset="0"/>
                <a:ea typeface="Times New Roman" panose="02020603050405020304" pitchFamily="18" charset="0"/>
                <a:cs typeface="Courier New" panose="02070309020205020404" pitchFamily="49" charset="0"/>
              </a:rPr>
              <a:t>,</a:t>
            </a:r>
            <a:r>
              <a:rPr kumimoji="0" lang="en-US" altLang="en-US" sz="2000" b="0" i="0" u="none" strike="noStrike" cap="none" normalizeH="0" baseline="0">
                <a:ln>
                  <a:noFill/>
                </a:ln>
                <a:solidFill>
                  <a:srgbClr val="F2F8F8"/>
                </a:solidFill>
                <a:effectLst/>
                <a:latin typeface="Arial Unicode MS"/>
                <a:ea typeface="Times New Roman" panose="02020603050405020304" pitchFamily="18" charset="0"/>
                <a:cs typeface="Cambria" panose="02040503050406030204" pitchFamily="18" charset="0"/>
              </a:rPr>
              <a:t> </a:t>
            </a:r>
            <a:r>
              <a:rPr kumimoji="0" lang="en-US" altLang="en-US" sz="2000" b="0" i="0" u="none" strike="noStrike" cap="none" normalizeH="0" baseline="0">
                <a:ln>
                  <a:noFill/>
                </a:ln>
                <a:solidFill>
                  <a:srgbClr val="BD93F9"/>
                </a:solidFill>
                <a:effectLst/>
                <a:latin typeface="JetBrains Mono" pitchFamily="2" charset="0"/>
                <a:ea typeface="Times New Roman" panose="02020603050405020304" pitchFamily="18" charset="0"/>
                <a:cs typeface="Courier New" panose="02070309020205020404" pitchFamily="49" charset="0"/>
              </a:rPr>
              <a:t>3</a:t>
            </a:r>
            <a:r>
              <a:rPr lang="en-US" altLang="en-US" sz="2000">
                <a:solidFill>
                  <a:srgbClr val="B4B4B4"/>
                </a:solidFill>
                <a:latin typeface="JetBrains Mono" pitchFamily="2" charset="0"/>
                <a:ea typeface="Times New Roman" panose="02020603050405020304" pitchFamily="18" charset="0"/>
                <a:cs typeface="Courier New" panose="02070309020205020404" pitchFamily="49" charset="0"/>
              </a:rPr>
              <a:t>}</a:t>
            </a:r>
            <a:r>
              <a:rPr kumimoji="0" lang="en-US" altLang="en-US" sz="2000" b="0" i="0" u="none" strike="noStrike" cap="none" normalizeH="0" baseline="0">
                <a:ln>
                  <a:noFill/>
                </a:ln>
                <a:solidFill>
                  <a:srgbClr val="F2F8F8"/>
                </a:solidFill>
                <a:effectLst/>
                <a:latin typeface="Arial Unicode MS"/>
                <a:ea typeface="Times New Roman" panose="02020603050405020304" pitchFamily="18" charset="0"/>
                <a:cs typeface="Cambria" panose="02040503050406030204" pitchFamily="18" charset="0"/>
              </a:rPr>
              <a:t> </a:t>
            </a:r>
            <a:r>
              <a:rPr kumimoji="0" lang="en-US" altLang="en-US" sz="2000" b="0" i="0" u="none" strike="noStrike" cap="none" normalizeH="0" baseline="0">
                <a:ln>
                  <a:noFill/>
                </a:ln>
                <a:solidFill>
                  <a:srgbClr val="B4B4B4"/>
                </a:solidFill>
                <a:effectLst/>
                <a:latin typeface="JetBrains Mono" pitchFamily="2"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640355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E63D-901A-0EF8-585A-DFAA1BE6A14E}"/>
              </a:ext>
            </a:extLst>
          </p:cNvPr>
          <p:cNvSpPr>
            <a:spLocks noGrp="1"/>
          </p:cNvSpPr>
          <p:nvPr>
            <p:ph type="title"/>
          </p:nvPr>
        </p:nvSpPr>
        <p:spPr/>
        <p:txBody>
          <a:bodyPr/>
          <a:lstStyle/>
          <a:p>
            <a:r>
              <a:rPr lang="en-US"/>
              <a:t>Range Adaptors</a:t>
            </a:r>
            <a:endParaRPr lang="en-IN"/>
          </a:p>
        </p:txBody>
      </p:sp>
      <p:sp>
        <p:nvSpPr>
          <p:cNvPr id="3" name="Content Placeholder 2">
            <a:extLst>
              <a:ext uri="{FF2B5EF4-FFF2-40B4-BE49-F238E27FC236}">
                <a16:creationId xmlns:a16="http://schemas.microsoft.com/office/drawing/2014/main" id="{EE6608DB-F8C4-D748-2050-64BDC021F84B}"/>
              </a:ext>
            </a:extLst>
          </p:cNvPr>
          <p:cNvSpPr>
            <a:spLocks noGrp="1"/>
          </p:cNvSpPr>
          <p:nvPr>
            <p:ph idx="1"/>
          </p:nvPr>
        </p:nvSpPr>
        <p:spPr/>
        <p:txBody>
          <a:bodyPr>
            <a:normAutofit lnSpcReduction="10000"/>
          </a:bodyPr>
          <a:lstStyle/>
          <a:p>
            <a:r>
              <a:rPr lang="en-US"/>
              <a:t>A range adaptor is an algorithm that takes one or more ranges and returns a new “adapted” view</a:t>
            </a:r>
          </a:p>
          <a:p>
            <a:pPr lvl="1"/>
            <a:r>
              <a:rPr lang="en-US"/>
              <a:t>creates a new view from a range</a:t>
            </a:r>
          </a:p>
          <a:p>
            <a:r>
              <a:rPr lang="en-US"/>
              <a:t>Recommended instead of creating a view manually from a range</a:t>
            </a:r>
          </a:p>
          <a:p>
            <a:r>
              <a:rPr lang="en-US"/>
              <a:t>Defined in </a:t>
            </a:r>
            <a:r>
              <a:rPr lang="en-US" i="1"/>
              <a:t>std::ranges::views </a:t>
            </a:r>
            <a:r>
              <a:rPr lang="en-US"/>
              <a:t>namespace</a:t>
            </a:r>
          </a:p>
          <a:p>
            <a:r>
              <a:rPr lang="en-US"/>
              <a:t>Invoked as function objects</a:t>
            </a:r>
          </a:p>
          <a:p>
            <a:r>
              <a:rPr lang="en-US"/>
              <a:t>Easier to use and more efficient in some cases</a:t>
            </a:r>
            <a:endParaRPr lang="en-IN"/>
          </a:p>
        </p:txBody>
      </p:sp>
    </p:spTree>
    <p:extLst>
      <p:ext uri="{BB962C8B-B14F-4D97-AF65-F5344CB8AC3E}">
        <p14:creationId xmlns:p14="http://schemas.microsoft.com/office/powerpoint/2010/main" val="365487155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0645-26D1-4286-84BF-300555444737}"/>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2B53D96B-ABB8-479C-9506-F64A023D0E91}"/>
              </a:ext>
            </a:extLst>
          </p:cNvPr>
          <p:cNvSpPr txBox="1"/>
          <p:nvPr/>
        </p:nvSpPr>
        <p:spPr>
          <a:xfrm>
            <a:off x="399789" y="1676074"/>
            <a:ext cx="5399762" cy="3108543"/>
          </a:xfrm>
          <a:prstGeom prst="rect">
            <a:avLst/>
          </a:prstGeom>
          <a:solidFill>
            <a:schemeClr val="bg1">
              <a:lumMod val="85000"/>
              <a:lumOff val="15000"/>
            </a:schemeClr>
          </a:solidFill>
        </p:spPr>
        <p:txBody>
          <a:bodyPr wrap="square">
            <a:spAutoFit/>
          </a:bodyPr>
          <a:lstStyle/>
          <a:p>
            <a:pPr marR="0" algn="l" rtl="0"/>
            <a:r>
              <a:rPr lang="en-IN" sz="1800" b="0" i="0" u="none" strike="noStrike" baseline="0">
                <a:solidFill>
                  <a:srgbClr val="D5A2DF"/>
                </a:solidFill>
                <a:latin typeface="JetBrains Mono" pitchFamily="2" charset="0"/>
              </a:rPr>
              <a:t>class</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C5503"/>
                </a:solidFill>
                <a:latin typeface="JetBrains Mono" pitchFamily="2" charset="0"/>
              </a:rPr>
              <a:t>Names</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public</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a:solidFill>
                  <a:srgbClr val="DC5503"/>
                </a:solidFill>
                <a:latin typeface="JetBrains Mono" pitchFamily="2" charset="0"/>
              </a:rPr>
              <a:t>list</a:t>
            </a:r>
            <a:r>
              <a:rPr lang="en-IN" sz="1800" b="0" i="0" u="none" strike="noStrike" baseline="0">
                <a:solidFill>
                  <a:srgbClr val="FFFFFF"/>
                </a:solidFill>
                <a:latin typeface="JetBrains Mono" pitchFamily="2" charset="0"/>
              </a:rPr>
              <a:t>&lt;</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a:solidFill>
                  <a:srgbClr val="008B8B"/>
                </a:solidFill>
                <a:latin typeface="JetBrains Mono" pitchFamily="2" charset="0"/>
              </a:rPr>
              <a:t>string</a:t>
            </a:r>
            <a:r>
              <a:rPr lang="en-IN" sz="1800" b="0" i="0" u="none" strike="noStrike" baseline="0">
                <a:solidFill>
                  <a:srgbClr val="FFFFFF"/>
                </a:solidFill>
                <a:latin typeface="JetBrains Mono" pitchFamily="2" charset="0"/>
              </a:rPr>
              <a:t>&gt;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61DC67"/>
                </a:solidFill>
                <a:latin typeface="JetBrains Mono" pitchFamily="2" charset="0"/>
              </a:rPr>
              <a:t>data</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a:solidFill>
                  <a:srgbClr val="DC5503"/>
                </a:solidFill>
                <a:latin typeface="JetBrains Mono" pitchFamily="2" charset="0"/>
              </a:rPr>
              <a:t>list</a:t>
            </a:r>
            <a:r>
              <a:rPr lang="en-US" sz="1800" b="0" i="0" u="none" strike="noStrike" baseline="0">
                <a:solidFill>
                  <a:srgbClr val="FFFFFF"/>
                </a:solidFill>
                <a:latin typeface="JetBrains Mono" pitchFamily="2" charset="0"/>
              </a:rPr>
              <a:t>&lt;</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a:solidFill>
                  <a:srgbClr val="008B8B"/>
                </a:solidFill>
                <a:latin typeface="JetBrains Mono" pitchFamily="2" charset="0"/>
              </a:rPr>
              <a:t>string</a:t>
            </a:r>
            <a:r>
              <a:rPr lang="en-US" sz="1800" b="0" i="0" u="none" strike="noStrike" baseline="0">
                <a:solidFill>
                  <a:srgbClr val="FFFFFF"/>
                </a:solidFill>
                <a:latin typeface="JetBrains Mono" pitchFamily="2" charset="0"/>
              </a:rPr>
              <a:t>&gt;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&amp;</a:t>
            </a:r>
            <a:r>
              <a:rPr lang="en-US" sz="1800" b="0" i="0" u="none" strike="noStrike" baseline="0">
                <a:solidFill>
                  <a:srgbClr val="DCDCDC"/>
                </a:solidFill>
                <a:latin typeface="Cambria" panose="02040503050406030204" pitchFamily="18" charset="0"/>
              </a:rPr>
              <a:t> </a:t>
            </a:r>
            <a:r>
              <a:rPr lang="en-US" sz="1800" b="0" i="0" u="none" strike="noStrike" baseline="0">
                <a:solidFill>
                  <a:srgbClr val="82B7E1"/>
                </a:solidFill>
                <a:latin typeface="JetBrains Mono" pitchFamily="2" charset="0"/>
              </a:rPr>
              <a:t>Get</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61DC67"/>
                </a:solidFill>
                <a:latin typeface="JetBrains Mono" pitchFamily="2" charset="0"/>
              </a:rPr>
              <a:t>data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5503"/>
                </a:solidFill>
                <a:latin typeface="JetBrains Mono" pitchFamily="2" charset="0"/>
              </a:rPr>
              <a:t>Names</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7B6FC4"/>
                </a:solidFill>
                <a:latin typeface="JetBrains Mono" pitchFamily="2" charset="0"/>
              </a:rPr>
              <a:t>CreateNames</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C5503"/>
                </a:solidFill>
                <a:latin typeface="JetBrains Mono" pitchFamily="2" charset="0"/>
              </a:rPr>
              <a:t>Names</a:t>
            </a:r>
            <a:r>
              <a:rPr lang="en-US" sz="1800" b="0" i="0" u="none" strike="noStrike" baseline="0">
                <a:solidFill>
                  <a:srgbClr val="008B8B"/>
                </a:solidFill>
                <a:latin typeface="JetBrains Mono" pitchFamily="2" charset="0"/>
              </a:rPr>
              <a:t>{{</a:t>
            </a:r>
            <a:r>
              <a:rPr lang="en-US" sz="1800" b="0" i="0" u="none" strike="noStrike" baseline="0">
                <a:solidFill>
                  <a:srgbClr val="A31515"/>
                </a:solidFill>
                <a:latin typeface="JetBrains Mono" pitchFamily="2" charset="0"/>
              </a:rPr>
              <a:t>"</a:t>
            </a:r>
            <a:r>
              <a:rPr lang="en-US" sz="1800" b="0" i="0" u="none" strike="noStrike" baseline="0">
                <a:solidFill>
                  <a:srgbClr val="C3E88D"/>
                </a:solidFill>
                <a:latin typeface="JetBrains Mono" pitchFamily="2" charset="0"/>
              </a:rPr>
              <a:t>C++</a:t>
            </a:r>
            <a:r>
              <a:rPr lang="en-US" sz="1800" b="0" i="0" u="none" strike="noStrike" baseline="0">
                <a:solidFill>
                  <a:srgbClr val="A31515"/>
                </a:solidFill>
                <a:latin typeface="JetBrains Mono" pitchFamily="2" charset="0"/>
              </a:rPr>
              <a:t>"</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a:t>
            </a:r>
            <a:r>
              <a:rPr lang="en-US" sz="1800" b="0" i="0" u="none" strike="noStrike" baseline="0">
                <a:solidFill>
                  <a:srgbClr val="C3E88D"/>
                </a:solidFill>
                <a:latin typeface="JetBrains Mono" pitchFamily="2" charset="0"/>
              </a:rPr>
              <a:t>Java</a:t>
            </a:r>
            <a:r>
              <a:rPr lang="en-US" sz="1800" b="0" i="0" u="none" strike="noStrike" baseline="0">
                <a:solidFill>
                  <a:srgbClr val="A31515"/>
                </a:solidFill>
                <a:latin typeface="JetBrains Mono" pitchFamily="2" charset="0"/>
              </a:rPr>
              <a:t>"</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a:t>
            </a:r>
            <a:r>
              <a:rPr lang="en-US" sz="1800" b="0" i="0" u="none" strike="noStrike" baseline="0">
                <a:solidFill>
                  <a:srgbClr val="C3E88D"/>
                </a:solidFill>
                <a:latin typeface="JetBrains Mono" pitchFamily="2" charset="0"/>
              </a:rPr>
              <a:t>C#</a:t>
            </a:r>
            <a:r>
              <a:rPr lang="en-US" sz="1800" b="0" i="0" u="none" strike="noStrike" baseline="0">
                <a:solidFill>
                  <a:srgbClr val="A31515"/>
                </a:solidFill>
                <a:latin typeface="JetBrains Mono" pitchFamily="2" charset="0"/>
              </a:rPr>
              <a:t>"</a:t>
            </a:r>
            <a:r>
              <a:rPr lang="en-US" sz="1800" b="0" i="0" u="none" strike="noStrike" baseline="0">
                <a:solidFill>
                  <a:srgbClr val="008B8B"/>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
        <p:nvSpPr>
          <p:cNvPr id="8" name="TextBox 7">
            <a:extLst>
              <a:ext uri="{FF2B5EF4-FFF2-40B4-BE49-F238E27FC236}">
                <a16:creationId xmlns:a16="http://schemas.microsoft.com/office/drawing/2014/main" id="{5D3591AE-8895-41B2-9703-33A10B53BB6B}"/>
              </a:ext>
            </a:extLst>
          </p:cNvPr>
          <p:cNvSpPr txBox="1"/>
          <p:nvPr/>
        </p:nvSpPr>
        <p:spPr>
          <a:xfrm>
            <a:off x="6297459" y="2134643"/>
            <a:ext cx="4863231" cy="1169551"/>
          </a:xfrm>
          <a:prstGeom prst="rect">
            <a:avLst/>
          </a:prstGeom>
          <a:solidFill>
            <a:schemeClr val="bg1">
              <a:lumMod val="85000"/>
              <a:lumOff val="15000"/>
            </a:schemeClr>
          </a:solidFill>
        </p:spPr>
        <p:txBody>
          <a:bodyPr wrap="square">
            <a:spAutoFit/>
          </a:bodyPr>
          <a:lstStyle/>
          <a:p>
            <a:pPr marR="0" algn="l" rtl="0"/>
            <a:r>
              <a:rPr lang="en-US" sz="1800" b="0" i="0" u="none" strike="noStrike" baseline="0">
                <a:solidFill>
                  <a:srgbClr val="6B6BE9"/>
                </a:solidFill>
                <a:latin typeface="JetBrains Mono" pitchFamily="2" charset="0"/>
              </a:rPr>
              <a:t>for</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auto</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c</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7B6FC4"/>
                </a:solidFill>
                <a:latin typeface="JetBrains Mono" pitchFamily="2" charset="0"/>
              </a:rPr>
              <a:t>CreateNames</a:t>
            </a:r>
            <a:r>
              <a:rPr lang="en-US" sz="1800" b="0" i="0" u="none" strike="noStrike" baseline="0">
                <a:solidFill>
                  <a:srgbClr val="FFFFFF"/>
                </a:solidFill>
                <a:latin typeface="JetBrains Mono" pitchFamily="2" charset="0"/>
              </a:rPr>
              <a:t>().</a:t>
            </a:r>
            <a:r>
              <a:rPr lang="en-US" sz="1800" b="0" i="0" u="none" strike="noStrike" baseline="0">
                <a:solidFill>
                  <a:srgbClr val="82B7E1"/>
                </a:solidFill>
                <a:latin typeface="JetBrains Mono" pitchFamily="2" charset="0"/>
              </a:rPr>
              <a:t>Get</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c</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
        <p:nvSpPr>
          <p:cNvPr id="10" name="TextBox 9">
            <a:extLst>
              <a:ext uri="{FF2B5EF4-FFF2-40B4-BE49-F238E27FC236}">
                <a16:creationId xmlns:a16="http://schemas.microsoft.com/office/drawing/2014/main" id="{620133FC-F19B-4314-AD78-8E8216BA2BB6}"/>
              </a:ext>
            </a:extLst>
          </p:cNvPr>
          <p:cNvSpPr txBox="1"/>
          <p:nvPr/>
        </p:nvSpPr>
        <p:spPr>
          <a:xfrm>
            <a:off x="6297459" y="3660720"/>
            <a:ext cx="5494752" cy="1169551"/>
          </a:xfrm>
          <a:prstGeom prst="rect">
            <a:avLst/>
          </a:prstGeom>
          <a:solidFill>
            <a:schemeClr val="bg1">
              <a:lumMod val="85000"/>
              <a:lumOff val="15000"/>
            </a:schemeClr>
          </a:solidFill>
        </p:spPr>
        <p:txBody>
          <a:bodyPr wrap="square">
            <a:spAutoFit/>
          </a:bodyPr>
          <a:lstStyle/>
          <a:p>
            <a:pPr marR="0" algn="l" rtl="0"/>
            <a:r>
              <a:rPr lang="en-US" sz="1800" b="0" i="0" u="none" strike="noStrike" baseline="0">
                <a:solidFill>
                  <a:srgbClr val="6B6BE9"/>
                </a:solidFill>
                <a:latin typeface="JetBrains Mono" pitchFamily="2" charset="0"/>
              </a:rPr>
              <a:t>for</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auto</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c</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7B6FC4"/>
                </a:solidFill>
                <a:latin typeface="JetBrains Mono" pitchFamily="2" charset="0"/>
              </a:rPr>
              <a:t>CreateNames</a:t>
            </a:r>
            <a:r>
              <a:rPr lang="en-US" sz="1800" b="0" i="0" u="none" strike="noStrike" baseline="0">
                <a:solidFill>
                  <a:srgbClr val="FFFFFF"/>
                </a:solidFill>
                <a:latin typeface="JetBrains Mono" pitchFamily="2" charset="0"/>
              </a:rPr>
              <a:t>().</a:t>
            </a:r>
            <a:r>
              <a:rPr lang="en-US" sz="1800" b="0" i="0" u="none" strike="noStrike" baseline="0">
                <a:solidFill>
                  <a:srgbClr val="82B7E1"/>
                </a:solidFill>
                <a:latin typeface="JetBrains Mono" pitchFamily="2" charset="0"/>
              </a:rPr>
              <a:t>Get</a:t>
            </a:r>
            <a:r>
              <a:rPr lang="en-US" sz="1800" b="0" i="0" u="none" strike="noStrike" baseline="0">
                <a:solidFill>
                  <a:srgbClr val="FFFFFF"/>
                </a:solidFill>
                <a:latin typeface="JetBrains Mono" pitchFamily="2" charset="0"/>
              </a:rPr>
              <a:t>()</a:t>
            </a:r>
            <a:r>
              <a:rPr lang="en-US" sz="1800" b="0" i="0" u="none" strike="noStrike" baseline="0">
                <a:solidFill>
                  <a:srgbClr val="008B8B"/>
                </a:solidFill>
                <a:latin typeface="JetBrains Mono" pitchFamily="2" charset="0"/>
              </a:rPr>
              <a:t>[</a:t>
            </a:r>
            <a:r>
              <a:rPr lang="en-US" sz="1800" b="0" i="0" u="none" strike="noStrike" baseline="0">
                <a:solidFill>
                  <a:srgbClr val="F78C6C"/>
                </a:solidFill>
                <a:latin typeface="JetBrains Mono" pitchFamily="2" charset="0"/>
              </a:rPr>
              <a:t>0</a:t>
            </a:r>
            <a:r>
              <a:rPr lang="en-US" sz="1800" b="0" i="0" u="none" strike="noStrike" baseline="0">
                <a:solidFill>
                  <a:srgbClr val="008B8B"/>
                </a:solidFill>
                <a:latin typeface="JetBrains Mono" pitchFamily="2" charset="0"/>
              </a:rPr>
              <a:t>]</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c</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
        <p:nvSpPr>
          <p:cNvPr id="11" name="TextBox 10">
            <a:extLst>
              <a:ext uri="{FF2B5EF4-FFF2-40B4-BE49-F238E27FC236}">
                <a16:creationId xmlns:a16="http://schemas.microsoft.com/office/drawing/2014/main" id="{A198A82D-F358-4155-B95F-A20D3C7931A8}"/>
              </a:ext>
            </a:extLst>
          </p:cNvPr>
          <p:cNvSpPr txBox="1"/>
          <p:nvPr/>
        </p:nvSpPr>
        <p:spPr>
          <a:xfrm>
            <a:off x="399789" y="5063580"/>
            <a:ext cx="4863231" cy="1169551"/>
          </a:xfrm>
          <a:prstGeom prst="rect">
            <a:avLst/>
          </a:prstGeom>
          <a:solidFill>
            <a:schemeClr val="bg1">
              <a:lumMod val="85000"/>
              <a:lumOff val="15000"/>
            </a:schemeClr>
          </a:solidFill>
        </p:spPr>
        <p:txBody>
          <a:bodyPr wrap="square">
            <a:spAutoFit/>
          </a:bodyPr>
          <a:lstStyle/>
          <a:p>
            <a:pPr marR="0" algn="l" rtl="0"/>
            <a:r>
              <a:rPr lang="en-US" sz="1800" b="0" i="0" u="none" strike="noStrike" baseline="0">
                <a:solidFill>
                  <a:srgbClr val="6B6BE9"/>
                </a:solidFill>
                <a:latin typeface="JetBrains Mono" pitchFamily="2" charset="0"/>
              </a:rPr>
              <a:t>for</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auto</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c</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7B6FC4"/>
                </a:solidFill>
                <a:latin typeface="JetBrains Mono" pitchFamily="2" charset="0"/>
              </a:rPr>
              <a:t>CreateNames</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c</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Tree>
    <p:extLst>
      <p:ext uri="{BB962C8B-B14F-4D97-AF65-F5344CB8AC3E}">
        <p14:creationId xmlns:p14="http://schemas.microsoft.com/office/powerpoint/2010/main" val="214600779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2BC2E7-E814-2EA7-3C85-034BDF32F28C}"/>
              </a:ext>
            </a:extLst>
          </p:cNvPr>
          <p:cNvSpPr>
            <a:spLocks noGrp="1"/>
          </p:cNvSpPr>
          <p:nvPr>
            <p:ph type="title"/>
          </p:nvPr>
        </p:nvSpPr>
        <p:spPr/>
        <p:txBody>
          <a:bodyPr/>
          <a:lstStyle/>
          <a:p>
            <a:r>
              <a:rPr lang="en-US"/>
              <a:t>Example</a:t>
            </a:r>
            <a:endParaRPr lang="en-IN"/>
          </a:p>
        </p:txBody>
      </p:sp>
      <p:sp>
        <p:nvSpPr>
          <p:cNvPr id="9" name="TextBox 8">
            <a:extLst>
              <a:ext uri="{FF2B5EF4-FFF2-40B4-BE49-F238E27FC236}">
                <a16:creationId xmlns:a16="http://schemas.microsoft.com/office/drawing/2014/main" id="{4044AFE4-ED75-575A-CB99-B4D9F0E1734F}"/>
              </a:ext>
            </a:extLst>
          </p:cNvPr>
          <p:cNvSpPr txBox="1"/>
          <p:nvPr/>
        </p:nvSpPr>
        <p:spPr>
          <a:xfrm>
            <a:off x="371571" y="3176864"/>
            <a:ext cx="5284509" cy="1569660"/>
          </a:xfrm>
          <a:prstGeom prst="rect">
            <a:avLst/>
          </a:prstGeom>
          <a:solidFill>
            <a:schemeClr val="bg1">
              <a:lumMod val="85000"/>
              <a:lumOff val="15000"/>
            </a:schemeClr>
          </a:solidFill>
        </p:spPr>
        <p:txBody>
          <a:bodyPr wrap="square">
            <a:spAutoFit/>
          </a:bodyPr>
          <a:lstStyle/>
          <a:p>
            <a:pPr marR="0" algn="l" rtl="0"/>
            <a:r>
              <a:rPr lang="en-IN" sz="1600" b="0" i="0" u="none" strike="noStrike" baseline="0">
                <a:solidFill>
                  <a:srgbClr val="C8C8C8"/>
                </a:solidFill>
                <a:latin typeface="Cascadia Mono SemiLight" panose="020B0609020000020004" pitchFamily="49" charset="0"/>
              </a:rPr>
              <a:t>std</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4EC9B0"/>
                </a:solidFill>
                <a:latin typeface="Cascadia Mono SemiLight" panose="020B0609020000020004" pitchFamily="49" charset="0"/>
              </a:rPr>
              <a:t>vector</a:t>
            </a:r>
            <a:r>
              <a:rPr lang="en-IN" sz="1600" b="0" i="0" u="none" strike="noStrike" baseline="0">
                <a:solidFill>
                  <a:srgbClr val="F2F8F8"/>
                </a:solidFill>
                <a:latin typeface="Cascadia Mono SemiLight" panose="020B0609020000020004" pitchFamily="49" charset="0"/>
              </a:rPr>
              <a:t> </a:t>
            </a:r>
            <a:r>
              <a:rPr lang="en-IN" sz="1600" b="0" i="0" u="none" strike="noStrike" baseline="0" err="1">
                <a:solidFill>
                  <a:srgbClr val="9CDCFE"/>
                </a:solidFill>
                <a:latin typeface="Cascadia Mono SemiLight" panose="020B0609020000020004" pitchFamily="49" charset="0"/>
              </a:rPr>
              <a:t>nums</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1</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2</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3</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4</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5</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6</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7</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8</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9</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10</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a:p>
            <a:pPr marR="0" algn="l" rtl="0"/>
            <a:r>
              <a:rPr lang="en-US" sz="1600" b="0" i="0" u="none" strike="noStrike" baseline="0">
                <a:solidFill>
                  <a:srgbClr val="6272A4"/>
                </a:solidFill>
                <a:latin typeface="Cascadia Mono SemiLight" panose="020B0609020000020004" pitchFamily="49" charset="0"/>
              </a:rPr>
              <a:t>//take is an adapter that returns a view</a:t>
            </a:r>
            <a:endParaRPr lang="en-US" sz="1600" b="0" i="0" u="none" strike="noStrike" baseline="0">
              <a:solidFill>
                <a:srgbClr val="F2F8F8"/>
              </a:solidFill>
              <a:latin typeface="Cascadia Mono SemiLight" panose="020B0609020000020004" pitchFamily="49" charset="0"/>
            </a:endParaRPr>
          </a:p>
          <a:p>
            <a:pPr marR="0" algn="l" rtl="0"/>
            <a:r>
              <a:rPr lang="en-US" sz="1600" b="0" i="0" u="none" strike="noStrike" baseline="0">
                <a:solidFill>
                  <a:srgbClr val="569CD6"/>
                </a:solidFill>
                <a:latin typeface="Cascadia Mono SemiLight" panose="020B0609020000020004" pitchFamily="49" charset="0"/>
              </a:rPr>
              <a:t>auto</a:t>
            </a:r>
            <a:r>
              <a:rPr lang="en-US" sz="1600" b="0" i="0" u="none" strike="noStrike" baseline="0">
                <a:solidFill>
                  <a:srgbClr val="F2F8F8"/>
                </a:solidFill>
                <a:latin typeface="Cascadia Mono SemiLight" panose="020B0609020000020004" pitchFamily="49" charset="0"/>
              </a:rPr>
              <a:t> </a:t>
            </a:r>
            <a:r>
              <a:rPr lang="en-US" sz="1600" b="0" i="0" u="none" strike="noStrike" baseline="0">
                <a:solidFill>
                  <a:srgbClr val="9CDCFE"/>
                </a:solidFill>
                <a:latin typeface="Cascadia Mono SemiLight" panose="020B0609020000020004" pitchFamily="49" charset="0"/>
              </a:rPr>
              <a:t>view</a:t>
            </a:r>
            <a:r>
              <a:rPr lang="en-US" sz="1600" b="0" i="0" u="none" strike="noStrike" baseline="0">
                <a:solidFill>
                  <a:srgbClr val="F2F8F8"/>
                </a:solidFill>
                <a:latin typeface="Cascadia Mono SemiLight" panose="020B0609020000020004" pitchFamily="49" charset="0"/>
              </a:rPr>
              <a:t> </a:t>
            </a:r>
            <a:r>
              <a:rPr lang="en-US" sz="1600" b="0" i="0" u="none" strike="noStrike" baseline="0">
                <a:solidFill>
                  <a:srgbClr val="B4B4B4"/>
                </a:solidFill>
                <a:latin typeface="Cascadia Mono SemiLight" panose="020B0609020000020004" pitchFamily="49" charset="0"/>
              </a:rPr>
              <a:t>=</a:t>
            </a:r>
            <a:r>
              <a:rPr lang="en-US" sz="1600" b="0" i="0" u="none" strike="noStrike" baseline="0">
                <a:solidFill>
                  <a:srgbClr val="F2F8F8"/>
                </a:solidFill>
                <a:latin typeface="Cascadia Mono SemiLight" panose="020B0609020000020004" pitchFamily="49" charset="0"/>
              </a:rPr>
              <a:t> </a:t>
            </a:r>
            <a:r>
              <a:rPr lang="en-US" sz="1600" b="0" i="0" u="none" strike="noStrike" baseline="0">
                <a:solidFill>
                  <a:srgbClr val="C8C8C8"/>
                </a:solidFill>
                <a:latin typeface="Cascadia Mono SemiLight" panose="020B0609020000020004" pitchFamily="49" charset="0"/>
              </a:rPr>
              <a:t>std</a:t>
            </a:r>
            <a:r>
              <a:rPr lang="en-US" sz="1600" b="0" i="0" u="none" strike="noStrike" baseline="0">
                <a:solidFill>
                  <a:srgbClr val="B4B4B4"/>
                </a:solidFill>
                <a:latin typeface="Cascadia Mono SemiLight" panose="020B0609020000020004" pitchFamily="49" charset="0"/>
              </a:rPr>
              <a:t>::</a:t>
            </a:r>
            <a:r>
              <a:rPr lang="en-US" sz="1600" b="0" i="0" u="none" strike="noStrike" baseline="0">
                <a:solidFill>
                  <a:srgbClr val="C8C8C8"/>
                </a:solidFill>
                <a:latin typeface="Cascadia Mono SemiLight" panose="020B0609020000020004" pitchFamily="49" charset="0"/>
              </a:rPr>
              <a:t>views</a:t>
            </a:r>
            <a:r>
              <a:rPr lang="en-US" sz="1600" b="0" i="0" u="none" strike="noStrike" baseline="0">
                <a:solidFill>
                  <a:srgbClr val="B4B4B4"/>
                </a:solidFill>
                <a:latin typeface="Cascadia Mono SemiLight" panose="020B0609020000020004" pitchFamily="49" charset="0"/>
              </a:rPr>
              <a:t>::</a:t>
            </a:r>
            <a:r>
              <a:rPr lang="en-US" sz="1600" b="0" i="0" u="none" strike="noStrike" baseline="0">
                <a:solidFill>
                  <a:srgbClr val="C8C8C8"/>
                </a:solidFill>
                <a:latin typeface="Cascadia Mono SemiLight" panose="020B0609020000020004" pitchFamily="49" charset="0"/>
              </a:rPr>
              <a:t>take</a:t>
            </a:r>
            <a:r>
              <a:rPr lang="en-US" sz="1600" b="0" i="0" u="none" strike="noStrike" baseline="0">
                <a:solidFill>
                  <a:srgbClr val="B4B4B4"/>
                </a:solidFill>
                <a:latin typeface="Cascadia Mono SemiLight" panose="020B0609020000020004" pitchFamily="49" charset="0"/>
              </a:rPr>
              <a:t>(</a:t>
            </a:r>
            <a:r>
              <a:rPr lang="en-US" sz="1600" b="0" i="0" u="none" strike="noStrike" baseline="0" err="1">
                <a:solidFill>
                  <a:srgbClr val="9CDCFE"/>
                </a:solidFill>
                <a:latin typeface="Cascadia Mono SemiLight" panose="020B0609020000020004" pitchFamily="49" charset="0"/>
              </a:rPr>
              <a:t>nums</a:t>
            </a:r>
            <a:r>
              <a:rPr lang="en-US" sz="1600" b="0" i="0" u="none" strike="noStrike" baseline="0">
                <a:solidFill>
                  <a:srgbClr val="B4B4B4"/>
                </a:solidFill>
                <a:latin typeface="Cascadia Mono SemiLight" panose="020B0609020000020004" pitchFamily="49" charset="0"/>
              </a:rPr>
              <a:t>,</a:t>
            </a:r>
            <a:r>
              <a:rPr lang="en-US" sz="1600" b="0" i="0" u="none" strike="noStrike" baseline="0">
                <a:solidFill>
                  <a:srgbClr val="F2F8F8"/>
                </a:solidFill>
                <a:latin typeface="Cascadia Mono SemiLight" panose="020B0609020000020004" pitchFamily="49" charset="0"/>
              </a:rPr>
              <a:t> </a:t>
            </a:r>
            <a:r>
              <a:rPr lang="en-US" sz="1600" b="0" i="0" u="none" strike="noStrike" baseline="0">
                <a:solidFill>
                  <a:srgbClr val="BD93F9"/>
                </a:solidFill>
                <a:latin typeface="Cascadia Mono SemiLight" panose="020B0609020000020004" pitchFamily="49" charset="0"/>
              </a:rPr>
              <a:t>3</a:t>
            </a:r>
            <a:r>
              <a:rPr lang="en-US" sz="1600" b="0" i="0" u="none" strike="noStrike" baseline="0">
                <a:solidFill>
                  <a:srgbClr val="B4B4B4"/>
                </a:solidFill>
                <a:latin typeface="Cascadia Mono SemiLight" panose="020B0609020000020004" pitchFamily="49" charset="0"/>
              </a:rPr>
              <a:t>)</a:t>
            </a:r>
            <a:r>
              <a:rPr lang="en-US" sz="1600" b="0" i="0" u="none" strike="noStrike" baseline="0">
                <a:solidFill>
                  <a:srgbClr val="F2F8F8"/>
                </a:solidFill>
                <a:latin typeface="Cascadia Mono SemiLight" panose="020B0609020000020004" pitchFamily="49" charset="0"/>
              </a:rPr>
              <a:t> </a:t>
            </a:r>
            <a:r>
              <a:rPr lang="en-US" sz="1600" b="0" i="0" u="none" strike="noStrike" baseline="0">
                <a:solidFill>
                  <a:srgbClr val="B4B4B4"/>
                </a:solidFill>
                <a:latin typeface="Cascadia Mono SemiLight" panose="020B0609020000020004" pitchFamily="49" charset="0"/>
              </a:rPr>
              <a:t>;</a:t>
            </a:r>
            <a:endParaRPr lang="en-US" sz="1600" b="0" i="0" u="none" strike="noStrike" baseline="0">
              <a:solidFill>
                <a:srgbClr val="F2F8F8"/>
              </a:solidFill>
              <a:latin typeface="Cascadia Mono SemiLight" panose="020B0609020000020004" pitchFamily="49" charset="0"/>
            </a:endParaRPr>
          </a:p>
          <a:p>
            <a:pPr marR="0" algn="l" rtl="0"/>
            <a:r>
              <a:rPr lang="en-IN" sz="1600" b="0" i="0" u="none" strike="noStrike" baseline="0">
                <a:solidFill>
                  <a:srgbClr val="D8A0DF"/>
                </a:solidFill>
                <a:latin typeface="Cascadia Mono SemiLight" panose="020B0609020000020004" pitchFamily="49" charset="0"/>
              </a:rPr>
              <a:t>for</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569CD6"/>
                </a:solidFill>
                <a:latin typeface="Cascadia Mono SemiLight" panose="020B0609020000020004" pitchFamily="49" charset="0"/>
              </a:rPr>
              <a:t>auto</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9CDCFE"/>
                </a:solidFill>
                <a:latin typeface="Cascadia Mono SemiLight" panose="020B0609020000020004" pitchFamily="49" charset="0"/>
              </a:rPr>
              <a:t>n</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9CDCFE"/>
                </a:solidFill>
                <a:latin typeface="Cascadia Mono SemiLight" panose="020B0609020000020004" pitchFamily="49" charset="0"/>
              </a:rPr>
              <a:t>view</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a:p>
            <a:pPr marR="0" algn="l" rtl="0"/>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C8C8C8"/>
                </a:solidFill>
                <a:latin typeface="Cascadia Mono SemiLight" panose="020B0609020000020004" pitchFamily="49" charset="0"/>
              </a:rPr>
              <a:t>std</a:t>
            </a:r>
            <a:r>
              <a:rPr lang="en-IN" sz="1600" b="0" i="0" u="none" strike="noStrike" baseline="0">
                <a:solidFill>
                  <a:srgbClr val="B4B4B4"/>
                </a:solidFill>
                <a:latin typeface="Cascadia Mono SemiLight" panose="020B0609020000020004" pitchFamily="49" charset="0"/>
              </a:rPr>
              <a:t>::</a:t>
            </a:r>
            <a:r>
              <a:rPr lang="en-IN" sz="1600" b="0" i="0" u="none" strike="noStrike" baseline="0" err="1">
                <a:solidFill>
                  <a:srgbClr val="C8C8C8"/>
                </a:solidFill>
                <a:latin typeface="Cascadia Mono SemiLight" panose="020B0609020000020004" pitchFamily="49" charset="0"/>
              </a:rPr>
              <a:t>cout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&lt;&lt;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9CDCFE"/>
                </a:solidFill>
                <a:latin typeface="Cascadia Mono SemiLight" panose="020B0609020000020004" pitchFamily="49" charset="0"/>
              </a:rPr>
              <a:t>n</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&lt;&lt;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E8C9BB"/>
                </a:solidFill>
                <a:latin typeface="Cascadia Mono SemiLight" panose="020B0609020000020004" pitchFamily="49" charset="0"/>
              </a:rPr>
              <a:t>'</a:t>
            </a:r>
            <a:r>
              <a:rPr lang="en-IN" sz="1600" b="0" i="0" u="none" strike="noStrike" baseline="0">
                <a:solidFill>
                  <a:srgbClr val="F1FA8C"/>
                </a:solidFill>
                <a:latin typeface="Cascadia Mono SemiLight" panose="020B0609020000020004" pitchFamily="49" charset="0"/>
              </a:rPr>
              <a:t> </a:t>
            </a:r>
            <a:r>
              <a:rPr lang="en-IN" sz="1600" b="0" i="0" u="none" strike="noStrike" baseline="0">
                <a:solidFill>
                  <a:srgbClr val="E8C9BB"/>
                </a:solidFill>
                <a:latin typeface="Cascadia Mono SemiLight" panose="020B0609020000020004" pitchFamily="49" charset="0"/>
              </a:rPr>
              <a: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a:p>
            <a:pPr marR="0" algn="l" rtl="0"/>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p:txBody>
      </p:sp>
      <p:sp>
        <p:nvSpPr>
          <p:cNvPr id="11" name="TextBox 10">
            <a:extLst>
              <a:ext uri="{FF2B5EF4-FFF2-40B4-BE49-F238E27FC236}">
                <a16:creationId xmlns:a16="http://schemas.microsoft.com/office/drawing/2014/main" id="{6684B348-A928-4742-4C46-72242657AA7D}"/>
              </a:ext>
            </a:extLst>
          </p:cNvPr>
          <p:cNvSpPr txBox="1"/>
          <p:nvPr/>
        </p:nvSpPr>
        <p:spPr>
          <a:xfrm>
            <a:off x="3246747" y="5576922"/>
            <a:ext cx="5284509" cy="369332"/>
          </a:xfrm>
          <a:prstGeom prst="rect">
            <a:avLst/>
          </a:prstGeom>
          <a:solidFill>
            <a:schemeClr val="bg1">
              <a:lumMod val="85000"/>
              <a:lumOff val="15000"/>
            </a:schemeClr>
          </a:solidFill>
        </p:spPr>
        <p:txBody>
          <a:bodyPr wrap="square">
            <a:spAutoFit/>
          </a:bodyPr>
          <a:lstStyle/>
          <a:p>
            <a:r>
              <a:rPr lang="en-IN"/>
              <a:t>1 2 3</a:t>
            </a:r>
          </a:p>
        </p:txBody>
      </p:sp>
      <p:sp>
        <p:nvSpPr>
          <p:cNvPr id="13" name="TextBox 12">
            <a:extLst>
              <a:ext uri="{FF2B5EF4-FFF2-40B4-BE49-F238E27FC236}">
                <a16:creationId xmlns:a16="http://schemas.microsoft.com/office/drawing/2014/main" id="{FAB99263-2828-5872-A0C7-932D85A3DF61}"/>
              </a:ext>
            </a:extLst>
          </p:cNvPr>
          <p:cNvSpPr txBox="1"/>
          <p:nvPr/>
        </p:nvSpPr>
        <p:spPr>
          <a:xfrm>
            <a:off x="6096000" y="1945757"/>
            <a:ext cx="5535105" cy="2800767"/>
          </a:xfrm>
          <a:prstGeom prst="rect">
            <a:avLst/>
          </a:prstGeom>
          <a:solidFill>
            <a:schemeClr val="bg1">
              <a:lumMod val="85000"/>
              <a:lumOff val="15000"/>
            </a:schemeClr>
          </a:solidFill>
        </p:spPr>
        <p:txBody>
          <a:bodyPr wrap="square">
            <a:spAutoFit/>
          </a:bodyPr>
          <a:lstStyle/>
          <a:p>
            <a:pPr marR="0" algn="l" rtl="0"/>
            <a:r>
              <a:rPr lang="en-IN" sz="1600" b="0" i="0" u="none" strike="noStrike" baseline="0">
                <a:solidFill>
                  <a:srgbClr val="569CD6"/>
                </a:solidFill>
                <a:latin typeface="Cascadia Mono SemiLight" panose="020B0609020000020004" pitchFamily="49" charset="0"/>
              </a:rPr>
              <a:t>void</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DCDCAA"/>
                </a:solidFill>
                <a:latin typeface="Cascadia Mono SemiLight" panose="020B0609020000020004" pitchFamily="49" charset="0"/>
              </a:rPr>
              <a:t>Print</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569CD6"/>
                </a:solidFill>
                <a:latin typeface="Cascadia Mono SemiLight" panose="020B0609020000020004" pitchFamily="49" charset="0"/>
              </a:rPr>
              <a:t>auto</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9A9A9A"/>
                </a:solidFill>
                <a:latin typeface="Cascadia Mono SemiLight" panose="020B0609020000020004" pitchFamily="49" charset="0"/>
              </a:rPr>
              <a:t>view</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a:p>
            <a:pPr marR="0" algn="l" rtl="0"/>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D8A0DF"/>
                </a:solidFill>
                <a:latin typeface="Cascadia Mono SemiLight" panose="020B0609020000020004" pitchFamily="49" charset="0"/>
              </a:rPr>
              <a:t>for</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569CD6"/>
                </a:solidFill>
                <a:latin typeface="Cascadia Mono SemiLight" panose="020B0609020000020004" pitchFamily="49" charset="0"/>
              </a:rPr>
              <a:t>auto</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9CDCFE"/>
                </a:solidFill>
                <a:latin typeface="Cascadia Mono SemiLight" panose="020B0609020000020004" pitchFamily="49" charset="0"/>
              </a:rPr>
              <a:t>n</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9A9A9A"/>
                </a:solidFill>
                <a:latin typeface="Cascadia Mono SemiLight" panose="020B0609020000020004" pitchFamily="49" charset="0"/>
              </a:rPr>
              <a:t>view</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a:p>
            <a:pPr marR="0" algn="l" rtl="0"/>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C8C8C8"/>
                </a:solidFill>
                <a:latin typeface="Cascadia Mono SemiLight" panose="020B0609020000020004" pitchFamily="49" charset="0"/>
              </a:rPr>
              <a:t>std</a:t>
            </a:r>
            <a:r>
              <a:rPr lang="en-IN" sz="1600" b="0" i="0" u="none" strike="noStrike" baseline="0">
                <a:solidFill>
                  <a:srgbClr val="B4B4B4"/>
                </a:solidFill>
                <a:latin typeface="Cascadia Mono SemiLight" panose="020B0609020000020004" pitchFamily="49" charset="0"/>
              </a:rPr>
              <a:t>::</a:t>
            </a:r>
            <a:r>
              <a:rPr lang="en-IN" sz="1600" b="0" i="0" u="none" strike="noStrike" baseline="0" err="1">
                <a:solidFill>
                  <a:srgbClr val="C8C8C8"/>
                </a:solidFill>
                <a:latin typeface="Cascadia Mono SemiLight" panose="020B0609020000020004" pitchFamily="49" charset="0"/>
              </a:rPr>
              <a:t>cout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&lt;&lt;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9CDCFE"/>
                </a:solidFill>
                <a:latin typeface="Cascadia Mono SemiLight" panose="020B0609020000020004" pitchFamily="49" charset="0"/>
              </a:rPr>
              <a:t>n</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&lt;&lt;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E8C9BB"/>
                </a:solidFill>
                <a:latin typeface="Cascadia Mono SemiLight" panose="020B0609020000020004" pitchFamily="49" charset="0"/>
              </a:rPr>
              <a:t>'</a:t>
            </a:r>
            <a:r>
              <a:rPr lang="en-IN" sz="1600" b="0" i="0" u="none" strike="noStrike" baseline="0">
                <a:solidFill>
                  <a:srgbClr val="F1FA8C"/>
                </a:solidFill>
                <a:latin typeface="Cascadia Mono SemiLight" panose="020B0609020000020004" pitchFamily="49" charset="0"/>
              </a:rPr>
              <a:t> </a:t>
            </a:r>
            <a:r>
              <a:rPr lang="en-IN" sz="1600" b="0" i="0" u="none" strike="noStrike" baseline="0">
                <a:solidFill>
                  <a:srgbClr val="E8C9BB"/>
                </a:solidFill>
                <a:latin typeface="Cascadia Mono SemiLight" panose="020B0609020000020004" pitchFamily="49" charset="0"/>
              </a:rPr>
              <a: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a:p>
            <a:pPr marR="0" algn="l" rtl="0"/>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a:p>
            <a:pPr marR="0" algn="l" rtl="0"/>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a:p>
            <a:pPr marR="0" algn="l" rtl="0"/>
            <a:r>
              <a:rPr lang="en-IN" sz="1600" b="0" i="0" u="none" strike="noStrike" baseline="0">
                <a:solidFill>
                  <a:srgbClr val="569CD6"/>
                </a:solidFill>
                <a:latin typeface="Cascadia Mono SemiLight" panose="020B0609020000020004" pitchFamily="49" charset="0"/>
              </a:rPr>
              <a:t>int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DCDCAA"/>
                </a:solidFill>
                <a:latin typeface="Cascadia Mono SemiLight" panose="020B0609020000020004" pitchFamily="49" charset="0"/>
              </a:rPr>
              <a:t>main</a:t>
            </a:r>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a:p>
            <a:pPr marR="0" algn="l" rtl="0"/>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a:p>
            <a:pPr marR="0" algn="l" rtl="0"/>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C8C8C8"/>
                </a:solidFill>
                <a:latin typeface="Cascadia Mono SemiLight" panose="020B0609020000020004" pitchFamily="49" charset="0"/>
              </a:rPr>
              <a:t>std</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4EC9B0"/>
                </a:solidFill>
                <a:latin typeface="Cascadia Mono SemiLight" panose="020B0609020000020004" pitchFamily="49" charset="0"/>
              </a:rPr>
              <a:t>vector</a:t>
            </a:r>
            <a:r>
              <a:rPr lang="en-IN" sz="1600" b="0" i="0" u="none" strike="noStrike" baseline="0">
                <a:solidFill>
                  <a:srgbClr val="F2F8F8"/>
                </a:solidFill>
                <a:latin typeface="Cascadia Mono SemiLight" panose="020B0609020000020004" pitchFamily="49" charset="0"/>
              </a:rPr>
              <a:t> </a:t>
            </a:r>
            <a:r>
              <a:rPr lang="en-IN" sz="1600" b="0" i="0" u="none" strike="noStrike" baseline="0" err="1">
                <a:solidFill>
                  <a:srgbClr val="9CDCFE"/>
                </a:solidFill>
                <a:latin typeface="Cascadia Mono SemiLight" panose="020B0609020000020004" pitchFamily="49" charset="0"/>
              </a:rPr>
              <a:t>nums</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1</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2</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3</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4</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5</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6</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7</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8</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9</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BD93F9"/>
                </a:solidFill>
                <a:latin typeface="Cascadia Mono SemiLight" panose="020B0609020000020004" pitchFamily="49" charset="0"/>
              </a:rPr>
              <a:t>10</a:t>
            </a:r>
            <a:r>
              <a:rPr lang="en-IN" sz="1600" b="0" i="0" u="none" strike="noStrike" baseline="0">
                <a:solidFill>
                  <a:srgbClr val="B4B4B4"/>
                </a:solidFill>
                <a:latin typeface="Cascadia Mono SemiLight" panose="020B0609020000020004" pitchFamily="49" charset="0"/>
              </a:rPr>
              <a:t>}</a:t>
            </a:r>
            <a:r>
              <a:rPr lang="en-IN" sz="1600" b="0" i="0" u="none" strike="noStrike" baseline="0">
                <a:solidFill>
                  <a:srgbClr val="F2F8F8"/>
                </a:solidFill>
                <a:latin typeface="Cascadia Mono SemiLight" panose="020B0609020000020004" pitchFamily="49" charset="0"/>
              </a:rPr>
              <a:t> </a:t>
            </a:r>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a:p>
            <a:pPr marR="0" algn="l" rtl="0"/>
            <a:r>
              <a:rPr lang="en-US" sz="1600" b="0" i="0" u="none" strike="noStrike" baseline="0">
                <a:solidFill>
                  <a:srgbClr val="F2F8F8"/>
                </a:solidFill>
                <a:latin typeface="Cascadia Mono SemiLight" panose="020B0609020000020004" pitchFamily="49" charset="0"/>
              </a:rPr>
              <a:t>	</a:t>
            </a:r>
            <a:r>
              <a:rPr lang="en-US" sz="1600" b="0" i="0" u="none" strike="noStrike" baseline="0">
                <a:solidFill>
                  <a:srgbClr val="6272A4"/>
                </a:solidFill>
                <a:latin typeface="Cascadia Mono SemiLight" panose="020B0609020000020004" pitchFamily="49" charset="0"/>
              </a:rPr>
              <a:t>//take is an adapter that returns a view</a:t>
            </a:r>
            <a:endParaRPr lang="en-US" sz="1600" b="0" i="0" u="none" strike="noStrike" baseline="0">
              <a:solidFill>
                <a:srgbClr val="F2F8F8"/>
              </a:solidFill>
              <a:latin typeface="Cascadia Mono SemiLight" panose="020B0609020000020004" pitchFamily="49" charset="0"/>
            </a:endParaRPr>
          </a:p>
          <a:p>
            <a:pPr marR="0" algn="l" rtl="0"/>
            <a:r>
              <a:rPr lang="en-US" sz="1600" b="0" i="0" u="none" strike="noStrike" baseline="0">
                <a:solidFill>
                  <a:srgbClr val="F2F8F8"/>
                </a:solidFill>
                <a:latin typeface="Cascadia Mono SemiLight" panose="020B0609020000020004" pitchFamily="49" charset="0"/>
              </a:rPr>
              <a:t>	</a:t>
            </a:r>
            <a:r>
              <a:rPr lang="en-US" sz="1600" b="0" i="0" u="none" strike="noStrike" baseline="0">
                <a:solidFill>
                  <a:srgbClr val="DCDCAA"/>
                </a:solidFill>
                <a:latin typeface="Cascadia Mono SemiLight" panose="020B0609020000020004" pitchFamily="49" charset="0"/>
              </a:rPr>
              <a:t>Print</a:t>
            </a:r>
            <a:r>
              <a:rPr lang="en-US" sz="1600" b="0" i="0" u="none" strike="noStrike" baseline="0">
                <a:solidFill>
                  <a:srgbClr val="B4B4B4"/>
                </a:solidFill>
                <a:latin typeface="Cascadia Mono SemiLight" panose="020B0609020000020004" pitchFamily="49" charset="0"/>
              </a:rPr>
              <a:t>(</a:t>
            </a:r>
            <a:r>
              <a:rPr lang="en-US" sz="1600" b="0" i="0" u="none" strike="noStrike" baseline="0">
                <a:solidFill>
                  <a:srgbClr val="C8C8C8"/>
                </a:solidFill>
                <a:latin typeface="Cascadia Mono SemiLight" panose="020B0609020000020004" pitchFamily="49" charset="0"/>
              </a:rPr>
              <a:t>std</a:t>
            </a:r>
            <a:r>
              <a:rPr lang="en-US" sz="1600" b="0" i="0" u="none" strike="noStrike" baseline="0">
                <a:solidFill>
                  <a:srgbClr val="B4B4B4"/>
                </a:solidFill>
                <a:latin typeface="Cascadia Mono SemiLight" panose="020B0609020000020004" pitchFamily="49" charset="0"/>
              </a:rPr>
              <a:t>::</a:t>
            </a:r>
            <a:r>
              <a:rPr lang="en-US" sz="1600" b="0" i="0" u="none" strike="noStrike" baseline="0">
                <a:solidFill>
                  <a:srgbClr val="C8C8C8"/>
                </a:solidFill>
                <a:latin typeface="Cascadia Mono SemiLight" panose="020B0609020000020004" pitchFamily="49" charset="0"/>
              </a:rPr>
              <a:t>views</a:t>
            </a:r>
            <a:r>
              <a:rPr lang="en-US" sz="1600" b="0" i="0" u="none" strike="noStrike" baseline="0">
                <a:solidFill>
                  <a:srgbClr val="B4B4B4"/>
                </a:solidFill>
                <a:latin typeface="Cascadia Mono SemiLight" panose="020B0609020000020004" pitchFamily="49" charset="0"/>
              </a:rPr>
              <a:t>::</a:t>
            </a:r>
            <a:r>
              <a:rPr lang="en-US" sz="1600" b="0" i="0" u="none" strike="noStrike" baseline="0">
                <a:solidFill>
                  <a:srgbClr val="C8C8C8"/>
                </a:solidFill>
                <a:latin typeface="Cascadia Mono SemiLight" panose="020B0609020000020004" pitchFamily="49" charset="0"/>
              </a:rPr>
              <a:t>take</a:t>
            </a:r>
            <a:r>
              <a:rPr lang="en-US" sz="1600" b="0" i="0" u="none" strike="noStrike" baseline="0">
                <a:solidFill>
                  <a:srgbClr val="B4B4B4"/>
                </a:solidFill>
                <a:latin typeface="Cascadia Mono SemiLight" panose="020B0609020000020004" pitchFamily="49" charset="0"/>
              </a:rPr>
              <a:t>(</a:t>
            </a:r>
            <a:r>
              <a:rPr lang="en-US" sz="1600" b="0" i="0" u="none" strike="noStrike" baseline="0" err="1">
                <a:solidFill>
                  <a:srgbClr val="9CDCFE"/>
                </a:solidFill>
                <a:latin typeface="Cascadia Mono SemiLight" panose="020B0609020000020004" pitchFamily="49" charset="0"/>
              </a:rPr>
              <a:t>nums</a:t>
            </a:r>
            <a:r>
              <a:rPr lang="en-US" sz="1600" b="0" i="0" u="none" strike="noStrike" baseline="0">
                <a:solidFill>
                  <a:srgbClr val="B4B4B4"/>
                </a:solidFill>
                <a:latin typeface="Cascadia Mono SemiLight" panose="020B0609020000020004" pitchFamily="49" charset="0"/>
              </a:rPr>
              <a:t>,</a:t>
            </a:r>
            <a:r>
              <a:rPr lang="en-US" sz="1600" b="0" i="0" u="none" strike="noStrike" baseline="0">
                <a:solidFill>
                  <a:srgbClr val="F2F8F8"/>
                </a:solidFill>
                <a:latin typeface="Cascadia Mono SemiLight" panose="020B0609020000020004" pitchFamily="49" charset="0"/>
              </a:rPr>
              <a:t> </a:t>
            </a:r>
            <a:r>
              <a:rPr lang="en-US" sz="1600" b="0" i="0" u="none" strike="noStrike" baseline="0">
                <a:solidFill>
                  <a:srgbClr val="BD93F9"/>
                </a:solidFill>
                <a:latin typeface="Cascadia Mono SemiLight" panose="020B0609020000020004" pitchFamily="49" charset="0"/>
              </a:rPr>
              <a:t>3</a:t>
            </a:r>
            <a:r>
              <a:rPr lang="en-US" sz="1600" b="0" i="0" u="none" strike="noStrike" baseline="0">
                <a:solidFill>
                  <a:srgbClr val="B4B4B4"/>
                </a:solidFill>
                <a:latin typeface="Cascadia Mono SemiLight" panose="020B0609020000020004" pitchFamily="49" charset="0"/>
              </a:rPr>
              <a:t>))</a:t>
            </a:r>
            <a:r>
              <a:rPr lang="en-US" sz="1600" b="0" i="0" u="none" strike="noStrike" baseline="0">
                <a:solidFill>
                  <a:srgbClr val="F2F8F8"/>
                </a:solidFill>
                <a:latin typeface="Cascadia Mono SemiLight" panose="020B0609020000020004" pitchFamily="49" charset="0"/>
              </a:rPr>
              <a:t> </a:t>
            </a:r>
            <a:r>
              <a:rPr lang="en-US"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a:p>
            <a:pPr marR="0" algn="l" rtl="0"/>
            <a:r>
              <a:rPr lang="en-IN" sz="1600" b="0" i="0" u="none" strike="noStrike" baseline="0">
                <a:solidFill>
                  <a:srgbClr val="B4B4B4"/>
                </a:solidFill>
                <a:latin typeface="Cascadia Mono SemiLight" panose="020B0609020000020004" pitchFamily="49" charset="0"/>
              </a:rPr>
              <a:t>}</a:t>
            </a:r>
            <a:endParaRPr lang="en-IN" sz="1600" b="0" i="0" u="none" strike="noStrike" baseline="0">
              <a:solidFill>
                <a:srgbClr val="F2F8F8"/>
              </a:solidFill>
              <a:latin typeface="Cascadia Mono SemiLight" panose="020B0609020000020004" pitchFamily="49" charset="0"/>
            </a:endParaRPr>
          </a:p>
        </p:txBody>
      </p:sp>
    </p:spTree>
    <p:extLst>
      <p:ext uri="{BB962C8B-B14F-4D97-AF65-F5344CB8AC3E}">
        <p14:creationId xmlns:p14="http://schemas.microsoft.com/office/powerpoint/2010/main" val="4030544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EA87-6805-7B98-8AE0-97DD546DA3BC}"/>
              </a:ext>
            </a:extLst>
          </p:cNvPr>
          <p:cNvSpPr>
            <a:spLocks noGrp="1"/>
          </p:cNvSpPr>
          <p:nvPr>
            <p:ph type="title"/>
          </p:nvPr>
        </p:nvSpPr>
        <p:spPr/>
        <p:txBody>
          <a:bodyPr/>
          <a:lstStyle/>
          <a:p>
            <a:r>
              <a:rPr lang="en-US"/>
              <a:t>More Examples</a:t>
            </a:r>
            <a:endParaRPr lang="en-IN"/>
          </a:p>
        </p:txBody>
      </p:sp>
      <p:sp>
        <p:nvSpPr>
          <p:cNvPr id="9" name="TextBox 8">
            <a:extLst>
              <a:ext uri="{FF2B5EF4-FFF2-40B4-BE49-F238E27FC236}">
                <a16:creationId xmlns:a16="http://schemas.microsoft.com/office/drawing/2014/main" id="{C87773FC-CA5A-EC77-875A-3B844D8FE1DD}"/>
              </a:ext>
            </a:extLst>
          </p:cNvPr>
          <p:cNvSpPr txBox="1"/>
          <p:nvPr/>
        </p:nvSpPr>
        <p:spPr>
          <a:xfrm>
            <a:off x="2065649" y="2060712"/>
            <a:ext cx="8060702" cy="1461939"/>
          </a:xfrm>
          <a:prstGeom prst="rect">
            <a:avLst/>
          </a:prstGeom>
          <a:solidFill>
            <a:schemeClr val="bg1">
              <a:lumMod val="85000"/>
              <a:lumOff val="15000"/>
            </a:schemeClr>
          </a:solidFill>
        </p:spPr>
        <p:txBody>
          <a:bodyPr wrap="square">
            <a:spAutoFit/>
          </a:bodyPr>
          <a:lstStyle/>
          <a:p>
            <a:pPr marR="0" algn="l" rtl="0"/>
            <a:r>
              <a:rPr lang="en-IN" sz="1800" b="0" i="0" u="none" strike="noStrike" baseline="0">
                <a:solidFill>
                  <a:srgbClr val="C8C8C8"/>
                </a:solidFill>
                <a:latin typeface="Cascadia Mono SemiLight" panose="020B0609020000020004" pitchFamily="49" charset="0"/>
              </a:rPr>
              <a:t>std</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4EC9B0"/>
                </a:solidFill>
                <a:latin typeface="Cascadia Mono SemiLight" panose="020B0609020000020004" pitchFamily="49" charset="0"/>
              </a:rPr>
              <a:t>vector</a:t>
            </a:r>
            <a:r>
              <a:rPr lang="en-IN" sz="1800" b="0" i="0" u="none" strike="noStrike" baseline="0">
                <a:solidFill>
                  <a:srgbClr val="F2F8F8"/>
                </a:solidFill>
                <a:latin typeface="Cascadia Mono SemiLight" panose="020B0609020000020004" pitchFamily="49" charset="0"/>
              </a:rPr>
              <a:t> </a:t>
            </a:r>
            <a:r>
              <a:rPr lang="en-IN" sz="1800" b="0" i="0" u="none" strike="noStrike" baseline="0" err="1">
                <a:solidFill>
                  <a:srgbClr val="9CDCFE"/>
                </a:solidFill>
                <a:latin typeface="Cascadia Mono SemiLight" panose="020B0609020000020004" pitchFamily="49" charset="0"/>
              </a:rPr>
              <a:t>nums</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1</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2</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3</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4</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5</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6</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7</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8</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9</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10</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US" sz="1800" b="0" i="0" u="none" strike="noStrike" baseline="0">
                <a:solidFill>
                  <a:srgbClr val="DCDCAA"/>
                </a:solidFill>
                <a:latin typeface="Cascadia Mono SemiLight" panose="020B0609020000020004" pitchFamily="49" charset="0"/>
              </a:rPr>
              <a:t>Print</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std</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views</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all</a:t>
            </a:r>
            <a:r>
              <a:rPr lang="en-US" sz="1800" b="0" i="0" u="none" strike="noStrike" baseline="0">
                <a:solidFill>
                  <a:srgbClr val="B4B4B4"/>
                </a:solidFill>
                <a:latin typeface="Cascadia Mono SemiLight" panose="020B0609020000020004" pitchFamily="49" charset="0"/>
              </a:rPr>
              <a:t>(</a:t>
            </a:r>
            <a:r>
              <a:rPr lang="en-US" sz="1800" b="0" i="0" u="none" strike="noStrike" baseline="0" err="1">
                <a:solidFill>
                  <a:srgbClr val="9CDCFE"/>
                </a:solidFill>
                <a:latin typeface="Cascadia Mono SemiLight" panose="020B0609020000020004" pitchFamily="49" charset="0"/>
              </a:rPr>
              <a:t>nums</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endParaRPr lang="en-US" sz="1800" b="0" i="0" u="none" strike="noStrike" baseline="0">
              <a:solidFill>
                <a:srgbClr val="F2F8F8"/>
              </a:solidFill>
              <a:latin typeface="Cascadia Mono SemiLight" panose="020B0609020000020004" pitchFamily="49" charset="0"/>
            </a:endParaRPr>
          </a:p>
          <a:p>
            <a:pPr marR="0" algn="l" rtl="0"/>
            <a:r>
              <a:rPr lang="en-US" sz="1800" b="0" i="0" u="none" strike="noStrike" baseline="0">
                <a:solidFill>
                  <a:srgbClr val="DCDCAA"/>
                </a:solidFill>
                <a:latin typeface="Cascadia Mono SemiLight" panose="020B0609020000020004" pitchFamily="49" charset="0"/>
              </a:rPr>
              <a:t>Print</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std</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views</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drop</a:t>
            </a:r>
            <a:r>
              <a:rPr lang="en-US" sz="1800" b="0" i="0" u="none" strike="noStrike" baseline="0">
                <a:solidFill>
                  <a:srgbClr val="B4B4B4"/>
                </a:solidFill>
                <a:latin typeface="Cascadia Mono SemiLight" panose="020B0609020000020004" pitchFamily="49" charset="0"/>
              </a:rPr>
              <a:t>(</a:t>
            </a:r>
            <a:r>
              <a:rPr lang="en-US" sz="1800" b="0" i="0" u="none" strike="noStrike" baseline="0" err="1">
                <a:solidFill>
                  <a:srgbClr val="9CDCFE"/>
                </a:solidFill>
                <a:latin typeface="Cascadia Mono SemiLight" panose="020B0609020000020004" pitchFamily="49" charset="0"/>
              </a:rPr>
              <a:t>nums</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D93F9"/>
                </a:solidFill>
                <a:latin typeface="Cascadia Mono SemiLight" panose="020B0609020000020004" pitchFamily="49" charset="0"/>
              </a:rPr>
              <a:t>3</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endParaRPr lang="en-US" sz="1800" b="0" i="0" u="none" strike="noStrike" baseline="0">
              <a:solidFill>
                <a:srgbClr val="F2F8F8"/>
              </a:solidFill>
              <a:latin typeface="Cascadia Mono SemiLight" panose="020B0609020000020004" pitchFamily="49" charset="0"/>
            </a:endParaRPr>
          </a:p>
          <a:p>
            <a:pPr marR="0" algn="l" rtl="0"/>
            <a:r>
              <a:rPr lang="en-US" sz="1800" b="0" i="0" u="none" strike="noStrike" baseline="0">
                <a:solidFill>
                  <a:srgbClr val="DCDCAA"/>
                </a:solidFill>
                <a:latin typeface="Cascadia Mono SemiLight" panose="020B0609020000020004" pitchFamily="49" charset="0"/>
              </a:rPr>
              <a:t>Print</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std</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views</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reverse</a:t>
            </a:r>
            <a:r>
              <a:rPr lang="en-US" sz="1800" b="0" i="0" u="none" strike="noStrike" baseline="0">
                <a:solidFill>
                  <a:srgbClr val="B4B4B4"/>
                </a:solidFill>
                <a:latin typeface="Cascadia Mono SemiLight" panose="020B0609020000020004" pitchFamily="49" charset="0"/>
              </a:rPr>
              <a:t>(</a:t>
            </a:r>
            <a:r>
              <a:rPr lang="en-US" sz="1800" b="0" i="0" u="none" strike="noStrike" baseline="0" err="1">
                <a:solidFill>
                  <a:srgbClr val="9CDCFE"/>
                </a:solidFill>
                <a:latin typeface="Cascadia Mono SemiLight" panose="020B0609020000020004" pitchFamily="49" charset="0"/>
              </a:rPr>
              <a:t>nums</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endParaRPr lang="en-US" sz="1800" b="0" i="0" u="none" strike="noStrike" baseline="0">
              <a:solidFill>
                <a:srgbClr val="F2F8F8"/>
              </a:solidFill>
              <a:latin typeface="Cascadia Mono SemiLight"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700" b="0" i="0" u="none" strike="noStrike" kern="1200" cap="none" spc="0" normalizeH="0" baseline="0" noProof="0">
                <a:ln>
                  <a:noFill/>
                </a:ln>
                <a:solidFill>
                  <a:srgbClr val="DCDCAA"/>
                </a:solidFill>
                <a:effectLst/>
                <a:uLnTx/>
                <a:uFillTx/>
                <a:latin typeface="Cascadia Mono SemiLight" panose="020B0609020000020004" pitchFamily="49" charset="0"/>
                <a:ea typeface="+mn-ea"/>
                <a:cs typeface="+mn-cs"/>
              </a:rPr>
              <a:t>Print</a:t>
            </a:r>
            <a:r>
              <a:rPr kumimoji="0" lang="en-US" altLang="en-US" sz="1700" b="0" i="0" u="none" strike="noStrike" kern="1200" cap="none" spc="0" normalizeH="0" baseline="0" noProof="0">
                <a:ln>
                  <a:noFill/>
                </a:ln>
                <a:solidFill>
                  <a:srgbClr val="B4B4B4"/>
                </a:solidFill>
                <a:effectLst/>
                <a:uLnTx/>
                <a:uFillTx/>
                <a:latin typeface="Cascadia Mono SemiLight" panose="020B0609020000020004" pitchFamily="49" charset="0"/>
                <a:ea typeface="+mn-ea"/>
                <a:cs typeface="+mn-cs"/>
              </a:rPr>
              <a:t>(</a:t>
            </a:r>
            <a:r>
              <a:rPr kumimoji="0" lang="en-US" altLang="en-US" sz="1700" b="0" i="0" u="none" strike="noStrike" kern="1200" cap="none" spc="0" normalizeH="0" baseline="0" noProof="0">
                <a:ln>
                  <a:noFill/>
                </a:ln>
                <a:solidFill>
                  <a:srgbClr val="C8C8C8"/>
                </a:solidFill>
                <a:effectLst/>
                <a:uLnTx/>
                <a:uFillTx/>
                <a:latin typeface="Cascadia Mono SemiLight" panose="020B0609020000020004" pitchFamily="49" charset="0"/>
                <a:ea typeface="+mn-ea"/>
                <a:cs typeface="+mn-cs"/>
              </a:rPr>
              <a:t>std</a:t>
            </a:r>
            <a:r>
              <a:rPr kumimoji="0" lang="en-US" altLang="en-US" sz="1700" b="0" i="0" u="none" strike="noStrike" kern="1200" cap="none" spc="0" normalizeH="0" baseline="0" noProof="0">
                <a:ln>
                  <a:noFill/>
                </a:ln>
                <a:solidFill>
                  <a:srgbClr val="B4B4B4"/>
                </a:solidFill>
                <a:effectLst/>
                <a:uLnTx/>
                <a:uFillTx/>
                <a:latin typeface="Cascadia Mono SemiLight" panose="020B0609020000020004" pitchFamily="49" charset="0"/>
                <a:ea typeface="+mn-ea"/>
                <a:cs typeface="+mn-cs"/>
              </a:rPr>
              <a:t>::</a:t>
            </a:r>
            <a:r>
              <a:rPr kumimoji="0" lang="en-US" altLang="en-US" sz="1700" b="0" i="0" u="none" strike="noStrike" kern="1200" cap="none" spc="0" normalizeH="0" baseline="0" noProof="0">
                <a:ln>
                  <a:noFill/>
                </a:ln>
                <a:solidFill>
                  <a:srgbClr val="C8C8C8"/>
                </a:solidFill>
                <a:effectLst/>
                <a:uLnTx/>
                <a:uFillTx/>
                <a:latin typeface="Cascadia Mono SemiLight" panose="020B0609020000020004" pitchFamily="49" charset="0"/>
                <a:ea typeface="+mn-ea"/>
                <a:cs typeface="+mn-cs"/>
              </a:rPr>
              <a:t>views</a:t>
            </a:r>
            <a:r>
              <a:rPr kumimoji="0" lang="en-US" altLang="en-US" sz="1700" b="0" i="0" u="none" strike="noStrike" kern="1200" cap="none" spc="0" normalizeH="0" baseline="0" noProof="0">
                <a:ln>
                  <a:noFill/>
                </a:ln>
                <a:solidFill>
                  <a:srgbClr val="B4B4B4"/>
                </a:solidFill>
                <a:effectLst/>
                <a:uLnTx/>
                <a:uFillTx/>
                <a:latin typeface="Cascadia Mono SemiLight" panose="020B0609020000020004" pitchFamily="49" charset="0"/>
                <a:ea typeface="+mn-ea"/>
                <a:cs typeface="+mn-cs"/>
              </a:rPr>
              <a:t>::</a:t>
            </a:r>
            <a:r>
              <a:rPr kumimoji="0" lang="en-US" altLang="en-US" sz="1700" b="0" i="0" u="none" strike="noStrike" kern="1200" cap="none" spc="0" normalizeH="0" baseline="0" noProof="0">
                <a:ln>
                  <a:noFill/>
                </a:ln>
                <a:solidFill>
                  <a:srgbClr val="C8C8C8"/>
                </a:solidFill>
                <a:effectLst/>
                <a:uLnTx/>
                <a:uFillTx/>
                <a:latin typeface="Cascadia Mono SemiLight" panose="020B0609020000020004" pitchFamily="49" charset="0"/>
                <a:ea typeface="+mn-ea"/>
                <a:cs typeface="+mn-cs"/>
              </a:rPr>
              <a:t>transform</a:t>
            </a:r>
            <a:r>
              <a:rPr kumimoji="0" lang="en-US" altLang="en-US" sz="1700" b="0" i="0" u="none" strike="noStrike" kern="1200" cap="none" spc="0" normalizeH="0" baseline="0" noProof="0">
                <a:ln>
                  <a:noFill/>
                </a:ln>
                <a:solidFill>
                  <a:srgbClr val="B4B4B4"/>
                </a:solidFill>
                <a:effectLst/>
                <a:uLnTx/>
                <a:uFillTx/>
                <a:latin typeface="Cascadia Mono SemiLight" panose="020B0609020000020004" pitchFamily="49" charset="0"/>
                <a:ea typeface="+mn-ea"/>
                <a:cs typeface="+mn-cs"/>
              </a:rPr>
              <a:t>(</a:t>
            </a:r>
            <a:r>
              <a:rPr kumimoji="0" lang="en-US" altLang="en-US" sz="1700" b="0" i="0" u="none" strike="noStrike" kern="1200" cap="none" spc="0" normalizeH="0" baseline="0" noProof="0" err="1">
                <a:ln>
                  <a:noFill/>
                </a:ln>
                <a:solidFill>
                  <a:srgbClr val="9CDCFE"/>
                </a:solidFill>
                <a:effectLst/>
                <a:uLnTx/>
                <a:uFillTx/>
                <a:latin typeface="Cascadia Mono SemiLight" panose="020B0609020000020004" pitchFamily="49" charset="0"/>
                <a:ea typeface="+mn-ea"/>
                <a:cs typeface="+mn-cs"/>
              </a:rPr>
              <a:t>nums</a:t>
            </a:r>
            <a:r>
              <a:rPr kumimoji="0" lang="en-US" altLang="en-US" sz="1700" b="0" i="0" u="none" strike="noStrike" kern="1200" cap="none" spc="0" normalizeH="0" baseline="0" noProof="0">
                <a:ln>
                  <a:noFill/>
                </a:ln>
                <a:solidFill>
                  <a:srgbClr val="B4B4B4"/>
                </a:solidFill>
                <a:effectLst/>
                <a:uLnTx/>
                <a:uFillTx/>
                <a:latin typeface="Cascadia Mono SemiLight" panose="020B0609020000020004" pitchFamily="49" charset="0"/>
                <a:ea typeface="+mn-ea"/>
                <a:cs typeface="+mn-cs"/>
              </a:rPr>
              <a:t>,</a:t>
            </a:r>
            <a:r>
              <a:rPr kumimoji="0" lang="en-US" altLang="en-US" sz="1700" b="0" i="0" u="none" strike="noStrike" kern="1200" cap="none" spc="0" normalizeH="0" baseline="0" noProof="0">
                <a:ln>
                  <a:noFill/>
                </a:ln>
                <a:solidFill>
                  <a:srgbClr val="F2F8F8"/>
                </a:solidFill>
                <a:effectLst/>
                <a:uLnTx/>
                <a:uFillTx/>
                <a:latin typeface="Cascadia Mono SemiLight" panose="020B0609020000020004" pitchFamily="49" charset="0"/>
                <a:ea typeface="+mn-ea"/>
                <a:cs typeface="+mn-cs"/>
              </a:rPr>
              <a:t> </a:t>
            </a:r>
            <a:r>
              <a:rPr kumimoji="0" lang="en-US" altLang="en-US" sz="1700" b="0" i="0" u="none" strike="noStrike" kern="1200" cap="none" spc="0" normalizeH="0" baseline="0" noProof="0">
                <a:ln>
                  <a:noFill/>
                </a:ln>
                <a:solidFill>
                  <a:srgbClr val="B4B4B4"/>
                </a:solidFill>
                <a:effectLst/>
                <a:uLnTx/>
                <a:uFillTx/>
                <a:latin typeface="Cascadia Mono SemiLight" panose="020B0609020000020004" pitchFamily="49" charset="0"/>
                <a:ea typeface="+mn-ea"/>
                <a:cs typeface="+mn-cs"/>
              </a:rPr>
              <a:t>[](</a:t>
            </a:r>
            <a:r>
              <a:rPr kumimoji="0" lang="en-US" altLang="en-US" sz="1700" b="0" i="0" u="none" strike="noStrike" kern="1200" cap="none" spc="0" normalizeH="0" baseline="0" noProof="0">
                <a:ln>
                  <a:noFill/>
                </a:ln>
                <a:solidFill>
                  <a:srgbClr val="569CD6"/>
                </a:solidFill>
                <a:effectLst/>
                <a:uLnTx/>
                <a:uFillTx/>
                <a:latin typeface="Cascadia Mono SemiLight" panose="020B0609020000020004" pitchFamily="49" charset="0"/>
                <a:ea typeface="+mn-ea"/>
                <a:cs typeface="+mn-cs"/>
              </a:rPr>
              <a:t>int</a:t>
            </a:r>
            <a:r>
              <a:rPr kumimoji="0" lang="en-US" altLang="en-US" sz="1700" b="0" i="0" u="none" strike="noStrike" kern="1200" cap="none" spc="0" normalizeH="0" baseline="0" noProof="0">
                <a:ln>
                  <a:noFill/>
                </a:ln>
                <a:solidFill>
                  <a:srgbClr val="F2F8F8"/>
                </a:solidFill>
                <a:effectLst/>
                <a:uLnTx/>
                <a:uFillTx/>
                <a:latin typeface="Cascadia Mono SemiLight" panose="020B0609020000020004" pitchFamily="49" charset="0"/>
                <a:ea typeface="+mn-ea"/>
                <a:cs typeface="+mn-cs"/>
              </a:rPr>
              <a:t> </a:t>
            </a:r>
            <a:r>
              <a:rPr kumimoji="0" lang="en-US" altLang="en-US" sz="1700" b="0" i="0" u="none" strike="noStrike" kern="1200" cap="none" spc="0" normalizeH="0" baseline="0" noProof="0">
                <a:ln>
                  <a:noFill/>
                </a:ln>
                <a:solidFill>
                  <a:srgbClr val="9A9A9A"/>
                </a:solidFill>
                <a:effectLst/>
                <a:uLnTx/>
                <a:uFillTx/>
                <a:latin typeface="Cascadia Mono SemiLight" panose="020B0609020000020004" pitchFamily="49" charset="0"/>
                <a:ea typeface="+mn-ea"/>
                <a:cs typeface="+mn-cs"/>
              </a:rPr>
              <a:t>x</a:t>
            </a:r>
            <a:r>
              <a:rPr kumimoji="0" lang="en-US" altLang="en-US" sz="1700" b="0" i="0" u="none" strike="noStrike" kern="1200" cap="none" spc="0" normalizeH="0" baseline="0" noProof="0">
                <a:ln>
                  <a:noFill/>
                </a:ln>
                <a:solidFill>
                  <a:srgbClr val="B4B4B4"/>
                </a:solidFill>
                <a:effectLst/>
                <a:uLnTx/>
                <a:uFillTx/>
                <a:latin typeface="Cascadia Mono SemiLight" panose="020B0609020000020004" pitchFamily="49" charset="0"/>
                <a:ea typeface="+mn-ea"/>
                <a:cs typeface="+mn-cs"/>
              </a:rPr>
              <a:t>){</a:t>
            </a:r>
            <a:r>
              <a:rPr kumimoji="0" lang="en-US" altLang="en-US" sz="1700" b="0" i="0" u="none" strike="noStrike" kern="1200" cap="none" spc="0" normalizeH="0" baseline="0" noProof="0">
                <a:ln>
                  <a:noFill/>
                </a:ln>
                <a:solidFill>
                  <a:srgbClr val="D8A0DF"/>
                </a:solidFill>
                <a:effectLst/>
                <a:uLnTx/>
                <a:uFillTx/>
                <a:latin typeface="Cascadia Mono SemiLight" panose="020B0609020000020004" pitchFamily="49" charset="0"/>
                <a:ea typeface="+mn-ea"/>
                <a:cs typeface="+mn-cs"/>
              </a:rPr>
              <a:t>return</a:t>
            </a:r>
            <a:r>
              <a:rPr kumimoji="0" lang="en-US" altLang="en-US" sz="1700" b="0" i="0" u="none" strike="noStrike" kern="1200" cap="none" spc="0" normalizeH="0" baseline="0" noProof="0">
                <a:ln>
                  <a:noFill/>
                </a:ln>
                <a:solidFill>
                  <a:srgbClr val="F2F8F8"/>
                </a:solidFill>
                <a:effectLst/>
                <a:uLnTx/>
                <a:uFillTx/>
                <a:latin typeface="Cascadia Mono SemiLight" panose="020B0609020000020004" pitchFamily="49" charset="0"/>
                <a:ea typeface="+mn-ea"/>
                <a:cs typeface="+mn-cs"/>
              </a:rPr>
              <a:t> </a:t>
            </a:r>
            <a:r>
              <a:rPr kumimoji="0" lang="en-US" altLang="en-US" sz="1700" b="0" i="0" u="none" strike="noStrike" kern="1200" cap="none" spc="0" normalizeH="0" baseline="0" noProof="0">
                <a:ln>
                  <a:noFill/>
                </a:ln>
                <a:solidFill>
                  <a:srgbClr val="9A9A9A"/>
                </a:solidFill>
                <a:effectLst/>
                <a:uLnTx/>
                <a:uFillTx/>
                <a:latin typeface="Cascadia Mono SemiLight" panose="020B0609020000020004" pitchFamily="49" charset="0"/>
                <a:ea typeface="+mn-ea"/>
                <a:cs typeface="+mn-cs"/>
              </a:rPr>
              <a:t>x</a:t>
            </a:r>
            <a:r>
              <a:rPr kumimoji="0" lang="en-US" altLang="en-US" sz="1700" b="0" i="0" u="none" strike="noStrike" kern="1200" cap="none" spc="0" normalizeH="0" baseline="0" noProof="0">
                <a:ln>
                  <a:noFill/>
                </a:ln>
                <a:solidFill>
                  <a:srgbClr val="B4B4B4"/>
                </a:solidFill>
                <a:effectLst/>
                <a:uLnTx/>
                <a:uFillTx/>
                <a:latin typeface="Cascadia Mono SemiLight" panose="020B0609020000020004" pitchFamily="49" charset="0"/>
                <a:ea typeface="+mn-ea"/>
                <a:cs typeface="+mn-cs"/>
              </a:rPr>
              <a:t>*</a:t>
            </a:r>
            <a:r>
              <a:rPr kumimoji="0" lang="en-US" altLang="en-US" sz="1700" b="0" i="0" u="none" strike="noStrike" kern="1200" cap="none" spc="0" normalizeH="0" baseline="0" noProof="0">
                <a:ln>
                  <a:noFill/>
                </a:ln>
                <a:solidFill>
                  <a:srgbClr val="BD93F9"/>
                </a:solidFill>
                <a:effectLst/>
                <a:uLnTx/>
                <a:uFillTx/>
                <a:latin typeface="Cascadia Mono SemiLight" panose="020B0609020000020004" pitchFamily="49" charset="0"/>
                <a:ea typeface="+mn-ea"/>
                <a:cs typeface="+mn-cs"/>
              </a:rPr>
              <a:t>2</a:t>
            </a:r>
            <a:r>
              <a:rPr kumimoji="0" lang="en-US" altLang="en-US" sz="1700" b="0" i="0" u="none" strike="noStrike" kern="1200" cap="none" spc="0" normalizeH="0" baseline="0" noProof="0">
                <a:ln>
                  <a:noFill/>
                </a:ln>
                <a:solidFill>
                  <a:srgbClr val="F2F8F8"/>
                </a:solidFill>
                <a:effectLst/>
                <a:uLnTx/>
                <a:uFillTx/>
                <a:latin typeface="Cascadia Mono SemiLight" panose="020B0609020000020004" pitchFamily="49" charset="0"/>
                <a:ea typeface="+mn-ea"/>
                <a:cs typeface="+mn-cs"/>
              </a:rPr>
              <a:t> </a:t>
            </a:r>
            <a:r>
              <a:rPr kumimoji="0" lang="en-US" altLang="en-US" sz="1700" b="0" i="0" u="none" strike="noStrike" kern="1200" cap="none" spc="0" normalizeH="0" baseline="0" noProof="0">
                <a:ln>
                  <a:noFill/>
                </a:ln>
                <a:solidFill>
                  <a:srgbClr val="B4B4B4"/>
                </a:solidFill>
                <a:effectLst/>
                <a:uLnTx/>
                <a:uFillTx/>
                <a:latin typeface="Cascadia Mono SemiLight" panose="020B0609020000020004" pitchFamily="49" charset="0"/>
                <a:ea typeface="+mn-ea"/>
                <a:cs typeface="+mn-cs"/>
              </a:rPr>
              <a:t>;}))</a:t>
            </a:r>
            <a:r>
              <a:rPr kumimoji="0" lang="en-US" altLang="en-US" sz="1700" b="0" i="0" u="none" strike="noStrike" kern="1200" cap="none" spc="0" normalizeH="0" baseline="0" noProof="0">
                <a:ln>
                  <a:noFill/>
                </a:ln>
                <a:solidFill>
                  <a:srgbClr val="F2F8F8"/>
                </a:solidFill>
                <a:effectLst/>
                <a:uLnTx/>
                <a:uFillTx/>
                <a:latin typeface="Cascadia Mono SemiLight" panose="020B0609020000020004" pitchFamily="49" charset="0"/>
                <a:ea typeface="+mn-ea"/>
                <a:cs typeface="+mn-cs"/>
              </a:rPr>
              <a:t> </a:t>
            </a:r>
            <a:r>
              <a:rPr kumimoji="0" lang="en-US" altLang="en-US" sz="1700" b="0" i="0" u="none" strike="noStrike" kern="1200" cap="none" spc="0" normalizeH="0" baseline="0" noProof="0">
                <a:ln>
                  <a:noFill/>
                </a:ln>
                <a:solidFill>
                  <a:srgbClr val="B4B4B4"/>
                </a:solidFill>
                <a:effectLst/>
                <a:uLnTx/>
                <a:uFillTx/>
                <a:latin typeface="Cascadia Mono SemiLight" panose="020B0609020000020004" pitchFamily="49" charset="0"/>
                <a:ea typeface="+mn-ea"/>
                <a:cs typeface="+mn-cs"/>
              </a:rPr>
              <a:t>;</a:t>
            </a:r>
            <a:r>
              <a:rPr kumimoji="0" lang="en-US" altLang="en-US" sz="1700" b="0" i="0" u="none" strike="noStrike" kern="1200" cap="none" spc="0" normalizeH="0" baseline="0" noProof="0">
                <a:ln>
                  <a:noFill/>
                </a:ln>
                <a:solidFill>
                  <a:srgbClr val="F2F8F8"/>
                </a:solidFill>
                <a:effectLst/>
                <a:uLnTx/>
                <a:uFillTx/>
                <a:latin typeface="Cascadia Mono SemiLight" panose="020B0609020000020004" pitchFamily="49" charset="0"/>
                <a:ea typeface="+mn-ea"/>
                <a:cs typeface="+mn-cs"/>
              </a:rPr>
              <a:t> </a:t>
            </a:r>
            <a:endParaRPr kumimoji="0" lang="en-US" altLang="en-US"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TextBox 10">
            <a:extLst>
              <a:ext uri="{FF2B5EF4-FFF2-40B4-BE49-F238E27FC236}">
                <a16:creationId xmlns:a16="http://schemas.microsoft.com/office/drawing/2014/main" id="{854E1FDE-3EA5-4E66-9B96-857A83DFEB9C}"/>
              </a:ext>
            </a:extLst>
          </p:cNvPr>
          <p:cNvSpPr txBox="1"/>
          <p:nvPr/>
        </p:nvSpPr>
        <p:spPr>
          <a:xfrm>
            <a:off x="3044073" y="4077341"/>
            <a:ext cx="6103854" cy="1200329"/>
          </a:xfrm>
          <a:prstGeom prst="rect">
            <a:avLst/>
          </a:prstGeom>
          <a:solidFill>
            <a:schemeClr val="bg1">
              <a:lumMod val="85000"/>
              <a:lumOff val="15000"/>
            </a:schemeClr>
          </a:solidFill>
        </p:spPr>
        <p:txBody>
          <a:bodyPr wrap="square">
            <a:spAutoFit/>
          </a:bodyPr>
          <a:lstStyle/>
          <a:p>
            <a:r>
              <a:rPr lang="en-IN"/>
              <a:t>1 2 3 4 5 6 7 8 9 10</a:t>
            </a:r>
          </a:p>
          <a:p>
            <a:r>
              <a:rPr lang="en-IN"/>
              <a:t>4 5 6 7 8 9 10</a:t>
            </a:r>
          </a:p>
          <a:p>
            <a:r>
              <a:rPr lang="en-IN"/>
              <a:t>10 9 8 7 6 5 4 3 2 1</a:t>
            </a:r>
          </a:p>
          <a:p>
            <a:r>
              <a:rPr lang="en-IN"/>
              <a:t>2 4 6 8 10 12 14 16 18 20</a:t>
            </a:r>
          </a:p>
        </p:txBody>
      </p:sp>
    </p:spTree>
    <p:extLst>
      <p:ext uri="{BB962C8B-B14F-4D97-AF65-F5344CB8AC3E}">
        <p14:creationId xmlns:p14="http://schemas.microsoft.com/office/powerpoint/2010/main" val="12001558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9CE5-B051-717E-E626-2B335F5668D5}"/>
              </a:ext>
            </a:extLst>
          </p:cNvPr>
          <p:cNvSpPr>
            <a:spLocks noGrp="1"/>
          </p:cNvSpPr>
          <p:nvPr>
            <p:ph type="title"/>
          </p:nvPr>
        </p:nvSpPr>
        <p:spPr/>
        <p:txBody>
          <a:bodyPr/>
          <a:lstStyle/>
          <a:p>
            <a:r>
              <a:rPr lang="en-US"/>
              <a:t>Customization</a:t>
            </a:r>
            <a:endParaRPr lang="en-IN"/>
          </a:p>
        </p:txBody>
      </p:sp>
      <p:sp>
        <p:nvSpPr>
          <p:cNvPr id="4" name="TextBox 3">
            <a:extLst>
              <a:ext uri="{FF2B5EF4-FFF2-40B4-BE49-F238E27FC236}">
                <a16:creationId xmlns:a16="http://schemas.microsoft.com/office/drawing/2014/main" id="{AF5E70EF-57BC-96E0-89D1-B200EE3E49EB}"/>
              </a:ext>
            </a:extLst>
          </p:cNvPr>
          <p:cNvSpPr txBox="1"/>
          <p:nvPr/>
        </p:nvSpPr>
        <p:spPr>
          <a:xfrm>
            <a:off x="1820944" y="1937954"/>
            <a:ext cx="8550112" cy="1938992"/>
          </a:xfrm>
          <a:prstGeom prst="rect">
            <a:avLst/>
          </a:prstGeom>
          <a:solidFill>
            <a:schemeClr val="bg1">
              <a:lumMod val="85000"/>
              <a:lumOff val="15000"/>
            </a:schemeClr>
          </a:solidFill>
        </p:spPr>
        <p:txBody>
          <a:bodyPr wrap="square">
            <a:spAutoFit/>
          </a:bodyPr>
          <a:lstStyle/>
          <a:p>
            <a:pPr marR="0" algn="l" rtl="0"/>
            <a:r>
              <a:rPr lang="en-IN" sz="1800" b="0" i="0" u="none" strike="noStrike" baseline="0">
                <a:solidFill>
                  <a:srgbClr val="C8C8C8"/>
                </a:solidFill>
                <a:latin typeface="Cascadia Mono SemiLight" panose="020B0609020000020004" pitchFamily="49" charset="0"/>
              </a:rPr>
              <a:t>std</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4EC9B0"/>
                </a:solidFill>
                <a:latin typeface="Cascadia Mono SemiLight" panose="020B0609020000020004" pitchFamily="49" charset="0"/>
              </a:rPr>
              <a:t>vector</a:t>
            </a:r>
            <a:r>
              <a:rPr lang="en-IN" sz="1800" b="0" i="0" u="none" strike="noStrike" baseline="0">
                <a:solidFill>
                  <a:srgbClr val="F2F8F8"/>
                </a:solidFill>
                <a:latin typeface="Cascadia Mono SemiLight" panose="020B0609020000020004" pitchFamily="49" charset="0"/>
              </a:rPr>
              <a:t> </a:t>
            </a:r>
            <a:r>
              <a:rPr lang="en-IN" sz="1800" b="0" i="0" u="none" strike="noStrike" baseline="0" err="1">
                <a:solidFill>
                  <a:srgbClr val="9CDCFE"/>
                </a:solidFill>
                <a:latin typeface="Cascadia Mono SemiLight" panose="020B0609020000020004" pitchFamily="49" charset="0"/>
              </a:rPr>
              <a:t>nums</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1</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2</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3</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4</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5</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6</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7</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8</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9</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10</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endParaRPr lang="en-IN" sz="1800" b="0" i="0" u="none" strike="noStrike" baseline="0">
              <a:solidFill>
                <a:srgbClr val="F2F8F8"/>
              </a:solidFill>
              <a:latin typeface="Cascadia Mono SemiLight" panose="020B0609020000020004" pitchFamily="49" charset="0"/>
            </a:endParaRPr>
          </a:p>
          <a:p>
            <a:pPr marR="0" algn="l" rtl="0"/>
            <a:r>
              <a:rPr lang="en-US" sz="1800" b="0" i="0" u="none" strike="noStrike" baseline="0">
                <a:solidFill>
                  <a:srgbClr val="DCDCAA"/>
                </a:solidFill>
                <a:latin typeface="Cascadia Mono SemiLight" panose="020B0609020000020004" pitchFamily="49" charset="0"/>
              </a:rPr>
              <a:t>Print</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std</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views</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all</a:t>
            </a:r>
            <a:r>
              <a:rPr lang="en-US" sz="1800" b="0" i="0" u="none" strike="noStrike" baseline="0">
                <a:solidFill>
                  <a:srgbClr val="B4B4B4"/>
                </a:solidFill>
                <a:latin typeface="Cascadia Mono SemiLight" panose="020B0609020000020004" pitchFamily="49" charset="0"/>
              </a:rPr>
              <a:t>(</a:t>
            </a:r>
            <a:r>
              <a:rPr lang="en-US" sz="1800" b="0" i="0" u="none" strike="noStrike" baseline="0" err="1">
                <a:solidFill>
                  <a:srgbClr val="9CDCFE"/>
                </a:solidFill>
                <a:latin typeface="Cascadia Mono SemiLight" panose="020B0609020000020004" pitchFamily="49" charset="0"/>
              </a:rPr>
              <a:t>nums</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endParaRPr lang="en-US" sz="1800" b="0" i="0" u="none" strike="noStrike" baseline="0">
              <a:solidFill>
                <a:srgbClr val="F2F8F8"/>
              </a:solidFill>
              <a:latin typeface="Cascadia Mono SemiLight" panose="020B0609020000020004" pitchFamily="49" charset="0"/>
            </a:endParaRPr>
          </a:p>
          <a:p>
            <a:pPr marR="0" algn="l" rtl="0"/>
            <a:r>
              <a:rPr lang="en-US" sz="1800" b="0" i="0" u="none" strike="noStrike" baseline="0">
                <a:solidFill>
                  <a:srgbClr val="DCDCAA"/>
                </a:solidFill>
                <a:latin typeface="Cascadia Mono SemiLight" panose="020B0609020000020004" pitchFamily="49" charset="0"/>
              </a:rPr>
              <a:t>Print</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std</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views</a:t>
            </a:r>
            <a:r>
              <a:rPr lang="en-US" sz="1800" b="0" i="0" u="none" strike="noStrike" baseline="0">
                <a:solidFill>
                  <a:srgbClr val="B4B4B4"/>
                </a:solidFill>
                <a:latin typeface="Cascadia Mono SemiLight" panose="020B0609020000020004" pitchFamily="49" charset="0"/>
              </a:rPr>
              <a:t>::</a:t>
            </a:r>
            <a:r>
              <a:rPr lang="en-US" sz="1800" b="0" i="0" u="none" strike="noStrike" baseline="0" err="1">
                <a:solidFill>
                  <a:srgbClr val="C8C8C8"/>
                </a:solidFill>
                <a:latin typeface="Cascadia Mono SemiLight" panose="020B0609020000020004" pitchFamily="49" charset="0"/>
              </a:rPr>
              <a:t>drop_while</a:t>
            </a:r>
            <a:r>
              <a:rPr lang="en-US" sz="1800" b="0" i="0" u="none" strike="noStrike" baseline="0">
                <a:solidFill>
                  <a:srgbClr val="B4B4B4"/>
                </a:solidFill>
                <a:latin typeface="Cascadia Mono SemiLight" panose="020B0609020000020004" pitchFamily="49" charset="0"/>
              </a:rPr>
              <a:t>(</a:t>
            </a:r>
            <a:r>
              <a:rPr lang="en-US" sz="1800" b="0" i="0" u="none" strike="noStrike" baseline="0" err="1">
                <a:solidFill>
                  <a:srgbClr val="9CDCFE"/>
                </a:solidFill>
                <a:latin typeface="Cascadia Mono SemiLight" panose="020B0609020000020004" pitchFamily="49" charset="0"/>
              </a:rPr>
              <a:t>nums</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569CD6"/>
                </a:solidFill>
                <a:latin typeface="Cascadia Mono SemiLight" panose="020B0609020000020004" pitchFamily="49" charset="0"/>
              </a:rPr>
              <a:t>int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9A9A9A"/>
                </a:solidFill>
                <a:latin typeface="Cascadia Mono SemiLight" panose="020B0609020000020004" pitchFamily="49" charset="0"/>
              </a:rPr>
              <a:t>x</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D8A0DF"/>
                </a:solidFill>
                <a:latin typeface="Cascadia Mono SemiLight" panose="020B0609020000020004" pitchFamily="49" charset="0"/>
              </a:rPr>
              <a:t>return</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9A9A9A"/>
                </a:solidFill>
                <a:latin typeface="Cascadia Mono SemiLight" panose="020B0609020000020004" pitchFamily="49" charset="0"/>
              </a:rPr>
              <a:t>x</a:t>
            </a:r>
            <a:r>
              <a:rPr lang="en-US" sz="1800" b="0" i="0" u="none" strike="noStrike" baseline="0">
                <a:solidFill>
                  <a:srgbClr val="B4B4B4"/>
                </a:solidFill>
                <a:latin typeface="Cascadia Mono SemiLight" panose="020B0609020000020004" pitchFamily="49" charset="0"/>
              </a:rPr>
              <a:t>&lt;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D93F9"/>
                </a:solidFill>
                <a:latin typeface="Cascadia Mono SemiLight" panose="020B0609020000020004" pitchFamily="49" charset="0"/>
              </a:rPr>
              <a:t>7</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endParaRPr lang="en-US" sz="1800" b="0" i="0" u="none" strike="noStrike" baseline="0">
              <a:solidFill>
                <a:srgbClr val="F2F8F8"/>
              </a:solidFill>
              <a:latin typeface="Cascadia Mono SemiLight" panose="020B0609020000020004" pitchFamily="49" charset="0"/>
            </a:endParaRPr>
          </a:p>
          <a:p>
            <a:pPr marR="0" algn="l" rtl="0"/>
            <a:r>
              <a:rPr lang="en-US" sz="1800" b="0" i="0" u="none" strike="noStrike" baseline="0">
                <a:solidFill>
                  <a:srgbClr val="DCDCAA"/>
                </a:solidFill>
                <a:latin typeface="Cascadia Mono SemiLight" panose="020B0609020000020004" pitchFamily="49" charset="0"/>
              </a:rPr>
              <a:t>Print</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std</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views</a:t>
            </a:r>
            <a:r>
              <a:rPr lang="en-US" sz="1800" b="0" i="0" u="none" strike="noStrike" baseline="0">
                <a:solidFill>
                  <a:srgbClr val="B4B4B4"/>
                </a:solidFill>
                <a:latin typeface="Cascadia Mono SemiLight" panose="020B0609020000020004" pitchFamily="49" charset="0"/>
              </a:rPr>
              <a:t>::</a:t>
            </a:r>
            <a:r>
              <a:rPr lang="en-US" sz="1800" b="0" i="0" u="none" strike="noStrike" baseline="0" err="1">
                <a:solidFill>
                  <a:srgbClr val="C8C8C8"/>
                </a:solidFill>
                <a:latin typeface="Cascadia Mono SemiLight" panose="020B0609020000020004" pitchFamily="49" charset="0"/>
              </a:rPr>
              <a:t>take_while</a:t>
            </a:r>
            <a:r>
              <a:rPr lang="en-US" sz="1800" b="0" i="0" u="none" strike="noStrike" baseline="0">
                <a:solidFill>
                  <a:srgbClr val="B4B4B4"/>
                </a:solidFill>
                <a:latin typeface="Cascadia Mono SemiLight" panose="020B0609020000020004" pitchFamily="49" charset="0"/>
              </a:rPr>
              <a:t>(</a:t>
            </a:r>
            <a:r>
              <a:rPr lang="en-US" sz="1800" b="0" i="0" u="none" strike="noStrike" baseline="0" err="1">
                <a:solidFill>
                  <a:srgbClr val="9CDCFE"/>
                </a:solidFill>
                <a:latin typeface="Cascadia Mono SemiLight" panose="020B0609020000020004" pitchFamily="49" charset="0"/>
              </a:rPr>
              <a:t>nums</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569CD6"/>
                </a:solidFill>
                <a:latin typeface="Cascadia Mono SemiLight" panose="020B0609020000020004" pitchFamily="49" charset="0"/>
              </a:rPr>
              <a:t>int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9A9A9A"/>
                </a:solidFill>
                <a:latin typeface="Cascadia Mono SemiLight" panose="020B0609020000020004" pitchFamily="49" charset="0"/>
              </a:rPr>
              <a:t>x</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D8A0DF"/>
                </a:solidFill>
                <a:latin typeface="Cascadia Mono SemiLight" panose="020B0609020000020004" pitchFamily="49" charset="0"/>
              </a:rPr>
              <a:t>return</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9A9A9A"/>
                </a:solidFill>
                <a:latin typeface="Cascadia Mono SemiLight" panose="020B0609020000020004" pitchFamily="49" charset="0"/>
              </a:rPr>
              <a:t>x</a:t>
            </a:r>
            <a:r>
              <a:rPr lang="en-US" sz="1800" b="0" i="0" u="none" strike="noStrike" baseline="0">
                <a:solidFill>
                  <a:srgbClr val="B4B4B4"/>
                </a:solidFill>
                <a:latin typeface="Cascadia Mono SemiLight" panose="020B0609020000020004" pitchFamily="49" charset="0"/>
              </a:rPr>
              <a:t>&lt;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D93F9"/>
                </a:solidFill>
                <a:latin typeface="Cascadia Mono SemiLight" panose="020B0609020000020004" pitchFamily="49" charset="0"/>
              </a:rPr>
              <a:t>7</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endParaRPr lang="en-US" sz="1800" b="0" i="0" u="none" strike="noStrike" baseline="0">
              <a:solidFill>
                <a:srgbClr val="F2F8F8"/>
              </a:solidFill>
              <a:latin typeface="Cascadia Mono SemiLight" panose="020B0609020000020004" pitchFamily="49" charset="0"/>
            </a:endParaRPr>
          </a:p>
          <a:p>
            <a:pPr marR="0" algn="l" rtl="0"/>
            <a:r>
              <a:rPr lang="en-US" sz="1800" b="0" i="0" u="none" strike="noStrike" baseline="0">
                <a:solidFill>
                  <a:srgbClr val="DCDCAA"/>
                </a:solidFill>
                <a:latin typeface="Cascadia Mono SemiLight" panose="020B0609020000020004" pitchFamily="49" charset="0"/>
              </a:rPr>
              <a:t>Print</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std</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views</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filter</a:t>
            </a:r>
            <a:r>
              <a:rPr lang="en-US" sz="1800" b="0" i="0" u="none" strike="noStrike" baseline="0">
                <a:solidFill>
                  <a:srgbClr val="B4B4B4"/>
                </a:solidFill>
                <a:latin typeface="Cascadia Mono SemiLight" panose="020B0609020000020004" pitchFamily="49" charset="0"/>
              </a:rPr>
              <a:t>(</a:t>
            </a:r>
            <a:r>
              <a:rPr lang="en-US" sz="1800" b="0" i="0" u="none" strike="noStrike" baseline="0" err="1">
                <a:solidFill>
                  <a:srgbClr val="9CDCFE"/>
                </a:solidFill>
                <a:latin typeface="Cascadia Mono SemiLight" panose="020B0609020000020004" pitchFamily="49" charset="0"/>
              </a:rPr>
              <a:t>nums</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569CD6"/>
                </a:solidFill>
                <a:latin typeface="Cascadia Mono SemiLight" panose="020B0609020000020004" pitchFamily="49" charset="0"/>
              </a:rPr>
              <a:t>int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9A9A9A"/>
                </a:solidFill>
                <a:latin typeface="Cascadia Mono SemiLight" panose="020B0609020000020004" pitchFamily="49" charset="0"/>
              </a:rPr>
              <a:t>x</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D8A0DF"/>
                </a:solidFill>
                <a:latin typeface="Cascadia Mono SemiLight" panose="020B0609020000020004" pitchFamily="49" charset="0"/>
              </a:rPr>
              <a:t>return</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9A9A9A"/>
                </a:solidFill>
                <a:latin typeface="Cascadia Mono SemiLight" panose="020B0609020000020004" pitchFamily="49" charset="0"/>
              </a:rPr>
              <a:t>x</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BD93F9"/>
                </a:solidFill>
                <a:latin typeface="Cascadia Mono SemiLight" panose="020B0609020000020004" pitchFamily="49" charset="0"/>
              </a:rPr>
              <a:t>2</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BD93F9"/>
                </a:solidFill>
                <a:latin typeface="Cascadia Mono SemiLight" panose="020B0609020000020004" pitchFamily="49" charset="0"/>
              </a:rPr>
              <a:t>0</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endParaRPr lang="en-US" sz="1800" b="0" i="0" u="none" strike="noStrike" baseline="0">
              <a:solidFill>
                <a:srgbClr val="F2F8F8"/>
              </a:solidFill>
              <a:latin typeface="Cascadia Mono SemiLight" panose="020B0609020000020004" pitchFamily="49" charset="0"/>
            </a:endParaRPr>
          </a:p>
          <a:p>
            <a:pPr marR="0" algn="l" rtl="0"/>
            <a:endParaRPr lang="en-IN" sz="1200" b="0" i="0" u="none" strike="noStrike" kern="100" baseline="0">
              <a:latin typeface="Times New Roman" panose="02020603050405020304" pitchFamily="18" charset="0"/>
            </a:endParaRPr>
          </a:p>
        </p:txBody>
      </p:sp>
      <p:sp>
        <p:nvSpPr>
          <p:cNvPr id="6" name="TextBox 5">
            <a:extLst>
              <a:ext uri="{FF2B5EF4-FFF2-40B4-BE49-F238E27FC236}">
                <a16:creationId xmlns:a16="http://schemas.microsoft.com/office/drawing/2014/main" id="{5E821F0C-FFA3-8C67-4FAA-1BD8E82C6E53}"/>
              </a:ext>
            </a:extLst>
          </p:cNvPr>
          <p:cNvSpPr txBox="1"/>
          <p:nvPr/>
        </p:nvSpPr>
        <p:spPr>
          <a:xfrm>
            <a:off x="4064131" y="4306487"/>
            <a:ext cx="4063737" cy="1200329"/>
          </a:xfrm>
          <a:prstGeom prst="rect">
            <a:avLst/>
          </a:prstGeom>
          <a:solidFill>
            <a:schemeClr val="bg1">
              <a:lumMod val="85000"/>
              <a:lumOff val="15000"/>
            </a:schemeClr>
          </a:solidFill>
        </p:spPr>
        <p:txBody>
          <a:bodyPr wrap="square">
            <a:spAutoFit/>
          </a:bodyPr>
          <a:lstStyle/>
          <a:p>
            <a:r>
              <a:rPr lang="en-IN"/>
              <a:t>1 2 3 4 5 6 7 8 9 10</a:t>
            </a:r>
          </a:p>
          <a:p>
            <a:r>
              <a:rPr lang="en-IN"/>
              <a:t>7 8 9 10</a:t>
            </a:r>
          </a:p>
          <a:p>
            <a:r>
              <a:rPr lang="en-IN"/>
              <a:t>1 2 3 4 5 6</a:t>
            </a:r>
          </a:p>
          <a:p>
            <a:r>
              <a:rPr lang="en-IN"/>
              <a:t>2 4 6 8 10</a:t>
            </a:r>
          </a:p>
        </p:txBody>
      </p:sp>
    </p:spTree>
    <p:extLst>
      <p:ext uri="{BB962C8B-B14F-4D97-AF65-F5344CB8AC3E}">
        <p14:creationId xmlns:p14="http://schemas.microsoft.com/office/powerpoint/2010/main" val="7427276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57D0-1853-6223-3336-005734BAC54A}"/>
              </a:ext>
            </a:extLst>
          </p:cNvPr>
          <p:cNvSpPr>
            <a:spLocks noGrp="1"/>
          </p:cNvSpPr>
          <p:nvPr>
            <p:ph type="title"/>
          </p:nvPr>
        </p:nvSpPr>
        <p:spPr/>
        <p:txBody>
          <a:bodyPr/>
          <a:lstStyle/>
          <a:p>
            <a:r>
              <a:rPr lang="en-US"/>
              <a:t>View Composition</a:t>
            </a:r>
            <a:endParaRPr lang="en-IN"/>
          </a:p>
        </p:txBody>
      </p:sp>
      <p:sp>
        <p:nvSpPr>
          <p:cNvPr id="3" name="Content Placeholder 2">
            <a:extLst>
              <a:ext uri="{FF2B5EF4-FFF2-40B4-BE49-F238E27FC236}">
                <a16:creationId xmlns:a16="http://schemas.microsoft.com/office/drawing/2014/main" id="{2053E6C2-FC75-4E29-2598-1CA47241A5B5}"/>
              </a:ext>
            </a:extLst>
          </p:cNvPr>
          <p:cNvSpPr>
            <a:spLocks noGrp="1"/>
          </p:cNvSpPr>
          <p:nvPr>
            <p:ph idx="1"/>
          </p:nvPr>
        </p:nvSpPr>
        <p:spPr/>
        <p:txBody>
          <a:bodyPr>
            <a:normAutofit fontScale="92500" lnSpcReduction="10000"/>
          </a:bodyPr>
          <a:lstStyle/>
          <a:p>
            <a:r>
              <a:rPr lang="en-US"/>
              <a:t>Traditionally, algorithms don’t compose well</a:t>
            </a:r>
          </a:p>
          <a:p>
            <a:r>
              <a:rPr lang="en-US"/>
              <a:t>Cannot combine algorithms for multiple operations</a:t>
            </a:r>
          </a:p>
          <a:p>
            <a:r>
              <a:rPr lang="en-US"/>
              <a:t>In C++20, ranges gives a new way to apply composable transformations on data</a:t>
            </a:r>
          </a:p>
          <a:p>
            <a:r>
              <a:rPr lang="en-US"/>
              <a:t>This is possible through view composition </a:t>
            </a:r>
          </a:p>
          <a:p>
            <a:pPr lvl="1"/>
            <a:r>
              <a:rPr lang="en-US"/>
              <a:t>each view is also a range that can be passed as input to another view</a:t>
            </a:r>
          </a:p>
          <a:p>
            <a:r>
              <a:rPr lang="en-US"/>
              <a:t>The operations are performed on demand i.e., lazily evaluated</a:t>
            </a:r>
          </a:p>
          <a:p>
            <a:endParaRPr lang="en-IN"/>
          </a:p>
        </p:txBody>
      </p:sp>
    </p:spTree>
    <p:extLst>
      <p:ext uri="{BB962C8B-B14F-4D97-AF65-F5344CB8AC3E}">
        <p14:creationId xmlns:p14="http://schemas.microsoft.com/office/powerpoint/2010/main" val="264168630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2D1F10-A21F-F0FF-7FD8-C9045456485A}"/>
              </a:ext>
            </a:extLst>
          </p:cNvPr>
          <p:cNvSpPr>
            <a:spLocks noGrp="1"/>
          </p:cNvSpPr>
          <p:nvPr>
            <p:ph type="title"/>
          </p:nvPr>
        </p:nvSpPr>
        <p:spPr/>
        <p:txBody>
          <a:bodyPr/>
          <a:lstStyle/>
          <a:p>
            <a:r>
              <a:rPr lang="en-US"/>
              <a:t>View Composition</a:t>
            </a:r>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5346715-6981-41E2-DB0D-BEF380786995}"/>
                  </a:ext>
                </a:extLst>
              </p14:cNvPr>
              <p14:cNvContentPartPr/>
              <p14:nvPr/>
            </p14:nvContentPartPr>
            <p14:xfrm>
              <a:off x="7143585" y="3819435"/>
              <a:ext cx="360" cy="360"/>
            </p14:xfrm>
          </p:contentPart>
        </mc:Choice>
        <mc:Fallback xmlns="">
          <p:pic>
            <p:nvPicPr>
              <p:cNvPr id="5" name="Ink 4">
                <a:extLst>
                  <a:ext uri="{FF2B5EF4-FFF2-40B4-BE49-F238E27FC236}">
                    <a16:creationId xmlns:a16="http://schemas.microsoft.com/office/drawing/2014/main" id="{85346715-6981-41E2-DB0D-BEF380786995}"/>
                  </a:ext>
                </a:extLst>
              </p:cNvPr>
              <p:cNvPicPr/>
              <p:nvPr/>
            </p:nvPicPr>
            <p:blipFill>
              <a:blip r:embed="rId3"/>
              <a:stretch>
                <a:fillRect/>
              </a:stretch>
            </p:blipFill>
            <p:spPr>
              <a:xfrm>
                <a:off x="7134585" y="3810435"/>
                <a:ext cx="18000" cy="18000"/>
              </a:xfrm>
              <a:prstGeom prst="rect">
                <a:avLst/>
              </a:prstGeom>
            </p:spPr>
          </p:pic>
        </mc:Fallback>
      </mc:AlternateContent>
      <p:sp>
        <p:nvSpPr>
          <p:cNvPr id="6" name="Rectangle 5">
            <a:extLst>
              <a:ext uri="{FF2B5EF4-FFF2-40B4-BE49-F238E27FC236}">
                <a16:creationId xmlns:a16="http://schemas.microsoft.com/office/drawing/2014/main" id="{CDCDBEF2-3B8D-4747-8FAA-CEF19C7858CC}"/>
              </a:ext>
            </a:extLst>
          </p:cNvPr>
          <p:cNvSpPr/>
          <p:nvPr/>
        </p:nvSpPr>
        <p:spPr>
          <a:xfrm>
            <a:off x="449430" y="1869126"/>
            <a:ext cx="4171950" cy="65722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spc="600">
                <a:solidFill>
                  <a:schemeClr val="bg1"/>
                </a:solidFill>
              </a:rPr>
              <a:t>1 9 3 8 5 4 7 6 2</a:t>
            </a:r>
            <a:endParaRPr lang="en-IN" sz="3200" spc="600">
              <a:solidFill>
                <a:schemeClr val="bg1"/>
              </a:solidFill>
            </a:endParaRPr>
          </a:p>
        </p:txBody>
      </p:sp>
      <p:sp>
        <p:nvSpPr>
          <p:cNvPr id="7" name="TextBox 6">
            <a:extLst>
              <a:ext uri="{FF2B5EF4-FFF2-40B4-BE49-F238E27FC236}">
                <a16:creationId xmlns:a16="http://schemas.microsoft.com/office/drawing/2014/main" id="{9B6E0CF7-9796-6D71-C17F-2BC970B967E4}"/>
              </a:ext>
            </a:extLst>
          </p:cNvPr>
          <p:cNvSpPr txBox="1"/>
          <p:nvPr/>
        </p:nvSpPr>
        <p:spPr>
          <a:xfrm>
            <a:off x="4637297" y="1867534"/>
            <a:ext cx="1341394" cy="646331"/>
          </a:xfrm>
          <a:prstGeom prst="rect">
            <a:avLst/>
          </a:prstGeom>
          <a:noFill/>
        </p:spPr>
        <p:txBody>
          <a:bodyPr wrap="none" rtlCol="0">
            <a:spAutoFit/>
          </a:bodyPr>
          <a:lstStyle/>
          <a:p>
            <a:pPr algn="ctr"/>
            <a:r>
              <a:rPr lang="en-US" sz="3600">
                <a:solidFill>
                  <a:schemeClr val="bg1">
                    <a:lumMod val="75000"/>
                    <a:lumOff val="25000"/>
                  </a:schemeClr>
                </a:solidFill>
              </a:rPr>
              <a:t>Range</a:t>
            </a:r>
            <a:endParaRPr lang="en-IN" sz="3600">
              <a:solidFill>
                <a:schemeClr val="bg1">
                  <a:lumMod val="75000"/>
                  <a:lumOff val="25000"/>
                </a:schemeClr>
              </a:solidFill>
            </a:endParaRPr>
          </a:p>
        </p:txBody>
      </p:sp>
      <p:sp>
        <p:nvSpPr>
          <p:cNvPr id="8" name="Rectangle 7">
            <a:extLst>
              <a:ext uri="{FF2B5EF4-FFF2-40B4-BE49-F238E27FC236}">
                <a16:creationId xmlns:a16="http://schemas.microsoft.com/office/drawing/2014/main" id="{E36F6C22-D036-9ACA-DF6D-DC249078B704}"/>
              </a:ext>
            </a:extLst>
          </p:cNvPr>
          <p:cNvSpPr/>
          <p:nvPr/>
        </p:nvSpPr>
        <p:spPr>
          <a:xfrm>
            <a:off x="1906755" y="2849945"/>
            <a:ext cx="2714625" cy="657225"/>
          </a:xfrm>
          <a:prstGeom prst="rect">
            <a:avLst/>
          </a:prstGeom>
          <a:solidFill>
            <a:schemeClr val="accent1">
              <a:lumMod val="20000"/>
              <a:lumOff val="80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spc="600">
                <a:solidFill>
                  <a:schemeClr val="bg1"/>
                </a:solidFill>
              </a:rPr>
              <a:t>19385</a:t>
            </a:r>
            <a:endParaRPr lang="en-IN" sz="2800" spc="600">
              <a:solidFill>
                <a:schemeClr val="bg1"/>
              </a:solidFill>
            </a:endParaRPr>
          </a:p>
        </p:txBody>
      </p:sp>
      <p:sp>
        <p:nvSpPr>
          <p:cNvPr id="9" name="Rectangle 8">
            <a:extLst>
              <a:ext uri="{FF2B5EF4-FFF2-40B4-BE49-F238E27FC236}">
                <a16:creationId xmlns:a16="http://schemas.microsoft.com/office/drawing/2014/main" id="{77317B90-CCF5-4B89-2716-92EB906FB837}"/>
              </a:ext>
            </a:extLst>
          </p:cNvPr>
          <p:cNvSpPr/>
          <p:nvPr/>
        </p:nvSpPr>
        <p:spPr>
          <a:xfrm>
            <a:off x="3264067" y="3763091"/>
            <a:ext cx="2714625" cy="657225"/>
          </a:xfrm>
          <a:prstGeom prst="rect">
            <a:avLst/>
          </a:prstGeom>
          <a:solidFill>
            <a:schemeClr val="accent4">
              <a:lumMod val="40000"/>
              <a:lumOff val="60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spc="600">
                <a:solidFill>
                  <a:schemeClr val="bg1"/>
                </a:solidFill>
              </a:rPr>
              <a:t>1935</a:t>
            </a:r>
            <a:endParaRPr lang="en-IN" sz="2800" spc="600">
              <a:solidFill>
                <a:schemeClr val="bg1"/>
              </a:solidFill>
            </a:endParaRPr>
          </a:p>
        </p:txBody>
      </p:sp>
      <p:sp>
        <p:nvSpPr>
          <p:cNvPr id="10" name="Rectangle 9">
            <a:extLst>
              <a:ext uri="{FF2B5EF4-FFF2-40B4-BE49-F238E27FC236}">
                <a16:creationId xmlns:a16="http://schemas.microsoft.com/office/drawing/2014/main" id="{D9AF7814-BD67-A38D-7C82-4712D6F80723}"/>
              </a:ext>
            </a:extLst>
          </p:cNvPr>
          <p:cNvSpPr/>
          <p:nvPr/>
        </p:nvSpPr>
        <p:spPr>
          <a:xfrm>
            <a:off x="4621379" y="4714252"/>
            <a:ext cx="2714625" cy="657225"/>
          </a:xfrm>
          <a:prstGeom prst="rect">
            <a:avLst/>
          </a:prstGeom>
          <a:solidFill>
            <a:schemeClr val="accent2">
              <a:lumMod val="40000"/>
              <a:lumOff val="60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spc="600">
                <a:solidFill>
                  <a:schemeClr val="bg1"/>
                </a:solidFill>
              </a:rPr>
              <a:t>135</a:t>
            </a:r>
            <a:endParaRPr lang="en-IN" sz="2800" spc="600">
              <a:solidFill>
                <a:schemeClr val="bg1"/>
              </a:solidFill>
            </a:endParaRPr>
          </a:p>
        </p:txBody>
      </p:sp>
      <p:sp>
        <p:nvSpPr>
          <p:cNvPr id="11" name="Rectangle 10">
            <a:extLst>
              <a:ext uri="{FF2B5EF4-FFF2-40B4-BE49-F238E27FC236}">
                <a16:creationId xmlns:a16="http://schemas.microsoft.com/office/drawing/2014/main" id="{982ECF42-7F3D-0B59-8716-E1E1EC80DC95}"/>
              </a:ext>
            </a:extLst>
          </p:cNvPr>
          <p:cNvSpPr/>
          <p:nvPr/>
        </p:nvSpPr>
        <p:spPr>
          <a:xfrm>
            <a:off x="5978691" y="5657056"/>
            <a:ext cx="2714625" cy="657225"/>
          </a:xfrm>
          <a:prstGeom prst="rect">
            <a:avLst/>
          </a:prstGeom>
          <a:solidFill>
            <a:schemeClr val="accent6">
              <a:lumMod val="40000"/>
              <a:lumOff val="60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spc="600">
                <a:solidFill>
                  <a:schemeClr val="bg1"/>
                </a:solidFill>
              </a:rPr>
              <a:t>531</a:t>
            </a:r>
            <a:endParaRPr lang="en-IN" sz="2800" spc="600">
              <a:solidFill>
                <a:schemeClr val="bg1"/>
              </a:solidFill>
            </a:endParaRPr>
          </a:p>
        </p:txBody>
      </p:sp>
      <p:cxnSp>
        <p:nvCxnSpPr>
          <p:cNvPr id="12" name="Straight Arrow Connector 11">
            <a:extLst>
              <a:ext uri="{FF2B5EF4-FFF2-40B4-BE49-F238E27FC236}">
                <a16:creationId xmlns:a16="http://schemas.microsoft.com/office/drawing/2014/main" id="{2D483205-4102-433A-5C27-A662BF9FA08F}"/>
              </a:ext>
            </a:extLst>
          </p:cNvPr>
          <p:cNvCxnSpPr>
            <a:cxnSpLocks/>
          </p:cNvCxnSpPr>
          <p:nvPr/>
        </p:nvCxnSpPr>
        <p:spPr>
          <a:xfrm>
            <a:off x="2695575" y="4097337"/>
            <a:ext cx="568492" cy="0"/>
          </a:xfrm>
          <a:prstGeom prst="straightConnector1">
            <a:avLst/>
          </a:prstGeom>
          <a:ln w="38100">
            <a:solidFill>
              <a:schemeClr val="tx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E8C3F0B-77BE-292C-ED99-E6A4DA202A99}"/>
              </a:ext>
            </a:extLst>
          </p:cNvPr>
          <p:cNvCxnSpPr>
            <a:cxnSpLocks/>
          </p:cNvCxnSpPr>
          <p:nvPr/>
        </p:nvCxnSpPr>
        <p:spPr>
          <a:xfrm>
            <a:off x="4052887" y="5043396"/>
            <a:ext cx="568492" cy="0"/>
          </a:xfrm>
          <a:prstGeom prst="straightConnector1">
            <a:avLst/>
          </a:prstGeom>
          <a:ln w="38100">
            <a:solidFill>
              <a:schemeClr val="tx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01598CA-E25E-E2E7-ECAC-A96538C8EF49}"/>
              </a:ext>
            </a:extLst>
          </p:cNvPr>
          <p:cNvCxnSpPr>
            <a:cxnSpLocks/>
          </p:cNvCxnSpPr>
          <p:nvPr/>
        </p:nvCxnSpPr>
        <p:spPr>
          <a:xfrm>
            <a:off x="5410199" y="5997358"/>
            <a:ext cx="568492" cy="0"/>
          </a:xfrm>
          <a:prstGeom prst="straightConnector1">
            <a:avLst/>
          </a:prstGeom>
          <a:ln w="38100">
            <a:solidFill>
              <a:schemeClr val="tx1">
                <a:lumMod val="50000"/>
              </a:schemeClr>
            </a:solidFill>
            <a:round/>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982B64B-1725-9E70-C393-8370D77ABAF1}"/>
              </a:ext>
            </a:extLst>
          </p:cNvPr>
          <p:cNvCxnSpPr>
            <a:cxnSpLocks/>
          </p:cNvCxnSpPr>
          <p:nvPr/>
        </p:nvCxnSpPr>
        <p:spPr>
          <a:xfrm>
            <a:off x="1122446" y="3201987"/>
            <a:ext cx="784309" cy="0"/>
          </a:xfrm>
          <a:prstGeom prst="straightConnector1">
            <a:avLst/>
          </a:prstGeom>
          <a:ln w="38100">
            <a:solidFill>
              <a:schemeClr val="tx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3E4A305-099A-A53A-7664-24391CC1F806}"/>
              </a:ext>
            </a:extLst>
          </p:cNvPr>
          <p:cNvCxnSpPr>
            <a:cxnSpLocks/>
          </p:cNvCxnSpPr>
          <p:nvPr/>
        </p:nvCxnSpPr>
        <p:spPr>
          <a:xfrm>
            <a:off x="1122446" y="2526351"/>
            <a:ext cx="0" cy="675636"/>
          </a:xfrm>
          <a:prstGeom prst="straightConnector1">
            <a:avLst/>
          </a:prstGeom>
          <a:ln w="38100" cap="rnd">
            <a:solidFill>
              <a:schemeClr val="tx1">
                <a:lumMod val="50000"/>
              </a:schemeClr>
            </a:solidFill>
            <a:round/>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0BB2AD4-BC65-9F5D-53E2-6C395E3A4CCF}"/>
              </a:ext>
            </a:extLst>
          </p:cNvPr>
          <p:cNvCxnSpPr>
            <a:cxnSpLocks/>
          </p:cNvCxnSpPr>
          <p:nvPr/>
        </p:nvCxnSpPr>
        <p:spPr>
          <a:xfrm>
            <a:off x="2695575" y="3507170"/>
            <a:ext cx="0" cy="590167"/>
          </a:xfrm>
          <a:prstGeom prst="straightConnector1">
            <a:avLst/>
          </a:prstGeom>
          <a:ln w="38100" cap="rnd">
            <a:solidFill>
              <a:schemeClr val="tx1">
                <a:lumMod val="50000"/>
              </a:schemeClr>
            </a:solidFill>
            <a:round/>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AAE6AA7-EF1E-47A8-5A13-898FC5E84B42}"/>
              </a:ext>
            </a:extLst>
          </p:cNvPr>
          <p:cNvCxnSpPr>
            <a:cxnSpLocks/>
          </p:cNvCxnSpPr>
          <p:nvPr/>
        </p:nvCxnSpPr>
        <p:spPr>
          <a:xfrm>
            <a:off x="4052887" y="4420316"/>
            <a:ext cx="0" cy="622548"/>
          </a:xfrm>
          <a:prstGeom prst="straightConnector1">
            <a:avLst/>
          </a:prstGeom>
          <a:ln w="38100" cap="rnd">
            <a:solidFill>
              <a:schemeClr val="tx1">
                <a:lumMod val="50000"/>
              </a:schemeClr>
            </a:solidFill>
            <a:round/>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A211D59-4391-2208-6709-282850C8B432}"/>
              </a:ext>
            </a:extLst>
          </p:cNvPr>
          <p:cNvCxnSpPr>
            <a:cxnSpLocks/>
          </p:cNvCxnSpPr>
          <p:nvPr/>
        </p:nvCxnSpPr>
        <p:spPr>
          <a:xfrm>
            <a:off x="5410199" y="5377872"/>
            <a:ext cx="0" cy="619486"/>
          </a:xfrm>
          <a:prstGeom prst="straightConnector1">
            <a:avLst/>
          </a:prstGeom>
          <a:ln w="38100" cap="rnd">
            <a:solidFill>
              <a:schemeClr val="tx1">
                <a:lumMod val="50000"/>
              </a:schemeClr>
            </a:solidFill>
            <a:round/>
            <a:tailEnd type="non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519DB9D-55A6-EB0A-75C7-B4B4888FEDB2}"/>
              </a:ext>
            </a:extLst>
          </p:cNvPr>
          <p:cNvSpPr txBox="1"/>
          <p:nvPr/>
        </p:nvSpPr>
        <p:spPr>
          <a:xfrm>
            <a:off x="4903365" y="2890027"/>
            <a:ext cx="1066447" cy="523220"/>
          </a:xfrm>
          <a:prstGeom prst="rect">
            <a:avLst/>
          </a:prstGeom>
          <a:noFill/>
        </p:spPr>
        <p:txBody>
          <a:bodyPr wrap="none" rtlCol="0">
            <a:spAutoFit/>
          </a:bodyPr>
          <a:lstStyle/>
          <a:p>
            <a:pPr algn="ctr"/>
            <a:r>
              <a:rPr lang="en-US" sz="2800" i="1">
                <a:solidFill>
                  <a:schemeClr val="bg1">
                    <a:lumMod val="75000"/>
                    <a:lumOff val="25000"/>
                  </a:schemeClr>
                </a:solidFill>
              </a:rPr>
              <a:t>take 5</a:t>
            </a:r>
            <a:endParaRPr lang="en-IN" sz="2800" i="1">
              <a:solidFill>
                <a:schemeClr val="bg1">
                  <a:lumMod val="75000"/>
                  <a:lumOff val="25000"/>
                </a:schemeClr>
              </a:solidFill>
            </a:endParaRPr>
          </a:p>
        </p:txBody>
      </p:sp>
      <p:sp>
        <p:nvSpPr>
          <p:cNvPr id="27" name="TextBox 26">
            <a:extLst>
              <a:ext uri="{FF2B5EF4-FFF2-40B4-BE49-F238E27FC236}">
                <a16:creationId xmlns:a16="http://schemas.microsoft.com/office/drawing/2014/main" id="{AC8B510A-6BE7-F5FA-1555-67E02493E757}"/>
              </a:ext>
            </a:extLst>
          </p:cNvPr>
          <p:cNvSpPr txBox="1"/>
          <p:nvPr/>
        </p:nvSpPr>
        <p:spPr>
          <a:xfrm>
            <a:off x="6213310" y="3826761"/>
            <a:ext cx="1525739" cy="523220"/>
          </a:xfrm>
          <a:prstGeom prst="rect">
            <a:avLst/>
          </a:prstGeom>
          <a:noFill/>
        </p:spPr>
        <p:txBody>
          <a:bodyPr wrap="none" rtlCol="0">
            <a:spAutoFit/>
          </a:bodyPr>
          <a:lstStyle/>
          <a:p>
            <a:pPr algn="ctr"/>
            <a:r>
              <a:rPr lang="en-US" sz="2800" i="1">
                <a:solidFill>
                  <a:schemeClr val="bg1">
                    <a:lumMod val="75000"/>
                    <a:lumOff val="25000"/>
                  </a:schemeClr>
                </a:solidFill>
              </a:rPr>
              <a:t>filter odd</a:t>
            </a:r>
            <a:endParaRPr lang="en-IN" sz="2800" i="1">
              <a:solidFill>
                <a:schemeClr val="bg1">
                  <a:lumMod val="75000"/>
                  <a:lumOff val="25000"/>
                </a:schemeClr>
              </a:solidFill>
            </a:endParaRPr>
          </a:p>
        </p:txBody>
      </p:sp>
      <p:sp>
        <p:nvSpPr>
          <p:cNvPr id="28" name="TextBox 27">
            <a:extLst>
              <a:ext uri="{FF2B5EF4-FFF2-40B4-BE49-F238E27FC236}">
                <a16:creationId xmlns:a16="http://schemas.microsoft.com/office/drawing/2014/main" id="{00318172-07BF-9AE5-9D57-1AE12A7BE526}"/>
              </a:ext>
            </a:extLst>
          </p:cNvPr>
          <p:cNvSpPr txBox="1"/>
          <p:nvPr/>
        </p:nvSpPr>
        <p:spPr>
          <a:xfrm>
            <a:off x="7613232" y="4781254"/>
            <a:ext cx="1742785" cy="523220"/>
          </a:xfrm>
          <a:prstGeom prst="rect">
            <a:avLst/>
          </a:prstGeom>
          <a:noFill/>
        </p:spPr>
        <p:txBody>
          <a:bodyPr wrap="none" rtlCol="0">
            <a:spAutoFit/>
          </a:bodyPr>
          <a:lstStyle/>
          <a:p>
            <a:pPr algn="ctr"/>
            <a:r>
              <a:rPr lang="en-US" sz="2800" i="1">
                <a:solidFill>
                  <a:schemeClr val="bg1">
                    <a:lumMod val="75000"/>
                    <a:lumOff val="25000"/>
                  </a:schemeClr>
                </a:solidFill>
              </a:rPr>
              <a:t>less than 8</a:t>
            </a:r>
            <a:endParaRPr lang="en-IN" sz="2800" i="1">
              <a:solidFill>
                <a:schemeClr val="bg1">
                  <a:lumMod val="75000"/>
                  <a:lumOff val="25000"/>
                </a:schemeClr>
              </a:solidFill>
            </a:endParaRPr>
          </a:p>
        </p:txBody>
      </p:sp>
      <p:sp>
        <p:nvSpPr>
          <p:cNvPr id="29" name="TextBox 28">
            <a:extLst>
              <a:ext uri="{FF2B5EF4-FFF2-40B4-BE49-F238E27FC236}">
                <a16:creationId xmlns:a16="http://schemas.microsoft.com/office/drawing/2014/main" id="{F20582FB-3230-CB33-E764-2491A9756542}"/>
              </a:ext>
            </a:extLst>
          </p:cNvPr>
          <p:cNvSpPr txBox="1"/>
          <p:nvPr/>
        </p:nvSpPr>
        <p:spPr>
          <a:xfrm>
            <a:off x="9038053" y="5657056"/>
            <a:ext cx="1255345" cy="523220"/>
          </a:xfrm>
          <a:prstGeom prst="rect">
            <a:avLst/>
          </a:prstGeom>
          <a:noFill/>
        </p:spPr>
        <p:txBody>
          <a:bodyPr wrap="none" rtlCol="0">
            <a:spAutoFit/>
          </a:bodyPr>
          <a:lstStyle/>
          <a:p>
            <a:pPr algn="ctr"/>
            <a:r>
              <a:rPr lang="en-US" sz="2800" i="1">
                <a:solidFill>
                  <a:schemeClr val="bg1">
                    <a:lumMod val="75000"/>
                    <a:lumOff val="25000"/>
                  </a:schemeClr>
                </a:solidFill>
              </a:rPr>
              <a:t>reverse</a:t>
            </a:r>
            <a:endParaRPr lang="en-IN" sz="2800" i="1">
              <a:solidFill>
                <a:schemeClr val="bg1">
                  <a:lumMod val="75000"/>
                  <a:lumOff val="25000"/>
                </a:schemeClr>
              </a:solidFill>
            </a:endParaRPr>
          </a:p>
        </p:txBody>
      </p:sp>
    </p:spTree>
    <p:extLst>
      <p:ext uri="{BB962C8B-B14F-4D97-AF65-F5344CB8AC3E}">
        <p14:creationId xmlns:p14="http://schemas.microsoft.com/office/powerpoint/2010/main" val="20850135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26" grpId="0"/>
      <p:bldP spid="27" grpId="0"/>
      <p:bldP spid="28" grpId="0"/>
      <p:bldP spid="29" grpId="0"/>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8978-7CF1-5D6D-B758-535B3489489D}"/>
              </a:ext>
            </a:extLst>
          </p:cNvPr>
          <p:cNvSpPr>
            <a:spLocks noGrp="1"/>
          </p:cNvSpPr>
          <p:nvPr>
            <p:ph type="title"/>
          </p:nvPr>
        </p:nvSpPr>
        <p:spPr/>
        <p:txBody>
          <a:bodyPr/>
          <a:lstStyle/>
          <a:p>
            <a:r>
              <a:rPr lang="en-US"/>
              <a:t>Combining Range Adaptors</a:t>
            </a:r>
            <a:endParaRPr lang="en-IN"/>
          </a:p>
        </p:txBody>
      </p:sp>
      <p:sp>
        <p:nvSpPr>
          <p:cNvPr id="4" name="TextBox 3">
            <a:extLst>
              <a:ext uri="{FF2B5EF4-FFF2-40B4-BE49-F238E27FC236}">
                <a16:creationId xmlns:a16="http://schemas.microsoft.com/office/drawing/2014/main" id="{63EC7287-78CB-5D03-45E5-5F1C92C342DD}"/>
              </a:ext>
            </a:extLst>
          </p:cNvPr>
          <p:cNvSpPr txBox="1"/>
          <p:nvPr/>
        </p:nvSpPr>
        <p:spPr>
          <a:xfrm>
            <a:off x="3044073" y="1690688"/>
            <a:ext cx="6103854" cy="3323987"/>
          </a:xfrm>
          <a:prstGeom prst="rect">
            <a:avLst/>
          </a:prstGeom>
          <a:solidFill>
            <a:schemeClr val="bg1">
              <a:lumMod val="85000"/>
              <a:lumOff val="15000"/>
            </a:schemeClr>
          </a:solidFill>
        </p:spPr>
        <p:txBody>
          <a:bodyPr wrap="square">
            <a:spAutoFit/>
          </a:bodyPr>
          <a:lstStyle/>
          <a:p>
            <a:pPr marR="0" algn="l" rtl="0"/>
            <a:r>
              <a:rPr lang="en-IN" sz="1800" b="0" i="0" u="none" strike="noStrike" baseline="0">
                <a:solidFill>
                  <a:srgbClr val="C8C8C8"/>
                </a:solidFill>
                <a:latin typeface="Cascadia Mono SemiLight" panose="020B0609020000020004" pitchFamily="49" charset="0"/>
              </a:rPr>
              <a:t>std</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4EC9B0"/>
                </a:solidFill>
                <a:latin typeface="Cascadia Mono SemiLight" panose="020B0609020000020004" pitchFamily="49" charset="0"/>
              </a:rPr>
              <a:t>vector</a:t>
            </a:r>
            <a:r>
              <a:rPr lang="en-IN" sz="1800" b="0" i="0" u="none" strike="noStrike" baseline="0">
                <a:solidFill>
                  <a:srgbClr val="F2F8F8"/>
                </a:solidFill>
                <a:latin typeface="Cascadia Mono SemiLight" panose="020B0609020000020004" pitchFamily="49" charset="0"/>
              </a:rPr>
              <a:t> </a:t>
            </a:r>
            <a:r>
              <a:rPr lang="en-IN" sz="1800" b="0" i="0" u="none" strike="noStrike" baseline="0" err="1">
                <a:solidFill>
                  <a:srgbClr val="9CDCFE"/>
                </a:solidFill>
                <a:latin typeface="Cascadia Mono SemiLight" panose="020B0609020000020004" pitchFamily="49" charset="0"/>
              </a:rPr>
              <a:t>nums</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7</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9</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6</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4</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8</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1</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3</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5</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0</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2</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US" sz="1800" b="0" i="0" u="none" strike="noStrike" baseline="0">
                <a:solidFill>
                  <a:srgbClr val="DCDCAA"/>
                </a:solidFill>
                <a:latin typeface="Cascadia Mono SemiLight" panose="020B0609020000020004" pitchFamily="49" charset="0"/>
              </a:rPr>
              <a:t>Print</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std</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views</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all</a:t>
            </a:r>
            <a:r>
              <a:rPr lang="en-US" sz="1800" b="0" i="0" u="none" strike="noStrike" baseline="0">
                <a:solidFill>
                  <a:srgbClr val="B4B4B4"/>
                </a:solidFill>
                <a:latin typeface="Cascadia Mono SemiLight" panose="020B0609020000020004" pitchFamily="49" charset="0"/>
              </a:rPr>
              <a:t>(</a:t>
            </a:r>
            <a:r>
              <a:rPr lang="en-US" sz="1800" b="0" i="0" u="none" strike="noStrike" baseline="0" err="1">
                <a:solidFill>
                  <a:srgbClr val="9CDCFE"/>
                </a:solidFill>
                <a:latin typeface="Cascadia Mono SemiLight" panose="020B0609020000020004" pitchFamily="49" charset="0"/>
              </a:rPr>
              <a:t>nums</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endParaRPr lang="en-US" sz="1800" b="0" i="0" u="none" strike="noStrike" baseline="0">
              <a:solidFill>
                <a:srgbClr val="F2F8F8"/>
              </a:solidFill>
              <a:latin typeface="Cascadia Mono SemiLight" panose="020B0609020000020004" pitchFamily="49" charset="0"/>
            </a:endParaRPr>
          </a:p>
          <a:p>
            <a:pPr marR="0" algn="l" rtl="0"/>
            <a:r>
              <a:rPr lang="en-US" sz="1800" b="0" i="0" u="none" strike="noStrike" baseline="0">
                <a:solidFill>
                  <a:srgbClr val="569CD6"/>
                </a:solidFill>
                <a:latin typeface="Cascadia Mono SemiLight" panose="020B0609020000020004" pitchFamily="49" charset="0"/>
              </a:rPr>
              <a:t>auto</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9CDCFE"/>
                </a:solidFill>
                <a:latin typeface="Cascadia Mono SemiLight" panose="020B0609020000020004" pitchFamily="49" charset="0"/>
              </a:rPr>
              <a:t>view</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C8C8C8"/>
                </a:solidFill>
                <a:latin typeface="Cascadia Mono SemiLight" panose="020B0609020000020004" pitchFamily="49" charset="0"/>
              </a:rPr>
              <a:t>std</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views</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take</a:t>
            </a:r>
            <a:r>
              <a:rPr lang="en-US" sz="1800" b="0" i="0" u="none" strike="noStrike" baseline="0">
                <a:solidFill>
                  <a:srgbClr val="B4B4B4"/>
                </a:solidFill>
                <a:latin typeface="Cascadia Mono SemiLight" panose="020B0609020000020004" pitchFamily="49" charset="0"/>
              </a:rPr>
              <a:t>(</a:t>
            </a:r>
            <a:endParaRPr lang="en-US"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C8C8C8"/>
                </a:solidFill>
                <a:latin typeface="Cascadia Mono SemiLight" panose="020B0609020000020004" pitchFamily="49" charset="0"/>
              </a:rPr>
              <a:t>std</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C8C8C8"/>
                </a:solidFill>
                <a:latin typeface="Cascadia Mono SemiLight" panose="020B0609020000020004" pitchFamily="49" charset="0"/>
              </a:rPr>
              <a:t>views</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C8C8C8"/>
                </a:solidFill>
                <a:latin typeface="Cascadia Mono SemiLight" panose="020B0609020000020004" pitchFamily="49" charset="0"/>
              </a:rPr>
              <a:t>transform</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C8C8C8"/>
                </a:solidFill>
                <a:latin typeface="Cascadia Mono SemiLight" panose="020B0609020000020004" pitchFamily="49" charset="0"/>
              </a:rPr>
              <a:t>std</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C8C8C8"/>
                </a:solidFill>
                <a:latin typeface="Cascadia Mono SemiLight" panose="020B0609020000020004" pitchFamily="49" charset="0"/>
              </a:rPr>
              <a:t>views</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C8C8C8"/>
                </a:solidFill>
                <a:latin typeface="Cascadia Mono SemiLight" panose="020B0609020000020004" pitchFamily="49" charset="0"/>
              </a:rPr>
              <a:t>filter</a:t>
            </a:r>
            <a:r>
              <a:rPr lang="en-IN" sz="1800" b="0" i="0" u="none" strike="noStrike" baseline="0">
                <a:solidFill>
                  <a:srgbClr val="B4B4B4"/>
                </a:solidFill>
                <a:latin typeface="Cascadia Mono SemiLight" panose="020B0609020000020004" pitchFamily="49" charset="0"/>
              </a:rPr>
              <a:t>(</a:t>
            </a:r>
            <a:r>
              <a:rPr lang="en-IN" sz="1800" b="0" i="0" u="none" strike="noStrike" baseline="0" err="1">
                <a:solidFill>
                  <a:srgbClr val="9CDCFE"/>
                </a:solidFill>
                <a:latin typeface="Cascadia Mono SemiLight" panose="020B0609020000020004" pitchFamily="49" charset="0"/>
              </a:rPr>
              <a:t>nums</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569CD6"/>
                </a:solidFill>
                <a:latin typeface="Cascadia Mono SemiLight" panose="020B0609020000020004" pitchFamily="49" charset="0"/>
              </a:rPr>
              <a:t>int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9A9A9A"/>
                </a:solidFill>
                <a:latin typeface="Cascadia Mono SemiLight" panose="020B0609020000020004" pitchFamily="49" charset="0"/>
              </a:rPr>
              <a:t>x</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D8A0DF"/>
                </a:solidFill>
                <a:latin typeface="Cascadia Mono SemiLight" panose="020B0609020000020004" pitchFamily="49" charset="0"/>
              </a:rPr>
              <a:t>return</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9A9A9A"/>
                </a:solidFill>
                <a:latin typeface="Cascadia Mono SemiLight" panose="020B0609020000020004" pitchFamily="49" charset="0"/>
              </a:rPr>
              <a:t>x</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D93F9"/>
                </a:solidFill>
                <a:latin typeface="Cascadia Mono SemiLight" panose="020B0609020000020004" pitchFamily="49" charset="0"/>
              </a:rPr>
              <a:t>2</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D93F9"/>
                </a:solidFill>
                <a:latin typeface="Cascadia Mono SemiLight" panose="020B0609020000020004" pitchFamily="49" charset="0"/>
              </a:rPr>
              <a:t>0</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569CD6"/>
                </a:solidFill>
                <a:latin typeface="Cascadia Mono SemiLight" panose="020B0609020000020004" pitchFamily="49" charset="0"/>
              </a:rPr>
              <a:t>int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9A9A9A"/>
                </a:solidFill>
                <a:latin typeface="Cascadia Mono SemiLight" panose="020B0609020000020004" pitchFamily="49" charset="0"/>
              </a:rPr>
              <a:t>x</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D8A0DF"/>
                </a:solidFill>
                <a:latin typeface="Cascadia Mono SemiLight" panose="020B0609020000020004" pitchFamily="49" charset="0"/>
              </a:rPr>
              <a:t>return</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9A9A9A"/>
                </a:solidFill>
                <a:latin typeface="Cascadia Mono SemiLight" panose="020B0609020000020004" pitchFamily="49" charset="0"/>
              </a:rPr>
              <a:t>x</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BD93F9"/>
                </a:solidFill>
                <a:latin typeface="Cascadia Mono SemiLight" panose="020B0609020000020004" pitchFamily="49" charset="0"/>
              </a:rPr>
              <a:t>2</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endParaRPr lang="en-US"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D93F9"/>
                </a:solidFill>
                <a:latin typeface="Cascadia Mono SemiLight" panose="020B0609020000020004" pitchFamily="49" charset="0"/>
              </a:rPr>
              <a:t>4</a:t>
            </a:r>
            <a:endParaRPr lang="en-IN"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DCDCAA"/>
                </a:solidFill>
                <a:latin typeface="Cascadia Mono SemiLight" panose="020B0609020000020004" pitchFamily="49" charset="0"/>
              </a:rPr>
              <a:t>Print</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9CDCFE"/>
                </a:solidFill>
                <a:latin typeface="Cascadia Mono SemiLight" panose="020B0609020000020004" pitchFamily="49" charset="0"/>
              </a:rPr>
              <a:t>view</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endParaRPr lang="en-IN" sz="1200" b="0" i="0" u="none" strike="noStrike" kern="100" baseline="0">
              <a:latin typeface="Times New Roman" panose="02020603050405020304" pitchFamily="18" charset="0"/>
            </a:endParaRPr>
          </a:p>
        </p:txBody>
      </p:sp>
      <p:sp>
        <p:nvSpPr>
          <p:cNvPr id="6" name="TextBox 5">
            <a:extLst>
              <a:ext uri="{FF2B5EF4-FFF2-40B4-BE49-F238E27FC236}">
                <a16:creationId xmlns:a16="http://schemas.microsoft.com/office/drawing/2014/main" id="{8B85384A-B9FD-50C3-3D8F-3B12113CB570}"/>
              </a:ext>
            </a:extLst>
          </p:cNvPr>
          <p:cNvSpPr txBox="1"/>
          <p:nvPr/>
        </p:nvSpPr>
        <p:spPr>
          <a:xfrm>
            <a:off x="3044073" y="5460180"/>
            <a:ext cx="6103854" cy="646331"/>
          </a:xfrm>
          <a:prstGeom prst="rect">
            <a:avLst/>
          </a:prstGeom>
          <a:solidFill>
            <a:schemeClr val="bg1">
              <a:lumMod val="85000"/>
              <a:lumOff val="15000"/>
            </a:schemeClr>
          </a:solidFill>
        </p:spPr>
        <p:txBody>
          <a:bodyPr wrap="square">
            <a:spAutoFit/>
          </a:bodyPr>
          <a:lstStyle/>
          <a:p>
            <a:r>
              <a:rPr lang="en-IN"/>
              <a:t>7 9 6 4 8 1 3 5 0 2</a:t>
            </a:r>
          </a:p>
          <a:p>
            <a:r>
              <a:rPr lang="en-IN"/>
              <a:t>14 18 2 6</a:t>
            </a:r>
          </a:p>
        </p:txBody>
      </p:sp>
    </p:spTree>
    <p:extLst>
      <p:ext uri="{BB962C8B-B14F-4D97-AF65-F5344CB8AC3E}">
        <p14:creationId xmlns:p14="http://schemas.microsoft.com/office/powerpoint/2010/main" val="107880724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D9E69-8336-A8BC-486A-584424C72B91}"/>
              </a:ext>
            </a:extLst>
          </p:cNvPr>
          <p:cNvSpPr>
            <a:spLocks noGrp="1"/>
          </p:cNvSpPr>
          <p:nvPr>
            <p:ph type="title"/>
          </p:nvPr>
        </p:nvSpPr>
        <p:spPr/>
        <p:txBody>
          <a:bodyPr/>
          <a:lstStyle/>
          <a:p>
            <a:r>
              <a:rPr lang="en-US"/>
              <a:t>Pipelining</a:t>
            </a:r>
            <a:endParaRPr lang="en-IN"/>
          </a:p>
        </p:txBody>
      </p:sp>
      <p:sp>
        <p:nvSpPr>
          <p:cNvPr id="3" name="Content Placeholder 2">
            <a:extLst>
              <a:ext uri="{FF2B5EF4-FFF2-40B4-BE49-F238E27FC236}">
                <a16:creationId xmlns:a16="http://schemas.microsoft.com/office/drawing/2014/main" id="{38333258-CAF4-7928-94CE-B4ACA6BA815B}"/>
              </a:ext>
            </a:extLst>
          </p:cNvPr>
          <p:cNvSpPr>
            <a:spLocks noGrp="1"/>
          </p:cNvSpPr>
          <p:nvPr>
            <p:ph idx="1"/>
          </p:nvPr>
        </p:nvSpPr>
        <p:spPr/>
        <p:txBody>
          <a:bodyPr>
            <a:normAutofit lnSpcReduction="10000"/>
          </a:bodyPr>
          <a:lstStyle/>
          <a:p>
            <a:r>
              <a:rPr lang="en-US"/>
              <a:t>Combining range adaptors allows us to perform operations on multiple views</a:t>
            </a:r>
          </a:p>
          <a:p>
            <a:r>
              <a:rPr lang="en-US"/>
              <a:t>However, the nested syntax makes the code unreadable</a:t>
            </a:r>
          </a:p>
          <a:p>
            <a:r>
              <a:rPr lang="en-US"/>
              <a:t>C++20 provides an alternative syntax for calling range adaptors through the pipeline (|) operator</a:t>
            </a:r>
          </a:p>
          <a:p>
            <a:r>
              <a:rPr lang="en-US"/>
              <a:t>This operator makes the syntax more convenient to when operating a sequence of views on a range</a:t>
            </a:r>
            <a:endParaRPr lang="en-IN"/>
          </a:p>
        </p:txBody>
      </p:sp>
    </p:spTree>
    <p:extLst>
      <p:ext uri="{BB962C8B-B14F-4D97-AF65-F5344CB8AC3E}">
        <p14:creationId xmlns:p14="http://schemas.microsoft.com/office/powerpoint/2010/main" val="41185009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E121-5D33-8DED-703C-F5EEF890F553}"/>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6A93C64E-8D7F-0187-2B83-C85E555F2170}"/>
              </a:ext>
            </a:extLst>
          </p:cNvPr>
          <p:cNvSpPr txBox="1"/>
          <p:nvPr/>
        </p:nvSpPr>
        <p:spPr>
          <a:xfrm>
            <a:off x="1937209" y="2628781"/>
            <a:ext cx="8317582" cy="1600438"/>
          </a:xfrm>
          <a:prstGeom prst="rect">
            <a:avLst/>
          </a:prstGeom>
          <a:solidFill>
            <a:schemeClr val="bg1">
              <a:lumMod val="85000"/>
              <a:lumOff val="15000"/>
            </a:schemeClr>
          </a:solidFill>
        </p:spPr>
        <p:txBody>
          <a:bodyPr wrap="square">
            <a:spAutoFit/>
          </a:bodyPr>
          <a:lstStyle/>
          <a:p>
            <a:pPr marR="0" algn="l" rtl="0"/>
            <a:r>
              <a:rPr lang="en-IN" sz="1800" b="0" i="0" u="none" strike="noStrike" baseline="0">
                <a:solidFill>
                  <a:srgbClr val="569CD6"/>
                </a:solidFill>
                <a:latin typeface="Cascadia Mono SemiLight" panose="020B0609020000020004" pitchFamily="49" charset="0"/>
              </a:rPr>
              <a:t>auto</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9CDCFE"/>
                </a:solidFill>
                <a:latin typeface="Cascadia Mono SemiLight" panose="020B0609020000020004" pitchFamily="49" charset="0"/>
              </a:rPr>
              <a:t>view</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err="1">
                <a:solidFill>
                  <a:srgbClr val="9CDCFE"/>
                </a:solidFill>
                <a:latin typeface="Cascadia Mono SemiLight" panose="020B0609020000020004" pitchFamily="49" charset="0"/>
              </a:rPr>
              <a:t>nums</a:t>
            </a:r>
            <a:endParaRPr lang="en-IN" sz="1800" b="0" i="0" u="none" strike="noStrike" baseline="0">
              <a:solidFill>
                <a:srgbClr val="F2F8F8"/>
              </a:solidFill>
              <a:latin typeface="Cascadia Mono SemiLight" panose="020B0609020000020004" pitchFamily="49" charset="0"/>
            </a:endParaRPr>
          </a:p>
          <a:p>
            <a:pPr marR="0" algn="l" rtl="0"/>
            <a:r>
              <a:rPr lang="en-US" b="0" i="0" u="none" strike="noStrike" baseline="0">
                <a:solidFill>
                  <a:srgbClr val="F2F8F8"/>
                </a:solidFill>
                <a:latin typeface="Cascadia Mono SemiLight" panose="020B0609020000020004" pitchFamily="49" charset="0"/>
              </a:rPr>
              <a:t>	</a:t>
            </a:r>
            <a:r>
              <a:rPr lang="en-US" b="0" i="0" u="none" strike="noStrike" baseline="0">
                <a:solidFill>
                  <a:srgbClr val="B4B4B4"/>
                </a:solidFill>
                <a:latin typeface="Cascadia Mono SemiLight" panose="020B0609020000020004" pitchFamily="49" charset="0"/>
              </a:rPr>
              <a:t>|</a:t>
            </a:r>
            <a:r>
              <a:rPr lang="en-US" b="0" i="0" u="none" strike="noStrike" baseline="0">
                <a:solidFill>
                  <a:srgbClr val="F2F8F8"/>
                </a:solidFill>
                <a:latin typeface="Cascadia Mono SemiLight" panose="020B0609020000020004" pitchFamily="49" charset="0"/>
              </a:rPr>
              <a:t> </a:t>
            </a:r>
            <a:r>
              <a:rPr lang="en-US" b="0" i="0" u="none" strike="noStrike" baseline="0">
                <a:solidFill>
                  <a:srgbClr val="C8C8C8"/>
                </a:solidFill>
                <a:latin typeface="Cascadia Mono SemiLight" panose="020B0609020000020004" pitchFamily="49" charset="0"/>
              </a:rPr>
              <a:t>std</a:t>
            </a:r>
            <a:r>
              <a:rPr lang="en-US" b="0" i="0" u="none" strike="noStrike" baseline="0">
                <a:solidFill>
                  <a:srgbClr val="B4B4B4"/>
                </a:solidFill>
                <a:latin typeface="Cascadia Mono SemiLight" panose="020B0609020000020004" pitchFamily="49" charset="0"/>
              </a:rPr>
              <a:t>::</a:t>
            </a:r>
            <a:r>
              <a:rPr lang="en-US" b="0" i="0" u="none" strike="noStrike" baseline="0">
                <a:solidFill>
                  <a:srgbClr val="C8C8C8"/>
                </a:solidFill>
                <a:latin typeface="Cascadia Mono SemiLight" panose="020B0609020000020004" pitchFamily="49" charset="0"/>
              </a:rPr>
              <a:t>views</a:t>
            </a:r>
            <a:r>
              <a:rPr lang="en-US" b="0" i="0" u="none" strike="noStrike" baseline="0">
                <a:solidFill>
                  <a:srgbClr val="B4B4B4"/>
                </a:solidFill>
                <a:latin typeface="Cascadia Mono SemiLight" panose="020B0609020000020004" pitchFamily="49" charset="0"/>
              </a:rPr>
              <a:t>::</a:t>
            </a:r>
            <a:r>
              <a:rPr lang="en-US" b="0" i="0" u="none" strike="noStrike" baseline="0">
                <a:solidFill>
                  <a:srgbClr val="C8C8C8"/>
                </a:solidFill>
                <a:latin typeface="Cascadia Mono SemiLight" panose="020B0609020000020004" pitchFamily="49" charset="0"/>
              </a:rPr>
              <a:t>filter</a:t>
            </a:r>
            <a:r>
              <a:rPr lang="en-US" b="0" i="0" u="none" strike="noStrike" baseline="0">
                <a:solidFill>
                  <a:srgbClr val="B4B4B4"/>
                </a:solidFill>
                <a:latin typeface="Cascadia Mono SemiLight" panose="020B0609020000020004" pitchFamily="49" charset="0"/>
              </a:rPr>
              <a:t>([](</a:t>
            </a:r>
            <a:r>
              <a:rPr lang="en-US" b="0" i="0" u="none" strike="noStrike" baseline="0">
                <a:solidFill>
                  <a:srgbClr val="569CD6"/>
                </a:solidFill>
                <a:latin typeface="Cascadia Mono SemiLight" panose="020B0609020000020004" pitchFamily="49" charset="0"/>
              </a:rPr>
              <a:t>int</a:t>
            </a:r>
            <a:r>
              <a:rPr lang="en-US" b="0" i="0" u="none" strike="noStrike" baseline="0">
                <a:solidFill>
                  <a:srgbClr val="F2F8F8"/>
                </a:solidFill>
                <a:latin typeface="Cascadia Mono SemiLight" panose="020B0609020000020004" pitchFamily="49" charset="0"/>
              </a:rPr>
              <a:t> </a:t>
            </a:r>
            <a:r>
              <a:rPr lang="en-US" b="0" i="0" u="none" strike="noStrike" baseline="0">
                <a:solidFill>
                  <a:srgbClr val="9A9A9A"/>
                </a:solidFill>
                <a:latin typeface="Cascadia Mono SemiLight" panose="020B0609020000020004" pitchFamily="49" charset="0"/>
              </a:rPr>
              <a:t>x</a:t>
            </a:r>
            <a:r>
              <a:rPr lang="en-US" b="0" i="0" u="none" strike="noStrike" baseline="0">
                <a:solidFill>
                  <a:srgbClr val="B4B4B4"/>
                </a:solidFill>
                <a:latin typeface="Cascadia Mono SemiLight" panose="020B0609020000020004" pitchFamily="49" charset="0"/>
              </a:rPr>
              <a:t>)</a:t>
            </a:r>
            <a:r>
              <a:rPr lang="en-US" b="0" i="0" u="none" strike="noStrike" baseline="0">
                <a:solidFill>
                  <a:srgbClr val="F2F8F8"/>
                </a:solidFill>
                <a:latin typeface="Cascadia Mono SemiLight" panose="020B0609020000020004" pitchFamily="49" charset="0"/>
              </a:rPr>
              <a:t> </a:t>
            </a:r>
            <a:r>
              <a:rPr lang="en-US" b="0" i="0" u="none" strike="noStrike" baseline="0">
                <a:solidFill>
                  <a:srgbClr val="B4B4B4"/>
                </a:solidFill>
                <a:latin typeface="Cascadia Mono SemiLight" panose="020B0609020000020004" pitchFamily="49" charset="0"/>
              </a:rPr>
              <a:t>{</a:t>
            </a:r>
            <a:r>
              <a:rPr lang="en-US" b="0" i="0" u="none" strike="noStrike" baseline="0">
                <a:solidFill>
                  <a:srgbClr val="D8A0DF"/>
                </a:solidFill>
                <a:latin typeface="Cascadia Mono SemiLight" panose="020B0609020000020004" pitchFamily="49" charset="0"/>
              </a:rPr>
              <a:t>return</a:t>
            </a:r>
            <a:r>
              <a:rPr lang="en-US" b="0" i="0" u="none" strike="noStrike" baseline="0">
                <a:solidFill>
                  <a:srgbClr val="F2F8F8"/>
                </a:solidFill>
                <a:latin typeface="Cascadia Mono SemiLight" panose="020B0609020000020004" pitchFamily="49" charset="0"/>
              </a:rPr>
              <a:t> </a:t>
            </a:r>
            <a:r>
              <a:rPr lang="en-US" b="0" i="0" u="none" strike="noStrike" baseline="0">
                <a:solidFill>
                  <a:srgbClr val="9A9A9A"/>
                </a:solidFill>
                <a:latin typeface="Cascadia Mono SemiLight" panose="020B0609020000020004" pitchFamily="49" charset="0"/>
              </a:rPr>
              <a:t>x</a:t>
            </a:r>
            <a:r>
              <a:rPr lang="en-US" b="0" i="0" u="none" strike="noStrike" baseline="0">
                <a:solidFill>
                  <a:srgbClr val="F2F8F8"/>
                </a:solidFill>
                <a:latin typeface="Cascadia Mono SemiLight" panose="020B0609020000020004" pitchFamily="49" charset="0"/>
              </a:rPr>
              <a:t> </a:t>
            </a:r>
            <a:r>
              <a:rPr lang="en-US" b="0" i="0" u="none" strike="noStrike" baseline="0">
                <a:solidFill>
                  <a:srgbClr val="B4B4B4"/>
                </a:solidFill>
                <a:latin typeface="Cascadia Mono SemiLight" panose="020B0609020000020004" pitchFamily="49" charset="0"/>
              </a:rPr>
              <a:t>%</a:t>
            </a:r>
            <a:r>
              <a:rPr lang="en-US" b="0" i="0" u="none" strike="noStrike" baseline="0">
                <a:solidFill>
                  <a:srgbClr val="F2F8F8"/>
                </a:solidFill>
                <a:latin typeface="Cascadia Mono SemiLight" panose="020B0609020000020004" pitchFamily="49" charset="0"/>
              </a:rPr>
              <a:t> </a:t>
            </a:r>
            <a:r>
              <a:rPr lang="en-US" b="0" i="0" u="none" strike="noStrike" baseline="0">
                <a:solidFill>
                  <a:srgbClr val="BD93F9"/>
                </a:solidFill>
                <a:latin typeface="Cascadia Mono SemiLight" panose="020B0609020000020004" pitchFamily="49" charset="0"/>
              </a:rPr>
              <a:t>2</a:t>
            </a:r>
            <a:r>
              <a:rPr lang="en-US" b="0" i="0" u="none" strike="noStrike" baseline="0">
                <a:solidFill>
                  <a:srgbClr val="F2F8F8"/>
                </a:solidFill>
                <a:latin typeface="Cascadia Mono SemiLight" panose="020B0609020000020004" pitchFamily="49" charset="0"/>
              </a:rPr>
              <a:t> </a:t>
            </a:r>
            <a:r>
              <a:rPr lang="en-US" b="0" i="0" u="none" strike="noStrike" baseline="0">
                <a:solidFill>
                  <a:srgbClr val="B4B4B4"/>
                </a:solidFill>
                <a:latin typeface="Cascadia Mono SemiLight" panose="020B0609020000020004" pitchFamily="49" charset="0"/>
              </a:rPr>
              <a:t>!=</a:t>
            </a:r>
            <a:r>
              <a:rPr lang="en-US" b="0" i="0" u="none" strike="noStrike" baseline="0">
                <a:solidFill>
                  <a:srgbClr val="F2F8F8"/>
                </a:solidFill>
                <a:latin typeface="Cascadia Mono SemiLight" panose="020B0609020000020004" pitchFamily="49" charset="0"/>
              </a:rPr>
              <a:t> </a:t>
            </a:r>
            <a:r>
              <a:rPr lang="en-US" b="0" i="0" u="none" strike="noStrike" baseline="0">
                <a:solidFill>
                  <a:srgbClr val="BD93F9"/>
                </a:solidFill>
                <a:latin typeface="Cascadia Mono SemiLight" panose="020B0609020000020004" pitchFamily="49" charset="0"/>
              </a:rPr>
              <a:t>0</a:t>
            </a:r>
            <a:r>
              <a:rPr lang="en-US" b="0" i="0" u="none" strike="noStrike" baseline="0">
                <a:solidFill>
                  <a:srgbClr val="B4B4B4"/>
                </a:solidFill>
                <a:latin typeface="Cascadia Mono SemiLight" panose="020B0609020000020004" pitchFamily="49" charset="0"/>
              </a:rPr>
              <a:t>;})</a:t>
            </a:r>
            <a:endParaRPr lang="en-US" b="0" i="0" u="none" strike="noStrike" baseline="0">
              <a:solidFill>
                <a:srgbClr val="F2F8F8"/>
              </a:solidFill>
              <a:latin typeface="Cascadia Mono SemiLight" panose="020B0609020000020004" pitchFamily="49" charset="0"/>
            </a:endParaRPr>
          </a:p>
          <a:p>
            <a:pPr marR="0" algn="l" rtl="0"/>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C8C8C8"/>
                </a:solidFill>
                <a:latin typeface="Cascadia Mono SemiLight" panose="020B0609020000020004" pitchFamily="49" charset="0"/>
              </a:rPr>
              <a:t>std</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views</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C8C8C8"/>
                </a:solidFill>
                <a:latin typeface="Cascadia Mono SemiLight" panose="020B0609020000020004" pitchFamily="49" charset="0"/>
              </a:rPr>
              <a:t>transform</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569CD6"/>
                </a:solidFill>
                <a:latin typeface="Cascadia Mono SemiLight" panose="020B0609020000020004" pitchFamily="49" charset="0"/>
              </a:rPr>
              <a:t>int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9A9A9A"/>
                </a:solidFill>
                <a:latin typeface="Cascadia Mono SemiLight" panose="020B0609020000020004" pitchFamily="49" charset="0"/>
              </a:rPr>
              <a:t>x</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D8A0DF"/>
                </a:solidFill>
                <a:latin typeface="Cascadia Mono SemiLight" panose="020B0609020000020004" pitchFamily="49" charset="0"/>
              </a:rPr>
              <a:t>return</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9A9A9A"/>
                </a:solidFill>
                <a:latin typeface="Cascadia Mono SemiLight" panose="020B0609020000020004" pitchFamily="49" charset="0"/>
              </a:rPr>
              <a:t>x</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BD93F9"/>
                </a:solidFill>
                <a:latin typeface="Cascadia Mono SemiLight" panose="020B0609020000020004" pitchFamily="49" charset="0"/>
              </a:rPr>
              <a:t>2</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r>
              <a:rPr lang="en-US" sz="1800" b="0" i="0" u="none" strike="noStrike" baseline="0">
                <a:solidFill>
                  <a:srgbClr val="F2F8F8"/>
                </a:solidFill>
                <a:latin typeface="Cascadia Mono SemiLight" panose="020B0609020000020004" pitchFamily="49" charset="0"/>
              </a:rPr>
              <a:t> </a:t>
            </a:r>
            <a:r>
              <a:rPr lang="en-US" sz="1800" b="0" i="0" u="none" strike="noStrike" baseline="0">
                <a:solidFill>
                  <a:srgbClr val="B4B4B4"/>
                </a:solidFill>
                <a:latin typeface="Cascadia Mono SemiLight" panose="020B0609020000020004" pitchFamily="49" charset="0"/>
              </a:rPr>
              <a:t>})</a:t>
            </a:r>
            <a:endParaRPr lang="en-US"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C8C8C8"/>
                </a:solidFill>
                <a:latin typeface="Cascadia Mono SemiLight" panose="020B0609020000020004" pitchFamily="49" charset="0"/>
              </a:rPr>
              <a:t>std</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C8C8C8"/>
                </a:solidFill>
                <a:latin typeface="Cascadia Mono SemiLight" panose="020B0609020000020004" pitchFamily="49" charset="0"/>
              </a:rPr>
              <a:t>views</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C8C8C8"/>
                </a:solidFill>
                <a:latin typeface="Cascadia Mono SemiLight" panose="020B0609020000020004" pitchFamily="49" charset="0"/>
              </a:rPr>
              <a:t>take</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BD93F9"/>
                </a:solidFill>
                <a:latin typeface="Cascadia Mono SemiLight" panose="020B0609020000020004" pitchFamily="49" charset="0"/>
              </a:rPr>
              <a:t>4</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r>
              <a:rPr lang="en-IN" sz="1800" b="0" i="0" u="none" strike="noStrike" baseline="0">
                <a:solidFill>
                  <a:srgbClr val="DCDCAA"/>
                </a:solidFill>
                <a:latin typeface="Cascadia Mono SemiLight" panose="020B0609020000020004" pitchFamily="49" charset="0"/>
              </a:rPr>
              <a:t>Print</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9CDCFE"/>
                </a:solidFill>
                <a:latin typeface="Cascadia Mono SemiLight" panose="020B0609020000020004" pitchFamily="49" charset="0"/>
              </a:rPr>
              <a:t>view</a:t>
            </a:r>
            <a:r>
              <a:rPr lang="en-IN" sz="1800" b="0" i="0" u="none" strike="noStrike" baseline="0">
                <a:solidFill>
                  <a:srgbClr val="B4B4B4"/>
                </a:solidFill>
                <a:latin typeface="Cascadia Mono SemiLight" panose="020B0609020000020004" pitchFamily="49" charset="0"/>
              </a:rPr>
              <a:t>)</a:t>
            </a:r>
            <a:r>
              <a:rPr lang="en-IN" sz="1800" b="0" i="0" u="none" strike="noStrike" baseline="0">
                <a:solidFill>
                  <a:srgbClr val="F2F8F8"/>
                </a:solidFill>
                <a:latin typeface="Cascadia Mono SemiLight" panose="020B0609020000020004" pitchFamily="49" charset="0"/>
              </a:rPr>
              <a:t> </a:t>
            </a:r>
            <a:r>
              <a:rPr lang="en-IN" sz="1800" b="0" i="0" u="none" strike="noStrike" baseline="0">
                <a:solidFill>
                  <a:srgbClr val="B4B4B4"/>
                </a:solidFill>
                <a:latin typeface="Cascadia Mono SemiLight" panose="020B0609020000020004" pitchFamily="49" charset="0"/>
              </a:rPr>
              <a:t>;</a:t>
            </a:r>
            <a:endParaRPr lang="en-IN" sz="1800" b="0" i="0" u="none" strike="noStrike" baseline="0">
              <a:solidFill>
                <a:srgbClr val="F2F8F8"/>
              </a:solidFill>
              <a:latin typeface="Cascadia Mono SemiLight" panose="020B0609020000020004" pitchFamily="49" charset="0"/>
            </a:endParaRPr>
          </a:p>
          <a:p>
            <a:pPr marR="0" algn="l" rtl="0"/>
            <a:endParaRPr lang="en-IN" sz="800" b="0" i="0" u="none" strike="noStrike" kern="100" baseline="0">
              <a:latin typeface="Times New Roman" panose="02020603050405020304" pitchFamily="18" charset="0"/>
            </a:endParaRPr>
          </a:p>
        </p:txBody>
      </p:sp>
    </p:spTree>
    <p:extLst>
      <p:ext uri="{BB962C8B-B14F-4D97-AF65-F5344CB8AC3E}">
        <p14:creationId xmlns:p14="http://schemas.microsoft.com/office/powerpoint/2010/main" val="32895311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D092-FE12-A4AA-58EA-3672136E99ED}"/>
              </a:ext>
            </a:extLst>
          </p:cNvPr>
          <p:cNvSpPr>
            <a:spLocks noGrp="1"/>
          </p:cNvSpPr>
          <p:nvPr>
            <p:ph type="title"/>
          </p:nvPr>
        </p:nvSpPr>
        <p:spPr/>
        <p:txBody>
          <a:bodyPr/>
          <a:lstStyle/>
          <a:p>
            <a:r>
              <a:rPr lang="en-US"/>
              <a:t>Range Factories</a:t>
            </a:r>
          </a:p>
        </p:txBody>
      </p:sp>
      <p:sp>
        <p:nvSpPr>
          <p:cNvPr id="3" name="Content Placeholder 2">
            <a:extLst>
              <a:ext uri="{FF2B5EF4-FFF2-40B4-BE49-F238E27FC236}">
                <a16:creationId xmlns:a16="http://schemas.microsoft.com/office/drawing/2014/main" id="{99E0D49F-B4AE-215F-68C4-3EE4863EDDCA}"/>
              </a:ext>
            </a:extLst>
          </p:cNvPr>
          <p:cNvSpPr>
            <a:spLocks noGrp="1"/>
          </p:cNvSpPr>
          <p:nvPr>
            <p:ph idx="1"/>
          </p:nvPr>
        </p:nvSpPr>
        <p:spPr/>
        <p:txBody>
          <a:bodyPr/>
          <a:lstStyle/>
          <a:p>
            <a:r>
              <a:rPr lang="en-US"/>
              <a:t>Classes that create a view of data</a:t>
            </a:r>
          </a:p>
          <a:p>
            <a:r>
              <a:rPr lang="en-US"/>
              <a:t>The view may be empty or refer to some data</a:t>
            </a:r>
          </a:p>
          <a:p>
            <a:r>
              <a:rPr lang="en-US"/>
              <a:t>E.g., </a:t>
            </a:r>
            <a:r>
              <a:rPr lang="en-US" i="1"/>
              <a:t>std::views::iota </a:t>
            </a:r>
            <a:r>
              <a:rPr lang="en-US"/>
              <a:t>generates a sequence by incrementing an initial value</a:t>
            </a:r>
          </a:p>
          <a:p>
            <a:r>
              <a:rPr lang="en-US" i="1"/>
              <a:t>std::views::</a:t>
            </a:r>
            <a:r>
              <a:rPr lang="en-US" i="1" err="1"/>
              <a:t>istream</a:t>
            </a:r>
            <a:r>
              <a:rPr lang="en-US" i="1"/>
              <a:t> </a:t>
            </a:r>
            <a:r>
              <a:rPr lang="en-US"/>
              <a:t>can create a view by applying </a:t>
            </a:r>
            <a:r>
              <a:rPr lang="en-US" i="1"/>
              <a:t>operator &gt;&gt; </a:t>
            </a:r>
            <a:r>
              <a:rPr lang="en-US"/>
              <a:t>on an input stream</a:t>
            </a:r>
          </a:p>
        </p:txBody>
      </p:sp>
    </p:spTree>
    <p:extLst>
      <p:ext uri="{BB962C8B-B14F-4D97-AF65-F5344CB8AC3E}">
        <p14:creationId xmlns:p14="http://schemas.microsoft.com/office/powerpoint/2010/main" val="114864547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7D2F2-E192-576E-34C1-33B5F30506CE}"/>
              </a:ext>
            </a:extLst>
          </p:cNvPr>
          <p:cNvSpPr>
            <a:spLocks noGrp="1"/>
          </p:cNvSpPr>
          <p:nvPr>
            <p:ph type="title"/>
          </p:nvPr>
        </p:nvSpPr>
        <p:spPr/>
        <p:txBody>
          <a:bodyPr/>
          <a:lstStyle/>
          <a:p>
            <a:r>
              <a:rPr lang="en-US"/>
              <a:t>Subroutine</a:t>
            </a:r>
            <a:endParaRPr lang="en-IN"/>
          </a:p>
        </p:txBody>
      </p:sp>
      <p:sp>
        <p:nvSpPr>
          <p:cNvPr id="3" name="Content Placeholder 2">
            <a:extLst>
              <a:ext uri="{FF2B5EF4-FFF2-40B4-BE49-F238E27FC236}">
                <a16:creationId xmlns:a16="http://schemas.microsoft.com/office/drawing/2014/main" id="{611E5D11-115F-837A-85C1-3641DCF62727}"/>
              </a:ext>
            </a:extLst>
          </p:cNvPr>
          <p:cNvSpPr>
            <a:spLocks noGrp="1"/>
          </p:cNvSpPr>
          <p:nvPr>
            <p:ph idx="1"/>
          </p:nvPr>
        </p:nvSpPr>
        <p:spPr/>
        <p:txBody>
          <a:bodyPr>
            <a:normAutofit fontScale="92500" lnSpcReduction="10000"/>
          </a:bodyPr>
          <a:lstStyle/>
          <a:p>
            <a:r>
              <a:rPr lang="en-US" dirty="0"/>
              <a:t>A subroutine is a named block of code that can perform a specific task</a:t>
            </a:r>
          </a:p>
          <a:p>
            <a:r>
              <a:rPr lang="en-US" dirty="0"/>
              <a:t>A subroutine can run by calling (or invoking) it</a:t>
            </a:r>
          </a:p>
          <a:p>
            <a:r>
              <a:rPr lang="en-US"/>
              <a:t>The control is transferred to the subroutine</a:t>
            </a:r>
          </a:p>
          <a:p>
            <a:r>
              <a:rPr lang="en-US" dirty="0"/>
              <a:t>Once finished, it returns the control to its caller</a:t>
            </a:r>
          </a:p>
          <a:p>
            <a:r>
              <a:rPr lang="en-US" dirty="0"/>
              <a:t>In modern programming languages, a subroutine is</a:t>
            </a:r>
          </a:p>
          <a:p>
            <a:pPr lvl="1"/>
            <a:r>
              <a:rPr lang="en-US" dirty="0"/>
              <a:t>Function</a:t>
            </a:r>
          </a:p>
          <a:p>
            <a:pPr lvl="1"/>
            <a:r>
              <a:rPr lang="en-US" dirty="0"/>
              <a:t>Lambda</a:t>
            </a:r>
          </a:p>
          <a:p>
            <a:pPr lvl="1"/>
            <a:r>
              <a:rPr lang="en-US" dirty="0"/>
              <a:t>Class member function</a:t>
            </a:r>
            <a:endParaRPr lang="en-IN" dirty="0"/>
          </a:p>
        </p:txBody>
      </p:sp>
    </p:spTree>
    <p:extLst>
      <p:ext uri="{BB962C8B-B14F-4D97-AF65-F5344CB8AC3E}">
        <p14:creationId xmlns:p14="http://schemas.microsoft.com/office/powerpoint/2010/main" val="33635976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D2B0-B5BA-4CE1-A02C-2E6BA76768EC}"/>
              </a:ext>
            </a:extLst>
          </p:cNvPr>
          <p:cNvSpPr>
            <a:spLocks noGrp="1"/>
          </p:cNvSpPr>
          <p:nvPr>
            <p:ph type="title"/>
          </p:nvPr>
        </p:nvSpPr>
        <p:spPr/>
        <p:txBody>
          <a:bodyPr/>
          <a:lstStyle/>
          <a:p>
            <a:r>
              <a:rPr lang="en-US"/>
              <a:t>Example</a:t>
            </a:r>
            <a:endParaRPr lang="en-IN"/>
          </a:p>
        </p:txBody>
      </p:sp>
      <p:sp>
        <p:nvSpPr>
          <p:cNvPr id="5" name="TextBox 4">
            <a:extLst>
              <a:ext uri="{FF2B5EF4-FFF2-40B4-BE49-F238E27FC236}">
                <a16:creationId xmlns:a16="http://schemas.microsoft.com/office/drawing/2014/main" id="{433EA286-E5E0-4EBA-83B3-ECB69130BBC2}"/>
              </a:ext>
            </a:extLst>
          </p:cNvPr>
          <p:cNvSpPr txBox="1"/>
          <p:nvPr/>
        </p:nvSpPr>
        <p:spPr>
          <a:xfrm>
            <a:off x="2286522" y="1929824"/>
            <a:ext cx="7618956" cy="1477328"/>
          </a:xfrm>
          <a:prstGeom prst="rect">
            <a:avLst/>
          </a:prstGeom>
          <a:solidFill>
            <a:schemeClr val="bg1">
              <a:lumMod val="85000"/>
              <a:lumOff val="15000"/>
            </a:schemeClr>
          </a:solidFill>
        </p:spPr>
        <p:txBody>
          <a:bodyPr wrap="square">
            <a:spAutoFit/>
          </a:bodyPr>
          <a:lstStyle/>
          <a:p>
            <a:pPr marR="0" algn="l" rtl="0"/>
            <a:endParaRPr lang="en-IN" sz="1800" b="0" i="0" u="none" strike="noStrike" baseline="0">
              <a:solidFill>
                <a:srgbClr val="6B6BE9"/>
              </a:solidFill>
              <a:latin typeface="JetBrains Mono" pitchFamily="2" charset="0"/>
            </a:endParaRPr>
          </a:p>
          <a:p>
            <a:pPr marR="0" algn="l" rtl="0"/>
            <a:r>
              <a:rPr lang="en-IN" sz="1800" b="0" i="0" u="none" strike="noStrike" baseline="0">
                <a:solidFill>
                  <a:srgbClr val="6B6BE9"/>
                </a:solidFill>
                <a:latin typeface="JetBrains Mono" pitchFamily="2" charset="0"/>
              </a:rPr>
              <a:t>for</a:t>
            </a:r>
            <a:r>
              <a:rPr lang="en-IN" sz="1800" b="0" i="0" u="none" strike="noStrike" baseline="0">
                <a:solidFill>
                  <a:srgbClr val="FFFFFF"/>
                </a:solidFill>
                <a:latin typeface="JetBrains Mono" pitchFamily="2" charset="0"/>
              </a:rPr>
              <a:t>(</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names</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7B6FC4"/>
                </a:solidFill>
                <a:latin typeface="JetBrains Mono" pitchFamily="2" charset="0"/>
              </a:rPr>
              <a:t>CreateNames</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c</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names</a:t>
            </a:r>
            <a:r>
              <a:rPr lang="en-IN" sz="1800" b="0" i="0" u="none" strike="noStrike" baseline="0" err="1">
                <a:solidFill>
                  <a:srgbClr val="FFFFFF"/>
                </a:solidFill>
                <a:latin typeface="JetBrains Mono" pitchFamily="2" charset="0"/>
              </a:rPr>
              <a:t>.</a:t>
            </a:r>
            <a:r>
              <a:rPr lang="en-IN" sz="1800" b="0" i="0" u="none" strike="noStrike" baseline="0" err="1">
                <a:solidFill>
                  <a:srgbClr val="82B7E1"/>
                </a:solidFill>
                <a:latin typeface="JetBrains Mono" pitchFamily="2" charset="0"/>
              </a:rPr>
              <a:t>Get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c</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600">
              <a:solidFill>
                <a:srgbClr val="FFFFFF"/>
              </a:solidFill>
              <a:latin typeface="Times New Roman" panose="02020603050405020304" pitchFamily="18" charset="0"/>
            </a:endParaRPr>
          </a:p>
          <a:p>
            <a:pPr marR="0" algn="l" rtl="0"/>
            <a:endParaRPr lang="en-IN" sz="1800" b="0" i="0" u="none" strike="noStrike" baseline="0">
              <a:solidFill>
                <a:srgbClr val="DCDCDC"/>
              </a:solidFill>
              <a:latin typeface="JetBrains Mono" pitchFamily="2" charset="0"/>
            </a:endParaRPr>
          </a:p>
        </p:txBody>
      </p:sp>
      <p:sp>
        <p:nvSpPr>
          <p:cNvPr id="7" name="TextBox 6">
            <a:extLst>
              <a:ext uri="{FF2B5EF4-FFF2-40B4-BE49-F238E27FC236}">
                <a16:creationId xmlns:a16="http://schemas.microsoft.com/office/drawing/2014/main" id="{1830CA25-414B-4BAC-A7C5-5AE4EED45830}"/>
              </a:ext>
            </a:extLst>
          </p:cNvPr>
          <p:cNvSpPr txBox="1"/>
          <p:nvPr/>
        </p:nvSpPr>
        <p:spPr>
          <a:xfrm>
            <a:off x="2286522" y="3797507"/>
            <a:ext cx="7618956" cy="1631216"/>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C8C8C8"/>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a:solidFill>
                  <a:srgbClr val="F07178"/>
                </a:solidFill>
                <a:latin typeface="JetBrains Mono" pitchFamily="2" charset="0"/>
              </a:rPr>
              <a:t>mutex</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mtx</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endParaRPr lang="en-IN" sz="1800" b="0" i="0" u="none" strike="noStrike" baseline="0">
              <a:solidFill>
                <a:srgbClr val="DCDCDC"/>
              </a:solidFill>
              <a:latin typeface="JetBrains Mono" pitchFamily="2" charset="0"/>
            </a:endParaRPr>
          </a:p>
          <a:p>
            <a:pPr marR="0" algn="l" rtl="0"/>
            <a:r>
              <a:rPr lang="en-US" sz="1800" b="0" i="1" u="none" strike="noStrike" baseline="0">
                <a:solidFill>
                  <a:srgbClr val="7E7E7E"/>
                </a:solidFill>
                <a:latin typeface="JetBrains Mono" pitchFamily="2" charset="0"/>
              </a:rPr>
              <a:t>//std::</a:t>
            </a:r>
            <a:r>
              <a:rPr lang="en-US" sz="1800" b="0" i="1" u="none" strike="noStrike" baseline="0" err="1">
                <a:solidFill>
                  <a:srgbClr val="7E7E7E"/>
                </a:solidFill>
                <a:latin typeface="JetBrains Mono" pitchFamily="2" charset="0"/>
              </a:rPr>
              <a:t>lock_guard</a:t>
            </a:r>
            <a:r>
              <a:rPr lang="en-US" sz="1800" b="0" i="1" u="none" strike="noStrike" baseline="0">
                <a:solidFill>
                  <a:srgbClr val="7E7E7E"/>
                </a:solidFill>
                <a:latin typeface="Cambria" panose="02040503050406030204" pitchFamily="18" charset="0"/>
              </a:rPr>
              <a:t> </a:t>
            </a:r>
            <a:r>
              <a:rPr lang="en-US" sz="1800" b="0" i="1" u="none" strike="noStrike" baseline="0" err="1">
                <a:solidFill>
                  <a:srgbClr val="7E7E7E"/>
                </a:solidFill>
                <a:latin typeface="JetBrains Mono" pitchFamily="2" charset="0"/>
              </a:rPr>
              <a:t>lck</a:t>
            </a:r>
            <a:r>
              <a:rPr lang="en-US" sz="1800" b="0" i="1" u="none" strike="noStrike" baseline="0">
                <a:solidFill>
                  <a:srgbClr val="7E7E7E"/>
                </a:solidFill>
                <a:latin typeface="JetBrains Mono" pitchFamily="2" charset="0"/>
              </a:rPr>
              <a:t>{</a:t>
            </a:r>
            <a:r>
              <a:rPr lang="en-US" sz="1800" b="0" i="1" u="none" strike="noStrike" baseline="0" err="1">
                <a:solidFill>
                  <a:srgbClr val="7E7E7E"/>
                </a:solidFill>
                <a:latin typeface="JetBrains Mono" pitchFamily="2" charset="0"/>
              </a:rPr>
              <a:t>mtx</a:t>
            </a:r>
            <a:r>
              <a:rPr lang="en-US" sz="1800" b="0" i="1" u="none" strike="noStrike" baseline="0">
                <a:solidFill>
                  <a:srgbClr val="7E7E7E"/>
                </a:solidFill>
                <a:latin typeface="JetBrains Mono" pitchFamily="2" charset="0"/>
              </a:rPr>
              <a:t>}</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6B6BE9"/>
                </a:solidFill>
                <a:latin typeface="JetBrains Mono" pitchFamily="2" charset="0"/>
              </a:rPr>
              <a:t>for</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07178"/>
                </a:solidFill>
                <a:latin typeface="JetBrains Mono" pitchFamily="2" charset="0"/>
              </a:rPr>
              <a:t>lock_guard</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lck</a:t>
            </a:r>
            <a:r>
              <a:rPr lang="en-IN" sz="1800" b="0" i="0" u="none" strike="noStrike" baseline="0">
                <a:solidFill>
                  <a:srgbClr val="FFFFFF"/>
                </a:solidFill>
                <a:latin typeface="JetBrains Mono" pitchFamily="2" charset="0"/>
              </a:rPr>
              <a:t>{</a:t>
            </a:r>
            <a:r>
              <a:rPr lang="en-IN" sz="1800" b="0" i="0" u="none" strike="noStrike" baseline="0" err="1">
                <a:solidFill>
                  <a:srgbClr val="C8C8C8"/>
                </a:solidFill>
                <a:latin typeface="JetBrains Mono" pitchFamily="2" charset="0"/>
              </a:rPr>
              <a:t>mtx</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1</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2</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3</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US" sz="1800" b="0" i="1" u="none" strike="noStrike" baseline="0">
                <a:solidFill>
                  <a:srgbClr val="7E7E7E"/>
                </a:solidFill>
                <a:latin typeface="JetBrains Mono" pitchFamily="2" charset="0"/>
              </a:rPr>
              <a:t> //Implementation</a:t>
            </a:r>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000" b="0" i="0" u="none" strike="noStrike" baseline="0">
              <a:latin typeface="Times New Roman" panose="02020603050405020304" pitchFamily="18" charset="0"/>
            </a:endParaRPr>
          </a:p>
        </p:txBody>
      </p:sp>
    </p:spTree>
    <p:extLst>
      <p:ext uri="{BB962C8B-B14F-4D97-AF65-F5344CB8AC3E}">
        <p14:creationId xmlns:p14="http://schemas.microsoft.com/office/powerpoint/2010/main" val="331549621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4B4B-700B-8BE3-FE65-3671D314C257}"/>
              </a:ext>
            </a:extLst>
          </p:cNvPr>
          <p:cNvSpPr>
            <a:spLocks noGrp="1"/>
          </p:cNvSpPr>
          <p:nvPr>
            <p:ph type="title"/>
          </p:nvPr>
        </p:nvSpPr>
        <p:spPr/>
        <p:txBody>
          <a:bodyPr/>
          <a:lstStyle/>
          <a:p>
            <a:r>
              <a:rPr lang="en-US"/>
              <a:t>Details</a:t>
            </a:r>
            <a:endParaRPr lang="en-IN"/>
          </a:p>
        </p:txBody>
      </p:sp>
      <p:sp>
        <p:nvSpPr>
          <p:cNvPr id="3" name="Content Placeholder 2">
            <a:extLst>
              <a:ext uri="{FF2B5EF4-FFF2-40B4-BE49-F238E27FC236}">
                <a16:creationId xmlns:a16="http://schemas.microsoft.com/office/drawing/2014/main" id="{044EE3D0-6DA3-C8AF-2A23-DBED873AE56F}"/>
              </a:ext>
            </a:extLst>
          </p:cNvPr>
          <p:cNvSpPr>
            <a:spLocks noGrp="1"/>
          </p:cNvSpPr>
          <p:nvPr>
            <p:ph idx="1"/>
          </p:nvPr>
        </p:nvSpPr>
        <p:spPr/>
        <p:txBody>
          <a:bodyPr vert="horz" lIns="91440" tIns="45720" rIns="91440" bIns="45720" rtlCol="0" anchor="t">
            <a:normAutofit fontScale="92500" lnSpcReduction="10000"/>
          </a:bodyPr>
          <a:lstStyle/>
          <a:p>
            <a:r>
              <a:rPr lang="en-US"/>
              <a:t>When a subroutine(function) is invoked, some memory is allocated by the runtime</a:t>
            </a:r>
          </a:p>
          <a:p>
            <a:r>
              <a:rPr lang="en-US"/>
              <a:t>This block of memory is also called </a:t>
            </a:r>
            <a:r>
              <a:rPr lang="en-US" i="1"/>
              <a:t>activation frame</a:t>
            </a:r>
            <a:endParaRPr lang="en-US" i="1">
              <a:ea typeface="Calibri"/>
              <a:cs typeface="Calibri"/>
            </a:endParaRPr>
          </a:p>
          <a:p>
            <a:r>
              <a:rPr lang="en-US"/>
              <a:t>It is allocated for</a:t>
            </a:r>
            <a:endParaRPr lang="en-US">
              <a:ea typeface="Calibri"/>
              <a:cs typeface="Calibri"/>
            </a:endParaRPr>
          </a:p>
          <a:p>
            <a:pPr lvl="1"/>
            <a:r>
              <a:rPr lang="en-US"/>
              <a:t>Arguments to the function</a:t>
            </a:r>
            <a:endParaRPr lang="en-US">
              <a:ea typeface="Calibri"/>
              <a:cs typeface="Calibri"/>
            </a:endParaRPr>
          </a:p>
          <a:p>
            <a:pPr lvl="1"/>
            <a:r>
              <a:rPr lang="en-US"/>
              <a:t>Parameters &amp; local variables inside the function</a:t>
            </a:r>
            <a:endParaRPr lang="en-US">
              <a:ea typeface="Calibri"/>
              <a:cs typeface="Calibri"/>
            </a:endParaRPr>
          </a:p>
          <a:p>
            <a:pPr lvl="1"/>
            <a:r>
              <a:rPr lang="en-US"/>
              <a:t>Return address </a:t>
            </a:r>
            <a:endParaRPr lang="en-US">
              <a:ea typeface="Calibri"/>
              <a:cs typeface="Calibri"/>
            </a:endParaRPr>
          </a:p>
          <a:p>
            <a:r>
              <a:rPr lang="en-US"/>
              <a:t>At this point, the caller is suspended and the control transfers to the callee</a:t>
            </a:r>
            <a:endParaRPr lang="en-US">
              <a:ea typeface="Calibri"/>
              <a:cs typeface="Calibri"/>
            </a:endParaRPr>
          </a:p>
        </p:txBody>
      </p:sp>
    </p:spTree>
    <p:extLst>
      <p:ext uri="{BB962C8B-B14F-4D97-AF65-F5344CB8AC3E}">
        <p14:creationId xmlns:p14="http://schemas.microsoft.com/office/powerpoint/2010/main" val="11672912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4B4B-700B-8BE3-FE65-3671D314C257}"/>
              </a:ext>
            </a:extLst>
          </p:cNvPr>
          <p:cNvSpPr>
            <a:spLocks noGrp="1"/>
          </p:cNvSpPr>
          <p:nvPr>
            <p:ph type="title"/>
          </p:nvPr>
        </p:nvSpPr>
        <p:spPr/>
        <p:txBody>
          <a:bodyPr/>
          <a:lstStyle/>
          <a:p>
            <a:r>
              <a:rPr lang="en-US"/>
              <a:t>Stack Frame</a:t>
            </a:r>
            <a:endParaRPr lang="en-IN"/>
          </a:p>
        </p:txBody>
      </p:sp>
      <p:sp>
        <p:nvSpPr>
          <p:cNvPr id="3" name="Content Placeholder 2">
            <a:extLst>
              <a:ext uri="{FF2B5EF4-FFF2-40B4-BE49-F238E27FC236}">
                <a16:creationId xmlns:a16="http://schemas.microsoft.com/office/drawing/2014/main" id="{044EE3D0-6DA3-C8AF-2A23-DBED873AE56F}"/>
              </a:ext>
            </a:extLst>
          </p:cNvPr>
          <p:cNvSpPr>
            <a:spLocks noGrp="1"/>
          </p:cNvSpPr>
          <p:nvPr>
            <p:ph idx="1"/>
          </p:nvPr>
        </p:nvSpPr>
        <p:spPr/>
        <p:txBody>
          <a:bodyPr>
            <a:normAutofit fontScale="92500" lnSpcReduction="20000"/>
          </a:bodyPr>
          <a:lstStyle/>
          <a:p>
            <a:r>
              <a:rPr lang="en-US"/>
              <a:t>Activation frame is created on the stack, so it is also called </a:t>
            </a:r>
            <a:r>
              <a:rPr lang="en-US" i="1"/>
              <a:t>stack frame</a:t>
            </a:r>
          </a:p>
          <a:p>
            <a:pPr lvl="1"/>
            <a:r>
              <a:rPr lang="en-US"/>
              <a:t>Part of automatic book-keeping by the compiler</a:t>
            </a:r>
          </a:p>
          <a:p>
            <a:r>
              <a:rPr lang="en-US"/>
              <a:t>The callee executes its code and once done, returns</a:t>
            </a:r>
          </a:p>
          <a:p>
            <a:r>
              <a:rPr lang="en-US"/>
              <a:t>During return, the corresponding stack frame is automatically destroyed</a:t>
            </a:r>
          </a:p>
          <a:p>
            <a:pPr lvl="1"/>
            <a:r>
              <a:rPr lang="en-US"/>
              <a:t>local variables, parameters &amp; any temporaries</a:t>
            </a:r>
          </a:p>
          <a:p>
            <a:pPr lvl="1"/>
            <a:r>
              <a:rPr lang="en-US"/>
              <a:t>any return value is copied into the accumulator register</a:t>
            </a:r>
          </a:p>
          <a:p>
            <a:r>
              <a:rPr lang="en-US"/>
              <a:t>The control then transfers to the caller, and it resumes its execution</a:t>
            </a:r>
          </a:p>
        </p:txBody>
      </p:sp>
    </p:spTree>
    <p:extLst>
      <p:ext uri="{BB962C8B-B14F-4D97-AF65-F5344CB8AC3E}">
        <p14:creationId xmlns:p14="http://schemas.microsoft.com/office/powerpoint/2010/main" val="155449048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4740-4CF9-70AA-6210-F77D1A13391D}"/>
              </a:ext>
            </a:extLst>
          </p:cNvPr>
          <p:cNvSpPr>
            <a:spLocks noGrp="1"/>
          </p:cNvSpPr>
          <p:nvPr>
            <p:ph type="title"/>
          </p:nvPr>
        </p:nvSpPr>
        <p:spPr/>
        <p:txBody>
          <a:bodyPr/>
          <a:lstStyle/>
          <a:p>
            <a:r>
              <a:rPr lang="en-US"/>
              <a:t>Subroutine Execution</a:t>
            </a:r>
            <a:endParaRPr lang="en-IN"/>
          </a:p>
        </p:txBody>
      </p:sp>
      <p:sp>
        <p:nvSpPr>
          <p:cNvPr id="3" name="Content Placeholder 2">
            <a:extLst>
              <a:ext uri="{FF2B5EF4-FFF2-40B4-BE49-F238E27FC236}">
                <a16:creationId xmlns:a16="http://schemas.microsoft.com/office/drawing/2014/main" id="{912B88F1-2F78-2B2E-D295-CE77D531AE71}"/>
              </a:ext>
            </a:extLst>
          </p:cNvPr>
          <p:cNvSpPr>
            <a:spLocks noGrp="1"/>
          </p:cNvSpPr>
          <p:nvPr>
            <p:ph idx="1"/>
          </p:nvPr>
        </p:nvSpPr>
        <p:spPr/>
        <p:txBody>
          <a:bodyPr>
            <a:normAutofit fontScale="92500" lnSpcReduction="10000"/>
          </a:bodyPr>
          <a:lstStyle/>
          <a:p>
            <a:r>
              <a:rPr lang="en-US"/>
              <a:t>To generalize, all subroutine have two main operations - </a:t>
            </a:r>
            <a:r>
              <a:rPr lang="en-US" i="1"/>
              <a:t>Call</a:t>
            </a:r>
            <a:r>
              <a:rPr lang="en-US"/>
              <a:t> &amp; </a:t>
            </a:r>
            <a:r>
              <a:rPr lang="en-US" i="1"/>
              <a:t>Return</a:t>
            </a:r>
          </a:p>
          <a:p>
            <a:r>
              <a:rPr lang="en-IN" i="1"/>
              <a:t>Call</a:t>
            </a:r>
            <a:r>
              <a:rPr lang="en-IN"/>
              <a:t> transfers the control to the callee after creating the stack frame</a:t>
            </a:r>
          </a:p>
          <a:p>
            <a:pPr lvl="1"/>
            <a:r>
              <a:rPr lang="en-IN"/>
              <a:t>It is the only </a:t>
            </a:r>
            <a:r>
              <a:rPr lang="en-IN" u="sng"/>
              <a:t>entry point </a:t>
            </a:r>
            <a:r>
              <a:rPr lang="en-IN"/>
              <a:t>of the function</a:t>
            </a:r>
          </a:p>
          <a:p>
            <a:r>
              <a:rPr lang="en-IN" i="1"/>
              <a:t>Return</a:t>
            </a:r>
            <a:r>
              <a:rPr lang="en-IN"/>
              <a:t> transfers the control to the caller after destroying the stack frame</a:t>
            </a:r>
          </a:p>
          <a:p>
            <a:pPr lvl="1"/>
            <a:r>
              <a:rPr lang="en-IN"/>
              <a:t>there can be multiple return statements in the function</a:t>
            </a:r>
          </a:p>
          <a:p>
            <a:pPr lvl="1"/>
            <a:r>
              <a:rPr lang="en-IN"/>
              <a:t>return acts as the </a:t>
            </a:r>
            <a:r>
              <a:rPr lang="en-IN" u="sng"/>
              <a:t>exit point </a:t>
            </a:r>
            <a:r>
              <a:rPr lang="en-IN"/>
              <a:t>of the function</a:t>
            </a:r>
          </a:p>
          <a:p>
            <a:endParaRPr lang="en-IN"/>
          </a:p>
        </p:txBody>
      </p:sp>
    </p:spTree>
    <p:extLst>
      <p:ext uri="{BB962C8B-B14F-4D97-AF65-F5344CB8AC3E}">
        <p14:creationId xmlns:p14="http://schemas.microsoft.com/office/powerpoint/2010/main" val="34011081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8E88C4-7EAA-4DA1-E570-000625B74AA4}"/>
              </a:ext>
            </a:extLst>
          </p:cNvPr>
          <p:cNvSpPr>
            <a:spLocks noGrp="1"/>
          </p:cNvSpPr>
          <p:nvPr>
            <p:ph type="title"/>
          </p:nvPr>
        </p:nvSpPr>
        <p:spPr/>
        <p:txBody>
          <a:bodyPr/>
          <a:lstStyle/>
          <a:p>
            <a:r>
              <a:rPr lang="en-US"/>
              <a:t>Function Execution</a:t>
            </a:r>
            <a:endParaRPr lang="en-IN"/>
          </a:p>
        </p:txBody>
      </p:sp>
      <p:sp>
        <p:nvSpPr>
          <p:cNvPr id="5" name="Rectangle: Rounded Corners 4">
            <a:extLst>
              <a:ext uri="{FF2B5EF4-FFF2-40B4-BE49-F238E27FC236}">
                <a16:creationId xmlns:a16="http://schemas.microsoft.com/office/drawing/2014/main" id="{38FB92D7-AFAB-C9F4-D3DD-F72F8C0D6C49}"/>
              </a:ext>
            </a:extLst>
          </p:cNvPr>
          <p:cNvSpPr/>
          <p:nvPr/>
        </p:nvSpPr>
        <p:spPr>
          <a:xfrm>
            <a:off x="4203700" y="1627188"/>
            <a:ext cx="2101406" cy="4802187"/>
          </a:xfrm>
          <a:prstGeom prst="roundRect">
            <a:avLst>
              <a:gd name="adj" fmla="val 3540"/>
            </a:avLst>
          </a:prstGeom>
          <a:solidFill>
            <a:schemeClr val="accent4">
              <a:lumMod val="40000"/>
              <a:lumOff val="60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b="1" u="sng">
                <a:solidFill>
                  <a:schemeClr val="bg1">
                    <a:lumMod val="85000"/>
                    <a:lumOff val="15000"/>
                  </a:schemeClr>
                </a:solidFill>
              </a:rPr>
              <a:t>main</a:t>
            </a:r>
            <a:endParaRPr lang="en-IN" sz="2000" b="1" u="sng">
              <a:solidFill>
                <a:schemeClr val="bg1">
                  <a:lumMod val="85000"/>
                  <a:lumOff val="15000"/>
                </a:schemeClr>
              </a:solidFill>
            </a:endParaRPr>
          </a:p>
        </p:txBody>
      </p:sp>
      <p:sp>
        <p:nvSpPr>
          <p:cNvPr id="6" name="Rectangle: Rounded Corners 5">
            <a:extLst>
              <a:ext uri="{FF2B5EF4-FFF2-40B4-BE49-F238E27FC236}">
                <a16:creationId xmlns:a16="http://schemas.microsoft.com/office/drawing/2014/main" id="{ED778EE1-FD05-7B4A-50C4-55996603E9C4}"/>
              </a:ext>
            </a:extLst>
          </p:cNvPr>
          <p:cNvSpPr/>
          <p:nvPr/>
        </p:nvSpPr>
        <p:spPr>
          <a:xfrm>
            <a:off x="7992651" y="1627188"/>
            <a:ext cx="2101406" cy="4802186"/>
          </a:xfrm>
          <a:prstGeom prst="roundRect">
            <a:avLst>
              <a:gd name="adj" fmla="val 3540"/>
            </a:avLst>
          </a:prstGeom>
          <a:solidFill>
            <a:schemeClr val="accent6">
              <a:lumMod val="20000"/>
              <a:lumOff val="8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b="1" u="sng">
                <a:solidFill>
                  <a:schemeClr val="bg1">
                    <a:lumMod val="85000"/>
                    <a:lumOff val="15000"/>
                  </a:schemeClr>
                </a:solidFill>
              </a:rPr>
              <a:t>Square</a:t>
            </a:r>
            <a:endParaRPr lang="en-IN" sz="2000" b="1" u="sng">
              <a:solidFill>
                <a:schemeClr val="bg1">
                  <a:lumMod val="85000"/>
                  <a:lumOff val="15000"/>
                </a:schemeClr>
              </a:solidFill>
            </a:endParaRPr>
          </a:p>
        </p:txBody>
      </p:sp>
      <p:grpSp>
        <p:nvGrpSpPr>
          <p:cNvPr id="2" name="Group 1">
            <a:extLst>
              <a:ext uri="{FF2B5EF4-FFF2-40B4-BE49-F238E27FC236}">
                <a16:creationId xmlns:a16="http://schemas.microsoft.com/office/drawing/2014/main" id="{65CA23B5-7302-59F9-E47E-4626593B3D2D}"/>
              </a:ext>
            </a:extLst>
          </p:cNvPr>
          <p:cNvGrpSpPr/>
          <p:nvPr/>
        </p:nvGrpSpPr>
        <p:grpSpPr>
          <a:xfrm>
            <a:off x="5271091" y="2225781"/>
            <a:ext cx="2328" cy="960224"/>
            <a:chOff x="4026491" y="2289280"/>
            <a:chExt cx="2328" cy="960224"/>
          </a:xfrm>
        </p:grpSpPr>
        <p:cxnSp>
          <p:nvCxnSpPr>
            <p:cNvPr id="11" name="Straight Arrow Connector 10">
              <a:extLst>
                <a:ext uri="{FF2B5EF4-FFF2-40B4-BE49-F238E27FC236}">
                  <a16:creationId xmlns:a16="http://schemas.microsoft.com/office/drawing/2014/main" id="{B3A48985-AB2F-4670-7946-56AB1AB6CFEF}"/>
                </a:ext>
              </a:extLst>
            </p:cNvPr>
            <p:cNvCxnSpPr>
              <a:cxnSpLocks/>
            </p:cNvCxnSpPr>
            <p:nvPr/>
          </p:nvCxnSpPr>
          <p:spPr>
            <a:xfrm>
              <a:off x="4028819" y="2289280"/>
              <a:ext cx="0" cy="636849"/>
            </a:xfrm>
            <a:prstGeom prst="straightConnector1">
              <a:avLst/>
            </a:prstGeom>
            <a:ln w="19050" cap="rnd">
              <a:solidFill>
                <a:schemeClr val="bg1">
                  <a:lumMod val="65000"/>
                  <a:lumOff val="35000"/>
                </a:schemeClr>
              </a:solidFill>
              <a:prstDash val="dash"/>
              <a:beve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41F6AE0-9371-FAB7-2CC9-71181C66395A}"/>
                </a:ext>
              </a:extLst>
            </p:cNvPr>
            <p:cNvCxnSpPr>
              <a:cxnSpLocks/>
            </p:cNvCxnSpPr>
            <p:nvPr/>
          </p:nvCxnSpPr>
          <p:spPr>
            <a:xfrm>
              <a:off x="4026491" y="2818273"/>
              <a:ext cx="0" cy="431231"/>
            </a:xfrm>
            <a:prstGeom prst="straightConnector1">
              <a:avLst/>
            </a:prstGeom>
            <a:ln w="19050" cap="rnd">
              <a:solidFill>
                <a:schemeClr val="bg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D980F641-64CE-6264-A11F-889BA67065FB}"/>
              </a:ext>
            </a:extLst>
          </p:cNvPr>
          <p:cNvGrpSpPr/>
          <p:nvPr/>
        </p:nvGrpSpPr>
        <p:grpSpPr>
          <a:xfrm>
            <a:off x="5269082" y="2225781"/>
            <a:ext cx="3826888" cy="960224"/>
            <a:chOff x="4024482" y="2289280"/>
            <a:chExt cx="3826888" cy="960224"/>
          </a:xfrm>
        </p:grpSpPr>
        <p:cxnSp>
          <p:nvCxnSpPr>
            <p:cNvPr id="15" name="Straight Arrow Connector 14">
              <a:extLst>
                <a:ext uri="{FF2B5EF4-FFF2-40B4-BE49-F238E27FC236}">
                  <a16:creationId xmlns:a16="http://schemas.microsoft.com/office/drawing/2014/main" id="{905FEE8C-2CE5-7BF0-7C22-0F82610C1951}"/>
                </a:ext>
              </a:extLst>
            </p:cNvPr>
            <p:cNvCxnSpPr>
              <a:cxnSpLocks/>
            </p:cNvCxnSpPr>
            <p:nvPr/>
          </p:nvCxnSpPr>
          <p:spPr>
            <a:xfrm flipV="1">
              <a:off x="6096000" y="2289280"/>
              <a:ext cx="1755370" cy="451310"/>
            </a:xfrm>
            <a:prstGeom prst="straightConnector1">
              <a:avLst/>
            </a:prstGeom>
            <a:ln w="19050" cap="rnd">
              <a:solidFill>
                <a:schemeClr val="bg1">
                  <a:lumMod val="65000"/>
                  <a:lumOff val="35000"/>
                </a:schemeClr>
              </a:solidFill>
              <a:prstDash val="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795F841-507F-B0D1-AF9E-60D334367076}"/>
                </a:ext>
              </a:extLst>
            </p:cNvPr>
            <p:cNvCxnSpPr>
              <a:cxnSpLocks/>
            </p:cNvCxnSpPr>
            <p:nvPr/>
          </p:nvCxnSpPr>
          <p:spPr>
            <a:xfrm flipV="1">
              <a:off x="4024482" y="2740590"/>
              <a:ext cx="2071518" cy="508914"/>
            </a:xfrm>
            <a:prstGeom prst="straightConnector1">
              <a:avLst/>
            </a:prstGeom>
            <a:ln w="19050" cap="rnd">
              <a:solidFill>
                <a:schemeClr val="bg1">
                  <a:lumMod val="65000"/>
                  <a:lumOff val="3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B292CDF9-6229-164A-0FB3-DB47CAAF5025}"/>
              </a:ext>
            </a:extLst>
          </p:cNvPr>
          <p:cNvGrpSpPr/>
          <p:nvPr/>
        </p:nvGrpSpPr>
        <p:grpSpPr>
          <a:xfrm>
            <a:off x="9095970" y="2225781"/>
            <a:ext cx="1" cy="3781320"/>
            <a:chOff x="7851370" y="2289280"/>
            <a:chExt cx="1" cy="3781320"/>
          </a:xfrm>
        </p:grpSpPr>
        <p:cxnSp>
          <p:nvCxnSpPr>
            <p:cNvPr id="20" name="Straight Arrow Connector 19">
              <a:extLst>
                <a:ext uri="{FF2B5EF4-FFF2-40B4-BE49-F238E27FC236}">
                  <a16:creationId xmlns:a16="http://schemas.microsoft.com/office/drawing/2014/main" id="{610E20BE-0283-D92A-2581-B46765CEF550}"/>
                </a:ext>
              </a:extLst>
            </p:cNvPr>
            <p:cNvCxnSpPr>
              <a:cxnSpLocks/>
            </p:cNvCxnSpPr>
            <p:nvPr/>
          </p:nvCxnSpPr>
          <p:spPr>
            <a:xfrm>
              <a:off x="7851370" y="2289280"/>
              <a:ext cx="1" cy="1879979"/>
            </a:xfrm>
            <a:prstGeom prst="straightConnector1">
              <a:avLst/>
            </a:prstGeom>
            <a:ln w="19050" cap="rnd">
              <a:solidFill>
                <a:schemeClr val="bg1">
                  <a:lumMod val="65000"/>
                  <a:lumOff val="35000"/>
                </a:schemeClr>
              </a:solidFill>
              <a:prstDash val="dash"/>
              <a:round/>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03E5AD6-E529-EDB9-5345-01AB2552F507}"/>
                </a:ext>
              </a:extLst>
            </p:cNvPr>
            <p:cNvCxnSpPr>
              <a:cxnSpLocks/>
            </p:cNvCxnSpPr>
            <p:nvPr/>
          </p:nvCxnSpPr>
          <p:spPr>
            <a:xfrm>
              <a:off x="7851371" y="4091781"/>
              <a:ext cx="0" cy="1978819"/>
            </a:xfrm>
            <a:prstGeom prst="straightConnector1">
              <a:avLst/>
            </a:prstGeom>
            <a:ln w="19050">
              <a:solidFill>
                <a:schemeClr val="bg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9B3DCBE2-A2F3-8718-5C0B-AEDC378271C9}"/>
              </a:ext>
            </a:extLst>
          </p:cNvPr>
          <p:cNvGrpSpPr/>
          <p:nvPr/>
        </p:nvGrpSpPr>
        <p:grpSpPr>
          <a:xfrm>
            <a:off x="5262780" y="3637313"/>
            <a:ext cx="3800584" cy="2325337"/>
            <a:chOff x="4034365" y="3403902"/>
            <a:chExt cx="3817005" cy="1623206"/>
          </a:xfrm>
        </p:grpSpPr>
        <p:cxnSp>
          <p:nvCxnSpPr>
            <p:cNvPr id="27" name="Straight Arrow Connector 26">
              <a:extLst>
                <a:ext uri="{FF2B5EF4-FFF2-40B4-BE49-F238E27FC236}">
                  <a16:creationId xmlns:a16="http://schemas.microsoft.com/office/drawing/2014/main" id="{758FC127-E0DD-8AF9-68E1-B5B89635A6FA}"/>
                </a:ext>
              </a:extLst>
            </p:cNvPr>
            <p:cNvCxnSpPr>
              <a:cxnSpLocks/>
            </p:cNvCxnSpPr>
            <p:nvPr/>
          </p:nvCxnSpPr>
          <p:spPr>
            <a:xfrm flipH="1" flipV="1">
              <a:off x="4034365" y="3403902"/>
              <a:ext cx="1853265" cy="802453"/>
            </a:xfrm>
            <a:prstGeom prst="straightConnector1">
              <a:avLst/>
            </a:prstGeom>
            <a:ln w="19050">
              <a:solidFill>
                <a:schemeClr val="bg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C6F0929-F6CD-ED8D-B7AE-76A12EBBD60C}"/>
                </a:ext>
              </a:extLst>
            </p:cNvPr>
            <p:cNvCxnSpPr>
              <a:cxnSpLocks/>
            </p:cNvCxnSpPr>
            <p:nvPr/>
          </p:nvCxnSpPr>
          <p:spPr>
            <a:xfrm flipH="1" flipV="1">
              <a:off x="5877746" y="4206355"/>
              <a:ext cx="1973624" cy="820753"/>
            </a:xfrm>
            <a:prstGeom prst="straightConnector1">
              <a:avLst/>
            </a:prstGeom>
            <a:ln w="19050" cap="rnd">
              <a:solidFill>
                <a:schemeClr val="bg1">
                  <a:lumMod val="65000"/>
                  <a:lumOff val="35000"/>
                </a:schemeClr>
              </a:solidFill>
              <a:prstDash val="dash"/>
              <a:roun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a:extLst>
              <a:ext uri="{FF2B5EF4-FFF2-40B4-BE49-F238E27FC236}">
                <a16:creationId xmlns:a16="http://schemas.microsoft.com/office/drawing/2014/main" id="{404DFEE4-815D-D597-B482-3E4209568535}"/>
              </a:ext>
            </a:extLst>
          </p:cNvPr>
          <p:cNvCxnSpPr>
            <a:cxnSpLocks/>
          </p:cNvCxnSpPr>
          <p:nvPr/>
        </p:nvCxnSpPr>
        <p:spPr>
          <a:xfrm>
            <a:off x="5269082" y="3637315"/>
            <a:ext cx="9883" cy="2475391"/>
          </a:xfrm>
          <a:prstGeom prst="straightConnector1">
            <a:avLst/>
          </a:prstGeom>
          <a:ln w="19050" cap="rnd">
            <a:solidFill>
              <a:schemeClr val="bg1">
                <a:lumMod val="65000"/>
                <a:lumOff val="35000"/>
              </a:schemeClr>
            </a:solidFill>
            <a:prstDash val="dash"/>
            <a:beve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251BAB7-959F-73AE-E919-FD8262F7D86B}"/>
              </a:ext>
            </a:extLst>
          </p:cNvPr>
          <p:cNvSpPr txBox="1"/>
          <p:nvPr/>
        </p:nvSpPr>
        <p:spPr>
          <a:xfrm>
            <a:off x="4717675" y="2910676"/>
            <a:ext cx="450764" cy="307777"/>
          </a:xfrm>
          <a:prstGeom prst="rect">
            <a:avLst/>
          </a:prstGeom>
          <a:solidFill>
            <a:srgbClr val="92D050"/>
          </a:solidFill>
          <a:ln w="19050">
            <a:solidFill>
              <a:schemeClr val="accent6">
                <a:lumMod val="75000"/>
              </a:schemeClr>
            </a:solidFill>
          </a:ln>
        </p:spPr>
        <p:txBody>
          <a:bodyPr wrap="none" rtlCol="0" anchor="ctr">
            <a:spAutoFit/>
          </a:bodyPr>
          <a:lstStyle/>
          <a:p>
            <a:r>
              <a:rPr lang="en-US" sz="1400">
                <a:solidFill>
                  <a:schemeClr val="bg1">
                    <a:lumMod val="75000"/>
                    <a:lumOff val="25000"/>
                  </a:schemeClr>
                </a:solidFill>
              </a:rPr>
              <a:t>Call</a:t>
            </a:r>
            <a:endParaRPr lang="en-IN" sz="1400">
              <a:solidFill>
                <a:schemeClr val="bg1">
                  <a:lumMod val="75000"/>
                  <a:lumOff val="25000"/>
                </a:schemeClr>
              </a:solidFill>
            </a:endParaRPr>
          </a:p>
        </p:txBody>
      </p:sp>
      <p:sp>
        <p:nvSpPr>
          <p:cNvPr id="38" name="TextBox 37">
            <a:extLst>
              <a:ext uri="{FF2B5EF4-FFF2-40B4-BE49-F238E27FC236}">
                <a16:creationId xmlns:a16="http://schemas.microsoft.com/office/drawing/2014/main" id="{ED9AC5A3-5880-168F-A1E9-03C31DC322E4}"/>
              </a:ext>
            </a:extLst>
          </p:cNvPr>
          <p:cNvSpPr txBox="1"/>
          <p:nvPr/>
        </p:nvSpPr>
        <p:spPr>
          <a:xfrm>
            <a:off x="9175790" y="5717769"/>
            <a:ext cx="680699" cy="307777"/>
          </a:xfrm>
          <a:prstGeom prst="rect">
            <a:avLst/>
          </a:prstGeom>
          <a:solidFill>
            <a:srgbClr val="92D050"/>
          </a:solidFill>
          <a:ln w="19050">
            <a:solidFill>
              <a:schemeClr val="accent6">
                <a:lumMod val="75000"/>
              </a:schemeClr>
            </a:solidFill>
          </a:ln>
        </p:spPr>
        <p:txBody>
          <a:bodyPr wrap="none" rtlCol="0" anchor="ctr">
            <a:spAutoFit/>
          </a:bodyPr>
          <a:lstStyle/>
          <a:p>
            <a:r>
              <a:rPr lang="en-US" sz="1400">
                <a:solidFill>
                  <a:schemeClr val="bg1">
                    <a:lumMod val="75000"/>
                    <a:lumOff val="25000"/>
                  </a:schemeClr>
                </a:solidFill>
              </a:rPr>
              <a:t>Return</a:t>
            </a:r>
            <a:endParaRPr lang="en-IN" sz="1400">
              <a:solidFill>
                <a:schemeClr val="bg1">
                  <a:lumMod val="75000"/>
                  <a:lumOff val="25000"/>
                </a:schemeClr>
              </a:solidFill>
            </a:endParaRPr>
          </a:p>
        </p:txBody>
      </p:sp>
      <p:sp>
        <p:nvSpPr>
          <p:cNvPr id="8" name="Rectangle: Rounded Corners 7">
            <a:extLst>
              <a:ext uri="{FF2B5EF4-FFF2-40B4-BE49-F238E27FC236}">
                <a16:creationId xmlns:a16="http://schemas.microsoft.com/office/drawing/2014/main" id="{FD7CD132-9E39-D546-FA4C-112CCE9120D3}"/>
              </a:ext>
            </a:extLst>
          </p:cNvPr>
          <p:cNvSpPr/>
          <p:nvPr/>
        </p:nvSpPr>
        <p:spPr>
          <a:xfrm>
            <a:off x="10261600" y="1641383"/>
            <a:ext cx="1822449" cy="1591265"/>
          </a:xfrm>
          <a:prstGeom prst="roundRect">
            <a:avLst>
              <a:gd name="adj" fmla="val 6012"/>
            </a:avLst>
          </a:prstGeom>
          <a:solidFill>
            <a:srgbClr val="E2CFF1"/>
          </a:solidFill>
          <a:ln>
            <a:solidFill>
              <a:srgbClr val="9E61D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b="1" u="sng">
                <a:solidFill>
                  <a:schemeClr val="bg1">
                    <a:lumMod val="75000"/>
                    <a:lumOff val="25000"/>
                  </a:schemeClr>
                </a:solidFill>
              </a:rPr>
              <a:t>Stack Memory</a:t>
            </a:r>
          </a:p>
          <a:p>
            <a:pPr algn="ctr"/>
            <a:r>
              <a:rPr lang="en-US" sz="1400" b="1" i="1">
                <a:solidFill>
                  <a:schemeClr val="bg1">
                    <a:lumMod val="75000"/>
                    <a:lumOff val="25000"/>
                  </a:schemeClr>
                </a:solidFill>
              </a:rPr>
              <a:t>(stack frame)</a:t>
            </a:r>
          </a:p>
          <a:p>
            <a:pPr algn="ctr"/>
            <a:endParaRPr lang="en-US" sz="1400">
              <a:solidFill>
                <a:schemeClr val="bg1">
                  <a:lumMod val="75000"/>
                  <a:lumOff val="25000"/>
                </a:schemeClr>
              </a:solidFill>
            </a:endParaRPr>
          </a:p>
          <a:p>
            <a:r>
              <a:rPr lang="en-US" sz="1400" i="1">
                <a:solidFill>
                  <a:schemeClr val="bg1">
                    <a:lumMod val="75000"/>
                    <a:lumOff val="25000"/>
                  </a:schemeClr>
                </a:solidFill>
              </a:rPr>
              <a:t>x	 		</a:t>
            </a:r>
            <a:r>
              <a:rPr lang="en-US" sz="1400" b="1" i="1">
                <a:solidFill>
                  <a:schemeClr val="accent1">
                    <a:lumMod val="75000"/>
                  </a:schemeClr>
                </a:solidFill>
              </a:rPr>
              <a:t>3</a:t>
            </a:r>
          </a:p>
          <a:p>
            <a:r>
              <a:rPr lang="en-US" sz="1400" i="1">
                <a:solidFill>
                  <a:schemeClr val="bg1">
                    <a:lumMod val="75000"/>
                    <a:lumOff val="25000"/>
                  </a:schemeClr>
                </a:solidFill>
              </a:rPr>
              <a:t>local variables	</a:t>
            </a:r>
            <a:r>
              <a:rPr lang="en-US" sz="1400" b="1" i="1">
                <a:solidFill>
                  <a:schemeClr val="accent1">
                    <a:lumMod val="75000"/>
                  </a:schemeClr>
                </a:solidFill>
              </a:rPr>
              <a:t>r</a:t>
            </a:r>
          </a:p>
          <a:p>
            <a:r>
              <a:rPr lang="en-US" sz="1400" i="1">
                <a:solidFill>
                  <a:schemeClr val="bg1">
                    <a:lumMod val="75000"/>
                    <a:lumOff val="25000"/>
                  </a:schemeClr>
                </a:solidFill>
              </a:rPr>
              <a:t>return address  </a:t>
            </a:r>
            <a:r>
              <a:rPr lang="en-US" sz="1400" b="1" i="1">
                <a:solidFill>
                  <a:schemeClr val="accent1">
                    <a:lumMod val="75000"/>
                  </a:schemeClr>
                </a:solidFill>
              </a:rPr>
              <a:t>0x123</a:t>
            </a:r>
          </a:p>
          <a:p>
            <a:r>
              <a:rPr lang="en-US" sz="1400" i="1">
                <a:solidFill>
                  <a:schemeClr val="bg1">
                    <a:lumMod val="75000"/>
                    <a:lumOff val="25000"/>
                  </a:schemeClr>
                </a:solidFill>
              </a:rPr>
              <a:t>…</a:t>
            </a:r>
            <a:endParaRPr lang="en-IN" sz="1400" i="1">
              <a:solidFill>
                <a:schemeClr val="bg1">
                  <a:lumMod val="75000"/>
                  <a:lumOff val="25000"/>
                </a:schemeClr>
              </a:solidFill>
            </a:endParaRPr>
          </a:p>
        </p:txBody>
      </p:sp>
      <p:sp>
        <p:nvSpPr>
          <p:cNvPr id="14" name="TextBox 13">
            <a:extLst>
              <a:ext uri="{FF2B5EF4-FFF2-40B4-BE49-F238E27FC236}">
                <a16:creationId xmlns:a16="http://schemas.microsoft.com/office/drawing/2014/main" id="{EE1FF6F3-088C-9EE8-3845-440A571DB8CE}"/>
              </a:ext>
            </a:extLst>
          </p:cNvPr>
          <p:cNvSpPr txBox="1"/>
          <p:nvPr/>
        </p:nvSpPr>
        <p:spPr>
          <a:xfrm>
            <a:off x="174041" y="2544205"/>
            <a:ext cx="3783550" cy="2862322"/>
          </a:xfrm>
          <a:prstGeom prst="rect">
            <a:avLst/>
          </a:prstGeom>
          <a:solidFill>
            <a:schemeClr val="bg1">
              <a:lumMod val="85000"/>
              <a:lumOff val="15000"/>
            </a:schemeClr>
          </a:solidFill>
        </p:spPr>
        <p:txBody>
          <a:bodyPr wrap="square">
            <a:spAutoFit/>
          </a:bodyPr>
          <a:lstStyle/>
          <a:p>
            <a:pPr marR="0" algn="l" rtl="0"/>
            <a:r>
              <a:rPr lang="en-IN" sz="1400" b="0" strike="noStrike" baseline="0">
                <a:solidFill>
                  <a:srgbClr val="B0E080"/>
                </a:solidFill>
                <a:latin typeface="JetBrains Mono" panose="02000009000000000000" pitchFamily="49" charset="0"/>
                <a:ea typeface="JetBrains Mono" panose="02000009000000000000" pitchFamily="49" charset="0"/>
                <a:cs typeface="JetBrains Mono" panose="02000009000000000000" pitchFamily="49" charset="0"/>
              </a:rPr>
              <a:t>int</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00E6E6"/>
                </a:solidFill>
                <a:latin typeface="JetBrains Mono" panose="02000009000000000000" pitchFamily="49" charset="0"/>
                <a:ea typeface="JetBrains Mono" panose="02000009000000000000" pitchFamily="49" charset="0"/>
                <a:cs typeface="JetBrains Mono" panose="02000009000000000000" pitchFamily="49" charset="0"/>
              </a:rPr>
              <a:t>Square</a:t>
            </a:r>
            <a:r>
              <a:rPr lang="en-IN" sz="1400" b="0"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strike="noStrike" baseline="0">
                <a:solidFill>
                  <a:srgbClr val="B0E080"/>
                </a:solidFill>
                <a:latin typeface="JetBrains Mono" panose="02000009000000000000" pitchFamily="49" charset="0"/>
                <a:ea typeface="JetBrains Mono" panose="02000009000000000000" pitchFamily="49" charset="0"/>
                <a:cs typeface="JetBrains Mono" panose="02000009000000000000" pitchFamily="49" charset="0"/>
              </a:rPr>
              <a:t>int</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9A9A9A"/>
                </a:solidFill>
                <a:latin typeface="JetBrains Mono" panose="02000009000000000000" pitchFamily="49" charset="0"/>
                <a:ea typeface="JetBrains Mono" panose="02000009000000000000" pitchFamily="49" charset="0"/>
                <a:cs typeface="JetBrains Mono" panose="02000009000000000000" pitchFamily="49" charset="0"/>
              </a:rPr>
              <a:t>x</a:t>
            </a:r>
            <a:r>
              <a:rPr lang="en-IN" sz="1400" b="0"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B0E080"/>
                </a:solidFill>
                <a:latin typeface="JetBrains Mono" panose="02000009000000000000" pitchFamily="49" charset="0"/>
                <a:ea typeface="JetBrains Mono" panose="02000009000000000000" pitchFamily="49" charset="0"/>
                <a:cs typeface="JetBrains Mono" panose="02000009000000000000" pitchFamily="49" charset="0"/>
              </a:rPr>
              <a:t>auto</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9CDCFE"/>
                </a:solidFill>
                <a:latin typeface="JetBrains Mono" panose="02000009000000000000" pitchFamily="49" charset="0"/>
                <a:ea typeface="JetBrains Mono" panose="02000009000000000000" pitchFamily="49" charset="0"/>
                <a:cs typeface="JetBrains Mono" panose="02000009000000000000" pitchFamily="49" charset="0"/>
              </a:rPr>
              <a:t>r</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9A9A9A"/>
                </a:solidFill>
                <a:latin typeface="JetBrains Mono" panose="02000009000000000000" pitchFamily="49" charset="0"/>
                <a:ea typeface="JetBrains Mono" panose="02000009000000000000" pitchFamily="49" charset="0"/>
                <a:cs typeface="JetBrains Mono" panose="02000009000000000000" pitchFamily="49" charset="0"/>
              </a:rPr>
              <a:t>x</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strike="noStrike" baseline="0">
                <a:solidFill>
                  <a:srgbClr val="9A9A9A"/>
                </a:solidFill>
                <a:latin typeface="JetBrains Mono" panose="02000009000000000000" pitchFamily="49" charset="0"/>
                <a:ea typeface="JetBrains Mono" panose="02000009000000000000" pitchFamily="49" charset="0"/>
                <a:cs typeface="JetBrains Mono" panose="02000009000000000000" pitchFamily="49" charset="0"/>
              </a:rPr>
              <a:t>x</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ED94C2"/>
                </a:solidFill>
                <a:latin typeface="JetBrains Mono" panose="02000009000000000000" pitchFamily="49" charset="0"/>
                <a:ea typeface="JetBrains Mono" panose="02000009000000000000" pitchFamily="49" charset="0"/>
                <a:cs typeface="JetBrains Mono" panose="02000009000000000000" pitchFamily="49" charset="0"/>
              </a:rPr>
              <a:t>std</a:t>
            </a:r>
            <a:r>
              <a:rPr lang="en-IN" sz="1400" b="0"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strike="noStrike" baseline="0">
                <a:solidFill>
                  <a:srgbClr val="F44ACA"/>
                </a:solidFill>
                <a:latin typeface="JetBrains Mono" panose="02000009000000000000" pitchFamily="49" charset="0"/>
                <a:ea typeface="JetBrains Mono" panose="02000009000000000000" pitchFamily="49" charset="0"/>
                <a:cs typeface="JetBrains Mono" panose="02000009000000000000" pitchFamily="49" charset="0"/>
              </a:rPr>
              <a:t>clog</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4EC9B0"/>
                </a:solidFill>
                <a:latin typeface="JetBrains Mono" panose="02000009000000000000" pitchFamily="49" charset="0"/>
                <a:ea typeface="JetBrains Mono" panose="02000009000000000000" pitchFamily="49" charset="0"/>
                <a:cs typeface="JetBrains Mono" panose="02000009000000000000" pitchFamily="49" charset="0"/>
              </a:rPr>
              <a:t>&lt;&lt;</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9CDCFE"/>
                </a:solidFill>
                <a:latin typeface="JetBrains Mono" panose="02000009000000000000" pitchFamily="49" charset="0"/>
                <a:ea typeface="JetBrains Mono" panose="02000009000000000000" pitchFamily="49" charset="0"/>
                <a:cs typeface="JetBrains Mono" panose="02000009000000000000" pitchFamily="49" charset="0"/>
              </a:rPr>
              <a:t>r</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D8A0DF"/>
                </a:solidFill>
                <a:latin typeface="JetBrains Mono" panose="02000009000000000000" pitchFamily="49" charset="0"/>
                <a:ea typeface="JetBrains Mono" panose="02000009000000000000" pitchFamily="49" charset="0"/>
                <a:cs typeface="JetBrains Mono" panose="02000009000000000000" pitchFamily="49" charset="0"/>
              </a:rPr>
              <a:t>return</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9CDCFE"/>
                </a:solidFill>
                <a:latin typeface="JetBrains Mono" panose="02000009000000000000" pitchFamily="49" charset="0"/>
                <a:ea typeface="JetBrains Mono" panose="02000009000000000000" pitchFamily="49" charset="0"/>
                <a:cs typeface="JetBrains Mono" panose="02000009000000000000" pitchFamily="49" charset="0"/>
              </a:rPr>
              <a:t>r</a:t>
            </a:r>
            <a:r>
              <a:rPr lang="en-IN" sz="1400" b="0"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p>
          <a:p>
            <a:pPr marR="0" algn="l" rtl="0"/>
            <a:endParaRPr lang="en-IN" sz="1400">
              <a:solidFill>
                <a:srgbClr val="EFB839"/>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endPar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strike="noStrike" baseline="0">
                <a:solidFill>
                  <a:srgbClr val="B0E080"/>
                </a:solidFill>
                <a:latin typeface="JetBrains Mono" panose="02000009000000000000" pitchFamily="49" charset="0"/>
                <a:ea typeface="JetBrains Mono" panose="02000009000000000000" pitchFamily="49" charset="0"/>
                <a:cs typeface="JetBrains Mono" panose="02000009000000000000" pitchFamily="49" charset="0"/>
              </a:rPr>
              <a:t>int</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00E6E6"/>
                </a:solidFill>
                <a:latin typeface="JetBrains Mono" panose="02000009000000000000" pitchFamily="49" charset="0"/>
                <a:ea typeface="JetBrains Mono" panose="02000009000000000000" pitchFamily="49" charset="0"/>
                <a:cs typeface="JetBrains Mono" panose="02000009000000000000" pitchFamily="49" charset="0"/>
              </a:rPr>
              <a:t>main</a:t>
            </a:r>
            <a:r>
              <a:rPr lang="en-IN" sz="1400" b="0"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B0E080"/>
                </a:solidFill>
                <a:latin typeface="JetBrains Mono" panose="02000009000000000000" pitchFamily="49" charset="0"/>
                <a:ea typeface="JetBrains Mono" panose="02000009000000000000" pitchFamily="49" charset="0"/>
                <a:cs typeface="JetBrains Mono" panose="02000009000000000000" pitchFamily="49" charset="0"/>
              </a:rPr>
              <a:t>int</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9CDCFE"/>
                </a:solidFill>
                <a:latin typeface="JetBrains Mono" panose="02000009000000000000" pitchFamily="49" charset="0"/>
                <a:ea typeface="JetBrains Mono" panose="02000009000000000000" pitchFamily="49" charset="0"/>
                <a:cs typeface="JetBrains Mono" panose="02000009000000000000" pitchFamily="49" charset="0"/>
              </a:rPr>
              <a:t>input</a:t>
            </a:r>
            <a:r>
              <a:rPr lang="en-IN" sz="1400" b="0" strike="noStrike" baseline="0">
                <a:solidFill>
                  <a:srgbClr val="65ADE5"/>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strike="noStrike" baseline="0">
                <a:solidFill>
                  <a:srgbClr val="BD93F9"/>
                </a:solidFill>
                <a:latin typeface="JetBrains Mono" panose="02000009000000000000" pitchFamily="49" charset="0"/>
                <a:ea typeface="JetBrains Mono" panose="02000009000000000000" pitchFamily="49" charset="0"/>
                <a:cs typeface="JetBrains Mono" panose="02000009000000000000" pitchFamily="49" charset="0"/>
              </a:rPr>
              <a:t>3</a:t>
            </a:r>
            <a:r>
              <a:rPr lang="en-IN" sz="1400" b="0" strike="noStrike" baseline="0">
                <a:solidFill>
                  <a:srgbClr val="65ADE5"/>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B0E080"/>
                </a:solidFill>
                <a:latin typeface="JetBrains Mono" panose="02000009000000000000" pitchFamily="49" charset="0"/>
                <a:ea typeface="JetBrains Mono" panose="02000009000000000000" pitchFamily="49" charset="0"/>
                <a:cs typeface="JetBrains Mono" panose="02000009000000000000" pitchFamily="49" charset="0"/>
              </a:rPr>
              <a:t>auto</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9CDCFE"/>
                </a:solidFill>
                <a:latin typeface="JetBrains Mono" panose="02000009000000000000" pitchFamily="49" charset="0"/>
                <a:ea typeface="JetBrains Mono" panose="02000009000000000000" pitchFamily="49" charset="0"/>
                <a:cs typeface="JetBrains Mono" panose="02000009000000000000" pitchFamily="49" charset="0"/>
              </a:rPr>
              <a:t>result</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00E6E6"/>
                </a:solidFill>
                <a:latin typeface="JetBrains Mono" panose="02000009000000000000" pitchFamily="49" charset="0"/>
                <a:ea typeface="JetBrains Mono" panose="02000009000000000000" pitchFamily="49" charset="0"/>
                <a:cs typeface="JetBrains Mono" panose="02000009000000000000" pitchFamily="49" charset="0"/>
              </a:rPr>
              <a:t>Square</a:t>
            </a:r>
            <a:r>
              <a:rPr lang="en-IN" sz="1400" b="0" strike="noStrike" baseline="0">
                <a:solidFill>
                  <a:srgbClr val="65ADE5"/>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strike="noStrike" baseline="0">
                <a:solidFill>
                  <a:srgbClr val="9CDCFE"/>
                </a:solidFill>
                <a:latin typeface="JetBrains Mono" panose="02000009000000000000" pitchFamily="49" charset="0"/>
                <a:ea typeface="JetBrains Mono" panose="02000009000000000000" pitchFamily="49" charset="0"/>
                <a:cs typeface="JetBrains Mono" panose="02000009000000000000" pitchFamily="49" charset="0"/>
              </a:rPr>
              <a:t>input</a:t>
            </a:r>
            <a:r>
              <a:rPr lang="en-IN" sz="1400" b="0" strike="noStrike" baseline="0">
                <a:solidFill>
                  <a:srgbClr val="65ADE5"/>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ED94C2"/>
                </a:solidFill>
                <a:latin typeface="JetBrains Mono" panose="02000009000000000000" pitchFamily="49" charset="0"/>
                <a:ea typeface="JetBrains Mono" panose="02000009000000000000" pitchFamily="49" charset="0"/>
                <a:cs typeface="JetBrains Mono" panose="02000009000000000000" pitchFamily="49" charset="0"/>
              </a:rPr>
              <a:t>std</a:t>
            </a:r>
            <a:r>
              <a:rPr lang="en-IN" sz="1400" b="0"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strike="noStrike" baseline="0" err="1">
                <a:solidFill>
                  <a:srgbClr val="F44ACA"/>
                </a:solidFill>
                <a:latin typeface="JetBrains Mono" panose="02000009000000000000" pitchFamily="49" charset="0"/>
                <a:ea typeface="JetBrains Mono" panose="02000009000000000000" pitchFamily="49" charset="0"/>
                <a:cs typeface="JetBrains Mono" panose="02000009000000000000" pitchFamily="49" charset="0"/>
              </a:rPr>
              <a:t>cout</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4EC9B0"/>
                </a:solidFill>
                <a:latin typeface="JetBrains Mono" panose="02000009000000000000" pitchFamily="49" charset="0"/>
                <a:ea typeface="JetBrains Mono" panose="02000009000000000000" pitchFamily="49" charset="0"/>
                <a:cs typeface="JetBrains Mono" panose="02000009000000000000" pitchFamily="49" charset="0"/>
              </a:rPr>
              <a:t>&lt;&lt;</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9CDCFE"/>
                </a:solidFill>
                <a:latin typeface="JetBrains Mono" panose="02000009000000000000" pitchFamily="49" charset="0"/>
                <a:ea typeface="JetBrains Mono" panose="02000009000000000000" pitchFamily="49" charset="0"/>
                <a:cs typeface="JetBrains Mono" panose="02000009000000000000" pitchFamily="49" charset="0"/>
              </a:rPr>
              <a:t>result</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strike="noStrike" baseline="0">
                <a:solidFill>
                  <a:srgbClr val="6272A4"/>
                </a:solidFill>
                <a:latin typeface="JetBrains Mono" panose="02000009000000000000" pitchFamily="49" charset="0"/>
                <a:ea typeface="JetBrains Mono" panose="02000009000000000000" pitchFamily="49" charset="0"/>
                <a:cs typeface="JetBrains Mono" panose="02000009000000000000" pitchFamily="49" charset="0"/>
              </a:rPr>
              <a:t>//9</a:t>
            </a:r>
          </a:p>
          <a:p>
            <a:pPr marR="0" algn="l" rtl="0"/>
            <a:r>
              <a:rPr lang="en-IN" sz="1400" b="0"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endParaRPr lang="en-IN" sz="1200" b="0" strike="noStrike" kern="100" baseline="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33956526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10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1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1000"/>
                                        <p:tgtEl>
                                          <p:spTgt spid="47"/>
                                        </p:tgtEl>
                                      </p:cBhvr>
                                    </p:animEffect>
                                  </p:childTnLst>
                                </p:cTn>
                              </p:par>
                            </p:childTnLst>
                          </p:cTn>
                        </p:par>
                        <p:par>
                          <p:cTn id="44" fill="hold">
                            <p:stCondLst>
                              <p:cond delay="1500"/>
                            </p:stCondLst>
                            <p:childTnLst>
                              <p:par>
                                <p:cTn id="45" presetID="10" presetClass="exit" presetSubtype="0" fill="hold" grpId="1" nodeType="after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subTnLst>
                                    <p:set>
                                      <p:cBhvr override="childStyle">
                                        <p:cTn dur="1" fill="hold" display="0" masterRel="sameClick" afterEffect="1">
                                          <p:stCondLst>
                                            <p:cond evt="end" delay="0">
                                              <p:tn val="45"/>
                                            </p:cond>
                                          </p:stCondLst>
                                        </p:cTn>
                                        <p:tgtEl>
                                          <p:spTgt spid="8"/>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up)">
                                      <p:cBhvr>
                                        <p:cTn id="52"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7" grpId="0" animBg="1"/>
      <p:bldP spid="38" grpId="0" animBg="1"/>
      <p:bldP spid="8" grpId="0" animBg="1"/>
      <p:bldP spid="8" grpId="1" animBg="1"/>
    </p:bld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9670-A3F2-73BD-C773-57BC727E2BFB}"/>
              </a:ext>
            </a:extLst>
          </p:cNvPr>
          <p:cNvSpPr>
            <a:spLocks noGrp="1"/>
          </p:cNvSpPr>
          <p:nvPr>
            <p:ph type="title"/>
          </p:nvPr>
        </p:nvSpPr>
        <p:spPr/>
        <p:txBody>
          <a:bodyPr/>
          <a:lstStyle/>
          <a:p>
            <a:r>
              <a:rPr lang="en-US"/>
              <a:t>Coroutine</a:t>
            </a:r>
            <a:endParaRPr lang="en-IN"/>
          </a:p>
        </p:txBody>
      </p:sp>
      <p:sp>
        <p:nvSpPr>
          <p:cNvPr id="3" name="Content Placeholder 2">
            <a:extLst>
              <a:ext uri="{FF2B5EF4-FFF2-40B4-BE49-F238E27FC236}">
                <a16:creationId xmlns:a16="http://schemas.microsoft.com/office/drawing/2014/main" id="{D87BDE94-A815-FDEC-E506-D8AB87BAA2DC}"/>
              </a:ext>
            </a:extLst>
          </p:cNvPr>
          <p:cNvSpPr>
            <a:spLocks noGrp="1"/>
          </p:cNvSpPr>
          <p:nvPr>
            <p:ph idx="1"/>
          </p:nvPr>
        </p:nvSpPr>
        <p:spPr/>
        <p:txBody>
          <a:bodyPr/>
          <a:lstStyle/>
          <a:p>
            <a:r>
              <a:rPr lang="en-IN"/>
              <a:t>First coined by Melvin Conway in 1958</a:t>
            </a:r>
          </a:p>
          <a:p>
            <a:r>
              <a:rPr lang="en-US"/>
              <a:t>Just like a subroutine, but additionally can</a:t>
            </a:r>
          </a:p>
          <a:p>
            <a:pPr lvl="1"/>
            <a:r>
              <a:rPr lang="en-US"/>
              <a:t>suspend its execution and return control to the caller</a:t>
            </a:r>
          </a:p>
          <a:p>
            <a:pPr lvl="1"/>
            <a:r>
              <a:rPr lang="en-IN"/>
              <a:t>Resume execution from the suspended point</a:t>
            </a:r>
          </a:p>
          <a:p>
            <a:r>
              <a:rPr lang="en-IN"/>
              <a:t>Coroutines can simplify asynchronous code</a:t>
            </a:r>
          </a:p>
          <a:p>
            <a:r>
              <a:rPr lang="en-IN"/>
              <a:t>Basic building blocks for cooperative multitasking</a:t>
            </a:r>
          </a:p>
          <a:p>
            <a:r>
              <a:rPr lang="en-IN"/>
              <a:t>Can be of two types – </a:t>
            </a:r>
            <a:r>
              <a:rPr lang="en-IN" err="1"/>
              <a:t>stackless</a:t>
            </a:r>
            <a:r>
              <a:rPr lang="en-IN"/>
              <a:t> &amp; </a:t>
            </a:r>
            <a:r>
              <a:rPr lang="en-IN" err="1"/>
              <a:t>stackfull</a:t>
            </a:r>
            <a:endParaRPr lang="en-IN"/>
          </a:p>
          <a:p>
            <a:endParaRPr lang="en-IN"/>
          </a:p>
          <a:p>
            <a:endParaRPr lang="en-IN"/>
          </a:p>
        </p:txBody>
      </p:sp>
    </p:spTree>
    <p:extLst>
      <p:ext uri="{BB962C8B-B14F-4D97-AF65-F5344CB8AC3E}">
        <p14:creationId xmlns:p14="http://schemas.microsoft.com/office/powerpoint/2010/main" val="54592577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757D-5E26-6FC4-097F-B22163A78C96}"/>
              </a:ext>
            </a:extLst>
          </p:cNvPr>
          <p:cNvSpPr>
            <a:spLocks noGrp="1"/>
          </p:cNvSpPr>
          <p:nvPr>
            <p:ph type="title"/>
          </p:nvPr>
        </p:nvSpPr>
        <p:spPr/>
        <p:txBody>
          <a:bodyPr/>
          <a:lstStyle/>
          <a:p>
            <a:r>
              <a:rPr lang="en-US"/>
              <a:t>Elements of a coroutine</a:t>
            </a:r>
            <a:endParaRPr lang="en-IN"/>
          </a:p>
        </p:txBody>
      </p:sp>
      <p:graphicFrame>
        <p:nvGraphicFramePr>
          <p:cNvPr id="11" name="Table 10">
            <a:extLst>
              <a:ext uri="{FF2B5EF4-FFF2-40B4-BE49-F238E27FC236}">
                <a16:creationId xmlns:a16="http://schemas.microsoft.com/office/drawing/2014/main" id="{E8DF5013-9B98-2D7E-06A1-8717AFC04492}"/>
              </a:ext>
            </a:extLst>
          </p:cNvPr>
          <p:cNvGraphicFramePr>
            <a:graphicFrameLocks noGrp="1"/>
          </p:cNvGraphicFramePr>
          <p:nvPr/>
        </p:nvGraphicFramePr>
        <p:xfrm>
          <a:off x="365125" y="1458394"/>
          <a:ext cx="11461750" cy="4923420"/>
        </p:xfrm>
        <a:graphic>
          <a:graphicData uri="http://schemas.openxmlformats.org/drawingml/2006/table">
            <a:tbl>
              <a:tblPr firstRow="1" bandRow="1">
                <a:tableStyleId>{0660B408-B3CF-4A94-85FC-2B1E0A45F4A2}</a:tableStyleId>
              </a:tblPr>
              <a:tblGrid>
                <a:gridCol w="1857375">
                  <a:extLst>
                    <a:ext uri="{9D8B030D-6E8A-4147-A177-3AD203B41FA5}">
                      <a16:colId xmlns:a16="http://schemas.microsoft.com/office/drawing/2014/main" val="3542599127"/>
                    </a:ext>
                  </a:extLst>
                </a:gridCol>
                <a:gridCol w="3088802">
                  <a:extLst>
                    <a:ext uri="{9D8B030D-6E8A-4147-A177-3AD203B41FA5}">
                      <a16:colId xmlns:a16="http://schemas.microsoft.com/office/drawing/2014/main" val="3246848595"/>
                    </a:ext>
                  </a:extLst>
                </a:gridCol>
                <a:gridCol w="6515573">
                  <a:extLst>
                    <a:ext uri="{9D8B030D-6E8A-4147-A177-3AD203B41FA5}">
                      <a16:colId xmlns:a16="http://schemas.microsoft.com/office/drawing/2014/main" val="3054493654"/>
                    </a:ext>
                  </a:extLst>
                </a:gridCol>
              </a:tblGrid>
              <a:tr h="534300">
                <a:tc>
                  <a:txBody>
                    <a:bodyPr/>
                    <a:lstStyle/>
                    <a:p>
                      <a:pPr algn="l"/>
                      <a:r>
                        <a:rPr lang="en-US" sz="2400"/>
                        <a:t>Element</a:t>
                      </a:r>
                      <a:endParaRPr lang="en-IN" sz="2400" b="1"/>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a:r>
                        <a:rPr lang="en-US" sz="2400"/>
                        <a:t>Description</a:t>
                      </a:r>
                      <a:endParaRPr lang="en-IN" sz="24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a:r>
                        <a:rPr lang="en-US" sz="2400"/>
                        <a:t>Details</a:t>
                      </a:r>
                      <a:endParaRPr lang="en-IN" sz="24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212743816"/>
                  </a:ext>
                </a:extLst>
              </a:tr>
              <a:tr h="6045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t>Coroutine</a:t>
                      </a:r>
                      <a:endParaRPr lang="en-IN" sz="1800" b="1"/>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A subroutine that can be paused &amp; resumed</a:t>
                      </a:r>
                      <a:endParaRPr lang="en-IN" sz="18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Any function that contains </a:t>
                      </a:r>
                      <a:r>
                        <a:rPr lang="en-US" sz="1800" i="1" err="1"/>
                        <a:t>co_await</a:t>
                      </a:r>
                      <a:r>
                        <a:rPr lang="en-US" sz="1800" i="1"/>
                        <a:t>, </a:t>
                      </a:r>
                      <a:r>
                        <a:rPr lang="en-US" sz="1800" i="1" err="1"/>
                        <a:t>co_yield</a:t>
                      </a:r>
                      <a:r>
                        <a:rPr lang="en-US" sz="1800" i="1"/>
                        <a:t> </a:t>
                      </a:r>
                      <a:r>
                        <a:rPr lang="en-US" sz="1800" i="0"/>
                        <a:t>or</a:t>
                      </a:r>
                      <a:r>
                        <a:rPr lang="en-US" sz="1800" i="1"/>
                        <a:t> </a:t>
                      </a:r>
                      <a:r>
                        <a:rPr lang="en-US" sz="1800" i="1" err="1"/>
                        <a:t>co_return</a:t>
                      </a:r>
                      <a:r>
                        <a:rPr lang="en-US" sz="1800" i="1"/>
                        <a:t> </a:t>
                      </a:r>
                      <a:r>
                        <a:rPr lang="en-US" sz="1800"/>
                        <a:t>statement is a coroutine</a:t>
                      </a:r>
                      <a:endParaRPr lang="en-IN" sz="1800"/>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158365913"/>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rgbClr val="E9EBF5"/>
                          </a:solidFill>
                        </a:rPr>
                        <a:t>Coroutine frame</a:t>
                      </a:r>
                      <a:endParaRPr lang="en-IN" sz="1800" b="1">
                        <a:solidFill>
                          <a:srgbClr val="E9EBF5"/>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E9EBF5"/>
                          </a:solidFill>
                        </a:rPr>
                        <a:t>Coroutine state</a:t>
                      </a:r>
                      <a:endParaRPr lang="en-IN" sz="1800">
                        <a:solidFill>
                          <a:srgbClr val="E9EBF5"/>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E9EBF5"/>
                          </a:solidFill>
                        </a:rPr>
                        <a:t>Stores instruction pointer, formal parameters, temporaries, local variables, etc., on the heap. Created automatically by the compiler &amp; stored on the heap.</a:t>
                      </a:r>
                      <a:endParaRPr lang="en-IN" sz="1800">
                        <a:solidFill>
                          <a:srgbClr val="E9EBF5"/>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4147564911"/>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rgbClr val="CFD5EA"/>
                          </a:solidFill>
                        </a:rPr>
                        <a:t>Promise Interface</a:t>
                      </a:r>
                      <a:endParaRPr lang="en-IN" sz="1800" b="1">
                        <a:solidFill>
                          <a:srgbClr val="CFD5EA"/>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CFD5EA"/>
                          </a:solidFill>
                        </a:rPr>
                        <a:t>Coroutine controller</a:t>
                      </a:r>
                      <a:endParaRPr lang="en-IN" sz="1800">
                        <a:solidFill>
                          <a:srgbClr val="CFD5EA"/>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342900" lvl="0" indent="-342900">
                        <a:buFont typeface="Arial" panose="020B0604020202020204" pitchFamily="34" charset="0"/>
                        <a:buChar char="•"/>
                      </a:pPr>
                      <a:r>
                        <a:rPr lang="en-US" sz="1800">
                          <a:solidFill>
                            <a:srgbClr val="CFD5EA"/>
                          </a:solidFill>
                        </a:rPr>
                        <a:t>Controls whether to suspend or resume the coroutine</a:t>
                      </a:r>
                    </a:p>
                    <a:p>
                      <a:pPr marL="342900" lvl="0" indent="-342900">
                        <a:buFont typeface="Arial" panose="020B0604020202020204" pitchFamily="34" charset="0"/>
                        <a:buChar char="•"/>
                      </a:pPr>
                      <a:r>
                        <a:rPr lang="en-US" sz="1800">
                          <a:solidFill>
                            <a:srgbClr val="CFD5EA"/>
                          </a:solidFill>
                        </a:rPr>
                        <a:t>Created &amp; destroyed with the coroutine</a:t>
                      </a:r>
                    </a:p>
                    <a:p>
                      <a:pPr marL="342900" lvl="0" indent="-342900">
                        <a:buFont typeface="Arial" panose="020B0604020202020204" pitchFamily="34" charset="0"/>
                        <a:buChar char="•"/>
                      </a:pPr>
                      <a:r>
                        <a:rPr lang="en-US" sz="1800">
                          <a:solidFill>
                            <a:srgbClr val="CFD5EA"/>
                          </a:solidFill>
                        </a:rPr>
                        <a:t>Part of the coroutine frame</a:t>
                      </a: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85564908"/>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rgbClr val="E9EBF5"/>
                          </a:solidFill>
                        </a:rPr>
                        <a:t>Coroutine handle </a:t>
                      </a:r>
                      <a:endParaRPr lang="en-IN" sz="1800" b="1">
                        <a:solidFill>
                          <a:srgbClr val="E9EBF5"/>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E9EBF5"/>
                          </a:solidFill>
                        </a:rPr>
                        <a:t>Handle(pointer) to the frame</a:t>
                      </a:r>
                      <a:endParaRPr lang="en-IN" sz="1800">
                        <a:solidFill>
                          <a:srgbClr val="E9EBF5"/>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E9EBF5"/>
                          </a:solidFill>
                        </a:rPr>
                        <a:t>Points to the coroutine frame and provides access to the promise interface</a:t>
                      </a:r>
                      <a:endParaRPr lang="en-IN" sz="1800">
                        <a:solidFill>
                          <a:srgbClr val="E9EBF5"/>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286574272"/>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rgbClr val="CFD5EA"/>
                          </a:solidFill>
                        </a:rPr>
                        <a:t>Coroutine Type</a:t>
                      </a:r>
                      <a:endParaRPr lang="en-IN" sz="1800" b="1">
                        <a:solidFill>
                          <a:srgbClr val="CFD5EA"/>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CFD5EA"/>
                          </a:solidFill>
                        </a:rPr>
                        <a:t>User-defined type for the coroutine</a:t>
                      </a:r>
                      <a:endParaRPr lang="en-IN" sz="1800">
                        <a:solidFill>
                          <a:srgbClr val="CFD5EA"/>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CFD5EA"/>
                          </a:solidFill>
                        </a:rPr>
                        <a:t>The user-defined type that defines the promise and the handle. This is the caller-facing API of the coroutine</a:t>
                      </a:r>
                      <a:endParaRPr lang="en-IN" sz="1800">
                        <a:solidFill>
                          <a:srgbClr val="CFD5EA"/>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067647232"/>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rgbClr val="E9EBF5"/>
                          </a:solidFill>
                        </a:rPr>
                        <a:t>Awaiter</a:t>
                      </a:r>
                      <a:endParaRPr lang="en-IN" sz="1800" b="1">
                        <a:solidFill>
                          <a:srgbClr val="E9EBF5"/>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E9EBF5"/>
                          </a:solidFill>
                        </a:rPr>
                        <a:t>Type used with </a:t>
                      </a:r>
                      <a:r>
                        <a:rPr lang="en-US" sz="1800" i="1">
                          <a:solidFill>
                            <a:srgbClr val="E9EBF5"/>
                          </a:solidFill>
                        </a:rPr>
                        <a:t>co_await </a:t>
                      </a:r>
                      <a:r>
                        <a:rPr lang="en-US" sz="1800">
                          <a:solidFill>
                            <a:srgbClr val="E9EBF5"/>
                          </a:solidFill>
                        </a:rPr>
                        <a:t>operator</a:t>
                      </a:r>
                      <a:endParaRPr lang="en-IN" sz="1800">
                        <a:solidFill>
                          <a:srgbClr val="E9EBF5"/>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E9EBF5"/>
                          </a:solidFill>
                        </a:rPr>
                        <a:t>Specifies methods that control the semantics of </a:t>
                      </a:r>
                      <a:r>
                        <a:rPr lang="en-US" sz="1800" i="1" err="1">
                          <a:solidFill>
                            <a:srgbClr val="E9EBF5"/>
                          </a:solidFill>
                        </a:rPr>
                        <a:t>co_await</a:t>
                      </a:r>
                      <a:r>
                        <a:rPr lang="en-US" sz="1800" i="1">
                          <a:solidFill>
                            <a:srgbClr val="E9EBF5"/>
                          </a:solidFill>
                        </a:rPr>
                        <a:t> </a:t>
                      </a:r>
                      <a:r>
                        <a:rPr lang="en-US" sz="1800">
                          <a:solidFill>
                            <a:srgbClr val="E9EBF5"/>
                          </a:solidFill>
                        </a:rPr>
                        <a:t>operator</a:t>
                      </a:r>
                      <a:endParaRPr lang="en-IN" sz="1800">
                        <a:solidFill>
                          <a:srgbClr val="E9EBF5"/>
                        </a:solidFill>
                      </a:endParaRPr>
                    </a:p>
                    <a:p>
                      <a:endParaRPr lang="en-IN" sz="1800">
                        <a:solidFill>
                          <a:srgbClr val="E9EBF5"/>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993002546"/>
                  </a:ext>
                </a:extLst>
              </a:tr>
            </a:tbl>
          </a:graphicData>
        </a:graphic>
      </p:graphicFrame>
    </p:spTree>
    <p:extLst>
      <p:ext uri="{BB962C8B-B14F-4D97-AF65-F5344CB8AC3E}">
        <p14:creationId xmlns:p14="http://schemas.microsoft.com/office/powerpoint/2010/main" val="236149002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7F6A-DAC1-7732-FE5A-8AEA10986164}"/>
              </a:ext>
            </a:extLst>
          </p:cNvPr>
          <p:cNvSpPr>
            <a:spLocks noGrp="1"/>
          </p:cNvSpPr>
          <p:nvPr>
            <p:ph type="title"/>
          </p:nvPr>
        </p:nvSpPr>
        <p:spPr/>
        <p:txBody>
          <a:bodyPr/>
          <a:lstStyle/>
          <a:p>
            <a:r>
              <a:rPr lang="en-US"/>
              <a:t>Coroutine</a:t>
            </a:r>
            <a:endParaRPr lang="en-IN"/>
          </a:p>
        </p:txBody>
      </p:sp>
      <p:sp>
        <p:nvSpPr>
          <p:cNvPr id="3" name="Content Placeholder 2">
            <a:extLst>
              <a:ext uri="{FF2B5EF4-FFF2-40B4-BE49-F238E27FC236}">
                <a16:creationId xmlns:a16="http://schemas.microsoft.com/office/drawing/2014/main" id="{D94994F3-FF41-B7E1-DC75-FD7445790DEE}"/>
              </a:ext>
            </a:extLst>
          </p:cNvPr>
          <p:cNvSpPr>
            <a:spLocks noGrp="1"/>
          </p:cNvSpPr>
          <p:nvPr>
            <p:ph idx="1"/>
          </p:nvPr>
        </p:nvSpPr>
        <p:spPr/>
        <p:txBody>
          <a:bodyPr/>
          <a:lstStyle/>
          <a:p>
            <a:r>
              <a:rPr lang="en-US"/>
              <a:t>A function becomes a coroutine if it contains</a:t>
            </a:r>
          </a:p>
          <a:p>
            <a:pPr lvl="1"/>
            <a:r>
              <a:rPr lang="en-US"/>
              <a:t>a </a:t>
            </a:r>
            <a:r>
              <a:rPr lang="en-US" i="1" err="1"/>
              <a:t>co_return</a:t>
            </a:r>
            <a:r>
              <a:rPr lang="en-US" i="1"/>
              <a:t> </a:t>
            </a:r>
            <a:r>
              <a:rPr lang="en-US"/>
              <a:t>statement</a:t>
            </a:r>
          </a:p>
          <a:p>
            <a:pPr lvl="1"/>
            <a:r>
              <a:rPr lang="en-US"/>
              <a:t>a </a:t>
            </a:r>
            <a:r>
              <a:rPr lang="en-US" i="1" err="1"/>
              <a:t>co_await</a:t>
            </a:r>
            <a:r>
              <a:rPr lang="en-US" i="1"/>
              <a:t> </a:t>
            </a:r>
            <a:r>
              <a:rPr lang="en-US"/>
              <a:t>expression</a:t>
            </a:r>
          </a:p>
          <a:p>
            <a:pPr lvl="1"/>
            <a:r>
              <a:rPr lang="en-US"/>
              <a:t>a </a:t>
            </a:r>
            <a:r>
              <a:rPr lang="en-US" i="1" err="1"/>
              <a:t>co_yield</a:t>
            </a:r>
            <a:r>
              <a:rPr lang="en-US" i="1"/>
              <a:t> </a:t>
            </a:r>
            <a:r>
              <a:rPr lang="en-US"/>
              <a:t>expression</a:t>
            </a:r>
          </a:p>
          <a:p>
            <a:r>
              <a:rPr lang="en-IN"/>
              <a:t>However, not all functions can be coroutines e.g., main function can never be a coroutine</a:t>
            </a:r>
          </a:p>
        </p:txBody>
      </p:sp>
    </p:spTree>
    <p:extLst>
      <p:ext uri="{BB962C8B-B14F-4D97-AF65-F5344CB8AC3E}">
        <p14:creationId xmlns:p14="http://schemas.microsoft.com/office/powerpoint/2010/main" val="38103006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F3CA-FA27-B3A7-4B74-A2F32BA0C7C4}"/>
              </a:ext>
            </a:extLst>
          </p:cNvPr>
          <p:cNvSpPr>
            <a:spLocks noGrp="1"/>
          </p:cNvSpPr>
          <p:nvPr>
            <p:ph type="title"/>
          </p:nvPr>
        </p:nvSpPr>
        <p:spPr/>
        <p:txBody>
          <a:bodyPr/>
          <a:lstStyle/>
          <a:p>
            <a:r>
              <a:rPr lang="en-US"/>
              <a:t>Coroutine Suspension</a:t>
            </a:r>
            <a:endParaRPr lang="en-IN"/>
          </a:p>
        </p:txBody>
      </p:sp>
      <p:sp>
        <p:nvSpPr>
          <p:cNvPr id="3" name="Content Placeholder 2">
            <a:extLst>
              <a:ext uri="{FF2B5EF4-FFF2-40B4-BE49-F238E27FC236}">
                <a16:creationId xmlns:a16="http://schemas.microsoft.com/office/drawing/2014/main" id="{9DC32047-7258-F3EF-FEB5-F6200A0C5B6B}"/>
              </a:ext>
            </a:extLst>
          </p:cNvPr>
          <p:cNvSpPr>
            <a:spLocks noGrp="1"/>
          </p:cNvSpPr>
          <p:nvPr>
            <p:ph idx="1"/>
          </p:nvPr>
        </p:nvSpPr>
        <p:spPr/>
        <p:txBody>
          <a:bodyPr>
            <a:normAutofit lnSpcReduction="10000"/>
          </a:bodyPr>
          <a:lstStyle/>
          <a:p>
            <a:r>
              <a:rPr lang="en-US"/>
              <a:t>A coroutine can be suspended either by </a:t>
            </a:r>
            <a:r>
              <a:rPr lang="en-US" i="1" err="1"/>
              <a:t>co_await</a:t>
            </a:r>
            <a:r>
              <a:rPr lang="en-US" i="1"/>
              <a:t> </a:t>
            </a:r>
            <a:r>
              <a:rPr lang="en-US"/>
              <a:t>or </a:t>
            </a:r>
            <a:r>
              <a:rPr lang="en-US" i="1" err="1"/>
              <a:t>co_yield</a:t>
            </a:r>
            <a:r>
              <a:rPr lang="en-US" i="1"/>
              <a:t> </a:t>
            </a:r>
            <a:r>
              <a:rPr lang="en-US"/>
              <a:t>expressions</a:t>
            </a:r>
          </a:p>
          <a:p>
            <a:r>
              <a:rPr lang="en-US" i="1" err="1"/>
              <a:t>co_await</a:t>
            </a:r>
            <a:r>
              <a:rPr lang="en-US" i="1"/>
              <a:t> </a:t>
            </a:r>
            <a:r>
              <a:rPr lang="en-US"/>
              <a:t>suspends or continues execution of a coroutine based on the type of </a:t>
            </a:r>
            <a:r>
              <a:rPr lang="en-US" err="1"/>
              <a:t>awaiter</a:t>
            </a:r>
            <a:r>
              <a:rPr lang="en-US"/>
              <a:t> used</a:t>
            </a:r>
          </a:p>
          <a:p>
            <a:r>
              <a:rPr lang="en-US" i="1" err="1"/>
              <a:t>co_yield</a:t>
            </a:r>
            <a:r>
              <a:rPr lang="en-US" i="1"/>
              <a:t> </a:t>
            </a:r>
            <a:r>
              <a:rPr lang="en-US"/>
              <a:t>returns a value to the caller and suspends the coroutine</a:t>
            </a:r>
          </a:p>
          <a:p>
            <a:r>
              <a:rPr lang="en-US" i="1" err="1"/>
              <a:t>co_return</a:t>
            </a:r>
            <a:r>
              <a:rPr lang="en-US" i="1"/>
              <a:t> </a:t>
            </a:r>
            <a:r>
              <a:rPr lang="en-US"/>
              <a:t>signifies the final return value from a coroutine</a:t>
            </a:r>
            <a:endParaRPr lang="en-IN"/>
          </a:p>
        </p:txBody>
      </p:sp>
    </p:spTree>
    <p:extLst>
      <p:ext uri="{BB962C8B-B14F-4D97-AF65-F5344CB8AC3E}">
        <p14:creationId xmlns:p14="http://schemas.microsoft.com/office/powerpoint/2010/main" val="368299223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8E88C4-7EAA-4DA1-E570-000625B74AA4}"/>
              </a:ext>
            </a:extLst>
          </p:cNvPr>
          <p:cNvSpPr>
            <a:spLocks noGrp="1"/>
          </p:cNvSpPr>
          <p:nvPr>
            <p:ph type="title"/>
          </p:nvPr>
        </p:nvSpPr>
        <p:spPr/>
        <p:txBody>
          <a:bodyPr/>
          <a:lstStyle/>
          <a:p>
            <a:r>
              <a:rPr lang="en-US"/>
              <a:t>Coroutine Execution</a:t>
            </a:r>
            <a:endParaRPr lang="en-IN"/>
          </a:p>
        </p:txBody>
      </p:sp>
      <p:sp>
        <p:nvSpPr>
          <p:cNvPr id="5" name="Rectangle: Rounded Corners 4">
            <a:extLst>
              <a:ext uri="{FF2B5EF4-FFF2-40B4-BE49-F238E27FC236}">
                <a16:creationId xmlns:a16="http://schemas.microsoft.com/office/drawing/2014/main" id="{38FB92D7-AFAB-C9F4-D3DD-F72F8C0D6C49}"/>
              </a:ext>
            </a:extLst>
          </p:cNvPr>
          <p:cNvSpPr/>
          <p:nvPr/>
        </p:nvSpPr>
        <p:spPr>
          <a:xfrm>
            <a:off x="2959100" y="1690687"/>
            <a:ext cx="2101406" cy="4802187"/>
          </a:xfrm>
          <a:prstGeom prst="roundRect">
            <a:avLst>
              <a:gd name="adj" fmla="val 3540"/>
            </a:avLst>
          </a:prstGeom>
          <a:solidFill>
            <a:schemeClr val="accent4">
              <a:lumMod val="40000"/>
              <a:lumOff val="60000"/>
            </a:schemeClr>
          </a:solidFill>
          <a:ln w="1905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b="1" u="sng">
                <a:solidFill>
                  <a:schemeClr val="bg1">
                    <a:lumMod val="85000"/>
                    <a:lumOff val="15000"/>
                  </a:schemeClr>
                </a:solidFill>
              </a:rPr>
              <a:t>Caller</a:t>
            </a:r>
            <a:endParaRPr lang="en-IN" sz="2000" b="1" u="sng">
              <a:solidFill>
                <a:schemeClr val="bg1">
                  <a:lumMod val="85000"/>
                  <a:lumOff val="15000"/>
                </a:schemeClr>
              </a:solidFill>
            </a:endParaRPr>
          </a:p>
        </p:txBody>
      </p:sp>
      <p:sp>
        <p:nvSpPr>
          <p:cNvPr id="6" name="Rectangle: Rounded Corners 5">
            <a:extLst>
              <a:ext uri="{FF2B5EF4-FFF2-40B4-BE49-F238E27FC236}">
                <a16:creationId xmlns:a16="http://schemas.microsoft.com/office/drawing/2014/main" id="{ED778EE1-FD05-7B4A-50C4-55996603E9C4}"/>
              </a:ext>
            </a:extLst>
          </p:cNvPr>
          <p:cNvSpPr/>
          <p:nvPr/>
        </p:nvSpPr>
        <p:spPr>
          <a:xfrm>
            <a:off x="6748051" y="1690687"/>
            <a:ext cx="2101406" cy="4802186"/>
          </a:xfrm>
          <a:prstGeom prst="roundRect">
            <a:avLst>
              <a:gd name="adj" fmla="val 3540"/>
            </a:avLst>
          </a:prstGeom>
          <a:solidFill>
            <a:schemeClr val="accent6">
              <a:lumMod val="20000"/>
              <a:lumOff val="80000"/>
            </a:schemeClr>
          </a:solid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b="1" u="sng">
                <a:solidFill>
                  <a:schemeClr val="bg1">
                    <a:lumMod val="85000"/>
                    <a:lumOff val="15000"/>
                  </a:schemeClr>
                </a:solidFill>
              </a:rPr>
              <a:t>Coroutine</a:t>
            </a:r>
            <a:endParaRPr lang="en-IN" sz="2000" b="1" u="sng">
              <a:solidFill>
                <a:schemeClr val="bg1">
                  <a:lumMod val="85000"/>
                  <a:lumOff val="15000"/>
                </a:schemeClr>
              </a:solidFill>
            </a:endParaRPr>
          </a:p>
        </p:txBody>
      </p:sp>
      <p:grpSp>
        <p:nvGrpSpPr>
          <p:cNvPr id="94" name="Group 93">
            <a:extLst>
              <a:ext uri="{FF2B5EF4-FFF2-40B4-BE49-F238E27FC236}">
                <a16:creationId xmlns:a16="http://schemas.microsoft.com/office/drawing/2014/main" id="{E6C56CA5-644F-3B3C-41F0-D0DC86D9EAF0}"/>
              </a:ext>
            </a:extLst>
          </p:cNvPr>
          <p:cNvGrpSpPr/>
          <p:nvPr/>
        </p:nvGrpSpPr>
        <p:grpSpPr>
          <a:xfrm>
            <a:off x="4026491" y="2289280"/>
            <a:ext cx="2328" cy="960224"/>
            <a:chOff x="4026491" y="2289280"/>
            <a:chExt cx="2328" cy="960224"/>
          </a:xfrm>
        </p:grpSpPr>
        <p:cxnSp>
          <p:nvCxnSpPr>
            <p:cNvPr id="11" name="Straight Arrow Connector 10">
              <a:extLst>
                <a:ext uri="{FF2B5EF4-FFF2-40B4-BE49-F238E27FC236}">
                  <a16:creationId xmlns:a16="http://schemas.microsoft.com/office/drawing/2014/main" id="{B3A48985-AB2F-4670-7946-56AB1AB6CFEF}"/>
                </a:ext>
              </a:extLst>
            </p:cNvPr>
            <p:cNvCxnSpPr>
              <a:cxnSpLocks/>
            </p:cNvCxnSpPr>
            <p:nvPr/>
          </p:nvCxnSpPr>
          <p:spPr>
            <a:xfrm>
              <a:off x="4028819" y="2289280"/>
              <a:ext cx="0" cy="636849"/>
            </a:xfrm>
            <a:prstGeom prst="straightConnector1">
              <a:avLst/>
            </a:prstGeom>
            <a:ln w="19050" cap="rnd">
              <a:solidFill>
                <a:schemeClr val="bg1">
                  <a:lumMod val="65000"/>
                  <a:lumOff val="35000"/>
                </a:schemeClr>
              </a:solidFill>
              <a:prstDash val="dash"/>
              <a:beve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41F6AE0-9371-FAB7-2CC9-71181C66395A}"/>
                </a:ext>
              </a:extLst>
            </p:cNvPr>
            <p:cNvCxnSpPr>
              <a:cxnSpLocks/>
            </p:cNvCxnSpPr>
            <p:nvPr/>
          </p:nvCxnSpPr>
          <p:spPr>
            <a:xfrm>
              <a:off x="4026491" y="2818273"/>
              <a:ext cx="0" cy="431231"/>
            </a:xfrm>
            <a:prstGeom prst="straightConnector1">
              <a:avLst/>
            </a:prstGeom>
            <a:ln w="19050" cap="rnd">
              <a:solidFill>
                <a:schemeClr val="bg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0BFADCFF-8D9E-D6F5-732D-DF199B20F0D7}"/>
              </a:ext>
            </a:extLst>
          </p:cNvPr>
          <p:cNvGrpSpPr/>
          <p:nvPr/>
        </p:nvGrpSpPr>
        <p:grpSpPr>
          <a:xfrm>
            <a:off x="4024482" y="2289280"/>
            <a:ext cx="3826888" cy="960224"/>
            <a:chOff x="4024482" y="2289280"/>
            <a:chExt cx="3826888" cy="960224"/>
          </a:xfrm>
        </p:grpSpPr>
        <p:cxnSp>
          <p:nvCxnSpPr>
            <p:cNvPr id="15" name="Straight Arrow Connector 14">
              <a:extLst>
                <a:ext uri="{FF2B5EF4-FFF2-40B4-BE49-F238E27FC236}">
                  <a16:creationId xmlns:a16="http://schemas.microsoft.com/office/drawing/2014/main" id="{905FEE8C-2CE5-7BF0-7C22-0F82610C1951}"/>
                </a:ext>
              </a:extLst>
            </p:cNvPr>
            <p:cNvCxnSpPr>
              <a:cxnSpLocks/>
            </p:cNvCxnSpPr>
            <p:nvPr/>
          </p:nvCxnSpPr>
          <p:spPr>
            <a:xfrm flipV="1">
              <a:off x="6096000" y="2289280"/>
              <a:ext cx="1755370" cy="451310"/>
            </a:xfrm>
            <a:prstGeom prst="straightConnector1">
              <a:avLst/>
            </a:prstGeom>
            <a:ln w="19050" cap="rnd">
              <a:solidFill>
                <a:schemeClr val="bg1">
                  <a:lumMod val="65000"/>
                  <a:lumOff val="35000"/>
                </a:schemeClr>
              </a:solidFill>
              <a:prstDash val="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795F841-507F-B0D1-AF9E-60D334367076}"/>
                </a:ext>
              </a:extLst>
            </p:cNvPr>
            <p:cNvCxnSpPr>
              <a:cxnSpLocks/>
            </p:cNvCxnSpPr>
            <p:nvPr/>
          </p:nvCxnSpPr>
          <p:spPr>
            <a:xfrm flipV="1">
              <a:off x="4024482" y="2740590"/>
              <a:ext cx="2071518" cy="508914"/>
            </a:xfrm>
            <a:prstGeom prst="straightConnector1">
              <a:avLst/>
            </a:prstGeom>
            <a:ln w="19050" cap="rnd">
              <a:solidFill>
                <a:schemeClr val="bg1">
                  <a:lumMod val="65000"/>
                  <a:lumOff val="3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E251BAB7-959F-73AE-E919-FD8262F7D86B}"/>
              </a:ext>
            </a:extLst>
          </p:cNvPr>
          <p:cNvSpPr txBox="1"/>
          <p:nvPr/>
        </p:nvSpPr>
        <p:spPr>
          <a:xfrm>
            <a:off x="3473075" y="2974175"/>
            <a:ext cx="450764" cy="307777"/>
          </a:xfrm>
          <a:prstGeom prst="rect">
            <a:avLst/>
          </a:prstGeom>
          <a:solidFill>
            <a:srgbClr val="92D050"/>
          </a:solidFill>
          <a:ln w="19050">
            <a:solidFill>
              <a:schemeClr val="accent6">
                <a:lumMod val="75000"/>
              </a:schemeClr>
            </a:solidFill>
          </a:ln>
        </p:spPr>
        <p:txBody>
          <a:bodyPr wrap="none" rtlCol="0" anchor="ctr">
            <a:spAutoFit/>
          </a:bodyPr>
          <a:lstStyle/>
          <a:p>
            <a:r>
              <a:rPr lang="en-US" sz="1400">
                <a:solidFill>
                  <a:schemeClr val="bg1">
                    <a:lumMod val="75000"/>
                    <a:lumOff val="25000"/>
                  </a:schemeClr>
                </a:solidFill>
              </a:rPr>
              <a:t>Call</a:t>
            </a:r>
            <a:endParaRPr lang="en-IN" sz="1400">
              <a:solidFill>
                <a:schemeClr val="bg1">
                  <a:lumMod val="75000"/>
                  <a:lumOff val="25000"/>
                </a:schemeClr>
              </a:solidFill>
            </a:endParaRPr>
          </a:p>
        </p:txBody>
      </p:sp>
      <p:sp>
        <p:nvSpPr>
          <p:cNvPr id="38" name="TextBox 37">
            <a:extLst>
              <a:ext uri="{FF2B5EF4-FFF2-40B4-BE49-F238E27FC236}">
                <a16:creationId xmlns:a16="http://schemas.microsoft.com/office/drawing/2014/main" id="{ED9AC5A3-5880-168F-A1E9-03C31DC322E4}"/>
              </a:ext>
            </a:extLst>
          </p:cNvPr>
          <p:cNvSpPr txBox="1"/>
          <p:nvPr/>
        </p:nvSpPr>
        <p:spPr>
          <a:xfrm>
            <a:off x="7856069" y="5954810"/>
            <a:ext cx="926729" cy="307777"/>
          </a:xfrm>
          <a:prstGeom prst="rect">
            <a:avLst/>
          </a:prstGeom>
          <a:solidFill>
            <a:srgbClr val="92D050"/>
          </a:solidFill>
          <a:ln w="19050">
            <a:solidFill>
              <a:schemeClr val="accent6">
                <a:lumMod val="75000"/>
              </a:schemeClr>
            </a:solidFill>
          </a:ln>
        </p:spPr>
        <p:txBody>
          <a:bodyPr wrap="none" rtlCol="0" anchor="ctr">
            <a:spAutoFit/>
          </a:bodyPr>
          <a:lstStyle/>
          <a:p>
            <a:r>
              <a:rPr lang="en-US" sz="1400" err="1">
                <a:solidFill>
                  <a:schemeClr val="bg1">
                    <a:lumMod val="75000"/>
                    <a:lumOff val="25000"/>
                  </a:schemeClr>
                </a:solidFill>
              </a:rPr>
              <a:t>co_return</a:t>
            </a:r>
            <a:endParaRPr lang="en-IN" sz="1400">
              <a:solidFill>
                <a:schemeClr val="bg1">
                  <a:lumMod val="75000"/>
                  <a:lumOff val="25000"/>
                </a:schemeClr>
              </a:solidFill>
            </a:endParaRPr>
          </a:p>
        </p:txBody>
      </p:sp>
      <p:grpSp>
        <p:nvGrpSpPr>
          <p:cNvPr id="97" name="Group 96">
            <a:extLst>
              <a:ext uri="{FF2B5EF4-FFF2-40B4-BE49-F238E27FC236}">
                <a16:creationId xmlns:a16="http://schemas.microsoft.com/office/drawing/2014/main" id="{FBDCBB19-780C-8C1F-C79D-1BA655138A0A}"/>
              </a:ext>
            </a:extLst>
          </p:cNvPr>
          <p:cNvGrpSpPr/>
          <p:nvPr/>
        </p:nvGrpSpPr>
        <p:grpSpPr>
          <a:xfrm>
            <a:off x="4034364" y="3608168"/>
            <a:ext cx="3817006" cy="8047"/>
            <a:chOff x="4034364" y="3608168"/>
            <a:chExt cx="3817006" cy="8047"/>
          </a:xfrm>
        </p:grpSpPr>
        <p:cxnSp>
          <p:nvCxnSpPr>
            <p:cNvPr id="21" name="Straight Arrow Connector 20">
              <a:extLst>
                <a:ext uri="{FF2B5EF4-FFF2-40B4-BE49-F238E27FC236}">
                  <a16:creationId xmlns:a16="http://schemas.microsoft.com/office/drawing/2014/main" id="{F03E5AD6-E529-EDB9-5345-01AB2552F507}"/>
                </a:ext>
              </a:extLst>
            </p:cNvPr>
            <p:cNvCxnSpPr>
              <a:cxnSpLocks/>
            </p:cNvCxnSpPr>
            <p:nvPr/>
          </p:nvCxnSpPr>
          <p:spPr>
            <a:xfrm flipH="1">
              <a:off x="4034364" y="3608168"/>
              <a:ext cx="1969918" cy="8047"/>
            </a:xfrm>
            <a:prstGeom prst="straightConnector1">
              <a:avLst/>
            </a:prstGeom>
            <a:ln w="19050">
              <a:solidFill>
                <a:schemeClr val="bg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0270226-444E-C0E8-47D6-7262B72E49B4}"/>
                </a:ext>
              </a:extLst>
            </p:cNvPr>
            <p:cNvCxnSpPr>
              <a:cxnSpLocks/>
            </p:cNvCxnSpPr>
            <p:nvPr/>
          </p:nvCxnSpPr>
          <p:spPr>
            <a:xfrm flipH="1" flipV="1">
              <a:off x="5994399" y="3608169"/>
              <a:ext cx="1856971" cy="328"/>
            </a:xfrm>
            <a:prstGeom prst="straightConnector1">
              <a:avLst/>
            </a:prstGeom>
            <a:ln w="19050" cap="rnd">
              <a:solidFill>
                <a:schemeClr val="bg1">
                  <a:lumMod val="65000"/>
                  <a:lumOff val="35000"/>
                </a:schemeClr>
              </a:solidFill>
              <a:prstDash val="dash"/>
              <a:round/>
              <a:tailEnd type="triangle" w="lg" len="lg"/>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0D253B63-0D62-BFE2-F71F-F4BE9A36EB30}"/>
              </a:ext>
            </a:extLst>
          </p:cNvPr>
          <p:cNvGrpSpPr/>
          <p:nvPr/>
        </p:nvGrpSpPr>
        <p:grpSpPr>
          <a:xfrm>
            <a:off x="4034364" y="3616215"/>
            <a:ext cx="1" cy="600185"/>
            <a:chOff x="4034364" y="3616215"/>
            <a:chExt cx="1" cy="600185"/>
          </a:xfrm>
        </p:grpSpPr>
        <p:cxnSp>
          <p:nvCxnSpPr>
            <p:cNvPr id="33" name="Straight Arrow Connector 32">
              <a:extLst>
                <a:ext uri="{FF2B5EF4-FFF2-40B4-BE49-F238E27FC236}">
                  <a16:creationId xmlns:a16="http://schemas.microsoft.com/office/drawing/2014/main" id="{404DFEE4-815D-D597-B482-3E4209568535}"/>
                </a:ext>
              </a:extLst>
            </p:cNvPr>
            <p:cNvCxnSpPr>
              <a:cxnSpLocks/>
            </p:cNvCxnSpPr>
            <p:nvPr/>
          </p:nvCxnSpPr>
          <p:spPr>
            <a:xfrm>
              <a:off x="4034364" y="3616215"/>
              <a:ext cx="0" cy="360253"/>
            </a:xfrm>
            <a:prstGeom prst="straightConnector1">
              <a:avLst/>
            </a:prstGeom>
            <a:ln w="19050" cap="rnd">
              <a:solidFill>
                <a:schemeClr val="bg1">
                  <a:lumMod val="65000"/>
                  <a:lumOff val="35000"/>
                </a:schemeClr>
              </a:solidFill>
              <a:prstDash val="dash"/>
              <a:beve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C0721D5-6BD9-6A13-B7A3-7B34C29CBD85}"/>
                </a:ext>
              </a:extLst>
            </p:cNvPr>
            <p:cNvCxnSpPr>
              <a:cxnSpLocks/>
            </p:cNvCxnSpPr>
            <p:nvPr/>
          </p:nvCxnSpPr>
          <p:spPr>
            <a:xfrm>
              <a:off x="4034365" y="3968750"/>
              <a:ext cx="0" cy="247650"/>
            </a:xfrm>
            <a:prstGeom prst="straightConnector1">
              <a:avLst/>
            </a:prstGeom>
            <a:ln w="19050" cap="rnd">
              <a:solidFill>
                <a:schemeClr val="bg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C83A986E-A556-0694-BD93-B2A78DDBCF83}"/>
              </a:ext>
            </a:extLst>
          </p:cNvPr>
          <p:cNvGrpSpPr/>
          <p:nvPr/>
        </p:nvGrpSpPr>
        <p:grpSpPr>
          <a:xfrm>
            <a:off x="4044249" y="4178123"/>
            <a:ext cx="3807121" cy="8048"/>
            <a:chOff x="4044249" y="4178123"/>
            <a:chExt cx="3807121" cy="8048"/>
          </a:xfrm>
        </p:grpSpPr>
        <p:cxnSp>
          <p:nvCxnSpPr>
            <p:cNvPr id="60" name="Straight Arrow Connector 59">
              <a:extLst>
                <a:ext uri="{FF2B5EF4-FFF2-40B4-BE49-F238E27FC236}">
                  <a16:creationId xmlns:a16="http://schemas.microsoft.com/office/drawing/2014/main" id="{4896F8B8-2023-2340-3857-6F42176CFB01}"/>
                </a:ext>
              </a:extLst>
            </p:cNvPr>
            <p:cNvCxnSpPr>
              <a:cxnSpLocks/>
            </p:cNvCxnSpPr>
            <p:nvPr/>
          </p:nvCxnSpPr>
          <p:spPr>
            <a:xfrm>
              <a:off x="4044249" y="4182778"/>
              <a:ext cx="2091522" cy="0"/>
            </a:xfrm>
            <a:prstGeom prst="straightConnector1">
              <a:avLst/>
            </a:prstGeom>
            <a:ln w="19050" cap="rnd">
              <a:solidFill>
                <a:schemeClr val="bg1">
                  <a:lumMod val="65000"/>
                  <a:lumOff val="3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0FD9095-8880-E44B-F40F-71D6EA02E2B3}"/>
                </a:ext>
              </a:extLst>
            </p:cNvPr>
            <p:cNvCxnSpPr>
              <a:cxnSpLocks/>
            </p:cNvCxnSpPr>
            <p:nvPr/>
          </p:nvCxnSpPr>
          <p:spPr>
            <a:xfrm flipH="1">
              <a:off x="6096000" y="4178123"/>
              <a:ext cx="1755370" cy="8048"/>
            </a:xfrm>
            <a:prstGeom prst="straightConnector1">
              <a:avLst/>
            </a:prstGeom>
            <a:ln w="19050">
              <a:solidFill>
                <a:schemeClr val="bg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1B0AEC4F-FAC1-7B59-87CF-81BC7C13BAA5}"/>
              </a:ext>
            </a:extLst>
          </p:cNvPr>
          <p:cNvGrpSpPr/>
          <p:nvPr/>
        </p:nvGrpSpPr>
        <p:grpSpPr>
          <a:xfrm>
            <a:off x="7851370" y="2289280"/>
            <a:ext cx="0" cy="1319217"/>
            <a:chOff x="7851370" y="2289280"/>
            <a:chExt cx="0" cy="1319217"/>
          </a:xfrm>
        </p:grpSpPr>
        <p:cxnSp>
          <p:nvCxnSpPr>
            <p:cNvPr id="20" name="Straight Arrow Connector 19">
              <a:extLst>
                <a:ext uri="{FF2B5EF4-FFF2-40B4-BE49-F238E27FC236}">
                  <a16:creationId xmlns:a16="http://schemas.microsoft.com/office/drawing/2014/main" id="{610E20BE-0283-D92A-2581-B46765CEF550}"/>
                </a:ext>
              </a:extLst>
            </p:cNvPr>
            <p:cNvCxnSpPr>
              <a:cxnSpLocks/>
            </p:cNvCxnSpPr>
            <p:nvPr/>
          </p:nvCxnSpPr>
          <p:spPr>
            <a:xfrm>
              <a:off x="7851370" y="2289280"/>
              <a:ext cx="0" cy="744608"/>
            </a:xfrm>
            <a:prstGeom prst="straightConnector1">
              <a:avLst/>
            </a:prstGeom>
            <a:ln w="19050" cap="rnd">
              <a:solidFill>
                <a:schemeClr val="bg1">
                  <a:lumMod val="65000"/>
                  <a:lumOff val="35000"/>
                </a:schemeClr>
              </a:solidFill>
              <a:prstDash val="dash"/>
              <a:round/>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8CCAE5-D300-3E2F-5BDD-45BDEFDFF8DA}"/>
                </a:ext>
              </a:extLst>
            </p:cNvPr>
            <p:cNvCxnSpPr>
              <a:cxnSpLocks/>
            </p:cNvCxnSpPr>
            <p:nvPr/>
          </p:nvCxnSpPr>
          <p:spPr>
            <a:xfrm>
              <a:off x="7851370" y="3033888"/>
              <a:ext cx="0" cy="574609"/>
            </a:xfrm>
            <a:prstGeom prst="straightConnector1">
              <a:avLst/>
            </a:prstGeom>
            <a:ln w="19050" cap="rnd">
              <a:solidFill>
                <a:schemeClr val="bg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88411F05-3318-05A7-5A96-F752BD72BE47}"/>
              </a:ext>
            </a:extLst>
          </p:cNvPr>
          <p:cNvGrpSpPr/>
          <p:nvPr/>
        </p:nvGrpSpPr>
        <p:grpSpPr>
          <a:xfrm>
            <a:off x="7851369" y="4192478"/>
            <a:ext cx="1" cy="600185"/>
            <a:chOff x="7851369" y="4192478"/>
            <a:chExt cx="1" cy="600185"/>
          </a:xfrm>
        </p:grpSpPr>
        <p:cxnSp>
          <p:nvCxnSpPr>
            <p:cNvPr id="71" name="Straight Arrow Connector 70">
              <a:extLst>
                <a:ext uri="{FF2B5EF4-FFF2-40B4-BE49-F238E27FC236}">
                  <a16:creationId xmlns:a16="http://schemas.microsoft.com/office/drawing/2014/main" id="{9B6EDF9A-E873-EE7F-7106-6E1EC73E634D}"/>
                </a:ext>
              </a:extLst>
            </p:cNvPr>
            <p:cNvCxnSpPr>
              <a:cxnSpLocks/>
            </p:cNvCxnSpPr>
            <p:nvPr/>
          </p:nvCxnSpPr>
          <p:spPr>
            <a:xfrm>
              <a:off x="7851369" y="4192478"/>
              <a:ext cx="0" cy="360253"/>
            </a:xfrm>
            <a:prstGeom prst="straightConnector1">
              <a:avLst/>
            </a:prstGeom>
            <a:ln w="19050" cap="rnd">
              <a:solidFill>
                <a:schemeClr val="bg1">
                  <a:lumMod val="65000"/>
                  <a:lumOff val="35000"/>
                </a:schemeClr>
              </a:solidFill>
              <a:prstDash val="dash"/>
              <a:bevel/>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21A268D-CC7E-A596-4553-3FA29D598AFC}"/>
                </a:ext>
              </a:extLst>
            </p:cNvPr>
            <p:cNvCxnSpPr>
              <a:cxnSpLocks/>
            </p:cNvCxnSpPr>
            <p:nvPr/>
          </p:nvCxnSpPr>
          <p:spPr>
            <a:xfrm>
              <a:off x="7851370" y="4545013"/>
              <a:ext cx="0" cy="247650"/>
            </a:xfrm>
            <a:prstGeom prst="straightConnector1">
              <a:avLst/>
            </a:prstGeom>
            <a:ln w="19050" cap="rnd">
              <a:solidFill>
                <a:schemeClr val="bg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8B99BCEC-2499-A947-F616-CCCC52E29D0F}"/>
              </a:ext>
            </a:extLst>
          </p:cNvPr>
          <p:cNvGrpSpPr/>
          <p:nvPr/>
        </p:nvGrpSpPr>
        <p:grpSpPr>
          <a:xfrm>
            <a:off x="4024482" y="4746992"/>
            <a:ext cx="3817006" cy="8047"/>
            <a:chOff x="4024482" y="4746992"/>
            <a:chExt cx="3817006" cy="8047"/>
          </a:xfrm>
        </p:grpSpPr>
        <p:cxnSp>
          <p:nvCxnSpPr>
            <p:cNvPr id="73" name="Straight Arrow Connector 72">
              <a:extLst>
                <a:ext uri="{FF2B5EF4-FFF2-40B4-BE49-F238E27FC236}">
                  <a16:creationId xmlns:a16="http://schemas.microsoft.com/office/drawing/2014/main" id="{CD55142C-35F7-D238-D926-7538E7A7581C}"/>
                </a:ext>
              </a:extLst>
            </p:cNvPr>
            <p:cNvCxnSpPr>
              <a:cxnSpLocks/>
            </p:cNvCxnSpPr>
            <p:nvPr/>
          </p:nvCxnSpPr>
          <p:spPr>
            <a:xfrm flipH="1">
              <a:off x="4024482" y="4746992"/>
              <a:ext cx="1969918" cy="8047"/>
            </a:xfrm>
            <a:prstGeom prst="straightConnector1">
              <a:avLst/>
            </a:prstGeom>
            <a:ln w="19050">
              <a:solidFill>
                <a:schemeClr val="bg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4E40EAC-86E0-E82D-A968-49B676D8331D}"/>
                </a:ext>
              </a:extLst>
            </p:cNvPr>
            <p:cNvCxnSpPr>
              <a:cxnSpLocks/>
            </p:cNvCxnSpPr>
            <p:nvPr/>
          </p:nvCxnSpPr>
          <p:spPr>
            <a:xfrm flipH="1" flipV="1">
              <a:off x="5984517" y="4746993"/>
              <a:ext cx="1856971" cy="328"/>
            </a:xfrm>
            <a:prstGeom prst="straightConnector1">
              <a:avLst/>
            </a:prstGeom>
            <a:ln w="19050" cap="rnd">
              <a:solidFill>
                <a:schemeClr val="bg1">
                  <a:lumMod val="65000"/>
                  <a:lumOff val="35000"/>
                </a:schemeClr>
              </a:solidFill>
              <a:prstDash val="dash"/>
              <a:round/>
              <a:tailEnd type="triangle" w="lg" len="lg"/>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2507A479-59C7-69B1-9BA3-CBF76E78DEA9}"/>
              </a:ext>
            </a:extLst>
          </p:cNvPr>
          <p:cNvGrpSpPr/>
          <p:nvPr/>
        </p:nvGrpSpPr>
        <p:grpSpPr>
          <a:xfrm>
            <a:off x="4024482" y="4755039"/>
            <a:ext cx="1" cy="600185"/>
            <a:chOff x="4024482" y="4755039"/>
            <a:chExt cx="1" cy="600185"/>
          </a:xfrm>
        </p:grpSpPr>
        <p:cxnSp>
          <p:nvCxnSpPr>
            <p:cNvPr id="74" name="Straight Arrow Connector 73">
              <a:extLst>
                <a:ext uri="{FF2B5EF4-FFF2-40B4-BE49-F238E27FC236}">
                  <a16:creationId xmlns:a16="http://schemas.microsoft.com/office/drawing/2014/main" id="{14BE6605-79D4-B093-2DE4-F2609416FEE2}"/>
                </a:ext>
              </a:extLst>
            </p:cNvPr>
            <p:cNvCxnSpPr>
              <a:cxnSpLocks/>
            </p:cNvCxnSpPr>
            <p:nvPr/>
          </p:nvCxnSpPr>
          <p:spPr>
            <a:xfrm>
              <a:off x="4024482" y="4755039"/>
              <a:ext cx="0" cy="360253"/>
            </a:xfrm>
            <a:prstGeom prst="straightConnector1">
              <a:avLst/>
            </a:prstGeom>
            <a:ln w="19050" cap="rnd">
              <a:solidFill>
                <a:schemeClr val="bg1">
                  <a:lumMod val="65000"/>
                  <a:lumOff val="35000"/>
                </a:schemeClr>
              </a:solidFill>
              <a:prstDash val="dash"/>
              <a:bevel/>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BB77FE0-A321-D3CA-D2B7-691F02D2020C}"/>
                </a:ext>
              </a:extLst>
            </p:cNvPr>
            <p:cNvCxnSpPr>
              <a:cxnSpLocks/>
            </p:cNvCxnSpPr>
            <p:nvPr/>
          </p:nvCxnSpPr>
          <p:spPr>
            <a:xfrm>
              <a:off x="4024483" y="5107574"/>
              <a:ext cx="0" cy="247650"/>
            </a:xfrm>
            <a:prstGeom prst="straightConnector1">
              <a:avLst/>
            </a:prstGeom>
            <a:ln w="19050" cap="rnd">
              <a:solidFill>
                <a:schemeClr val="bg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F786A370-2B71-43D4-FDCF-62D4F2150C71}"/>
              </a:ext>
            </a:extLst>
          </p:cNvPr>
          <p:cNvGrpSpPr/>
          <p:nvPr/>
        </p:nvGrpSpPr>
        <p:grpSpPr>
          <a:xfrm>
            <a:off x="4034367" y="5316947"/>
            <a:ext cx="3807121" cy="8048"/>
            <a:chOff x="4034367" y="5316947"/>
            <a:chExt cx="3807121" cy="8048"/>
          </a:xfrm>
        </p:grpSpPr>
        <p:cxnSp>
          <p:nvCxnSpPr>
            <p:cNvPr id="77" name="Straight Arrow Connector 76">
              <a:extLst>
                <a:ext uri="{FF2B5EF4-FFF2-40B4-BE49-F238E27FC236}">
                  <a16:creationId xmlns:a16="http://schemas.microsoft.com/office/drawing/2014/main" id="{EA81FB5E-7041-BE20-002B-596B28ED646E}"/>
                </a:ext>
              </a:extLst>
            </p:cNvPr>
            <p:cNvCxnSpPr>
              <a:cxnSpLocks/>
            </p:cNvCxnSpPr>
            <p:nvPr/>
          </p:nvCxnSpPr>
          <p:spPr>
            <a:xfrm>
              <a:off x="4034367" y="5321602"/>
              <a:ext cx="2091522" cy="0"/>
            </a:xfrm>
            <a:prstGeom prst="straightConnector1">
              <a:avLst/>
            </a:prstGeom>
            <a:ln w="19050" cap="rnd">
              <a:solidFill>
                <a:schemeClr val="bg1">
                  <a:lumMod val="65000"/>
                  <a:lumOff val="3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3C4A120B-0F3E-3726-544D-A77B32B2FC8F}"/>
                </a:ext>
              </a:extLst>
            </p:cNvPr>
            <p:cNvCxnSpPr>
              <a:cxnSpLocks/>
            </p:cNvCxnSpPr>
            <p:nvPr/>
          </p:nvCxnSpPr>
          <p:spPr>
            <a:xfrm flipH="1">
              <a:off x="6086118" y="5316947"/>
              <a:ext cx="1755370" cy="8048"/>
            </a:xfrm>
            <a:prstGeom prst="straightConnector1">
              <a:avLst/>
            </a:prstGeom>
            <a:ln w="19050">
              <a:solidFill>
                <a:schemeClr val="bg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B5A3A9DD-BA87-D815-2966-C83D062ECD0C}"/>
              </a:ext>
            </a:extLst>
          </p:cNvPr>
          <p:cNvGrpSpPr/>
          <p:nvPr/>
        </p:nvGrpSpPr>
        <p:grpSpPr>
          <a:xfrm>
            <a:off x="7841487" y="5340240"/>
            <a:ext cx="1" cy="600185"/>
            <a:chOff x="7841487" y="5340240"/>
            <a:chExt cx="1" cy="600185"/>
          </a:xfrm>
        </p:grpSpPr>
        <p:cxnSp>
          <p:nvCxnSpPr>
            <p:cNvPr id="79" name="Straight Arrow Connector 78">
              <a:extLst>
                <a:ext uri="{FF2B5EF4-FFF2-40B4-BE49-F238E27FC236}">
                  <a16:creationId xmlns:a16="http://schemas.microsoft.com/office/drawing/2014/main" id="{3AD1A96F-B204-AFC0-F3D1-0BB97BF694E7}"/>
                </a:ext>
              </a:extLst>
            </p:cNvPr>
            <p:cNvCxnSpPr>
              <a:cxnSpLocks/>
            </p:cNvCxnSpPr>
            <p:nvPr/>
          </p:nvCxnSpPr>
          <p:spPr>
            <a:xfrm>
              <a:off x="7841487" y="5340240"/>
              <a:ext cx="0" cy="360253"/>
            </a:xfrm>
            <a:prstGeom prst="straightConnector1">
              <a:avLst/>
            </a:prstGeom>
            <a:ln w="19050" cap="rnd">
              <a:solidFill>
                <a:schemeClr val="bg1">
                  <a:lumMod val="65000"/>
                  <a:lumOff val="35000"/>
                </a:schemeClr>
              </a:solidFill>
              <a:prstDash val="dash"/>
              <a:beve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8DB989E-F6CE-33EF-1E3F-C75B2CD3843E}"/>
                </a:ext>
              </a:extLst>
            </p:cNvPr>
            <p:cNvCxnSpPr>
              <a:cxnSpLocks/>
            </p:cNvCxnSpPr>
            <p:nvPr/>
          </p:nvCxnSpPr>
          <p:spPr>
            <a:xfrm>
              <a:off x="7841488" y="5692775"/>
              <a:ext cx="0" cy="247650"/>
            </a:xfrm>
            <a:prstGeom prst="straightConnector1">
              <a:avLst/>
            </a:prstGeom>
            <a:ln w="19050" cap="rnd">
              <a:solidFill>
                <a:schemeClr val="bg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16D374FD-1965-098A-900B-A299C6C9761C}"/>
              </a:ext>
            </a:extLst>
          </p:cNvPr>
          <p:cNvGrpSpPr/>
          <p:nvPr/>
        </p:nvGrpSpPr>
        <p:grpSpPr>
          <a:xfrm rot="324439">
            <a:off x="4016368" y="5719361"/>
            <a:ext cx="3817006" cy="8047"/>
            <a:chOff x="3995776" y="5881568"/>
            <a:chExt cx="3817006" cy="8047"/>
          </a:xfrm>
        </p:grpSpPr>
        <p:cxnSp>
          <p:nvCxnSpPr>
            <p:cNvPr id="81" name="Straight Arrow Connector 80">
              <a:extLst>
                <a:ext uri="{FF2B5EF4-FFF2-40B4-BE49-F238E27FC236}">
                  <a16:creationId xmlns:a16="http://schemas.microsoft.com/office/drawing/2014/main" id="{54F89FFF-1FEB-3093-DDBB-0B7D4CA3D562}"/>
                </a:ext>
              </a:extLst>
            </p:cNvPr>
            <p:cNvCxnSpPr>
              <a:cxnSpLocks/>
            </p:cNvCxnSpPr>
            <p:nvPr/>
          </p:nvCxnSpPr>
          <p:spPr>
            <a:xfrm flipH="1">
              <a:off x="3995776" y="5881568"/>
              <a:ext cx="1969918" cy="8047"/>
            </a:xfrm>
            <a:prstGeom prst="straightConnector1">
              <a:avLst/>
            </a:prstGeom>
            <a:ln w="19050">
              <a:solidFill>
                <a:schemeClr val="bg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DBD97BA-4AAB-525D-25EB-2E33B8374855}"/>
                </a:ext>
              </a:extLst>
            </p:cNvPr>
            <p:cNvCxnSpPr>
              <a:cxnSpLocks/>
            </p:cNvCxnSpPr>
            <p:nvPr/>
          </p:nvCxnSpPr>
          <p:spPr>
            <a:xfrm flipH="1" flipV="1">
              <a:off x="5955811" y="5881569"/>
              <a:ext cx="1856971" cy="328"/>
            </a:xfrm>
            <a:prstGeom prst="straightConnector1">
              <a:avLst/>
            </a:prstGeom>
            <a:ln w="19050" cap="rnd">
              <a:solidFill>
                <a:schemeClr val="bg1">
                  <a:lumMod val="65000"/>
                  <a:lumOff val="35000"/>
                </a:schemeClr>
              </a:solidFill>
              <a:prstDash val="dash"/>
              <a:round/>
              <a:tailEnd type="triangle" w="lg" len="lg"/>
            </a:ln>
          </p:spPr>
          <p:style>
            <a:lnRef idx="1">
              <a:schemeClr val="accent1"/>
            </a:lnRef>
            <a:fillRef idx="0">
              <a:schemeClr val="accent1"/>
            </a:fillRef>
            <a:effectRef idx="0">
              <a:schemeClr val="accent1"/>
            </a:effectRef>
            <a:fontRef idx="minor">
              <a:schemeClr val="tx1"/>
            </a:fontRef>
          </p:style>
        </p:cxnSp>
      </p:grpSp>
      <p:cxnSp>
        <p:nvCxnSpPr>
          <p:cNvPr id="85" name="Straight Arrow Connector 84">
            <a:extLst>
              <a:ext uri="{FF2B5EF4-FFF2-40B4-BE49-F238E27FC236}">
                <a16:creationId xmlns:a16="http://schemas.microsoft.com/office/drawing/2014/main" id="{60A683D2-D98D-236D-8461-6A3555CD8E57}"/>
              </a:ext>
            </a:extLst>
          </p:cNvPr>
          <p:cNvCxnSpPr>
            <a:cxnSpLocks/>
          </p:cNvCxnSpPr>
          <p:nvPr/>
        </p:nvCxnSpPr>
        <p:spPr>
          <a:xfrm>
            <a:off x="4024481" y="5544109"/>
            <a:ext cx="0" cy="680479"/>
          </a:xfrm>
          <a:prstGeom prst="straightConnector1">
            <a:avLst/>
          </a:prstGeom>
          <a:ln w="19050" cap="rnd">
            <a:solidFill>
              <a:schemeClr val="bg1">
                <a:lumMod val="65000"/>
                <a:lumOff val="35000"/>
              </a:schemeClr>
            </a:solidFill>
            <a:prstDash val="dash"/>
            <a:bevel/>
            <a:tailEnd type="triangle" w="lg" len="lg"/>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2D4E1C33-2BE7-3D99-A0AB-CBF51E48CE4E}"/>
              </a:ext>
            </a:extLst>
          </p:cNvPr>
          <p:cNvSpPr txBox="1"/>
          <p:nvPr/>
        </p:nvSpPr>
        <p:spPr>
          <a:xfrm>
            <a:off x="7923266" y="3281952"/>
            <a:ext cx="792333" cy="307777"/>
          </a:xfrm>
          <a:prstGeom prst="rect">
            <a:avLst/>
          </a:prstGeom>
          <a:solidFill>
            <a:srgbClr val="FD99AA"/>
          </a:solidFill>
          <a:ln w="19050">
            <a:solidFill>
              <a:schemeClr val="accent2">
                <a:lumMod val="75000"/>
              </a:schemeClr>
            </a:solidFill>
          </a:ln>
        </p:spPr>
        <p:txBody>
          <a:bodyPr wrap="none" rtlCol="0" anchor="ctr">
            <a:spAutoFit/>
          </a:bodyPr>
          <a:lstStyle/>
          <a:p>
            <a:r>
              <a:rPr lang="en-US" sz="1400" err="1">
                <a:solidFill>
                  <a:schemeClr val="bg1">
                    <a:lumMod val="75000"/>
                    <a:lumOff val="25000"/>
                  </a:schemeClr>
                </a:solidFill>
              </a:rPr>
              <a:t>co_yield</a:t>
            </a:r>
            <a:endParaRPr lang="en-IN" sz="1400">
              <a:solidFill>
                <a:schemeClr val="bg1">
                  <a:lumMod val="75000"/>
                  <a:lumOff val="25000"/>
                </a:schemeClr>
              </a:solidFill>
            </a:endParaRPr>
          </a:p>
        </p:txBody>
      </p:sp>
      <p:sp>
        <p:nvSpPr>
          <p:cNvPr id="89" name="TextBox 88">
            <a:extLst>
              <a:ext uri="{FF2B5EF4-FFF2-40B4-BE49-F238E27FC236}">
                <a16:creationId xmlns:a16="http://schemas.microsoft.com/office/drawing/2014/main" id="{FE972B7C-66A2-2C32-FFE8-2AB579C8256F}"/>
              </a:ext>
            </a:extLst>
          </p:cNvPr>
          <p:cNvSpPr txBox="1"/>
          <p:nvPr/>
        </p:nvSpPr>
        <p:spPr>
          <a:xfrm>
            <a:off x="7937682" y="4429897"/>
            <a:ext cx="792333" cy="307777"/>
          </a:xfrm>
          <a:prstGeom prst="rect">
            <a:avLst/>
          </a:prstGeom>
          <a:solidFill>
            <a:srgbClr val="FD99AA"/>
          </a:solidFill>
          <a:ln w="19050">
            <a:solidFill>
              <a:schemeClr val="accent2">
                <a:lumMod val="75000"/>
              </a:schemeClr>
            </a:solidFill>
          </a:ln>
        </p:spPr>
        <p:txBody>
          <a:bodyPr wrap="none" rtlCol="0" anchor="ctr">
            <a:spAutoFit/>
          </a:bodyPr>
          <a:lstStyle/>
          <a:p>
            <a:r>
              <a:rPr lang="en-US" sz="1400" err="1">
                <a:solidFill>
                  <a:schemeClr val="bg1">
                    <a:lumMod val="75000"/>
                    <a:lumOff val="25000"/>
                  </a:schemeClr>
                </a:solidFill>
              </a:rPr>
              <a:t>co_yield</a:t>
            </a:r>
            <a:endParaRPr lang="en-IN" sz="1400">
              <a:solidFill>
                <a:schemeClr val="bg1">
                  <a:lumMod val="75000"/>
                  <a:lumOff val="25000"/>
                </a:schemeClr>
              </a:solidFill>
            </a:endParaRPr>
          </a:p>
        </p:txBody>
      </p:sp>
      <p:sp>
        <p:nvSpPr>
          <p:cNvPr id="90" name="TextBox 89">
            <a:extLst>
              <a:ext uri="{FF2B5EF4-FFF2-40B4-BE49-F238E27FC236}">
                <a16:creationId xmlns:a16="http://schemas.microsoft.com/office/drawing/2014/main" id="{E856CBDF-C86E-A0E8-8BEC-55C058E8F92F}"/>
              </a:ext>
            </a:extLst>
          </p:cNvPr>
          <p:cNvSpPr txBox="1"/>
          <p:nvPr/>
        </p:nvSpPr>
        <p:spPr>
          <a:xfrm>
            <a:off x="6442865" y="3238605"/>
            <a:ext cx="978153" cy="307777"/>
          </a:xfrm>
          <a:prstGeom prst="rect">
            <a:avLst/>
          </a:prstGeom>
          <a:solidFill>
            <a:srgbClr val="E2CFF1"/>
          </a:solidFill>
          <a:ln w="19050">
            <a:solidFill>
              <a:srgbClr val="9E61D1"/>
            </a:solidFill>
          </a:ln>
        </p:spPr>
        <p:txBody>
          <a:bodyPr wrap="none" rtlCol="0" anchor="ctr">
            <a:spAutoFit/>
          </a:bodyPr>
          <a:lstStyle/>
          <a:p>
            <a:r>
              <a:rPr lang="en-US" sz="1400">
                <a:solidFill>
                  <a:schemeClr val="bg1">
                    <a:lumMod val="75000"/>
                    <a:lumOff val="25000"/>
                  </a:schemeClr>
                </a:solidFill>
              </a:rPr>
              <a:t>suspended</a:t>
            </a:r>
            <a:endParaRPr lang="en-IN" sz="1400">
              <a:solidFill>
                <a:schemeClr val="bg1">
                  <a:lumMod val="75000"/>
                  <a:lumOff val="25000"/>
                </a:schemeClr>
              </a:solidFill>
            </a:endParaRPr>
          </a:p>
        </p:txBody>
      </p:sp>
      <p:sp>
        <p:nvSpPr>
          <p:cNvPr id="91" name="TextBox 90">
            <a:extLst>
              <a:ext uri="{FF2B5EF4-FFF2-40B4-BE49-F238E27FC236}">
                <a16:creationId xmlns:a16="http://schemas.microsoft.com/office/drawing/2014/main" id="{B131A079-454F-3DD7-6E8F-A6AAE925F2EB}"/>
              </a:ext>
            </a:extLst>
          </p:cNvPr>
          <p:cNvSpPr txBox="1"/>
          <p:nvPr/>
        </p:nvSpPr>
        <p:spPr>
          <a:xfrm>
            <a:off x="6442865" y="4391124"/>
            <a:ext cx="978153" cy="307777"/>
          </a:xfrm>
          <a:prstGeom prst="rect">
            <a:avLst/>
          </a:prstGeom>
          <a:solidFill>
            <a:srgbClr val="E2CFF1"/>
          </a:solidFill>
          <a:ln w="19050">
            <a:solidFill>
              <a:srgbClr val="9E61D1"/>
            </a:solidFill>
          </a:ln>
        </p:spPr>
        <p:txBody>
          <a:bodyPr wrap="none" rtlCol="0" anchor="ctr">
            <a:spAutoFit/>
          </a:bodyPr>
          <a:lstStyle/>
          <a:p>
            <a:r>
              <a:rPr lang="en-US" sz="1400">
                <a:solidFill>
                  <a:schemeClr val="bg1">
                    <a:lumMod val="75000"/>
                    <a:lumOff val="25000"/>
                  </a:schemeClr>
                </a:solidFill>
              </a:rPr>
              <a:t>suspended</a:t>
            </a:r>
            <a:endParaRPr lang="en-IN" sz="1400">
              <a:solidFill>
                <a:schemeClr val="bg1">
                  <a:lumMod val="75000"/>
                  <a:lumOff val="25000"/>
                </a:schemeClr>
              </a:solidFill>
            </a:endParaRPr>
          </a:p>
        </p:txBody>
      </p:sp>
      <p:sp>
        <p:nvSpPr>
          <p:cNvPr id="92" name="TextBox 91">
            <a:extLst>
              <a:ext uri="{FF2B5EF4-FFF2-40B4-BE49-F238E27FC236}">
                <a16:creationId xmlns:a16="http://schemas.microsoft.com/office/drawing/2014/main" id="{892F5C6A-EF51-9972-4E4E-66C35EDF47AA}"/>
              </a:ext>
            </a:extLst>
          </p:cNvPr>
          <p:cNvSpPr txBox="1"/>
          <p:nvPr/>
        </p:nvSpPr>
        <p:spPr>
          <a:xfrm>
            <a:off x="4495013" y="3830077"/>
            <a:ext cx="732123" cy="307777"/>
          </a:xfrm>
          <a:prstGeom prst="rect">
            <a:avLst/>
          </a:prstGeom>
          <a:solidFill>
            <a:srgbClr val="ABE9FF"/>
          </a:solidFill>
          <a:ln w="19050">
            <a:solidFill>
              <a:srgbClr val="00B0F0"/>
            </a:solidFill>
          </a:ln>
        </p:spPr>
        <p:txBody>
          <a:bodyPr wrap="none" rtlCol="0" anchor="ctr">
            <a:spAutoFit/>
          </a:bodyPr>
          <a:lstStyle/>
          <a:p>
            <a:r>
              <a:rPr lang="en-US" sz="1400">
                <a:solidFill>
                  <a:schemeClr val="bg1">
                    <a:lumMod val="75000"/>
                    <a:lumOff val="25000"/>
                  </a:schemeClr>
                </a:solidFill>
              </a:rPr>
              <a:t>resume</a:t>
            </a:r>
            <a:endParaRPr lang="en-IN" sz="1400">
              <a:solidFill>
                <a:schemeClr val="bg1">
                  <a:lumMod val="75000"/>
                  <a:lumOff val="25000"/>
                </a:schemeClr>
              </a:solidFill>
            </a:endParaRPr>
          </a:p>
        </p:txBody>
      </p:sp>
      <p:sp>
        <p:nvSpPr>
          <p:cNvPr id="93" name="TextBox 92">
            <a:extLst>
              <a:ext uri="{FF2B5EF4-FFF2-40B4-BE49-F238E27FC236}">
                <a16:creationId xmlns:a16="http://schemas.microsoft.com/office/drawing/2014/main" id="{43A4F9F3-2941-0160-AD56-C421052EF909}"/>
              </a:ext>
            </a:extLst>
          </p:cNvPr>
          <p:cNvSpPr txBox="1"/>
          <p:nvPr/>
        </p:nvSpPr>
        <p:spPr>
          <a:xfrm>
            <a:off x="4495013" y="4967269"/>
            <a:ext cx="732123" cy="307777"/>
          </a:xfrm>
          <a:prstGeom prst="rect">
            <a:avLst/>
          </a:prstGeom>
          <a:solidFill>
            <a:srgbClr val="ABE9FF"/>
          </a:solidFill>
          <a:ln w="19050">
            <a:solidFill>
              <a:srgbClr val="00B0F0"/>
            </a:solidFill>
          </a:ln>
        </p:spPr>
        <p:txBody>
          <a:bodyPr wrap="none" rtlCol="0" anchor="ctr">
            <a:spAutoFit/>
          </a:bodyPr>
          <a:lstStyle/>
          <a:p>
            <a:r>
              <a:rPr lang="en-US" sz="1400">
                <a:solidFill>
                  <a:schemeClr val="bg1">
                    <a:lumMod val="75000"/>
                    <a:lumOff val="25000"/>
                  </a:schemeClr>
                </a:solidFill>
              </a:rPr>
              <a:t>resume</a:t>
            </a:r>
            <a:endParaRPr lang="en-IN" sz="1400">
              <a:solidFill>
                <a:schemeClr val="bg1">
                  <a:lumMod val="75000"/>
                  <a:lumOff val="25000"/>
                </a:schemeClr>
              </a:solidFill>
            </a:endParaRPr>
          </a:p>
        </p:txBody>
      </p:sp>
    </p:spTree>
    <p:extLst>
      <p:ext uri="{BB962C8B-B14F-4D97-AF65-F5344CB8AC3E}">
        <p14:creationId xmlns:p14="http://schemas.microsoft.com/office/powerpoint/2010/main" val="31274428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wipe(up)">
                                      <p:cBhvr>
                                        <p:cTn id="17" dur="10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95"/>
                                        </p:tgtEl>
                                        <p:attrNameLst>
                                          <p:attrName>style.visibility</p:attrName>
                                        </p:attrNameLst>
                                      </p:cBhvr>
                                      <p:to>
                                        <p:strVal val="visible"/>
                                      </p:to>
                                    </p:set>
                                    <p:animEffect transition="in" filter="wipe(down)">
                                      <p:cBhvr>
                                        <p:cTn id="26" dur="500"/>
                                        <p:tgtEl>
                                          <p:spTgt spid="9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96"/>
                                        </p:tgtEl>
                                        <p:attrNameLst>
                                          <p:attrName>style.visibility</p:attrName>
                                        </p:attrNameLst>
                                      </p:cBhvr>
                                      <p:to>
                                        <p:strVal val="visible"/>
                                      </p:to>
                                    </p:set>
                                    <p:animEffect transition="in" filter="wipe(up)">
                                      <p:cBhvr>
                                        <p:cTn id="31" dur="1000"/>
                                        <p:tgtEl>
                                          <p:spTgt spid="9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fade">
                                      <p:cBhvr>
                                        <p:cTn id="36" dur="500"/>
                                        <p:tgtEl>
                                          <p:spTgt spid="8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0"/>
                                        </p:tgtEl>
                                        <p:attrNameLst>
                                          <p:attrName>style.visibility</p:attrName>
                                        </p:attrNameLst>
                                      </p:cBhvr>
                                      <p:to>
                                        <p:strVal val="visible"/>
                                      </p:to>
                                    </p:set>
                                    <p:animEffect transition="in" filter="fade">
                                      <p:cBhvr>
                                        <p:cTn id="41" dur="500"/>
                                        <p:tgtEl>
                                          <p:spTgt spid="90"/>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97"/>
                                        </p:tgtEl>
                                        <p:attrNameLst>
                                          <p:attrName>style.visibility</p:attrName>
                                        </p:attrNameLst>
                                      </p:cBhvr>
                                      <p:to>
                                        <p:strVal val="visible"/>
                                      </p:to>
                                    </p:set>
                                    <p:animEffect transition="in" filter="wipe(right)">
                                      <p:cBhvr>
                                        <p:cTn id="45" dur="1000"/>
                                        <p:tgtEl>
                                          <p:spTgt spid="9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wipe(up)">
                                      <p:cBhvr>
                                        <p:cTn id="50" dur="1000"/>
                                        <p:tgtEl>
                                          <p:spTgt spid="9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2"/>
                                        </p:tgtEl>
                                        <p:attrNameLst>
                                          <p:attrName>style.visibility</p:attrName>
                                        </p:attrNameLst>
                                      </p:cBhvr>
                                      <p:to>
                                        <p:strVal val="visible"/>
                                      </p:to>
                                    </p:set>
                                    <p:animEffect transition="in" filter="fade">
                                      <p:cBhvr>
                                        <p:cTn id="55" dur="500"/>
                                        <p:tgtEl>
                                          <p:spTgt spid="92"/>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99"/>
                                        </p:tgtEl>
                                        <p:attrNameLst>
                                          <p:attrName>style.visibility</p:attrName>
                                        </p:attrNameLst>
                                      </p:cBhvr>
                                      <p:to>
                                        <p:strVal val="visible"/>
                                      </p:to>
                                    </p:set>
                                    <p:animEffect transition="in" filter="wipe(left)">
                                      <p:cBhvr>
                                        <p:cTn id="59" dur="1000"/>
                                        <p:tgtEl>
                                          <p:spTgt spid="9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00"/>
                                        </p:tgtEl>
                                        <p:attrNameLst>
                                          <p:attrName>style.visibility</p:attrName>
                                        </p:attrNameLst>
                                      </p:cBhvr>
                                      <p:to>
                                        <p:strVal val="visible"/>
                                      </p:to>
                                    </p:set>
                                    <p:animEffect transition="in" filter="wipe(up)">
                                      <p:cBhvr>
                                        <p:cTn id="64" dur="1000"/>
                                        <p:tgtEl>
                                          <p:spTgt spid="10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fade">
                                      <p:cBhvr>
                                        <p:cTn id="69" dur="500"/>
                                        <p:tgtEl>
                                          <p:spTgt spid="8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fade">
                                      <p:cBhvr>
                                        <p:cTn id="74" dur="500"/>
                                        <p:tgtEl>
                                          <p:spTgt spid="91"/>
                                        </p:tgtEl>
                                      </p:cBhvr>
                                    </p:animEffect>
                                  </p:childTnLst>
                                </p:cTn>
                              </p:par>
                            </p:childTnLst>
                          </p:cTn>
                        </p:par>
                        <p:par>
                          <p:cTn id="75" fill="hold">
                            <p:stCondLst>
                              <p:cond delay="500"/>
                            </p:stCondLst>
                            <p:childTnLst>
                              <p:par>
                                <p:cTn id="76" presetID="22" presetClass="entr" presetSubtype="2" fill="hold" nodeType="afterEffect">
                                  <p:stCondLst>
                                    <p:cond delay="0"/>
                                  </p:stCondLst>
                                  <p:childTnLst>
                                    <p:set>
                                      <p:cBhvr>
                                        <p:cTn id="77" dur="1" fill="hold">
                                          <p:stCondLst>
                                            <p:cond delay="0"/>
                                          </p:stCondLst>
                                        </p:cTn>
                                        <p:tgtEl>
                                          <p:spTgt spid="101"/>
                                        </p:tgtEl>
                                        <p:attrNameLst>
                                          <p:attrName>style.visibility</p:attrName>
                                        </p:attrNameLst>
                                      </p:cBhvr>
                                      <p:to>
                                        <p:strVal val="visible"/>
                                      </p:to>
                                    </p:set>
                                    <p:animEffect transition="in" filter="wipe(right)">
                                      <p:cBhvr>
                                        <p:cTn id="78" dur="1000"/>
                                        <p:tgtEl>
                                          <p:spTgt spid="10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102"/>
                                        </p:tgtEl>
                                        <p:attrNameLst>
                                          <p:attrName>style.visibility</p:attrName>
                                        </p:attrNameLst>
                                      </p:cBhvr>
                                      <p:to>
                                        <p:strVal val="visible"/>
                                      </p:to>
                                    </p:set>
                                    <p:animEffect transition="in" filter="wipe(up)">
                                      <p:cBhvr>
                                        <p:cTn id="83" dur="1000"/>
                                        <p:tgtEl>
                                          <p:spTgt spid="102"/>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childTnLst>
                          </p:cTn>
                        </p:par>
                        <p:par>
                          <p:cTn id="89" fill="hold">
                            <p:stCondLst>
                              <p:cond delay="500"/>
                            </p:stCondLst>
                            <p:childTnLst>
                              <p:par>
                                <p:cTn id="90" presetID="22" presetClass="entr" presetSubtype="8" fill="hold" nodeType="afterEffect">
                                  <p:stCondLst>
                                    <p:cond delay="0"/>
                                  </p:stCondLst>
                                  <p:childTnLst>
                                    <p:set>
                                      <p:cBhvr>
                                        <p:cTn id="91" dur="1" fill="hold">
                                          <p:stCondLst>
                                            <p:cond delay="0"/>
                                          </p:stCondLst>
                                        </p:cTn>
                                        <p:tgtEl>
                                          <p:spTgt spid="103"/>
                                        </p:tgtEl>
                                        <p:attrNameLst>
                                          <p:attrName>style.visibility</p:attrName>
                                        </p:attrNameLst>
                                      </p:cBhvr>
                                      <p:to>
                                        <p:strVal val="visible"/>
                                      </p:to>
                                    </p:set>
                                    <p:animEffect transition="in" filter="wipe(left)">
                                      <p:cBhvr>
                                        <p:cTn id="92" dur="1000"/>
                                        <p:tgtEl>
                                          <p:spTgt spid="10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104"/>
                                        </p:tgtEl>
                                        <p:attrNameLst>
                                          <p:attrName>style.visibility</p:attrName>
                                        </p:attrNameLst>
                                      </p:cBhvr>
                                      <p:to>
                                        <p:strVal val="visible"/>
                                      </p:to>
                                    </p:set>
                                    <p:animEffect transition="in" filter="wipe(up)">
                                      <p:cBhvr>
                                        <p:cTn id="97" dur="1000"/>
                                        <p:tgtEl>
                                          <p:spTgt spid="10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fade">
                                      <p:cBhvr>
                                        <p:cTn id="102" dur="500"/>
                                        <p:tgtEl>
                                          <p:spTgt spid="38"/>
                                        </p:tgtEl>
                                      </p:cBhvr>
                                    </p:animEffect>
                                  </p:childTnLst>
                                </p:cTn>
                              </p:par>
                            </p:childTnLst>
                          </p:cTn>
                        </p:par>
                        <p:par>
                          <p:cTn id="103" fill="hold">
                            <p:stCondLst>
                              <p:cond delay="500"/>
                            </p:stCondLst>
                            <p:childTnLst>
                              <p:par>
                                <p:cTn id="104" presetID="22" presetClass="entr" presetSubtype="2" fill="hold" nodeType="afterEffect">
                                  <p:stCondLst>
                                    <p:cond delay="0"/>
                                  </p:stCondLst>
                                  <p:childTnLst>
                                    <p:set>
                                      <p:cBhvr>
                                        <p:cTn id="105" dur="1" fill="hold">
                                          <p:stCondLst>
                                            <p:cond delay="0"/>
                                          </p:stCondLst>
                                        </p:cTn>
                                        <p:tgtEl>
                                          <p:spTgt spid="84"/>
                                        </p:tgtEl>
                                        <p:attrNameLst>
                                          <p:attrName>style.visibility</p:attrName>
                                        </p:attrNameLst>
                                      </p:cBhvr>
                                      <p:to>
                                        <p:strVal val="visible"/>
                                      </p:to>
                                    </p:set>
                                    <p:animEffect transition="in" filter="wipe(right)">
                                      <p:cBhvr>
                                        <p:cTn id="106" dur="1000"/>
                                        <p:tgtEl>
                                          <p:spTgt spid="8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85"/>
                                        </p:tgtEl>
                                        <p:attrNameLst>
                                          <p:attrName>style.visibility</p:attrName>
                                        </p:attrNameLst>
                                      </p:cBhvr>
                                      <p:to>
                                        <p:strVal val="visible"/>
                                      </p:to>
                                    </p:set>
                                    <p:animEffect transition="in" filter="wipe(up)">
                                      <p:cBhvr>
                                        <p:cTn id="111"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7" grpId="0" animBg="1"/>
      <p:bldP spid="38" grpId="0" animBg="1"/>
      <p:bldP spid="88" grpId="0" animBg="1"/>
      <p:bldP spid="89" grpId="0" animBg="1"/>
      <p:bldP spid="90" grpId="0" animBg="1"/>
      <p:bldP spid="91" grpId="0" animBg="1"/>
      <p:bldP spid="92" grpId="0" animBg="1"/>
      <p:bldP spid="93" grpId="0" animBg="1"/>
    </p:bld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ED91-76EA-AF79-1406-0AAE3694F519}"/>
              </a:ext>
            </a:extLst>
          </p:cNvPr>
          <p:cNvSpPr>
            <a:spLocks noGrp="1"/>
          </p:cNvSpPr>
          <p:nvPr>
            <p:ph type="title"/>
          </p:nvPr>
        </p:nvSpPr>
        <p:spPr/>
        <p:txBody>
          <a:bodyPr/>
          <a:lstStyle/>
          <a:p>
            <a:r>
              <a:rPr lang="en-US"/>
              <a:t>Coroutine Example</a:t>
            </a:r>
            <a:endParaRPr lang="en-IN"/>
          </a:p>
        </p:txBody>
      </p:sp>
      <p:sp>
        <p:nvSpPr>
          <p:cNvPr id="5" name="TextBox 4">
            <a:extLst>
              <a:ext uri="{FF2B5EF4-FFF2-40B4-BE49-F238E27FC236}">
                <a16:creationId xmlns:a16="http://schemas.microsoft.com/office/drawing/2014/main" id="{F4D5865A-5AE2-608F-0E1A-375F1B9E83DF}"/>
              </a:ext>
            </a:extLst>
          </p:cNvPr>
          <p:cNvSpPr txBox="1"/>
          <p:nvPr/>
        </p:nvSpPr>
        <p:spPr>
          <a:xfrm>
            <a:off x="7835900" y="3866824"/>
            <a:ext cx="2822575" cy="738664"/>
          </a:xfrm>
          <a:prstGeom prst="rect">
            <a:avLst/>
          </a:prstGeom>
          <a:solidFill>
            <a:schemeClr val="bg1">
              <a:lumMod val="85000"/>
              <a:lumOff val="15000"/>
            </a:schemeClr>
          </a:solidFill>
        </p:spPr>
        <p:txBody>
          <a:bodyPr wrap="square">
            <a:spAutoFit/>
          </a:bodyPr>
          <a:lstStyle/>
          <a:p>
            <a:pPr marR="0" algn="l" rtl="0"/>
            <a:r>
              <a:rPr lang="en-IN" sz="1400" b="0" u="none" strike="noStrike" baseline="0">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Task</a:t>
            </a:r>
            <a:r>
              <a:rPr lang="en-IN" sz="14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u="none" strike="noStrike" baseline="0" err="1">
                <a:solidFill>
                  <a:srgbClr val="00E6E6"/>
                </a:solidFill>
                <a:latin typeface="JetBrains Mono" panose="02000009000000000000" pitchFamily="49" charset="0"/>
                <a:ea typeface="JetBrains Mono" panose="02000009000000000000" pitchFamily="49" charset="0"/>
                <a:cs typeface="JetBrains Mono" panose="02000009000000000000" pitchFamily="49" charset="0"/>
              </a:rPr>
              <a:t>CoFunction</a:t>
            </a:r>
            <a:r>
              <a:rPr lang="en-IN" sz="1400" b="0" u="none"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u="none"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u="none" strike="noStrike" baseline="0" err="1">
                <a:solidFill>
                  <a:srgbClr val="D8A0DF"/>
                </a:solidFill>
                <a:latin typeface="JetBrains Mono" panose="02000009000000000000" pitchFamily="49" charset="0"/>
                <a:ea typeface="JetBrains Mono" panose="02000009000000000000" pitchFamily="49" charset="0"/>
                <a:cs typeface="JetBrains Mono" panose="02000009000000000000" pitchFamily="49" charset="0"/>
              </a:rPr>
              <a:t>co_return</a:t>
            </a:r>
            <a:r>
              <a:rPr lang="en-IN" sz="14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u="none"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7" name="TextBox 6">
            <a:extLst>
              <a:ext uri="{FF2B5EF4-FFF2-40B4-BE49-F238E27FC236}">
                <a16:creationId xmlns:a16="http://schemas.microsoft.com/office/drawing/2014/main" id="{8BD1B528-11A5-560D-61A7-C0E5BDBF11F2}"/>
              </a:ext>
            </a:extLst>
          </p:cNvPr>
          <p:cNvSpPr txBox="1"/>
          <p:nvPr/>
        </p:nvSpPr>
        <p:spPr>
          <a:xfrm>
            <a:off x="773112" y="3232498"/>
            <a:ext cx="5387975" cy="1384995"/>
          </a:xfrm>
          <a:prstGeom prst="rect">
            <a:avLst/>
          </a:prstGeom>
          <a:solidFill>
            <a:schemeClr val="bg1">
              <a:lumMod val="85000"/>
              <a:lumOff val="15000"/>
            </a:schemeClr>
          </a:solidFill>
        </p:spPr>
        <p:txBody>
          <a:bodyPr wrap="square">
            <a:spAutoFit/>
          </a:bodyPr>
          <a:lstStyle/>
          <a:p>
            <a:pPr marR="0" algn="l" rtl="0"/>
            <a:r>
              <a:rPr lang="en-IN" sz="1400" b="0" i="0" u="none" strike="noStrike" baseline="0">
                <a:solidFill>
                  <a:srgbClr val="B0E080"/>
                </a:solidFill>
                <a:latin typeface="JetBrains Mono" panose="02000009000000000000" pitchFamily="49" charset="0"/>
                <a:ea typeface="JetBrains Mono" panose="02000009000000000000" pitchFamily="49" charset="0"/>
                <a:cs typeface="JetBrains Mono" panose="02000009000000000000" pitchFamily="49" charset="0"/>
              </a:rPr>
              <a:t>int</a:t>
            </a:r>
            <a:r>
              <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i="0" u="none" strike="noStrike" baseline="0">
                <a:solidFill>
                  <a:srgbClr val="00E6E6"/>
                </a:solidFill>
                <a:latin typeface="JetBrains Mono" panose="02000009000000000000" pitchFamily="49" charset="0"/>
                <a:ea typeface="JetBrains Mono" panose="02000009000000000000" pitchFamily="49" charset="0"/>
                <a:cs typeface="JetBrains Mono" panose="02000009000000000000" pitchFamily="49" charset="0"/>
              </a:rPr>
              <a:t>main</a:t>
            </a:r>
            <a:r>
              <a:rPr lang="en-IN" sz="1400" b="0" i="0" u="none"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i="0" u="none"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i="0" u="none" strike="noStrike" baseline="0">
                <a:solidFill>
                  <a:srgbClr val="ED94C2"/>
                </a:solidFill>
                <a:latin typeface="JetBrains Mono" panose="02000009000000000000" pitchFamily="49" charset="0"/>
                <a:ea typeface="JetBrains Mono" panose="02000009000000000000" pitchFamily="49" charset="0"/>
                <a:cs typeface="JetBrains Mono" panose="02000009000000000000" pitchFamily="49" charset="0"/>
              </a:rPr>
              <a:t>std</a:t>
            </a:r>
            <a:r>
              <a:rPr lang="en-IN" sz="1400" b="0" i="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i="0" u="none" strike="noStrike" baseline="0" err="1">
                <a:solidFill>
                  <a:srgbClr val="F44ACA"/>
                </a:solidFill>
                <a:latin typeface="JetBrains Mono" panose="02000009000000000000" pitchFamily="49" charset="0"/>
                <a:ea typeface="JetBrains Mono" panose="02000009000000000000" pitchFamily="49" charset="0"/>
                <a:cs typeface="JetBrains Mono" panose="02000009000000000000" pitchFamily="49" charset="0"/>
              </a:rPr>
              <a:t>cout</a:t>
            </a:r>
            <a:r>
              <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i="0" u="none" strike="noStrike" baseline="0">
                <a:solidFill>
                  <a:srgbClr val="4EC9B0"/>
                </a:solidFill>
                <a:latin typeface="JetBrains Mono" panose="02000009000000000000" pitchFamily="49" charset="0"/>
                <a:ea typeface="JetBrains Mono" panose="02000009000000000000" pitchFamily="49" charset="0"/>
                <a:cs typeface="JetBrains Mono" panose="02000009000000000000" pitchFamily="49" charset="0"/>
              </a:rPr>
              <a:t>&lt;&lt;</a:t>
            </a:r>
            <a:r>
              <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i="0" u="none" strike="noStrike" baseline="0">
                <a:solidFill>
                  <a:srgbClr val="E8C9BB"/>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i="1" u="none" strike="noStrike" baseline="0">
                <a:solidFill>
                  <a:srgbClr val="FFFF00"/>
                </a:solidFill>
                <a:latin typeface="JetBrains Mono" panose="02000009000000000000" pitchFamily="49" charset="0"/>
                <a:ea typeface="JetBrains Mono" panose="02000009000000000000" pitchFamily="49" charset="0"/>
                <a:cs typeface="JetBrains Mono" panose="02000009000000000000" pitchFamily="49" charset="0"/>
              </a:rPr>
              <a:t>main() started</a:t>
            </a:r>
            <a:r>
              <a:rPr lang="en-IN" sz="1400" b="0" i="0" u="none" strike="noStrike" baseline="0">
                <a:solidFill>
                  <a:srgbClr val="FFD68F"/>
                </a:solidFill>
                <a:latin typeface="JetBrains Mono" panose="02000009000000000000" pitchFamily="49" charset="0"/>
                <a:ea typeface="JetBrains Mono" panose="02000009000000000000" pitchFamily="49" charset="0"/>
                <a:cs typeface="JetBrains Mono" panose="02000009000000000000" pitchFamily="49" charset="0"/>
              </a:rPr>
              <a:t>\n</a:t>
            </a:r>
            <a:r>
              <a:rPr lang="en-IN" sz="1400" b="0" i="0" u="none" strike="noStrike" baseline="0">
                <a:solidFill>
                  <a:srgbClr val="E8C9BB"/>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i="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i="0" u="none" strike="noStrike" baseline="0">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Task</a:t>
            </a:r>
            <a:r>
              <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i="0" u="none" strike="noStrike" baseline="0" err="1">
                <a:solidFill>
                  <a:srgbClr val="9CDCFE"/>
                </a:solidFill>
                <a:latin typeface="JetBrains Mono" panose="02000009000000000000" pitchFamily="49" charset="0"/>
                <a:ea typeface="JetBrains Mono" panose="02000009000000000000" pitchFamily="49" charset="0"/>
                <a:cs typeface="JetBrains Mono" panose="02000009000000000000" pitchFamily="49" charset="0"/>
              </a:rPr>
              <a:t>task</a:t>
            </a:r>
            <a:r>
              <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i="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i="0" u="none" strike="noStrike" baseline="0" err="1">
                <a:solidFill>
                  <a:srgbClr val="00E6E6"/>
                </a:solidFill>
                <a:latin typeface="JetBrains Mono" panose="02000009000000000000" pitchFamily="49" charset="0"/>
                <a:ea typeface="JetBrains Mono" panose="02000009000000000000" pitchFamily="49" charset="0"/>
                <a:cs typeface="JetBrains Mono" panose="02000009000000000000" pitchFamily="49" charset="0"/>
              </a:rPr>
              <a:t>CoFunction</a:t>
            </a:r>
            <a:r>
              <a:rPr lang="en-IN" sz="1400" b="0" i="0" u="none" strike="noStrike" baseline="0">
                <a:solidFill>
                  <a:srgbClr val="65ADE5"/>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i="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i="0" u="none" strike="noStrike" baseline="0">
                <a:solidFill>
                  <a:srgbClr val="ED94C2"/>
                </a:solidFill>
                <a:latin typeface="JetBrains Mono" panose="02000009000000000000" pitchFamily="49" charset="0"/>
                <a:ea typeface="JetBrains Mono" panose="02000009000000000000" pitchFamily="49" charset="0"/>
                <a:cs typeface="JetBrains Mono" panose="02000009000000000000" pitchFamily="49" charset="0"/>
              </a:rPr>
              <a:t>std</a:t>
            </a:r>
            <a:r>
              <a:rPr lang="en-IN" sz="1400" b="0" i="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i="0" u="none" strike="noStrike" baseline="0" err="1">
                <a:solidFill>
                  <a:srgbClr val="F44ACA"/>
                </a:solidFill>
                <a:latin typeface="JetBrains Mono" panose="02000009000000000000" pitchFamily="49" charset="0"/>
                <a:ea typeface="JetBrains Mono" panose="02000009000000000000" pitchFamily="49" charset="0"/>
                <a:cs typeface="JetBrains Mono" panose="02000009000000000000" pitchFamily="49" charset="0"/>
              </a:rPr>
              <a:t>cout</a:t>
            </a:r>
            <a:r>
              <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i="0" u="none" strike="noStrike" baseline="0">
                <a:solidFill>
                  <a:srgbClr val="4EC9B0"/>
                </a:solidFill>
                <a:latin typeface="JetBrains Mono" panose="02000009000000000000" pitchFamily="49" charset="0"/>
                <a:ea typeface="JetBrains Mono" panose="02000009000000000000" pitchFamily="49" charset="0"/>
                <a:cs typeface="JetBrains Mono" panose="02000009000000000000" pitchFamily="49" charset="0"/>
              </a:rPr>
              <a:t>&lt;&lt;</a:t>
            </a:r>
            <a:r>
              <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i="0" u="none" strike="noStrike" baseline="0">
                <a:solidFill>
                  <a:srgbClr val="E8C9BB"/>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i="1" u="none" strike="noStrike" baseline="0">
                <a:solidFill>
                  <a:srgbClr val="FFFF00"/>
                </a:solidFill>
                <a:latin typeface="JetBrains Mono" panose="02000009000000000000" pitchFamily="49" charset="0"/>
                <a:ea typeface="JetBrains Mono" panose="02000009000000000000" pitchFamily="49" charset="0"/>
                <a:cs typeface="JetBrains Mono" panose="02000009000000000000" pitchFamily="49" charset="0"/>
              </a:rPr>
              <a:t>main() Resuming coroutine</a:t>
            </a:r>
            <a:r>
              <a:rPr lang="en-IN" sz="1400" b="0" i="0" u="none" strike="noStrike" baseline="0">
                <a:solidFill>
                  <a:srgbClr val="FFD68F"/>
                </a:solidFill>
                <a:latin typeface="JetBrains Mono" panose="02000009000000000000" pitchFamily="49" charset="0"/>
                <a:ea typeface="JetBrains Mono" panose="02000009000000000000" pitchFamily="49" charset="0"/>
                <a:cs typeface="JetBrains Mono" panose="02000009000000000000" pitchFamily="49" charset="0"/>
              </a:rPr>
              <a:t>\n</a:t>
            </a:r>
            <a:r>
              <a:rPr lang="en-IN" sz="1400" b="0" i="0" u="none" strike="noStrike" baseline="0">
                <a:solidFill>
                  <a:srgbClr val="E8C9BB"/>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i="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i="0" u="none" strike="noStrike" baseline="0" err="1">
                <a:solidFill>
                  <a:srgbClr val="9CDCFE"/>
                </a:solidFill>
                <a:latin typeface="JetBrains Mono" panose="02000009000000000000" pitchFamily="49" charset="0"/>
                <a:ea typeface="JetBrains Mono" panose="02000009000000000000" pitchFamily="49" charset="0"/>
                <a:cs typeface="JetBrains Mono" panose="02000009000000000000" pitchFamily="49" charset="0"/>
              </a:rPr>
              <a:t>task</a:t>
            </a:r>
            <a:r>
              <a:rPr lang="en-IN" sz="1400" b="0" i="0" u="none" strike="noStrike" baseline="0" err="1">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i="0" u="none" strike="noStrike" baseline="0" err="1">
                <a:solidFill>
                  <a:srgbClr val="47DA52"/>
                </a:solidFill>
                <a:latin typeface="JetBrains Mono" panose="02000009000000000000" pitchFamily="49" charset="0"/>
                <a:ea typeface="JetBrains Mono" panose="02000009000000000000" pitchFamily="49" charset="0"/>
                <a:cs typeface="JetBrains Mono" panose="02000009000000000000" pitchFamily="49" charset="0"/>
              </a:rPr>
              <a:t>m_Handle</a:t>
            </a:r>
            <a:r>
              <a:rPr lang="en-IN" sz="1400" b="0" i="0" u="none" strike="noStrike" baseline="0" err="1">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i="0" u="none" strike="noStrike" baseline="0" err="1">
                <a:solidFill>
                  <a:srgbClr val="FBFFC1"/>
                </a:solidFill>
                <a:latin typeface="JetBrains Mono" panose="02000009000000000000" pitchFamily="49" charset="0"/>
                <a:ea typeface="JetBrains Mono" panose="02000009000000000000" pitchFamily="49" charset="0"/>
                <a:cs typeface="JetBrains Mono" panose="02000009000000000000" pitchFamily="49" charset="0"/>
              </a:rPr>
              <a:t>resume</a:t>
            </a:r>
            <a:r>
              <a:rPr lang="en-IN" sz="1400" b="0" i="0" u="none" strike="noStrike" baseline="0">
                <a:solidFill>
                  <a:srgbClr val="65ADE5"/>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i="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i="0" u="none"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i="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5154102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Instructor</a:t>
            </a:r>
          </a:p>
        </p:txBody>
      </p:sp>
      <p:sp>
        <p:nvSpPr>
          <p:cNvPr id="3" name="Content Placeholder 2"/>
          <p:cNvSpPr>
            <a:spLocks noGrp="1"/>
          </p:cNvSpPr>
          <p:nvPr>
            <p:ph idx="1"/>
          </p:nvPr>
        </p:nvSpPr>
        <p:spPr/>
        <p:txBody>
          <a:bodyPr>
            <a:normAutofit/>
          </a:bodyPr>
          <a:lstStyle/>
          <a:p>
            <a:r>
              <a:rPr lang="en-IN" sz="3600" dirty="0"/>
              <a:t>Umar Lone</a:t>
            </a:r>
          </a:p>
          <a:p>
            <a:endParaRPr lang="en-IN" sz="3600" dirty="0"/>
          </a:p>
          <a:p>
            <a:r>
              <a:rPr lang="en-IN" sz="3600" dirty="0"/>
              <a:t>C++, STL, Java, C#, Android, Unity, Design Patterns, Win32 API, MFC, COM, ATL, Boost, Linux…</a:t>
            </a:r>
          </a:p>
          <a:p>
            <a:endParaRPr lang="en-IN" sz="3600" dirty="0"/>
          </a:p>
          <a:p>
            <a:r>
              <a:rPr lang="en-IN" dirty="0"/>
              <a:t>Owner of </a:t>
            </a:r>
            <a:r>
              <a:rPr lang="en-IN" sz="3600" dirty="0" err="1"/>
              <a:t>Poash</a:t>
            </a:r>
            <a:r>
              <a:rPr lang="en-IN" sz="3600" dirty="0"/>
              <a:t> Technologies (</a:t>
            </a:r>
            <a:r>
              <a:rPr lang="en-IN" sz="3600" dirty="0">
                <a:hlinkClick r:id="rId2"/>
              </a:rPr>
              <a:t>www.poash.com</a:t>
            </a:r>
            <a:r>
              <a:rPr lang="en-IN" sz="3600" dirty="0"/>
              <a:t>,  </a:t>
            </a:r>
            <a:r>
              <a:rPr lang="en-IN" sz="3600" dirty="0">
                <a:hlinkClick r:id="rId3"/>
              </a:rPr>
              <a:t>learning.poash.com  </a:t>
            </a:r>
            <a:r>
              <a:rPr lang="en-IN" sz="3600" dirty="0"/>
              <a:t>)</a:t>
            </a:r>
          </a:p>
          <a:p>
            <a:endParaRPr lang="en-IN" sz="3600" dirty="0"/>
          </a:p>
        </p:txBody>
      </p:sp>
    </p:spTree>
    <p:extLst>
      <p:ext uri="{BB962C8B-B14F-4D97-AF65-F5344CB8AC3E}">
        <p14:creationId xmlns:p14="http://schemas.microsoft.com/office/powerpoint/2010/main" val="105006744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3181-BDAE-FEF1-B603-50049D36D210}"/>
              </a:ext>
            </a:extLst>
          </p:cNvPr>
          <p:cNvSpPr>
            <a:spLocks noGrp="1"/>
          </p:cNvSpPr>
          <p:nvPr>
            <p:ph type="title"/>
          </p:nvPr>
        </p:nvSpPr>
        <p:spPr/>
        <p:txBody>
          <a:bodyPr/>
          <a:lstStyle/>
          <a:p>
            <a:r>
              <a:rPr lang="en-US"/>
              <a:t>Formatting (std::format)</a:t>
            </a:r>
            <a:endParaRPr lang="en-IN"/>
          </a:p>
        </p:txBody>
      </p:sp>
      <p:sp>
        <p:nvSpPr>
          <p:cNvPr id="3" name="Content Placeholder 2">
            <a:extLst>
              <a:ext uri="{FF2B5EF4-FFF2-40B4-BE49-F238E27FC236}">
                <a16:creationId xmlns:a16="http://schemas.microsoft.com/office/drawing/2014/main" id="{C5C2CA50-F689-72CB-C371-BB24B36BB493}"/>
              </a:ext>
            </a:extLst>
          </p:cNvPr>
          <p:cNvSpPr>
            <a:spLocks noGrp="1"/>
          </p:cNvSpPr>
          <p:nvPr>
            <p:ph idx="1"/>
          </p:nvPr>
        </p:nvSpPr>
        <p:spPr/>
        <p:txBody>
          <a:bodyPr/>
          <a:lstStyle/>
          <a:p>
            <a:r>
              <a:rPr lang="en-US"/>
              <a:t>New library for formatting text</a:t>
            </a:r>
          </a:p>
          <a:p>
            <a:r>
              <a:rPr lang="en-US"/>
              <a:t>Safe &amp; extensible alternative to </a:t>
            </a:r>
            <a:r>
              <a:rPr lang="en-US" i="1" err="1"/>
              <a:t>printf</a:t>
            </a:r>
            <a:r>
              <a:rPr lang="en-US"/>
              <a:t> &amp; </a:t>
            </a:r>
            <a:r>
              <a:rPr lang="en-US" i="1" err="1"/>
              <a:t>cout</a:t>
            </a:r>
            <a:endParaRPr lang="en-US" i="1"/>
          </a:p>
          <a:p>
            <a:r>
              <a:rPr lang="en-IN"/>
              <a:t>Very similar to </a:t>
            </a:r>
            <a:r>
              <a:rPr lang="en-IN" err="1"/>
              <a:t>printf</a:t>
            </a:r>
            <a:endParaRPr lang="en-IN"/>
          </a:p>
          <a:p>
            <a:r>
              <a:rPr lang="en-IN"/>
              <a:t>Returns the formatted string</a:t>
            </a:r>
          </a:p>
          <a:p>
            <a:pPr marL="0" indent="0">
              <a:buNone/>
            </a:pPr>
            <a:endParaRPr lang="en-IN"/>
          </a:p>
          <a:p>
            <a:pPr marL="0" indent="0" algn="ctr">
              <a:buNone/>
            </a:pPr>
            <a:r>
              <a:rPr lang="en-IN" i="1">
                <a:solidFill>
                  <a:schemeClr val="accent4">
                    <a:lumMod val="75000"/>
                  </a:schemeClr>
                </a:solidFill>
              </a:rPr>
              <a:t>std::string </a:t>
            </a:r>
            <a:r>
              <a:rPr lang="en-IN" i="1">
                <a:solidFill>
                  <a:schemeClr val="accent1">
                    <a:lumMod val="75000"/>
                  </a:schemeClr>
                </a:solidFill>
              </a:rPr>
              <a:t>format(</a:t>
            </a:r>
            <a:r>
              <a:rPr lang="en-IN" i="1">
                <a:solidFill>
                  <a:schemeClr val="accent2">
                    <a:lumMod val="75000"/>
                  </a:schemeClr>
                </a:solidFill>
              </a:rPr>
              <a:t>format string</a:t>
            </a:r>
            <a:r>
              <a:rPr lang="en-IN" i="1">
                <a:solidFill>
                  <a:schemeClr val="accent1">
                    <a:lumMod val="75000"/>
                  </a:schemeClr>
                </a:solidFill>
              </a:rPr>
              <a:t>, </a:t>
            </a:r>
            <a:r>
              <a:rPr lang="en-IN" i="1">
                <a:solidFill>
                  <a:schemeClr val="accent6">
                    <a:lumMod val="75000"/>
                  </a:schemeClr>
                </a:solidFill>
              </a:rPr>
              <a:t>arguments...</a:t>
            </a:r>
            <a:r>
              <a:rPr lang="en-IN" i="1">
                <a:solidFill>
                  <a:schemeClr val="accent1">
                    <a:lumMod val="75000"/>
                  </a:schemeClr>
                </a:solidFill>
              </a:rPr>
              <a:t>)</a:t>
            </a:r>
          </a:p>
        </p:txBody>
      </p:sp>
    </p:spTree>
    <p:extLst>
      <p:ext uri="{BB962C8B-B14F-4D97-AF65-F5344CB8AC3E}">
        <p14:creationId xmlns:p14="http://schemas.microsoft.com/office/powerpoint/2010/main" val="59485641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7C68-8FBA-E518-2E42-AC05C49D6054}"/>
              </a:ext>
            </a:extLst>
          </p:cNvPr>
          <p:cNvSpPr>
            <a:spLocks noGrp="1"/>
          </p:cNvSpPr>
          <p:nvPr>
            <p:ph type="title"/>
          </p:nvPr>
        </p:nvSpPr>
        <p:spPr/>
        <p:txBody>
          <a:bodyPr/>
          <a:lstStyle/>
          <a:p>
            <a:r>
              <a:rPr lang="en-US"/>
              <a:t>C++ Coroutines</a:t>
            </a:r>
            <a:endParaRPr lang="en-IN"/>
          </a:p>
        </p:txBody>
      </p:sp>
      <p:sp>
        <p:nvSpPr>
          <p:cNvPr id="3" name="Content Placeholder 2">
            <a:extLst>
              <a:ext uri="{FF2B5EF4-FFF2-40B4-BE49-F238E27FC236}">
                <a16:creationId xmlns:a16="http://schemas.microsoft.com/office/drawing/2014/main" id="{F74CF33D-154A-5AD3-9036-C9CDB8C84522}"/>
              </a:ext>
            </a:extLst>
          </p:cNvPr>
          <p:cNvSpPr>
            <a:spLocks noGrp="1"/>
          </p:cNvSpPr>
          <p:nvPr>
            <p:ph idx="1"/>
          </p:nvPr>
        </p:nvSpPr>
        <p:spPr/>
        <p:txBody>
          <a:bodyPr>
            <a:normAutofit/>
          </a:bodyPr>
          <a:lstStyle/>
          <a:p>
            <a:r>
              <a:rPr lang="en-US"/>
              <a:t>C++20 provides low-level support for coroutines</a:t>
            </a:r>
          </a:p>
          <a:p>
            <a:r>
              <a:rPr lang="en-US"/>
              <a:t>Does not define the semantics of a coroutine</a:t>
            </a:r>
          </a:p>
          <a:p>
            <a:r>
              <a:rPr lang="en-US"/>
              <a:t>For example, it does not define how to return a value to the caller from a coroutine</a:t>
            </a:r>
            <a:endParaRPr lang="en-US" i="1"/>
          </a:p>
          <a:p>
            <a:r>
              <a:rPr lang="en-IN"/>
              <a:t>It even does not even define how to handle the exception that propagates out of the coroutine</a:t>
            </a:r>
          </a:p>
        </p:txBody>
      </p:sp>
    </p:spTree>
    <p:extLst>
      <p:ext uri="{BB962C8B-B14F-4D97-AF65-F5344CB8AC3E}">
        <p14:creationId xmlns:p14="http://schemas.microsoft.com/office/powerpoint/2010/main" val="42410686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7C68-8FBA-E518-2E42-AC05C49D6054}"/>
              </a:ext>
            </a:extLst>
          </p:cNvPr>
          <p:cNvSpPr>
            <a:spLocks noGrp="1"/>
          </p:cNvSpPr>
          <p:nvPr>
            <p:ph type="title"/>
          </p:nvPr>
        </p:nvSpPr>
        <p:spPr/>
        <p:txBody>
          <a:bodyPr/>
          <a:lstStyle/>
          <a:p>
            <a:r>
              <a:rPr lang="en-US"/>
              <a:t>C++ Coroutines</a:t>
            </a:r>
            <a:endParaRPr lang="en-IN"/>
          </a:p>
        </p:txBody>
      </p:sp>
      <p:sp>
        <p:nvSpPr>
          <p:cNvPr id="3" name="Content Placeholder 2">
            <a:extLst>
              <a:ext uri="{FF2B5EF4-FFF2-40B4-BE49-F238E27FC236}">
                <a16:creationId xmlns:a16="http://schemas.microsoft.com/office/drawing/2014/main" id="{F74CF33D-154A-5AD3-9036-C9CDB8C84522}"/>
              </a:ext>
            </a:extLst>
          </p:cNvPr>
          <p:cNvSpPr>
            <a:spLocks noGrp="1"/>
          </p:cNvSpPr>
          <p:nvPr>
            <p:ph idx="1"/>
          </p:nvPr>
        </p:nvSpPr>
        <p:spPr/>
        <p:txBody>
          <a:bodyPr>
            <a:normAutofit fontScale="92500" lnSpcReduction="20000"/>
          </a:bodyPr>
          <a:lstStyle/>
          <a:p>
            <a:r>
              <a:rPr lang="en-US"/>
              <a:t>The standard specifies a general mechanism for a coroutine implementation</a:t>
            </a:r>
          </a:p>
          <a:p>
            <a:r>
              <a:rPr lang="en-US"/>
              <a:t>Compiler generates code that calls methods on the types provided by the user</a:t>
            </a:r>
          </a:p>
          <a:p>
            <a:pPr lvl="1"/>
            <a:r>
              <a:rPr lang="en-US"/>
              <a:t>The user must implement types that conform to a specific interface</a:t>
            </a:r>
          </a:p>
          <a:p>
            <a:r>
              <a:rPr lang="en-US"/>
              <a:t>The interface also provides customization points for more control over the coroutine</a:t>
            </a:r>
          </a:p>
          <a:p>
            <a:r>
              <a:rPr lang="en-US"/>
              <a:t>This way, library developers can write various kinds of coroutines, for different purposes</a:t>
            </a:r>
          </a:p>
          <a:p>
            <a:endParaRPr lang="en-IN"/>
          </a:p>
        </p:txBody>
      </p:sp>
    </p:spTree>
    <p:extLst>
      <p:ext uri="{BB962C8B-B14F-4D97-AF65-F5344CB8AC3E}">
        <p14:creationId xmlns:p14="http://schemas.microsoft.com/office/powerpoint/2010/main" val="12786254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72362C4-79EE-455D-34BC-ECD8B0EE755A}"/>
              </a:ext>
            </a:extLst>
          </p:cNvPr>
          <p:cNvSpPr/>
          <p:nvPr/>
        </p:nvSpPr>
        <p:spPr>
          <a:xfrm>
            <a:off x="8126412" y="2353093"/>
            <a:ext cx="3028950" cy="1590257"/>
          </a:xfrm>
          <a:prstGeom prst="roundRect">
            <a:avLst>
              <a:gd name="adj" fmla="val 3540"/>
            </a:avLst>
          </a:prstGeom>
          <a:solidFill>
            <a:schemeClr val="accent5">
              <a:lumMod val="40000"/>
              <a:lumOff val="60000"/>
            </a:schemeClr>
          </a:solidFill>
          <a:ln w="28575">
            <a:solidFill>
              <a:srgbClr val="4976C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b="1" u="sng">
                <a:solidFill>
                  <a:schemeClr val="bg1">
                    <a:lumMod val="85000"/>
                    <a:lumOff val="15000"/>
                  </a:schemeClr>
                </a:solidFill>
              </a:rPr>
              <a:t>Coroutine</a:t>
            </a:r>
            <a:endParaRPr lang="en-IN" sz="2000" b="1" u="sng">
              <a:solidFill>
                <a:schemeClr val="bg1">
                  <a:lumMod val="85000"/>
                  <a:lumOff val="15000"/>
                </a:schemeClr>
              </a:solidFill>
            </a:endParaRPr>
          </a:p>
        </p:txBody>
      </p:sp>
      <p:sp>
        <p:nvSpPr>
          <p:cNvPr id="4" name="Title 3">
            <a:extLst>
              <a:ext uri="{FF2B5EF4-FFF2-40B4-BE49-F238E27FC236}">
                <a16:creationId xmlns:a16="http://schemas.microsoft.com/office/drawing/2014/main" id="{8798D4E3-E732-B593-88D6-31F6FA3D671A}"/>
              </a:ext>
            </a:extLst>
          </p:cNvPr>
          <p:cNvSpPr>
            <a:spLocks noGrp="1"/>
          </p:cNvSpPr>
          <p:nvPr>
            <p:ph type="title"/>
          </p:nvPr>
        </p:nvSpPr>
        <p:spPr/>
        <p:txBody>
          <a:bodyPr/>
          <a:lstStyle/>
          <a:p>
            <a:r>
              <a:rPr lang="en-US"/>
              <a:t>High Level Anatomy</a:t>
            </a:r>
            <a:endParaRPr lang="en-IN"/>
          </a:p>
        </p:txBody>
      </p:sp>
      <p:sp>
        <p:nvSpPr>
          <p:cNvPr id="5" name="Rectangle: Rounded Corners 4">
            <a:extLst>
              <a:ext uri="{FF2B5EF4-FFF2-40B4-BE49-F238E27FC236}">
                <a16:creationId xmlns:a16="http://schemas.microsoft.com/office/drawing/2014/main" id="{4C2F766D-05F5-7920-7A72-D13ECEC0C13B}"/>
              </a:ext>
            </a:extLst>
          </p:cNvPr>
          <p:cNvSpPr>
            <a:spLocks/>
          </p:cNvSpPr>
          <p:nvPr/>
        </p:nvSpPr>
        <p:spPr>
          <a:xfrm>
            <a:off x="3175000" y="2353093"/>
            <a:ext cx="3028950" cy="2536407"/>
          </a:xfrm>
          <a:prstGeom prst="roundRect">
            <a:avLst>
              <a:gd name="adj" fmla="val 3540"/>
            </a:avLst>
          </a:prstGeom>
          <a:solidFill>
            <a:schemeClr val="tx1">
              <a:lumMod val="85000"/>
            </a:schemeClr>
          </a:solidFill>
          <a:ln w="28575">
            <a:solidFill>
              <a:schemeClr val="bg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b="1" u="sng">
                <a:solidFill>
                  <a:schemeClr val="bg1">
                    <a:lumMod val="85000"/>
                    <a:lumOff val="15000"/>
                  </a:schemeClr>
                </a:solidFill>
              </a:rPr>
              <a:t>Coroutine Type</a:t>
            </a:r>
            <a:endParaRPr lang="en-IN" sz="2000" b="1" u="sng">
              <a:solidFill>
                <a:schemeClr val="bg1">
                  <a:lumMod val="85000"/>
                  <a:lumOff val="15000"/>
                </a:schemeClr>
              </a:solidFill>
            </a:endParaRPr>
          </a:p>
        </p:txBody>
      </p:sp>
      <p:sp>
        <p:nvSpPr>
          <p:cNvPr id="6" name="Rectangle: Rounded Corners 5">
            <a:extLst>
              <a:ext uri="{FF2B5EF4-FFF2-40B4-BE49-F238E27FC236}">
                <a16:creationId xmlns:a16="http://schemas.microsoft.com/office/drawing/2014/main" id="{F6112150-F488-4CFA-7B79-D18BECC06C55}"/>
              </a:ext>
            </a:extLst>
          </p:cNvPr>
          <p:cNvSpPr>
            <a:spLocks/>
          </p:cNvSpPr>
          <p:nvPr/>
        </p:nvSpPr>
        <p:spPr>
          <a:xfrm>
            <a:off x="3323490" y="2920201"/>
            <a:ext cx="2743816" cy="1840327"/>
          </a:xfrm>
          <a:prstGeom prst="roundRect">
            <a:avLst>
              <a:gd name="adj" fmla="val 3540"/>
            </a:avLst>
          </a:prstGeom>
          <a:solidFill>
            <a:srgbClr val="92D050"/>
          </a:solidFill>
          <a:ln w="28575">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t"/>
          <a:lstStyle/>
          <a:p>
            <a:pPr algn="ctr"/>
            <a:r>
              <a:rPr lang="en-US" b="1">
                <a:solidFill>
                  <a:schemeClr val="bg1">
                    <a:lumMod val="85000"/>
                    <a:lumOff val="15000"/>
                  </a:schemeClr>
                </a:solidFill>
              </a:rPr>
              <a:t>Coroutine Handle</a:t>
            </a:r>
            <a:endParaRPr lang="en-IN" b="1">
              <a:solidFill>
                <a:schemeClr val="bg1">
                  <a:lumMod val="85000"/>
                  <a:lumOff val="15000"/>
                </a:schemeClr>
              </a:solidFill>
            </a:endParaRPr>
          </a:p>
        </p:txBody>
      </p:sp>
      <p:sp>
        <p:nvSpPr>
          <p:cNvPr id="7" name="Rectangle: Rounded Corners 6">
            <a:extLst>
              <a:ext uri="{FF2B5EF4-FFF2-40B4-BE49-F238E27FC236}">
                <a16:creationId xmlns:a16="http://schemas.microsoft.com/office/drawing/2014/main" id="{86303826-C159-7FE4-23AA-C4628540844A}"/>
              </a:ext>
            </a:extLst>
          </p:cNvPr>
          <p:cNvSpPr>
            <a:spLocks/>
          </p:cNvSpPr>
          <p:nvPr/>
        </p:nvSpPr>
        <p:spPr>
          <a:xfrm>
            <a:off x="3480965" y="3840364"/>
            <a:ext cx="2468880" cy="696055"/>
          </a:xfrm>
          <a:prstGeom prst="roundRect">
            <a:avLst>
              <a:gd name="adj" fmla="val 3540"/>
            </a:avLst>
          </a:prstGeom>
          <a:solidFill>
            <a:srgbClr val="FD99AA"/>
          </a:solidFill>
          <a:ln w="28575">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US" b="1" err="1">
                <a:solidFill>
                  <a:schemeClr val="bg1">
                    <a:lumMod val="85000"/>
                    <a:lumOff val="15000"/>
                  </a:schemeClr>
                </a:solidFill>
              </a:rPr>
              <a:t>promise_type</a:t>
            </a:r>
            <a:endParaRPr lang="en-IN" b="1">
              <a:solidFill>
                <a:schemeClr val="bg1">
                  <a:lumMod val="85000"/>
                  <a:lumOff val="15000"/>
                </a:schemeClr>
              </a:solidFill>
            </a:endParaRPr>
          </a:p>
        </p:txBody>
      </p:sp>
      <p:sp>
        <p:nvSpPr>
          <p:cNvPr id="17" name="Rectangle: Rounded Corners 16">
            <a:extLst>
              <a:ext uri="{FF2B5EF4-FFF2-40B4-BE49-F238E27FC236}">
                <a16:creationId xmlns:a16="http://schemas.microsoft.com/office/drawing/2014/main" id="{62139965-91C9-8FF3-437C-0459B598CE78}"/>
              </a:ext>
            </a:extLst>
          </p:cNvPr>
          <p:cNvSpPr>
            <a:spLocks/>
          </p:cNvSpPr>
          <p:nvPr/>
        </p:nvSpPr>
        <p:spPr>
          <a:xfrm>
            <a:off x="3459480" y="3326233"/>
            <a:ext cx="2468880" cy="337481"/>
          </a:xfrm>
          <a:prstGeom prst="roundRect">
            <a:avLst>
              <a:gd name="adj" fmla="val 3540"/>
            </a:avLst>
          </a:prstGeom>
          <a:solidFill>
            <a:srgbClr val="FFC000"/>
          </a:solidFill>
          <a:ln w="28575">
            <a:solidFill>
              <a:schemeClr val="accent4">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US" b="1">
                <a:solidFill>
                  <a:schemeClr val="bg1">
                    <a:lumMod val="85000"/>
                    <a:lumOff val="15000"/>
                  </a:schemeClr>
                </a:solidFill>
              </a:rPr>
              <a:t>coroutine frame pointer</a:t>
            </a:r>
            <a:endParaRPr lang="en-IN" b="1">
              <a:solidFill>
                <a:schemeClr val="bg1">
                  <a:lumMod val="85000"/>
                  <a:lumOff val="15000"/>
                </a:schemeClr>
              </a:solidFill>
            </a:endParaRPr>
          </a:p>
        </p:txBody>
      </p:sp>
      <p:sp>
        <p:nvSpPr>
          <p:cNvPr id="19" name="TextBox 18">
            <a:extLst>
              <a:ext uri="{FF2B5EF4-FFF2-40B4-BE49-F238E27FC236}">
                <a16:creationId xmlns:a16="http://schemas.microsoft.com/office/drawing/2014/main" id="{32FA33A4-1BC3-8BC0-C9D0-0B26F575DA33}"/>
              </a:ext>
            </a:extLst>
          </p:cNvPr>
          <p:cNvSpPr txBox="1">
            <a:spLocks noGrp="1" noRot="1" noMove="1" noResize="1" noEditPoints="1" noAdjustHandles="1" noChangeArrowheads="1" noChangeShapeType="1"/>
          </p:cNvSpPr>
          <p:nvPr/>
        </p:nvSpPr>
        <p:spPr>
          <a:xfrm>
            <a:off x="4599155" y="2014539"/>
            <a:ext cx="1727140" cy="338554"/>
          </a:xfrm>
          <a:prstGeom prst="rect">
            <a:avLst/>
          </a:prstGeom>
          <a:noFill/>
        </p:spPr>
        <p:txBody>
          <a:bodyPr wrap="none" rtlCol="0">
            <a:spAutoFit/>
          </a:bodyPr>
          <a:lstStyle/>
          <a:p>
            <a:pPr algn="ctr"/>
            <a:r>
              <a:rPr lang="en-US" sz="1600" b="1" i="1">
                <a:solidFill>
                  <a:schemeClr val="bg1"/>
                </a:solidFill>
              </a:rPr>
              <a:t>User-defined Type</a:t>
            </a:r>
            <a:endParaRPr lang="en-IN" sz="1600" b="1" i="1">
              <a:solidFill>
                <a:schemeClr val="bg1"/>
              </a:solidFill>
            </a:endParaRPr>
          </a:p>
        </p:txBody>
      </p:sp>
      <p:sp>
        <p:nvSpPr>
          <p:cNvPr id="2" name="TextBox 1">
            <a:extLst>
              <a:ext uri="{FF2B5EF4-FFF2-40B4-BE49-F238E27FC236}">
                <a16:creationId xmlns:a16="http://schemas.microsoft.com/office/drawing/2014/main" id="{0EBB64B0-A716-5FA8-A79A-7AF3855F5D15}"/>
              </a:ext>
            </a:extLst>
          </p:cNvPr>
          <p:cNvSpPr txBox="1"/>
          <p:nvPr/>
        </p:nvSpPr>
        <p:spPr>
          <a:xfrm>
            <a:off x="8419109" y="2925286"/>
            <a:ext cx="2443556" cy="738664"/>
          </a:xfrm>
          <a:prstGeom prst="rect">
            <a:avLst/>
          </a:prstGeom>
          <a:solidFill>
            <a:schemeClr val="bg1">
              <a:lumMod val="85000"/>
              <a:lumOff val="15000"/>
            </a:schemeClr>
          </a:solidFill>
        </p:spPr>
        <p:txBody>
          <a:bodyPr wrap="square">
            <a:spAutoFit/>
          </a:bodyPr>
          <a:lstStyle/>
          <a:p>
            <a:pPr marR="0" algn="l" rtl="0"/>
            <a:r>
              <a:rPr lang="en-IN" sz="1400" b="0" u="none" strike="noStrike" baseline="0">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Task</a:t>
            </a:r>
            <a:r>
              <a:rPr lang="en-IN" sz="14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u="none" strike="noStrike" baseline="0" err="1">
                <a:solidFill>
                  <a:srgbClr val="00E6E6"/>
                </a:solidFill>
                <a:latin typeface="JetBrains Mono" panose="02000009000000000000" pitchFamily="49" charset="0"/>
                <a:ea typeface="JetBrains Mono" panose="02000009000000000000" pitchFamily="49" charset="0"/>
                <a:cs typeface="JetBrains Mono" panose="02000009000000000000" pitchFamily="49" charset="0"/>
              </a:rPr>
              <a:t>CoFunction</a:t>
            </a:r>
            <a:r>
              <a:rPr lang="en-IN" sz="1400" b="0" u="none"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r>
              <a:rPr lang="en-IN" sz="14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u="none"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400" b="0" u="none" strike="noStrike" baseline="0" err="1">
                <a:solidFill>
                  <a:srgbClr val="D8A0DF"/>
                </a:solidFill>
                <a:latin typeface="JetBrains Mono" panose="02000009000000000000" pitchFamily="49" charset="0"/>
                <a:ea typeface="JetBrains Mono" panose="02000009000000000000" pitchFamily="49" charset="0"/>
                <a:cs typeface="JetBrains Mono" panose="02000009000000000000" pitchFamily="49" charset="0"/>
              </a:rPr>
              <a:t>co_return</a:t>
            </a:r>
            <a:r>
              <a:rPr lang="en-IN" sz="14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400" b="0" u="none"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4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p:txBody>
      </p:sp>
      <p:cxnSp>
        <p:nvCxnSpPr>
          <p:cNvPr id="10" name="Straight Arrow Connector 9">
            <a:extLst>
              <a:ext uri="{FF2B5EF4-FFF2-40B4-BE49-F238E27FC236}">
                <a16:creationId xmlns:a16="http://schemas.microsoft.com/office/drawing/2014/main" id="{A886FD51-3BFF-71CD-8133-D3A3EB3FEB1E}"/>
              </a:ext>
            </a:extLst>
          </p:cNvPr>
          <p:cNvCxnSpPr>
            <a:cxnSpLocks/>
          </p:cNvCxnSpPr>
          <p:nvPr/>
        </p:nvCxnSpPr>
        <p:spPr>
          <a:xfrm flipH="1">
            <a:off x="6203950" y="4679950"/>
            <a:ext cx="3436937" cy="0"/>
          </a:xfrm>
          <a:prstGeom prst="straightConnector1">
            <a:avLst/>
          </a:prstGeom>
          <a:ln w="28575" cap="rnd">
            <a:solidFill>
              <a:schemeClr val="bg1">
                <a:lumMod val="65000"/>
                <a:lumOff val="35000"/>
              </a:schemeClr>
            </a:solidFill>
            <a:prstDash val="dash"/>
            <a:round/>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CFFAA7-FA20-2377-B893-3AC5BB4D4CD1}"/>
              </a:ext>
            </a:extLst>
          </p:cNvPr>
          <p:cNvCxnSpPr>
            <a:cxnSpLocks/>
            <a:stCxn id="3" idx="2"/>
          </p:cNvCxnSpPr>
          <p:nvPr/>
        </p:nvCxnSpPr>
        <p:spPr>
          <a:xfrm>
            <a:off x="9640887" y="3943350"/>
            <a:ext cx="0" cy="736600"/>
          </a:xfrm>
          <a:prstGeom prst="straightConnector1">
            <a:avLst/>
          </a:prstGeom>
          <a:ln w="28575" cap="rnd">
            <a:solidFill>
              <a:schemeClr val="bg1">
                <a:lumMod val="65000"/>
                <a:lumOff val="35000"/>
              </a:schemeClr>
            </a:solidFill>
            <a:prstDash val="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EBD5CAF-176A-C47D-EE92-65CAF22B5BF0}"/>
              </a:ext>
            </a:extLst>
          </p:cNvPr>
          <p:cNvSpPr txBox="1">
            <a:spLocks noGrp="1" noRot="1" noMove="1" noResize="1" noEditPoints="1" noAdjustHandles="1" noChangeArrowheads="1" noChangeShapeType="1"/>
          </p:cNvSpPr>
          <p:nvPr/>
        </p:nvSpPr>
        <p:spPr>
          <a:xfrm>
            <a:off x="3104515" y="4909719"/>
            <a:ext cx="3221780" cy="369332"/>
          </a:xfrm>
          <a:prstGeom prst="rect">
            <a:avLst/>
          </a:prstGeom>
          <a:noFill/>
        </p:spPr>
        <p:txBody>
          <a:bodyPr wrap="none" rtlCol="0">
            <a:spAutoFit/>
          </a:bodyPr>
          <a:lstStyle/>
          <a:p>
            <a:pPr algn="ctr"/>
            <a:r>
              <a:rPr lang="en-US" b="1">
                <a:solidFill>
                  <a:schemeClr val="bg1"/>
                </a:solidFill>
              </a:rPr>
              <a:t>User facing API of the coroutine</a:t>
            </a:r>
            <a:endParaRPr lang="en-IN" b="1">
              <a:solidFill>
                <a:schemeClr val="bg1"/>
              </a:solidFill>
            </a:endParaRPr>
          </a:p>
        </p:txBody>
      </p:sp>
      <p:pic>
        <p:nvPicPr>
          <p:cNvPr id="25" name="Graphic 24" descr="User with solid fill">
            <a:extLst>
              <a:ext uri="{FF2B5EF4-FFF2-40B4-BE49-F238E27FC236}">
                <a16:creationId xmlns:a16="http://schemas.microsoft.com/office/drawing/2014/main" id="{F9B9FF48-2C7B-505F-CBC1-AB230002069D}"/>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1220937" y="3206514"/>
            <a:ext cx="914400" cy="914400"/>
          </a:xfrm>
          <a:prstGeom prst="rect">
            <a:avLst/>
          </a:prstGeom>
        </p:spPr>
      </p:pic>
      <p:sp>
        <p:nvSpPr>
          <p:cNvPr id="26" name="Cube 25">
            <a:extLst>
              <a:ext uri="{FF2B5EF4-FFF2-40B4-BE49-F238E27FC236}">
                <a16:creationId xmlns:a16="http://schemas.microsoft.com/office/drawing/2014/main" id="{08BBA59D-A734-0673-5F79-56BBA34EC89A}"/>
              </a:ext>
            </a:extLst>
          </p:cNvPr>
          <p:cNvSpPr/>
          <p:nvPr/>
        </p:nvSpPr>
        <p:spPr>
          <a:xfrm>
            <a:off x="7897018" y="4760528"/>
            <a:ext cx="458787" cy="408980"/>
          </a:xfrm>
          <a:prstGeom prst="cube">
            <a:avLst/>
          </a:prstGeom>
          <a:solidFill>
            <a:schemeClr val="tx1">
              <a:lumMod val="85000"/>
            </a:schemeClr>
          </a:solidFill>
          <a:ln w="19050">
            <a:solidFill>
              <a:schemeClr val="bg1">
                <a:lumMod val="50000"/>
                <a:lumOff val="50000"/>
              </a:schemeClr>
            </a:solidFill>
          </a:ln>
        </p:spPr>
        <p:txBody>
          <a:bodyPr wrap="square" rtlCol="0" anchor="ctr">
            <a:spAutoFit/>
          </a:bodyPr>
          <a:lstStyle/>
          <a:p>
            <a:pPr algn="ctr"/>
            <a:endParaRPr lang="en-US" sz="1400">
              <a:solidFill>
                <a:schemeClr val="bg1">
                  <a:lumMod val="85000"/>
                  <a:lumOff val="15000"/>
                </a:schemeClr>
              </a:solidFill>
            </a:endParaRPr>
          </a:p>
        </p:txBody>
      </p:sp>
      <p:sp>
        <p:nvSpPr>
          <p:cNvPr id="11" name="TextBox 10">
            <a:extLst>
              <a:ext uri="{FF2B5EF4-FFF2-40B4-BE49-F238E27FC236}">
                <a16:creationId xmlns:a16="http://schemas.microsoft.com/office/drawing/2014/main" id="{7C723767-152C-9F60-F806-A5BD809B8D22}"/>
              </a:ext>
            </a:extLst>
          </p:cNvPr>
          <p:cNvSpPr txBox="1"/>
          <p:nvPr/>
        </p:nvSpPr>
        <p:spPr>
          <a:xfrm>
            <a:off x="7325894" y="5142619"/>
            <a:ext cx="1467966" cy="338554"/>
          </a:xfrm>
          <a:prstGeom prst="rect">
            <a:avLst/>
          </a:prstGeom>
          <a:noFill/>
        </p:spPr>
        <p:txBody>
          <a:bodyPr wrap="none" rtlCol="0">
            <a:spAutoFit/>
          </a:bodyPr>
          <a:lstStyle/>
          <a:p>
            <a:pPr algn="ctr"/>
            <a:r>
              <a:rPr lang="en-US" sz="1600" b="1" i="1">
                <a:solidFill>
                  <a:schemeClr val="bg1">
                    <a:lumMod val="65000"/>
                    <a:lumOff val="35000"/>
                  </a:schemeClr>
                </a:solidFill>
              </a:rPr>
              <a:t>Coroutine Type</a:t>
            </a:r>
            <a:endParaRPr lang="en-IN" sz="1600" b="1" i="1">
              <a:solidFill>
                <a:schemeClr val="bg1">
                  <a:lumMod val="65000"/>
                  <a:lumOff val="35000"/>
                </a:schemeClr>
              </a:solidFill>
            </a:endParaRPr>
          </a:p>
        </p:txBody>
      </p:sp>
      <p:cxnSp>
        <p:nvCxnSpPr>
          <p:cNvPr id="14" name="Straight Arrow Connector 13">
            <a:extLst>
              <a:ext uri="{FF2B5EF4-FFF2-40B4-BE49-F238E27FC236}">
                <a16:creationId xmlns:a16="http://schemas.microsoft.com/office/drawing/2014/main" id="{CF340168-5791-F469-7BBF-5A4583CCA76D}"/>
              </a:ext>
            </a:extLst>
          </p:cNvPr>
          <p:cNvCxnSpPr>
            <a:cxnSpLocks noGrp="1" noRot="1" noMove="1" noResize="1" noEditPoints="1" noAdjustHandles="1" noChangeArrowheads="1" noChangeShapeType="1"/>
          </p:cNvCxnSpPr>
          <p:nvPr/>
        </p:nvCxnSpPr>
        <p:spPr>
          <a:xfrm>
            <a:off x="2096175" y="3815183"/>
            <a:ext cx="1078825" cy="0"/>
          </a:xfrm>
          <a:prstGeom prst="straightConnector1">
            <a:avLst/>
          </a:prstGeom>
          <a:ln w="28575" cap="rnd">
            <a:solidFill>
              <a:schemeClr val="bg1">
                <a:lumMod val="65000"/>
                <a:lumOff val="35000"/>
              </a:schemeClr>
            </a:solidFill>
            <a:prstDash val="dash"/>
            <a:roun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1725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17" grpId="0" animBg="1"/>
      <p:bldP spid="19" grpId="0"/>
      <p:bldP spid="2" grpId="0" animBg="1"/>
      <p:bldP spid="18" grpId="0"/>
      <p:bldP spid="26" grpId="0" animBg="1"/>
      <p:bldP spid="11" grpId="0"/>
    </p:bld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757D-5E26-6FC4-097F-B22163A78C96}"/>
              </a:ext>
            </a:extLst>
          </p:cNvPr>
          <p:cNvSpPr>
            <a:spLocks noGrp="1"/>
          </p:cNvSpPr>
          <p:nvPr>
            <p:ph type="title"/>
          </p:nvPr>
        </p:nvSpPr>
        <p:spPr/>
        <p:txBody>
          <a:bodyPr/>
          <a:lstStyle/>
          <a:p>
            <a:r>
              <a:rPr lang="en-US"/>
              <a:t>Elements of a coroutine</a:t>
            </a:r>
            <a:endParaRPr lang="en-IN"/>
          </a:p>
        </p:txBody>
      </p:sp>
      <p:graphicFrame>
        <p:nvGraphicFramePr>
          <p:cNvPr id="11" name="Table 10">
            <a:extLst>
              <a:ext uri="{FF2B5EF4-FFF2-40B4-BE49-F238E27FC236}">
                <a16:creationId xmlns:a16="http://schemas.microsoft.com/office/drawing/2014/main" id="{E8DF5013-9B98-2D7E-06A1-8717AFC04492}"/>
              </a:ext>
            </a:extLst>
          </p:cNvPr>
          <p:cNvGraphicFramePr>
            <a:graphicFrameLocks noGrp="1"/>
          </p:cNvGraphicFramePr>
          <p:nvPr/>
        </p:nvGraphicFramePr>
        <p:xfrm>
          <a:off x="365125" y="1458394"/>
          <a:ext cx="11461750" cy="4923420"/>
        </p:xfrm>
        <a:graphic>
          <a:graphicData uri="http://schemas.openxmlformats.org/drawingml/2006/table">
            <a:tbl>
              <a:tblPr firstRow="1" bandRow="1">
                <a:tableStyleId>{0660B408-B3CF-4A94-85FC-2B1E0A45F4A2}</a:tableStyleId>
              </a:tblPr>
              <a:tblGrid>
                <a:gridCol w="1857375">
                  <a:extLst>
                    <a:ext uri="{9D8B030D-6E8A-4147-A177-3AD203B41FA5}">
                      <a16:colId xmlns:a16="http://schemas.microsoft.com/office/drawing/2014/main" val="3542599127"/>
                    </a:ext>
                  </a:extLst>
                </a:gridCol>
                <a:gridCol w="3088802">
                  <a:extLst>
                    <a:ext uri="{9D8B030D-6E8A-4147-A177-3AD203B41FA5}">
                      <a16:colId xmlns:a16="http://schemas.microsoft.com/office/drawing/2014/main" val="3246848595"/>
                    </a:ext>
                  </a:extLst>
                </a:gridCol>
                <a:gridCol w="6515573">
                  <a:extLst>
                    <a:ext uri="{9D8B030D-6E8A-4147-A177-3AD203B41FA5}">
                      <a16:colId xmlns:a16="http://schemas.microsoft.com/office/drawing/2014/main" val="3054493654"/>
                    </a:ext>
                  </a:extLst>
                </a:gridCol>
              </a:tblGrid>
              <a:tr h="534300">
                <a:tc>
                  <a:txBody>
                    <a:bodyPr/>
                    <a:lstStyle/>
                    <a:p>
                      <a:pPr algn="l"/>
                      <a:r>
                        <a:rPr lang="en-US" sz="2400"/>
                        <a:t>Element</a:t>
                      </a:r>
                      <a:endParaRPr lang="en-IN" sz="2400" b="1"/>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a:r>
                        <a:rPr lang="en-US" sz="2400"/>
                        <a:t>Description</a:t>
                      </a:r>
                      <a:endParaRPr lang="en-IN" sz="24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a:r>
                        <a:rPr lang="en-US" sz="2400"/>
                        <a:t>Details</a:t>
                      </a:r>
                      <a:endParaRPr lang="en-IN" sz="24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212743816"/>
                  </a:ext>
                </a:extLst>
              </a:tr>
              <a:tr h="6045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tx1">
                              <a:lumMod val="65000"/>
                            </a:schemeClr>
                          </a:solidFill>
                        </a:rPr>
                        <a:t>Coroutine</a:t>
                      </a:r>
                      <a:endParaRPr lang="en-IN" sz="1800" b="1">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A subroutine that can be paused &amp; resumed</a:t>
                      </a:r>
                      <a:endParaRPr lang="en-IN" sz="1800">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Any function that contains </a:t>
                      </a:r>
                      <a:r>
                        <a:rPr lang="en-US" sz="1800" i="1" err="1">
                          <a:solidFill>
                            <a:schemeClr val="tx1">
                              <a:lumMod val="65000"/>
                            </a:schemeClr>
                          </a:solidFill>
                        </a:rPr>
                        <a:t>co_await</a:t>
                      </a:r>
                      <a:r>
                        <a:rPr lang="en-US" sz="1800" i="1">
                          <a:solidFill>
                            <a:schemeClr val="tx1">
                              <a:lumMod val="65000"/>
                            </a:schemeClr>
                          </a:solidFill>
                        </a:rPr>
                        <a:t>, </a:t>
                      </a:r>
                      <a:r>
                        <a:rPr lang="en-US" sz="1800" i="1" err="1">
                          <a:solidFill>
                            <a:schemeClr val="tx1">
                              <a:lumMod val="65000"/>
                            </a:schemeClr>
                          </a:solidFill>
                        </a:rPr>
                        <a:t>co_yield</a:t>
                      </a:r>
                      <a:r>
                        <a:rPr lang="en-US" sz="1800" i="1">
                          <a:solidFill>
                            <a:schemeClr val="tx1">
                              <a:lumMod val="65000"/>
                            </a:schemeClr>
                          </a:solidFill>
                        </a:rPr>
                        <a:t> </a:t>
                      </a:r>
                      <a:r>
                        <a:rPr lang="en-US" sz="1800" i="0">
                          <a:solidFill>
                            <a:schemeClr val="tx1">
                              <a:lumMod val="65000"/>
                            </a:schemeClr>
                          </a:solidFill>
                        </a:rPr>
                        <a:t>or</a:t>
                      </a:r>
                      <a:r>
                        <a:rPr lang="en-US" sz="1800" i="1">
                          <a:solidFill>
                            <a:schemeClr val="tx1">
                              <a:lumMod val="65000"/>
                            </a:schemeClr>
                          </a:solidFill>
                        </a:rPr>
                        <a:t> </a:t>
                      </a:r>
                      <a:r>
                        <a:rPr lang="en-US" sz="1800" i="1" err="1">
                          <a:solidFill>
                            <a:schemeClr val="tx1">
                              <a:lumMod val="65000"/>
                            </a:schemeClr>
                          </a:solidFill>
                        </a:rPr>
                        <a:t>co_return</a:t>
                      </a:r>
                      <a:r>
                        <a:rPr lang="en-US" sz="1800" i="1">
                          <a:solidFill>
                            <a:schemeClr val="tx1">
                              <a:lumMod val="65000"/>
                            </a:schemeClr>
                          </a:solidFill>
                        </a:rPr>
                        <a:t> </a:t>
                      </a:r>
                      <a:r>
                        <a:rPr lang="en-US" sz="1800">
                          <a:solidFill>
                            <a:schemeClr val="tx1">
                              <a:lumMod val="65000"/>
                            </a:schemeClr>
                          </a:solidFill>
                        </a:rPr>
                        <a:t>statement is a coroutine</a:t>
                      </a:r>
                      <a:endParaRPr lang="en-IN" sz="1800">
                        <a:solidFill>
                          <a:schemeClr val="tx1">
                            <a:lumMod val="65000"/>
                          </a:schemeClr>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158365913"/>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bg1"/>
                          </a:solidFill>
                        </a:rPr>
                        <a:t>Coroutine frame</a:t>
                      </a:r>
                      <a:endParaRPr lang="en-IN" sz="1800" b="1">
                        <a:solidFill>
                          <a:schemeClr val="bg1"/>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bg1"/>
                          </a:solidFill>
                        </a:rPr>
                        <a:t>Coroutine state</a:t>
                      </a:r>
                      <a:endParaRPr lang="en-IN" sz="1800">
                        <a:solidFill>
                          <a:schemeClr val="bg1"/>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bg1"/>
                          </a:solidFill>
                        </a:rPr>
                        <a:t>Stores instruction pointer, formal parameters, temporaries, local variables, etc., on the heap. Created automatically by the compiler &amp; stored on the heap.</a:t>
                      </a:r>
                      <a:endParaRPr lang="en-IN" sz="1800">
                        <a:solidFill>
                          <a:schemeClr val="bg1"/>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4147564911"/>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rgbClr val="CFD5EA"/>
                          </a:solidFill>
                        </a:rPr>
                        <a:t>Promise Interface</a:t>
                      </a:r>
                      <a:endParaRPr lang="en-IN" sz="1800" b="1">
                        <a:solidFill>
                          <a:srgbClr val="CFD5EA"/>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CFD5EA"/>
                          </a:solidFill>
                        </a:rPr>
                        <a:t>Coroutine controller</a:t>
                      </a:r>
                      <a:endParaRPr lang="en-IN" sz="1800">
                        <a:solidFill>
                          <a:srgbClr val="CFD5EA"/>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342900" lvl="0" indent="-342900">
                        <a:buFont typeface="Arial" panose="020B0604020202020204" pitchFamily="34" charset="0"/>
                        <a:buChar char="•"/>
                      </a:pPr>
                      <a:r>
                        <a:rPr lang="en-US" sz="1800">
                          <a:solidFill>
                            <a:srgbClr val="CFD5EA"/>
                          </a:solidFill>
                        </a:rPr>
                        <a:t>Controls whether to suspend or resume the coroutine</a:t>
                      </a:r>
                    </a:p>
                    <a:p>
                      <a:pPr marL="342900" lvl="0" indent="-342900">
                        <a:buFont typeface="Arial" panose="020B0604020202020204" pitchFamily="34" charset="0"/>
                        <a:buChar char="•"/>
                      </a:pPr>
                      <a:r>
                        <a:rPr lang="en-US" sz="1800">
                          <a:solidFill>
                            <a:srgbClr val="CFD5EA"/>
                          </a:solidFill>
                        </a:rPr>
                        <a:t>Created &amp; destroyed with the coroutine</a:t>
                      </a:r>
                    </a:p>
                    <a:p>
                      <a:pPr marL="342900" lvl="0" indent="-342900">
                        <a:buFont typeface="Arial" panose="020B0604020202020204" pitchFamily="34" charset="0"/>
                        <a:buChar char="•"/>
                      </a:pPr>
                      <a:r>
                        <a:rPr lang="en-US" sz="1800">
                          <a:solidFill>
                            <a:srgbClr val="CFD5EA"/>
                          </a:solidFill>
                        </a:rPr>
                        <a:t>Part of the coroutine frame</a:t>
                      </a: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85564908"/>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rgbClr val="E9EBF5"/>
                          </a:solidFill>
                        </a:rPr>
                        <a:t>Coroutine handle </a:t>
                      </a:r>
                      <a:endParaRPr lang="en-IN" sz="1800" b="1">
                        <a:solidFill>
                          <a:srgbClr val="E9EBF5"/>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E9EBF5"/>
                          </a:solidFill>
                        </a:rPr>
                        <a:t>Handle(pointer) to the frame</a:t>
                      </a:r>
                      <a:endParaRPr lang="en-IN" sz="1800">
                        <a:solidFill>
                          <a:srgbClr val="E9EBF5"/>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E9EBF5"/>
                          </a:solidFill>
                        </a:rPr>
                        <a:t>Points to the coroutine frame and provides access to the promise interface</a:t>
                      </a:r>
                      <a:endParaRPr lang="en-IN" sz="1800">
                        <a:solidFill>
                          <a:srgbClr val="E9EBF5"/>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286574272"/>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rgbClr val="CFD5EA"/>
                          </a:solidFill>
                        </a:rPr>
                        <a:t>Coroutine Type</a:t>
                      </a:r>
                      <a:endParaRPr lang="en-IN" sz="1800" b="1">
                        <a:solidFill>
                          <a:srgbClr val="CFD5EA"/>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CFD5EA"/>
                          </a:solidFill>
                        </a:rPr>
                        <a:t>User-defined type for the coroutine</a:t>
                      </a:r>
                      <a:endParaRPr lang="en-IN" sz="1800">
                        <a:solidFill>
                          <a:srgbClr val="CFD5EA"/>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CFD5EA"/>
                          </a:solidFill>
                        </a:rPr>
                        <a:t>The user-defined type that defines the promise and the handle. This is the caller-facing API of the coroutine</a:t>
                      </a:r>
                      <a:endParaRPr lang="en-IN" sz="1800">
                        <a:solidFill>
                          <a:srgbClr val="CFD5EA"/>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067647232"/>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err="1">
                          <a:solidFill>
                            <a:srgbClr val="E9EBF5"/>
                          </a:solidFill>
                        </a:rPr>
                        <a:t>Awaiter</a:t>
                      </a:r>
                      <a:endParaRPr lang="en-IN" sz="1800" b="1">
                        <a:solidFill>
                          <a:srgbClr val="E9EBF5"/>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E9EBF5"/>
                          </a:solidFill>
                        </a:rPr>
                        <a:t>Type used with </a:t>
                      </a:r>
                      <a:r>
                        <a:rPr lang="en-US" sz="1800" i="1" err="1">
                          <a:solidFill>
                            <a:srgbClr val="E9EBF5"/>
                          </a:solidFill>
                        </a:rPr>
                        <a:t>co_await</a:t>
                      </a:r>
                      <a:r>
                        <a:rPr lang="en-US" sz="1800" i="1">
                          <a:solidFill>
                            <a:srgbClr val="E9EBF5"/>
                          </a:solidFill>
                        </a:rPr>
                        <a:t> </a:t>
                      </a:r>
                      <a:r>
                        <a:rPr lang="en-US" sz="1800">
                          <a:solidFill>
                            <a:srgbClr val="E9EBF5"/>
                          </a:solidFill>
                        </a:rPr>
                        <a:t>operator</a:t>
                      </a:r>
                      <a:endParaRPr lang="en-IN" sz="1800">
                        <a:solidFill>
                          <a:srgbClr val="E9EBF5"/>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E9EBF5"/>
                          </a:solidFill>
                        </a:rPr>
                        <a:t>Specifies methods that control the semantics of </a:t>
                      </a:r>
                      <a:r>
                        <a:rPr lang="en-US" sz="1800" i="1" err="1">
                          <a:solidFill>
                            <a:srgbClr val="E9EBF5"/>
                          </a:solidFill>
                        </a:rPr>
                        <a:t>co_await</a:t>
                      </a:r>
                      <a:r>
                        <a:rPr lang="en-US" sz="1800" i="1">
                          <a:solidFill>
                            <a:srgbClr val="E9EBF5"/>
                          </a:solidFill>
                        </a:rPr>
                        <a:t> </a:t>
                      </a:r>
                      <a:r>
                        <a:rPr lang="en-US" sz="1800">
                          <a:solidFill>
                            <a:srgbClr val="E9EBF5"/>
                          </a:solidFill>
                        </a:rPr>
                        <a:t>operator</a:t>
                      </a:r>
                      <a:endParaRPr lang="en-IN" sz="1800">
                        <a:solidFill>
                          <a:srgbClr val="E9EBF5"/>
                        </a:solidFill>
                      </a:endParaRPr>
                    </a:p>
                    <a:p>
                      <a:endParaRPr lang="en-IN" sz="1800">
                        <a:solidFill>
                          <a:srgbClr val="E9EBF5"/>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993002546"/>
                  </a:ext>
                </a:extLst>
              </a:tr>
            </a:tbl>
          </a:graphicData>
        </a:graphic>
      </p:graphicFrame>
    </p:spTree>
    <p:extLst>
      <p:ext uri="{BB962C8B-B14F-4D97-AF65-F5344CB8AC3E}">
        <p14:creationId xmlns:p14="http://schemas.microsoft.com/office/powerpoint/2010/main" val="4377759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F3C9-926A-7CBD-4787-813B73EF6D23}"/>
              </a:ext>
            </a:extLst>
          </p:cNvPr>
          <p:cNvSpPr>
            <a:spLocks noGrp="1"/>
          </p:cNvSpPr>
          <p:nvPr>
            <p:ph type="title"/>
          </p:nvPr>
        </p:nvSpPr>
        <p:spPr/>
        <p:txBody>
          <a:bodyPr/>
          <a:lstStyle/>
          <a:p>
            <a:r>
              <a:rPr lang="en-US"/>
              <a:t>Coroutine Internals</a:t>
            </a:r>
            <a:endParaRPr lang="en-IN"/>
          </a:p>
        </p:txBody>
      </p:sp>
      <p:sp>
        <p:nvSpPr>
          <p:cNvPr id="3" name="Content Placeholder 2">
            <a:extLst>
              <a:ext uri="{FF2B5EF4-FFF2-40B4-BE49-F238E27FC236}">
                <a16:creationId xmlns:a16="http://schemas.microsoft.com/office/drawing/2014/main" id="{DA447614-A399-7C66-C958-E17AC440914E}"/>
              </a:ext>
            </a:extLst>
          </p:cNvPr>
          <p:cNvSpPr>
            <a:spLocks noGrp="1"/>
          </p:cNvSpPr>
          <p:nvPr>
            <p:ph idx="1"/>
          </p:nvPr>
        </p:nvSpPr>
        <p:spPr/>
        <p:txBody>
          <a:bodyPr>
            <a:normAutofit fontScale="92500" lnSpcReduction="20000"/>
          </a:bodyPr>
          <a:lstStyle/>
          <a:p>
            <a:r>
              <a:rPr lang="en-US"/>
              <a:t>C++ coroutines are </a:t>
            </a:r>
            <a:r>
              <a:rPr lang="en-US" i="1" err="1"/>
              <a:t>stackless</a:t>
            </a:r>
            <a:endParaRPr lang="en-US" i="1"/>
          </a:p>
          <a:p>
            <a:r>
              <a:rPr lang="en-US"/>
              <a:t>They don’t have a stack frame i.e., the memory is not allocated on the stack (the stack is destroyed if a function returns)</a:t>
            </a:r>
          </a:p>
          <a:p>
            <a:r>
              <a:rPr lang="en-US"/>
              <a:t>Instead, a coroutine’s activation frame is allocated on the heap and is called </a:t>
            </a:r>
            <a:r>
              <a:rPr lang="en-US" i="1"/>
              <a:t>coroutine frame</a:t>
            </a:r>
          </a:p>
          <a:p>
            <a:r>
              <a:rPr lang="en-IN"/>
              <a:t>This allows a coroutine to suspend its execution and resume later, from any other function or a thread</a:t>
            </a:r>
          </a:p>
          <a:p>
            <a:pPr lvl="1"/>
            <a:r>
              <a:rPr lang="en-IN">
                <a:solidFill>
                  <a:schemeClr val="tx1"/>
                </a:solidFill>
              </a:rPr>
              <a:t>unlike normal functions, that </a:t>
            </a:r>
            <a:r>
              <a:rPr lang="en-IN" i="1">
                <a:solidFill>
                  <a:schemeClr val="tx1"/>
                </a:solidFill>
              </a:rPr>
              <a:t>always</a:t>
            </a:r>
            <a:r>
              <a:rPr lang="en-IN">
                <a:solidFill>
                  <a:schemeClr val="tx1"/>
                </a:solidFill>
              </a:rPr>
              <a:t> resume from the same caller or the thread</a:t>
            </a:r>
          </a:p>
          <a:p>
            <a:endParaRPr lang="en-IN"/>
          </a:p>
        </p:txBody>
      </p:sp>
    </p:spTree>
    <p:extLst>
      <p:ext uri="{BB962C8B-B14F-4D97-AF65-F5344CB8AC3E}">
        <p14:creationId xmlns:p14="http://schemas.microsoft.com/office/powerpoint/2010/main" val="397374554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67E4-7623-B5B1-E40B-BEEFC9A4EA2B}"/>
              </a:ext>
            </a:extLst>
          </p:cNvPr>
          <p:cNvSpPr>
            <a:spLocks noGrp="1"/>
          </p:cNvSpPr>
          <p:nvPr>
            <p:ph type="title"/>
          </p:nvPr>
        </p:nvSpPr>
        <p:spPr/>
        <p:txBody>
          <a:bodyPr/>
          <a:lstStyle/>
          <a:p>
            <a:r>
              <a:rPr lang="en-US"/>
              <a:t>Coroutine Frame</a:t>
            </a:r>
            <a:endParaRPr lang="en-IN"/>
          </a:p>
        </p:txBody>
      </p:sp>
      <p:sp>
        <p:nvSpPr>
          <p:cNvPr id="3" name="Content Placeholder 2">
            <a:extLst>
              <a:ext uri="{FF2B5EF4-FFF2-40B4-BE49-F238E27FC236}">
                <a16:creationId xmlns:a16="http://schemas.microsoft.com/office/drawing/2014/main" id="{79B27E69-D0B0-6347-AD9D-21E2CF8A864D}"/>
              </a:ext>
            </a:extLst>
          </p:cNvPr>
          <p:cNvSpPr>
            <a:spLocks noGrp="1"/>
          </p:cNvSpPr>
          <p:nvPr>
            <p:ph idx="1"/>
          </p:nvPr>
        </p:nvSpPr>
        <p:spPr/>
        <p:txBody>
          <a:bodyPr>
            <a:normAutofit fontScale="92500"/>
          </a:bodyPr>
          <a:lstStyle/>
          <a:p>
            <a:r>
              <a:rPr lang="en-US"/>
              <a:t>The coroutine frame contains</a:t>
            </a:r>
          </a:p>
          <a:p>
            <a:pPr lvl="1"/>
            <a:r>
              <a:rPr lang="en-US"/>
              <a:t>the formal parameters</a:t>
            </a:r>
          </a:p>
          <a:p>
            <a:pPr lvl="1"/>
            <a:r>
              <a:rPr lang="en-US"/>
              <a:t>all local variables</a:t>
            </a:r>
          </a:p>
          <a:p>
            <a:pPr lvl="1"/>
            <a:r>
              <a:rPr lang="en-US"/>
              <a:t>temporaries</a:t>
            </a:r>
          </a:p>
          <a:p>
            <a:pPr lvl="1"/>
            <a:r>
              <a:rPr lang="en-US"/>
              <a:t>execution state (registers, instruction pointer, </a:t>
            </a:r>
            <a:r>
              <a:rPr lang="en-US" err="1"/>
              <a:t>etc</a:t>
            </a:r>
            <a:r>
              <a:rPr lang="en-US"/>
              <a:t>)</a:t>
            </a:r>
          </a:p>
          <a:p>
            <a:r>
              <a:rPr lang="en-IN"/>
              <a:t>A handle to this coroutine frame is returned to the caller</a:t>
            </a:r>
          </a:p>
          <a:p>
            <a:r>
              <a:rPr lang="en-IN"/>
              <a:t>The handle internally holds the controlling object of the coroutine, called </a:t>
            </a:r>
            <a:r>
              <a:rPr lang="en-IN" i="1" err="1"/>
              <a:t>promise_type</a:t>
            </a:r>
            <a:endParaRPr lang="en-IN" i="1"/>
          </a:p>
        </p:txBody>
      </p:sp>
    </p:spTree>
    <p:extLst>
      <p:ext uri="{BB962C8B-B14F-4D97-AF65-F5344CB8AC3E}">
        <p14:creationId xmlns:p14="http://schemas.microsoft.com/office/powerpoint/2010/main" val="24360417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757D-5E26-6FC4-097F-B22163A78C96}"/>
              </a:ext>
            </a:extLst>
          </p:cNvPr>
          <p:cNvSpPr>
            <a:spLocks noGrp="1"/>
          </p:cNvSpPr>
          <p:nvPr>
            <p:ph type="title"/>
          </p:nvPr>
        </p:nvSpPr>
        <p:spPr/>
        <p:txBody>
          <a:bodyPr/>
          <a:lstStyle/>
          <a:p>
            <a:r>
              <a:rPr lang="en-US"/>
              <a:t>Elements of a coroutine</a:t>
            </a:r>
            <a:endParaRPr lang="en-IN"/>
          </a:p>
        </p:txBody>
      </p:sp>
      <p:graphicFrame>
        <p:nvGraphicFramePr>
          <p:cNvPr id="11" name="Table 10">
            <a:extLst>
              <a:ext uri="{FF2B5EF4-FFF2-40B4-BE49-F238E27FC236}">
                <a16:creationId xmlns:a16="http://schemas.microsoft.com/office/drawing/2014/main" id="{E8DF5013-9B98-2D7E-06A1-8717AFC04492}"/>
              </a:ext>
            </a:extLst>
          </p:cNvPr>
          <p:cNvGraphicFramePr>
            <a:graphicFrameLocks noGrp="1"/>
          </p:cNvGraphicFramePr>
          <p:nvPr/>
        </p:nvGraphicFramePr>
        <p:xfrm>
          <a:off x="365125" y="1458394"/>
          <a:ext cx="11461750" cy="4923420"/>
        </p:xfrm>
        <a:graphic>
          <a:graphicData uri="http://schemas.openxmlformats.org/drawingml/2006/table">
            <a:tbl>
              <a:tblPr firstRow="1" bandRow="1">
                <a:tableStyleId>{0660B408-B3CF-4A94-85FC-2B1E0A45F4A2}</a:tableStyleId>
              </a:tblPr>
              <a:tblGrid>
                <a:gridCol w="1857375">
                  <a:extLst>
                    <a:ext uri="{9D8B030D-6E8A-4147-A177-3AD203B41FA5}">
                      <a16:colId xmlns:a16="http://schemas.microsoft.com/office/drawing/2014/main" val="3542599127"/>
                    </a:ext>
                  </a:extLst>
                </a:gridCol>
                <a:gridCol w="3088802">
                  <a:extLst>
                    <a:ext uri="{9D8B030D-6E8A-4147-A177-3AD203B41FA5}">
                      <a16:colId xmlns:a16="http://schemas.microsoft.com/office/drawing/2014/main" val="3246848595"/>
                    </a:ext>
                  </a:extLst>
                </a:gridCol>
                <a:gridCol w="6515573">
                  <a:extLst>
                    <a:ext uri="{9D8B030D-6E8A-4147-A177-3AD203B41FA5}">
                      <a16:colId xmlns:a16="http://schemas.microsoft.com/office/drawing/2014/main" val="3054493654"/>
                    </a:ext>
                  </a:extLst>
                </a:gridCol>
              </a:tblGrid>
              <a:tr h="534300">
                <a:tc>
                  <a:txBody>
                    <a:bodyPr/>
                    <a:lstStyle/>
                    <a:p>
                      <a:pPr algn="l"/>
                      <a:r>
                        <a:rPr lang="en-US" sz="2400"/>
                        <a:t>Element</a:t>
                      </a:r>
                      <a:endParaRPr lang="en-IN" sz="2400" b="1"/>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a:r>
                        <a:rPr lang="en-US" sz="2400"/>
                        <a:t>Description</a:t>
                      </a:r>
                      <a:endParaRPr lang="en-IN" sz="24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a:r>
                        <a:rPr lang="en-US" sz="2400"/>
                        <a:t>Details</a:t>
                      </a:r>
                      <a:endParaRPr lang="en-IN" sz="24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212743816"/>
                  </a:ext>
                </a:extLst>
              </a:tr>
              <a:tr h="6045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tx1">
                              <a:lumMod val="65000"/>
                            </a:schemeClr>
                          </a:solidFill>
                        </a:rPr>
                        <a:t>Coroutine</a:t>
                      </a:r>
                      <a:endParaRPr lang="en-IN" sz="1800" b="1">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A subroutine that can be paused &amp; resumed</a:t>
                      </a:r>
                      <a:endParaRPr lang="en-IN" sz="1800">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Any function that contains </a:t>
                      </a:r>
                      <a:r>
                        <a:rPr lang="en-US" sz="1800" i="1" err="1">
                          <a:solidFill>
                            <a:schemeClr val="tx1">
                              <a:lumMod val="65000"/>
                            </a:schemeClr>
                          </a:solidFill>
                        </a:rPr>
                        <a:t>co_await</a:t>
                      </a:r>
                      <a:r>
                        <a:rPr lang="en-US" sz="1800" i="1">
                          <a:solidFill>
                            <a:schemeClr val="tx1">
                              <a:lumMod val="65000"/>
                            </a:schemeClr>
                          </a:solidFill>
                        </a:rPr>
                        <a:t>, </a:t>
                      </a:r>
                      <a:r>
                        <a:rPr lang="en-US" sz="1800" i="1" err="1">
                          <a:solidFill>
                            <a:schemeClr val="tx1">
                              <a:lumMod val="65000"/>
                            </a:schemeClr>
                          </a:solidFill>
                        </a:rPr>
                        <a:t>co_yield</a:t>
                      </a:r>
                      <a:r>
                        <a:rPr lang="en-US" sz="1800" i="1">
                          <a:solidFill>
                            <a:schemeClr val="tx1">
                              <a:lumMod val="65000"/>
                            </a:schemeClr>
                          </a:solidFill>
                        </a:rPr>
                        <a:t> </a:t>
                      </a:r>
                      <a:r>
                        <a:rPr lang="en-US" sz="1800" i="0">
                          <a:solidFill>
                            <a:schemeClr val="tx1">
                              <a:lumMod val="65000"/>
                            </a:schemeClr>
                          </a:solidFill>
                        </a:rPr>
                        <a:t>or</a:t>
                      </a:r>
                      <a:r>
                        <a:rPr lang="en-US" sz="1800" i="1">
                          <a:solidFill>
                            <a:schemeClr val="tx1">
                              <a:lumMod val="65000"/>
                            </a:schemeClr>
                          </a:solidFill>
                        </a:rPr>
                        <a:t> </a:t>
                      </a:r>
                      <a:r>
                        <a:rPr lang="en-US" sz="1800" i="1" err="1">
                          <a:solidFill>
                            <a:schemeClr val="tx1">
                              <a:lumMod val="65000"/>
                            </a:schemeClr>
                          </a:solidFill>
                        </a:rPr>
                        <a:t>co_return</a:t>
                      </a:r>
                      <a:r>
                        <a:rPr lang="en-US" sz="1800" i="1">
                          <a:solidFill>
                            <a:schemeClr val="tx1">
                              <a:lumMod val="65000"/>
                            </a:schemeClr>
                          </a:solidFill>
                        </a:rPr>
                        <a:t> </a:t>
                      </a:r>
                      <a:r>
                        <a:rPr lang="en-US" sz="1800">
                          <a:solidFill>
                            <a:schemeClr val="tx1">
                              <a:lumMod val="65000"/>
                            </a:schemeClr>
                          </a:solidFill>
                        </a:rPr>
                        <a:t>statement is a coroutine</a:t>
                      </a:r>
                      <a:endParaRPr lang="en-IN" sz="1800">
                        <a:solidFill>
                          <a:schemeClr val="tx1">
                            <a:lumMod val="65000"/>
                          </a:schemeClr>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158365913"/>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tx1">
                              <a:lumMod val="65000"/>
                            </a:schemeClr>
                          </a:solidFill>
                        </a:rPr>
                        <a:t>Coroutine frame</a:t>
                      </a:r>
                      <a:endParaRPr lang="en-IN" sz="1800" b="1">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Coroutine state</a:t>
                      </a:r>
                      <a:endParaRPr lang="en-IN" sz="1800">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Stores instruction pointer, formal parameters, temporaries, local variables, etc., on the heap. Created automatically by the compiler &amp; stored on the heap.</a:t>
                      </a:r>
                      <a:endParaRPr lang="en-IN" sz="1800">
                        <a:solidFill>
                          <a:schemeClr val="tx1">
                            <a:lumMod val="65000"/>
                          </a:schemeClr>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4147564911"/>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bg1"/>
                          </a:solidFill>
                        </a:rPr>
                        <a:t>Promise Interface</a:t>
                      </a:r>
                      <a:endParaRPr lang="en-IN" sz="1800" b="1">
                        <a:solidFill>
                          <a:schemeClr val="bg1"/>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bg1"/>
                          </a:solidFill>
                        </a:rPr>
                        <a:t>Coroutine controller</a:t>
                      </a:r>
                      <a:endParaRPr lang="en-IN" sz="1800">
                        <a:solidFill>
                          <a:schemeClr val="bg1"/>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342900" lvl="0" indent="-342900">
                        <a:buFont typeface="Arial" panose="020B0604020202020204" pitchFamily="34" charset="0"/>
                        <a:buChar char="•"/>
                      </a:pPr>
                      <a:r>
                        <a:rPr lang="en-US" sz="1800">
                          <a:solidFill>
                            <a:schemeClr val="bg1"/>
                          </a:solidFill>
                        </a:rPr>
                        <a:t>Controls whether to suspend or resume the coroutine</a:t>
                      </a:r>
                    </a:p>
                    <a:p>
                      <a:pPr marL="342900" lvl="0" indent="-342900">
                        <a:buFont typeface="Arial" panose="020B0604020202020204" pitchFamily="34" charset="0"/>
                        <a:buChar char="•"/>
                      </a:pPr>
                      <a:r>
                        <a:rPr lang="en-US" sz="1800">
                          <a:solidFill>
                            <a:schemeClr val="bg1"/>
                          </a:solidFill>
                        </a:rPr>
                        <a:t>Created &amp; destroyed with the coroutine</a:t>
                      </a:r>
                    </a:p>
                    <a:p>
                      <a:pPr marL="342900" lvl="0" indent="-342900">
                        <a:buFont typeface="Arial" panose="020B0604020202020204" pitchFamily="34" charset="0"/>
                        <a:buChar char="•"/>
                      </a:pPr>
                      <a:r>
                        <a:rPr lang="en-US" sz="1800">
                          <a:solidFill>
                            <a:schemeClr val="bg1"/>
                          </a:solidFill>
                        </a:rPr>
                        <a:t>Part of the coroutine frame</a:t>
                      </a: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85564908"/>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accent1">
                              <a:lumMod val="20000"/>
                              <a:lumOff val="80000"/>
                            </a:schemeClr>
                          </a:solidFill>
                        </a:rPr>
                        <a:t>Coroutine handle </a:t>
                      </a:r>
                      <a:endParaRPr lang="en-IN" sz="1800" b="1">
                        <a:solidFill>
                          <a:schemeClr val="accent1">
                            <a:lumMod val="20000"/>
                            <a:lumOff val="80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accent1">
                              <a:lumMod val="20000"/>
                              <a:lumOff val="80000"/>
                            </a:schemeClr>
                          </a:solidFill>
                        </a:rPr>
                        <a:t>Handle(pointer) to the frame</a:t>
                      </a:r>
                      <a:endParaRPr lang="en-IN" sz="1800">
                        <a:solidFill>
                          <a:schemeClr val="accent1">
                            <a:lumMod val="20000"/>
                            <a:lumOff val="80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accent1">
                              <a:lumMod val="20000"/>
                              <a:lumOff val="80000"/>
                            </a:schemeClr>
                          </a:solidFill>
                        </a:rPr>
                        <a:t>Points to the coroutine frame and provides access to the promise interface</a:t>
                      </a:r>
                      <a:endParaRPr lang="en-IN" sz="1800">
                        <a:solidFill>
                          <a:schemeClr val="accent1">
                            <a:lumMod val="20000"/>
                            <a:lumOff val="80000"/>
                          </a:schemeClr>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286574272"/>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bg2">
                              <a:lumMod val="20000"/>
                              <a:lumOff val="80000"/>
                            </a:schemeClr>
                          </a:solidFill>
                        </a:rPr>
                        <a:t>Coroutine Type</a:t>
                      </a:r>
                      <a:endParaRPr lang="en-IN" sz="1800" b="1">
                        <a:solidFill>
                          <a:schemeClr val="bg2">
                            <a:lumMod val="20000"/>
                            <a:lumOff val="80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bg2">
                              <a:lumMod val="20000"/>
                              <a:lumOff val="80000"/>
                            </a:schemeClr>
                          </a:solidFill>
                        </a:rPr>
                        <a:t>User-defined type for the coroutine</a:t>
                      </a:r>
                      <a:endParaRPr lang="en-IN" sz="1800">
                        <a:solidFill>
                          <a:schemeClr val="bg2">
                            <a:lumMod val="20000"/>
                            <a:lumOff val="80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bg2">
                              <a:lumMod val="20000"/>
                              <a:lumOff val="80000"/>
                            </a:schemeClr>
                          </a:solidFill>
                        </a:rPr>
                        <a:t>The user-defined type that defines the promise and the handle. This is the caller-facing API of the coroutine</a:t>
                      </a:r>
                      <a:endParaRPr lang="en-IN" sz="1800">
                        <a:solidFill>
                          <a:schemeClr val="bg2">
                            <a:lumMod val="20000"/>
                            <a:lumOff val="80000"/>
                          </a:schemeClr>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067647232"/>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err="1">
                          <a:solidFill>
                            <a:schemeClr val="accent1">
                              <a:lumMod val="20000"/>
                              <a:lumOff val="80000"/>
                            </a:schemeClr>
                          </a:solidFill>
                        </a:rPr>
                        <a:t>Awaiter</a:t>
                      </a:r>
                      <a:endParaRPr lang="en-IN" sz="1800" b="1">
                        <a:solidFill>
                          <a:schemeClr val="accent1">
                            <a:lumMod val="20000"/>
                            <a:lumOff val="80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accent1">
                              <a:lumMod val="20000"/>
                              <a:lumOff val="80000"/>
                            </a:schemeClr>
                          </a:solidFill>
                        </a:rPr>
                        <a:t>Type used with </a:t>
                      </a:r>
                      <a:r>
                        <a:rPr lang="en-US" sz="1800" i="1" err="1">
                          <a:solidFill>
                            <a:schemeClr val="accent1">
                              <a:lumMod val="20000"/>
                              <a:lumOff val="80000"/>
                            </a:schemeClr>
                          </a:solidFill>
                        </a:rPr>
                        <a:t>co_await</a:t>
                      </a:r>
                      <a:r>
                        <a:rPr lang="en-US" sz="1800" i="1">
                          <a:solidFill>
                            <a:schemeClr val="accent1">
                              <a:lumMod val="20000"/>
                              <a:lumOff val="80000"/>
                            </a:schemeClr>
                          </a:solidFill>
                        </a:rPr>
                        <a:t> </a:t>
                      </a:r>
                      <a:r>
                        <a:rPr lang="en-US" sz="1800">
                          <a:solidFill>
                            <a:schemeClr val="accent1">
                              <a:lumMod val="20000"/>
                              <a:lumOff val="80000"/>
                            </a:schemeClr>
                          </a:solidFill>
                        </a:rPr>
                        <a:t>operator</a:t>
                      </a:r>
                      <a:endParaRPr lang="en-IN" sz="1800">
                        <a:solidFill>
                          <a:schemeClr val="accent1">
                            <a:lumMod val="20000"/>
                            <a:lumOff val="80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accent1">
                              <a:lumMod val="20000"/>
                              <a:lumOff val="80000"/>
                            </a:schemeClr>
                          </a:solidFill>
                        </a:rPr>
                        <a:t>Specifies methods that control the semantics of </a:t>
                      </a:r>
                      <a:r>
                        <a:rPr lang="en-US" sz="1800" i="1" err="1">
                          <a:solidFill>
                            <a:schemeClr val="accent1">
                              <a:lumMod val="20000"/>
                              <a:lumOff val="80000"/>
                            </a:schemeClr>
                          </a:solidFill>
                        </a:rPr>
                        <a:t>co_await</a:t>
                      </a:r>
                      <a:r>
                        <a:rPr lang="en-US" sz="1800" i="1">
                          <a:solidFill>
                            <a:schemeClr val="accent1">
                              <a:lumMod val="20000"/>
                              <a:lumOff val="80000"/>
                            </a:schemeClr>
                          </a:solidFill>
                        </a:rPr>
                        <a:t> </a:t>
                      </a:r>
                      <a:r>
                        <a:rPr lang="en-US" sz="1800">
                          <a:solidFill>
                            <a:schemeClr val="accent1">
                              <a:lumMod val="20000"/>
                              <a:lumOff val="80000"/>
                            </a:schemeClr>
                          </a:solidFill>
                        </a:rPr>
                        <a:t>operator</a:t>
                      </a:r>
                      <a:endParaRPr lang="en-IN" sz="1800">
                        <a:solidFill>
                          <a:schemeClr val="accent1">
                            <a:lumMod val="20000"/>
                            <a:lumOff val="80000"/>
                          </a:schemeClr>
                        </a:solidFill>
                      </a:endParaRPr>
                    </a:p>
                    <a:p>
                      <a:endParaRPr lang="en-IN" sz="1800">
                        <a:solidFill>
                          <a:schemeClr val="accent1">
                            <a:lumMod val="20000"/>
                            <a:lumOff val="80000"/>
                          </a:schemeClr>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993002546"/>
                  </a:ext>
                </a:extLst>
              </a:tr>
            </a:tbl>
          </a:graphicData>
        </a:graphic>
      </p:graphicFrame>
    </p:spTree>
    <p:extLst>
      <p:ext uri="{BB962C8B-B14F-4D97-AF65-F5344CB8AC3E}">
        <p14:creationId xmlns:p14="http://schemas.microsoft.com/office/powerpoint/2010/main" val="60207589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87BB-4137-A8D0-13EF-A83A3EA74BA7}"/>
              </a:ext>
            </a:extLst>
          </p:cNvPr>
          <p:cNvSpPr>
            <a:spLocks noGrp="1"/>
          </p:cNvSpPr>
          <p:nvPr>
            <p:ph type="title"/>
          </p:nvPr>
        </p:nvSpPr>
        <p:spPr/>
        <p:txBody>
          <a:bodyPr/>
          <a:lstStyle/>
          <a:p>
            <a:r>
              <a:rPr lang="en-US"/>
              <a:t>Promise Object</a:t>
            </a:r>
            <a:endParaRPr lang="en-IN"/>
          </a:p>
        </p:txBody>
      </p:sp>
      <p:sp>
        <p:nvSpPr>
          <p:cNvPr id="3" name="Content Placeholder 2">
            <a:extLst>
              <a:ext uri="{FF2B5EF4-FFF2-40B4-BE49-F238E27FC236}">
                <a16:creationId xmlns:a16="http://schemas.microsoft.com/office/drawing/2014/main" id="{63B8A99A-C2BE-E27E-4DA2-D4A5EB511510}"/>
              </a:ext>
            </a:extLst>
          </p:cNvPr>
          <p:cNvSpPr>
            <a:spLocks noGrp="1"/>
          </p:cNvSpPr>
          <p:nvPr>
            <p:ph idx="1"/>
          </p:nvPr>
        </p:nvSpPr>
        <p:spPr/>
        <p:txBody>
          <a:bodyPr>
            <a:normAutofit fontScale="92500" lnSpcReduction="10000"/>
          </a:bodyPr>
          <a:lstStyle/>
          <a:p>
            <a:r>
              <a:rPr lang="en-US"/>
              <a:t>Defines and controls the behavior of the coroutine</a:t>
            </a:r>
          </a:p>
          <a:p>
            <a:r>
              <a:rPr lang="en-US"/>
              <a:t>Implements predefined methods that are called during the execution of the coroutine</a:t>
            </a:r>
          </a:p>
          <a:p>
            <a:r>
              <a:rPr lang="en-US"/>
              <a:t>Holds the state of the coroutine </a:t>
            </a:r>
          </a:p>
          <a:p>
            <a:r>
              <a:rPr lang="en-US"/>
              <a:t>Provides customization points to control suspension or resumption of the coroutine</a:t>
            </a:r>
          </a:p>
          <a:p>
            <a:r>
              <a:rPr lang="en-US"/>
              <a:t>Always defined publicly with the name </a:t>
            </a:r>
            <a:r>
              <a:rPr lang="en-US" i="1" err="1"/>
              <a:t>promise_type</a:t>
            </a:r>
            <a:r>
              <a:rPr lang="en-US" i="1"/>
              <a:t> </a:t>
            </a:r>
            <a:r>
              <a:rPr lang="en-US"/>
              <a:t>inside the coroutine user-defined class</a:t>
            </a:r>
          </a:p>
          <a:p>
            <a:pPr lvl="1"/>
            <a:r>
              <a:rPr lang="en-US"/>
              <a:t>compiler looks for this name in the coroutine</a:t>
            </a:r>
            <a:endParaRPr lang="en-IN"/>
          </a:p>
        </p:txBody>
      </p:sp>
    </p:spTree>
    <p:extLst>
      <p:ext uri="{BB962C8B-B14F-4D97-AF65-F5344CB8AC3E}">
        <p14:creationId xmlns:p14="http://schemas.microsoft.com/office/powerpoint/2010/main" val="18368038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BA2A-0DEC-D332-E3C9-0DA508D472CB}"/>
              </a:ext>
            </a:extLst>
          </p:cNvPr>
          <p:cNvSpPr>
            <a:spLocks noGrp="1"/>
          </p:cNvSpPr>
          <p:nvPr>
            <p:ph type="title"/>
          </p:nvPr>
        </p:nvSpPr>
        <p:spPr/>
        <p:txBody>
          <a:bodyPr/>
          <a:lstStyle/>
          <a:p>
            <a:r>
              <a:rPr lang="en-US" err="1"/>
              <a:t>promise_type</a:t>
            </a:r>
            <a:r>
              <a:rPr lang="en-US"/>
              <a:t> Interface </a:t>
            </a:r>
            <a:endParaRPr lang="en-IN"/>
          </a:p>
        </p:txBody>
      </p:sp>
      <p:graphicFrame>
        <p:nvGraphicFramePr>
          <p:cNvPr id="3" name="Table 2">
            <a:extLst>
              <a:ext uri="{FF2B5EF4-FFF2-40B4-BE49-F238E27FC236}">
                <a16:creationId xmlns:a16="http://schemas.microsoft.com/office/drawing/2014/main" id="{033015BF-9E76-46D9-9D0E-BCEDF41E57B3}"/>
              </a:ext>
            </a:extLst>
          </p:cNvPr>
          <p:cNvGraphicFramePr>
            <a:graphicFrameLocks noGrp="1"/>
          </p:cNvGraphicFramePr>
          <p:nvPr/>
        </p:nvGraphicFramePr>
        <p:xfrm>
          <a:off x="838200" y="2042954"/>
          <a:ext cx="10515600" cy="3322320"/>
        </p:xfrm>
        <a:graphic>
          <a:graphicData uri="http://schemas.openxmlformats.org/drawingml/2006/table">
            <a:tbl>
              <a:tblPr firstRow="1">
                <a:tableStyleId>{0660B408-B3CF-4A94-85FC-2B1E0A45F4A2}</a:tableStyleId>
              </a:tblPr>
              <a:tblGrid>
                <a:gridCol w="2533650">
                  <a:extLst>
                    <a:ext uri="{9D8B030D-6E8A-4147-A177-3AD203B41FA5}">
                      <a16:colId xmlns:a16="http://schemas.microsoft.com/office/drawing/2014/main" val="1051021165"/>
                    </a:ext>
                  </a:extLst>
                </a:gridCol>
                <a:gridCol w="7981950">
                  <a:extLst>
                    <a:ext uri="{9D8B030D-6E8A-4147-A177-3AD203B41FA5}">
                      <a16:colId xmlns:a16="http://schemas.microsoft.com/office/drawing/2014/main" val="179256413"/>
                    </a:ext>
                  </a:extLst>
                </a:gridCol>
              </a:tblGrid>
              <a:tr h="0">
                <a:tc>
                  <a:txBody>
                    <a:bodyPr/>
                    <a:lstStyle/>
                    <a:p>
                      <a:pPr algn="l" fontAlgn="t"/>
                      <a:r>
                        <a:rPr lang="en-US" sz="2000" b="1">
                          <a:solidFill>
                            <a:schemeClr val="tx1"/>
                          </a:solidFill>
                          <a:effectLst/>
                          <a:latin typeface="+mn-lt"/>
                        </a:rPr>
                        <a:t>Member function</a:t>
                      </a:r>
                      <a:endParaRPr lang="en-IN" sz="2000" b="1">
                        <a:solidFill>
                          <a:schemeClr val="tx1"/>
                        </a:solidFill>
                        <a:effectLst/>
                        <a:latin typeface="+mn-lt"/>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US" sz="2000" b="1">
                          <a:solidFill>
                            <a:schemeClr val="tx1"/>
                          </a:solidFill>
                          <a:effectLst/>
                          <a:latin typeface="+mn-lt"/>
                        </a:rPr>
                        <a:t>Description</a:t>
                      </a:r>
                      <a:endParaRPr lang="en-IN" sz="2000" b="1">
                        <a:solidFill>
                          <a:schemeClr val="tx1"/>
                        </a:solidFill>
                        <a:effectLst/>
                        <a:latin typeface="+mn-lt"/>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688227322"/>
                  </a:ext>
                </a:extLst>
              </a:tr>
              <a:tr h="0">
                <a:tc>
                  <a:txBody>
                    <a:bodyPr/>
                    <a:lstStyle/>
                    <a:p>
                      <a:pPr algn="l" fontAlgn="t"/>
                      <a:r>
                        <a:rPr lang="en-IN" sz="1800" b="1" i="1" err="1">
                          <a:solidFill>
                            <a:schemeClr val="bg1"/>
                          </a:solidFill>
                          <a:effectLst/>
                          <a:latin typeface="+mn-lt"/>
                          <a:ea typeface="JetBrains Mono" panose="02000009000000000000" pitchFamily="49" charset="0"/>
                          <a:cs typeface="JetBrains Mono" panose="02000009000000000000" pitchFamily="49" charset="0"/>
                        </a:rPr>
                        <a:t>promise_type</a:t>
                      </a:r>
                      <a:r>
                        <a:rPr lang="en-IN" sz="1800" b="1" i="1">
                          <a:solidFill>
                            <a:schemeClr val="bg1"/>
                          </a:solidFill>
                          <a:effectLst/>
                          <a:latin typeface="+mn-lt"/>
                          <a:ea typeface="JetBrains Mono" panose="02000009000000000000" pitchFamily="49" charset="0"/>
                          <a:cs typeface="JetBrains Mono" panose="02000009000000000000" pitchFamily="49" charset="0"/>
                        </a:rPr>
                        <a: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IN" b="0">
                          <a:solidFill>
                            <a:schemeClr val="bg1"/>
                          </a:solidFill>
                          <a:effectLst/>
                          <a:latin typeface="+mn-lt"/>
                        </a:rPr>
                        <a:t>The promise must be default constructible</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4054697940"/>
                  </a:ext>
                </a:extLst>
              </a:tr>
              <a:tr h="0">
                <a:tc>
                  <a:txBody>
                    <a:bodyPr/>
                    <a:lstStyle/>
                    <a:p>
                      <a:pPr algn="l" fontAlgn="t"/>
                      <a:r>
                        <a:rPr lang="en-IN" sz="1800" b="1" i="1" err="1">
                          <a:solidFill>
                            <a:schemeClr val="bg1"/>
                          </a:solidFill>
                          <a:effectLst/>
                          <a:latin typeface="+mn-lt"/>
                          <a:ea typeface="JetBrains Mono" panose="02000009000000000000" pitchFamily="49" charset="0"/>
                          <a:cs typeface="JetBrains Mono" panose="02000009000000000000" pitchFamily="49" charset="0"/>
                        </a:rPr>
                        <a:t>initial_suspend</a:t>
                      </a:r>
                      <a:r>
                        <a:rPr lang="en-IN" sz="1800" b="1" i="1">
                          <a:solidFill>
                            <a:schemeClr val="bg1"/>
                          </a:solidFill>
                          <a:effectLst/>
                          <a:latin typeface="+mn-lt"/>
                          <a:ea typeface="JetBrains Mono" panose="02000009000000000000" pitchFamily="49" charset="0"/>
                          <a:cs typeface="JetBrains Mono" panose="02000009000000000000" pitchFamily="49" charset="0"/>
                        </a:rPr>
                        <a: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IN" b="0">
                          <a:solidFill>
                            <a:schemeClr val="bg1"/>
                          </a:solidFill>
                          <a:effectLst/>
                          <a:latin typeface="+mn-lt"/>
                        </a:rPr>
                        <a:t>Indicates whether suspension happens at the initial suspend point.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629473224"/>
                  </a:ext>
                </a:extLst>
              </a:tr>
              <a:tr h="0">
                <a:tc>
                  <a:txBody>
                    <a:bodyPr/>
                    <a:lstStyle/>
                    <a:p>
                      <a:pPr algn="l" fontAlgn="t"/>
                      <a:r>
                        <a:rPr lang="en-IN" sz="1800" b="1" i="1" err="1">
                          <a:solidFill>
                            <a:schemeClr val="bg1"/>
                          </a:solidFill>
                          <a:effectLst/>
                          <a:latin typeface="+mn-lt"/>
                          <a:ea typeface="JetBrains Mono" panose="02000009000000000000" pitchFamily="49" charset="0"/>
                          <a:cs typeface="JetBrains Mono" panose="02000009000000000000" pitchFamily="49" charset="0"/>
                        </a:rPr>
                        <a:t>final_suspend</a:t>
                      </a:r>
                      <a:r>
                        <a:rPr lang="en-IN" sz="1800" b="1" i="1">
                          <a:solidFill>
                            <a:schemeClr val="bg1"/>
                          </a:solidFill>
                          <a:effectLst/>
                          <a:latin typeface="+mn-lt"/>
                          <a:ea typeface="JetBrains Mono" panose="02000009000000000000" pitchFamily="49" charset="0"/>
                          <a:cs typeface="JetBrains Mono" panose="02000009000000000000" pitchFamily="49" charset="0"/>
                        </a:rPr>
                        <a: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IN" b="0">
                          <a:solidFill>
                            <a:schemeClr val="bg1"/>
                          </a:solidFill>
                          <a:effectLst/>
                          <a:latin typeface="+mn-lt"/>
                        </a:rPr>
                        <a:t>Indicates whether suspension happens at the last suspend point.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752742214"/>
                  </a:ext>
                </a:extLst>
              </a:tr>
              <a:tr h="0">
                <a:tc>
                  <a:txBody>
                    <a:bodyPr/>
                    <a:lstStyle/>
                    <a:p>
                      <a:pPr algn="l" fontAlgn="t"/>
                      <a:r>
                        <a:rPr lang="en-IN" sz="1800" b="1" i="1" err="1">
                          <a:solidFill>
                            <a:schemeClr val="bg1"/>
                          </a:solidFill>
                          <a:effectLst/>
                          <a:latin typeface="+mn-lt"/>
                          <a:ea typeface="JetBrains Mono" panose="02000009000000000000" pitchFamily="49" charset="0"/>
                          <a:cs typeface="JetBrains Mono" panose="02000009000000000000" pitchFamily="49" charset="0"/>
                        </a:rPr>
                        <a:t>unhandled_exception</a:t>
                      </a:r>
                      <a:r>
                        <a:rPr lang="en-IN" sz="1800" b="1" i="1">
                          <a:solidFill>
                            <a:schemeClr val="bg1"/>
                          </a:solidFill>
                          <a:effectLst/>
                          <a:latin typeface="+mn-lt"/>
                          <a:ea typeface="JetBrains Mono" panose="02000009000000000000" pitchFamily="49" charset="0"/>
                          <a:cs typeface="JetBrains Mono" panose="02000009000000000000" pitchFamily="49" charset="0"/>
                        </a:rPr>
                        <a: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IN" b="0">
                          <a:solidFill>
                            <a:schemeClr val="bg1"/>
                          </a:solidFill>
                          <a:effectLst/>
                          <a:latin typeface="+mn-lt"/>
                        </a:rPr>
                        <a:t>Called when an exception propagates out of a coroutine block.</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4037352753"/>
                  </a:ext>
                </a:extLst>
              </a:tr>
              <a:tr h="0">
                <a:tc>
                  <a:txBody>
                    <a:bodyPr/>
                    <a:lstStyle/>
                    <a:p>
                      <a:pPr algn="l" fontAlgn="t"/>
                      <a:r>
                        <a:rPr lang="en-IN" sz="1800" b="1" i="1">
                          <a:solidFill>
                            <a:schemeClr val="bg1"/>
                          </a:solidFill>
                          <a:effectLst/>
                          <a:latin typeface="+mn-lt"/>
                          <a:ea typeface="JetBrains Mono" panose="02000009000000000000" pitchFamily="49" charset="0"/>
                          <a:cs typeface="JetBrains Mono" panose="02000009000000000000" pitchFamily="49" charset="0"/>
                        </a:rPr>
                        <a:t>get_return_object()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IN" b="0">
                          <a:solidFill>
                            <a:schemeClr val="bg1"/>
                          </a:solidFill>
                          <a:effectLst/>
                          <a:latin typeface="+mn-lt"/>
                        </a:rPr>
                        <a:t>Called to create the user-defined coroutine object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990491066"/>
                  </a:ext>
                </a:extLst>
              </a:tr>
              <a:tr h="0">
                <a:tc>
                  <a:txBody>
                    <a:bodyPr/>
                    <a:lstStyle/>
                    <a:p>
                      <a:pPr algn="l" fontAlgn="t"/>
                      <a:r>
                        <a:rPr lang="en-IN" sz="1800" b="1" i="1" err="1">
                          <a:solidFill>
                            <a:schemeClr val="bg1"/>
                          </a:solidFill>
                          <a:effectLst/>
                          <a:latin typeface="+mn-lt"/>
                          <a:ea typeface="JetBrains Mono" panose="02000009000000000000" pitchFamily="49" charset="0"/>
                          <a:cs typeface="JetBrains Mono" panose="02000009000000000000" pitchFamily="49" charset="0"/>
                        </a:rPr>
                        <a:t>return_value</a:t>
                      </a:r>
                      <a:r>
                        <a:rPr lang="en-IN" sz="1800" b="1" i="1">
                          <a:solidFill>
                            <a:schemeClr val="bg1"/>
                          </a:solidFill>
                          <a:effectLst/>
                          <a:latin typeface="+mn-lt"/>
                          <a:ea typeface="JetBrains Mono" panose="02000009000000000000" pitchFamily="49" charset="0"/>
                          <a:cs typeface="JetBrains Mono" panose="02000009000000000000" pitchFamily="49" charset="0"/>
                        </a:rPr>
                        <a:t>(T value)</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IN" b="0">
                          <a:solidFill>
                            <a:schemeClr val="bg1"/>
                          </a:solidFill>
                          <a:effectLst/>
                          <a:latin typeface="+mn-lt"/>
                        </a:rPr>
                        <a:t>Enables the </a:t>
                      </a:r>
                      <a:r>
                        <a:rPr lang="en-IN" b="0" i="1" err="1">
                          <a:solidFill>
                            <a:schemeClr val="bg1"/>
                          </a:solidFill>
                          <a:effectLst/>
                          <a:latin typeface="+mn-lt"/>
                        </a:rPr>
                        <a:t>co_return</a:t>
                      </a:r>
                      <a:r>
                        <a:rPr lang="en-IN" b="0">
                          <a:solidFill>
                            <a:schemeClr val="bg1"/>
                          </a:solidFill>
                          <a:effectLst/>
                          <a:latin typeface="+mn-lt"/>
                        </a:rPr>
                        <a:t> &lt;value&gt; statement. Its return type must be void.</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453328100"/>
                  </a:ext>
                </a:extLst>
              </a:tr>
              <a:tr h="0">
                <a:tc>
                  <a:txBody>
                    <a:bodyPr/>
                    <a:lstStyle/>
                    <a:p>
                      <a:pPr algn="l" fontAlgn="t"/>
                      <a:r>
                        <a:rPr lang="en-IN" sz="1800" b="1" i="1">
                          <a:solidFill>
                            <a:schemeClr val="bg1"/>
                          </a:solidFill>
                          <a:effectLst/>
                          <a:latin typeface="+mn-lt"/>
                          <a:ea typeface="JetBrains Mono" panose="02000009000000000000" pitchFamily="49" charset="0"/>
                          <a:cs typeface="JetBrains Mono" panose="02000009000000000000" pitchFamily="49" charset="0"/>
                        </a:rPr>
                        <a:t>return_void()</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IN" b="0">
                          <a:solidFill>
                            <a:schemeClr val="bg1"/>
                          </a:solidFill>
                          <a:effectLst/>
                          <a:latin typeface="+mn-lt"/>
                        </a:rPr>
                        <a:t>Enables the </a:t>
                      </a:r>
                      <a:r>
                        <a:rPr lang="en-IN" b="0" i="1" err="1">
                          <a:solidFill>
                            <a:schemeClr val="bg1"/>
                          </a:solidFill>
                          <a:effectLst/>
                          <a:latin typeface="+mn-lt"/>
                        </a:rPr>
                        <a:t>co_return</a:t>
                      </a:r>
                      <a:r>
                        <a:rPr lang="en-IN" b="0" i="1">
                          <a:solidFill>
                            <a:schemeClr val="bg1"/>
                          </a:solidFill>
                          <a:effectLst/>
                          <a:latin typeface="+mn-lt"/>
                        </a:rPr>
                        <a:t> </a:t>
                      </a:r>
                      <a:r>
                        <a:rPr lang="en-IN" b="0">
                          <a:solidFill>
                            <a:schemeClr val="bg1"/>
                          </a:solidFill>
                          <a:effectLst/>
                          <a:latin typeface="+mn-lt"/>
                        </a:rPr>
                        <a:t>statement. Its return type must be void.</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566366491"/>
                  </a:ext>
                </a:extLst>
              </a:tr>
              <a:tr h="0">
                <a:tc>
                  <a:txBody>
                    <a:bodyPr/>
                    <a:lstStyle/>
                    <a:p>
                      <a:pPr algn="l" fontAlgn="t"/>
                      <a:r>
                        <a:rPr lang="en-IN" sz="1800" b="1" i="1" err="1">
                          <a:solidFill>
                            <a:schemeClr val="bg1"/>
                          </a:solidFill>
                          <a:effectLst/>
                          <a:latin typeface="+mn-lt"/>
                          <a:ea typeface="JetBrains Mono" panose="02000009000000000000" pitchFamily="49" charset="0"/>
                          <a:cs typeface="JetBrains Mono" panose="02000009000000000000" pitchFamily="49" charset="0"/>
                        </a:rPr>
                        <a:t>yield_value</a:t>
                      </a:r>
                      <a:r>
                        <a:rPr lang="en-IN" sz="1800" b="1" i="1">
                          <a:solidFill>
                            <a:schemeClr val="bg1"/>
                          </a:solidFill>
                          <a:effectLst/>
                          <a:latin typeface="+mn-lt"/>
                          <a:ea typeface="JetBrains Mono" panose="02000009000000000000" pitchFamily="49" charset="0"/>
                          <a:cs typeface="JetBrains Mono" panose="02000009000000000000" pitchFamily="49" charset="0"/>
                        </a:rPr>
                        <a:t>(T value)</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IN" b="0">
                          <a:solidFill>
                            <a:schemeClr val="bg1"/>
                          </a:solidFill>
                          <a:effectLst/>
                          <a:latin typeface="+mn-lt"/>
                        </a:rPr>
                        <a:t>Enables the </a:t>
                      </a:r>
                      <a:r>
                        <a:rPr lang="en-IN" b="0" i="1" err="1">
                          <a:solidFill>
                            <a:schemeClr val="bg1"/>
                          </a:solidFill>
                          <a:effectLst/>
                          <a:latin typeface="+mn-lt"/>
                        </a:rPr>
                        <a:t>co_yield</a:t>
                      </a:r>
                      <a:r>
                        <a:rPr lang="en-IN" b="0">
                          <a:solidFill>
                            <a:schemeClr val="bg1"/>
                          </a:solidFill>
                          <a:effectLst/>
                          <a:latin typeface="+mn-lt"/>
                        </a:rPr>
                        <a:t> &lt;value&gt; statement.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583101533"/>
                  </a:ext>
                </a:extLst>
              </a:tr>
            </a:tbl>
          </a:graphicData>
        </a:graphic>
      </p:graphicFrame>
    </p:spTree>
    <p:extLst>
      <p:ext uri="{BB962C8B-B14F-4D97-AF65-F5344CB8AC3E}">
        <p14:creationId xmlns:p14="http://schemas.microsoft.com/office/powerpoint/2010/main" val="27238089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5353057-8BAB-0C74-7710-6227F56ECE37}"/>
              </a:ext>
            </a:extLst>
          </p:cNvPr>
          <p:cNvSpPr txBox="1"/>
          <p:nvPr/>
        </p:nvSpPr>
        <p:spPr>
          <a:xfrm>
            <a:off x="4222752" y="2459504"/>
            <a:ext cx="6553200" cy="1754326"/>
          </a:xfrm>
          <a:prstGeom prst="rect">
            <a:avLst/>
          </a:prstGeom>
          <a:solidFill>
            <a:schemeClr val="bg1">
              <a:lumMod val="85000"/>
              <a:lumOff val="15000"/>
            </a:schemeClr>
          </a:solidFill>
          <a:ln w="12700">
            <a:solidFill>
              <a:schemeClr val="accent2"/>
            </a:solidFill>
          </a:ln>
        </p:spPr>
        <p:txBody>
          <a:bodyPr wrap="square">
            <a:spAutoFit/>
          </a:bodyPr>
          <a:lstStyle/>
          <a:p>
            <a:pPr marR="0" algn="l" rtl="0"/>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80B0E0"/>
                </a:solidFill>
                <a:latin typeface="JetBrains Mono" panose="02000009000000000000" pitchFamily="49" charset="0"/>
                <a:ea typeface="JetBrains Mono" panose="02000009000000000000" pitchFamily="49" charset="0"/>
                <a:cs typeface="JetBrains Mono" panose="02000009000000000000" pitchFamily="49" charset="0"/>
              </a:rPr>
              <a:t>struct</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err="1">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promise_type</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65ADE5"/>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6272A4"/>
                </a:solidFill>
                <a:latin typeface="JetBrains Mono" panose="02000009000000000000" pitchFamily="49" charset="0"/>
                <a:ea typeface="JetBrains Mono" panose="02000009000000000000" pitchFamily="49" charset="0"/>
                <a:cs typeface="JetBrains Mono" panose="02000009000000000000" pitchFamily="49" charset="0"/>
              </a:rPr>
              <a:t>//Name required by compiler</a:t>
            </a:r>
            <a:endPar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Task</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err="1">
                <a:solidFill>
                  <a:srgbClr val="FBFFC1"/>
                </a:solidFill>
                <a:latin typeface="JetBrains Mono" panose="02000009000000000000" pitchFamily="49" charset="0"/>
                <a:ea typeface="JetBrains Mono" panose="02000009000000000000" pitchFamily="49" charset="0"/>
                <a:cs typeface="JetBrains Mono" panose="02000009000000000000" pitchFamily="49" charset="0"/>
              </a:rPr>
              <a:t>get_return_object</a:t>
            </a:r>
            <a:r>
              <a:rPr lang="en-IN" sz="12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D8A0DF"/>
                </a:solidFill>
                <a:latin typeface="JetBrains Mono" panose="02000009000000000000" pitchFamily="49" charset="0"/>
                <a:ea typeface="JetBrains Mono" panose="02000009000000000000" pitchFamily="49" charset="0"/>
                <a:cs typeface="JetBrains Mono" panose="02000009000000000000" pitchFamily="49" charset="0"/>
              </a:rPr>
              <a:t>return</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80B0E0"/>
                </a:solidFill>
                <a:latin typeface="JetBrains Mono" panose="02000009000000000000" pitchFamily="49" charset="0"/>
                <a:ea typeface="JetBrains Mono" panose="02000009000000000000" pitchFamily="49" charset="0"/>
                <a:cs typeface="JetBrains Mono" panose="02000009000000000000" pitchFamily="49" charset="0"/>
              </a:rPr>
              <a:t>this</a:t>
            </a:r>
            <a:r>
              <a:rPr lang="en-IN" sz="12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ED94C2"/>
                </a:solidFill>
                <a:latin typeface="JetBrains Mono" panose="02000009000000000000" pitchFamily="49" charset="0"/>
                <a:ea typeface="JetBrains Mono" panose="02000009000000000000" pitchFamily="49" charset="0"/>
                <a:cs typeface="JetBrains Mono" panose="02000009000000000000" pitchFamily="49" charset="0"/>
              </a:rPr>
              <a:t>std</a:t>
            </a:r>
            <a:r>
              <a:rPr lang="en-IN" sz="12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err="1">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suspend_always</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err="1">
                <a:solidFill>
                  <a:srgbClr val="FBFFC1"/>
                </a:solidFill>
                <a:latin typeface="JetBrains Mono" panose="02000009000000000000" pitchFamily="49" charset="0"/>
                <a:ea typeface="JetBrains Mono" panose="02000009000000000000" pitchFamily="49" charset="0"/>
                <a:cs typeface="JetBrains Mono" panose="02000009000000000000" pitchFamily="49" charset="0"/>
              </a:rPr>
              <a:t>initial_suspend</a:t>
            </a:r>
            <a:r>
              <a:rPr lang="en-IN" sz="12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D8A0DF"/>
                </a:solidFill>
                <a:latin typeface="JetBrains Mono" panose="02000009000000000000" pitchFamily="49" charset="0"/>
                <a:ea typeface="JetBrains Mono" panose="02000009000000000000" pitchFamily="49" charset="0"/>
                <a:cs typeface="JetBrains Mono" panose="02000009000000000000" pitchFamily="49" charset="0"/>
              </a:rPr>
              <a:t>return</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4EC9B0"/>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ED94C2"/>
                </a:solidFill>
                <a:latin typeface="JetBrains Mono" panose="02000009000000000000" pitchFamily="49" charset="0"/>
                <a:ea typeface="JetBrains Mono" panose="02000009000000000000" pitchFamily="49" charset="0"/>
                <a:cs typeface="JetBrains Mono" panose="02000009000000000000" pitchFamily="49" charset="0"/>
              </a:rPr>
              <a:t>std</a:t>
            </a:r>
            <a:r>
              <a:rPr lang="en-IN" sz="12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err="1">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suspend_always</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err="1">
                <a:solidFill>
                  <a:srgbClr val="FBFFC1"/>
                </a:solidFill>
                <a:latin typeface="JetBrains Mono" panose="02000009000000000000" pitchFamily="49" charset="0"/>
                <a:ea typeface="JetBrains Mono" panose="02000009000000000000" pitchFamily="49" charset="0"/>
                <a:cs typeface="JetBrains Mono" panose="02000009000000000000" pitchFamily="49" charset="0"/>
              </a:rPr>
              <a:t>final_suspend</a:t>
            </a:r>
            <a:r>
              <a:rPr lang="en-IN" sz="12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err="1">
                <a:solidFill>
                  <a:srgbClr val="80B0E0"/>
                </a:solidFill>
                <a:latin typeface="JetBrains Mono" panose="02000009000000000000" pitchFamily="49" charset="0"/>
                <a:ea typeface="JetBrains Mono" panose="02000009000000000000" pitchFamily="49" charset="0"/>
                <a:cs typeface="JetBrains Mono" panose="02000009000000000000" pitchFamily="49" charset="0"/>
              </a:rPr>
              <a:t>noexcept</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D8A0DF"/>
                </a:solidFill>
                <a:latin typeface="JetBrains Mono" panose="02000009000000000000" pitchFamily="49" charset="0"/>
                <a:ea typeface="JetBrains Mono" panose="02000009000000000000" pitchFamily="49" charset="0"/>
                <a:cs typeface="JetBrains Mono" panose="02000009000000000000" pitchFamily="49" charset="0"/>
              </a:rPr>
              <a:t>return</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4EC9B0"/>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B0E080"/>
                </a:solidFill>
                <a:latin typeface="JetBrains Mono" panose="02000009000000000000" pitchFamily="49" charset="0"/>
                <a:ea typeface="JetBrains Mono" panose="02000009000000000000" pitchFamily="49" charset="0"/>
                <a:cs typeface="JetBrains Mono" panose="02000009000000000000" pitchFamily="49" charset="0"/>
              </a:rPr>
              <a:t>void</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err="1">
                <a:solidFill>
                  <a:srgbClr val="FBFFC1"/>
                </a:solidFill>
                <a:latin typeface="JetBrains Mono" panose="02000009000000000000" pitchFamily="49" charset="0"/>
                <a:ea typeface="JetBrains Mono" panose="02000009000000000000" pitchFamily="49" charset="0"/>
                <a:cs typeface="JetBrains Mono" panose="02000009000000000000" pitchFamily="49" charset="0"/>
              </a:rPr>
              <a:t>unhandled_exception</a:t>
            </a:r>
            <a:r>
              <a:rPr lang="en-IN" sz="12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B0E080"/>
                </a:solidFill>
                <a:latin typeface="JetBrains Mono" panose="02000009000000000000" pitchFamily="49" charset="0"/>
                <a:ea typeface="JetBrains Mono" panose="02000009000000000000" pitchFamily="49" charset="0"/>
                <a:cs typeface="JetBrains Mono" panose="02000009000000000000" pitchFamily="49" charset="0"/>
              </a:rPr>
              <a:t>void</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err="1">
                <a:solidFill>
                  <a:srgbClr val="FBFFC1"/>
                </a:solidFill>
                <a:latin typeface="JetBrains Mono" panose="02000009000000000000" pitchFamily="49" charset="0"/>
                <a:ea typeface="JetBrains Mono" panose="02000009000000000000" pitchFamily="49" charset="0"/>
                <a:cs typeface="JetBrains Mono" panose="02000009000000000000" pitchFamily="49" charset="0"/>
              </a:rPr>
              <a:t>return_void</a:t>
            </a:r>
            <a:r>
              <a:rPr lang="en-IN" sz="12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2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b="0" u="none" strike="noStrike" baseline="0">
                <a:solidFill>
                  <a:srgbClr val="65ADE5"/>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p>
          <a:p>
            <a:pPr marR="0" algn="l" rtl="0"/>
            <a:endParaRPr lang="en-IN" sz="12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endParaRPr>
          </a:p>
          <a:p>
            <a:r>
              <a:rPr lang="en-IN" sz="1200">
                <a:solidFill>
                  <a:srgbClr val="ED94C2"/>
                </a:solidFill>
                <a:latin typeface="JetBrains Mono" panose="02000009000000000000" pitchFamily="49" charset="0"/>
                <a:ea typeface="JetBrains Mono" panose="02000009000000000000" pitchFamily="49" charset="0"/>
                <a:cs typeface="JetBrains Mono" panose="02000009000000000000" pitchFamily="49" charset="0"/>
              </a:rPr>
              <a:t>	std</a:t>
            </a:r>
            <a:r>
              <a:rPr lang="en-IN" sz="120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200" err="1">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coroutine_handle</a:t>
            </a:r>
            <a:r>
              <a:rPr lang="en-IN" sz="120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&lt;</a:t>
            </a:r>
            <a:r>
              <a:rPr lang="en-IN" sz="1200" err="1">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promise_type</a:t>
            </a:r>
            <a:r>
              <a:rPr lang="en-IN" sz="120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&gt;</a:t>
            </a:r>
            <a:r>
              <a:rPr lang="en-IN" sz="120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200" err="1">
                <a:solidFill>
                  <a:srgbClr val="47DA52"/>
                </a:solidFill>
                <a:latin typeface="JetBrains Mono" panose="02000009000000000000" pitchFamily="49" charset="0"/>
                <a:ea typeface="JetBrains Mono" panose="02000009000000000000" pitchFamily="49" charset="0"/>
                <a:cs typeface="JetBrains Mono" panose="02000009000000000000" pitchFamily="49" charset="0"/>
              </a:rPr>
              <a:t>m_Handle</a:t>
            </a:r>
            <a:r>
              <a:rPr lang="en-IN" sz="120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20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 name="Title 1">
            <a:extLst>
              <a:ext uri="{FF2B5EF4-FFF2-40B4-BE49-F238E27FC236}">
                <a16:creationId xmlns:a16="http://schemas.microsoft.com/office/drawing/2014/main" id="{0D175A9C-58DE-B385-2BF5-DF708B382708}"/>
              </a:ext>
            </a:extLst>
          </p:cNvPr>
          <p:cNvSpPr>
            <a:spLocks noGrp="1"/>
          </p:cNvSpPr>
          <p:nvPr>
            <p:ph type="title"/>
          </p:nvPr>
        </p:nvSpPr>
        <p:spPr/>
        <p:txBody>
          <a:bodyPr/>
          <a:lstStyle/>
          <a:p>
            <a:r>
              <a:rPr lang="en-US" err="1"/>
              <a:t>promise_type</a:t>
            </a:r>
            <a:endParaRPr lang="en-IN"/>
          </a:p>
        </p:txBody>
      </p:sp>
      <p:cxnSp>
        <p:nvCxnSpPr>
          <p:cNvPr id="8" name="Straight Arrow Connector 7">
            <a:extLst>
              <a:ext uri="{FF2B5EF4-FFF2-40B4-BE49-F238E27FC236}">
                <a16:creationId xmlns:a16="http://schemas.microsoft.com/office/drawing/2014/main" id="{0775F498-2C9B-5274-AD6F-123EFF50F466}"/>
              </a:ext>
            </a:extLst>
          </p:cNvPr>
          <p:cNvCxnSpPr>
            <a:cxnSpLocks/>
            <a:stCxn id="9" idx="3"/>
          </p:cNvCxnSpPr>
          <p:nvPr/>
        </p:nvCxnSpPr>
        <p:spPr>
          <a:xfrm flipV="1">
            <a:off x="3241763" y="2577407"/>
            <a:ext cx="1450887" cy="307954"/>
          </a:xfrm>
          <a:prstGeom prst="straightConnector1">
            <a:avLst/>
          </a:prstGeom>
          <a:ln w="19050" cap="rnd">
            <a:solidFill>
              <a:srgbClr val="C00000"/>
            </a:solidFill>
            <a:prstDash val="dash"/>
            <a:round/>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4B570A1-A93C-FE8D-4BE6-52C94D418055}"/>
              </a:ext>
            </a:extLst>
          </p:cNvPr>
          <p:cNvSpPr txBox="1"/>
          <p:nvPr/>
        </p:nvSpPr>
        <p:spPr>
          <a:xfrm>
            <a:off x="1089764" y="2731472"/>
            <a:ext cx="2151999" cy="307777"/>
          </a:xfrm>
          <a:prstGeom prst="rect">
            <a:avLst/>
          </a:prstGeom>
          <a:solidFill>
            <a:srgbClr val="92D050"/>
          </a:solidFill>
          <a:ln w="19050">
            <a:solidFill>
              <a:schemeClr val="accent6">
                <a:lumMod val="75000"/>
              </a:schemeClr>
            </a:solidFill>
          </a:ln>
        </p:spPr>
        <p:txBody>
          <a:bodyPr wrap="square" rtlCol="0" anchor="ctr">
            <a:spAutoFit/>
          </a:bodyPr>
          <a:lstStyle>
            <a:defPPr>
              <a:defRPr lang="en-US"/>
            </a:defPPr>
            <a:lvl1pPr>
              <a:defRPr sz="1400">
                <a:solidFill>
                  <a:schemeClr val="bg1">
                    <a:lumMod val="75000"/>
                    <a:lumOff val="25000"/>
                  </a:schemeClr>
                </a:solidFill>
              </a:defRPr>
            </a:lvl1pPr>
          </a:lstStyle>
          <a:p>
            <a:pPr algn="r"/>
            <a:r>
              <a:rPr lang="en-US">
                <a:solidFill>
                  <a:schemeClr val="bg1">
                    <a:lumMod val="85000"/>
                    <a:lumOff val="15000"/>
                  </a:schemeClr>
                </a:solidFill>
              </a:rPr>
              <a:t>Promise</a:t>
            </a:r>
            <a:endParaRPr lang="en-IN">
              <a:solidFill>
                <a:schemeClr val="bg1">
                  <a:lumMod val="85000"/>
                  <a:lumOff val="15000"/>
                </a:schemeClr>
              </a:solidFill>
            </a:endParaRPr>
          </a:p>
        </p:txBody>
      </p:sp>
      <p:sp>
        <p:nvSpPr>
          <p:cNvPr id="12" name="TextBox 11">
            <a:extLst>
              <a:ext uri="{FF2B5EF4-FFF2-40B4-BE49-F238E27FC236}">
                <a16:creationId xmlns:a16="http://schemas.microsoft.com/office/drawing/2014/main" id="{AB20EFAD-681F-651A-73D1-006D3833A458}"/>
              </a:ext>
            </a:extLst>
          </p:cNvPr>
          <p:cNvSpPr txBox="1"/>
          <p:nvPr/>
        </p:nvSpPr>
        <p:spPr>
          <a:xfrm>
            <a:off x="1089764" y="3275150"/>
            <a:ext cx="2151999" cy="307777"/>
          </a:xfrm>
          <a:prstGeom prst="rect">
            <a:avLst/>
          </a:prstGeom>
          <a:solidFill>
            <a:srgbClr val="92D050"/>
          </a:solidFill>
          <a:ln w="19050">
            <a:solidFill>
              <a:schemeClr val="accent6">
                <a:lumMod val="75000"/>
              </a:schemeClr>
            </a:solidFill>
          </a:ln>
        </p:spPr>
        <p:txBody>
          <a:bodyPr wrap="square" rtlCol="0" anchor="ctr">
            <a:spAutoFit/>
          </a:bodyPr>
          <a:lstStyle>
            <a:defPPr>
              <a:defRPr lang="en-US"/>
            </a:defPPr>
            <a:lvl1pPr>
              <a:defRPr sz="1400">
                <a:solidFill>
                  <a:schemeClr val="bg1">
                    <a:lumMod val="75000"/>
                    <a:lumOff val="25000"/>
                  </a:schemeClr>
                </a:solidFill>
              </a:defRPr>
            </a:lvl1pPr>
          </a:lstStyle>
          <a:p>
            <a:pPr algn="r"/>
            <a:r>
              <a:rPr lang="en-US">
                <a:solidFill>
                  <a:schemeClr val="bg1">
                    <a:lumMod val="85000"/>
                    <a:lumOff val="15000"/>
                  </a:schemeClr>
                </a:solidFill>
              </a:rPr>
              <a:t>Customization Points</a:t>
            </a:r>
            <a:endParaRPr lang="en-IN">
              <a:solidFill>
                <a:schemeClr val="bg1">
                  <a:lumMod val="85000"/>
                  <a:lumOff val="15000"/>
                </a:schemeClr>
              </a:solidFill>
            </a:endParaRPr>
          </a:p>
        </p:txBody>
      </p:sp>
      <p:cxnSp>
        <p:nvCxnSpPr>
          <p:cNvPr id="13" name="Straight Arrow Connector 12">
            <a:extLst>
              <a:ext uri="{FF2B5EF4-FFF2-40B4-BE49-F238E27FC236}">
                <a16:creationId xmlns:a16="http://schemas.microsoft.com/office/drawing/2014/main" id="{2CA4CE5F-1797-B491-AC48-B609F7B28C48}"/>
              </a:ext>
            </a:extLst>
          </p:cNvPr>
          <p:cNvCxnSpPr>
            <a:cxnSpLocks/>
            <a:stCxn id="12" idx="3"/>
          </p:cNvCxnSpPr>
          <p:nvPr/>
        </p:nvCxnSpPr>
        <p:spPr>
          <a:xfrm flipV="1">
            <a:off x="3241763" y="2929370"/>
            <a:ext cx="1863637" cy="499669"/>
          </a:xfrm>
          <a:prstGeom prst="straightConnector1">
            <a:avLst/>
          </a:prstGeom>
          <a:ln w="19050" cap="rnd">
            <a:solidFill>
              <a:srgbClr val="C00000"/>
            </a:solidFill>
            <a:prstDash val="dash"/>
            <a:round/>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578F9D1-E703-C0BC-4769-5D68BDD36EE3}"/>
              </a:ext>
            </a:extLst>
          </p:cNvPr>
          <p:cNvSpPr txBox="1"/>
          <p:nvPr/>
        </p:nvSpPr>
        <p:spPr>
          <a:xfrm>
            <a:off x="1089764" y="3832761"/>
            <a:ext cx="2151999" cy="307777"/>
          </a:xfrm>
          <a:prstGeom prst="rect">
            <a:avLst/>
          </a:prstGeom>
          <a:solidFill>
            <a:srgbClr val="92D050"/>
          </a:solidFill>
          <a:ln w="19050">
            <a:solidFill>
              <a:schemeClr val="accent6">
                <a:lumMod val="75000"/>
              </a:schemeClr>
            </a:solidFill>
          </a:ln>
        </p:spPr>
        <p:txBody>
          <a:bodyPr wrap="square" rtlCol="0" anchor="ctr">
            <a:spAutoFit/>
          </a:bodyPr>
          <a:lstStyle>
            <a:defPPr>
              <a:defRPr lang="en-US"/>
            </a:defPPr>
            <a:lvl1pPr>
              <a:defRPr sz="1400">
                <a:solidFill>
                  <a:schemeClr val="bg1">
                    <a:lumMod val="75000"/>
                    <a:lumOff val="25000"/>
                  </a:schemeClr>
                </a:solidFill>
              </a:defRPr>
            </a:lvl1pPr>
          </a:lstStyle>
          <a:p>
            <a:pPr algn="r"/>
            <a:r>
              <a:rPr lang="en-US">
                <a:solidFill>
                  <a:schemeClr val="bg1">
                    <a:lumMod val="85000"/>
                    <a:lumOff val="15000"/>
                  </a:schemeClr>
                </a:solidFill>
              </a:rPr>
              <a:t>Coroutine Handle</a:t>
            </a:r>
            <a:endParaRPr lang="en-IN">
              <a:solidFill>
                <a:schemeClr val="bg1">
                  <a:lumMod val="85000"/>
                  <a:lumOff val="15000"/>
                </a:schemeClr>
              </a:solidFill>
            </a:endParaRPr>
          </a:p>
        </p:txBody>
      </p:sp>
      <p:cxnSp>
        <p:nvCxnSpPr>
          <p:cNvPr id="22" name="Straight Arrow Connector 21">
            <a:extLst>
              <a:ext uri="{FF2B5EF4-FFF2-40B4-BE49-F238E27FC236}">
                <a16:creationId xmlns:a16="http://schemas.microsoft.com/office/drawing/2014/main" id="{64472B6C-CE8F-AF55-8BE2-B2E7B171B1BE}"/>
              </a:ext>
            </a:extLst>
          </p:cNvPr>
          <p:cNvCxnSpPr>
            <a:cxnSpLocks/>
            <a:stCxn id="21" idx="3"/>
          </p:cNvCxnSpPr>
          <p:nvPr/>
        </p:nvCxnSpPr>
        <p:spPr>
          <a:xfrm>
            <a:off x="3241763" y="3986650"/>
            <a:ext cx="1450887" cy="0"/>
          </a:xfrm>
          <a:prstGeom prst="straightConnector1">
            <a:avLst/>
          </a:prstGeom>
          <a:ln w="19050" cap="rnd">
            <a:solidFill>
              <a:srgbClr val="C00000"/>
            </a:solidFill>
            <a:prstDash val="dash"/>
            <a:roun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10255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E908-405B-40F0-CEED-2313CB769443}"/>
              </a:ext>
            </a:extLst>
          </p:cNvPr>
          <p:cNvSpPr>
            <a:spLocks noGrp="1"/>
          </p:cNvSpPr>
          <p:nvPr>
            <p:ph type="title"/>
          </p:nvPr>
        </p:nvSpPr>
        <p:spPr/>
        <p:txBody>
          <a:bodyPr/>
          <a:lstStyle/>
          <a:p>
            <a:r>
              <a:rPr lang="en-US"/>
              <a:t>Format String</a:t>
            </a:r>
            <a:endParaRPr lang="en-IN"/>
          </a:p>
        </p:txBody>
      </p:sp>
      <p:sp>
        <p:nvSpPr>
          <p:cNvPr id="3" name="Content Placeholder 2">
            <a:extLst>
              <a:ext uri="{FF2B5EF4-FFF2-40B4-BE49-F238E27FC236}">
                <a16:creationId xmlns:a16="http://schemas.microsoft.com/office/drawing/2014/main" id="{F58929C1-FEB5-E0CE-34D4-9179E7C98E5D}"/>
              </a:ext>
            </a:extLst>
          </p:cNvPr>
          <p:cNvSpPr>
            <a:spLocks noGrp="1"/>
          </p:cNvSpPr>
          <p:nvPr>
            <p:ph idx="1"/>
          </p:nvPr>
        </p:nvSpPr>
        <p:spPr/>
        <p:txBody>
          <a:bodyPr>
            <a:normAutofit lnSpcReduction="10000"/>
          </a:bodyPr>
          <a:lstStyle/>
          <a:p>
            <a:r>
              <a:rPr lang="en-US"/>
              <a:t>Contains ordinary characters, escape sequences &amp; replacement fields (or formatters)</a:t>
            </a:r>
          </a:p>
          <a:p>
            <a:r>
              <a:rPr lang="en-US"/>
              <a:t>A </a:t>
            </a:r>
            <a:r>
              <a:rPr lang="en-US" i="1"/>
              <a:t>replacement field </a:t>
            </a:r>
            <a:r>
              <a:rPr lang="en-US"/>
              <a:t>is made up of a pair of { } and can contain the</a:t>
            </a:r>
          </a:p>
          <a:p>
            <a:pPr lvl="1"/>
            <a:r>
              <a:rPr lang="en-US"/>
              <a:t>index of the argument to be formatted (optional)</a:t>
            </a:r>
          </a:p>
          <a:p>
            <a:pPr lvl="1"/>
            <a:r>
              <a:rPr lang="en-US"/>
              <a:t>format specification</a:t>
            </a:r>
          </a:p>
          <a:p>
            <a:pPr lvl="1"/>
            <a:r>
              <a:rPr lang="en-US"/>
              <a:t>The replacement field characters can be escaped with {{ or }}</a:t>
            </a:r>
          </a:p>
          <a:p>
            <a:pPr marL="0" indent="0" algn="ctr">
              <a:buNone/>
            </a:pPr>
            <a:r>
              <a:rPr lang="en-IN" i="1"/>
              <a:t>{</a:t>
            </a:r>
            <a:r>
              <a:rPr lang="en-IN" i="1" err="1">
                <a:solidFill>
                  <a:schemeClr val="accent4">
                    <a:lumMod val="75000"/>
                  </a:schemeClr>
                </a:solidFill>
              </a:rPr>
              <a:t>index</a:t>
            </a:r>
            <a:r>
              <a:rPr lang="en-IN" i="1" err="1"/>
              <a:t>:</a:t>
            </a:r>
            <a:r>
              <a:rPr lang="en-IN" i="1" err="1">
                <a:solidFill>
                  <a:srgbClr val="0070C0"/>
                </a:solidFill>
              </a:rPr>
              <a:t>format</a:t>
            </a:r>
            <a:r>
              <a:rPr lang="en-IN" i="1">
                <a:solidFill>
                  <a:srgbClr val="0070C0"/>
                </a:solidFill>
              </a:rPr>
              <a:t> spec</a:t>
            </a:r>
            <a:r>
              <a:rPr lang="en-IN" i="1"/>
              <a:t>}</a:t>
            </a:r>
          </a:p>
        </p:txBody>
      </p:sp>
    </p:spTree>
    <p:extLst>
      <p:ext uri="{BB962C8B-B14F-4D97-AF65-F5344CB8AC3E}">
        <p14:creationId xmlns:p14="http://schemas.microsoft.com/office/powerpoint/2010/main" val="91091902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757D-5E26-6FC4-097F-B22163A78C96}"/>
              </a:ext>
            </a:extLst>
          </p:cNvPr>
          <p:cNvSpPr>
            <a:spLocks noGrp="1"/>
          </p:cNvSpPr>
          <p:nvPr>
            <p:ph type="title"/>
          </p:nvPr>
        </p:nvSpPr>
        <p:spPr/>
        <p:txBody>
          <a:bodyPr/>
          <a:lstStyle/>
          <a:p>
            <a:r>
              <a:rPr lang="en-US"/>
              <a:t>Elements of a coroutine</a:t>
            </a:r>
            <a:endParaRPr lang="en-IN"/>
          </a:p>
        </p:txBody>
      </p:sp>
      <p:graphicFrame>
        <p:nvGraphicFramePr>
          <p:cNvPr id="11" name="Table 10">
            <a:extLst>
              <a:ext uri="{FF2B5EF4-FFF2-40B4-BE49-F238E27FC236}">
                <a16:creationId xmlns:a16="http://schemas.microsoft.com/office/drawing/2014/main" id="{E8DF5013-9B98-2D7E-06A1-8717AFC04492}"/>
              </a:ext>
            </a:extLst>
          </p:cNvPr>
          <p:cNvGraphicFramePr>
            <a:graphicFrameLocks noGrp="1"/>
          </p:cNvGraphicFramePr>
          <p:nvPr/>
        </p:nvGraphicFramePr>
        <p:xfrm>
          <a:off x="365125" y="1458394"/>
          <a:ext cx="11461750" cy="4923420"/>
        </p:xfrm>
        <a:graphic>
          <a:graphicData uri="http://schemas.openxmlformats.org/drawingml/2006/table">
            <a:tbl>
              <a:tblPr firstRow="1" bandRow="1">
                <a:tableStyleId>{0660B408-B3CF-4A94-85FC-2B1E0A45F4A2}</a:tableStyleId>
              </a:tblPr>
              <a:tblGrid>
                <a:gridCol w="1857375">
                  <a:extLst>
                    <a:ext uri="{9D8B030D-6E8A-4147-A177-3AD203B41FA5}">
                      <a16:colId xmlns:a16="http://schemas.microsoft.com/office/drawing/2014/main" val="3542599127"/>
                    </a:ext>
                  </a:extLst>
                </a:gridCol>
                <a:gridCol w="3088802">
                  <a:extLst>
                    <a:ext uri="{9D8B030D-6E8A-4147-A177-3AD203B41FA5}">
                      <a16:colId xmlns:a16="http://schemas.microsoft.com/office/drawing/2014/main" val="3246848595"/>
                    </a:ext>
                  </a:extLst>
                </a:gridCol>
                <a:gridCol w="6515573">
                  <a:extLst>
                    <a:ext uri="{9D8B030D-6E8A-4147-A177-3AD203B41FA5}">
                      <a16:colId xmlns:a16="http://schemas.microsoft.com/office/drawing/2014/main" val="3054493654"/>
                    </a:ext>
                  </a:extLst>
                </a:gridCol>
              </a:tblGrid>
              <a:tr h="534300">
                <a:tc>
                  <a:txBody>
                    <a:bodyPr/>
                    <a:lstStyle/>
                    <a:p>
                      <a:pPr algn="l"/>
                      <a:r>
                        <a:rPr lang="en-US" sz="2400"/>
                        <a:t>Element</a:t>
                      </a:r>
                      <a:endParaRPr lang="en-IN" sz="2400" b="1"/>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a:r>
                        <a:rPr lang="en-US" sz="2400"/>
                        <a:t>Description</a:t>
                      </a:r>
                      <a:endParaRPr lang="en-IN" sz="24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a:r>
                        <a:rPr lang="en-US" sz="2400"/>
                        <a:t>Details</a:t>
                      </a:r>
                      <a:endParaRPr lang="en-IN" sz="24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212743816"/>
                  </a:ext>
                </a:extLst>
              </a:tr>
              <a:tr h="6045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tx1">
                              <a:lumMod val="65000"/>
                            </a:schemeClr>
                          </a:solidFill>
                        </a:rPr>
                        <a:t>Coroutine</a:t>
                      </a:r>
                      <a:endParaRPr lang="en-IN" sz="1800" b="1">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A subroutine that can be paused &amp; resumed</a:t>
                      </a:r>
                      <a:endParaRPr lang="en-IN" sz="1800">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Any function that contains </a:t>
                      </a:r>
                      <a:r>
                        <a:rPr lang="en-US" sz="1800" i="1" err="1">
                          <a:solidFill>
                            <a:schemeClr val="tx1">
                              <a:lumMod val="65000"/>
                            </a:schemeClr>
                          </a:solidFill>
                        </a:rPr>
                        <a:t>co_await</a:t>
                      </a:r>
                      <a:r>
                        <a:rPr lang="en-US" sz="1800" i="1">
                          <a:solidFill>
                            <a:schemeClr val="tx1">
                              <a:lumMod val="65000"/>
                            </a:schemeClr>
                          </a:solidFill>
                        </a:rPr>
                        <a:t>, </a:t>
                      </a:r>
                      <a:r>
                        <a:rPr lang="en-US" sz="1800" i="1" err="1">
                          <a:solidFill>
                            <a:schemeClr val="tx1">
                              <a:lumMod val="65000"/>
                            </a:schemeClr>
                          </a:solidFill>
                        </a:rPr>
                        <a:t>co_yield</a:t>
                      </a:r>
                      <a:r>
                        <a:rPr lang="en-US" sz="1800" i="1">
                          <a:solidFill>
                            <a:schemeClr val="tx1">
                              <a:lumMod val="65000"/>
                            </a:schemeClr>
                          </a:solidFill>
                        </a:rPr>
                        <a:t> </a:t>
                      </a:r>
                      <a:r>
                        <a:rPr lang="en-US" sz="1800" i="0">
                          <a:solidFill>
                            <a:schemeClr val="tx1">
                              <a:lumMod val="65000"/>
                            </a:schemeClr>
                          </a:solidFill>
                        </a:rPr>
                        <a:t>or</a:t>
                      </a:r>
                      <a:r>
                        <a:rPr lang="en-US" sz="1800" i="1">
                          <a:solidFill>
                            <a:schemeClr val="tx1">
                              <a:lumMod val="65000"/>
                            </a:schemeClr>
                          </a:solidFill>
                        </a:rPr>
                        <a:t> </a:t>
                      </a:r>
                      <a:r>
                        <a:rPr lang="en-US" sz="1800" i="1" err="1">
                          <a:solidFill>
                            <a:schemeClr val="tx1">
                              <a:lumMod val="65000"/>
                            </a:schemeClr>
                          </a:solidFill>
                        </a:rPr>
                        <a:t>co_return</a:t>
                      </a:r>
                      <a:r>
                        <a:rPr lang="en-US" sz="1800" i="1">
                          <a:solidFill>
                            <a:schemeClr val="tx1">
                              <a:lumMod val="65000"/>
                            </a:schemeClr>
                          </a:solidFill>
                        </a:rPr>
                        <a:t> </a:t>
                      </a:r>
                      <a:r>
                        <a:rPr lang="en-US" sz="1800">
                          <a:solidFill>
                            <a:schemeClr val="tx1">
                              <a:lumMod val="65000"/>
                            </a:schemeClr>
                          </a:solidFill>
                        </a:rPr>
                        <a:t>statement is a coroutine</a:t>
                      </a:r>
                      <a:endParaRPr lang="en-IN" sz="1800">
                        <a:solidFill>
                          <a:schemeClr val="tx1">
                            <a:lumMod val="65000"/>
                          </a:schemeClr>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158365913"/>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tx1">
                              <a:lumMod val="65000"/>
                            </a:schemeClr>
                          </a:solidFill>
                        </a:rPr>
                        <a:t>Coroutine frame</a:t>
                      </a:r>
                      <a:endParaRPr lang="en-IN" sz="1800" b="1">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Coroutine state</a:t>
                      </a:r>
                      <a:endParaRPr lang="en-IN" sz="1800">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Stores instruction pointer, formal parameters, temporaries, local variables, etc., on the heap. Created automatically by the compiler &amp; stored on the heap.</a:t>
                      </a:r>
                      <a:endParaRPr lang="en-IN" sz="1800">
                        <a:solidFill>
                          <a:schemeClr val="tx1">
                            <a:lumMod val="65000"/>
                          </a:schemeClr>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4147564911"/>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tx1">
                              <a:lumMod val="65000"/>
                            </a:schemeClr>
                          </a:solidFill>
                        </a:rPr>
                        <a:t>Promise Interface</a:t>
                      </a:r>
                      <a:endParaRPr lang="en-IN" sz="1800" b="1">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Coroutine controller</a:t>
                      </a:r>
                      <a:endParaRPr lang="en-IN" sz="1800">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342900" lvl="0" indent="-342900">
                        <a:buFont typeface="Arial" panose="020B0604020202020204" pitchFamily="34" charset="0"/>
                        <a:buChar char="•"/>
                      </a:pPr>
                      <a:r>
                        <a:rPr lang="en-US" sz="1800">
                          <a:solidFill>
                            <a:schemeClr val="tx1">
                              <a:lumMod val="65000"/>
                            </a:schemeClr>
                          </a:solidFill>
                        </a:rPr>
                        <a:t>Controls whether to suspend or resume the coroutine</a:t>
                      </a:r>
                    </a:p>
                    <a:p>
                      <a:pPr marL="342900" lvl="0" indent="-342900">
                        <a:buFont typeface="Arial" panose="020B0604020202020204" pitchFamily="34" charset="0"/>
                        <a:buChar char="•"/>
                      </a:pPr>
                      <a:r>
                        <a:rPr lang="en-US" sz="1800">
                          <a:solidFill>
                            <a:schemeClr val="tx1">
                              <a:lumMod val="65000"/>
                            </a:schemeClr>
                          </a:solidFill>
                        </a:rPr>
                        <a:t>Created &amp; destroyed with the coroutine</a:t>
                      </a:r>
                    </a:p>
                    <a:p>
                      <a:pPr marL="342900" lvl="0" indent="-342900">
                        <a:buFont typeface="Arial" panose="020B0604020202020204" pitchFamily="34" charset="0"/>
                        <a:buChar char="•"/>
                      </a:pPr>
                      <a:r>
                        <a:rPr lang="en-US" sz="1800">
                          <a:solidFill>
                            <a:schemeClr val="tx1">
                              <a:lumMod val="65000"/>
                            </a:schemeClr>
                          </a:solidFill>
                        </a:rPr>
                        <a:t>Part of the coroutine frame</a:t>
                      </a: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85564908"/>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tx1">
                              <a:lumMod val="65000"/>
                            </a:schemeClr>
                          </a:solidFill>
                        </a:rPr>
                        <a:t>Coroutine handle </a:t>
                      </a:r>
                      <a:endParaRPr lang="en-IN" sz="1800" b="1">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Handle(pointer) to the frame</a:t>
                      </a:r>
                      <a:endParaRPr lang="en-IN" sz="1800">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Points to the coroutine frame and provides access to the promise interface</a:t>
                      </a:r>
                      <a:endParaRPr lang="en-IN" sz="1800">
                        <a:solidFill>
                          <a:schemeClr val="tx1">
                            <a:lumMod val="65000"/>
                          </a:schemeClr>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286574272"/>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bg1"/>
                          </a:solidFill>
                        </a:rPr>
                        <a:t>Coroutine Type</a:t>
                      </a:r>
                      <a:endParaRPr lang="en-IN" sz="1800" b="1">
                        <a:solidFill>
                          <a:schemeClr val="bg1"/>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bg1"/>
                          </a:solidFill>
                        </a:rPr>
                        <a:t>User-defined type for the coroutine</a:t>
                      </a:r>
                      <a:endParaRPr lang="en-IN" sz="1800">
                        <a:solidFill>
                          <a:schemeClr val="bg1"/>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bg1"/>
                          </a:solidFill>
                        </a:rPr>
                        <a:t>The user-defined type that defines the promise and the handle. This is the caller-facing API of the coroutine</a:t>
                      </a:r>
                      <a:endParaRPr lang="en-IN" sz="1800">
                        <a:solidFill>
                          <a:schemeClr val="bg1"/>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067647232"/>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err="1">
                          <a:solidFill>
                            <a:srgbClr val="E9EBF5"/>
                          </a:solidFill>
                        </a:rPr>
                        <a:t>Awaiter</a:t>
                      </a:r>
                      <a:endParaRPr lang="en-IN" sz="1800" b="1">
                        <a:solidFill>
                          <a:srgbClr val="E9EBF5"/>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E9EBF5"/>
                          </a:solidFill>
                        </a:rPr>
                        <a:t>Type used with </a:t>
                      </a:r>
                      <a:r>
                        <a:rPr lang="en-US" sz="1800" i="1" err="1">
                          <a:solidFill>
                            <a:srgbClr val="E9EBF5"/>
                          </a:solidFill>
                        </a:rPr>
                        <a:t>co_await</a:t>
                      </a:r>
                      <a:r>
                        <a:rPr lang="en-US" sz="1800" i="1">
                          <a:solidFill>
                            <a:srgbClr val="E9EBF5"/>
                          </a:solidFill>
                        </a:rPr>
                        <a:t> </a:t>
                      </a:r>
                      <a:r>
                        <a:rPr lang="en-US" sz="1800">
                          <a:solidFill>
                            <a:srgbClr val="E9EBF5"/>
                          </a:solidFill>
                        </a:rPr>
                        <a:t>operator</a:t>
                      </a:r>
                      <a:endParaRPr lang="en-IN" sz="1800">
                        <a:solidFill>
                          <a:srgbClr val="E9EBF5"/>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E9EBF5"/>
                          </a:solidFill>
                        </a:rPr>
                        <a:t>Specifies methods that control the semantics of </a:t>
                      </a:r>
                      <a:r>
                        <a:rPr lang="en-US" sz="1800" i="1" err="1">
                          <a:solidFill>
                            <a:srgbClr val="E9EBF5"/>
                          </a:solidFill>
                        </a:rPr>
                        <a:t>co_await</a:t>
                      </a:r>
                      <a:r>
                        <a:rPr lang="en-US" sz="1800" i="1">
                          <a:solidFill>
                            <a:srgbClr val="E9EBF5"/>
                          </a:solidFill>
                        </a:rPr>
                        <a:t> </a:t>
                      </a:r>
                      <a:r>
                        <a:rPr lang="en-US" sz="1800">
                          <a:solidFill>
                            <a:srgbClr val="E9EBF5"/>
                          </a:solidFill>
                        </a:rPr>
                        <a:t>operator</a:t>
                      </a:r>
                      <a:endParaRPr lang="en-IN" sz="1800">
                        <a:solidFill>
                          <a:srgbClr val="E9EBF5"/>
                        </a:solidFill>
                      </a:endParaRPr>
                    </a:p>
                    <a:p>
                      <a:endParaRPr lang="en-IN" sz="1800">
                        <a:solidFill>
                          <a:srgbClr val="E9EBF5"/>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993002546"/>
                  </a:ext>
                </a:extLst>
              </a:tr>
            </a:tbl>
          </a:graphicData>
        </a:graphic>
      </p:graphicFrame>
    </p:spTree>
    <p:extLst>
      <p:ext uri="{BB962C8B-B14F-4D97-AF65-F5344CB8AC3E}">
        <p14:creationId xmlns:p14="http://schemas.microsoft.com/office/powerpoint/2010/main" val="23362950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4E3-E732-B593-88D6-31F6FA3D671A}"/>
              </a:ext>
            </a:extLst>
          </p:cNvPr>
          <p:cNvSpPr>
            <a:spLocks noGrp="1"/>
          </p:cNvSpPr>
          <p:nvPr>
            <p:ph type="title"/>
          </p:nvPr>
        </p:nvSpPr>
        <p:spPr/>
        <p:txBody>
          <a:bodyPr/>
          <a:lstStyle/>
          <a:p>
            <a:r>
              <a:rPr lang="en-US"/>
              <a:t>Coroutine Type</a:t>
            </a:r>
            <a:endParaRPr lang="en-IN"/>
          </a:p>
        </p:txBody>
      </p:sp>
      <p:sp>
        <p:nvSpPr>
          <p:cNvPr id="5" name="Rectangle: Rounded Corners 4">
            <a:extLst>
              <a:ext uri="{FF2B5EF4-FFF2-40B4-BE49-F238E27FC236}">
                <a16:creationId xmlns:a16="http://schemas.microsoft.com/office/drawing/2014/main" id="{4C2F766D-05F5-7920-7A72-D13ECEC0C13B}"/>
              </a:ext>
            </a:extLst>
          </p:cNvPr>
          <p:cNvSpPr/>
          <p:nvPr/>
        </p:nvSpPr>
        <p:spPr>
          <a:xfrm>
            <a:off x="2635250" y="2105443"/>
            <a:ext cx="3028950" cy="2536407"/>
          </a:xfrm>
          <a:prstGeom prst="roundRect">
            <a:avLst>
              <a:gd name="adj" fmla="val 3540"/>
            </a:avLst>
          </a:prstGeom>
          <a:solidFill>
            <a:schemeClr val="tx1">
              <a:lumMod val="85000"/>
            </a:schemeClr>
          </a:solidFill>
          <a:ln w="28575">
            <a:solidFill>
              <a:schemeClr val="bg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b="1" u="sng">
                <a:solidFill>
                  <a:schemeClr val="bg1">
                    <a:lumMod val="85000"/>
                    <a:lumOff val="15000"/>
                  </a:schemeClr>
                </a:solidFill>
              </a:rPr>
              <a:t>Coroutine Type</a:t>
            </a:r>
            <a:endParaRPr lang="en-IN" sz="2000" b="1" u="sng">
              <a:solidFill>
                <a:schemeClr val="bg1">
                  <a:lumMod val="85000"/>
                  <a:lumOff val="15000"/>
                </a:schemeClr>
              </a:solidFill>
            </a:endParaRPr>
          </a:p>
        </p:txBody>
      </p:sp>
      <p:sp>
        <p:nvSpPr>
          <p:cNvPr id="6" name="Rectangle: Rounded Corners 5">
            <a:extLst>
              <a:ext uri="{FF2B5EF4-FFF2-40B4-BE49-F238E27FC236}">
                <a16:creationId xmlns:a16="http://schemas.microsoft.com/office/drawing/2014/main" id="{F6112150-F488-4CFA-7B79-D18BECC06C55}"/>
              </a:ext>
            </a:extLst>
          </p:cNvPr>
          <p:cNvSpPr/>
          <p:nvPr/>
        </p:nvSpPr>
        <p:spPr>
          <a:xfrm>
            <a:off x="2783740" y="2672551"/>
            <a:ext cx="2743816" cy="1840327"/>
          </a:xfrm>
          <a:prstGeom prst="roundRect">
            <a:avLst>
              <a:gd name="adj" fmla="val 3540"/>
            </a:avLst>
          </a:prstGeom>
          <a:solidFill>
            <a:srgbClr val="92D050"/>
          </a:solidFill>
          <a:ln w="28575">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t"/>
          <a:lstStyle/>
          <a:p>
            <a:pPr algn="ctr"/>
            <a:r>
              <a:rPr lang="en-US" b="1">
                <a:solidFill>
                  <a:schemeClr val="bg1">
                    <a:lumMod val="85000"/>
                    <a:lumOff val="15000"/>
                  </a:schemeClr>
                </a:solidFill>
              </a:rPr>
              <a:t>Coroutine Handle</a:t>
            </a:r>
            <a:endParaRPr lang="en-IN" b="1">
              <a:solidFill>
                <a:schemeClr val="bg1">
                  <a:lumMod val="85000"/>
                  <a:lumOff val="15000"/>
                </a:schemeClr>
              </a:solidFill>
            </a:endParaRPr>
          </a:p>
        </p:txBody>
      </p:sp>
      <p:sp>
        <p:nvSpPr>
          <p:cNvPr id="7" name="Rectangle: Rounded Corners 6">
            <a:extLst>
              <a:ext uri="{FF2B5EF4-FFF2-40B4-BE49-F238E27FC236}">
                <a16:creationId xmlns:a16="http://schemas.microsoft.com/office/drawing/2014/main" id="{86303826-C159-7FE4-23AA-C4628540844A}"/>
              </a:ext>
            </a:extLst>
          </p:cNvPr>
          <p:cNvSpPr/>
          <p:nvPr/>
        </p:nvSpPr>
        <p:spPr>
          <a:xfrm>
            <a:off x="3058122" y="3547893"/>
            <a:ext cx="2195052" cy="696055"/>
          </a:xfrm>
          <a:prstGeom prst="roundRect">
            <a:avLst>
              <a:gd name="adj" fmla="val 3540"/>
            </a:avLst>
          </a:prstGeom>
          <a:solidFill>
            <a:srgbClr val="FD99AA"/>
          </a:solidFill>
          <a:ln w="28575">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US" b="1" err="1">
                <a:solidFill>
                  <a:schemeClr val="bg1">
                    <a:lumMod val="85000"/>
                    <a:lumOff val="15000"/>
                  </a:schemeClr>
                </a:solidFill>
              </a:rPr>
              <a:t>promise_type</a:t>
            </a:r>
            <a:endParaRPr lang="en-IN" b="1">
              <a:solidFill>
                <a:schemeClr val="bg1">
                  <a:lumMod val="85000"/>
                  <a:lumOff val="15000"/>
                </a:schemeClr>
              </a:solidFill>
            </a:endParaRPr>
          </a:p>
        </p:txBody>
      </p:sp>
      <p:sp>
        <p:nvSpPr>
          <p:cNvPr id="8" name="Rectangle: Rounded Corners 7">
            <a:extLst>
              <a:ext uri="{FF2B5EF4-FFF2-40B4-BE49-F238E27FC236}">
                <a16:creationId xmlns:a16="http://schemas.microsoft.com/office/drawing/2014/main" id="{CF6F7B45-3B00-7B67-1AB1-8492052BFF5B}"/>
              </a:ext>
            </a:extLst>
          </p:cNvPr>
          <p:cNvSpPr/>
          <p:nvPr/>
        </p:nvSpPr>
        <p:spPr>
          <a:xfrm>
            <a:off x="373504" y="2655412"/>
            <a:ext cx="1685091" cy="544453"/>
          </a:xfrm>
          <a:prstGeom prst="roundRect">
            <a:avLst>
              <a:gd name="adj" fmla="val 3540"/>
            </a:avLst>
          </a:prstGeom>
          <a:solidFill>
            <a:srgbClr val="C5C5FF"/>
          </a:solidFill>
          <a:ln w="28575">
            <a:solidFill>
              <a:srgbClr val="9E61D1"/>
            </a:solidFill>
          </a:ln>
        </p:spPr>
        <p:style>
          <a:lnRef idx="3">
            <a:schemeClr val="lt1"/>
          </a:lnRef>
          <a:fillRef idx="1">
            <a:schemeClr val="accent6"/>
          </a:fillRef>
          <a:effectRef idx="1">
            <a:schemeClr val="accent6"/>
          </a:effectRef>
          <a:fontRef idx="minor">
            <a:schemeClr val="lt1"/>
          </a:fontRef>
        </p:style>
        <p:txBody>
          <a:bodyPr rtlCol="0" anchor="t"/>
          <a:lstStyle/>
          <a:p>
            <a:pPr algn="ctr"/>
            <a:r>
              <a:rPr lang="en-US" sz="1600" b="1">
                <a:solidFill>
                  <a:schemeClr val="bg1">
                    <a:lumMod val="85000"/>
                    <a:lumOff val="15000"/>
                  </a:schemeClr>
                </a:solidFill>
              </a:rPr>
              <a:t>Coroutine Frame</a:t>
            </a:r>
            <a:endParaRPr lang="en-IN" sz="1600" b="1">
              <a:solidFill>
                <a:schemeClr val="bg1">
                  <a:lumMod val="85000"/>
                  <a:lumOff val="15000"/>
                </a:schemeClr>
              </a:solidFill>
            </a:endParaRPr>
          </a:p>
        </p:txBody>
      </p:sp>
      <p:cxnSp>
        <p:nvCxnSpPr>
          <p:cNvPr id="9" name="Straight Arrow Connector 8">
            <a:extLst>
              <a:ext uri="{FF2B5EF4-FFF2-40B4-BE49-F238E27FC236}">
                <a16:creationId xmlns:a16="http://schemas.microsoft.com/office/drawing/2014/main" id="{8645EED7-23BE-E8B6-D482-FB824E575BAE}"/>
              </a:ext>
            </a:extLst>
          </p:cNvPr>
          <p:cNvCxnSpPr>
            <a:cxnSpLocks/>
            <a:stCxn id="17" idx="1"/>
            <a:endCxn id="8" idx="3"/>
          </p:cNvCxnSpPr>
          <p:nvPr/>
        </p:nvCxnSpPr>
        <p:spPr>
          <a:xfrm flipH="1" flipV="1">
            <a:off x="2058595" y="2927639"/>
            <a:ext cx="999527" cy="319685"/>
          </a:xfrm>
          <a:prstGeom prst="straightConnector1">
            <a:avLst/>
          </a:prstGeom>
          <a:ln w="19050" cap="rnd">
            <a:solidFill>
              <a:srgbClr val="C00000"/>
            </a:solidFill>
            <a:prstDash val="dash"/>
            <a:round/>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62139965-91C9-8FF3-437C-0459B598CE78}"/>
              </a:ext>
            </a:extLst>
          </p:cNvPr>
          <p:cNvSpPr/>
          <p:nvPr/>
        </p:nvSpPr>
        <p:spPr>
          <a:xfrm>
            <a:off x="3058122" y="3078583"/>
            <a:ext cx="2195052" cy="337481"/>
          </a:xfrm>
          <a:prstGeom prst="roundRect">
            <a:avLst>
              <a:gd name="adj" fmla="val 3540"/>
            </a:avLst>
          </a:prstGeom>
          <a:solidFill>
            <a:srgbClr val="FFC000"/>
          </a:solidFill>
          <a:ln w="28575">
            <a:solidFill>
              <a:schemeClr val="accent4">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US" b="1">
                <a:solidFill>
                  <a:schemeClr val="bg1">
                    <a:lumMod val="85000"/>
                    <a:lumOff val="15000"/>
                  </a:schemeClr>
                </a:solidFill>
              </a:rPr>
              <a:t>pointer</a:t>
            </a:r>
            <a:endParaRPr lang="en-IN" b="1">
              <a:solidFill>
                <a:schemeClr val="bg1">
                  <a:lumMod val="85000"/>
                  <a:lumOff val="15000"/>
                </a:schemeClr>
              </a:solidFill>
            </a:endParaRPr>
          </a:p>
        </p:txBody>
      </p:sp>
      <p:sp>
        <p:nvSpPr>
          <p:cNvPr id="19" name="TextBox 18">
            <a:extLst>
              <a:ext uri="{FF2B5EF4-FFF2-40B4-BE49-F238E27FC236}">
                <a16:creationId xmlns:a16="http://schemas.microsoft.com/office/drawing/2014/main" id="{32FA33A4-1BC3-8BC0-C9D0-0B26F575DA33}"/>
              </a:ext>
            </a:extLst>
          </p:cNvPr>
          <p:cNvSpPr txBox="1"/>
          <p:nvPr/>
        </p:nvSpPr>
        <p:spPr>
          <a:xfrm>
            <a:off x="4059405" y="1766889"/>
            <a:ext cx="1727140" cy="338554"/>
          </a:xfrm>
          <a:prstGeom prst="rect">
            <a:avLst/>
          </a:prstGeom>
          <a:noFill/>
        </p:spPr>
        <p:txBody>
          <a:bodyPr wrap="none" rtlCol="0">
            <a:spAutoFit/>
          </a:bodyPr>
          <a:lstStyle/>
          <a:p>
            <a:pPr algn="ctr"/>
            <a:r>
              <a:rPr lang="en-US" sz="1600" b="1" i="1">
                <a:solidFill>
                  <a:schemeClr val="bg1"/>
                </a:solidFill>
              </a:rPr>
              <a:t>User-defined Type</a:t>
            </a:r>
            <a:endParaRPr lang="en-IN" sz="1600" b="1" i="1">
              <a:solidFill>
                <a:schemeClr val="bg1"/>
              </a:solidFill>
            </a:endParaRPr>
          </a:p>
        </p:txBody>
      </p:sp>
      <p:sp>
        <p:nvSpPr>
          <p:cNvPr id="22" name="TextBox 21">
            <a:extLst>
              <a:ext uri="{FF2B5EF4-FFF2-40B4-BE49-F238E27FC236}">
                <a16:creationId xmlns:a16="http://schemas.microsoft.com/office/drawing/2014/main" id="{CACA0657-4433-A55A-4D30-EB8AE1244EC3}"/>
              </a:ext>
            </a:extLst>
          </p:cNvPr>
          <p:cNvSpPr txBox="1"/>
          <p:nvPr/>
        </p:nvSpPr>
        <p:spPr>
          <a:xfrm>
            <a:off x="799219" y="2363115"/>
            <a:ext cx="1404231" cy="338554"/>
          </a:xfrm>
          <a:prstGeom prst="rect">
            <a:avLst/>
          </a:prstGeom>
          <a:noFill/>
        </p:spPr>
        <p:txBody>
          <a:bodyPr wrap="none" rtlCol="0">
            <a:spAutoFit/>
          </a:bodyPr>
          <a:lstStyle/>
          <a:p>
            <a:pPr algn="ctr"/>
            <a:r>
              <a:rPr lang="en-US" sz="1600" b="1" i="1">
                <a:solidFill>
                  <a:schemeClr val="bg1"/>
                </a:solidFill>
              </a:rPr>
              <a:t>Heap Memory</a:t>
            </a:r>
            <a:endParaRPr lang="en-IN" sz="1600" b="1" i="1">
              <a:solidFill>
                <a:schemeClr val="bg1"/>
              </a:solidFill>
            </a:endParaRPr>
          </a:p>
        </p:txBody>
      </p:sp>
      <p:sp>
        <p:nvSpPr>
          <p:cNvPr id="23" name="TextBox 22">
            <a:extLst>
              <a:ext uri="{FF2B5EF4-FFF2-40B4-BE49-F238E27FC236}">
                <a16:creationId xmlns:a16="http://schemas.microsoft.com/office/drawing/2014/main" id="{E670AFE1-D4A1-9F59-2F16-5F45579862B1}"/>
              </a:ext>
            </a:extLst>
          </p:cNvPr>
          <p:cNvSpPr txBox="1"/>
          <p:nvPr/>
        </p:nvSpPr>
        <p:spPr>
          <a:xfrm>
            <a:off x="6096000" y="2028616"/>
            <a:ext cx="6022975" cy="2800767"/>
          </a:xfrm>
          <a:prstGeom prst="rect">
            <a:avLst/>
          </a:prstGeom>
          <a:solidFill>
            <a:schemeClr val="bg1">
              <a:lumMod val="85000"/>
              <a:lumOff val="15000"/>
            </a:schemeClr>
          </a:solidFill>
          <a:ln w="12700">
            <a:solidFill>
              <a:schemeClr val="accent2"/>
            </a:solidFill>
          </a:ln>
        </p:spPr>
        <p:txBody>
          <a:bodyPr wrap="square">
            <a:spAutoFit/>
          </a:bodyPr>
          <a:lstStyle/>
          <a:p>
            <a:pPr marR="0" algn="l" rtl="0"/>
            <a:r>
              <a:rPr lang="en-IN" sz="1100" b="0" u="none" strike="noStrike" baseline="0">
                <a:solidFill>
                  <a:srgbClr val="80B0E0"/>
                </a:solidFill>
                <a:latin typeface="JetBrains Mono" panose="02000009000000000000" pitchFamily="49" charset="0"/>
                <a:ea typeface="JetBrains Mono" panose="02000009000000000000" pitchFamily="49" charset="0"/>
                <a:cs typeface="JetBrains Mono" panose="02000009000000000000" pitchFamily="49" charset="0"/>
              </a:rPr>
              <a:t>struct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Task</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80B0E0"/>
                </a:solidFill>
                <a:latin typeface="JetBrains Mono" panose="02000009000000000000" pitchFamily="49" charset="0"/>
                <a:ea typeface="JetBrains Mono" panose="02000009000000000000" pitchFamily="49" charset="0"/>
                <a:cs typeface="JetBrains Mono" panose="02000009000000000000" pitchFamily="49" charset="0"/>
              </a:rPr>
              <a:t>struct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err="1">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promise_type</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65ADE5"/>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6272A4"/>
                </a:solidFill>
                <a:latin typeface="JetBrains Mono" panose="02000009000000000000" pitchFamily="49" charset="0"/>
                <a:ea typeface="JetBrains Mono" panose="02000009000000000000" pitchFamily="49" charset="0"/>
                <a:cs typeface="JetBrains Mono" panose="02000009000000000000" pitchFamily="49" charset="0"/>
              </a:rPr>
              <a:t>//Name required by compiler</a:t>
            </a:r>
            <a:endPar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Task</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err="1">
                <a:solidFill>
                  <a:srgbClr val="FBFFC1"/>
                </a:solidFill>
                <a:latin typeface="JetBrains Mono" panose="02000009000000000000" pitchFamily="49" charset="0"/>
                <a:ea typeface="JetBrains Mono" panose="02000009000000000000" pitchFamily="49" charset="0"/>
                <a:cs typeface="JetBrains Mono" panose="02000009000000000000" pitchFamily="49" charset="0"/>
              </a:rPr>
              <a:t>get_return_object</a:t>
            </a:r>
            <a:r>
              <a:rPr lang="en-IN" sz="11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D8A0DF"/>
                </a:solidFill>
                <a:latin typeface="JetBrains Mono" panose="02000009000000000000" pitchFamily="49" charset="0"/>
                <a:ea typeface="JetBrains Mono" panose="02000009000000000000" pitchFamily="49" charset="0"/>
                <a:cs typeface="JetBrains Mono" panose="02000009000000000000" pitchFamily="49" charset="0"/>
              </a:rPr>
              <a:t>return</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80B0E0"/>
                </a:solidFill>
                <a:latin typeface="JetBrains Mono" panose="02000009000000000000" pitchFamily="49" charset="0"/>
                <a:ea typeface="JetBrains Mono" panose="02000009000000000000" pitchFamily="49" charset="0"/>
                <a:cs typeface="JetBrains Mono" panose="02000009000000000000" pitchFamily="49" charset="0"/>
              </a:rPr>
              <a:t>this</a:t>
            </a:r>
            <a:r>
              <a:rPr lang="en-IN" sz="11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ED94C2"/>
                </a:solidFill>
                <a:latin typeface="JetBrains Mono" panose="02000009000000000000" pitchFamily="49" charset="0"/>
                <a:ea typeface="JetBrains Mono" panose="02000009000000000000" pitchFamily="49" charset="0"/>
                <a:cs typeface="JetBrains Mono" panose="02000009000000000000" pitchFamily="49" charset="0"/>
              </a:rPr>
              <a:t>std</a:t>
            </a:r>
            <a:r>
              <a:rPr lang="en-IN" sz="11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err="1">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suspend_always</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err="1">
                <a:solidFill>
                  <a:srgbClr val="FBFFC1"/>
                </a:solidFill>
                <a:latin typeface="JetBrains Mono" panose="02000009000000000000" pitchFamily="49" charset="0"/>
                <a:ea typeface="JetBrains Mono" panose="02000009000000000000" pitchFamily="49" charset="0"/>
                <a:cs typeface="JetBrains Mono" panose="02000009000000000000" pitchFamily="49" charset="0"/>
              </a:rPr>
              <a:t>initial_suspend</a:t>
            </a:r>
            <a:r>
              <a:rPr lang="en-IN" sz="11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D8A0DF"/>
                </a:solidFill>
                <a:latin typeface="JetBrains Mono" panose="02000009000000000000" pitchFamily="49" charset="0"/>
                <a:ea typeface="JetBrains Mono" panose="02000009000000000000" pitchFamily="49" charset="0"/>
                <a:cs typeface="JetBrains Mono" panose="02000009000000000000" pitchFamily="49" charset="0"/>
              </a:rPr>
              <a:t>return</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4EC9B0"/>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ED94C2"/>
                </a:solidFill>
                <a:latin typeface="JetBrains Mono" panose="02000009000000000000" pitchFamily="49" charset="0"/>
                <a:ea typeface="JetBrains Mono" panose="02000009000000000000" pitchFamily="49" charset="0"/>
                <a:cs typeface="JetBrains Mono" panose="02000009000000000000" pitchFamily="49" charset="0"/>
              </a:rPr>
              <a:t>std</a:t>
            </a:r>
            <a:r>
              <a:rPr lang="en-IN" sz="11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err="1">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suspend_always</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err="1">
                <a:solidFill>
                  <a:srgbClr val="FBFFC1"/>
                </a:solidFill>
                <a:latin typeface="JetBrains Mono" panose="02000009000000000000" pitchFamily="49" charset="0"/>
                <a:ea typeface="JetBrains Mono" panose="02000009000000000000" pitchFamily="49" charset="0"/>
                <a:cs typeface="JetBrains Mono" panose="02000009000000000000" pitchFamily="49" charset="0"/>
              </a:rPr>
              <a:t>final_suspend</a:t>
            </a:r>
            <a:r>
              <a:rPr lang="en-IN" sz="11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err="1">
                <a:solidFill>
                  <a:srgbClr val="80B0E0"/>
                </a:solidFill>
                <a:latin typeface="JetBrains Mono" panose="02000009000000000000" pitchFamily="49" charset="0"/>
                <a:ea typeface="JetBrains Mono" panose="02000009000000000000" pitchFamily="49" charset="0"/>
                <a:cs typeface="JetBrains Mono" panose="02000009000000000000" pitchFamily="49" charset="0"/>
              </a:rPr>
              <a:t>noexcept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D8A0DF"/>
                </a:solidFill>
                <a:latin typeface="JetBrains Mono" panose="02000009000000000000" pitchFamily="49" charset="0"/>
                <a:ea typeface="JetBrains Mono" panose="02000009000000000000" pitchFamily="49" charset="0"/>
                <a:cs typeface="JetBrains Mono" panose="02000009000000000000" pitchFamily="49" charset="0"/>
              </a:rPr>
              <a:t>return</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4EC9B0"/>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B0E080"/>
                </a:solidFill>
                <a:latin typeface="JetBrains Mono" panose="02000009000000000000" pitchFamily="49" charset="0"/>
                <a:ea typeface="JetBrains Mono" panose="02000009000000000000" pitchFamily="49" charset="0"/>
                <a:cs typeface="JetBrains Mono" panose="02000009000000000000" pitchFamily="49" charset="0"/>
              </a:rPr>
              <a:t>void</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err="1">
                <a:solidFill>
                  <a:srgbClr val="FBFFC1"/>
                </a:solidFill>
                <a:latin typeface="JetBrains Mono" panose="02000009000000000000" pitchFamily="49" charset="0"/>
                <a:ea typeface="JetBrains Mono" panose="02000009000000000000" pitchFamily="49" charset="0"/>
                <a:cs typeface="JetBrains Mono" panose="02000009000000000000" pitchFamily="49" charset="0"/>
              </a:rPr>
              <a:t>unhandled_exception</a:t>
            </a:r>
            <a:r>
              <a:rPr lang="en-IN" sz="11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B0E080"/>
                </a:solidFill>
                <a:latin typeface="JetBrains Mono" panose="02000009000000000000" pitchFamily="49" charset="0"/>
                <a:ea typeface="JetBrains Mono" panose="02000009000000000000" pitchFamily="49" charset="0"/>
                <a:cs typeface="JetBrains Mono" panose="02000009000000000000" pitchFamily="49" charset="0"/>
              </a:rPr>
              <a:t>void</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err="1">
                <a:solidFill>
                  <a:srgbClr val="FBFFC1"/>
                </a:solidFill>
                <a:latin typeface="JetBrains Mono" panose="02000009000000000000" pitchFamily="49" charset="0"/>
                <a:ea typeface="JetBrains Mono" panose="02000009000000000000" pitchFamily="49" charset="0"/>
                <a:cs typeface="JetBrains Mono" panose="02000009000000000000" pitchFamily="49" charset="0"/>
              </a:rPr>
              <a:t>return_void</a:t>
            </a:r>
            <a:r>
              <a:rPr lang="en-IN" sz="11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65ADE5"/>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p>
          <a:p>
            <a:pPr marR="0" algn="l" rtl="0"/>
            <a:endParaRPr lang="en-IN" sz="11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endParaRPr>
          </a:p>
          <a:p>
            <a:r>
              <a:rPr lang="en-IN" sz="1100">
                <a:solidFill>
                  <a:srgbClr val="ED94C2"/>
                </a:solidFill>
                <a:latin typeface="JetBrains Mono" panose="02000009000000000000" pitchFamily="49" charset="0"/>
                <a:ea typeface="JetBrains Mono" panose="02000009000000000000" pitchFamily="49" charset="0"/>
                <a:cs typeface="JetBrains Mono" panose="02000009000000000000" pitchFamily="49" charset="0"/>
              </a:rPr>
              <a:t>	std</a:t>
            </a:r>
            <a:r>
              <a:rPr lang="en-IN" sz="110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err="1">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coroutine_handle</a:t>
            </a:r>
            <a:r>
              <a:rPr lang="en-IN" sz="110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&lt;</a:t>
            </a:r>
            <a:r>
              <a:rPr lang="en-IN" sz="1100" err="1">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promise_type</a:t>
            </a:r>
            <a:r>
              <a:rPr lang="en-IN" sz="110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&gt;</a:t>
            </a:r>
            <a:r>
              <a:rPr lang="en-IN" sz="110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err="1">
                <a:solidFill>
                  <a:srgbClr val="47DA52"/>
                </a:solidFill>
                <a:latin typeface="JetBrains Mono" panose="02000009000000000000" pitchFamily="49" charset="0"/>
                <a:ea typeface="JetBrains Mono" panose="02000009000000000000" pitchFamily="49" charset="0"/>
                <a:cs typeface="JetBrains Mono" panose="02000009000000000000" pitchFamily="49" charset="0"/>
              </a:rPr>
              <a:t>m_Handle</a:t>
            </a:r>
            <a:r>
              <a:rPr lang="en-IN" sz="110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10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endPar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pPr marR="0" algn="l" rtl="0"/>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FBFFC1"/>
                </a:solidFill>
                <a:latin typeface="JetBrains Mono" panose="02000009000000000000" pitchFamily="49" charset="0"/>
                <a:ea typeface="JetBrains Mono" panose="02000009000000000000" pitchFamily="49" charset="0"/>
                <a:cs typeface="JetBrains Mono" panose="02000009000000000000" pitchFamily="49" charset="0"/>
              </a:rPr>
              <a:t>Task</a:t>
            </a:r>
            <a:r>
              <a:rPr lang="en-IN" sz="1100" b="0" u="none" strike="noStrike" baseline="0">
                <a:solidFill>
                  <a:srgbClr val="65ADE5"/>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err="1">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promise_type</a:t>
            </a:r>
            <a:r>
              <a:rPr lang="en-IN" sz="11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9A9A9A"/>
                </a:solidFill>
                <a:latin typeface="JetBrains Mono" panose="02000009000000000000" pitchFamily="49" charset="0"/>
                <a:ea typeface="JetBrains Mono" panose="02000009000000000000" pitchFamily="49" charset="0"/>
                <a:cs typeface="JetBrains Mono" panose="02000009000000000000" pitchFamily="49" charset="0"/>
              </a:rPr>
              <a:t>p</a:t>
            </a:r>
            <a:r>
              <a:rPr lang="en-IN" sz="1100" b="0" u="none" strike="noStrike" baseline="0">
                <a:solidFill>
                  <a:srgbClr val="65ADE5"/>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p>
          <a:p>
            <a:pPr marR="0" algn="l" rtl="0"/>
            <a:r>
              <a:rPr lang="en-IN" sz="110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err="1">
                <a:solidFill>
                  <a:srgbClr val="47DA52"/>
                </a:solidFill>
                <a:latin typeface="JetBrains Mono" panose="02000009000000000000" pitchFamily="49" charset="0"/>
                <a:ea typeface="JetBrains Mono" panose="02000009000000000000" pitchFamily="49" charset="0"/>
                <a:cs typeface="JetBrains Mono" panose="02000009000000000000" pitchFamily="49" charset="0"/>
              </a:rPr>
              <a:t>m_Handle</a:t>
            </a:r>
            <a:r>
              <a:rPr lang="en-IN" sz="1100" b="0" u="none" strike="noStrike" baseline="0">
                <a:solidFill>
                  <a:srgbClr val="65ADE5"/>
                </a:solidFill>
                <a:latin typeface="JetBrains Mono" panose="02000009000000000000" pitchFamily="49" charset="0"/>
                <a:ea typeface="JetBrains Mono" panose="02000009000000000000" pitchFamily="49" charset="0"/>
                <a:cs typeface="JetBrains Mono" panose="02000009000000000000" pitchFamily="49" charset="0"/>
              </a:rPr>
              <a:t>(</a:t>
            </a:r>
          </a:p>
          <a:p>
            <a:pPr marR="0" algn="l" rtl="0"/>
            <a:r>
              <a:rPr lang="en-IN" sz="1100">
                <a:solidFill>
                  <a:srgbClr val="65ADE5"/>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a:solidFill>
                  <a:srgbClr val="ED94C2"/>
                </a:solidFill>
                <a:latin typeface="JetBrains Mono" panose="02000009000000000000" pitchFamily="49" charset="0"/>
                <a:ea typeface="JetBrains Mono" panose="02000009000000000000" pitchFamily="49" charset="0"/>
                <a:cs typeface="JetBrains Mono" panose="02000009000000000000" pitchFamily="49" charset="0"/>
              </a:rPr>
              <a:t>std</a:t>
            </a:r>
            <a:r>
              <a:rPr lang="en-IN" sz="110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err="1">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coroutine_handle</a:t>
            </a:r>
            <a:r>
              <a:rPr lang="en-IN" sz="110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&lt;</a:t>
            </a:r>
            <a:r>
              <a:rPr lang="en-IN" sz="1100" err="1">
                <a:solidFill>
                  <a:srgbClr val="FF7A17"/>
                </a:solidFill>
                <a:latin typeface="JetBrains Mono" panose="02000009000000000000" pitchFamily="49" charset="0"/>
                <a:ea typeface="JetBrains Mono" panose="02000009000000000000" pitchFamily="49" charset="0"/>
                <a:cs typeface="JetBrains Mono" panose="02000009000000000000" pitchFamily="49" charset="0"/>
              </a:rPr>
              <a:t>promise_type</a:t>
            </a:r>
            <a:r>
              <a:rPr lang="en-IN" sz="110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&gt;</a:t>
            </a:r>
            <a:r>
              <a:rPr lang="en-IN" sz="11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err="1">
                <a:solidFill>
                  <a:srgbClr val="DCDCAA"/>
                </a:solidFill>
                <a:latin typeface="JetBrains Mono" panose="02000009000000000000" pitchFamily="49" charset="0"/>
                <a:ea typeface="JetBrains Mono" panose="02000009000000000000" pitchFamily="49" charset="0"/>
                <a:cs typeface="JetBrains Mono" panose="02000009000000000000" pitchFamily="49" charset="0"/>
              </a:rPr>
              <a:t>from_promise</a:t>
            </a:r>
            <a:r>
              <a:rPr lang="en-IN" sz="11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9A9A9A"/>
                </a:solidFill>
                <a:latin typeface="JetBrains Mono" panose="02000009000000000000" pitchFamily="49" charset="0"/>
                <a:ea typeface="JetBrains Mono" panose="02000009000000000000" pitchFamily="49" charset="0"/>
                <a:cs typeface="JetBrains Mono" panose="02000009000000000000" pitchFamily="49" charset="0"/>
              </a:rPr>
              <a:t>p</a:t>
            </a:r>
            <a:r>
              <a:rPr lang="en-IN" sz="1100" b="0" u="none" strike="noStrike" baseline="0">
                <a:solidFill>
                  <a:srgbClr val="EA66BA"/>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65ADE5"/>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rPr>
              <a:t> </a:t>
            </a:r>
            <a:r>
              <a:rPr lang="en-IN" sz="1100" b="0" u="none" strike="noStrike" baseline="0">
                <a:solidFill>
                  <a:srgbClr val="65ADE5"/>
                </a:solidFill>
                <a:latin typeface="JetBrains Mono" panose="02000009000000000000" pitchFamily="49" charset="0"/>
                <a:ea typeface="JetBrains Mono" panose="02000009000000000000" pitchFamily="49" charset="0"/>
                <a:cs typeface="JetBrains Mono" panose="02000009000000000000" pitchFamily="49" charset="0"/>
              </a:rPr>
              <a:t>{}</a:t>
            </a:r>
          </a:p>
          <a:p>
            <a:pPr marR="0" algn="l" rtl="0"/>
            <a:endPar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a:p>
            <a:r>
              <a:rPr lang="en-IN" sz="1100" b="0" u="none" strike="noStrike" baseline="0">
                <a:solidFill>
                  <a:srgbClr val="EFB839"/>
                </a:solidFill>
                <a:latin typeface="JetBrains Mono" panose="02000009000000000000" pitchFamily="49" charset="0"/>
                <a:ea typeface="JetBrains Mono" panose="02000009000000000000" pitchFamily="49" charset="0"/>
                <a:cs typeface="JetBrains Mono" panose="02000009000000000000" pitchFamily="49" charset="0"/>
              </a:rPr>
              <a:t>}</a:t>
            </a:r>
            <a:r>
              <a:rPr lang="en-IN" sz="1100" b="0" u="none" strike="noStrike" baseline="0">
                <a:solidFill>
                  <a:srgbClr val="B4B4B4"/>
                </a:solidFill>
                <a:latin typeface="JetBrains Mono" panose="02000009000000000000" pitchFamily="49" charset="0"/>
                <a:ea typeface="JetBrains Mono" panose="02000009000000000000" pitchFamily="49" charset="0"/>
                <a:cs typeface="JetBrains Mono" panose="02000009000000000000" pitchFamily="49" charset="0"/>
              </a:rPr>
              <a:t>;</a:t>
            </a:r>
            <a:endParaRPr lang="en-IN" sz="1100" b="0" u="none" strike="noStrike" baseline="0">
              <a:solidFill>
                <a:srgbClr val="F2F8F8"/>
              </a:solidFill>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9356545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500"/>
                                        <p:tgtEl>
                                          <p:spTgt spid="2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
                                            <p:txEl>
                                              <p:pRg st="15" end="15"/>
                                            </p:txEl>
                                          </p:spTgt>
                                        </p:tgtEl>
                                        <p:attrNameLst>
                                          <p:attrName>style.visibility</p:attrName>
                                        </p:attrNameLst>
                                      </p:cBhvr>
                                      <p:to>
                                        <p:strVal val="visible"/>
                                      </p:to>
                                    </p:set>
                                    <p:animEffect transition="in" filter="fade">
                                      <p:cBhvr>
                                        <p:cTn id="10" dur="500"/>
                                        <p:tgtEl>
                                          <p:spTgt spid="23">
                                            <p:txEl>
                                              <p:pRg st="15" end="1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xEl>
                                              <p:pRg st="1" end="1"/>
                                            </p:txEl>
                                          </p:spTgt>
                                        </p:tgtEl>
                                        <p:attrNameLst>
                                          <p:attrName>style.visibility</p:attrName>
                                        </p:attrNameLst>
                                      </p:cBhvr>
                                      <p:to>
                                        <p:strVal val="visible"/>
                                      </p:to>
                                    </p:set>
                                    <p:animEffect transition="in" filter="fade">
                                      <p:cBhvr>
                                        <p:cTn id="22" dur="500"/>
                                        <p:tgtEl>
                                          <p:spTgt spid="2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xEl>
                                              <p:pRg st="2" end="2"/>
                                            </p:txEl>
                                          </p:spTgt>
                                        </p:tgtEl>
                                        <p:attrNameLst>
                                          <p:attrName>style.visibility</p:attrName>
                                        </p:attrNameLst>
                                      </p:cBhvr>
                                      <p:to>
                                        <p:strVal val="visible"/>
                                      </p:to>
                                    </p:set>
                                    <p:animEffect transition="in" filter="fade">
                                      <p:cBhvr>
                                        <p:cTn id="25" dur="500"/>
                                        <p:tgtEl>
                                          <p:spTgt spid="2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xEl>
                                              <p:pRg st="3" end="3"/>
                                            </p:txEl>
                                          </p:spTgt>
                                        </p:tgtEl>
                                        <p:attrNameLst>
                                          <p:attrName>style.visibility</p:attrName>
                                        </p:attrNameLst>
                                      </p:cBhvr>
                                      <p:to>
                                        <p:strVal val="visible"/>
                                      </p:to>
                                    </p:set>
                                    <p:animEffect transition="in" filter="fade">
                                      <p:cBhvr>
                                        <p:cTn id="28" dur="500"/>
                                        <p:tgtEl>
                                          <p:spTgt spid="2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xEl>
                                              <p:pRg st="4" end="4"/>
                                            </p:txEl>
                                          </p:spTgt>
                                        </p:tgtEl>
                                        <p:attrNameLst>
                                          <p:attrName>style.visibility</p:attrName>
                                        </p:attrNameLst>
                                      </p:cBhvr>
                                      <p:to>
                                        <p:strVal val="visible"/>
                                      </p:to>
                                    </p:set>
                                    <p:animEffect transition="in" filter="fade">
                                      <p:cBhvr>
                                        <p:cTn id="31" dur="500"/>
                                        <p:tgtEl>
                                          <p:spTgt spid="2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xEl>
                                              <p:pRg st="5" end="5"/>
                                            </p:txEl>
                                          </p:spTgt>
                                        </p:tgtEl>
                                        <p:attrNameLst>
                                          <p:attrName>style.visibility</p:attrName>
                                        </p:attrNameLst>
                                      </p:cBhvr>
                                      <p:to>
                                        <p:strVal val="visible"/>
                                      </p:to>
                                    </p:set>
                                    <p:animEffect transition="in" filter="fade">
                                      <p:cBhvr>
                                        <p:cTn id="34" dur="500"/>
                                        <p:tgtEl>
                                          <p:spTgt spid="2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3">
                                            <p:txEl>
                                              <p:pRg st="6" end="6"/>
                                            </p:txEl>
                                          </p:spTgt>
                                        </p:tgtEl>
                                        <p:attrNameLst>
                                          <p:attrName>style.visibility</p:attrName>
                                        </p:attrNameLst>
                                      </p:cBhvr>
                                      <p:to>
                                        <p:strVal val="visible"/>
                                      </p:to>
                                    </p:set>
                                    <p:animEffect transition="in" filter="fade">
                                      <p:cBhvr>
                                        <p:cTn id="37" dur="500"/>
                                        <p:tgtEl>
                                          <p:spTgt spid="2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xEl>
                                              <p:pRg st="7" end="7"/>
                                            </p:txEl>
                                          </p:spTgt>
                                        </p:tgtEl>
                                        <p:attrNameLst>
                                          <p:attrName>style.visibility</p:attrName>
                                        </p:attrNameLst>
                                      </p:cBhvr>
                                      <p:to>
                                        <p:strVal val="visible"/>
                                      </p:to>
                                    </p:set>
                                    <p:animEffect transition="in" filter="fade">
                                      <p:cBhvr>
                                        <p:cTn id="40" dur="500"/>
                                        <p:tgtEl>
                                          <p:spTgt spid="2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3">
                                            <p:txEl>
                                              <p:pRg st="9" end="9"/>
                                            </p:txEl>
                                          </p:spTgt>
                                        </p:tgtEl>
                                        <p:attrNameLst>
                                          <p:attrName>style.visibility</p:attrName>
                                        </p:attrNameLst>
                                      </p:cBhvr>
                                      <p:to>
                                        <p:strVal val="visible"/>
                                      </p:to>
                                    </p:set>
                                    <p:animEffect transition="in" filter="fade">
                                      <p:cBhvr>
                                        <p:cTn id="45" dur="500"/>
                                        <p:tgtEl>
                                          <p:spTgt spid="23">
                                            <p:txEl>
                                              <p:pRg st="9" end="9"/>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3">
                                            <p:txEl>
                                              <p:pRg st="11" end="11"/>
                                            </p:txEl>
                                          </p:spTgt>
                                        </p:tgtEl>
                                        <p:attrNameLst>
                                          <p:attrName>style.visibility</p:attrName>
                                        </p:attrNameLst>
                                      </p:cBhvr>
                                      <p:to>
                                        <p:strVal val="visible"/>
                                      </p:to>
                                    </p:set>
                                    <p:animEffect transition="in" filter="fade">
                                      <p:cBhvr>
                                        <p:cTn id="53" dur="500"/>
                                        <p:tgtEl>
                                          <p:spTgt spid="23">
                                            <p:txEl>
                                              <p:pRg st="11" end="11"/>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23">
                                            <p:txEl>
                                              <p:pRg st="12" end="12"/>
                                            </p:txEl>
                                          </p:spTgt>
                                        </p:tgtEl>
                                        <p:attrNameLst>
                                          <p:attrName>style.visibility</p:attrName>
                                        </p:attrNameLst>
                                      </p:cBhvr>
                                      <p:to>
                                        <p:strVal val="visible"/>
                                      </p:to>
                                    </p:set>
                                    <p:animEffect transition="in" filter="fade">
                                      <p:cBhvr>
                                        <p:cTn id="56" dur="500"/>
                                        <p:tgtEl>
                                          <p:spTgt spid="23">
                                            <p:txEl>
                                              <p:pRg st="12" end="1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3">
                                            <p:txEl>
                                              <p:pRg st="13" end="13"/>
                                            </p:txEl>
                                          </p:spTgt>
                                        </p:tgtEl>
                                        <p:attrNameLst>
                                          <p:attrName>style.visibility</p:attrName>
                                        </p:attrNameLst>
                                      </p:cBhvr>
                                      <p:to>
                                        <p:strVal val="visible"/>
                                      </p:to>
                                    </p:set>
                                    <p:animEffect transition="in" filter="fade">
                                      <p:cBhvr>
                                        <p:cTn id="59" dur="500"/>
                                        <p:tgtEl>
                                          <p:spTgt spid="23">
                                            <p:txEl>
                                              <p:pRg st="13" end="13"/>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500"/>
                            </p:stCondLst>
                            <p:childTnLst>
                              <p:par>
                                <p:cTn id="69" presetID="22" presetClass="entr" presetSubtype="4" fill="hold" nodeType="after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00"/>
                                        <p:tgtEl>
                                          <p:spTgt spid="9"/>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animBg="1"/>
      <p:bldP spid="19" grpId="0"/>
      <p:bldP spid="22" grpId="0"/>
    </p:bld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30DC-6C9F-AA6A-C0C5-5C23A61EF90D}"/>
              </a:ext>
            </a:extLst>
          </p:cNvPr>
          <p:cNvSpPr>
            <a:spLocks noGrp="1"/>
          </p:cNvSpPr>
          <p:nvPr>
            <p:ph type="title"/>
          </p:nvPr>
        </p:nvSpPr>
        <p:spPr/>
        <p:txBody>
          <a:bodyPr>
            <a:normAutofit/>
          </a:bodyPr>
          <a:lstStyle/>
          <a:p>
            <a:r>
              <a:rPr lang="en-US"/>
              <a:t>Coroutine Workflow - I</a:t>
            </a:r>
            <a:endParaRPr lang="en-IN"/>
          </a:p>
        </p:txBody>
      </p:sp>
      <p:sp>
        <p:nvSpPr>
          <p:cNvPr id="3" name="Content Placeholder 2">
            <a:extLst>
              <a:ext uri="{FF2B5EF4-FFF2-40B4-BE49-F238E27FC236}">
                <a16:creationId xmlns:a16="http://schemas.microsoft.com/office/drawing/2014/main" id="{1BB7FB95-CF58-C099-EC33-60C43A84E724}"/>
              </a:ext>
            </a:extLst>
          </p:cNvPr>
          <p:cNvSpPr>
            <a:spLocks noGrp="1"/>
          </p:cNvSpPr>
          <p:nvPr>
            <p:ph idx="1"/>
          </p:nvPr>
        </p:nvSpPr>
        <p:spPr/>
        <p:txBody>
          <a:bodyPr>
            <a:normAutofit/>
          </a:bodyPr>
          <a:lstStyle/>
          <a:p>
            <a:r>
              <a:rPr lang="en-US"/>
              <a:t>Calling the coroutine triggers the following:</a:t>
            </a:r>
          </a:p>
          <a:p>
            <a:pPr lvl="1"/>
            <a:r>
              <a:rPr lang="en-US"/>
              <a:t>Allocate the coroutine frame using </a:t>
            </a:r>
            <a:r>
              <a:rPr lang="en-US" i="1"/>
              <a:t>operator new</a:t>
            </a:r>
          </a:p>
          <a:p>
            <a:pPr lvl="1"/>
            <a:r>
              <a:rPr lang="en-US"/>
              <a:t>Store function parameters in coroutine frame</a:t>
            </a:r>
          </a:p>
          <a:p>
            <a:pPr lvl="1"/>
            <a:r>
              <a:rPr lang="en-US"/>
              <a:t>Create </a:t>
            </a:r>
            <a:r>
              <a:rPr lang="en-US" i="1" err="1"/>
              <a:t>promise_type</a:t>
            </a:r>
            <a:r>
              <a:rPr lang="en-US"/>
              <a:t>, &amp; call its default constructor</a:t>
            </a:r>
          </a:p>
          <a:p>
            <a:pPr lvl="1"/>
            <a:r>
              <a:rPr lang="en-IN"/>
              <a:t>Call </a:t>
            </a:r>
            <a:r>
              <a:rPr lang="en-IN" i="1" err="1"/>
              <a:t>promise.get_return_object</a:t>
            </a:r>
            <a:r>
              <a:rPr lang="en-IN" i="1"/>
              <a:t>() </a:t>
            </a:r>
            <a:r>
              <a:rPr lang="en-IN"/>
              <a:t>to obtain the instance of coroutine type</a:t>
            </a:r>
          </a:p>
          <a:p>
            <a:pPr lvl="1"/>
            <a:r>
              <a:rPr lang="en-IN"/>
              <a:t>Call </a:t>
            </a:r>
            <a:r>
              <a:rPr lang="en-IN" i="1" err="1"/>
              <a:t>promise.initial_suspend</a:t>
            </a:r>
            <a:r>
              <a:rPr lang="en-IN" i="1"/>
              <a:t>() </a:t>
            </a:r>
            <a:r>
              <a:rPr lang="en-IN"/>
              <a:t>&amp; </a:t>
            </a:r>
            <a:r>
              <a:rPr lang="en-IN" i="1" err="1"/>
              <a:t>co_await</a:t>
            </a:r>
            <a:r>
              <a:rPr lang="en-IN" i="1"/>
              <a:t> </a:t>
            </a:r>
            <a:r>
              <a:rPr lang="en-IN"/>
              <a:t>the result</a:t>
            </a:r>
          </a:p>
          <a:p>
            <a:r>
              <a:rPr lang="en-IN"/>
              <a:t>The next step depends what </a:t>
            </a:r>
            <a:r>
              <a:rPr lang="en-IN" i="1" err="1"/>
              <a:t>initial_suspend</a:t>
            </a:r>
            <a:r>
              <a:rPr lang="en-IN" i="1"/>
              <a:t>() </a:t>
            </a:r>
            <a:r>
              <a:rPr lang="en-IN"/>
              <a:t>returns</a:t>
            </a:r>
          </a:p>
        </p:txBody>
      </p:sp>
    </p:spTree>
    <p:extLst>
      <p:ext uri="{BB962C8B-B14F-4D97-AF65-F5344CB8AC3E}">
        <p14:creationId xmlns:p14="http://schemas.microsoft.com/office/powerpoint/2010/main" val="131773182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0FFC-B464-D364-1CF5-6F4CAE289EB3}"/>
              </a:ext>
            </a:extLst>
          </p:cNvPr>
          <p:cNvSpPr>
            <a:spLocks noGrp="1"/>
          </p:cNvSpPr>
          <p:nvPr>
            <p:ph type="title"/>
          </p:nvPr>
        </p:nvSpPr>
        <p:spPr/>
        <p:txBody>
          <a:bodyPr/>
          <a:lstStyle/>
          <a:p>
            <a:r>
              <a:rPr lang="en-US"/>
              <a:t>Coroutine Workflow - II</a:t>
            </a:r>
            <a:endParaRPr lang="en-IN"/>
          </a:p>
        </p:txBody>
      </p:sp>
      <p:sp>
        <p:nvSpPr>
          <p:cNvPr id="3" name="Content Placeholder 2">
            <a:extLst>
              <a:ext uri="{FF2B5EF4-FFF2-40B4-BE49-F238E27FC236}">
                <a16:creationId xmlns:a16="http://schemas.microsoft.com/office/drawing/2014/main" id="{E7B2F35E-C94E-DFD1-57AC-CD96CA3C9D3C}"/>
              </a:ext>
            </a:extLst>
          </p:cNvPr>
          <p:cNvSpPr>
            <a:spLocks noGrp="1"/>
          </p:cNvSpPr>
          <p:nvPr>
            <p:ph idx="1"/>
          </p:nvPr>
        </p:nvSpPr>
        <p:spPr/>
        <p:txBody>
          <a:bodyPr>
            <a:normAutofit/>
          </a:bodyPr>
          <a:lstStyle/>
          <a:p>
            <a:r>
              <a:rPr lang="en-US"/>
              <a:t>If the return type is </a:t>
            </a:r>
            <a:r>
              <a:rPr lang="en-US" i="1" err="1"/>
              <a:t>suspend_always</a:t>
            </a:r>
            <a:endParaRPr lang="en-US" i="1"/>
          </a:p>
          <a:p>
            <a:pPr lvl="1"/>
            <a:r>
              <a:rPr lang="en-US"/>
              <a:t>Suspend the coroutine and return to caller</a:t>
            </a:r>
          </a:p>
          <a:p>
            <a:pPr lvl="1"/>
            <a:r>
              <a:rPr lang="en-US"/>
              <a:t>The caller calls </a:t>
            </a:r>
            <a:r>
              <a:rPr lang="en-US" i="1"/>
              <a:t>resume()</a:t>
            </a:r>
            <a:r>
              <a:rPr lang="en-US"/>
              <a:t> on coroutine handle</a:t>
            </a:r>
          </a:p>
          <a:p>
            <a:pPr lvl="1"/>
            <a:r>
              <a:rPr lang="en-US"/>
              <a:t>Execute the coroutine function</a:t>
            </a:r>
          </a:p>
          <a:p>
            <a:endParaRPr lang="en-US"/>
          </a:p>
          <a:p>
            <a:r>
              <a:rPr lang="en-US"/>
              <a:t>If the return type is </a:t>
            </a:r>
            <a:r>
              <a:rPr lang="en-US" i="1" err="1"/>
              <a:t>suspend_never</a:t>
            </a:r>
            <a:endParaRPr lang="en-US" i="1"/>
          </a:p>
          <a:p>
            <a:pPr lvl="1"/>
            <a:r>
              <a:rPr lang="en-US"/>
              <a:t>Execute the coroutine function</a:t>
            </a:r>
          </a:p>
          <a:p>
            <a:pPr lvl="1"/>
            <a:endParaRPr lang="en-US"/>
          </a:p>
        </p:txBody>
      </p:sp>
    </p:spTree>
    <p:extLst>
      <p:ext uri="{BB962C8B-B14F-4D97-AF65-F5344CB8AC3E}">
        <p14:creationId xmlns:p14="http://schemas.microsoft.com/office/powerpoint/2010/main" val="193126638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0FFC-B464-D364-1CF5-6F4CAE289EB3}"/>
              </a:ext>
            </a:extLst>
          </p:cNvPr>
          <p:cNvSpPr>
            <a:spLocks noGrp="1"/>
          </p:cNvSpPr>
          <p:nvPr>
            <p:ph type="title"/>
          </p:nvPr>
        </p:nvSpPr>
        <p:spPr/>
        <p:txBody>
          <a:bodyPr/>
          <a:lstStyle/>
          <a:p>
            <a:r>
              <a:rPr lang="en-US"/>
              <a:t>Coroutine Workflow - III</a:t>
            </a:r>
            <a:endParaRPr lang="en-IN"/>
          </a:p>
        </p:txBody>
      </p:sp>
      <p:sp>
        <p:nvSpPr>
          <p:cNvPr id="3" name="Content Placeholder 2">
            <a:extLst>
              <a:ext uri="{FF2B5EF4-FFF2-40B4-BE49-F238E27FC236}">
                <a16:creationId xmlns:a16="http://schemas.microsoft.com/office/drawing/2014/main" id="{E7B2F35E-C94E-DFD1-57AC-CD96CA3C9D3C}"/>
              </a:ext>
            </a:extLst>
          </p:cNvPr>
          <p:cNvSpPr>
            <a:spLocks noGrp="1"/>
          </p:cNvSpPr>
          <p:nvPr>
            <p:ph idx="1"/>
          </p:nvPr>
        </p:nvSpPr>
        <p:spPr/>
        <p:txBody>
          <a:bodyPr>
            <a:normAutofit/>
          </a:bodyPr>
          <a:lstStyle/>
          <a:p>
            <a:r>
              <a:rPr lang="en-US"/>
              <a:t>Execute </a:t>
            </a:r>
            <a:r>
              <a:rPr lang="en-US" i="1" err="1"/>
              <a:t>co_return</a:t>
            </a:r>
            <a:r>
              <a:rPr lang="en-US" i="1"/>
              <a:t> </a:t>
            </a:r>
            <a:r>
              <a:rPr lang="en-US"/>
              <a:t>with or without result</a:t>
            </a:r>
            <a:endParaRPr lang="en-US" i="1"/>
          </a:p>
          <a:p>
            <a:pPr lvl="1"/>
            <a:r>
              <a:rPr lang="en-US"/>
              <a:t>If </a:t>
            </a:r>
            <a:r>
              <a:rPr lang="en-US" i="1" err="1"/>
              <a:t>co_return</a:t>
            </a:r>
            <a:r>
              <a:rPr lang="en-US" i="1"/>
              <a:t> </a:t>
            </a:r>
            <a:r>
              <a:rPr lang="en-US"/>
              <a:t>is called without any result</a:t>
            </a:r>
            <a:r>
              <a:rPr lang="en-US" i="1"/>
              <a:t>, </a:t>
            </a:r>
            <a:r>
              <a:rPr lang="en-US" i="1" err="1"/>
              <a:t>promise.return_void</a:t>
            </a:r>
            <a:r>
              <a:rPr lang="en-US" i="1"/>
              <a:t>() </a:t>
            </a:r>
            <a:r>
              <a:rPr lang="en-US"/>
              <a:t>is called</a:t>
            </a:r>
          </a:p>
          <a:p>
            <a:pPr lvl="1"/>
            <a:r>
              <a:rPr lang="en-US"/>
              <a:t>If </a:t>
            </a:r>
            <a:r>
              <a:rPr lang="en-US" i="1" err="1"/>
              <a:t>co_return</a:t>
            </a:r>
            <a:r>
              <a:rPr lang="en-US" i="1"/>
              <a:t> </a:t>
            </a:r>
            <a:r>
              <a:rPr lang="en-US"/>
              <a:t>is called with a result</a:t>
            </a:r>
            <a:r>
              <a:rPr lang="en-US" i="1"/>
              <a:t>, </a:t>
            </a:r>
            <a:r>
              <a:rPr lang="en-US" i="1" err="1"/>
              <a:t>promise.return_value</a:t>
            </a:r>
            <a:r>
              <a:rPr lang="en-US" i="1"/>
              <a:t>(T) </a:t>
            </a:r>
            <a:r>
              <a:rPr lang="en-US"/>
              <a:t>is called</a:t>
            </a:r>
          </a:p>
          <a:p>
            <a:r>
              <a:rPr lang="en-US"/>
              <a:t>Destroy all local objects in the coroutine</a:t>
            </a:r>
          </a:p>
          <a:p>
            <a:r>
              <a:rPr lang="en-US"/>
              <a:t>Call </a:t>
            </a:r>
            <a:r>
              <a:rPr lang="en-US" i="1" err="1"/>
              <a:t>promise.final_suspend</a:t>
            </a:r>
            <a:r>
              <a:rPr lang="en-US" i="1"/>
              <a:t>() &amp; </a:t>
            </a:r>
            <a:r>
              <a:rPr lang="en-US" i="1" err="1"/>
              <a:t>co_await</a:t>
            </a:r>
            <a:r>
              <a:rPr lang="en-US" i="1"/>
              <a:t> </a:t>
            </a:r>
            <a:r>
              <a:rPr lang="en-US"/>
              <a:t>the result</a:t>
            </a:r>
          </a:p>
        </p:txBody>
      </p:sp>
    </p:spTree>
    <p:extLst>
      <p:ext uri="{BB962C8B-B14F-4D97-AF65-F5344CB8AC3E}">
        <p14:creationId xmlns:p14="http://schemas.microsoft.com/office/powerpoint/2010/main" val="2311575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0FFC-B464-D364-1CF5-6F4CAE289EB3}"/>
              </a:ext>
            </a:extLst>
          </p:cNvPr>
          <p:cNvSpPr>
            <a:spLocks noGrp="1"/>
          </p:cNvSpPr>
          <p:nvPr>
            <p:ph type="title"/>
          </p:nvPr>
        </p:nvSpPr>
        <p:spPr/>
        <p:txBody>
          <a:bodyPr/>
          <a:lstStyle/>
          <a:p>
            <a:r>
              <a:rPr lang="en-US"/>
              <a:t>Coroutine Workflow - IV</a:t>
            </a:r>
            <a:endParaRPr lang="en-IN"/>
          </a:p>
        </p:txBody>
      </p:sp>
      <p:sp>
        <p:nvSpPr>
          <p:cNvPr id="3" name="Content Placeholder 2">
            <a:extLst>
              <a:ext uri="{FF2B5EF4-FFF2-40B4-BE49-F238E27FC236}">
                <a16:creationId xmlns:a16="http://schemas.microsoft.com/office/drawing/2014/main" id="{E7B2F35E-C94E-DFD1-57AC-CD96CA3C9D3C}"/>
              </a:ext>
            </a:extLst>
          </p:cNvPr>
          <p:cNvSpPr>
            <a:spLocks noGrp="1"/>
          </p:cNvSpPr>
          <p:nvPr>
            <p:ph idx="1"/>
          </p:nvPr>
        </p:nvSpPr>
        <p:spPr/>
        <p:txBody>
          <a:bodyPr>
            <a:normAutofit lnSpcReduction="10000"/>
          </a:bodyPr>
          <a:lstStyle/>
          <a:p>
            <a:r>
              <a:rPr lang="en-US"/>
              <a:t>If the result is </a:t>
            </a:r>
            <a:r>
              <a:rPr lang="en-US" i="1" err="1"/>
              <a:t>suspend_always</a:t>
            </a:r>
            <a:endParaRPr lang="en-US" i="1"/>
          </a:p>
          <a:p>
            <a:pPr lvl="1"/>
            <a:r>
              <a:rPr lang="en-US"/>
              <a:t>Suspend the coroutine</a:t>
            </a:r>
          </a:p>
          <a:p>
            <a:pPr lvl="1"/>
            <a:r>
              <a:rPr lang="en-US"/>
              <a:t>Return to caller</a:t>
            </a:r>
          </a:p>
          <a:p>
            <a:r>
              <a:rPr lang="en-US"/>
              <a:t>When the coroutine object is destroyed</a:t>
            </a:r>
          </a:p>
          <a:p>
            <a:pPr lvl="1"/>
            <a:r>
              <a:rPr lang="en-US"/>
              <a:t>Destroy the coroutine object</a:t>
            </a:r>
          </a:p>
          <a:p>
            <a:pPr lvl="1"/>
            <a:r>
              <a:rPr lang="en-US"/>
              <a:t>The destructor of coroutine object calls </a:t>
            </a:r>
            <a:r>
              <a:rPr lang="en-US" i="1" err="1"/>
              <a:t>promise.destroy</a:t>
            </a:r>
            <a:r>
              <a:rPr lang="en-US" i="1"/>
              <a:t>()</a:t>
            </a:r>
          </a:p>
          <a:p>
            <a:pPr lvl="1"/>
            <a:r>
              <a:rPr lang="en-US"/>
              <a:t>Call </a:t>
            </a:r>
            <a:r>
              <a:rPr lang="en-US" i="1"/>
              <a:t>operator</a:t>
            </a:r>
            <a:r>
              <a:rPr lang="en-US"/>
              <a:t> </a:t>
            </a:r>
            <a:r>
              <a:rPr lang="en-US" i="1"/>
              <a:t>delete</a:t>
            </a:r>
          </a:p>
          <a:p>
            <a:pPr lvl="1"/>
            <a:r>
              <a:rPr lang="en-US"/>
              <a:t>promise destructor is called</a:t>
            </a:r>
          </a:p>
          <a:p>
            <a:pPr lvl="1"/>
            <a:r>
              <a:rPr lang="en-US"/>
              <a:t>Coroutine frame is destroyed &amp; memory is released</a:t>
            </a:r>
          </a:p>
          <a:p>
            <a:endParaRPr lang="en-US"/>
          </a:p>
        </p:txBody>
      </p:sp>
    </p:spTree>
    <p:extLst>
      <p:ext uri="{BB962C8B-B14F-4D97-AF65-F5344CB8AC3E}">
        <p14:creationId xmlns:p14="http://schemas.microsoft.com/office/powerpoint/2010/main" val="347754083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0FFC-B464-D364-1CF5-6F4CAE289EB3}"/>
              </a:ext>
            </a:extLst>
          </p:cNvPr>
          <p:cNvSpPr>
            <a:spLocks noGrp="1"/>
          </p:cNvSpPr>
          <p:nvPr>
            <p:ph type="title"/>
          </p:nvPr>
        </p:nvSpPr>
        <p:spPr/>
        <p:txBody>
          <a:bodyPr/>
          <a:lstStyle/>
          <a:p>
            <a:r>
              <a:rPr lang="en-US"/>
              <a:t>Coroutine Workflow - V</a:t>
            </a:r>
            <a:endParaRPr lang="en-IN"/>
          </a:p>
        </p:txBody>
      </p:sp>
      <p:sp>
        <p:nvSpPr>
          <p:cNvPr id="3" name="Content Placeholder 2">
            <a:extLst>
              <a:ext uri="{FF2B5EF4-FFF2-40B4-BE49-F238E27FC236}">
                <a16:creationId xmlns:a16="http://schemas.microsoft.com/office/drawing/2014/main" id="{E7B2F35E-C94E-DFD1-57AC-CD96CA3C9D3C}"/>
              </a:ext>
            </a:extLst>
          </p:cNvPr>
          <p:cNvSpPr>
            <a:spLocks noGrp="1"/>
          </p:cNvSpPr>
          <p:nvPr>
            <p:ph idx="1"/>
          </p:nvPr>
        </p:nvSpPr>
        <p:spPr/>
        <p:txBody>
          <a:bodyPr>
            <a:normAutofit/>
          </a:bodyPr>
          <a:lstStyle/>
          <a:p>
            <a:r>
              <a:rPr lang="en-US"/>
              <a:t>If the result is </a:t>
            </a:r>
            <a:r>
              <a:rPr lang="en-US" i="1" err="1"/>
              <a:t>suspend_never</a:t>
            </a:r>
            <a:endParaRPr lang="en-US" i="1"/>
          </a:p>
          <a:p>
            <a:pPr lvl="1"/>
            <a:r>
              <a:rPr lang="en-US"/>
              <a:t>Call </a:t>
            </a:r>
            <a:r>
              <a:rPr lang="en-US" i="1"/>
              <a:t>operator delete </a:t>
            </a:r>
            <a:r>
              <a:rPr lang="en-US"/>
              <a:t>to destroy the coroutine frame</a:t>
            </a:r>
          </a:p>
          <a:p>
            <a:pPr lvl="1"/>
            <a:r>
              <a:rPr lang="en-US"/>
              <a:t>Call promise destructor &amp; release the memory</a:t>
            </a:r>
          </a:p>
          <a:p>
            <a:pPr lvl="1"/>
            <a:r>
              <a:rPr lang="en-US"/>
              <a:t>Return to caller</a:t>
            </a:r>
          </a:p>
          <a:p>
            <a:r>
              <a:rPr lang="en-US"/>
              <a:t>The coroutine object is destroyed in the caller</a:t>
            </a:r>
          </a:p>
          <a:p>
            <a:pPr marL="0" indent="0">
              <a:buNone/>
            </a:pPr>
            <a:r>
              <a:rPr lang="en-US"/>
              <a:t>Note: In this case, the destructor should not call </a:t>
            </a:r>
            <a:r>
              <a:rPr lang="en-US" i="1" err="1"/>
              <a:t>promise.destroy</a:t>
            </a:r>
            <a:r>
              <a:rPr lang="en-US" i="1"/>
              <a:t>() </a:t>
            </a:r>
            <a:r>
              <a:rPr lang="en-US"/>
              <a:t>as it is already destroyed</a:t>
            </a:r>
          </a:p>
          <a:p>
            <a:pPr marL="0" indent="0">
              <a:buNone/>
            </a:pPr>
            <a:endParaRPr lang="en-US"/>
          </a:p>
        </p:txBody>
      </p:sp>
    </p:spTree>
    <p:extLst>
      <p:ext uri="{BB962C8B-B14F-4D97-AF65-F5344CB8AC3E}">
        <p14:creationId xmlns:p14="http://schemas.microsoft.com/office/powerpoint/2010/main" val="30297306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74AF-2B2B-32C3-EEAD-008EB452D1CE}"/>
              </a:ext>
            </a:extLst>
          </p:cNvPr>
          <p:cNvSpPr>
            <a:spLocks noGrp="1"/>
          </p:cNvSpPr>
          <p:nvPr>
            <p:ph type="title"/>
          </p:nvPr>
        </p:nvSpPr>
        <p:spPr/>
        <p:txBody>
          <a:bodyPr/>
          <a:lstStyle/>
          <a:p>
            <a:r>
              <a:rPr lang="en-US"/>
              <a:t>Coroutine Handle</a:t>
            </a:r>
            <a:endParaRPr lang="en-IN"/>
          </a:p>
        </p:txBody>
      </p:sp>
      <p:sp>
        <p:nvSpPr>
          <p:cNvPr id="3" name="Content Placeholder 2">
            <a:extLst>
              <a:ext uri="{FF2B5EF4-FFF2-40B4-BE49-F238E27FC236}">
                <a16:creationId xmlns:a16="http://schemas.microsoft.com/office/drawing/2014/main" id="{5779A35E-A0E2-22AB-11ED-94E1F4D4A803}"/>
              </a:ext>
            </a:extLst>
          </p:cNvPr>
          <p:cNvSpPr>
            <a:spLocks noGrp="1"/>
          </p:cNvSpPr>
          <p:nvPr>
            <p:ph idx="1"/>
          </p:nvPr>
        </p:nvSpPr>
        <p:spPr/>
        <p:txBody>
          <a:bodyPr/>
          <a:lstStyle/>
          <a:p>
            <a:r>
              <a:rPr lang="en-US"/>
              <a:t>Object that holds the promise object and a pointer to coroutine frame</a:t>
            </a:r>
          </a:p>
          <a:p>
            <a:r>
              <a:rPr lang="en-US"/>
              <a:t>Provides methods to control the coroutine</a:t>
            </a:r>
          </a:p>
          <a:p>
            <a:r>
              <a:rPr lang="en-US"/>
              <a:t>The underlying frame pointer is deleted manually by calling the </a:t>
            </a:r>
            <a:r>
              <a:rPr lang="en-US" i="1"/>
              <a:t>destroy()</a:t>
            </a:r>
            <a:r>
              <a:rPr lang="en-US"/>
              <a:t> method</a:t>
            </a:r>
          </a:p>
          <a:p>
            <a:endParaRPr lang="en-IN"/>
          </a:p>
        </p:txBody>
      </p:sp>
    </p:spTree>
    <p:extLst>
      <p:ext uri="{BB962C8B-B14F-4D97-AF65-F5344CB8AC3E}">
        <p14:creationId xmlns:p14="http://schemas.microsoft.com/office/powerpoint/2010/main" val="19803224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BA2A-0DEC-D332-E3C9-0DA508D472CB}"/>
              </a:ext>
            </a:extLst>
          </p:cNvPr>
          <p:cNvSpPr>
            <a:spLocks noGrp="1"/>
          </p:cNvSpPr>
          <p:nvPr>
            <p:ph type="title"/>
          </p:nvPr>
        </p:nvSpPr>
        <p:spPr/>
        <p:txBody>
          <a:bodyPr/>
          <a:lstStyle/>
          <a:p>
            <a:r>
              <a:rPr lang="en-US" err="1"/>
              <a:t>promise_type</a:t>
            </a:r>
            <a:r>
              <a:rPr lang="en-US"/>
              <a:t> Interface </a:t>
            </a:r>
            <a:endParaRPr lang="en-IN"/>
          </a:p>
        </p:txBody>
      </p:sp>
      <p:graphicFrame>
        <p:nvGraphicFramePr>
          <p:cNvPr id="3" name="Table 2">
            <a:extLst>
              <a:ext uri="{FF2B5EF4-FFF2-40B4-BE49-F238E27FC236}">
                <a16:creationId xmlns:a16="http://schemas.microsoft.com/office/drawing/2014/main" id="{033015BF-9E76-46D9-9D0E-BCEDF41E57B3}"/>
              </a:ext>
            </a:extLst>
          </p:cNvPr>
          <p:cNvGraphicFramePr>
            <a:graphicFrameLocks noGrp="1"/>
          </p:cNvGraphicFramePr>
          <p:nvPr/>
        </p:nvGraphicFramePr>
        <p:xfrm>
          <a:off x="838200" y="2042954"/>
          <a:ext cx="10515600" cy="3322320"/>
        </p:xfrm>
        <a:graphic>
          <a:graphicData uri="http://schemas.openxmlformats.org/drawingml/2006/table">
            <a:tbl>
              <a:tblPr firstRow="1">
                <a:tableStyleId>{0660B408-B3CF-4A94-85FC-2B1E0A45F4A2}</a:tableStyleId>
              </a:tblPr>
              <a:tblGrid>
                <a:gridCol w="2533650">
                  <a:extLst>
                    <a:ext uri="{9D8B030D-6E8A-4147-A177-3AD203B41FA5}">
                      <a16:colId xmlns:a16="http://schemas.microsoft.com/office/drawing/2014/main" val="1051021165"/>
                    </a:ext>
                  </a:extLst>
                </a:gridCol>
                <a:gridCol w="7981950">
                  <a:extLst>
                    <a:ext uri="{9D8B030D-6E8A-4147-A177-3AD203B41FA5}">
                      <a16:colId xmlns:a16="http://schemas.microsoft.com/office/drawing/2014/main" val="179256413"/>
                    </a:ext>
                  </a:extLst>
                </a:gridCol>
              </a:tblGrid>
              <a:tr h="0">
                <a:tc>
                  <a:txBody>
                    <a:bodyPr/>
                    <a:lstStyle/>
                    <a:p>
                      <a:pPr algn="l" fontAlgn="t"/>
                      <a:r>
                        <a:rPr lang="en-US" sz="2000" b="1">
                          <a:solidFill>
                            <a:schemeClr val="tx1"/>
                          </a:solidFill>
                          <a:effectLst/>
                          <a:latin typeface="+mn-lt"/>
                        </a:rPr>
                        <a:t>Member function</a:t>
                      </a:r>
                      <a:endParaRPr lang="en-IN" sz="2000" b="1">
                        <a:solidFill>
                          <a:schemeClr val="tx1"/>
                        </a:solidFill>
                        <a:effectLst/>
                        <a:latin typeface="+mn-lt"/>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US" sz="2000" b="1">
                          <a:solidFill>
                            <a:schemeClr val="tx1"/>
                          </a:solidFill>
                          <a:effectLst/>
                          <a:latin typeface="+mn-lt"/>
                        </a:rPr>
                        <a:t>Description</a:t>
                      </a:r>
                      <a:endParaRPr lang="en-IN" sz="2000" b="1">
                        <a:solidFill>
                          <a:schemeClr val="tx1"/>
                        </a:solidFill>
                        <a:effectLst/>
                        <a:latin typeface="+mn-lt"/>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688227322"/>
                  </a:ext>
                </a:extLst>
              </a:tr>
              <a:tr h="0">
                <a:tc>
                  <a:txBody>
                    <a:bodyPr/>
                    <a:lstStyle/>
                    <a:p>
                      <a:pPr algn="l" fontAlgn="t"/>
                      <a:r>
                        <a:rPr lang="en-IN" sz="1800" b="1" i="1" err="1">
                          <a:solidFill>
                            <a:schemeClr val="bg1"/>
                          </a:solidFill>
                          <a:effectLst/>
                          <a:latin typeface="+mn-lt"/>
                          <a:ea typeface="JetBrains Mono" panose="02000009000000000000" pitchFamily="49" charset="0"/>
                          <a:cs typeface="JetBrains Mono" panose="02000009000000000000" pitchFamily="49" charset="0"/>
                        </a:rPr>
                        <a:t>promise_type</a:t>
                      </a:r>
                      <a:r>
                        <a:rPr lang="en-IN" sz="1800" b="1" i="1">
                          <a:solidFill>
                            <a:schemeClr val="bg1"/>
                          </a:solidFill>
                          <a:effectLst/>
                          <a:latin typeface="+mn-lt"/>
                          <a:ea typeface="JetBrains Mono" panose="02000009000000000000" pitchFamily="49" charset="0"/>
                          <a:cs typeface="JetBrains Mono" panose="02000009000000000000" pitchFamily="49" charset="0"/>
                        </a:rPr>
                        <a: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IN" b="0">
                          <a:solidFill>
                            <a:schemeClr val="bg1"/>
                          </a:solidFill>
                          <a:effectLst/>
                          <a:latin typeface="+mn-lt"/>
                        </a:rPr>
                        <a:t>The promise must be default constructible</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4054697940"/>
                  </a:ext>
                </a:extLst>
              </a:tr>
              <a:tr h="0">
                <a:tc>
                  <a:txBody>
                    <a:bodyPr/>
                    <a:lstStyle/>
                    <a:p>
                      <a:pPr algn="l" fontAlgn="t"/>
                      <a:r>
                        <a:rPr lang="en-IN" sz="1800" b="1" i="1" err="1">
                          <a:solidFill>
                            <a:schemeClr val="bg1"/>
                          </a:solidFill>
                          <a:effectLst/>
                          <a:latin typeface="+mn-lt"/>
                          <a:ea typeface="JetBrains Mono" panose="02000009000000000000" pitchFamily="49" charset="0"/>
                          <a:cs typeface="JetBrains Mono" panose="02000009000000000000" pitchFamily="49" charset="0"/>
                        </a:rPr>
                        <a:t>initial_suspend</a:t>
                      </a:r>
                      <a:r>
                        <a:rPr lang="en-IN" sz="1800" b="1" i="1">
                          <a:solidFill>
                            <a:schemeClr val="bg1"/>
                          </a:solidFill>
                          <a:effectLst/>
                          <a:latin typeface="+mn-lt"/>
                          <a:ea typeface="JetBrains Mono" panose="02000009000000000000" pitchFamily="49" charset="0"/>
                          <a:cs typeface="JetBrains Mono" panose="02000009000000000000" pitchFamily="49" charset="0"/>
                        </a:rPr>
                        <a: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IN" b="0">
                          <a:solidFill>
                            <a:schemeClr val="bg1"/>
                          </a:solidFill>
                          <a:effectLst/>
                          <a:latin typeface="+mn-lt"/>
                        </a:rPr>
                        <a:t>Indicates whether suspension happens at the initial suspend point.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629473224"/>
                  </a:ext>
                </a:extLst>
              </a:tr>
              <a:tr h="0">
                <a:tc>
                  <a:txBody>
                    <a:bodyPr/>
                    <a:lstStyle/>
                    <a:p>
                      <a:pPr algn="l" fontAlgn="t"/>
                      <a:r>
                        <a:rPr lang="en-IN" sz="1800" b="1" i="1" err="1">
                          <a:solidFill>
                            <a:schemeClr val="bg1"/>
                          </a:solidFill>
                          <a:effectLst/>
                          <a:latin typeface="+mn-lt"/>
                          <a:ea typeface="JetBrains Mono" panose="02000009000000000000" pitchFamily="49" charset="0"/>
                          <a:cs typeface="JetBrains Mono" panose="02000009000000000000" pitchFamily="49" charset="0"/>
                        </a:rPr>
                        <a:t>final_suspend</a:t>
                      </a:r>
                      <a:r>
                        <a:rPr lang="en-IN" sz="1800" b="1" i="1">
                          <a:solidFill>
                            <a:schemeClr val="bg1"/>
                          </a:solidFill>
                          <a:effectLst/>
                          <a:latin typeface="+mn-lt"/>
                          <a:ea typeface="JetBrains Mono" panose="02000009000000000000" pitchFamily="49" charset="0"/>
                          <a:cs typeface="JetBrains Mono" panose="02000009000000000000" pitchFamily="49" charset="0"/>
                        </a:rPr>
                        <a: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IN" b="0">
                          <a:solidFill>
                            <a:schemeClr val="bg1"/>
                          </a:solidFill>
                          <a:effectLst/>
                          <a:latin typeface="+mn-lt"/>
                        </a:rPr>
                        <a:t>Indicates whether suspension happens at the last suspend point.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752742214"/>
                  </a:ext>
                </a:extLst>
              </a:tr>
              <a:tr h="0">
                <a:tc>
                  <a:txBody>
                    <a:bodyPr/>
                    <a:lstStyle/>
                    <a:p>
                      <a:pPr algn="l" fontAlgn="t"/>
                      <a:r>
                        <a:rPr lang="en-IN" sz="1800" b="1" i="1" err="1">
                          <a:solidFill>
                            <a:schemeClr val="bg1"/>
                          </a:solidFill>
                          <a:effectLst/>
                          <a:latin typeface="+mn-lt"/>
                          <a:ea typeface="JetBrains Mono" panose="02000009000000000000" pitchFamily="49" charset="0"/>
                          <a:cs typeface="JetBrains Mono" panose="02000009000000000000" pitchFamily="49" charset="0"/>
                        </a:rPr>
                        <a:t>get_return_object</a:t>
                      </a:r>
                      <a:r>
                        <a:rPr lang="en-IN" sz="1800" b="1" i="1">
                          <a:solidFill>
                            <a:schemeClr val="bg1"/>
                          </a:solidFill>
                          <a:effectLst/>
                          <a:latin typeface="+mn-lt"/>
                          <a:ea typeface="JetBrains Mono" panose="02000009000000000000" pitchFamily="49" charset="0"/>
                          <a:cs typeface="JetBrains Mono" panose="02000009000000000000" pitchFamily="49" charset="0"/>
                        </a:rPr>
                        <a: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IN" b="0">
                          <a:solidFill>
                            <a:schemeClr val="bg1"/>
                          </a:solidFill>
                          <a:effectLst/>
                          <a:latin typeface="+mn-lt"/>
                        </a:rPr>
                        <a:t>Called to create the user-defined coroutine object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990491066"/>
                  </a:ext>
                </a:extLst>
              </a:tr>
              <a:tr h="0">
                <a:tc>
                  <a:txBody>
                    <a:bodyPr/>
                    <a:lstStyle/>
                    <a:p>
                      <a:pPr algn="l" fontAlgn="t"/>
                      <a:r>
                        <a:rPr lang="en-IN" sz="1800" b="1" i="1" err="1">
                          <a:solidFill>
                            <a:schemeClr val="bg1"/>
                          </a:solidFill>
                          <a:effectLst/>
                          <a:latin typeface="+mn-lt"/>
                          <a:ea typeface="JetBrains Mono" panose="02000009000000000000" pitchFamily="49" charset="0"/>
                          <a:cs typeface="JetBrains Mono" panose="02000009000000000000" pitchFamily="49" charset="0"/>
                        </a:rPr>
                        <a:t>return_void</a:t>
                      </a:r>
                      <a:r>
                        <a:rPr lang="en-IN" sz="1800" b="1" i="1">
                          <a:solidFill>
                            <a:schemeClr val="bg1"/>
                          </a:solidFill>
                          <a:effectLst/>
                          <a:latin typeface="+mn-lt"/>
                          <a:ea typeface="JetBrains Mono" panose="02000009000000000000" pitchFamily="49" charset="0"/>
                          <a:cs typeface="JetBrains Mono" panose="02000009000000000000" pitchFamily="49" charset="0"/>
                        </a:rPr>
                        <a: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IN" b="0">
                          <a:solidFill>
                            <a:schemeClr val="bg1"/>
                          </a:solidFill>
                          <a:effectLst/>
                          <a:latin typeface="+mn-lt"/>
                        </a:rPr>
                        <a:t>Enables the </a:t>
                      </a:r>
                      <a:r>
                        <a:rPr lang="en-IN" b="0" i="1" err="1">
                          <a:solidFill>
                            <a:schemeClr val="bg1"/>
                          </a:solidFill>
                          <a:effectLst/>
                          <a:latin typeface="+mn-lt"/>
                        </a:rPr>
                        <a:t>co_return</a:t>
                      </a:r>
                      <a:r>
                        <a:rPr lang="en-IN" b="0" i="1">
                          <a:solidFill>
                            <a:schemeClr val="bg1"/>
                          </a:solidFill>
                          <a:effectLst/>
                          <a:latin typeface="+mn-lt"/>
                        </a:rPr>
                        <a:t> </a:t>
                      </a:r>
                      <a:r>
                        <a:rPr lang="en-IN" b="0">
                          <a:solidFill>
                            <a:schemeClr val="bg1"/>
                          </a:solidFill>
                          <a:effectLst/>
                          <a:latin typeface="+mn-lt"/>
                        </a:rPr>
                        <a:t>statement. Its return type must be void.</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256901324"/>
                  </a:ext>
                </a:extLst>
              </a:tr>
              <a:tr h="0">
                <a:tc>
                  <a:txBody>
                    <a:bodyPr/>
                    <a:lstStyle/>
                    <a:p>
                      <a:pPr algn="l" fontAlgn="t"/>
                      <a:r>
                        <a:rPr lang="en-IN" sz="1800" b="1" i="1" err="1">
                          <a:solidFill>
                            <a:schemeClr val="bg1"/>
                          </a:solidFill>
                          <a:effectLst/>
                          <a:latin typeface="+mn-lt"/>
                          <a:ea typeface="JetBrains Mono" panose="02000009000000000000" pitchFamily="49" charset="0"/>
                          <a:cs typeface="JetBrains Mono" panose="02000009000000000000" pitchFamily="49" charset="0"/>
                        </a:rPr>
                        <a:t>return_value</a:t>
                      </a:r>
                      <a:r>
                        <a:rPr lang="en-IN" sz="1800" b="1" i="1">
                          <a:solidFill>
                            <a:schemeClr val="bg1"/>
                          </a:solidFill>
                          <a:effectLst/>
                          <a:latin typeface="+mn-lt"/>
                          <a:ea typeface="JetBrains Mono" panose="02000009000000000000" pitchFamily="49" charset="0"/>
                          <a:cs typeface="JetBrains Mono" panose="02000009000000000000" pitchFamily="49" charset="0"/>
                        </a:rPr>
                        <a:t>(T value)</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IN" b="0">
                          <a:solidFill>
                            <a:schemeClr val="bg1"/>
                          </a:solidFill>
                          <a:effectLst/>
                          <a:latin typeface="+mn-lt"/>
                        </a:rPr>
                        <a:t>Enables the </a:t>
                      </a:r>
                      <a:r>
                        <a:rPr lang="en-IN" b="0" i="1" err="1">
                          <a:solidFill>
                            <a:schemeClr val="bg1"/>
                          </a:solidFill>
                          <a:effectLst/>
                          <a:latin typeface="+mn-lt"/>
                        </a:rPr>
                        <a:t>co_return</a:t>
                      </a:r>
                      <a:r>
                        <a:rPr lang="en-IN" b="0">
                          <a:solidFill>
                            <a:schemeClr val="bg1"/>
                          </a:solidFill>
                          <a:effectLst/>
                          <a:latin typeface="+mn-lt"/>
                        </a:rPr>
                        <a:t> &lt;value&gt; statement. Its return type must be void.</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453328100"/>
                  </a:ext>
                </a:extLst>
              </a:tr>
              <a:tr h="0">
                <a:tc>
                  <a:txBody>
                    <a:bodyPr/>
                    <a:lstStyle/>
                    <a:p>
                      <a:pPr algn="l" fontAlgn="t"/>
                      <a:r>
                        <a:rPr lang="en-IN" sz="1800" b="1" i="1" err="1">
                          <a:solidFill>
                            <a:schemeClr val="bg1"/>
                          </a:solidFill>
                          <a:effectLst/>
                          <a:latin typeface="+mn-lt"/>
                          <a:ea typeface="JetBrains Mono" panose="02000009000000000000" pitchFamily="49" charset="0"/>
                          <a:cs typeface="JetBrains Mono" panose="02000009000000000000" pitchFamily="49" charset="0"/>
                        </a:rPr>
                        <a:t>yield_value</a:t>
                      </a:r>
                      <a:r>
                        <a:rPr lang="en-IN" sz="1800" b="1" i="1">
                          <a:solidFill>
                            <a:schemeClr val="bg1"/>
                          </a:solidFill>
                          <a:effectLst/>
                          <a:latin typeface="+mn-lt"/>
                          <a:ea typeface="JetBrains Mono" panose="02000009000000000000" pitchFamily="49" charset="0"/>
                          <a:cs typeface="JetBrains Mono" panose="02000009000000000000" pitchFamily="49" charset="0"/>
                        </a:rPr>
                        <a:t>(T value)</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IN" b="0">
                          <a:solidFill>
                            <a:schemeClr val="bg1"/>
                          </a:solidFill>
                          <a:effectLst/>
                          <a:latin typeface="+mn-lt"/>
                        </a:rPr>
                        <a:t>Enables the </a:t>
                      </a:r>
                      <a:r>
                        <a:rPr lang="en-IN" b="0" i="1" err="1">
                          <a:solidFill>
                            <a:schemeClr val="bg1"/>
                          </a:solidFill>
                          <a:effectLst/>
                          <a:latin typeface="+mn-lt"/>
                        </a:rPr>
                        <a:t>co_yield</a:t>
                      </a:r>
                      <a:r>
                        <a:rPr lang="en-IN" b="0">
                          <a:solidFill>
                            <a:schemeClr val="bg1"/>
                          </a:solidFill>
                          <a:effectLst/>
                          <a:latin typeface="+mn-lt"/>
                        </a:rPr>
                        <a:t> &lt;value&gt; statement.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583101533"/>
                  </a:ext>
                </a:extLst>
              </a:tr>
              <a:tr h="0">
                <a:tc>
                  <a:txBody>
                    <a:bodyPr/>
                    <a:lstStyle/>
                    <a:p>
                      <a:pPr algn="l" fontAlgn="t"/>
                      <a:r>
                        <a:rPr lang="en-IN" sz="1800" b="1" i="1" err="1">
                          <a:solidFill>
                            <a:schemeClr val="bg1"/>
                          </a:solidFill>
                          <a:effectLst/>
                          <a:latin typeface="+mn-lt"/>
                          <a:ea typeface="JetBrains Mono" panose="02000009000000000000" pitchFamily="49" charset="0"/>
                          <a:cs typeface="JetBrains Mono" panose="02000009000000000000" pitchFamily="49" charset="0"/>
                        </a:rPr>
                        <a:t>unhandled_exception</a:t>
                      </a:r>
                      <a:r>
                        <a:rPr lang="en-IN" sz="1800" b="1" i="1">
                          <a:solidFill>
                            <a:schemeClr val="bg1"/>
                          </a:solidFill>
                          <a:effectLst/>
                          <a:latin typeface="+mn-lt"/>
                          <a:ea typeface="JetBrains Mono" panose="02000009000000000000" pitchFamily="49" charset="0"/>
                          <a:cs typeface="JetBrains Mono" panose="02000009000000000000" pitchFamily="49" charset="0"/>
                        </a:rPr>
                        <a:t>()</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fontAlgn="t"/>
                      <a:r>
                        <a:rPr lang="en-IN" b="0">
                          <a:solidFill>
                            <a:schemeClr val="bg1"/>
                          </a:solidFill>
                          <a:effectLst/>
                          <a:latin typeface="+mn-lt"/>
                        </a:rPr>
                        <a:t>Called when an exception propagates out of a coroutine block.</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479290494"/>
                  </a:ext>
                </a:extLst>
              </a:tr>
            </a:tbl>
          </a:graphicData>
        </a:graphic>
      </p:graphicFrame>
    </p:spTree>
    <p:extLst>
      <p:ext uri="{BB962C8B-B14F-4D97-AF65-F5344CB8AC3E}">
        <p14:creationId xmlns:p14="http://schemas.microsoft.com/office/powerpoint/2010/main" val="380020553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556D-7CB2-E1F7-42D4-8C38C5409B50}"/>
              </a:ext>
            </a:extLst>
          </p:cNvPr>
          <p:cNvSpPr>
            <a:spLocks noGrp="1"/>
          </p:cNvSpPr>
          <p:nvPr>
            <p:ph type="title"/>
          </p:nvPr>
        </p:nvSpPr>
        <p:spPr/>
        <p:txBody>
          <a:bodyPr/>
          <a:lstStyle/>
          <a:p>
            <a:r>
              <a:rPr lang="en-US"/>
              <a:t>Returning Value</a:t>
            </a:r>
            <a:endParaRPr lang="en-IN"/>
          </a:p>
        </p:txBody>
      </p:sp>
      <p:sp>
        <p:nvSpPr>
          <p:cNvPr id="3" name="Content Placeholder 2">
            <a:extLst>
              <a:ext uri="{FF2B5EF4-FFF2-40B4-BE49-F238E27FC236}">
                <a16:creationId xmlns:a16="http://schemas.microsoft.com/office/drawing/2014/main" id="{F97CC1AE-2A63-71F9-456B-A986B3679D54}"/>
              </a:ext>
            </a:extLst>
          </p:cNvPr>
          <p:cNvSpPr>
            <a:spLocks noGrp="1"/>
          </p:cNvSpPr>
          <p:nvPr>
            <p:ph idx="1"/>
          </p:nvPr>
        </p:nvSpPr>
        <p:spPr/>
        <p:txBody>
          <a:bodyPr>
            <a:normAutofit/>
          </a:bodyPr>
          <a:lstStyle/>
          <a:p>
            <a:r>
              <a:rPr lang="en-US"/>
              <a:t>The </a:t>
            </a:r>
            <a:r>
              <a:rPr lang="en-US" i="1" err="1"/>
              <a:t>co_return</a:t>
            </a:r>
            <a:r>
              <a:rPr lang="en-US" i="1"/>
              <a:t> </a:t>
            </a:r>
            <a:r>
              <a:rPr lang="en-US"/>
              <a:t>expression can be used to return a value after the coroutine ends</a:t>
            </a:r>
          </a:p>
          <a:p>
            <a:r>
              <a:rPr lang="en-US"/>
              <a:t>However, this requires the user to provide two things</a:t>
            </a:r>
          </a:p>
          <a:p>
            <a:pPr lvl="1"/>
            <a:r>
              <a:rPr lang="en-US" i="1" err="1"/>
              <a:t>return_value</a:t>
            </a:r>
            <a:r>
              <a:rPr lang="en-US" i="1"/>
              <a:t>(T) </a:t>
            </a:r>
            <a:r>
              <a:rPr lang="en-US"/>
              <a:t>method in promise class</a:t>
            </a:r>
          </a:p>
          <a:p>
            <a:pPr lvl="1"/>
            <a:r>
              <a:rPr lang="en-US"/>
              <a:t>implement functionality to access this value from the caller</a:t>
            </a:r>
          </a:p>
          <a:p>
            <a:r>
              <a:rPr lang="en-US"/>
              <a:t>There is no direct support in coroutines to access the returned value</a:t>
            </a:r>
            <a:endParaRPr lang="en-IN"/>
          </a:p>
        </p:txBody>
      </p:sp>
    </p:spTree>
    <p:extLst>
      <p:ext uri="{BB962C8B-B14F-4D97-AF65-F5344CB8AC3E}">
        <p14:creationId xmlns:p14="http://schemas.microsoft.com/office/powerpoint/2010/main" val="32347835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A4B2C3-C2E0-DDFC-6AE5-018663872905}"/>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CC5C6560-671D-B8FA-1483-FF3D02121AD5}"/>
              </a:ext>
            </a:extLst>
          </p:cNvPr>
          <p:cNvPicPr>
            <a:picLocks noChangeAspect="1"/>
          </p:cNvPicPr>
          <p:nvPr/>
        </p:nvPicPr>
        <p:blipFill>
          <a:blip r:embed="rId2"/>
          <a:stretch>
            <a:fillRect/>
          </a:stretch>
        </p:blipFill>
        <p:spPr>
          <a:xfrm>
            <a:off x="1800225" y="2071487"/>
            <a:ext cx="8591550" cy="1981200"/>
          </a:xfrm>
          <a:prstGeom prst="rect">
            <a:avLst/>
          </a:prstGeom>
        </p:spPr>
      </p:pic>
      <p:pic>
        <p:nvPicPr>
          <p:cNvPr id="8" name="Picture 7">
            <a:extLst>
              <a:ext uri="{FF2B5EF4-FFF2-40B4-BE49-F238E27FC236}">
                <a16:creationId xmlns:a16="http://schemas.microsoft.com/office/drawing/2014/main" id="{9E36FB16-C2C5-6B60-1BDB-76DC5AB87402}"/>
              </a:ext>
            </a:extLst>
          </p:cNvPr>
          <p:cNvPicPr>
            <a:picLocks noChangeAspect="1"/>
          </p:cNvPicPr>
          <p:nvPr/>
        </p:nvPicPr>
        <p:blipFill>
          <a:blip r:embed="rId3"/>
          <a:stretch>
            <a:fillRect/>
          </a:stretch>
        </p:blipFill>
        <p:spPr>
          <a:xfrm>
            <a:off x="4462462" y="5118109"/>
            <a:ext cx="3267075" cy="981075"/>
          </a:xfrm>
          <a:prstGeom prst="rect">
            <a:avLst/>
          </a:prstGeom>
        </p:spPr>
      </p:pic>
    </p:spTree>
    <p:extLst>
      <p:ext uri="{BB962C8B-B14F-4D97-AF65-F5344CB8AC3E}">
        <p14:creationId xmlns:p14="http://schemas.microsoft.com/office/powerpoint/2010/main" val="16143440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83D6-F6E6-F085-1C3A-2574569088F9}"/>
              </a:ext>
            </a:extLst>
          </p:cNvPr>
          <p:cNvSpPr>
            <a:spLocks noGrp="1"/>
          </p:cNvSpPr>
          <p:nvPr>
            <p:ph type="title"/>
          </p:nvPr>
        </p:nvSpPr>
        <p:spPr/>
        <p:txBody>
          <a:bodyPr/>
          <a:lstStyle/>
          <a:p>
            <a:r>
              <a:rPr lang="en-US"/>
              <a:t>Generators</a:t>
            </a:r>
            <a:endParaRPr lang="en-IN"/>
          </a:p>
        </p:txBody>
      </p:sp>
      <p:sp>
        <p:nvSpPr>
          <p:cNvPr id="3" name="Content Placeholder 2">
            <a:extLst>
              <a:ext uri="{FF2B5EF4-FFF2-40B4-BE49-F238E27FC236}">
                <a16:creationId xmlns:a16="http://schemas.microsoft.com/office/drawing/2014/main" id="{640C839E-1C59-4AAE-2DFD-C457AD6BFEE2}"/>
              </a:ext>
            </a:extLst>
          </p:cNvPr>
          <p:cNvSpPr>
            <a:spLocks noGrp="1"/>
          </p:cNvSpPr>
          <p:nvPr>
            <p:ph idx="1"/>
          </p:nvPr>
        </p:nvSpPr>
        <p:spPr/>
        <p:txBody>
          <a:bodyPr>
            <a:normAutofit/>
          </a:bodyPr>
          <a:lstStyle/>
          <a:p>
            <a:r>
              <a:rPr lang="en-US"/>
              <a:t>A coroutine can return value when it is suspended</a:t>
            </a:r>
          </a:p>
          <a:p>
            <a:r>
              <a:rPr lang="en-US"/>
              <a:t>Such a coroutine is called a generator</a:t>
            </a:r>
          </a:p>
          <a:p>
            <a:r>
              <a:rPr lang="en-US"/>
              <a:t>A coroutine can return value through the </a:t>
            </a:r>
            <a:r>
              <a:rPr lang="en-US" i="1" err="1"/>
              <a:t>co_yield</a:t>
            </a:r>
            <a:r>
              <a:rPr lang="en-US" i="1"/>
              <a:t> </a:t>
            </a:r>
            <a:r>
              <a:rPr lang="en-US"/>
              <a:t>expression</a:t>
            </a:r>
          </a:p>
          <a:p>
            <a:r>
              <a:rPr lang="en-US"/>
              <a:t>This requires the promise class to implement the </a:t>
            </a:r>
            <a:r>
              <a:rPr lang="en-US" i="1" err="1"/>
              <a:t>yield_value</a:t>
            </a:r>
            <a:r>
              <a:rPr lang="en-US" i="1"/>
              <a:t>(T) </a:t>
            </a:r>
            <a:r>
              <a:rPr lang="en-US"/>
              <a:t>method</a:t>
            </a:r>
          </a:p>
          <a:p>
            <a:pPr lvl="1"/>
            <a:r>
              <a:rPr lang="en-US" i="1" err="1"/>
              <a:t>co_yield</a:t>
            </a:r>
            <a:r>
              <a:rPr lang="en-US" i="1"/>
              <a:t> </a:t>
            </a:r>
            <a:r>
              <a:rPr lang="en-US"/>
              <a:t>internally calls </a:t>
            </a:r>
            <a:r>
              <a:rPr lang="en-US" i="1" err="1"/>
              <a:t>promise.yield_value</a:t>
            </a:r>
            <a:r>
              <a:rPr lang="en-US" i="1"/>
              <a:t>(T)</a:t>
            </a:r>
            <a:endParaRPr lang="en-US"/>
          </a:p>
        </p:txBody>
      </p:sp>
    </p:spTree>
    <p:extLst>
      <p:ext uri="{BB962C8B-B14F-4D97-AF65-F5344CB8AC3E}">
        <p14:creationId xmlns:p14="http://schemas.microsoft.com/office/powerpoint/2010/main" val="31145991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AF74-1F81-D83A-546C-47B642B4769A}"/>
              </a:ext>
            </a:extLst>
          </p:cNvPr>
          <p:cNvSpPr>
            <a:spLocks noGrp="1"/>
          </p:cNvSpPr>
          <p:nvPr>
            <p:ph type="title"/>
          </p:nvPr>
        </p:nvSpPr>
        <p:spPr/>
        <p:txBody>
          <a:bodyPr/>
          <a:lstStyle/>
          <a:p>
            <a:r>
              <a:rPr lang="en-US"/>
              <a:t>Generator</a:t>
            </a:r>
            <a:endParaRPr lang="en-IN"/>
          </a:p>
        </p:txBody>
      </p:sp>
      <p:sp>
        <p:nvSpPr>
          <p:cNvPr id="3" name="Content Placeholder 2">
            <a:extLst>
              <a:ext uri="{FF2B5EF4-FFF2-40B4-BE49-F238E27FC236}">
                <a16:creationId xmlns:a16="http://schemas.microsoft.com/office/drawing/2014/main" id="{577BD0B8-2C45-984D-6E73-96753B2EC127}"/>
              </a:ext>
            </a:extLst>
          </p:cNvPr>
          <p:cNvSpPr>
            <a:spLocks noGrp="1"/>
          </p:cNvSpPr>
          <p:nvPr>
            <p:ph idx="1"/>
          </p:nvPr>
        </p:nvSpPr>
        <p:spPr/>
        <p:txBody>
          <a:bodyPr/>
          <a:lstStyle/>
          <a:p>
            <a:r>
              <a:rPr lang="en-US"/>
              <a:t>The </a:t>
            </a:r>
            <a:r>
              <a:rPr lang="en-US" i="1" err="1"/>
              <a:t>co_yield</a:t>
            </a:r>
            <a:r>
              <a:rPr lang="en-US" i="1"/>
              <a:t> </a:t>
            </a:r>
            <a:r>
              <a:rPr lang="en-US"/>
              <a:t>expression does not return the value directly to the caller</a:t>
            </a:r>
          </a:p>
          <a:p>
            <a:r>
              <a:rPr lang="en-US"/>
              <a:t>The user must implement the functionality to access this value from the caller</a:t>
            </a:r>
          </a:p>
          <a:p>
            <a:r>
              <a:rPr lang="en-US"/>
              <a:t>Note that in some cases </a:t>
            </a:r>
            <a:r>
              <a:rPr lang="en-US" i="1" err="1"/>
              <a:t>co_yield</a:t>
            </a:r>
            <a:r>
              <a:rPr lang="en-US" i="1"/>
              <a:t> </a:t>
            </a:r>
            <a:r>
              <a:rPr lang="en-US"/>
              <a:t>may not suspend the coroutine</a:t>
            </a:r>
          </a:p>
          <a:p>
            <a:pPr lvl="1"/>
            <a:r>
              <a:rPr lang="en-US"/>
              <a:t>Depends on the type of </a:t>
            </a:r>
            <a:r>
              <a:rPr lang="en-US" err="1"/>
              <a:t>awaiter</a:t>
            </a:r>
            <a:r>
              <a:rPr lang="en-US"/>
              <a:t> used</a:t>
            </a:r>
            <a:endParaRPr lang="en-IN"/>
          </a:p>
          <a:p>
            <a:endParaRPr lang="en-IN"/>
          </a:p>
        </p:txBody>
      </p:sp>
    </p:spTree>
    <p:extLst>
      <p:ext uri="{BB962C8B-B14F-4D97-AF65-F5344CB8AC3E}">
        <p14:creationId xmlns:p14="http://schemas.microsoft.com/office/powerpoint/2010/main" val="17039637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4590D-0BA9-2B3F-1D5A-9EA62521B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C6726E-37C6-6452-9DDA-F87C855DE661}"/>
              </a:ext>
            </a:extLst>
          </p:cNvPr>
          <p:cNvSpPr>
            <a:spLocks noGrp="1"/>
          </p:cNvSpPr>
          <p:nvPr>
            <p:ph type="title"/>
          </p:nvPr>
        </p:nvSpPr>
        <p:spPr/>
        <p:txBody>
          <a:bodyPr/>
          <a:lstStyle/>
          <a:p>
            <a:r>
              <a:rPr lang="en-US"/>
              <a:t>Elements of a coroutine</a:t>
            </a:r>
            <a:endParaRPr lang="en-IN"/>
          </a:p>
        </p:txBody>
      </p:sp>
      <p:graphicFrame>
        <p:nvGraphicFramePr>
          <p:cNvPr id="11" name="Table 10">
            <a:extLst>
              <a:ext uri="{FF2B5EF4-FFF2-40B4-BE49-F238E27FC236}">
                <a16:creationId xmlns:a16="http://schemas.microsoft.com/office/drawing/2014/main" id="{A3A05A0C-DFB1-348C-C7A3-2A88029EDF1E}"/>
              </a:ext>
            </a:extLst>
          </p:cNvPr>
          <p:cNvGraphicFramePr>
            <a:graphicFrameLocks noGrp="1"/>
          </p:cNvGraphicFramePr>
          <p:nvPr/>
        </p:nvGraphicFramePr>
        <p:xfrm>
          <a:off x="365125" y="1458394"/>
          <a:ext cx="11461750" cy="4923420"/>
        </p:xfrm>
        <a:graphic>
          <a:graphicData uri="http://schemas.openxmlformats.org/drawingml/2006/table">
            <a:tbl>
              <a:tblPr firstRow="1" bandRow="1">
                <a:tableStyleId>{0660B408-B3CF-4A94-85FC-2B1E0A45F4A2}</a:tableStyleId>
              </a:tblPr>
              <a:tblGrid>
                <a:gridCol w="1857375">
                  <a:extLst>
                    <a:ext uri="{9D8B030D-6E8A-4147-A177-3AD203B41FA5}">
                      <a16:colId xmlns:a16="http://schemas.microsoft.com/office/drawing/2014/main" val="3542599127"/>
                    </a:ext>
                  </a:extLst>
                </a:gridCol>
                <a:gridCol w="3088802">
                  <a:extLst>
                    <a:ext uri="{9D8B030D-6E8A-4147-A177-3AD203B41FA5}">
                      <a16:colId xmlns:a16="http://schemas.microsoft.com/office/drawing/2014/main" val="3246848595"/>
                    </a:ext>
                  </a:extLst>
                </a:gridCol>
                <a:gridCol w="6515573">
                  <a:extLst>
                    <a:ext uri="{9D8B030D-6E8A-4147-A177-3AD203B41FA5}">
                      <a16:colId xmlns:a16="http://schemas.microsoft.com/office/drawing/2014/main" val="3054493654"/>
                    </a:ext>
                  </a:extLst>
                </a:gridCol>
              </a:tblGrid>
              <a:tr h="534300">
                <a:tc>
                  <a:txBody>
                    <a:bodyPr/>
                    <a:lstStyle/>
                    <a:p>
                      <a:pPr algn="l"/>
                      <a:r>
                        <a:rPr lang="en-US" sz="2400"/>
                        <a:t>Element</a:t>
                      </a:r>
                      <a:endParaRPr lang="en-IN" sz="2400" b="1"/>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a:r>
                        <a:rPr lang="en-US" sz="2400"/>
                        <a:t>Description</a:t>
                      </a:r>
                      <a:endParaRPr lang="en-IN" sz="24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a:r>
                        <a:rPr lang="en-US" sz="2400"/>
                        <a:t>Details</a:t>
                      </a:r>
                      <a:endParaRPr lang="en-IN" sz="24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212743816"/>
                  </a:ext>
                </a:extLst>
              </a:tr>
              <a:tr h="6045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tx1">
                              <a:lumMod val="65000"/>
                            </a:schemeClr>
                          </a:solidFill>
                        </a:rPr>
                        <a:t>Coroutine</a:t>
                      </a:r>
                      <a:endParaRPr lang="en-IN" sz="1800" b="1">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A subroutine that can be paused &amp; resumed</a:t>
                      </a:r>
                      <a:endParaRPr lang="en-IN" sz="1800">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Any function that contains </a:t>
                      </a:r>
                      <a:r>
                        <a:rPr lang="en-US" sz="1800" i="1" err="1">
                          <a:solidFill>
                            <a:schemeClr val="tx1">
                              <a:lumMod val="65000"/>
                            </a:schemeClr>
                          </a:solidFill>
                        </a:rPr>
                        <a:t>co_await</a:t>
                      </a:r>
                      <a:r>
                        <a:rPr lang="en-US" sz="1800" i="1">
                          <a:solidFill>
                            <a:schemeClr val="tx1">
                              <a:lumMod val="65000"/>
                            </a:schemeClr>
                          </a:solidFill>
                        </a:rPr>
                        <a:t>, </a:t>
                      </a:r>
                      <a:r>
                        <a:rPr lang="en-US" sz="1800" i="1" err="1">
                          <a:solidFill>
                            <a:schemeClr val="tx1">
                              <a:lumMod val="65000"/>
                            </a:schemeClr>
                          </a:solidFill>
                        </a:rPr>
                        <a:t>co_yield</a:t>
                      </a:r>
                      <a:r>
                        <a:rPr lang="en-US" sz="1800" i="1">
                          <a:solidFill>
                            <a:schemeClr val="tx1">
                              <a:lumMod val="65000"/>
                            </a:schemeClr>
                          </a:solidFill>
                        </a:rPr>
                        <a:t> </a:t>
                      </a:r>
                      <a:r>
                        <a:rPr lang="en-US" sz="1800" i="0">
                          <a:solidFill>
                            <a:schemeClr val="tx1">
                              <a:lumMod val="65000"/>
                            </a:schemeClr>
                          </a:solidFill>
                        </a:rPr>
                        <a:t>or</a:t>
                      </a:r>
                      <a:r>
                        <a:rPr lang="en-US" sz="1800" i="1">
                          <a:solidFill>
                            <a:schemeClr val="tx1">
                              <a:lumMod val="65000"/>
                            </a:schemeClr>
                          </a:solidFill>
                        </a:rPr>
                        <a:t> </a:t>
                      </a:r>
                      <a:r>
                        <a:rPr lang="en-US" sz="1800" i="1" err="1">
                          <a:solidFill>
                            <a:schemeClr val="tx1">
                              <a:lumMod val="65000"/>
                            </a:schemeClr>
                          </a:solidFill>
                        </a:rPr>
                        <a:t>co_return</a:t>
                      </a:r>
                      <a:r>
                        <a:rPr lang="en-US" sz="1800" i="1">
                          <a:solidFill>
                            <a:schemeClr val="tx1">
                              <a:lumMod val="65000"/>
                            </a:schemeClr>
                          </a:solidFill>
                        </a:rPr>
                        <a:t> </a:t>
                      </a:r>
                      <a:r>
                        <a:rPr lang="en-US" sz="1800">
                          <a:solidFill>
                            <a:schemeClr val="tx1">
                              <a:lumMod val="65000"/>
                            </a:schemeClr>
                          </a:solidFill>
                        </a:rPr>
                        <a:t>statement is a coroutine</a:t>
                      </a:r>
                      <a:endParaRPr lang="en-IN" sz="1800">
                        <a:solidFill>
                          <a:schemeClr val="tx1">
                            <a:lumMod val="65000"/>
                          </a:schemeClr>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158365913"/>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tx1">
                              <a:lumMod val="65000"/>
                            </a:schemeClr>
                          </a:solidFill>
                        </a:rPr>
                        <a:t>Coroutine frame</a:t>
                      </a:r>
                      <a:endParaRPr lang="en-IN" sz="1800" b="1">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Coroutine state</a:t>
                      </a:r>
                      <a:endParaRPr lang="en-IN" sz="1800">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Stores instruction pointer, formal parameters, temporaries, local variables, etc., on the heap. Created automatically by the compiler &amp; stored on the heap.</a:t>
                      </a:r>
                      <a:endParaRPr lang="en-IN" sz="1800">
                        <a:solidFill>
                          <a:schemeClr val="tx1">
                            <a:lumMod val="65000"/>
                          </a:schemeClr>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4147564911"/>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tx1">
                              <a:lumMod val="65000"/>
                            </a:schemeClr>
                          </a:solidFill>
                        </a:rPr>
                        <a:t>Promise Interface</a:t>
                      </a:r>
                      <a:endParaRPr lang="en-IN" sz="1800" b="1">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Coroutine controller</a:t>
                      </a:r>
                      <a:endParaRPr lang="en-IN" sz="1800">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342900" lvl="0" indent="-342900">
                        <a:buFont typeface="Arial" panose="020B0604020202020204" pitchFamily="34" charset="0"/>
                        <a:buChar char="•"/>
                      </a:pPr>
                      <a:r>
                        <a:rPr lang="en-US" sz="1800">
                          <a:solidFill>
                            <a:schemeClr val="tx1">
                              <a:lumMod val="65000"/>
                            </a:schemeClr>
                          </a:solidFill>
                        </a:rPr>
                        <a:t>Controls whether to suspend or resume the coroutine</a:t>
                      </a:r>
                    </a:p>
                    <a:p>
                      <a:pPr marL="342900" lvl="0" indent="-342900">
                        <a:buFont typeface="Arial" panose="020B0604020202020204" pitchFamily="34" charset="0"/>
                        <a:buChar char="•"/>
                      </a:pPr>
                      <a:r>
                        <a:rPr lang="en-US" sz="1800">
                          <a:solidFill>
                            <a:schemeClr val="tx1">
                              <a:lumMod val="65000"/>
                            </a:schemeClr>
                          </a:solidFill>
                        </a:rPr>
                        <a:t>Created &amp; destroyed with the coroutine</a:t>
                      </a:r>
                    </a:p>
                    <a:p>
                      <a:pPr marL="342900" lvl="0" indent="-342900">
                        <a:buFont typeface="Arial" panose="020B0604020202020204" pitchFamily="34" charset="0"/>
                        <a:buChar char="•"/>
                      </a:pPr>
                      <a:r>
                        <a:rPr lang="en-US" sz="1800">
                          <a:solidFill>
                            <a:schemeClr val="tx1">
                              <a:lumMod val="65000"/>
                            </a:schemeClr>
                          </a:solidFill>
                        </a:rPr>
                        <a:t>Part of the coroutine frame</a:t>
                      </a: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85564908"/>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tx1">
                              <a:lumMod val="65000"/>
                            </a:schemeClr>
                          </a:solidFill>
                        </a:rPr>
                        <a:t>Coroutine handle </a:t>
                      </a:r>
                      <a:endParaRPr lang="en-IN" sz="1800" b="1">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Handle(pointer) to the frame</a:t>
                      </a:r>
                      <a:endParaRPr lang="en-IN" sz="1800">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Points to the coroutine frame and provides access to the promise interface</a:t>
                      </a:r>
                      <a:endParaRPr lang="en-IN" sz="1800">
                        <a:solidFill>
                          <a:schemeClr val="tx1">
                            <a:lumMod val="65000"/>
                          </a:schemeClr>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286574272"/>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tx1">
                              <a:lumMod val="65000"/>
                            </a:schemeClr>
                          </a:solidFill>
                        </a:rPr>
                        <a:t>Coroutine Type</a:t>
                      </a:r>
                      <a:endParaRPr lang="en-IN" sz="1800" b="1">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User-defined type for the coroutine</a:t>
                      </a:r>
                      <a:endParaRPr lang="en-IN" sz="1800">
                        <a:solidFill>
                          <a:schemeClr val="tx1">
                            <a:lumMod val="65000"/>
                          </a:schemeClr>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65000"/>
                            </a:schemeClr>
                          </a:solidFill>
                        </a:rPr>
                        <a:t>The user-defined type that defines the promise and the handle. This is the caller-facing API of the coroutine</a:t>
                      </a:r>
                      <a:endParaRPr lang="en-IN" sz="1800">
                        <a:solidFill>
                          <a:schemeClr val="tx1">
                            <a:lumMod val="65000"/>
                          </a:schemeClr>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067647232"/>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err="1">
                          <a:solidFill>
                            <a:schemeClr val="bg1"/>
                          </a:solidFill>
                        </a:rPr>
                        <a:t>Awaiter</a:t>
                      </a:r>
                      <a:endParaRPr lang="en-IN" sz="1800" b="1">
                        <a:solidFill>
                          <a:schemeClr val="bg1"/>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bg1"/>
                          </a:solidFill>
                        </a:rPr>
                        <a:t>Type used with </a:t>
                      </a:r>
                      <a:r>
                        <a:rPr lang="en-US" sz="1800" i="1" err="1">
                          <a:solidFill>
                            <a:schemeClr val="bg1"/>
                          </a:solidFill>
                        </a:rPr>
                        <a:t>co_await</a:t>
                      </a:r>
                      <a:r>
                        <a:rPr lang="en-US" sz="1800" i="1">
                          <a:solidFill>
                            <a:schemeClr val="bg1"/>
                          </a:solidFill>
                        </a:rPr>
                        <a:t> </a:t>
                      </a:r>
                      <a:r>
                        <a:rPr lang="en-US" sz="1800">
                          <a:solidFill>
                            <a:schemeClr val="bg1"/>
                          </a:solidFill>
                        </a:rPr>
                        <a:t>operator</a:t>
                      </a:r>
                      <a:endParaRPr lang="en-IN" sz="1800">
                        <a:solidFill>
                          <a:schemeClr val="bg1"/>
                        </a:solidFill>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bg1"/>
                          </a:solidFill>
                        </a:rPr>
                        <a:t>Specifies methods that control the semantics of </a:t>
                      </a:r>
                      <a:r>
                        <a:rPr lang="en-US" sz="1800" i="1" err="1">
                          <a:solidFill>
                            <a:schemeClr val="bg1"/>
                          </a:solidFill>
                        </a:rPr>
                        <a:t>co_await</a:t>
                      </a:r>
                      <a:r>
                        <a:rPr lang="en-US" sz="1800" i="1">
                          <a:solidFill>
                            <a:schemeClr val="bg1"/>
                          </a:solidFill>
                        </a:rPr>
                        <a:t> </a:t>
                      </a:r>
                      <a:r>
                        <a:rPr lang="en-US" sz="1800">
                          <a:solidFill>
                            <a:schemeClr val="bg1"/>
                          </a:solidFill>
                        </a:rPr>
                        <a:t>operator</a:t>
                      </a:r>
                      <a:endParaRPr lang="en-IN" sz="1800">
                        <a:solidFill>
                          <a:schemeClr val="bg1"/>
                        </a:solidFill>
                      </a:endParaRPr>
                    </a:p>
                    <a:p>
                      <a:endParaRPr lang="en-IN" sz="1800">
                        <a:solidFill>
                          <a:schemeClr val="bg1"/>
                        </a:solidFill>
                      </a:endParaRPr>
                    </a:p>
                  </a:txBody>
                  <a:tcPr anchor="b">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993002546"/>
                  </a:ext>
                </a:extLst>
              </a:tr>
            </a:tbl>
          </a:graphicData>
        </a:graphic>
      </p:graphicFrame>
    </p:spTree>
    <p:extLst>
      <p:ext uri="{BB962C8B-B14F-4D97-AF65-F5344CB8AC3E}">
        <p14:creationId xmlns:p14="http://schemas.microsoft.com/office/powerpoint/2010/main" val="16867169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4D6C-EB31-A63F-857C-47CAADCA5AC1}"/>
              </a:ext>
            </a:extLst>
          </p:cNvPr>
          <p:cNvSpPr>
            <a:spLocks noGrp="1"/>
          </p:cNvSpPr>
          <p:nvPr>
            <p:ph type="title"/>
          </p:nvPr>
        </p:nvSpPr>
        <p:spPr/>
        <p:txBody>
          <a:bodyPr/>
          <a:lstStyle/>
          <a:p>
            <a:r>
              <a:rPr lang="en-US" err="1"/>
              <a:t>Awaitable</a:t>
            </a:r>
            <a:endParaRPr lang="en-IN"/>
          </a:p>
        </p:txBody>
      </p:sp>
      <p:sp>
        <p:nvSpPr>
          <p:cNvPr id="3" name="Content Placeholder 2">
            <a:extLst>
              <a:ext uri="{FF2B5EF4-FFF2-40B4-BE49-F238E27FC236}">
                <a16:creationId xmlns:a16="http://schemas.microsoft.com/office/drawing/2014/main" id="{7E3D4EB7-0A70-ABF1-E1B3-976C61B579DC}"/>
              </a:ext>
            </a:extLst>
          </p:cNvPr>
          <p:cNvSpPr>
            <a:spLocks noGrp="1"/>
          </p:cNvSpPr>
          <p:nvPr>
            <p:ph idx="1"/>
          </p:nvPr>
        </p:nvSpPr>
        <p:spPr/>
        <p:txBody>
          <a:bodyPr>
            <a:normAutofit fontScale="77500" lnSpcReduction="20000"/>
          </a:bodyPr>
          <a:lstStyle/>
          <a:p>
            <a:r>
              <a:rPr lang="en-US" err="1"/>
              <a:t>Awaitable</a:t>
            </a:r>
            <a:r>
              <a:rPr lang="en-US"/>
              <a:t> is an interface used by the coroutine</a:t>
            </a:r>
          </a:p>
          <a:p>
            <a:r>
              <a:rPr lang="en-US"/>
              <a:t>Required for </a:t>
            </a:r>
            <a:r>
              <a:rPr lang="en-US" i="1" err="1"/>
              <a:t>co_await</a:t>
            </a:r>
            <a:r>
              <a:rPr lang="en-US" i="1"/>
              <a:t> </a:t>
            </a:r>
            <a:r>
              <a:rPr lang="en-US"/>
              <a:t>operator as an operand</a:t>
            </a:r>
          </a:p>
          <a:p>
            <a:r>
              <a:rPr lang="en-US"/>
              <a:t>The </a:t>
            </a:r>
            <a:r>
              <a:rPr lang="en-US" i="1" err="1"/>
              <a:t>co_await</a:t>
            </a:r>
            <a:r>
              <a:rPr lang="en-US" i="1"/>
              <a:t> &lt;value&gt; </a:t>
            </a:r>
            <a:r>
              <a:rPr lang="en-US"/>
              <a:t>expression acquires an </a:t>
            </a:r>
            <a:r>
              <a:rPr lang="en-US" err="1"/>
              <a:t>awaitable</a:t>
            </a:r>
            <a:r>
              <a:rPr lang="en-US"/>
              <a:t> by calling </a:t>
            </a:r>
            <a:r>
              <a:rPr lang="en-US" i="1" err="1"/>
              <a:t>promise.await_transform</a:t>
            </a:r>
            <a:r>
              <a:rPr lang="en-US" i="1"/>
              <a:t>(&lt;value&gt;) </a:t>
            </a:r>
          </a:p>
          <a:p>
            <a:pPr lvl="1"/>
            <a:r>
              <a:rPr lang="en-US"/>
              <a:t>its implementation in the promise type is optional</a:t>
            </a:r>
          </a:p>
          <a:p>
            <a:r>
              <a:rPr lang="en-US"/>
              <a:t>If it does not exist in the promise, the compiler will look for the overloaded </a:t>
            </a:r>
            <a:r>
              <a:rPr lang="en-US" i="1" err="1"/>
              <a:t>co_await</a:t>
            </a:r>
            <a:r>
              <a:rPr lang="en-US" i="1"/>
              <a:t> </a:t>
            </a:r>
            <a:r>
              <a:rPr lang="en-US"/>
              <a:t>operator in its operand</a:t>
            </a:r>
          </a:p>
          <a:p>
            <a:pPr lvl="1"/>
            <a:r>
              <a:rPr lang="en-US"/>
              <a:t>This operand becomes an </a:t>
            </a:r>
            <a:r>
              <a:rPr lang="en-US" err="1"/>
              <a:t>awaitable</a:t>
            </a:r>
            <a:endParaRPr lang="en-US"/>
          </a:p>
          <a:p>
            <a:r>
              <a:rPr lang="en-US"/>
              <a:t>In either case, </a:t>
            </a:r>
            <a:r>
              <a:rPr lang="en-US" i="1" err="1"/>
              <a:t>co_await</a:t>
            </a:r>
            <a:r>
              <a:rPr lang="en-US" i="1"/>
              <a:t> </a:t>
            </a:r>
            <a:r>
              <a:rPr lang="en-US"/>
              <a:t>will acquire an </a:t>
            </a:r>
            <a:r>
              <a:rPr lang="en-US" err="1"/>
              <a:t>awaiter</a:t>
            </a:r>
            <a:endParaRPr lang="en-US"/>
          </a:p>
          <a:p>
            <a:r>
              <a:rPr lang="en-US"/>
              <a:t>If none of these exist, the </a:t>
            </a:r>
            <a:r>
              <a:rPr lang="en-US" err="1"/>
              <a:t>awaitable</a:t>
            </a:r>
            <a:r>
              <a:rPr lang="en-US"/>
              <a:t> type will be returned as </a:t>
            </a:r>
            <a:r>
              <a:rPr lang="en-US" err="1"/>
              <a:t>awaiter</a:t>
            </a:r>
            <a:endParaRPr lang="en-US"/>
          </a:p>
        </p:txBody>
      </p:sp>
    </p:spTree>
    <p:extLst>
      <p:ext uri="{BB962C8B-B14F-4D97-AF65-F5344CB8AC3E}">
        <p14:creationId xmlns:p14="http://schemas.microsoft.com/office/powerpoint/2010/main" val="41183420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83D990-97AC-FAD8-6E48-F4B4B0DE8B2B}"/>
              </a:ext>
            </a:extLst>
          </p:cNvPr>
          <p:cNvSpPr>
            <a:spLocks noGrp="1"/>
          </p:cNvSpPr>
          <p:nvPr>
            <p:ph type="title"/>
          </p:nvPr>
        </p:nvSpPr>
        <p:spPr/>
        <p:txBody>
          <a:bodyPr/>
          <a:lstStyle/>
          <a:p>
            <a:r>
              <a:rPr lang="en-US" err="1"/>
              <a:t>Awaitable</a:t>
            </a:r>
            <a:endParaRPr lang="en-IN"/>
          </a:p>
        </p:txBody>
      </p:sp>
      <p:sp>
        <p:nvSpPr>
          <p:cNvPr id="14" name="TextBox 13">
            <a:extLst>
              <a:ext uri="{FF2B5EF4-FFF2-40B4-BE49-F238E27FC236}">
                <a16:creationId xmlns:a16="http://schemas.microsoft.com/office/drawing/2014/main" id="{5BA04565-0E0B-9940-5627-1B69FF911F02}"/>
              </a:ext>
            </a:extLst>
          </p:cNvPr>
          <p:cNvSpPr txBox="1"/>
          <p:nvPr/>
        </p:nvSpPr>
        <p:spPr>
          <a:xfrm>
            <a:off x="6225541" y="2115921"/>
            <a:ext cx="5375617" cy="3031599"/>
          </a:xfrm>
          <a:prstGeom prst="rect">
            <a:avLst/>
          </a:prstGeom>
          <a:solidFill>
            <a:schemeClr val="bg1">
              <a:lumMod val="95000"/>
              <a:lumOff val="5000"/>
            </a:schemeClr>
          </a:solidFill>
        </p:spPr>
        <p:txBody>
          <a:bodyPr wrap="square">
            <a:spAutoFit/>
          </a:bodyPr>
          <a:lstStyle/>
          <a:p>
            <a:pPr marR="0" algn="l" rtl="0"/>
            <a:r>
              <a:rPr lang="en-IN" sz="1400" b="0" i="0" u="none" strike="noStrike" baseline="0">
                <a:solidFill>
                  <a:srgbClr val="80B0E0"/>
                </a:solidFill>
                <a:latin typeface="JetBrains Mono" pitchFamily="2" charset="0"/>
              </a:rPr>
              <a:t>struct</a:t>
            </a:r>
            <a:r>
              <a:rPr lang="en-IN" sz="1400" b="0" i="0" u="none" strike="noStrike" baseline="0">
                <a:solidFill>
                  <a:srgbClr val="F2F8F8"/>
                </a:solidFill>
                <a:latin typeface="Cambria" panose="02040503050406030204" pitchFamily="18" charset="0"/>
              </a:rPr>
              <a:t> </a:t>
            </a:r>
            <a:r>
              <a:rPr lang="en-IN" sz="1400" b="0" i="0" u="none" strike="noStrike" baseline="0" err="1">
                <a:solidFill>
                  <a:srgbClr val="4EC9B0"/>
                </a:solidFill>
                <a:latin typeface="JetBrains Mono" pitchFamily="2" charset="0"/>
              </a:rPr>
              <a:t>Awaitable</a:t>
            </a:r>
            <a:r>
              <a:rPr lang="en-IN" sz="1400" b="0" i="0" u="none" strike="noStrike" baseline="0">
                <a:solidFill>
                  <a:srgbClr val="B4B4B4"/>
                </a:solidFill>
                <a:latin typeface="JetBrains Mono" pitchFamily="2" charset="0"/>
              </a:rPr>
              <a:t>{</a:t>
            </a:r>
          </a:p>
          <a:p>
            <a:r>
              <a:rPr lang="en-IN" sz="1400">
                <a:solidFill>
                  <a:srgbClr val="6272A4"/>
                </a:solidFill>
                <a:latin typeface="JetBrains Mono" pitchFamily="2" charset="0"/>
              </a:rPr>
              <a:t>	//Other</a:t>
            </a:r>
            <a:r>
              <a:rPr lang="en-IN" sz="1400">
                <a:solidFill>
                  <a:srgbClr val="6272A4"/>
                </a:solidFill>
                <a:latin typeface="Cambria" panose="02040503050406030204" pitchFamily="18" charset="0"/>
              </a:rPr>
              <a:t> </a:t>
            </a:r>
            <a:r>
              <a:rPr lang="en-IN" sz="1400">
                <a:solidFill>
                  <a:srgbClr val="6272A4"/>
                </a:solidFill>
                <a:latin typeface="JetBrains Mono" pitchFamily="2" charset="0"/>
              </a:rPr>
              <a:t>implementation</a:t>
            </a:r>
            <a:r>
              <a:rPr lang="en-IN" sz="1400">
                <a:solidFill>
                  <a:srgbClr val="6272A4"/>
                </a:solidFill>
                <a:latin typeface="Cambria" panose="02040503050406030204" pitchFamily="18" charset="0"/>
              </a:rPr>
              <a:t> </a:t>
            </a:r>
            <a:r>
              <a:rPr lang="en-IN" sz="1400">
                <a:solidFill>
                  <a:srgbClr val="6272A4"/>
                </a:solidFill>
                <a:latin typeface="JetBrains Mono" pitchFamily="2" charset="0"/>
              </a:rPr>
              <a:t>details</a:t>
            </a:r>
          </a:p>
          <a:p>
            <a:endParaRPr lang="en-IN" sz="1400">
              <a:solidFill>
                <a:srgbClr val="F2F8F8"/>
              </a:solidFill>
              <a:latin typeface="JetBrains Mono" pitchFamily="2" charset="0"/>
            </a:endParaRPr>
          </a:p>
          <a:p>
            <a:pPr marR="0" algn="l" rtl="0"/>
            <a:r>
              <a:rPr lang="en-IN" sz="1400">
                <a:solidFill>
                  <a:srgbClr val="F2F8F8"/>
                </a:solidFill>
                <a:latin typeface="JetBrains Mono" pitchFamily="2" charset="0"/>
              </a:rPr>
              <a:t>	</a:t>
            </a:r>
            <a:r>
              <a:rPr lang="fr-FR" sz="1400">
                <a:solidFill>
                  <a:srgbClr val="B0E080"/>
                </a:solidFill>
                <a:latin typeface="JetBrains Mono" pitchFamily="2" charset="0"/>
              </a:rPr>
              <a:t>auto </a:t>
            </a:r>
            <a:r>
              <a:rPr lang="en-US" sz="1400" b="0" i="0" u="none" strike="noStrike" baseline="0">
                <a:solidFill>
                  <a:srgbClr val="B4B4B4"/>
                </a:solidFill>
                <a:latin typeface="JetBrains Mono" pitchFamily="2" charset="0"/>
              </a:rPr>
              <a:t>operator</a:t>
            </a:r>
            <a:r>
              <a:rPr lang="en-US" sz="1400" b="0" i="0" u="none" strike="noStrike" baseline="0">
                <a:solidFill>
                  <a:srgbClr val="B4B4B4"/>
                </a:solidFill>
                <a:latin typeface="Cambria" panose="02040503050406030204" pitchFamily="18" charset="0"/>
              </a:rPr>
              <a:t> </a:t>
            </a:r>
            <a:r>
              <a:rPr lang="en-US" sz="1400" b="0" i="0" u="none" strike="noStrike" baseline="0" err="1">
                <a:solidFill>
                  <a:srgbClr val="B4B4B4"/>
                </a:solidFill>
                <a:latin typeface="JetBrains Mono" pitchFamily="2" charset="0"/>
              </a:rPr>
              <a:t>co_await</a:t>
            </a:r>
            <a:r>
              <a:rPr lang="en-US" sz="1400" b="0" i="0" u="none" strike="noStrike" baseline="0">
                <a:solidFill>
                  <a:srgbClr val="B4B4B4"/>
                </a:solidFill>
                <a:latin typeface="JetBrains Mono" pitchFamily="2" charset="0"/>
              </a:rPr>
              <a:t>(){</a:t>
            </a:r>
            <a:endParaRPr lang="en-US" sz="1400" b="0" i="0" u="none" strike="noStrike" baseline="0">
              <a:solidFill>
                <a:srgbClr val="F2F8F8"/>
              </a:solidFill>
              <a:latin typeface="JetBrains Mono" pitchFamily="2" charset="0"/>
            </a:endParaRPr>
          </a:p>
          <a:p>
            <a:pPr lvl="1"/>
            <a:r>
              <a:rPr lang="en-US" sz="1400" b="0" i="0" u="none" strike="noStrike" baseline="0">
                <a:solidFill>
                  <a:srgbClr val="C8C8C8"/>
                </a:solidFill>
                <a:latin typeface="JetBrains Mono" pitchFamily="2" charset="0"/>
              </a:rPr>
              <a:t>	std</a:t>
            </a:r>
            <a:r>
              <a:rPr lang="en-US" sz="1400" b="0" i="0" u="none" strike="noStrike" baseline="0">
                <a:solidFill>
                  <a:srgbClr val="B4B4B4"/>
                </a:solidFill>
                <a:latin typeface="JetBrains Mono" pitchFamily="2" charset="0"/>
              </a:rPr>
              <a:t>::</a:t>
            </a:r>
            <a:r>
              <a:rPr lang="en-US" sz="1400" b="0" i="0" u="none" strike="noStrike" baseline="0" err="1">
                <a:solidFill>
                  <a:srgbClr val="C8C8C8"/>
                </a:solidFill>
                <a:latin typeface="JetBrains Mono" pitchFamily="2" charset="0"/>
              </a:rPr>
              <a:t>cout</a:t>
            </a:r>
            <a:r>
              <a:rPr lang="en-US" sz="1400" b="0" i="0" u="none" strike="noStrike" baseline="0">
                <a:solidFill>
                  <a:srgbClr val="F2F8F8"/>
                </a:solidFill>
                <a:latin typeface="Cambria" panose="02040503050406030204" pitchFamily="18" charset="0"/>
              </a:rPr>
              <a:t> </a:t>
            </a:r>
            <a:r>
              <a:rPr lang="en-US" sz="1400" b="0" i="0" u="none" strike="noStrike" baseline="0">
                <a:solidFill>
                  <a:srgbClr val="B4B4B4"/>
                </a:solidFill>
                <a:latin typeface="JetBrains Mono" pitchFamily="2" charset="0"/>
              </a:rPr>
              <a:t>&lt;&lt;</a:t>
            </a:r>
            <a:r>
              <a:rPr lang="en-US" sz="1400" b="0" i="0" u="none" strike="noStrike" baseline="0">
                <a:solidFill>
                  <a:srgbClr val="F2F8F8"/>
                </a:solidFill>
                <a:latin typeface="Cambria" panose="02040503050406030204" pitchFamily="18" charset="0"/>
              </a:rPr>
              <a:t> </a:t>
            </a:r>
            <a:r>
              <a:rPr lang="en-US" sz="1400" b="0" i="0" u="none" strike="noStrike" baseline="0">
                <a:solidFill>
                  <a:srgbClr val="E8C9BB"/>
                </a:solidFill>
                <a:latin typeface="JetBrains Mono" pitchFamily="2" charset="0"/>
              </a:rPr>
              <a:t>"</a:t>
            </a:r>
            <a:r>
              <a:rPr lang="en-US" sz="1400" b="0" i="1" u="none" strike="noStrike" baseline="0">
                <a:solidFill>
                  <a:srgbClr val="F1FA8C"/>
                </a:solidFill>
                <a:latin typeface="JetBrains Mono" pitchFamily="2" charset="0"/>
              </a:rPr>
              <a:t>&lt;operator</a:t>
            </a:r>
            <a:r>
              <a:rPr lang="en-US" sz="1400" b="0" i="1" u="none" strike="noStrike" baseline="0">
                <a:solidFill>
                  <a:srgbClr val="F1FA8C"/>
                </a:solidFill>
                <a:latin typeface="Cambria" panose="02040503050406030204" pitchFamily="18" charset="0"/>
              </a:rPr>
              <a:t> </a:t>
            </a:r>
            <a:r>
              <a:rPr lang="en-US" sz="1400" b="0" i="1" u="none" strike="noStrike" baseline="0" err="1">
                <a:solidFill>
                  <a:srgbClr val="F1FA8C"/>
                </a:solidFill>
                <a:latin typeface="JetBrains Mono" pitchFamily="2" charset="0"/>
              </a:rPr>
              <a:t>co_await</a:t>
            </a:r>
            <a:r>
              <a:rPr lang="en-US" sz="1400" b="0" i="1" u="none" strike="noStrike" baseline="0">
                <a:solidFill>
                  <a:srgbClr val="F1FA8C"/>
                </a:solidFill>
                <a:latin typeface="JetBrains Mono" pitchFamily="2" charset="0"/>
              </a:rPr>
              <a:t>()&gt;</a:t>
            </a:r>
            <a:r>
              <a:rPr lang="en-US" sz="1400" b="0" i="1" u="none" strike="noStrike" baseline="0">
                <a:solidFill>
                  <a:srgbClr val="FFD68F"/>
                </a:solidFill>
                <a:latin typeface="JetBrains Mono" pitchFamily="2" charset="0"/>
              </a:rPr>
              <a:t>\n</a:t>
            </a:r>
            <a:r>
              <a:rPr lang="en-US" sz="1400" b="0" i="0" u="none" strike="noStrike" baseline="0">
                <a:solidFill>
                  <a:srgbClr val="E8C9BB"/>
                </a:solidFill>
                <a:latin typeface="JetBrains Mono" pitchFamily="2" charset="0"/>
              </a:rPr>
              <a:t>"</a:t>
            </a:r>
            <a:r>
              <a:rPr lang="en-US" sz="1400" b="0" i="0" u="none" strike="noStrike" baseline="0">
                <a:solidFill>
                  <a:srgbClr val="B4B4B4"/>
                </a:solidFill>
                <a:latin typeface="JetBrains Mono" pitchFamily="2" charset="0"/>
              </a:rPr>
              <a:t>;</a:t>
            </a:r>
            <a:endParaRPr lang="en-US" sz="1400" b="0" i="0" u="none" strike="noStrike" baseline="0">
              <a:solidFill>
                <a:srgbClr val="F2F8F8"/>
              </a:solidFill>
              <a:latin typeface="JetBrains Mono" pitchFamily="2" charset="0"/>
            </a:endParaRPr>
          </a:p>
          <a:p>
            <a:r>
              <a:rPr lang="en-IN" sz="1400">
                <a:solidFill>
                  <a:srgbClr val="F2F8F8"/>
                </a:solidFill>
                <a:latin typeface="Cambria" panose="02040503050406030204" pitchFamily="18" charset="0"/>
              </a:rPr>
              <a:t>		</a:t>
            </a:r>
            <a:r>
              <a:rPr lang="en-IN" sz="1400" b="0" i="0" u="none" strike="noStrike" baseline="0">
                <a:solidFill>
                  <a:srgbClr val="D8A0DF"/>
                </a:solidFill>
                <a:latin typeface="JetBrains Mono" pitchFamily="2" charset="0"/>
              </a:rPr>
              <a:t>return</a:t>
            </a:r>
            <a:r>
              <a:rPr lang="en-IN" sz="1400" b="0" i="0" u="none" strike="noStrike" baseline="0">
                <a:solidFill>
                  <a:srgbClr val="F2F8F8"/>
                </a:solidFill>
                <a:latin typeface="Cambria" panose="02040503050406030204" pitchFamily="18" charset="0"/>
              </a:rPr>
              <a:t> </a:t>
            </a:r>
            <a:r>
              <a:rPr lang="en-IN" sz="1400">
                <a:solidFill>
                  <a:srgbClr val="C8C8C8"/>
                </a:solidFill>
                <a:latin typeface="JetBrains Mono" pitchFamily="2" charset="0"/>
              </a:rPr>
              <a:t> std</a:t>
            </a:r>
            <a:r>
              <a:rPr lang="en-IN" sz="1400">
                <a:solidFill>
                  <a:srgbClr val="B4B4B4"/>
                </a:solidFill>
                <a:latin typeface="JetBrains Mono" pitchFamily="2" charset="0"/>
              </a:rPr>
              <a:t>::</a:t>
            </a:r>
            <a:r>
              <a:rPr lang="en-IN" sz="1400" err="1">
                <a:solidFill>
                  <a:srgbClr val="4EC9B0"/>
                </a:solidFill>
                <a:latin typeface="JetBrains Mono" pitchFamily="2" charset="0"/>
              </a:rPr>
              <a:t>suspend_always</a:t>
            </a:r>
            <a:r>
              <a:rPr lang="en-IN" sz="1400" b="0" i="0" u="none" strike="noStrike" baseline="0">
                <a:solidFill>
                  <a:srgbClr val="B4B4B4"/>
                </a:solidFill>
                <a:latin typeface="JetBrains Mono" pitchFamily="2" charset="0"/>
              </a:rPr>
              <a:t>{};</a:t>
            </a:r>
            <a:endParaRPr lang="en-IN" sz="1400" b="0" i="0" u="none" strike="noStrike" baseline="0">
              <a:solidFill>
                <a:srgbClr val="F2F8F8"/>
              </a:solidFill>
              <a:latin typeface="JetBrains Mono" pitchFamily="2" charset="0"/>
            </a:endParaRPr>
          </a:p>
          <a:p>
            <a:pPr marR="0" algn="l" rtl="0"/>
            <a:r>
              <a:rPr lang="en-IN" sz="1400" b="0" i="0" u="none" strike="noStrike" baseline="0">
                <a:solidFill>
                  <a:srgbClr val="B4B4B4"/>
                </a:solidFill>
                <a:latin typeface="JetBrains Mono" pitchFamily="2" charset="0"/>
              </a:rPr>
              <a:t>	}</a:t>
            </a:r>
            <a:endParaRPr lang="en-IN" sz="1400" b="0" i="0" u="none" strike="noStrike" baseline="0">
              <a:solidFill>
                <a:srgbClr val="F2F8F8"/>
              </a:solidFill>
              <a:latin typeface="JetBrains Mono" pitchFamily="2" charset="0"/>
            </a:endParaRPr>
          </a:p>
          <a:p>
            <a:pPr marR="0" algn="l" rtl="0"/>
            <a:r>
              <a:rPr lang="en-IN" sz="1400" b="0" i="0" u="none" strike="noStrike" baseline="0">
                <a:solidFill>
                  <a:srgbClr val="B4B4B4"/>
                </a:solidFill>
                <a:latin typeface="JetBrains Mono" pitchFamily="2" charset="0"/>
              </a:rPr>
              <a:t>}</a:t>
            </a:r>
            <a:r>
              <a:rPr lang="en-IN" sz="1400" b="0" i="0" u="none" strike="noStrike" baseline="0">
                <a:solidFill>
                  <a:srgbClr val="F2F8F8"/>
                </a:solidFill>
                <a:latin typeface="Cambria" panose="02040503050406030204" pitchFamily="18" charset="0"/>
              </a:rPr>
              <a:t> </a:t>
            </a:r>
            <a:r>
              <a:rPr lang="en-IN" sz="1400" b="0" i="0" u="none" strike="noStrike" baseline="0">
                <a:solidFill>
                  <a:srgbClr val="B4B4B4"/>
                </a:solidFill>
                <a:latin typeface="JetBrains Mono" pitchFamily="2" charset="0"/>
              </a:rPr>
              <a:t>;</a:t>
            </a:r>
          </a:p>
          <a:p>
            <a:pPr marR="0" algn="l" rtl="0"/>
            <a:endParaRPr lang="en-IN" sz="1400" b="0" i="0" u="none" strike="noStrike" baseline="0">
              <a:solidFill>
                <a:srgbClr val="F2F8F8"/>
              </a:solidFill>
              <a:latin typeface="JetBrains Mono" pitchFamily="2" charset="0"/>
            </a:endParaRPr>
          </a:p>
          <a:p>
            <a:pPr marR="0" algn="l" rtl="0"/>
            <a:r>
              <a:rPr lang="en-IN" sz="1400" b="0" i="0" u="none" strike="noStrike" baseline="0">
                <a:solidFill>
                  <a:srgbClr val="F8F8F2"/>
                </a:solidFill>
                <a:latin typeface="JetBrains Mono" pitchFamily="2" charset="0"/>
              </a:rPr>
              <a:t>Task</a:t>
            </a:r>
            <a:r>
              <a:rPr lang="en-IN" sz="1400" b="0" i="0" u="none" strike="noStrike" baseline="0">
                <a:solidFill>
                  <a:srgbClr val="F2F8F8"/>
                </a:solidFill>
                <a:latin typeface="Cambria" panose="02040503050406030204" pitchFamily="18" charset="0"/>
              </a:rPr>
              <a:t> </a:t>
            </a:r>
            <a:r>
              <a:rPr lang="en-IN" sz="1400" b="0" i="0" u="none" strike="noStrike" baseline="0" err="1">
                <a:solidFill>
                  <a:srgbClr val="DCDCAA"/>
                </a:solidFill>
                <a:latin typeface="JetBrains Mono" pitchFamily="2" charset="0"/>
              </a:rPr>
              <a:t>CoFunction</a:t>
            </a:r>
            <a:r>
              <a:rPr lang="en-IN" sz="1400" b="0" i="0" u="none" strike="noStrike" baseline="0">
                <a:solidFill>
                  <a:srgbClr val="B4B4B4"/>
                </a:solidFill>
                <a:latin typeface="JetBrains Mono" pitchFamily="2" charset="0"/>
              </a:rPr>
              <a:t>()</a:t>
            </a:r>
            <a:r>
              <a:rPr lang="en-IN" sz="1400" b="0" i="0" u="none" strike="noStrike" baseline="0">
                <a:solidFill>
                  <a:srgbClr val="F2F8F8"/>
                </a:solidFill>
                <a:latin typeface="Cambria" panose="02040503050406030204" pitchFamily="18" charset="0"/>
              </a:rPr>
              <a:t> </a:t>
            </a:r>
            <a:r>
              <a:rPr lang="en-IN" sz="1400" b="0" i="0" u="none" strike="noStrike" baseline="0">
                <a:solidFill>
                  <a:srgbClr val="B4B4B4"/>
                </a:solidFill>
                <a:latin typeface="JetBrains Mono" pitchFamily="2" charset="0"/>
              </a:rPr>
              <a:t>{</a:t>
            </a:r>
            <a:endParaRPr lang="en-IN" sz="1400" b="0" i="0" u="none" strike="noStrike" baseline="0">
              <a:solidFill>
                <a:srgbClr val="F2F8F8"/>
              </a:solidFill>
              <a:latin typeface="JetBrains Mono" pitchFamily="2" charset="0"/>
            </a:endParaRPr>
          </a:p>
          <a:p>
            <a:pPr marR="0" algn="l" rtl="0"/>
            <a:r>
              <a:rPr lang="en-IN" sz="1400" b="0" i="0" u="none" strike="noStrike" baseline="0">
                <a:solidFill>
                  <a:srgbClr val="F2F8F8"/>
                </a:solidFill>
                <a:latin typeface="Cambria" panose="02040503050406030204" pitchFamily="18" charset="0"/>
              </a:rPr>
              <a:t>    </a:t>
            </a:r>
            <a:r>
              <a:rPr lang="en-IN" sz="1400" b="0" i="0" u="none" strike="noStrike" baseline="0" err="1">
                <a:solidFill>
                  <a:srgbClr val="D8A0DF"/>
                </a:solidFill>
                <a:latin typeface="JetBrains Mono" pitchFamily="2" charset="0"/>
              </a:rPr>
              <a:t>co_await</a:t>
            </a:r>
            <a:r>
              <a:rPr lang="en-IN" sz="1400" b="0" i="0" u="none" strike="noStrike" baseline="0">
                <a:solidFill>
                  <a:srgbClr val="F2F8F8"/>
                </a:solidFill>
                <a:latin typeface="Cambria" panose="02040503050406030204" pitchFamily="18" charset="0"/>
              </a:rPr>
              <a:t> </a:t>
            </a:r>
            <a:r>
              <a:rPr lang="en-IN" sz="1400" b="0" i="0" u="none" strike="noStrike" baseline="0" err="1">
                <a:solidFill>
                  <a:srgbClr val="4EC9B0"/>
                </a:solidFill>
                <a:latin typeface="JetBrains Mono" pitchFamily="2" charset="0"/>
              </a:rPr>
              <a:t>Awaitable</a:t>
            </a:r>
            <a:r>
              <a:rPr lang="en-IN" sz="1400" b="0" i="0" u="none" strike="noStrike" baseline="0">
                <a:solidFill>
                  <a:srgbClr val="B4B4B4"/>
                </a:solidFill>
                <a:latin typeface="JetBrains Mono" pitchFamily="2" charset="0"/>
              </a:rPr>
              <a:t>{}</a:t>
            </a:r>
            <a:r>
              <a:rPr lang="en-IN" sz="1400" b="0" i="0" u="none" strike="noStrike" baseline="0">
                <a:solidFill>
                  <a:srgbClr val="F2F8F8"/>
                </a:solidFill>
                <a:latin typeface="Cambria" panose="02040503050406030204" pitchFamily="18" charset="0"/>
              </a:rPr>
              <a:t> </a:t>
            </a:r>
            <a:r>
              <a:rPr lang="en-IN" sz="1400" b="0" i="0" u="none" strike="noStrike" baseline="0">
                <a:solidFill>
                  <a:srgbClr val="B4B4B4"/>
                </a:solidFill>
                <a:latin typeface="JetBrains Mono" pitchFamily="2" charset="0"/>
              </a:rPr>
              <a:t>;</a:t>
            </a:r>
            <a:endParaRPr lang="en-IN" sz="1400" b="0" i="0" u="none" strike="noStrike" baseline="0">
              <a:solidFill>
                <a:srgbClr val="F2F8F8"/>
              </a:solidFill>
              <a:latin typeface="JetBrains Mono" pitchFamily="2" charset="0"/>
            </a:endParaRPr>
          </a:p>
          <a:p>
            <a:pPr marR="0" algn="l" rtl="0"/>
            <a:r>
              <a:rPr lang="en-IN" sz="1400" b="0" i="0" u="none" strike="noStrike" baseline="0">
                <a:solidFill>
                  <a:srgbClr val="F2F8F8"/>
                </a:solidFill>
                <a:latin typeface="Cambria" panose="02040503050406030204" pitchFamily="18" charset="0"/>
              </a:rPr>
              <a:t>    </a:t>
            </a:r>
            <a:r>
              <a:rPr lang="en-IN" sz="1400" b="0" i="0" u="none" strike="noStrike" baseline="0" err="1">
                <a:solidFill>
                  <a:srgbClr val="D8A0DF"/>
                </a:solidFill>
                <a:latin typeface="JetBrains Mono" pitchFamily="2" charset="0"/>
              </a:rPr>
              <a:t>co_return</a:t>
            </a:r>
            <a:r>
              <a:rPr lang="en-IN" sz="1400" b="0" i="0" u="none" strike="noStrike" baseline="0">
                <a:solidFill>
                  <a:srgbClr val="B4B4B4"/>
                </a:solidFill>
                <a:latin typeface="JetBrains Mono" pitchFamily="2" charset="0"/>
              </a:rPr>
              <a:t>;</a:t>
            </a:r>
            <a:endParaRPr lang="en-IN" sz="1400" b="0" i="0" u="none" strike="noStrike" baseline="0">
              <a:solidFill>
                <a:srgbClr val="F2F8F8"/>
              </a:solidFill>
              <a:latin typeface="JetBrains Mono" pitchFamily="2" charset="0"/>
            </a:endParaRPr>
          </a:p>
          <a:p>
            <a:pPr marR="0" algn="l" rtl="0"/>
            <a:r>
              <a:rPr lang="en-IN" sz="1400" b="0" i="0" u="none" strike="noStrike" baseline="0">
                <a:solidFill>
                  <a:srgbClr val="B4B4B4"/>
                </a:solidFill>
                <a:latin typeface="JetBrains Mono" pitchFamily="2" charset="0"/>
              </a:rPr>
              <a:t>}</a:t>
            </a:r>
            <a:endParaRPr lang="en-IN" sz="1400" b="0" i="0" u="none" strike="noStrike" baseline="0">
              <a:solidFill>
                <a:srgbClr val="F2F8F8"/>
              </a:solidFill>
              <a:latin typeface="JetBrains Mono" pitchFamily="2" charset="0"/>
            </a:endParaRPr>
          </a:p>
          <a:p>
            <a:pPr marR="0" algn="l" rtl="0"/>
            <a:endParaRPr lang="en-IN" sz="900" b="0" i="0" u="none" strike="noStrike" kern="100" baseline="0">
              <a:latin typeface="Times New Roman" panose="02020603050405020304" pitchFamily="18" charset="0"/>
            </a:endParaRPr>
          </a:p>
        </p:txBody>
      </p:sp>
      <p:sp>
        <p:nvSpPr>
          <p:cNvPr id="16" name="TextBox 15">
            <a:extLst>
              <a:ext uri="{FF2B5EF4-FFF2-40B4-BE49-F238E27FC236}">
                <a16:creationId xmlns:a16="http://schemas.microsoft.com/office/drawing/2014/main" id="{8BFDD1B4-52E7-B235-CA2E-8619A9DE548B}"/>
              </a:ext>
            </a:extLst>
          </p:cNvPr>
          <p:cNvSpPr txBox="1"/>
          <p:nvPr/>
        </p:nvSpPr>
        <p:spPr>
          <a:xfrm>
            <a:off x="598462" y="2115921"/>
            <a:ext cx="5178670" cy="3031599"/>
          </a:xfrm>
          <a:prstGeom prst="rect">
            <a:avLst/>
          </a:prstGeom>
          <a:solidFill>
            <a:schemeClr val="bg1">
              <a:lumMod val="95000"/>
              <a:lumOff val="5000"/>
            </a:schemeClr>
          </a:solidFill>
        </p:spPr>
        <p:txBody>
          <a:bodyPr wrap="square">
            <a:spAutoFit/>
          </a:bodyPr>
          <a:lstStyle/>
          <a:p>
            <a:pPr marR="0" algn="l" rtl="0"/>
            <a:r>
              <a:rPr lang="en-IN" sz="1400" b="0" i="0" u="none" strike="noStrike" baseline="0" dirty="0">
                <a:solidFill>
                  <a:srgbClr val="80B0E0"/>
                </a:solidFill>
                <a:latin typeface="JetBrains Mono" pitchFamily="2" charset="0"/>
              </a:rPr>
              <a:t>struct</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4EC9B0"/>
                </a:solidFill>
                <a:latin typeface="JetBrains Mono" pitchFamily="2" charset="0"/>
              </a:rPr>
              <a:t>promise_type</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6272A4"/>
                </a:solidFill>
                <a:latin typeface="JetBrains Mono" pitchFamily="2" charset="0"/>
              </a:rPr>
              <a:t>//Other</a:t>
            </a:r>
            <a:r>
              <a:rPr lang="en-IN" sz="1400" b="0" i="0" u="none" strike="noStrike" baseline="0" dirty="0">
                <a:solidFill>
                  <a:srgbClr val="6272A4"/>
                </a:solidFill>
                <a:latin typeface="Cambria" panose="02040503050406030204" pitchFamily="18" charset="0"/>
              </a:rPr>
              <a:t> </a:t>
            </a:r>
            <a:r>
              <a:rPr lang="en-IN" sz="1400" b="0" i="0" u="none" strike="noStrike" baseline="0" dirty="0">
                <a:solidFill>
                  <a:srgbClr val="6272A4"/>
                </a:solidFill>
                <a:latin typeface="JetBrains Mono" pitchFamily="2" charset="0"/>
              </a:rPr>
              <a:t>implementation</a:t>
            </a:r>
            <a:r>
              <a:rPr lang="en-IN" sz="1400" b="0" i="0" u="none" strike="noStrike" baseline="0" dirty="0">
                <a:solidFill>
                  <a:srgbClr val="6272A4"/>
                </a:solidFill>
                <a:latin typeface="Cambria" panose="02040503050406030204" pitchFamily="18" charset="0"/>
              </a:rPr>
              <a:t> </a:t>
            </a:r>
            <a:r>
              <a:rPr lang="en-IN" sz="1400" b="0" i="0" u="none" strike="noStrike" baseline="0" dirty="0">
                <a:solidFill>
                  <a:srgbClr val="6272A4"/>
                </a:solidFill>
                <a:latin typeface="JetBrains Mono" pitchFamily="2" charset="0"/>
              </a:rPr>
              <a:t>details</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p>
          <a:p>
            <a:pPr marR="0" algn="l" rtl="0"/>
            <a:r>
              <a:rPr lang="fr-FR" sz="1400" b="0" i="0" u="none" strike="noStrike" baseline="0" dirty="0">
                <a:solidFill>
                  <a:srgbClr val="F2F8F8"/>
                </a:solidFill>
                <a:latin typeface="JetBrains Mono" pitchFamily="2" charset="0"/>
              </a:rPr>
              <a:t>	</a:t>
            </a:r>
            <a:r>
              <a:rPr lang="fr-FR" sz="1400" b="0" i="0" u="none" strike="noStrike" baseline="0" dirty="0">
                <a:solidFill>
                  <a:srgbClr val="B0E080"/>
                </a:solidFill>
                <a:latin typeface="JetBrains Mono" pitchFamily="2" charset="0"/>
              </a:rPr>
              <a:t>auto</a:t>
            </a:r>
            <a:r>
              <a:rPr lang="fr-FR" sz="1400" b="0" i="0" u="none" strike="noStrike" baseline="0" dirty="0">
                <a:solidFill>
                  <a:srgbClr val="F2F8F8"/>
                </a:solidFill>
                <a:latin typeface="Cambria" panose="02040503050406030204" pitchFamily="18" charset="0"/>
              </a:rPr>
              <a:t> </a:t>
            </a:r>
            <a:r>
              <a:rPr lang="fr-FR" sz="1400" b="0" i="0" u="none" strike="noStrike" baseline="0" dirty="0" err="1">
                <a:solidFill>
                  <a:srgbClr val="DCDCAA"/>
                </a:solidFill>
                <a:latin typeface="JetBrains Mono" pitchFamily="2" charset="0"/>
              </a:rPr>
              <a:t>await_transform</a:t>
            </a:r>
            <a:r>
              <a:rPr lang="fr-FR" sz="1400" b="0" i="0" u="none" strike="noStrike" baseline="0" dirty="0">
                <a:solidFill>
                  <a:srgbClr val="B4B4B4"/>
                </a:solidFill>
                <a:latin typeface="JetBrains Mono" pitchFamily="2" charset="0"/>
              </a:rPr>
              <a:t>(</a:t>
            </a:r>
            <a:r>
              <a:rPr lang="fr-FR" sz="1400" b="0" i="0" u="none" strike="noStrike" baseline="0" dirty="0" err="1">
                <a:solidFill>
                  <a:srgbClr val="B0E080"/>
                </a:solidFill>
                <a:latin typeface="JetBrains Mono" pitchFamily="2" charset="0"/>
              </a:rPr>
              <a:t>int</a:t>
            </a:r>
            <a:r>
              <a:rPr lang="fr-FR" sz="1400" b="0" i="0" u="none" strike="noStrike" baseline="0" dirty="0">
                <a:solidFill>
                  <a:srgbClr val="F2F8F8"/>
                </a:solidFill>
                <a:latin typeface="Cambria" panose="02040503050406030204" pitchFamily="18" charset="0"/>
              </a:rPr>
              <a:t> </a:t>
            </a:r>
            <a:r>
              <a:rPr lang="fr-FR" sz="1400" b="0" i="0" u="none" strike="noStrike" baseline="0" dirty="0">
                <a:solidFill>
                  <a:srgbClr val="CBC8B6"/>
                </a:solidFill>
                <a:latin typeface="JetBrains Mono" pitchFamily="2" charset="0"/>
              </a:rPr>
              <a:t>x</a:t>
            </a:r>
            <a:r>
              <a:rPr lang="fr-FR" sz="1400" b="0" i="0" u="none" strike="noStrike" baseline="0" dirty="0">
                <a:solidFill>
                  <a:srgbClr val="B4B4B4"/>
                </a:solidFill>
                <a:latin typeface="JetBrains Mono" pitchFamily="2" charset="0"/>
              </a:rPr>
              <a:t>)</a:t>
            </a:r>
            <a:r>
              <a:rPr lang="fr-FR" sz="1400" b="0" i="0" u="none" strike="noStrike" baseline="0" dirty="0" err="1">
                <a:solidFill>
                  <a:srgbClr val="80B0E0"/>
                </a:solidFill>
                <a:latin typeface="JetBrains Mono" pitchFamily="2" charset="0"/>
              </a:rPr>
              <a:t>noexcept</a:t>
            </a:r>
            <a:r>
              <a:rPr lang="fr-FR" sz="1400" b="0" i="0" u="none" strike="noStrike" baseline="0" dirty="0">
                <a:solidFill>
                  <a:srgbClr val="F2F8F8"/>
                </a:solidFill>
                <a:latin typeface="Cambria" panose="02040503050406030204" pitchFamily="18" charset="0"/>
              </a:rPr>
              <a:t> </a:t>
            </a:r>
            <a:r>
              <a:rPr lang="fr-FR" sz="1400" b="0" i="0" u="none" strike="noStrike" baseline="0" dirty="0">
                <a:solidFill>
                  <a:srgbClr val="B4B4B4"/>
                </a:solidFill>
                <a:latin typeface="JetBrains Mono" pitchFamily="2" charset="0"/>
              </a:rPr>
              <a:t>{</a:t>
            </a:r>
            <a:endParaRPr lang="fr-FR" sz="1400" b="0" i="0" u="none" strike="noStrike" baseline="0" dirty="0">
              <a:solidFill>
                <a:srgbClr val="F2F8F8"/>
              </a:solidFill>
              <a:latin typeface="JetBrains Mono" pitchFamily="2" charset="0"/>
            </a:endParaRPr>
          </a:p>
          <a:p>
            <a:pPr marR="0" algn="l" rtl="0"/>
            <a:r>
              <a:rPr lang="fr-FR" sz="1400" b="0" i="0" u="none" strike="noStrike" baseline="0" dirty="0">
                <a:solidFill>
                  <a:srgbClr val="F2F8F8"/>
                </a:solidFill>
                <a:latin typeface="JetBrains Mono" pitchFamily="2" charset="0"/>
              </a:rPr>
              <a:t>		</a:t>
            </a:r>
            <a:r>
              <a:rPr lang="fr-FR" sz="1400" b="0" i="0" u="none" strike="noStrike" baseline="0" dirty="0">
                <a:solidFill>
                  <a:srgbClr val="C8C8C8"/>
                </a:solidFill>
                <a:latin typeface="JetBrains Mono" pitchFamily="2" charset="0"/>
              </a:rPr>
              <a:t>std</a:t>
            </a:r>
            <a:r>
              <a:rPr lang="fr-FR" sz="1400" b="0" i="0" u="none" strike="noStrike" baseline="0" dirty="0">
                <a:solidFill>
                  <a:srgbClr val="B4B4B4"/>
                </a:solidFill>
                <a:latin typeface="JetBrains Mono" pitchFamily="2" charset="0"/>
              </a:rPr>
              <a:t>::</a:t>
            </a:r>
            <a:r>
              <a:rPr lang="fr-FR" sz="1400" b="0" i="0" u="none" strike="noStrike" baseline="0" dirty="0">
                <a:solidFill>
                  <a:srgbClr val="C8C8C8"/>
                </a:solidFill>
                <a:latin typeface="JetBrains Mono" pitchFamily="2" charset="0"/>
              </a:rPr>
              <a:t>cout</a:t>
            </a:r>
            <a:r>
              <a:rPr lang="fr-FR" sz="1400" b="0" i="0" u="none" strike="noStrike" baseline="0" dirty="0">
                <a:solidFill>
                  <a:srgbClr val="F2F8F8"/>
                </a:solidFill>
                <a:latin typeface="Cambria" panose="02040503050406030204" pitchFamily="18" charset="0"/>
              </a:rPr>
              <a:t> </a:t>
            </a:r>
            <a:r>
              <a:rPr lang="fr-FR" sz="1400" b="0" i="0" u="none" strike="noStrike" baseline="0" dirty="0">
                <a:solidFill>
                  <a:srgbClr val="B4B4B4"/>
                </a:solidFill>
                <a:latin typeface="JetBrains Mono" pitchFamily="2" charset="0"/>
              </a:rPr>
              <a:t>&lt;&lt;</a:t>
            </a:r>
            <a:r>
              <a:rPr lang="fr-FR" sz="1400" b="0" i="0" u="none" strike="noStrike" baseline="0" dirty="0">
                <a:solidFill>
                  <a:srgbClr val="F2F8F8"/>
                </a:solidFill>
                <a:latin typeface="Cambria" panose="02040503050406030204" pitchFamily="18" charset="0"/>
              </a:rPr>
              <a:t> </a:t>
            </a:r>
            <a:r>
              <a:rPr lang="fr-FR" sz="1400" b="0" i="0" u="none" strike="noStrike" baseline="0" dirty="0">
                <a:solidFill>
                  <a:srgbClr val="E8C9BB"/>
                </a:solidFill>
                <a:latin typeface="JetBrains Mono" pitchFamily="2" charset="0"/>
              </a:rPr>
              <a:t>"</a:t>
            </a:r>
            <a:r>
              <a:rPr lang="fr-FR" sz="1400" b="0" i="1" u="none" strike="noStrike" baseline="0" dirty="0">
                <a:solidFill>
                  <a:srgbClr val="FFD68F"/>
                </a:solidFill>
                <a:latin typeface="JetBrains Mono" pitchFamily="2" charset="0"/>
              </a:rPr>
              <a:t>\t</a:t>
            </a:r>
            <a:r>
              <a:rPr lang="fr-FR" sz="1400" b="0" i="1" u="none" strike="noStrike" baseline="0" dirty="0">
                <a:solidFill>
                  <a:srgbClr val="F1FA8C"/>
                </a:solidFill>
                <a:latin typeface="JetBrains Mono" pitchFamily="2" charset="0"/>
              </a:rPr>
              <a:t>&lt;</a:t>
            </a:r>
            <a:r>
              <a:rPr lang="fr-FR" sz="1400" b="0" i="1" u="none" strike="noStrike" baseline="0" dirty="0" err="1">
                <a:solidFill>
                  <a:srgbClr val="F1FA8C"/>
                </a:solidFill>
                <a:latin typeface="JetBrains Mono" pitchFamily="2" charset="0"/>
              </a:rPr>
              <a:t>await_transform</a:t>
            </a:r>
            <a:r>
              <a:rPr lang="fr-FR" sz="1400" b="0" i="1" u="none" strike="noStrike" baseline="0" dirty="0">
                <a:solidFill>
                  <a:srgbClr val="F1FA8C"/>
                </a:solidFill>
                <a:latin typeface="JetBrains Mono" pitchFamily="2" charset="0"/>
              </a:rPr>
              <a:t>()</a:t>
            </a:r>
            <a:r>
              <a:rPr lang="fr-FR" sz="1400" b="0" i="1" u="none" strike="noStrike" baseline="0" dirty="0">
                <a:solidFill>
                  <a:srgbClr val="FFD68F"/>
                </a:solidFill>
                <a:latin typeface="JetBrains Mono" pitchFamily="2" charset="0"/>
              </a:rPr>
              <a:t>\n</a:t>
            </a:r>
            <a:r>
              <a:rPr lang="fr-FR" sz="1400" b="0" i="0" u="none" strike="noStrike" baseline="0" dirty="0">
                <a:solidFill>
                  <a:srgbClr val="E8C9BB"/>
                </a:solidFill>
                <a:latin typeface="JetBrains Mono" pitchFamily="2" charset="0"/>
              </a:rPr>
              <a:t>"</a:t>
            </a:r>
            <a:r>
              <a:rPr lang="fr-FR" sz="1400" b="0" i="0" u="none" strike="noStrike" baseline="0" dirty="0">
                <a:solidFill>
                  <a:srgbClr val="B4B4B4"/>
                </a:solidFill>
                <a:latin typeface="JetBrains Mono" pitchFamily="2" charset="0"/>
              </a:rPr>
              <a:t>;</a:t>
            </a:r>
            <a:endParaRPr lang="fr-FR"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D8A0DF"/>
                </a:solidFill>
                <a:latin typeface="JetBrains Mono" pitchFamily="2" charset="0"/>
              </a:rPr>
              <a:t>return</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C8C8C8"/>
                </a:solidFill>
                <a:latin typeface="JetBrains Mono" pitchFamily="2" charset="0"/>
              </a:rPr>
              <a:t>std</a:t>
            </a:r>
            <a:r>
              <a:rPr lang="en-IN" sz="1400" b="0" i="0" u="none" strike="noStrike" baseline="0" dirty="0">
                <a:solidFill>
                  <a:srgbClr val="B4B4B4"/>
                </a:solidFill>
                <a:latin typeface="JetBrains Mono" pitchFamily="2" charset="0"/>
              </a:rPr>
              <a:t>::</a:t>
            </a:r>
            <a:r>
              <a:rPr lang="en-IN" sz="1400" b="0" i="0" u="none" strike="noStrike" baseline="0" dirty="0" err="1">
                <a:solidFill>
                  <a:srgbClr val="4EC9B0"/>
                </a:solidFill>
                <a:latin typeface="JetBrains Mono" pitchFamily="2" charset="0"/>
              </a:rPr>
              <a:t>suspend_always</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B4B4B4"/>
                </a:solidFill>
                <a:latin typeface="JetBrains Mono" pitchFamily="2" charset="0"/>
              </a:rPr>
              <a:t>};</a:t>
            </a:r>
          </a:p>
          <a:p>
            <a:pPr marR="0" algn="l" rtl="0"/>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8F8F2"/>
                </a:solidFill>
                <a:latin typeface="JetBrains Mono" pitchFamily="2" charset="0"/>
              </a:rPr>
              <a:t>Task</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DCDCAA"/>
                </a:solidFill>
                <a:latin typeface="JetBrains Mono" pitchFamily="2" charset="0"/>
              </a:rPr>
              <a:t>CoFunction</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D8A0DF"/>
                </a:solidFill>
                <a:latin typeface="JetBrains Mono" pitchFamily="2" charset="0"/>
              </a:rPr>
              <a:t>co_await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D93F9"/>
                </a:solidFill>
                <a:latin typeface="JetBrains Mono" pitchFamily="2" charset="0"/>
              </a:rPr>
              <a:t>0</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D8A0DF"/>
                </a:solidFill>
                <a:latin typeface="JetBrains Mono" pitchFamily="2" charset="0"/>
              </a:rPr>
              <a:t>co_return</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endParaRPr lang="en-IN" sz="900" b="0" i="0" u="none" strike="noStrike" kern="100" baseline="0" dirty="0">
              <a:latin typeface="Times New Roman" panose="02020603050405020304" pitchFamily="18" charset="0"/>
            </a:endParaRPr>
          </a:p>
        </p:txBody>
      </p:sp>
      <p:sp>
        <p:nvSpPr>
          <p:cNvPr id="17" name="TextBox 16">
            <a:extLst>
              <a:ext uri="{FF2B5EF4-FFF2-40B4-BE49-F238E27FC236}">
                <a16:creationId xmlns:a16="http://schemas.microsoft.com/office/drawing/2014/main" id="{FB4EAE1C-F0D0-ECCE-9DAC-F99049243B34}"/>
              </a:ext>
            </a:extLst>
          </p:cNvPr>
          <p:cNvSpPr txBox="1"/>
          <p:nvPr/>
        </p:nvSpPr>
        <p:spPr>
          <a:xfrm>
            <a:off x="2232660" y="4259580"/>
            <a:ext cx="2930226" cy="369332"/>
          </a:xfrm>
          <a:prstGeom prst="rect">
            <a:avLst/>
          </a:prstGeom>
          <a:noFill/>
        </p:spPr>
        <p:txBody>
          <a:bodyPr wrap="none" rtlCol="0">
            <a:spAutoFit/>
          </a:bodyPr>
          <a:lstStyle/>
          <a:p>
            <a:r>
              <a:rPr lang="en-US" i="1" err="1"/>
              <a:t>promise.await_transform</a:t>
            </a:r>
            <a:r>
              <a:rPr lang="en-US" i="1"/>
              <a:t>(0) ;</a:t>
            </a:r>
            <a:endParaRPr lang="en-IN" i="1"/>
          </a:p>
        </p:txBody>
      </p:sp>
      <p:sp>
        <p:nvSpPr>
          <p:cNvPr id="18" name="TextBox 17">
            <a:extLst>
              <a:ext uri="{FF2B5EF4-FFF2-40B4-BE49-F238E27FC236}">
                <a16:creationId xmlns:a16="http://schemas.microsoft.com/office/drawing/2014/main" id="{CB2F2473-AFA7-7546-73A1-D40DD0683A3A}"/>
              </a:ext>
            </a:extLst>
          </p:cNvPr>
          <p:cNvSpPr txBox="1"/>
          <p:nvPr/>
        </p:nvSpPr>
        <p:spPr>
          <a:xfrm>
            <a:off x="8305800" y="3962400"/>
            <a:ext cx="3158365" cy="369332"/>
          </a:xfrm>
          <a:prstGeom prst="rect">
            <a:avLst/>
          </a:prstGeom>
          <a:noFill/>
        </p:spPr>
        <p:txBody>
          <a:bodyPr wrap="none" rtlCol="0">
            <a:spAutoFit/>
          </a:bodyPr>
          <a:lstStyle/>
          <a:p>
            <a:r>
              <a:rPr lang="en-US" i="1" err="1"/>
              <a:t>awaitable.operator</a:t>
            </a:r>
            <a:r>
              <a:rPr lang="en-US" i="1"/>
              <a:t> </a:t>
            </a:r>
            <a:r>
              <a:rPr lang="en-US" i="1" err="1"/>
              <a:t>co_await</a:t>
            </a:r>
            <a:r>
              <a:rPr lang="en-US" i="1"/>
              <a:t>() ;</a:t>
            </a:r>
            <a:endParaRPr lang="en-IN" i="1"/>
          </a:p>
        </p:txBody>
      </p:sp>
    </p:spTree>
    <p:extLst>
      <p:ext uri="{BB962C8B-B14F-4D97-AF65-F5344CB8AC3E}">
        <p14:creationId xmlns:p14="http://schemas.microsoft.com/office/powerpoint/2010/main" val="4227853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p:bldP spid="18" grpId="0"/>
    </p:bld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C468E-36C4-E81D-324E-5B824D657964}"/>
              </a:ext>
            </a:extLst>
          </p:cNvPr>
          <p:cNvSpPr>
            <a:spLocks noGrp="1"/>
          </p:cNvSpPr>
          <p:nvPr>
            <p:ph type="title"/>
          </p:nvPr>
        </p:nvSpPr>
        <p:spPr/>
        <p:txBody>
          <a:bodyPr/>
          <a:lstStyle/>
          <a:p>
            <a:r>
              <a:rPr lang="en-US" err="1"/>
              <a:t>Awaitable</a:t>
            </a:r>
            <a:endParaRPr lang="en-IN"/>
          </a:p>
        </p:txBody>
      </p:sp>
      <p:sp>
        <p:nvSpPr>
          <p:cNvPr id="5" name="TextBox 4">
            <a:extLst>
              <a:ext uri="{FF2B5EF4-FFF2-40B4-BE49-F238E27FC236}">
                <a16:creationId xmlns:a16="http://schemas.microsoft.com/office/drawing/2014/main" id="{1C6ADD3C-4A04-3E39-C954-D05CFAAD6776}"/>
              </a:ext>
            </a:extLst>
          </p:cNvPr>
          <p:cNvSpPr txBox="1"/>
          <p:nvPr/>
        </p:nvSpPr>
        <p:spPr>
          <a:xfrm>
            <a:off x="3395662" y="2567225"/>
            <a:ext cx="5400675" cy="1723549"/>
          </a:xfrm>
          <a:prstGeom prst="rect">
            <a:avLst/>
          </a:prstGeom>
          <a:solidFill>
            <a:schemeClr val="bg1">
              <a:lumMod val="95000"/>
              <a:lumOff val="5000"/>
            </a:schemeClr>
          </a:solidFill>
        </p:spPr>
        <p:txBody>
          <a:bodyPr wrap="square">
            <a:spAutoFit/>
          </a:bodyPr>
          <a:lstStyle/>
          <a:p>
            <a:pPr marR="0" algn="l" rtl="0"/>
            <a:endParaRPr lang="en-IN" b="0" i="0" u="none" strike="noStrike" baseline="0">
              <a:solidFill>
                <a:srgbClr val="4EC9B0"/>
              </a:solidFill>
              <a:latin typeface="JetBrains Mono" pitchFamily="2" charset="0"/>
            </a:endParaRPr>
          </a:p>
          <a:p>
            <a:pPr marR="0" algn="l" rtl="0"/>
            <a:r>
              <a:rPr lang="en-IN" b="0" i="0" u="none" strike="noStrike" baseline="0">
                <a:solidFill>
                  <a:srgbClr val="4EC9B0"/>
                </a:solidFill>
                <a:latin typeface="JetBrains Mono" pitchFamily="2" charset="0"/>
              </a:rPr>
              <a:t>Task</a:t>
            </a:r>
            <a:r>
              <a:rPr lang="en-IN" b="0" i="0" u="none" strike="noStrike" baseline="0">
                <a:solidFill>
                  <a:srgbClr val="D4D4D4"/>
                </a:solidFill>
                <a:latin typeface="JetBrains Mono" pitchFamily="2" charset="0"/>
              </a:rPr>
              <a:t> </a:t>
            </a:r>
            <a:r>
              <a:rPr lang="en-IN" b="0" i="0" u="none" strike="noStrike" baseline="0" err="1">
                <a:solidFill>
                  <a:srgbClr val="DCDCAA"/>
                </a:solidFill>
                <a:latin typeface="JetBrains Mono" pitchFamily="2" charset="0"/>
              </a:rPr>
              <a:t>CoFunction</a:t>
            </a:r>
            <a:r>
              <a:rPr lang="en-IN" b="0" i="0" u="none" strike="noStrike" baseline="0">
                <a:solidFill>
                  <a:srgbClr val="D4D4D4"/>
                </a:solidFill>
                <a:latin typeface="JetBrains Mono" pitchFamily="2" charset="0"/>
              </a:rPr>
              <a:t>() {</a:t>
            </a:r>
          </a:p>
          <a:p>
            <a:pPr marR="0" algn="l" rtl="0"/>
            <a:r>
              <a:rPr lang="en-US" b="0" i="0" u="none" strike="noStrike" baseline="0">
                <a:solidFill>
                  <a:srgbClr val="D4D4D4"/>
                </a:solidFill>
                <a:latin typeface="Cambria" panose="02040503050406030204" pitchFamily="18" charset="0"/>
              </a:rPr>
              <a:t> </a:t>
            </a:r>
            <a:r>
              <a:rPr lang="en-US" b="0" i="0" u="none" strike="noStrike" baseline="0">
                <a:solidFill>
                  <a:srgbClr val="D4D4D4"/>
                </a:solidFill>
                <a:latin typeface="JetBrains Mono" pitchFamily="2" charset="0"/>
              </a:rPr>
              <a:t> </a:t>
            </a:r>
            <a:r>
              <a:rPr lang="en-US" b="0" i="0" u="none" strike="noStrike" baseline="0">
                <a:solidFill>
                  <a:srgbClr val="D4D4D4"/>
                </a:solidFill>
                <a:latin typeface="Cambria" panose="02040503050406030204" pitchFamily="18" charset="0"/>
              </a:rPr>
              <a:t> </a:t>
            </a:r>
            <a:r>
              <a:rPr lang="en-US" b="0" i="0" u="none" strike="noStrike" baseline="0">
                <a:solidFill>
                  <a:srgbClr val="D4D4D4"/>
                </a:solidFill>
                <a:latin typeface="JetBrains Mono" pitchFamily="2" charset="0"/>
              </a:rPr>
              <a:t> </a:t>
            </a:r>
            <a:r>
              <a:rPr lang="en-US" b="0" i="0" u="none" strike="noStrike" baseline="0" err="1">
                <a:solidFill>
                  <a:srgbClr val="C586C0"/>
                </a:solidFill>
                <a:latin typeface="JetBrains Mono" pitchFamily="2" charset="0"/>
              </a:rPr>
              <a:t>co_await</a:t>
            </a:r>
            <a:r>
              <a:rPr lang="en-US" b="0" i="0" u="none" strike="noStrike" baseline="0">
                <a:solidFill>
                  <a:srgbClr val="D4D4D4"/>
                </a:solidFill>
                <a:latin typeface="JetBrains Mono" pitchFamily="2" charset="0"/>
              </a:rPr>
              <a:t> </a:t>
            </a:r>
            <a:r>
              <a:rPr lang="en-US" b="0" i="0" u="none" strike="noStrike" baseline="0">
                <a:solidFill>
                  <a:srgbClr val="4EC9B0"/>
                </a:solidFill>
                <a:latin typeface="JetBrains Mono" pitchFamily="2" charset="0"/>
              </a:rPr>
              <a:t>std</a:t>
            </a:r>
            <a:r>
              <a:rPr lang="en-US" b="0" i="0" u="none" strike="noStrike" baseline="0">
                <a:solidFill>
                  <a:srgbClr val="D4D4D4"/>
                </a:solidFill>
                <a:latin typeface="JetBrains Mono" pitchFamily="2" charset="0"/>
              </a:rPr>
              <a:t>::</a:t>
            </a:r>
            <a:r>
              <a:rPr lang="en-US" b="0" i="0" u="none" strike="noStrike" baseline="0" err="1">
                <a:solidFill>
                  <a:srgbClr val="4EC9B0"/>
                </a:solidFill>
                <a:latin typeface="JetBrains Mono" pitchFamily="2" charset="0"/>
              </a:rPr>
              <a:t>suspend_always</a:t>
            </a:r>
            <a:r>
              <a:rPr lang="en-US" b="0" i="0" u="none" strike="noStrike" baseline="0">
                <a:solidFill>
                  <a:srgbClr val="D4D4D4"/>
                </a:solidFill>
                <a:latin typeface="JetBrains Mono" pitchFamily="2" charset="0"/>
              </a:rPr>
              <a:t>{};</a:t>
            </a:r>
          </a:p>
          <a:p>
            <a:pPr marR="0" algn="l" rtl="0"/>
            <a:r>
              <a:rPr lang="en-IN" b="0" i="0" u="none" strike="noStrike" baseline="0">
                <a:solidFill>
                  <a:srgbClr val="D4D4D4"/>
                </a:solidFill>
                <a:latin typeface="Cambria" panose="02040503050406030204" pitchFamily="18" charset="0"/>
              </a:rPr>
              <a:t> </a:t>
            </a:r>
            <a:r>
              <a:rPr lang="en-IN" b="0" i="0" u="none" strike="noStrike" baseline="0">
                <a:solidFill>
                  <a:srgbClr val="D4D4D4"/>
                </a:solidFill>
                <a:latin typeface="JetBrains Mono" pitchFamily="2" charset="0"/>
              </a:rPr>
              <a:t> </a:t>
            </a:r>
            <a:r>
              <a:rPr lang="en-IN" b="0" i="0" u="none" strike="noStrike" baseline="0">
                <a:solidFill>
                  <a:srgbClr val="D4D4D4"/>
                </a:solidFill>
                <a:latin typeface="Cambria" panose="02040503050406030204" pitchFamily="18" charset="0"/>
              </a:rPr>
              <a:t> </a:t>
            </a:r>
            <a:r>
              <a:rPr lang="en-IN" b="0" i="0" u="none" strike="noStrike" baseline="0">
                <a:solidFill>
                  <a:srgbClr val="D4D4D4"/>
                </a:solidFill>
                <a:latin typeface="JetBrains Mono" pitchFamily="2" charset="0"/>
              </a:rPr>
              <a:t> </a:t>
            </a:r>
            <a:r>
              <a:rPr lang="en-IN" b="0" i="0" u="none" strike="noStrike" baseline="0" err="1">
                <a:solidFill>
                  <a:srgbClr val="C586C0"/>
                </a:solidFill>
                <a:latin typeface="JetBrains Mono" pitchFamily="2" charset="0"/>
              </a:rPr>
              <a:t>co_return</a:t>
            </a:r>
            <a:r>
              <a:rPr lang="en-IN" b="0" i="0" u="none" strike="noStrike" baseline="0">
                <a:solidFill>
                  <a:srgbClr val="D4D4D4"/>
                </a:solidFill>
                <a:latin typeface="JetBrains Mono" pitchFamily="2" charset="0"/>
              </a:rPr>
              <a:t>;</a:t>
            </a:r>
          </a:p>
          <a:p>
            <a:pPr marR="0" algn="l" rtl="0"/>
            <a:r>
              <a:rPr lang="en-IN" b="0" i="0" u="none" strike="noStrike" baseline="0">
                <a:solidFill>
                  <a:srgbClr val="D4D4D4"/>
                </a:solidFill>
                <a:latin typeface="JetBrains Mono" pitchFamily="2" charset="0"/>
              </a:rPr>
              <a:t>}</a:t>
            </a:r>
          </a:p>
          <a:p>
            <a:pPr marR="0" algn="l" rtl="0"/>
            <a:endParaRPr lang="en-IN" sz="1600" b="0" i="0" u="none" strike="noStrike" kern="100" baseline="0">
              <a:latin typeface="Times New Roman" panose="02020603050405020304" pitchFamily="18" charset="0"/>
            </a:endParaRPr>
          </a:p>
        </p:txBody>
      </p:sp>
    </p:spTree>
    <p:extLst>
      <p:ext uri="{BB962C8B-B14F-4D97-AF65-F5344CB8AC3E}">
        <p14:creationId xmlns:p14="http://schemas.microsoft.com/office/powerpoint/2010/main" val="37376492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29FA-D949-B194-0844-8264D1F4E7CB}"/>
              </a:ext>
            </a:extLst>
          </p:cNvPr>
          <p:cNvSpPr>
            <a:spLocks noGrp="1"/>
          </p:cNvSpPr>
          <p:nvPr>
            <p:ph type="title"/>
          </p:nvPr>
        </p:nvSpPr>
        <p:spPr/>
        <p:txBody>
          <a:bodyPr/>
          <a:lstStyle/>
          <a:p>
            <a:r>
              <a:rPr lang="en-US" err="1"/>
              <a:t>Awaiter</a:t>
            </a:r>
            <a:endParaRPr lang="en-IN"/>
          </a:p>
        </p:txBody>
      </p:sp>
      <p:sp>
        <p:nvSpPr>
          <p:cNvPr id="3" name="Content Placeholder 2">
            <a:extLst>
              <a:ext uri="{FF2B5EF4-FFF2-40B4-BE49-F238E27FC236}">
                <a16:creationId xmlns:a16="http://schemas.microsoft.com/office/drawing/2014/main" id="{5F5A8147-3AC6-27A5-A8A9-96FA65514999}"/>
              </a:ext>
            </a:extLst>
          </p:cNvPr>
          <p:cNvSpPr>
            <a:spLocks noGrp="1"/>
          </p:cNvSpPr>
          <p:nvPr>
            <p:ph idx="1"/>
          </p:nvPr>
        </p:nvSpPr>
        <p:spPr/>
        <p:txBody>
          <a:bodyPr>
            <a:normAutofit lnSpcReduction="10000"/>
          </a:bodyPr>
          <a:lstStyle/>
          <a:p>
            <a:r>
              <a:rPr lang="en-US"/>
              <a:t>An </a:t>
            </a:r>
            <a:r>
              <a:rPr lang="en-US" err="1"/>
              <a:t>awaiter</a:t>
            </a:r>
            <a:r>
              <a:rPr lang="en-US"/>
              <a:t> specifies the methods that control the semantics of a </a:t>
            </a:r>
            <a:r>
              <a:rPr lang="en-US" i="1" err="1"/>
              <a:t>co_await</a:t>
            </a:r>
            <a:r>
              <a:rPr lang="en-US" i="1"/>
              <a:t> </a:t>
            </a:r>
            <a:r>
              <a:rPr lang="en-US"/>
              <a:t>expression</a:t>
            </a:r>
          </a:p>
          <a:p>
            <a:r>
              <a:rPr lang="en-US"/>
              <a:t>The compiler generates calls to methods of the </a:t>
            </a:r>
            <a:r>
              <a:rPr lang="en-US" err="1"/>
              <a:t>awaiter</a:t>
            </a:r>
            <a:endParaRPr lang="en-US"/>
          </a:p>
          <a:p>
            <a:r>
              <a:rPr lang="en-US"/>
              <a:t>These methods control suspension &amp; resumption and can also execute some logic</a:t>
            </a:r>
          </a:p>
          <a:p>
            <a:r>
              <a:rPr lang="en-US" i="1"/>
              <a:t>std::</a:t>
            </a:r>
            <a:r>
              <a:rPr lang="en-US" i="1" err="1"/>
              <a:t>suspend_always</a:t>
            </a:r>
            <a:r>
              <a:rPr lang="en-US" i="1"/>
              <a:t> </a:t>
            </a:r>
            <a:r>
              <a:rPr lang="en-US"/>
              <a:t>&amp; </a:t>
            </a:r>
            <a:r>
              <a:rPr lang="en-US" i="1"/>
              <a:t>std::</a:t>
            </a:r>
            <a:r>
              <a:rPr lang="en-US" i="1" err="1"/>
              <a:t>suspend_never</a:t>
            </a:r>
            <a:r>
              <a:rPr lang="en-US" i="1"/>
              <a:t> </a:t>
            </a:r>
            <a:r>
              <a:rPr lang="en-US"/>
              <a:t>are the two default </a:t>
            </a:r>
            <a:r>
              <a:rPr lang="en-US" err="1"/>
              <a:t>awaiters</a:t>
            </a:r>
            <a:r>
              <a:rPr lang="en-US"/>
              <a:t> provided by the standard library</a:t>
            </a:r>
          </a:p>
          <a:p>
            <a:endParaRPr lang="en-IN"/>
          </a:p>
          <a:p>
            <a:endParaRPr lang="en-IN"/>
          </a:p>
        </p:txBody>
      </p:sp>
    </p:spTree>
    <p:extLst>
      <p:ext uri="{BB962C8B-B14F-4D97-AF65-F5344CB8AC3E}">
        <p14:creationId xmlns:p14="http://schemas.microsoft.com/office/powerpoint/2010/main" val="28514537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4CA9A-801C-8ECE-9FCF-73DD98BC03EF}"/>
              </a:ext>
            </a:extLst>
          </p:cNvPr>
          <p:cNvSpPr>
            <a:spLocks noGrp="1"/>
          </p:cNvSpPr>
          <p:nvPr>
            <p:ph type="title"/>
          </p:nvPr>
        </p:nvSpPr>
        <p:spPr/>
        <p:txBody>
          <a:bodyPr/>
          <a:lstStyle/>
          <a:p>
            <a:r>
              <a:rPr lang="en-US"/>
              <a:t>Default </a:t>
            </a:r>
            <a:r>
              <a:rPr lang="en-US" err="1"/>
              <a:t>Awaiters</a:t>
            </a:r>
            <a:endParaRPr lang="en-IN"/>
          </a:p>
        </p:txBody>
      </p:sp>
      <p:sp>
        <p:nvSpPr>
          <p:cNvPr id="6" name="TextBox 5">
            <a:extLst>
              <a:ext uri="{FF2B5EF4-FFF2-40B4-BE49-F238E27FC236}">
                <a16:creationId xmlns:a16="http://schemas.microsoft.com/office/drawing/2014/main" id="{F638A916-F8AE-89A1-7812-6CF79CD8298B}"/>
              </a:ext>
            </a:extLst>
          </p:cNvPr>
          <p:cNvSpPr txBox="1"/>
          <p:nvPr/>
        </p:nvSpPr>
        <p:spPr>
          <a:xfrm>
            <a:off x="331763" y="2989874"/>
            <a:ext cx="5641731" cy="1815882"/>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80B0E0"/>
                </a:solidFill>
                <a:latin typeface="JetBrains Mono" pitchFamily="2" charset="0"/>
              </a:rPr>
              <a:t>struct</a:t>
            </a:r>
            <a:r>
              <a:rPr lang="en-IN" sz="1600" b="0" i="0" u="none" strike="noStrike" baseline="0">
                <a:solidFill>
                  <a:srgbClr val="F2F8F8"/>
                </a:solidFill>
                <a:latin typeface="Cambria" panose="02040503050406030204" pitchFamily="18" charset="0"/>
              </a:rPr>
              <a:t> </a:t>
            </a:r>
            <a:r>
              <a:rPr lang="en-IN" sz="1600" b="0" i="0" u="none" strike="noStrike" baseline="0" err="1">
                <a:solidFill>
                  <a:srgbClr val="4EC9B0"/>
                </a:solidFill>
                <a:latin typeface="JetBrains Mono" pitchFamily="2" charset="0"/>
              </a:rPr>
              <a:t>suspend_never</a:t>
            </a:r>
            <a:r>
              <a:rPr lang="en-IN" sz="1600" b="0" i="0" u="none" strike="noStrike" baseline="0">
                <a:solidFill>
                  <a:srgbClr val="F2F8F8"/>
                </a:solidFill>
                <a:latin typeface="Cambria" panose="02040503050406030204" pitchFamily="18" charset="0"/>
              </a:rPr>
              <a:t> </a:t>
            </a:r>
            <a:r>
              <a:rPr lang="en-IN" sz="1600" b="0" i="0" u="none" strike="noStrike" baseline="0">
                <a:solidFill>
                  <a:srgbClr val="B4B4B4"/>
                </a:solidFill>
                <a:latin typeface="JetBrains Mono" pitchFamily="2" charset="0"/>
              </a:rPr>
              <a:t>{</a:t>
            </a:r>
            <a:endParaRPr lang="en-IN" sz="1600" b="0" i="0" u="none" strike="noStrike" baseline="0">
              <a:solidFill>
                <a:srgbClr val="F2F8F8"/>
              </a:solidFill>
              <a:latin typeface="JetBrains Mono" pitchFamily="2" charset="0"/>
            </a:endParaRPr>
          </a:p>
          <a:p>
            <a:pPr marR="0" algn="l" rtl="0"/>
            <a:r>
              <a:rPr lang="en-US" sz="1600" b="0" i="0" u="none" strike="noStrike" baseline="0">
                <a:solidFill>
                  <a:srgbClr val="F2F8F8"/>
                </a:solidFill>
                <a:latin typeface="Cambria" panose="02040503050406030204" pitchFamily="18" charset="0"/>
              </a:rPr>
              <a:t>	</a:t>
            </a:r>
            <a:r>
              <a:rPr lang="en-US" sz="1600" b="0" i="0" u="none" strike="noStrike" baseline="0">
                <a:solidFill>
                  <a:srgbClr val="B0E080"/>
                </a:solidFill>
                <a:latin typeface="JetBrains Mono" pitchFamily="2" charset="0"/>
              </a:rPr>
              <a:t>bool</a:t>
            </a:r>
            <a:r>
              <a:rPr lang="en-US" sz="1600" b="0" i="0" u="none" strike="noStrike" baseline="0">
                <a:solidFill>
                  <a:srgbClr val="F2F8F8"/>
                </a:solidFill>
                <a:latin typeface="Cambria" panose="02040503050406030204" pitchFamily="18" charset="0"/>
              </a:rPr>
              <a:t> </a:t>
            </a:r>
            <a:r>
              <a:rPr lang="en-US" sz="1600" b="0" i="0" u="none" strike="noStrike" baseline="0" err="1">
                <a:solidFill>
                  <a:srgbClr val="DCDCAA"/>
                </a:solidFill>
                <a:latin typeface="JetBrains Mono" pitchFamily="2" charset="0"/>
              </a:rPr>
              <a:t>await_ready</a:t>
            </a:r>
            <a:r>
              <a:rPr lang="en-US" sz="1600" b="0" i="0" u="none" strike="noStrike" baseline="0">
                <a:solidFill>
                  <a:srgbClr val="B4B4B4"/>
                </a:solidFill>
                <a:latin typeface="JetBrains Mono" pitchFamily="2" charset="0"/>
              </a:rPr>
              <a:t>()</a:t>
            </a:r>
            <a:r>
              <a:rPr lang="en-US" sz="1600" b="0" i="0" u="none" strike="noStrike" baseline="0">
                <a:solidFill>
                  <a:srgbClr val="F2F8F8"/>
                </a:solidFill>
                <a:latin typeface="Cambria" panose="02040503050406030204" pitchFamily="18" charset="0"/>
              </a:rPr>
              <a:t> </a:t>
            </a:r>
            <a:r>
              <a:rPr lang="en-US" sz="1600" b="0" i="0" u="none" strike="noStrike" baseline="0">
                <a:solidFill>
                  <a:srgbClr val="80B0E0"/>
                </a:solidFill>
                <a:latin typeface="JetBrains Mono" pitchFamily="2" charset="0"/>
              </a:rPr>
              <a:t> </a:t>
            </a:r>
            <a:r>
              <a:rPr lang="en-US" sz="1600" b="0" i="0" u="none" strike="noStrike" baseline="0">
                <a:solidFill>
                  <a:srgbClr val="B4B4B4"/>
                </a:solidFill>
                <a:latin typeface="JetBrains Mono" pitchFamily="2" charset="0"/>
              </a:rPr>
              <a:t>{</a:t>
            </a:r>
            <a:endParaRPr lang="en-US" sz="1600" b="0" i="0" u="none" strike="noStrike" baseline="0">
              <a:solidFill>
                <a:srgbClr val="F2F8F8"/>
              </a:solidFill>
              <a:latin typeface="JetBrains Mono" pitchFamily="2" charset="0"/>
            </a:endParaRPr>
          </a:p>
          <a:p>
            <a:pPr marR="0" algn="l" rtl="0"/>
            <a:r>
              <a:rPr lang="en-IN" sz="1600" b="0" i="0" u="none" strike="noStrike" baseline="0">
                <a:solidFill>
                  <a:srgbClr val="F2F8F8"/>
                </a:solidFill>
                <a:latin typeface="Cambria" panose="02040503050406030204" pitchFamily="18" charset="0"/>
              </a:rPr>
              <a:t>		</a:t>
            </a:r>
            <a:r>
              <a:rPr lang="en-IN" sz="1600" b="0" i="0" u="none" strike="noStrike" baseline="0">
                <a:solidFill>
                  <a:srgbClr val="D8A0DF"/>
                </a:solidFill>
                <a:latin typeface="JetBrains Mono" pitchFamily="2" charset="0"/>
              </a:rPr>
              <a:t>return</a:t>
            </a:r>
            <a:r>
              <a:rPr lang="en-IN" sz="1600" b="0" i="0" u="none" strike="noStrike" baseline="0">
                <a:solidFill>
                  <a:srgbClr val="F2F8F8"/>
                </a:solidFill>
                <a:latin typeface="Cambria" panose="02040503050406030204" pitchFamily="18" charset="0"/>
              </a:rPr>
              <a:t> </a:t>
            </a:r>
            <a:r>
              <a:rPr lang="en-IN" sz="1600" b="0" i="0" u="none" strike="noStrike" baseline="0">
                <a:solidFill>
                  <a:srgbClr val="E08080"/>
                </a:solidFill>
                <a:latin typeface="JetBrains Mono" pitchFamily="2" charset="0"/>
              </a:rPr>
              <a:t>true</a:t>
            </a:r>
            <a:r>
              <a:rPr lang="en-IN" sz="1600" b="0" i="0" u="none" strike="noStrike" baseline="0">
                <a:solidFill>
                  <a:srgbClr val="B4B4B4"/>
                </a:solidFill>
                <a:latin typeface="JetBrains Mono" pitchFamily="2" charset="0"/>
              </a:rPr>
              <a:t>;</a:t>
            </a:r>
            <a:endParaRPr lang="en-IN" sz="1600" b="0" i="0" u="none" strike="noStrike" baseline="0">
              <a:solidFill>
                <a:srgbClr val="F2F8F8"/>
              </a:solidFill>
              <a:latin typeface="JetBrains Mono" pitchFamily="2" charset="0"/>
            </a:endParaRPr>
          </a:p>
          <a:p>
            <a:pPr marR="0" algn="l" rtl="0"/>
            <a:r>
              <a:rPr lang="en-IN" sz="1600" b="0" i="0" u="none" strike="noStrike" baseline="0">
                <a:solidFill>
                  <a:srgbClr val="F2F8F8"/>
                </a:solidFill>
                <a:latin typeface="Cambria" panose="02040503050406030204" pitchFamily="18" charset="0"/>
              </a:rPr>
              <a:t>	</a:t>
            </a:r>
            <a:r>
              <a:rPr lang="en-IN" sz="1600" b="0" i="0" u="none" strike="noStrike" baseline="0">
                <a:solidFill>
                  <a:srgbClr val="B4B4B4"/>
                </a:solidFill>
                <a:latin typeface="JetBrains Mono" pitchFamily="2" charset="0"/>
              </a:rPr>
              <a:t>}</a:t>
            </a:r>
            <a:endParaRPr lang="en-IN" sz="1600" b="0" i="0" u="none" strike="noStrike" baseline="0">
              <a:solidFill>
                <a:srgbClr val="F2F8F8"/>
              </a:solidFill>
              <a:latin typeface="JetBrains Mono" pitchFamily="2" charset="0"/>
            </a:endParaRPr>
          </a:p>
          <a:p>
            <a:pPr marR="0" algn="l" rtl="0"/>
            <a:r>
              <a:rPr lang="en-IN" sz="1600" b="0" i="0" u="none" strike="noStrike" baseline="0">
                <a:solidFill>
                  <a:srgbClr val="F2F8F8"/>
                </a:solidFill>
                <a:latin typeface="Cambria" panose="02040503050406030204" pitchFamily="18" charset="0"/>
              </a:rPr>
              <a:t>	</a:t>
            </a:r>
            <a:r>
              <a:rPr lang="en-IN" sz="1600" b="0" i="0" u="none" strike="noStrike" baseline="0">
                <a:solidFill>
                  <a:srgbClr val="B0E080"/>
                </a:solidFill>
                <a:latin typeface="JetBrains Mono" pitchFamily="2" charset="0"/>
              </a:rPr>
              <a:t>void</a:t>
            </a:r>
            <a:r>
              <a:rPr lang="en-IN" sz="1600" b="0" i="0" u="none" strike="noStrike" baseline="0">
                <a:solidFill>
                  <a:srgbClr val="F2F8F8"/>
                </a:solidFill>
                <a:latin typeface="Cambria" panose="02040503050406030204" pitchFamily="18" charset="0"/>
              </a:rPr>
              <a:t> </a:t>
            </a:r>
            <a:r>
              <a:rPr lang="en-IN" sz="1600" b="0" i="0" u="none" strike="noStrike" baseline="0" err="1">
                <a:solidFill>
                  <a:srgbClr val="DCDCAA"/>
                </a:solidFill>
                <a:latin typeface="JetBrains Mono" pitchFamily="2" charset="0"/>
              </a:rPr>
              <a:t>await_suspend</a:t>
            </a:r>
            <a:r>
              <a:rPr lang="en-IN" sz="1600" b="0" i="0" u="none" strike="noStrike" baseline="0">
                <a:solidFill>
                  <a:srgbClr val="B4B4B4"/>
                </a:solidFill>
                <a:latin typeface="JetBrains Mono" pitchFamily="2" charset="0"/>
              </a:rPr>
              <a:t>(</a:t>
            </a:r>
            <a:r>
              <a:rPr lang="en-IN" sz="1600" b="0" i="0" u="none" strike="noStrike" baseline="0" err="1">
                <a:solidFill>
                  <a:srgbClr val="4EC9B0"/>
                </a:solidFill>
                <a:latin typeface="JetBrains Mono" pitchFamily="2" charset="0"/>
              </a:rPr>
              <a:t>coroutine_handle</a:t>
            </a:r>
            <a:r>
              <a:rPr lang="en-IN" sz="1600" b="0" i="0" u="none" strike="noStrike" baseline="0">
                <a:solidFill>
                  <a:srgbClr val="B4B4B4"/>
                </a:solidFill>
                <a:latin typeface="JetBrains Mono" pitchFamily="2" charset="0"/>
              </a:rPr>
              <a:t>&lt;&gt;)</a:t>
            </a:r>
            <a:r>
              <a:rPr lang="en-IN" sz="1600" b="0" i="0" u="none" strike="noStrike" baseline="0">
                <a:solidFill>
                  <a:srgbClr val="F2F8F8"/>
                </a:solidFill>
                <a:latin typeface="Cambria" panose="02040503050406030204" pitchFamily="18" charset="0"/>
              </a:rPr>
              <a:t> </a:t>
            </a:r>
            <a:r>
              <a:rPr lang="en-IN" sz="1600" b="0" i="0" u="none" strike="noStrike" baseline="0">
                <a:solidFill>
                  <a:srgbClr val="B4B4B4"/>
                </a:solidFill>
                <a:latin typeface="JetBrains Mono" pitchFamily="2" charset="0"/>
              </a:rPr>
              <a:t>{}</a:t>
            </a:r>
            <a:endParaRPr lang="en-IN" sz="1600" b="0" i="0" u="none" strike="noStrike" baseline="0">
              <a:solidFill>
                <a:srgbClr val="F2F8F8"/>
              </a:solidFill>
              <a:latin typeface="JetBrains Mono" pitchFamily="2" charset="0"/>
            </a:endParaRPr>
          </a:p>
          <a:p>
            <a:pPr marR="0" algn="l" rtl="0"/>
            <a:r>
              <a:rPr lang="en-IN" sz="1600" b="0" i="0" u="none" strike="noStrike" baseline="0">
                <a:solidFill>
                  <a:srgbClr val="B0E080"/>
                </a:solidFill>
                <a:latin typeface="JetBrains Mono" pitchFamily="2" charset="0"/>
              </a:rPr>
              <a:t>	void</a:t>
            </a:r>
            <a:r>
              <a:rPr lang="en-IN" sz="1600" b="0" i="0" u="none" strike="noStrike" baseline="0">
                <a:solidFill>
                  <a:srgbClr val="F2F8F8"/>
                </a:solidFill>
                <a:latin typeface="Cambria" panose="02040503050406030204" pitchFamily="18" charset="0"/>
              </a:rPr>
              <a:t> </a:t>
            </a:r>
            <a:r>
              <a:rPr lang="en-IN" sz="1600" b="0" i="0" u="none" strike="noStrike" baseline="0" err="1">
                <a:solidFill>
                  <a:srgbClr val="DCDCAA"/>
                </a:solidFill>
                <a:latin typeface="JetBrains Mono" pitchFamily="2" charset="0"/>
              </a:rPr>
              <a:t>await_resume</a:t>
            </a:r>
            <a:r>
              <a:rPr lang="en-IN" sz="1600" b="0" i="0" u="none" strike="noStrike" baseline="0">
                <a:solidFill>
                  <a:srgbClr val="B4B4B4"/>
                </a:solidFill>
                <a:latin typeface="JetBrains Mono" pitchFamily="2" charset="0"/>
              </a:rPr>
              <a:t>()</a:t>
            </a:r>
            <a:r>
              <a:rPr lang="en-IN" sz="1600" b="0" i="0" u="none" strike="noStrike" baseline="0">
                <a:solidFill>
                  <a:srgbClr val="F2F8F8"/>
                </a:solidFill>
                <a:latin typeface="Cambria" panose="02040503050406030204" pitchFamily="18" charset="0"/>
              </a:rPr>
              <a:t> </a:t>
            </a:r>
            <a:r>
              <a:rPr lang="en-IN" sz="1600" b="0" i="0" u="none" strike="noStrike" baseline="0" err="1">
                <a:solidFill>
                  <a:srgbClr val="80B0E0"/>
                </a:solidFill>
                <a:latin typeface="JetBrains Mono" pitchFamily="2" charset="0"/>
              </a:rPr>
              <a:t>const</a:t>
            </a:r>
            <a:r>
              <a:rPr lang="en-IN" sz="1600" b="0" i="0" u="none" strike="noStrike" baseline="0">
                <a:solidFill>
                  <a:srgbClr val="F2F8F8"/>
                </a:solidFill>
                <a:latin typeface="Cambria" panose="02040503050406030204" pitchFamily="18" charset="0"/>
              </a:rPr>
              <a:t> </a:t>
            </a:r>
            <a:r>
              <a:rPr lang="en-IN" sz="1600" b="0" i="0" u="none" strike="noStrike" baseline="0" err="1">
                <a:solidFill>
                  <a:srgbClr val="80B0E0"/>
                </a:solidFill>
                <a:latin typeface="JetBrains Mono" pitchFamily="2" charset="0"/>
              </a:rPr>
              <a:t>noexcept</a:t>
            </a:r>
            <a:r>
              <a:rPr lang="en-IN" sz="1600" b="0" i="0" u="none" strike="noStrike" baseline="0">
                <a:solidFill>
                  <a:srgbClr val="F2F8F8"/>
                </a:solidFill>
                <a:latin typeface="Cambria" panose="02040503050406030204" pitchFamily="18" charset="0"/>
              </a:rPr>
              <a:t> </a:t>
            </a:r>
            <a:r>
              <a:rPr lang="en-IN" sz="1600" b="0" i="0" u="none" strike="noStrike" baseline="0">
                <a:solidFill>
                  <a:srgbClr val="B4B4B4"/>
                </a:solidFill>
                <a:latin typeface="JetBrains Mono" pitchFamily="2" charset="0"/>
              </a:rPr>
              <a:t>{}</a:t>
            </a:r>
            <a:endParaRPr lang="en-IN" sz="1600" b="0" i="0" u="none" strike="noStrike" baseline="0">
              <a:solidFill>
                <a:srgbClr val="F2F8F8"/>
              </a:solidFill>
              <a:latin typeface="JetBrains Mono" pitchFamily="2" charset="0"/>
            </a:endParaRPr>
          </a:p>
          <a:p>
            <a:pPr marR="0" algn="l" rtl="0"/>
            <a:r>
              <a:rPr lang="en-IN" sz="1600" b="0" i="0" u="none" strike="noStrike" baseline="0">
                <a:solidFill>
                  <a:srgbClr val="B4B4B4"/>
                </a:solidFill>
                <a:latin typeface="JetBrains Mono" pitchFamily="2" charset="0"/>
              </a:rPr>
              <a:t>};</a:t>
            </a:r>
            <a:endParaRPr lang="en-IN" sz="1600" b="0" i="0" u="none" strike="noStrike" baseline="0">
              <a:solidFill>
                <a:srgbClr val="F2F8F8"/>
              </a:solidFill>
              <a:latin typeface="JetBrains Mono" pitchFamily="2" charset="0"/>
            </a:endParaRPr>
          </a:p>
        </p:txBody>
      </p:sp>
      <p:sp>
        <p:nvSpPr>
          <p:cNvPr id="8" name="TextBox 7">
            <a:extLst>
              <a:ext uri="{FF2B5EF4-FFF2-40B4-BE49-F238E27FC236}">
                <a16:creationId xmlns:a16="http://schemas.microsoft.com/office/drawing/2014/main" id="{50B48347-5061-9306-FA17-BDBEC50F1FEA}"/>
              </a:ext>
            </a:extLst>
          </p:cNvPr>
          <p:cNvSpPr txBox="1"/>
          <p:nvPr/>
        </p:nvSpPr>
        <p:spPr>
          <a:xfrm>
            <a:off x="6331048" y="2989874"/>
            <a:ext cx="5641731" cy="1815882"/>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80B0E0"/>
                </a:solidFill>
                <a:latin typeface="JetBrains Mono" pitchFamily="2" charset="0"/>
              </a:rPr>
              <a:t>struct</a:t>
            </a:r>
            <a:r>
              <a:rPr lang="en-IN" sz="1600" b="0" i="0" u="none" strike="noStrike" baseline="0">
                <a:solidFill>
                  <a:srgbClr val="F2F8F8"/>
                </a:solidFill>
                <a:latin typeface="Cambria" panose="02040503050406030204" pitchFamily="18" charset="0"/>
              </a:rPr>
              <a:t> </a:t>
            </a:r>
            <a:r>
              <a:rPr lang="en-IN" sz="1600" b="0" i="0" u="none" strike="noStrike" baseline="0" err="1">
                <a:solidFill>
                  <a:srgbClr val="4EC9B0"/>
                </a:solidFill>
                <a:latin typeface="JetBrains Mono" pitchFamily="2" charset="0"/>
              </a:rPr>
              <a:t>suspend_always</a:t>
            </a:r>
            <a:r>
              <a:rPr lang="en-IN" sz="1600" b="0" i="0" u="none" strike="noStrike" baseline="0">
                <a:solidFill>
                  <a:srgbClr val="F2F8F8"/>
                </a:solidFill>
                <a:latin typeface="Cambria" panose="02040503050406030204" pitchFamily="18" charset="0"/>
              </a:rPr>
              <a:t> </a:t>
            </a:r>
            <a:r>
              <a:rPr lang="en-IN" sz="1600" b="0" i="0" u="none" strike="noStrike" baseline="0">
                <a:solidFill>
                  <a:srgbClr val="B4B4B4"/>
                </a:solidFill>
                <a:latin typeface="JetBrains Mono" pitchFamily="2" charset="0"/>
              </a:rPr>
              <a:t>{</a:t>
            </a:r>
            <a:endParaRPr lang="en-IN" sz="1600" b="0" i="0" u="none" strike="noStrike" baseline="0">
              <a:solidFill>
                <a:srgbClr val="F2F8F8"/>
              </a:solidFill>
              <a:latin typeface="JetBrains Mono" pitchFamily="2" charset="0"/>
            </a:endParaRPr>
          </a:p>
          <a:p>
            <a:pPr marR="0" algn="l" rtl="0"/>
            <a:r>
              <a:rPr lang="en-US" sz="1600" b="0" i="0" u="none" strike="noStrike" baseline="0">
                <a:solidFill>
                  <a:srgbClr val="B0E080"/>
                </a:solidFill>
                <a:latin typeface="JetBrains Mono" pitchFamily="2" charset="0"/>
              </a:rPr>
              <a:t>	bool</a:t>
            </a:r>
            <a:r>
              <a:rPr lang="en-US" sz="1600" b="0" i="0" u="none" strike="noStrike" baseline="0">
                <a:solidFill>
                  <a:srgbClr val="F2F8F8"/>
                </a:solidFill>
                <a:latin typeface="Cambria" panose="02040503050406030204" pitchFamily="18" charset="0"/>
              </a:rPr>
              <a:t> </a:t>
            </a:r>
            <a:r>
              <a:rPr lang="en-US" sz="1600" b="0" i="0" u="none" strike="noStrike" baseline="0" err="1">
                <a:solidFill>
                  <a:srgbClr val="DCDCAA"/>
                </a:solidFill>
                <a:latin typeface="JetBrains Mono" pitchFamily="2" charset="0"/>
              </a:rPr>
              <a:t>await_ready</a:t>
            </a:r>
            <a:r>
              <a:rPr lang="en-US" sz="1600" b="0" i="0" u="none" strike="noStrike" baseline="0">
                <a:solidFill>
                  <a:srgbClr val="B4B4B4"/>
                </a:solidFill>
                <a:latin typeface="JetBrains Mono" pitchFamily="2" charset="0"/>
              </a:rPr>
              <a:t>()</a:t>
            </a:r>
            <a:r>
              <a:rPr lang="en-US" sz="1600" b="0" i="0" u="none" strike="noStrike" baseline="0">
                <a:solidFill>
                  <a:srgbClr val="F2F8F8"/>
                </a:solidFill>
                <a:latin typeface="Cambria" panose="02040503050406030204" pitchFamily="18" charset="0"/>
              </a:rPr>
              <a:t> </a:t>
            </a:r>
            <a:r>
              <a:rPr lang="en-US" sz="1600" b="0" i="0" u="none" strike="noStrike" baseline="0">
                <a:solidFill>
                  <a:srgbClr val="80B0E0"/>
                </a:solidFill>
                <a:latin typeface="JetBrains Mono" pitchFamily="2" charset="0"/>
              </a:rPr>
              <a:t> </a:t>
            </a:r>
            <a:r>
              <a:rPr lang="en-US" sz="1600" b="0" i="0" u="none" strike="noStrike" baseline="0">
                <a:solidFill>
                  <a:srgbClr val="B4B4B4"/>
                </a:solidFill>
                <a:latin typeface="JetBrains Mono" pitchFamily="2" charset="0"/>
              </a:rPr>
              <a:t>{</a:t>
            </a:r>
            <a:endParaRPr lang="en-US" sz="1600" b="0" i="0" u="none" strike="noStrike" baseline="0">
              <a:solidFill>
                <a:srgbClr val="F2F8F8"/>
              </a:solidFill>
              <a:latin typeface="JetBrains Mono" pitchFamily="2" charset="0"/>
            </a:endParaRPr>
          </a:p>
          <a:p>
            <a:pPr marR="0" algn="l" rtl="0"/>
            <a:r>
              <a:rPr lang="en-IN" sz="1600" b="0" i="0" u="none" strike="noStrike" baseline="0">
                <a:solidFill>
                  <a:srgbClr val="F2F8F8"/>
                </a:solidFill>
                <a:latin typeface="Cambria" panose="02040503050406030204" pitchFamily="18" charset="0"/>
              </a:rPr>
              <a:t>		</a:t>
            </a:r>
            <a:r>
              <a:rPr lang="en-IN" sz="1600" b="0" i="0" u="none" strike="noStrike" baseline="0">
                <a:solidFill>
                  <a:srgbClr val="D8A0DF"/>
                </a:solidFill>
                <a:latin typeface="JetBrains Mono" pitchFamily="2" charset="0"/>
              </a:rPr>
              <a:t>return</a:t>
            </a:r>
            <a:r>
              <a:rPr lang="en-IN" sz="1600" b="0" i="0" u="none" strike="noStrike" baseline="0">
                <a:solidFill>
                  <a:srgbClr val="F2F8F8"/>
                </a:solidFill>
                <a:latin typeface="Cambria" panose="02040503050406030204" pitchFamily="18" charset="0"/>
              </a:rPr>
              <a:t> </a:t>
            </a:r>
            <a:r>
              <a:rPr lang="en-IN" sz="1600" b="0" i="0" u="none" strike="noStrike" baseline="0">
                <a:solidFill>
                  <a:srgbClr val="E08080"/>
                </a:solidFill>
                <a:latin typeface="JetBrains Mono" pitchFamily="2" charset="0"/>
              </a:rPr>
              <a:t>false</a:t>
            </a:r>
            <a:r>
              <a:rPr lang="en-IN" sz="1600" b="0" i="0" u="none" strike="noStrike" baseline="0">
                <a:solidFill>
                  <a:srgbClr val="B4B4B4"/>
                </a:solidFill>
                <a:latin typeface="JetBrains Mono" pitchFamily="2" charset="0"/>
              </a:rPr>
              <a:t>;</a:t>
            </a:r>
            <a:endParaRPr lang="en-IN" sz="1600" b="0" i="0" u="none" strike="noStrike" baseline="0">
              <a:solidFill>
                <a:srgbClr val="F2F8F8"/>
              </a:solidFill>
              <a:latin typeface="JetBrains Mono" pitchFamily="2" charset="0"/>
            </a:endParaRPr>
          </a:p>
          <a:p>
            <a:pPr marR="0" algn="l" rtl="0"/>
            <a:r>
              <a:rPr lang="en-IN" sz="1600" b="0" i="0" u="none" strike="noStrike" baseline="0">
                <a:solidFill>
                  <a:srgbClr val="F2F8F8"/>
                </a:solidFill>
                <a:latin typeface="JetBrains Mono" pitchFamily="2" charset="0"/>
              </a:rPr>
              <a:t>	</a:t>
            </a:r>
            <a:r>
              <a:rPr lang="en-IN" sz="1600" b="0" i="0" u="none" strike="noStrike" baseline="0">
                <a:solidFill>
                  <a:srgbClr val="B4B4B4"/>
                </a:solidFill>
                <a:latin typeface="JetBrains Mono" pitchFamily="2" charset="0"/>
              </a:rPr>
              <a:t>}</a:t>
            </a:r>
            <a:endParaRPr lang="en-IN" sz="1600" b="0" i="0" u="none" strike="noStrike" baseline="0">
              <a:solidFill>
                <a:srgbClr val="F2F8F8"/>
              </a:solidFill>
              <a:latin typeface="JetBrains Mono" pitchFamily="2" charset="0"/>
            </a:endParaRPr>
          </a:p>
          <a:p>
            <a:pPr marR="0" algn="l" rtl="0"/>
            <a:r>
              <a:rPr lang="en-IN" sz="1600" b="0" i="0" u="none" strike="noStrike" baseline="0">
                <a:solidFill>
                  <a:srgbClr val="F2F8F8"/>
                </a:solidFill>
                <a:latin typeface="Cambria" panose="02040503050406030204" pitchFamily="18" charset="0"/>
              </a:rPr>
              <a:t>	</a:t>
            </a:r>
            <a:r>
              <a:rPr lang="en-IN" sz="1600" b="0" i="0" u="none" strike="noStrike" baseline="0">
                <a:solidFill>
                  <a:srgbClr val="B0E080"/>
                </a:solidFill>
                <a:latin typeface="JetBrains Mono" pitchFamily="2" charset="0"/>
              </a:rPr>
              <a:t>void</a:t>
            </a:r>
            <a:r>
              <a:rPr lang="en-IN" sz="1600" b="0" i="0" u="none" strike="noStrike" baseline="0">
                <a:solidFill>
                  <a:srgbClr val="F2F8F8"/>
                </a:solidFill>
                <a:latin typeface="Cambria" panose="02040503050406030204" pitchFamily="18" charset="0"/>
              </a:rPr>
              <a:t> </a:t>
            </a:r>
            <a:r>
              <a:rPr lang="en-IN" sz="1600" b="0" i="0" u="none" strike="noStrike" baseline="0" err="1">
                <a:solidFill>
                  <a:srgbClr val="DCDCAA"/>
                </a:solidFill>
                <a:latin typeface="JetBrains Mono" pitchFamily="2" charset="0"/>
              </a:rPr>
              <a:t>await_suspend</a:t>
            </a:r>
            <a:r>
              <a:rPr lang="en-IN" sz="1600" b="0" i="0" u="none" strike="noStrike" baseline="0">
                <a:solidFill>
                  <a:srgbClr val="B4B4B4"/>
                </a:solidFill>
                <a:latin typeface="JetBrains Mono" pitchFamily="2" charset="0"/>
              </a:rPr>
              <a:t>(</a:t>
            </a:r>
            <a:r>
              <a:rPr lang="en-IN" sz="1600" b="0" i="0" u="none" strike="noStrike" baseline="0" err="1">
                <a:solidFill>
                  <a:srgbClr val="4EC9B0"/>
                </a:solidFill>
                <a:latin typeface="JetBrains Mono" pitchFamily="2" charset="0"/>
              </a:rPr>
              <a:t>coroutine_handle</a:t>
            </a:r>
            <a:r>
              <a:rPr lang="en-IN" sz="1600" b="0" i="0" u="none" strike="noStrike" baseline="0">
                <a:solidFill>
                  <a:srgbClr val="B4B4B4"/>
                </a:solidFill>
                <a:latin typeface="JetBrains Mono" pitchFamily="2" charset="0"/>
              </a:rPr>
              <a:t>&lt;&gt;){}</a:t>
            </a:r>
            <a:endParaRPr lang="en-IN" sz="1600" b="0" i="0" u="none" strike="noStrike" baseline="0">
              <a:solidFill>
                <a:srgbClr val="F2F8F8"/>
              </a:solidFill>
              <a:latin typeface="JetBrains Mono" pitchFamily="2" charset="0"/>
            </a:endParaRPr>
          </a:p>
          <a:p>
            <a:pPr marR="0" algn="l" rtl="0"/>
            <a:r>
              <a:rPr lang="en-IN" sz="1600" b="0" i="0" u="none" strike="noStrike" baseline="0">
                <a:solidFill>
                  <a:srgbClr val="B0E080"/>
                </a:solidFill>
                <a:latin typeface="JetBrains Mono" pitchFamily="2" charset="0"/>
              </a:rPr>
              <a:t>	void</a:t>
            </a:r>
            <a:r>
              <a:rPr lang="en-IN" sz="1600" b="0" i="0" u="none" strike="noStrike" baseline="0">
                <a:solidFill>
                  <a:srgbClr val="F2F8F8"/>
                </a:solidFill>
                <a:latin typeface="Cambria" panose="02040503050406030204" pitchFamily="18" charset="0"/>
              </a:rPr>
              <a:t> </a:t>
            </a:r>
            <a:r>
              <a:rPr lang="en-IN" sz="1600" b="0" i="0" u="none" strike="noStrike" baseline="0" err="1">
                <a:solidFill>
                  <a:srgbClr val="DCDCAA"/>
                </a:solidFill>
                <a:latin typeface="JetBrains Mono" pitchFamily="2" charset="0"/>
              </a:rPr>
              <a:t>await_resume</a:t>
            </a:r>
            <a:r>
              <a:rPr lang="en-IN" sz="1600" b="0" i="0" u="none" strike="noStrike" baseline="0">
                <a:solidFill>
                  <a:srgbClr val="B4B4B4"/>
                </a:solidFill>
                <a:latin typeface="JetBrains Mono" pitchFamily="2" charset="0"/>
              </a:rPr>
              <a:t>()</a:t>
            </a:r>
            <a:r>
              <a:rPr lang="en-IN" sz="1600" b="0" i="0" u="none" strike="noStrike" baseline="0">
                <a:solidFill>
                  <a:srgbClr val="F2F8F8"/>
                </a:solidFill>
                <a:latin typeface="Cambria" panose="02040503050406030204" pitchFamily="18" charset="0"/>
              </a:rPr>
              <a:t> </a:t>
            </a:r>
            <a:r>
              <a:rPr lang="en-IN" sz="1600" b="0" i="0" u="none" strike="noStrike" baseline="0" err="1">
                <a:solidFill>
                  <a:srgbClr val="80B0E0"/>
                </a:solidFill>
                <a:latin typeface="JetBrains Mono" pitchFamily="2" charset="0"/>
              </a:rPr>
              <a:t>const</a:t>
            </a:r>
            <a:r>
              <a:rPr lang="en-IN" sz="1600" b="0" i="0" u="none" strike="noStrike" baseline="0">
                <a:solidFill>
                  <a:srgbClr val="F2F8F8"/>
                </a:solidFill>
                <a:latin typeface="Cambria" panose="02040503050406030204" pitchFamily="18" charset="0"/>
              </a:rPr>
              <a:t> </a:t>
            </a:r>
            <a:r>
              <a:rPr lang="en-IN" sz="1600" b="0" i="0" u="none" strike="noStrike" baseline="0" err="1">
                <a:solidFill>
                  <a:srgbClr val="80B0E0"/>
                </a:solidFill>
                <a:latin typeface="JetBrains Mono" pitchFamily="2" charset="0"/>
              </a:rPr>
              <a:t>noexcept</a:t>
            </a:r>
            <a:r>
              <a:rPr lang="en-IN" sz="1600" b="0" i="0" u="none" strike="noStrike" baseline="0">
                <a:solidFill>
                  <a:srgbClr val="F2F8F8"/>
                </a:solidFill>
                <a:latin typeface="Cambria" panose="02040503050406030204" pitchFamily="18" charset="0"/>
              </a:rPr>
              <a:t> </a:t>
            </a:r>
            <a:r>
              <a:rPr lang="en-IN" sz="1600" b="0" i="0" u="none" strike="noStrike" baseline="0">
                <a:solidFill>
                  <a:srgbClr val="B4B4B4"/>
                </a:solidFill>
                <a:latin typeface="JetBrains Mono" pitchFamily="2" charset="0"/>
              </a:rPr>
              <a:t>{}</a:t>
            </a:r>
            <a:endParaRPr lang="en-IN" sz="1600" b="0" i="0" u="none" strike="noStrike" baseline="0">
              <a:solidFill>
                <a:srgbClr val="F2F8F8"/>
              </a:solidFill>
              <a:latin typeface="JetBrains Mono" pitchFamily="2" charset="0"/>
            </a:endParaRPr>
          </a:p>
          <a:p>
            <a:pPr marR="0" algn="l" rtl="0"/>
            <a:r>
              <a:rPr lang="en-IN" sz="1600" b="0" i="0" u="none" strike="noStrike" baseline="0">
                <a:solidFill>
                  <a:srgbClr val="B4B4B4"/>
                </a:solidFill>
                <a:latin typeface="JetBrains Mono" pitchFamily="2" charset="0"/>
              </a:rPr>
              <a:t>};</a:t>
            </a:r>
            <a:endParaRPr lang="en-IN" sz="1600" b="0" i="0" u="none" strike="noStrike" baseline="0">
              <a:solidFill>
                <a:srgbClr val="F2F8F8"/>
              </a:solidFill>
              <a:latin typeface="JetBrains Mono" pitchFamily="2" charset="0"/>
            </a:endParaRPr>
          </a:p>
        </p:txBody>
      </p:sp>
    </p:spTree>
    <p:extLst>
      <p:ext uri="{BB962C8B-B14F-4D97-AF65-F5344CB8AC3E}">
        <p14:creationId xmlns:p14="http://schemas.microsoft.com/office/powerpoint/2010/main" val="23238325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34EB-854E-4A7D-5E68-EE19F35264E8}"/>
              </a:ext>
            </a:extLst>
          </p:cNvPr>
          <p:cNvSpPr>
            <a:spLocks noGrp="1"/>
          </p:cNvSpPr>
          <p:nvPr>
            <p:ph type="title"/>
          </p:nvPr>
        </p:nvSpPr>
        <p:spPr/>
        <p:txBody>
          <a:bodyPr/>
          <a:lstStyle/>
          <a:p>
            <a:r>
              <a:rPr lang="en-US" err="1"/>
              <a:t>Awaiter</a:t>
            </a:r>
            <a:r>
              <a:rPr lang="en-US"/>
              <a:t> Execution</a:t>
            </a:r>
            <a:endParaRPr lang="en-IN"/>
          </a:p>
        </p:txBody>
      </p:sp>
      <p:sp>
        <p:nvSpPr>
          <p:cNvPr id="3" name="Content Placeholder 2">
            <a:extLst>
              <a:ext uri="{FF2B5EF4-FFF2-40B4-BE49-F238E27FC236}">
                <a16:creationId xmlns:a16="http://schemas.microsoft.com/office/drawing/2014/main" id="{2CE7CDFC-F15B-D71D-FBBD-889951229C87}"/>
              </a:ext>
            </a:extLst>
          </p:cNvPr>
          <p:cNvSpPr>
            <a:spLocks noGrp="1"/>
          </p:cNvSpPr>
          <p:nvPr>
            <p:ph idx="1"/>
          </p:nvPr>
        </p:nvSpPr>
        <p:spPr/>
        <p:txBody>
          <a:bodyPr>
            <a:normAutofit/>
          </a:bodyPr>
          <a:lstStyle/>
          <a:p>
            <a:r>
              <a:rPr lang="en-US"/>
              <a:t>Call </a:t>
            </a:r>
            <a:r>
              <a:rPr lang="en-US" i="1" err="1">
                <a:solidFill>
                  <a:schemeClr val="accent1">
                    <a:lumMod val="75000"/>
                  </a:schemeClr>
                </a:solidFill>
              </a:rPr>
              <a:t>await_ready</a:t>
            </a:r>
            <a:r>
              <a:rPr lang="en-US" i="1">
                <a:solidFill>
                  <a:schemeClr val="accent1">
                    <a:lumMod val="75000"/>
                  </a:schemeClr>
                </a:solidFill>
              </a:rPr>
              <a:t>() </a:t>
            </a:r>
          </a:p>
          <a:p>
            <a:r>
              <a:rPr lang="en-US"/>
              <a:t>If it returns false, suspend the coroutine</a:t>
            </a:r>
          </a:p>
          <a:p>
            <a:r>
              <a:rPr lang="en-US"/>
              <a:t>Call</a:t>
            </a:r>
            <a:r>
              <a:rPr lang="en-US" i="1"/>
              <a:t> </a:t>
            </a:r>
            <a:r>
              <a:rPr lang="en-US" i="1" err="1">
                <a:solidFill>
                  <a:schemeClr val="accent1">
                    <a:lumMod val="75000"/>
                  </a:schemeClr>
                </a:solidFill>
              </a:rPr>
              <a:t>await_suspend</a:t>
            </a:r>
            <a:r>
              <a:rPr lang="en-US" i="1">
                <a:solidFill>
                  <a:schemeClr val="accent1">
                    <a:lumMod val="75000"/>
                  </a:schemeClr>
                </a:solidFill>
              </a:rPr>
              <a:t>(handle)</a:t>
            </a:r>
          </a:p>
          <a:p>
            <a:r>
              <a:rPr lang="en-US"/>
              <a:t>Return to caller</a:t>
            </a:r>
          </a:p>
          <a:p>
            <a:r>
              <a:rPr lang="en-US"/>
              <a:t>When caller resumes the coroutine, call </a:t>
            </a:r>
            <a:r>
              <a:rPr lang="en-US" i="1" err="1">
                <a:solidFill>
                  <a:schemeClr val="accent1">
                    <a:lumMod val="75000"/>
                  </a:schemeClr>
                </a:solidFill>
              </a:rPr>
              <a:t>await_resume</a:t>
            </a:r>
            <a:r>
              <a:rPr lang="en-US" i="1">
                <a:solidFill>
                  <a:schemeClr val="accent1">
                    <a:lumMod val="75000"/>
                  </a:schemeClr>
                </a:solidFill>
              </a:rPr>
              <a:t>()</a:t>
            </a:r>
          </a:p>
          <a:p>
            <a:r>
              <a:rPr lang="en-US"/>
              <a:t>Resume coroutine execution</a:t>
            </a:r>
          </a:p>
        </p:txBody>
      </p:sp>
    </p:spTree>
    <p:extLst>
      <p:ext uri="{BB962C8B-B14F-4D97-AF65-F5344CB8AC3E}">
        <p14:creationId xmlns:p14="http://schemas.microsoft.com/office/powerpoint/2010/main" val="257824512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34EB-854E-4A7D-5E68-EE19F35264E8}"/>
              </a:ext>
            </a:extLst>
          </p:cNvPr>
          <p:cNvSpPr>
            <a:spLocks noGrp="1"/>
          </p:cNvSpPr>
          <p:nvPr>
            <p:ph type="title"/>
          </p:nvPr>
        </p:nvSpPr>
        <p:spPr/>
        <p:txBody>
          <a:bodyPr/>
          <a:lstStyle/>
          <a:p>
            <a:r>
              <a:rPr lang="en-US" err="1"/>
              <a:t>Awaiter</a:t>
            </a:r>
            <a:r>
              <a:rPr lang="en-US"/>
              <a:t> Execution</a:t>
            </a:r>
            <a:endParaRPr lang="en-IN"/>
          </a:p>
        </p:txBody>
      </p:sp>
      <p:sp>
        <p:nvSpPr>
          <p:cNvPr id="3" name="Content Placeholder 2">
            <a:extLst>
              <a:ext uri="{FF2B5EF4-FFF2-40B4-BE49-F238E27FC236}">
                <a16:creationId xmlns:a16="http://schemas.microsoft.com/office/drawing/2014/main" id="{2CE7CDFC-F15B-D71D-FBBD-889951229C87}"/>
              </a:ext>
            </a:extLst>
          </p:cNvPr>
          <p:cNvSpPr>
            <a:spLocks noGrp="1"/>
          </p:cNvSpPr>
          <p:nvPr>
            <p:ph idx="1"/>
          </p:nvPr>
        </p:nvSpPr>
        <p:spPr/>
        <p:txBody>
          <a:bodyPr/>
          <a:lstStyle/>
          <a:p>
            <a:r>
              <a:rPr lang="en-US"/>
              <a:t>Call </a:t>
            </a:r>
            <a:r>
              <a:rPr lang="en-US" i="1" err="1">
                <a:solidFill>
                  <a:schemeClr val="accent1">
                    <a:lumMod val="75000"/>
                  </a:schemeClr>
                </a:solidFill>
              </a:rPr>
              <a:t>await_ready</a:t>
            </a:r>
            <a:r>
              <a:rPr lang="en-US" i="1">
                <a:solidFill>
                  <a:schemeClr val="accent1">
                    <a:lumMod val="75000"/>
                  </a:schemeClr>
                </a:solidFill>
              </a:rPr>
              <a:t>() </a:t>
            </a:r>
          </a:p>
          <a:p>
            <a:r>
              <a:rPr lang="en-US"/>
              <a:t>If it returns true, continue executing coroutine</a:t>
            </a:r>
          </a:p>
          <a:p>
            <a:r>
              <a:rPr lang="en-US"/>
              <a:t>Call </a:t>
            </a:r>
            <a:r>
              <a:rPr lang="en-US" i="1" err="1">
                <a:solidFill>
                  <a:schemeClr val="accent1">
                    <a:lumMod val="75000"/>
                  </a:schemeClr>
                </a:solidFill>
              </a:rPr>
              <a:t>await_resume</a:t>
            </a:r>
            <a:r>
              <a:rPr lang="en-US" i="1">
                <a:solidFill>
                  <a:schemeClr val="accent1">
                    <a:lumMod val="75000"/>
                  </a:schemeClr>
                </a:solidFill>
              </a:rPr>
              <a:t>()</a:t>
            </a:r>
          </a:p>
          <a:p>
            <a:r>
              <a:rPr lang="en-US"/>
              <a:t>Continue coroutine execution</a:t>
            </a:r>
          </a:p>
        </p:txBody>
      </p:sp>
    </p:spTree>
    <p:extLst>
      <p:ext uri="{BB962C8B-B14F-4D97-AF65-F5344CB8AC3E}">
        <p14:creationId xmlns:p14="http://schemas.microsoft.com/office/powerpoint/2010/main" val="15894485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8FFD-D3AD-AD82-705C-1B1AF372DB16}"/>
              </a:ext>
            </a:extLst>
          </p:cNvPr>
          <p:cNvSpPr>
            <a:spLocks noGrp="1"/>
          </p:cNvSpPr>
          <p:nvPr>
            <p:ph type="title"/>
          </p:nvPr>
        </p:nvSpPr>
        <p:spPr/>
        <p:txBody>
          <a:bodyPr/>
          <a:lstStyle/>
          <a:p>
            <a:r>
              <a:rPr lang="en-US"/>
              <a:t>Format Specification</a:t>
            </a:r>
            <a:endParaRPr lang="en-IN"/>
          </a:p>
        </p:txBody>
      </p:sp>
      <p:sp>
        <p:nvSpPr>
          <p:cNvPr id="3" name="Content Placeholder 2">
            <a:extLst>
              <a:ext uri="{FF2B5EF4-FFF2-40B4-BE49-F238E27FC236}">
                <a16:creationId xmlns:a16="http://schemas.microsoft.com/office/drawing/2014/main" id="{DFC9BF7F-FCA6-1AD8-A24B-BA510A7CFB7D}"/>
              </a:ext>
            </a:extLst>
          </p:cNvPr>
          <p:cNvSpPr>
            <a:spLocks noGrp="1"/>
          </p:cNvSpPr>
          <p:nvPr>
            <p:ph idx="1"/>
          </p:nvPr>
        </p:nvSpPr>
        <p:spPr/>
        <p:txBody>
          <a:bodyPr/>
          <a:lstStyle/>
          <a:p>
            <a:r>
              <a:rPr lang="en-US"/>
              <a:t>Format specification can contain the following</a:t>
            </a:r>
          </a:p>
          <a:p>
            <a:pPr lvl="1"/>
            <a:r>
              <a:rPr lang="en-US"/>
              <a:t>fill</a:t>
            </a:r>
          </a:p>
          <a:p>
            <a:pPr lvl="1"/>
            <a:r>
              <a:rPr lang="en-US"/>
              <a:t>alignment</a:t>
            </a:r>
          </a:p>
          <a:p>
            <a:pPr lvl="1"/>
            <a:r>
              <a:rPr lang="en-US"/>
              <a:t>sign</a:t>
            </a:r>
          </a:p>
          <a:p>
            <a:pPr lvl="1"/>
            <a:r>
              <a:rPr lang="en-US"/>
              <a:t>width &amp; precision</a:t>
            </a:r>
          </a:p>
          <a:p>
            <a:r>
              <a:rPr lang="en-IN"/>
              <a:t>The specification can be specified through replacement fields</a:t>
            </a:r>
          </a:p>
        </p:txBody>
      </p:sp>
    </p:spTree>
    <p:extLst>
      <p:ext uri="{BB962C8B-B14F-4D97-AF65-F5344CB8AC3E}">
        <p14:creationId xmlns:p14="http://schemas.microsoft.com/office/powerpoint/2010/main" val="21830610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4CA9A-801C-8ECE-9FCF-73DD98BC03EF}"/>
              </a:ext>
            </a:extLst>
          </p:cNvPr>
          <p:cNvSpPr>
            <a:spLocks noGrp="1"/>
          </p:cNvSpPr>
          <p:nvPr>
            <p:ph type="title"/>
          </p:nvPr>
        </p:nvSpPr>
        <p:spPr/>
        <p:txBody>
          <a:bodyPr/>
          <a:lstStyle/>
          <a:p>
            <a:r>
              <a:rPr lang="en-US" dirty="0" err="1"/>
              <a:t>Awaiter</a:t>
            </a:r>
            <a:r>
              <a:rPr lang="en-US" dirty="0"/>
              <a:t> Methods</a:t>
            </a:r>
            <a:endParaRPr lang="en-IN" dirty="0"/>
          </a:p>
        </p:txBody>
      </p:sp>
      <p:sp>
        <p:nvSpPr>
          <p:cNvPr id="3" name="TextBox 2">
            <a:extLst>
              <a:ext uri="{FF2B5EF4-FFF2-40B4-BE49-F238E27FC236}">
                <a16:creationId xmlns:a16="http://schemas.microsoft.com/office/drawing/2014/main" id="{63F10F37-BC3D-859A-FEBD-8E65300A6B52}"/>
              </a:ext>
            </a:extLst>
          </p:cNvPr>
          <p:cNvSpPr txBox="1"/>
          <p:nvPr/>
        </p:nvSpPr>
        <p:spPr>
          <a:xfrm>
            <a:off x="944734" y="1970816"/>
            <a:ext cx="10835936" cy="3697487"/>
          </a:xfrm>
          <a:prstGeom prst="rect">
            <a:avLst/>
          </a:prstGeom>
          <a:noFill/>
        </p:spPr>
        <p:txBody>
          <a:bodyPr wrap="square">
            <a:spAutoFit/>
          </a:bodyPr>
          <a:lstStyle/>
          <a:p>
            <a:pPr>
              <a:lnSpc>
                <a:spcPct val="150000"/>
              </a:lnSpc>
            </a:pPr>
            <a:r>
              <a:rPr lang="en-IN" sz="3200" b="0" i="0" dirty="0">
                <a:solidFill>
                  <a:srgbClr val="7928A1"/>
                </a:solidFill>
                <a:effectLst/>
                <a:latin typeface="JetBrains Mono" pitchFamily="2" charset="0"/>
              </a:rPr>
              <a:t>struct</a:t>
            </a:r>
            <a:r>
              <a:rPr lang="en-IN" sz="3200" b="0" i="0" dirty="0">
                <a:solidFill>
                  <a:srgbClr val="545454"/>
                </a:solidFill>
                <a:effectLst/>
                <a:latin typeface="JetBrains Mono" pitchFamily="2" charset="0"/>
              </a:rPr>
              <a:t> </a:t>
            </a:r>
            <a:r>
              <a:rPr lang="en-IN" sz="3200" b="0" i="0" dirty="0" err="1">
                <a:solidFill>
                  <a:srgbClr val="007FAA"/>
                </a:solidFill>
                <a:effectLst/>
                <a:latin typeface="JetBrains Mono" pitchFamily="2" charset="0"/>
              </a:rPr>
              <a:t>Awaiter</a:t>
            </a:r>
            <a:r>
              <a:rPr lang="en-IN" sz="3200" b="0" i="0" dirty="0">
                <a:solidFill>
                  <a:srgbClr val="545454"/>
                </a:solidFill>
                <a:effectLst/>
                <a:latin typeface="JetBrains Mono" pitchFamily="2" charset="0"/>
              </a:rPr>
              <a:t> { </a:t>
            </a:r>
          </a:p>
          <a:p>
            <a:pPr>
              <a:lnSpc>
                <a:spcPct val="150000"/>
              </a:lnSpc>
            </a:pPr>
            <a:r>
              <a:rPr lang="en-IN" sz="3200" b="0" i="0" dirty="0">
                <a:solidFill>
                  <a:srgbClr val="AA5D00"/>
                </a:solidFill>
                <a:effectLst/>
                <a:latin typeface="JetBrains Mono" pitchFamily="2" charset="0"/>
              </a:rPr>
              <a:t>	bool</a:t>
            </a:r>
            <a:r>
              <a:rPr lang="en-IN" sz="3200" b="0" i="0" dirty="0">
                <a:solidFill>
                  <a:srgbClr val="545454"/>
                </a:solidFill>
                <a:effectLst/>
                <a:latin typeface="JetBrains Mono" pitchFamily="2" charset="0"/>
              </a:rPr>
              <a:t> </a:t>
            </a:r>
            <a:r>
              <a:rPr lang="en-IN" sz="3200" b="0" i="0" dirty="0" err="1">
                <a:solidFill>
                  <a:srgbClr val="007FAA"/>
                </a:solidFill>
                <a:effectLst/>
                <a:latin typeface="JetBrains Mono" pitchFamily="2" charset="0"/>
              </a:rPr>
              <a:t>await_ready</a:t>
            </a:r>
            <a:r>
              <a:rPr lang="en-IN" sz="3200" b="0" i="0" dirty="0">
                <a:solidFill>
                  <a:srgbClr val="AA5D00"/>
                </a:solidFill>
                <a:effectLst/>
                <a:latin typeface="JetBrains Mono" pitchFamily="2" charset="0"/>
              </a:rPr>
              <a:t>()</a:t>
            </a:r>
            <a:r>
              <a:rPr lang="en-IN" sz="3200" b="0" i="0" dirty="0">
                <a:solidFill>
                  <a:srgbClr val="545454"/>
                </a:solidFill>
                <a:effectLst/>
                <a:latin typeface="JetBrains Mono" pitchFamily="2" charset="0"/>
              </a:rPr>
              <a:t>; 	</a:t>
            </a:r>
          </a:p>
          <a:p>
            <a:pPr>
              <a:lnSpc>
                <a:spcPct val="150000"/>
              </a:lnSpc>
            </a:pPr>
            <a:r>
              <a:rPr lang="en-IN" sz="3200" dirty="0">
                <a:solidFill>
                  <a:srgbClr val="545454"/>
                </a:solidFill>
                <a:latin typeface="JetBrains Mono" pitchFamily="2" charset="0"/>
              </a:rPr>
              <a:t>	</a:t>
            </a:r>
            <a:r>
              <a:rPr lang="en-IN" sz="3200" b="0" i="0" dirty="0">
                <a:solidFill>
                  <a:srgbClr val="AA5D00"/>
                </a:solidFill>
                <a:effectLst/>
                <a:latin typeface="JetBrains Mono" pitchFamily="2" charset="0"/>
              </a:rPr>
              <a:t>auto</a:t>
            </a:r>
            <a:r>
              <a:rPr lang="en-IN" sz="3200" b="0" i="0" dirty="0">
                <a:solidFill>
                  <a:srgbClr val="545454"/>
                </a:solidFill>
                <a:effectLst/>
                <a:latin typeface="JetBrains Mono" pitchFamily="2" charset="0"/>
              </a:rPr>
              <a:t> </a:t>
            </a:r>
            <a:r>
              <a:rPr lang="en-IN" sz="3200" b="0" i="0" dirty="0" err="1">
                <a:solidFill>
                  <a:srgbClr val="007FAA"/>
                </a:solidFill>
                <a:effectLst/>
                <a:latin typeface="JetBrains Mono" pitchFamily="2" charset="0"/>
              </a:rPr>
              <a:t>await_suspend</a:t>
            </a:r>
            <a:r>
              <a:rPr lang="en-IN" sz="3200" b="0" i="0" dirty="0">
                <a:solidFill>
                  <a:srgbClr val="AA5D00"/>
                </a:solidFill>
                <a:effectLst/>
                <a:latin typeface="JetBrains Mono" pitchFamily="2" charset="0"/>
              </a:rPr>
              <a:t>(</a:t>
            </a:r>
            <a:r>
              <a:rPr lang="en-IN" sz="3200" b="0" i="0" dirty="0" err="1">
                <a:solidFill>
                  <a:srgbClr val="AA5D00"/>
                </a:solidFill>
                <a:effectLst/>
                <a:latin typeface="JetBrains Mono" pitchFamily="2" charset="0"/>
              </a:rPr>
              <a:t>coroutine_handle</a:t>
            </a:r>
            <a:r>
              <a:rPr lang="en-IN" sz="3200" b="0" i="0" dirty="0">
                <a:solidFill>
                  <a:srgbClr val="AA5D00"/>
                </a:solidFill>
                <a:effectLst/>
                <a:latin typeface="JetBrains Mono" pitchFamily="2" charset="0"/>
              </a:rPr>
              <a:t>&lt;&gt;)</a:t>
            </a:r>
            <a:r>
              <a:rPr lang="en-IN" sz="3200" b="0" i="0" dirty="0">
                <a:solidFill>
                  <a:srgbClr val="545454"/>
                </a:solidFill>
                <a:effectLst/>
                <a:latin typeface="JetBrains Mono" pitchFamily="2" charset="0"/>
              </a:rPr>
              <a:t>; 	</a:t>
            </a:r>
          </a:p>
          <a:p>
            <a:pPr>
              <a:lnSpc>
                <a:spcPct val="150000"/>
              </a:lnSpc>
            </a:pPr>
            <a:r>
              <a:rPr lang="en-IN" sz="3200" dirty="0">
                <a:solidFill>
                  <a:srgbClr val="545454"/>
                </a:solidFill>
                <a:latin typeface="JetBrains Mono" pitchFamily="2" charset="0"/>
              </a:rPr>
              <a:t>	</a:t>
            </a:r>
            <a:r>
              <a:rPr lang="en-IN" sz="3200" b="0" i="0" dirty="0">
                <a:solidFill>
                  <a:srgbClr val="AA5D00"/>
                </a:solidFill>
                <a:effectLst/>
                <a:latin typeface="JetBrains Mono" pitchFamily="2" charset="0"/>
              </a:rPr>
              <a:t>auto</a:t>
            </a:r>
            <a:r>
              <a:rPr lang="en-IN" sz="3200" b="0" i="0" dirty="0">
                <a:solidFill>
                  <a:srgbClr val="545454"/>
                </a:solidFill>
                <a:effectLst/>
                <a:latin typeface="JetBrains Mono" pitchFamily="2" charset="0"/>
              </a:rPr>
              <a:t> </a:t>
            </a:r>
            <a:r>
              <a:rPr lang="en-IN" sz="3200" b="0" i="0" dirty="0" err="1">
                <a:solidFill>
                  <a:srgbClr val="007FAA"/>
                </a:solidFill>
                <a:effectLst/>
                <a:latin typeface="JetBrains Mono" pitchFamily="2" charset="0"/>
              </a:rPr>
              <a:t>await_resume</a:t>
            </a:r>
            <a:r>
              <a:rPr lang="en-IN" sz="3200" b="0" i="0" dirty="0">
                <a:solidFill>
                  <a:srgbClr val="AA5D00"/>
                </a:solidFill>
                <a:effectLst/>
                <a:latin typeface="JetBrains Mono" pitchFamily="2" charset="0"/>
              </a:rPr>
              <a:t>()</a:t>
            </a:r>
            <a:r>
              <a:rPr lang="en-IN" sz="3200" b="0" i="0" dirty="0">
                <a:solidFill>
                  <a:srgbClr val="545454"/>
                </a:solidFill>
                <a:effectLst/>
                <a:latin typeface="JetBrains Mono" pitchFamily="2" charset="0"/>
              </a:rPr>
              <a:t> </a:t>
            </a:r>
            <a:r>
              <a:rPr lang="en-IN" sz="3200" b="0" i="0" dirty="0" err="1">
                <a:solidFill>
                  <a:srgbClr val="AA5D00"/>
                </a:solidFill>
                <a:effectLst/>
                <a:latin typeface="JetBrains Mono" pitchFamily="2" charset="0"/>
              </a:rPr>
              <a:t>const</a:t>
            </a:r>
            <a:r>
              <a:rPr lang="en-IN" sz="3200" b="0" i="0" dirty="0">
                <a:solidFill>
                  <a:srgbClr val="545454"/>
                </a:solidFill>
                <a:effectLst/>
                <a:latin typeface="JetBrains Mono" pitchFamily="2" charset="0"/>
              </a:rPr>
              <a:t> </a:t>
            </a:r>
            <a:r>
              <a:rPr lang="en-IN" sz="3200" b="0" i="0" dirty="0" err="1">
                <a:solidFill>
                  <a:srgbClr val="7928A1"/>
                </a:solidFill>
                <a:effectLst/>
                <a:latin typeface="JetBrains Mono" pitchFamily="2" charset="0"/>
              </a:rPr>
              <a:t>noexcept</a:t>
            </a:r>
            <a:r>
              <a:rPr lang="en-IN" sz="3200" b="0" i="0" dirty="0">
                <a:solidFill>
                  <a:srgbClr val="545454"/>
                </a:solidFill>
                <a:effectLst/>
                <a:latin typeface="JetBrains Mono" pitchFamily="2" charset="0"/>
              </a:rPr>
              <a:t> ; </a:t>
            </a:r>
          </a:p>
          <a:p>
            <a:pPr>
              <a:lnSpc>
                <a:spcPct val="150000"/>
              </a:lnSpc>
            </a:pPr>
            <a:r>
              <a:rPr lang="en-IN" sz="3200" b="0" i="0" dirty="0">
                <a:solidFill>
                  <a:srgbClr val="545454"/>
                </a:solidFill>
                <a:effectLst/>
                <a:latin typeface="JetBrains Mono" pitchFamily="2" charset="0"/>
              </a:rPr>
              <a:t>};</a:t>
            </a:r>
            <a:endParaRPr lang="en-IN" sz="3200" dirty="0">
              <a:latin typeface="JetBrains Mono" pitchFamily="2" charset="0"/>
            </a:endParaRPr>
          </a:p>
        </p:txBody>
      </p:sp>
    </p:spTree>
    <p:extLst>
      <p:ext uri="{BB962C8B-B14F-4D97-AF65-F5344CB8AC3E}">
        <p14:creationId xmlns:p14="http://schemas.microsoft.com/office/powerpoint/2010/main" val="42504304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BE0C-EE39-8B59-42E9-3D3F8F2EDD52}"/>
              </a:ext>
            </a:extLst>
          </p:cNvPr>
          <p:cNvSpPr>
            <a:spLocks noGrp="1"/>
          </p:cNvSpPr>
          <p:nvPr>
            <p:ph type="title"/>
          </p:nvPr>
        </p:nvSpPr>
        <p:spPr/>
        <p:txBody>
          <a:bodyPr/>
          <a:lstStyle/>
          <a:p>
            <a:r>
              <a:rPr lang="en-US"/>
              <a:t>bool </a:t>
            </a:r>
            <a:r>
              <a:rPr lang="en-US" err="1"/>
              <a:t>await_ready</a:t>
            </a:r>
            <a:r>
              <a:rPr lang="en-US"/>
              <a:t>()</a:t>
            </a:r>
            <a:endParaRPr lang="en-IN"/>
          </a:p>
        </p:txBody>
      </p:sp>
      <p:sp>
        <p:nvSpPr>
          <p:cNvPr id="3" name="Content Placeholder 2">
            <a:extLst>
              <a:ext uri="{FF2B5EF4-FFF2-40B4-BE49-F238E27FC236}">
                <a16:creationId xmlns:a16="http://schemas.microsoft.com/office/drawing/2014/main" id="{F6F6D4AF-F661-0220-89A3-0B004EA6B735}"/>
              </a:ext>
            </a:extLst>
          </p:cNvPr>
          <p:cNvSpPr>
            <a:spLocks noGrp="1"/>
          </p:cNvSpPr>
          <p:nvPr>
            <p:ph idx="1"/>
          </p:nvPr>
        </p:nvSpPr>
        <p:spPr/>
        <p:txBody>
          <a:bodyPr>
            <a:normAutofit lnSpcReduction="10000"/>
          </a:bodyPr>
          <a:lstStyle/>
          <a:p>
            <a:r>
              <a:rPr lang="en-US" dirty="0"/>
              <a:t>Used to control suspension of the coroutine</a:t>
            </a:r>
          </a:p>
          <a:p>
            <a:r>
              <a:rPr lang="en-US" dirty="0"/>
              <a:t>Through its return type, it can signal whether the coroutine should suspend or run</a:t>
            </a:r>
          </a:p>
          <a:p>
            <a:r>
              <a:rPr lang="en-US" dirty="0"/>
              <a:t>Whether to suspend or resume depends on the program logic</a:t>
            </a:r>
          </a:p>
          <a:p>
            <a:r>
              <a:rPr lang="en-US" dirty="0"/>
              <a:t>The cost of initiating suspension is avoided if the coroutine is ready to run</a:t>
            </a:r>
          </a:p>
          <a:p>
            <a:r>
              <a:rPr lang="en-US" dirty="0"/>
              <a:t>This is indicated by returning true</a:t>
            </a:r>
          </a:p>
          <a:p>
            <a:endParaRPr lang="en-IN" dirty="0"/>
          </a:p>
        </p:txBody>
      </p:sp>
    </p:spTree>
    <p:extLst>
      <p:ext uri="{BB962C8B-B14F-4D97-AF65-F5344CB8AC3E}">
        <p14:creationId xmlns:p14="http://schemas.microsoft.com/office/powerpoint/2010/main" val="319066731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C897-1E85-4AB7-35B9-DF0806000BC1}"/>
              </a:ext>
            </a:extLst>
          </p:cNvPr>
          <p:cNvSpPr>
            <a:spLocks noGrp="1"/>
          </p:cNvSpPr>
          <p:nvPr>
            <p:ph type="title"/>
          </p:nvPr>
        </p:nvSpPr>
        <p:spPr/>
        <p:txBody>
          <a:bodyPr/>
          <a:lstStyle/>
          <a:p>
            <a:r>
              <a:rPr lang="en-US"/>
              <a:t>auto </a:t>
            </a:r>
            <a:r>
              <a:rPr lang="en-US" err="1"/>
              <a:t>await_suspend</a:t>
            </a:r>
            <a:r>
              <a:rPr lang="en-US"/>
              <a:t>(handle)</a:t>
            </a:r>
            <a:endParaRPr lang="en-IN"/>
          </a:p>
        </p:txBody>
      </p:sp>
      <p:sp>
        <p:nvSpPr>
          <p:cNvPr id="3" name="Content Placeholder 2">
            <a:extLst>
              <a:ext uri="{FF2B5EF4-FFF2-40B4-BE49-F238E27FC236}">
                <a16:creationId xmlns:a16="http://schemas.microsoft.com/office/drawing/2014/main" id="{B01C690F-1532-28CA-CBA9-0AB211215942}"/>
              </a:ext>
            </a:extLst>
          </p:cNvPr>
          <p:cNvSpPr>
            <a:spLocks noGrp="1"/>
          </p:cNvSpPr>
          <p:nvPr>
            <p:ph idx="1"/>
          </p:nvPr>
        </p:nvSpPr>
        <p:spPr/>
        <p:txBody>
          <a:bodyPr>
            <a:normAutofit fontScale="92500" lnSpcReduction="10000"/>
          </a:bodyPr>
          <a:lstStyle/>
          <a:p>
            <a:r>
              <a:rPr lang="en-US" dirty="0"/>
              <a:t>Called right after the coroutine is suspended</a:t>
            </a:r>
          </a:p>
          <a:p>
            <a:r>
              <a:rPr lang="en-US" dirty="0"/>
              <a:t>Accepts the coroutine handle on which suspension has been requested</a:t>
            </a:r>
          </a:p>
          <a:p>
            <a:r>
              <a:rPr lang="en-IN" dirty="0"/>
              <a:t>Controls what to do next</a:t>
            </a:r>
          </a:p>
          <a:p>
            <a:pPr lvl="1"/>
            <a:r>
              <a:rPr lang="en-IN" dirty="0"/>
              <a:t>do nothing</a:t>
            </a:r>
          </a:p>
          <a:p>
            <a:pPr lvl="1"/>
            <a:r>
              <a:rPr lang="en-IN" dirty="0"/>
              <a:t>resume the coroutine</a:t>
            </a:r>
          </a:p>
          <a:p>
            <a:pPr lvl="1"/>
            <a:r>
              <a:rPr lang="en-IN" dirty="0"/>
              <a:t>schedule another coroutine or start a new thread</a:t>
            </a:r>
          </a:p>
          <a:p>
            <a:pPr lvl="1"/>
            <a:r>
              <a:rPr lang="en-IN" dirty="0"/>
              <a:t>destroy the coroutine</a:t>
            </a:r>
          </a:p>
          <a:p>
            <a:r>
              <a:rPr lang="en-IN" dirty="0"/>
              <a:t>May return void, bool or another coroutine handle</a:t>
            </a:r>
          </a:p>
        </p:txBody>
      </p:sp>
    </p:spTree>
    <p:extLst>
      <p:ext uri="{BB962C8B-B14F-4D97-AF65-F5344CB8AC3E}">
        <p14:creationId xmlns:p14="http://schemas.microsoft.com/office/powerpoint/2010/main" val="12225172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E44F-8D16-1132-240D-6D0C953C5943}"/>
              </a:ext>
            </a:extLst>
          </p:cNvPr>
          <p:cNvSpPr>
            <a:spLocks noGrp="1"/>
          </p:cNvSpPr>
          <p:nvPr>
            <p:ph type="title"/>
          </p:nvPr>
        </p:nvSpPr>
        <p:spPr/>
        <p:txBody>
          <a:bodyPr/>
          <a:lstStyle/>
          <a:p>
            <a:r>
              <a:rPr lang="en-US"/>
              <a:t>auto </a:t>
            </a:r>
            <a:r>
              <a:rPr lang="en-US" err="1"/>
              <a:t>await_resume</a:t>
            </a:r>
            <a:r>
              <a:rPr lang="en-US"/>
              <a:t>()</a:t>
            </a:r>
            <a:endParaRPr lang="en-IN"/>
          </a:p>
        </p:txBody>
      </p:sp>
      <p:sp>
        <p:nvSpPr>
          <p:cNvPr id="3" name="Content Placeholder 2">
            <a:extLst>
              <a:ext uri="{FF2B5EF4-FFF2-40B4-BE49-F238E27FC236}">
                <a16:creationId xmlns:a16="http://schemas.microsoft.com/office/drawing/2014/main" id="{470FF327-D73C-D046-9894-968D61C829D2}"/>
              </a:ext>
            </a:extLst>
          </p:cNvPr>
          <p:cNvSpPr>
            <a:spLocks noGrp="1"/>
          </p:cNvSpPr>
          <p:nvPr>
            <p:ph idx="1"/>
          </p:nvPr>
        </p:nvSpPr>
        <p:spPr/>
        <p:txBody>
          <a:bodyPr/>
          <a:lstStyle/>
          <a:p>
            <a:r>
              <a:rPr lang="en-US" dirty="0"/>
              <a:t>Called when a coroutine is resumed after successful suspension</a:t>
            </a:r>
          </a:p>
          <a:p>
            <a:r>
              <a:rPr lang="en-US" dirty="0"/>
              <a:t>It can have any return type</a:t>
            </a:r>
          </a:p>
          <a:p>
            <a:r>
              <a:rPr lang="en-US" dirty="0"/>
              <a:t>The value it returns is returned by </a:t>
            </a:r>
            <a:r>
              <a:rPr lang="en-US" i="1" dirty="0" err="1"/>
              <a:t>co_await</a:t>
            </a:r>
            <a:r>
              <a:rPr lang="en-US" i="1" dirty="0"/>
              <a:t> </a:t>
            </a:r>
            <a:r>
              <a:rPr lang="en-US" dirty="0"/>
              <a:t>or </a:t>
            </a:r>
            <a:r>
              <a:rPr lang="en-US" i="1" dirty="0" err="1"/>
              <a:t>co_yield</a:t>
            </a:r>
            <a:r>
              <a:rPr lang="en-US" dirty="0"/>
              <a:t> expression</a:t>
            </a:r>
          </a:p>
          <a:p>
            <a:endParaRPr lang="en-IN" dirty="0"/>
          </a:p>
        </p:txBody>
      </p:sp>
    </p:spTree>
    <p:extLst>
      <p:ext uri="{BB962C8B-B14F-4D97-AF65-F5344CB8AC3E}">
        <p14:creationId xmlns:p14="http://schemas.microsoft.com/office/powerpoint/2010/main" val="38724115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80AC-6B90-01A3-AA05-B7EAA1E8C4A0}"/>
              </a:ext>
            </a:extLst>
          </p:cNvPr>
          <p:cNvSpPr>
            <a:spLocks noGrp="1"/>
          </p:cNvSpPr>
          <p:nvPr>
            <p:ph type="title"/>
          </p:nvPr>
        </p:nvSpPr>
        <p:spPr/>
        <p:txBody>
          <a:bodyPr/>
          <a:lstStyle/>
          <a:p>
            <a:r>
              <a:rPr lang="en-US" dirty="0"/>
              <a:t>Exception Handling</a:t>
            </a:r>
            <a:endParaRPr lang="en-IN" dirty="0"/>
          </a:p>
        </p:txBody>
      </p:sp>
      <p:sp>
        <p:nvSpPr>
          <p:cNvPr id="3" name="Content Placeholder 2">
            <a:extLst>
              <a:ext uri="{FF2B5EF4-FFF2-40B4-BE49-F238E27FC236}">
                <a16:creationId xmlns:a16="http://schemas.microsoft.com/office/drawing/2014/main" id="{1B95A245-D42E-8D29-929A-0D4DD356BE07}"/>
              </a:ext>
            </a:extLst>
          </p:cNvPr>
          <p:cNvSpPr>
            <a:spLocks noGrp="1"/>
          </p:cNvSpPr>
          <p:nvPr>
            <p:ph idx="1"/>
          </p:nvPr>
        </p:nvSpPr>
        <p:spPr/>
        <p:txBody>
          <a:bodyPr/>
          <a:lstStyle/>
          <a:p>
            <a:r>
              <a:rPr lang="en-US" dirty="0"/>
              <a:t>An exception can occur anywhere in the coroutine</a:t>
            </a:r>
          </a:p>
          <a:p>
            <a:pPr lvl="1"/>
            <a:r>
              <a:rPr lang="en-US" i="1" dirty="0"/>
              <a:t>Initialization stage </a:t>
            </a:r>
            <a:r>
              <a:rPr lang="en-US" dirty="0"/>
              <a:t>- the promise &amp; coroutine object are instantiated &amp; </a:t>
            </a:r>
            <a:r>
              <a:rPr lang="en-US" i="1" dirty="0" err="1"/>
              <a:t>initial_suspend</a:t>
            </a:r>
            <a:r>
              <a:rPr lang="en-US" i="1" dirty="0"/>
              <a:t>() </a:t>
            </a:r>
            <a:r>
              <a:rPr lang="en-US" dirty="0"/>
              <a:t>has been called</a:t>
            </a:r>
          </a:p>
          <a:p>
            <a:pPr lvl="1"/>
            <a:r>
              <a:rPr lang="en-US" i="1" dirty="0"/>
              <a:t>Execution stage </a:t>
            </a:r>
            <a:r>
              <a:rPr lang="en-US" dirty="0"/>
              <a:t>- the coroutine is setup and is about to run or already running</a:t>
            </a:r>
          </a:p>
          <a:p>
            <a:r>
              <a:rPr lang="en-US" dirty="0"/>
              <a:t>Both stages are fundamentally different and require different strategies to handle exceptions</a:t>
            </a:r>
            <a:endParaRPr lang="en-IN" dirty="0"/>
          </a:p>
        </p:txBody>
      </p:sp>
    </p:spTree>
    <p:extLst>
      <p:ext uri="{BB962C8B-B14F-4D97-AF65-F5344CB8AC3E}">
        <p14:creationId xmlns:p14="http://schemas.microsoft.com/office/powerpoint/2010/main" val="147819995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98313-4140-920F-B80C-4E06CD5C8652}"/>
              </a:ext>
            </a:extLst>
          </p:cNvPr>
          <p:cNvSpPr>
            <a:spLocks noGrp="1"/>
          </p:cNvSpPr>
          <p:nvPr>
            <p:ph type="title"/>
          </p:nvPr>
        </p:nvSpPr>
        <p:spPr/>
        <p:txBody>
          <a:bodyPr/>
          <a:lstStyle/>
          <a:p>
            <a:r>
              <a:rPr lang="en-US" dirty="0"/>
              <a:t>Initialization Stage</a:t>
            </a:r>
            <a:endParaRPr lang="en-IN" dirty="0"/>
          </a:p>
        </p:txBody>
      </p:sp>
      <p:sp>
        <p:nvSpPr>
          <p:cNvPr id="3" name="Content Placeholder 2">
            <a:extLst>
              <a:ext uri="{FF2B5EF4-FFF2-40B4-BE49-F238E27FC236}">
                <a16:creationId xmlns:a16="http://schemas.microsoft.com/office/drawing/2014/main" id="{D49C0239-46D3-D616-77CA-E3A0289CF83B}"/>
              </a:ext>
            </a:extLst>
          </p:cNvPr>
          <p:cNvSpPr>
            <a:spLocks noGrp="1"/>
          </p:cNvSpPr>
          <p:nvPr>
            <p:ph idx="1"/>
          </p:nvPr>
        </p:nvSpPr>
        <p:spPr/>
        <p:txBody>
          <a:bodyPr>
            <a:normAutofit fontScale="85000" lnSpcReduction="10000"/>
          </a:bodyPr>
          <a:lstStyle/>
          <a:p>
            <a:r>
              <a:rPr lang="en-US" dirty="0"/>
              <a:t>The exception can occur in</a:t>
            </a:r>
          </a:p>
          <a:p>
            <a:pPr lvl="1"/>
            <a:r>
              <a:rPr lang="en-US" dirty="0"/>
              <a:t>the constructor of promise type</a:t>
            </a:r>
          </a:p>
          <a:p>
            <a:pPr lvl="1"/>
            <a:r>
              <a:rPr lang="en-US" i="1" dirty="0" err="1"/>
              <a:t>get_initial_object</a:t>
            </a:r>
            <a:r>
              <a:rPr lang="en-US" i="1" dirty="0"/>
              <a:t>() </a:t>
            </a:r>
          </a:p>
          <a:p>
            <a:pPr lvl="1"/>
            <a:r>
              <a:rPr lang="en-US" dirty="0"/>
              <a:t>the constructor of the coroutine object</a:t>
            </a:r>
          </a:p>
          <a:p>
            <a:pPr lvl="1"/>
            <a:r>
              <a:rPr lang="en-IN" i="1" dirty="0" err="1"/>
              <a:t>initial_suspend</a:t>
            </a:r>
            <a:r>
              <a:rPr lang="en-IN" i="1" dirty="0"/>
              <a:t>()</a:t>
            </a:r>
          </a:p>
          <a:p>
            <a:r>
              <a:rPr lang="en-US" dirty="0"/>
              <a:t>Any exceptions in this stage can be handled directly in the calling code</a:t>
            </a:r>
          </a:p>
          <a:p>
            <a:r>
              <a:rPr lang="en-US" dirty="0"/>
              <a:t>Requires the call to coroutine to be wrapped up in a try block</a:t>
            </a:r>
          </a:p>
          <a:p>
            <a:r>
              <a:rPr lang="en-US" dirty="0"/>
              <a:t>Any objects allocated will be automatically destroyed and the coroutine will be unusable</a:t>
            </a:r>
          </a:p>
        </p:txBody>
      </p:sp>
    </p:spTree>
    <p:extLst>
      <p:ext uri="{BB962C8B-B14F-4D97-AF65-F5344CB8AC3E}">
        <p14:creationId xmlns:p14="http://schemas.microsoft.com/office/powerpoint/2010/main" val="42922225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01AC9B-80A1-7685-8AFA-8115A4AA220E}"/>
              </a:ext>
            </a:extLst>
          </p:cNvPr>
          <p:cNvSpPr>
            <a:spLocks noGrp="1"/>
          </p:cNvSpPr>
          <p:nvPr>
            <p:ph type="title"/>
          </p:nvPr>
        </p:nvSpPr>
        <p:spPr/>
        <p:txBody>
          <a:bodyPr/>
          <a:lstStyle/>
          <a:p>
            <a:r>
              <a:rPr lang="en-US" dirty="0"/>
              <a:t>Exception Handling</a:t>
            </a:r>
            <a:endParaRPr lang="en-IN" dirty="0"/>
          </a:p>
        </p:txBody>
      </p:sp>
      <p:sp>
        <p:nvSpPr>
          <p:cNvPr id="8" name="TextBox 7">
            <a:extLst>
              <a:ext uri="{FF2B5EF4-FFF2-40B4-BE49-F238E27FC236}">
                <a16:creationId xmlns:a16="http://schemas.microsoft.com/office/drawing/2014/main" id="{9172D163-C651-40CE-030E-3197AD2A93E1}"/>
              </a:ext>
            </a:extLst>
          </p:cNvPr>
          <p:cNvSpPr txBox="1"/>
          <p:nvPr/>
        </p:nvSpPr>
        <p:spPr>
          <a:xfrm>
            <a:off x="2584665" y="2053091"/>
            <a:ext cx="7022669" cy="3539430"/>
          </a:xfrm>
          <a:prstGeom prst="rect">
            <a:avLst/>
          </a:prstGeom>
          <a:solidFill>
            <a:schemeClr val="bg1">
              <a:lumMod val="95000"/>
              <a:lumOff val="5000"/>
            </a:schemeClr>
          </a:solidFill>
        </p:spPr>
        <p:txBody>
          <a:bodyPr wrap="square">
            <a:spAutoFit/>
          </a:bodyPr>
          <a:lstStyle/>
          <a:p>
            <a:pPr marR="0" algn="l" rtl="0"/>
            <a:r>
              <a:rPr lang="en-IN" sz="1600" b="0" i="0" u="none" strike="noStrike" baseline="0" dirty="0">
                <a:solidFill>
                  <a:srgbClr val="569CD6"/>
                </a:solidFill>
                <a:latin typeface="JetBrains Mono" pitchFamily="2" charset="0"/>
              </a:rPr>
              <a:t>int</a:t>
            </a:r>
            <a:r>
              <a:rPr lang="en-IN" sz="1600" b="0" i="0" u="none" strike="noStrike" baseline="0" dirty="0">
                <a:solidFill>
                  <a:srgbClr val="D4D4D4"/>
                </a:solidFill>
                <a:latin typeface="JetBrains Mono" pitchFamily="2" charset="0"/>
              </a:rPr>
              <a:t> </a:t>
            </a:r>
            <a:r>
              <a:rPr lang="en-IN" sz="1600" b="0" i="0" u="none" strike="noStrike" baseline="0" dirty="0">
                <a:solidFill>
                  <a:srgbClr val="DCDCAA"/>
                </a:solidFill>
                <a:latin typeface="JetBrains Mono" pitchFamily="2" charset="0"/>
              </a:rPr>
              <a:t>main</a:t>
            </a:r>
            <a:r>
              <a:rPr lang="en-IN" sz="1600" b="0" i="0" u="none" strike="noStrike" baseline="0" dirty="0">
                <a:solidFill>
                  <a:srgbClr val="D4D4D4"/>
                </a:solidFill>
                <a:latin typeface="JetBrains Mono" pitchFamily="2" charset="0"/>
              </a:rPr>
              <a:t>() {</a:t>
            </a:r>
          </a:p>
          <a:p>
            <a:pPr marR="0" algn="l" rtl="0"/>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C586C0"/>
                </a:solidFill>
                <a:latin typeface="JetBrains Mono" pitchFamily="2" charset="0"/>
              </a:rPr>
              <a:t>try</a:t>
            </a:r>
            <a:r>
              <a:rPr lang="en-IN" sz="1600" b="0" i="0" u="none" strike="noStrike" baseline="0" dirty="0">
                <a:solidFill>
                  <a:srgbClr val="D4D4D4"/>
                </a:solidFill>
                <a:latin typeface="JetBrains Mono" pitchFamily="2" charset="0"/>
              </a:rPr>
              <a:t>{</a:t>
            </a:r>
          </a:p>
          <a:p>
            <a:pPr marR="0" algn="l" rtl="0"/>
            <a:r>
              <a:rPr lang="en-US" sz="1600" b="0" i="0" u="none" strike="noStrike" baseline="0" dirty="0">
                <a:solidFill>
                  <a:srgbClr val="D4D4D4"/>
                </a:solidFill>
                <a:latin typeface="Cambria" panose="02040503050406030204" pitchFamily="18" charset="0"/>
              </a:rPr>
              <a:t> </a:t>
            </a:r>
            <a:r>
              <a:rPr lang="en-US" sz="1600" b="0" i="0" u="none" strike="noStrike" baseline="0" dirty="0">
                <a:solidFill>
                  <a:srgbClr val="D4D4D4"/>
                </a:solidFill>
                <a:latin typeface="JetBrains Mono" pitchFamily="2" charset="0"/>
              </a:rPr>
              <a:t> </a:t>
            </a:r>
            <a:r>
              <a:rPr lang="en-US" sz="1600" b="0" i="0" u="none" strike="noStrike" baseline="0" dirty="0">
                <a:solidFill>
                  <a:srgbClr val="D4D4D4"/>
                </a:solidFill>
                <a:latin typeface="Cambria" panose="02040503050406030204" pitchFamily="18" charset="0"/>
              </a:rPr>
              <a:t> </a:t>
            </a:r>
            <a:r>
              <a:rPr lang="en-US" sz="1600" b="0" i="0" u="none" strike="noStrike" baseline="0" dirty="0">
                <a:solidFill>
                  <a:srgbClr val="D4D4D4"/>
                </a:solidFill>
                <a:latin typeface="JetBrains Mono" pitchFamily="2" charset="0"/>
              </a:rPr>
              <a:t> </a:t>
            </a:r>
            <a:r>
              <a:rPr lang="en-US" sz="1600" b="0" i="0" u="none" strike="noStrike" baseline="0" dirty="0">
                <a:solidFill>
                  <a:srgbClr val="D4D4D4"/>
                </a:solidFill>
                <a:latin typeface="Cambria" panose="02040503050406030204" pitchFamily="18" charset="0"/>
              </a:rPr>
              <a:t> </a:t>
            </a:r>
            <a:r>
              <a:rPr lang="en-US" sz="1600" b="0" i="0" u="none" strike="noStrike" baseline="0" dirty="0">
                <a:solidFill>
                  <a:srgbClr val="D4D4D4"/>
                </a:solidFill>
                <a:latin typeface="JetBrains Mono" pitchFamily="2" charset="0"/>
              </a:rPr>
              <a:t> </a:t>
            </a:r>
            <a:r>
              <a:rPr lang="en-US" sz="1600" b="0" i="0" u="none" strike="noStrike" baseline="0" dirty="0">
                <a:solidFill>
                  <a:srgbClr val="D4D4D4"/>
                </a:solidFill>
                <a:latin typeface="Cambria" panose="02040503050406030204" pitchFamily="18" charset="0"/>
              </a:rPr>
              <a:t> </a:t>
            </a:r>
            <a:r>
              <a:rPr lang="en-US" sz="1600" b="0" i="0" u="none" strike="noStrike" baseline="0" dirty="0">
                <a:solidFill>
                  <a:srgbClr val="D4D4D4"/>
                </a:solidFill>
                <a:latin typeface="JetBrains Mono" pitchFamily="2" charset="0"/>
              </a:rPr>
              <a:t> </a:t>
            </a:r>
            <a:r>
              <a:rPr lang="en-US" sz="1600" b="0" i="0" u="none" strike="noStrike" baseline="0" dirty="0">
                <a:solidFill>
                  <a:srgbClr val="4EC9B0"/>
                </a:solidFill>
                <a:latin typeface="JetBrains Mono" pitchFamily="2" charset="0"/>
              </a:rPr>
              <a:t>std</a:t>
            </a:r>
            <a:r>
              <a:rPr lang="en-US" sz="1600" b="0" i="0" u="none" strike="noStrike" baseline="0" dirty="0">
                <a:solidFill>
                  <a:srgbClr val="D4D4D4"/>
                </a:solidFill>
                <a:latin typeface="JetBrains Mono" pitchFamily="2" charset="0"/>
              </a:rPr>
              <a:t>::</a:t>
            </a:r>
            <a:r>
              <a:rPr lang="en-US" sz="1600" b="0" i="0" u="none" strike="noStrike" baseline="0" dirty="0" err="1">
                <a:solidFill>
                  <a:srgbClr val="9CDCFE"/>
                </a:solidFill>
                <a:latin typeface="JetBrains Mono" pitchFamily="2" charset="0"/>
              </a:rPr>
              <a:t>cout</a:t>
            </a:r>
            <a:r>
              <a:rPr lang="en-US" sz="1600" b="0" i="0" u="none" strike="noStrike" baseline="0" dirty="0">
                <a:solidFill>
                  <a:srgbClr val="D4D4D4"/>
                </a:solidFill>
                <a:latin typeface="JetBrains Mono" pitchFamily="2" charset="0"/>
              </a:rPr>
              <a:t> </a:t>
            </a:r>
            <a:r>
              <a:rPr lang="en-US" sz="1600" b="0" i="0" u="none" strike="noStrike" baseline="0" dirty="0">
                <a:solidFill>
                  <a:srgbClr val="DCDCAA"/>
                </a:solidFill>
                <a:latin typeface="JetBrains Mono" pitchFamily="2" charset="0"/>
              </a:rPr>
              <a:t>&lt;&lt;</a:t>
            </a:r>
            <a:r>
              <a:rPr lang="en-US" sz="1600" b="0" i="0" u="none" strike="noStrike" baseline="0" dirty="0">
                <a:solidFill>
                  <a:srgbClr val="D4D4D4"/>
                </a:solidFill>
                <a:latin typeface="JetBrains Mono" pitchFamily="2" charset="0"/>
              </a:rPr>
              <a:t> </a:t>
            </a:r>
            <a:r>
              <a:rPr lang="en-US" sz="1600" b="0" i="0" u="none" strike="noStrike" baseline="0" dirty="0">
                <a:solidFill>
                  <a:srgbClr val="CE9178"/>
                </a:solidFill>
                <a:latin typeface="JetBrains Mono" pitchFamily="2" charset="0"/>
              </a:rPr>
              <a:t>"main() - Calling coroutine</a:t>
            </a:r>
            <a:r>
              <a:rPr lang="en-US" sz="1600" b="0" i="0" u="none" strike="noStrike" baseline="0" dirty="0">
                <a:solidFill>
                  <a:srgbClr val="D7BA7D"/>
                </a:solidFill>
                <a:latin typeface="JetBrains Mono" pitchFamily="2" charset="0"/>
              </a:rPr>
              <a:t>\n</a:t>
            </a:r>
            <a:r>
              <a:rPr lang="en-US" sz="1600" b="0" i="0" u="none" strike="noStrike" baseline="0" dirty="0">
                <a:solidFill>
                  <a:srgbClr val="CE9178"/>
                </a:solidFill>
                <a:latin typeface="JetBrains Mono" pitchFamily="2" charset="0"/>
              </a:rPr>
              <a:t>"</a:t>
            </a:r>
            <a:r>
              <a:rPr lang="en-US" sz="1600" b="0" i="0" u="none" strike="noStrike" baseline="0" dirty="0">
                <a:solidFill>
                  <a:srgbClr val="D4D4D4"/>
                </a:solidFill>
                <a:latin typeface="JetBrains Mono" pitchFamily="2" charset="0"/>
              </a:rPr>
              <a:t>;</a:t>
            </a:r>
          </a:p>
          <a:p>
            <a:pPr marR="0" algn="l" rtl="0"/>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569CD6"/>
                </a:solidFill>
                <a:latin typeface="JetBrains Mono" pitchFamily="2" charset="0"/>
              </a:rPr>
              <a:t>auto</a:t>
            </a:r>
            <a:r>
              <a:rPr lang="en-IN" sz="1600" b="0" i="0" u="none" strike="noStrike" baseline="0" dirty="0">
                <a:solidFill>
                  <a:srgbClr val="D4D4D4"/>
                </a:solidFill>
                <a:latin typeface="JetBrains Mono" pitchFamily="2" charset="0"/>
              </a:rPr>
              <a:t> </a:t>
            </a:r>
            <a:r>
              <a:rPr lang="en-IN" sz="1600" b="0" i="0" u="none" strike="noStrike" baseline="0" dirty="0">
                <a:solidFill>
                  <a:srgbClr val="9CDCFE"/>
                </a:solidFill>
                <a:latin typeface="JetBrains Mono" pitchFamily="2" charset="0"/>
              </a:rPr>
              <a:t>task</a:t>
            </a:r>
            <a:r>
              <a:rPr lang="en-IN" sz="1600" b="0" i="0" u="none" strike="noStrike" baseline="0" dirty="0">
                <a:solidFill>
                  <a:srgbClr val="D4D4D4"/>
                </a:solidFill>
                <a:latin typeface="JetBrains Mono" pitchFamily="2" charset="0"/>
              </a:rPr>
              <a:t> = </a:t>
            </a:r>
            <a:r>
              <a:rPr lang="en-IN" sz="1600" b="0" i="0" u="none" strike="noStrike" baseline="0" dirty="0" err="1">
                <a:solidFill>
                  <a:srgbClr val="DCDCAA"/>
                </a:solidFill>
                <a:latin typeface="JetBrains Mono" pitchFamily="2" charset="0"/>
              </a:rPr>
              <a:t>CoFunction</a:t>
            </a:r>
            <a:r>
              <a:rPr lang="en-IN" sz="1600" b="0" i="0" u="none" strike="noStrike" baseline="0" dirty="0">
                <a:solidFill>
                  <a:srgbClr val="D4D4D4"/>
                </a:solidFill>
                <a:latin typeface="JetBrains Mono" pitchFamily="2" charset="0"/>
              </a:rPr>
              <a:t>();</a:t>
            </a:r>
          </a:p>
          <a:p>
            <a:pPr marR="0" algn="l" rtl="0"/>
            <a:r>
              <a:rPr lang="en-US" sz="1600" b="0" i="0" u="none" strike="noStrike" baseline="0" dirty="0">
                <a:solidFill>
                  <a:srgbClr val="D4D4D4"/>
                </a:solidFill>
                <a:latin typeface="Cambria" panose="02040503050406030204" pitchFamily="18" charset="0"/>
              </a:rPr>
              <a:t> </a:t>
            </a:r>
            <a:r>
              <a:rPr lang="en-US" sz="1600" b="0" i="0" u="none" strike="noStrike" baseline="0" dirty="0">
                <a:solidFill>
                  <a:srgbClr val="D4D4D4"/>
                </a:solidFill>
                <a:latin typeface="JetBrains Mono" pitchFamily="2" charset="0"/>
              </a:rPr>
              <a:t> </a:t>
            </a:r>
            <a:r>
              <a:rPr lang="en-US" sz="1600" b="0" i="0" u="none" strike="noStrike" baseline="0" dirty="0">
                <a:solidFill>
                  <a:srgbClr val="D4D4D4"/>
                </a:solidFill>
                <a:latin typeface="Cambria" panose="02040503050406030204" pitchFamily="18" charset="0"/>
              </a:rPr>
              <a:t> </a:t>
            </a:r>
            <a:r>
              <a:rPr lang="en-US" sz="1600" b="0" i="0" u="none" strike="noStrike" baseline="0" dirty="0">
                <a:solidFill>
                  <a:srgbClr val="D4D4D4"/>
                </a:solidFill>
                <a:latin typeface="JetBrains Mono" pitchFamily="2" charset="0"/>
              </a:rPr>
              <a:t> </a:t>
            </a:r>
            <a:r>
              <a:rPr lang="en-US" sz="1600" b="0" i="0" u="none" strike="noStrike" baseline="0" dirty="0">
                <a:solidFill>
                  <a:srgbClr val="D4D4D4"/>
                </a:solidFill>
                <a:latin typeface="Cambria" panose="02040503050406030204" pitchFamily="18" charset="0"/>
              </a:rPr>
              <a:t> </a:t>
            </a:r>
            <a:r>
              <a:rPr lang="en-US" sz="1600" b="0" i="0" u="none" strike="noStrike" baseline="0" dirty="0">
                <a:solidFill>
                  <a:srgbClr val="D4D4D4"/>
                </a:solidFill>
                <a:latin typeface="JetBrains Mono" pitchFamily="2" charset="0"/>
              </a:rPr>
              <a:t> </a:t>
            </a:r>
            <a:r>
              <a:rPr lang="en-US" sz="1600" b="0" i="0" u="none" strike="noStrike" baseline="0" dirty="0">
                <a:solidFill>
                  <a:srgbClr val="D4D4D4"/>
                </a:solidFill>
                <a:latin typeface="Cambria" panose="02040503050406030204" pitchFamily="18" charset="0"/>
              </a:rPr>
              <a:t> </a:t>
            </a:r>
            <a:r>
              <a:rPr lang="en-US" sz="1600" b="0" i="0" u="none" strike="noStrike" baseline="0" dirty="0">
                <a:solidFill>
                  <a:srgbClr val="D4D4D4"/>
                </a:solidFill>
                <a:latin typeface="JetBrains Mono" pitchFamily="2" charset="0"/>
              </a:rPr>
              <a:t> </a:t>
            </a:r>
            <a:r>
              <a:rPr lang="en-US" sz="1600" b="0" i="0" u="none" strike="noStrike" baseline="0" dirty="0">
                <a:solidFill>
                  <a:srgbClr val="4EC9B0"/>
                </a:solidFill>
                <a:latin typeface="JetBrains Mono" pitchFamily="2" charset="0"/>
              </a:rPr>
              <a:t>std</a:t>
            </a:r>
            <a:r>
              <a:rPr lang="en-US" sz="1600" b="0" i="0" u="none" strike="noStrike" baseline="0" dirty="0">
                <a:solidFill>
                  <a:srgbClr val="D4D4D4"/>
                </a:solidFill>
                <a:latin typeface="JetBrains Mono" pitchFamily="2" charset="0"/>
              </a:rPr>
              <a:t>::</a:t>
            </a:r>
            <a:r>
              <a:rPr lang="en-US" sz="1600" b="0" i="0" u="none" strike="noStrike" baseline="0" dirty="0" err="1">
                <a:solidFill>
                  <a:srgbClr val="9CDCFE"/>
                </a:solidFill>
                <a:latin typeface="JetBrains Mono" pitchFamily="2" charset="0"/>
              </a:rPr>
              <a:t>cout</a:t>
            </a:r>
            <a:r>
              <a:rPr lang="en-US" sz="1600" b="0" i="0" u="none" strike="noStrike" baseline="0" dirty="0">
                <a:solidFill>
                  <a:srgbClr val="D4D4D4"/>
                </a:solidFill>
                <a:latin typeface="JetBrains Mono" pitchFamily="2" charset="0"/>
              </a:rPr>
              <a:t> </a:t>
            </a:r>
            <a:r>
              <a:rPr lang="en-US" sz="1600" b="0" i="0" u="none" strike="noStrike" baseline="0" dirty="0">
                <a:solidFill>
                  <a:srgbClr val="DCDCAA"/>
                </a:solidFill>
                <a:latin typeface="JetBrains Mono" pitchFamily="2" charset="0"/>
              </a:rPr>
              <a:t>&lt;&lt;</a:t>
            </a:r>
            <a:r>
              <a:rPr lang="en-US" sz="1600" b="0" i="0" u="none" strike="noStrike" baseline="0" dirty="0">
                <a:solidFill>
                  <a:srgbClr val="D4D4D4"/>
                </a:solidFill>
                <a:latin typeface="JetBrains Mono" pitchFamily="2" charset="0"/>
              </a:rPr>
              <a:t> </a:t>
            </a:r>
            <a:r>
              <a:rPr lang="en-US" sz="1600" b="0" i="0" u="none" strike="noStrike" baseline="0" dirty="0">
                <a:solidFill>
                  <a:srgbClr val="CE9178"/>
                </a:solidFill>
                <a:latin typeface="JetBrains Mono" pitchFamily="2" charset="0"/>
              </a:rPr>
              <a:t>"main() -Resuming coroutine</a:t>
            </a:r>
            <a:r>
              <a:rPr lang="en-US" sz="1600" b="0" i="0" u="none" strike="noStrike" baseline="0" dirty="0">
                <a:solidFill>
                  <a:srgbClr val="D7BA7D"/>
                </a:solidFill>
                <a:latin typeface="JetBrains Mono" pitchFamily="2" charset="0"/>
              </a:rPr>
              <a:t>\n</a:t>
            </a:r>
            <a:r>
              <a:rPr lang="en-US" sz="1600" b="0" i="0" u="none" strike="noStrike" baseline="0" dirty="0">
                <a:solidFill>
                  <a:srgbClr val="CE9178"/>
                </a:solidFill>
                <a:latin typeface="JetBrains Mono" pitchFamily="2" charset="0"/>
              </a:rPr>
              <a:t>"</a:t>
            </a:r>
            <a:r>
              <a:rPr lang="en-US" sz="1600" b="0" i="0" u="none" strike="noStrike" baseline="0" dirty="0">
                <a:solidFill>
                  <a:srgbClr val="D4D4D4"/>
                </a:solidFill>
                <a:latin typeface="JetBrains Mono" pitchFamily="2" charset="0"/>
              </a:rPr>
              <a:t>;</a:t>
            </a:r>
          </a:p>
          <a:p>
            <a:pPr marR="0" algn="l" rtl="0"/>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err="1">
                <a:solidFill>
                  <a:srgbClr val="9CDCFE"/>
                </a:solidFill>
                <a:latin typeface="JetBrains Mono" pitchFamily="2" charset="0"/>
              </a:rPr>
              <a:t>task</a:t>
            </a:r>
            <a:r>
              <a:rPr lang="en-IN" sz="1600" b="0" i="0" u="none" strike="noStrike" baseline="0" dirty="0" err="1">
                <a:solidFill>
                  <a:srgbClr val="D4D4D4"/>
                </a:solidFill>
                <a:latin typeface="JetBrains Mono" pitchFamily="2" charset="0"/>
              </a:rPr>
              <a:t>.</a:t>
            </a:r>
            <a:r>
              <a:rPr lang="en-IN" sz="1600" b="0" i="0" u="none" strike="noStrike" baseline="0" dirty="0" err="1">
                <a:solidFill>
                  <a:srgbClr val="DCDCAA"/>
                </a:solidFill>
                <a:latin typeface="JetBrains Mono" pitchFamily="2" charset="0"/>
              </a:rPr>
              <a:t>resume</a:t>
            </a:r>
            <a:r>
              <a:rPr lang="en-IN" sz="1600" b="0" i="0" u="none" strike="noStrike" baseline="0" dirty="0">
                <a:solidFill>
                  <a:srgbClr val="D4D4D4"/>
                </a:solidFill>
                <a:latin typeface="JetBrains Mono" pitchFamily="2" charset="0"/>
              </a:rPr>
              <a:t>();</a:t>
            </a:r>
          </a:p>
          <a:p>
            <a:pPr marR="0" algn="l" rtl="0"/>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4EC9B0"/>
                </a:solidFill>
                <a:latin typeface="JetBrains Mono" pitchFamily="2" charset="0"/>
              </a:rPr>
              <a:t>std</a:t>
            </a:r>
            <a:r>
              <a:rPr lang="en-IN" sz="1600" b="0" i="0" u="none" strike="noStrike" baseline="0" dirty="0">
                <a:solidFill>
                  <a:srgbClr val="D4D4D4"/>
                </a:solidFill>
                <a:latin typeface="JetBrains Mono" pitchFamily="2" charset="0"/>
              </a:rPr>
              <a:t>::</a:t>
            </a:r>
            <a:r>
              <a:rPr lang="en-IN" sz="1600" b="0" i="0" u="none" strike="noStrike" baseline="0" dirty="0" err="1">
                <a:solidFill>
                  <a:srgbClr val="9CDCFE"/>
                </a:solidFill>
                <a:latin typeface="JetBrains Mono" pitchFamily="2" charset="0"/>
              </a:rPr>
              <a:t>cout</a:t>
            </a:r>
            <a:r>
              <a:rPr lang="en-IN" sz="1600" b="0" i="0" u="none" strike="noStrike" baseline="0" dirty="0">
                <a:solidFill>
                  <a:srgbClr val="D4D4D4"/>
                </a:solidFill>
                <a:latin typeface="JetBrains Mono" pitchFamily="2" charset="0"/>
              </a:rPr>
              <a:t> </a:t>
            </a:r>
            <a:r>
              <a:rPr lang="en-IN" sz="1600" b="0" i="0" u="none" strike="noStrike" baseline="0" dirty="0">
                <a:solidFill>
                  <a:srgbClr val="DCDCAA"/>
                </a:solidFill>
                <a:latin typeface="JetBrains Mono" pitchFamily="2" charset="0"/>
              </a:rPr>
              <a:t>&lt;&lt;</a:t>
            </a:r>
            <a:r>
              <a:rPr lang="en-IN" sz="1600" b="0" i="0" u="none" strike="noStrike" baseline="0" dirty="0">
                <a:solidFill>
                  <a:srgbClr val="D4D4D4"/>
                </a:solidFill>
                <a:latin typeface="JetBrains Mono" pitchFamily="2" charset="0"/>
              </a:rPr>
              <a:t> </a:t>
            </a:r>
            <a:r>
              <a:rPr lang="en-IN" sz="1600" b="0" i="0" u="none" strike="noStrike" baseline="0" dirty="0">
                <a:solidFill>
                  <a:srgbClr val="CE9178"/>
                </a:solidFill>
                <a:latin typeface="JetBrains Mono" pitchFamily="2" charset="0"/>
              </a:rPr>
              <a:t>"main() - Coroutine done!</a:t>
            </a:r>
            <a:r>
              <a:rPr lang="en-IN" sz="1600" b="0" i="0" u="none" strike="noStrike" baseline="0" dirty="0">
                <a:solidFill>
                  <a:srgbClr val="D7BA7D"/>
                </a:solidFill>
                <a:latin typeface="JetBrains Mono" pitchFamily="2" charset="0"/>
              </a:rPr>
              <a:t>\n</a:t>
            </a:r>
            <a:r>
              <a:rPr lang="en-IN" sz="1600" b="0" i="0" u="none" strike="noStrike" baseline="0" dirty="0">
                <a:solidFill>
                  <a:srgbClr val="CE9178"/>
                </a:solidFill>
                <a:latin typeface="JetBrains Mono" pitchFamily="2" charset="0"/>
              </a:rPr>
              <a:t>"</a:t>
            </a:r>
            <a:r>
              <a:rPr lang="en-IN" sz="1600" b="0" i="0" u="none" strike="noStrike" baseline="0" dirty="0">
                <a:solidFill>
                  <a:srgbClr val="D4D4D4"/>
                </a:solidFill>
                <a:latin typeface="JetBrains Mono" pitchFamily="2" charset="0"/>
              </a:rPr>
              <a:t>;</a:t>
            </a:r>
          </a:p>
          <a:p>
            <a:pPr marR="0" algn="l" rtl="0"/>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p>
          <a:p>
            <a:pPr marR="0" algn="l" rtl="0"/>
            <a:r>
              <a:rPr lang="en-US" sz="1600" b="0" i="0" u="none" strike="noStrike" baseline="0" dirty="0">
                <a:solidFill>
                  <a:srgbClr val="D4D4D4"/>
                </a:solidFill>
                <a:latin typeface="Cambria" panose="02040503050406030204" pitchFamily="18" charset="0"/>
              </a:rPr>
              <a:t> </a:t>
            </a:r>
            <a:r>
              <a:rPr lang="en-US" sz="1600" b="0" i="0" u="none" strike="noStrike" baseline="0" dirty="0">
                <a:solidFill>
                  <a:srgbClr val="D4D4D4"/>
                </a:solidFill>
                <a:latin typeface="JetBrains Mono" pitchFamily="2" charset="0"/>
              </a:rPr>
              <a:t> </a:t>
            </a:r>
            <a:r>
              <a:rPr lang="en-US" sz="1600" b="0" i="0" u="none" strike="noStrike" baseline="0" dirty="0">
                <a:solidFill>
                  <a:srgbClr val="D4D4D4"/>
                </a:solidFill>
                <a:latin typeface="Cambria" panose="02040503050406030204" pitchFamily="18" charset="0"/>
              </a:rPr>
              <a:t> </a:t>
            </a:r>
            <a:r>
              <a:rPr lang="en-US" sz="1600" b="0" i="0" u="none" strike="noStrike" baseline="0" dirty="0">
                <a:solidFill>
                  <a:srgbClr val="D4D4D4"/>
                </a:solidFill>
                <a:latin typeface="JetBrains Mono" pitchFamily="2" charset="0"/>
              </a:rPr>
              <a:t> </a:t>
            </a:r>
            <a:r>
              <a:rPr lang="en-US" sz="1600" b="0" i="0" u="none" strike="noStrike" baseline="0" dirty="0">
                <a:solidFill>
                  <a:srgbClr val="C586C0"/>
                </a:solidFill>
                <a:latin typeface="JetBrains Mono" pitchFamily="2" charset="0"/>
              </a:rPr>
              <a:t>catch</a:t>
            </a:r>
            <a:r>
              <a:rPr lang="en-US" sz="1600" b="0" i="0" u="none" strike="noStrike" baseline="0" dirty="0">
                <a:solidFill>
                  <a:srgbClr val="D4D4D4"/>
                </a:solidFill>
                <a:latin typeface="JetBrains Mono" pitchFamily="2" charset="0"/>
              </a:rPr>
              <a:t> (</a:t>
            </a:r>
            <a:r>
              <a:rPr lang="en-US" sz="1600" b="0" i="0" u="none" strike="noStrike" baseline="0" dirty="0">
                <a:solidFill>
                  <a:srgbClr val="569CD6"/>
                </a:solidFill>
                <a:latin typeface="JetBrains Mono" pitchFamily="2" charset="0"/>
              </a:rPr>
              <a:t>const</a:t>
            </a:r>
            <a:r>
              <a:rPr lang="en-US" sz="1600" b="0" i="0" u="none" strike="noStrike" baseline="0" dirty="0">
                <a:solidFill>
                  <a:srgbClr val="D4D4D4"/>
                </a:solidFill>
                <a:latin typeface="JetBrains Mono" pitchFamily="2" charset="0"/>
              </a:rPr>
              <a:t> </a:t>
            </a:r>
            <a:r>
              <a:rPr lang="en-US" sz="1600" b="0" i="0" u="none" strike="noStrike" baseline="0" dirty="0">
                <a:solidFill>
                  <a:srgbClr val="4EC9B0"/>
                </a:solidFill>
                <a:latin typeface="JetBrains Mono" pitchFamily="2" charset="0"/>
              </a:rPr>
              <a:t>std</a:t>
            </a:r>
            <a:r>
              <a:rPr lang="en-US" sz="1600" b="0" i="0" u="none" strike="noStrike" baseline="0" dirty="0">
                <a:solidFill>
                  <a:srgbClr val="D4D4D4"/>
                </a:solidFill>
                <a:latin typeface="JetBrains Mono" pitchFamily="2" charset="0"/>
              </a:rPr>
              <a:t>::</a:t>
            </a:r>
            <a:r>
              <a:rPr lang="en-US" sz="1600" b="0" i="0" u="none" strike="noStrike" baseline="0" dirty="0">
                <a:solidFill>
                  <a:srgbClr val="4EC9B0"/>
                </a:solidFill>
                <a:latin typeface="JetBrains Mono" pitchFamily="2" charset="0"/>
              </a:rPr>
              <a:t>exception</a:t>
            </a:r>
            <a:r>
              <a:rPr lang="en-US" sz="1600" b="0" i="0" u="none" strike="noStrike" baseline="0" dirty="0">
                <a:solidFill>
                  <a:srgbClr val="D4D4D4"/>
                </a:solidFill>
                <a:latin typeface="JetBrains Mono" pitchFamily="2" charset="0"/>
              </a:rPr>
              <a:t>&amp; </a:t>
            </a:r>
            <a:r>
              <a:rPr lang="en-US" sz="1600" b="0" i="0" u="none" strike="noStrike" baseline="0" dirty="0">
                <a:solidFill>
                  <a:srgbClr val="9CDCFE"/>
                </a:solidFill>
                <a:latin typeface="JetBrains Mono" pitchFamily="2" charset="0"/>
              </a:rPr>
              <a:t>ex</a:t>
            </a:r>
            <a:r>
              <a:rPr lang="en-US" sz="1600" b="0" i="0" u="none" strike="noStrike" baseline="0" dirty="0">
                <a:solidFill>
                  <a:srgbClr val="D4D4D4"/>
                </a:solidFill>
                <a:latin typeface="JetBrains Mono" pitchFamily="2" charset="0"/>
              </a:rPr>
              <a:t>) {</a:t>
            </a:r>
          </a:p>
          <a:p>
            <a:pPr marR="0" algn="l" rtl="0"/>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4EC9B0"/>
                </a:solidFill>
                <a:latin typeface="JetBrains Mono" pitchFamily="2" charset="0"/>
              </a:rPr>
              <a:t>std</a:t>
            </a:r>
            <a:r>
              <a:rPr lang="en-IN" sz="1600" b="0" i="0" u="none" strike="noStrike" baseline="0" dirty="0">
                <a:solidFill>
                  <a:srgbClr val="D4D4D4"/>
                </a:solidFill>
                <a:latin typeface="JetBrains Mono" pitchFamily="2" charset="0"/>
              </a:rPr>
              <a:t>::</a:t>
            </a:r>
            <a:r>
              <a:rPr lang="en-IN" sz="1600" b="0" i="0" u="none" strike="noStrike" baseline="0" dirty="0" err="1">
                <a:solidFill>
                  <a:srgbClr val="9CDCFE"/>
                </a:solidFill>
                <a:latin typeface="JetBrains Mono" pitchFamily="2" charset="0"/>
              </a:rPr>
              <a:t>cout</a:t>
            </a:r>
            <a:r>
              <a:rPr lang="en-IN" sz="1600" b="0" i="0" u="none" strike="noStrike" baseline="0" dirty="0">
                <a:solidFill>
                  <a:srgbClr val="D4D4D4"/>
                </a:solidFill>
                <a:latin typeface="JetBrains Mono" pitchFamily="2" charset="0"/>
              </a:rPr>
              <a:t> </a:t>
            </a:r>
            <a:r>
              <a:rPr lang="en-IN" sz="1600" b="0" i="0" u="none" strike="noStrike" baseline="0" dirty="0">
                <a:solidFill>
                  <a:srgbClr val="DCDCAA"/>
                </a:solidFill>
                <a:latin typeface="JetBrains Mono" pitchFamily="2" charset="0"/>
              </a:rPr>
              <a:t>&lt;&lt;</a:t>
            </a:r>
            <a:r>
              <a:rPr lang="en-IN" sz="1600" b="0" i="0" u="none" strike="noStrike" baseline="0" dirty="0">
                <a:solidFill>
                  <a:srgbClr val="D4D4D4"/>
                </a:solidFill>
                <a:latin typeface="JetBrains Mono" pitchFamily="2" charset="0"/>
              </a:rPr>
              <a:t> </a:t>
            </a:r>
            <a:r>
              <a:rPr lang="en-IN" sz="1600" b="0" i="0" u="none" strike="noStrike" baseline="0" dirty="0">
                <a:solidFill>
                  <a:srgbClr val="CE9178"/>
                </a:solidFill>
                <a:latin typeface="JetBrains Mono" pitchFamily="2" charset="0"/>
              </a:rPr>
              <a:t>"</a:t>
            </a:r>
            <a:r>
              <a:rPr lang="en-IN" sz="1600" b="0" i="0" u="none" strike="noStrike" baseline="0" dirty="0">
                <a:solidFill>
                  <a:srgbClr val="D7BA7D"/>
                </a:solidFill>
                <a:latin typeface="JetBrains Mono" pitchFamily="2" charset="0"/>
              </a:rPr>
              <a:t>\n</a:t>
            </a:r>
            <a:r>
              <a:rPr lang="en-IN" sz="1600" b="0" i="0" u="none" strike="noStrike" baseline="0" dirty="0">
                <a:solidFill>
                  <a:srgbClr val="CE9178"/>
                </a:solidFill>
                <a:latin typeface="JetBrains Mono" pitchFamily="2" charset="0"/>
              </a:rPr>
              <a:t>#### EXCEPTION ####</a:t>
            </a:r>
            <a:r>
              <a:rPr lang="en-IN" sz="1600" b="0" i="0" u="none" strike="noStrike" baseline="0" dirty="0">
                <a:solidFill>
                  <a:srgbClr val="D7BA7D"/>
                </a:solidFill>
                <a:latin typeface="JetBrains Mono" pitchFamily="2" charset="0"/>
              </a:rPr>
              <a:t>\n</a:t>
            </a:r>
            <a:r>
              <a:rPr lang="en-IN" sz="1600" b="0" i="0" u="none" strike="noStrike" baseline="0" dirty="0">
                <a:solidFill>
                  <a:srgbClr val="CE9178"/>
                </a:solidFill>
                <a:latin typeface="JetBrains Mono" pitchFamily="2" charset="0"/>
              </a:rPr>
              <a:t>"</a:t>
            </a:r>
            <a:r>
              <a:rPr lang="en-IN" sz="1600" b="0" i="0" u="none" strike="noStrike" baseline="0" dirty="0">
                <a:solidFill>
                  <a:srgbClr val="D4D4D4"/>
                </a:solidFill>
                <a:latin typeface="JetBrains Mono" pitchFamily="2" charset="0"/>
              </a:rPr>
              <a:t>;</a:t>
            </a:r>
          </a:p>
          <a:p>
            <a:pPr marR="0" algn="l" rtl="0"/>
            <a:r>
              <a:rPr lang="en-US" sz="1600" b="0" i="0" u="none" strike="noStrike" baseline="0" dirty="0">
                <a:solidFill>
                  <a:srgbClr val="D4D4D4"/>
                </a:solidFill>
                <a:latin typeface="Cambria" panose="02040503050406030204" pitchFamily="18" charset="0"/>
              </a:rPr>
              <a:t> </a:t>
            </a:r>
            <a:r>
              <a:rPr lang="en-US" sz="1600" b="0" i="0" u="none" strike="noStrike" baseline="0" dirty="0">
                <a:solidFill>
                  <a:srgbClr val="D4D4D4"/>
                </a:solidFill>
                <a:latin typeface="JetBrains Mono" pitchFamily="2" charset="0"/>
              </a:rPr>
              <a:t> </a:t>
            </a:r>
            <a:r>
              <a:rPr lang="en-US" sz="1600" b="0" i="0" u="none" strike="noStrike" baseline="0" dirty="0">
                <a:solidFill>
                  <a:srgbClr val="D4D4D4"/>
                </a:solidFill>
                <a:latin typeface="Cambria" panose="02040503050406030204" pitchFamily="18" charset="0"/>
              </a:rPr>
              <a:t> </a:t>
            </a:r>
            <a:r>
              <a:rPr lang="en-US" sz="1600" b="0" i="0" u="none" strike="noStrike" baseline="0" dirty="0">
                <a:solidFill>
                  <a:srgbClr val="D4D4D4"/>
                </a:solidFill>
                <a:latin typeface="JetBrains Mono" pitchFamily="2" charset="0"/>
              </a:rPr>
              <a:t> </a:t>
            </a:r>
            <a:r>
              <a:rPr lang="en-US" sz="1600" b="0" i="0" u="none" strike="noStrike" baseline="0" dirty="0">
                <a:solidFill>
                  <a:srgbClr val="D4D4D4"/>
                </a:solidFill>
                <a:latin typeface="Cambria" panose="02040503050406030204" pitchFamily="18" charset="0"/>
              </a:rPr>
              <a:t> </a:t>
            </a:r>
            <a:r>
              <a:rPr lang="en-US" sz="1600" b="0" i="0" u="none" strike="noStrike" baseline="0" dirty="0">
                <a:solidFill>
                  <a:srgbClr val="D4D4D4"/>
                </a:solidFill>
                <a:latin typeface="JetBrains Mono" pitchFamily="2" charset="0"/>
              </a:rPr>
              <a:t> </a:t>
            </a:r>
            <a:r>
              <a:rPr lang="en-US" sz="1600" b="0" i="0" u="none" strike="noStrike" baseline="0" dirty="0">
                <a:solidFill>
                  <a:srgbClr val="D4D4D4"/>
                </a:solidFill>
                <a:latin typeface="Cambria" panose="02040503050406030204" pitchFamily="18" charset="0"/>
              </a:rPr>
              <a:t> </a:t>
            </a:r>
            <a:r>
              <a:rPr lang="en-US" sz="1600" b="0" i="0" u="none" strike="noStrike" baseline="0" dirty="0">
                <a:solidFill>
                  <a:srgbClr val="D4D4D4"/>
                </a:solidFill>
                <a:latin typeface="JetBrains Mono" pitchFamily="2" charset="0"/>
              </a:rPr>
              <a:t> </a:t>
            </a:r>
            <a:r>
              <a:rPr lang="en-US" sz="1600" b="0" i="0" u="none" strike="noStrike" baseline="0" dirty="0">
                <a:solidFill>
                  <a:srgbClr val="4EC9B0"/>
                </a:solidFill>
                <a:latin typeface="JetBrains Mono" pitchFamily="2" charset="0"/>
              </a:rPr>
              <a:t>std</a:t>
            </a:r>
            <a:r>
              <a:rPr lang="en-US" sz="1600" b="0" i="0" u="none" strike="noStrike" baseline="0" dirty="0">
                <a:solidFill>
                  <a:srgbClr val="D4D4D4"/>
                </a:solidFill>
                <a:latin typeface="JetBrains Mono" pitchFamily="2" charset="0"/>
              </a:rPr>
              <a:t>::</a:t>
            </a:r>
            <a:r>
              <a:rPr lang="en-US" sz="1600" b="0" i="0" u="none" strike="noStrike" baseline="0" dirty="0" err="1">
                <a:solidFill>
                  <a:srgbClr val="9CDCFE"/>
                </a:solidFill>
                <a:latin typeface="JetBrains Mono" pitchFamily="2" charset="0"/>
              </a:rPr>
              <a:t>cout</a:t>
            </a:r>
            <a:r>
              <a:rPr lang="en-US" sz="1600" b="0" i="0" u="none" strike="noStrike" baseline="0" dirty="0">
                <a:solidFill>
                  <a:srgbClr val="D4D4D4"/>
                </a:solidFill>
                <a:latin typeface="JetBrains Mono" pitchFamily="2" charset="0"/>
              </a:rPr>
              <a:t> </a:t>
            </a:r>
            <a:r>
              <a:rPr lang="en-US" sz="1600" b="0" i="0" u="none" strike="noStrike" baseline="0" dirty="0">
                <a:solidFill>
                  <a:srgbClr val="DCDCAA"/>
                </a:solidFill>
                <a:latin typeface="JetBrains Mono" pitchFamily="2" charset="0"/>
              </a:rPr>
              <a:t>&lt;&lt;</a:t>
            </a:r>
            <a:r>
              <a:rPr lang="en-US" sz="1600" b="0" i="0" u="none" strike="noStrike" baseline="0" dirty="0">
                <a:solidFill>
                  <a:srgbClr val="D4D4D4"/>
                </a:solidFill>
                <a:latin typeface="JetBrains Mono" pitchFamily="2" charset="0"/>
              </a:rPr>
              <a:t> </a:t>
            </a:r>
            <a:r>
              <a:rPr lang="en-US" sz="1600" b="0" i="0" u="none" strike="noStrike" baseline="0" dirty="0" err="1">
                <a:solidFill>
                  <a:srgbClr val="9CDCFE"/>
                </a:solidFill>
                <a:latin typeface="JetBrains Mono" pitchFamily="2" charset="0"/>
              </a:rPr>
              <a:t>ex</a:t>
            </a:r>
            <a:r>
              <a:rPr lang="en-US" sz="1600" b="0" i="0" u="none" strike="noStrike" baseline="0" dirty="0" err="1">
                <a:solidFill>
                  <a:srgbClr val="D4D4D4"/>
                </a:solidFill>
                <a:latin typeface="JetBrains Mono" pitchFamily="2" charset="0"/>
              </a:rPr>
              <a:t>.</a:t>
            </a:r>
            <a:r>
              <a:rPr lang="en-US" sz="1600" b="0" i="0" u="none" strike="noStrike" baseline="0" dirty="0" err="1">
                <a:solidFill>
                  <a:srgbClr val="DCDCAA"/>
                </a:solidFill>
                <a:latin typeface="JetBrains Mono" pitchFamily="2" charset="0"/>
              </a:rPr>
              <a:t>what</a:t>
            </a:r>
            <a:r>
              <a:rPr lang="en-US" sz="1600" b="0" i="0" u="none" strike="noStrike" baseline="0" dirty="0">
                <a:solidFill>
                  <a:srgbClr val="D4D4D4"/>
                </a:solidFill>
                <a:latin typeface="JetBrains Mono" pitchFamily="2" charset="0"/>
              </a:rPr>
              <a:t>() </a:t>
            </a:r>
            <a:r>
              <a:rPr lang="en-US" sz="1600" b="0" i="0" u="none" strike="noStrike" baseline="0" dirty="0">
                <a:solidFill>
                  <a:srgbClr val="DCDCAA"/>
                </a:solidFill>
                <a:latin typeface="JetBrains Mono" pitchFamily="2" charset="0"/>
              </a:rPr>
              <a:t>&lt;&lt;</a:t>
            </a:r>
            <a:r>
              <a:rPr lang="en-US" sz="1600" b="0" i="0" u="none" strike="noStrike" baseline="0" dirty="0">
                <a:solidFill>
                  <a:srgbClr val="D4D4D4"/>
                </a:solidFill>
                <a:latin typeface="JetBrains Mono" pitchFamily="2" charset="0"/>
              </a:rPr>
              <a:t> </a:t>
            </a:r>
            <a:r>
              <a:rPr lang="en-US" sz="1600" b="0" i="0" u="none" strike="noStrike" baseline="0" dirty="0">
                <a:solidFill>
                  <a:srgbClr val="CE9178"/>
                </a:solidFill>
                <a:latin typeface="JetBrains Mono" pitchFamily="2" charset="0"/>
              </a:rPr>
              <a:t>'</a:t>
            </a:r>
            <a:r>
              <a:rPr lang="en-US" sz="1600" b="0" i="0" u="none" strike="noStrike" baseline="0" dirty="0">
                <a:solidFill>
                  <a:srgbClr val="D7BA7D"/>
                </a:solidFill>
                <a:latin typeface="JetBrains Mono" pitchFamily="2" charset="0"/>
              </a:rPr>
              <a:t>\n</a:t>
            </a:r>
            <a:r>
              <a:rPr lang="en-US" sz="1600" b="0" i="0" u="none" strike="noStrike" baseline="0" dirty="0">
                <a:solidFill>
                  <a:srgbClr val="CE9178"/>
                </a:solidFill>
                <a:latin typeface="JetBrains Mono" pitchFamily="2" charset="0"/>
              </a:rPr>
              <a:t>'</a:t>
            </a:r>
            <a:r>
              <a:rPr lang="en-US" sz="1600" b="0" i="0" u="none" strike="noStrike" baseline="0" dirty="0">
                <a:solidFill>
                  <a:srgbClr val="D4D4D4"/>
                </a:solidFill>
                <a:latin typeface="JetBrains Mono" pitchFamily="2" charset="0"/>
              </a:rPr>
              <a:t>;</a:t>
            </a:r>
          </a:p>
          <a:p>
            <a:pPr marR="0" algn="l" rtl="0"/>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4EC9B0"/>
                </a:solidFill>
                <a:latin typeface="JetBrains Mono" pitchFamily="2" charset="0"/>
              </a:rPr>
              <a:t>std</a:t>
            </a:r>
            <a:r>
              <a:rPr lang="en-IN" sz="1600" b="0" i="0" u="none" strike="noStrike" baseline="0" dirty="0">
                <a:solidFill>
                  <a:srgbClr val="D4D4D4"/>
                </a:solidFill>
                <a:latin typeface="JetBrains Mono" pitchFamily="2" charset="0"/>
              </a:rPr>
              <a:t>::</a:t>
            </a:r>
            <a:r>
              <a:rPr lang="en-IN" sz="1600" b="0" i="0" u="none" strike="noStrike" baseline="0" dirty="0" err="1">
                <a:solidFill>
                  <a:srgbClr val="9CDCFE"/>
                </a:solidFill>
                <a:latin typeface="JetBrains Mono" pitchFamily="2" charset="0"/>
              </a:rPr>
              <a:t>cout</a:t>
            </a:r>
            <a:r>
              <a:rPr lang="en-IN" sz="1600" b="0" i="0" u="none" strike="noStrike" baseline="0" dirty="0">
                <a:solidFill>
                  <a:srgbClr val="D4D4D4"/>
                </a:solidFill>
                <a:latin typeface="JetBrains Mono" pitchFamily="2" charset="0"/>
              </a:rPr>
              <a:t> </a:t>
            </a:r>
            <a:r>
              <a:rPr lang="en-IN" sz="1600" b="0" i="0" u="none" strike="noStrike" baseline="0" dirty="0">
                <a:solidFill>
                  <a:srgbClr val="DCDCAA"/>
                </a:solidFill>
                <a:latin typeface="JetBrains Mono" pitchFamily="2" charset="0"/>
              </a:rPr>
              <a:t>&lt;&lt;</a:t>
            </a:r>
            <a:r>
              <a:rPr lang="en-IN" sz="1600" b="0" i="0" u="none" strike="noStrike" baseline="0" dirty="0">
                <a:solidFill>
                  <a:srgbClr val="D4D4D4"/>
                </a:solidFill>
                <a:latin typeface="JetBrains Mono" pitchFamily="2" charset="0"/>
              </a:rPr>
              <a:t> </a:t>
            </a:r>
            <a:r>
              <a:rPr lang="en-IN" sz="1600" b="0" i="0" u="none" strike="noStrike" baseline="0" dirty="0">
                <a:solidFill>
                  <a:srgbClr val="CE9178"/>
                </a:solidFill>
                <a:latin typeface="JetBrains Mono" pitchFamily="2" charset="0"/>
              </a:rPr>
              <a:t>"###################</a:t>
            </a:r>
            <a:r>
              <a:rPr lang="en-IN" sz="1600" b="0" i="0" u="none" strike="noStrike" baseline="0" dirty="0">
                <a:solidFill>
                  <a:srgbClr val="D7BA7D"/>
                </a:solidFill>
                <a:latin typeface="JetBrains Mono" pitchFamily="2" charset="0"/>
              </a:rPr>
              <a:t>\n</a:t>
            </a:r>
            <a:r>
              <a:rPr lang="en-IN" sz="1600" b="0" i="0" u="none" strike="noStrike" baseline="0" dirty="0">
                <a:solidFill>
                  <a:srgbClr val="CE9178"/>
                </a:solidFill>
                <a:latin typeface="JetBrains Mono" pitchFamily="2" charset="0"/>
              </a:rPr>
              <a:t>"</a:t>
            </a:r>
            <a:r>
              <a:rPr lang="en-IN" sz="1600" b="0" i="0" u="none" strike="noStrike" baseline="0" dirty="0">
                <a:solidFill>
                  <a:srgbClr val="D4D4D4"/>
                </a:solidFill>
                <a:latin typeface="JetBrains Mono" pitchFamily="2" charset="0"/>
              </a:rPr>
              <a:t>;</a:t>
            </a:r>
          </a:p>
          <a:p>
            <a:pPr marR="0" algn="l" rtl="0"/>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r>
              <a:rPr lang="en-IN" sz="1600" b="0" i="0" u="none" strike="noStrike" baseline="0" dirty="0">
                <a:solidFill>
                  <a:srgbClr val="D4D4D4"/>
                </a:solidFill>
                <a:latin typeface="Cambria" panose="02040503050406030204" pitchFamily="18" charset="0"/>
              </a:rPr>
              <a:t> </a:t>
            </a:r>
            <a:r>
              <a:rPr lang="en-IN" sz="1600" b="0" i="0" u="none" strike="noStrike" baseline="0" dirty="0">
                <a:solidFill>
                  <a:srgbClr val="D4D4D4"/>
                </a:solidFill>
                <a:latin typeface="JetBrains Mono" pitchFamily="2" charset="0"/>
              </a:rPr>
              <a:t> }</a:t>
            </a:r>
          </a:p>
          <a:p>
            <a:pPr marR="0" algn="l" rtl="0"/>
            <a:r>
              <a:rPr lang="en-IN" sz="1600" b="0" i="0" u="none" strike="noStrike" baseline="0" dirty="0">
                <a:solidFill>
                  <a:srgbClr val="D4D4D4"/>
                </a:solidFill>
                <a:latin typeface="JetBrains Mono" pitchFamily="2" charset="0"/>
              </a:rPr>
              <a:t>}</a:t>
            </a:r>
          </a:p>
        </p:txBody>
      </p:sp>
    </p:spTree>
    <p:extLst>
      <p:ext uri="{BB962C8B-B14F-4D97-AF65-F5344CB8AC3E}">
        <p14:creationId xmlns:p14="http://schemas.microsoft.com/office/powerpoint/2010/main" val="214756802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C26E2D-F00B-AD26-076D-FE8718A6C1B9}"/>
              </a:ext>
            </a:extLst>
          </p:cNvPr>
          <p:cNvSpPr>
            <a:spLocks noGrp="1"/>
          </p:cNvSpPr>
          <p:nvPr>
            <p:ph type="title"/>
          </p:nvPr>
        </p:nvSpPr>
        <p:spPr/>
        <p:txBody>
          <a:bodyPr/>
          <a:lstStyle/>
          <a:p>
            <a:r>
              <a:rPr lang="en-US" dirty="0" err="1"/>
              <a:t>promise_type</a:t>
            </a:r>
            <a:r>
              <a:rPr lang="en-US" dirty="0"/>
              <a:t>()</a:t>
            </a:r>
            <a:endParaRPr lang="en-IN" dirty="0"/>
          </a:p>
        </p:txBody>
      </p:sp>
      <p:sp>
        <p:nvSpPr>
          <p:cNvPr id="5" name="TextBox 4">
            <a:extLst>
              <a:ext uri="{FF2B5EF4-FFF2-40B4-BE49-F238E27FC236}">
                <a16:creationId xmlns:a16="http://schemas.microsoft.com/office/drawing/2014/main" id="{0C67287D-B6E5-C1BA-4490-1F6D66A87E50}"/>
              </a:ext>
            </a:extLst>
          </p:cNvPr>
          <p:cNvSpPr txBox="1"/>
          <p:nvPr/>
        </p:nvSpPr>
        <p:spPr>
          <a:xfrm>
            <a:off x="3039490" y="1847641"/>
            <a:ext cx="6113017" cy="1618841"/>
          </a:xfrm>
          <a:prstGeom prst="rect">
            <a:avLst/>
          </a:prstGeom>
          <a:solidFill>
            <a:schemeClr val="bg1">
              <a:lumMod val="95000"/>
              <a:lumOff val="5000"/>
            </a:schemeClr>
          </a:solidFill>
        </p:spPr>
        <p:txBody>
          <a:bodyPr wrap="square">
            <a:spAutoFit/>
          </a:bodyPr>
          <a:lstStyle/>
          <a:p>
            <a:pPr marL="0" marR="0">
              <a:lnSpc>
                <a:spcPts val="1650"/>
              </a:lnSpc>
              <a:spcBef>
                <a:spcPts val="0"/>
              </a:spcBef>
              <a:spcAft>
                <a:spcPts val="0"/>
              </a:spcAft>
            </a:pPr>
            <a:r>
              <a:rPr lang="en-IN" sz="1600" kern="0" dirty="0">
                <a:solidFill>
                  <a:srgbClr val="569CD6"/>
                </a:solidFill>
                <a:effectLst/>
                <a:latin typeface="JetBrains Mono" pitchFamily="2" charset="0"/>
                <a:ea typeface="Times New Roman" panose="02020603050405020304" pitchFamily="18" charset="0"/>
                <a:cs typeface="Times New Roman" panose="02020603050405020304" pitchFamily="18" charset="0"/>
              </a:rPr>
              <a:t>struct</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Task</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569CD6"/>
                </a:solidFill>
                <a:effectLst/>
                <a:latin typeface="JetBrains Mono" pitchFamily="2" charset="0"/>
                <a:ea typeface="Times New Roman" panose="02020603050405020304" pitchFamily="18" charset="0"/>
                <a:cs typeface="Times New Roman" panose="02020603050405020304" pitchFamily="18" charset="0"/>
              </a:rPr>
              <a:t>struct</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err="1">
                <a:solidFill>
                  <a:srgbClr val="4EC9B0"/>
                </a:solidFill>
                <a:effectLst/>
                <a:latin typeface="JetBrains Mono" pitchFamily="2" charset="0"/>
                <a:ea typeface="Times New Roman" panose="02020603050405020304" pitchFamily="18" charset="0"/>
                <a:cs typeface="Times New Roman" panose="02020603050405020304" pitchFamily="18" charset="0"/>
              </a:rPr>
              <a:t>promise_type</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err="1">
                <a:solidFill>
                  <a:srgbClr val="DCDCAA"/>
                </a:solidFill>
                <a:effectLst/>
                <a:latin typeface="JetBrains Mono" pitchFamily="2" charset="0"/>
                <a:ea typeface="Times New Roman" panose="02020603050405020304" pitchFamily="18" charset="0"/>
                <a:cs typeface="Times New Roman" panose="02020603050405020304" pitchFamily="18" charset="0"/>
              </a:rPr>
              <a:t>promise_type</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600" kern="0" dirty="0" err="1">
                <a:solidFill>
                  <a:srgbClr val="9CDCFE"/>
                </a:solidFill>
                <a:effectLst/>
                <a:latin typeface="JetBrains Mono" pitchFamily="2" charset="0"/>
                <a:ea typeface="Times New Roman" panose="02020603050405020304" pitchFamily="18" charset="0"/>
                <a:cs typeface="Times New Roman" panose="02020603050405020304" pitchFamily="18" charset="0"/>
              </a:rPr>
              <a:t>cout</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CDCAA"/>
                </a:solidFill>
                <a:effectLst/>
                <a:latin typeface="JetBrains Mono" pitchFamily="2" charset="0"/>
                <a:ea typeface="Times New Roman" panose="02020603050405020304" pitchFamily="18" charset="0"/>
                <a:cs typeface="Times New Roman" panose="02020603050405020304" pitchFamily="18" charset="0"/>
              </a:rPr>
              <a:t>&lt;&lt;</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6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\t</a:t>
            </a:r>
            <a:r>
              <a:rPr lang="en-IN" sz="16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&lt;</a:t>
            </a:r>
            <a:r>
              <a:rPr lang="en-IN" sz="1600" kern="0" dirty="0" err="1">
                <a:solidFill>
                  <a:srgbClr val="CE9178"/>
                </a:solidFill>
                <a:effectLst/>
                <a:latin typeface="JetBrains Mono" pitchFamily="2" charset="0"/>
                <a:ea typeface="Times New Roman" panose="02020603050405020304" pitchFamily="18" charset="0"/>
                <a:cs typeface="Times New Roman" panose="02020603050405020304" pitchFamily="18" charset="0"/>
              </a:rPr>
              <a:t>promise_type</a:t>
            </a:r>
            <a:r>
              <a:rPr lang="en-IN" sz="16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()&gt;</a:t>
            </a:r>
            <a:r>
              <a:rPr lang="en-IN" sz="16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\n</a:t>
            </a:r>
            <a:r>
              <a:rPr lang="en-IN" sz="16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C586C0"/>
                </a:solidFill>
                <a:effectLst/>
                <a:latin typeface="JetBrains Mono" pitchFamily="2" charset="0"/>
                <a:ea typeface="Times New Roman" panose="02020603050405020304" pitchFamily="18" charset="0"/>
                <a:cs typeface="Times New Roman" panose="02020603050405020304" pitchFamily="18" charset="0"/>
              </a:rPr>
              <a:t>throw</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600" kern="0" dirty="0" err="1">
                <a:solidFill>
                  <a:srgbClr val="4EC9B0"/>
                </a:solidFill>
                <a:effectLst/>
                <a:latin typeface="JetBrains Mono" pitchFamily="2" charset="0"/>
                <a:ea typeface="Times New Roman" panose="02020603050405020304" pitchFamily="18" charset="0"/>
                <a:cs typeface="Times New Roman" panose="02020603050405020304" pitchFamily="18" charset="0"/>
              </a:rPr>
              <a:t>logic_error</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"Crash"</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p>
          <a:p>
            <a:pPr marL="0" marR="0">
              <a:lnSpc>
                <a:spcPts val="1650"/>
              </a:lnSpc>
              <a:spcBef>
                <a:spcPts val="0"/>
              </a:spcBef>
              <a:spcAft>
                <a:spcPts val="0"/>
              </a:spcAft>
            </a:pPr>
            <a:r>
              <a:rPr lang="en-IN" sz="1600" kern="0" dirty="0">
                <a:solidFill>
                  <a:srgbClr val="D4D4D4"/>
                </a:solidFill>
                <a:latin typeface="JetBrains Mono" pitchFamily="2" charset="0"/>
                <a:ea typeface="Aptos" panose="020B0004020202020204" pitchFamily="34" charset="0"/>
                <a:cs typeface="Times New Roman" panose="02020603050405020304" pitchFamily="18" charset="0"/>
              </a:rPr>
              <a:t>	</a:t>
            </a:r>
            <a:r>
              <a:rPr lang="en-IN" sz="1600" kern="0" dirty="0">
                <a:solidFill>
                  <a:schemeClr val="accent1">
                    <a:lumMod val="75000"/>
                  </a:schemeClr>
                </a:solidFill>
                <a:latin typeface="JetBrains Mono" pitchFamily="2" charset="0"/>
                <a:ea typeface="Aptos" panose="020B0004020202020204" pitchFamily="34" charset="0"/>
                <a:cs typeface="Times New Roman" panose="02020603050405020304" pitchFamily="18" charset="0"/>
              </a:rPr>
              <a:t>//Rest of the implementation</a:t>
            </a:r>
            <a:endParaRPr lang="en-IN" sz="1400" kern="100" dirty="0">
              <a:solidFill>
                <a:schemeClr val="accent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26F37D2-A7E5-3ED1-8249-DF6F5EDAA219}"/>
              </a:ext>
            </a:extLst>
          </p:cNvPr>
          <p:cNvSpPr txBox="1"/>
          <p:nvPr/>
        </p:nvSpPr>
        <p:spPr>
          <a:xfrm>
            <a:off x="3039491" y="4840757"/>
            <a:ext cx="6113016" cy="1569660"/>
          </a:xfrm>
          <a:prstGeom prst="rect">
            <a:avLst/>
          </a:prstGeom>
          <a:solidFill>
            <a:schemeClr val="bg1">
              <a:lumMod val="95000"/>
              <a:lumOff val="5000"/>
            </a:schemeClr>
          </a:solidFill>
        </p:spPr>
        <p:txBody>
          <a:bodyPr wrap="square">
            <a:spAutoFit/>
          </a:bodyPr>
          <a:lstStyle/>
          <a:p>
            <a:r>
              <a:rPr lang="en-IN" sz="1600" dirty="0"/>
              <a:t>main() - Calling coroutine</a:t>
            </a:r>
          </a:p>
          <a:p>
            <a:r>
              <a:rPr lang="en-IN" sz="1600" dirty="0"/>
              <a:t>        &lt;</a:t>
            </a:r>
            <a:r>
              <a:rPr lang="en-IN" sz="1600" dirty="0" err="1"/>
              <a:t>promise_type</a:t>
            </a:r>
            <a:r>
              <a:rPr lang="en-IN" sz="1600" dirty="0"/>
              <a:t>()&gt;</a:t>
            </a:r>
          </a:p>
          <a:p>
            <a:endParaRPr lang="en-IN" sz="1600" dirty="0"/>
          </a:p>
          <a:p>
            <a:r>
              <a:rPr lang="en-IN" sz="1600" dirty="0"/>
              <a:t>#### EXCEPTION ####</a:t>
            </a:r>
          </a:p>
          <a:p>
            <a:r>
              <a:rPr lang="en-IN" sz="1600" dirty="0"/>
              <a:t>Crash</a:t>
            </a:r>
          </a:p>
          <a:p>
            <a:r>
              <a:rPr lang="en-IN" sz="1600" dirty="0"/>
              <a:t>###################</a:t>
            </a:r>
          </a:p>
        </p:txBody>
      </p:sp>
      <p:sp>
        <p:nvSpPr>
          <p:cNvPr id="14" name="Arrow: Right 13">
            <a:extLst>
              <a:ext uri="{FF2B5EF4-FFF2-40B4-BE49-F238E27FC236}">
                <a16:creationId xmlns:a16="http://schemas.microsoft.com/office/drawing/2014/main" id="{DCADC57D-6A72-5091-3ABD-1167C699367A}"/>
              </a:ext>
            </a:extLst>
          </p:cNvPr>
          <p:cNvSpPr/>
          <p:nvPr/>
        </p:nvSpPr>
        <p:spPr>
          <a:xfrm rot="5400000">
            <a:off x="5754207" y="3927239"/>
            <a:ext cx="683581" cy="452761"/>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69463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C26E2D-F00B-AD26-076D-FE8718A6C1B9}"/>
              </a:ext>
            </a:extLst>
          </p:cNvPr>
          <p:cNvSpPr>
            <a:spLocks noGrp="1"/>
          </p:cNvSpPr>
          <p:nvPr>
            <p:ph type="title"/>
          </p:nvPr>
        </p:nvSpPr>
        <p:spPr/>
        <p:txBody>
          <a:bodyPr/>
          <a:lstStyle/>
          <a:p>
            <a:r>
              <a:rPr lang="en-US" dirty="0" err="1"/>
              <a:t>get_return_object</a:t>
            </a:r>
            <a:r>
              <a:rPr lang="en-US" dirty="0"/>
              <a:t>()</a:t>
            </a:r>
            <a:endParaRPr lang="en-IN" dirty="0"/>
          </a:p>
        </p:txBody>
      </p:sp>
      <p:sp>
        <p:nvSpPr>
          <p:cNvPr id="8" name="TextBox 7">
            <a:extLst>
              <a:ext uri="{FF2B5EF4-FFF2-40B4-BE49-F238E27FC236}">
                <a16:creationId xmlns:a16="http://schemas.microsoft.com/office/drawing/2014/main" id="{9145714A-0CE3-370B-A125-A84B7A436362}"/>
              </a:ext>
            </a:extLst>
          </p:cNvPr>
          <p:cNvSpPr txBox="1"/>
          <p:nvPr/>
        </p:nvSpPr>
        <p:spPr>
          <a:xfrm>
            <a:off x="2907249" y="1594777"/>
            <a:ext cx="6377497" cy="2266005"/>
          </a:xfrm>
          <a:prstGeom prst="rect">
            <a:avLst/>
          </a:prstGeom>
          <a:solidFill>
            <a:schemeClr val="bg1">
              <a:lumMod val="95000"/>
              <a:lumOff val="5000"/>
            </a:schemeClr>
          </a:solidFill>
        </p:spPr>
        <p:txBody>
          <a:bodyPr wrap="square">
            <a:spAutoFit/>
          </a:bodyPr>
          <a:lstStyle/>
          <a:p>
            <a:pPr marL="0" marR="0">
              <a:lnSpc>
                <a:spcPts val="1650"/>
              </a:lnSpc>
              <a:spcBef>
                <a:spcPts val="0"/>
              </a:spcBef>
              <a:spcAft>
                <a:spcPts val="0"/>
              </a:spcAft>
            </a:pPr>
            <a:r>
              <a:rPr lang="en-IN" sz="1400" kern="0" dirty="0">
                <a:solidFill>
                  <a:srgbClr val="569CD6"/>
                </a:solidFill>
                <a:effectLst/>
                <a:latin typeface="JetBrains Mono" pitchFamily="2" charset="0"/>
                <a:ea typeface="Times New Roman" panose="02020603050405020304" pitchFamily="18" charset="0"/>
                <a:cs typeface="Times New Roman" panose="02020603050405020304" pitchFamily="18" charset="0"/>
              </a:rPr>
              <a:t>struct</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Task</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569CD6"/>
                </a:solidFill>
                <a:effectLst/>
                <a:latin typeface="JetBrains Mono" pitchFamily="2" charset="0"/>
                <a:ea typeface="Times New Roman" panose="02020603050405020304" pitchFamily="18" charset="0"/>
                <a:cs typeface="Times New Roman" panose="02020603050405020304" pitchFamily="18" charset="0"/>
              </a:rPr>
              <a:t>struct</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err="1">
                <a:solidFill>
                  <a:srgbClr val="4EC9B0"/>
                </a:solidFill>
                <a:effectLst/>
                <a:latin typeface="JetBrains Mono" pitchFamily="2" charset="0"/>
                <a:ea typeface="Times New Roman" panose="02020603050405020304" pitchFamily="18" charset="0"/>
                <a:cs typeface="Times New Roman" panose="02020603050405020304" pitchFamily="18" charset="0"/>
              </a:rPr>
              <a:t>promise_type</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Task</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err="1">
                <a:solidFill>
                  <a:srgbClr val="DCDCAA"/>
                </a:solidFill>
                <a:effectLst/>
                <a:latin typeface="JetBrains Mono" pitchFamily="2" charset="0"/>
                <a:ea typeface="Times New Roman" panose="02020603050405020304" pitchFamily="18" charset="0"/>
                <a:cs typeface="Times New Roman" panose="02020603050405020304" pitchFamily="18" charset="0"/>
              </a:rPr>
              <a:t>get_return_object</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400" kern="0" dirty="0" err="1">
                <a:solidFill>
                  <a:srgbClr val="9CDCFE"/>
                </a:solidFill>
                <a:effectLst/>
                <a:latin typeface="JetBrains Mono" pitchFamily="2" charset="0"/>
                <a:ea typeface="Times New Roman" panose="02020603050405020304" pitchFamily="18" charset="0"/>
                <a:cs typeface="Times New Roman" panose="02020603050405020304" pitchFamily="18" charset="0"/>
              </a:rPr>
              <a:t>cout</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CDCAA"/>
                </a:solidFill>
                <a:effectLst/>
                <a:latin typeface="JetBrains Mono" pitchFamily="2" charset="0"/>
                <a:ea typeface="Times New Roman" panose="02020603050405020304" pitchFamily="18" charset="0"/>
                <a:cs typeface="Times New Roman" panose="02020603050405020304" pitchFamily="18" charset="0"/>
              </a:rPr>
              <a:t>&lt;&lt;</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4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\t</a:t>
            </a:r>
            <a:r>
              <a:rPr lang="en-IN" sz="14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&lt;</a:t>
            </a:r>
            <a:r>
              <a:rPr lang="en-IN" sz="1400" kern="0" dirty="0" err="1">
                <a:solidFill>
                  <a:srgbClr val="CE9178"/>
                </a:solidFill>
                <a:effectLst/>
                <a:latin typeface="JetBrains Mono" pitchFamily="2" charset="0"/>
                <a:ea typeface="Times New Roman" panose="02020603050405020304" pitchFamily="18" charset="0"/>
                <a:cs typeface="Times New Roman" panose="02020603050405020304" pitchFamily="18" charset="0"/>
              </a:rPr>
              <a:t>get_return_object</a:t>
            </a:r>
            <a:r>
              <a:rPr lang="en-IN" sz="14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4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\n</a:t>
            </a:r>
            <a:r>
              <a:rPr lang="en-IN" sz="14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C586C0"/>
                </a:solidFill>
                <a:effectLst/>
                <a:latin typeface="JetBrains Mono" pitchFamily="2" charset="0"/>
                <a:ea typeface="Times New Roman" panose="02020603050405020304" pitchFamily="18" charset="0"/>
                <a:cs typeface="Times New Roman" panose="02020603050405020304" pitchFamily="18" charset="0"/>
              </a:rPr>
              <a:t>throw</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400" kern="0" dirty="0" err="1">
                <a:solidFill>
                  <a:srgbClr val="4EC9B0"/>
                </a:solidFill>
                <a:effectLst/>
                <a:latin typeface="JetBrains Mono" pitchFamily="2" charset="0"/>
                <a:ea typeface="Times New Roman" panose="02020603050405020304" pitchFamily="18" charset="0"/>
                <a:cs typeface="Times New Roman" panose="02020603050405020304" pitchFamily="18" charset="0"/>
              </a:rPr>
              <a:t>logic_error</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"Crash"</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C586C0"/>
                </a:solidFill>
                <a:effectLst/>
                <a:latin typeface="JetBrains Mono" pitchFamily="2" charset="0"/>
                <a:ea typeface="Times New Roman" panose="02020603050405020304" pitchFamily="18" charset="0"/>
                <a:cs typeface="Times New Roman" panose="02020603050405020304" pitchFamily="18" charset="0"/>
              </a:rPr>
              <a:t>return</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 </a:t>
            </a:r>
            <a:r>
              <a:rPr lang="en-IN" sz="14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p>
          <a:p>
            <a:pPr marL="0" marR="0">
              <a:lnSpc>
                <a:spcPts val="1650"/>
              </a:lnSpc>
              <a:spcBef>
                <a:spcPts val="0"/>
              </a:spcBef>
              <a:spcAft>
                <a:spcPts val="0"/>
              </a:spcAft>
            </a:pP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err="1">
                <a:solidFill>
                  <a:srgbClr val="4EC9B0"/>
                </a:solidFill>
                <a:effectLst/>
                <a:latin typeface="JetBrains Mono" pitchFamily="2" charset="0"/>
                <a:ea typeface="Times New Roman" panose="02020603050405020304" pitchFamily="18" charset="0"/>
                <a:cs typeface="Times New Roman" panose="02020603050405020304" pitchFamily="18" charset="0"/>
              </a:rPr>
              <a:t>coroutine_handle</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&lt;</a:t>
            </a:r>
            <a:r>
              <a:rPr lang="en-IN" sz="1400" kern="0" dirty="0" err="1">
                <a:solidFill>
                  <a:srgbClr val="4EC9B0"/>
                </a:solidFill>
                <a:effectLst/>
                <a:latin typeface="JetBrains Mono" pitchFamily="2" charset="0"/>
                <a:ea typeface="Times New Roman" panose="02020603050405020304" pitchFamily="18" charset="0"/>
                <a:cs typeface="Times New Roman" panose="02020603050405020304" pitchFamily="18" charset="0"/>
              </a:rPr>
              <a:t>promise_type</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&gt;</a:t>
            </a:r>
          </a:p>
          <a:p>
            <a:pPr marL="0" marR="0">
              <a:lnSpc>
                <a:spcPts val="1650"/>
              </a:lnSpc>
              <a:spcBef>
                <a:spcPts val="0"/>
              </a:spcBef>
              <a:spcAft>
                <a:spcPts val="0"/>
              </a:spcAft>
            </a:pP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err="1">
                <a:solidFill>
                  <a:srgbClr val="DCDCAA"/>
                </a:solidFill>
                <a:effectLst/>
                <a:latin typeface="JetBrains Mono" pitchFamily="2" charset="0"/>
                <a:ea typeface="Times New Roman" panose="02020603050405020304" pitchFamily="18" charset="0"/>
                <a:cs typeface="Times New Roman" panose="02020603050405020304" pitchFamily="18" charset="0"/>
              </a:rPr>
              <a:t>from_promise</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400" kern="0" dirty="0">
                <a:solidFill>
                  <a:srgbClr val="569CD6"/>
                </a:solidFill>
                <a:effectLst/>
                <a:latin typeface="JetBrains Mono" pitchFamily="2" charset="0"/>
                <a:ea typeface="Times New Roman" panose="02020603050405020304" pitchFamily="18" charset="0"/>
                <a:cs typeface="Times New Roman" panose="02020603050405020304" pitchFamily="18" charset="0"/>
              </a:rPr>
              <a:t>this</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4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4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p>
          <a:p>
            <a:pPr>
              <a:lnSpc>
                <a:spcPts val="1650"/>
              </a:lnSpc>
            </a:pPr>
            <a:r>
              <a:rPr lang="en-IN" sz="1400" kern="0" dirty="0">
                <a:solidFill>
                  <a:srgbClr val="D4D4D4"/>
                </a:solidFill>
                <a:latin typeface="JetBrains Mono" pitchFamily="2" charset="0"/>
                <a:ea typeface="Aptos" panose="020B0004020202020204" pitchFamily="34" charset="0"/>
                <a:cs typeface="Times New Roman" panose="02020603050405020304" pitchFamily="18" charset="0"/>
              </a:rPr>
              <a:t>	</a:t>
            </a:r>
            <a:r>
              <a:rPr lang="en-IN" sz="1400" kern="0" dirty="0">
                <a:solidFill>
                  <a:schemeClr val="accent1">
                    <a:lumMod val="75000"/>
                  </a:schemeClr>
                </a:solidFill>
                <a:latin typeface="JetBrains Mono" pitchFamily="2" charset="0"/>
                <a:ea typeface="Aptos" panose="020B0004020202020204" pitchFamily="34" charset="0"/>
                <a:cs typeface="Times New Roman" panose="02020603050405020304" pitchFamily="18" charset="0"/>
              </a:rPr>
              <a:t>//Rest of the implementation</a:t>
            </a:r>
            <a:endParaRPr lang="en-IN" sz="1200" kern="100" dirty="0">
              <a:solidFill>
                <a:schemeClr val="accent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779BA9E3-CD49-381E-6260-77980796581F}"/>
              </a:ext>
            </a:extLst>
          </p:cNvPr>
          <p:cNvSpPr txBox="1"/>
          <p:nvPr/>
        </p:nvSpPr>
        <p:spPr>
          <a:xfrm>
            <a:off x="2907247" y="4715998"/>
            <a:ext cx="6377497" cy="2062103"/>
          </a:xfrm>
          <a:prstGeom prst="rect">
            <a:avLst/>
          </a:prstGeom>
          <a:solidFill>
            <a:schemeClr val="bg1">
              <a:lumMod val="95000"/>
              <a:lumOff val="5000"/>
            </a:schemeClr>
          </a:solidFill>
        </p:spPr>
        <p:txBody>
          <a:bodyPr wrap="square">
            <a:spAutoFit/>
          </a:bodyPr>
          <a:lstStyle/>
          <a:p>
            <a:r>
              <a:rPr lang="en-IN" sz="1600" dirty="0"/>
              <a:t>main() - Calling coroutine</a:t>
            </a:r>
          </a:p>
          <a:p>
            <a:r>
              <a:rPr lang="en-IN" sz="1600" dirty="0"/>
              <a:t>        &lt;</a:t>
            </a:r>
            <a:r>
              <a:rPr lang="en-IN" sz="1600" dirty="0" err="1"/>
              <a:t>promise_type</a:t>
            </a:r>
            <a:r>
              <a:rPr lang="en-IN" sz="1600" dirty="0"/>
              <a:t>()&gt;</a:t>
            </a:r>
          </a:p>
          <a:p>
            <a:r>
              <a:rPr lang="en-IN" sz="1600" dirty="0"/>
              <a:t>        &lt;</a:t>
            </a:r>
            <a:r>
              <a:rPr lang="en-IN" sz="1600" dirty="0" err="1"/>
              <a:t>get_return_object</a:t>
            </a:r>
            <a:r>
              <a:rPr lang="en-IN" sz="1600" dirty="0"/>
              <a:t>()</a:t>
            </a:r>
          </a:p>
          <a:p>
            <a:r>
              <a:rPr lang="en-IN" sz="1600" dirty="0"/>
              <a:t>        &lt;~</a:t>
            </a:r>
            <a:r>
              <a:rPr lang="en-IN" sz="1600" dirty="0" err="1"/>
              <a:t>promise_type</a:t>
            </a:r>
            <a:r>
              <a:rPr lang="en-IN" sz="1600" dirty="0"/>
              <a:t>()&gt;</a:t>
            </a:r>
          </a:p>
          <a:p>
            <a:endParaRPr lang="en-IN" sz="1600" dirty="0"/>
          </a:p>
          <a:p>
            <a:r>
              <a:rPr lang="en-IN" sz="1600" dirty="0"/>
              <a:t>#### EXCEPTION ####</a:t>
            </a:r>
          </a:p>
          <a:p>
            <a:r>
              <a:rPr lang="en-IN" sz="1600" dirty="0"/>
              <a:t>Crash</a:t>
            </a:r>
          </a:p>
          <a:p>
            <a:r>
              <a:rPr lang="en-IN" sz="1600" dirty="0"/>
              <a:t>###################</a:t>
            </a:r>
          </a:p>
        </p:txBody>
      </p:sp>
      <p:sp>
        <p:nvSpPr>
          <p:cNvPr id="2" name="Arrow: Right 1">
            <a:extLst>
              <a:ext uri="{FF2B5EF4-FFF2-40B4-BE49-F238E27FC236}">
                <a16:creationId xmlns:a16="http://schemas.microsoft.com/office/drawing/2014/main" id="{AE849B32-47BB-E0AA-87FE-1A5F34608650}"/>
              </a:ext>
            </a:extLst>
          </p:cNvPr>
          <p:cNvSpPr/>
          <p:nvPr/>
        </p:nvSpPr>
        <p:spPr>
          <a:xfrm rot="5400000">
            <a:off x="5818361" y="4129423"/>
            <a:ext cx="555270" cy="406895"/>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0782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B7FE-6FDD-CBF2-B627-8001C7ADA1A0}"/>
              </a:ext>
            </a:extLst>
          </p:cNvPr>
          <p:cNvSpPr>
            <a:spLocks noGrp="1"/>
          </p:cNvSpPr>
          <p:nvPr>
            <p:ph type="title"/>
          </p:nvPr>
        </p:nvSpPr>
        <p:spPr/>
        <p:txBody>
          <a:bodyPr/>
          <a:lstStyle/>
          <a:p>
            <a:r>
              <a:rPr lang="en-US" dirty="0"/>
              <a:t>Coroutine Object</a:t>
            </a:r>
            <a:endParaRPr lang="en-IN" dirty="0"/>
          </a:p>
        </p:txBody>
      </p:sp>
      <p:sp>
        <p:nvSpPr>
          <p:cNvPr id="4" name="TextBox 3">
            <a:extLst>
              <a:ext uri="{FF2B5EF4-FFF2-40B4-BE49-F238E27FC236}">
                <a16:creationId xmlns:a16="http://schemas.microsoft.com/office/drawing/2014/main" id="{3AA77208-14BC-4118-73F5-F136BB52D2DD}"/>
              </a:ext>
            </a:extLst>
          </p:cNvPr>
          <p:cNvSpPr txBox="1"/>
          <p:nvPr/>
        </p:nvSpPr>
        <p:spPr>
          <a:xfrm>
            <a:off x="2996581" y="1858272"/>
            <a:ext cx="6198833" cy="1654877"/>
          </a:xfrm>
          <a:prstGeom prst="rect">
            <a:avLst/>
          </a:prstGeom>
          <a:solidFill>
            <a:schemeClr val="bg1">
              <a:lumMod val="95000"/>
              <a:lumOff val="5000"/>
            </a:schemeClr>
          </a:solidFill>
        </p:spPr>
        <p:txBody>
          <a:bodyPr wrap="square">
            <a:spAutoFit/>
          </a:bodyPr>
          <a:lstStyle/>
          <a:p>
            <a:pPr marL="0" marR="0">
              <a:lnSpc>
                <a:spcPts val="1650"/>
              </a:lnSpc>
              <a:spcBef>
                <a:spcPts val="0"/>
              </a:spcBef>
              <a:spcAft>
                <a:spcPts val="0"/>
              </a:spcAft>
            </a:pPr>
            <a:r>
              <a:rPr lang="en-IN" sz="18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endParaRPr lang="en-IN" kern="0" dirty="0">
              <a:solidFill>
                <a:srgbClr val="D4D4D4"/>
              </a:solidFill>
              <a:latin typeface="Cambria" panose="02040503050406030204" pitchFamily="18" charset="0"/>
              <a:ea typeface="Times New Roman" panose="02020603050405020304" pitchFamily="18" charset="0"/>
              <a:cs typeface="Cambria" panose="02040503050406030204" pitchFamily="18" charset="0"/>
            </a:endParaRPr>
          </a:p>
          <a:p>
            <a:pPr marL="0" marR="0">
              <a:lnSpc>
                <a:spcPts val="1650"/>
              </a:lnSpc>
              <a:spcBef>
                <a:spcPts val="0"/>
              </a:spcBef>
              <a:spcAft>
                <a:spcPts val="0"/>
              </a:spcAft>
            </a:pPr>
            <a:r>
              <a:rPr lang="en-IN" sz="1800" kern="0" dirty="0">
                <a:solidFill>
                  <a:srgbClr val="DCDCAA"/>
                </a:solidFill>
                <a:effectLst/>
                <a:latin typeface="JetBrains Mono" pitchFamily="2" charset="0"/>
                <a:ea typeface="Times New Roman" panose="02020603050405020304" pitchFamily="18" charset="0"/>
                <a:cs typeface="Times New Roman" panose="02020603050405020304" pitchFamily="18" charset="0"/>
              </a:rPr>
              <a:t>Task</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8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Handle</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800" kern="0" dirty="0">
                <a:solidFill>
                  <a:srgbClr val="9CDCFE"/>
                </a:solidFill>
                <a:effectLst/>
                <a:latin typeface="JetBrains Mono" pitchFamily="2" charset="0"/>
                <a:ea typeface="Times New Roman" panose="02020603050405020304" pitchFamily="18" charset="0"/>
                <a:cs typeface="Times New Roman" panose="02020603050405020304" pitchFamily="18" charset="0"/>
              </a:rPr>
              <a:t>handle</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800" kern="0" dirty="0" err="1">
                <a:solidFill>
                  <a:srgbClr val="9CDCFE"/>
                </a:solidFill>
                <a:effectLst/>
                <a:latin typeface="JetBrains Mono" pitchFamily="2" charset="0"/>
                <a:ea typeface="Times New Roman" panose="02020603050405020304" pitchFamily="18" charset="0"/>
                <a:cs typeface="Times New Roman" panose="02020603050405020304" pitchFamily="18" charset="0"/>
              </a:rPr>
              <a:t>m_Handle</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800" kern="0" dirty="0">
                <a:solidFill>
                  <a:srgbClr val="9CDCFE"/>
                </a:solidFill>
                <a:effectLst/>
                <a:latin typeface="JetBrains Mono" pitchFamily="2" charset="0"/>
                <a:ea typeface="Times New Roman" panose="02020603050405020304" pitchFamily="18" charset="0"/>
                <a:cs typeface="Times New Roman" panose="02020603050405020304" pitchFamily="18" charset="0"/>
              </a:rPr>
              <a:t>handle</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 {</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8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8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8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8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8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800" kern="0" dirty="0" err="1">
                <a:solidFill>
                  <a:srgbClr val="9CDCFE"/>
                </a:solidFill>
                <a:effectLst/>
                <a:latin typeface="JetBrains Mono" pitchFamily="2" charset="0"/>
                <a:ea typeface="Times New Roman" panose="02020603050405020304" pitchFamily="18" charset="0"/>
                <a:cs typeface="Times New Roman" panose="02020603050405020304" pitchFamily="18" charset="0"/>
              </a:rPr>
              <a:t>cout</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800" kern="0" dirty="0">
                <a:solidFill>
                  <a:srgbClr val="DCDCAA"/>
                </a:solidFill>
                <a:effectLst/>
                <a:latin typeface="JetBrains Mono" pitchFamily="2" charset="0"/>
                <a:ea typeface="Times New Roman" panose="02020603050405020304" pitchFamily="18" charset="0"/>
                <a:cs typeface="Times New Roman" panose="02020603050405020304" pitchFamily="18" charset="0"/>
              </a:rPr>
              <a:t>&lt;&lt;</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8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8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\t</a:t>
            </a:r>
            <a:r>
              <a:rPr lang="en-IN" sz="18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&lt;Task()</a:t>
            </a:r>
            <a:r>
              <a:rPr lang="en-IN" sz="18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\n</a:t>
            </a:r>
            <a:r>
              <a:rPr lang="en-IN" sz="18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8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8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8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8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800" kern="0" dirty="0">
                <a:solidFill>
                  <a:srgbClr val="C586C0"/>
                </a:solidFill>
                <a:effectLst/>
                <a:latin typeface="JetBrains Mono" pitchFamily="2" charset="0"/>
                <a:ea typeface="Times New Roman" panose="02020603050405020304" pitchFamily="18" charset="0"/>
                <a:cs typeface="Times New Roman" panose="02020603050405020304" pitchFamily="18" charset="0"/>
              </a:rPr>
              <a:t>throw</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8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800" kern="0" dirty="0" err="1">
                <a:solidFill>
                  <a:srgbClr val="4EC9B0"/>
                </a:solidFill>
                <a:effectLst/>
                <a:latin typeface="JetBrains Mono" pitchFamily="2" charset="0"/>
                <a:ea typeface="Times New Roman" panose="02020603050405020304" pitchFamily="18" charset="0"/>
                <a:cs typeface="Times New Roman" panose="02020603050405020304" pitchFamily="18" charset="0"/>
              </a:rPr>
              <a:t>logic_error</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8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"Crash"</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8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8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8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5" name="Arrow: Right 4">
            <a:extLst>
              <a:ext uri="{FF2B5EF4-FFF2-40B4-BE49-F238E27FC236}">
                <a16:creationId xmlns:a16="http://schemas.microsoft.com/office/drawing/2014/main" id="{5CA9EFC7-9962-786B-3599-C21573CDF770}"/>
              </a:ext>
            </a:extLst>
          </p:cNvPr>
          <p:cNvSpPr/>
          <p:nvPr/>
        </p:nvSpPr>
        <p:spPr>
          <a:xfrm rot="5400000">
            <a:off x="5818361" y="3796055"/>
            <a:ext cx="555270" cy="406895"/>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9285005-4CCB-8E64-0101-34B1483A664C}"/>
              </a:ext>
            </a:extLst>
          </p:cNvPr>
          <p:cNvSpPr txBox="1"/>
          <p:nvPr/>
        </p:nvSpPr>
        <p:spPr>
          <a:xfrm>
            <a:off x="2996579" y="4401406"/>
            <a:ext cx="6198833" cy="2339102"/>
          </a:xfrm>
          <a:prstGeom prst="rect">
            <a:avLst/>
          </a:prstGeom>
          <a:solidFill>
            <a:schemeClr val="bg1">
              <a:lumMod val="95000"/>
              <a:lumOff val="5000"/>
            </a:schemeClr>
          </a:solidFill>
        </p:spPr>
        <p:txBody>
          <a:bodyPr wrap="square">
            <a:spAutoFit/>
          </a:bodyPr>
          <a:lstStyle/>
          <a:p>
            <a:r>
              <a:rPr lang="en-IN" sz="1600" dirty="0"/>
              <a:t>main() - Calling coroutine</a:t>
            </a:r>
          </a:p>
          <a:p>
            <a:r>
              <a:rPr lang="en-IN" sz="1600" dirty="0"/>
              <a:t>        &lt;</a:t>
            </a:r>
            <a:r>
              <a:rPr lang="en-IN" sz="1600" dirty="0" err="1"/>
              <a:t>promise_type</a:t>
            </a:r>
            <a:r>
              <a:rPr lang="en-IN" sz="1600" dirty="0"/>
              <a:t>()&gt;</a:t>
            </a:r>
          </a:p>
          <a:p>
            <a:r>
              <a:rPr lang="en-IN" sz="1600" dirty="0"/>
              <a:t>        &lt;</a:t>
            </a:r>
            <a:r>
              <a:rPr lang="en-IN" sz="1600" dirty="0" err="1"/>
              <a:t>get_return_object</a:t>
            </a:r>
            <a:r>
              <a:rPr lang="en-IN" sz="1600" dirty="0"/>
              <a:t>()</a:t>
            </a:r>
          </a:p>
          <a:p>
            <a:r>
              <a:rPr lang="en-IN" sz="1600" dirty="0"/>
              <a:t>        &lt;Task()</a:t>
            </a:r>
          </a:p>
          <a:p>
            <a:r>
              <a:rPr lang="en-IN" sz="1600" dirty="0"/>
              <a:t>        &lt;~</a:t>
            </a:r>
            <a:r>
              <a:rPr lang="en-IN" sz="1600" dirty="0" err="1"/>
              <a:t>promise_type</a:t>
            </a:r>
            <a:r>
              <a:rPr lang="en-IN" sz="1600" dirty="0"/>
              <a:t>()&gt;</a:t>
            </a:r>
          </a:p>
          <a:p>
            <a:endParaRPr lang="en-IN" sz="1600" dirty="0"/>
          </a:p>
          <a:p>
            <a:r>
              <a:rPr lang="en-IN" sz="1600" dirty="0"/>
              <a:t>#### EXCEPTION ####</a:t>
            </a:r>
          </a:p>
          <a:p>
            <a:r>
              <a:rPr lang="en-IN" sz="1600" dirty="0"/>
              <a:t>Crash</a:t>
            </a:r>
          </a:p>
          <a:p>
            <a:r>
              <a:rPr lang="en-IN" sz="1600" dirty="0"/>
              <a:t>###################</a:t>
            </a:r>
          </a:p>
        </p:txBody>
      </p:sp>
    </p:spTree>
    <p:extLst>
      <p:ext uri="{BB962C8B-B14F-4D97-AF65-F5344CB8AC3E}">
        <p14:creationId xmlns:p14="http://schemas.microsoft.com/office/powerpoint/2010/main" val="25506673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B5A2-3118-95DF-E693-E10159C3BC64}"/>
              </a:ext>
            </a:extLst>
          </p:cNvPr>
          <p:cNvSpPr>
            <a:spLocks noGrp="1"/>
          </p:cNvSpPr>
          <p:nvPr>
            <p:ph type="title"/>
          </p:nvPr>
        </p:nvSpPr>
        <p:spPr/>
        <p:txBody>
          <a:bodyPr/>
          <a:lstStyle/>
          <a:p>
            <a:r>
              <a:rPr lang="en-US"/>
              <a:t>Alignment &amp; Fill</a:t>
            </a:r>
            <a:endParaRPr lang="en-IN"/>
          </a:p>
        </p:txBody>
      </p:sp>
      <p:sp>
        <p:nvSpPr>
          <p:cNvPr id="3" name="Content Placeholder 2">
            <a:extLst>
              <a:ext uri="{FF2B5EF4-FFF2-40B4-BE49-F238E27FC236}">
                <a16:creationId xmlns:a16="http://schemas.microsoft.com/office/drawing/2014/main" id="{073A7CA1-7BC2-2F02-D5D3-2A2F0EFE5078}"/>
              </a:ext>
            </a:extLst>
          </p:cNvPr>
          <p:cNvSpPr>
            <a:spLocks noGrp="1"/>
          </p:cNvSpPr>
          <p:nvPr>
            <p:ph idx="1"/>
          </p:nvPr>
        </p:nvSpPr>
        <p:spPr/>
        <p:txBody>
          <a:bodyPr/>
          <a:lstStyle/>
          <a:p>
            <a:r>
              <a:rPr lang="en-US"/>
              <a:t>Alignment is specified as follows</a:t>
            </a:r>
          </a:p>
          <a:p>
            <a:pPr lvl="1"/>
            <a:r>
              <a:rPr lang="en-US" b="1"/>
              <a:t>&lt;</a:t>
            </a:r>
            <a:r>
              <a:rPr lang="en-US"/>
              <a:t> - left alignment (default for non-numbers)</a:t>
            </a:r>
          </a:p>
          <a:p>
            <a:pPr lvl="1"/>
            <a:r>
              <a:rPr lang="en-US" b="1"/>
              <a:t>&gt;</a:t>
            </a:r>
            <a:r>
              <a:rPr lang="en-US"/>
              <a:t> - right alignment (default for numbers)</a:t>
            </a:r>
          </a:p>
          <a:p>
            <a:pPr lvl="1"/>
            <a:r>
              <a:rPr lang="en-US" b="1"/>
              <a:t>^</a:t>
            </a:r>
            <a:r>
              <a:rPr lang="en-US"/>
              <a:t> - center alignment</a:t>
            </a:r>
          </a:p>
          <a:p>
            <a:r>
              <a:rPr lang="en-IN"/>
              <a:t>All are followed by the count</a:t>
            </a:r>
          </a:p>
          <a:p>
            <a:r>
              <a:rPr lang="en-IN"/>
              <a:t>The fill character is optional (space is used by default)</a:t>
            </a:r>
          </a:p>
          <a:p>
            <a:pPr marL="0" indent="0" algn="ctr">
              <a:buNone/>
            </a:pPr>
            <a:r>
              <a:rPr lang="en-IN" i="1"/>
              <a:t>{</a:t>
            </a:r>
            <a:r>
              <a:rPr lang="en-IN" i="1" err="1">
                <a:solidFill>
                  <a:schemeClr val="accent4">
                    <a:lumMod val="75000"/>
                  </a:schemeClr>
                </a:solidFill>
              </a:rPr>
              <a:t>index</a:t>
            </a:r>
            <a:r>
              <a:rPr lang="en-IN" i="1"/>
              <a:t>:</a:t>
            </a:r>
            <a:r>
              <a:rPr lang="en-IN" i="1">
                <a:solidFill>
                  <a:srgbClr val="0070C0"/>
                </a:solidFill>
              </a:rPr>
              <a:t>fill</a:t>
            </a:r>
            <a:r>
              <a:rPr lang="en-IN" i="1"/>
              <a:t> </a:t>
            </a:r>
            <a:r>
              <a:rPr lang="en-IN" i="1">
                <a:solidFill>
                  <a:schemeClr val="accent2">
                    <a:lumMod val="75000"/>
                  </a:schemeClr>
                </a:solidFill>
              </a:rPr>
              <a:t>align</a:t>
            </a:r>
            <a:r>
              <a:rPr lang="en-IN" i="1"/>
              <a:t> </a:t>
            </a:r>
            <a:r>
              <a:rPr lang="en-IN" i="1">
                <a:solidFill>
                  <a:srgbClr val="00B050"/>
                </a:solidFill>
              </a:rPr>
              <a:t>count</a:t>
            </a:r>
            <a:r>
              <a:rPr lang="en-IN" i="1"/>
              <a:t>}</a:t>
            </a:r>
          </a:p>
        </p:txBody>
      </p:sp>
    </p:spTree>
    <p:extLst>
      <p:ext uri="{BB962C8B-B14F-4D97-AF65-F5344CB8AC3E}">
        <p14:creationId xmlns:p14="http://schemas.microsoft.com/office/powerpoint/2010/main" val="195178384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5F7B-FFCE-1080-B45D-28FF78E993B6}"/>
              </a:ext>
            </a:extLst>
          </p:cNvPr>
          <p:cNvSpPr>
            <a:spLocks noGrp="1"/>
          </p:cNvSpPr>
          <p:nvPr>
            <p:ph type="title"/>
          </p:nvPr>
        </p:nvSpPr>
        <p:spPr/>
        <p:txBody>
          <a:bodyPr/>
          <a:lstStyle/>
          <a:p>
            <a:r>
              <a:rPr lang="en-US" dirty="0" err="1"/>
              <a:t>initial_suspend</a:t>
            </a:r>
            <a:r>
              <a:rPr lang="en-US" dirty="0"/>
              <a:t>()</a:t>
            </a:r>
            <a:endParaRPr lang="en-IN" dirty="0"/>
          </a:p>
        </p:txBody>
      </p:sp>
      <p:sp>
        <p:nvSpPr>
          <p:cNvPr id="4" name="TextBox 3">
            <a:extLst>
              <a:ext uri="{FF2B5EF4-FFF2-40B4-BE49-F238E27FC236}">
                <a16:creationId xmlns:a16="http://schemas.microsoft.com/office/drawing/2014/main" id="{AEB6DBC7-F8EA-C525-8821-9132963B14AB}"/>
              </a:ext>
            </a:extLst>
          </p:cNvPr>
          <p:cNvSpPr txBox="1"/>
          <p:nvPr/>
        </p:nvSpPr>
        <p:spPr>
          <a:xfrm>
            <a:off x="3051228" y="1586423"/>
            <a:ext cx="5410847" cy="1623073"/>
          </a:xfrm>
          <a:prstGeom prst="rect">
            <a:avLst/>
          </a:prstGeom>
          <a:solidFill>
            <a:schemeClr val="bg1">
              <a:lumMod val="95000"/>
              <a:lumOff val="5000"/>
            </a:schemeClr>
          </a:solidFill>
        </p:spPr>
        <p:txBody>
          <a:bodyPr wrap="square">
            <a:spAutoFit/>
          </a:bodyPr>
          <a:lstStyle/>
          <a:p>
            <a:pPr marL="0" marR="0">
              <a:lnSpc>
                <a:spcPts val="1650"/>
              </a:lnSpc>
              <a:spcBef>
                <a:spcPts val="0"/>
              </a:spcBef>
              <a:spcAft>
                <a:spcPts val="0"/>
              </a:spcAft>
            </a:pPr>
            <a:endParaRPr lang="en-IN" sz="1600" kern="0" dirty="0">
              <a:solidFill>
                <a:srgbClr val="4EC9B0"/>
              </a:solidFill>
              <a:effectLst/>
              <a:latin typeface="JetBrains Mono" pitchFamily="2" charset="0"/>
              <a:ea typeface="Times New Roman" panose="02020603050405020304" pitchFamily="18" charset="0"/>
              <a:cs typeface="Times New Roman" panose="02020603050405020304" pitchFamily="18" charset="0"/>
            </a:endParaRPr>
          </a:p>
          <a:p>
            <a:pPr marL="0" marR="0">
              <a:lnSpc>
                <a:spcPts val="1650"/>
              </a:lnSpc>
              <a:spcBef>
                <a:spcPts val="0"/>
              </a:spcBef>
              <a:spcAft>
                <a:spcPts val="0"/>
              </a:spcAft>
            </a:pPr>
            <a:r>
              <a:rPr lang="en-IN" sz="16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600" kern="0" dirty="0" err="1">
                <a:solidFill>
                  <a:srgbClr val="4EC9B0"/>
                </a:solidFill>
                <a:effectLst/>
                <a:latin typeface="JetBrains Mono" pitchFamily="2" charset="0"/>
                <a:ea typeface="Times New Roman" panose="02020603050405020304" pitchFamily="18" charset="0"/>
                <a:cs typeface="Times New Roman" panose="02020603050405020304" pitchFamily="18" charset="0"/>
              </a:rPr>
              <a:t>suspend_never</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err="1">
                <a:solidFill>
                  <a:srgbClr val="DCDCAA"/>
                </a:solidFill>
                <a:effectLst/>
                <a:latin typeface="JetBrains Mono" pitchFamily="2" charset="0"/>
                <a:ea typeface="Times New Roman" panose="02020603050405020304" pitchFamily="18" charset="0"/>
                <a:cs typeface="Times New Roman" panose="02020603050405020304" pitchFamily="18" charset="0"/>
              </a:rPr>
              <a:t>initial_suspend</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ts val="1650"/>
              </a:lnSpc>
            </a:pPr>
            <a:r>
              <a:rPr lang="en-IN" sz="16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600" kern="0" dirty="0" err="1">
                <a:solidFill>
                  <a:srgbClr val="9CDCFE"/>
                </a:solidFill>
                <a:effectLst/>
                <a:latin typeface="JetBrains Mono" pitchFamily="2" charset="0"/>
                <a:ea typeface="Times New Roman" panose="02020603050405020304" pitchFamily="18" charset="0"/>
                <a:cs typeface="Times New Roman" panose="02020603050405020304" pitchFamily="18" charset="0"/>
              </a:rPr>
              <a:t>cout</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DCDCAA"/>
                </a:solidFill>
                <a:effectLst/>
                <a:latin typeface="JetBrains Mono" pitchFamily="2" charset="0"/>
                <a:ea typeface="Times New Roman" panose="02020603050405020304" pitchFamily="18" charset="0"/>
                <a:cs typeface="Times New Roman" panose="02020603050405020304" pitchFamily="18" charset="0"/>
              </a:rPr>
              <a:t>&lt;&lt;</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6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\t</a:t>
            </a:r>
            <a:r>
              <a:rPr lang="en-IN" sz="16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&lt;</a:t>
            </a:r>
            <a:r>
              <a:rPr lang="en-IN" sz="1600" kern="0" dirty="0" err="1">
                <a:solidFill>
                  <a:srgbClr val="CE9178"/>
                </a:solidFill>
                <a:effectLst/>
                <a:latin typeface="JetBrains Mono" pitchFamily="2" charset="0"/>
                <a:ea typeface="Times New Roman" panose="02020603050405020304" pitchFamily="18" charset="0"/>
                <a:cs typeface="Times New Roman" panose="02020603050405020304" pitchFamily="18" charset="0"/>
              </a:rPr>
              <a:t>initial_suspend</a:t>
            </a:r>
            <a:r>
              <a:rPr lang="en-IN" sz="16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6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\n</a:t>
            </a:r>
            <a:r>
              <a:rPr lang="en-IN" sz="16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600" kern="0" dirty="0">
                <a:solidFill>
                  <a:srgbClr val="C586C0"/>
                </a:solidFill>
                <a:effectLst/>
                <a:latin typeface="JetBrains Mono" pitchFamily="2" charset="0"/>
                <a:ea typeface="Times New Roman" panose="02020603050405020304" pitchFamily="18" charset="0"/>
                <a:cs typeface="Times New Roman" panose="02020603050405020304" pitchFamily="18" charset="0"/>
              </a:rPr>
              <a:t>	throw</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600" kern="0" dirty="0" err="1">
                <a:solidFill>
                  <a:srgbClr val="4EC9B0"/>
                </a:solidFill>
                <a:effectLst/>
                <a:latin typeface="JetBrains Mono" pitchFamily="2" charset="0"/>
                <a:ea typeface="Times New Roman" panose="02020603050405020304" pitchFamily="18" charset="0"/>
                <a:cs typeface="Times New Roman" panose="02020603050405020304" pitchFamily="18" charset="0"/>
              </a:rPr>
              <a:t>logic_error</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6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"Crash"</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600" kern="0" dirty="0">
                <a:solidFill>
                  <a:srgbClr val="C586C0"/>
                </a:solidFill>
                <a:effectLst/>
                <a:latin typeface="JetBrains Mono" pitchFamily="2" charset="0"/>
                <a:ea typeface="Times New Roman" panose="02020603050405020304" pitchFamily="18" charset="0"/>
                <a:cs typeface="Times New Roman" panose="02020603050405020304" pitchFamily="18" charset="0"/>
              </a:rPr>
              <a:t>	return</a:t>
            </a: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6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4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71B79EC8-9CA2-D62B-0C09-A0386414987D}"/>
              </a:ext>
            </a:extLst>
          </p:cNvPr>
          <p:cNvSpPr txBox="1"/>
          <p:nvPr/>
        </p:nvSpPr>
        <p:spPr>
          <a:xfrm>
            <a:off x="3044772" y="3976418"/>
            <a:ext cx="5417303" cy="2800767"/>
          </a:xfrm>
          <a:prstGeom prst="rect">
            <a:avLst/>
          </a:prstGeom>
          <a:solidFill>
            <a:schemeClr val="bg1">
              <a:lumMod val="95000"/>
              <a:lumOff val="5000"/>
            </a:schemeClr>
          </a:solidFill>
        </p:spPr>
        <p:txBody>
          <a:bodyPr wrap="square">
            <a:spAutoFit/>
          </a:bodyPr>
          <a:lstStyle/>
          <a:p>
            <a:r>
              <a:rPr lang="en-IN" sz="1600" dirty="0"/>
              <a:t>main() - Calling coroutine</a:t>
            </a:r>
          </a:p>
          <a:p>
            <a:r>
              <a:rPr lang="en-IN" sz="1600" dirty="0"/>
              <a:t>        &lt;</a:t>
            </a:r>
            <a:r>
              <a:rPr lang="en-IN" sz="1600" dirty="0" err="1"/>
              <a:t>promise_type</a:t>
            </a:r>
            <a:r>
              <a:rPr lang="en-IN" sz="1600" dirty="0"/>
              <a:t>()&gt;</a:t>
            </a:r>
          </a:p>
          <a:p>
            <a:r>
              <a:rPr lang="en-IN" sz="1600" dirty="0"/>
              <a:t>        &lt;</a:t>
            </a:r>
            <a:r>
              <a:rPr lang="en-IN" sz="1600" dirty="0" err="1"/>
              <a:t>get_return_object</a:t>
            </a:r>
            <a:r>
              <a:rPr lang="en-IN" sz="1600" dirty="0"/>
              <a:t>()</a:t>
            </a:r>
          </a:p>
          <a:p>
            <a:r>
              <a:rPr lang="en-IN" sz="1600" dirty="0"/>
              <a:t>        &lt;Task()</a:t>
            </a:r>
          </a:p>
          <a:p>
            <a:r>
              <a:rPr lang="en-IN" sz="1600" dirty="0"/>
              <a:t>        &lt;</a:t>
            </a:r>
            <a:r>
              <a:rPr lang="en-IN" sz="1600" dirty="0" err="1"/>
              <a:t>initial_suspend</a:t>
            </a:r>
            <a:r>
              <a:rPr lang="en-IN" sz="1600" dirty="0"/>
              <a:t>()</a:t>
            </a:r>
          </a:p>
          <a:p>
            <a:r>
              <a:rPr lang="en-IN" sz="1600" dirty="0"/>
              <a:t>        &lt;~Task()</a:t>
            </a:r>
          </a:p>
          <a:p>
            <a:r>
              <a:rPr lang="en-IN" sz="1600" dirty="0"/>
              <a:t>        &lt;~</a:t>
            </a:r>
            <a:r>
              <a:rPr lang="en-IN" sz="1600" dirty="0" err="1"/>
              <a:t>promise_type</a:t>
            </a:r>
            <a:r>
              <a:rPr lang="en-IN" sz="1600" dirty="0"/>
              <a:t>()&gt;</a:t>
            </a:r>
          </a:p>
          <a:p>
            <a:endParaRPr lang="en-IN" sz="1600" dirty="0"/>
          </a:p>
          <a:p>
            <a:r>
              <a:rPr lang="en-IN" sz="1600" dirty="0"/>
              <a:t>#### EXCEPTION ####</a:t>
            </a:r>
          </a:p>
          <a:p>
            <a:r>
              <a:rPr lang="en-IN" sz="1600" dirty="0"/>
              <a:t>Crash</a:t>
            </a:r>
          </a:p>
          <a:p>
            <a:r>
              <a:rPr lang="en-IN" sz="1600" dirty="0"/>
              <a:t>###################</a:t>
            </a:r>
          </a:p>
        </p:txBody>
      </p:sp>
      <p:sp>
        <p:nvSpPr>
          <p:cNvPr id="7" name="Arrow: Right 6">
            <a:extLst>
              <a:ext uri="{FF2B5EF4-FFF2-40B4-BE49-F238E27FC236}">
                <a16:creationId xmlns:a16="http://schemas.microsoft.com/office/drawing/2014/main" id="{DBB7FE15-62E6-A204-A152-ACBFB0BA1B4A}"/>
              </a:ext>
            </a:extLst>
          </p:cNvPr>
          <p:cNvSpPr/>
          <p:nvPr/>
        </p:nvSpPr>
        <p:spPr>
          <a:xfrm rot="5400000">
            <a:off x="5475787" y="3389510"/>
            <a:ext cx="555270" cy="406895"/>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338229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4DCC-C90B-001B-D6CB-7EB6CC44EAE0}"/>
              </a:ext>
            </a:extLst>
          </p:cNvPr>
          <p:cNvSpPr>
            <a:spLocks noGrp="1"/>
          </p:cNvSpPr>
          <p:nvPr>
            <p:ph type="title"/>
          </p:nvPr>
        </p:nvSpPr>
        <p:spPr/>
        <p:txBody>
          <a:bodyPr/>
          <a:lstStyle/>
          <a:p>
            <a:r>
              <a:rPr lang="en-US" dirty="0"/>
              <a:t>Execution Stage</a:t>
            </a:r>
            <a:endParaRPr lang="en-IN" dirty="0"/>
          </a:p>
        </p:txBody>
      </p:sp>
      <p:sp>
        <p:nvSpPr>
          <p:cNvPr id="3" name="Content Placeholder 2">
            <a:extLst>
              <a:ext uri="{FF2B5EF4-FFF2-40B4-BE49-F238E27FC236}">
                <a16:creationId xmlns:a16="http://schemas.microsoft.com/office/drawing/2014/main" id="{2FCA07E1-13A4-CA80-D05B-06A46EB44C2A}"/>
              </a:ext>
            </a:extLst>
          </p:cNvPr>
          <p:cNvSpPr>
            <a:spLocks noGrp="1"/>
          </p:cNvSpPr>
          <p:nvPr>
            <p:ph idx="1"/>
          </p:nvPr>
        </p:nvSpPr>
        <p:spPr/>
        <p:txBody>
          <a:bodyPr>
            <a:normAutofit/>
          </a:bodyPr>
          <a:lstStyle/>
          <a:p>
            <a:r>
              <a:rPr lang="en-US" dirty="0"/>
              <a:t>In this stage, the coroutine is already setup and is about to run or is already running</a:t>
            </a:r>
          </a:p>
          <a:p>
            <a:r>
              <a:rPr lang="en-US" dirty="0"/>
              <a:t>The compiler automatically wraps the coroutine code in a try block (except </a:t>
            </a:r>
            <a:r>
              <a:rPr lang="en-US" i="1" dirty="0" err="1"/>
              <a:t>final_suspend</a:t>
            </a:r>
            <a:r>
              <a:rPr lang="en-US" i="1" dirty="0"/>
              <a:t>()</a:t>
            </a:r>
            <a:r>
              <a:rPr lang="en-US" dirty="0"/>
              <a:t>)</a:t>
            </a:r>
          </a:p>
          <a:p>
            <a:r>
              <a:rPr lang="en-US" dirty="0"/>
              <a:t>Any exceptions thrown will not propagate to caller, but will cause the runtime to call a customization point</a:t>
            </a:r>
          </a:p>
        </p:txBody>
      </p:sp>
    </p:spTree>
    <p:extLst>
      <p:ext uri="{BB962C8B-B14F-4D97-AF65-F5344CB8AC3E}">
        <p14:creationId xmlns:p14="http://schemas.microsoft.com/office/powerpoint/2010/main" val="38748724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4DCC-C90B-001B-D6CB-7EB6CC44EAE0}"/>
              </a:ext>
            </a:extLst>
          </p:cNvPr>
          <p:cNvSpPr>
            <a:spLocks noGrp="1"/>
          </p:cNvSpPr>
          <p:nvPr>
            <p:ph type="title"/>
          </p:nvPr>
        </p:nvSpPr>
        <p:spPr/>
        <p:txBody>
          <a:bodyPr/>
          <a:lstStyle/>
          <a:p>
            <a:r>
              <a:rPr lang="en-US" dirty="0"/>
              <a:t>Execution Stage</a:t>
            </a:r>
            <a:endParaRPr lang="en-IN" dirty="0"/>
          </a:p>
        </p:txBody>
      </p:sp>
      <p:sp>
        <p:nvSpPr>
          <p:cNvPr id="3" name="Content Placeholder 2">
            <a:extLst>
              <a:ext uri="{FF2B5EF4-FFF2-40B4-BE49-F238E27FC236}">
                <a16:creationId xmlns:a16="http://schemas.microsoft.com/office/drawing/2014/main" id="{2FCA07E1-13A4-CA80-D05B-06A46EB44C2A}"/>
              </a:ext>
            </a:extLst>
          </p:cNvPr>
          <p:cNvSpPr>
            <a:spLocks noGrp="1"/>
          </p:cNvSpPr>
          <p:nvPr>
            <p:ph idx="1"/>
          </p:nvPr>
        </p:nvSpPr>
        <p:spPr/>
        <p:txBody>
          <a:bodyPr>
            <a:normAutofit/>
          </a:bodyPr>
          <a:lstStyle/>
          <a:p>
            <a:r>
              <a:rPr lang="en-US" dirty="0"/>
              <a:t>The customization point is the method </a:t>
            </a:r>
            <a:r>
              <a:rPr lang="en-US" i="1" dirty="0" err="1"/>
              <a:t>unhandled_exception</a:t>
            </a:r>
            <a:r>
              <a:rPr lang="en-US" i="1" dirty="0"/>
              <a:t>() </a:t>
            </a:r>
          </a:p>
          <a:p>
            <a:r>
              <a:rPr lang="en-US" dirty="0"/>
              <a:t>It will be called if an exception is thrown</a:t>
            </a:r>
          </a:p>
          <a:p>
            <a:pPr lvl="1"/>
            <a:r>
              <a:rPr lang="en-US" dirty="0"/>
              <a:t>in the coroutine body</a:t>
            </a:r>
          </a:p>
          <a:p>
            <a:pPr lvl="1"/>
            <a:r>
              <a:rPr lang="en-US" dirty="0"/>
              <a:t>or from any other customization points in the promise type</a:t>
            </a:r>
          </a:p>
          <a:p>
            <a:r>
              <a:rPr lang="en-US" dirty="0"/>
              <a:t>The </a:t>
            </a:r>
            <a:r>
              <a:rPr lang="en-US" i="1" dirty="0" err="1"/>
              <a:t>unhandled_exception</a:t>
            </a:r>
            <a:r>
              <a:rPr lang="en-US" i="1" dirty="0"/>
              <a:t>() </a:t>
            </a:r>
            <a:r>
              <a:rPr lang="en-US" dirty="0"/>
              <a:t>method is implemented in the promise type class</a:t>
            </a:r>
            <a:endParaRPr lang="en-IN" dirty="0"/>
          </a:p>
        </p:txBody>
      </p:sp>
    </p:spTree>
    <p:extLst>
      <p:ext uri="{BB962C8B-B14F-4D97-AF65-F5344CB8AC3E}">
        <p14:creationId xmlns:p14="http://schemas.microsoft.com/office/powerpoint/2010/main" val="29876067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443A-749C-A749-7DC6-576FCEEC6A8C}"/>
              </a:ext>
            </a:extLst>
          </p:cNvPr>
          <p:cNvSpPr>
            <a:spLocks noGrp="1"/>
          </p:cNvSpPr>
          <p:nvPr>
            <p:ph type="title"/>
          </p:nvPr>
        </p:nvSpPr>
        <p:spPr/>
        <p:txBody>
          <a:bodyPr/>
          <a:lstStyle/>
          <a:p>
            <a:r>
              <a:rPr lang="en-US" dirty="0"/>
              <a:t>Handling Exception</a:t>
            </a:r>
            <a:endParaRPr lang="en-IN" dirty="0"/>
          </a:p>
        </p:txBody>
      </p:sp>
      <p:sp>
        <p:nvSpPr>
          <p:cNvPr id="3" name="Content Placeholder 2">
            <a:extLst>
              <a:ext uri="{FF2B5EF4-FFF2-40B4-BE49-F238E27FC236}">
                <a16:creationId xmlns:a16="http://schemas.microsoft.com/office/drawing/2014/main" id="{EB73BFAE-7276-7CBF-6D4A-AF30F5DD863F}"/>
              </a:ext>
            </a:extLst>
          </p:cNvPr>
          <p:cNvSpPr>
            <a:spLocks noGrp="1"/>
          </p:cNvSpPr>
          <p:nvPr>
            <p:ph idx="1"/>
          </p:nvPr>
        </p:nvSpPr>
        <p:spPr/>
        <p:txBody>
          <a:bodyPr/>
          <a:lstStyle/>
          <a:p>
            <a:r>
              <a:rPr lang="en-US" dirty="0"/>
              <a:t>After the method is called, there are three options</a:t>
            </a:r>
          </a:p>
          <a:p>
            <a:pPr marL="971550" lvl="1" indent="-514350">
              <a:buFont typeface="+mj-lt"/>
              <a:buAutoNum type="arabicPeriod"/>
            </a:pPr>
            <a:r>
              <a:rPr lang="en-US" dirty="0"/>
              <a:t>leave it empty (bad approach)</a:t>
            </a:r>
          </a:p>
          <a:p>
            <a:pPr marL="971550" lvl="1" indent="-514350">
              <a:buFont typeface="+mj-lt"/>
              <a:buAutoNum type="arabicPeriod"/>
            </a:pPr>
            <a:r>
              <a:rPr lang="en-US" dirty="0"/>
              <a:t>perform cleanup &amp; terminate the application</a:t>
            </a:r>
          </a:p>
          <a:p>
            <a:pPr marL="971550" lvl="1" indent="-514350">
              <a:buFont typeface="+mj-lt"/>
              <a:buAutoNum type="arabicPeriod"/>
            </a:pPr>
            <a:r>
              <a:rPr lang="en-US" dirty="0"/>
              <a:t>rethrow the exception to caller</a:t>
            </a:r>
          </a:p>
          <a:p>
            <a:r>
              <a:rPr lang="en-US" dirty="0"/>
              <a:t>In 1 &amp; 3, </a:t>
            </a:r>
            <a:r>
              <a:rPr lang="en-US" i="1" dirty="0" err="1"/>
              <a:t>final_suspend</a:t>
            </a:r>
            <a:r>
              <a:rPr lang="en-US" i="1" dirty="0"/>
              <a:t>() </a:t>
            </a:r>
            <a:r>
              <a:rPr lang="en-US" dirty="0"/>
              <a:t>is called and the promise object is destroyed</a:t>
            </a:r>
            <a:endParaRPr lang="en-IN" dirty="0"/>
          </a:p>
        </p:txBody>
      </p:sp>
    </p:spTree>
    <p:extLst>
      <p:ext uri="{BB962C8B-B14F-4D97-AF65-F5344CB8AC3E}">
        <p14:creationId xmlns:p14="http://schemas.microsoft.com/office/powerpoint/2010/main" val="275869119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36F6C7-CADA-B29B-90FC-700808DD9D6C}"/>
              </a:ext>
            </a:extLst>
          </p:cNvPr>
          <p:cNvSpPr>
            <a:spLocks noGrp="1"/>
          </p:cNvSpPr>
          <p:nvPr>
            <p:ph type="title"/>
          </p:nvPr>
        </p:nvSpPr>
        <p:spPr/>
        <p:txBody>
          <a:bodyPr/>
          <a:lstStyle/>
          <a:p>
            <a:r>
              <a:rPr lang="en-US" dirty="0"/>
              <a:t>Empty Implementation</a:t>
            </a:r>
            <a:endParaRPr lang="en-IN" dirty="0"/>
          </a:p>
        </p:txBody>
      </p:sp>
      <p:sp>
        <p:nvSpPr>
          <p:cNvPr id="6" name="TextBox 5">
            <a:extLst>
              <a:ext uri="{FF2B5EF4-FFF2-40B4-BE49-F238E27FC236}">
                <a16:creationId xmlns:a16="http://schemas.microsoft.com/office/drawing/2014/main" id="{E4195DB8-8B4E-54DC-F906-F8B3156EC3D2}"/>
              </a:ext>
            </a:extLst>
          </p:cNvPr>
          <p:cNvSpPr txBox="1"/>
          <p:nvPr/>
        </p:nvSpPr>
        <p:spPr>
          <a:xfrm>
            <a:off x="7500534" y="1754340"/>
            <a:ext cx="3853266" cy="2462213"/>
          </a:xfrm>
          <a:prstGeom prst="rect">
            <a:avLst/>
          </a:prstGeom>
          <a:solidFill>
            <a:schemeClr val="bg1">
              <a:lumMod val="95000"/>
              <a:lumOff val="5000"/>
            </a:schemeClr>
          </a:solidFill>
        </p:spPr>
        <p:txBody>
          <a:bodyPr wrap="square">
            <a:spAutoFit/>
          </a:bodyPr>
          <a:lstStyle/>
          <a:p>
            <a:r>
              <a:rPr lang="en-IN" sz="1400" dirty="0"/>
              <a:t>main() - Calling coroutine</a:t>
            </a:r>
          </a:p>
          <a:p>
            <a:r>
              <a:rPr lang="en-IN" sz="1400" dirty="0"/>
              <a:t>        &lt;</a:t>
            </a:r>
            <a:r>
              <a:rPr lang="en-IN" sz="1400" dirty="0" err="1"/>
              <a:t>promise_type</a:t>
            </a:r>
            <a:r>
              <a:rPr lang="en-IN" sz="1400" dirty="0"/>
              <a:t>()&gt;</a:t>
            </a:r>
          </a:p>
          <a:p>
            <a:r>
              <a:rPr lang="en-IN" sz="1400" dirty="0"/>
              <a:t>        &lt;</a:t>
            </a:r>
            <a:r>
              <a:rPr lang="en-IN" sz="1400" dirty="0" err="1"/>
              <a:t>get_return_object</a:t>
            </a:r>
            <a:r>
              <a:rPr lang="en-IN" sz="1400" dirty="0"/>
              <a:t>()</a:t>
            </a:r>
          </a:p>
          <a:p>
            <a:r>
              <a:rPr lang="en-IN" sz="1400" dirty="0"/>
              <a:t>        &lt;Task()</a:t>
            </a:r>
          </a:p>
          <a:p>
            <a:r>
              <a:rPr lang="en-IN" sz="1400" dirty="0"/>
              <a:t>        &lt;</a:t>
            </a:r>
            <a:r>
              <a:rPr lang="en-IN" sz="1400" dirty="0" err="1"/>
              <a:t>initial_suspend</a:t>
            </a:r>
            <a:r>
              <a:rPr lang="en-IN" sz="1400" dirty="0"/>
              <a:t>()</a:t>
            </a:r>
          </a:p>
          <a:p>
            <a:endParaRPr lang="en-IN" sz="1400" dirty="0"/>
          </a:p>
          <a:p>
            <a:r>
              <a:rPr lang="en-IN" sz="1400" dirty="0"/>
              <a:t>&lt;</a:t>
            </a:r>
            <a:r>
              <a:rPr lang="en-IN" sz="1400" dirty="0" err="1"/>
              <a:t>CoFunction</a:t>
            </a:r>
            <a:r>
              <a:rPr lang="en-IN" sz="1400" dirty="0"/>
              <a:t>() - Started &amp; </a:t>
            </a:r>
            <a:r>
              <a:rPr lang="en-IN" sz="1400" dirty="0" err="1"/>
              <a:t>co_await'ed</a:t>
            </a:r>
            <a:r>
              <a:rPr lang="en-IN" sz="1400" dirty="0"/>
              <a:t>&gt;</a:t>
            </a:r>
          </a:p>
          <a:p>
            <a:r>
              <a:rPr lang="en-IN" sz="1400" b="1" dirty="0"/>
              <a:t>        &lt;</a:t>
            </a:r>
            <a:r>
              <a:rPr lang="en-IN" sz="1400" b="1" dirty="0" err="1"/>
              <a:t>unhandled_exception</a:t>
            </a:r>
            <a:r>
              <a:rPr lang="en-IN" sz="1400" b="1" dirty="0"/>
              <a:t>()</a:t>
            </a:r>
          </a:p>
          <a:p>
            <a:r>
              <a:rPr lang="en-IN" sz="1400" dirty="0"/>
              <a:t>        &lt;</a:t>
            </a:r>
            <a:r>
              <a:rPr lang="en-IN" sz="1400" dirty="0" err="1"/>
              <a:t>final_suspend</a:t>
            </a:r>
            <a:r>
              <a:rPr lang="en-IN" sz="1400" dirty="0"/>
              <a:t>()</a:t>
            </a:r>
          </a:p>
          <a:p>
            <a:r>
              <a:rPr lang="en-IN" sz="1400" dirty="0"/>
              <a:t>        &lt;~</a:t>
            </a:r>
            <a:r>
              <a:rPr lang="en-IN" sz="1400" dirty="0" err="1"/>
              <a:t>promise_type</a:t>
            </a:r>
            <a:r>
              <a:rPr lang="en-IN" sz="1400" dirty="0"/>
              <a:t>()&gt;</a:t>
            </a:r>
          </a:p>
          <a:p>
            <a:endParaRPr lang="en-IN" sz="1400" dirty="0"/>
          </a:p>
        </p:txBody>
      </p:sp>
      <p:pic>
        <p:nvPicPr>
          <p:cNvPr id="10" name="Picture 9">
            <a:extLst>
              <a:ext uri="{FF2B5EF4-FFF2-40B4-BE49-F238E27FC236}">
                <a16:creationId xmlns:a16="http://schemas.microsoft.com/office/drawing/2014/main" id="{847ADF23-3E3A-E31F-C765-B6BAAA9C4854}"/>
              </a:ext>
            </a:extLst>
          </p:cNvPr>
          <p:cNvPicPr>
            <a:picLocks noChangeAspect="1"/>
          </p:cNvPicPr>
          <p:nvPr/>
        </p:nvPicPr>
        <p:blipFill>
          <a:blip r:embed="rId2"/>
          <a:stretch>
            <a:fillRect/>
          </a:stretch>
        </p:blipFill>
        <p:spPr>
          <a:xfrm>
            <a:off x="7500534" y="4418148"/>
            <a:ext cx="3842079" cy="835777"/>
          </a:xfrm>
          <a:prstGeom prst="rect">
            <a:avLst/>
          </a:prstGeom>
        </p:spPr>
      </p:pic>
      <p:sp>
        <p:nvSpPr>
          <p:cNvPr id="12" name="TextBox 11">
            <a:extLst>
              <a:ext uri="{FF2B5EF4-FFF2-40B4-BE49-F238E27FC236}">
                <a16:creationId xmlns:a16="http://schemas.microsoft.com/office/drawing/2014/main" id="{CFCF3999-8C2B-C465-7E6B-D9E14D8AC899}"/>
              </a:ext>
            </a:extLst>
          </p:cNvPr>
          <p:cNvSpPr txBox="1"/>
          <p:nvPr/>
        </p:nvSpPr>
        <p:spPr>
          <a:xfrm>
            <a:off x="354523" y="1754340"/>
            <a:ext cx="6102456" cy="919932"/>
          </a:xfrm>
          <a:prstGeom prst="rect">
            <a:avLst/>
          </a:prstGeom>
          <a:solidFill>
            <a:schemeClr val="bg1">
              <a:lumMod val="95000"/>
              <a:lumOff val="5000"/>
            </a:schemeClr>
          </a:solidFill>
        </p:spPr>
        <p:txBody>
          <a:bodyPr wrap="square">
            <a:spAutoFit/>
          </a:bodyPr>
          <a:lstStyle/>
          <a:p>
            <a:pPr marL="0" marR="0">
              <a:lnSpc>
                <a:spcPts val="1650"/>
              </a:lnSpc>
              <a:spcBef>
                <a:spcPts val="0"/>
              </a:spcBef>
              <a:spcAft>
                <a:spcPts val="0"/>
              </a:spcAft>
            </a:pPr>
            <a:r>
              <a:rPr lang="en-IN" sz="12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Task</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err="1">
                <a:solidFill>
                  <a:srgbClr val="DCDCAA"/>
                </a:solidFill>
                <a:effectLst/>
                <a:latin typeface="JetBrains Mono" pitchFamily="2" charset="0"/>
                <a:ea typeface="Times New Roman" panose="02020603050405020304" pitchFamily="18" charset="0"/>
                <a:cs typeface="Times New Roman" panose="02020603050405020304" pitchFamily="18" charset="0"/>
              </a:rPr>
              <a:t>CoFunction</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2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err="1">
                <a:solidFill>
                  <a:srgbClr val="9CDCFE"/>
                </a:solidFill>
                <a:effectLst/>
                <a:latin typeface="JetBrains Mono" pitchFamily="2" charset="0"/>
                <a:ea typeface="Times New Roman" panose="02020603050405020304" pitchFamily="18" charset="0"/>
                <a:cs typeface="Times New Roman" panose="02020603050405020304" pitchFamily="18" charset="0"/>
              </a:rPr>
              <a:t>cout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DCDCAA"/>
                </a:solidFill>
                <a:effectLst/>
                <a:latin typeface="JetBrains Mono" pitchFamily="2" charset="0"/>
                <a:ea typeface="Times New Roman" panose="02020603050405020304" pitchFamily="18" charset="0"/>
                <a:cs typeface="Times New Roman" panose="02020603050405020304" pitchFamily="18" charset="0"/>
              </a:rPr>
              <a:t>&lt;&lt;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\n</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&lt;</a:t>
            </a:r>
            <a:r>
              <a:rPr lang="en-IN" sz="1200" kern="0" dirty="0" err="1">
                <a:solidFill>
                  <a:srgbClr val="CE9178"/>
                </a:solidFill>
                <a:effectLst/>
                <a:latin typeface="JetBrains Mono" pitchFamily="2" charset="0"/>
                <a:ea typeface="Times New Roman" panose="02020603050405020304" pitchFamily="18" charset="0"/>
                <a:cs typeface="Times New Roman" panose="02020603050405020304" pitchFamily="18" charset="0"/>
              </a:rPr>
              <a:t>CoFunction</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 - Started &amp; </a:t>
            </a:r>
            <a:r>
              <a:rPr lang="en-IN" sz="1200" kern="0" dirty="0" err="1">
                <a:solidFill>
                  <a:srgbClr val="CE9178"/>
                </a:solidFill>
                <a:effectLst/>
                <a:latin typeface="JetBrains Mono" pitchFamily="2" charset="0"/>
                <a:ea typeface="Times New Roman" panose="02020603050405020304" pitchFamily="18" charset="0"/>
                <a:cs typeface="Times New Roman" panose="02020603050405020304" pitchFamily="18" charset="0"/>
              </a:rPr>
              <a:t>co_await'ed</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&gt;</a:t>
            </a:r>
            <a:r>
              <a:rPr lang="en-IN" sz="12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\n</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2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C586C0"/>
                </a:solidFill>
                <a:effectLst/>
                <a:latin typeface="JetBrains Mono" pitchFamily="2" charset="0"/>
                <a:ea typeface="Times New Roman" panose="02020603050405020304" pitchFamily="18" charset="0"/>
                <a:cs typeface="Times New Roman" panose="02020603050405020304" pitchFamily="18" charset="0"/>
              </a:rPr>
              <a:t>throw</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err="1">
                <a:solidFill>
                  <a:srgbClr val="4EC9B0"/>
                </a:solidFill>
                <a:effectLst/>
                <a:latin typeface="JetBrains Mono" pitchFamily="2" charset="0"/>
                <a:ea typeface="Times New Roman" panose="02020603050405020304" pitchFamily="18" charset="0"/>
                <a:cs typeface="Times New Roman" panose="02020603050405020304" pitchFamily="18" charset="0"/>
              </a:rPr>
              <a:t>logic_error</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"Crash"</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1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050" kern="100" dirty="0">
                <a:solidFill>
                  <a:schemeClr val="accent1">
                    <a:lumMod val="75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IN" sz="1100" kern="0" dirty="0">
                <a:solidFill>
                  <a:schemeClr val="accent1">
                    <a:lumMod val="75000"/>
                  </a:schemeClr>
                </a:solidFill>
                <a:latin typeface="JetBrains Mono" pitchFamily="2" charset="0"/>
                <a:cs typeface="Times New Roman" panose="02020603050405020304" pitchFamily="18" charset="0"/>
              </a:rPr>
              <a:t>//Rest of the implementation</a:t>
            </a:r>
          </a:p>
        </p:txBody>
      </p:sp>
      <p:sp>
        <p:nvSpPr>
          <p:cNvPr id="14" name="TextBox 13">
            <a:extLst>
              <a:ext uri="{FF2B5EF4-FFF2-40B4-BE49-F238E27FC236}">
                <a16:creationId xmlns:a16="http://schemas.microsoft.com/office/drawing/2014/main" id="{453B63AA-C4E4-4C5B-C96F-547BE8671F6A}"/>
              </a:ext>
            </a:extLst>
          </p:cNvPr>
          <p:cNvSpPr txBox="1"/>
          <p:nvPr/>
        </p:nvSpPr>
        <p:spPr>
          <a:xfrm>
            <a:off x="354523" y="3245203"/>
            <a:ext cx="6102456" cy="921278"/>
          </a:xfrm>
          <a:prstGeom prst="rect">
            <a:avLst/>
          </a:prstGeom>
          <a:solidFill>
            <a:schemeClr val="bg1">
              <a:lumMod val="95000"/>
              <a:lumOff val="5000"/>
            </a:schemeClr>
          </a:solidFill>
        </p:spPr>
        <p:txBody>
          <a:bodyPr wrap="square">
            <a:spAutoFit/>
          </a:bodyPr>
          <a:lstStyle/>
          <a:p>
            <a:pPr marL="0" marR="0">
              <a:lnSpc>
                <a:spcPts val="1650"/>
              </a:lnSpc>
              <a:spcBef>
                <a:spcPts val="0"/>
              </a:spcBef>
              <a:spcAft>
                <a:spcPts val="0"/>
              </a:spcAft>
            </a:pPr>
            <a:r>
              <a:rPr lang="en-IN" sz="1200" kern="0" dirty="0">
                <a:solidFill>
                  <a:srgbClr val="569CD6"/>
                </a:solidFill>
                <a:effectLst/>
                <a:latin typeface="JetBrains Mono" pitchFamily="2" charset="0"/>
                <a:ea typeface="Times New Roman" panose="02020603050405020304" pitchFamily="18" charset="0"/>
                <a:cs typeface="Times New Roman" panose="02020603050405020304" pitchFamily="18" charset="0"/>
              </a:rPr>
              <a:t>void</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err="1">
                <a:solidFill>
                  <a:srgbClr val="DCDCAA"/>
                </a:solidFill>
                <a:effectLst/>
                <a:latin typeface="JetBrains Mono" pitchFamily="2" charset="0"/>
                <a:ea typeface="Times New Roman" panose="02020603050405020304" pitchFamily="18" charset="0"/>
                <a:cs typeface="Times New Roman" panose="02020603050405020304" pitchFamily="18" charset="0"/>
              </a:rPr>
              <a:t>unhandled_exception</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2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	std</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err="1">
                <a:solidFill>
                  <a:srgbClr val="9CDCFE"/>
                </a:solidFill>
                <a:effectLst/>
                <a:latin typeface="JetBrains Mono" pitchFamily="2" charset="0"/>
                <a:ea typeface="Times New Roman" panose="02020603050405020304" pitchFamily="18" charset="0"/>
                <a:cs typeface="Times New Roman" panose="02020603050405020304" pitchFamily="18" charset="0"/>
              </a:rPr>
              <a:t>cout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DCDCAA"/>
                </a:solidFill>
                <a:effectLst/>
                <a:latin typeface="JetBrains Mono" pitchFamily="2" charset="0"/>
                <a:ea typeface="Times New Roman" panose="02020603050405020304" pitchFamily="18" charset="0"/>
                <a:cs typeface="Times New Roman" panose="02020603050405020304" pitchFamily="18" charset="0"/>
              </a:rPr>
              <a:t>&lt;&lt;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\t</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&lt;</a:t>
            </a:r>
            <a:r>
              <a:rPr lang="en-IN" sz="1200" kern="0" dirty="0" err="1">
                <a:solidFill>
                  <a:srgbClr val="CE9178"/>
                </a:solidFill>
                <a:effectLst/>
                <a:latin typeface="JetBrains Mono" pitchFamily="2" charset="0"/>
                <a:ea typeface="Times New Roman" panose="02020603050405020304" pitchFamily="18" charset="0"/>
                <a:cs typeface="Times New Roman" panose="02020603050405020304" pitchFamily="18" charset="0"/>
              </a:rPr>
              <a:t>unhandled_exception</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\n</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100" kern="10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17471892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36F6C7-CADA-B29B-90FC-700808DD9D6C}"/>
              </a:ext>
            </a:extLst>
          </p:cNvPr>
          <p:cNvSpPr>
            <a:spLocks noGrp="1"/>
          </p:cNvSpPr>
          <p:nvPr>
            <p:ph type="title"/>
          </p:nvPr>
        </p:nvSpPr>
        <p:spPr/>
        <p:txBody>
          <a:bodyPr/>
          <a:lstStyle/>
          <a:p>
            <a:r>
              <a:rPr lang="en-US" dirty="0"/>
              <a:t>Controlled Termination</a:t>
            </a:r>
            <a:endParaRPr lang="en-IN" dirty="0"/>
          </a:p>
        </p:txBody>
      </p:sp>
      <p:sp>
        <p:nvSpPr>
          <p:cNvPr id="12" name="TextBox 11">
            <a:extLst>
              <a:ext uri="{FF2B5EF4-FFF2-40B4-BE49-F238E27FC236}">
                <a16:creationId xmlns:a16="http://schemas.microsoft.com/office/drawing/2014/main" id="{CFCF3999-8C2B-C465-7E6B-D9E14D8AC899}"/>
              </a:ext>
            </a:extLst>
          </p:cNvPr>
          <p:cNvSpPr txBox="1"/>
          <p:nvPr/>
        </p:nvSpPr>
        <p:spPr>
          <a:xfrm>
            <a:off x="354523" y="1754340"/>
            <a:ext cx="6102456" cy="919932"/>
          </a:xfrm>
          <a:prstGeom prst="rect">
            <a:avLst/>
          </a:prstGeom>
          <a:solidFill>
            <a:schemeClr val="bg1">
              <a:lumMod val="95000"/>
              <a:lumOff val="5000"/>
            </a:schemeClr>
          </a:solidFill>
        </p:spPr>
        <p:txBody>
          <a:bodyPr wrap="square">
            <a:spAutoFit/>
          </a:bodyPr>
          <a:lstStyle/>
          <a:p>
            <a:pPr marL="0" marR="0">
              <a:lnSpc>
                <a:spcPts val="1650"/>
              </a:lnSpc>
              <a:spcBef>
                <a:spcPts val="0"/>
              </a:spcBef>
              <a:spcAft>
                <a:spcPts val="0"/>
              </a:spcAft>
            </a:pPr>
            <a:r>
              <a:rPr lang="en-IN" sz="12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Task</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err="1">
                <a:solidFill>
                  <a:srgbClr val="DCDCAA"/>
                </a:solidFill>
                <a:effectLst/>
                <a:latin typeface="JetBrains Mono" pitchFamily="2" charset="0"/>
                <a:ea typeface="Times New Roman" panose="02020603050405020304" pitchFamily="18" charset="0"/>
                <a:cs typeface="Times New Roman" panose="02020603050405020304" pitchFamily="18" charset="0"/>
              </a:rPr>
              <a:t>CoFunction</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2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err="1">
                <a:solidFill>
                  <a:srgbClr val="9CDCFE"/>
                </a:solidFill>
                <a:effectLst/>
                <a:latin typeface="JetBrains Mono" pitchFamily="2" charset="0"/>
                <a:ea typeface="Times New Roman" panose="02020603050405020304" pitchFamily="18" charset="0"/>
                <a:cs typeface="Times New Roman" panose="02020603050405020304" pitchFamily="18" charset="0"/>
              </a:rPr>
              <a:t>cout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DCDCAA"/>
                </a:solidFill>
                <a:effectLst/>
                <a:latin typeface="JetBrains Mono" pitchFamily="2" charset="0"/>
                <a:ea typeface="Times New Roman" panose="02020603050405020304" pitchFamily="18" charset="0"/>
                <a:cs typeface="Times New Roman" panose="02020603050405020304" pitchFamily="18" charset="0"/>
              </a:rPr>
              <a:t>&lt;&lt;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\n</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&lt;</a:t>
            </a:r>
            <a:r>
              <a:rPr lang="en-IN" sz="1200" kern="0" dirty="0" err="1">
                <a:solidFill>
                  <a:srgbClr val="CE9178"/>
                </a:solidFill>
                <a:effectLst/>
                <a:latin typeface="JetBrains Mono" pitchFamily="2" charset="0"/>
                <a:ea typeface="Times New Roman" panose="02020603050405020304" pitchFamily="18" charset="0"/>
                <a:cs typeface="Times New Roman" panose="02020603050405020304" pitchFamily="18" charset="0"/>
              </a:rPr>
              <a:t>CoFunction</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 - Started &amp; </a:t>
            </a:r>
            <a:r>
              <a:rPr lang="en-IN" sz="1200" kern="0" dirty="0" err="1">
                <a:solidFill>
                  <a:srgbClr val="CE9178"/>
                </a:solidFill>
                <a:effectLst/>
                <a:latin typeface="JetBrains Mono" pitchFamily="2" charset="0"/>
                <a:ea typeface="Times New Roman" panose="02020603050405020304" pitchFamily="18" charset="0"/>
                <a:cs typeface="Times New Roman" panose="02020603050405020304" pitchFamily="18" charset="0"/>
              </a:rPr>
              <a:t>co_await'ed</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&gt;</a:t>
            </a:r>
            <a:r>
              <a:rPr lang="en-IN" sz="12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\n</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2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C586C0"/>
                </a:solidFill>
                <a:effectLst/>
                <a:latin typeface="JetBrains Mono" pitchFamily="2" charset="0"/>
                <a:ea typeface="Times New Roman" panose="02020603050405020304" pitchFamily="18" charset="0"/>
                <a:cs typeface="Times New Roman" panose="02020603050405020304" pitchFamily="18" charset="0"/>
              </a:rPr>
              <a:t>throw</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err="1">
                <a:solidFill>
                  <a:srgbClr val="4EC9B0"/>
                </a:solidFill>
                <a:effectLst/>
                <a:latin typeface="JetBrains Mono" pitchFamily="2" charset="0"/>
                <a:ea typeface="Times New Roman" panose="02020603050405020304" pitchFamily="18" charset="0"/>
                <a:cs typeface="Times New Roman" panose="02020603050405020304" pitchFamily="18" charset="0"/>
              </a:rPr>
              <a:t>logic_error</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"Crash"</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1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050" kern="100" dirty="0">
                <a:solidFill>
                  <a:schemeClr val="accent1">
                    <a:lumMod val="75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IN" sz="1100" kern="0" dirty="0">
                <a:solidFill>
                  <a:schemeClr val="accent1">
                    <a:lumMod val="75000"/>
                  </a:schemeClr>
                </a:solidFill>
                <a:latin typeface="JetBrains Mono" pitchFamily="2" charset="0"/>
                <a:cs typeface="Times New Roman" panose="02020603050405020304" pitchFamily="18" charset="0"/>
              </a:rPr>
              <a:t>//Rest of the implementation</a:t>
            </a:r>
          </a:p>
        </p:txBody>
      </p:sp>
      <p:sp>
        <p:nvSpPr>
          <p:cNvPr id="14" name="TextBox 13">
            <a:extLst>
              <a:ext uri="{FF2B5EF4-FFF2-40B4-BE49-F238E27FC236}">
                <a16:creationId xmlns:a16="http://schemas.microsoft.com/office/drawing/2014/main" id="{453B63AA-C4E4-4C5B-C96F-547BE8671F6A}"/>
              </a:ext>
            </a:extLst>
          </p:cNvPr>
          <p:cNvSpPr txBox="1"/>
          <p:nvPr/>
        </p:nvSpPr>
        <p:spPr>
          <a:xfrm>
            <a:off x="354523" y="3245203"/>
            <a:ext cx="6102456" cy="1139286"/>
          </a:xfrm>
          <a:prstGeom prst="rect">
            <a:avLst/>
          </a:prstGeom>
          <a:solidFill>
            <a:schemeClr val="bg1">
              <a:lumMod val="95000"/>
              <a:lumOff val="5000"/>
            </a:schemeClr>
          </a:solidFill>
        </p:spPr>
        <p:txBody>
          <a:bodyPr wrap="square">
            <a:spAutoFit/>
          </a:bodyPr>
          <a:lstStyle/>
          <a:p>
            <a:pPr marL="0" marR="0">
              <a:lnSpc>
                <a:spcPts val="1650"/>
              </a:lnSpc>
              <a:spcBef>
                <a:spcPts val="0"/>
              </a:spcBef>
              <a:spcAft>
                <a:spcPts val="0"/>
              </a:spcAft>
            </a:pPr>
            <a:r>
              <a:rPr lang="en-IN" sz="1200" kern="0" dirty="0">
                <a:solidFill>
                  <a:srgbClr val="569CD6"/>
                </a:solidFill>
                <a:effectLst/>
                <a:latin typeface="JetBrains Mono" pitchFamily="2" charset="0"/>
                <a:ea typeface="Times New Roman" panose="02020603050405020304" pitchFamily="18" charset="0"/>
                <a:cs typeface="Times New Roman" panose="02020603050405020304" pitchFamily="18" charset="0"/>
              </a:rPr>
              <a:t>void</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err="1">
                <a:solidFill>
                  <a:srgbClr val="DCDCAA"/>
                </a:solidFill>
                <a:effectLst/>
                <a:latin typeface="JetBrains Mono" pitchFamily="2" charset="0"/>
                <a:ea typeface="Times New Roman" panose="02020603050405020304" pitchFamily="18" charset="0"/>
                <a:cs typeface="Times New Roman" panose="02020603050405020304" pitchFamily="18" charset="0"/>
              </a:rPr>
              <a:t>unhandled_exception</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2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	std</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err="1">
                <a:solidFill>
                  <a:srgbClr val="9CDCFE"/>
                </a:solidFill>
                <a:effectLst/>
                <a:latin typeface="JetBrains Mono" pitchFamily="2" charset="0"/>
                <a:ea typeface="Times New Roman" panose="02020603050405020304" pitchFamily="18" charset="0"/>
                <a:cs typeface="Times New Roman" panose="02020603050405020304" pitchFamily="18" charset="0"/>
              </a:rPr>
              <a:t>cout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DCDCAA"/>
                </a:solidFill>
                <a:effectLst/>
                <a:latin typeface="JetBrains Mono" pitchFamily="2" charset="0"/>
                <a:ea typeface="Times New Roman" panose="02020603050405020304" pitchFamily="18" charset="0"/>
                <a:cs typeface="Times New Roman" panose="02020603050405020304" pitchFamily="18" charset="0"/>
              </a:rPr>
              <a:t>&lt;&lt;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\t</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&lt;</a:t>
            </a:r>
            <a:r>
              <a:rPr lang="en-IN" sz="1200" kern="0" dirty="0" err="1">
                <a:solidFill>
                  <a:srgbClr val="CE9178"/>
                </a:solidFill>
                <a:effectLst/>
                <a:latin typeface="JetBrains Mono" pitchFamily="2" charset="0"/>
                <a:ea typeface="Times New Roman" panose="02020603050405020304" pitchFamily="18" charset="0"/>
                <a:cs typeface="Times New Roman" panose="02020603050405020304" pitchFamily="18" charset="0"/>
              </a:rPr>
              <a:t>unhandled_exception</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\n</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p>
          <a:p>
            <a:pPr marL="0" marR="0">
              <a:lnSpc>
                <a:spcPts val="1650"/>
              </a:lnSpc>
              <a:spcBef>
                <a:spcPts val="0"/>
              </a:spcBef>
              <a:spcAft>
                <a:spcPts val="0"/>
              </a:spcAft>
            </a:pPr>
            <a:r>
              <a:rPr lang="en-IN" sz="1200" kern="0" dirty="0">
                <a:solidFill>
                  <a:srgbClr val="D4D4D4"/>
                </a:solidFill>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DCDCAA"/>
                </a:solidFill>
                <a:latin typeface="JetBrains Mono" pitchFamily="2" charset="0"/>
                <a:cs typeface="Times New Roman" panose="02020603050405020304" pitchFamily="18" charset="0"/>
              </a:rPr>
              <a:t>terminate() </a:t>
            </a:r>
            <a:r>
              <a:rPr lang="en-IN" sz="1200" kern="0" dirty="0">
                <a:solidFill>
                  <a:srgbClr val="D4D4D4"/>
                </a:solidFill>
                <a:latin typeface="JetBrains Mono" pitchFamily="2" charset="0"/>
                <a:ea typeface="Times New Roman" panose="02020603050405020304" pitchFamily="18" charset="0"/>
                <a:cs typeface="Times New Roman" panose="02020603050405020304" pitchFamily="18" charset="0"/>
              </a:rPr>
              <a:t>;</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1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3" name="TextBox 2">
            <a:extLst>
              <a:ext uri="{FF2B5EF4-FFF2-40B4-BE49-F238E27FC236}">
                <a16:creationId xmlns:a16="http://schemas.microsoft.com/office/drawing/2014/main" id="{D2EFF6A2-0FA4-E959-3B73-DA10DC21EA5D}"/>
              </a:ext>
            </a:extLst>
          </p:cNvPr>
          <p:cNvSpPr txBox="1"/>
          <p:nvPr/>
        </p:nvSpPr>
        <p:spPr>
          <a:xfrm>
            <a:off x="7770463" y="1754340"/>
            <a:ext cx="3527802" cy="1815882"/>
          </a:xfrm>
          <a:prstGeom prst="rect">
            <a:avLst/>
          </a:prstGeom>
          <a:solidFill>
            <a:schemeClr val="bg1">
              <a:lumMod val="95000"/>
              <a:lumOff val="5000"/>
            </a:schemeClr>
          </a:solidFill>
        </p:spPr>
        <p:txBody>
          <a:bodyPr wrap="square">
            <a:spAutoFit/>
          </a:bodyPr>
          <a:lstStyle/>
          <a:p>
            <a:r>
              <a:rPr lang="en-IN" sz="1400" dirty="0"/>
              <a:t>main() - Calling coroutine</a:t>
            </a:r>
          </a:p>
          <a:p>
            <a:r>
              <a:rPr lang="en-IN" sz="1400" dirty="0"/>
              <a:t>        &lt;</a:t>
            </a:r>
            <a:r>
              <a:rPr lang="en-IN" sz="1400" dirty="0" err="1"/>
              <a:t>promise_type</a:t>
            </a:r>
            <a:r>
              <a:rPr lang="en-IN" sz="1400" dirty="0"/>
              <a:t>()&gt;</a:t>
            </a:r>
          </a:p>
          <a:p>
            <a:r>
              <a:rPr lang="en-IN" sz="1400" dirty="0"/>
              <a:t>        &lt;</a:t>
            </a:r>
            <a:r>
              <a:rPr lang="en-IN" sz="1400" dirty="0" err="1"/>
              <a:t>get_return_object</a:t>
            </a:r>
            <a:r>
              <a:rPr lang="en-IN" sz="1400" dirty="0"/>
              <a:t>()</a:t>
            </a:r>
          </a:p>
          <a:p>
            <a:r>
              <a:rPr lang="en-IN" sz="1400" dirty="0"/>
              <a:t>        &lt;Task()</a:t>
            </a:r>
          </a:p>
          <a:p>
            <a:r>
              <a:rPr lang="en-IN" sz="1400" dirty="0"/>
              <a:t>        &lt;</a:t>
            </a:r>
            <a:r>
              <a:rPr lang="en-IN" sz="1400" dirty="0" err="1"/>
              <a:t>initial_suspend</a:t>
            </a:r>
            <a:r>
              <a:rPr lang="en-IN" sz="1400" dirty="0"/>
              <a:t>()</a:t>
            </a:r>
          </a:p>
          <a:p>
            <a:endParaRPr lang="en-IN" sz="1400" dirty="0"/>
          </a:p>
          <a:p>
            <a:r>
              <a:rPr lang="en-IN" sz="1400" dirty="0"/>
              <a:t>&lt;</a:t>
            </a:r>
            <a:r>
              <a:rPr lang="en-IN" sz="1400" dirty="0" err="1"/>
              <a:t>CoFunction</a:t>
            </a:r>
            <a:r>
              <a:rPr lang="en-IN" sz="1400" dirty="0"/>
              <a:t>() - Started &amp; </a:t>
            </a:r>
            <a:r>
              <a:rPr lang="en-IN" sz="1400" dirty="0" err="1"/>
              <a:t>co_await'ed</a:t>
            </a:r>
            <a:r>
              <a:rPr lang="en-IN" sz="1400" dirty="0"/>
              <a:t>&gt;</a:t>
            </a:r>
          </a:p>
          <a:p>
            <a:r>
              <a:rPr lang="en-IN" sz="1400" b="1" dirty="0"/>
              <a:t>        &lt;</a:t>
            </a:r>
            <a:r>
              <a:rPr lang="en-IN" sz="1400" b="1" dirty="0" err="1"/>
              <a:t>unhandled_exception</a:t>
            </a:r>
            <a:r>
              <a:rPr lang="en-IN" sz="1400" b="1" dirty="0"/>
              <a:t>()</a:t>
            </a:r>
          </a:p>
        </p:txBody>
      </p:sp>
      <p:pic>
        <p:nvPicPr>
          <p:cNvPr id="7" name="Picture 6">
            <a:extLst>
              <a:ext uri="{FF2B5EF4-FFF2-40B4-BE49-F238E27FC236}">
                <a16:creationId xmlns:a16="http://schemas.microsoft.com/office/drawing/2014/main" id="{D8589097-6EA3-50DC-0E53-927507418E98}"/>
              </a:ext>
            </a:extLst>
          </p:cNvPr>
          <p:cNvPicPr>
            <a:picLocks noChangeAspect="1"/>
          </p:cNvPicPr>
          <p:nvPr/>
        </p:nvPicPr>
        <p:blipFill>
          <a:blip r:embed="rId2"/>
          <a:stretch>
            <a:fillRect/>
          </a:stretch>
        </p:blipFill>
        <p:spPr>
          <a:xfrm>
            <a:off x="7770464" y="3702804"/>
            <a:ext cx="3527801" cy="2031433"/>
          </a:xfrm>
          <a:prstGeom prst="rect">
            <a:avLst/>
          </a:prstGeom>
        </p:spPr>
      </p:pic>
    </p:spTree>
    <p:extLst>
      <p:ext uri="{BB962C8B-B14F-4D97-AF65-F5344CB8AC3E}">
        <p14:creationId xmlns:p14="http://schemas.microsoft.com/office/powerpoint/2010/main" val="14404390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4857-EB1C-D3B7-C917-CBE391D453E8}"/>
              </a:ext>
            </a:extLst>
          </p:cNvPr>
          <p:cNvSpPr>
            <a:spLocks noGrp="1"/>
          </p:cNvSpPr>
          <p:nvPr>
            <p:ph type="title"/>
          </p:nvPr>
        </p:nvSpPr>
        <p:spPr/>
        <p:txBody>
          <a:bodyPr/>
          <a:lstStyle/>
          <a:p>
            <a:r>
              <a:rPr lang="en-US" dirty="0"/>
              <a:t>Rethrow</a:t>
            </a:r>
            <a:endParaRPr lang="en-IN" dirty="0"/>
          </a:p>
        </p:txBody>
      </p:sp>
      <p:sp>
        <p:nvSpPr>
          <p:cNvPr id="4" name="TextBox 3">
            <a:extLst>
              <a:ext uri="{FF2B5EF4-FFF2-40B4-BE49-F238E27FC236}">
                <a16:creationId xmlns:a16="http://schemas.microsoft.com/office/drawing/2014/main" id="{75AA609A-D755-1AC6-6496-93487581246F}"/>
              </a:ext>
            </a:extLst>
          </p:cNvPr>
          <p:cNvSpPr txBox="1"/>
          <p:nvPr/>
        </p:nvSpPr>
        <p:spPr>
          <a:xfrm>
            <a:off x="346774" y="3269362"/>
            <a:ext cx="6735951" cy="1166923"/>
          </a:xfrm>
          <a:prstGeom prst="rect">
            <a:avLst/>
          </a:prstGeom>
          <a:solidFill>
            <a:schemeClr val="bg1">
              <a:lumMod val="95000"/>
              <a:lumOff val="5000"/>
            </a:schemeClr>
          </a:solidFill>
        </p:spPr>
        <p:txBody>
          <a:bodyPr wrap="square">
            <a:spAutoFit/>
          </a:bodyPr>
          <a:lstStyle/>
          <a:p>
            <a:pPr marL="0" marR="0">
              <a:lnSpc>
                <a:spcPts val="1650"/>
              </a:lnSpc>
              <a:spcBef>
                <a:spcPts val="0"/>
              </a:spcBef>
              <a:spcAft>
                <a:spcPts val="0"/>
              </a:spcAft>
            </a:pPr>
            <a:r>
              <a:rPr lang="en-IN" sz="12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200" kern="0" dirty="0">
                <a:solidFill>
                  <a:srgbClr val="569CD6"/>
                </a:solidFill>
                <a:effectLst/>
                <a:latin typeface="JetBrains Mono" pitchFamily="2" charset="0"/>
                <a:ea typeface="Times New Roman" panose="02020603050405020304" pitchFamily="18" charset="0"/>
                <a:cs typeface="Times New Roman" panose="02020603050405020304" pitchFamily="18" charset="0"/>
              </a:rPr>
              <a:t>void</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err="1">
                <a:solidFill>
                  <a:srgbClr val="DCDCAA"/>
                </a:solidFill>
                <a:effectLst/>
                <a:latin typeface="JetBrains Mono" pitchFamily="2" charset="0"/>
                <a:ea typeface="Times New Roman" panose="02020603050405020304" pitchFamily="18" charset="0"/>
                <a:cs typeface="Times New Roman" panose="02020603050405020304" pitchFamily="18" charset="0"/>
              </a:rPr>
              <a:t>unhandled_exception</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457200">
              <a:lnSpc>
                <a:spcPts val="1650"/>
              </a:lnSpc>
              <a:spcBef>
                <a:spcPts val="0"/>
              </a:spcBef>
              <a:spcAft>
                <a:spcPts val="0"/>
              </a:spcAft>
            </a:pPr>
            <a:r>
              <a:rPr lang="en-IN" sz="12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err="1">
                <a:solidFill>
                  <a:srgbClr val="9CDCFE"/>
                </a:solidFill>
                <a:effectLst/>
                <a:latin typeface="JetBrains Mono" pitchFamily="2" charset="0"/>
                <a:ea typeface="Times New Roman" panose="02020603050405020304" pitchFamily="18" charset="0"/>
                <a:cs typeface="Times New Roman" panose="02020603050405020304" pitchFamily="18" charset="0"/>
              </a:rPr>
              <a:t>cout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DCDCAA"/>
                </a:solidFill>
                <a:effectLst/>
                <a:latin typeface="JetBrains Mono" pitchFamily="2" charset="0"/>
                <a:ea typeface="Times New Roman" panose="02020603050405020304" pitchFamily="18" charset="0"/>
                <a:cs typeface="Times New Roman" panose="02020603050405020304" pitchFamily="18" charset="0"/>
              </a:rPr>
              <a:t>&lt;&lt;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\t</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&lt;</a:t>
            </a:r>
            <a:r>
              <a:rPr lang="en-IN" sz="1200" kern="0" dirty="0" err="1">
                <a:solidFill>
                  <a:srgbClr val="CE9178"/>
                </a:solidFill>
                <a:effectLst/>
                <a:latin typeface="JetBrains Mono" pitchFamily="2" charset="0"/>
                <a:ea typeface="Times New Roman" panose="02020603050405020304" pitchFamily="18" charset="0"/>
                <a:cs typeface="Times New Roman" panose="02020603050405020304" pitchFamily="18" charset="0"/>
              </a:rPr>
              <a:t>unhandled_exception</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\n</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457200">
              <a:lnSpc>
                <a:spcPts val="1650"/>
              </a:lnSpc>
              <a:spcBef>
                <a:spcPts val="0"/>
              </a:spcBef>
              <a:spcAft>
                <a:spcPts val="0"/>
              </a:spcAft>
            </a:pPr>
            <a:r>
              <a:rPr lang="en-IN" sz="12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err="1">
                <a:solidFill>
                  <a:srgbClr val="DCDCAA"/>
                </a:solidFill>
                <a:effectLst/>
                <a:latin typeface="JetBrains Mono" pitchFamily="2" charset="0"/>
                <a:ea typeface="Times New Roman" panose="02020603050405020304" pitchFamily="18" charset="0"/>
                <a:cs typeface="Times New Roman" panose="02020603050405020304" pitchFamily="18" charset="0"/>
              </a:rPr>
              <a:t>rethrow_exception</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err="1">
                <a:solidFill>
                  <a:srgbClr val="DCDCAA"/>
                </a:solidFill>
                <a:effectLst/>
                <a:latin typeface="JetBrains Mono" pitchFamily="2" charset="0"/>
                <a:ea typeface="Times New Roman" panose="02020603050405020304" pitchFamily="18" charset="0"/>
                <a:cs typeface="Times New Roman" panose="02020603050405020304" pitchFamily="18" charset="0"/>
              </a:rPr>
              <a:t>current_exception</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p>
          <a:p>
            <a:pPr marL="0" marR="0">
              <a:lnSpc>
                <a:spcPts val="1650"/>
              </a:lnSpc>
              <a:spcBef>
                <a:spcPts val="0"/>
              </a:spcBef>
              <a:spcAft>
                <a:spcPts val="0"/>
              </a:spcAft>
            </a:pP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249E5E18-192B-9B86-E3E4-C2C8AF75D3FB}"/>
              </a:ext>
            </a:extLst>
          </p:cNvPr>
          <p:cNvSpPr txBox="1"/>
          <p:nvPr/>
        </p:nvSpPr>
        <p:spPr>
          <a:xfrm>
            <a:off x="7522490" y="1754340"/>
            <a:ext cx="4031496" cy="3662541"/>
          </a:xfrm>
          <a:prstGeom prst="rect">
            <a:avLst/>
          </a:prstGeom>
          <a:solidFill>
            <a:schemeClr val="bg1">
              <a:lumMod val="95000"/>
              <a:lumOff val="5000"/>
            </a:schemeClr>
          </a:solidFill>
        </p:spPr>
        <p:txBody>
          <a:bodyPr wrap="square">
            <a:spAutoFit/>
          </a:bodyPr>
          <a:lstStyle/>
          <a:p>
            <a:r>
              <a:rPr lang="en-IN" sz="1600" dirty="0"/>
              <a:t>main() - Calling coroutine</a:t>
            </a:r>
          </a:p>
          <a:p>
            <a:r>
              <a:rPr lang="en-IN" sz="1600" dirty="0"/>
              <a:t>        &lt;</a:t>
            </a:r>
            <a:r>
              <a:rPr lang="en-IN" sz="1600" dirty="0" err="1"/>
              <a:t>promise_type</a:t>
            </a:r>
            <a:r>
              <a:rPr lang="en-IN" sz="1600" dirty="0"/>
              <a:t>()&gt;</a:t>
            </a:r>
          </a:p>
          <a:p>
            <a:r>
              <a:rPr lang="en-IN" sz="1600" dirty="0"/>
              <a:t>        &lt;</a:t>
            </a:r>
            <a:r>
              <a:rPr lang="en-IN" sz="1600" dirty="0" err="1"/>
              <a:t>get_return_object</a:t>
            </a:r>
            <a:r>
              <a:rPr lang="en-IN" sz="1600" dirty="0"/>
              <a:t>()</a:t>
            </a:r>
          </a:p>
          <a:p>
            <a:r>
              <a:rPr lang="en-IN" sz="1600" dirty="0"/>
              <a:t>        &lt;Task()</a:t>
            </a:r>
          </a:p>
          <a:p>
            <a:r>
              <a:rPr lang="en-IN" sz="1600" dirty="0"/>
              <a:t>        &lt;</a:t>
            </a:r>
            <a:r>
              <a:rPr lang="en-IN" sz="1600" dirty="0" err="1"/>
              <a:t>initial_suspend</a:t>
            </a:r>
            <a:r>
              <a:rPr lang="en-IN" sz="1600" dirty="0"/>
              <a:t>()</a:t>
            </a:r>
          </a:p>
          <a:p>
            <a:endParaRPr lang="en-IN" sz="1600" dirty="0"/>
          </a:p>
          <a:p>
            <a:r>
              <a:rPr lang="en-IN" sz="1600" dirty="0"/>
              <a:t>&lt;</a:t>
            </a:r>
            <a:r>
              <a:rPr lang="en-IN" sz="1600" dirty="0" err="1"/>
              <a:t>CoFunction</a:t>
            </a:r>
            <a:r>
              <a:rPr lang="en-IN" sz="1600" dirty="0"/>
              <a:t>() - Started &amp; </a:t>
            </a:r>
            <a:r>
              <a:rPr lang="en-IN" sz="1600" dirty="0" err="1"/>
              <a:t>co_await'ed</a:t>
            </a:r>
            <a:r>
              <a:rPr lang="en-IN" sz="1600" dirty="0"/>
              <a:t>&gt;</a:t>
            </a:r>
          </a:p>
          <a:p>
            <a:r>
              <a:rPr lang="en-IN" sz="1600" b="1" dirty="0"/>
              <a:t>        &lt;</a:t>
            </a:r>
            <a:r>
              <a:rPr lang="en-IN" sz="1600" b="1" dirty="0" err="1"/>
              <a:t>unhandled_exception</a:t>
            </a:r>
            <a:r>
              <a:rPr lang="en-IN" sz="1600" b="1" dirty="0"/>
              <a:t>()</a:t>
            </a:r>
          </a:p>
          <a:p>
            <a:r>
              <a:rPr lang="en-IN" sz="1600" dirty="0"/>
              <a:t>        &lt;~Task()</a:t>
            </a:r>
          </a:p>
          <a:p>
            <a:r>
              <a:rPr lang="en-IN" sz="1600" dirty="0"/>
              <a:t>        &lt;~</a:t>
            </a:r>
            <a:r>
              <a:rPr lang="en-IN" sz="1600" dirty="0" err="1"/>
              <a:t>promise_type</a:t>
            </a:r>
            <a:r>
              <a:rPr lang="en-IN" sz="1600" dirty="0"/>
              <a:t>()&gt;</a:t>
            </a:r>
          </a:p>
          <a:p>
            <a:endParaRPr lang="en-IN" sz="1600" dirty="0"/>
          </a:p>
          <a:p>
            <a:r>
              <a:rPr lang="en-IN" sz="1600" dirty="0"/>
              <a:t>#### EXCEPTION ####</a:t>
            </a:r>
          </a:p>
          <a:p>
            <a:r>
              <a:rPr lang="en-IN" sz="1600" dirty="0"/>
              <a:t>Crash</a:t>
            </a:r>
          </a:p>
          <a:p>
            <a:r>
              <a:rPr lang="en-IN" sz="1600" dirty="0"/>
              <a:t>###################</a:t>
            </a:r>
          </a:p>
        </p:txBody>
      </p:sp>
      <p:sp>
        <p:nvSpPr>
          <p:cNvPr id="7" name="TextBox 6">
            <a:extLst>
              <a:ext uri="{FF2B5EF4-FFF2-40B4-BE49-F238E27FC236}">
                <a16:creationId xmlns:a16="http://schemas.microsoft.com/office/drawing/2014/main" id="{3084B7D9-7956-F71D-FD09-7CC9E7F8FFCC}"/>
              </a:ext>
            </a:extLst>
          </p:cNvPr>
          <p:cNvSpPr txBox="1"/>
          <p:nvPr/>
        </p:nvSpPr>
        <p:spPr>
          <a:xfrm>
            <a:off x="346774" y="1733231"/>
            <a:ext cx="6735952" cy="961802"/>
          </a:xfrm>
          <a:prstGeom prst="rect">
            <a:avLst/>
          </a:prstGeom>
          <a:solidFill>
            <a:schemeClr val="bg1">
              <a:lumMod val="95000"/>
              <a:lumOff val="5000"/>
            </a:schemeClr>
          </a:solidFill>
        </p:spPr>
        <p:txBody>
          <a:bodyPr wrap="square">
            <a:spAutoFit/>
          </a:bodyPr>
          <a:lstStyle/>
          <a:p>
            <a:pPr marL="0" marR="0">
              <a:lnSpc>
                <a:spcPts val="1650"/>
              </a:lnSpc>
              <a:spcBef>
                <a:spcPts val="0"/>
              </a:spcBef>
              <a:spcAft>
                <a:spcPts val="0"/>
              </a:spcAft>
            </a:pPr>
            <a:r>
              <a:rPr lang="en-IN" sz="12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Task</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err="1">
                <a:solidFill>
                  <a:srgbClr val="DCDCAA"/>
                </a:solidFill>
                <a:effectLst/>
                <a:latin typeface="JetBrains Mono" pitchFamily="2" charset="0"/>
                <a:ea typeface="Times New Roman" panose="02020603050405020304" pitchFamily="18" charset="0"/>
                <a:cs typeface="Times New Roman" panose="02020603050405020304" pitchFamily="18" charset="0"/>
              </a:rPr>
              <a:t>CoFunction</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2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err="1">
                <a:solidFill>
                  <a:srgbClr val="9CDCFE"/>
                </a:solidFill>
                <a:effectLst/>
                <a:latin typeface="JetBrains Mono" pitchFamily="2" charset="0"/>
                <a:ea typeface="Times New Roman" panose="02020603050405020304" pitchFamily="18" charset="0"/>
                <a:cs typeface="Times New Roman" panose="02020603050405020304" pitchFamily="18" charset="0"/>
              </a:rPr>
              <a:t>cout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DCDCAA"/>
                </a:solidFill>
                <a:effectLst/>
                <a:latin typeface="JetBrains Mono" pitchFamily="2" charset="0"/>
                <a:ea typeface="Times New Roman" panose="02020603050405020304" pitchFamily="18" charset="0"/>
                <a:cs typeface="Times New Roman" panose="02020603050405020304" pitchFamily="18" charset="0"/>
              </a:rPr>
              <a:t>&lt;&lt;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\n</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&lt;</a:t>
            </a:r>
            <a:r>
              <a:rPr lang="en-IN" sz="1200" kern="0" dirty="0" err="1">
                <a:solidFill>
                  <a:srgbClr val="CE9178"/>
                </a:solidFill>
                <a:effectLst/>
                <a:latin typeface="JetBrains Mono" pitchFamily="2" charset="0"/>
                <a:ea typeface="Times New Roman" panose="02020603050405020304" pitchFamily="18" charset="0"/>
                <a:cs typeface="Times New Roman" panose="02020603050405020304" pitchFamily="18" charset="0"/>
              </a:rPr>
              <a:t>CoFunction</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 - Started &amp; </a:t>
            </a:r>
            <a:r>
              <a:rPr lang="en-IN" sz="1200" kern="0" dirty="0" err="1">
                <a:solidFill>
                  <a:srgbClr val="CE9178"/>
                </a:solidFill>
                <a:effectLst/>
                <a:latin typeface="JetBrains Mono" pitchFamily="2" charset="0"/>
                <a:ea typeface="Times New Roman" panose="02020603050405020304" pitchFamily="18" charset="0"/>
                <a:cs typeface="Times New Roman" panose="02020603050405020304" pitchFamily="18" charset="0"/>
              </a:rPr>
              <a:t>co_await'ed</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&gt;</a:t>
            </a:r>
            <a:r>
              <a:rPr lang="en-IN" sz="1200" kern="0" dirty="0">
                <a:solidFill>
                  <a:srgbClr val="D7BA7D"/>
                </a:solidFill>
                <a:effectLst/>
                <a:latin typeface="JetBrains Mono" pitchFamily="2" charset="0"/>
                <a:ea typeface="Times New Roman" panose="02020603050405020304" pitchFamily="18" charset="0"/>
                <a:cs typeface="Times New Roman" panose="02020603050405020304" pitchFamily="18" charset="0"/>
              </a:rPr>
              <a:t>\n</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1650"/>
              </a:lnSpc>
              <a:spcBef>
                <a:spcPts val="0"/>
              </a:spcBef>
              <a:spcAft>
                <a:spcPts val="0"/>
              </a:spcAft>
            </a:pPr>
            <a:r>
              <a:rPr lang="en-IN" sz="12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D4D4D4"/>
                </a:solidFill>
                <a:effectLst/>
                <a:latin typeface="Cambria" panose="02040503050406030204" pitchFamily="18" charset="0"/>
                <a:ea typeface="Times New Roman" panose="02020603050405020304" pitchFamily="18" charset="0"/>
                <a:cs typeface="Cambria" panose="02040503050406030204" pitchFamily="18" charset="0"/>
              </a:rPr>
              <a:t> </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C586C0"/>
                </a:solidFill>
                <a:effectLst/>
                <a:latin typeface="JetBrains Mono" pitchFamily="2" charset="0"/>
                <a:ea typeface="Times New Roman" panose="02020603050405020304" pitchFamily="18" charset="0"/>
                <a:cs typeface="Times New Roman" panose="02020603050405020304" pitchFamily="18" charset="0"/>
              </a:rPr>
              <a:t>throw</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4EC9B0"/>
                </a:solidFill>
                <a:effectLst/>
                <a:latin typeface="JetBrains Mono" pitchFamily="2" charset="0"/>
                <a:ea typeface="Times New Roman" panose="02020603050405020304" pitchFamily="18" charset="0"/>
                <a:cs typeface="Times New Roman" panose="02020603050405020304" pitchFamily="18" charset="0"/>
              </a:rPr>
              <a:t>std</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a:t>
            </a:r>
            <a:r>
              <a:rPr lang="en-IN" sz="1200" kern="0" dirty="0" err="1">
                <a:solidFill>
                  <a:srgbClr val="4EC9B0"/>
                </a:solidFill>
                <a:effectLst/>
                <a:latin typeface="JetBrains Mono" pitchFamily="2" charset="0"/>
                <a:ea typeface="Times New Roman" panose="02020603050405020304" pitchFamily="18" charset="0"/>
                <a:cs typeface="Times New Roman" panose="02020603050405020304" pitchFamily="18" charset="0"/>
              </a:rPr>
              <a:t>logic_error</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r>
              <a:rPr lang="en-IN" sz="1200" kern="0" dirty="0">
                <a:solidFill>
                  <a:srgbClr val="CE9178"/>
                </a:solidFill>
                <a:effectLst/>
                <a:latin typeface="JetBrains Mono" pitchFamily="2" charset="0"/>
                <a:ea typeface="Times New Roman" panose="02020603050405020304" pitchFamily="18" charset="0"/>
                <a:cs typeface="Times New Roman" panose="02020603050405020304" pitchFamily="18" charset="0"/>
              </a:rPr>
              <a:t>"Crash"</a:t>
            </a:r>
            <a:r>
              <a:rPr lang="en-IN" sz="1200" kern="0" dirty="0">
                <a:solidFill>
                  <a:srgbClr val="D4D4D4"/>
                </a:solidFill>
                <a:effectLst/>
                <a:latin typeface="JetBrains Mono" pitchFamily="2" charset="0"/>
                <a:ea typeface="Times New Roman" panose="02020603050405020304" pitchFamily="18" charset="0"/>
                <a:cs typeface="Times New Roman" panose="02020603050405020304" pitchFamily="18" charset="0"/>
              </a:rPr>
              <a:t>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100" kern="100" dirty="0">
                <a:solidFill>
                  <a:schemeClr val="accent1">
                    <a:lumMod val="75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IN" sz="1200" kern="0" dirty="0">
                <a:solidFill>
                  <a:schemeClr val="accent1">
                    <a:lumMod val="75000"/>
                  </a:schemeClr>
                </a:solidFill>
                <a:latin typeface="JetBrains Mono" pitchFamily="2" charset="0"/>
                <a:cs typeface="Times New Roman" panose="02020603050405020304" pitchFamily="18" charset="0"/>
              </a:rPr>
              <a:t>//Rest of the implementation</a:t>
            </a:r>
          </a:p>
        </p:txBody>
      </p:sp>
    </p:spTree>
    <p:extLst>
      <p:ext uri="{BB962C8B-B14F-4D97-AF65-F5344CB8AC3E}">
        <p14:creationId xmlns:p14="http://schemas.microsoft.com/office/powerpoint/2010/main" val="376298496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3912-B5EF-A667-E633-8267887E99F1}"/>
              </a:ext>
            </a:extLst>
          </p:cNvPr>
          <p:cNvSpPr>
            <a:spLocks noGrp="1"/>
          </p:cNvSpPr>
          <p:nvPr>
            <p:ph type="title"/>
          </p:nvPr>
        </p:nvSpPr>
        <p:spPr/>
        <p:txBody>
          <a:bodyPr/>
          <a:lstStyle/>
          <a:p>
            <a:r>
              <a:rPr lang="en-US"/>
              <a:t>What can be a coroutine?</a:t>
            </a:r>
            <a:endParaRPr lang="en-IN"/>
          </a:p>
        </p:txBody>
      </p:sp>
      <p:sp>
        <p:nvSpPr>
          <p:cNvPr id="3" name="Content Placeholder 2">
            <a:extLst>
              <a:ext uri="{FF2B5EF4-FFF2-40B4-BE49-F238E27FC236}">
                <a16:creationId xmlns:a16="http://schemas.microsoft.com/office/drawing/2014/main" id="{CB648AE7-2892-4EDE-A341-AF106FAB8739}"/>
              </a:ext>
            </a:extLst>
          </p:cNvPr>
          <p:cNvSpPr>
            <a:spLocks noGrp="1"/>
          </p:cNvSpPr>
          <p:nvPr>
            <p:ph idx="1"/>
          </p:nvPr>
        </p:nvSpPr>
        <p:spPr/>
        <p:txBody>
          <a:bodyPr/>
          <a:lstStyle/>
          <a:p>
            <a:r>
              <a:rPr lang="en-US" dirty="0"/>
              <a:t>Function</a:t>
            </a:r>
          </a:p>
          <a:p>
            <a:r>
              <a:rPr lang="en-US" dirty="0"/>
              <a:t>Member function</a:t>
            </a:r>
          </a:p>
          <a:p>
            <a:r>
              <a:rPr lang="en-US" dirty="0"/>
              <a:t>Virtual function</a:t>
            </a:r>
          </a:p>
          <a:p>
            <a:r>
              <a:rPr lang="en-US" dirty="0"/>
              <a:t>Lambda function</a:t>
            </a:r>
          </a:p>
          <a:p>
            <a:r>
              <a:rPr lang="en-US" dirty="0"/>
              <a:t>Static function</a:t>
            </a:r>
            <a:endParaRPr lang="en-IN" dirty="0"/>
          </a:p>
        </p:txBody>
      </p:sp>
    </p:spTree>
    <p:extLst>
      <p:ext uri="{BB962C8B-B14F-4D97-AF65-F5344CB8AC3E}">
        <p14:creationId xmlns:p14="http://schemas.microsoft.com/office/powerpoint/2010/main" val="192715770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44BB-DE6C-857F-1B2C-9D3751D6778B}"/>
              </a:ext>
            </a:extLst>
          </p:cNvPr>
          <p:cNvSpPr>
            <a:spLocks noGrp="1"/>
          </p:cNvSpPr>
          <p:nvPr>
            <p:ph type="title"/>
          </p:nvPr>
        </p:nvSpPr>
        <p:spPr/>
        <p:txBody>
          <a:bodyPr/>
          <a:lstStyle/>
          <a:p>
            <a:r>
              <a:rPr lang="en-US"/>
              <a:t>Restrictions on coroutines</a:t>
            </a:r>
            <a:endParaRPr lang="en-IN"/>
          </a:p>
        </p:txBody>
      </p:sp>
      <p:sp>
        <p:nvSpPr>
          <p:cNvPr id="3" name="Content Placeholder 2">
            <a:extLst>
              <a:ext uri="{FF2B5EF4-FFF2-40B4-BE49-F238E27FC236}">
                <a16:creationId xmlns:a16="http://schemas.microsoft.com/office/drawing/2014/main" id="{C0D28AF4-024C-DDBD-29D6-8B7FC831D5F3}"/>
              </a:ext>
            </a:extLst>
          </p:cNvPr>
          <p:cNvSpPr>
            <a:spLocks noGrp="1"/>
          </p:cNvSpPr>
          <p:nvPr>
            <p:ph idx="1"/>
          </p:nvPr>
        </p:nvSpPr>
        <p:spPr/>
        <p:txBody>
          <a:bodyPr>
            <a:normAutofit fontScale="92500" lnSpcReduction="10000"/>
          </a:bodyPr>
          <a:lstStyle/>
          <a:p>
            <a:r>
              <a:rPr lang="en-US" dirty="0"/>
              <a:t>Cannot use variadic arguments</a:t>
            </a:r>
          </a:p>
          <a:p>
            <a:r>
              <a:rPr lang="en-US" dirty="0"/>
              <a:t>Cannot have </a:t>
            </a:r>
            <a:r>
              <a:rPr lang="en-US" i="1" dirty="0"/>
              <a:t>auto</a:t>
            </a:r>
            <a:r>
              <a:rPr lang="en-US" dirty="0"/>
              <a:t> or </a:t>
            </a:r>
            <a:r>
              <a:rPr lang="en-US" i="1" dirty="0" err="1"/>
              <a:t>decltype</a:t>
            </a:r>
            <a:r>
              <a:rPr lang="en-US" i="1" dirty="0"/>
              <a:t>(auto) </a:t>
            </a:r>
            <a:r>
              <a:rPr lang="en-US" dirty="0"/>
              <a:t>return type</a:t>
            </a:r>
          </a:p>
          <a:p>
            <a:r>
              <a:rPr lang="en-IN" dirty="0"/>
              <a:t>Cannot have plain return statements</a:t>
            </a:r>
            <a:endParaRPr lang="en-US" dirty="0"/>
          </a:p>
          <a:p>
            <a:r>
              <a:rPr lang="en-US" dirty="0"/>
              <a:t>The following functions cannot be a coroutine</a:t>
            </a:r>
          </a:p>
          <a:p>
            <a:pPr lvl="1"/>
            <a:r>
              <a:rPr lang="en-US" dirty="0"/>
              <a:t>main()</a:t>
            </a:r>
          </a:p>
          <a:p>
            <a:pPr lvl="1"/>
            <a:r>
              <a:rPr lang="en-US" dirty="0"/>
              <a:t>constructors</a:t>
            </a:r>
          </a:p>
          <a:p>
            <a:pPr lvl="1"/>
            <a:r>
              <a:rPr lang="en-US" dirty="0"/>
              <a:t>destructors</a:t>
            </a:r>
          </a:p>
          <a:p>
            <a:pPr lvl="1"/>
            <a:r>
              <a:rPr lang="en-US" dirty="0" err="1"/>
              <a:t>consteval</a:t>
            </a:r>
            <a:r>
              <a:rPr lang="en-US" dirty="0"/>
              <a:t> functions</a:t>
            </a:r>
          </a:p>
          <a:p>
            <a:pPr lvl="1"/>
            <a:r>
              <a:rPr lang="en-US" dirty="0" err="1"/>
              <a:t>constexpr</a:t>
            </a:r>
            <a:r>
              <a:rPr lang="en-US" dirty="0"/>
              <a:t> functions</a:t>
            </a:r>
          </a:p>
        </p:txBody>
      </p:sp>
    </p:spTree>
    <p:extLst>
      <p:ext uri="{BB962C8B-B14F-4D97-AF65-F5344CB8AC3E}">
        <p14:creationId xmlns:p14="http://schemas.microsoft.com/office/powerpoint/2010/main" val="19572690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766-E129-508C-E0F9-090E70B4BE83}"/>
              </a:ext>
            </a:extLst>
          </p:cNvPr>
          <p:cNvSpPr>
            <a:spLocks noGrp="1"/>
          </p:cNvSpPr>
          <p:nvPr>
            <p:ph type="title"/>
          </p:nvPr>
        </p:nvSpPr>
        <p:spPr/>
        <p:txBody>
          <a:bodyPr/>
          <a:lstStyle/>
          <a:p>
            <a:r>
              <a:rPr lang="en-US" dirty="0"/>
              <a:t>Pros</a:t>
            </a:r>
            <a:endParaRPr lang="en-IN" dirty="0"/>
          </a:p>
        </p:txBody>
      </p:sp>
      <p:sp>
        <p:nvSpPr>
          <p:cNvPr id="3" name="Content Placeholder 2">
            <a:extLst>
              <a:ext uri="{FF2B5EF4-FFF2-40B4-BE49-F238E27FC236}">
                <a16:creationId xmlns:a16="http://schemas.microsoft.com/office/drawing/2014/main" id="{66C7773F-C09B-956E-847C-B67C91D6E4FA}"/>
              </a:ext>
            </a:extLst>
          </p:cNvPr>
          <p:cNvSpPr>
            <a:spLocks noGrp="1"/>
          </p:cNvSpPr>
          <p:nvPr>
            <p:ph idx="1"/>
          </p:nvPr>
        </p:nvSpPr>
        <p:spPr/>
        <p:txBody>
          <a:bodyPr>
            <a:normAutofit/>
          </a:bodyPr>
          <a:lstStyle/>
          <a:p>
            <a:r>
              <a:rPr lang="en-US" dirty="0"/>
              <a:t>Enable cooperative multitasking</a:t>
            </a:r>
          </a:p>
          <a:p>
            <a:r>
              <a:rPr lang="en-US" dirty="0"/>
              <a:t>No synchronization required, instead we use </a:t>
            </a:r>
            <a:r>
              <a:rPr lang="en-US" i="1" dirty="0" err="1"/>
              <a:t>co_yield</a:t>
            </a:r>
            <a:r>
              <a:rPr lang="en-US" i="1" dirty="0"/>
              <a:t> </a:t>
            </a:r>
            <a:r>
              <a:rPr lang="en-US" dirty="0"/>
              <a:t>and </a:t>
            </a:r>
            <a:r>
              <a:rPr lang="en-US" i="1" dirty="0" err="1"/>
              <a:t>co_await</a:t>
            </a:r>
            <a:endParaRPr lang="en-US" i="1" dirty="0"/>
          </a:p>
          <a:p>
            <a:r>
              <a:rPr lang="en-US" dirty="0"/>
              <a:t>Can be started &amp; resumed from different functions or threads</a:t>
            </a:r>
          </a:p>
          <a:p>
            <a:r>
              <a:rPr lang="en-US" dirty="0"/>
              <a:t>Complete control over the execution</a:t>
            </a:r>
          </a:p>
        </p:txBody>
      </p:sp>
    </p:spTree>
    <p:extLst>
      <p:ext uri="{BB962C8B-B14F-4D97-AF65-F5344CB8AC3E}">
        <p14:creationId xmlns:p14="http://schemas.microsoft.com/office/powerpoint/2010/main" val="74232742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E3D63A-01EF-0C0A-084B-0BEE248E2BB9}"/>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6C69D487-A305-14C9-57A7-06135B76CD02}"/>
              </a:ext>
            </a:extLst>
          </p:cNvPr>
          <p:cNvPicPr>
            <a:picLocks noChangeAspect="1"/>
          </p:cNvPicPr>
          <p:nvPr/>
        </p:nvPicPr>
        <p:blipFill rotWithShape="1">
          <a:blip r:embed="rId2"/>
          <a:srcRect t="-14408" b="14408"/>
          <a:stretch/>
        </p:blipFill>
        <p:spPr>
          <a:xfrm>
            <a:off x="838200" y="1766145"/>
            <a:ext cx="6829425" cy="2028825"/>
          </a:xfrm>
          <a:prstGeom prst="rect">
            <a:avLst/>
          </a:prstGeom>
        </p:spPr>
      </p:pic>
      <p:pic>
        <p:nvPicPr>
          <p:cNvPr id="8" name="Picture 7">
            <a:extLst>
              <a:ext uri="{FF2B5EF4-FFF2-40B4-BE49-F238E27FC236}">
                <a16:creationId xmlns:a16="http://schemas.microsoft.com/office/drawing/2014/main" id="{9E7E1A99-7C07-1E51-4B2F-B75840DB14DA}"/>
              </a:ext>
            </a:extLst>
          </p:cNvPr>
          <p:cNvPicPr>
            <a:picLocks noChangeAspect="1"/>
          </p:cNvPicPr>
          <p:nvPr/>
        </p:nvPicPr>
        <p:blipFill>
          <a:blip r:embed="rId3"/>
          <a:stretch>
            <a:fillRect/>
          </a:stretch>
        </p:blipFill>
        <p:spPr>
          <a:xfrm>
            <a:off x="8864471" y="2134339"/>
            <a:ext cx="2381250" cy="1457325"/>
          </a:xfrm>
          <a:prstGeom prst="rect">
            <a:avLst/>
          </a:prstGeom>
        </p:spPr>
      </p:pic>
      <p:pic>
        <p:nvPicPr>
          <p:cNvPr id="5" name="Picture 4" descr="A computer screen with text&#10;&#10;Description automatically generated with medium confidence">
            <a:extLst>
              <a:ext uri="{FF2B5EF4-FFF2-40B4-BE49-F238E27FC236}">
                <a16:creationId xmlns:a16="http://schemas.microsoft.com/office/drawing/2014/main" id="{00E62A93-76EE-B8A4-3DBF-7991E7DACC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569021"/>
            <a:ext cx="7154273" cy="1743318"/>
          </a:xfrm>
          <a:prstGeom prst="rect">
            <a:avLst/>
          </a:prstGeom>
        </p:spPr>
      </p:pic>
      <p:pic>
        <p:nvPicPr>
          <p:cNvPr id="9" name="Picture 8" descr="A black screen with white text&#10;&#10;Description automatically generated">
            <a:extLst>
              <a:ext uri="{FF2B5EF4-FFF2-40B4-BE49-F238E27FC236}">
                <a16:creationId xmlns:a16="http://schemas.microsoft.com/office/drawing/2014/main" id="{248A7516-BD3B-4764-AB5A-4765DCD9B3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4471" y="4730968"/>
            <a:ext cx="2429214" cy="1419423"/>
          </a:xfrm>
          <a:prstGeom prst="rect">
            <a:avLst/>
          </a:prstGeom>
        </p:spPr>
      </p:pic>
    </p:spTree>
    <p:extLst>
      <p:ext uri="{BB962C8B-B14F-4D97-AF65-F5344CB8AC3E}">
        <p14:creationId xmlns:p14="http://schemas.microsoft.com/office/powerpoint/2010/main" val="235402191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766-E129-508C-E0F9-090E70B4BE83}"/>
              </a:ext>
            </a:extLst>
          </p:cNvPr>
          <p:cNvSpPr>
            <a:spLocks noGrp="1"/>
          </p:cNvSpPr>
          <p:nvPr>
            <p:ph type="title"/>
          </p:nvPr>
        </p:nvSpPr>
        <p:spPr/>
        <p:txBody>
          <a:bodyPr/>
          <a:lstStyle/>
          <a:p>
            <a:r>
              <a:rPr lang="en-US" dirty="0"/>
              <a:t>Cons</a:t>
            </a:r>
            <a:endParaRPr lang="en-IN" dirty="0"/>
          </a:p>
        </p:txBody>
      </p:sp>
      <p:sp>
        <p:nvSpPr>
          <p:cNvPr id="3" name="Content Placeholder 2">
            <a:extLst>
              <a:ext uri="{FF2B5EF4-FFF2-40B4-BE49-F238E27FC236}">
                <a16:creationId xmlns:a16="http://schemas.microsoft.com/office/drawing/2014/main" id="{66C7773F-C09B-956E-847C-B67C91D6E4FA}"/>
              </a:ext>
            </a:extLst>
          </p:cNvPr>
          <p:cNvSpPr>
            <a:spLocks noGrp="1"/>
          </p:cNvSpPr>
          <p:nvPr>
            <p:ph idx="1"/>
          </p:nvPr>
        </p:nvSpPr>
        <p:spPr/>
        <p:txBody>
          <a:bodyPr>
            <a:normAutofit/>
          </a:bodyPr>
          <a:lstStyle/>
          <a:p>
            <a:r>
              <a:rPr lang="en-US" dirty="0"/>
              <a:t>Only infrastructure provided</a:t>
            </a:r>
          </a:p>
          <a:p>
            <a:r>
              <a:rPr lang="en-US" dirty="0"/>
              <a:t>Programmer must provide the supporting interfaces</a:t>
            </a:r>
          </a:p>
          <a:p>
            <a:r>
              <a:rPr lang="en-IN" dirty="0"/>
              <a:t>May be difficult to understand and comprehend for novices</a:t>
            </a:r>
          </a:p>
        </p:txBody>
      </p:sp>
    </p:spTree>
    <p:extLst>
      <p:ext uri="{BB962C8B-B14F-4D97-AF65-F5344CB8AC3E}">
        <p14:creationId xmlns:p14="http://schemas.microsoft.com/office/powerpoint/2010/main" val="350319669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DCCE2-AF4E-513B-987D-40782E998E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B819D0-ACF1-D549-6807-38033AAFD83F}"/>
              </a:ext>
            </a:extLst>
          </p:cNvPr>
          <p:cNvSpPr>
            <a:spLocks noGrp="1"/>
          </p:cNvSpPr>
          <p:nvPr>
            <p:ph type="title"/>
          </p:nvPr>
        </p:nvSpPr>
        <p:spPr/>
        <p:txBody>
          <a:bodyPr/>
          <a:lstStyle/>
          <a:p>
            <a:r>
              <a:rPr lang="en-US" dirty="0"/>
              <a:t>Concurrency</a:t>
            </a:r>
            <a:endParaRPr lang="en-IN" dirty="0"/>
          </a:p>
        </p:txBody>
      </p:sp>
      <p:sp>
        <p:nvSpPr>
          <p:cNvPr id="3" name="Content Placeholder 2">
            <a:extLst>
              <a:ext uri="{FF2B5EF4-FFF2-40B4-BE49-F238E27FC236}">
                <a16:creationId xmlns:a16="http://schemas.microsoft.com/office/drawing/2014/main" id="{51D9F45A-DBA0-9419-677D-A9A9A84EBC4D}"/>
              </a:ext>
            </a:extLst>
          </p:cNvPr>
          <p:cNvSpPr>
            <a:spLocks noGrp="1"/>
          </p:cNvSpPr>
          <p:nvPr>
            <p:ph idx="1"/>
          </p:nvPr>
        </p:nvSpPr>
        <p:spPr/>
        <p:txBody>
          <a:bodyPr>
            <a:normAutofit/>
          </a:bodyPr>
          <a:lstStyle/>
          <a:p>
            <a:r>
              <a:rPr lang="en-US" dirty="0"/>
              <a:t>New concurrency classes have been added in C++20</a:t>
            </a:r>
          </a:p>
          <a:p>
            <a:r>
              <a:rPr lang="en-US" i="1" dirty="0"/>
              <a:t>std::</a:t>
            </a:r>
            <a:r>
              <a:rPr lang="en-US" i="1" dirty="0" err="1"/>
              <a:t>jthread</a:t>
            </a:r>
            <a:r>
              <a:rPr lang="en-US" i="1" dirty="0"/>
              <a:t> </a:t>
            </a:r>
            <a:r>
              <a:rPr lang="en-US" dirty="0"/>
              <a:t>is a new thread class that is similar to </a:t>
            </a:r>
            <a:r>
              <a:rPr lang="en-US" i="1" dirty="0"/>
              <a:t>std::thread </a:t>
            </a:r>
            <a:r>
              <a:rPr lang="en-US" dirty="0"/>
              <a:t>but provides some more features</a:t>
            </a:r>
          </a:p>
          <a:p>
            <a:r>
              <a:rPr lang="en-IN" dirty="0"/>
              <a:t>Additionally, new synchronization primitives have been added to help manage thread coordination - latch, barrier &amp; semaphore</a:t>
            </a:r>
          </a:p>
          <a:p>
            <a:endParaRPr lang="en-IN" dirty="0"/>
          </a:p>
        </p:txBody>
      </p:sp>
    </p:spTree>
    <p:extLst>
      <p:ext uri="{BB962C8B-B14F-4D97-AF65-F5344CB8AC3E}">
        <p14:creationId xmlns:p14="http://schemas.microsoft.com/office/powerpoint/2010/main" val="263654343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B1C16-12BC-05F6-2B5A-1349879DD5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3EFAA-B893-F893-EF4D-50A0D485692E}"/>
              </a:ext>
            </a:extLst>
          </p:cNvPr>
          <p:cNvSpPr>
            <a:spLocks noGrp="1"/>
          </p:cNvSpPr>
          <p:nvPr>
            <p:ph type="title"/>
          </p:nvPr>
        </p:nvSpPr>
        <p:spPr/>
        <p:txBody>
          <a:bodyPr/>
          <a:lstStyle/>
          <a:p>
            <a:r>
              <a:rPr lang="en-US" dirty="0"/>
              <a:t>std::</a:t>
            </a:r>
            <a:r>
              <a:rPr lang="en-US" dirty="0" err="1"/>
              <a:t>jthread</a:t>
            </a:r>
            <a:endParaRPr lang="en-IN" dirty="0"/>
          </a:p>
        </p:txBody>
      </p:sp>
      <p:sp>
        <p:nvSpPr>
          <p:cNvPr id="3" name="Content Placeholder 2">
            <a:extLst>
              <a:ext uri="{FF2B5EF4-FFF2-40B4-BE49-F238E27FC236}">
                <a16:creationId xmlns:a16="http://schemas.microsoft.com/office/drawing/2014/main" id="{9AE67AF7-074B-7A15-0345-D1A00A7AA213}"/>
              </a:ext>
            </a:extLst>
          </p:cNvPr>
          <p:cNvSpPr>
            <a:spLocks noGrp="1"/>
          </p:cNvSpPr>
          <p:nvPr>
            <p:ph idx="1"/>
          </p:nvPr>
        </p:nvSpPr>
        <p:spPr/>
        <p:txBody>
          <a:bodyPr/>
          <a:lstStyle/>
          <a:p>
            <a:r>
              <a:rPr lang="en-US" dirty="0"/>
              <a:t>Also called joining thread</a:t>
            </a:r>
          </a:p>
          <a:p>
            <a:r>
              <a:rPr lang="en-US" dirty="0"/>
              <a:t>Very similar to </a:t>
            </a:r>
            <a:r>
              <a:rPr lang="en-US" i="1" dirty="0"/>
              <a:t>std::thread</a:t>
            </a:r>
            <a:r>
              <a:rPr lang="en-US" dirty="0"/>
              <a:t>, but </a:t>
            </a:r>
          </a:p>
          <a:p>
            <a:pPr lvl="1"/>
            <a:r>
              <a:rPr lang="en-US" dirty="0"/>
              <a:t>uses RAII to automatically join in its destructor</a:t>
            </a:r>
          </a:p>
          <a:p>
            <a:pPr lvl="1"/>
            <a:r>
              <a:rPr lang="en-US" dirty="0"/>
              <a:t>can be cancelled or stopped in certain situations</a:t>
            </a:r>
          </a:p>
          <a:p>
            <a:r>
              <a:rPr lang="en-US" dirty="0"/>
              <a:t>Provides same API as </a:t>
            </a:r>
            <a:r>
              <a:rPr lang="en-US" i="1" dirty="0"/>
              <a:t>std::thread</a:t>
            </a:r>
          </a:p>
          <a:p>
            <a:r>
              <a:rPr lang="en-US" dirty="0"/>
              <a:t>Uses the same header, </a:t>
            </a:r>
            <a:r>
              <a:rPr lang="en-US" i="1" dirty="0"/>
              <a:t>&lt;thread&gt;</a:t>
            </a:r>
          </a:p>
          <a:p>
            <a:endParaRPr lang="en-US" dirty="0"/>
          </a:p>
          <a:p>
            <a:endParaRPr lang="en-US" dirty="0"/>
          </a:p>
        </p:txBody>
      </p:sp>
    </p:spTree>
    <p:extLst>
      <p:ext uri="{BB962C8B-B14F-4D97-AF65-F5344CB8AC3E}">
        <p14:creationId xmlns:p14="http://schemas.microsoft.com/office/powerpoint/2010/main" val="26635399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FF80B-2DAF-D7B8-B634-52559ECA7F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80E20E-5023-7B97-EC1B-3C26EDE28457}"/>
              </a:ext>
            </a:extLst>
          </p:cNvPr>
          <p:cNvSpPr>
            <a:spLocks noGrp="1"/>
          </p:cNvSpPr>
          <p:nvPr>
            <p:ph type="title"/>
          </p:nvPr>
        </p:nvSpPr>
        <p:spPr/>
        <p:txBody>
          <a:bodyPr/>
          <a:lstStyle/>
          <a:p>
            <a:r>
              <a:rPr lang="en-US" dirty="0"/>
              <a:t>Thread Cancellation/Stop</a:t>
            </a:r>
            <a:endParaRPr lang="en-IN" dirty="0"/>
          </a:p>
        </p:txBody>
      </p:sp>
      <p:sp>
        <p:nvSpPr>
          <p:cNvPr id="3" name="Content Placeholder 2">
            <a:extLst>
              <a:ext uri="{FF2B5EF4-FFF2-40B4-BE49-F238E27FC236}">
                <a16:creationId xmlns:a16="http://schemas.microsoft.com/office/drawing/2014/main" id="{0BD9B27C-9B98-F3E3-DC2E-D5194B50952B}"/>
              </a:ext>
            </a:extLst>
          </p:cNvPr>
          <p:cNvSpPr>
            <a:spLocks noGrp="1"/>
          </p:cNvSpPr>
          <p:nvPr>
            <p:ph idx="1"/>
          </p:nvPr>
        </p:nvSpPr>
        <p:spPr/>
        <p:txBody>
          <a:bodyPr>
            <a:normAutofit/>
          </a:bodyPr>
          <a:lstStyle/>
          <a:p>
            <a:r>
              <a:rPr lang="en-US" dirty="0"/>
              <a:t>The </a:t>
            </a:r>
            <a:r>
              <a:rPr lang="en-US" i="1" dirty="0"/>
              <a:t>std::</a:t>
            </a:r>
            <a:r>
              <a:rPr lang="en-US" i="1" dirty="0" err="1"/>
              <a:t>jthread</a:t>
            </a:r>
            <a:r>
              <a:rPr lang="en-US" i="1" dirty="0"/>
              <a:t> </a:t>
            </a:r>
            <a:r>
              <a:rPr lang="en-US" dirty="0"/>
              <a:t>class provides a mechanism for signaling cancellation </a:t>
            </a:r>
          </a:p>
          <a:p>
            <a:r>
              <a:rPr lang="en-US" dirty="0"/>
              <a:t>It is of type cooperative cancellation, as the thread is not killed immediately</a:t>
            </a:r>
          </a:p>
          <a:p>
            <a:r>
              <a:rPr lang="en-US" dirty="0"/>
              <a:t>Instead, the started thread checks for cancellation &amp; may either choose to continue or terminate itself</a:t>
            </a:r>
          </a:p>
        </p:txBody>
      </p:sp>
    </p:spTree>
    <p:extLst>
      <p:ext uri="{BB962C8B-B14F-4D97-AF65-F5344CB8AC3E}">
        <p14:creationId xmlns:p14="http://schemas.microsoft.com/office/powerpoint/2010/main" val="31958115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65098-386F-C360-62CC-4D48F64994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800472-B795-3D4A-0532-D2C16C332815}"/>
              </a:ext>
            </a:extLst>
          </p:cNvPr>
          <p:cNvSpPr>
            <a:spLocks noGrp="1"/>
          </p:cNvSpPr>
          <p:nvPr>
            <p:ph type="title"/>
          </p:nvPr>
        </p:nvSpPr>
        <p:spPr/>
        <p:txBody>
          <a:bodyPr/>
          <a:lstStyle/>
          <a:p>
            <a:r>
              <a:rPr lang="en-US" dirty="0"/>
              <a:t>Stop Mechanism</a:t>
            </a:r>
            <a:endParaRPr lang="en-IN" dirty="0"/>
          </a:p>
        </p:txBody>
      </p:sp>
      <p:sp>
        <p:nvSpPr>
          <p:cNvPr id="3" name="Content Placeholder 2">
            <a:extLst>
              <a:ext uri="{FF2B5EF4-FFF2-40B4-BE49-F238E27FC236}">
                <a16:creationId xmlns:a16="http://schemas.microsoft.com/office/drawing/2014/main" id="{5CF9C37F-B416-E1A7-46FE-F0742C96EA11}"/>
              </a:ext>
            </a:extLst>
          </p:cNvPr>
          <p:cNvSpPr>
            <a:spLocks noGrp="1"/>
          </p:cNvSpPr>
          <p:nvPr>
            <p:ph idx="1"/>
          </p:nvPr>
        </p:nvSpPr>
        <p:spPr/>
        <p:txBody>
          <a:bodyPr>
            <a:normAutofit fontScale="92500"/>
          </a:bodyPr>
          <a:lstStyle/>
          <a:p>
            <a:r>
              <a:rPr lang="en-US" dirty="0"/>
              <a:t>The </a:t>
            </a:r>
            <a:r>
              <a:rPr lang="en-US" i="1" dirty="0"/>
              <a:t>std::</a:t>
            </a:r>
            <a:r>
              <a:rPr lang="en-US" i="1" dirty="0" err="1"/>
              <a:t>jthread</a:t>
            </a:r>
            <a:r>
              <a:rPr lang="en-US" i="1" dirty="0"/>
              <a:t> </a:t>
            </a:r>
            <a:r>
              <a:rPr lang="en-US" dirty="0"/>
              <a:t>callable can accept an argument of type </a:t>
            </a:r>
            <a:r>
              <a:rPr lang="en-US" i="1" dirty="0"/>
              <a:t>std::</a:t>
            </a:r>
            <a:r>
              <a:rPr lang="en-US" i="1" dirty="0" err="1"/>
              <a:t>stop_token</a:t>
            </a:r>
            <a:r>
              <a:rPr lang="en-US" i="1" dirty="0"/>
              <a:t> </a:t>
            </a:r>
            <a:r>
              <a:rPr lang="en-US" dirty="0"/>
              <a:t>which is available in the new thread</a:t>
            </a:r>
          </a:p>
          <a:p>
            <a:r>
              <a:rPr lang="en-US" dirty="0"/>
              <a:t>If not used, then the thread will not support cancellation</a:t>
            </a:r>
          </a:p>
          <a:p>
            <a:r>
              <a:rPr lang="en-US" dirty="0"/>
              <a:t>If used, the thread must check the token for cancellation signal periodically</a:t>
            </a:r>
          </a:p>
          <a:p>
            <a:r>
              <a:rPr lang="en-US" dirty="0"/>
              <a:t>The cancellation signal can be sent by any thread that owns the</a:t>
            </a:r>
            <a:r>
              <a:rPr lang="en-US" i="1" dirty="0"/>
              <a:t> std::</a:t>
            </a:r>
            <a:r>
              <a:rPr lang="en-US" i="1" dirty="0" err="1"/>
              <a:t>jthread</a:t>
            </a:r>
            <a:r>
              <a:rPr lang="en-US" i="1" dirty="0"/>
              <a:t> </a:t>
            </a:r>
            <a:r>
              <a:rPr lang="en-US" dirty="0"/>
              <a:t>object by calling </a:t>
            </a:r>
            <a:r>
              <a:rPr lang="en-US" i="1" dirty="0" err="1"/>
              <a:t>request_stop</a:t>
            </a:r>
            <a:r>
              <a:rPr lang="en-US" i="1" dirty="0"/>
              <a:t>() </a:t>
            </a:r>
            <a:r>
              <a:rPr lang="en-US" dirty="0"/>
              <a:t>method</a:t>
            </a:r>
          </a:p>
          <a:p>
            <a:endParaRPr lang="en-IN" dirty="0"/>
          </a:p>
        </p:txBody>
      </p:sp>
    </p:spTree>
    <p:extLst>
      <p:ext uri="{BB962C8B-B14F-4D97-AF65-F5344CB8AC3E}">
        <p14:creationId xmlns:p14="http://schemas.microsoft.com/office/powerpoint/2010/main" val="391022181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425F4-FB6B-0A0E-B5AD-69C99C9FF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E9383F-DE98-6DC7-2A18-A9D945474A19}"/>
              </a:ext>
            </a:extLst>
          </p:cNvPr>
          <p:cNvSpPr>
            <a:spLocks noGrp="1"/>
          </p:cNvSpPr>
          <p:nvPr>
            <p:ph type="title"/>
          </p:nvPr>
        </p:nvSpPr>
        <p:spPr/>
        <p:txBody>
          <a:bodyPr/>
          <a:lstStyle/>
          <a:p>
            <a:r>
              <a:rPr lang="en-US" dirty="0"/>
              <a:t>Latch</a:t>
            </a:r>
          </a:p>
        </p:txBody>
      </p:sp>
      <p:sp>
        <p:nvSpPr>
          <p:cNvPr id="3" name="Content Placeholder 2">
            <a:extLst>
              <a:ext uri="{FF2B5EF4-FFF2-40B4-BE49-F238E27FC236}">
                <a16:creationId xmlns:a16="http://schemas.microsoft.com/office/drawing/2014/main" id="{117DE874-3D50-A86B-3043-ACBCDD40DE2C}"/>
              </a:ext>
            </a:extLst>
          </p:cNvPr>
          <p:cNvSpPr>
            <a:spLocks noGrp="1"/>
          </p:cNvSpPr>
          <p:nvPr>
            <p:ph idx="1"/>
          </p:nvPr>
        </p:nvSpPr>
        <p:spPr>
          <a:xfrm>
            <a:off x="838200" y="1825624"/>
            <a:ext cx="10515600" cy="4605911"/>
          </a:xfrm>
        </p:spPr>
        <p:txBody>
          <a:bodyPr>
            <a:normAutofit/>
          </a:bodyPr>
          <a:lstStyle/>
          <a:p>
            <a:r>
              <a:rPr lang="en-US" dirty="0"/>
              <a:t>A new synchronization primitive added in C++20</a:t>
            </a:r>
          </a:p>
          <a:p>
            <a:r>
              <a:rPr lang="en-US" dirty="0"/>
              <a:t>A thread or a group of threads can block until a counter reaches zero</a:t>
            </a:r>
          </a:p>
          <a:p>
            <a:r>
              <a:rPr lang="en-US" dirty="0"/>
              <a:t>Uses a countdown mechanism</a:t>
            </a:r>
          </a:p>
          <a:p>
            <a:r>
              <a:rPr lang="en-US" dirty="0"/>
              <a:t>Useful where threads should wait at some common point before proceeding i.e., initialization</a:t>
            </a:r>
          </a:p>
          <a:p>
            <a:r>
              <a:rPr lang="en-US" dirty="0"/>
              <a:t>After the counter becomes 0, the latch cannot be reused</a:t>
            </a:r>
            <a:endParaRPr lang="en-IN" dirty="0"/>
          </a:p>
        </p:txBody>
      </p:sp>
    </p:spTree>
    <p:extLst>
      <p:ext uri="{BB962C8B-B14F-4D97-AF65-F5344CB8AC3E}">
        <p14:creationId xmlns:p14="http://schemas.microsoft.com/office/powerpoint/2010/main" val="8420267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E980C-B674-A3AA-49E6-9FE38872B3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2D9C07-2253-9652-40A4-F5E0610E6D6A}"/>
              </a:ext>
            </a:extLst>
          </p:cNvPr>
          <p:cNvSpPr>
            <a:spLocks noGrp="1"/>
          </p:cNvSpPr>
          <p:nvPr>
            <p:ph type="title"/>
          </p:nvPr>
        </p:nvSpPr>
        <p:spPr/>
        <p:txBody>
          <a:bodyPr/>
          <a:lstStyle/>
          <a:p>
            <a:r>
              <a:rPr lang="en-US"/>
              <a:t>Barrier</a:t>
            </a:r>
          </a:p>
        </p:txBody>
      </p:sp>
      <p:sp>
        <p:nvSpPr>
          <p:cNvPr id="3" name="Content Placeholder 2">
            <a:extLst>
              <a:ext uri="{FF2B5EF4-FFF2-40B4-BE49-F238E27FC236}">
                <a16:creationId xmlns:a16="http://schemas.microsoft.com/office/drawing/2014/main" id="{D7849034-3FC3-0002-D0A5-8ACC38234D83}"/>
              </a:ext>
            </a:extLst>
          </p:cNvPr>
          <p:cNvSpPr>
            <a:spLocks noGrp="1"/>
          </p:cNvSpPr>
          <p:nvPr>
            <p:ph idx="1"/>
          </p:nvPr>
        </p:nvSpPr>
        <p:spPr/>
        <p:txBody>
          <a:bodyPr/>
          <a:lstStyle/>
          <a:p>
            <a:r>
              <a:rPr lang="en-US" dirty="0"/>
              <a:t>A barrier provides the same functionality as a latch</a:t>
            </a:r>
          </a:p>
          <a:p>
            <a:r>
              <a:rPr lang="en-US" dirty="0"/>
              <a:t>Blocks a group of threads of known size until all the threads reach the barrier</a:t>
            </a:r>
          </a:p>
          <a:p>
            <a:r>
              <a:rPr lang="en-US" dirty="0"/>
              <a:t>But it has some additional features</a:t>
            </a:r>
          </a:p>
          <a:p>
            <a:pPr lvl="1"/>
            <a:r>
              <a:rPr lang="en-US" dirty="0"/>
              <a:t>It can be reused multiple times</a:t>
            </a:r>
          </a:p>
          <a:p>
            <a:pPr lvl="1"/>
            <a:r>
              <a:rPr lang="en-US" dirty="0"/>
              <a:t>May execute a callable before unblocking threads</a:t>
            </a:r>
          </a:p>
          <a:p>
            <a:endParaRPr lang="en-IN" dirty="0"/>
          </a:p>
        </p:txBody>
      </p:sp>
    </p:spTree>
    <p:extLst>
      <p:ext uri="{BB962C8B-B14F-4D97-AF65-F5344CB8AC3E}">
        <p14:creationId xmlns:p14="http://schemas.microsoft.com/office/powerpoint/2010/main" val="240284750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A5418-30FE-910A-1662-C42200AA33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A296B0-611E-3CEA-32D7-6B113DF4CFBD}"/>
              </a:ext>
            </a:extLst>
          </p:cNvPr>
          <p:cNvSpPr>
            <a:spLocks noGrp="1"/>
          </p:cNvSpPr>
          <p:nvPr>
            <p:ph type="title"/>
          </p:nvPr>
        </p:nvSpPr>
        <p:spPr/>
        <p:txBody>
          <a:bodyPr/>
          <a:lstStyle/>
          <a:p>
            <a:r>
              <a:rPr lang="en-US" dirty="0"/>
              <a:t>Barrier Phases</a:t>
            </a:r>
            <a:endParaRPr lang="en-IN" dirty="0"/>
          </a:p>
        </p:txBody>
      </p:sp>
      <p:sp>
        <p:nvSpPr>
          <p:cNvPr id="3" name="Content Placeholder 2">
            <a:extLst>
              <a:ext uri="{FF2B5EF4-FFF2-40B4-BE49-F238E27FC236}">
                <a16:creationId xmlns:a16="http://schemas.microsoft.com/office/drawing/2014/main" id="{3C8698A0-BEDA-9F89-D5B2-E53BE1AB29CE}"/>
              </a:ext>
            </a:extLst>
          </p:cNvPr>
          <p:cNvSpPr>
            <a:spLocks noGrp="1"/>
          </p:cNvSpPr>
          <p:nvPr>
            <p:ph idx="1"/>
          </p:nvPr>
        </p:nvSpPr>
        <p:spPr/>
        <p:txBody>
          <a:bodyPr>
            <a:normAutofit/>
          </a:bodyPr>
          <a:lstStyle/>
          <a:p>
            <a:r>
              <a:rPr lang="en-US" dirty="0"/>
              <a:t>A barrier’s lifetime consists of one or more phases</a:t>
            </a:r>
          </a:p>
          <a:p>
            <a:r>
              <a:rPr lang="en-US" dirty="0"/>
              <a:t>A phase represents a cycle of synchronization when the internal counter becomes 0 </a:t>
            </a:r>
          </a:p>
          <a:p>
            <a:pPr lvl="1"/>
            <a:r>
              <a:rPr lang="en-US" dirty="0"/>
              <a:t>when all threads arrive at the synchronization point</a:t>
            </a:r>
          </a:p>
          <a:p>
            <a:r>
              <a:rPr lang="en-US" dirty="0"/>
              <a:t>The barrier can be then reused multiple times, each reuse represents a new phase </a:t>
            </a:r>
          </a:p>
          <a:p>
            <a:pPr lvl="1"/>
            <a:r>
              <a:rPr lang="en-US" dirty="0"/>
              <a:t>the internal counter resets after each phase</a:t>
            </a:r>
            <a:endParaRPr lang="en-IN" dirty="0"/>
          </a:p>
        </p:txBody>
      </p:sp>
    </p:spTree>
    <p:extLst>
      <p:ext uri="{BB962C8B-B14F-4D97-AF65-F5344CB8AC3E}">
        <p14:creationId xmlns:p14="http://schemas.microsoft.com/office/powerpoint/2010/main" val="3324555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C71EB-2796-F0D2-2008-CE5D1E98B2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FDD61-F327-E63B-7055-61CEB3E7DF2D}"/>
              </a:ext>
            </a:extLst>
          </p:cNvPr>
          <p:cNvSpPr>
            <a:spLocks noGrp="1"/>
          </p:cNvSpPr>
          <p:nvPr>
            <p:ph type="title"/>
          </p:nvPr>
        </p:nvSpPr>
        <p:spPr/>
        <p:txBody>
          <a:bodyPr/>
          <a:lstStyle/>
          <a:p>
            <a:r>
              <a:rPr lang="en-US" dirty="0"/>
              <a:t>Semaphores</a:t>
            </a:r>
            <a:endParaRPr lang="en-IN" dirty="0"/>
          </a:p>
        </p:txBody>
      </p:sp>
      <p:sp>
        <p:nvSpPr>
          <p:cNvPr id="3" name="Content Placeholder 2">
            <a:extLst>
              <a:ext uri="{FF2B5EF4-FFF2-40B4-BE49-F238E27FC236}">
                <a16:creationId xmlns:a16="http://schemas.microsoft.com/office/drawing/2014/main" id="{B372A22D-772C-BA2A-76A2-873052C04C85}"/>
              </a:ext>
            </a:extLst>
          </p:cNvPr>
          <p:cNvSpPr>
            <a:spLocks noGrp="1"/>
          </p:cNvSpPr>
          <p:nvPr>
            <p:ph idx="1"/>
          </p:nvPr>
        </p:nvSpPr>
        <p:spPr/>
        <p:txBody>
          <a:bodyPr>
            <a:normAutofit/>
          </a:bodyPr>
          <a:lstStyle/>
          <a:p>
            <a:r>
              <a:rPr lang="en-US" dirty="0"/>
              <a:t>Semaphores are new, lightweight synchronization primitives added in C++20</a:t>
            </a:r>
          </a:p>
          <a:p>
            <a:r>
              <a:rPr lang="en-US" dirty="0"/>
              <a:t>Help control access to a common resource by multiple threads in concurrent programming</a:t>
            </a:r>
          </a:p>
          <a:p>
            <a:r>
              <a:rPr lang="en-US" dirty="0"/>
              <a:t>Two types are provided - counting &amp; binary semaphore</a:t>
            </a:r>
          </a:p>
          <a:p>
            <a:r>
              <a:rPr lang="en-US" dirty="0"/>
              <a:t>Both require the </a:t>
            </a:r>
            <a:r>
              <a:rPr lang="en-US" i="1" dirty="0"/>
              <a:t>&lt;semaphore&gt; </a:t>
            </a:r>
            <a:r>
              <a:rPr lang="en-US" dirty="0"/>
              <a:t>header</a:t>
            </a:r>
            <a:endParaRPr lang="en-IN" dirty="0"/>
          </a:p>
        </p:txBody>
      </p:sp>
    </p:spTree>
    <p:extLst>
      <p:ext uri="{BB962C8B-B14F-4D97-AF65-F5344CB8AC3E}">
        <p14:creationId xmlns:p14="http://schemas.microsoft.com/office/powerpoint/2010/main" val="1761033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48B3-9518-9CAE-1F7A-EEA783CD3025}"/>
              </a:ext>
            </a:extLst>
          </p:cNvPr>
          <p:cNvSpPr>
            <a:spLocks noGrp="1"/>
          </p:cNvSpPr>
          <p:nvPr>
            <p:ph type="title"/>
          </p:nvPr>
        </p:nvSpPr>
        <p:spPr/>
        <p:txBody>
          <a:bodyPr/>
          <a:lstStyle/>
          <a:p>
            <a:r>
              <a:rPr lang="en-US" dirty="0"/>
              <a:t>std::</a:t>
            </a:r>
            <a:r>
              <a:rPr lang="en-US" dirty="0" err="1"/>
              <a:t>osyncstream</a:t>
            </a:r>
            <a:endParaRPr lang="en-IN" dirty="0"/>
          </a:p>
        </p:txBody>
      </p:sp>
      <p:sp>
        <p:nvSpPr>
          <p:cNvPr id="3" name="Content Placeholder 2">
            <a:extLst>
              <a:ext uri="{FF2B5EF4-FFF2-40B4-BE49-F238E27FC236}">
                <a16:creationId xmlns:a16="http://schemas.microsoft.com/office/drawing/2014/main" id="{74E9315A-67D5-788B-EB51-B367E54A0FF3}"/>
              </a:ext>
            </a:extLst>
          </p:cNvPr>
          <p:cNvSpPr>
            <a:spLocks noGrp="1"/>
          </p:cNvSpPr>
          <p:nvPr>
            <p:ph idx="1"/>
          </p:nvPr>
        </p:nvSpPr>
        <p:spPr/>
        <p:txBody>
          <a:bodyPr/>
          <a:lstStyle/>
          <a:p>
            <a:r>
              <a:rPr lang="en-US" dirty="0"/>
              <a:t>A new class for stream output</a:t>
            </a:r>
          </a:p>
          <a:p>
            <a:r>
              <a:rPr lang="en-US" dirty="0"/>
              <a:t>Provides a mechanism to synchronize threads writing to the same stream</a:t>
            </a:r>
          </a:p>
          <a:p>
            <a:r>
              <a:rPr lang="en-US" dirty="0"/>
              <a:t>This helps avoid interleaving of output from multiple threads while writing into a stream</a:t>
            </a:r>
          </a:p>
          <a:p>
            <a:r>
              <a:rPr lang="en-US" dirty="0"/>
              <a:t>Inherits from </a:t>
            </a:r>
            <a:r>
              <a:rPr lang="en-US" i="1" dirty="0"/>
              <a:t>std::</a:t>
            </a:r>
            <a:r>
              <a:rPr lang="en-US" i="1" dirty="0" err="1"/>
              <a:t>ostream</a:t>
            </a:r>
            <a:r>
              <a:rPr lang="en-US" dirty="0"/>
              <a:t>; therefore, provides the same interface for output</a:t>
            </a:r>
            <a:endParaRPr lang="en-IN" dirty="0"/>
          </a:p>
        </p:txBody>
      </p:sp>
    </p:spTree>
    <p:extLst>
      <p:ext uri="{BB962C8B-B14F-4D97-AF65-F5344CB8AC3E}">
        <p14:creationId xmlns:p14="http://schemas.microsoft.com/office/powerpoint/2010/main" val="3038746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97603-AFA6-8E1F-F3C4-08FEC700616F}"/>
              </a:ext>
            </a:extLst>
          </p:cNvPr>
          <p:cNvSpPr>
            <a:spLocks noGrp="1"/>
          </p:cNvSpPr>
          <p:nvPr>
            <p:ph type="title"/>
          </p:nvPr>
        </p:nvSpPr>
        <p:spPr/>
        <p:txBody>
          <a:bodyPr/>
          <a:lstStyle/>
          <a:p>
            <a:r>
              <a:rPr lang="en-US"/>
              <a:t>Number Formatting</a:t>
            </a:r>
            <a:endParaRPr lang="en-IN"/>
          </a:p>
        </p:txBody>
      </p:sp>
      <p:sp>
        <p:nvSpPr>
          <p:cNvPr id="5" name="Content Placeholder 4">
            <a:extLst>
              <a:ext uri="{FF2B5EF4-FFF2-40B4-BE49-F238E27FC236}">
                <a16:creationId xmlns:a16="http://schemas.microsoft.com/office/drawing/2014/main" id="{231A660B-C49E-0C3A-3F97-F78B95EBA7DF}"/>
              </a:ext>
            </a:extLst>
          </p:cNvPr>
          <p:cNvSpPr>
            <a:spLocks noGrp="1"/>
          </p:cNvSpPr>
          <p:nvPr>
            <p:ph idx="1"/>
          </p:nvPr>
        </p:nvSpPr>
        <p:spPr/>
        <p:txBody>
          <a:bodyPr>
            <a:normAutofit fontScale="92500" lnSpcReduction="20000"/>
          </a:bodyPr>
          <a:lstStyle/>
          <a:p>
            <a:r>
              <a:rPr lang="en-US"/>
              <a:t>Signed numbers are printed with + , - and space</a:t>
            </a:r>
          </a:p>
          <a:p>
            <a:pPr lvl="1"/>
            <a:r>
              <a:rPr lang="en-US"/>
              <a:t>+ will use + for positive &amp; - for negative numbers</a:t>
            </a:r>
          </a:p>
          <a:p>
            <a:pPr lvl="1"/>
            <a:r>
              <a:rPr lang="en-US"/>
              <a:t>- will use – for negative numbers only (default)</a:t>
            </a:r>
          </a:p>
          <a:p>
            <a:pPr lvl="1"/>
            <a:r>
              <a:rPr lang="en-US"/>
              <a:t>Space will automatically use the minus sign for negative numbers &amp; a space for positive numbers</a:t>
            </a:r>
          </a:p>
          <a:p>
            <a:r>
              <a:rPr lang="en-US"/>
              <a:t># is used to print number prefix (b for binary, x for hex, e for scientific, f for float with rounding and so on)</a:t>
            </a:r>
          </a:p>
          <a:p>
            <a:r>
              <a:rPr lang="en-US"/>
              <a:t>0 is used for padding with leading zeros (only for numbers)</a:t>
            </a:r>
          </a:p>
          <a:p>
            <a:pPr marL="0" indent="0" algn="ctr">
              <a:buNone/>
            </a:pPr>
            <a:r>
              <a:rPr lang="en-IN" i="1"/>
              <a:t>{:</a:t>
            </a:r>
            <a:r>
              <a:rPr lang="en-IN" i="1" err="1">
                <a:solidFill>
                  <a:srgbClr val="0070C0"/>
                </a:solidFill>
              </a:rPr>
              <a:t>ch</a:t>
            </a:r>
            <a:r>
              <a:rPr lang="en-IN" i="1"/>
              <a:t> </a:t>
            </a:r>
            <a:r>
              <a:rPr lang="en-IN" i="1">
                <a:solidFill>
                  <a:schemeClr val="accent2">
                    <a:lumMod val="75000"/>
                  </a:schemeClr>
                </a:solidFill>
              </a:rPr>
              <a:t>align</a:t>
            </a:r>
            <a:r>
              <a:rPr lang="en-IN" i="1"/>
              <a:t> sign </a:t>
            </a:r>
            <a:r>
              <a:rPr lang="en-IN" i="1">
                <a:solidFill>
                  <a:srgbClr val="00B050"/>
                </a:solidFill>
              </a:rPr>
              <a:t>count</a:t>
            </a:r>
            <a:r>
              <a:rPr lang="en-IN" i="1"/>
              <a:t>}</a:t>
            </a:r>
          </a:p>
          <a:p>
            <a:pPr marL="0" indent="0" algn="ctr">
              <a:buNone/>
            </a:pPr>
            <a:r>
              <a:rPr lang="en-IN" i="1"/>
              <a:t>{:#</a:t>
            </a:r>
            <a:r>
              <a:rPr lang="en-IN" i="1">
                <a:solidFill>
                  <a:srgbClr val="0070C0"/>
                </a:solidFill>
              </a:rPr>
              <a:t>0</a:t>
            </a:r>
            <a:r>
              <a:rPr lang="en-IN" i="1"/>
              <a:t> </a:t>
            </a:r>
            <a:r>
              <a:rPr lang="en-IN" i="1">
                <a:solidFill>
                  <a:schemeClr val="accent2">
                    <a:lumMod val="75000"/>
                  </a:schemeClr>
                </a:solidFill>
              </a:rPr>
              <a:t>align</a:t>
            </a:r>
            <a:r>
              <a:rPr lang="en-IN" i="1"/>
              <a:t> sign </a:t>
            </a:r>
            <a:r>
              <a:rPr lang="en-IN" i="1">
                <a:solidFill>
                  <a:srgbClr val="00B050"/>
                </a:solidFill>
              </a:rPr>
              <a:t>count </a:t>
            </a:r>
            <a:r>
              <a:rPr lang="en-IN" i="1">
                <a:solidFill>
                  <a:srgbClr val="7030A0"/>
                </a:solidFill>
              </a:rPr>
              <a:t>prefix</a:t>
            </a:r>
            <a:r>
              <a:rPr lang="en-IN" i="1"/>
              <a:t>}</a:t>
            </a:r>
            <a:endParaRPr lang="en-US"/>
          </a:p>
          <a:p>
            <a:pPr marL="0" indent="0" algn="ctr">
              <a:buNone/>
            </a:pPr>
            <a:endParaRPr lang="en-US"/>
          </a:p>
          <a:p>
            <a:endParaRPr lang="en-US"/>
          </a:p>
          <a:p>
            <a:endParaRPr lang="en-US"/>
          </a:p>
        </p:txBody>
      </p:sp>
    </p:spTree>
    <p:extLst>
      <p:ext uri="{BB962C8B-B14F-4D97-AF65-F5344CB8AC3E}">
        <p14:creationId xmlns:p14="http://schemas.microsoft.com/office/powerpoint/2010/main" val="110496793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A485-5BAC-324C-7CEE-37C893078DF2}"/>
              </a:ext>
            </a:extLst>
          </p:cNvPr>
          <p:cNvSpPr>
            <a:spLocks noGrp="1"/>
          </p:cNvSpPr>
          <p:nvPr>
            <p:ph type="title"/>
          </p:nvPr>
        </p:nvSpPr>
        <p:spPr/>
        <p:txBody>
          <a:bodyPr/>
          <a:lstStyle/>
          <a:p>
            <a:r>
              <a:rPr lang="en-US" dirty="0"/>
              <a:t>std::</a:t>
            </a:r>
            <a:r>
              <a:rPr lang="en-US" dirty="0" err="1"/>
              <a:t>source_location</a:t>
            </a:r>
            <a:endParaRPr lang="en-IN" dirty="0"/>
          </a:p>
        </p:txBody>
      </p:sp>
      <p:sp>
        <p:nvSpPr>
          <p:cNvPr id="3" name="Content Placeholder 2">
            <a:extLst>
              <a:ext uri="{FF2B5EF4-FFF2-40B4-BE49-F238E27FC236}">
                <a16:creationId xmlns:a16="http://schemas.microsoft.com/office/drawing/2014/main" id="{FAF1B0B6-CBC4-8B5F-4780-5F1D6FC66734}"/>
              </a:ext>
            </a:extLst>
          </p:cNvPr>
          <p:cNvSpPr>
            <a:spLocks noGrp="1"/>
          </p:cNvSpPr>
          <p:nvPr>
            <p:ph idx="1"/>
          </p:nvPr>
        </p:nvSpPr>
        <p:spPr/>
        <p:txBody>
          <a:bodyPr>
            <a:normAutofit fontScale="92500" lnSpcReduction="10000"/>
          </a:bodyPr>
          <a:lstStyle/>
          <a:p>
            <a:r>
              <a:rPr lang="en-US" dirty="0"/>
              <a:t>New class that replaces usage of C macros</a:t>
            </a:r>
          </a:p>
          <a:p>
            <a:r>
              <a:rPr lang="en-US" dirty="0"/>
              <a:t>Provides information about the source code at runtime</a:t>
            </a:r>
          </a:p>
          <a:p>
            <a:pPr lvl="1"/>
            <a:r>
              <a:rPr lang="en-US" dirty="0"/>
              <a:t>file name</a:t>
            </a:r>
          </a:p>
          <a:p>
            <a:pPr lvl="1"/>
            <a:r>
              <a:rPr lang="en-US" dirty="0"/>
              <a:t>function name</a:t>
            </a:r>
          </a:p>
          <a:p>
            <a:pPr lvl="1"/>
            <a:r>
              <a:rPr lang="en-US" dirty="0"/>
              <a:t>line number</a:t>
            </a:r>
          </a:p>
          <a:p>
            <a:pPr lvl="1"/>
            <a:r>
              <a:rPr lang="en-US" dirty="0"/>
              <a:t>column number</a:t>
            </a:r>
          </a:p>
          <a:p>
            <a:r>
              <a:rPr lang="en-IN" dirty="0"/>
              <a:t>The information is gathered at the point of instantiation of this class</a:t>
            </a:r>
          </a:p>
          <a:p>
            <a:r>
              <a:rPr lang="en-IN" dirty="0"/>
              <a:t>Provided in the header </a:t>
            </a:r>
            <a:r>
              <a:rPr lang="en-IN" i="1" dirty="0"/>
              <a:t>&lt;</a:t>
            </a:r>
            <a:r>
              <a:rPr lang="en-IN" i="1" dirty="0" err="1"/>
              <a:t>source_location</a:t>
            </a:r>
            <a:r>
              <a:rPr lang="en-IN" i="1" dirty="0"/>
              <a:t>&gt;</a:t>
            </a:r>
          </a:p>
        </p:txBody>
      </p:sp>
    </p:spTree>
    <p:extLst>
      <p:ext uri="{BB962C8B-B14F-4D97-AF65-F5344CB8AC3E}">
        <p14:creationId xmlns:p14="http://schemas.microsoft.com/office/powerpoint/2010/main" val="25401913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85FE-1853-0756-0441-C79669C038F4}"/>
              </a:ext>
            </a:extLst>
          </p:cNvPr>
          <p:cNvSpPr>
            <a:spLocks noGrp="1"/>
          </p:cNvSpPr>
          <p:nvPr>
            <p:ph type="title"/>
          </p:nvPr>
        </p:nvSpPr>
        <p:spPr/>
        <p:txBody>
          <a:bodyPr/>
          <a:lstStyle/>
          <a:p>
            <a:r>
              <a:rPr lang="en-US" dirty="0"/>
              <a:t>Instantiation</a:t>
            </a:r>
            <a:endParaRPr lang="en-IN" dirty="0"/>
          </a:p>
        </p:txBody>
      </p:sp>
      <p:sp>
        <p:nvSpPr>
          <p:cNvPr id="3" name="Content Placeholder 2">
            <a:extLst>
              <a:ext uri="{FF2B5EF4-FFF2-40B4-BE49-F238E27FC236}">
                <a16:creationId xmlns:a16="http://schemas.microsoft.com/office/drawing/2014/main" id="{EFB2C021-FC11-A256-F278-9D700F283D1B}"/>
              </a:ext>
            </a:extLst>
          </p:cNvPr>
          <p:cNvSpPr>
            <a:spLocks noGrp="1"/>
          </p:cNvSpPr>
          <p:nvPr>
            <p:ph idx="1"/>
          </p:nvPr>
        </p:nvSpPr>
        <p:spPr/>
        <p:txBody>
          <a:bodyPr>
            <a:normAutofit lnSpcReduction="10000"/>
          </a:bodyPr>
          <a:lstStyle/>
          <a:p>
            <a:r>
              <a:rPr lang="en-US" dirty="0"/>
              <a:t>Creating an instance of </a:t>
            </a:r>
            <a:r>
              <a:rPr lang="en-US" i="1" dirty="0"/>
              <a:t>std::</a:t>
            </a:r>
            <a:r>
              <a:rPr lang="en-US" i="1" dirty="0" err="1"/>
              <a:t>source_location</a:t>
            </a:r>
            <a:r>
              <a:rPr lang="en-US" i="1" dirty="0"/>
              <a:t> </a:t>
            </a:r>
            <a:r>
              <a:rPr lang="en-US" dirty="0"/>
              <a:t>will yield empty values</a:t>
            </a:r>
          </a:p>
          <a:p>
            <a:r>
              <a:rPr lang="en-US" dirty="0"/>
              <a:t>An instance is acquired through its </a:t>
            </a:r>
            <a:r>
              <a:rPr lang="en-US" i="1" dirty="0"/>
              <a:t>current() </a:t>
            </a:r>
            <a:r>
              <a:rPr lang="en-US" dirty="0"/>
              <a:t>member function</a:t>
            </a:r>
          </a:p>
          <a:p>
            <a:r>
              <a:rPr lang="en-IN" dirty="0"/>
              <a:t>This instance will contain information about the source where the function was called</a:t>
            </a:r>
          </a:p>
          <a:p>
            <a:r>
              <a:rPr lang="en-IN" dirty="0"/>
              <a:t>Implementation of this function will depend on the compiler</a:t>
            </a:r>
          </a:p>
        </p:txBody>
      </p:sp>
    </p:spTree>
    <p:extLst>
      <p:ext uri="{BB962C8B-B14F-4D97-AF65-F5344CB8AC3E}">
        <p14:creationId xmlns:p14="http://schemas.microsoft.com/office/powerpoint/2010/main" val="3415631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B938FA-D631-5607-17C4-B4DF586D7A10}"/>
              </a:ext>
            </a:extLst>
          </p:cNvPr>
          <p:cNvSpPr>
            <a:spLocks noGrp="1"/>
          </p:cNvSpPr>
          <p:nvPr>
            <p:ph type="title"/>
          </p:nvPr>
        </p:nvSpPr>
        <p:spPr/>
        <p:txBody>
          <a:bodyPr/>
          <a:lstStyle/>
          <a:p>
            <a:r>
              <a:rPr lang="en-US" dirty="0"/>
              <a:t>Example</a:t>
            </a:r>
            <a:endParaRPr lang="en-IN" dirty="0"/>
          </a:p>
        </p:txBody>
      </p:sp>
      <p:sp>
        <p:nvSpPr>
          <p:cNvPr id="7" name="Rectangle 1">
            <a:extLst>
              <a:ext uri="{FF2B5EF4-FFF2-40B4-BE49-F238E27FC236}">
                <a16:creationId xmlns:a16="http://schemas.microsoft.com/office/drawing/2014/main" id="{79469FB5-F387-8BCC-271A-D74E9B6AE21F}"/>
              </a:ext>
            </a:extLst>
          </p:cNvPr>
          <p:cNvSpPr>
            <a:spLocks noChangeArrowheads="1"/>
          </p:cNvSpPr>
          <p:nvPr/>
        </p:nvSpPr>
        <p:spPr bwMode="auto">
          <a:xfrm>
            <a:off x="9039627" y="3052314"/>
            <a:ext cx="2804672" cy="1292662"/>
          </a:xfrm>
          <a:prstGeom prst="rect">
            <a:avLst/>
          </a:prstGeom>
          <a:solidFill>
            <a:schemeClr val="bg1">
              <a:lumMod val="95000"/>
              <a:lumOff val="5000"/>
            </a:schemeClr>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urier New" panose="02070309020205020404" pitchFamily="49" charset="0"/>
                <a:cs typeface="Courier New" panose="02070309020205020404" pitchFamily="49" charset="0"/>
              </a:rPr>
              <a:t>File :/app/example.cpp</a:t>
            </a:r>
            <a:endParaRPr kumimoji="0" lang="en-US" altLang="en-US" sz="1400" b="0" i="0" u="none" strike="noStrike" cap="none" normalizeH="0" baseline="0" dirty="0">
              <a:ln>
                <a:noFill/>
              </a:ln>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urier New" panose="02070309020205020404" pitchFamily="49" charset="0"/>
                <a:cs typeface="Courier New" panose="02070309020205020404" pitchFamily="49" charset="0"/>
              </a:rPr>
              <a:t>Function :int main()</a:t>
            </a:r>
            <a:endParaRPr kumimoji="0" lang="en-US" altLang="en-US" sz="1400" b="0" i="0" u="none" strike="noStrike" cap="none" normalizeH="0" baseline="0" dirty="0">
              <a:ln>
                <a:noFill/>
              </a:ln>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urier New" panose="02070309020205020404" pitchFamily="49" charset="0"/>
                <a:cs typeface="Courier New" panose="02070309020205020404" pitchFamily="49" charset="0"/>
              </a:rPr>
              <a:t>Line/Column:66/9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latin typeface="SFMono-Regular"/>
            </a:endParaRPr>
          </a:p>
        </p:txBody>
      </p:sp>
      <p:sp>
        <p:nvSpPr>
          <p:cNvPr id="9" name="TextBox 8">
            <a:extLst>
              <a:ext uri="{FF2B5EF4-FFF2-40B4-BE49-F238E27FC236}">
                <a16:creationId xmlns:a16="http://schemas.microsoft.com/office/drawing/2014/main" id="{5EBAE686-53C2-9347-5179-0639046CB2D7}"/>
              </a:ext>
            </a:extLst>
          </p:cNvPr>
          <p:cNvSpPr txBox="1"/>
          <p:nvPr/>
        </p:nvSpPr>
        <p:spPr>
          <a:xfrm>
            <a:off x="347701" y="2267809"/>
            <a:ext cx="8158523" cy="2631490"/>
          </a:xfrm>
          <a:prstGeom prst="rect">
            <a:avLst/>
          </a:prstGeom>
          <a:solidFill>
            <a:schemeClr val="bg1">
              <a:lumMod val="95000"/>
              <a:lumOff val="5000"/>
            </a:schemeClr>
          </a:solidFill>
        </p:spPr>
        <p:txBody>
          <a:bodyPr wrap="square">
            <a:spAutoFit/>
          </a:bodyPr>
          <a:lstStyle/>
          <a:p>
            <a:pPr marR="0" algn="l" rtl="0"/>
            <a:r>
              <a:rPr lang="fr-FR" sz="1400" b="0" i="0" u="none" strike="noStrike" baseline="0" dirty="0" err="1">
                <a:solidFill>
                  <a:srgbClr val="B0E080"/>
                </a:solidFill>
                <a:latin typeface="JetBrains Mono" pitchFamily="2" charset="0"/>
              </a:rPr>
              <a:t>void</a:t>
            </a:r>
            <a:r>
              <a:rPr lang="fr-FR" sz="1400" b="0" i="0" u="none" strike="noStrike" baseline="0" dirty="0">
                <a:solidFill>
                  <a:srgbClr val="F2F8F8"/>
                </a:solidFill>
                <a:latin typeface="Cambria" panose="02040503050406030204" pitchFamily="18" charset="0"/>
              </a:rPr>
              <a:t> </a:t>
            </a:r>
            <a:r>
              <a:rPr lang="fr-FR" sz="1400" b="0" i="0" u="none" strike="noStrike" baseline="0" dirty="0">
                <a:solidFill>
                  <a:srgbClr val="00E6E6"/>
                </a:solidFill>
                <a:latin typeface="JetBrains Mono" pitchFamily="2" charset="0"/>
              </a:rPr>
              <a:t>Log</a:t>
            </a:r>
            <a:r>
              <a:rPr lang="fr-FR" sz="1400" b="0" i="0" u="none" strike="noStrike" baseline="0" dirty="0">
                <a:solidFill>
                  <a:srgbClr val="EFB839"/>
                </a:solidFill>
                <a:latin typeface="JetBrains Mono" pitchFamily="2" charset="0"/>
              </a:rPr>
              <a:t>(</a:t>
            </a:r>
            <a:r>
              <a:rPr lang="fr-FR" sz="1400" b="0" i="0" u="none" strike="noStrike" baseline="0" dirty="0">
                <a:solidFill>
                  <a:srgbClr val="44AACC"/>
                </a:solidFill>
                <a:latin typeface="JetBrains Mono" pitchFamily="2" charset="0"/>
              </a:rPr>
              <a:t>std</a:t>
            </a:r>
            <a:r>
              <a:rPr lang="fr-FR" sz="1400" b="0" i="0" u="none" strike="noStrike" baseline="0" dirty="0">
                <a:solidFill>
                  <a:srgbClr val="B4B4B4"/>
                </a:solidFill>
                <a:latin typeface="JetBrains Mono" pitchFamily="2" charset="0"/>
              </a:rPr>
              <a:t>::</a:t>
            </a:r>
            <a:r>
              <a:rPr lang="fr-FR" sz="1400" b="0" i="0" u="none" strike="noStrike" baseline="0" dirty="0" err="1">
                <a:solidFill>
                  <a:srgbClr val="FF7A17"/>
                </a:solidFill>
                <a:latin typeface="JetBrains Mono" pitchFamily="2" charset="0"/>
              </a:rPr>
              <a:t>source_location</a:t>
            </a:r>
            <a:r>
              <a:rPr lang="fr-FR" sz="1400" b="0" i="0" u="none" strike="noStrike" baseline="0" dirty="0">
                <a:solidFill>
                  <a:srgbClr val="F2F8F8"/>
                </a:solidFill>
                <a:latin typeface="Cambria" panose="02040503050406030204" pitchFamily="18" charset="0"/>
              </a:rPr>
              <a:t> </a:t>
            </a:r>
            <a:r>
              <a:rPr lang="fr-FR" sz="1400" b="0" i="0" u="none" strike="noStrike" baseline="0" dirty="0" err="1">
                <a:solidFill>
                  <a:srgbClr val="CBC8B6"/>
                </a:solidFill>
                <a:latin typeface="JetBrains Mono" pitchFamily="2" charset="0"/>
              </a:rPr>
              <a:t>source_info</a:t>
            </a:r>
            <a:r>
              <a:rPr lang="fr-FR" sz="1400" b="0" i="0" u="none" strike="noStrike" baseline="0" dirty="0">
                <a:solidFill>
                  <a:srgbClr val="F2F8F8"/>
                </a:solidFill>
                <a:latin typeface="Cambria" panose="02040503050406030204" pitchFamily="18" charset="0"/>
              </a:rPr>
              <a:t> </a:t>
            </a:r>
            <a:r>
              <a:rPr lang="fr-FR" sz="1400" b="0" i="0" u="none" strike="noStrike" baseline="0" dirty="0">
                <a:solidFill>
                  <a:srgbClr val="B4B4B4"/>
                </a:solidFill>
                <a:latin typeface="JetBrains Mono" pitchFamily="2" charset="0"/>
              </a:rPr>
              <a:t>=</a:t>
            </a:r>
            <a:r>
              <a:rPr lang="fr-FR" sz="1400" b="0" i="0" u="none" strike="noStrike" baseline="0" dirty="0">
                <a:solidFill>
                  <a:srgbClr val="F2F8F8"/>
                </a:solidFill>
                <a:latin typeface="Cambria" panose="02040503050406030204" pitchFamily="18" charset="0"/>
              </a:rPr>
              <a:t> </a:t>
            </a:r>
            <a:r>
              <a:rPr lang="fr-FR" sz="1400" b="0" i="0" u="none" strike="noStrike" baseline="0" dirty="0">
                <a:solidFill>
                  <a:srgbClr val="44AACC"/>
                </a:solidFill>
                <a:latin typeface="JetBrains Mono" pitchFamily="2" charset="0"/>
              </a:rPr>
              <a:t>std</a:t>
            </a:r>
            <a:r>
              <a:rPr lang="fr-FR" sz="1400" b="0" i="0" u="none" strike="noStrike" baseline="0" dirty="0">
                <a:solidFill>
                  <a:srgbClr val="B4B4B4"/>
                </a:solidFill>
                <a:latin typeface="JetBrains Mono" pitchFamily="2" charset="0"/>
              </a:rPr>
              <a:t>::</a:t>
            </a:r>
            <a:r>
              <a:rPr lang="fr-FR" sz="1400" b="0" i="0" u="none" strike="noStrike" baseline="0" dirty="0" err="1">
                <a:solidFill>
                  <a:srgbClr val="FF7A17"/>
                </a:solidFill>
                <a:latin typeface="JetBrains Mono" pitchFamily="2" charset="0"/>
              </a:rPr>
              <a:t>source_location</a:t>
            </a:r>
            <a:r>
              <a:rPr lang="fr-FR" sz="1400" b="0" i="0" u="none" strike="noStrike" baseline="0" dirty="0">
                <a:solidFill>
                  <a:srgbClr val="B4B4B4"/>
                </a:solidFill>
                <a:latin typeface="JetBrains Mono" pitchFamily="2" charset="0"/>
              </a:rPr>
              <a:t>::</a:t>
            </a:r>
            <a:r>
              <a:rPr lang="fr-FR" sz="1400" b="0" i="0" u="none" strike="noStrike" baseline="0" dirty="0" err="1">
                <a:solidFill>
                  <a:srgbClr val="DCDCAA"/>
                </a:solidFill>
                <a:latin typeface="JetBrains Mono" pitchFamily="2" charset="0"/>
              </a:rPr>
              <a:t>current</a:t>
            </a:r>
            <a:r>
              <a:rPr lang="fr-FR" sz="1400" b="0" i="0" u="none" strike="noStrike" baseline="0" dirty="0">
                <a:solidFill>
                  <a:srgbClr val="65ADE5"/>
                </a:solidFill>
                <a:latin typeface="JetBrains Mono" pitchFamily="2" charset="0"/>
              </a:rPr>
              <a:t>()</a:t>
            </a:r>
            <a:r>
              <a:rPr lang="fr-FR" sz="1400" b="0" i="0" u="none" strike="noStrike" baseline="0" dirty="0">
                <a:solidFill>
                  <a:srgbClr val="EFB839"/>
                </a:solidFill>
                <a:latin typeface="JetBrains Mono" pitchFamily="2" charset="0"/>
              </a:rPr>
              <a:t>)</a:t>
            </a:r>
            <a:r>
              <a:rPr lang="fr-FR" sz="1400" b="0" i="0" u="none" strike="noStrike" baseline="0" dirty="0">
                <a:solidFill>
                  <a:srgbClr val="F2F8F8"/>
                </a:solidFill>
                <a:latin typeface="Cambria" panose="02040503050406030204" pitchFamily="18" charset="0"/>
              </a:rPr>
              <a:t> </a:t>
            </a:r>
            <a:r>
              <a:rPr lang="fr-FR" sz="1400" b="0" i="0" u="none" strike="noStrike" baseline="0" dirty="0">
                <a:solidFill>
                  <a:srgbClr val="EFB839"/>
                </a:solidFill>
                <a:latin typeface="JetBrains Mono" pitchFamily="2" charset="0"/>
              </a:rPr>
              <a:t>{</a:t>
            </a:r>
            <a:endParaRPr lang="fr-FR"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err="1">
                <a:solidFill>
                  <a:srgbClr val="00E6E6"/>
                </a:solidFill>
                <a:latin typeface="JetBrains Mono" pitchFamily="2" charset="0"/>
              </a:rPr>
              <a:t>println</a:t>
            </a:r>
            <a:r>
              <a:rPr lang="en-IN" sz="1400" b="0" i="0" u="none" strike="noStrike" baseline="0" dirty="0">
                <a:solidFill>
                  <a:srgbClr val="65ADE5"/>
                </a:solidFill>
                <a:latin typeface="JetBrains Mono" pitchFamily="2" charset="0"/>
              </a:rPr>
              <a:t>(</a:t>
            </a:r>
            <a:r>
              <a:rPr lang="en-IN" sz="1400" b="0" i="0" u="none" strike="noStrike" baseline="0" dirty="0">
                <a:solidFill>
                  <a:srgbClr val="E8C9BB"/>
                </a:solidFill>
                <a:latin typeface="JetBrains Mono" pitchFamily="2" charset="0"/>
              </a:rPr>
              <a:t>"</a:t>
            </a:r>
            <a:r>
              <a:rPr lang="en-IN" sz="1400" b="0" i="1" u="none" strike="noStrike" baseline="0" dirty="0">
                <a:solidFill>
                  <a:srgbClr val="F1FA8C"/>
                </a:solidFill>
                <a:latin typeface="JetBrains Mono" pitchFamily="2" charset="0"/>
              </a:rPr>
              <a:t>#######################</a:t>
            </a:r>
            <a:r>
              <a:rPr lang="en-IN" sz="1400" b="0" i="0" u="none" strike="noStrike" baseline="0" dirty="0">
                <a:solidFill>
                  <a:srgbClr val="E8C9BB"/>
                </a:solidFill>
                <a:latin typeface="JetBrains Mono" pitchFamily="2" charset="0"/>
              </a:rPr>
              <a:t>"</a:t>
            </a:r>
            <a:r>
              <a:rPr lang="en-IN" sz="1400" b="0" i="0" u="none" strike="noStrike" baseline="0" dirty="0">
                <a:solidFill>
                  <a:srgbClr val="65ADE5"/>
                </a:solidFill>
                <a:latin typeface="JetBrains Mono" pitchFamily="2" charset="0"/>
              </a:rPr>
              <a:t>)</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err="1">
                <a:solidFill>
                  <a:srgbClr val="00E6E6"/>
                </a:solidFill>
                <a:latin typeface="JetBrains Mono" pitchFamily="2" charset="0"/>
              </a:rPr>
              <a:t>println</a:t>
            </a:r>
            <a:r>
              <a:rPr lang="en-IN" sz="1400" b="0" i="0" u="none" strike="noStrike" baseline="0" dirty="0">
                <a:solidFill>
                  <a:srgbClr val="65ADE5"/>
                </a:solidFill>
                <a:latin typeface="JetBrains Mono" pitchFamily="2" charset="0"/>
              </a:rPr>
              <a:t>(</a:t>
            </a:r>
            <a:r>
              <a:rPr lang="en-IN" sz="1400" b="0" i="0" u="none" strike="noStrike" baseline="0" dirty="0">
                <a:solidFill>
                  <a:srgbClr val="E8C9BB"/>
                </a:solidFill>
                <a:latin typeface="JetBrains Mono" pitchFamily="2" charset="0"/>
              </a:rPr>
              <a:t>"</a:t>
            </a:r>
            <a:r>
              <a:rPr lang="en-IN" sz="1400" b="0" i="1" u="none" strike="noStrike" baseline="0" dirty="0">
                <a:solidFill>
                  <a:srgbClr val="F1FA8C"/>
                </a:solidFill>
                <a:latin typeface="JetBrains Mono" pitchFamily="2" charset="0"/>
              </a:rPr>
              <a:t>File</a:t>
            </a:r>
            <a:r>
              <a:rPr lang="en-IN" sz="1400" b="0" i="1" u="none" strike="noStrike" baseline="0" dirty="0">
                <a:solidFill>
                  <a:srgbClr val="F1FA8C"/>
                </a:solidFill>
                <a:latin typeface="Cambria" panose="02040503050406030204" pitchFamily="18" charset="0"/>
              </a:rPr>
              <a:t> </a:t>
            </a:r>
            <a:r>
              <a:rPr lang="en-IN" sz="1400" b="0" i="1" u="none" strike="noStrike" baseline="0" dirty="0">
                <a:solidFill>
                  <a:srgbClr val="F1FA8C"/>
                </a:solidFill>
                <a:latin typeface="JetBrains Mono" pitchFamily="2" charset="0"/>
              </a:rPr>
              <a:t>:{}</a:t>
            </a:r>
            <a:r>
              <a:rPr lang="en-IN" sz="1400" b="0" i="0" u="none" strike="noStrike" baseline="0" dirty="0">
                <a:solidFill>
                  <a:srgbClr val="E8C9BB"/>
                </a:solidFill>
                <a:latin typeface="JetBrains Mono" pitchFamily="2" charset="0"/>
              </a:rPr>
              <a:t>"</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CBC8B6"/>
                </a:solidFill>
                <a:latin typeface="JetBrains Mono" pitchFamily="2" charset="0"/>
              </a:rPr>
              <a:t>source_info</a:t>
            </a:r>
            <a:r>
              <a:rPr lang="en-IN" sz="1400" b="0" i="0" u="none" strike="noStrike" baseline="0" dirty="0" err="1">
                <a:solidFill>
                  <a:srgbClr val="B4B4B4"/>
                </a:solidFill>
                <a:latin typeface="JetBrains Mono" pitchFamily="2" charset="0"/>
              </a:rPr>
              <a:t>.</a:t>
            </a:r>
            <a:r>
              <a:rPr lang="en-IN" sz="1400" b="0" i="0" u="none" strike="noStrike" baseline="0" dirty="0" err="1">
                <a:solidFill>
                  <a:srgbClr val="8EBBDF"/>
                </a:solidFill>
                <a:latin typeface="JetBrains Mono" pitchFamily="2" charset="0"/>
              </a:rPr>
              <a:t>file_name</a:t>
            </a:r>
            <a:r>
              <a:rPr lang="en-IN" sz="1400" b="0" i="0" u="none" strike="noStrike" baseline="0" dirty="0">
                <a:solidFill>
                  <a:srgbClr val="EA66BA"/>
                </a:solidFill>
                <a:latin typeface="JetBrains Mono" pitchFamily="2" charset="0"/>
              </a:rPr>
              <a:t>()</a:t>
            </a:r>
            <a:r>
              <a:rPr lang="en-IN" sz="1400" b="0" i="0" u="none" strike="noStrike" baseline="0" dirty="0">
                <a:solidFill>
                  <a:srgbClr val="65ADE5"/>
                </a:solidFill>
                <a:latin typeface="JetBrains Mono" pitchFamily="2" charset="0"/>
              </a:rPr>
              <a:t>)</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err="1">
                <a:solidFill>
                  <a:srgbClr val="00E6E6"/>
                </a:solidFill>
                <a:latin typeface="JetBrains Mono" pitchFamily="2" charset="0"/>
              </a:rPr>
              <a:t>println</a:t>
            </a:r>
            <a:r>
              <a:rPr lang="en-IN" sz="1400" b="0" i="0" u="none" strike="noStrike" baseline="0" dirty="0">
                <a:solidFill>
                  <a:srgbClr val="65ADE5"/>
                </a:solidFill>
                <a:latin typeface="JetBrains Mono" pitchFamily="2" charset="0"/>
              </a:rPr>
              <a:t>(</a:t>
            </a:r>
            <a:r>
              <a:rPr lang="en-IN" sz="1400" b="0" i="0" u="none" strike="noStrike" baseline="0" dirty="0">
                <a:solidFill>
                  <a:srgbClr val="E8C9BB"/>
                </a:solidFill>
                <a:latin typeface="JetBrains Mono" pitchFamily="2" charset="0"/>
              </a:rPr>
              <a:t>"</a:t>
            </a:r>
            <a:r>
              <a:rPr lang="en-IN" sz="1400" b="0" i="1" u="none" strike="noStrike" baseline="0" dirty="0">
                <a:solidFill>
                  <a:srgbClr val="F1FA8C"/>
                </a:solidFill>
                <a:latin typeface="JetBrains Mono" pitchFamily="2" charset="0"/>
              </a:rPr>
              <a:t>Function</a:t>
            </a:r>
            <a:r>
              <a:rPr lang="en-IN" sz="1400" b="0" i="1" u="none" strike="noStrike" baseline="0" dirty="0">
                <a:solidFill>
                  <a:srgbClr val="F1FA8C"/>
                </a:solidFill>
                <a:latin typeface="Cambria" panose="02040503050406030204" pitchFamily="18" charset="0"/>
              </a:rPr>
              <a:t> </a:t>
            </a:r>
            <a:r>
              <a:rPr lang="en-IN" sz="1400" b="0" i="1" u="none" strike="noStrike" baseline="0" dirty="0">
                <a:solidFill>
                  <a:srgbClr val="F1FA8C"/>
                </a:solidFill>
                <a:latin typeface="JetBrains Mono" pitchFamily="2" charset="0"/>
              </a:rPr>
              <a:t>:{}</a:t>
            </a:r>
            <a:r>
              <a:rPr lang="en-IN" sz="1400" b="0" i="0" u="none" strike="noStrike" baseline="0" dirty="0">
                <a:solidFill>
                  <a:srgbClr val="E8C9BB"/>
                </a:solidFill>
                <a:latin typeface="JetBrains Mono" pitchFamily="2" charset="0"/>
              </a:rPr>
              <a:t>"</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CBC8B6"/>
                </a:solidFill>
                <a:latin typeface="JetBrains Mono" pitchFamily="2" charset="0"/>
              </a:rPr>
              <a:t>source_info</a:t>
            </a:r>
            <a:r>
              <a:rPr lang="en-IN" sz="1400" b="0" i="0" u="none" strike="noStrike" baseline="0" dirty="0" err="1">
                <a:solidFill>
                  <a:srgbClr val="B4B4B4"/>
                </a:solidFill>
                <a:latin typeface="JetBrains Mono" pitchFamily="2" charset="0"/>
              </a:rPr>
              <a:t>.</a:t>
            </a:r>
            <a:r>
              <a:rPr lang="en-IN" sz="1400" b="0" i="0" u="none" strike="noStrike" baseline="0" dirty="0" err="1">
                <a:solidFill>
                  <a:srgbClr val="8EBBDF"/>
                </a:solidFill>
                <a:latin typeface="JetBrains Mono" pitchFamily="2" charset="0"/>
              </a:rPr>
              <a:t>function_name</a:t>
            </a:r>
            <a:r>
              <a:rPr lang="en-IN" sz="1400" b="0" i="0" u="none" strike="noStrike" baseline="0" dirty="0">
                <a:solidFill>
                  <a:srgbClr val="EA66BA"/>
                </a:solidFill>
                <a:latin typeface="JetBrains Mono" pitchFamily="2" charset="0"/>
              </a:rPr>
              <a:t>()</a:t>
            </a:r>
            <a:r>
              <a:rPr lang="en-IN" sz="1400" b="0" i="0" u="none" strike="noStrike" baseline="0" dirty="0">
                <a:solidFill>
                  <a:srgbClr val="65ADE5"/>
                </a:solidFill>
                <a:latin typeface="JetBrains Mono" pitchFamily="2" charset="0"/>
              </a:rPr>
              <a:t>)</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err="1">
                <a:solidFill>
                  <a:srgbClr val="00E6E6"/>
                </a:solidFill>
                <a:latin typeface="JetBrains Mono" pitchFamily="2" charset="0"/>
              </a:rPr>
              <a:t>println</a:t>
            </a:r>
            <a:r>
              <a:rPr lang="en-IN" sz="1400" b="0" i="0" u="none" strike="noStrike" baseline="0" dirty="0">
                <a:solidFill>
                  <a:srgbClr val="65ADE5"/>
                </a:solidFill>
                <a:latin typeface="JetBrains Mono" pitchFamily="2" charset="0"/>
              </a:rPr>
              <a:t>(</a:t>
            </a:r>
            <a:r>
              <a:rPr lang="en-IN" sz="1400" b="0" i="0" u="none" strike="noStrike" baseline="0" dirty="0">
                <a:solidFill>
                  <a:srgbClr val="E8C9BB"/>
                </a:solidFill>
                <a:latin typeface="JetBrains Mono" pitchFamily="2" charset="0"/>
              </a:rPr>
              <a:t>"</a:t>
            </a:r>
            <a:r>
              <a:rPr lang="en-IN" sz="1400" b="0" i="1" u="none" strike="noStrike" baseline="0" dirty="0">
                <a:solidFill>
                  <a:srgbClr val="F1FA8C"/>
                </a:solidFill>
                <a:latin typeface="JetBrains Mono" pitchFamily="2" charset="0"/>
              </a:rPr>
              <a:t>Line/Column:{}/{}</a:t>
            </a:r>
            <a:r>
              <a:rPr lang="en-IN" sz="1400" b="0" i="0" u="none" strike="noStrike" baseline="0" dirty="0">
                <a:solidFill>
                  <a:srgbClr val="E8C9BB"/>
                </a:solidFill>
                <a:latin typeface="JetBrains Mono" pitchFamily="2" charset="0"/>
              </a:rPr>
              <a:t>"</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CBC8B6"/>
                </a:solidFill>
                <a:latin typeface="JetBrains Mono" pitchFamily="2" charset="0"/>
              </a:rPr>
              <a:t>source_info</a:t>
            </a:r>
            <a:r>
              <a:rPr lang="en-IN" sz="1400" b="0" i="0" u="none" strike="noStrike" baseline="0" dirty="0" err="1">
                <a:solidFill>
                  <a:srgbClr val="B4B4B4"/>
                </a:solidFill>
                <a:latin typeface="JetBrains Mono" pitchFamily="2" charset="0"/>
              </a:rPr>
              <a:t>.</a:t>
            </a:r>
            <a:r>
              <a:rPr lang="en-IN" sz="1400" b="0" i="0" u="none" strike="noStrike" baseline="0" dirty="0" err="1">
                <a:solidFill>
                  <a:srgbClr val="8EBBDF"/>
                </a:solidFill>
                <a:latin typeface="JetBrains Mono" pitchFamily="2" charset="0"/>
              </a:rPr>
              <a:t>line</a:t>
            </a:r>
            <a:r>
              <a:rPr lang="en-IN" sz="1400" b="0" i="0" u="none" strike="noStrike" baseline="0" dirty="0">
                <a:solidFill>
                  <a:srgbClr val="EA66BA"/>
                </a:solidFill>
                <a:latin typeface="JetBrains Mono" pitchFamily="2" charset="0"/>
              </a:rPr>
              <a:t>()</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CBC8B6"/>
                </a:solidFill>
                <a:latin typeface="JetBrains Mono" pitchFamily="2" charset="0"/>
              </a:rPr>
              <a:t>source_info</a:t>
            </a:r>
            <a:r>
              <a:rPr lang="en-IN" sz="1400" b="0" i="0" u="none" strike="noStrike" baseline="0" dirty="0" err="1">
                <a:solidFill>
                  <a:srgbClr val="B4B4B4"/>
                </a:solidFill>
                <a:latin typeface="JetBrains Mono" pitchFamily="2" charset="0"/>
              </a:rPr>
              <a:t>.</a:t>
            </a:r>
            <a:r>
              <a:rPr lang="en-IN" sz="1400" b="0" i="0" u="none" strike="noStrike" baseline="0" dirty="0" err="1">
                <a:solidFill>
                  <a:srgbClr val="8EBBDF"/>
                </a:solidFill>
                <a:latin typeface="JetBrains Mono" pitchFamily="2" charset="0"/>
              </a:rPr>
              <a:t>column</a:t>
            </a:r>
            <a:r>
              <a:rPr lang="en-IN" sz="1400" b="0" i="0" u="none" strike="noStrike" baseline="0" dirty="0">
                <a:solidFill>
                  <a:srgbClr val="EA66BA"/>
                </a:solidFill>
                <a:latin typeface="JetBrains Mono" pitchFamily="2" charset="0"/>
              </a:rPr>
              <a:t>()</a:t>
            </a:r>
            <a:r>
              <a:rPr lang="en-IN" sz="1400" b="0" i="0" u="none" strike="noStrike" baseline="0" dirty="0">
                <a:solidFill>
                  <a:srgbClr val="65ADE5"/>
                </a:solidFill>
                <a:latin typeface="JetBrains Mono" pitchFamily="2" charset="0"/>
              </a:rPr>
              <a:t>)</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EFB839"/>
                </a:solidFill>
                <a:latin typeface="JetBrains Mono" pitchFamily="2" charset="0"/>
              </a:rPr>
              <a:t>}</a:t>
            </a:r>
          </a:p>
          <a:p>
            <a:pPr marR="0" algn="l" rtl="0"/>
            <a:endParaRPr lang="en-IN" sz="1400" b="0" i="0" u="none" strike="noStrike" baseline="0" dirty="0">
              <a:solidFill>
                <a:srgbClr val="EFB839"/>
              </a:solidFill>
              <a:latin typeface="JetBrains Mono" pitchFamily="2" charset="0"/>
            </a:endParaRPr>
          </a:p>
          <a:p>
            <a:pPr marR="0" algn="l" rtl="0"/>
            <a:r>
              <a:rPr lang="en-IN" sz="1400" b="0" i="0" u="none" strike="noStrike" baseline="0" dirty="0">
                <a:solidFill>
                  <a:srgbClr val="B0E080"/>
                </a:solidFill>
                <a:latin typeface="JetBrains Mono" pitchFamily="2" charset="0"/>
              </a:rPr>
              <a:t>int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00E6E6"/>
                </a:solidFill>
                <a:latin typeface="JetBrains Mono" pitchFamily="2" charset="0"/>
              </a:rPr>
              <a:t>main</a:t>
            </a:r>
            <a:r>
              <a:rPr lang="en-IN" sz="1400" b="0" i="0" u="none" strike="noStrike" baseline="0" dirty="0">
                <a:solidFill>
                  <a:srgbClr val="EFB839"/>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00E6E6"/>
                </a:solidFill>
                <a:latin typeface="JetBrains Mono" pitchFamily="2" charset="0"/>
              </a:rPr>
              <a:t>Log</a:t>
            </a:r>
            <a:r>
              <a:rPr lang="en-IN" sz="1400" b="0" i="0" u="none" strike="noStrike" baseline="0" dirty="0">
                <a:solidFill>
                  <a:srgbClr val="65ADE5"/>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endParaRPr lang="en-IN" sz="1400" b="0" i="0" u="none" strike="noStrike" baseline="0" dirty="0">
              <a:solidFill>
                <a:srgbClr val="F2F8F8"/>
              </a:solidFill>
              <a:latin typeface="JetBrains Mono" pitchFamily="2" charset="0"/>
            </a:endParaRPr>
          </a:p>
          <a:p>
            <a:pPr marR="0" algn="l" rtl="0"/>
            <a:endParaRPr lang="en-IN" sz="1100" b="0" i="0" u="none" strike="noStrike" kern="100" baseline="0" dirty="0">
              <a:latin typeface="Times New Roman" panose="02020603050405020304" pitchFamily="18" charset="0"/>
            </a:endParaRPr>
          </a:p>
        </p:txBody>
      </p:sp>
    </p:spTree>
    <p:extLst>
      <p:ext uri="{BB962C8B-B14F-4D97-AF65-F5344CB8AC3E}">
        <p14:creationId xmlns:p14="http://schemas.microsoft.com/office/powerpoint/2010/main" val="401055894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0C5F-A1E2-1578-2537-9D0F20C0D272}"/>
              </a:ext>
            </a:extLst>
          </p:cNvPr>
          <p:cNvSpPr>
            <a:spLocks noGrp="1"/>
          </p:cNvSpPr>
          <p:nvPr>
            <p:ph type="title"/>
          </p:nvPr>
        </p:nvSpPr>
        <p:spPr/>
        <p:txBody>
          <a:bodyPr/>
          <a:lstStyle/>
          <a:p>
            <a:r>
              <a:rPr lang="en-US" dirty="0"/>
              <a:t>std::span</a:t>
            </a:r>
            <a:endParaRPr lang="en-IN" dirty="0"/>
          </a:p>
        </p:txBody>
      </p:sp>
      <p:sp>
        <p:nvSpPr>
          <p:cNvPr id="3" name="Content Placeholder 2">
            <a:extLst>
              <a:ext uri="{FF2B5EF4-FFF2-40B4-BE49-F238E27FC236}">
                <a16:creationId xmlns:a16="http://schemas.microsoft.com/office/drawing/2014/main" id="{C608D0E4-77B5-9FEF-2B52-944C2C04F54B}"/>
              </a:ext>
            </a:extLst>
          </p:cNvPr>
          <p:cNvSpPr>
            <a:spLocks noGrp="1"/>
          </p:cNvSpPr>
          <p:nvPr>
            <p:ph idx="1"/>
          </p:nvPr>
        </p:nvSpPr>
        <p:spPr/>
        <p:txBody>
          <a:bodyPr>
            <a:normAutofit fontScale="92500" lnSpcReduction="20000"/>
          </a:bodyPr>
          <a:lstStyle/>
          <a:p>
            <a:r>
              <a:rPr lang="en-US" i="1" dirty="0"/>
              <a:t>std::span </a:t>
            </a:r>
            <a:r>
              <a:rPr lang="en-US" dirty="0"/>
              <a:t>is a non-owning view over a contiguous sequence of elements</a:t>
            </a:r>
          </a:p>
          <a:p>
            <a:r>
              <a:rPr lang="en-US" dirty="0"/>
              <a:t>It refers to elements stored in other ranges or views</a:t>
            </a:r>
          </a:p>
          <a:p>
            <a:pPr lvl="1"/>
            <a:r>
              <a:rPr lang="en-US" dirty="0"/>
              <a:t>a generalization of </a:t>
            </a:r>
            <a:r>
              <a:rPr lang="en-US" i="1" dirty="0"/>
              <a:t>std::</a:t>
            </a:r>
            <a:r>
              <a:rPr lang="en-US" i="1" dirty="0" err="1"/>
              <a:t>string_view</a:t>
            </a:r>
            <a:endParaRPr lang="en-US" i="1" dirty="0"/>
          </a:p>
          <a:p>
            <a:r>
              <a:rPr lang="en-US" dirty="0"/>
              <a:t>Behaves like a view</a:t>
            </a:r>
          </a:p>
          <a:p>
            <a:r>
              <a:rPr lang="en-US" dirty="0"/>
              <a:t>Provides a safer &amp; flexible alternative to raw pointers or arrays</a:t>
            </a:r>
          </a:p>
          <a:p>
            <a:r>
              <a:rPr lang="en-US" dirty="0"/>
              <a:t>Cheap to use &amp; efficient (pass by value)</a:t>
            </a:r>
          </a:p>
          <a:p>
            <a:r>
              <a:rPr lang="en-US" dirty="0"/>
              <a:t>Requires </a:t>
            </a:r>
            <a:r>
              <a:rPr lang="en-US" i="1" dirty="0"/>
              <a:t>&lt;span&gt; </a:t>
            </a:r>
            <a:r>
              <a:rPr lang="en-US" dirty="0"/>
              <a:t>header</a:t>
            </a:r>
            <a:endParaRPr lang="en-IN" dirty="0"/>
          </a:p>
        </p:txBody>
      </p:sp>
    </p:spTree>
    <p:extLst>
      <p:ext uri="{BB962C8B-B14F-4D97-AF65-F5344CB8AC3E}">
        <p14:creationId xmlns:p14="http://schemas.microsoft.com/office/powerpoint/2010/main" val="106083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1CAE-E3CE-DDFC-4390-A10ECEA5F2E8}"/>
              </a:ext>
            </a:extLst>
          </p:cNvPr>
          <p:cNvSpPr>
            <a:spLocks noGrp="1"/>
          </p:cNvSpPr>
          <p:nvPr>
            <p:ph type="title"/>
          </p:nvPr>
        </p:nvSpPr>
        <p:spPr/>
        <p:txBody>
          <a:bodyPr/>
          <a:lstStyle/>
          <a:p>
            <a:r>
              <a:rPr lang="en-US" dirty="0"/>
              <a:t>std::span Features</a:t>
            </a:r>
            <a:endParaRPr lang="en-IN" dirty="0"/>
          </a:p>
        </p:txBody>
      </p:sp>
      <p:sp>
        <p:nvSpPr>
          <p:cNvPr id="3" name="Content Placeholder 2">
            <a:extLst>
              <a:ext uri="{FF2B5EF4-FFF2-40B4-BE49-F238E27FC236}">
                <a16:creationId xmlns:a16="http://schemas.microsoft.com/office/drawing/2014/main" id="{5791F358-2895-B517-EC46-5FB16644160B}"/>
              </a:ext>
            </a:extLst>
          </p:cNvPr>
          <p:cNvSpPr>
            <a:spLocks noGrp="1"/>
          </p:cNvSpPr>
          <p:nvPr>
            <p:ph idx="1"/>
          </p:nvPr>
        </p:nvSpPr>
        <p:spPr/>
        <p:txBody>
          <a:bodyPr>
            <a:normAutofit fontScale="92500" lnSpcReduction="10000"/>
          </a:bodyPr>
          <a:lstStyle/>
          <a:p>
            <a:r>
              <a:rPr lang="en-US" dirty="0"/>
              <a:t>Just uses a combination of a raw pointer &amp; a size</a:t>
            </a:r>
          </a:p>
          <a:p>
            <a:r>
              <a:rPr lang="en-US" dirty="0"/>
              <a:t>Does not manage the lifetime of the underlying data</a:t>
            </a:r>
          </a:p>
          <a:p>
            <a:r>
              <a:rPr lang="en-US" dirty="0"/>
              <a:t>Can refer to C-style arrays</a:t>
            </a:r>
            <a:r>
              <a:rPr lang="en-US" i="1" dirty="0"/>
              <a:t>, std::vector, std::array</a:t>
            </a:r>
            <a:r>
              <a:rPr lang="en-US" dirty="0"/>
              <a:t>, or parts of them</a:t>
            </a:r>
          </a:p>
          <a:p>
            <a:r>
              <a:rPr lang="en-US" dirty="0"/>
              <a:t>Therefore, has reference semantics</a:t>
            </a:r>
          </a:p>
          <a:p>
            <a:pPr lvl="1"/>
            <a:r>
              <a:rPr lang="en-US" dirty="0"/>
              <a:t>any modification to the elements in the source will reflect in span</a:t>
            </a:r>
          </a:p>
          <a:p>
            <a:r>
              <a:rPr lang="en-US" dirty="0"/>
              <a:t>It can have a fixed size known at compile-time or a dynamic size determined at runtime</a:t>
            </a:r>
          </a:p>
          <a:p>
            <a:endParaRPr lang="en-IN" dirty="0"/>
          </a:p>
        </p:txBody>
      </p:sp>
    </p:spTree>
    <p:extLst>
      <p:ext uri="{BB962C8B-B14F-4D97-AF65-F5344CB8AC3E}">
        <p14:creationId xmlns:p14="http://schemas.microsoft.com/office/powerpoint/2010/main" val="19640687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A1691-37C5-5970-1E87-8BDA10059F5B}"/>
              </a:ext>
            </a:extLst>
          </p:cNvPr>
          <p:cNvSpPr>
            <a:spLocks noGrp="1"/>
          </p:cNvSpPr>
          <p:nvPr>
            <p:ph type="title"/>
          </p:nvPr>
        </p:nvSpPr>
        <p:spPr/>
        <p:txBody>
          <a:bodyPr/>
          <a:lstStyle/>
          <a:p>
            <a:r>
              <a:rPr lang="en-US" dirty="0"/>
              <a:t>Fixed Extent</a:t>
            </a:r>
            <a:endParaRPr lang="en-IN" dirty="0"/>
          </a:p>
        </p:txBody>
      </p:sp>
      <p:sp>
        <p:nvSpPr>
          <p:cNvPr id="3" name="Content Placeholder 2">
            <a:extLst>
              <a:ext uri="{FF2B5EF4-FFF2-40B4-BE49-F238E27FC236}">
                <a16:creationId xmlns:a16="http://schemas.microsoft.com/office/drawing/2014/main" id="{C6F10D9D-A2AB-2FA6-EDFB-920FAE7A13DC}"/>
              </a:ext>
            </a:extLst>
          </p:cNvPr>
          <p:cNvSpPr>
            <a:spLocks noGrp="1"/>
          </p:cNvSpPr>
          <p:nvPr>
            <p:ph idx="1"/>
          </p:nvPr>
        </p:nvSpPr>
        <p:spPr/>
        <p:txBody>
          <a:bodyPr>
            <a:normAutofit lnSpcReduction="10000"/>
          </a:bodyPr>
          <a:lstStyle/>
          <a:p>
            <a:r>
              <a:rPr lang="en-US" dirty="0"/>
              <a:t>A span with a fixed number of elements has a fixed extent</a:t>
            </a:r>
          </a:p>
          <a:p>
            <a:r>
              <a:rPr lang="en-US" dirty="0"/>
              <a:t>Such span cannot change its size</a:t>
            </a:r>
          </a:p>
          <a:p>
            <a:r>
              <a:rPr lang="en-US" dirty="0"/>
              <a:t>Declared in two ways</a:t>
            </a:r>
          </a:p>
          <a:p>
            <a:pPr lvl="1"/>
            <a:r>
              <a:rPr lang="en-US" dirty="0"/>
              <a:t>specify both the type &amp; size (extent) as template arguments</a:t>
            </a:r>
          </a:p>
          <a:p>
            <a:pPr lvl="1"/>
            <a:r>
              <a:rPr lang="en-US" dirty="0"/>
              <a:t>initialize with array or std::array</a:t>
            </a:r>
          </a:p>
          <a:p>
            <a:r>
              <a:rPr lang="en-US" dirty="0"/>
              <a:t>The size of such span becomes a part of type</a:t>
            </a:r>
          </a:p>
          <a:p>
            <a:endParaRPr lang="en-IN" dirty="0"/>
          </a:p>
        </p:txBody>
      </p:sp>
    </p:spTree>
    <p:extLst>
      <p:ext uri="{BB962C8B-B14F-4D97-AF65-F5344CB8AC3E}">
        <p14:creationId xmlns:p14="http://schemas.microsoft.com/office/powerpoint/2010/main" val="537692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CC5BC1-FA68-DFD7-D296-CE0F0B6A57F2}"/>
              </a:ext>
            </a:extLst>
          </p:cNvPr>
          <p:cNvSpPr>
            <a:spLocks noGrp="1"/>
          </p:cNvSpPr>
          <p:nvPr>
            <p:ph type="title"/>
          </p:nvPr>
        </p:nvSpPr>
        <p:spPr/>
        <p:txBody>
          <a:bodyPr/>
          <a:lstStyle/>
          <a:p>
            <a:r>
              <a:rPr lang="en-US" dirty="0"/>
              <a:t>Example</a:t>
            </a:r>
            <a:endParaRPr lang="en-IN" dirty="0"/>
          </a:p>
        </p:txBody>
      </p:sp>
      <p:sp>
        <p:nvSpPr>
          <p:cNvPr id="8" name="TextBox 7">
            <a:extLst>
              <a:ext uri="{FF2B5EF4-FFF2-40B4-BE49-F238E27FC236}">
                <a16:creationId xmlns:a16="http://schemas.microsoft.com/office/drawing/2014/main" id="{0F65A696-84BA-A728-1FFA-676A971FDC22}"/>
              </a:ext>
            </a:extLst>
          </p:cNvPr>
          <p:cNvSpPr txBox="1"/>
          <p:nvPr/>
        </p:nvSpPr>
        <p:spPr>
          <a:xfrm>
            <a:off x="2427834" y="1690688"/>
            <a:ext cx="7336332" cy="5001369"/>
          </a:xfrm>
          <a:prstGeom prst="rect">
            <a:avLst/>
          </a:prstGeom>
          <a:solidFill>
            <a:schemeClr val="bg1">
              <a:lumMod val="95000"/>
              <a:lumOff val="5000"/>
            </a:schemeClr>
          </a:solidFill>
        </p:spPr>
        <p:txBody>
          <a:bodyPr wrap="square">
            <a:spAutoFit/>
          </a:bodyPr>
          <a:lstStyle/>
          <a:p>
            <a:pPr marR="0" algn="l" rtl="0"/>
            <a:r>
              <a:rPr lang="en-IN" sz="1100" b="0" i="0" u="none" strike="noStrike" baseline="0" dirty="0">
                <a:solidFill>
                  <a:srgbClr val="B0E080"/>
                </a:solidFill>
                <a:latin typeface="JetBrains Mono" pitchFamily="2" charset="0"/>
              </a:rPr>
              <a:t>void</a:t>
            </a:r>
            <a:r>
              <a:rPr lang="en-IN" sz="1100" b="0" i="0" u="none" strike="noStrike" baseline="0" dirty="0">
                <a:solidFill>
                  <a:srgbClr val="F2F8F8"/>
                </a:solidFill>
                <a:latin typeface="Cambria" panose="02040503050406030204" pitchFamily="18" charset="0"/>
              </a:rPr>
              <a:t> </a:t>
            </a:r>
            <a:r>
              <a:rPr lang="en-IN" sz="1100" b="0" i="0" u="none" strike="noStrike" baseline="0" dirty="0" err="1">
                <a:solidFill>
                  <a:srgbClr val="00E6E6"/>
                </a:solidFill>
                <a:latin typeface="JetBrains Mono" pitchFamily="2" charset="0"/>
              </a:rPr>
              <a:t>StaticExtent</a:t>
            </a:r>
            <a:r>
              <a:rPr lang="en-IN" sz="1100" b="0" i="0" u="none" strike="noStrike" baseline="0" dirty="0">
                <a:solidFill>
                  <a:srgbClr val="EFB839"/>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EFB839"/>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a:solidFill>
                  <a:srgbClr val="B0E080"/>
                </a:solidFill>
                <a:latin typeface="JetBrains Mono" pitchFamily="2" charset="0"/>
              </a:rPr>
              <a:t>int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9CDCFE"/>
                </a:solidFill>
                <a:latin typeface="JetBrains Mono" pitchFamily="2" charset="0"/>
              </a:rPr>
              <a:t>a</a:t>
            </a:r>
            <a:r>
              <a:rPr lang="en-IN" sz="1100" b="0" i="0" u="none" strike="noStrike" baseline="0" dirty="0">
                <a:solidFill>
                  <a:srgbClr val="B4B4B4"/>
                </a:solidFill>
                <a:latin typeface="JetBrains Mono" pitchFamily="2" charset="0"/>
              </a:rPr>
              <a:t>[]</a:t>
            </a:r>
            <a:r>
              <a:rPr lang="en-IN" sz="1100" b="0" i="0" u="none" strike="noStrike" baseline="0" dirty="0">
                <a:solidFill>
                  <a:srgbClr val="65ADE5"/>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BD93F9"/>
                </a:solidFill>
                <a:latin typeface="JetBrains Mono" pitchFamily="2" charset="0"/>
              </a:rPr>
              <a:t>1</a:t>
            </a:r>
            <a:r>
              <a:rPr lang="en-IN" sz="1100" b="0" i="0" u="none" strike="noStrike" baseline="0" dirty="0">
                <a:solidFill>
                  <a:srgbClr val="B4B4B4"/>
                </a:solidFill>
                <a:latin typeface="JetBrains Mono" pitchFamily="2" charset="0"/>
              </a:rPr>
              <a:t>,</a:t>
            </a:r>
            <a:r>
              <a:rPr lang="en-IN" sz="1100" b="0" i="0" u="none" strike="noStrike" baseline="0" dirty="0">
                <a:solidFill>
                  <a:srgbClr val="BD93F9"/>
                </a:solidFill>
                <a:latin typeface="JetBrains Mono" pitchFamily="2" charset="0"/>
              </a:rPr>
              <a:t>2</a:t>
            </a:r>
            <a:r>
              <a:rPr lang="en-IN" sz="1100" b="0" i="0" u="none" strike="noStrike" baseline="0" dirty="0">
                <a:solidFill>
                  <a:srgbClr val="B4B4B4"/>
                </a:solidFill>
                <a:latin typeface="JetBrains Mono" pitchFamily="2" charset="0"/>
              </a:rPr>
              <a:t>,</a:t>
            </a:r>
            <a:r>
              <a:rPr lang="en-IN" sz="1100" b="0" i="0" u="none" strike="noStrike" baseline="0" dirty="0">
                <a:solidFill>
                  <a:srgbClr val="BD93F9"/>
                </a:solidFill>
                <a:latin typeface="JetBrains Mono" pitchFamily="2" charset="0"/>
              </a:rPr>
              <a:t>3</a:t>
            </a:r>
            <a:r>
              <a:rPr lang="en-IN" sz="1100" b="0" i="0" u="none" strike="noStrike" baseline="0" dirty="0">
                <a:solidFill>
                  <a:srgbClr val="B4B4B4"/>
                </a:solidFill>
                <a:latin typeface="JetBrains Mono" pitchFamily="2" charset="0"/>
              </a:rPr>
              <a:t>,</a:t>
            </a:r>
            <a:r>
              <a:rPr lang="en-IN" sz="1100" b="0" i="0" u="none" strike="noStrike" baseline="0" dirty="0">
                <a:solidFill>
                  <a:srgbClr val="BD93F9"/>
                </a:solidFill>
                <a:latin typeface="JetBrains Mono" pitchFamily="2" charset="0"/>
              </a:rPr>
              <a:t>4</a:t>
            </a:r>
            <a:r>
              <a:rPr lang="en-IN" sz="1100" b="0" i="0" u="none" strike="noStrike" baseline="0" dirty="0">
                <a:solidFill>
                  <a:srgbClr val="B4B4B4"/>
                </a:solidFill>
                <a:latin typeface="JetBrains Mono" pitchFamily="2" charset="0"/>
              </a:rPr>
              <a:t>,</a:t>
            </a:r>
            <a:r>
              <a:rPr lang="en-IN" sz="1100" b="0" i="0" u="none" strike="noStrike" baseline="0" dirty="0">
                <a:solidFill>
                  <a:srgbClr val="BD93F9"/>
                </a:solidFill>
                <a:latin typeface="JetBrains Mono" pitchFamily="2" charset="0"/>
              </a:rPr>
              <a:t>5</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65ADE5"/>
                </a:solidFill>
                <a:latin typeface="JetBrains Mono" pitchFamily="2" charset="0"/>
              </a:rPr>
              <a:t>}</a:t>
            </a:r>
            <a:r>
              <a:rPr lang="en-IN" sz="1100" b="0" i="0" u="none" strike="noStrike" baseline="0" dirty="0">
                <a:solidFill>
                  <a:srgbClr val="B4B4B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a:solidFill>
                  <a:srgbClr val="44AACC"/>
                </a:solidFill>
                <a:latin typeface="JetBrains Mono" pitchFamily="2" charset="0"/>
              </a:rPr>
              <a:t>std</a:t>
            </a:r>
            <a:r>
              <a:rPr lang="en-IN" sz="1100" b="0" i="0" u="none" strike="noStrike" baseline="0" dirty="0">
                <a:solidFill>
                  <a:srgbClr val="B4B4B4"/>
                </a:solidFill>
                <a:latin typeface="JetBrains Mono" pitchFamily="2" charset="0"/>
              </a:rPr>
              <a:t>::</a:t>
            </a:r>
            <a:r>
              <a:rPr lang="en-IN" sz="1100" b="0" i="0" u="none" strike="noStrike" baseline="0" dirty="0">
                <a:solidFill>
                  <a:srgbClr val="FF7A17"/>
                </a:solidFill>
                <a:latin typeface="JetBrains Mono" pitchFamily="2" charset="0"/>
              </a:rPr>
              <a:t>array</a:t>
            </a:r>
            <a:r>
              <a:rPr lang="en-IN" sz="1100" b="0" i="0" u="none" strike="noStrike" baseline="0" dirty="0">
                <a:solidFill>
                  <a:srgbClr val="F2F8F8"/>
                </a:solidFill>
                <a:latin typeface="Cambria" panose="02040503050406030204" pitchFamily="18" charset="0"/>
              </a:rPr>
              <a:t> </a:t>
            </a:r>
            <a:r>
              <a:rPr lang="en-IN" sz="1100" b="0" i="0" u="none" strike="noStrike" baseline="0" dirty="0" err="1">
                <a:solidFill>
                  <a:srgbClr val="9CDCFE"/>
                </a:solidFill>
                <a:latin typeface="JetBrains Mono" pitchFamily="2" charset="0"/>
              </a:rPr>
              <a:t>arr</a:t>
            </a:r>
            <a:r>
              <a:rPr lang="en-IN" sz="1100" b="0" i="0" u="none" strike="noStrike" baseline="0" dirty="0">
                <a:solidFill>
                  <a:srgbClr val="4EC9B0"/>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BD93F9"/>
                </a:solidFill>
                <a:latin typeface="JetBrains Mono" pitchFamily="2" charset="0"/>
              </a:rPr>
              <a:t>1</a:t>
            </a:r>
            <a:r>
              <a:rPr lang="en-IN" sz="1100" b="0" i="0" u="none" strike="noStrike" baseline="0" dirty="0">
                <a:solidFill>
                  <a:srgbClr val="B4B4B4"/>
                </a:solidFill>
                <a:latin typeface="JetBrains Mono" pitchFamily="2" charset="0"/>
              </a:rPr>
              <a:t>,</a:t>
            </a:r>
            <a:r>
              <a:rPr lang="en-IN" sz="1100" b="0" i="0" u="none" strike="noStrike" baseline="0" dirty="0">
                <a:solidFill>
                  <a:srgbClr val="BD93F9"/>
                </a:solidFill>
                <a:latin typeface="JetBrains Mono" pitchFamily="2" charset="0"/>
              </a:rPr>
              <a:t>2</a:t>
            </a:r>
            <a:r>
              <a:rPr lang="en-IN" sz="1100" b="0" i="0" u="none" strike="noStrike" baseline="0" dirty="0">
                <a:solidFill>
                  <a:srgbClr val="B4B4B4"/>
                </a:solidFill>
                <a:latin typeface="JetBrains Mono" pitchFamily="2" charset="0"/>
              </a:rPr>
              <a:t>,</a:t>
            </a:r>
            <a:r>
              <a:rPr lang="en-IN" sz="1100" b="0" i="0" u="none" strike="noStrike" baseline="0" dirty="0">
                <a:solidFill>
                  <a:srgbClr val="BD93F9"/>
                </a:solidFill>
                <a:latin typeface="JetBrains Mono" pitchFamily="2" charset="0"/>
              </a:rPr>
              <a:t>3</a:t>
            </a:r>
            <a:r>
              <a:rPr lang="en-IN" sz="1100" b="0" i="0" u="none" strike="noStrike" baseline="0" dirty="0">
                <a:solidFill>
                  <a:srgbClr val="B4B4B4"/>
                </a:solidFill>
                <a:latin typeface="JetBrains Mono" pitchFamily="2" charset="0"/>
              </a:rPr>
              <a:t>,</a:t>
            </a:r>
            <a:r>
              <a:rPr lang="en-IN" sz="1100" b="0" i="0" u="none" strike="noStrike" baseline="0" dirty="0">
                <a:solidFill>
                  <a:srgbClr val="BD93F9"/>
                </a:solidFill>
                <a:latin typeface="JetBrains Mono" pitchFamily="2" charset="0"/>
              </a:rPr>
              <a:t>4</a:t>
            </a:r>
            <a:r>
              <a:rPr lang="en-IN" sz="1100" b="0" i="0" u="none" strike="noStrike" baseline="0" dirty="0">
                <a:solidFill>
                  <a:srgbClr val="B4B4B4"/>
                </a:solidFill>
                <a:latin typeface="JetBrains Mono" pitchFamily="2" charset="0"/>
              </a:rPr>
              <a:t>,</a:t>
            </a:r>
            <a:r>
              <a:rPr lang="en-IN" sz="1100" b="0" i="0" u="none" strike="noStrike" baseline="0" dirty="0">
                <a:solidFill>
                  <a:srgbClr val="BD93F9"/>
                </a:solidFill>
                <a:latin typeface="JetBrains Mono" pitchFamily="2" charset="0"/>
              </a:rPr>
              <a:t>5</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EC9B0"/>
                </a:solidFill>
                <a:latin typeface="JetBrains Mono" pitchFamily="2" charset="0"/>
              </a:rPr>
              <a:t>}</a:t>
            </a:r>
            <a:r>
              <a:rPr lang="en-IN" sz="1100" b="0" i="0" u="none" strike="noStrike" baseline="0" dirty="0">
                <a:solidFill>
                  <a:srgbClr val="B4B4B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a:solidFill>
                  <a:srgbClr val="44AACC"/>
                </a:solidFill>
                <a:latin typeface="JetBrains Mono" pitchFamily="2" charset="0"/>
              </a:rPr>
              <a:t>std</a:t>
            </a:r>
            <a:r>
              <a:rPr lang="en-IN" sz="1100" b="0" i="0" u="none" strike="noStrike" baseline="0" dirty="0">
                <a:solidFill>
                  <a:srgbClr val="B4B4B4"/>
                </a:solidFill>
                <a:latin typeface="JetBrains Mono" pitchFamily="2" charset="0"/>
              </a:rPr>
              <a:t>::</a:t>
            </a:r>
            <a:r>
              <a:rPr lang="en-IN" sz="1100" b="0" i="0" u="none" strike="noStrike" baseline="0" dirty="0">
                <a:solidFill>
                  <a:srgbClr val="FF7A17"/>
                </a:solidFill>
                <a:latin typeface="JetBrains Mono" pitchFamily="2" charset="0"/>
              </a:rPr>
              <a:t>vector</a:t>
            </a:r>
            <a:r>
              <a:rPr lang="en-IN" sz="1100" b="0" i="0" u="none" strike="noStrike" baseline="0" dirty="0">
                <a:solidFill>
                  <a:srgbClr val="F2F8F8"/>
                </a:solidFill>
                <a:latin typeface="Cambria" panose="02040503050406030204" pitchFamily="18" charset="0"/>
              </a:rPr>
              <a:t> </a:t>
            </a:r>
            <a:r>
              <a:rPr lang="en-IN" sz="1100" b="0" i="0" u="none" strike="noStrike" baseline="0" dirty="0" err="1">
                <a:solidFill>
                  <a:srgbClr val="9CDCFE"/>
                </a:solidFill>
                <a:latin typeface="JetBrains Mono" pitchFamily="2" charset="0"/>
              </a:rPr>
              <a:t>vec</a:t>
            </a:r>
            <a:r>
              <a:rPr lang="en-IN" sz="1100" b="0" i="0" u="none" strike="noStrike" baseline="0" dirty="0">
                <a:solidFill>
                  <a:srgbClr val="4EC9B0"/>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BD93F9"/>
                </a:solidFill>
                <a:latin typeface="JetBrains Mono" pitchFamily="2" charset="0"/>
              </a:rPr>
              <a:t>1</a:t>
            </a:r>
            <a:r>
              <a:rPr lang="en-IN" sz="1100" b="0" i="0" u="none" strike="noStrike" baseline="0" dirty="0">
                <a:solidFill>
                  <a:srgbClr val="B4B4B4"/>
                </a:solidFill>
                <a:latin typeface="JetBrains Mono" pitchFamily="2" charset="0"/>
              </a:rPr>
              <a:t>,</a:t>
            </a:r>
            <a:r>
              <a:rPr lang="en-IN" sz="1100" b="0" i="0" u="none" strike="noStrike" baseline="0" dirty="0">
                <a:solidFill>
                  <a:srgbClr val="BD93F9"/>
                </a:solidFill>
                <a:latin typeface="JetBrains Mono" pitchFamily="2" charset="0"/>
              </a:rPr>
              <a:t>2</a:t>
            </a:r>
            <a:r>
              <a:rPr lang="en-IN" sz="1100" b="0" i="0" u="none" strike="noStrike" baseline="0" dirty="0">
                <a:solidFill>
                  <a:srgbClr val="B4B4B4"/>
                </a:solidFill>
                <a:latin typeface="JetBrains Mono" pitchFamily="2" charset="0"/>
              </a:rPr>
              <a:t>,</a:t>
            </a:r>
            <a:r>
              <a:rPr lang="en-IN" sz="1100" b="0" i="0" u="none" strike="noStrike" baseline="0" dirty="0">
                <a:solidFill>
                  <a:srgbClr val="BD93F9"/>
                </a:solidFill>
                <a:latin typeface="JetBrains Mono" pitchFamily="2" charset="0"/>
              </a:rPr>
              <a:t>3</a:t>
            </a:r>
            <a:r>
              <a:rPr lang="en-IN" sz="1100" b="0" i="0" u="none" strike="noStrike" baseline="0" dirty="0">
                <a:solidFill>
                  <a:srgbClr val="B4B4B4"/>
                </a:solidFill>
                <a:latin typeface="JetBrains Mono" pitchFamily="2" charset="0"/>
              </a:rPr>
              <a:t>,</a:t>
            </a:r>
            <a:r>
              <a:rPr lang="en-IN" sz="1100" b="0" i="0" u="none" strike="noStrike" baseline="0" dirty="0">
                <a:solidFill>
                  <a:srgbClr val="BD93F9"/>
                </a:solidFill>
                <a:latin typeface="JetBrains Mono" pitchFamily="2" charset="0"/>
              </a:rPr>
              <a:t>4</a:t>
            </a:r>
            <a:r>
              <a:rPr lang="en-IN" sz="1100" b="0" i="0" u="none" strike="noStrike" baseline="0" dirty="0">
                <a:solidFill>
                  <a:srgbClr val="B4B4B4"/>
                </a:solidFill>
                <a:latin typeface="JetBrains Mono" pitchFamily="2" charset="0"/>
              </a:rPr>
              <a:t>,</a:t>
            </a:r>
            <a:r>
              <a:rPr lang="en-IN" sz="1100" b="0" i="0" u="none" strike="noStrike" baseline="0" dirty="0">
                <a:solidFill>
                  <a:srgbClr val="BD93F9"/>
                </a:solidFill>
                <a:latin typeface="JetBrains Mono" pitchFamily="2" charset="0"/>
              </a:rPr>
              <a:t>5</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EC9B0"/>
                </a:solidFill>
                <a:latin typeface="JetBrains Mono" pitchFamily="2" charset="0"/>
              </a:rPr>
              <a:t>}</a:t>
            </a:r>
            <a:r>
              <a:rPr lang="en-IN" sz="1100" b="0" i="0" u="none" strike="noStrike" baseline="0" dirty="0">
                <a:solidFill>
                  <a:srgbClr val="B4B4B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p>
          <a:p>
            <a:pPr marR="0" algn="l" rtl="0"/>
            <a:r>
              <a:rPr lang="en-IN" sz="1100" b="0" i="0" u="none" strike="noStrike" baseline="0" dirty="0">
                <a:solidFill>
                  <a:srgbClr val="F2F8F8"/>
                </a:solidFill>
                <a:latin typeface="JetBrains Mono" pitchFamily="2" charset="0"/>
              </a:rPr>
              <a:t>	</a:t>
            </a:r>
            <a:r>
              <a:rPr lang="en-IN" sz="1100" b="0" i="0" u="none" strike="noStrike" baseline="0" dirty="0">
                <a:solidFill>
                  <a:srgbClr val="6272A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US" sz="1100" b="0" i="0" u="none" strike="noStrike" baseline="0" dirty="0">
                <a:solidFill>
                  <a:srgbClr val="6272A4"/>
                </a:solidFill>
                <a:latin typeface="JetBrains Mono" pitchFamily="2" charset="0"/>
              </a:rPr>
              <a:t>	</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Must</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specify</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both</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template</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arguments</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or</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let</a:t>
            </a:r>
            <a:endParaRPr lang="en-US" sz="1100" b="0" i="0" u="none" strike="noStrike" baseline="0" dirty="0">
              <a:solidFill>
                <a:srgbClr val="F2F8F8"/>
              </a:solidFill>
              <a:latin typeface="JetBrains Mono" pitchFamily="2" charset="0"/>
            </a:endParaRPr>
          </a:p>
          <a:p>
            <a:pPr marR="0" algn="l" rtl="0"/>
            <a:r>
              <a:rPr lang="en-US" sz="1100" b="0" i="0" u="none" strike="noStrike" baseline="0" dirty="0">
                <a:solidFill>
                  <a:srgbClr val="6272A4"/>
                </a:solidFill>
                <a:latin typeface="JetBrains Mono" pitchFamily="2" charset="0"/>
              </a:rPr>
              <a:t>	</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the</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compiler</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automatically</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deduce</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the</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size</a:t>
            </a:r>
            <a:endParaRPr lang="en-US" sz="1100" b="0" i="0" u="none" strike="noStrike" baseline="0" dirty="0">
              <a:solidFill>
                <a:srgbClr val="F2F8F8"/>
              </a:solidFill>
              <a:latin typeface="JetBrains Mono" pitchFamily="2" charset="0"/>
            </a:endParaRPr>
          </a:p>
          <a:p>
            <a:pPr marR="0" algn="l" rtl="0"/>
            <a:r>
              <a:rPr lang="en-IN" sz="1100" b="0" i="0" u="none" strike="noStrike" baseline="0" dirty="0">
                <a:solidFill>
                  <a:srgbClr val="6272A4"/>
                </a:solidFill>
                <a:latin typeface="JetBrains Mono" pitchFamily="2" charset="0"/>
              </a:rPr>
              <a:t>	</a:t>
            </a:r>
            <a:r>
              <a:rPr lang="en-IN" sz="1100" b="0" i="0" u="none" strike="noStrike" baseline="0" dirty="0">
                <a:solidFill>
                  <a:srgbClr val="6272A4"/>
                </a:solidFill>
                <a:latin typeface="Cambria" panose="02040503050406030204" pitchFamily="18" charset="0"/>
              </a:rPr>
              <a:t> </a:t>
            </a:r>
            <a:r>
              <a:rPr lang="en-IN" sz="1100" b="0" i="0" u="none" strike="noStrike" baseline="0" dirty="0">
                <a:solidFill>
                  <a:srgbClr val="6272A4"/>
                </a:solidFill>
                <a:latin typeface="JetBrains Mono" pitchFamily="2" charset="0"/>
              </a:rPr>
              <a:t>*</a:t>
            </a:r>
            <a:r>
              <a:rPr lang="en-IN" sz="1100" b="0" i="0" u="none" strike="noStrike" baseline="0" dirty="0">
                <a:solidFill>
                  <a:srgbClr val="6272A4"/>
                </a:solidFill>
                <a:latin typeface="Cambria" panose="02040503050406030204" pitchFamily="18" charset="0"/>
              </a:rPr>
              <a:t> </a:t>
            </a:r>
            <a:r>
              <a:rPr lang="en-IN" sz="1100" b="0" i="0" u="none" strike="noStrike" baseline="0" dirty="0">
                <a:solidFill>
                  <a:srgbClr val="6272A4"/>
                </a:solidFill>
                <a:latin typeface="JetBrains Mono" pitchFamily="2" charset="0"/>
              </a:rPr>
              <a:t>from</a:t>
            </a:r>
            <a:r>
              <a:rPr lang="en-IN" sz="1100" b="0" i="0" u="none" strike="noStrike" baseline="0" dirty="0">
                <a:solidFill>
                  <a:srgbClr val="6272A4"/>
                </a:solidFill>
                <a:latin typeface="Cambria" panose="02040503050406030204" pitchFamily="18" charset="0"/>
              </a:rPr>
              <a:t> </a:t>
            </a:r>
            <a:r>
              <a:rPr lang="en-IN" sz="1100" b="0" i="0" u="none" strike="noStrike" baseline="0" dirty="0">
                <a:solidFill>
                  <a:srgbClr val="6272A4"/>
                </a:solidFill>
                <a:latin typeface="JetBrains Mono" pitchFamily="2" charset="0"/>
              </a:rPr>
              <a:t>the</a:t>
            </a:r>
            <a:r>
              <a:rPr lang="en-IN" sz="1100" b="0" i="0" u="none" strike="noStrike" baseline="0" dirty="0">
                <a:solidFill>
                  <a:srgbClr val="6272A4"/>
                </a:solidFill>
                <a:latin typeface="Cambria" panose="02040503050406030204" pitchFamily="18" charset="0"/>
              </a:rPr>
              <a:t> </a:t>
            </a:r>
            <a:r>
              <a:rPr lang="en-IN" sz="1100" b="0" i="0" u="none" strike="noStrike" baseline="0" dirty="0">
                <a:solidFill>
                  <a:srgbClr val="6272A4"/>
                </a:solidFill>
                <a:latin typeface="JetBrains Mono" pitchFamily="2" charset="0"/>
              </a:rPr>
              <a:t>type</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6272A4"/>
                </a:solidFill>
                <a:latin typeface="JetBrains Mono" pitchFamily="2" charset="0"/>
              </a:rPr>
              <a:t>	</a:t>
            </a:r>
            <a:r>
              <a:rPr lang="en-IN" sz="1100" b="0" i="0" u="none" strike="noStrike" baseline="0" dirty="0">
                <a:solidFill>
                  <a:srgbClr val="6272A4"/>
                </a:solidFill>
                <a:latin typeface="Cambria" panose="02040503050406030204" pitchFamily="18" charset="0"/>
              </a:rPr>
              <a:t> </a:t>
            </a:r>
            <a:r>
              <a:rPr lang="en-IN" sz="1100" b="0" i="0" u="none" strike="noStrike" baseline="0" dirty="0">
                <a:solidFill>
                  <a:srgbClr val="6272A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p>
          <a:p>
            <a:pPr marR="0" algn="l" rtl="0"/>
            <a:r>
              <a:rPr lang="en-US" sz="1100" b="0" i="0" u="none" strike="noStrike" baseline="0" dirty="0">
                <a:solidFill>
                  <a:srgbClr val="F2F8F8"/>
                </a:solidFill>
                <a:latin typeface="JetBrains Mono" pitchFamily="2" charset="0"/>
              </a:rPr>
              <a:t>	</a:t>
            </a:r>
            <a:r>
              <a:rPr lang="en-US" sz="1100" b="0" i="0" u="none" strike="noStrike" baseline="0" dirty="0">
                <a:solidFill>
                  <a:srgbClr val="44AACC"/>
                </a:solidFill>
                <a:latin typeface="JetBrains Mono" pitchFamily="2" charset="0"/>
              </a:rPr>
              <a:t>std</a:t>
            </a:r>
            <a:r>
              <a:rPr lang="en-US" sz="1100" b="0" i="0" u="none" strike="noStrike" baseline="0" dirty="0">
                <a:solidFill>
                  <a:srgbClr val="B4B4B4"/>
                </a:solidFill>
                <a:latin typeface="JetBrains Mono" pitchFamily="2" charset="0"/>
              </a:rPr>
              <a:t>::</a:t>
            </a:r>
            <a:r>
              <a:rPr lang="en-US" sz="1100" b="0" i="0" u="none" strike="noStrike" baseline="0" dirty="0">
                <a:solidFill>
                  <a:srgbClr val="FF7A17"/>
                </a:solidFill>
                <a:latin typeface="JetBrains Mono" pitchFamily="2" charset="0"/>
              </a:rPr>
              <a:t>span</a:t>
            </a:r>
            <a:r>
              <a:rPr lang="en-US" sz="1100" b="0" i="0" u="none" strike="noStrike" baseline="0" dirty="0">
                <a:solidFill>
                  <a:srgbClr val="F2F8F8"/>
                </a:solidFill>
                <a:latin typeface="Cambria" panose="02040503050406030204" pitchFamily="18" charset="0"/>
              </a:rPr>
              <a:t> </a:t>
            </a:r>
            <a:r>
              <a:rPr lang="en-US" sz="1100" b="0" i="0" u="none" strike="noStrike" baseline="0" dirty="0">
                <a:solidFill>
                  <a:srgbClr val="9CDCFE"/>
                </a:solidFill>
                <a:latin typeface="JetBrains Mono" pitchFamily="2" charset="0"/>
              </a:rPr>
              <a:t>s1</a:t>
            </a:r>
            <a:r>
              <a:rPr lang="en-US" sz="1100" b="0" i="0" u="none" strike="noStrike" baseline="0" dirty="0">
                <a:solidFill>
                  <a:srgbClr val="4EC9B0"/>
                </a:solidFill>
                <a:latin typeface="JetBrains Mono" pitchFamily="2" charset="0"/>
              </a:rPr>
              <a:t>{</a:t>
            </a:r>
            <a:r>
              <a:rPr lang="en-US" sz="1100" b="0" i="0" u="none" strike="noStrike" baseline="0" dirty="0">
                <a:solidFill>
                  <a:srgbClr val="F2F8F8"/>
                </a:solidFill>
                <a:latin typeface="Cambria" panose="02040503050406030204" pitchFamily="18" charset="0"/>
              </a:rPr>
              <a:t> </a:t>
            </a:r>
            <a:r>
              <a:rPr lang="en-US" sz="1100" b="0" i="0" u="none" strike="noStrike" baseline="0" dirty="0">
                <a:solidFill>
                  <a:srgbClr val="9CDCFE"/>
                </a:solidFill>
                <a:latin typeface="JetBrains Mono" pitchFamily="2" charset="0"/>
              </a:rPr>
              <a:t>a</a:t>
            </a:r>
            <a:r>
              <a:rPr lang="en-US" sz="1100" b="0" i="0" u="none" strike="noStrike" baseline="0" dirty="0">
                <a:solidFill>
                  <a:srgbClr val="F2F8F8"/>
                </a:solidFill>
                <a:latin typeface="Cambria" panose="02040503050406030204" pitchFamily="18" charset="0"/>
              </a:rPr>
              <a:t> </a:t>
            </a:r>
            <a:r>
              <a:rPr lang="en-US" sz="1100" b="0" i="0" u="none" strike="noStrike" baseline="0" dirty="0">
                <a:solidFill>
                  <a:srgbClr val="4EC9B0"/>
                </a:solidFill>
                <a:latin typeface="JetBrains Mono" pitchFamily="2" charset="0"/>
              </a:rPr>
              <a:t>}</a:t>
            </a:r>
            <a:r>
              <a:rPr lang="en-US" sz="1100" b="0" i="0" u="none" strike="noStrike" baseline="0" dirty="0">
                <a:solidFill>
                  <a:srgbClr val="B4B4B4"/>
                </a:solidFill>
                <a:latin typeface="JetBrains Mono" pitchFamily="2" charset="0"/>
              </a:rPr>
              <a:t>;</a:t>
            </a:r>
            <a:r>
              <a:rPr lang="en-US" sz="1100" b="0" i="0" u="none" strike="noStrike" baseline="0" dirty="0">
                <a:solidFill>
                  <a:srgbClr val="F2F8F8"/>
                </a:solidFill>
                <a:latin typeface="JetBrains Mono" pitchFamily="2" charset="0"/>
              </a:rPr>
              <a:t>					</a:t>
            </a:r>
            <a:r>
              <a:rPr lang="en-US" sz="1100" b="0" i="0" u="none" strike="noStrike" baseline="0" dirty="0">
                <a:solidFill>
                  <a:srgbClr val="6272A4"/>
                </a:solidFill>
                <a:latin typeface="JetBrains Mono" pitchFamily="2" charset="0"/>
              </a:rPr>
              <a:t>//span&lt;int,5&gt;</a:t>
            </a:r>
            <a:endParaRPr lang="en-US"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a:solidFill>
                  <a:srgbClr val="44AACC"/>
                </a:solidFill>
                <a:latin typeface="JetBrains Mono" pitchFamily="2" charset="0"/>
              </a:rPr>
              <a:t>std</a:t>
            </a:r>
            <a:r>
              <a:rPr lang="en-IN" sz="1100" b="0" i="0" u="none" strike="noStrike" baseline="0" dirty="0">
                <a:solidFill>
                  <a:srgbClr val="B4B4B4"/>
                </a:solidFill>
                <a:latin typeface="JetBrains Mono" pitchFamily="2" charset="0"/>
              </a:rPr>
              <a:t>::</a:t>
            </a:r>
            <a:r>
              <a:rPr lang="en-IN" sz="1100" b="0" i="0" u="none" strike="noStrike" baseline="0" dirty="0">
                <a:solidFill>
                  <a:srgbClr val="FF7A17"/>
                </a:solidFill>
                <a:latin typeface="JetBrains Mono" pitchFamily="2" charset="0"/>
              </a:rPr>
              <a:t>span</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9CDCFE"/>
                </a:solidFill>
                <a:latin typeface="JetBrains Mono" pitchFamily="2" charset="0"/>
              </a:rPr>
              <a:t>s2</a:t>
            </a:r>
            <a:r>
              <a:rPr lang="en-IN" sz="1100" b="0" i="0" u="none" strike="noStrike" baseline="0" dirty="0">
                <a:solidFill>
                  <a:srgbClr val="4EC9B0"/>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err="1">
                <a:solidFill>
                  <a:srgbClr val="9CDCFE"/>
                </a:solidFill>
                <a:latin typeface="JetBrains Mono" pitchFamily="2" charset="0"/>
              </a:rPr>
              <a:t>arr</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EC9B0"/>
                </a:solidFill>
                <a:latin typeface="JetBrains Mono" pitchFamily="2" charset="0"/>
              </a:rPr>
              <a:t>}</a:t>
            </a:r>
            <a:r>
              <a:rPr lang="en-IN" sz="1100" b="0" i="0" u="none" strike="noStrike" baseline="0" dirty="0">
                <a:solidFill>
                  <a:srgbClr val="B4B4B4"/>
                </a:solidFill>
                <a:latin typeface="JetBrains Mono" pitchFamily="2" charset="0"/>
              </a:rPr>
              <a:t>;</a:t>
            </a:r>
            <a:r>
              <a:rPr lang="en-IN" sz="1100" b="0" i="0" u="none" strike="noStrike" baseline="0" dirty="0">
                <a:solidFill>
                  <a:srgbClr val="F2F8F8"/>
                </a:solidFill>
                <a:latin typeface="JetBrains Mono" pitchFamily="2" charset="0"/>
              </a:rPr>
              <a:t>				</a:t>
            </a:r>
            <a:r>
              <a:rPr lang="en-IN" sz="1100" b="0" i="0" u="none" strike="noStrike" baseline="0" dirty="0">
                <a:solidFill>
                  <a:srgbClr val="6272A4"/>
                </a:solidFill>
                <a:latin typeface="JetBrains Mono" pitchFamily="2" charset="0"/>
              </a:rPr>
              <a:t>//span&lt;int,5&gt;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a:solidFill>
                  <a:srgbClr val="44AACC"/>
                </a:solidFill>
                <a:latin typeface="JetBrains Mono" pitchFamily="2" charset="0"/>
              </a:rPr>
              <a:t>std</a:t>
            </a:r>
            <a:r>
              <a:rPr lang="en-IN" sz="1100" b="0" i="0" u="none" strike="noStrike" baseline="0" dirty="0">
                <a:solidFill>
                  <a:srgbClr val="B4B4B4"/>
                </a:solidFill>
                <a:latin typeface="JetBrains Mono" pitchFamily="2" charset="0"/>
              </a:rPr>
              <a:t>::</a:t>
            </a:r>
            <a:r>
              <a:rPr lang="en-IN" sz="1100" b="0" i="0" u="none" strike="noStrike" baseline="0" dirty="0">
                <a:solidFill>
                  <a:srgbClr val="FF7A17"/>
                </a:solidFill>
                <a:latin typeface="JetBrains Mono" pitchFamily="2" charset="0"/>
              </a:rPr>
              <a:t>span</a:t>
            </a:r>
            <a:r>
              <a:rPr lang="en-IN" sz="1100" b="0" i="0" u="none" strike="noStrike" baseline="0" dirty="0">
                <a:solidFill>
                  <a:srgbClr val="B4B4B4"/>
                </a:solidFill>
                <a:latin typeface="JetBrains Mono" pitchFamily="2" charset="0"/>
              </a:rPr>
              <a:t>&lt;</a:t>
            </a:r>
            <a:r>
              <a:rPr lang="en-IN" sz="1100" b="0" i="0" u="none" strike="noStrike" baseline="0" dirty="0">
                <a:solidFill>
                  <a:srgbClr val="B0E080"/>
                </a:solidFill>
                <a:latin typeface="JetBrains Mono" pitchFamily="2" charset="0"/>
              </a:rPr>
              <a:t>int</a:t>
            </a:r>
            <a:r>
              <a:rPr lang="en-IN" sz="1100" b="0" i="0" u="none" strike="noStrike" baseline="0" dirty="0">
                <a:solidFill>
                  <a:srgbClr val="B4B4B4"/>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BD93F9"/>
                </a:solidFill>
                <a:latin typeface="JetBrains Mono" pitchFamily="2" charset="0"/>
              </a:rPr>
              <a:t>5</a:t>
            </a:r>
            <a:r>
              <a:rPr lang="en-IN" sz="1100" b="0" i="0" u="none" strike="noStrike" baseline="0" dirty="0">
                <a:solidFill>
                  <a:srgbClr val="B4B4B4"/>
                </a:solidFill>
                <a:latin typeface="JetBrains Mono" pitchFamily="2" charset="0"/>
              </a:rPr>
              <a:t>&gt;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9CDCFE"/>
                </a:solidFill>
                <a:latin typeface="JetBrains Mono" pitchFamily="2" charset="0"/>
              </a:rPr>
              <a:t>s3</a:t>
            </a:r>
            <a:r>
              <a:rPr lang="en-IN" sz="1100" b="0" i="0" u="none" strike="noStrike" baseline="0" dirty="0">
                <a:solidFill>
                  <a:srgbClr val="4EC9B0"/>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err="1">
                <a:solidFill>
                  <a:srgbClr val="9CDCFE"/>
                </a:solidFill>
                <a:latin typeface="JetBrains Mono" pitchFamily="2" charset="0"/>
              </a:rPr>
              <a:t>vec</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EC9B0"/>
                </a:solidFill>
                <a:latin typeface="JetBrains Mono" pitchFamily="2" charset="0"/>
              </a:rPr>
              <a:t>}</a:t>
            </a:r>
            <a:r>
              <a:rPr lang="en-IN" sz="1100" b="0" i="0" u="none" strike="noStrike" baseline="0" dirty="0">
                <a:solidFill>
                  <a:srgbClr val="B4B4B4"/>
                </a:solidFill>
                <a:latin typeface="JetBrains Mono" pitchFamily="2" charset="0"/>
              </a:rPr>
              <a:t>;</a:t>
            </a:r>
            <a:r>
              <a:rPr lang="en-IN" sz="1100" b="0" i="0" u="none" strike="noStrike" baseline="0" dirty="0">
                <a:solidFill>
                  <a:srgbClr val="F2F8F8"/>
                </a:solidFill>
                <a:latin typeface="JetBrains Mono" pitchFamily="2" charset="0"/>
              </a:rPr>
              <a:t>			</a:t>
            </a:r>
            <a:r>
              <a:rPr lang="en-IN" sz="1100" b="0" i="0" u="none" strike="noStrike" baseline="0" dirty="0">
                <a:solidFill>
                  <a:srgbClr val="6272A4"/>
                </a:solidFill>
                <a:latin typeface="JetBrains Mono" pitchFamily="2" charset="0"/>
              </a:rPr>
              <a:t>//span&lt;int,5&gt;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a:solidFill>
                  <a:srgbClr val="44AACC"/>
                </a:solidFill>
                <a:latin typeface="JetBrains Mono" pitchFamily="2" charset="0"/>
              </a:rPr>
              <a:t>std</a:t>
            </a:r>
            <a:r>
              <a:rPr lang="en-IN" sz="1100" b="0" i="0" u="none" strike="noStrike" baseline="0" dirty="0">
                <a:solidFill>
                  <a:srgbClr val="B4B4B4"/>
                </a:solidFill>
                <a:latin typeface="JetBrains Mono" pitchFamily="2" charset="0"/>
              </a:rPr>
              <a:t>::</a:t>
            </a:r>
            <a:r>
              <a:rPr lang="en-IN" sz="1100" b="0" i="0" u="none" strike="noStrike" baseline="0" dirty="0">
                <a:solidFill>
                  <a:srgbClr val="FF7A17"/>
                </a:solidFill>
                <a:latin typeface="JetBrains Mono" pitchFamily="2" charset="0"/>
              </a:rPr>
              <a:t>span</a:t>
            </a:r>
            <a:r>
              <a:rPr lang="en-IN" sz="1100" b="0" i="0" u="none" strike="noStrike" baseline="0" dirty="0">
                <a:solidFill>
                  <a:srgbClr val="B4B4B4"/>
                </a:solidFill>
                <a:latin typeface="JetBrains Mono" pitchFamily="2" charset="0"/>
              </a:rPr>
              <a:t>&lt;</a:t>
            </a:r>
            <a:r>
              <a:rPr lang="en-IN" sz="1100" b="0" i="0" u="none" strike="noStrike" baseline="0" dirty="0">
                <a:solidFill>
                  <a:srgbClr val="B0E080"/>
                </a:solidFill>
                <a:latin typeface="JetBrains Mono" pitchFamily="2" charset="0"/>
              </a:rPr>
              <a:t>int</a:t>
            </a:r>
            <a:r>
              <a:rPr lang="en-IN" sz="1100" b="0" i="0" u="none" strike="noStrike" baseline="0" dirty="0">
                <a:solidFill>
                  <a:srgbClr val="B4B4B4"/>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BD93F9"/>
                </a:solidFill>
                <a:latin typeface="JetBrains Mono" pitchFamily="2" charset="0"/>
              </a:rPr>
              <a:t>3</a:t>
            </a:r>
            <a:r>
              <a:rPr lang="en-IN" sz="1100" b="0" i="0" u="none" strike="noStrike" baseline="0" dirty="0">
                <a:solidFill>
                  <a:srgbClr val="B4B4B4"/>
                </a:solidFill>
                <a:latin typeface="JetBrains Mono" pitchFamily="2" charset="0"/>
              </a:rPr>
              <a:t>&gt;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9CDCFE"/>
                </a:solidFill>
                <a:latin typeface="JetBrains Mono" pitchFamily="2" charset="0"/>
              </a:rPr>
              <a:t>s4</a:t>
            </a:r>
            <a:r>
              <a:rPr lang="en-IN" sz="1100" b="0" i="0" u="none" strike="noStrike" baseline="0" dirty="0">
                <a:solidFill>
                  <a:srgbClr val="4EC9B0"/>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err="1">
                <a:solidFill>
                  <a:srgbClr val="9CDCFE"/>
                </a:solidFill>
                <a:latin typeface="JetBrains Mono" pitchFamily="2" charset="0"/>
              </a:rPr>
              <a:t>vec</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EC9B0"/>
                </a:solidFill>
                <a:latin typeface="JetBrains Mono" pitchFamily="2" charset="0"/>
              </a:rPr>
              <a:t>}</a:t>
            </a:r>
            <a:r>
              <a:rPr lang="en-IN" sz="1100" b="0" i="0" u="none" strike="noStrike" baseline="0" dirty="0">
                <a:solidFill>
                  <a:srgbClr val="B4B4B4"/>
                </a:solidFill>
                <a:latin typeface="JetBrains Mono" pitchFamily="2" charset="0"/>
              </a:rPr>
              <a:t>;</a:t>
            </a:r>
            <a:r>
              <a:rPr lang="en-IN" sz="1100" b="0" i="0" u="none" strike="noStrike" baseline="0" dirty="0">
                <a:solidFill>
                  <a:srgbClr val="F2F8F8"/>
                </a:solidFill>
                <a:latin typeface="JetBrains Mono" pitchFamily="2" charset="0"/>
              </a:rPr>
              <a:t>			</a:t>
            </a:r>
            <a:r>
              <a:rPr lang="en-IN" sz="1100" b="0" i="0" u="none" strike="noStrike" baseline="0" dirty="0">
                <a:solidFill>
                  <a:srgbClr val="6272A4"/>
                </a:solidFill>
                <a:latin typeface="JetBrains Mono" pitchFamily="2" charset="0"/>
              </a:rPr>
              <a:t>//span&lt;int,3&gt;</a:t>
            </a:r>
            <a:endParaRPr lang="en-IN" sz="1100" b="0" i="0" u="none" strike="noStrike" baseline="0" dirty="0">
              <a:solidFill>
                <a:srgbClr val="F2F8F8"/>
              </a:solidFill>
              <a:latin typeface="JetBrains Mono" pitchFamily="2" charset="0"/>
            </a:endParaRPr>
          </a:p>
          <a:p>
            <a:pPr marR="0" algn="l" rtl="0"/>
            <a:r>
              <a:rPr lang="en-US" sz="1100" b="0" i="0" u="none" strike="noStrike" baseline="0" dirty="0">
                <a:solidFill>
                  <a:srgbClr val="F2F8F8"/>
                </a:solidFill>
                <a:latin typeface="JetBrains Mono" pitchFamily="2" charset="0"/>
              </a:rPr>
              <a:t>	</a:t>
            </a:r>
            <a:r>
              <a:rPr lang="en-US" sz="1100" b="0" i="0" u="none" strike="noStrike" baseline="0" dirty="0">
                <a:solidFill>
                  <a:srgbClr val="44AACC"/>
                </a:solidFill>
                <a:latin typeface="JetBrains Mono" pitchFamily="2" charset="0"/>
              </a:rPr>
              <a:t>std</a:t>
            </a:r>
            <a:r>
              <a:rPr lang="en-US" sz="1100" b="0" i="0" u="none" strike="noStrike" baseline="0" dirty="0">
                <a:solidFill>
                  <a:srgbClr val="B4B4B4"/>
                </a:solidFill>
                <a:latin typeface="JetBrains Mono" pitchFamily="2" charset="0"/>
              </a:rPr>
              <a:t>::</a:t>
            </a:r>
            <a:r>
              <a:rPr lang="en-US" sz="1100" b="0" i="0" u="none" strike="noStrike" baseline="0" dirty="0">
                <a:solidFill>
                  <a:srgbClr val="FF7A17"/>
                </a:solidFill>
                <a:latin typeface="JetBrains Mono" pitchFamily="2" charset="0"/>
              </a:rPr>
              <a:t>span</a:t>
            </a:r>
            <a:r>
              <a:rPr lang="en-US" sz="1100" b="0" i="0" u="none" strike="noStrike" baseline="0" dirty="0">
                <a:solidFill>
                  <a:srgbClr val="B4B4B4"/>
                </a:solidFill>
                <a:latin typeface="JetBrains Mono" pitchFamily="2" charset="0"/>
              </a:rPr>
              <a:t>&lt;</a:t>
            </a:r>
            <a:r>
              <a:rPr lang="en-US" sz="1100" b="0" i="0" u="none" strike="noStrike" baseline="0" dirty="0">
                <a:solidFill>
                  <a:srgbClr val="B0E080"/>
                </a:solidFill>
                <a:latin typeface="JetBrains Mono" pitchFamily="2" charset="0"/>
              </a:rPr>
              <a:t>int</a:t>
            </a:r>
            <a:r>
              <a:rPr lang="en-US" sz="1100" b="0" i="0" u="none" strike="noStrike" baseline="0" dirty="0">
                <a:solidFill>
                  <a:srgbClr val="B4B4B4"/>
                </a:solidFill>
                <a:latin typeface="JetBrains Mono" pitchFamily="2" charset="0"/>
              </a:rPr>
              <a:t>,</a:t>
            </a:r>
            <a:r>
              <a:rPr lang="en-US" sz="1100" b="0" i="0" u="none" strike="noStrike" baseline="0" dirty="0">
                <a:solidFill>
                  <a:srgbClr val="F2F8F8"/>
                </a:solidFill>
                <a:latin typeface="Cambria" panose="02040503050406030204" pitchFamily="18" charset="0"/>
              </a:rPr>
              <a:t> </a:t>
            </a:r>
            <a:r>
              <a:rPr lang="en-US" sz="1100" b="0" i="0" u="none" strike="noStrike" baseline="0" dirty="0">
                <a:solidFill>
                  <a:srgbClr val="BD93F9"/>
                </a:solidFill>
                <a:latin typeface="JetBrains Mono" pitchFamily="2" charset="0"/>
              </a:rPr>
              <a:t>3</a:t>
            </a:r>
            <a:r>
              <a:rPr lang="en-US" sz="1100" b="0" i="0" u="none" strike="noStrike" baseline="0" dirty="0">
                <a:solidFill>
                  <a:srgbClr val="B4B4B4"/>
                </a:solidFill>
                <a:latin typeface="JetBrains Mono" pitchFamily="2" charset="0"/>
              </a:rPr>
              <a:t>&gt;</a:t>
            </a:r>
            <a:r>
              <a:rPr lang="en-US" sz="1100" b="0" i="0" u="none" strike="noStrike" baseline="0" dirty="0">
                <a:solidFill>
                  <a:srgbClr val="F2F8F8"/>
                </a:solidFill>
                <a:latin typeface="Cambria" panose="02040503050406030204" pitchFamily="18" charset="0"/>
              </a:rPr>
              <a:t> </a:t>
            </a:r>
            <a:r>
              <a:rPr lang="en-US" sz="1100" b="0" i="0" u="none" strike="noStrike" baseline="0" dirty="0">
                <a:solidFill>
                  <a:srgbClr val="9CDCFE"/>
                </a:solidFill>
                <a:latin typeface="JetBrains Mono" pitchFamily="2" charset="0"/>
              </a:rPr>
              <a:t>s5</a:t>
            </a:r>
            <a:r>
              <a:rPr lang="en-US" sz="1100" b="0" i="0" u="none" strike="noStrike" baseline="0" dirty="0">
                <a:solidFill>
                  <a:srgbClr val="4EC9B0"/>
                </a:solidFill>
                <a:latin typeface="JetBrains Mono" pitchFamily="2" charset="0"/>
              </a:rPr>
              <a:t>{</a:t>
            </a:r>
            <a:r>
              <a:rPr lang="en-US" sz="1100" b="0" i="0" u="none" strike="noStrike" baseline="0" dirty="0">
                <a:solidFill>
                  <a:srgbClr val="F2F8F8"/>
                </a:solidFill>
                <a:latin typeface="Cambria" panose="02040503050406030204" pitchFamily="18" charset="0"/>
              </a:rPr>
              <a:t> </a:t>
            </a:r>
            <a:r>
              <a:rPr lang="en-US" sz="1100" b="0" i="0" u="none" strike="noStrike" baseline="0" dirty="0" err="1">
                <a:solidFill>
                  <a:srgbClr val="9CDCFE"/>
                </a:solidFill>
                <a:latin typeface="JetBrains Mono" pitchFamily="2" charset="0"/>
              </a:rPr>
              <a:t>vec</a:t>
            </a:r>
            <a:r>
              <a:rPr lang="en-US" sz="1100" b="0" i="0" u="none" strike="noStrike" baseline="0" dirty="0" err="1">
                <a:solidFill>
                  <a:srgbClr val="B4B4B4"/>
                </a:solidFill>
                <a:latin typeface="JetBrains Mono" pitchFamily="2" charset="0"/>
              </a:rPr>
              <a:t>.</a:t>
            </a:r>
            <a:r>
              <a:rPr lang="en-US" sz="1100" b="0" i="0" u="none" strike="noStrike" baseline="0" dirty="0" err="1">
                <a:solidFill>
                  <a:srgbClr val="8EBBDF"/>
                </a:solidFill>
                <a:latin typeface="JetBrains Mono" pitchFamily="2" charset="0"/>
              </a:rPr>
              <a:t>data</a:t>
            </a:r>
            <a:r>
              <a:rPr lang="en-US" sz="1100" b="0" i="0" u="none" strike="noStrike" baseline="0" dirty="0">
                <a:solidFill>
                  <a:srgbClr val="EA66BA"/>
                </a:solidFill>
                <a:latin typeface="JetBrains Mono" pitchFamily="2" charset="0"/>
              </a:rPr>
              <a:t>()</a:t>
            </a:r>
            <a:r>
              <a:rPr lang="en-US" sz="1100" b="0" i="0" u="none" strike="noStrike" baseline="0" dirty="0">
                <a:solidFill>
                  <a:srgbClr val="B4B4B4"/>
                </a:solidFill>
                <a:latin typeface="JetBrains Mono" pitchFamily="2" charset="0"/>
              </a:rPr>
              <a:t>,</a:t>
            </a:r>
            <a:r>
              <a:rPr lang="en-US" sz="1100" b="0" i="0" u="none" strike="noStrike" baseline="0" dirty="0">
                <a:solidFill>
                  <a:srgbClr val="F2F8F8"/>
                </a:solidFill>
                <a:latin typeface="Cambria" panose="02040503050406030204" pitchFamily="18" charset="0"/>
              </a:rPr>
              <a:t> </a:t>
            </a:r>
            <a:r>
              <a:rPr lang="en-US" sz="1100" b="0" i="0" u="none" strike="noStrike" baseline="0" dirty="0">
                <a:solidFill>
                  <a:srgbClr val="BD93F9"/>
                </a:solidFill>
                <a:latin typeface="JetBrains Mono" pitchFamily="2" charset="0"/>
              </a:rPr>
              <a:t>3</a:t>
            </a:r>
            <a:r>
              <a:rPr lang="en-US" sz="1100" b="0" i="0" u="none" strike="noStrike" baseline="0" dirty="0">
                <a:solidFill>
                  <a:srgbClr val="F2F8F8"/>
                </a:solidFill>
                <a:latin typeface="Cambria" panose="02040503050406030204" pitchFamily="18" charset="0"/>
              </a:rPr>
              <a:t> </a:t>
            </a:r>
            <a:r>
              <a:rPr lang="en-US" sz="1100" b="0" i="0" u="none" strike="noStrike" baseline="0" dirty="0">
                <a:solidFill>
                  <a:srgbClr val="4EC9B0"/>
                </a:solidFill>
                <a:latin typeface="JetBrains Mono" pitchFamily="2" charset="0"/>
              </a:rPr>
              <a:t>}</a:t>
            </a:r>
            <a:r>
              <a:rPr lang="en-US" sz="1100" b="0" i="0" u="none" strike="noStrike" baseline="0" dirty="0">
                <a:solidFill>
                  <a:srgbClr val="B4B4B4"/>
                </a:solidFill>
                <a:latin typeface="JetBrains Mono" pitchFamily="2" charset="0"/>
              </a:rPr>
              <a:t>;</a:t>
            </a:r>
            <a:r>
              <a:rPr lang="en-US" sz="1100" b="0" i="0" u="none" strike="noStrike" baseline="0" dirty="0">
                <a:solidFill>
                  <a:srgbClr val="F2F8F8"/>
                </a:solidFill>
                <a:latin typeface="JetBrains Mono" pitchFamily="2" charset="0"/>
              </a:rPr>
              <a:t>	</a:t>
            </a:r>
            <a:r>
              <a:rPr lang="en-US" sz="1100" b="0" i="0" u="none" strike="noStrike" baseline="0" dirty="0">
                <a:solidFill>
                  <a:srgbClr val="6272A4"/>
                </a:solidFill>
                <a:latin typeface="JetBrains Mono" pitchFamily="2" charset="0"/>
              </a:rPr>
              <a:t>//span&lt;int,3&gt;</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But</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must</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ensure</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correct</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size</a:t>
            </a:r>
            <a:endParaRPr lang="en-US"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p>
          <a:p>
            <a:pPr marR="0" algn="l" rtl="0"/>
            <a:r>
              <a:rPr lang="en-US" sz="1100" b="0" i="0" u="none" strike="noStrike" baseline="0" dirty="0">
                <a:solidFill>
                  <a:srgbClr val="F2F8F8"/>
                </a:solidFill>
                <a:latin typeface="JetBrains Mono" pitchFamily="2" charset="0"/>
              </a:rPr>
              <a:t>	</a:t>
            </a:r>
            <a:r>
              <a:rPr lang="en-US" sz="1100" b="0" i="0" u="none" strike="noStrike" baseline="0" dirty="0">
                <a:solidFill>
                  <a:srgbClr val="6272A4"/>
                </a:solidFill>
                <a:latin typeface="JetBrains Mono" pitchFamily="2" charset="0"/>
              </a:rPr>
              <a:t>//Can</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be</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reassigned</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with</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span</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of</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same</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type</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&amp;</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size</a:t>
            </a:r>
            <a:endParaRPr lang="en-US"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a:solidFill>
                  <a:srgbClr val="9CDCFE"/>
                </a:solidFill>
                <a:latin typeface="JetBrains Mono" pitchFamily="2" charset="0"/>
              </a:rPr>
              <a:t>s1</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EC9B0"/>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9CDCFE"/>
                </a:solidFill>
                <a:latin typeface="JetBrains Mono" pitchFamily="2" charset="0"/>
              </a:rPr>
              <a:t>s2</a:t>
            </a:r>
            <a:r>
              <a:rPr lang="en-IN" sz="1100" b="0" i="0" u="none" strike="noStrike" baseline="0" dirty="0">
                <a:solidFill>
                  <a:srgbClr val="B4B4B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a:solidFill>
                  <a:srgbClr val="9CDCFE"/>
                </a:solidFill>
                <a:latin typeface="JetBrains Mono" pitchFamily="2" charset="0"/>
              </a:rPr>
              <a:t>s2</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EC9B0"/>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9CDCFE"/>
                </a:solidFill>
                <a:latin typeface="JetBrains Mono" pitchFamily="2" charset="0"/>
              </a:rPr>
              <a:t>s3</a:t>
            </a:r>
            <a:r>
              <a:rPr lang="en-IN" sz="1100" b="0" i="0" u="none" strike="noStrike" baseline="0" dirty="0">
                <a:solidFill>
                  <a:srgbClr val="B4B4B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p>
          <a:p>
            <a:pPr marR="0" algn="l" rtl="0"/>
            <a:r>
              <a:rPr lang="en-US" sz="1100" b="0" i="0" u="none" strike="noStrike" baseline="0" dirty="0">
                <a:solidFill>
                  <a:srgbClr val="F2F8F8"/>
                </a:solidFill>
                <a:latin typeface="JetBrains Mono" pitchFamily="2" charset="0"/>
              </a:rPr>
              <a:t>	</a:t>
            </a:r>
            <a:r>
              <a:rPr lang="en-US" sz="1100" b="0" i="0" u="none" strike="noStrike" baseline="0" dirty="0">
                <a:solidFill>
                  <a:srgbClr val="9CDCFE"/>
                </a:solidFill>
                <a:latin typeface="JetBrains Mono" pitchFamily="2" charset="0"/>
              </a:rPr>
              <a:t>s1</a:t>
            </a:r>
            <a:r>
              <a:rPr lang="en-US" sz="1100" b="0" i="0" u="none" strike="noStrike" baseline="0" dirty="0">
                <a:solidFill>
                  <a:srgbClr val="4EC9B0"/>
                </a:solidFill>
                <a:latin typeface="JetBrains Mono" pitchFamily="2" charset="0"/>
              </a:rPr>
              <a:t>[</a:t>
            </a:r>
            <a:r>
              <a:rPr lang="en-US" sz="1100" b="0" i="0" u="none" strike="noStrike" baseline="0" dirty="0">
                <a:solidFill>
                  <a:srgbClr val="BD93F9"/>
                </a:solidFill>
                <a:latin typeface="JetBrains Mono" pitchFamily="2" charset="0"/>
              </a:rPr>
              <a:t>0</a:t>
            </a:r>
            <a:r>
              <a:rPr lang="en-US" sz="1100" b="0" i="0" u="none" strike="noStrike" baseline="0" dirty="0">
                <a:solidFill>
                  <a:srgbClr val="4EC9B0"/>
                </a:solidFill>
                <a:latin typeface="JetBrains Mono" pitchFamily="2" charset="0"/>
              </a:rPr>
              <a:t>]</a:t>
            </a:r>
            <a:r>
              <a:rPr lang="en-US" sz="1100" b="0" i="0" u="none" strike="noStrike" baseline="0" dirty="0">
                <a:solidFill>
                  <a:srgbClr val="F2F8F8"/>
                </a:solidFill>
                <a:latin typeface="Cambria" panose="02040503050406030204" pitchFamily="18" charset="0"/>
              </a:rPr>
              <a:t> </a:t>
            </a:r>
            <a:r>
              <a:rPr lang="en-US" sz="1100" b="0" i="0" u="none" strike="noStrike" baseline="0" dirty="0">
                <a:solidFill>
                  <a:srgbClr val="B4B4B4"/>
                </a:solidFill>
                <a:latin typeface="JetBrains Mono" pitchFamily="2" charset="0"/>
              </a:rPr>
              <a:t>=</a:t>
            </a:r>
            <a:r>
              <a:rPr lang="en-US" sz="1100" b="0" i="0" u="none" strike="noStrike" baseline="0" dirty="0">
                <a:solidFill>
                  <a:srgbClr val="F2F8F8"/>
                </a:solidFill>
                <a:latin typeface="Cambria" panose="02040503050406030204" pitchFamily="18" charset="0"/>
              </a:rPr>
              <a:t> </a:t>
            </a:r>
            <a:r>
              <a:rPr lang="en-US" sz="1100" b="0" i="0" u="none" strike="noStrike" baseline="0" dirty="0">
                <a:solidFill>
                  <a:srgbClr val="BD93F9"/>
                </a:solidFill>
                <a:latin typeface="JetBrains Mono" pitchFamily="2" charset="0"/>
              </a:rPr>
              <a:t>100</a:t>
            </a:r>
            <a:r>
              <a:rPr lang="en-US" sz="1100" b="0" i="0" u="none" strike="noStrike" baseline="0" dirty="0">
                <a:solidFill>
                  <a:srgbClr val="B4B4B4"/>
                </a:solidFill>
                <a:latin typeface="JetBrains Mono" pitchFamily="2" charset="0"/>
              </a:rPr>
              <a:t>;</a:t>
            </a:r>
            <a:r>
              <a:rPr lang="en-US" sz="1100" b="0" i="0" u="none" strike="noStrike" baseline="0" dirty="0">
                <a:solidFill>
                  <a:srgbClr val="F2F8F8"/>
                </a:solidFill>
                <a:latin typeface="Cambria" panose="02040503050406030204" pitchFamily="18" charset="0"/>
              </a:rPr>
              <a:t> </a:t>
            </a:r>
            <a:r>
              <a:rPr lang="en-US" sz="1100" b="0" i="0" u="none" strike="noStrike" baseline="0" dirty="0">
                <a:solidFill>
                  <a:srgbClr val="6272A4"/>
                </a:solidFill>
                <a:latin typeface="JetBrains Mono" pitchFamily="2" charset="0"/>
              </a:rPr>
              <a:t>//Modifies</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original</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value</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in</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array</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a</a:t>
            </a:r>
            <a:endParaRPr lang="en-US"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p>
          <a:p>
            <a:pPr marR="0" algn="l" rtl="0"/>
            <a:r>
              <a:rPr lang="en-US" sz="1100" b="0" i="0" u="none" strike="noStrike" baseline="0" dirty="0">
                <a:solidFill>
                  <a:srgbClr val="F2F8F8"/>
                </a:solidFill>
                <a:latin typeface="JetBrains Mono" pitchFamily="2" charset="0"/>
              </a:rPr>
              <a:t>	</a:t>
            </a:r>
            <a:r>
              <a:rPr lang="en-US" sz="1100" b="0" i="0" u="none" strike="noStrike" baseline="0" dirty="0">
                <a:solidFill>
                  <a:srgbClr val="6272A4"/>
                </a:solidFill>
                <a:latin typeface="JetBrains Mono" pitchFamily="2" charset="0"/>
              </a:rPr>
              <a:t>//Use</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const</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type</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to</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prevent</a:t>
            </a:r>
            <a:r>
              <a:rPr lang="en-US" sz="1100" b="0" i="0" u="none" strike="noStrike" baseline="0" dirty="0">
                <a:solidFill>
                  <a:srgbClr val="6272A4"/>
                </a:solidFill>
                <a:latin typeface="Cambria" panose="02040503050406030204" pitchFamily="18" charset="0"/>
              </a:rPr>
              <a:t> </a:t>
            </a:r>
            <a:r>
              <a:rPr lang="en-US" sz="1100" b="0" i="0" u="none" strike="noStrike" baseline="0" dirty="0">
                <a:solidFill>
                  <a:srgbClr val="6272A4"/>
                </a:solidFill>
                <a:latin typeface="JetBrains Mono" pitchFamily="2" charset="0"/>
              </a:rPr>
              <a:t>modification</a:t>
            </a:r>
            <a:endParaRPr lang="en-US" sz="1100" b="0" i="0" u="none" strike="noStrike" baseline="0" dirty="0">
              <a:solidFill>
                <a:srgbClr val="F2F8F8"/>
              </a:solidFill>
              <a:latin typeface="JetBrains Mono" pitchFamily="2" charset="0"/>
            </a:endParaRPr>
          </a:p>
          <a:p>
            <a:pPr marR="0" algn="l" rtl="0"/>
            <a:r>
              <a:rPr lang="en-US" sz="1100" b="0" i="0" u="none" strike="noStrike" baseline="0" dirty="0">
                <a:solidFill>
                  <a:srgbClr val="F2F8F8"/>
                </a:solidFill>
                <a:latin typeface="JetBrains Mono" pitchFamily="2" charset="0"/>
              </a:rPr>
              <a:t>	</a:t>
            </a:r>
            <a:r>
              <a:rPr lang="en-US" sz="1100" b="0" i="0" u="none" strike="noStrike" baseline="0" dirty="0">
                <a:solidFill>
                  <a:srgbClr val="44AACC"/>
                </a:solidFill>
                <a:latin typeface="JetBrains Mono" pitchFamily="2" charset="0"/>
              </a:rPr>
              <a:t>std</a:t>
            </a:r>
            <a:r>
              <a:rPr lang="en-US" sz="1100" b="0" i="0" u="none" strike="noStrike" baseline="0" dirty="0">
                <a:solidFill>
                  <a:srgbClr val="B4B4B4"/>
                </a:solidFill>
                <a:latin typeface="JetBrains Mono" pitchFamily="2" charset="0"/>
              </a:rPr>
              <a:t>::</a:t>
            </a:r>
            <a:r>
              <a:rPr lang="en-US" sz="1100" b="0" i="0" u="none" strike="noStrike" baseline="0" dirty="0">
                <a:solidFill>
                  <a:srgbClr val="FF7A17"/>
                </a:solidFill>
                <a:latin typeface="JetBrains Mono" pitchFamily="2" charset="0"/>
              </a:rPr>
              <a:t>span</a:t>
            </a:r>
            <a:r>
              <a:rPr lang="en-US" sz="1100" b="0" i="0" u="none" strike="noStrike" baseline="0" dirty="0">
                <a:solidFill>
                  <a:srgbClr val="B4B4B4"/>
                </a:solidFill>
                <a:latin typeface="JetBrains Mono" pitchFamily="2" charset="0"/>
              </a:rPr>
              <a:t>&lt;</a:t>
            </a:r>
            <a:r>
              <a:rPr lang="en-US" sz="1100" b="0" i="0" u="none" strike="noStrike" baseline="0" dirty="0">
                <a:solidFill>
                  <a:srgbClr val="80B0E0"/>
                </a:solidFill>
                <a:latin typeface="JetBrains Mono" pitchFamily="2" charset="0"/>
              </a:rPr>
              <a:t>const</a:t>
            </a:r>
            <a:r>
              <a:rPr lang="en-US" sz="1100" b="0" i="0" u="none" strike="noStrike" baseline="0" dirty="0">
                <a:solidFill>
                  <a:srgbClr val="F2F8F8"/>
                </a:solidFill>
                <a:latin typeface="Cambria" panose="02040503050406030204" pitchFamily="18" charset="0"/>
              </a:rPr>
              <a:t> </a:t>
            </a:r>
            <a:r>
              <a:rPr lang="en-US" sz="1100" b="0" i="0" u="none" strike="noStrike" baseline="0" dirty="0">
                <a:solidFill>
                  <a:srgbClr val="B0E080"/>
                </a:solidFill>
                <a:latin typeface="JetBrains Mono" pitchFamily="2" charset="0"/>
              </a:rPr>
              <a:t>int</a:t>
            </a:r>
            <a:r>
              <a:rPr lang="en-US" sz="1100" b="0" i="0" u="none" strike="noStrike" baseline="0" dirty="0">
                <a:solidFill>
                  <a:srgbClr val="B4B4B4"/>
                </a:solidFill>
                <a:latin typeface="JetBrains Mono" pitchFamily="2" charset="0"/>
              </a:rPr>
              <a:t>,</a:t>
            </a:r>
            <a:r>
              <a:rPr lang="en-US" sz="1100" b="0" i="0" u="none" strike="noStrike" baseline="0" dirty="0">
                <a:solidFill>
                  <a:srgbClr val="F2F8F8"/>
                </a:solidFill>
                <a:latin typeface="Cambria" panose="02040503050406030204" pitchFamily="18" charset="0"/>
              </a:rPr>
              <a:t> </a:t>
            </a:r>
            <a:r>
              <a:rPr lang="en-US" sz="1100" b="0" i="0" u="none" strike="noStrike" baseline="0" dirty="0">
                <a:solidFill>
                  <a:srgbClr val="BD93F9"/>
                </a:solidFill>
                <a:latin typeface="JetBrains Mono" pitchFamily="2" charset="0"/>
              </a:rPr>
              <a:t>5</a:t>
            </a:r>
            <a:r>
              <a:rPr lang="en-US" sz="1100" b="0" i="0" u="none" strike="noStrike" baseline="0" dirty="0">
                <a:solidFill>
                  <a:srgbClr val="B4B4B4"/>
                </a:solidFill>
                <a:latin typeface="JetBrains Mono" pitchFamily="2" charset="0"/>
              </a:rPr>
              <a:t>&gt;</a:t>
            </a:r>
            <a:r>
              <a:rPr lang="en-US" sz="1100" b="0" i="0" u="none" strike="noStrike" baseline="0" dirty="0">
                <a:solidFill>
                  <a:srgbClr val="F2F8F8"/>
                </a:solidFill>
                <a:latin typeface="Cambria" panose="02040503050406030204" pitchFamily="18" charset="0"/>
              </a:rPr>
              <a:t> </a:t>
            </a:r>
            <a:r>
              <a:rPr lang="en-US" sz="1100" b="0" i="0" u="none" strike="noStrike" baseline="0" dirty="0">
                <a:solidFill>
                  <a:srgbClr val="9CDCFE"/>
                </a:solidFill>
                <a:latin typeface="JetBrains Mono" pitchFamily="2" charset="0"/>
              </a:rPr>
              <a:t>s6</a:t>
            </a:r>
            <a:r>
              <a:rPr lang="en-US" sz="1100" b="0" i="0" u="none" strike="noStrike" baseline="0" dirty="0">
                <a:solidFill>
                  <a:srgbClr val="F2F8F8"/>
                </a:solidFill>
                <a:latin typeface="Cambria" panose="02040503050406030204" pitchFamily="18" charset="0"/>
              </a:rPr>
              <a:t> </a:t>
            </a:r>
            <a:r>
              <a:rPr lang="en-US" sz="1100" b="0" i="0" u="none" strike="noStrike" baseline="0" dirty="0">
                <a:solidFill>
                  <a:srgbClr val="4EC9B0"/>
                </a:solidFill>
                <a:latin typeface="JetBrains Mono" pitchFamily="2" charset="0"/>
              </a:rPr>
              <a:t>=</a:t>
            </a:r>
            <a:r>
              <a:rPr lang="en-US" sz="1100" b="0" i="0" u="none" strike="noStrike" baseline="0" dirty="0">
                <a:solidFill>
                  <a:srgbClr val="F2F8F8"/>
                </a:solidFill>
                <a:latin typeface="Cambria" panose="02040503050406030204" pitchFamily="18" charset="0"/>
              </a:rPr>
              <a:t> </a:t>
            </a:r>
            <a:r>
              <a:rPr lang="en-US" sz="1100" b="0" i="0" u="none" strike="noStrike" baseline="0" dirty="0">
                <a:solidFill>
                  <a:srgbClr val="9CDCFE"/>
                </a:solidFill>
                <a:latin typeface="JetBrains Mono" pitchFamily="2" charset="0"/>
              </a:rPr>
              <a:t>a</a:t>
            </a:r>
            <a:r>
              <a:rPr lang="en-US" sz="1100" b="0" i="0" u="none" strike="noStrike" baseline="0" dirty="0">
                <a:solidFill>
                  <a:srgbClr val="B4B4B4"/>
                </a:solidFill>
                <a:latin typeface="JetBrains Mono" pitchFamily="2" charset="0"/>
              </a:rPr>
              <a:t>;</a:t>
            </a:r>
            <a:endParaRPr lang="en-US"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a:solidFill>
                  <a:srgbClr val="6272A4"/>
                </a:solidFill>
                <a:latin typeface="JetBrains Mono" pitchFamily="2" charset="0"/>
              </a:rPr>
              <a:t>//s6[0]</a:t>
            </a:r>
            <a:r>
              <a:rPr lang="en-IN" sz="1100" b="0" i="0" u="none" strike="noStrike" baseline="0" dirty="0">
                <a:solidFill>
                  <a:srgbClr val="6272A4"/>
                </a:solidFill>
                <a:latin typeface="Cambria" panose="02040503050406030204" pitchFamily="18" charset="0"/>
              </a:rPr>
              <a:t> </a:t>
            </a:r>
            <a:r>
              <a:rPr lang="en-IN" sz="1100" b="0" i="0" u="none" strike="noStrike" baseline="0" dirty="0">
                <a:solidFill>
                  <a:srgbClr val="6272A4"/>
                </a:solidFill>
                <a:latin typeface="JetBrains Mono" pitchFamily="2" charset="0"/>
              </a:rPr>
              <a:t>=</a:t>
            </a:r>
            <a:r>
              <a:rPr lang="en-IN" sz="1100" b="0" i="0" u="none" strike="noStrike" baseline="0" dirty="0">
                <a:solidFill>
                  <a:srgbClr val="6272A4"/>
                </a:solidFill>
                <a:latin typeface="Cambria" panose="02040503050406030204" pitchFamily="18" charset="0"/>
              </a:rPr>
              <a:t> </a:t>
            </a:r>
            <a:r>
              <a:rPr lang="en-IN" sz="1100" b="0" i="0" u="none" strike="noStrike" baseline="0" dirty="0">
                <a:solidFill>
                  <a:srgbClr val="6272A4"/>
                </a:solidFill>
                <a:latin typeface="JetBrains Mono" pitchFamily="2" charset="0"/>
              </a:rPr>
              <a:t>100</a:t>
            </a:r>
            <a:r>
              <a:rPr lang="en-IN" sz="1100" b="0" i="0" u="none" strike="noStrike" baseline="0" dirty="0">
                <a:solidFill>
                  <a:srgbClr val="6272A4"/>
                </a:solidFill>
                <a:latin typeface="Cambria" panose="02040503050406030204" pitchFamily="18" charset="0"/>
              </a:rPr>
              <a:t> </a:t>
            </a:r>
            <a:r>
              <a:rPr lang="en-IN" sz="1100" b="0" i="0" u="none" strike="noStrike" baseline="0" dirty="0">
                <a:solidFill>
                  <a:srgbClr val="6272A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p>
          <a:p>
            <a:pPr marR="0" algn="l" rtl="0"/>
            <a:r>
              <a:rPr lang="en-IN" sz="1100" b="0" i="0" u="none" strike="noStrike" baseline="0" dirty="0">
                <a:solidFill>
                  <a:srgbClr val="EFB839"/>
                </a:solidFill>
                <a:latin typeface="JetBrains Mono" pitchFamily="2" charset="0"/>
              </a:rPr>
              <a:t>}</a:t>
            </a:r>
            <a:endParaRPr lang="en-IN" sz="1100" b="0" i="0" u="none" strike="noStrike" baseline="0" dirty="0">
              <a:solidFill>
                <a:srgbClr val="F2F8F8"/>
              </a:solidFill>
              <a:latin typeface="JetBrains Mono" pitchFamily="2" charset="0"/>
            </a:endParaRPr>
          </a:p>
        </p:txBody>
      </p:sp>
    </p:spTree>
    <p:extLst>
      <p:ext uri="{BB962C8B-B14F-4D97-AF65-F5344CB8AC3E}">
        <p14:creationId xmlns:p14="http://schemas.microsoft.com/office/powerpoint/2010/main" val="15165438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F9F0-09E8-A3B2-7150-D0BD66D7D141}"/>
              </a:ext>
            </a:extLst>
          </p:cNvPr>
          <p:cNvSpPr>
            <a:spLocks noGrp="1"/>
          </p:cNvSpPr>
          <p:nvPr>
            <p:ph type="title"/>
          </p:nvPr>
        </p:nvSpPr>
        <p:spPr/>
        <p:txBody>
          <a:bodyPr/>
          <a:lstStyle/>
          <a:p>
            <a:r>
              <a:rPr lang="en-US" dirty="0"/>
              <a:t>Dynamic Extent</a:t>
            </a:r>
            <a:endParaRPr lang="en-IN" dirty="0"/>
          </a:p>
        </p:txBody>
      </p:sp>
      <p:sp>
        <p:nvSpPr>
          <p:cNvPr id="3" name="Content Placeholder 2">
            <a:extLst>
              <a:ext uri="{FF2B5EF4-FFF2-40B4-BE49-F238E27FC236}">
                <a16:creationId xmlns:a16="http://schemas.microsoft.com/office/drawing/2014/main" id="{69EA7167-503A-9BB9-617C-C97ADE291B92}"/>
              </a:ext>
            </a:extLst>
          </p:cNvPr>
          <p:cNvSpPr>
            <a:spLocks noGrp="1"/>
          </p:cNvSpPr>
          <p:nvPr>
            <p:ph idx="1"/>
          </p:nvPr>
        </p:nvSpPr>
        <p:spPr/>
        <p:txBody>
          <a:bodyPr>
            <a:normAutofit fontScale="92500" lnSpcReduction="20000"/>
          </a:bodyPr>
          <a:lstStyle/>
          <a:p>
            <a:r>
              <a:rPr lang="en-US" dirty="0"/>
              <a:t>If the number of elements is not fixed, the span will have a dynamic extent</a:t>
            </a:r>
          </a:p>
          <a:p>
            <a:r>
              <a:rPr lang="en-US" dirty="0"/>
              <a:t>The number of elements will change due to reassignment to a new range</a:t>
            </a:r>
          </a:p>
          <a:p>
            <a:r>
              <a:rPr lang="en-US" dirty="0"/>
              <a:t>Such span is created without specifying the size as a template argument</a:t>
            </a:r>
          </a:p>
          <a:p>
            <a:pPr lvl="1"/>
            <a:r>
              <a:rPr lang="en-US" dirty="0"/>
              <a:t>either ascertained automatically during initialization from a range</a:t>
            </a:r>
          </a:p>
          <a:p>
            <a:pPr lvl="1"/>
            <a:r>
              <a:rPr lang="en-US" dirty="0"/>
              <a:t>specified as a constructor argument along with </a:t>
            </a:r>
            <a:r>
              <a:rPr lang="en-US" i="1" dirty="0"/>
              <a:t>data()</a:t>
            </a:r>
          </a:p>
          <a:p>
            <a:r>
              <a:rPr lang="en-US" dirty="0"/>
              <a:t>You must ensure the span refers to a valid range</a:t>
            </a:r>
          </a:p>
          <a:p>
            <a:endParaRPr lang="en-IN" dirty="0"/>
          </a:p>
        </p:txBody>
      </p:sp>
    </p:spTree>
    <p:extLst>
      <p:ext uri="{BB962C8B-B14F-4D97-AF65-F5344CB8AC3E}">
        <p14:creationId xmlns:p14="http://schemas.microsoft.com/office/powerpoint/2010/main" val="27974267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144A6B-CA43-252B-14A7-D2CB5591C155}"/>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3DB2D77A-9C59-6948-64A7-B6CE81D81BB7}"/>
              </a:ext>
            </a:extLst>
          </p:cNvPr>
          <p:cNvSpPr txBox="1"/>
          <p:nvPr/>
        </p:nvSpPr>
        <p:spPr>
          <a:xfrm>
            <a:off x="3503599" y="1882370"/>
            <a:ext cx="5184802" cy="4524315"/>
          </a:xfrm>
          <a:prstGeom prst="rect">
            <a:avLst/>
          </a:prstGeom>
          <a:solidFill>
            <a:schemeClr val="bg1">
              <a:lumMod val="95000"/>
              <a:lumOff val="5000"/>
            </a:schemeClr>
          </a:solidFill>
        </p:spPr>
        <p:txBody>
          <a:bodyPr wrap="square">
            <a:spAutoFit/>
          </a:bodyPr>
          <a:lstStyle/>
          <a:p>
            <a:pPr marR="0" algn="l" rtl="0"/>
            <a:r>
              <a:rPr lang="en-IN" sz="1200" b="0" i="0" u="none" strike="noStrike" baseline="0" dirty="0">
                <a:solidFill>
                  <a:srgbClr val="B0E080"/>
                </a:solidFill>
                <a:latin typeface="JetBrains Mono" pitchFamily="2" charset="0"/>
              </a:rPr>
              <a:t>void</a:t>
            </a:r>
            <a:r>
              <a:rPr lang="en-IN" sz="1200" b="0" i="0" u="none" strike="noStrike" baseline="0" dirty="0">
                <a:solidFill>
                  <a:srgbClr val="F2F8F8"/>
                </a:solidFill>
                <a:latin typeface="Cambria" panose="02040503050406030204" pitchFamily="18" charset="0"/>
              </a:rPr>
              <a:t> </a:t>
            </a:r>
            <a:r>
              <a:rPr lang="en-IN" sz="1200" b="0" i="0" u="none" strike="noStrike" baseline="0" dirty="0" err="1">
                <a:solidFill>
                  <a:srgbClr val="00E6E6"/>
                </a:solidFill>
                <a:latin typeface="JetBrains Mono" pitchFamily="2" charset="0"/>
              </a:rPr>
              <a:t>DynamicExtent</a:t>
            </a:r>
            <a:r>
              <a:rPr lang="en-IN" sz="1200" b="0" i="0" u="none" strike="noStrike" baseline="0" dirty="0">
                <a:solidFill>
                  <a:srgbClr val="EFB839"/>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EFB839"/>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B0E080"/>
                </a:solidFill>
                <a:latin typeface="JetBrains Mono" pitchFamily="2" charset="0"/>
              </a:rPr>
              <a:t>int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9CDCFE"/>
                </a:solidFill>
                <a:latin typeface="JetBrains Mono" pitchFamily="2" charset="0"/>
              </a:rPr>
              <a:t>a</a:t>
            </a:r>
            <a:r>
              <a:rPr lang="en-IN" sz="1200" b="0" i="0" u="none" strike="noStrike" baseline="0" dirty="0">
                <a:solidFill>
                  <a:srgbClr val="B4B4B4"/>
                </a:solidFill>
                <a:latin typeface="JetBrains Mono" pitchFamily="2" charset="0"/>
              </a:rPr>
              <a:t>[]</a:t>
            </a:r>
            <a:r>
              <a:rPr lang="en-IN" sz="1200" b="0" i="0" u="none" strike="noStrike" baseline="0" dirty="0">
                <a:solidFill>
                  <a:srgbClr val="65ADE5"/>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BD93F9"/>
                </a:solidFill>
                <a:latin typeface="JetBrains Mono" pitchFamily="2" charset="0"/>
              </a:rPr>
              <a:t>1</a:t>
            </a:r>
            <a:r>
              <a:rPr lang="en-IN" sz="1200" b="0" i="0" u="none" strike="noStrike" baseline="0" dirty="0">
                <a:solidFill>
                  <a:srgbClr val="B4B4B4"/>
                </a:solidFill>
                <a:latin typeface="JetBrains Mono" pitchFamily="2" charset="0"/>
              </a:rPr>
              <a:t>,</a:t>
            </a:r>
            <a:r>
              <a:rPr lang="en-IN" sz="1200" b="0" i="0" u="none" strike="noStrike" baseline="0" dirty="0">
                <a:solidFill>
                  <a:srgbClr val="BD93F9"/>
                </a:solidFill>
                <a:latin typeface="JetBrains Mono" pitchFamily="2" charset="0"/>
              </a:rPr>
              <a:t>2</a:t>
            </a:r>
            <a:r>
              <a:rPr lang="en-IN" sz="1200" b="0" i="0" u="none" strike="noStrike" baseline="0" dirty="0">
                <a:solidFill>
                  <a:srgbClr val="B4B4B4"/>
                </a:solidFill>
                <a:latin typeface="JetBrains Mono" pitchFamily="2" charset="0"/>
              </a:rPr>
              <a:t>,</a:t>
            </a:r>
            <a:r>
              <a:rPr lang="en-IN" sz="1200" b="0" i="0" u="none" strike="noStrike" baseline="0" dirty="0">
                <a:solidFill>
                  <a:srgbClr val="BD93F9"/>
                </a:solidFill>
                <a:latin typeface="JetBrains Mono" pitchFamily="2" charset="0"/>
              </a:rPr>
              <a:t>3</a:t>
            </a:r>
            <a:r>
              <a:rPr lang="en-IN" sz="1200" b="0" i="0" u="none" strike="noStrike" baseline="0" dirty="0">
                <a:solidFill>
                  <a:srgbClr val="B4B4B4"/>
                </a:solidFill>
                <a:latin typeface="JetBrains Mono" pitchFamily="2" charset="0"/>
              </a:rPr>
              <a:t>,</a:t>
            </a:r>
            <a:r>
              <a:rPr lang="en-IN" sz="1200" b="0" i="0" u="none" strike="noStrike" baseline="0" dirty="0">
                <a:solidFill>
                  <a:srgbClr val="BD93F9"/>
                </a:solidFill>
                <a:latin typeface="JetBrains Mono" pitchFamily="2" charset="0"/>
              </a:rPr>
              <a:t>4</a:t>
            </a:r>
            <a:r>
              <a:rPr lang="en-IN" sz="1200" b="0" i="0" u="none" strike="noStrike" baseline="0" dirty="0">
                <a:solidFill>
                  <a:srgbClr val="B4B4B4"/>
                </a:solidFill>
                <a:latin typeface="JetBrains Mono" pitchFamily="2" charset="0"/>
              </a:rPr>
              <a:t>,</a:t>
            </a:r>
            <a:r>
              <a:rPr lang="en-IN" sz="1200" b="0" i="0" u="none" strike="noStrike" baseline="0" dirty="0">
                <a:solidFill>
                  <a:srgbClr val="BD93F9"/>
                </a:solidFill>
                <a:latin typeface="JetBrains Mono" pitchFamily="2" charset="0"/>
              </a:rPr>
              <a:t>5</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65ADE5"/>
                </a:solidFill>
                <a:latin typeface="JetBrains Mono" pitchFamily="2" charset="0"/>
              </a:rPr>
              <a:t>}</a:t>
            </a:r>
            <a:r>
              <a:rPr lang="en-IN" sz="1200" b="0" i="0" u="none" strike="noStrike" baseline="0" dirty="0">
                <a:solidFill>
                  <a:srgbClr val="B4B4B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44AACC"/>
                </a:solidFill>
                <a:latin typeface="JetBrains Mono" pitchFamily="2" charset="0"/>
              </a:rPr>
              <a:t>std</a:t>
            </a:r>
            <a:r>
              <a:rPr lang="en-IN" sz="1200" b="0" i="0" u="none" strike="noStrike" baseline="0" dirty="0">
                <a:solidFill>
                  <a:srgbClr val="B4B4B4"/>
                </a:solidFill>
                <a:latin typeface="JetBrains Mono" pitchFamily="2" charset="0"/>
              </a:rPr>
              <a:t>::</a:t>
            </a:r>
            <a:r>
              <a:rPr lang="en-IN" sz="1200" b="0" i="0" u="none" strike="noStrike" baseline="0" dirty="0">
                <a:solidFill>
                  <a:srgbClr val="FF7A17"/>
                </a:solidFill>
                <a:latin typeface="JetBrains Mono" pitchFamily="2" charset="0"/>
              </a:rPr>
              <a:t>array</a:t>
            </a:r>
            <a:r>
              <a:rPr lang="en-IN" sz="1200" b="0" i="0" u="none" strike="noStrike" baseline="0" dirty="0">
                <a:solidFill>
                  <a:srgbClr val="F2F8F8"/>
                </a:solidFill>
                <a:latin typeface="Cambria" panose="02040503050406030204" pitchFamily="18" charset="0"/>
              </a:rPr>
              <a:t> </a:t>
            </a:r>
            <a:r>
              <a:rPr lang="en-IN" sz="1200" b="0" i="0" u="none" strike="noStrike" baseline="0" dirty="0" err="1">
                <a:solidFill>
                  <a:srgbClr val="9CDCFE"/>
                </a:solidFill>
                <a:latin typeface="JetBrains Mono" pitchFamily="2" charset="0"/>
              </a:rPr>
              <a:t>arr</a:t>
            </a:r>
            <a:r>
              <a:rPr lang="en-IN" sz="1200" b="0" i="0" u="none" strike="noStrike" baseline="0" dirty="0">
                <a:solidFill>
                  <a:srgbClr val="4EC9B0"/>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BD93F9"/>
                </a:solidFill>
                <a:latin typeface="JetBrains Mono" pitchFamily="2" charset="0"/>
              </a:rPr>
              <a:t>1</a:t>
            </a:r>
            <a:r>
              <a:rPr lang="en-IN" sz="1200" b="0" i="0" u="none" strike="noStrike" baseline="0" dirty="0">
                <a:solidFill>
                  <a:srgbClr val="B4B4B4"/>
                </a:solidFill>
                <a:latin typeface="JetBrains Mono" pitchFamily="2" charset="0"/>
              </a:rPr>
              <a:t>,</a:t>
            </a:r>
            <a:r>
              <a:rPr lang="en-IN" sz="1200" b="0" i="0" u="none" strike="noStrike" baseline="0" dirty="0">
                <a:solidFill>
                  <a:srgbClr val="BD93F9"/>
                </a:solidFill>
                <a:latin typeface="JetBrains Mono" pitchFamily="2" charset="0"/>
              </a:rPr>
              <a:t>2</a:t>
            </a:r>
            <a:r>
              <a:rPr lang="en-IN" sz="1200" b="0" i="0" u="none" strike="noStrike" baseline="0" dirty="0">
                <a:solidFill>
                  <a:srgbClr val="B4B4B4"/>
                </a:solidFill>
                <a:latin typeface="JetBrains Mono" pitchFamily="2" charset="0"/>
              </a:rPr>
              <a:t>,</a:t>
            </a:r>
            <a:r>
              <a:rPr lang="en-IN" sz="1200" b="0" i="0" u="none" strike="noStrike" baseline="0" dirty="0">
                <a:solidFill>
                  <a:srgbClr val="BD93F9"/>
                </a:solidFill>
                <a:latin typeface="JetBrains Mono" pitchFamily="2" charset="0"/>
              </a:rPr>
              <a:t>3</a:t>
            </a:r>
            <a:r>
              <a:rPr lang="en-IN" sz="1200" b="0" i="0" u="none" strike="noStrike" baseline="0" dirty="0">
                <a:solidFill>
                  <a:srgbClr val="B4B4B4"/>
                </a:solidFill>
                <a:latin typeface="JetBrains Mono" pitchFamily="2" charset="0"/>
              </a:rPr>
              <a:t>,</a:t>
            </a:r>
            <a:r>
              <a:rPr lang="en-IN" sz="1200" b="0" i="0" u="none" strike="noStrike" baseline="0" dirty="0">
                <a:solidFill>
                  <a:srgbClr val="BD93F9"/>
                </a:solidFill>
                <a:latin typeface="JetBrains Mono" pitchFamily="2" charset="0"/>
              </a:rPr>
              <a:t>4</a:t>
            </a:r>
            <a:r>
              <a:rPr lang="en-IN" sz="1200" b="0" i="0" u="none" strike="noStrike" baseline="0" dirty="0">
                <a:solidFill>
                  <a:srgbClr val="B4B4B4"/>
                </a:solidFill>
                <a:latin typeface="JetBrains Mono" pitchFamily="2" charset="0"/>
              </a:rPr>
              <a:t>,</a:t>
            </a:r>
            <a:r>
              <a:rPr lang="en-IN" sz="1200" b="0" i="0" u="none" strike="noStrike" baseline="0" dirty="0">
                <a:solidFill>
                  <a:srgbClr val="BD93F9"/>
                </a:solidFill>
                <a:latin typeface="JetBrains Mono" pitchFamily="2" charset="0"/>
              </a:rPr>
              <a:t>5</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4EC9B0"/>
                </a:solidFill>
                <a:latin typeface="JetBrains Mono" pitchFamily="2" charset="0"/>
              </a:rPr>
              <a:t>}</a:t>
            </a:r>
            <a:r>
              <a:rPr lang="en-IN" sz="1200" b="0" i="0" u="none" strike="noStrike" baseline="0" dirty="0">
                <a:solidFill>
                  <a:srgbClr val="B4B4B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44AACC"/>
                </a:solidFill>
                <a:latin typeface="JetBrains Mono" pitchFamily="2" charset="0"/>
              </a:rPr>
              <a:t>std</a:t>
            </a:r>
            <a:r>
              <a:rPr lang="en-IN" sz="1200" b="0" i="0" u="none" strike="noStrike" baseline="0" dirty="0">
                <a:solidFill>
                  <a:srgbClr val="B4B4B4"/>
                </a:solidFill>
                <a:latin typeface="JetBrains Mono" pitchFamily="2" charset="0"/>
              </a:rPr>
              <a:t>::</a:t>
            </a:r>
            <a:r>
              <a:rPr lang="en-IN" sz="1200" b="0" i="0" u="none" strike="noStrike" baseline="0" dirty="0">
                <a:solidFill>
                  <a:srgbClr val="FF7A17"/>
                </a:solidFill>
                <a:latin typeface="JetBrains Mono" pitchFamily="2" charset="0"/>
              </a:rPr>
              <a:t>vector</a:t>
            </a:r>
            <a:r>
              <a:rPr lang="en-IN" sz="1200" b="0" i="0" u="none" strike="noStrike" baseline="0" dirty="0">
                <a:solidFill>
                  <a:srgbClr val="F2F8F8"/>
                </a:solidFill>
                <a:latin typeface="Cambria" panose="02040503050406030204" pitchFamily="18" charset="0"/>
              </a:rPr>
              <a:t> </a:t>
            </a:r>
            <a:r>
              <a:rPr lang="en-IN" sz="1200" b="0" i="0" u="none" strike="noStrike" baseline="0" dirty="0" err="1">
                <a:solidFill>
                  <a:srgbClr val="9CDCFE"/>
                </a:solidFill>
                <a:latin typeface="JetBrains Mono" pitchFamily="2" charset="0"/>
              </a:rPr>
              <a:t>vec</a:t>
            </a:r>
            <a:r>
              <a:rPr lang="en-IN" sz="1200" b="0" i="0" u="none" strike="noStrike" baseline="0" dirty="0">
                <a:solidFill>
                  <a:srgbClr val="4EC9B0"/>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BD93F9"/>
                </a:solidFill>
                <a:latin typeface="JetBrains Mono" pitchFamily="2" charset="0"/>
              </a:rPr>
              <a:t>1</a:t>
            </a:r>
            <a:r>
              <a:rPr lang="en-IN" sz="1200" b="0" i="0" u="none" strike="noStrike" baseline="0" dirty="0">
                <a:solidFill>
                  <a:srgbClr val="B4B4B4"/>
                </a:solidFill>
                <a:latin typeface="JetBrains Mono" pitchFamily="2" charset="0"/>
              </a:rPr>
              <a:t>,</a:t>
            </a:r>
            <a:r>
              <a:rPr lang="en-IN" sz="1200" b="0" i="0" u="none" strike="noStrike" baseline="0" dirty="0">
                <a:solidFill>
                  <a:srgbClr val="BD93F9"/>
                </a:solidFill>
                <a:latin typeface="JetBrains Mono" pitchFamily="2" charset="0"/>
              </a:rPr>
              <a:t>2</a:t>
            </a:r>
            <a:r>
              <a:rPr lang="en-IN" sz="1200" b="0" i="0" u="none" strike="noStrike" baseline="0" dirty="0">
                <a:solidFill>
                  <a:srgbClr val="B4B4B4"/>
                </a:solidFill>
                <a:latin typeface="JetBrains Mono" pitchFamily="2" charset="0"/>
              </a:rPr>
              <a:t>,</a:t>
            </a:r>
            <a:r>
              <a:rPr lang="en-IN" sz="1200" b="0" i="0" u="none" strike="noStrike" baseline="0" dirty="0">
                <a:solidFill>
                  <a:srgbClr val="BD93F9"/>
                </a:solidFill>
                <a:latin typeface="JetBrains Mono" pitchFamily="2" charset="0"/>
              </a:rPr>
              <a:t>3</a:t>
            </a:r>
            <a:r>
              <a:rPr lang="en-IN" sz="1200" b="0" i="0" u="none" strike="noStrike" baseline="0" dirty="0">
                <a:solidFill>
                  <a:srgbClr val="B4B4B4"/>
                </a:solidFill>
                <a:latin typeface="JetBrains Mono" pitchFamily="2" charset="0"/>
              </a:rPr>
              <a:t>,</a:t>
            </a:r>
            <a:r>
              <a:rPr lang="en-IN" sz="1200" b="0" i="0" u="none" strike="noStrike" baseline="0" dirty="0">
                <a:solidFill>
                  <a:srgbClr val="BD93F9"/>
                </a:solidFill>
                <a:latin typeface="JetBrains Mono" pitchFamily="2" charset="0"/>
              </a:rPr>
              <a:t>4</a:t>
            </a:r>
            <a:r>
              <a:rPr lang="en-IN" sz="1200" b="0" i="0" u="none" strike="noStrike" baseline="0" dirty="0">
                <a:solidFill>
                  <a:srgbClr val="B4B4B4"/>
                </a:solidFill>
                <a:latin typeface="JetBrains Mono" pitchFamily="2" charset="0"/>
              </a:rPr>
              <a:t>,</a:t>
            </a:r>
            <a:r>
              <a:rPr lang="en-IN" sz="1200" b="0" i="0" u="none" strike="noStrike" baseline="0" dirty="0">
                <a:solidFill>
                  <a:srgbClr val="BD93F9"/>
                </a:solidFill>
                <a:latin typeface="JetBrains Mono" pitchFamily="2" charset="0"/>
              </a:rPr>
              <a:t>5</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4EC9B0"/>
                </a:solidFill>
                <a:latin typeface="JetBrains Mono" pitchFamily="2" charset="0"/>
              </a:rPr>
              <a:t>}</a:t>
            </a:r>
            <a:r>
              <a:rPr lang="en-IN" sz="1200" b="0" i="0" u="none" strike="noStrike" baseline="0" dirty="0">
                <a:solidFill>
                  <a:srgbClr val="B4B4B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6272A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US" sz="1200" b="0" i="0" u="none" strike="noStrike" baseline="0" dirty="0">
                <a:solidFill>
                  <a:srgbClr val="6272A4"/>
                </a:solidFill>
                <a:latin typeface="JetBrains Mono" pitchFamily="2" charset="0"/>
              </a:rPr>
              <a:t>	</a:t>
            </a:r>
            <a:r>
              <a:rPr lang="en-US" sz="1200" b="0" i="0" u="none" strike="noStrike" baseline="0" dirty="0">
                <a:solidFill>
                  <a:srgbClr val="6272A4"/>
                </a:solidFill>
                <a:latin typeface="Cambria" panose="02040503050406030204" pitchFamily="18" charset="0"/>
              </a:rPr>
              <a:t> </a:t>
            </a:r>
            <a:r>
              <a:rPr lang="en-US" sz="1200" b="0" i="0" u="none" strike="noStrike" baseline="0" dirty="0">
                <a:solidFill>
                  <a:srgbClr val="6272A4"/>
                </a:solidFill>
                <a:latin typeface="JetBrains Mono" pitchFamily="2" charset="0"/>
              </a:rPr>
              <a:t>*</a:t>
            </a:r>
            <a:r>
              <a:rPr lang="en-US" sz="1200" b="0" i="0" u="none" strike="noStrike" baseline="0" dirty="0">
                <a:solidFill>
                  <a:srgbClr val="6272A4"/>
                </a:solidFill>
                <a:latin typeface="Cambria" panose="02040503050406030204" pitchFamily="18" charset="0"/>
              </a:rPr>
              <a:t> </a:t>
            </a:r>
            <a:r>
              <a:rPr lang="en-US" sz="1200" b="0" i="0" u="none" strike="noStrike" baseline="0" dirty="0">
                <a:solidFill>
                  <a:srgbClr val="6272A4"/>
                </a:solidFill>
                <a:latin typeface="JetBrains Mono" pitchFamily="2" charset="0"/>
              </a:rPr>
              <a:t>Never</a:t>
            </a:r>
            <a:r>
              <a:rPr lang="en-US" sz="1200" b="0" i="0" u="none" strike="noStrike" baseline="0" dirty="0">
                <a:solidFill>
                  <a:srgbClr val="6272A4"/>
                </a:solidFill>
                <a:latin typeface="Cambria" panose="02040503050406030204" pitchFamily="18" charset="0"/>
              </a:rPr>
              <a:t> </a:t>
            </a:r>
            <a:r>
              <a:rPr lang="en-US" sz="1200" b="0" i="0" u="none" strike="noStrike" baseline="0" dirty="0">
                <a:solidFill>
                  <a:srgbClr val="6272A4"/>
                </a:solidFill>
                <a:latin typeface="JetBrains Mono" pitchFamily="2" charset="0"/>
              </a:rPr>
              <a:t>uses</a:t>
            </a:r>
            <a:r>
              <a:rPr lang="en-US" sz="1200" b="0" i="0" u="none" strike="noStrike" baseline="0" dirty="0">
                <a:solidFill>
                  <a:srgbClr val="6272A4"/>
                </a:solidFill>
                <a:latin typeface="Cambria" panose="02040503050406030204" pitchFamily="18" charset="0"/>
              </a:rPr>
              <a:t> </a:t>
            </a:r>
            <a:r>
              <a:rPr lang="en-US" sz="1200" b="0" i="0" u="none" strike="noStrike" baseline="0" dirty="0">
                <a:solidFill>
                  <a:srgbClr val="6272A4"/>
                </a:solidFill>
                <a:latin typeface="JetBrains Mono" pitchFamily="2" charset="0"/>
              </a:rPr>
              <a:t>the</a:t>
            </a:r>
            <a:r>
              <a:rPr lang="en-US" sz="1200" b="0" i="0" u="none" strike="noStrike" baseline="0" dirty="0">
                <a:solidFill>
                  <a:srgbClr val="6272A4"/>
                </a:solidFill>
                <a:latin typeface="Cambria" panose="02040503050406030204" pitchFamily="18" charset="0"/>
              </a:rPr>
              <a:t> </a:t>
            </a:r>
            <a:r>
              <a:rPr lang="en-US" sz="1200" b="0" i="0" u="none" strike="noStrike" baseline="0" dirty="0">
                <a:solidFill>
                  <a:srgbClr val="6272A4"/>
                </a:solidFill>
                <a:latin typeface="JetBrains Mono" pitchFamily="2" charset="0"/>
              </a:rPr>
              <a:t>size</a:t>
            </a:r>
            <a:r>
              <a:rPr lang="en-US" sz="1200" b="0" i="0" u="none" strike="noStrike" baseline="0" dirty="0">
                <a:solidFill>
                  <a:srgbClr val="6272A4"/>
                </a:solidFill>
                <a:latin typeface="Cambria" panose="02040503050406030204" pitchFamily="18" charset="0"/>
              </a:rPr>
              <a:t> </a:t>
            </a:r>
            <a:r>
              <a:rPr lang="en-US" sz="1200" b="0" i="0" u="none" strike="noStrike" baseline="0" dirty="0">
                <a:solidFill>
                  <a:srgbClr val="6272A4"/>
                </a:solidFill>
                <a:latin typeface="JetBrains Mono" pitchFamily="2" charset="0"/>
              </a:rPr>
              <a:t>as</a:t>
            </a:r>
            <a:r>
              <a:rPr lang="en-US" sz="1200" b="0" i="0" u="none" strike="noStrike" baseline="0" dirty="0">
                <a:solidFill>
                  <a:srgbClr val="6272A4"/>
                </a:solidFill>
                <a:latin typeface="Cambria" panose="02040503050406030204" pitchFamily="18" charset="0"/>
              </a:rPr>
              <a:t> </a:t>
            </a:r>
            <a:r>
              <a:rPr lang="en-US" sz="1200" b="0" i="0" u="none" strike="noStrike" baseline="0" dirty="0">
                <a:solidFill>
                  <a:srgbClr val="6272A4"/>
                </a:solidFill>
                <a:latin typeface="JetBrains Mono" pitchFamily="2" charset="0"/>
              </a:rPr>
              <a:t>template</a:t>
            </a:r>
            <a:r>
              <a:rPr lang="en-US" sz="1200" b="0" i="0" u="none" strike="noStrike" baseline="0" dirty="0">
                <a:solidFill>
                  <a:srgbClr val="6272A4"/>
                </a:solidFill>
                <a:latin typeface="Cambria" panose="02040503050406030204" pitchFamily="18" charset="0"/>
              </a:rPr>
              <a:t> </a:t>
            </a:r>
            <a:r>
              <a:rPr lang="en-US" sz="1200" b="0" i="0" u="none" strike="noStrike" baseline="0" dirty="0">
                <a:solidFill>
                  <a:srgbClr val="6272A4"/>
                </a:solidFill>
                <a:latin typeface="JetBrains Mono" pitchFamily="2" charset="0"/>
              </a:rPr>
              <a:t>argument</a:t>
            </a:r>
            <a:endParaRPr lang="en-US" sz="1200" b="0" i="0" u="none" strike="noStrike" baseline="0" dirty="0">
              <a:solidFill>
                <a:srgbClr val="F2F8F8"/>
              </a:solidFill>
              <a:latin typeface="JetBrains Mono" pitchFamily="2" charset="0"/>
            </a:endParaRPr>
          </a:p>
          <a:p>
            <a:pPr marR="0" algn="l" rtl="0"/>
            <a:r>
              <a:rPr lang="en-IN" sz="1200" b="0" i="0" u="none" strike="noStrike" baseline="0" dirty="0">
                <a:solidFill>
                  <a:srgbClr val="6272A4"/>
                </a:solidFill>
                <a:latin typeface="JetBrains Mono" pitchFamily="2" charset="0"/>
              </a:rPr>
              <a:t>	</a:t>
            </a:r>
            <a:r>
              <a:rPr lang="en-IN" sz="1200" b="0" i="0" u="none" strike="noStrike" baseline="0" dirty="0">
                <a:solidFill>
                  <a:srgbClr val="6272A4"/>
                </a:solidFill>
                <a:latin typeface="Cambria" panose="02040503050406030204" pitchFamily="18" charset="0"/>
              </a:rPr>
              <a:t> </a:t>
            </a:r>
            <a:r>
              <a:rPr lang="en-IN" sz="1200" b="0" i="0" u="none" strike="noStrike" baseline="0" dirty="0">
                <a:solidFill>
                  <a:srgbClr val="6272A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44AACC"/>
                </a:solidFill>
                <a:latin typeface="JetBrains Mono" pitchFamily="2" charset="0"/>
              </a:rPr>
              <a:t>std</a:t>
            </a:r>
            <a:r>
              <a:rPr lang="en-IN" sz="1200" b="0" i="0" u="none" strike="noStrike" baseline="0" dirty="0">
                <a:solidFill>
                  <a:srgbClr val="B4B4B4"/>
                </a:solidFill>
                <a:latin typeface="JetBrains Mono" pitchFamily="2" charset="0"/>
              </a:rPr>
              <a:t>::</a:t>
            </a:r>
            <a:r>
              <a:rPr lang="en-IN" sz="1200" b="0" i="0" u="none" strike="noStrike" baseline="0" dirty="0">
                <a:solidFill>
                  <a:srgbClr val="FF7A17"/>
                </a:solidFill>
                <a:latin typeface="JetBrains Mono" pitchFamily="2" charset="0"/>
              </a:rPr>
              <a:t>span</a:t>
            </a:r>
            <a:r>
              <a:rPr lang="en-IN" sz="1200" b="0" i="0" u="none" strike="noStrike" baseline="0" dirty="0">
                <a:solidFill>
                  <a:srgbClr val="B4B4B4"/>
                </a:solidFill>
                <a:latin typeface="JetBrains Mono" pitchFamily="2" charset="0"/>
              </a:rPr>
              <a:t>&lt;</a:t>
            </a:r>
            <a:r>
              <a:rPr lang="en-IN" sz="1200" b="0" i="0" u="none" strike="noStrike" baseline="0" dirty="0">
                <a:solidFill>
                  <a:srgbClr val="B0E080"/>
                </a:solidFill>
                <a:latin typeface="JetBrains Mono" pitchFamily="2" charset="0"/>
              </a:rPr>
              <a:t>int</a:t>
            </a:r>
            <a:r>
              <a:rPr lang="en-IN" sz="1200" b="0" i="0" u="none" strike="noStrike" baseline="0" dirty="0">
                <a:solidFill>
                  <a:srgbClr val="B4B4B4"/>
                </a:solidFill>
                <a:latin typeface="JetBrains Mono" pitchFamily="2" charset="0"/>
              </a:rPr>
              <a:t>&gt;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9CDCFE"/>
                </a:solidFill>
                <a:latin typeface="JetBrains Mono" pitchFamily="2" charset="0"/>
              </a:rPr>
              <a:t>s1</a:t>
            </a:r>
            <a:r>
              <a:rPr lang="en-IN" sz="1200" b="0" i="0" u="none" strike="noStrike" baseline="0" dirty="0">
                <a:solidFill>
                  <a:srgbClr val="4EC9B0"/>
                </a:solidFill>
                <a:latin typeface="JetBrains Mono" pitchFamily="2" charset="0"/>
              </a:rPr>
              <a:t>{}</a:t>
            </a:r>
            <a:r>
              <a:rPr lang="en-IN" sz="1200" b="0" i="0" u="none" strike="noStrike" baseline="0" dirty="0">
                <a:solidFill>
                  <a:srgbClr val="B4B4B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US" sz="1200" b="0" i="0" u="none" strike="noStrike" baseline="0" dirty="0">
                <a:solidFill>
                  <a:srgbClr val="F2F8F8"/>
                </a:solidFill>
                <a:latin typeface="JetBrains Mono" pitchFamily="2" charset="0"/>
              </a:rPr>
              <a:t>	</a:t>
            </a:r>
            <a:r>
              <a:rPr lang="en-US" sz="1200" b="0" i="0" u="none" strike="noStrike" baseline="0" dirty="0">
                <a:solidFill>
                  <a:srgbClr val="44AACC"/>
                </a:solidFill>
                <a:latin typeface="JetBrains Mono" pitchFamily="2" charset="0"/>
              </a:rPr>
              <a:t>std</a:t>
            </a:r>
            <a:r>
              <a:rPr lang="en-US" sz="1200" b="0" i="0" u="none" strike="noStrike" baseline="0" dirty="0">
                <a:solidFill>
                  <a:srgbClr val="B4B4B4"/>
                </a:solidFill>
                <a:latin typeface="JetBrains Mono" pitchFamily="2" charset="0"/>
              </a:rPr>
              <a:t>::</a:t>
            </a:r>
            <a:r>
              <a:rPr lang="en-US" sz="1200" b="0" i="0" u="none" strike="noStrike" baseline="0" dirty="0">
                <a:solidFill>
                  <a:srgbClr val="FF7A17"/>
                </a:solidFill>
                <a:latin typeface="JetBrains Mono" pitchFamily="2" charset="0"/>
              </a:rPr>
              <a:t>span</a:t>
            </a:r>
            <a:r>
              <a:rPr lang="en-US" sz="1200" b="0" i="0" u="none" strike="noStrike" baseline="0" dirty="0">
                <a:solidFill>
                  <a:srgbClr val="B4B4B4"/>
                </a:solidFill>
                <a:latin typeface="JetBrains Mono" pitchFamily="2" charset="0"/>
              </a:rPr>
              <a:t>&lt;</a:t>
            </a:r>
            <a:r>
              <a:rPr lang="en-US" sz="1200" b="0" i="0" u="none" strike="noStrike" baseline="0" dirty="0">
                <a:solidFill>
                  <a:srgbClr val="B0E080"/>
                </a:solidFill>
                <a:latin typeface="JetBrains Mono" pitchFamily="2" charset="0"/>
              </a:rPr>
              <a:t>int</a:t>
            </a:r>
            <a:r>
              <a:rPr lang="en-US" sz="1200" b="0" i="0" u="none" strike="noStrike" baseline="0" dirty="0">
                <a:solidFill>
                  <a:srgbClr val="B4B4B4"/>
                </a:solidFill>
                <a:latin typeface="JetBrains Mono" pitchFamily="2" charset="0"/>
              </a:rPr>
              <a:t>&gt;</a:t>
            </a:r>
            <a:r>
              <a:rPr lang="en-US" sz="1200" b="0" i="0" u="none" strike="noStrike" baseline="0" dirty="0">
                <a:solidFill>
                  <a:srgbClr val="F2F8F8"/>
                </a:solidFill>
                <a:latin typeface="Cambria" panose="02040503050406030204" pitchFamily="18" charset="0"/>
              </a:rPr>
              <a:t> </a:t>
            </a:r>
            <a:r>
              <a:rPr lang="en-US" sz="1200" b="0" i="0" u="none" strike="noStrike" baseline="0" dirty="0">
                <a:solidFill>
                  <a:srgbClr val="9CDCFE"/>
                </a:solidFill>
                <a:latin typeface="JetBrains Mono" pitchFamily="2" charset="0"/>
              </a:rPr>
              <a:t>s2</a:t>
            </a:r>
            <a:r>
              <a:rPr lang="en-US" sz="1200" b="0" i="0" u="none" strike="noStrike" baseline="0" dirty="0">
                <a:solidFill>
                  <a:srgbClr val="4EC9B0"/>
                </a:solidFill>
                <a:latin typeface="JetBrains Mono" pitchFamily="2" charset="0"/>
              </a:rPr>
              <a:t>{</a:t>
            </a:r>
            <a:r>
              <a:rPr lang="en-US" sz="1200" b="0" i="0" u="none" strike="noStrike" baseline="0" dirty="0">
                <a:solidFill>
                  <a:srgbClr val="F2F8F8"/>
                </a:solidFill>
                <a:latin typeface="Cambria" panose="02040503050406030204" pitchFamily="18" charset="0"/>
              </a:rPr>
              <a:t> </a:t>
            </a:r>
            <a:r>
              <a:rPr lang="en-US" sz="1200" b="0" i="0" u="none" strike="noStrike" baseline="0" dirty="0">
                <a:solidFill>
                  <a:srgbClr val="9CDCFE"/>
                </a:solidFill>
                <a:latin typeface="JetBrains Mono" pitchFamily="2" charset="0"/>
              </a:rPr>
              <a:t>a</a:t>
            </a:r>
            <a:r>
              <a:rPr lang="en-US" sz="1200" b="0" i="0" u="none" strike="noStrike" baseline="0" dirty="0">
                <a:solidFill>
                  <a:srgbClr val="B4B4B4"/>
                </a:solidFill>
                <a:latin typeface="JetBrains Mono" pitchFamily="2" charset="0"/>
              </a:rPr>
              <a:t>,</a:t>
            </a:r>
            <a:r>
              <a:rPr lang="en-US" sz="1200" b="0" i="0" u="none" strike="noStrike" baseline="0" dirty="0">
                <a:solidFill>
                  <a:srgbClr val="BD93F9"/>
                </a:solidFill>
                <a:latin typeface="JetBrains Mono" pitchFamily="2" charset="0"/>
              </a:rPr>
              <a:t>3</a:t>
            </a:r>
            <a:r>
              <a:rPr lang="en-US" sz="1200" b="0" i="0" u="none" strike="noStrike" baseline="0" dirty="0">
                <a:solidFill>
                  <a:srgbClr val="F2F8F8"/>
                </a:solidFill>
                <a:latin typeface="Cambria" panose="02040503050406030204" pitchFamily="18" charset="0"/>
              </a:rPr>
              <a:t> </a:t>
            </a:r>
            <a:r>
              <a:rPr lang="en-US" sz="1200" b="0" i="0" u="none" strike="noStrike" baseline="0" dirty="0">
                <a:solidFill>
                  <a:srgbClr val="4EC9B0"/>
                </a:solidFill>
                <a:latin typeface="JetBrains Mono" pitchFamily="2" charset="0"/>
              </a:rPr>
              <a:t>}</a:t>
            </a:r>
            <a:r>
              <a:rPr lang="en-US" sz="1200" b="0" i="0" u="none" strike="noStrike" baseline="0" dirty="0">
                <a:solidFill>
                  <a:srgbClr val="B4B4B4"/>
                </a:solidFill>
                <a:latin typeface="JetBrains Mono" pitchFamily="2" charset="0"/>
              </a:rPr>
              <a:t>;</a:t>
            </a:r>
            <a:endParaRPr lang="en-US" sz="1200" b="0" i="0" u="none" strike="noStrike" baseline="0" dirty="0">
              <a:solidFill>
                <a:srgbClr val="F2F8F8"/>
              </a:solidFill>
              <a:latin typeface="JetBrains Mono" pitchFamily="2" charset="0"/>
            </a:endParaRPr>
          </a:p>
          <a:p>
            <a:pPr marR="0" algn="l" rtl="0"/>
            <a:r>
              <a:rPr lang="en-US" sz="1200" b="0" i="0" u="none" strike="noStrike" baseline="0" dirty="0">
                <a:solidFill>
                  <a:srgbClr val="F2F8F8"/>
                </a:solidFill>
                <a:latin typeface="JetBrains Mono" pitchFamily="2" charset="0"/>
              </a:rPr>
              <a:t>	</a:t>
            </a:r>
            <a:r>
              <a:rPr lang="en-US" sz="1200" b="0" i="0" u="none" strike="noStrike" baseline="0" dirty="0">
                <a:solidFill>
                  <a:srgbClr val="44AACC"/>
                </a:solidFill>
                <a:latin typeface="JetBrains Mono" pitchFamily="2" charset="0"/>
              </a:rPr>
              <a:t>std</a:t>
            </a:r>
            <a:r>
              <a:rPr lang="en-US" sz="1200" b="0" i="0" u="none" strike="noStrike" baseline="0" dirty="0">
                <a:solidFill>
                  <a:srgbClr val="B4B4B4"/>
                </a:solidFill>
                <a:latin typeface="JetBrains Mono" pitchFamily="2" charset="0"/>
              </a:rPr>
              <a:t>::</a:t>
            </a:r>
            <a:r>
              <a:rPr lang="en-US" sz="1200" b="0" i="0" u="none" strike="noStrike" baseline="0" dirty="0">
                <a:solidFill>
                  <a:srgbClr val="FF7A17"/>
                </a:solidFill>
                <a:latin typeface="JetBrains Mono" pitchFamily="2" charset="0"/>
              </a:rPr>
              <a:t>span</a:t>
            </a:r>
            <a:r>
              <a:rPr lang="en-US" sz="1200" b="0" i="0" u="none" strike="noStrike" baseline="0" dirty="0">
                <a:solidFill>
                  <a:srgbClr val="B4B4B4"/>
                </a:solidFill>
                <a:latin typeface="JetBrains Mono" pitchFamily="2" charset="0"/>
              </a:rPr>
              <a:t>&lt;</a:t>
            </a:r>
            <a:r>
              <a:rPr lang="en-US" sz="1200" b="0" i="0" u="none" strike="noStrike" baseline="0" dirty="0">
                <a:solidFill>
                  <a:srgbClr val="B0E080"/>
                </a:solidFill>
                <a:latin typeface="JetBrains Mono" pitchFamily="2" charset="0"/>
              </a:rPr>
              <a:t>int</a:t>
            </a:r>
            <a:r>
              <a:rPr lang="en-US" sz="1200" b="0" i="0" u="none" strike="noStrike" baseline="0" dirty="0">
                <a:solidFill>
                  <a:srgbClr val="B4B4B4"/>
                </a:solidFill>
                <a:latin typeface="JetBrains Mono" pitchFamily="2" charset="0"/>
              </a:rPr>
              <a:t>&gt;</a:t>
            </a:r>
            <a:r>
              <a:rPr lang="en-US" sz="1200" b="0" i="0" u="none" strike="noStrike" baseline="0" dirty="0">
                <a:solidFill>
                  <a:srgbClr val="F2F8F8"/>
                </a:solidFill>
                <a:latin typeface="Cambria" panose="02040503050406030204" pitchFamily="18" charset="0"/>
              </a:rPr>
              <a:t> </a:t>
            </a:r>
            <a:r>
              <a:rPr lang="en-US" sz="1200" b="0" i="0" u="none" strike="noStrike" baseline="0" dirty="0">
                <a:solidFill>
                  <a:srgbClr val="9CDCFE"/>
                </a:solidFill>
                <a:latin typeface="JetBrains Mono" pitchFamily="2" charset="0"/>
              </a:rPr>
              <a:t>s3</a:t>
            </a:r>
            <a:r>
              <a:rPr lang="en-US" sz="1200" b="0" i="0" u="none" strike="noStrike" baseline="0" dirty="0">
                <a:solidFill>
                  <a:srgbClr val="4EC9B0"/>
                </a:solidFill>
                <a:latin typeface="JetBrains Mono" pitchFamily="2" charset="0"/>
              </a:rPr>
              <a:t>{</a:t>
            </a:r>
            <a:r>
              <a:rPr lang="en-US" sz="1200" b="0" i="0" u="none" strike="noStrike" baseline="0" dirty="0">
                <a:solidFill>
                  <a:srgbClr val="F2F8F8"/>
                </a:solidFill>
                <a:latin typeface="Cambria" panose="02040503050406030204" pitchFamily="18" charset="0"/>
              </a:rPr>
              <a:t> </a:t>
            </a:r>
            <a:r>
              <a:rPr lang="en-US" sz="1200" b="0" i="0" u="none" strike="noStrike" baseline="0" dirty="0">
                <a:solidFill>
                  <a:srgbClr val="9CDCFE"/>
                </a:solidFill>
                <a:latin typeface="JetBrains Mono" pitchFamily="2" charset="0"/>
              </a:rPr>
              <a:t>a</a:t>
            </a:r>
            <a:r>
              <a:rPr lang="en-US" sz="1200" b="0" i="0" u="none" strike="noStrike" baseline="0" dirty="0">
                <a:solidFill>
                  <a:srgbClr val="F2F8F8"/>
                </a:solidFill>
                <a:latin typeface="Cambria" panose="02040503050406030204" pitchFamily="18" charset="0"/>
              </a:rPr>
              <a:t> </a:t>
            </a:r>
            <a:r>
              <a:rPr lang="en-US" sz="1200" b="0" i="0" u="none" strike="noStrike" baseline="0" dirty="0">
                <a:solidFill>
                  <a:srgbClr val="4EC9B0"/>
                </a:solidFill>
                <a:latin typeface="JetBrains Mono" pitchFamily="2" charset="0"/>
              </a:rPr>
              <a:t>}</a:t>
            </a:r>
            <a:r>
              <a:rPr lang="en-US" sz="1200" b="0" i="0" u="none" strike="noStrike" baseline="0" dirty="0">
                <a:solidFill>
                  <a:srgbClr val="B4B4B4"/>
                </a:solidFill>
                <a:latin typeface="JetBrains Mono" pitchFamily="2" charset="0"/>
              </a:rPr>
              <a:t>;</a:t>
            </a:r>
            <a:endParaRPr lang="en-US"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44AACC"/>
                </a:solidFill>
                <a:latin typeface="JetBrains Mono" pitchFamily="2" charset="0"/>
              </a:rPr>
              <a:t>std</a:t>
            </a:r>
            <a:r>
              <a:rPr lang="en-IN" sz="1200" b="0" i="0" u="none" strike="noStrike" baseline="0" dirty="0">
                <a:solidFill>
                  <a:srgbClr val="B4B4B4"/>
                </a:solidFill>
                <a:latin typeface="JetBrains Mono" pitchFamily="2" charset="0"/>
              </a:rPr>
              <a:t>::</a:t>
            </a:r>
            <a:r>
              <a:rPr lang="en-IN" sz="1200" b="0" i="0" u="none" strike="noStrike" baseline="0" dirty="0">
                <a:solidFill>
                  <a:srgbClr val="FF7A17"/>
                </a:solidFill>
                <a:latin typeface="JetBrains Mono" pitchFamily="2" charset="0"/>
              </a:rPr>
              <a:t>span</a:t>
            </a:r>
            <a:r>
              <a:rPr lang="en-IN" sz="1200" b="0" i="0" u="none" strike="noStrike" baseline="0" dirty="0">
                <a:solidFill>
                  <a:srgbClr val="B4B4B4"/>
                </a:solidFill>
                <a:latin typeface="JetBrains Mono" pitchFamily="2" charset="0"/>
              </a:rPr>
              <a:t>&lt;</a:t>
            </a:r>
            <a:r>
              <a:rPr lang="en-IN" sz="1200" b="0" i="0" u="none" strike="noStrike" baseline="0" dirty="0">
                <a:solidFill>
                  <a:srgbClr val="B0E080"/>
                </a:solidFill>
                <a:latin typeface="JetBrains Mono" pitchFamily="2" charset="0"/>
              </a:rPr>
              <a:t>int</a:t>
            </a:r>
            <a:r>
              <a:rPr lang="en-IN" sz="1200" b="0" i="0" u="none" strike="noStrike" baseline="0" dirty="0">
                <a:solidFill>
                  <a:srgbClr val="B4B4B4"/>
                </a:solidFill>
                <a:latin typeface="JetBrains Mono" pitchFamily="2" charset="0"/>
              </a:rPr>
              <a:t>&gt;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9CDCFE"/>
                </a:solidFill>
                <a:latin typeface="JetBrains Mono" pitchFamily="2" charset="0"/>
              </a:rPr>
              <a:t>s4</a:t>
            </a:r>
            <a:r>
              <a:rPr lang="en-IN" sz="1200" b="0" i="0" u="none" strike="noStrike" baseline="0" dirty="0">
                <a:solidFill>
                  <a:srgbClr val="4EC9B0"/>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err="1">
                <a:solidFill>
                  <a:srgbClr val="9CDCFE"/>
                </a:solidFill>
                <a:latin typeface="JetBrains Mono" pitchFamily="2" charset="0"/>
              </a:rPr>
              <a:t>arr</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4EC9B0"/>
                </a:solidFill>
                <a:latin typeface="JetBrains Mono" pitchFamily="2" charset="0"/>
              </a:rPr>
              <a:t>}</a:t>
            </a:r>
            <a:r>
              <a:rPr lang="en-IN" sz="1200" b="0" i="0" u="none" strike="noStrike" baseline="0" dirty="0">
                <a:solidFill>
                  <a:srgbClr val="B4B4B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p>
          <a:p>
            <a:pPr marR="0" algn="l" rtl="0"/>
            <a:r>
              <a:rPr lang="en-US" sz="1200" b="0" i="0" u="none" strike="noStrike" baseline="0" dirty="0">
                <a:solidFill>
                  <a:srgbClr val="F2F8F8"/>
                </a:solidFill>
                <a:latin typeface="JetBrains Mono" pitchFamily="2" charset="0"/>
              </a:rPr>
              <a:t>	</a:t>
            </a:r>
            <a:r>
              <a:rPr lang="en-US" sz="1200" b="0" i="0" u="none" strike="noStrike" baseline="0" dirty="0">
                <a:solidFill>
                  <a:srgbClr val="44AACC"/>
                </a:solidFill>
                <a:latin typeface="JetBrains Mono" pitchFamily="2" charset="0"/>
              </a:rPr>
              <a:t>std</a:t>
            </a:r>
            <a:r>
              <a:rPr lang="en-US" sz="1200" b="0" i="0" u="none" strike="noStrike" baseline="0" dirty="0">
                <a:solidFill>
                  <a:srgbClr val="B4B4B4"/>
                </a:solidFill>
                <a:latin typeface="JetBrains Mono" pitchFamily="2" charset="0"/>
              </a:rPr>
              <a:t>::</a:t>
            </a:r>
            <a:r>
              <a:rPr lang="en-US" sz="1200" b="0" i="0" u="none" strike="noStrike" baseline="0" dirty="0">
                <a:solidFill>
                  <a:srgbClr val="FF7A17"/>
                </a:solidFill>
                <a:latin typeface="JetBrains Mono" pitchFamily="2" charset="0"/>
              </a:rPr>
              <a:t>span</a:t>
            </a:r>
            <a:r>
              <a:rPr lang="en-US" sz="1200" b="0" i="0" u="none" strike="noStrike" baseline="0" dirty="0">
                <a:solidFill>
                  <a:srgbClr val="F2F8F8"/>
                </a:solidFill>
                <a:latin typeface="Cambria" panose="02040503050406030204" pitchFamily="18" charset="0"/>
              </a:rPr>
              <a:t> </a:t>
            </a:r>
            <a:r>
              <a:rPr lang="en-US" sz="1200" b="0" i="0" u="none" strike="noStrike" baseline="0" dirty="0">
                <a:solidFill>
                  <a:srgbClr val="9CDCFE"/>
                </a:solidFill>
                <a:latin typeface="JetBrains Mono" pitchFamily="2" charset="0"/>
              </a:rPr>
              <a:t>s5</a:t>
            </a:r>
            <a:r>
              <a:rPr lang="en-US" sz="1200" b="0" i="0" u="none" strike="noStrike" baseline="0" dirty="0">
                <a:solidFill>
                  <a:srgbClr val="4EC9B0"/>
                </a:solidFill>
                <a:latin typeface="JetBrains Mono" pitchFamily="2" charset="0"/>
              </a:rPr>
              <a:t>{</a:t>
            </a:r>
            <a:r>
              <a:rPr lang="en-US" sz="1200" b="0" i="0" u="none" strike="noStrike" baseline="0" dirty="0">
                <a:solidFill>
                  <a:srgbClr val="F2F8F8"/>
                </a:solidFill>
                <a:latin typeface="Cambria" panose="02040503050406030204" pitchFamily="18" charset="0"/>
              </a:rPr>
              <a:t> </a:t>
            </a:r>
            <a:r>
              <a:rPr lang="en-US" sz="1200" b="0" i="0" u="none" strike="noStrike" baseline="0" dirty="0">
                <a:solidFill>
                  <a:srgbClr val="44AACC"/>
                </a:solidFill>
                <a:latin typeface="JetBrains Mono" pitchFamily="2" charset="0"/>
              </a:rPr>
              <a:t>std</a:t>
            </a:r>
            <a:r>
              <a:rPr lang="en-US" sz="1200" b="0" i="0" u="none" strike="noStrike" baseline="0" dirty="0">
                <a:solidFill>
                  <a:srgbClr val="B4B4B4"/>
                </a:solidFill>
                <a:latin typeface="JetBrains Mono" pitchFamily="2" charset="0"/>
              </a:rPr>
              <a:t>::</a:t>
            </a:r>
            <a:r>
              <a:rPr lang="en-US" sz="1200" b="0" i="0" u="none" strike="noStrike" baseline="0" dirty="0">
                <a:solidFill>
                  <a:srgbClr val="00E6E6"/>
                </a:solidFill>
                <a:latin typeface="JetBrains Mono" pitchFamily="2" charset="0"/>
              </a:rPr>
              <a:t>data</a:t>
            </a:r>
            <a:r>
              <a:rPr lang="en-US" sz="1200" b="0" i="0" u="none" strike="noStrike" baseline="0" dirty="0">
                <a:solidFill>
                  <a:srgbClr val="EA66BA"/>
                </a:solidFill>
                <a:latin typeface="JetBrains Mono" pitchFamily="2" charset="0"/>
              </a:rPr>
              <a:t>(</a:t>
            </a:r>
            <a:r>
              <a:rPr lang="en-US" sz="1200" b="0" i="0" u="none" strike="noStrike" baseline="0" dirty="0">
                <a:solidFill>
                  <a:srgbClr val="9CDCFE"/>
                </a:solidFill>
                <a:latin typeface="JetBrains Mono" pitchFamily="2" charset="0"/>
              </a:rPr>
              <a:t>a</a:t>
            </a:r>
            <a:r>
              <a:rPr lang="en-US" sz="1200" b="0" i="0" u="none" strike="noStrike" baseline="0" dirty="0">
                <a:solidFill>
                  <a:srgbClr val="EA66BA"/>
                </a:solidFill>
                <a:latin typeface="JetBrains Mono" pitchFamily="2" charset="0"/>
              </a:rPr>
              <a:t>)</a:t>
            </a:r>
            <a:r>
              <a:rPr lang="en-US" sz="1200" b="0" i="0" u="none" strike="noStrike" baseline="0" dirty="0">
                <a:solidFill>
                  <a:srgbClr val="B4B4B4"/>
                </a:solidFill>
                <a:latin typeface="JetBrains Mono" pitchFamily="2" charset="0"/>
              </a:rPr>
              <a:t>,</a:t>
            </a:r>
            <a:r>
              <a:rPr lang="en-US" sz="1200" b="0" i="0" u="none" strike="noStrike" baseline="0" dirty="0">
                <a:solidFill>
                  <a:srgbClr val="BD93F9"/>
                </a:solidFill>
                <a:latin typeface="JetBrains Mono" pitchFamily="2" charset="0"/>
              </a:rPr>
              <a:t>3</a:t>
            </a:r>
            <a:r>
              <a:rPr lang="en-US" sz="1200" b="0" i="0" u="none" strike="noStrike" baseline="0" dirty="0">
                <a:solidFill>
                  <a:srgbClr val="F2F8F8"/>
                </a:solidFill>
                <a:latin typeface="Cambria" panose="02040503050406030204" pitchFamily="18" charset="0"/>
              </a:rPr>
              <a:t> </a:t>
            </a:r>
            <a:r>
              <a:rPr lang="en-US" sz="1200" b="0" i="0" u="none" strike="noStrike" baseline="0" dirty="0">
                <a:solidFill>
                  <a:srgbClr val="4EC9B0"/>
                </a:solidFill>
                <a:latin typeface="JetBrains Mono" pitchFamily="2" charset="0"/>
              </a:rPr>
              <a:t>}</a:t>
            </a:r>
            <a:r>
              <a:rPr lang="en-US" sz="1200" b="0" i="0" u="none" strike="noStrike" baseline="0" dirty="0">
                <a:solidFill>
                  <a:srgbClr val="B4B4B4"/>
                </a:solidFill>
                <a:latin typeface="JetBrains Mono" pitchFamily="2" charset="0"/>
              </a:rPr>
              <a:t>;</a:t>
            </a:r>
            <a:endParaRPr lang="en-US"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44AACC"/>
                </a:solidFill>
                <a:latin typeface="JetBrains Mono" pitchFamily="2" charset="0"/>
              </a:rPr>
              <a:t>std</a:t>
            </a:r>
            <a:r>
              <a:rPr lang="en-IN" sz="1200" b="0" i="0" u="none" strike="noStrike" baseline="0" dirty="0">
                <a:solidFill>
                  <a:srgbClr val="B4B4B4"/>
                </a:solidFill>
                <a:latin typeface="JetBrains Mono" pitchFamily="2" charset="0"/>
              </a:rPr>
              <a:t>::</a:t>
            </a:r>
            <a:r>
              <a:rPr lang="en-IN" sz="1200" b="0" i="0" u="none" strike="noStrike" baseline="0" dirty="0">
                <a:solidFill>
                  <a:srgbClr val="FF7A17"/>
                </a:solidFill>
                <a:latin typeface="JetBrains Mono" pitchFamily="2" charset="0"/>
              </a:rPr>
              <a:t>span</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9CDCFE"/>
                </a:solidFill>
                <a:latin typeface="JetBrains Mono" pitchFamily="2" charset="0"/>
              </a:rPr>
              <a:t>s6</a:t>
            </a:r>
            <a:r>
              <a:rPr lang="en-IN" sz="1200" b="0" i="0" u="none" strike="noStrike" baseline="0" dirty="0">
                <a:solidFill>
                  <a:srgbClr val="4EC9B0"/>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err="1">
                <a:solidFill>
                  <a:srgbClr val="9CDCFE"/>
                </a:solidFill>
                <a:latin typeface="JetBrains Mono" pitchFamily="2" charset="0"/>
              </a:rPr>
              <a:t>arr</a:t>
            </a:r>
            <a:r>
              <a:rPr lang="en-IN" sz="1200" b="0" i="0" u="none" strike="noStrike" baseline="0" dirty="0" err="1">
                <a:solidFill>
                  <a:srgbClr val="B4B4B4"/>
                </a:solidFill>
                <a:latin typeface="JetBrains Mono" pitchFamily="2" charset="0"/>
              </a:rPr>
              <a:t>.</a:t>
            </a:r>
            <a:r>
              <a:rPr lang="en-IN" sz="1200" b="0" i="0" u="none" strike="noStrike" baseline="0" dirty="0" err="1">
                <a:solidFill>
                  <a:srgbClr val="8EBBDF"/>
                </a:solidFill>
                <a:latin typeface="JetBrains Mono" pitchFamily="2" charset="0"/>
              </a:rPr>
              <a:t>data</a:t>
            </a:r>
            <a:r>
              <a:rPr lang="en-IN" sz="1200" b="0" i="0" u="none" strike="noStrike" baseline="0" dirty="0">
                <a:solidFill>
                  <a:srgbClr val="EA66BA"/>
                </a:solidFill>
                <a:latin typeface="JetBrains Mono" pitchFamily="2" charset="0"/>
              </a:rPr>
              <a:t>()</a:t>
            </a:r>
            <a:r>
              <a:rPr lang="en-IN" sz="1200" b="0" i="0" u="none" strike="noStrike" baseline="0" dirty="0">
                <a:solidFill>
                  <a:srgbClr val="B4B4B4"/>
                </a:solidFill>
                <a:latin typeface="JetBrains Mono" pitchFamily="2" charset="0"/>
              </a:rPr>
              <a:t>,</a:t>
            </a:r>
            <a:r>
              <a:rPr lang="en-IN" sz="1200" b="0" i="0" u="none" strike="noStrike" baseline="0" dirty="0">
                <a:solidFill>
                  <a:srgbClr val="BD93F9"/>
                </a:solidFill>
                <a:latin typeface="JetBrains Mono" pitchFamily="2" charset="0"/>
              </a:rPr>
              <a:t>3</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4EC9B0"/>
                </a:solidFill>
                <a:latin typeface="JetBrains Mono" pitchFamily="2" charset="0"/>
              </a:rPr>
              <a:t>}</a:t>
            </a:r>
            <a:r>
              <a:rPr lang="en-IN" sz="1200" b="0" i="0" u="none" strike="noStrike" baseline="0" dirty="0">
                <a:solidFill>
                  <a:srgbClr val="B4B4B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44AACC"/>
                </a:solidFill>
                <a:latin typeface="JetBrains Mono" pitchFamily="2" charset="0"/>
              </a:rPr>
              <a:t>std</a:t>
            </a:r>
            <a:r>
              <a:rPr lang="en-IN" sz="1200" b="0" i="0" u="none" strike="noStrike" baseline="0" dirty="0">
                <a:solidFill>
                  <a:srgbClr val="B4B4B4"/>
                </a:solidFill>
                <a:latin typeface="JetBrains Mono" pitchFamily="2" charset="0"/>
              </a:rPr>
              <a:t>::</a:t>
            </a:r>
            <a:r>
              <a:rPr lang="en-IN" sz="1200" b="0" i="0" u="none" strike="noStrike" baseline="0" dirty="0">
                <a:solidFill>
                  <a:srgbClr val="FF7A17"/>
                </a:solidFill>
                <a:latin typeface="JetBrains Mono" pitchFamily="2" charset="0"/>
              </a:rPr>
              <a:t>span</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9CDCFE"/>
                </a:solidFill>
                <a:latin typeface="JetBrains Mono" pitchFamily="2" charset="0"/>
              </a:rPr>
              <a:t>s7</a:t>
            </a:r>
            <a:r>
              <a:rPr lang="en-IN" sz="1200" b="0" i="0" u="none" strike="noStrike" baseline="0" dirty="0">
                <a:solidFill>
                  <a:srgbClr val="4EC9B0"/>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err="1">
                <a:solidFill>
                  <a:srgbClr val="9CDCFE"/>
                </a:solidFill>
                <a:latin typeface="JetBrains Mono" pitchFamily="2" charset="0"/>
              </a:rPr>
              <a:t>vec</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4EC9B0"/>
                </a:solidFill>
                <a:latin typeface="JetBrains Mono" pitchFamily="2" charset="0"/>
              </a:rPr>
              <a:t>}</a:t>
            </a:r>
            <a:r>
              <a:rPr lang="en-IN" sz="1200" b="0" i="0" u="none" strike="noStrike" baseline="0" dirty="0">
                <a:solidFill>
                  <a:srgbClr val="B4B4B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44AACC"/>
                </a:solidFill>
                <a:latin typeface="JetBrains Mono" pitchFamily="2" charset="0"/>
              </a:rPr>
              <a:t>std</a:t>
            </a:r>
            <a:r>
              <a:rPr lang="en-IN" sz="1200" b="0" i="0" u="none" strike="noStrike" baseline="0" dirty="0">
                <a:solidFill>
                  <a:srgbClr val="B4B4B4"/>
                </a:solidFill>
                <a:latin typeface="JetBrains Mono" pitchFamily="2" charset="0"/>
              </a:rPr>
              <a:t>::</a:t>
            </a:r>
            <a:r>
              <a:rPr lang="en-IN" sz="1200" b="0" i="0" u="none" strike="noStrike" baseline="0" dirty="0">
                <a:solidFill>
                  <a:srgbClr val="FF7A17"/>
                </a:solidFill>
                <a:latin typeface="JetBrains Mono" pitchFamily="2" charset="0"/>
              </a:rPr>
              <a:t>span</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9CDCFE"/>
                </a:solidFill>
                <a:latin typeface="JetBrains Mono" pitchFamily="2" charset="0"/>
              </a:rPr>
              <a:t>s8</a:t>
            </a:r>
            <a:r>
              <a:rPr lang="en-IN" sz="1200" b="0" i="0" u="none" strike="noStrike" baseline="0" dirty="0">
                <a:solidFill>
                  <a:srgbClr val="4EC9B0"/>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err="1">
                <a:solidFill>
                  <a:srgbClr val="9CDCFE"/>
                </a:solidFill>
                <a:latin typeface="JetBrains Mono" pitchFamily="2" charset="0"/>
              </a:rPr>
              <a:t>vec</a:t>
            </a:r>
            <a:r>
              <a:rPr lang="en-IN" sz="1200" b="0" i="0" u="none" strike="noStrike" baseline="0" dirty="0" err="1">
                <a:solidFill>
                  <a:srgbClr val="B4B4B4"/>
                </a:solidFill>
                <a:latin typeface="JetBrains Mono" pitchFamily="2" charset="0"/>
              </a:rPr>
              <a:t>.</a:t>
            </a:r>
            <a:r>
              <a:rPr lang="en-IN" sz="1200" b="0" i="0" u="none" strike="noStrike" baseline="0" dirty="0" err="1">
                <a:solidFill>
                  <a:srgbClr val="8EBBDF"/>
                </a:solidFill>
                <a:latin typeface="JetBrains Mono" pitchFamily="2" charset="0"/>
              </a:rPr>
              <a:t>data</a:t>
            </a:r>
            <a:r>
              <a:rPr lang="en-IN" sz="1200" b="0" i="0" u="none" strike="noStrike" baseline="0" dirty="0">
                <a:solidFill>
                  <a:srgbClr val="EA66BA"/>
                </a:solidFill>
                <a:latin typeface="JetBrains Mono" pitchFamily="2" charset="0"/>
              </a:rPr>
              <a:t>()</a:t>
            </a:r>
            <a:r>
              <a:rPr lang="en-IN" sz="1200" b="0" i="0" u="none" strike="noStrike" baseline="0" dirty="0">
                <a:solidFill>
                  <a:srgbClr val="B4B4B4"/>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BD93F9"/>
                </a:solidFill>
                <a:latin typeface="JetBrains Mono" pitchFamily="2" charset="0"/>
              </a:rPr>
              <a:t>4</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4EC9B0"/>
                </a:solidFill>
                <a:latin typeface="JetBrains Mono" pitchFamily="2" charset="0"/>
              </a:rPr>
              <a:t>}</a:t>
            </a:r>
            <a:r>
              <a:rPr lang="en-IN" sz="1200" b="0" i="0" u="none" strike="noStrike" baseline="0" dirty="0">
                <a:solidFill>
                  <a:srgbClr val="B4B4B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6272A4"/>
                </a:solidFill>
                <a:latin typeface="JetBrains Mono" pitchFamily="2" charset="0"/>
              </a:rPr>
              <a:t>//Can</a:t>
            </a:r>
            <a:r>
              <a:rPr lang="en-IN" sz="1200" b="0" i="0" u="none" strike="noStrike" baseline="0" dirty="0">
                <a:solidFill>
                  <a:srgbClr val="6272A4"/>
                </a:solidFill>
                <a:latin typeface="Cambria" panose="02040503050406030204" pitchFamily="18" charset="0"/>
              </a:rPr>
              <a:t> </a:t>
            </a:r>
            <a:r>
              <a:rPr lang="en-IN" sz="1200" b="0" i="0" u="none" strike="noStrike" baseline="0" dirty="0">
                <a:solidFill>
                  <a:srgbClr val="6272A4"/>
                </a:solidFill>
                <a:latin typeface="JetBrains Mono" pitchFamily="2" charset="0"/>
              </a:rPr>
              <a:t>reassign</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9CDCFE"/>
                </a:solidFill>
                <a:latin typeface="JetBrains Mono" pitchFamily="2" charset="0"/>
              </a:rPr>
              <a:t>s1</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4EC9B0"/>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9CDCFE"/>
                </a:solidFill>
                <a:latin typeface="JetBrains Mono" pitchFamily="2" charset="0"/>
              </a:rPr>
              <a:t>s7</a:t>
            </a:r>
            <a:r>
              <a:rPr lang="en-IN" sz="1200" b="0" i="0" u="none" strike="noStrike" baseline="0" dirty="0">
                <a:solidFill>
                  <a:srgbClr val="B4B4B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9CDCFE"/>
                </a:solidFill>
                <a:latin typeface="JetBrains Mono" pitchFamily="2" charset="0"/>
              </a:rPr>
              <a:t>s1</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4EC9B0"/>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9CDCFE"/>
                </a:solidFill>
                <a:latin typeface="JetBrains Mono" pitchFamily="2" charset="0"/>
              </a:rPr>
              <a:t>a</a:t>
            </a:r>
            <a:r>
              <a:rPr lang="en-IN" sz="1200" b="0" i="0" u="none" strike="noStrike" baseline="0" dirty="0">
                <a:solidFill>
                  <a:srgbClr val="B4B4B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9CDCFE"/>
                </a:solidFill>
                <a:latin typeface="JetBrains Mono" pitchFamily="2" charset="0"/>
              </a:rPr>
              <a:t>s1</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4EC9B0"/>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err="1">
                <a:solidFill>
                  <a:srgbClr val="9CDCFE"/>
                </a:solidFill>
                <a:latin typeface="JetBrains Mono" pitchFamily="2" charset="0"/>
              </a:rPr>
              <a:t>arr</a:t>
            </a:r>
            <a:r>
              <a:rPr lang="en-IN" sz="1200" b="0" i="0" u="none" strike="noStrike" baseline="0" dirty="0">
                <a:solidFill>
                  <a:srgbClr val="B4B4B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9CDCFE"/>
                </a:solidFill>
                <a:latin typeface="JetBrains Mono" pitchFamily="2" charset="0"/>
              </a:rPr>
              <a:t>s1</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4EC9B0"/>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err="1">
                <a:solidFill>
                  <a:srgbClr val="9CDCFE"/>
                </a:solidFill>
                <a:latin typeface="JetBrains Mono" pitchFamily="2" charset="0"/>
              </a:rPr>
              <a:t>vec</a:t>
            </a:r>
            <a:r>
              <a:rPr lang="en-IN" sz="1200" b="0" i="0" u="none" strike="noStrike" baseline="0" dirty="0">
                <a:solidFill>
                  <a:srgbClr val="B4B4B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EFB839"/>
                </a:solidFill>
                <a:latin typeface="JetBrains Mono" pitchFamily="2" charset="0"/>
              </a:rPr>
              <a:t>}</a:t>
            </a:r>
            <a:endParaRPr lang="en-IN" sz="1200" b="0" i="0" u="none" strike="noStrike" baseline="0" dirty="0">
              <a:solidFill>
                <a:srgbClr val="F2F8F8"/>
              </a:solidFill>
              <a:latin typeface="JetBrains Mono" pitchFamily="2" charset="0"/>
            </a:endParaRPr>
          </a:p>
        </p:txBody>
      </p:sp>
    </p:spTree>
    <p:extLst>
      <p:ext uri="{BB962C8B-B14F-4D97-AF65-F5344CB8AC3E}">
        <p14:creationId xmlns:p14="http://schemas.microsoft.com/office/powerpoint/2010/main" val="18099983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4810-B426-1AD0-35FF-D59C79CF75C5}"/>
              </a:ext>
            </a:extLst>
          </p:cNvPr>
          <p:cNvSpPr>
            <a:spLocks noGrp="1"/>
          </p:cNvSpPr>
          <p:nvPr>
            <p:ph type="title"/>
          </p:nvPr>
        </p:nvSpPr>
        <p:spPr/>
        <p:txBody>
          <a:bodyPr/>
          <a:lstStyle/>
          <a:p>
            <a:r>
              <a:rPr lang="en-US" dirty="0" err="1"/>
              <a:t>Subspans</a:t>
            </a:r>
            <a:endParaRPr lang="en-IN" dirty="0"/>
          </a:p>
        </p:txBody>
      </p:sp>
      <p:sp>
        <p:nvSpPr>
          <p:cNvPr id="4" name="TextBox 3">
            <a:extLst>
              <a:ext uri="{FF2B5EF4-FFF2-40B4-BE49-F238E27FC236}">
                <a16:creationId xmlns:a16="http://schemas.microsoft.com/office/drawing/2014/main" id="{45A1B438-2B36-14FF-9FC4-B268A4DB5C1A}"/>
              </a:ext>
            </a:extLst>
          </p:cNvPr>
          <p:cNvSpPr txBox="1"/>
          <p:nvPr/>
        </p:nvSpPr>
        <p:spPr>
          <a:xfrm>
            <a:off x="3043518" y="1529022"/>
            <a:ext cx="6104964" cy="4585871"/>
          </a:xfrm>
          <a:prstGeom prst="rect">
            <a:avLst/>
          </a:prstGeom>
          <a:solidFill>
            <a:schemeClr val="bg1">
              <a:lumMod val="95000"/>
              <a:lumOff val="5000"/>
            </a:schemeClr>
          </a:solidFill>
        </p:spPr>
        <p:txBody>
          <a:bodyPr wrap="square">
            <a:spAutoFit/>
          </a:bodyPr>
          <a:lstStyle/>
          <a:p>
            <a:pPr marR="0" algn="l" rtl="0"/>
            <a:r>
              <a:rPr lang="en-IN" sz="1400" b="0" i="0" u="none" strike="noStrike" baseline="0" dirty="0">
                <a:solidFill>
                  <a:srgbClr val="B0E080"/>
                </a:solidFill>
                <a:latin typeface="JetBrains Mono" pitchFamily="2" charset="0"/>
              </a:rPr>
              <a:t>void</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00E6E6"/>
                </a:solidFill>
                <a:latin typeface="JetBrains Mono" pitchFamily="2" charset="0"/>
              </a:rPr>
              <a:t>Subspan</a:t>
            </a:r>
            <a:r>
              <a:rPr lang="en-IN" sz="1400" b="0" i="0" u="none" strike="noStrike" baseline="0" dirty="0">
                <a:solidFill>
                  <a:srgbClr val="EFB839"/>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44AACC"/>
                </a:solidFill>
                <a:latin typeface="JetBrains Mono" pitchFamily="2" charset="0"/>
              </a:rPr>
              <a:t>std</a:t>
            </a:r>
            <a:r>
              <a:rPr lang="en-IN" sz="1400" b="0" i="0" u="none" strike="noStrike" baseline="0" dirty="0">
                <a:solidFill>
                  <a:srgbClr val="B4B4B4"/>
                </a:solidFill>
                <a:latin typeface="JetBrains Mono" pitchFamily="2" charset="0"/>
              </a:rPr>
              <a:t>::</a:t>
            </a:r>
            <a:r>
              <a:rPr lang="en-IN" sz="1400" b="0" i="0" u="none" strike="noStrike" baseline="0" dirty="0">
                <a:solidFill>
                  <a:srgbClr val="FF7A17"/>
                </a:solidFill>
                <a:latin typeface="JetBrains Mono" pitchFamily="2" charset="0"/>
              </a:rPr>
              <a:t>vector</a:t>
            </a:r>
            <a:r>
              <a:rPr lang="en-IN" sz="1400" b="0" i="0" u="none" strike="noStrike" baseline="0" dirty="0">
                <a:solidFill>
                  <a:srgbClr val="B4B4B4"/>
                </a:solidFill>
                <a:latin typeface="JetBrains Mono" pitchFamily="2" charset="0"/>
              </a:rPr>
              <a:t>&lt;</a:t>
            </a:r>
            <a:r>
              <a:rPr lang="en-IN" sz="1400" b="0" i="0" u="none" strike="noStrike" baseline="0" dirty="0">
                <a:solidFill>
                  <a:srgbClr val="44AACC"/>
                </a:solidFill>
                <a:latin typeface="JetBrains Mono" pitchFamily="2" charset="0"/>
              </a:rPr>
              <a:t>std</a:t>
            </a:r>
            <a:r>
              <a:rPr lang="en-IN" sz="1400" b="0" i="0" u="none" strike="noStrike" baseline="0" dirty="0">
                <a:solidFill>
                  <a:srgbClr val="B4B4B4"/>
                </a:solidFill>
                <a:latin typeface="JetBrains Mono" pitchFamily="2" charset="0"/>
              </a:rPr>
              <a:t>::</a:t>
            </a:r>
            <a:r>
              <a:rPr lang="en-IN" sz="1400" b="0" i="0" u="none" strike="noStrike" baseline="0" dirty="0">
                <a:solidFill>
                  <a:srgbClr val="4EC9B0"/>
                </a:solidFill>
                <a:latin typeface="JetBrains Mono" pitchFamily="2" charset="0"/>
              </a:rPr>
              <a:t>string</a:t>
            </a:r>
            <a:r>
              <a:rPr lang="en-IN" sz="1400" b="0" i="0" u="none" strike="noStrike" baseline="0" dirty="0">
                <a:solidFill>
                  <a:srgbClr val="B4B4B4"/>
                </a:solidFill>
                <a:latin typeface="JetBrains Mono" pitchFamily="2" charset="0"/>
              </a:rPr>
              <a:t>&gt;</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9CDCFE"/>
                </a:solidFill>
                <a:latin typeface="JetBrains Mono" pitchFamily="2" charset="0"/>
              </a:rPr>
              <a:t>vec</a:t>
            </a:r>
            <a:r>
              <a:rPr lang="en-IN" sz="1400" b="0" i="0" u="none" strike="noStrike" baseline="0" dirty="0">
                <a:solidFill>
                  <a:srgbClr val="4EC9B0"/>
                </a:solidFill>
                <a:latin typeface="JetBrains Mono" pitchFamily="2" charset="0"/>
              </a:rPr>
              <a:t>{</a:t>
            </a:r>
            <a:r>
              <a:rPr lang="en-IN" sz="1400" b="0" i="0" u="none" strike="noStrike" baseline="0" dirty="0">
                <a:solidFill>
                  <a:srgbClr val="F2F8F8"/>
                </a:solidFill>
                <a:latin typeface="Cambria" panose="02040503050406030204" pitchFamily="18" charset="0"/>
              </a:rPr>
              <a:t> </a:t>
            </a:r>
          </a:p>
          <a:p>
            <a:pPr marR="0" algn="l" rtl="0"/>
            <a:r>
              <a:rPr lang="en-IN" sz="1400" dirty="0">
                <a:solidFill>
                  <a:srgbClr val="F2F8F8"/>
                </a:solidFill>
                <a:latin typeface="Cambria" panose="02040503050406030204" pitchFamily="18" charset="0"/>
              </a:rPr>
              <a:t>		</a:t>
            </a:r>
            <a:r>
              <a:rPr lang="en-IN" sz="1400" b="0" i="0" u="none" strike="noStrike" baseline="0" dirty="0">
                <a:solidFill>
                  <a:srgbClr val="E8C9BB"/>
                </a:solidFill>
                <a:latin typeface="JetBrains Mono" pitchFamily="2" charset="0"/>
              </a:rPr>
              <a:t>"</a:t>
            </a:r>
            <a:r>
              <a:rPr lang="en-IN" sz="1400" b="0" i="1" u="none" strike="noStrike" baseline="0" dirty="0">
                <a:solidFill>
                  <a:srgbClr val="F1FA8C"/>
                </a:solidFill>
                <a:latin typeface="JetBrains Mono" pitchFamily="2" charset="0"/>
              </a:rPr>
              <a:t>C++</a:t>
            </a:r>
            <a:r>
              <a:rPr lang="en-IN" sz="1400" b="0" i="0" u="none" strike="noStrike" baseline="0" dirty="0">
                <a:solidFill>
                  <a:srgbClr val="E8C9BB"/>
                </a:solidFill>
                <a:latin typeface="JetBrains Mono" pitchFamily="2" charset="0"/>
              </a:rPr>
              <a:t>"</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8C9BB"/>
                </a:solidFill>
                <a:latin typeface="JetBrains Mono" pitchFamily="2" charset="0"/>
              </a:rPr>
              <a:t>"</a:t>
            </a:r>
            <a:r>
              <a:rPr lang="en-IN" sz="1400" b="0" i="1" u="none" strike="noStrike" baseline="0" dirty="0">
                <a:solidFill>
                  <a:srgbClr val="F1FA8C"/>
                </a:solidFill>
                <a:latin typeface="JetBrains Mono" pitchFamily="2" charset="0"/>
              </a:rPr>
              <a:t>C</a:t>
            </a:r>
            <a:r>
              <a:rPr lang="en-IN" sz="1400" b="0" i="0" u="none" strike="noStrike" baseline="0" dirty="0">
                <a:solidFill>
                  <a:srgbClr val="E8C9BB"/>
                </a:solidFill>
                <a:latin typeface="JetBrains Mono" pitchFamily="2" charset="0"/>
              </a:rPr>
              <a:t>"</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8C9BB"/>
                </a:solidFill>
                <a:latin typeface="JetBrains Mono" pitchFamily="2" charset="0"/>
              </a:rPr>
              <a:t>"</a:t>
            </a:r>
            <a:r>
              <a:rPr lang="en-IN" sz="1400" b="0" i="1" u="none" strike="noStrike" baseline="0" dirty="0">
                <a:solidFill>
                  <a:srgbClr val="F1FA8C"/>
                </a:solidFill>
                <a:latin typeface="JetBrains Mono" pitchFamily="2" charset="0"/>
              </a:rPr>
              <a:t>Java</a:t>
            </a:r>
            <a:r>
              <a:rPr lang="en-IN" sz="1400" b="0" i="0" u="none" strike="noStrike" baseline="0" dirty="0">
                <a:solidFill>
                  <a:srgbClr val="E8C9BB"/>
                </a:solidFill>
                <a:latin typeface="JetBrains Mono" pitchFamily="2" charset="0"/>
              </a:rPr>
              <a:t>"</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8C9BB"/>
                </a:solidFill>
                <a:latin typeface="JetBrains Mono" pitchFamily="2" charset="0"/>
              </a:rPr>
              <a:t>"</a:t>
            </a:r>
            <a:r>
              <a:rPr lang="en-IN" sz="1400" b="0" i="1" u="none" strike="noStrike" baseline="0" dirty="0">
                <a:solidFill>
                  <a:srgbClr val="F1FA8C"/>
                </a:solidFill>
                <a:latin typeface="JetBrains Mono" pitchFamily="2" charset="0"/>
              </a:rPr>
              <a:t>C#</a:t>
            </a:r>
            <a:r>
              <a:rPr lang="en-IN" sz="1400" b="0" i="0" u="none" strike="noStrike" baseline="0" dirty="0">
                <a:solidFill>
                  <a:srgbClr val="E8C9BB"/>
                </a:solidFill>
                <a:latin typeface="JetBrains Mono" pitchFamily="2" charset="0"/>
              </a:rPr>
              <a:t>"</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8C9BB"/>
                </a:solidFill>
                <a:latin typeface="JetBrains Mono" pitchFamily="2" charset="0"/>
              </a:rPr>
              <a:t>"</a:t>
            </a:r>
            <a:r>
              <a:rPr lang="en-IN" sz="1400" b="0" i="1" u="none" strike="noStrike" baseline="0" dirty="0">
                <a:solidFill>
                  <a:srgbClr val="F1FA8C"/>
                </a:solidFill>
                <a:latin typeface="JetBrains Mono" pitchFamily="2" charset="0"/>
              </a:rPr>
              <a:t>Python</a:t>
            </a:r>
            <a:r>
              <a:rPr lang="en-IN" sz="1400" b="0" i="0" u="none" strike="noStrike" baseline="0" dirty="0">
                <a:solidFill>
                  <a:srgbClr val="E8C9BB"/>
                </a:solidFill>
                <a:latin typeface="JetBrains Mono" pitchFamily="2" charset="0"/>
              </a:rPr>
              <a:t>"</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8C9BB"/>
                </a:solidFill>
                <a:latin typeface="JetBrains Mono" pitchFamily="2" charset="0"/>
              </a:rPr>
              <a:t>"</a:t>
            </a:r>
            <a:r>
              <a:rPr lang="en-IN" sz="1400" b="0" i="1" u="none" strike="noStrike" baseline="0" dirty="0" err="1">
                <a:solidFill>
                  <a:srgbClr val="F1FA8C"/>
                </a:solidFill>
                <a:latin typeface="JetBrains Mono" pitchFamily="2" charset="0"/>
              </a:rPr>
              <a:t>Php</a:t>
            </a:r>
            <a:r>
              <a:rPr lang="en-IN" sz="1400" b="0" i="0" u="none" strike="noStrike" baseline="0" dirty="0">
                <a:solidFill>
                  <a:srgbClr val="E8C9BB"/>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4EC9B0"/>
                </a:solidFill>
                <a:latin typeface="JetBrains Mono" pitchFamily="2" charset="0"/>
              </a:rPr>
              <a:t>}</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44AACC"/>
                </a:solidFill>
                <a:latin typeface="JetBrains Mono" pitchFamily="2" charset="0"/>
              </a:rPr>
              <a:t>std</a:t>
            </a:r>
            <a:r>
              <a:rPr lang="en-IN" sz="1400" b="0" i="0" u="none" strike="noStrike" baseline="0" dirty="0">
                <a:solidFill>
                  <a:srgbClr val="B4B4B4"/>
                </a:solidFill>
                <a:latin typeface="JetBrains Mono" pitchFamily="2" charset="0"/>
              </a:rPr>
              <a:t>::</a:t>
            </a:r>
            <a:r>
              <a:rPr lang="en-IN" sz="1400" b="0" i="0" u="none" strike="noStrike" baseline="0" dirty="0">
                <a:solidFill>
                  <a:srgbClr val="FF7A17"/>
                </a:solidFill>
                <a:latin typeface="JetBrains Mono" pitchFamily="2" charset="0"/>
              </a:rPr>
              <a:t>span</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9CDCFE"/>
                </a:solidFill>
                <a:latin typeface="JetBrains Mono" pitchFamily="2" charset="0"/>
              </a:rPr>
              <a:t>sp</a:t>
            </a:r>
            <a:r>
              <a:rPr lang="en-IN" sz="1400" b="0" i="0" u="none" strike="noStrike" baseline="0" dirty="0">
                <a:solidFill>
                  <a:srgbClr val="4EC9B0"/>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9CDCFE"/>
                </a:solidFill>
                <a:latin typeface="JetBrains Mono" pitchFamily="2" charset="0"/>
              </a:rPr>
              <a:t>vec</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4EC9B0"/>
                </a:solidFill>
                <a:latin typeface="JetBrains Mono" pitchFamily="2" charset="0"/>
              </a:rPr>
              <a:t>}</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US" sz="1400" b="0" i="0" u="none" strike="noStrike" baseline="0" dirty="0">
                <a:solidFill>
                  <a:srgbClr val="F2F8F8"/>
                </a:solidFill>
                <a:latin typeface="JetBrains Mono" pitchFamily="2" charset="0"/>
              </a:rPr>
              <a:t>	</a:t>
            </a:r>
            <a:r>
              <a:rPr lang="en-US" sz="1400" b="0" i="0" u="none" strike="noStrike" baseline="0" dirty="0">
                <a:solidFill>
                  <a:srgbClr val="B0E080"/>
                </a:solidFill>
                <a:latin typeface="JetBrains Mono" pitchFamily="2" charset="0"/>
              </a:rPr>
              <a:t>auto</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9CDCFE"/>
                </a:solidFill>
                <a:latin typeface="JetBrains Mono" pitchFamily="2" charset="0"/>
              </a:rPr>
              <a:t>s1_d</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err="1">
                <a:solidFill>
                  <a:srgbClr val="9CDCFE"/>
                </a:solidFill>
                <a:latin typeface="JetBrains Mono" pitchFamily="2" charset="0"/>
              </a:rPr>
              <a:t>sp</a:t>
            </a:r>
            <a:r>
              <a:rPr lang="en-US" sz="1400" b="0" i="0" u="none" strike="noStrike" baseline="0" dirty="0" err="1">
                <a:solidFill>
                  <a:srgbClr val="B4B4B4"/>
                </a:solidFill>
                <a:latin typeface="JetBrains Mono" pitchFamily="2" charset="0"/>
              </a:rPr>
              <a:t>.</a:t>
            </a:r>
            <a:r>
              <a:rPr lang="en-US" sz="1400" b="0" i="0" u="none" strike="noStrike" baseline="0" dirty="0" err="1">
                <a:solidFill>
                  <a:srgbClr val="8EBBDF"/>
                </a:solidFill>
                <a:latin typeface="JetBrains Mono" pitchFamily="2" charset="0"/>
              </a:rPr>
              <a:t>first</a:t>
            </a:r>
            <a:r>
              <a:rPr lang="en-US" sz="1400" b="0" i="0" u="none" strike="noStrike" baseline="0" dirty="0">
                <a:solidFill>
                  <a:srgbClr val="65ADE5"/>
                </a:solidFill>
                <a:latin typeface="JetBrains Mono" pitchFamily="2" charset="0"/>
              </a:rPr>
              <a:t>(</a:t>
            </a:r>
            <a:r>
              <a:rPr lang="en-US" sz="1400" b="0" i="0" u="none" strike="noStrike" baseline="0" dirty="0">
                <a:solidFill>
                  <a:srgbClr val="BD93F9"/>
                </a:solidFill>
                <a:latin typeface="JetBrains Mono" pitchFamily="2" charset="0"/>
              </a:rPr>
              <a:t>3</a:t>
            </a:r>
            <a:r>
              <a:rPr lang="en-US" sz="1400" b="0" i="0" u="none" strike="noStrike" baseline="0" dirty="0">
                <a:solidFill>
                  <a:srgbClr val="65ADE5"/>
                </a:solidFill>
                <a:latin typeface="JetBrains Mono" pitchFamily="2" charset="0"/>
              </a:rPr>
              <a:t>)</a:t>
            </a:r>
            <a:r>
              <a:rPr lang="en-US" sz="1400" b="0" i="0" u="none" strike="noStrike" baseline="0" dirty="0">
                <a:solidFill>
                  <a:srgbClr val="B4B4B4"/>
                </a:solidFill>
                <a:latin typeface="JetBrains Mono" pitchFamily="2" charset="0"/>
              </a:rPr>
              <a:t>;</a:t>
            </a:r>
            <a:endParaRPr lang="en-US"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B0E080"/>
                </a:solidFill>
                <a:latin typeface="JetBrains Mono" pitchFamily="2" charset="0"/>
              </a:rPr>
              <a:t>auto</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9CDCFE"/>
                </a:solidFill>
                <a:latin typeface="JetBrains Mono" pitchFamily="2" charset="0"/>
              </a:rPr>
              <a:t>s2_d</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9CDCFE"/>
                </a:solidFill>
                <a:latin typeface="JetBrains Mono" pitchFamily="2" charset="0"/>
              </a:rPr>
              <a:t>sp</a:t>
            </a:r>
            <a:r>
              <a:rPr lang="en-IN" sz="1400" b="0" i="0" u="none" strike="noStrike" baseline="0" dirty="0" err="1">
                <a:solidFill>
                  <a:srgbClr val="B4B4B4"/>
                </a:solidFill>
                <a:latin typeface="JetBrains Mono" pitchFamily="2" charset="0"/>
              </a:rPr>
              <a:t>.</a:t>
            </a:r>
            <a:r>
              <a:rPr lang="en-IN" sz="1400" b="0" i="0" u="none" strike="noStrike" baseline="0" dirty="0" err="1">
                <a:solidFill>
                  <a:srgbClr val="8EBBDF"/>
                </a:solidFill>
                <a:latin typeface="JetBrains Mono" pitchFamily="2" charset="0"/>
              </a:rPr>
              <a:t>last</a:t>
            </a:r>
            <a:r>
              <a:rPr lang="en-IN" sz="1400" b="0" i="0" u="none" strike="noStrike" baseline="0" dirty="0">
                <a:solidFill>
                  <a:srgbClr val="65ADE5"/>
                </a:solidFill>
                <a:latin typeface="JetBrains Mono" pitchFamily="2" charset="0"/>
              </a:rPr>
              <a:t>(</a:t>
            </a:r>
            <a:r>
              <a:rPr lang="en-IN" sz="1400" b="0" i="0" u="none" strike="noStrike" baseline="0" dirty="0">
                <a:solidFill>
                  <a:srgbClr val="BD93F9"/>
                </a:solidFill>
                <a:latin typeface="JetBrains Mono" pitchFamily="2" charset="0"/>
              </a:rPr>
              <a:t>3</a:t>
            </a:r>
            <a:r>
              <a:rPr lang="en-IN" sz="1400" b="0" i="0" u="none" strike="noStrike" baseline="0" dirty="0">
                <a:solidFill>
                  <a:srgbClr val="65ADE5"/>
                </a:solidFill>
                <a:latin typeface="JetBrains Mono" pitchFamily="2" charset="0"/>
              </a:rPr>
              <a:t>)</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p>
          <a:p>
            <a:pPr marR="0" algn="l" rtl="0"/>
            <a:r>
              <a:rPr lang="en-US" sz="1400" b="0" i="0" u="none" strike="noStrike" baseline="0" dirty="0">
                <a:solidFill>
                  <a:srgbClr val="F2F8F8"/>
                </a:solidFill>
                <a:latin typeface="JetBrains Mono" pitchFamily="2" charset="0"/>
              </a:rPr>
              <a:t>	</a:t>
            </a:r>
            <a:r>
              <a:rPr lang="en-US" sz="1400" b="0" i="0" u="none" strike="noStrike" baseline="0" dirty="0">
                <a:solidFill>
                  <a:srgbClr val="B0E080"/>
                </a:solidFill>
                <a:latin typeface="JetBrains Mono" pitchFamily="2" charset="0"/>
              </a:rPr>
              <a:t>auto</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9CDCFE"/>
                </a:solidFill>
                <a:latin typeface="JetBrains Mono" pitchFamily="2" charset="0"/>
              </a:rPr>
              <a:t>s3_f</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err="1">
                <a:solidFill>
                  <a:srgbClr val="9CDCFE"/>
                </a:solidFill>
                <a:latin typeface="JetBrains Mono" pitchFamily="2" charset="0"/>
              </a:rPr>
              <a:t>sp</a:t>
            </a:r>
            <a:r>
              <a:rPr lang="en-US" sz="1400" b="0" i="0" u="none" strike="noStrike" baseline="0" dirty="0" err="1">
                <a:solidFill>
                  <a:srgbClr val="B4B4B4"/>
                </a:solidFill>
                <a:latin typeface="JetBrains Mono" pitchFamily="2" charset="0"/>
              </a:rPr>
              <a:t>.</a:t>
            </a:r>
            <a:r>
              <a:rPr lang="en-US" sz="1400" b="0" i="0" u="none" strike="noStrike" baseline="0" dirty="0" err="1">
                <a:solidFill>
                  <a:srgbClr val="8EBBDF"/>
                </a:solidFill>
                <a:latin typeface="JetBrains Mono" pitchFamily="2" charset="0"/>
              </a:rPr>
              <a:t>first</a:t>
            </a:r>
            <a:r>
              <a:rPr lang="en-US" sz="1400" b="0" i="0" u="none" strike="noStrike" baseline="0" dirty="0">
                <a:solidFill>
                  <a:srgbClr val="B4B4B4"/>
                </a:solidFill>
                <a:latin typeface="JetBrains Mono" pitchFamily="2" charset="0"/>
              </a:rPr>
              <a:t>&lt;</a:t>
            </a:r>
            <a:r>
              <a:rPr lang="en-US" sz="1400" b="0" i="0" u="none" strike="noStrike" baseline="0" dirty="0">
                <a:solidFill>
                  <a:srgbClr val="BD93F9"/>
                </a:solidFill>
                <a:latin typeface="JetBrains Mono" pitchFamily="2" charset="0"/>
              </a:rPr>
              <a:t>2</a:t>
            </a:r>
            <a:r>
              <a:rPr lang="en-US" sz="1400" b="0" i="0" u="none" strike="noStrike" baseline="0" dirty="0">
                <a:solidFill>
                  <a:srgbClr val="B4B4B4"/>
                </a:solidFill>
                <a:latin typeface="JetBrains Mono" pitchFamily="2" charset="0"/>
              </a:rPr>
              <a:t>&gt;</a:t>
            </a:r>
            <a:r>
              <a:rPr lang="en-US" sz="1400" b="0" i="0" u="none" strike="noStrike" baseline="0" dirty="0">
                <a:solidFill>
                  <a:srgbClr val="65ADE5"/>
                </a:solidFill>
                <a:latin typeface="JetBrains Mono" pitchFamily="2" charset="0"/>
              </a:rPr>
              <a:t>()</a:t>
            </a:r>
            <a:r>
              <a:rPr lang="en-US" sz="1400" b="0" i="0" u="none" strike="noStrike" baseline="0" dirty="0">
                <a:solidFill>
                  <a:srgbClr val="B4B4B4"/>
                </a:solidFill>
                <a:latin typeface="JetBrains Mono" pitchFamily="2" charset="0"/>
              </a:rPr>
              <a:t>;</a:t>
            </a:r>
            <a:endParaRPr lang="en-US" sz="1400" b="0" i="0" u="none" strike="noStrike" baseline="0" dirty="0">
              <a:solidFill>
                <a:srgbClr val="F2F8F8"/>
              </a:solidFill>
              <a:latin typeface="JetBrains Mono" pitchFamily="2" charset="0"/>
            </a:endParaRPr>
          </a:p>
          <a:p>
            <a:pPr marR="0" algn="l" rtl="0"/>
            <a:r>
              <a:rPr lang="en-US" sz="1400" b="0" i="0" u="none" strike="noStrike" baseline="0" dirty="0">
                <a:solidFill>
                  <a:srgbClr val="F2F8F8"/>
                </a:solidFill>
                <a:latin typeface="JetBrains Mono" pitchFamily="2" charset="0"/>
              </a:rPr>
              <a:t>	</a:t>
            </a:r>
            <a:r>
              <a:rPr lang="en-US" sz="1400" b="0" i="0" u="none" strike="noStrike" baseline="0" dirty="0">
                <a:solidFill>
                  <a:srgbClr val="B0E080"/>
                </a:solidFill>
                <a:latin typeface="JetBrains Mono" pitchFamily="2" charset="0"/>
              </a:rPr>
              <a:t>auto</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9CDCFE"/>
                </a:solidFill>
                <a:latin typeface="JetBrains Mono" pitchFamily="2" charset="0"/>
              </a:rPr>
              <a:t>s4_f</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err="1">
                <a:solidFill>
                  <a:srgbClr val="9CDCFE"/>
                </a:solidFill>
                <a:latin typeface="JetBrains Mono" pitchFamily="2" charset="0"/>
              </a:rPr>
              <a:t>sp</a:t>
            </a:r>
            <a:r>
              <a:rPr lang="en-US" sz="1400" b="0" i="0" u="none" strike="noStrike" baseline="0" dirty="0" err="1">
                <a:solidFill>
                  <a:srgbClr val="B4B4B4"/>
                </a:solidFill>
                <a:latin typeface="JetBrains Mono" pitchFamily="2" charset="0"/>
              </a:rPr>
              <a:t>.</a:t>
            </a:r>
            <a:r>
              <a:rPr lang="en-US" sz="1400" b="0" i="0" u="none" strike="noStrike" baseline="0" dirty="0" err="1">
                <a:solidFill>
                  <a:srgbClr val="8EBBDF"/>
                </a:solidFill>
                <a:latin typeface="JetBrains Mono" pitchFamily="2" charset="0"/>
              </a:rPr>
              <a:t>last</a:t>
            </a:r>
            <a:r>
              <a:rPr lang="en-US" sz="1400" b="0" i="0" u="none" strike="noStrike" baseline="0" dirty="0">
                <a:solidFill>
                  <a:srgbClr val="B4B4B4"/>
                </a:solidFill>
                <a:latin typeface="JetBrains Mono" pitchFamily="2" charset="0"/>
              </a:rPr>
              <a:t>&lt;</a:t>
            </a:r>
            <a:r>
              <a:rPr lang="en-US" sz="1400" b="0" i="0" u="none" strike="noStrike" baseline="0" dirty="0">
                <a:solidFill>
                  <a:srgbClr val="BD93F9"/>
                </a:solidFill>
                <a:latin typeface="JetBrains Mono" pitchFamily="2" charset="0"/>
              </a:rPr>
              <a:t>2</a:t>
            </a:r>
            <a:r>
              <a:rPr lang="en-US" sz="1400" b="0" i="0" u="none" strike="noStrike" baseline="0" dirty="0">
                <a:solidFill>
                  <a:srgbClr val="B4B4B4"/>
                </a:solidFill>
                <a:latin typeface="JetBrains Mono" pitchFamily="2" charset="0"/>
              </a:rPr>
              <a:t>&gt;</a:t>
            </a:r>
            <a:r>
              <a:rPr lang="en-US" sz="1400" b="0" i="0" u="none" strike="noStrike" baseline="0" dirty="0">
                <a:solidFill>
                  <a:srgbClr val="65ADE5"/>
                </a:solidFill>
                <a:latin typeface="JetBrains Mono" pitchFamily="2" charset="0"/>
              </a:rPr>
              <a:t>()</a:t>
            </a:r>
            <a:r>
              <a:rPr lang="en-US" sz="1400" b="0" i="0" u="none" strike="noStrike" baseline="0" dirty="0">
                <a:solidFill>
                  <a:srgbClr val="B4B4B4"/>
                </a:solidFill>
                <a:latin typeface="JetBrains Mono" pitchFamily="2" charset="0"/>
              </a:rPr>
              <a:t>;</a:t>
            </a:r>
            <a:endParaRPr lang="en-US"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p>
          <a:p>
            <a:pPr marR="0" algn="l" rtl="0"/>
            <a:r>
              <a:rPr lang="en-US" sz="1400" b="0" i="0" u="none" strike="noStrike" baseline="0" dirty="0">
                <a:solidFill>
                  <a:srgbClr val="F2F8F8"/>
                </a:solidFill>
                <a:latin typeface="JetBrains Mono" pitchFamily="2" charset="0"/>
              </a:rPr>
              <a:t>	</a:t>
            </a:r>
            <a:r>
              <a:rPr lang="en-US" sz="1400" b="0" i="0" u="none" strike="noStrike" baseline="0" dirty="0">
                <a:solidFill>
                  <a:srgbClr val="B0E080"/>
                </a:solidFill>
                <a:latin typeface="JetBrains Mono" pitchFamily="2" charset="0"/>
              </a:rPr>
              <a:t>auto</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9CDCFE"/>
                </a:solidFill>
                <a:latin typeface="JetBrains Mono" pitchFamily="2" charset="0"/>
              </a:rPr>
              <a:t>s5_d</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err="1">
                <a:solidFill>
                  <a:srgbClr val="9CDCFE"/>
                </a:solidFill>
                <a:latin typeface="JetBrains Mono" pitchFamily="2" charset="0"/>
              </a:rPr>
              <a:t>sp</a:t>
            </a:r>
            <a:r>
              <a:rPr lang="en-US" sz="1400" b="0" i="0" u="none" strike="noStrike" baseline="0" dirty="0" err="1">
                <a:solidFill>
                  <a:srgbClr val="B4B4B4"/>
                </a:solidFill>
                <a:latin typeface="JetBrains Mono" pitchFamily="2" charset="0"/>
              </a:rPr>
              <a:t>.</a:t>
            </a:r>
            <a:r>
              <a:rPr lang="en-US" sz="1400" b="0" i="0" u="none" strike="noStrike" baseline="0" dirty="0" err="1">
                <a:solidFill>
                  <a:srgbClr val="8EBBDF"/>
                </a:solidFill>
                <a:latin typeface="JetBrains Mono" pitchFamily="2" charset="0"/>
              </a:rPr>
              <a:t>subspan</a:t>
            </a:r>
            <a:r>
              <a:rPr lang="en-US" sz="1400" b="0" i="0" u="none" strike="noStrike" baseline="0" dirty="0">
                <a:solidFill>
                  <a:srgbClr val="65ADE5"/>
                </a:solidFill>
                <a:latin typeface="JetBrains Mono" pitchFamily="2" charset="0"/>
              </a:rPr>
              <a:t>(</a:t>
            </a:r>
            <a:r>
              <a:rPr lang="en-US" sz="1400" b="0" i="0" u="none" strike="noStrike" baseline="0" dirty="0">
                <a:solidFill>
                  <a:srgbClr val="BD93F9"/>
                </a:solidFill>
                <a:latin typeface="JetBrains Mono" pitchFamily="2" charset="0"/>
              </a:rPr>
              <a:t>3</a:t>
            </a:r>
            <a:r>
              <a:rPr lang="en-US" sz="1400" b="0" i="0" u="none" strike="noStrike" baseline="0" dirty="0">
                <a:solidFill>
                  <a:srgbClr val="65ADE5"/>
                </a:solidFill>
                <a:latin typeface="JetBrains Mono" pitchFamily="2" charset="0"/>
              </a:rPr>
              <a:t>)</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JetBrains Mono" pitchFamily="2" charset="0"/>
              </a:rPr>
              <a:t>		</a:t>
            </a:r>
            <a:r>
              <a:rPr lang="en-US" sz="1400" b="0" i="0" u="none" strike="noStrike" baseline="0" dirty="0">
                <a:solidFill>
                  <a:srgbClr val="6272A4"/>
                </a:solidFill>
                <a:latin typeface="JetBrains Mono" pitchFamily="2" charset="0"/>
              </a:rPr>
              <a:t>//Elements</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from</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3rd</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position</a:t>
            </a:r>
            <a:endParaRPr lang="en-US" sz="1400" b="0" i="0" u="none" strike="noStrike" baseline="0" dirty="0">
              <a:solidFill>
                <a:srgbClr val="F2F8F8"/>
              </a:solidFill>
              <a:latin typeface="JetBrains Mono" pitchFamily="2" charset="0"/>
            </a:endParaRPr>
          </a:p>
          <a:p>
            <a:pPr marR="0" algn="l" rtl="0"/>
            <a:r>
              <a:rPr lang="en-US" sz="1400" b="0" i="0" u="none" strike="noStrike" baseline="0" dirty="0">
                <a:solidFill>
                  <a:srgbClr val="F2F8F8"/>
                </a:solidFill>
                <a:latin typeface="JetBrains Mono" pitchFamily="2" charset="0"/>
              </a:rPr>
              <a:t>	</a:t>
            </a:r>
            <a:r>
              <a:rPr lang="en-US" sz="1400" b="0" i="0" u="none" strike="noStrike" baseline="0" dirty="0">
                <a:solidFill>
                  <a:srgbClr val="B0E080"/>
                </a:solidFill>
                <a:latin typeface="JetBrains Mono" pitchFamily="2" charset="0"/>
              </a:rPr>
              <a:t>auto</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9CDCFE"/>
                </a:solidFill>
                <a:latin typeface="JetBrains Mono" pitchFamily="2" charset="0"/>
              </a:rPr>
              <a:t>s6_d</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err="1">
                <a:solidFill>
                  <a:srgbClr val="9CDCFE"/>
                </a:solidFill>
                <a:latin typeface="JetBrains Mono" pitchFamily="2" charset="0"/>
              </a:rPr>
              <a:t>sp</a:t>
            </a:r>
            <a:r>
              <a:rPr lang="en-US" sz="1400" b="0" i="0" u="none" strike="noStrike" baseline="0" dirty="0" err="1">
                <a:solidFill>
                  <a:srgbClr val="B4B4B4"/>
                </a:solidFill>
                <a:latin typeface="JetBrains Mono" pitchFamily="2" charset="0"/>
              </a:rPr>
              <a:t>.</a:t>
            </a:r>
            <a:r>
              <a:rPr lang="en-US" sz="1400" b="0" i="0" u="none" strike="noStrike" baseline="0" dirty="0" err="1">
                <a:solidFill>
                  <a:srgbClr val="8EBBDF"/>
                </a:solidFill>
                <a:latin typeface="JetBrains Mono" pitchFamily="2" charset="0"/>
              </a:rPr>
              <a:t>subspan</a:t>
            </a:r>
            <a:r>
              <a:rPr lang="en-US" sz="1400" b="0" i="0" u="none" strike="noStrike" baseline="0" dirty="0">
                <a:solidFill>
                  <a:srgbClr val="65ADE5"/>
                </a:solidFill>
                <a:latin typeface="JetBrains Mono" pitchFamily="2" charset="0"/>
              </a:rPr>
              <a:t>(</a:t>
            </a:r>
            <a:r>
              <a:rPr lang="en-US" sz="1400" b="0" i="0" u="none" strike="noStrike" baseline="0" dirty="0">
                <a:solidFill>
                  <a:srgbClr val="BD93F9"/>
                </a:solidFill>
                <a:latin typeface="JetBrains Mono" pitchFamily="2" charset="0"/>
              </a:rPr>
              <a:t>4</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BD93F9"/>
                </a:solidFill>
                <a:latin typeface="JetBrains Mono" pitchFamily="2" charset="0"/>
              </a:rPr>
              <a:t>2</a:t>
            </a:r>
            <a:r>
              <a:rPr lang="en-US" sz="1400" b="0" i="0" u="none" strike="noStrike" baseline="0" dirty="0">
                <a:solidFill>
                  <a:srgbClr val="65ADE5"/>
                </a:solidFill>
                <a:latin typeface="JetBrains Mono" pitchFamily="2" charset="0"/>
              </a:rPr>
              <a:t>)</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JetBrains Mono" pitchFamily="2" charset="0"/>
              </a:rPr>
              <a:t>	</a:t>
            </a:r>
            <a:r>
              <a:rPr lang="en-US" sz="1400" b="0" i="0" u="none" strike="noStrike" baseline="0" dirty="0">
                <a:solidFill>
                  <a:srgbClr val="6272A4"/>
                </a:solidFill>
                <a:latin typeface="JetBrains Mono" pitchFamily="2" charset="0"/>
              </a:rPr>
              <a:t>//2</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elements</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from</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4th</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position</a:t>
            </a:r>
            <a:endParaRPr lang="en-US"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p>
          <a:p>
            <a:pPr marR="0" algn="l" rtl="0"/>
            <a:r>
              <a:rPr lang="en-US" sz="1400" b="0" i="0" u="none" strike="noStrike" baseline="0" dirty="0">
                <a:solidFill>
                  <a:srgbClr val="F2F8F8"/>
                </a:solidFill>
                <a:latin typeface="JetBrains Mono" pitchFamily="2" charset="0"/>
              </a:rPr>
              <a:t>	</a:t>
            </a:r>
            <a:r>
              <a:rPr lang="en-US" sz="1400" b="0" i="0" u="none" strike="noStrike" baseline="0" dirty="0">
                <a:solidFill>
                  <a:srgbClr val="B0E080"/>
                </a:solidFill>
                <a:latin typeface="JetBrains Mono" pitchFamily="2" charset="0"/>
              </a:rPr>
              <a:t>auto</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9CDCFE"/>
                </a:solidFill>
                <a:latin typeface="JetBrains Mono" pitchFamily="2" charset="0"/>
              </a:rPr>
              <a:t>s7_d</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err="1">
                <a:solidFill>
                  <a:srgbClr val="9CDCFE"/>
                </a:solidFill>
                <a:latin typeface="JetBrains Mono" pitchFamily="2" charset="0"/>
              </a:rPr>
              <a:t>sp</a:t>
            </a:r>
            <a:r>
              <a:rPr lang="en-US" sz="1400" b="0" i="0" u="none" strike="noStrike" baseline="0" dirty="0" err="1">
                <a:solidFill>
                  <a:srgbClr val="B4B4B4"/>
                </a:solidFill>
                <a:latin typeface="JetBrains Mono" pitchFamily="2" charset="0"/>
              </a:rPr>
              <a:t>.</a:t>
            </a:r>
            <a:r>
              <a:rPr lang="en-US" sz="1400" b="0" i="0" u="none" strike="noStrike" baseline="0" dirty="0" err="1">
                <a:solidFill>
                  <a:srgbClr val="8EBBDF"/>
                </a:solidFill>
                <a:latin typeface="JetBrains Mono" pitchFamily="2" charset="0"/>
              </a:rPr>
              <a:t>subspan</a:t>
            </a:r>
            <a:r>
              <a:rPr lang="en-US" sz="1400" b="0" i="0" u="none" strike="noStrike" baseline="0" dirty="0">
                <a:solidFill>
                  <a:srgbClr val="B4B4B4"/>
                </a:solidFill>
                <a:latin typeface="JetBrains Mono" pitchFamily="2" charset="0"/>
              </a:rPr>
              <a:t>&lt;</a:t>
            </a:r>
            <a:r>
              <a:rPr lang="en-US" sz="1400" b="0" i="0" u="none" strike="noStrike" baseline="0" dirty="0">
                <a:solidFill>
                  <a:srgbClr val="BD93F9"/>
                </a:solidFill>
                <a:latin typeface="JetBrains Mono" pitchFamily="2" charset="0"/>
              </a:rPr>
              <a:t>3</a:t>
            </a:r>
            <a:r>
              <a:rPr lang="en-US" sz="1400" b="0" i="0" u="none" strike="noStrike" baseline="0" dirty="0">
                <a:solidFill>
                  <a:srgbClr val="B4B4B4"/>
                </a:solidFill>
                <a:latin typeface="JetBrains Mono" pitchFamily="2" charset="0"/>
              </a:rPr>
              <a:t>&gt;</a:t>
            </a:r>
            <a:r>
              <a:rPr lang="en-US" sz="1400" b="0" i="0" u="none" strike="noStrike" baseline="0" dirty="0">
                <a:solidFill>
                  <a:srgbClr val="65ADE5"/>
                </a:solidFill>
                <a:latin typeface="JetBrains Mono" pitchFamily="2" charset="0"/>
              </a:rPr>
              <a:t>()</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JetBrains Mono" pitchFamily="2" charset="0"/>
              </a:rPr>
              <a:t>	</a:t>
            </a:r>
            <a:r>
              <a:rPr lang="en-US" sz="1400" b="0" i="0" u="none" strike="noStrike" baseline="0" dirty="0">
                <a:solidFill>
                  <a:srgbClr val="6272A4"/>
                </a:solidFill>
                <a:latin typeface="JetBrains Mono" pitchFamily="2" charset="0"/>
              </a:rPr>
              <a:t>//Elements</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from</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3rd</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position</a:t>
            </a:r>
            <a:endParaRPr lang="en-US" sz="1400" b="0" i="0" u="none" strike="noStrike" baseline="0" dirty="0">
              <a:solidFill>
                <a:srgbClr val="F2F8F8"/>
              </a:solidFill>
              <a:latin typeface="JetBrains Mono" pitchFamily="2" charset="0"/>
            </a:endParaRPr>
          </a:p>
          <a:p>
            <a:pPr marR="0" algn="l" rtl="0"/>
            <a:r>
              <a:rPr lang="en-US" sz="1400" b="0" i="0" u="none" strike="noStrike" baseline="0" dirty="0">
                <a:solidFill>
                  <a:srgbClr val="F2F8F8"/>
                </a:solidFill>
                <a:latin typeface="JetBrains Mono" pitchFamily="2" charset="0"/>
              </a:rPr>
              <a:t>	</a:t>
            </a:r>
            <a:r>
              <a:rPr lang="en-US" sz="1400" b="0" i="0" u="none" strike="noStrike" baseline="0" dirty="0">
                <a:solidFill>
                  <a:srgbClr val="B0E080"/>
                </a:solidFill>
                <a:latin typeface="JetBrains Mono" pitchFamily="2" charset="0"/>
              </a:rPr>
              <a:t>auto</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9CDCFE"/>
                </a:solidFill>
                <a:latin typeface="JetBrains Mono" pitchFamily="2" charset="0"/>
              </a:rPr>
              <a:t>s8_f</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err="1">
                <a:solidFill>
                  <a:srgbClr val="9CDCFE"/>
                </a:solidFill>
                <a:latin typeface="JetBrains Mono" pitchFamily="2" charset="0"/>
              </a:rPr>
              <a:t>sp</a:t>
            </a:r>
            <a:r>
              <a:rPr lang="en-US" sz="1400" b="0" i="0" u="none" strike="noStrike" baseline="0" dirty="0" err="1">
                <a:solidFill>
                  <a:srgbClr val="B4B4B4"/>
                </a:solidFill>
                <a:latin typeface="JetBrains Mono" pitchFamily="2" charset="0"/>
              </a:rPr>
              <a:t>.</a:t>
            </a:r>
            <a:r>
              <a:rPr lang="en-US" sz="1400" b="0" i="0" u="none" strike="noStrike" baseline="0" dirty="0" err="1">
                <a:solidFill>
                  <a:srgbClr val="8EBBDF"/>
                </a:solidFill>
                <a:latin typeface="JetBrains Mono" pitchFamily="2" charset="0"/>
              </a:rPr>
              <a:t>subspan</a:t>
            </a:r>
            <a:r>
              <a:rPr lang="en-US" sz="1400" b="0" i="0" u="none" strike="noStrike" baseline="0" dirty="0">
                <a:solidFill>
                  <a:srgbClr val="B4B4B4"/>
                </a:solidFill>
                <a:latin typeface="JetBrains Mono" pitchFamily="2" charset="0"/>
              </a:rPr>
              <a:t>&lt;</a:t>
            </a:r>
            <a:r>
              <a:rPr lang="en-US" sz="1400" b="0" i="0" u="none" strike="noStrike" baseline="0" dirty="0">
                <a:solidFill>
                  <a:srgbClr val="BD93F9"/>
                </a:solidFill>
                <a:latin typeface="JetBrains Mono" pitchFamily="2" charset="0"/>
              </a:rPr>
              <a:t>4</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BD93F9"/>
                </a:solidFill>
                <a:latin typeface="JetBrains Mono" pitchFamily="2" charset="0"/>
              </a:rPr>
              <a:t>2</a:t>
            </a:r>
            <a:r>
              <a:rPr lang="en-US" sz="1400" b="0" i="0" u="none" strike="noStrike" baseline="0" dirty="0">
                <a:solidFill>
                  <a:srgbClr val="B4B4B4"/>
                </a:solidFill>
                <a:latin typeface="JetBrains Mono" pitchFamily="2" charset="0"/>
              </a:rPr>
              <a:t>&gt;</a:t>
            </a:r>
            <a:r>
              <a:rPr lang="en-US" sz="1400" b="0" i="0" u="none" strike="noStrike" baseline="0" dirty="0">
                <a:solidFill>
                  <a:srgbClr val="65ADE5"/>
                </a:solidFill>
                <a:latin typeface="JetBrains Mono" pitchFamily="2" charset="0"/>
              </a:rPr>
              <a:t>()</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JetBrains Mono" pitchFamily="2" charset="0"/>
              </a:rPr>
              <a:t>	</a:t>
            </a:r>
            <a:r>
              <a:rPr lang="en-US" sz="1400" b="0" i="0" u="none" strike="noStrike" baseline="0" dirty="0">
                <a:solidFill>
                  <a:srgbClr val="6272A4"/>
                </a:solidFill>
                <a:latin typeface="JetBrains Mono" pitchFamily="2" charset="0"/>
              </a:rPr>
              <a:t>//2</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elements</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from</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4th</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position</a:t>
            </a:r>
            <a:endParaRPr lang="en-US" sz="1400" b="0" i="0" u="none" strike="noStrike" baseline="0" dirty="0">
              <a:solidFill>
                <a:srgbClr val="F2F8F8"/>
              </a:solidFill>
              <a:latin typeface="JetBrains Mono" pitchFamily="2" charset="0"/>
            </a:endParaRPr>
          </a:p>
          <a:p>
            <a:pPr marR="0" algn="l" rtl="0"/>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endParaRPr lang="en-IN" sz="1100" b="0" i="0" u="none" strike="noStrike" kern="100" baseline="0" dirty="0">
              <a:latin typeface="Times New Roman" panose="02020603050405020304" pitchFamily="18" charset="0"/>
            </a:endParaRPr>
          </a:p>
        </p:txBody>
      </p:sp>
    </p:spTree>
    <p:extLst>
      <p:ext uri="{BB962C8B-B14F-4D97-AF65-F5344CB8AC3E}">
        <p14:creationId xmlns:p14="http://schemas.microsoft.com/office/powerpoint/2010/main" val="1525600801"/>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BA00-CD37-F448-F92A-E37E1563404C}"/>
              </a:ext>
            </a:extLst>
          </p:cNvPr>
          <p:cNvSpPr>
            <a:spLocks noGrp="1"/>
          </p:cNvSpPr>
          <p:nvPr>
            <p:ph type="title"/>
          </p:nvPr>
        </p:nvSpPr>
        <p:spPr/>
        <p:txBody>
          <a:bodyPr/>
          <a:lstStyle/>
          <a:p>
            <a:endParaRPr lang="en-IN"/>
          </a:p>
        </p:txBody>
      </p:sp>
      <p:pic>
        <p:nvPicPr>
          <p:cNvPr id="5" name="Content Placeholder 4" descr="A screenshot of a computer screen&#10;&#10;Description automatically generated">
            <a:extLst>
              <a:ext uri="{FF2B5EF4-FFF2-40B4-BE49-F238E27FC236}">
                <a16:creationId xmlns:a16="http://schemas.microsoft.com/office/drawing/2014/main" id="{67A8A4C3-3DE4-F960-61D1-4802D1FA2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5494" y="2300405"/>
            <a:ext cx="7421011" cy="733527"/>
          </a:xfrm>
        </p:spPr>
      </p:pic>
      <p:pic>
        <p:nvPicPr>
          <p:cNvPr id="7" name="Picture 6">
            <a:extLst>
              <a:ext uri="{FF2B5EF4-FFF2-40B4-BE49-F238E27FC236}">
                <a16:creationId xmlns:a16="http://schemas.microsoft.com/office/drawing/2014/main" id="{2A8A7AB1-CB8E-E9A0-8867-2C7FCBC651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335" y="3719107"/>
            <a:ext cx="2017329" cy="641877"/>
          </a:xfrm>
          <a:prstGeom prst="rect">
            <a:avLst/>
          </a:prstGeom>
        </p:spPr>
      </p:pic>
    </p:spTree>
    <p:extLst>
      <p:ext uri="{BB962C8B-B14F-4D97-AF65-F5344CB8AC3E}">
        <p14:creationId xmlns:p14="http://schemas.microsoft.com/office/powerpoint/2010/main" val="14484130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85B9-C374-C534-2BA1-8D1596293DC4}"/>
              </a:ext>
            </a:extLst>
          </p:cNvPr>
          <p:cNvSpPr>
            <a:spLocks noGrp="1"/>
          </p:cNvSpPr>
          <p:nvPr>
            <p:ph type="title"/>
          </p:nvPr>
        </p:nvSpPr>
        <p:spPr/>
        <p:txBody>
          <a:bodyPr/>
          <a:lstStyle/>
          <a:p>
            <a:r>
              <a:rPr lang="en-US" dirty="0"/>
              <a:t>As Argument</a:t>
            </a:r>
            <a:endParaRPr lang="en-IN" dirty="0"/>
          </a:p>
        </p:txBody>
      </p:sp>
      <p:sp>
        <p:nvSpPr>
          <p:cNvPr id="4" name="TextBox 3">
            <a:extLst>
              <a:ext uri="{FF2B5EF4-FFF2-40B4-BE49-F238E27FC236}">
                <a16:creationId xmlns:a16="http://schemas.microsoft.com/office/drawing/2014/main" id="{5CA99D19-CAFA-AB60-9E04-A5027AF207A5}"/>
              </a:ext>
            </a:extLst>
          </p:cNvPr>
          <p:cNvSpPr txBox="1"/>
          <p:nvPr/>
        </p:nvSpPr>
        <p:spPr>
          <a:xfrm>
            <a:off x="5934954" y="2190199"/>
            <a:ext cx="5940078" cy="2477601"/>
          </a:xfrm>
          <a:prstGeom prst="rect">
            <a:avLst/>
          </a:prstGeom>
          <a:solidFill>
            <a:schemeClr val="bg1">
              <a:lumMod val="95000"/>
              <a:lumOff val="5000"/>
            </a:schemeClr>
          </a:solidFill>
        </p:spPr>
        <p:txBody>
          <a:bodyPr wrap="square">
            <a:spAutoFit/>
          </a:bodyPr>
          <a:lstStyle/>
          <a:p>
            <a:pPr marR="0" algn="l" rtl="0"/>
            <a:r>
              <a:rPr lang="en-IN" sz="1200" b="0" i="0" u="none" strike="noStrike" baseline="0" dirty="0">
                <a:solidFill>
                  <a:srgbClr val="80B0E0"/>
                </a:solidFill>
                <a:latin typeface="JetBrains Mono" pitchFamily="2" charset="0"/>
              </a:rPr>
              <a:t>template</a:t>
            </a:r>
            <a:r>
              <a:rPr lang="en-IN" sz="1200" b="0" i="0" u="none" strike="noStrike" baseline="0" dirty="0">
                <a:solidFill>
                  <a:srgbClr val="B4B4B4"/>
                </a:solidFill>
                <a:latin typeface="JetBrains Mono" pitchFamily="2" charset="0"/>
              </a:rPr>
              <a:t>&lt;</a:t>
            </a:r>
            <a:r>
              <a:rPr lang="en-IN" sz="1200" b="0" i="0" u="none" strike="noStrike" baseline="0" dirty="0" err="1">
                <a:solidFill>
                  <a:srgbClr val="80B0E0"/>
                </a:solidFill>
                <a:latin typeface="JetBrains Mono" pitchFamily="2" charset="0"/>
              </a:rPr>
              <a:t>typename</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90EE90"/>
                </a:solidFill>
                <a:latin typeface="JetBrains Mono" pitchFamily="2" charset="0"/>
              </a:rPr>
              <a:t>T</a:t>
            </a:r>
            <a:r>
              <a:rPr lang="en-IN" sz="1200" b="0" i="0" u="none" strike="noStrike" baseline="0" dirty="0">
                <a:solidFill>
                  <a:srgbClr val="B4B4B4"/>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44AACC"/>
                </a:solidFill>
                <a:latin typeface="JetBrains Mono" pitchFamily="2" charset="0"/>
              </a:rPr>
              <a:t>std</a:t>
            </a:r>
            <a:r>
              <a:rPr lang="en-IN" sz="1200" b="0" i="0" u="none" strike="noStrike" baseline="0" dirty="0">
                <a:solidFill>
                  <a:srgbClr val="B4B4B4"/>
                </a:solidFill>
                <a:latin typeface="JetBrains Mono" pitchFamily="2" charset="0"/>
              </a:rPr>
              <a:t>::</a:t>
            </a:r>
            <a:r>
              <a:rPr lang="en-IN" sz="1200" b="0" i="0" u="none" strike="noStrike" baseline="0" dirty="0" err="1">
                <a:solidFill>
                  <a:srgbClr val="4EC9B0"/>
                </a:solidFill>
                <a:latin typeface="JetBrains Mono" pitchFamily="2" charset="0"/>
              </a:rPr>
              <a:t>size_t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90EE90"/>
                </a:solidFill>
                <a:latin typeface="JetBrains Mono" pitchFamily="2" charset="0"/>
              </a:rPr>
              <a:t>size</a:t>
            </a:r>
            <a:r>
              <a:rPr lang="en-IN" sz="1200" b="0" i="0" u="none" strike="noStrike" baseline="0" dirty="0">
                <a:solidFill>
                  <a:srgbClr val="B4B4B4"/>
                </a:solidFill>
                <a:latin typeface="JetBrains Mono" pitchFamily="2" charset="0"/>
              </a:rPr>
              <a:t>&gt;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B0E080"/>
                </a:solidFill>
                <a:latin typeface="JetBrains Mono" pitchFamily="2" charset="0"/>
              </a:rPr>
              <a:t>void</a:t>
            </a:r>
            <a:r>
              <a:rPr lang="en-IN" sz="1200" b="0" i="0" u="none" strike="noStrike" baseline="0" dirty="0">
                <a:solidFill>
                  <a:srgbClr val="F2F8F8"/>
                </a:solidFill>
                <a:latin typeface="Cambria" panose="02040503050406030204" pitchFamily="18" charset="0"/>
              </a:rPr>
              <a:t> </a:t>
            </a:r>
            <a:r>
              <a:rPr lang="en-IN" sz="1200" b="0" i="0" u="none" strike="noStrike" baseline="0" dirty="0" err="1">
                <a:solidFill>
                  <a:srgbClr val="00E6E6"/>
                </a:solidFill>
                <a:latin typeface="JetBrains Mono" pitchFamily="2" charset="0"/>
              </a:rPr>
              <a:t>PrettyPrint</a:t>
            </a:r>
            <a:r>
              <a:rPr lang="en-IN" sz="1200" b="0" i="0" u="none" strike="noStrike" baseline="0" dirty="0">
                <a:solidFill>
                  <a:srgbClr val="65ADE5"/>
                </a:solidFill>
                <a:latin typeface="JetBrains Mono" pitchFamily="2" charset="0"/>
              </a:rPr>
              <a:t>(</a:t>
            </a:r>
            <a:r>
              <a:rPr lang="en-IN" sz="1200" b="0" i="0" u="none" strike="noStrike" baseline="0" dirty="0">
                <a:solidFill>
                  <a:srgbClr val="44AACC"/>
                </a:solidFill>
                <a:latin typeface="JetBrains Mono" pitchFamily="2" charset="0"/>
              </a:rPr>
              <a:t>std</a:t>
            </a:r>
            <a:r>
              <a:rPr lang="en-IN" sz="1200" b="0" i="0" u="none" strike="noStrike" baseline="0" dirty="0">
                <a:solidFill>
                  <a:srgbClr val="B4B4B4"/>
                </a:solidFill>
                <a:latin typeface="JetBrains Mono" pitchFamily="2" charset="0"/>
              </a:rPr>
              <a:t>::</a:t>
            </a:r>
            <a:r>
              <a:rPr lang="en-IN" sz="1200" b="0" i="0" u="none" strike="noStrike" baseline="0" dirty="0">
                <a:solidFill>
                  <a:srgbClr val="FF7A17"/>
                </a:solidFill>
                <a:latin typeface="JetBrains Mono" pitchFamily="2" charset="0"/>
              </a:rPr>
              <a:t>span</a:t>
            </a:r>
            <a:r>
              <a:rPr lang="en-IN" sz="1200" b="0" i="0" u="none" strike="noStrike" baseline="0" dirty="0">
                <a:solidFill>
                  <a:srgbClr val="B4B4B4"/>
                </a:solidFill>
                <a:latin typeface="JetBrains Mono" pitchFamily="2" charset="0"/>
              </a:rPr>
              <a:t>&lt;</a:t>
            </a:r>
            <a:r>
              <a:rPr lang="en-IN" sz="1200" b="0" i="0" u="none" strike="noStrike" baseline="0" dirty="0">
                <a:solidFill>
                  <a:srgbClr val="90EE90"/>
                </a:solidFill>
                <a:latin typeface="JetBrains Mono" pitchFamily="2" charset="0"/>
              </a:rPr>
              <a:t>T</a:t>
            </a:r>
            <a:r>
              <a:rPr lang="en-IN" sz="1200" b="0" i="0" u="none" strike="noStrike" baseline="0" dirty="0">
                <a:solidFill>
                  <a:srgbClr val="B4B4B4"/>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90EE90"/>
                </a:solidFill>
                <a:latin typeface="JetBrains Mono" pitchFamily="2" charset="0"/>
              </a:rPr>
              <a:t>size</a:t>
            </a:r>
            <a:r>
              <a:rPr lang="en-IN" sz="1200" b="0" i="0" u="none" strike="noStrike" baseline="0" dirty="0">
                <a:solidFill>
                  <a:srgbClr val="B4B4B4"/>
                </a:solidFill>
                <a:latin typeface="JetBrains Mono" pitchFamily="2" charset="0"/>
              </a:rPr>
              <a:t>&gt;</a:t>
            </a:r>
            <a:r>
              <a:rPr lang="en-IN" sz="1200" b="0" i="0" u="none" strike="noStrike" baseline="0" dirty="0">
                <a:solidFill>
                  <a:srgbClr val="F2F8F8"/>
                </a:solidFill>
                <a:latin typeface="Cambria" panose="02040503050406030204" pitchFamily="18" charset="0"/>
              </a:rPr>
              <a:t> </a:t>
            </a:r>
            <a:r>
              <a:rPr lang="en-IN" sz="1200" b="0" i="0" u="none" strike="noStrike" baseline="0" dirty="0" err="1">
                <a:solidFill>
                  <a:srgbClr val="CBC8B6"/>
                </a:solidFill>
                <a:latin typeface="JetBrains Mono" pitchFamily="2" charset="0"/>
              </a:rPr>
              <a:t>sp</a:t>
            </a:r>
            <a:r>
              <a:rPr lang="en-IN" sz="1200" b="0" i="0" u="none" strike="noStrike" baseline="0" dirty="0">
                <a:solidFill>
                  <a:srgbClr val="B4B4B4"/>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44AACC"/>
                </a:solidFill>
                <a:latin typeface="JetBrains Mono" pitchFamily="2" charset="0"/>
              </a:rPr>
              <a:t>std</a:t>
            </a:r>
            <a:r>
              <a:rPr lang="en-IN" sz="1200" b="0" i="0" u="none" strike="noStrike" baseline="0" dirty="0">
                <a:solidFill>
                  <a:srgbClr val="B4B4B4"/>
                </a:solidFill>
                <a:latin typeface="JetBrains Mono" pitchFamily="2" charset="0"/>
              </a:rPr>
              <a:t>::</a:t>
            </a:r>
            <a:r>
              <a:rPr lang="en-IN" sz="1200" b="0" i="0" u="none" strike="noStrike" baseline="0" dirty="0" err="1">
                <a:solidFill>
                  <a:srgbClr val="4EC9B0"/>
                </a:solidFill>
                <a:latin typeface="JetBrains Mono" pitchFamily="2" charset="0"/>
              </a:rPr>
              <a:t>size_t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CBC8B6"/>
                </a:solidFill>
                <a:latin typeface="JetBrains Mono" pitchFamily="2" charset="0"/>
              </a:rPr>
              <a:t>max</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B4B4B4"/>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90EE90"/>
                </a:solidFill>
                <a:latin typeface="JetBrains Mono" pitchFamily="2" charset="0"/>
              </a:rPr>
              <a:t>size</a:t>
            </a:r>
            <a:r>
              <a:rPr lang="en-IN" sz="1200" b="0" i="0" u="none" strike="noStrike" baseline="0" dirty="0">
                <a:solidFill>
                  <a:srgbClr val="65ADE5"/>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65ADE5"/>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00E6E6"/>
                </a:solidFill>
                <a:latin typeface="JetBrains Mono" pitchFamily="2" charset="0"/>
              </a:rPr>
              <a:t>print</a:t>
            </a:r>
            <a:r>
              <a:rPr lang="en-IN" sz="1200" b="0" i="0" u="none" strike="noStrike" baseline="0" dirty="0">
                <a:solidFill>
                  <a:srgbClr val="EA66BA"/>
                </a:solidFill>
                <a:latin typeface="JetBrains Mono" pitchFamily="2" charset="0"/>
              </a:rPr>
              <a:t>(</a:t>
            </a:r>
            <a:r>
              <a:rPr lang="en-IN" sz="1200" b="0" i="0" u="none" strike="noStrike" baseline="0" dirty="0">
                <a:solidFill>
                  <a:srgbClr val="E8C9BB"/>
                </a:solidFill>
                <a:latin typeface="JetBrains Mono" pitchFamily="2" charset="0"/>
              </a:rPr>
              <a:t>"</a:t>
            </a:r>
            <a:r>
              <a:rPr lang="en-IN" sz="1200" b="0" i="1" u="none" strike="noStrike" baseline="0" dirty="0">
                <a:solidFill>
                  <a:srgbClr val="F1FA8C"/>
                </a:solidFill>
                <a:latin typeface="JetBrains Mono" pitchFamily="2" charset="0"/>
              </a:rPr>
              <a:t>[</a:t>
            </a:r>
            <a:r>
              <a:rPr lang="en-IN" sz="1200" b="0" i="0" u="none" strike="noStrike" baseline="0" dirty="0">
                <a:solidFill>
                  <a:srgbClr val="E8C9BB"/>
                </a:solidFill>
                <a:latin typeface="JetBrains Mono" pitchFamily="2" charset="0"/>
              </a:rPr>
              <a:t>"</a:t>
            </a:r>
            <a:r>
              <a:rPr lang="en-IN" sz="1200" b="0" i="0" u="none" strike="noStrike" baseline="0" dirty="0">
                <a:solidFill>
                  <a:srgbClr val="EA66BA"/>
                </a:solidFill>
                <a:latin typeface="JetBrains Mono" pitchFamily="2" charset="0"/>
              </a:rPr>
              <a:t>)</a:t>
            </a:r>
            <a:r>
              <a:rPr lang="en-IN" sz="1200" b="0" i="0" u="none" strike="noStrike" baseline="0" dirty="0">
                <a:solidFill>
                  <a:srgbClr val="B4B4B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D8A0DF"/>
                </a:solidFill>
                <a:latin typeface="JetBrains Mono" pitchFamily="2" charset="0"/>
              </a:rPr>
              <a:t>for</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EA66BA"/>
                </a:solidFill>
                <a:latin typeface="JetBrains Mono" pitchFamily="2" charset="0"/>
              </a:rPr>
              <a:t>(</a:t>
            </a:r>
            <a:r>
              <a:rPr lang="en-IN" sz="1200" b="0" i="0" u="none" strike="noStrike" baseline="0" dirty="0">
                <a:solidFill>
                  <a:srgbClr val="44AACC"/>
                </a:solidFill>
                <a:latin typeface="JetBrains Mono" pitchFamily="2" charset="0"/>
              </a:rPr>
              <a:t>std</a:t>
            </a:r>
            <a:r>
              <a:rPr lang="en-IN" sz="1200" b="0" i="0" u="none" strike="noStrike" baseline="0" dirty="0">
                <a:solidFill>
                  <a:srgbClr val="B4B4B4"/>
                </a:solidFill>
                <a:latin typeface="JetBrains Mono" pitchFamily="2" charset="0"/>
              </a:rPr>
              <a:t>::</a:t>
            </a:r>
            <a:r>
              <a:rPr lang="en-IN" sz="1200" b="0" i="0" u="none" strike="noStrike" baseline="0" dirty="0" err="1">
                <a:solidFill>
                  <a:srgbClr val="4EC9B0"/>
                </a:solidFill>
                <a:latin typeface="JetBrains Mono" pitchFamily="2" charset="0"/>
              </a:rPr>
              <a:t>size_t</a:t>
            </a:r>
            <a:r>
              <a:rPr lang="en-IN" sz="1200" b="0" i="0" u="none" strike="noStrike" baseline="0" dirty="0">
                <a:solidFill>
                  <a:srgbClr val="F2F8F8"/>
                </a:solidFill>
                <a:latin typeface="Cambria" panose="02040503050406030204" pitchFamily="18" charset="0"/>
              </a:rPr>
              <a:t> </a:t>
            </a:r>
            <a:r>
              <a:rPr lang="en-IN" sz="1200" b="0" i="0" u="none" strike="noStrike" baseline="0" dirty="0" err="1">
                <a:solidFill>
                  <a:srgbClr val="9CDCFE"/>
                </a:solidFill>
                <a:latin typeface="JetBrains Mono" pitchFamily="2" charset="0"/>
              </a:rPr>
              <a:t>i</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B4B4B4"/>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BD93F9"/>
                </a:solidFill>
                <a:latin typeface="JetBrains Mono" pitchFamily="2" charset="0"/>
              </a:rPr>
              <a:t>0</a:t>
            </a:r>
            <a:r>
              <a:rPr lang="en-IN" sz="1200" b="0" i="0" u="none" strike="noStrike" baseline="0" dirty="0">
                <a:solidFill>
                  <a:srgbClr val="B4B4B4"/>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err="1">
                <a:solidFill>
                  <a:srgbClr val="9CDCFE"/>
                </a:solidFill>
                <a:latin typeface="JetBrains Mono" pitchFamily="2" charset="0"/>
              </a:rPr>
              <a:t>i</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B4B4B4"/>
                </a:solidFill>
                <a:latin typeface="JetBrains Mono" pitchFamily="2" charset="0"/>
              </a:rPr>
              <a:t>&lt;</a:t>
            </a:r>
            <a:r>
              <a:rPr lang="en-IN" sz="1200" b="0" i="0" u="none" strike="noStrike" baseline="0" dirty="0">
                <a:solidFill>
                  <a:srgbClr val="F2F8F8"/>
                </a:solidFill>
                <a:latin typeface="Cambria" panose="02040503050406030204" pitchFamily="18" charset="0"/>
              </a:rPr>
              <a:t> </a:t>
            </a:r>
            <a:r>
              <a:rPr lang="en-IN" sz="1200" b="0" i="0" u="none" strike="noStrike" baseline="0" dirty="0" err="1">
                <a:solidFill>
                  <a:srgbClr val="CBC8B6"/>
                </a:solidFill>
                <a:latin typeface="JetBrains Mono" pitchFamily="2" charset="0"/>
              </a:rPr>
              <a:t>sp</a:t>
            </a:r>
            <a:r>
              <a:rPr lang="en-IN" sz="1200" b="0" i="0" u="none" strike="noStrike" baseline="0" dirty="0" err="1">
                <a:solidFill>
                  <a:srgbClr val="B4B4B4"/>
                </a:solidFill>
                <a:latin typeface="JetBrains Mono" pitchFamily="2" charset="0"/>
              </a:rPr>
              <a:t>.</a:t>
            </a:r>
            <a:r>
              <a:rPr lang="en-IN" sz="1200" b="0" i="0" u="none" strike="noStrike" baseline="0" dirty="0" err="1">
                <a:solidFill>
                  <a:srgbClr val="90EE90"/>
                </a:solidFill>
                <a:latin typeface="JetBrains Mono" pitchFamily="2" charset="0"/>
              </a:rPr>
              <a:t>size</a:t>
            </a:r>
            <a:r>
              <a:rPr lang="en-IN" sz="1200" b="0" i="0" u="none" strike="noStrike" baseline="0" dirty="0">
                <a:solidFill>
                  <a:srgbClr val="EFB839"/>
                </a:solidFill>
                <a:latin typeface="JetBrains Mono" pitchFamily="2" charset="0"/>
              </a:rPr>
              <a:t>()</a:t>
            </a:r>
            <a:r>
              <a:rPr lang="en-IN" sz="1200" b="0" i="0" u="none" strike="noStrike" baseline="0" dirty="0">
                <a:solidFill>
                  <a:srgbClr val="B4B4B4"/>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B4B4B4"/>
                </a:solidFill>
                <a:latin typeface="JetBrains Mono" pitchFamily="2" charset="0"/>
              </a:rPr>
              <a:t>++</a:t>
            </a:r>
            <a:r>
              <a:rPr lang="en-IN" sz="1200" b="0" i="0" u="none" strike="noStrike" baseline="0" dirty="0" err="1">
                <a:solidFill>
                  <a:srgbClr val="9CDCFE"/>
                </a:solidFill>
                <a:latin typeface="JetBrains Mono" pitchFamily="2" charset="0"/>
              </a:rPr>
              <a:t>i</a:t>
            </a:r>
            <a:r>
              <a:rPr lang="en-IN" sz="1200" b="0" i="0" u="none" strike="noStrike" baseline="0" dirty="0">
                <a:solidFill>
                  <a:srgbClr val="EA66BA"/>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EA66BA"/>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nn-NO" sz="1200" b="0" i="0" u="none" strike="noStrike" baseline="0" dirty="0">
                <a:solidFill>
                  <a:srgbClr val="F2F8F8"/>
                </a:solidFill>
                <a:latin typeface="JetBrains Mono" pitchFamily="2" charset="0"/>
              </a:rPr>
              <a:t>		</a:t>
            </a:r>
            <a:r>
              <a:rPr lang="nn-NO" sz="1200" b="0" i="0" u="none" strike="noStrike" baseline="0" dirty="0">
                <a:solidFill>
                  <a:srgbClr val="90EE90"/>
                </a:solidFill>
                <a:latin typeface="JetBrains Mono" pitchFamily="2" charset="0"/>
              </a:rPr>
              <a:t>print</a:t>
            </a:r>
            <a:r>
              <a:rPr lang="nn-NO" sz="1200" b="0" i="0" u="none" strike="noStrike" baseline="0" dirty="0">
                <a:solidFill>
                  <a:srgbClr val="EFB839"/>
                </a:solidFill>
                <a:latin typeface="JetBrains Mono" pitchFamily="2" charset="0"/>
              </a:rPr>
              <a:t>(</a:t>
            </a:r>
            <a:r>
              <a:rPr lang="nn-NO" sz="1200" b="0" i="0" u="none" strike="noStrike" baseline="0" dirty="0">
                <a:solidFill>
                  <a:srgbClr val="E8C9BB"/>
                </a:solidFill>
                <a:latin typeface="JetBrains Mono" pitchFamily="2" charset="0"/>
              </a:rPr>
              <a:t>"</a:t>
            </a:r>
            <a:r>
              <a:rPr lang="nn-NO" sz="1200" b="0" i="1" u="none" strike="noStrike" baseline="0" dirty="0">
                <a:solidFill>
                  <a:srgbClr val="F1FA8C"/>
                </a:solidFill>
                <a:latin typeface="Cambria" panose="02040503050406030204" pitchFamily="18" charset="0"/>
              </a:rPr>
              <a:t> </a:t>
            </a:r>
            <a:r>
              <a:rPr lang="nn-NO" sz="1200" b="0" i="1" u="none" strike="noStrike" baseline="0" dirty="0">
                <a:solidFill>
                  <a:srgbClr val="F1FA8C"/>
                </a:solidFill>
                <a:latin typeface="JetBrains Mono" pitchFamily="2" charset="0"/>
              </a:rPr>
              <a:t>{}{}</a:t>
            </a:r>
            <a:r>
              <a:rPr lang="nn-NO" sz="1200" b="0" i="0" u="none" strike="noStrike" baseline="0" dirty="0">
                <a:solidFill>
                  <a:srgbClr val="E8C9BB"/>
                </a:solidFill>
                <a:latin typeface="JetBrains Mono" pitchFamily="2" charset="0"/>
              </a:rPr>
              <a:t>"</a:t>
            </a:r>
            <a:r>
              <a:rPr lang="nn-NO" sz="1200" b="0" i="0" u="none" strike="noStrike" baseline="0" dirty="0">
                <a:solidFill>
                  <a:srgbClr val="B4B4B4"/>
                </a:solidFill>
                <a:latin typeface="JetBrains Mono" pitchFamily="2" charset="0"/>
              </a:rPr>
              <a:t>,</a:t>
            </a:r>
            <a:r>
              <a:rPr lang="nn-NO" sz="1200" b="0" i="0" u="none" strike="noStrike" baseline="0" dirty="0">
                <a:solidFill>
                  <a:srgbClr val="F2F8F8"/>
                </a:solidFill>
                <a:latin typeface="Cambria" panose="02040503050406030204" pitchFamily="18" charset="0"/>
              </a:rPr>
              <a:t> </a:t>
            </a:r>
            <a:r>
              <a:rPr lang="nn-NO" sz="1200" b="0" i="0" u="none" strike="noStrike" baseline="0" dirty="0">
                <a:solidFill>
                  <a:srgbClr val="CBC8B6"/>
                </a:solidFill>
                <a:latin typeface="JetBrains Mono" pitchFamily="2" charset="0"/>
              </a:rPr>
              <a:t>sp</a:t>
            </a:r>
            <a:r>
              <a:rPr lang="nn-NO" sz="1200" b="0" i="0" u="none" strike="noStrike" baseline="0" dirty="0">
                <a:solidFill>
                  <a:srgbClr val="B4B4B4"/>
                </a:solidFill>
                <a:latin typeface="JetBrains Mono" pitchFamily="2" charset="0"/>
              </a:rPr>
              <a:t>[</a:t>
            </a:r>
            <a:r>
              <a:rPr lang="nn-NO" sz="1200" b="0" i="0" u="none" strike="noStrike" baseline="0" dirty="0">
                <a:solidFill>
                  <a:srgbClr val="9CDCFE"/>
                </a:solidFill>
                <a:latin typeface="JetBrains Mono" pitchFamily="2" charset="0"/>
              </a:rPr>
              <a:t>i</a:t>
            </a:r>
            <a:r>
              <a:rPr lang="nn-NO" sz="1200" b="0" i="0" u="none" strike="noStrike" baseline="0" dirty="0">
                <a:solidFill>
                  <a:srgbClr val="B4B4B4"/>
                </a:solidFill>
                <a:latin typeface="JetBrains Mono" pitchFamily="2" charset="0"/>
              </a:rPr>
              <a:t>],</a:t>
            </a:r>
            <a:r>
              <a:rPr lang="nn-NO" sz="1200" b="0" i="0" u="none" strike="noStrike" baseline="0" dirty="0">
                <a:solidFill>
                  <a:srgbClr val="F2F8F8"/>
                </a:solidFill>
                <a:latin typeface="Cambria" panose="02040503050406030204" pitchFamily="18" charset="0"/>
              </a:rPr>
              <a:t> </a:t>
            </a:r>
            <a:r>
              <a:rPr lang="nn-NO" sz="1200" b="0" i="0" u="none" strike="noStrike" baseline="0" dirty="0">
                <a:solidFill>
                  <a:srgbClr val="65ADE5"/>
                </a:solidFill>
                <a:latin typeface="JetBrains Mono" pitchFamily="2" charset="0"/>
              </a:rPr>
              <a:t>(</a:t>
            </a:r>
            <a:r>
              <a:rPr lang="nn-NO" sz="1200" b="0" i="0" u="none" strike="noStrike" baseline="0" dirty="0">
                <a:solidFill>
                  <a:srgbClr val="9CDCFE"/>
                </a:solidFill>
                <a:latin typeface="JetBrains Mono" pitchFamily="2" charset="0"/>
              </a:rPr>
              <a:t>i</a:t>
            </a:r>
            <a:r>
              <a:rPr lang="nn-NO" sz="1200" b="0" i="0" u="none" strike="noStrike" baseline="0" dirty="0">
                <a:solidFill>
                  <a:srgbClr val="F2F8F8"/>
                </a:solidFill>
                <a:latin typeface="Cambria" panose="02040503050406030204" pitchFamily="18" charset="0"/>
              </a:rPr>
              <a:t> </a:t>
            </a:r>
            <a:r>
              <a:rPr lang="nn-NO" sz="1200" b="0" i="0" u="none" strike="noStrike" baseline="0" dirty="0">
                <a:solidFill>
                  <a:srgbClr val="B4B4B4"/>
                </a:solidFill>
                <a:latin typeface="JetBrains Mono" pitchFamily="2" charset="0"/>
              </a:rPr>
              <a:t>==</a:t>
            </a:r>
            <a:r>
              <a:rPr lang="nn-NO" sz="1200" b="0" i="0" u="none" strike="noStrike" baseline="0" dirty="0">
                <a:solidFill>
                  <a:srgbClr val="F2F8F8"/>
                </a:solidFill>
                <a:latin typeface="Cambria" panose="02040503050406030204" pitchFamily="18" charset="0"/>
              </a:rPr>
              <a:t> </a:t>
            </a:r>
            <a:r>
              <a:rPr lang="nn-NO" sz="1200" b="0" i="0" u="none" strike="noStrike" baseline="0" dirty="0">
                <a:solidFill>
                  <a:srgbClr val="EA66BA"/>
                </a:solidFill>
                <a:latin typeface="JetBrains Mono" pitchFamily="2" charset="0"/>
              </a:rPr>
              <a:t>(</a:t>
            </a:r>
            <a:r>
              <a:rPr lang="nn-NO" sz="1200" b="0" i="0" u="none" strike="noStrike" baseline="0" dirty="0">
                <a:solidFill>
                  <a:srgbClr val="CBC8B6"/>
                </a:solidFill>
                <a:latin typeface="JetBrains Mono" pitchFamily="2" charset="0"/>
              </a:rPr>
              <a:t>sp</a:t>
            </a:r>
            <a:r>
              <a:rPr lang="nn-NO" sz="1200" b="0" i="0" u="none" strike="noStrike" baseline="0" dirty="0">
                <a:solidFill>
                  <a:srgbClr val="B4B4B4"/>
                </a:solidFill>
                <a:latin typeface="JetBrains Mono" pitchFamily="2" charset="0"/>
              </a:rPr>
              <a:t>.</a:t>
            </a:r>
            <a:r>
              <a:rPr lang="nn-NO" sz="1200" b="0" i="0" u="none" strike="noStrike" baseline="0" dirty="0">
                <a:solidFill>
                  <a:srgbClr val="90EE90"/>
                </a:solidFill>
                <a:latin typeface="JetBrains Mono" pitchFamily="2" charset="0"/>
              </a:rPr>
              <a:t>size</a:t>
            </a:r>
            <a:r>
              <a:rPr lang="nn-NO" sz="1200" b="0" i="0" u="none" strike="noStrike" baseline="0" dirty="0">
                <a:solidFill>
                  <a:srgbClr val="EFB839"/>
                </a:solidFill>
                <a:latin typeface="JetBrains Mono" pitchFamily="2" charset="0"/>
              </a:rPr>
              <a:t>()</a:t>
            </a:r>
            <a:r>
              <a:rPr lang="nn-NO" sz="1200" b="0" i="0" u="none" strike="noStrike" baseline="0" dirty="0">
                <a:solidFill>
                  <a:srgbClr val="F2F8F8"/>
                </a:solidFill>
                <a:latin typeface="Cambria" panose="02040503050406030204" pitchFamily="18" charset="0"/>
              </a:rPr>
              <a:t> </a:t>
            </a:r>
            <a:r>
              <a:rPr lang="nn-NO" sz="1200" b="0" i="0" u="none" strike="noStrike" baseline="0" dirty="0">
                <a:solidFill>
                  <a:srgbClr val="B4B4B4"/>
                </a:solidFill>
                <a:latin typeface="JetBrains Mono" pitchFamily="2" charset="0"/>
              </a:rPr>
              <a:t>-</a:t>
            </a:r>
            <a:r>
              <a:rPr lang="nn-NO" sz="1200" b="0" i="0" u="none" strike="noStrike" baseline="0" dirty="0">
                <a:solidFill>
                  <a:srgbClr val="F2F8F8"/>
                </a:solidFill>
                <a:latin typeface="Cambria" panose="02040503050406030204" pitchFamily="18" charset="0"/>
              </a:rPr>
              <a:t> </a:t>
            </a:r>
            <a:r>
              <a:rPr lang="nn-NO" sz="1200" b="0" i="0" u="none" strike="noStrike" baseline="0" dirty="0">
                <a:solidFill>
                  <a:srgbClr val="BD93F9"/>
                </a:solidFill>
                <a:latin typeface="JetBrains Mono" pitchFamily="2" charset="0"/>
              </a:rPr>
              <a:t>1</a:t>
            </a:r>
            <a:r>
              <a:rPr lang="nn-NO" sz="1200" b="0" i="0" u="none" strike="noStrike" baseline="0" dirty="0">
                <a:solidFill>
                  <a:srgbClr val="EA66BA"/>
                </a:solidFill>
                <a:latin typeface="JetBrains Mono" pitchFamily="2" charset="0"/>
              </a:rPr>
              <a:t>)</a:t>
            </a:r>
            <a:r>
              <a:rPr lang="nn-NO" sz="1200" b="0" i="0" u="none" strike="noStrike" baseline="0" dirty="0">
                <a:solidFill>
                  <a:srgbClr val="F2F8F8"/>
                </a:solidFill>
                <a:latin typeface="Cambria" panose="02040503050406030204" pitchFamily="18" charset="0"/>
              </a:rPr>
              <a:t> </a:t>
            </a:r>
            <a:r>
              <a:rPr lang="nn-NO" sz="1200" b="0" i="0" u="none" strike="noStrike" baseline="0" dirty="0">
                <a:solidFill>
                  <a:srgbClr val="B4B4B4"/>
                </a:solidFill>
                <a:latin typeface="JetBrains Mono" pitchFamily="2" charset="0"/>
              </a:rPr>
              <a:t>?</a:t>
            </a:r>
            <a:r>
              <a:rPr lang="nn-NO" sz="1200" b="0" i="0" u="none" strike="noStrike" baseline="0" dirty="0">
                <a:solidFill>
                  <a:srgbClr val="F2F8F8"/>
                </a:solidFill>
                <a:latin typeface="Cambria" panose="02040503050406030204" pitchFamily="18" charset="0"/>
              </a:rPr>
              <a:t> </a:t>
            </a:r>
            <a:r>
              <a:rPr lang="nn-NO" sz="1200" b="0" i="0" u="none" strike="noStrike" baseline="0" dirty="0">
                <a:solidFill>
                  <a:srgbClr val="E8C9BB"/>
                </a:solidFill>
                <a:latin typeface="JetBrains Mono" pitchFamily="2" charset="0"/>
              </a:rPr>
              <a:t>""</a:t>
            </a:r>
            <a:r>
              <a:rPr lang="nn-NO" sz="1200" b="0" i="0" u="none" strike="noStrike" baseline="0" dirty="0">
                <a:solidFill>
                  <a:srgbClr val="F2F8F8"/>
                </a:solidFill>
                <a:latin typeface="Cambria" panose="02040503050406030204" pitchFamily="18" charset="0"/>
              </a:rPr>
              <a:t> </a:t>
            </a:r>
            <a:r>
              <a:rPr lang="nn-NO" sz="1200" b="0" i="0" u="none" strike="noStrike" baseline="0" dirty="0">
                <a:solidFill>
                  <a:srgbClr val="B4B4B4"/>
                </a:solidFill>
                <a:latin typeface="JetBrains Mono" pitchFamily="2" charset="0"/>
              </a:rPr>
              <a:t>:</a:t>
            </a:r>
            <a:r>
              <a:rPr lang="nn-NO" sz="1200" b="0" i="0" u="none" strike="noStrike" baseline="0" dirty="0">
                <a:solidFill>
                  <a:srgbClr val="F2F8F8"/>
                </a:solidFill>
                <a:latin typeface="Cambria" panose="02040503050406030204" pitchFamily="18" charset="0"/>
              </a:rPr>
              <a:t> </a:t>
            </a:r>
            <a:r>
              <a:rPr lang="nn-NO" sz="1200" b="0" i="0" u="none" strike="noStrike" baseline="0" dirty="0">
                <a:solidFill>
                  <a:srgbClr val="E8C9BB"/>
                </a:solidFill>
                <a:latin typeface="JetBrains Mono" pitchFamily="2" charset="0"/>
              </a:rPr>
              <a:t>"</a:t>
            </a:r>
            <a:r>
              <a:rPr lang="nn-NO" sz="1200" b="0" i="1" u="none" strike="noStrike" baseline="0" dirty="0">
                <a:solidFill>
                  <a:srgbClr val="F1FA8C"/>
                </a:solidFill>
                <a:latin typeface="JetBrains Mono" pitchFamily="2" charset="0"/>
              </a:rPr>
              <a:t>,</a:t>
            </a:r>
            <a:r>
              <a:rPr lang="nn-NO" sz="1200" b="0" i="0" u="none" strike="noStrike" baseline="0" dirty="0">
                <a:solidFill>
                  <a:srgbClr val="E8C9BB"/>
                </a:solidFill>
                <a:latin typeface="JetBrains Mono" pitchFamily="2" charset="0"/>
              </a:rPr>
              <a:t>"</a:t>
            </a:r>
            <a:r>
              <a:rPr lang="nn-NO" sz="1200" b="0" i="0" u="none" strike="noStrike" baseline="0" dirty="0">
                <a:solidFill>
                  <a:srgbClr val="65ADE5"/>
                </a:solidFill>
                <a:latin typeface="JetBrains Mono" pitchFamily="2" charset="0"/>
              </a:rPr>
              <a:t>)</a:t>
            </a:r>
            <a:r>
              <a:rPr lang="nn-NO" sz="1200" b="0" i="0" u="none" strike="noStrike" baseline="0" dirty="0">
                <a:solidFill>
                  <a:srgbClr val="EFB839"/>
                </a:solidFill>
                <a:latin typeface="JetBrains Mono" pitchFamily="2" charset="0"/>
              </a:rPr>
              <a:t>)</a:t>
            </a:r>
            <a:r>
              <a:rPr lang="nn-NO" sz="1200" b="0" i="0" u="none" strike="noStrike" baseline="0" dirty="0">
                <a:solidFill>
                  <a:srgbClr val="B4B4B4"/>
                </a:solidFill>
                <a:latin typeface="JetBrains Mono" pitchFamily="2" charset="0"/>
              </a:rPr>
              <a:t>;</a:t>
            </a:r>
            <a:endParaRPr lang="nn-NO"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D8A0DF"/>
                </a:solidFill>
                <a:latin typeface="JetBrains Mono" pitchFamily="2" charset="0"/>
              </a:rPr>
              <a:t>if</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EFB839"/>
                </a:solidFill>
                <a:latin typeface="JetBrains Mono" pitchFamily="2" charset="0"/>
              </a:rPr>
              <a:t>(</a:t>
            </a:r>
            <a:r>
              <a:rPr lang="en-IN" sz="1200" b="0" i="0" u="none" strike="noStrike" baseline="0" dirty="0" err="1">
                <a:solidFill>
                  <a:srgbClr val="9CDCFE"/>
                </a:solidFill>
                <a:latin typeface="JetBrains Mono" pitchFamily="2" charset="0"/>
              </a:rPr>
              <a:t>i</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B4B4B4"/>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65ADE5"/>
                </a:solidFill>
                <a:latin typeface="JetBrains Mono" pitchFamily="2" charset="0"/>
              </a:rPr>
              <a:t>(</a:t>
            </a:r>
            <a:r>
              <a:rPr lang="en-IN" sz="1200" b="0" i="0" u="none" strike="noStrike" baseline="0" dirty="0">
                <a:solidFill>
                  <a:srgbClr val="CBC8B6"/>
                </a:solidFill>
                <a:latin typeface="JetBrains Mono" pitchFamily="2" charset="0"/>
              </a:rPr>
              <a:t>max</a:t>
            </a:r>
            <a:r>
              <a:rPr lang="en-IN" sz="1200" b="0" i="0" u="none" strike="noStrike" baseline="0" dirty="0">
                <a:solidFill>
                  <a:srgbClr val="65ADE5"/>
                </a:solidFill>
                <a:latin typeface="JetBrains Mono" pitchFamily="2" charset="0"/>
              </a:rPr>
              <a:t>)</a:t>
            </a:r>
            <a:r>
              <a:rPr lang="en-IN" sz="1200" b="0" i="0" u="none" strike="noStrike" baseline="0" dirty="0">
                <a:solidFill>
                  <a:srgbClr val="EFB839"/>
                </a:solidFill>
                <a:latin typeface="JetBrains Mono" pitchFamily="2" charset="0"/>
              </a:rPr>
              <a:t>)</a:t>
            </a:r>
            <a:r>
              <a:rPr lang="en-IN" sz="1200" b="0" i="0" u="none" strike="noStrike" baseline="0" dirty="0">
                <a:solidFill>
                  <a:srgbClr val="F2F8F8"/>
                </a:solidFill>
                <a:latin typeface="Cambria" panose="02040503050406030204" pitchFamily="18" charset="0"/>
              </a:rPr>
              <a:t> </a:t>
            </a:r>
            <a:r>
              <a:rPr lang="en-IN" sz="1200" b="0" i="0" u="none" strike="noStrike" baseline="0" dirty="0">
                <a:solidFill>
                  <a:srgbClr val="EFB839"/>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00E6E6"/>
                </a:solidFill>
                <a:latin typeface="JetBrains Mono" pitchFamily="2" charset="0"/>
              </a:rPr>
              <a:t>print</a:t>
            </a:r>
            <a:r>
              <a:rPr lang="en-IN" sz="1200" b="0" i="0" u="none" strike="noStrike" baseline="0" dirty="0">
                <a:solidFill>
                  <a:srgbClr val="65ADE5"/>
                </a:solidFill>
                <a:latin typeface="JetBrains Mono" pitchFamily="2" charset="0"/>
              </a:rPr>
              <a:t>(</a:t>
            </a:r>
            <a:r>
              <a:rPr lang="en-IN" sz="1200" b="0" i="0" u="none" strike="noStrike" baseline="0" dirty="0">
                <a:solidFill>
                  <a:srgbClr val="E8C9BB"/>
                </a:solidFill>
                <a:latin typeface="JetBrains Mono" pitchFamily="2" charset="0"/>
              </a:rPr>
              <a:t>"</a:t>
            </a:r>
            <a:r>
              <a:rPr lang="en-IN" sz="1200" b="0" i="1" u="none" strike="noStrike" baseline="0" dirty="0">
                <a:solidFill>
                  <a:srgbClr val="F1FA8C"/>
                </a:solidFill>
                <a:latin typeface="JetBrains Mono" pitchFamily="2" charset="0"/>
              </a:rPr>
              <a:t>,</a:t>
            </a:r>
            <a:r>
              <a:rPr lang="en-IN" sz="1200" b="0" i="1" u="none" strike="noStrike" baseline="0" dirty="0">
                <a:solidFill>
                  <a:srgbClr val="F1FA8C"/>
                </a:solidFill>
                <a:latin typeface="Cambria" panose="02040503050406030204" pitchFamily="18" charset="0"/>
              </a:rPr>
              <a:t> </a:t>
            </a:r>
            <a:r>
              <a:rPr lang="en-IN" sz="1200" b="0" i="1" u="none" strike="noStrike" baseline="0" dirty="0">
                <a:solidFill>
                  <a:srgbClr val="F1FA8C"/>
                </a:solidFill>
                <a:latin typeface="JetBrains Mono" pitchFamily="2" charset="0"/>
              </a:rPr>
              <a:t>...</a:t>
            </a:r>
            <a:r>
              <a:rPr lang="en-IN" sz="1200" b="0" i="0" u="none" strike="noStrike" baseline="0" dirty="0">
                <a:solidFill>
                  <a:srgbClr val="E8C9BB"/>
                </a:solidFill>
                <a:latin typeface="JetBrains Mono" pitchFamily="2" charset="0"/>
              </a:rPr>
              <a:t>"</a:t>
            </a:r>
            <a:r>
              <a:rPr lang="en-IN" sz="1200" b="0" i="0" u="none" strike="noStrike" baseline="0" dirty="0">
                <a:solidFill>
                  <a:srgbClr val="65ADE5"/>
                </a:solidFill>
                <a:latin typeface="JetBrains Mono" pitchFamily="2" charset="0"/>
              </a:rPr>
              <a:t>)</a:t>
            </a:r>
            <a:r>
              <a:rPr lang="en-IN" sz="1200" b="0" i="0" u="none" strike="noStrike" baseline="0" dirty="0">
                <a:solidFill>
                  <a:srgbClr val="B4B4B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D8A0DF"/>
                </a:solidFill>
                <a:latin typeface="JetBrains Mono" pitchFamily="2" charset="0"/>
              </a:rPr>
              <a:t>break</a:t>
            </a:r>
            <a:r>
              <a:rPr lang="en-IN" sz="1200" b="0" i="0" u="none" strike="noStrike" baseline="0" dirty="0">
                <a:solidFill>
                  <a:srgbClr val="B4B4B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EFB839"/>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a:solidFill>
                  <a:srgbClr val="EA66BA"/>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F2F8F8"/>
                </a:solidFill>
                <a:latin typeface="JetBrains Mono" pitchFamily="2" charset="0"/>
              </a:rPr>
              <a:t>	</a:t>
            </a:r>
            <a:r>
              <a:rPr lang="en-IN" sz="1200" b="0" i="0" u="none" strike="noStrike" baseline="0" dirty="0" err="1">
                <a:solidFill>
                  <a:srgbClr val="00E6E6"/>
                </a:solidFill>
                <a:latin typeface="JetBrains Mono" pitchFamily="2" charset="0"/>
              </a:rPr>
              <a:t>println</a:t>
            </a:r>
            <a:r>
              <a:rPr lang="en-IN" sz="1200" b="0" i="0" u="none" strike="noStrike" baseline="0" dirty="0">
                <a:solidFill>
                  <a:srgbClr val="EA66BA"/>
                </a:solidFill>
                <a:latin typeface="JetBrains Mono" pitchFamily="2" charset="0"/>
              </a:rPr>
              <a:t>(</a:t>
            </a:r>
            <a:r>
              <a:rPr lang="en-IN" sz="1200" b="0" i="0" u="none" strike="noStrike" baseline="0" dirty="0">
                <a:solidFill>
                  <a:srgbClr val="E8C9BB"/>
                </a:solidFill>
                <a:latin typeface="JetBrains Mono" pitchFamily="2" charset="0"/>
              </a:rPr>
              <a:t>"</a:t>
            </a:r>
            <a:r>
              <a:rPr lang="en-IN" sz="1200" b="0" i="1" u="none" strike="noStrike" baseline="0" dirty="0">
                <a:solidFill>
                  <a:srgbClr val="F1FA8C"/>
                </a:solidFill>
                <a:latin typeface="Cambria" panose="02040503050406030204" pitchFamily="18" charset="0"/>
              </a:rPr>
              <a:t> </a:t>
            </a:r>
            <a:r>
              <a:rPr lang="en-IN" sz="1200" b="0" i="1" u="none" strike="noStrike" baseline="0" dirty="0">
                <a:solidFill>
                  <a:srgbClr val="F1FA8C"/>
                </a:solidFill>
                <a:latin typeface="JetBrains Mono" pitchFamily="2" charset="0"/>
              </a:rPr>
              <a:t>]</a:t>
            </a:r>
            <a:r>
              <a:rPr lang="en-IN" sz="1200" b="0" i="0" u="none" strike="noStrike" baseline="0" dirty="0">
                <a:solidFill>
                  <a:srgbClr val="E8C9BB"/>
                </a:solidFill>
                <a:latin typeface="JetBrains Mono" pitchFamily="2" charset="0"/>
              </a:rPr>
              <a:t>"</a:t>
            </a:r>
            <a:r>
              <a:rPr lang="en-IN" sz="1200" b="0" i="0" u="none" strike="noStrike" baseline="0" dirty="0">
                <a:solidFill>
                  <a:srgbClr val="EA66BA"/>
                </a:solidFill>
                <a:latin typeface="JetBrains Mono" pitchFamily="2" charset="0"/>
              </a:rPr>
              <a:t>)</a:t>
            </a:r>
            <a:r>
              <a:rPr lang="en-IN" sz="1200" b="0" i="0" u="none" strike="noStrike" baseline="0" dirty="0">
                <a:solidFill>
                  <a:srgbClr val="B4B4B4"/>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r>
              <a:rPr lang="en-IN" sz="1200" b="0" i="0" u="none" strike="noStrike" baseline="0" dirty="0">
                <a:solidFill>
                  <a:srgbClr val="65ADE5"/>
                </a:solidFill>
                <a:latin typeface="JetBrains Mono" pitchFamily="2" charset="0"/>
              </a:rPr>
              <a:t>}</a:t>
            </a:r>
            <a:endParaRPr lang="en-IN" sz="1200" b="0" i="0" u="none" strike="noStrike" baseline="0" dirty="0">
              <a:solidFill>
                <a:srgbClr val="F2F8F8"/>
              </a:solidFill>
              <a:latin typeface="JetBrains Mono" pitchFamily="2" charset="0"/>
            </a:endParaRPr>
          </a:p>
          <a:p>
            <a:pPr marR="0" algn="l" rtl="0"/>
            <a:endParaRPr lang="en-IN" sz="1050" b="0" i="0" u="none" strike="noStrike" kern="100" baseline="0" dirty="0">
              <a:latin typeface="Times New Roman" panose="02020603050405020304" pitchFamily="18" charset="0"/>
            </a:endParaRPr>
          </a:p>
        </p:txBody>
      </p:sp>
      <p:sp>
        <p:nvSpPr>
          <p:cNvPr id="6" name="TextBox 5">
            <a:extLst>
              <a:ext uri="{FF2B5EF4-FFF2-40B4-BE49-F238E27FC236}">
                <a16:creationId xmlns:a16="http://schemas.microsoft.com/office/drawing/2014/main" id="{3ACAFA24-AAAA-8B49-5001-9EA3A2F4BD59}"/>
              </a:ext>
            </a:extLst>
          </p:cNvPr>
          <p:cNvSpPr txBox="1"/>
          <p:nvPr/>
        </p:nvSpPr>
        <p:spPr>
          <a:xfrm>
            <a:off x="316968" y="2190199"/>
            <a:ext cx="5415322" cy="2954655"/>
          </a:xfrm>
          <a:prstGeom prst="rect">
            <a:avLst/>
          </a:prstGeom>
          <a:solidFill>
            <a:schemeClr val="bg1">
              <a:lumMod val="95000"/>
              <a:lumOff val="5000"/>
            </a:schemeClr>
          </a:solidFill>
        </p:spPr>
        <p:txBody>
          <a:bodyPr wrap="square">
            <a:spAutoFit/>
          </a:bodyPr>
          <a:lstStyle/>
          <a:p>
            <a:pPr marR="0" algn="l" rtl="0"/>
            <a:r>
              <a:rPr lang="en-IN" sz="1100" b="0" i="0" u="none" strike="noStrike" baseline="0" dirty="0">
                <a:solidFill>
                  <a:srgbClr val="B0E080"/>
                </a:solidFill>
                <a:latin typeface="JetBrains Mono" pitchFamily="2" charset="0"/>
              </a:rPr>
              <a:t>int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00E6E6"/>
                </a:solidFill>
                <a:latin typeface="JetBrains Mono" pitchFamily="2" charset="0"/>
              </a:rPr>
              <a:t>main</a:t>
            </a:r>
            <a:r>
              <a:rPr lang="en-IN" sz="1100" b="0" i="0" u="none" strike="noStrike" baseline="0" dirty="0">
                <a:solidFill>
                  <a:srgbClr val="EFB839"/>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EFB839"/>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a:solidFill>
                  <a:srgbClr val="44AACC"/>
                </a:solidFill>
                <a:latin typeface="JetBrains Mono" pitchFamily="2" charset="0"/>
              </a:rPr>
              <a:t>std</a:t>
            </a:r>
            <a:r>
              <a:rPr lang="en-IN" sz="1100" b="0" i="0" u="none" strike="noStrike" baseline="0" dirty="0">
                <a:solidFill>
                  <a:srgbClr val="B4B4B4"/>
                </a:solidFill>
                <a:latin typeface="JetBrains Mono" pitchFamily="2" charset="0"/>
              </a:rPr>
              <a:t>::</a:t>
            </a:r>
            <a:r>
              <a:rPr lang="en-IN" sz="1100" b="0" i="0" u="none" strike="noStrike" baseline="0" dirty="0">
                <a:solidFill>
                  <a:srgbClr val="FF7A17"/>
                </a:solidFill>
                <a:latin typeface="JetBrains Mono" pitchFamily="2" charset="0"/>
              </a:rPr>
              <a:t>vector</a:t>
            </a:r>
            <a:r>
              <a:rPr lang="en-IN" sz="1100" b="0" i="0" u="none" strike="noStrike" baseline="0" dirty="0">
                <a:solidFill>
                  <a:srgbClr val="B4B4B4"/>
                </a:solidFill>
                <a:latin typeface="JetBrains Mono" pitchFamily="2" charset="0"/>
              </a:rPr>
              <a:t>&lt;</a:t>
            </a:r>
            <a:r>
              <a:rPr lang="en-IN" sz="1100" b="0" i="0" u="none" strike="noStrike" baseline="0" dirty="0">
                <a:solidFill>
                  <a:srgbClr val="44AACC"/>
                </a:solidFill>
                <a:latin typeface="JetBrains Mono" pitchFamily="2" charset="0"/>
              </a:rPr>
              <a:t>std</a:t>
            </a:r>
            <a:r>
              <a:rPr lang="en-IN" sz="1100" b="0" i="0" u="none" strike="noStrike" baseline="0" dirty="0">
                <a:solidFill>
                  <a:srgbClr val="B4B4B4"/>
                </a:solidFill>
                <a:latin typeface="JetBrains Mono" pitchFamily="2" charset="0"/>
              </a:rPr>
              <a:t>::</a:t>
            </a:r>
            <a:r>
              <a:rPr lang="en-IN" sz="1100" b="0" i="0" u="none" strike="noStrike" baseline="0" dirty="0">
                <a:solidFill>
                  <a:srgbClr val="4EC9B0"/>
                </a:solidFill>
                <a:latin typeface="JetBrains Mono" pitchFamily="2" charset="0"/>
              </a:rPr>
              <a:t>string</a:t>
            </a:r>
            <a:r>
              <a:rPr lang="en-IN" sz="1100" b="0" i="0" u="none" strike="noStrike" baseline="0" dirty="0">
                <a:solidFill>
                  <a:srgbClr val="B4B4B4"/>
                </a:solidFill>
                <a:latin typeface="JetBrains Mono" pitchFamily="2" charset="0"/>
              </a:rPr>
              <a:t>&gt;</a:t>
            </a:r>
            <a:r>
              <a:rPr lang="en-IN" sz="1100" b="0" i="0" u="none" strike="noStrike" baseline="0" dirty="0">
                <a:solidFill>
                  <a:srgbClr val="F2F8F8"/>
                </a:solidFill>
                <a:latin typeface="Cambria" panose="02040503050406030204" pitchFamily="18" charset="0"/>
              </a:rPr>
              <a:t> </a:t>
            </a:r>
            <a:r>
              <a:rPr lang="en-IN" sz="1100" b="0" i="0" u="none" strike="noStrike" baseline="0" dirty="0" err="1">
                <a:solidFill>
                  <a:srgbClr val="9CDCFE"/>
                </a:solidFill>
                <a:latin typeface="JetBrains Mono" pitchFamily="2" charset="0"/>
              </a:rPr>
              <a:t>vec</a:t>
            </a:r>
            <a:r>
              <a:rPr lang="en-IN" sz="1100" b="0" i="0" u="none" strike="noStrike" baseline="0" dirty="0">
                <a:solidFill>
                  <a:srgbClr val="4EC9B0"/>
                </a:solidFill>
                <a:latin typeface="JetBrains Mono" pitchFamily="2" charset="0"/>
              </a:rPr>
              <a:t>{</a:t>
            </a:r>
            <a:r>
              <a:rPr lang="en-IN" sz="1100" b="0" i="0" u="none" strike="noStrike" baseline="0" dirty="0">
                <a:solidFill>
                  <a:srgbClr val="F2F8F8"/>
                </a:solidFill>
                <a:latin typeface="Cambria" panose="02040503050406030204" pitchFamily="18" charset="0"/>
              </a:rPr>
              <a:t> </a:t>
            </a:r>
          </a:p>
          <a:p>
            <a:pPr marR="0" algn="l" rtl="0"/>
            <a:r>
              <a:rPr lang="en-IN" sz="1100" dirty="0">
                <a:solidFill>
                  <a:srgbClr val="F2F8F8"/>
                </a:solidFill>
                <a:latin typeface="Cambria" panose="02040503050406030204" pitchFamily="18" charset="0"/>
              </a:rPr>
              <a:t>		</a:t>
            </a:r>
            <a:r>
              <a:rPr lang="en-IN" sz="1100" b="0" i="0" u="none" strike="noStrike" baseline="0" dirty="0">
                <a:solidFill>
                  <a:srgbClr val="E8C9BB"/>
                </a:solidFill>
                <a:latin typeface="JetBrains Mono" pitchFamily="2" charset="0"/>
              </a:rPr>
              <a:t>"</a:t>
            </a:r>
            <a:r>
              <a:rPr lang="en-IN" sz="1100" b="0" i="1" u="none" strike="noStrike" baseline="0" dirty="0">
                <a:solidFill>
                  <a:srgbClr val="F1FA8C"/>
                </a:solidFill>
                <a:latin typeface="JetBrains Mono" pitchFamily="2" charset="0"/>
              </a:rPr>
              <a:t>C++</a:t>
            </a:r>
            <a:r>
              <a:rPr lang="en-IN" sz="1100" b="0" i="0" u="none" strike="noStrike" baseline="0" dirty="0">
                <a:solidFill>
                  <a:srgbClr val="E8C9BB"/>
                </a:solidFill>
                <a:latin typeface="JetBrains Mono" pitchFamily="2" charset="0"/>
              </a:rPr>
              <a:t>"</a:t>
            </a:r>
            <a:r>
              <a:rPr lang="en-IN" sz="1100" b="0" i="0" u="none" strike="noStrike" baseline="0" dirty="0">
                <a:solidFill>
                  <a:srgbClr val="B4B4B4"/>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E8C9BB"/>
                </a:solidFill>
                <a:latin typeface="JetBrains Mono" pitchFamily="2" charset="0"/>
              </a:rPr>
              <a:t>"</a:t>
            </a:r>
            <a:r>
              <a:rPr lang="en-IN" sz="1100" b="0" i="1" u="none" strike="noStrike" baseline="0" dirty="0">
                <a:solidFill>
                  <a:srgbClr val="F1FA8C"/>
                </a:solidFill>
                <a:latin typeface="JetBrains Mono" pitchFamily="2" charset="0"/>
              </a:rPr>
              <a:t>C</a:t>
            </a:r>
            <a:r>
              <a:rPr lang="en-IN" sz="1100" b="0" i="0" u="none" strike="noStrike" baseline="0" dirty="0">
                <a:solidFill>
                  <a:srgbClr val="E8C9BB"/>
                </a:solidFill>
                <a:latin typeface="JetBrains Mono" pitchFamily="2" charset="0"/>
              </a:rPr>
              <a:t>"</a:t>
            </a:r>
            <a:r>
              <a:rPr lang="en-IN" sz="1100" b="0" i="0" u="none" strike="noStrike" baseline="0" dirty="0">
                <a:solidFill>
                  <a:srgbClr val="B4B4B4"/>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E8C9BB"/>
                </a:solidFill>
                <a:latin typeface="JetBrains Mono" pitchFamily="2" charset="0"/>
              </a:rPr>
              <a:t>"</a:t>
            </a:r>
            <a:r>
              <a:rPr lang="en-IN" sz="1100" b="0" i="1" u="none" strike="noStrike" baseline="0" dirty="0">
                <a:solidFill>
                  <a:srgbClr val="F1FA8C"/>
                </a:solidFill>
                <a:latin typeface="JetBrains Mono" pitchFamily="2" charset="0"/>
              </a:rPr>
              <a:t>Java</a:t>
            </a:r>
            <a:r>
              <a:rPr lang="en-IN" sz="1100" b="0" i="0" u="none" strike="noStrike" baseline="0" dirty="0">
                <a:solidFill>
                  <a:srgbClr val="E8C9BB"/>
                </a:solidFill>
                <a:latin typeface="JetBrains Mono" pitchFamily="2" charset="0"/>
              </a:rPr>
              <a:t>"</a:t>
            </a:r>
            <a:r>
              <a:rPr lang="en-IN" sz="1100" b="0" i="0" u="none" strike="noStrike" baseline="0" dirty="0">
                <a:solidFill>
                  <a:srgbClr val="B4B4B4"/>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E8C9BB"/>
                </a:solidFill>
                <a:latin typeface="JetBrains Mono" pitchFamily="2" charset="0"/>
              </a:rPr>
              <a:t>"</a:t>
            </a:r>
            <a:r>
              <a:rPr lang="en-IN" sz="1100" b="0" i="1" u="none" strike="noStrike" baseline="0" dirty="0">
                <a:solidFill>
                  <a:srgbClr val="F1FA8C"/>
                </a:solidFill>
                <a:latin typeface="JetBrains Mono" pitchFamily="2" charset="0"/>
              </a:rPr>
              <a:t>C#</a:t>
            </a:r>
            <a:r>
              <a:rPr lang="en-IN" sz="1100" b="0" i="0" u="none" strike="noStrike" baseline="0" dirty="0">
                <a:solidFill>
                  <a:srgbClr val="E8C9BB"/>
                </a:solidFill>
                <a:latin typeface="JetBrains Mono" pitchFamily="2" charset="0"/>
              </a:rPr>
              <a:t>"</a:t>
            </a:r>
            <a:r>
              <a:rPr lang="en-IN" sz="1100" b="0" i="0" u="none" strike="noStrike" baseline="0" dirty="0">
                <a:solidFill>
                  <a:srgbClr val="B4B4B4"/>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E8C9BB"/>
                </a:solidFill>
                <a:latin typeface="JetBrains Mono" pitchFamily="2" charset="0"/>
              </a:rPr>
              <a:t>"</a:t>
            </a:r>
            <a:r>
              <a:rPr lang="en-IN" sz="1100" b="0" i="1" u="none" strike="noStrike" baseline="0" dirty="0">
                <a:solidFill>
                  <a:srgbClr val="F1FA8C"/>
                </a:solidFill>
                <a:latin typeface="JetBrains Mono" pitchFamily="2" charset="0"/>
              </a:rPr>
              <a:t>Python</a:t>
            </a:r>
            <a:r>
              <a:rPr lang="en-IN" sz="1100" b="0" i="0" u="none" strike="noStrike" baseline="0" dirty="0">
                <a:solidFill>
                  <a:srgbClr val="E8C9BB"/>
                </a:solidFill>
                <a:latin typeface="JetBrains Mono" pitchFamily="2" charset="0"/>
              </a:rPr>
              <a:t>"</a:t>
            </a:r>
            <a:r>
              <a:rPr lang="en-IN" sz="1100" b="0" i="0" u="none" strike="noStrike" baseline="0" dirty="0">
                <a:solidFill>
                  <a:srgbClr val="B4B4B4"/>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E8C9BB"/>
                </a:solidFill>
                <a:latin typeface="JetBrains Mono" pitchFamily="2" charset="0"/>
              </a:rPr>
              <a:t>"</a:t>
            </a:r>
            <a:r>
              <a:rPr lang="en-IN" sz="1100" b="0" i="1" u="none" strike="noStrike" baseline="0" dirty="0" err="1">
                <a:solidFill>
                  <a:srgbClr val="F1FA8C"/>
                </a:solidFill>
                <a:latin typeface="JetBrains Mono" pitchFamily="2" charset="0"/>
              </a:rPr>
              <a:t>Php</a:t>
            </a:r>
            <a:r>
              <a:rPr lang="en-IN" sz="1100" b="0" i="0" u="none" strike="noStrike" baseline="0" dirty="0">
                <a:solidFill>
                  <a:srgbClr val="E8C9BB"/>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EC9B0"/>
                </a:solidFill>
                <a:latin typeface="JetBrains Mono" pitchFamily="2" charset="0"/>
              </a:rPr>
              <a:t>}</a:t>
            </a:r>
            <a:r>
              <a:rPr lang="en-IN" sz="1100" b="0" i="0" u="none" strike="noStrike" baseline="0" dirty="0">
                <a:solidFill>
                  <a:srgbClr val="B4B4B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a:solidFill>
                  <a:srgbClr val="44AACC"/>
                </a:solidFill>
                <a:latin typeface="JetBrains Mono" pitchFamily="2" charset="0"/>
              </a:rPr>
              <a:t>std</a:t>
            </a:r>
            <a:r>
              <a:rPr lang="en-IN" sz="1100" b="0" i="0" u="none" strike="noStrike" baseline="0" dirty="0">
                <a:solidFill>
                  <a:srgbClr val="B4B4B4"/>
                </a:solidFill>
                <a:latin typeface="JetBrains Mono" pitchFamily="2" charset="0"/>
              </a:rPr>
              <a:t>::</a:t>
            </a:r>
            <a:r>
              <a:rPr lang="en-IN" sz="1100" b="0" i="0" u="none" strike="noStrike" baseline="0" dirty="0">
                <a:solidFill>
                  <a:srgbClr val="FF7A17"/>
                </a:solidFill>
                <a:latin typeface="JetBrains Mono" pitchFamily="2" charset="0"/>
              </a:rPr>
              <a:t>span</a:t>
            </a:r>
            <a:r>
              <a:rPr lang="en-IN" sz="1100" b="0" i="0" u="none" strike="noStrike" baseline="0" dirty="0">
                <a:solidFill>
                  <a:srgbClr val="F2F8F8"/>
                </a:solidFill>
                <a:latin typeface="Cambria" panose="02040503050406030204" pitchFamily="18" charset="0"/>
              </a:rPr>
              <a:t> </a:t>
            </a:r>
            <a:r>
              <a:rPr lang="en-IN" sz="1100" b="0" i="0" u="none" strike="noStrike" baseline="0" dirty="0" err="1">
                <a:solidFill>
                  <a:srgbClr val="9CDCFE"/>
                </a:solidFill>
                <a:latin typeface="JetBrains Mono" pitchFamily="2" charset="0"/>
              </a:rPr>
              <a:t>langs</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EC9B0"/>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err="1">
                <a:solidFill>
                  <a:srgbClr val="9CDCFE"/>
                </a:solidFill>
                <a:latin typeface="JetBrains Mono" pitchFamily="2" charset="0"/>
              </a:rPr>
              <a:t>vec</a:t>
            </a:r>
            <a:r>
              <a:rPr lang="en-IN" sz="1100" b="0" i="0" u="none" strike="noStrike" baseline="0" dirty="0">
                <a:solidFill>
                  <a:srgbClr val="B4B4B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err="1">
                <a:solidFill>
                  <a:srgbClr val="00E6E6"/>
                </a:solidFill>
                <a:latin typeface="JetBrains Mono" pitchFamily="2" charset="0"/>
              </a:rPr>
              <a:t>PrettyPrint</a:t>
            </a:r>
            <a:r>
              <a:rPr lang="en-IN" sz="1100" b="0" i="0" u="none" strike="noStrike" baseline="0" dirty="0">
                <a:solidFill>
                  <a:srgbClr val="65ADE5"/>
                </a:solidFill>
                <a:latin typeface="JetBrains Mono" pitchFamily="2" charset="0"/>
              </a:rPr>
              <a:t>(</a:t>
            </a:r>
            <a:r>
              <a:rPr lang="en-IN" sz="1100" b="0" i="0" u="none" strike="noStrike" baseline="0" dirty="0" err="1">
                <a:solidFill>
                  <a:srgbClr val="9CDCFE"/>
                </a:solidFill>
                <a:latin typeface="JetBrains Mono" pitchFamily="2" charset="0"/>
              </a:rPr>
              <a:t>langs</a:t>
            </a:r>
            <a:r>
              <a:rPr lang="en-IN" sz="1100" b="0" i="0" u="none" strike="noStrike" baseline="0" dirty="0">
                <a:solidFill>
                  <a:srgbClr val="65ADE5"/>
                </a:solidFill>
                <a:latin typeface="JetBrains Mono" pitchFamily="2" charset="0"/>
              </a:rPr>
              <a:t>)</a:t>
            </a:r>
            <a:r>
              <a:rPr lang="en-IN" sz="1100" b="0" i="0" u="none" strike="noStrike" baseline="0" dirty="0">
                <a:solidFill>
                  <a:srgbClr val="B4B4B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err="1">
                <a:solidFill>
                  <a:srgbClr val="9CDCFE"/>
                </a:solidFill>
                <a:latin typeface="JetBrains Mono" pitchFamily="2" charset="0"/>
              </a:rPr>
              <a:t>langs</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EC9B0"/>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4AACC"/>
                </a:solidFill>
                <a:latin typeface="JetBrains Mono" pitchFamily="2" charset="0"/>
              </a:rPr>
              <a:t>std</a:t>
            </a:r>
            <a:r>
              <a:rPr lang="en-IN" sz="1100" b="0" i="0" u="none" strike="noStrike" baseline="0" dirty="0">
                <a:solidFill>
                  <a:srgbClr val="B4B4B4"/>
                </a:solidFill>
                <a:latin typeface="JetBrains Mono" pitchFamily="2" charset="0"/>
              </a:rPr>
              <a:t>::</a:t>
            </a:r>
            <a:r>
              <a:rPr lang="en-IN" sz="1100" b="0" i="0" u="none" strike="noStrike" baseline="0" dirty="0">
                <a:solidFill>
                  <a:srgbClr val="FF7A17"/>
                </a:solidFill>
                <a:latin typeface="JetBrains Mono" pitchFamily="2" charset="0"/>
              </a:rPr>
              <a:t>span</a:t>
            </a:r>
            <a:r>
              <a:rPr lang="en-IN" sz="1100" b="0" i="0" u="none" strike="noStrike" baseline="0" dirty="0">
                <a:solidFill>
                  <a:srgbClr val="4EC9B0"/>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err="1">
                <a:solidFill>
                  <a:srgbClr val="9CDCFE"/>
                </a:solidFill>
                <a:latin typeface="JetBrains Mono" pitchFamily="2" charset="0"/>
              </a:rPr>
              <a:t>vec</a:t>
            </a:r>
            <a:r>
              <a:rPr lang="en-IN" sz="1100" b="0" i="0" u="none" strike="noStrike" baseline="0" dirty="0" err="1">
                <a:solidFill>
                  <a:srgbClr val="B4B4B4"/>
                </a:solidFill>
                <a:latin typeface="JetBrains Mono" pitchFamily="2" charset="0"/>
              </a:rPr>
              <a:t>.</a:t>
            </a:r>
            <a:r>
              <a:rPr lang="en-IN" sz="1100" b="0" i="0" u="none" strike="noStrike" baseline="0" dirty="0" err="1">
                <a:solidFill>
                  <a:srgbClr val="8EBBDF"/>
                </a:solidFill>
                <a:latin typeface="JetBrains Mono" pitchFamily="2" charset="0"/>
              </a:rPr>
              <a:t>data</a:t>
            </a:r>
            <a:r>
              <a:rPr lang="en-IN" sz="1100" b="0" i="0" u="none" strike="noStrike" baseline="0" dirty="0">
                <a:solidFill>
                  <a:srgbClr val="EA66BA"/>
                </a:solidFill>
                <a:latin typeface="JetBrains Mono" pitchFamily="2" charset="0"/>
              </a:rPr>
              <a:t>()</a:t>
            </a:r>
            <a:r>
              <a:rPr lang="en-IN" sz="1100" b="0" i="0" u="none" strike="noStrike" baseline="0" dirty="0">
                <a:solidFill>
                  <a:srgbClr val="B4B4B4"/>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BD93F9"/>
                </a:solidFill>
                <a:latin typeface="JetBrains Mono" pitchFamily="2" charset="0"/>
              </a:rPr>
              <a:t>3</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EC9B0"/>
                </a:solidFill>
                <a:latin typeface="JetBrains Mono" pitchFamily="2" charset="0"/>
              </a:rPr>
              <a:t>}</a:t>
            </a:r>
            <a:r>
              <a:rPr lang="en-IN" sz="1100" b="0" i="0" u="none" strike="noStrike" baseline="0" dirty="0">
                <a:solidFill>
                  <a:srgbClr val="B4B4B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err="1">
                <a:solidFill>
                  <a:srgbClr val="00E6E6"/>
                </a:solidFill>
                <a:latin typeface="JetBrains Mono" pitchFamily="2" charset="0"/>
              </a:rPr>
              <a:t>PrettyPrint</a:t>
            </a:r>
            <a:r>
              <a:rPr lang="en-IN" sz="1100" b="0" i="0" u="none" strike="noStrike" baseline="0" dirty="0">
                <a:solidFill>
                  <a:srgbClr val="65ADE5"/>
                </a:solidFill>
                <a:latin typeface="JetBrains Mono" pitchFamily="2" charset="0"/>
              </a:rPr>
              <a:t>(</a:t>
            </a:r>
            <a:r>
              <a:rPr lang="en-IN" sz="1100" b="0" i="0" u="none" strike="noStrike" baseline="0" dirty="0" err="1">
                <a:solidFill>
                  <a:srgbClr val="9CDCFE"/>
                </a:solidFill>
                <a:latin typeface="JetBrains Mono" pitchFamily="2" charset="0"/>
              </a:rPr>
              <a:t>langs</a:t>
            </a:r>
            <a:r>
              <a:rPr lang="en-IN" sz="1100" b="0" i="0" u="none" strike="noStrike" baseline="0" dirty="0">
                <a:solidFill>
                  <a:srgbClr val="65ADE5"/>
                </a:solidFill>
                <a:latin typeface="JetBrains Mono" pitchFamily="2" charset="0"/>
              </a:rPr>
              <a:t>)</a:t>
            </a:r>
            <a:r>
              <a:rPr lang="en-IN" sz="1100" b="0" i="0" u="none" strike="noStrike" baseline="0" dirty="0">
                <a:solidFill>
                  <a:srgbClr val="B4B4B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p>
          <a:p>
            <a:pPr marR="0" algn="l" rtl="0"/>
            <a:r>
              <a:rPr lang="en-US" sz="1100" b="0" i="0" u="none" strike="noStrike" baseline="0" dirty="0">
                <a:solidFill>
                  <a:srgbClr val="F2F8F8"/>
                </a:solidFill>
                <a:latin typeface="JetBrains Mono" pitchFamily="2" charset="0"/>
              </a:rPr>
              <a:t>	</a:t>
            </a:r>
            <a:r>
              <a:rPr lang="en-US" sz="1100" b="0" i="0" u="none" strike="noStrike" baseline="0" dirty="0">
                <a:solidFill>
                  <a:srgbClr val="44AACC"/>
                </a:solidFill>
                <a:latin typeface="JetBrains Mono" pitchFamily="2" charset="0"/>
              </a:rPr>
              <a:t>std</a:t>
            </a:r>
            <a:r>
              <a:rPr lang="en-US" sz="1100" b="0" i="0" u="none" strike="noStrike" baseline="0" dirty="0">
                <a:solidFill>
                  <a:srgbClr val="B4B4B4"/>
                </a:solidFill>
                <a:latin typeface="JetBrains Mono" pitchFamily="2" charset="0"/>
              </a:rPr>
              <a:t>::</a:t>
            </a:r>
            <a:r>
              <a:rPr lang="en-US" sz="1100" b="0" i="0" u="none" strike="noStrike" baseline="0" dirty="0">
                <a:solidFill>
                  <a:srgbClr val="FF7A17"/>
                </a:solidFill>
                <a:latin typeface="JetBrains Mono" pitchFamily="2" charset="0"/>
              </a:rPr>
              <a:t>array</a:t>
            </a:r>
            <a:r>
              <a:rPr lang="en-US" sz="1100" b="0" i="0" u="none" strike="noStrike" baseline="0" dirty="0">
                <a:solidFill>
                  <a:srgbClr val="B4B4B4"/>
                </a:solidFill>
                <a:latin typeface="JetBrains Mono" pitchFamily="2" charset="0"/>
              </a:rPr>
              <a:t>&lt;</a:t>
            </a:r>
            <a:r>
              <a:rPr lang="en-US" sz="1100" b="0" i="0" u="none" strike="noStrike" baseline="0" dirty="0">
                <a:solidFill>
                  <a:srgbClr val="B0E080"/>
                </a:solidFill>
                <a:latin typeface="JetBrains Mono" pitchFamily="2" charset="0"/>
              </a:rPr>
              <a:t>int</a:t>
            </a:r>
            <a:r>
              <a:rPr lang="en-US" sz="1100" b="0" i="0" u="none" strike="noStrike" baseline="0" dirty="0">
                <a:solidFill>
                  <a:srgbClr val="B4B4B4"/>
                </a:solidFill>
                <a:latin typeface="JetBrains Mono" pitchFamily="2" charset="0"/>
              </a:rPr>
              <a:t>,</a:t>
            </a:r>
            <a:r>
              <a:rPr lang="en-US" sz="1100" b="0" i="0" u="none" strike="noStrike" baseline="0" dirty="0">
                <a:solidFill>
                  <a:srgbClr val="F2F8F8"/>
                </a:solidFill>
                <a:latin typeface="Cambria" panose="02040503050406030204" pitchFamily="18" charset="0"/>
              </a:rPr>
              <a:t> </a:t>
            </a:r>
            <a:r>
              <a:rPr lang="en-US" sz="1100" b="0" i="0" u="none" strike="noStrike" baseline="0" dirty="0">
                <a:solidFill>
                  <a:srgbClr val="BD93F9"/>
                </a:solidFill>
                <a:latin typeface="JetBrains Mono" pitchFamily="2" charset="0"/>
              </a:rPr>
              <a:t>10</a:t>
            </a:r>
            <a:r>
              <a:rPr lang="en-US" sz="1100" b="0" i="0" u="none" strike="noStrike" baseline="0" dirty="0">
                <a:solidFill>
                  <a:srgbClr val="B4B4B4"/>
                </a:solidFill>
                <a:latin typeface="JetBrains Mono" pitchFamily="2" charset="0"/>
              </a:rPr>
              <a:t>&gt;</a:t>
            </a:r>
            <a:r>
              <a:rPr lang="en-US" sz="1100" b="0" i="0" u="none" strike="noStrike" baseline="0" dirty="0">
                <a:solidFill>
                  <a:srgbClr val="F2F8F8"/>
                </a:solidFill>
                <a:latin typeface="Cambria" panose="02040503050406030204" pitchFamily="18" charset="0"/>
              </a:rPr>
              <a:t> </a:t>
            </a:r>
            <a:r>
              <a:rPr lang="en-US" sz="1100" b="0" i="0" u="none" strike="noStrike" baseline="0" dirty="0" err="1">
                <a:solidFill>
                  <a:srgbClr val="9CDCFE"/>
                </a:solidFill>
                <a:latin typeface="JetBrains Mono" pitchFamily="2" charset="0"/>
              </a:rPr>
              <a:t>arr</a:t>
            </a:r>
            <a:r>
              <a:rPr lang="en-US" sz="1100" b="0" i="0" u="none" strike="noStrike" baseline="0" dirty="0">
                <a:solidFill>
                  <a:srgbClr val="B4B4B4"/>
                </a:solidFill>
                <a:latin typeface="JetBrains Mono" pitchFamily="2" charset="0"/>
              </a:rPr>
              <a:t>;</a:t>
            </a:r>
            <a:endParaRPr lang="en-US"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a:solidFill>
                  <a:srgbClr val="44AACC"/>
                </a:solidFill>
                <a:latin typeface="JetBrains Mono" pitchFamily="2" charset="0"/>
              </a:rPr>
              <a:t>std</a:t>
            </a:r>
            <a:r>
              <a:rPr lang="en-IN" sz="1100" b="0" i="0" u="none" strike="noStrike" baseline="0" dirty="0">
                <a:solidFill>
                  <a:srgbClr val="B4B4B4"/>
                </a:solidFill>
                <a:latin typeface="JetBrains Mono" pitchFamily="2" charset="0"/>
              </a:rPr>
              <a:t>::</a:t>
            </a:r>
            <a:r>
              <a:rPr lang="en-IN" sz="1100" b="0" i="0" u="none" strike="noStrike" baseline="0" dirty="0">
                <a:solidFill>
                  <a:srgbClr val="00E6E6"/>
                </a:solidFill>
                <a:latin typeface="JetBrains Mono" pitchFamily="2" charset="0"/>
              </a:rPr>
              <a:t>iota</a:t>
            </a:r>
            <a:r>
              <a:rPr lang="en-IN" sz="1100" b="0" i="0" u="none" strike="noStrike" baseline="0" dirty="0">
                <a:solidFill>
                  <a:srgbClr val="65ADE5"/>
                </a:solidFill>
                <a:latin typeface="JetBrains Mono" pitchFamily="2" charset="0"/>
              </a:rPr>
              <a:t>(</a:t>
            </a:r>
            <a:r>
              <a:rPr lang="en-IN" sz="1100" b="0" i="0" u="none" strike="noStrike" baseline="0" dirty="0">
                <a:solidFill>
                  <a:srgbClr val="44AACC"/>
                </a:solidFill>
                <a:latin typeface="JetBrains Mono" pitchFamily="2" charset="0"/>
              </a:rPr>
              <a:t>std</a:t>
            </a:r>
            <a:r>
              <a:rPr lang="en-IN" sz="1100" b="0" i="0" u="none" strike="noStrike" baseline="0" dirty="0">
                <a:solidFill>
                  <a:srgbClr val="B4B4B4"/>
                </a:solidFill>
                <a:latin typeface="JetBrains Mono" pitchFamily="2" charset="0"/>
              </a:rPr>
              <a:t>::</a:t>
            </a:r>
            <a:r>
              <a:rPr lang="en-IN" sz="1100" b="0" i="0" u="none" strike="noStrike" baseline="0" dirty="0">
                <a:solidFill>
                  <a:srgbClr val="00E6E6"/>
                </a:solidFill>
                <a:latin typeface="JetBrains Mono" pitchFamily="2" charset="0"/>
              </a:rPr>
              <a:t>begin</a:t>
            </a:r>
            <a:r>
              <a:rPr lang="en-IN" sz="1100" b="0" i="0" u="none" strike="noStrike" baseline="0" dirty="0">
                <a:solidFill>
                  <a:srgbClr val="EA66BA"/>
                </a:solidFill>
                <a:latin typeface="JetBrains Mono" pitchFamily="2" charset="0"/>
              </a:rPr>
              <a:t>(</a:t>
            </a:r>
            <a:r>
              <a:rPr lang="en-IN" sz="1100" b="0" i="0" u="none" strike="noStrike" baseline="0" dirty="0" err="1">
                <a:solidFill>
                  <a:srgbClr val="9CDCFE"/>
                </a:solidFill>
                <a:latin typeface="JetBrains Mono" pitchFamily="2" charset="0"/>
              </a:rPr>
              <a:t>arr</a:t>
            </a:r>
            <a:r>
              <a:rPr lang="en-IN" sz="1100" b="0" i="0" u="none" strike="noStrike" baseline="0" dirty="0">
                <a:solidFill>
                  <a:srgbClr val="EA66BA"/>
                </a:solidFill>
                <a:latin typeface="JetBrains Mono" pitchFamily="2" charset="0"/>
              </a:rPr>
              <a:t>)</a:t>
            </a:r>
            <a:r>
              <a:rPr lang="en-IN" sz="1100" b="0" i="0" u="none" strike="noStrike" baseline="0" dirty="0">
                <a:solidFill>
                  <a:srgbClr val="B4B4B4"/>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4AACC"/>
                </a:solidFill>
                <a:latin typeface="JetBrains Mono" pitchFamily="2" charset="0"/>
              </a:rPr>
              <a:t>std</a:t>
            </a:r>
            <a:r>
              <a:rPr lang="en-IN" sz="1100" b="0" i="0" u="none" strike="noStrike" baseline="0" dirty="0">
                <a:solidFill>
                  <a:srgbClr val="B4B4B4"/>
                </a:solidFill>
                <a:latin typeface="JetBrains Mono" pitchFamily="2" charset="0"/>
              </a:rPr>
              <a:t>::</a:t>
            </a:r>
            <a:r>
              <a:rPr lang="en-IN" sz="1100" b="0" i="0" u="none" strike="noStrike" baseline="0" dirty="0">
                <a:solidFill>
                  <a:srgbClr val="00E6E6"/>
                </a:solidFill>
                <a:latin typeface="JetBrains Mono" pitchFamily="2" charset="0"/>
              </a:rPr>
              <a:t>end</a:t>
            </a:r>
            <a:r>
              <a:rPr lang="en-IN" sz="1100" b="0" i="0" u="none" strike="noStrike" baseline="0" dirty="0">
                <a:solidFill>
                  <a:srgbClr val="EA66BA"/>
                </a:solidFill>
                <a:latin typeface="JetBrains Mono" pitchFamily="2" charset="0"/>
              </a:rPr>
              <a:t>(</a:t>
            </a:r>
            <a:r>
              <a:rPr lang="en-IN" sz="1100" b="0" i="0" u="none" strike="noStrike" baseline="0" dirty="0" err="1">
                <a:solidFill>
                  <a:srgbClr val="9CDCFE"/>
                </a:solidFill>
                <a:latin typeface="JetBrains Mono" pitchFamily="2" charset="0"/>
              </a:rPr>
              <a:t>arr</a:t>
            </a:r>
            <a:r>
              <a:rPr lang="en-IN" sz="1100" b="0" i="0" u="none" strike="noStrike" baseline="0" dirty="0">
                <a:solidFill>
                  <a:srgbClr val="EA66BA"/>
                </a:solidFill>
                <a:latin typeface="JetBrains Mono" pitchFamily="2" charset="0"/>
              </a:rPr>
              <a:t>)</a:t>
            </a:r>
            <a:r>
              <a:rPr lang="en-IN" sz="1100" b="0" i="0" u="none" strike="noStrike" baseline="0" dirty="0">
                <a:solidFill>
                  <a:srgbClr val="B4B4B4"/>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BD93F9"/>
                </a:solidFill>
                <a:latin typeface="JetBrains Mono" pitchFamily="2" charset="0"/>
              </a:rPr>
              <a:t>1</a:t>
            </a:r>
            <a:r>
              <a:rPr lang="en-IN" sz="1100" b="0" i="0" u="none" strike="noStrike" baseline="0" dirty="0">
                <a:solidFill>
                  <a:srgbClr val="65ADE5"/>
                </a:solidFill>
                <a:latin typeface="JetBrains Mono" pitchFamily="2" charset="0"/>
              </a:rPr>
              <a:t>)</a:t>
            </a:r>
            <a:r>
              <a:rPr lang="en-IN" sz="1100" b="0" i="0" u="none" strike="noStrike" baseline="0" dirty="0">
                <a:solidFill>
                  <a:srgbClr val="B4B4B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a:solidFill>
                  <a:srgbClr val="44AACC"/>
                </a:solidFill>
                <a:latin typeface="JetBrains Mono" pitchFamily="2" charset="0"/>
              </a:rPr>
              <a:t>std</a:t>
            </a:r>
            <a:r>
              <a:rPr lang="en-IN" sz="1100" b="0" i="0" u="none" strike="noStrike" baseline="0" dirty="0">
                <a:solidFill>
                  <a:srgbClr val="B4B4B4"/>
                </a:solidFill>
                <a:latin typeface="JetBrains Mono" pitchFamily="2" charset="0"/>
              </a:rPr>
              <a:t>::</a:t>
            </a:r>
            <a:r>
              <a:rPr lang="en-IN" sz="1100" b="0" i="0" u="none" strike="noStrike" baseline="0" dirty="0">
                <a:solidFill>
                  <a:srgbClr val="FF7A17"/>
                </a:solidFill>
                <a:latin typeface="JetBrains Mono" pitchFamily="2" charset="0"/>
              </a:rPr>
              <a:t>span</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9CDCFE"/>
                </a:solidFill>
                <a:latin typeface="JetBrains Mono" pitchFamily="2" charset="0"/>
              </a:rPr>
              <a:t>s</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EC9B0"/>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err="1">
                <a:solidFill>
                  <a:srgbClr val="9CDCFE"/>
                </a:solidFill>
                <a:latin typeface="JetBrains Mono" pitchFamily="2" charset="0"/>
              </a:rPr>
              <a:t>arr</a:t>
            </a:r>
            <a:r>
              <a:rPr lang="en-IN" sz="1100" b="0" i="0" u="none" strike="noStrike" baseline="0" dirty="0">
                <a:solidFill>
                  <a:srgbClr val="B4B4B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err="1">
                <a:solidFill>
                  <a:srgbClr val="00E6E6"/>
                </a:solidFill>
                <a:latin typeface="JetBrains Mono" pitchFamily="2" charset="0"/>
              </a:rPr>
              <a:t>PrettyPrint</a:t>
            </a:r>
            <a:r>
              <a:rPr lang="en-IN" sz="1100" b="0" i="0" u="none" strike="noStrike" baseline="0" dirty="0">
                <a:solidFill>
                  <a:srgbClr val="65ADE5"/>
                </a:solidFill>
                <a:latin typeface="JetBrains Mono" pitchFamily="2" charset="0"/>
              </a:rPr>
              <a:t>(</a:t>
            </a:r>
            <a:r>
              <a:rPr lang="en-IN" sz="1100" b="0" i="0" u="none" strike="noStrike" baseline="0" dirty="0">
                <a:solidFill>
                  <a:srgbClr val="9CDCFE"/>
                </a:solidFill>
                <a:latin typeface="JetBrains Mono" pitchFamily="2" charset="0"/>
              </a:rPr>
              <a:t>s</a:t>
            </a:r>
            <a:r>
              <a:rPr lang="en-IN" sz="1100" b="0" i="0" u="none" strike="noStrike" baseline="0" dirty="0">
                <a:solidFill>
                  <a:srgbClr val="B4B4B4"/>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BD93F9"/>
                </a:solidFill>
                <a:latin typeface="JetBrains Mono" pitchFamily="2" charset="0"/>
              </a:rPr>
              <a:t>10</a:t>
            </a:r>
            <a:r>
              <a:rPr lang="en-IN" sz="1100" b="0" i="0" u="none" strike="noStrike" baseline="0" dirty="0">
                <a:solidFill>
                  <a:srgbClr val="65ADE5"/>
                </a:solidFill>
                <a:latin typeface="JetBrains Mono" pitchFamily="2" charset="0"/>
              </a:rPr>
              <a:t>)</a:t>
            </a:r>
            <a:r>
              <a:rPr lang="en-IN" sz="1100" b="0" i="0" u="none" strike="noStrike" baseline="0" dirty="0">
                <a:solidFill>
                  <a:srgbClr val="B4B4B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a:solidFill>
                  <a:srgbClr val="44AACC"/>
                </a:solidFill>
                <a:latin typeface="JetBrains Mono" pitchFamily="2" charset="0"/>
              </a:rPr>
              <a:t>std</a:t>
            </a:r>
            <a:r>
              <a:rPr lang="en-IN" sz="1100" b="0" i="0" u="none" strike="noStrike" baseline="0" dirty="0">
                <a:solidFill>
                  <a:srgbClr val="B4B4B4"/>
                </a:solidFill>
                <a:latin typeface="JetBrains Mono" pitchFamily="2" charset="0"/>
              </a:rPr>
              <a:t>::</a:t>
            </a:r>
            <a:r>
              <a:rPr lang="en-IN" sz="1100" b="0" i="0" u="none" strike="noStrike" baseline="0" dirty="0">
                <a:solidFill>
                  <a:srgbClr val="44AACC"/>
                </a:solidFill>
                <a:latin typeface="JetBrains Mono" pitchFamily="2" charset="0"/>
              </a:rPr>
              <a:t>ranges</a:t>
            </a:r>
            <a:r>
              <a:rPr lang="en-IN" sz="1100" b="0" i="0" u="none" strike="noStrike" baseline="0" dirty="0">
                <a:solidFill>
                  <a:srgbClr val="B4B4B4"/>
                </a:solidFill>
                <a:latin typeface="JetBrains Mono" pitchFamily="2" charset="0"/>
              </a:rPr>
              <a:t>::</a:t>
            </a:r>
            <a:r>
              <a:rPr lang="en-IN" sz="1100" b="0" i="0" u="none" strike="noStrike" baseline="0" dirty="0">
                <a:solidFill>
                  <a:srgbClr val="EEA4AB"/>
                </a:solidFill>
                <a:latin typeface="JetBrains Mono" pitchFamily="2" charset="0"/>
              </a:rPr>
              <a:t>shuffle</a:t>
            </a:r>
            <a:r>
              <a:rPr lang="en-IN" sz="1100" b="0" i="0" u="none" strike="noStrike" baseline="0" dirty="0">
                <a:solidFill>
                  <a:srgbClr val="B4B4B4"/>
                </a:solidFill>
                <a:latin typeface="JetBrains Mono" pitchFamily="2" charset="0"/>
              </a:rPr>
              <a:t>(</a:t>
            </a:r>
          </a:p>
          <a:p>
            <a:pPr marR="0" algn="l" rtl="0"/>
            <a:r>
              <a:rPr lang="en-IN" sz="1100" dirty="0">
                <a:solidFill>
                  <a:srgbClr val="B4B4B4"/>
                </a:solidFill>
                <a:latin typeface="JetBrains Mono" pitchFamily="2" charset="0"/>
              </a:rPr>
              <a:t>		</a:t>
            </a:r>
            <a:r>
              <a:rPr lang="en-IN" sz="1100" b="0" i="0" u="none" strike="noStrike" baseline="0" dirty="0" err="1">
                <a:solidFill>
                  <a:srgbClr val="9CDCFE"/>
                </a:solidFill>
                <a:latin typeface="JetBrains Mono" pitchFamily="2" charset="0"/>
              </a:rPr>
              <a:t>arr</a:t>
            </a:r>
            <a:r>
              <a:rPr lang="en-IN" sz="1100" b="0" i="0" u="none" strike="noStrike" baseline="0" dirty="0">
                <a:solidFill>
                  <a:srgbClr val="B4B4B4"/>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4AACC"/>
                </a:solidFill>
                <a:latin typeface="JetBrains Mono" pitchFamily="2" charset="0"/>
              </a:rPr>
              <a:t>std</a:t>
            </a:r>
            <a:r>
              <a:rPr lang="en-IN" sz="1100" b="0" i="0" u="none" strike="noStrike" baseline="0" dirty="0">
                <a:solidFill>
                  <a:srgbClr val="B4B4B4"/>
                </a:solidFill>
                <a:latin typeface="JetBrains Mono" pitchFamily="2" charset="0"/>
              </a:rPr>
              <a:t>::</a:t>
            </a:r>
            <a:r>
              <a:rPr lang="en-IN" sz="1100" b="0" i="0" u="none" strike="noStrike" baseline="0" dirty="0">
                <a:solidFill>
                  <a:srgbClr val="4EC9B0"/>
                </a:solidFill>
                <a:latin typeface="JetBrains Mono" pitchFamily="2" charset="0"/>
              </a:rPr>
              <a:t>mt19937{</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4AACC"/>
                </a:solidFill>
                <a:latin typeface="JetBrains Mono" pitchFamily="2" charset="0"/>
              </a:rPr>
              <a:t>std</a:t>
            </a:r>
            <a:r>
              <a:rPr lang="en-IN" sz="1100" b="0" i="0" u="none" strike="noStrike" baseline="0" dirty="0">
                <a:solidFill>
                  <a:srgbClr val="B4B4B4"/>
                </a:solidFill>
                <a:latin typeface="JetBrains Mono" pitchFamily="2" charset="0"/>
              </a:rPr>
              <a:t>::</a:t>
            </a:r>
            <a:r>
              <a:rPr lang="en-IN" sz="1100" b="0" i="0" u="none" strike="noStrike" baseline="0" dirty="0" err="1">
                <a:solidFill>
                  <a:srgbClr val="FF7A17"/>
                </a:solidFill>
                <a:latin typeface="JetBrains Mono" pitchFamily="2" charset="0"/>
              </a:rPr>
              <a:t>random_device</a:t>
            </a:r>
            <a:r>
              <a:rPr lang="en-IN" sz="1100" b="0" i="0" u="none" strike="noStrike" baseline="0" dirty="0">
                <a:solidFill>
                  <a:srgbClr val="4EC9B0"/>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4EC9B0"/>
                </a:solidFill>
                <a:latin typeface="JetBrains Mono" pitchFamily="2" charset="0"/>
              </a:rPr>
              <a:t>}</a:t>
            </a:r>
            <a:r>
              <a:rPr lang="en-IN" sz="1100" b="0" i="0" u="none" strike="noStrike" baseline="0" dirty="0">
                <a:solidFill>
                  <a:srgbClr val="B4B4B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F2F8F8"/>
                </a:solidFill>
                <a:latin typeface="JetBrains Mono" pitchFamily="2" charset="0"/>
              </a:rPr>
              <a:t>	</a:t>
            </a:r>
            <a:r>
              <a:rPr lang="en-IN" sz="1100" b="0" i="0" u="none" strike="noStrike" baseline="0" dirty="0" err="1">
                <a:solidFill>
                  <a:srgbClr val="00E6E6"/>
                </a:solidFill>
                <a:latin typeface="JetBrains Mono" pitchFamily="2" charset="0"/>
              </a:rPr>
              <a:t>PrettyPrint</a:t>
            </a:r>
            <a:r>
              <a:rPr lang="en-IN" sz="1100" b="0" i="0" u="none" strike="noStrike" baseline="0" dirty="0">
                <a:solidFill>
                  <a:srgbClr val="65ADE5"/>
                </a:solidFill>
                <a:latin typeface="JetBrains Mono" pitchFamily="2" charset="0"/>
              </a:rPr>
              <a:t>(</a:t>
            </a:r>
            <a:r>
              <a:rPr lang="en-IN" sz="1100" b="0" i="0" u="none" strike="noStrike" baseline="0" dirty="0">
                <a:solidFill>
                  <a:srgbClr val="9CDCFE"/>
                </a:solidFill>
                <a:latin typeface="JetBrains Mono" pitchFamily="2" charset="0"/>
              </a:rPr>
              <a:t>s</a:t>
            </a:r>
            <a:r>
              <a:rPr lang="en-IN" sz="1100" b="0" i="0" u="none" strike="noStrike" baseline="0" dirty="0">
                <a:solidFill>
                  <a:srgbClr val="B4B4B4"/>
                </a:solidFill>
                <a:latin typeface="JetBrains Mono" pitchFamily="2" charset="0"/>
              </a:rPr>
              <a:t>,</a:t>
            </a:r>
            <a:r>
              <a:rPr lang="en-IN" sz="1100" b="0" i="0" u="none" strike="noStrike" baseline="0" dirty="0">
                <a:solidFill>
                  <a:srgbClr val="F2F8F8"/>
                </a:solidFill>
                <a:latin typeface="Cambria" panose="02040503050406030204" pitchFamily="18" charset="0"/>
              </a:rPr>
              <a:t> </a:t>
            </a:r>
            <a:r>
              <a:rPr lang="en-IN" sz="1100" b="0" i="0" u="none" strike="noStrike" baseline="0" dirty="0">
                <a:solidFill>
                  <a:srgbClr val="BD93F9"/>
                </a:solidFill>
                <a:latin typeface="JetBrains Mono" pitchFamily="2" charset="0"/>
              </a:rPr>
              <a:t>10</a:t>
            </a:r>
            <a:r>
              <a:rPr lang="en-IN" sz="1100" b="0" i="0" u="none" strike="noStrike" baseline="0" dirty="0">
                <a:solidFill>
                  <a:srgbClr val="65ADE5"/>
                </a:solidFill>
                <a:latin typeface="JetBrains Mono" pitchFamily="2" charset="0"/>
              </a:rPr>
              <a:t>)</a:t>
            </a:r>
            <a:r>
              <a:rPr lang="en-IN" sz="1100" b="0" i="0" u="none" strike="noStrike" baseline="0" dirty="0">
                <a:solidFill>
                  <a:srgbClr val="B4B4B4"/>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r>
              <a:rPr lang="en-IN" sz="1100" b="0" i="0" u="none" strike="noStrike" baseline="0" dirty="0">
                <a:solidFill>
                  <a:srgbClr val="EFB839"/>
                </a:solidFill>
                <a:latin typeface="JetBrains Mono" pitchFamily="2" charset="0"/>
              </a:rPr>
              <a:t>}</a:t>
            </a:r>
            <a:endParaRPr lang="en-IN" sz="1100" b="0" i="0" u="none" strike="noStrike" baseline="0" dirty="0">
              <a:solidFill>
                <a:srgbClr val="F2F8F8"/>
              </a:solidFill>
              <a:latin typeface="JetBrains Mono" pitchFamily="2" charset="0"/>
            </a:endParaRPr>
          </a:p>
          <a:p>
            <a:pPr marR="0" algn="l" rtl="0"/>
            <a:endParaRPr lang="en-IN" sz="1000" b="0" i="0" u="none" strike="noStrike" kern="100" baseline="0" dirty="0">
              <a:latin typeface="Times New Roman" panose="02020603050405020304" pitchFamily="18" charset="0"/>
            </a:endParaRPr>
          </a:p>
        </p:txBody>
      </p:sp>
    </p:spTree>
    <p:extLst>
      <p:ext uri="{BB962C8B-B14F-4D97-AF65-F5344CB8AC3E}">
        <p14:creationId xmlns:p14="http://schemas.microsoft.com/office/powerpoint/2010/main" val="692893507"/>
      </p:ext>
    </p:extLst>
  </p:cSld>
  <p:clrMapOvr>
    <a:masterClrMapping/>
  </p:clrMapOvr>
  <p:transition spd="slow">
    <p:push dir="u"/>
  </p:transition>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D710-8BFE-FA40-9124-C697A04000C1}"/>
              </a:ext>
            </a:extLst>
          </p:cNvPr>
          <p:cNvSpPr>
            <a:spLocks noGrp="1"/>
          </p:cNvSpPr>
          <p:nvPr>
            <p:ph type="title"/>
          </p:nvPr>
        </p:nvSpPr>
        <p:spPr/>
        <p:txBody>
          <a:bodyPr/>
          <a:lstStyle/>
          <a:p>
            <a:r>
              <a:rPr lang="en-US" dirty="0"/>
              <a:t>std::</a:t>
            </a:r>
            <a:r>
              <a:rPr lang="en-US" dirty="0" err="1"/>
              <a:t>is_constant_evaluated</a:t>
            </a:r>
            <a:r>
              <a:rPr lang="en-US" dirty="0"/>
              <a:t>()</a:t>
            </a:r>
            <a:endParaRPr lang="en-IN" dirty="0"/>
          </a:p>
        </p:txBody>
      </p:sp>
      <p:sp>
        <p:nvSpPr>
          <p:cNvPr id="3" name="Content Placeholder 2">
            <a:extLst>
              <a:ext uri="{FF2B5EF4-FFF2-40B4-BE49-F238E27FC236}">
                <a16:creationId xmlns:a16="http://schemas.microsoft.com/office/drawing/2014/main" id="{DBFC43F7-263A-4327-019C-3C2A1874AF0C}"/>
              </a:ext>
            </a:extLst>
          </p:cNvPr>
          <p:cNvSpPr>
            <a:spLocks noGrp="1"/>
          </p:cNvSpPr>
          <p:nvPr>
            <p:ph idx="1"/>
          </p:nvPr>
        </p:nvSpPr>
        <p:spPr/>
        <p:txBody>
          <a:bodyPr/>
          <a:lstStyle/>
          <a:p>
            <a:r>
              <a:rPr lang="en-US" dirty="0"/>
              <a:t>A helper function that returns true for expressions that are evaluated at compile time</a:t>
            </a:r>
          </a:p>
          <a:p>
            <a:r>
              <a:rPr lang="en-US" dirty="0"/>
              <a:t>Can be used to implement conditional logic based on compile-time or runtime evaluation</a:t>
            </a:r>
          </a:p>
          <a:p>
            <a:r>
              <a:rPr lang="en-US" dirty="0"/>
              <a:t>Helps write optimized code</a:t>
            </a:r>
          </a:p>
          <a:p>
            <a:r>
              <a:rPr lang="en-US" dirty="0"/>
              <a:t>Relevant only in </a:t>
            </a:r>
            <a:r>
              <a:rPr lang="en-US" dirty="0" err="1"/>
              <a:t>constexpr</a:t>
            </a:r>
            <a:r>
              <a:rPr lang="en-US" dirty="0"/>
              <a:t> functions</a:t>
            </a:r>
          </a:p>
          <a:p>
            <a:r>
              <a:rPr lang="en-US" dirty="0"/>
              <a:t>Requires </a:t>
            </a:r>
            <a:r>
              <a:rPr lang="en-US" i="1" dirty="0"/>
              <a:t>&lt;</a:t>
            </a:r>
            <a:r>
              <a:rPr lang="en-US" i="1" dirty="0" err="1"/>
              <a:t>type_traits</a:t>
            </a:r>
            <a:r>
              <a:rPr lang="en-US" i="1" dirty="0"/>
              <a:t>&gt; </a:t>
            </a:r>
            <a:r>
              <a:rPr lang="en-US" dirty="0"/>
              <a:t>header</a:t>
            </a:r>
          </a:p>
          <a:p>
            <a:endParaRPr lang="en-IN" dirty="0"/>
          </a:p>
        </p:txBody>
      </p:sp>
    </p:spTree>
    <p:extLst>
      <p:ext uri="{BB962C8B-B14F-4D97-AF65-F5344CB8AC3E}">
        <p14:creationId xmlns:p14="http://schemas.microsoft.com/office/powerpoint/2010/main" val="13797448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042421-36A4-FBDF-7D2F-7D6969466C91}"/>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63410456-CDC7-1745-8A33-D7A3E12F9C57}"/>
              </a:ext>
            </a:extLst>
          </p:cNvPr>
          <p:cNvSpPr txBox="1"/>
          <p:nvPr/>
        </p:nvSpPr>
        <p:spPr>
          <a:xfrm>
            <a:off x="685799" y="1813777"/>
            <a:ext cx="5000386" cy="1461939"/>
          </a:xfrm>
          <a:prstGeom prst="rect">
            <a:avLst/>
          </a:prstGeom>
          <a:solidFill>
            <a:schemeClr val="bg1">
              <a:lumMod val="95000"/>
              <a:lumOff val="5000"/>
            </a:schemeClr>
          </a:solidFill>
        </p:spPr>
        <p:txBody>
          <a:bodyPr wrap="square">
            <a:spAutoFit/>
          </a:bodyPr>
          <a:lstStyle/>
          <a:p>
            <a:pPr marR="0" algn="l" rtl="0"/>
            <a:r>
              <a:rPr lang="en-IN" sz="1400" b="0" i="0" u="none" strike="noStrike" baseline="0" dirty="0" err="1">
                <a:solidFill>
                  <a:srgbClr val="80B0E0"/>
                </a:solidFill>
                <a:latin typeface="JetBrains Mono" pitchFamily="2" charset="0"/>
              </a:rPr>
              <a:t>const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0E080"/>
                </a:solidFill>
                <a:latin typeface="JetBrains Mono" pitchFamily="2" charset="0"/>
              </a:rPr>
              <a:t>char</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00E6E6"/>
                </a:solidFill>
                <a:latin typeface="JetBrains Mono" pitchFamily="2" charset="0"/>
              </a:rPr>
              <a:t>GetString</a:t>
            </a:r>
            <a:r>
              <a:rPr lang="en-IN" sz="1400" b="0" i="0" u="none" strike="noStrike" baseline="0" dirty="0">
                <a:solidFill>
                  <a:srgbClr val="EFB839"/>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US" sz="1400" b="0" i="0" u="none" strike="noStrike" baseline="0" dirty="0">
                <a:solidFill>
                  <a:srgbClr val="F2F8F8"/>
                </a:solidFill>
                <a:latin typeface="JetBrains Mono" pitchFamily="2" charset="0"/>
              </a:rPr>
              <a:t>	</a:t>
            </a:r>
            <a:r>
              <a:rPr lang="en-US" sz="1400" b="0" i="0" u="none" strike="noStrike" baseline="0" dirty="0">
                <a:solidFill>
                  <a:srgbClr val="D8A0DF"/>
                </a:solidFill>
                <a:latin typeface="JetBrains Mono" pitchFamily="2" charset="0"/>
              </a:rPr>
              <a:t>if</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65ADE5"/>
                </a:solidFill>
                <a:latin typeface="JetBrains Mono" pitchFamily="2" charset="0"/>
              </a:rPr>
              <a:t>(</a:t>
            </a:r>
            <a:r>
              <a:rPr lang="en-US" sz="1400" b="0" i="0" u="none" strike="noStrike" baseline="0" dirty="0">
                <a:solidFill>
                  <a:srgbClr val="44AACC"/>
                </a:solidFill>
                <a:latin typeface="JetBrains Mono" pitchFamily="2" charset="0"/>
              </a:rPr>
              <a:t>std</a:t>
            </a:r>
            <a:r>
              <a:rPr lang="en-US" sz="1400" b="0" i="0" u="none" strike="noStrike" baseline="0" dirty="0">
                <a:solidFill>
                  <a:srgbClr val="B4B4B4"/>
                </a:solidFill>
                <a:latin typeface="JetBrains Mono" pitchFamily="2" charset="0"/>
              </a:rPr>
              <a:t>::</a:t>
            </a:r>
            <a:r>
              <a:rPr lang="en-US" sz="1400" b="0" i="0" u="none" strike="noStrike" baseline="0" dirty="0" err="1">
                <a:solidFill>
                  <a:srgbClr val="00E6E6"/>
                </a:solidFill>
                <a:latin typeface="JetBrains Mono" pitchFamily="2" charset="0"/>
              </a:rPr>
              <a:t>is_constant_evaluated</a:t>
            </a:r>
            <a:r>
              <a:rPr lang="en-US" sz="1400" b="0" i="0" u="none" strike="noStrike" baseline="0" dirty="0">
                <a:solidFill>
                  <a:srgbClr val="EA66BA"/>
                </a:solidFill>
                <a:latin typeface="JetBrains Mono" pitchFamily="2" charset="0"/>
              </a:rPr>
              <a:t>()</a:t>
            </a:r>
            <a:r>
              <a:rPr lang="en-US" sz="1400" b="0" i="0" u="none" strike="noStrike" baseline="0" dirty="0">
                <a:solidFill>
                  <a:srgbClr val="65ADE5"/>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65ADE5"/>
                </a:solidFill>
                <a:latin typeface="JetBrains Mono" pitchFamily="2" charset="0"/>
              </a:rPr>
              <a:t>{</a:t>
            </a:r>
            <a:endParaRPr lang="en-US"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D8A0DF"/>
                </a:solidFill>
                <a:latin typeface="JetBrains Mono" pitchFamily="2" charset="0"/>
              </a:rPr>
              <a:t>return</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8C9BB"/>
                </a:solidFill>
                <a:latin typeface="JetBrains Mono" pitchFamily="2" charset="0"/>
              </a:rPr>
              <a:t>"</a:t>
            </a:r>
            <a:r>
              <a:rPr lang="en-IN" sz="1400" b="0" i="0" u="none" strike="noStrike" baseline="0" dirty="0">
                <a:solidFill>
                  <a:srgbClr val="F1FA8C"/>
                </a:solidFill>
                <a:latin typeface="JetBrains Mono" pitchFamily="2" charset="0"/>
              </a:rPr>
              <a:t>Compile-time</a:t>
            </a:r>
            <a:r>
              <a:rPr lang="en-IN" sz="1400" b="0" i="0" u="none" strike="noStrike" baseline="0" dirty="0">
                <a:solidFill>
                  <a:srgbClr val="F1FA8C"/>
                </a:solidFill>
                <a:latin typeface="Cambria" panose="02040503050406030204" pitchFamily="18" charset="0"/>
              </a:rPr>
              <a:t> </a:t>
            </a:r>
            <a:r>
              <a:rPr lang="en-IN" sz="1400" b="0" i="0" u="none" strike="noStrike" baseline="0" dirty="0">
                <a:solidFill>
                  <a:srgbClr val="F1FA8C"/>
                </a:solidFill>
                <a:latin typeface="JetBrains Mono" pitchFamily="2" charset="0"/>
              </a:rPr>
              <a:t>call</a:t>
            </a:r>
            <a:r>
              <a:rPr lang="en-IN" sz="1400" b="0" i="0" u="none" strike="noStrike" baseline="0" dirty="0">
                <a:solidFill>
                  <a:srgbClr val="E8C9BB"/>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65ADE5"/>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D8A0DF"/>
                </a:solidFill>
                <a:latin typeface="JetBrains Mono" pitchFamily="2" charset="0"/>
              </a:rPr>
              <a:t>return</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8C9BB"/>
                </a:solidFill>
                <a:latin typeface="JetBrains Mono" pitchFamily="2" charset="0"/>
              </a:rPr>
              <a:t>"</a:t>
            </a:r>
            <a:r>
              <a:rPr lang="en-IN" sz="1400" b="0" i="1" u="none" strike="noStrike" baseline="0" dirty="0">
                <a:solidFill>
                  <a:srgbClr val="F1FA8C"/>
                </a:solidFill>
                <a:latin typeface="JetBrains Mono" pitchFamily="2" charset="0"/>
              </a:rPr>
              <a:t>Runtime</a:t>
            </a:r>
            <a:r>
              <a:rPr lang="en-IN" sz="1400" b="0" i="1" u="none" strike="noStrike" baseline="0" dirty="0">
                <a:solidFill>
                  <a:srgbClr val="F1FA8C"/>
                </a:solidFill>
                <a:latin typeface="Cambria" panose="02040503050406030204" pitchFamily="18" charset="0"/>
              </a:rPr>
              <a:t> </a:t>
            </a:r>
            <a:r>
              <a:rPr lang="en-IN" sz="1400" b="0" i="1" u="none" strike="noStrike" baseline="0" dirty="0">
                <a:solidFill>
                  <a:srgbClr val="F1FA8C"/>
                </a:solidFill>
                <a:latin typeface="JetBrains Mono" pitchFamily="2" charset="0"/>
              </a:rPr>
              <a:t>call</a:t>
            </a:r>
            <a:r>
              <a:rPr lang="en-IN" sz="1400" b="0" i="0" u="none" strike="noStrike" baseline="0" dirty="0">
                <a:solidFill>
                  <a:srgbClr val="E8C9BB"/>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endParaRPr lang="en-IN" sz="500" b="0" i="0" u="none" strike="noStrike" kern="100" baseline="0" dirty="0">
              <a:latin typeface="Times New Roman" panose="02020603050405020304" pitchFamily="18" charset="0"/>
            </a:endParaRPr>
          </a:p>
        </p:txBody>
      </p:sp>
      <p:sp>
        <p:nvSpPr>
          <p:cNvPr id="7" name="TextBox 6">
            <a:extLst>
              <a:ext uri="{FF2B5EF4-FFF2-40B4-BE49-F238E27FC236}">
                <a16:creationId xmlns:a16="http://schemas.microsoft.com/office/drawing/2014/main" id="{300360B4-2FFA-19C4-1F7A-1D90452DFCEF}"/>
              </a:ext>
            </a:extLst>
          </p:cNvPr>
          <p:cNvSpPr txBox="1"/>
          <p:nvPr/>
        </p:nvSpPr>
        <p:spPr>
          <a:xfrm>
            <a:off x="685799" y="3593589"/>
            <a:ext cx="5000386" cy="1461939"/>
          </a:xfrm>
          <a:prstGeom prst="rect">
            <a:avLst/>
          </a:prstGeom>
          <a:solidFill>
            <a:schemeClr val="bg1">
              <a:lumMod val="95000"/>
              <a:lumOff val="5000"/>
            </a:schemeClr>
          </a:solidFill>
        </p:spPr>
        <p:txBody>
          <a:bodyPr wrap="square">
            <a:spAutoFit/>
          </a:bodyPr>
          <a:lstStyle/>
          <a:p>
            <a:pPr marR="0" algn="l" rtl="0"/>
            <a:r>
              <a:rPr lang="en-IN" sz="1400" b="0" i="0" u="none" strike="noStrike" baseline="0" dirty="0" err="1">
                <a:solidFill>
                  <a:srgbClr val="80B0E0"/>
                </a:solidFill>
                <a:latin typeface="JetBrains Mono" pitchFamily="2" charset="0"/>
              </a:rPr>
              <a:t>consteval</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80B0E0"/>
                </a:solidFill>
                <a:latin typeface="JetBrains Mono" pitchFamily="2" charset="0"/>
              </a:rPr>
              <a:t>const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0E080"/>
                </a:solidFill>
                <a:latin typeface="JetBrains Mono" pitchFamily="2" charset="0"/>
              </a:rPr>
              <a:t>char</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00E6E6"/>
                </a:solidFill>
                <a:latin typeface="JetBrains Mono" pitchFamily="2" charset="0"/>
              </a:rPr>
              <a:t>GetStringConstEval</a:t>
            </a:r>
            <a:r>
              <a:rPr lang="en-IN" sz="1400" b="0" i="0" u="none" strike="noStrike" baseline="0" dirty="0">
                <a:solidFill>
                  <a:srgbClr val="EFB839"/>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US" sz="1400" b="0" i="0" u="none" strike="noStrike" baseline="0" dirty="0">
                <a:solidFill>
                  <a:srgbClr val="F2F8F8"/>
                </a:solidFill>
                <a:latin typeface="JetBrains Mono" pitchFamily="2" charset="0"/>
              </a:rPr>
              <a:t>	</a:t>
            </a:r>
            <a:r>
              <a:rPr lang="en-US" sz="1400" b="0" i="0" u="none" strike="noStrike" baseline="0" dirty="0">
                <a:solidFill>
                  <a:srgbClr val="D8A0DF"/>
                </a:solidFill>
                <a:latin typeface="JetBrains Mono" pitchFamily="2" charset="0"/>
              </a:rPr>
              <a:t>if</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65ADE5"/>
                </a:solidFill>
                <a:latin typeface="JetBrains Mono" pitchFamily="2" charset="0"/>
              </a:rPr>
              <a:t>(</a:t>
            </a:r>
            <a:r>
              <a:rPr lang="en-US" sz="1400" b="0" i="0" u="none" strike="noStrike" baseline="0" dirty="0">
                <a:solidFill>
                  <a:srgbClr val="44AACC"/>
                </a:solidFill>
                <a:latin typeface="JetBrains Mono" pitchFamily="2" charset="0"/>
              </a:rPr>
              <a:t>std</a:t>
            </a:r>
            <a:r>
              <a:rPr lang="en-US" sz="1400" b="0" i="0" u="none" strike="noStrike" baseline="0" dirty="0">
                <a:solidFill>
                  <a:srgbClr val="B4B4B4"/>
                </a:solidFill>
                <a:latin typeface="JetBrains Mono" pitchFamily="2" charset="0"/>
              </a:rPr>
              <a:t>::</a:t>
            </a:r>
            <a:r>
              <a:rPr lang="en-US" sz="1400" b="0" i="0" u="none" strike="noStrike" baseline="0" dirty="0" err="1">
                <a:solidFill>
                  <a:srgbClr val="00E6E6"/>
                </a:solidFill>
                <a:latin typeface="JetBrains Mono" pitchFamily="2" charset="0"/>
              </a:rPr>
              <a:t>is_constant_evaluated</a:t>
            </a:r>
            <a:r>
              <a:rPr lang="en-US" sz="1400" b="0" i="0" u="none" strike="noStrike" baseline="0" dirty="0">
                <a:solidFill>
                  <a:srgbClr val="EA66BA"/>
                </a:solidFill>
                <a:latin typeface="JetBrains Mono" pitchFamily="2" charset="0"/>
              </a:rPr>
              <a:t>()</a:t>
            </a:r>
            <a:r>
              <a:rPr lang="en-US" sz="1400" b="0" i="0" u="none" strike="noStrike" baseline="0" dirty="0">
                <a:solidFill>
                  <a:srgbClr val="65ADE5"/>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65ADE5"/>
                </a:solidFill>
                <a:latin typeface="JetBrains Mono" pitchFamily="2" charset="0"/>
              </a:rPr>
              <a:t>{</a:t>
            </a:r>
            <a:endParaRPr lang="en-US"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D8A0DF"/>
                </a:solidFill>
                <a:latin typeface="JetBrains Mono" pitchFamily="2" charset="0"/>
              </a:rPr>
              <a:t>return</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8C9BB"/>
                </a:solidFill>
                <a:latin typeface="JetBrains Mono" pitchFamily="2" charset="0"/>
              </a:rPr>
              <a:t>"</a:t>
            </a:r>
            <a:r>
              <a:rPr lang="en-IN" sz="1400" b="0" i="1" u="none" strike="noStrike" baseline="0" dirty="0">
                <a:solidFill>
                  <a:srgbClr val="F1FA8C"/>
                </a:solidFill>
                <a:latin typeface="JetBrains Mono" pitchFamily="2" charset="0"/>
              </a:rPr>
              <a:t>Compile-time</a:t>
            </a:r>
            <a:r>
              <a:rPr lang="en-IN" sz="1400" b="0" i="1" u="none" strike="noStrike" baseline="0" dirty="0">
                <a:solidFill>
                  <a:srgbClr val="F1FA8C"/>
                </a:solidFill>
                <a:latin typeface="Cambria" panose="02040503050406030204" pitchFamily="18" charset="0"/>
              </a:rPr>
              <a:t> </a:t>
            </a:r>
            <a:r>
              <a:rPr lang="en-IN" sz="1400" b="0" i="1" u="none" strike="noStrike" baseline="0" dirty="0">
                <a:solidFill>
                  <a:srgbClr val="F1FA8C"/>
                </a:solidFill>
                <a:latin typeface="JetBrains Mono" pitchFamily="2" charset="0"/>
              </a:rPr>
              <a:t>call</a:t>
            </a:r>
            <a:r>
              <a:rPr lang="en-IN" sz="1400" b="0" i="0" u="none" strike="noStrike" baseline="0" dirty="0">
                <a:solidFill>
                  <a:srgbClr val="E8C9BB"/>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65ADE5"/>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D8A0DF"/>
                </a:solidFill>
                <a:latin typeface="JetBrains Mono" pitchFamily="2" charset="0"/>
              </a:rPr>
              <a:t>return</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8C9BB"/>
                </a:solidFill>
                <a:latin typeface="JetBrains Mono" pitchFamily="2" charset="0"/>
              </a:rPr>
              <a:t>"</a:t>
            </a:r>
            <a:r>
              <a:rPr lang="en-IN" sz="1400" b="0" i="0" u="none" strike="noStrike" baseline="0" dirty="0">
                <a:solidFill>
                  <a:srgbClr val="F1FA8C"/>
                </a:solidFill>
                <a:latin typeface="JetBrains Mono" pitchFamily="2" charset="0"/>
              </a:rPr>
              <a:t>Runtime</a:t>
            </a:r>
            <a:r>
              <a:rPr lang="en-IN" sz="1400" b="0" i="0" u="none" strike="noStrike" baseline="0" dirty="0">
                <a:solidFill>
                  <a:srgbClr val="F1FA8C"/>
                </a:solidFill>
                <a:latin typeface="Cambria" panose="02040503050406030204" pitchFamily="18" charset="0"/>
              </a:rPr>
              <a:t> </a:t>
            </a:r>
            <a:r>
              <a:rPr lang="en-IN" sz="1400" b="0" i="0" u="none" strike="noStrike" baseline="0" dirty="0">
                <a:solidFill>
                  <a:srgbClr val="F1FA8C"/>
                </a:solidFill>
                <a:latin typeface="JetBrains Mono" pitchFamily="2" charset="0"/>
              </a:rPr>
              <a:t>call</a:t>
            </a:r>
            <a:r>
              <a:rPr lang="en-IN" sz="1400" b="0" i="0" u="none" strike="noStrike" baseline="0" dirty="0">
                <a:solidFill>
                  <a:srgbClr val="E8C9BB"/>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endParaRPr lang="en-IN" sz="500" b="0" i="0" u="none" strike="noStrike" kern="100" baseline="0" dirty="0">
              <a:latin typeface="Times New Roman" panose="02020603050405020304" pitchFamily="18" charset="0"/>
            </a:endParaRPr>
          </a:p>
        </p:txBody>
      </p:sp>
      <p:sp>
        <p:nvSpPr>
          <p:cNvPr id="8" name="TextBox 7">
            <a:extLst>
              <a:ext uri="{FF2B5EF4-FFF2-40B4-BE49-F238E27FC236}">
                <a16:creationId xmlns:a16="http://schemas.microsoft.com/office/drawing/2014/main" id="{064BB9E6-6A6A-3B61-2F51-4B391609814F}"/>
              </a:ext>
            </a:extLst>
          </p:cNvPr>
          <p:cNvSpPr txBox="1"/>
          <p:nvPr/>
        </p:nvSpPr>
        <p:spPr>
          <a:xfrm>
            <a:off x="685799" y="5212037"/>
            <a:ext cx="5000386" cy="1461939"/>
          </a:xfrm>
          <a:prstGeom prst="rect">
            <a:avLst/>
          </a:prstGeom>
          <a:solidFill>
            <a:schemeClr val="bg1">
              <a:lumMod val="95000"/>
              <a:lumOff val="5000"/>
            </a:schemeClr>
          </a:solidFill>
        </p:spPr>
        <p:txBody>
          <a:bodyPr wrap="square">
            <a:spAutoFit/>
          </a:bodyPr>
          <a:lstStyle/>
          <a:p>
            <a:pPr marR="0" algn="l" rtl="0"/>
            <a:r>
              <a:rPr lang="en-IN" sz="1400" b="0" i="0" u="none" strike="noStrike" baseline="0" dirty="0" err="1">
                <a:solidFill>
                  <a:srgbClr val="80B0E0"/>
                </a:solidFill>
                <a:latin typeface="JetBrains Mono" pitchFamily="2" charset="0"/>
              </a:rPr>
              <a:t>constexpr</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80B0E0"/>
                </a:solidFill>
                <a:latin typeface="JetBrains Mono" pitchFamily="2" charset="0"/>
              </a:rPr>
              <a:t>const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0E080"/>
                </a:solidFill>
                <a:latin typeface="JetBrains Mono" pitchFamily="2" charset="0"/>
              </a:rPr>
              <a:t>char</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00E6E6"/>
                </a:solidFill>
                <a:latin typeface="JetBrains Mono" pitchFamily="2" charset="0"/>
              </a:rPr>
              <a:t>GetStringConstExpr</a:t>
            </a:r>
            <a:r>
              <a:rPr lang="en-IN" sz="1400" b="0" i="0" u="none" strike="noStrike" baseline="0" dirty="0">
                <a:solidFill>
                  <a:srgbClr val="EFB839"/>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US" sz="1400" b="0" i="0" u="none" strike="noStrike" baseline="0" dirty="0">
                <a:solidFill>
                  <a:srgbClr val="F2F8F8"/>
                </a:solidFill>
                <a:latin typeface="JetBrains Mono" pitchFamily="2" charset="0"/>
              </a:rPr>
              <a:t>	</a:t>
            </a:r>
            <a:r>
              <a:rPr lang="en-US" sz="1400" b="0" i="0" u="none" strike="noStrike" baseline="0" dirty="0">
                <a:solidFill>
                  <a:srgbClr val="D8A0DF"/>
                </a:solidFill>
                <a:latin typeface="JetBrains Mono" pitchFamily="2" charset="0"/>
              </a:rPr>
              <a:t>if</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65ADE5"/>
                </a:solidFill>
                <a:latin typeface="JetBrains Mono" pitchFamily="2" charset="0"/>
              </a:rPr>
              <a:t>(</a:t>
            </a:r>
            <a:r>
              <a:rPr lang="en-US" sz="1400" b="0" i="0" u="none" strike="noStrike" baseline="0" dirty="0">
                <a:solidFill>
                  <a:srgbClr val="44AACC"/>
                </a:solidFill>
                <a:latin typeface="JetBrains Mono" pitchFamily="2" charset="0"/>
              </a:rPr>
              <a:t>std</a:t>
            </a:r>
            <a:r>
              <a:rPr lang="en-US" sz="1400" b="0" i="0" u="none" strike="noStrike" baseline="0" dirty="0">
                <a:solidFill>
                  <a:srgbClr val="B4B4B4"/>
                </a:solidFill>
                <a:latin typeface="JetBrains Mono" pitchFamily="2" charset="0"/>
              </a:rPr>
              <a:t>::</a:t>
            </a:r>
            <a:r>
              <a:rPr lang="en-US" sz="1400" b="0" i="0" u="none" strike="noStrike" baseline="0" dirty="0" err="1">
                <a:solidFill>
                  <a:srgbClr val="00E6E6"/>
                </a:solidFill>
                <a:latin typeface="JetBrains Mono" pitchFamily="2" charset="0"/>
              </a:rPr>
              <a:t>is_constant_evaluated</a:t>
            </a:r>
            <a:r>
              <a:rPr lang="en-US" sz="1400" b="0" i="0" u="none" strike="noStrike" baseline="0" dirty="0">
                <a:solidFill>
                  <a:srgbClr val="EA66BA"/>
                </a:solidFill>
                <a:latin typeface="JetBrains Mono" pitchFamily="2" charset="0"/>
              </a:rPr>
              <a:t>()</a:t>
            </a:r>
            <a:r>
              <a:rPr lang="en-US" sz="1400" b="0" i="0" u="none" strike="noStrike" baseline="0" dirty="0">
                <a:solidFill>
                  <a:srgbClr val="65ADE5"/>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65ADE5"/>
                </a:solidFill>
                <a:latin typeface="JetBrains Mono" pitchFamily="2" charset="0"/>
              </a:rPr>
              <a:t>{</a:t>
            </a:r>
            <a:endParaRPr lang="en-US"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D8A0DF"/>
                </a:solidFill>
                <a:latin typeface="JetBrains Mono" pitchFamily="2" charset="0"/>
              </a:rPr>
              <a:t>return</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8C9BB"/>
                </a:solidFill>
                <a:latin typeface="JetBrains Mono" pitchFamily="2" charset="0"/>
              </a:rPr>
              <a:t>"</a:t>
            </a:r>
            <a:r>
              <a:rPr lang="en-IN" sz="1400" b="0" i="1" u="none" strike="noStrike" baseline="0" dirty="0">
                <a:solidFill>
                  <a:srgbClr val="F1FA8C"/>
                </a:solidFill>
                <a:latin typeface="JetBrains Mono" pitchFamily="2" charset="0"/>
              </a:rPr>
              <a:t>Compile-time</a:t>
            </a:r>
            <a:r>
              <a:rPr lang="en-IN" sz="1400" b="0" i="1" u="none" strike="noStrike" baseline="0" dirty="0">
                <a:solidFill>
                  <a:srgbClr val="F1FA8C"/>
                </a:solidFill>
                <a:latin typeface="Cambria" panose="02040503050406030204" pitchFamily="18" charset="0"/>
              </a:rPr>
              <a:t> </a:t>
            </a:r>
            <a:r>
              <a:rPr lang="en-IN" sz="1400" b="0" i="1" u="none" strike="noStrike" baseline="0" dirty="0">
                <a:solidFill>
                  <a:srgbClr val="F1FA8C"/>
                </a:solidFill>
                <a:latin typeface="JetBrains Mono" pitchFamily="2" charset="0"/>
              </a:rPr>
              <a:t>call</a:t>
            </a:r>
            <a:r>
              <a:rPr lang="en-IN" sz="1400" b="0" i="0" u="none" strike="noStrike" baseline="0" dirty="0">
                <a:solidFill>
                  <a:srgbClr val="E8C9BB"/>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65ADE5"/>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D8A0DF"/>
                </a:solidFill>
                <a:latin typeface="JetBrains Mono" pitchFamily="2" charset="0"/>
              </a:rPr>
              <a:t>return</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8C9BB"/>
                </a:solidFill>
                <a:latin typeface="JetBrains Mono" pitchFamily="2" charset="0"/>
              </a:rPr>
              <a:t>"</a:t>
            </a:r>
            <a:r>
              <a:rPr lang="en-IN" sz="1400" b="0" i="1" u="none" strike="noStrike" baseline="0" dirty="0">
                <a:solidFill>
                  <a:srgbClr val="F1FA8C"/>
                </a:solidFill>
                <a:latin typeface="JetBrains Mono" pitchFamily="2" charset="0"/>
              </a:rPr>
              <a:t>Runtime</a:t>
            </a:r>
            <a:r>
              <a:rPr lang="en-IN" sz="1400" b="0" i="1" u="none" strike="noStrike" baseline="0" dirty="0">
                <a:solidFill>
                  <a:srgbClr val="F1FA8C"/>
                </a:solidFill>
                <a:latin typeface="Cambria" panose="02040503050406030204" pitchFamily="18" charset="0"/>
              </a:rPr>
              <a:t> </a:t>
            </a:r>
            <a:r>
              <a:rPr lang="en-IN" sz="1400" b="0" i="1" u="none" strike="noStrike" baseline="0" dirty="0">
                <a:solidFill>
                  <a:srgbClr val="F1FA8C"/>
                </a:solidFill>
                <a:latin typeface="JetBrains Mono" pitchFamily="2" charset="0"/>
              </a:rPr>
              <a:t>call</a:t>
            </a:r>
            <a:r>
              <a:rPr lang="en-IN" sz="1400" b="0" i="0" u="none" strike="noStrike" baseline="0" dirty="0">
                <a:solidFill>
                  <a:srgbClr val="E8C9BB"/>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endParaRPr lang="en-IN" sz="500" b="0" i="0" u="none" strike="noStrike" kern="100" baseline="0" dirty="0">
              <a:latin typeface="Times New Roman" panose="02020603050405020304" pitchFamily="18" charset="0"/>
            </a:endParaRPr>
          </a:p>
        </p:txBody>
      </p:sp>
      <p:sp>
        <p:nvSpPr>
          <p:cNvPr id="9" name="TextBox 8">
            <a:extLst>
              <a:ext uri="{FF2B5EF4-FFF2-40B4-BE49-F238E27FC236}">
                <a16:creationId xmlns:a16="http://schemas.microsoft.com/office/drawing/2014/main" id="{5D4D6539-4C81-7D5A-04AB-A6DF13A60367}"/>
              </a:ext>
            </a:extLst>
          </p:cNvPr>
          <p:cNvSpPr txBox="1"/>
          <p:nvPr/>
        </p:nvSpPr>
        <p:spPr>
          <a:xfrm>
            <a:off x="6185647" y="2344691"/>
            <a:ext cx="3993978" cy="400110"/>
          </a:xfrm>
          <a:prstGeom prst="rect">
            <a:avLst/>
          </a:prstGeom>
          <a:noFill/>
        </p:spPr>
        <p:txBody>
          <a:bodyPr wrap="none" rtlCol="0">
            <a:spAutoFit/>
          </a:bodyPr>
          <a:lstStyle/>
          <a:p>
            <a:r>
              <a:rPr lang="en-US" sz="2000" dirty="0">
                <a:solidFill>
                  <a:schemeClr val="bg1">
                    <a:lumMod val="85000"/>
                    <a:lumOff val="15000"/>
                  </a:schemeClr>
                </a:solidFill>
              </a:rPr>
              <a:t>std::</a:t>
            </a:r>
            <a:r>
              <a:rPr lang="en-US" sz="2000" dirty="0" err="1">
                <a:solidFill>
                  <a:schemeClr val="bg1">
                    <a:lumMod val="85000"/>
                    <a:lumOff val="15000"/>
                  </a:schemeClr>
                </a:solidFill>
              </a:rPr>
              <a:t>is_constant_evaluated</a:t>
            </a:r>
            <a:r>
              <a:rPr lang="en-US" sz="2000" dirty="0">
                <a:solidFill>
                  <a:schemeClr val="bg1">
                    <a:lumMod val="85000"/>
                    <a:lumOff val="15000"/>
                  </a:schemeClr>
                </a:solidFill>
              </a:rPr>
              <a:t>() == false</a:t>
            </a:r>
            <a:endParaRPr lang="en-IN" sz="2000" dirty="0">
              <a:solidFill>
                <a:schemeClr val="bg1">
                  <a:lumMod val="85000"/>
                  <a:lumOff val="15000"/>
                </a:schemeClr>
              </a:solidFill>
            </a:endParaRPr>
          </a:p>
        </p:txBody>
      </p:sp>
      <p:sp>
        <p:nvSpPr>
          <p:cNvPr id="10" name="TextBox 9">
            <a:extLst>
              <a:ext uri="{FF2B5EF4-FFF2-40B4-BE49-F238E27FC236}">
                <a16:creationId xmlns:a16="http://schemas.microsoft.com/office/drawing/2014/main" id="{A608E3CF-C48E-1A03-9DE6-C481582DE4DD}"/>
              </a:ext>
            </a:extLst>
          </p:cNvPr>
          <p:cNvSpPr txBox="1"/>
          <p:nvPr/>
        </p:nvSpPr>
        <p:spPr>
          <a:xfrm>
            <a:off x="6247120" y="4124503"/>
            <a:ext cx="3947684" cy="400110"/>
          </a:xfrm>
          <a:prstGeom prst="rect">
            <a:avLst/>
          </a:prstGeom>
          <a:noFill/>
        </p:spPr>
        <p:txBody>
          <a:bodyPr wrap="none" rtlCol="0">
            <a:spAutoFit/>
          </a:bodyPr>
          <a:lstStyle/>
          <a:p>
            <a:r>
              <a:rPr lang="en-US" sz="2000" dirty="0">
                <a:solidFill>
                  <a:schemeClr val="bg1">
                    <a:lumMod val="85000"/>
                    <a:lumOff val="15000"/>
                  </a:schemeClr>
                </a:solidFill>
              </a:rPr>
              <a:t>std::</a:t>
            </a:r>
            <a:r>
              <a:rPr lang="en-US" sz="2000" dirty="0" err="1">
                <a:solidFill>
                  <a:schemeClr val="bg1">
                    <a:lumMod val="85000"/>
                    <a:lumOff val="15000"/>
                  </a:schemeClr>
                </a:solidFill>
              </a:rPr>
              <a:t>is_constant_evaluated</a:t>
            </a:r>
            <a:r>
              <a:rPr lang="en-US" sz="2000" dirty="0">
                <a:solidFill>
                  <a:schemeClr val="bg1">
                    <a:lumMod val="85000"/>
                    <a:lumOff val="15000"/>
                  </a:schemeClr>
                </a:solidFill>
              </a:rPr>
              <a:t>() == true</a:t>
            </a:r>
            <a:endParaRPr lang="en-IN" sz="2000" dirty="0">
              <a:solidFill>
                <a:schemeClr val="bg1">
                  <a:lumMod val="85000"/>
                  <a:lumOff val="15000"/>
                </a:schemeClr>
              </a:solidFill>
            </a:endParaRPr>
          </a:p>
        </p:txBody>
      </p:sp>
      <p:sp>
        <p:nvSpPr>
          <p:cNvPr id="11" name="TextBox 10">
            <a:extLst>
              <a:ext uri="{FF2B5EF4-FFF2-40B4-BE49-F238E27FC236}">
                <a16:creationId xmlns:a16="http://schemas.microsoft.com/office/drawing/2014/main" id="{FFB4EA06-F333-5DD2-1CAA-071D55E89750}"/>
              </a:ext>
            </a:extLst>
          </p:cNvPr>
          <p:cNvSpPr txBox="1"/>
          <p:nvPr/>
        </p:nvSpPr>
        <p:spPr>
          <a:xfrm>
            <a:off x="6247120" y="5396483"/>
            <a:ext cx="3993978" cy="1015663"/>
          </a:xfrm>
          <a:prstGeom prst="rect">
            <a:avLst/>
          </a:prstGeom>
          <a:noFill/>
        </p:spPr>
        <p:txBody>
          <a:bodyPr wrap="none" rtlCol="0">
            <a:spAutoFit/>
          </a:bodyPr>
          <a:lstStyle/>
          <a:p>
            <a:r>
              <a:rPr lang="en-US" sz="2000" dirty="0">
                <a:solidFill>
                  <a:schemeClr val="bg1">
                    <a:lumMod val="85000"/>
                    <a:lumOff val="15000"/>
                  </a:schemeClr>
                </a:solidFill>
              </a:rPr>
              <a:t>std::</a:t>
            </a:r>
            <a:r>
              <a:rPr lang="en-US" sz="2000" dirty="0" err="1">
                <a:solidFill>
                  <a:schemeClr val="bg1">
                    <a:lumMod val="85000"/>
                    <a:lumOff val="15000"/>
                  </a:schemeClr>
                </a:solidFill>
              </a:rPr>
              <a:t>is_constant_evaluated</a:t>
            </a:r>
            <a:r>
              <a:rPr lang="en-US" sz="2000" dirty="0">
                <a:solidFill>
                  <a:schemeClr val="bg1">
                    <a:lumMod val="85000"/>
                    <a:lumOff val="15000"/>
                  </a:schemeClr>
                </a:solidFill>
              </a:rPr>
              <a:t>() == true</a:t>
            </a:r>
          </a:p>
          <a:p>
            <a:pPr algn="ctr"/>
            <a:r>
              <a:rPr lang="en-US" sz="2000" i="1" dirty="0">
                <a:solidFill>
                  <a:schemeClr val="bg1">
                    <a:lumMod val="85000"/>
                    <a:lumOff val="15000"/>
                  </a:schemeClr>
                </a:solidFill>
              </a:rPr>
              <a:t>or</a:t>
            </a:r>
          </a:p>
          <a:p>
            <a:r>
              <a:rPr lang="en-US" sz="2000" dirty="0">
                <a:solidFill>
                  <a:schemeClr val="bg1">
                    <a:lumMod val="85000"/>
                    <a:lumOff val="15000"/>
                  </a:schemeClr>
                </a:solidFill>
              </a:rPr>
              <a:t>std::</a:t>
            </a:r>
            <a:r>
              <a:rPr lang="en-US" sz="2000" dirty="0" err="1">
                <a:solidFill>
                  <a:schemeClr val="bg1">
                    <a:lumMod val="85000"/>
                    <a:lumOff val="15000"/>
                  </a:schemeClr>
                </a:solidFill>
              </a:rPr>
              <a:t>is_constant_evaluated</a:t>
            </a:r>
            <a:r>
              <a:rPr lang="en-US" sz="2000" dirty="0">
                <a:solidFill>
                  <a:schemeClr val="bg1">
                    <a:lumMod val="85000"/>
                    <a:lumOff val="15000"/>
                  </a:schemeClr>
                </a:solidFill>
              </a:rPr>
              <a:t>() == false</a:t>
            </a:r>
            <a:endParaRPr lang="en-IN" sz="2000" dirty="0">
              <a:solidFill>
                <a:schemeClr val="bg1">
                  <a:lumMod val="85000"/>
                  <a:lumOff val="15000"/>
                </a:schemeClr>
              </a:solidFill>
            </a:endParaRPr>
          </a:p>
        </p:txBody>
      </p:sp>
    </p:spTree>
    <p:extLst>
      <p:ext uri="{BB962C8B-B14F-4D97-AF65-F5344CB8AC3E}">
        <p14:creationId xmlns:p14="http://schemas.microsoft.com/office/powerpoint/2010/main" val="25231897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FC070F-8488-2249-3CF1-7E64ED23A3CC}"/>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70A07380-9D2B-BAA2-4732-0E0B6CBF8EF3}"/>
              </a:ext>
            </a:extLst>
          </p:cNvPr>
          <p:cNvSpPr txBox="1"/>
          <p:nvPr/>
        </p:nvSpPr>
        <p:spPr>
          <a:xfrm>
            <a:off x="2673083" y="2375387"/>
            <a:ext cx="6845833" cy="2862322"/>
          </a:xfrm>
          <a:prstGeom prst="rect">
            <a:avLst/>
          </a:prstGeom>
          <a:solidFill>
            <a:schemeClr val="bg1">
              <a:lumMod val="95000"/>
              <a:lumOff val="5000"/>
            </a:schemeClr>
          </a:solidFill>
        </p:spPr>
        <p:txBody>
          <a:bodyPr wrap="square">
            <a:spAutoFit/>
          </a:bodyPr>
          <a:lstStyle/>
          <a:p>
            <a:pPr marR="0" algn="l" rtl="0"/>
            <a:r>
              <a:rPr lang="en-US" sz="1400" b="0" i="0" u="none" strike="noStrike" baseline="0" dirty="0" err="1">
                <a:solidFill>
                  <a:srgbClr val="80B0E0"/>
                </a:solidFill>
                <a:latin typeface="JetBrains Mono" pitchFamily="2" charset="0"/>
              </a:rPr>
              <a:t>constexpr</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B0E080"/>
                </a:solidFill>
                <a:latin typeface="JetBrains Mono" pitchFamily="2" charset="0"/>
              </a:rPr>
              <a:t>int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00E6E6"/>
                </a:solidFill>
                <a:latin typeface="JetBrains Mono" pitchFamily="2" charset="0"/>
              </a:rPr>
              <a:t>Square</a:t>
            </a:r>
            <a:r>
              <a:rPr lang="en-US" sz="1400" b="0" i="0" u="none" strike="noStrike" baseline="0" dirty="0">
                <a:solidFill>
                  <a:srgbClr val="EFB839"/>
                </a:solidFill>
                <a:latin typeface="JetBrains Mono" pitchFamily="2" charset="0"/>
              </a:rPr>
              <a:t>(</a:t>
            </a:r>
            <a:r>
              <a:rPr lang="en-US" sz="1400" b="0" i="0" u="none" strike="noStrike" baseline="0" dirty="0">
                <a:solidFill>
                  <a:srgbClr val="B0E080"/>
                </a:solidFill>
                <a:latin typeface="JetBrains Mono" pitchFamily="2" charset="0"/>
              </a:rPr>
              <a:t>int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CBC8B6"/>
                </a:solidFill>
                <a:latin typeface="JetBrains Mono" pitchFamily="2" charset="0"/>
              </a:rPr>
              <a:t>x</a:t>
            </a:r>
            <a:r>
              <a:rPr lang="en-US" sz="1400" b="0" i="0" u="none" strike="noStrike" baseline="0" dirty="0">
                <a:solidFill>
                  <a:srgbClr val="EFB839"/>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EFB839"/>
                </a:solidFill>
                <a:latin typeface="JetBrains Mono" pitchFamily="2" charset="0"/>
              </a:rPr>
              <a:t>{</a:t>
            </a:r>
            <a:endParaRPr lang="en-US" sz="1400" b="0" i="0" u="none" strike="noStrike" baseline="0" dirty="0">
              <a:solidFill>
                <a:srgbClr val="F2F8F8"/>
              </a:solidFill>
              <a:latin typeface="JetBrains Mono" pitchFamily="2" charset="0"/>
            </a:endParaRPr>
          </a:p>
          <a:p>
            <a:pPr marR="0" algn="l" rtl="0"/>
            <a:r>
              <a:rPr lang="en-US" sz="1400" b="0" i="0" u="none" strike="noStrike" baseline="0" dirty="0">
                <a:solidFill>
                  <a:srgbClr val="F2F8F8"/>
                </a:solidFill>
                <a:latin typeface="JetBrains Mono" pitchFamily="2" charset="0"/>
              </a:rPr>
              <a:t>	</a:t>
            </a:r>
            <a:r>
              <a:rPr lang="en-US" sz="1400" b="0" i="0" u="none" strike="noStrike" baseline="0" dirty="0">
                <a:solidFill>
                  <a:srgbClr val="D8A0DF"/>
                </a:solidFill>
                <a:latin typeface="JetBrains Mono" pitchFamily="2" charset="0"/>
              </a:rPr>
              <a:t>if</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65ADE5"/>
                </a:solidFill>
                <a:latin typeface="JetBrains Mono" pitchFamily="2" charset="0"/>
              </a:rPr>
              <a:t>(</a:t>
            </a:r>
            <a:r>
              <a:rPr lang="en-US" sz="1400" b="0" i="0" u="none" strike="noStrike" baseline="0" dirty="0">
                <a:solidFill>
                  <a:srgbClr val="B4B4B4"/>
                </a:solidFill>
                <a:latin typeface="JetBrains Mono" pitchFamily="2" charset="0"/>
              </a:rPr>
              <a:t>!</a:t>
            </a:r>
            <a:r>
              <a:rPr lang="en-US" sz="1400" b="0" i="0" u="none" strike="noStrike" baseline="0" dirty="0">
                <a:solidFill>
                  <a:srgbClr val="44AACC"/>
                </a:solidFill>
                <a:latin typeface="JetBrains Mono" pitchFamily="2" charset="0"/>
              </a:rPr>
              <a:t>std</a:t>
            </a:r>
            <a:r>
              <a:rPr lang="en-US" sz="1400" b="0" i="0" u="none" strike="noStrike" baseline="0" dirty="0">
                <a:solidFill>
                  <a:srgbClr val="B4B4B4"/>
                </a:solidFill>
                <a:latin typeface="JetBrains Mono" pitchFamily="2" charset="0"/>
              </a:rPr>
              <a:t>::</a:t>
            </a:r>
            <a:r>
              <a:rPr lang="en-US" sz="1400" b="0" i="0" u="none" strike="noStrike" baseline="0" dirty="0" err="1">
                <a:solidFill>
                  <a:srgbClr val="00E6E6"/>
                </a:solidFill>
                <a:latin typeface="JetBrains Mono" pitchFamily="2" charset="0"/>
              </a:rPr>
              <a:t>is_constant_evaluated</a:t>
            </a:r>
            <a:r>
              <a:rPr lang="en-US" sz="1400" b="0" i="0" u="none" strike="noStrike" baseline="0" dirty="0">
                <a:solidFill>
                  <a:srgbClr val="EA66BA"/>
                </a:solidFill>
                <a:latin typeface="JetBrains Mono" pitchFamily="2" charset="0"/>
              </a:rPr>
              <a:t>()</a:t>
            </a:r>
            <a:r>
              <a:rPr lang="en-US" sz="1400" b="0" i="0" u="none" strike="noStrike" baseline="0" dirty="0">
                <a:solidFill>
                  <a:srgbClr val="65ADE5"/>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65ADE5"/>
                </a:solidFill>
                <a:latin typeface="JetBrains Mono" pitchFamily="2" charset="0"/>
              </a:rPr>
              <a:t>{</a:t>
            </a:r>
            <a:endParaRPr lang="en-US" sz="1400" b="0" i="0" u="none" strike="noStrike" baseline="0" dirty="0">
              <a:solidFill>
                <a:srgbClr val="F2F8F8"/>
              </a:solidFill>
              <a:latin typeface="JetBrains Mono" pitchFamily="2" charset="0"/>
            </a:endParaRPr>
          </a:p>
          <a:p>
            <a:pPr marR="0" algn="l" rtl="0"/>
            <a:r>
              <a:rPr lang="en-US" sz="1400" b="0" i="0" u="none" strike="noStrike" baseline="0" dirty="0">
                <a:solidFill>
                  <a:srgbClr val="F2F8F8"/>
                </a:solidFill>
                <a:latin typeface="JetBrains Mono" pitchFamily="2" charset="0"/>
              </a:rPr>
              <a:t>		</a:t>
            </a:r>
            <a:r>
              <a:rPr lang="en-US" sz="1400" b="0" i="0" u="none" strike="noStrike" baseline="0" dirty="0" err="1">
                <a:solidFill>
                  <a:srgbClr val="00E6E6"/>
                </a:solidFill>
                <a:latin typeface="JetBrains Mono" pitchFamily="2" charset="0"/>
              </a:rPr>
              <a:t>println</a:t>
            </a:r>
            <a:r>
              <a:rPr lang="en-US" sz="1400" b="0" i="0" u="none" strike="noStrike" baseline="0" dirty="0">
                <a:solidFill>
                  <a:srgbClr val="EA66BA"/>
                </a:solidFill>
                <a:latin typeface="JetBrains Mono" pitchFamily="2" charset="0"/>
              </a:rPr>
              <a:t>(</a:t>
            </a:r>
            <a:r>
              <a:rPr lang="en-US" sz="1400" b="0" i="0" u="none" strike="noStrike" baseline="0" dirty="0">
                <a:solidFill>
                  <a:srgbClr val="E8C9BB"/>
                </a:solidFill>
                <a:latin typeface="JetBrains Mono" pitchFamily="2" charset="0"/>
              </a:rPr>
              <a:t>"</a:t>
            </a:r>
            <a:r>
              <a:rPr lang="en-US" sz="1400" b="0" i="1" u="none" strike="noStrike" baseline="0" dirty="0">
                <a:solidFill>
                  <a:srgbClr val="F1FA8C"/>
                </a:solidFill>
                <a:latin typeface="JetBrains Mono" pitchFamily="2" charset="0"/>
              </a:rPr>
              <a:t>###</a:t>
            </a:r>
            <a:r>
              <a:rPr lang="en-US" sz="1400" b="0" i="1" u="none" strike="noStrike" baseline="0" dirty="0">
                <a:solidFill>
                  <a:srgbClr val="F1FA8C"/>
                </a:solidFill>
                <a:latin typeface="Cambria" panose="02040503050406030204" pitchFamily="18" charset="0"/>
              </a:rPr>
              <a:t> </a:t>
            </a:r>
            <a:r>
              <a:rPr lang="en-US" sz="1400" b="0" i="1" u="none" strike="noStrike" baseline="0" dirty="0">
                <a:solidFill>
                  <a:srgbClr val="F1FA8C"/>
                </a:solidFill>
                <a:latin typeface="JetBrains Mono" pitchFamily="2" charset="0"/>
              </a:rPr>
              <a:t>Invoke</a:t>
            </a:r>
            <a:r>
              <a:rPr lang="en-US" sz="1400" b="0" i="1" u="none" strike="noStrike" baseline="0" dirty="0">
                <a:solidFill>
                  <a:srgbClr val="F1FA8C"/>
                </a:solidFill>
                <a:latin typeface="Cambria" panose="02040503050406030204" pitchFamily="18" charset="0"/>
              </a:rPr>
              <a:t> </a:t>
            </a:r>
            <a:r>
              <a:rPr lang="en-US" sz="1400" b="0" i="1" u="none" strike="noStrike" baseline="0" dirty="0">
                <a:solidFill>
                  <a:srgbClr val="F1FA8C"/>
                </a:solidFill>
                <a:latin typeface="JetBrains Mono" pitchFamily="2" charset="0"/>
              </a:rPr>
              <a:t>from</a:t>
            </a:r>
            <a:r>
              <a:rPr lang="en-US" sz="1400" b="0" i="1" u="none" strike="noStrike" baseline="0" dirty="0">
                <a:solidFill>
                  <a:srgbClr val="F1FA8C"/>
                </a:solidFill>
                <a:latin typeface="Cambria" panose="02040503050406030204" pitchFamily="18" charset="0"/>
              </a:rPr>
              <a:t> </a:t>
            </a:r>
            <a:r>
              <a:rPr lang="en-US" sz="1400" b="0" i="1" u="none" strike="noStrike" baseline="0" dirty="0">
                <a:solidFill>
                  <a:srgbClr val="F1FA8C"/>
                </a:solidFill>
                <a:latin typeface="JetBrains Mono" pitchFamily="2" charset="0"/>
              </a:rPr>
              <a:t>a</a:t>
            </a:r>
            <a:r>
              <a:rPr lang="en-US" sz="1400" b="0" i="1" u="none" strike="noStrike" baseline="0" dirty="0">
                <a:solidFill>
                  <a:srgbClr val="F1FA8C"/>
                </a:solidFill>
                <a:latin typeface="Cambria" panose="02040503050406030204" pitchFamily="18" charset="0"/>
              </a:rPr>
              <a:t> </a:t>
            </a:r>
            <a:r>
              <a:rPr lang="en-US" sz="1400" b="0" i="1" u="none" strike="noStrike" baseline="0" dirty="0">
                <a:solidFill>
                  <a:srgbClr val="F1FA8C"/>
                </a:solidFill>
                <a:latin typeface="JetBrains Mono" pitchFamily="2" charset="0"/>
              </a:rPr>
              <a:t>constant</a:t>
            </a:r>
            <a:r>
              <a:rPr lang="en-US" sz="1400" b="0" i="1" u="none" strike="noStrike" baseline="0" dirty="0">
                <a:solidFill>
                  <a:srgbClr val="F1FA8C"/>
                </a:solidFill>
                <a:latin typeface="Cambria" panose="02040503050406030204" pitchFamily="18" charset="0"/>
              </a:rPr>
              <a:t> </a:t>
            </a:r>
            <a:r>
              <a:rPr lang="en-US" sz="1400" b="0" i="1" u="none" strike="noStrike" baseline="0" dirty="0">
                <a:solidFill>
                  <a:srgbClr val="F1FA8C"/>
                </a:solidFill>
                <a:latin typeface="JetBrains Mono" pitchFamily="2" charset="0"/>
              </a:rPr>
              <a:t>expression</a:t>
            </a:r>
            <a:r>
              <a:rPr lang="en-US" sz="1400" b="0" i="1" u="none" strike="noStrike" baseline="0" dirty="0">
                <a:solidFill>
                  <a:srgbClr val="F1FA8C"/>
                </a:solidFill>
                <a:latin typeface="Cambria" panose="02040503050406030204" pitchFamily="18" charset="0"/>
              </a:rPr>
              <a:t> </a:t>
            </a:r>
            <a:r>
              <a:rPr lang="en-US" sz="1400" b="0" i="1" u="none" strike="noStrike" baseline="0" dirty="0">
                <a:solidFill>
                  <a:srgbClr val="F1FA8C"/>
                </a:solidFill>
                <a:latin typeface="JetBrains Mono" pitchFamily="2" charset="0"/>
              </a:rPr>
              <a:t>###</a:t>
            </a:r>
            <a:r>
              <a:rPr lang="en-US" sz="1400" b="0" i="0" u="none" strike="noStrike" baseline="0" dirty="0">
                <a:solidFill>
                  <a:srgbClr val="E8C9BB"/>
                </a:solidFill>
                <a:latin typeface="JetBrains Mono" pitchFamily="2" charset="0"/>
              </a:rPr>
              <a:t>"</a:t>
            </a:r>
            <a:r>
              <a:rPr lang="en-US" sz="1400" b="0" i="0" u="none" strike="noStrike" baseline="0" dirty="0">
                <a:solidFill>
                  <a:srgbClr val="EA66BA"/>
                </a:solidFill>
                <a:latin typeface="JetBrains Mono" pitchFamily="2" charset="0"/>
              </a:rPr>
              <a:t>)</a:t>
            </a:r>
            <a:r>
              <a:rPr lang="en-US" sz="1400" b="0" i="0" u="none" strike="noStrike" baseline="0" dirty="0">
                <a:solidFill>
                  <a:srgbClr val="B4B4B4"/>
                </a:solidFill>
                <a:latin typeface="JetBrains Mono" pitchFamily="2" charset="0"/>
              </a:rPr>
              <a:t>;</a:t>
            </a:r>
            <a:endParaRPr lang="en-US"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65ADE5"/>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D8A0DF"/>
                </a:solidFill>
                <a:latin typeface="JetBrains Mono" pitchFamily="2" charset="0"/>
              </a:rPr>
              <a:t>return</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CBC8B6"/>
                </a:solidFill>
                <a:latin typeface="JetBrains Mono" pitchFamily="2" charset="0"/>
              </a:rPr>
              <a:t>x</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CBC8B6"/>
                </a:solidFill>
                <a:latin typeface="JetBrains Mono" pitchFamily="2" charset="0"/>
              </a:rPr>
              <a:t>x</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B0E080"/>
                </a:solidFill>
                <a:latin typeface="JetBrains Mono" pitchFamily="2" charset="0"/>
              </a:rPr>
              <a:t>int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00E6E6"/>
                </a:solidFill>
                <a:latin typeface="JetBrains Mono" pitchFamily="2" charset="0"/>
              </a:rPr>
              <a:t>main</a:t>
            </a:r>
            <a:r>
              <a:rPr lang="en-IN" sz="1400" b="0" i="0" u="none" strike="noStrike" baseline="0" dirty="0">
                <a:solidFill>
                  <a:srgbClr val="EFB839"/>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B0E080"/>
                </a:solidFill>
                <a:latin typeface="JetBrains Mono" pitchFamily="2" charset="0"/>
              </a:rPr>
              <a:t>int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9CDCFE"/>
                </a:solidFill>
                <a:latin typeface="JetBrains Mono" pitchFamily="2" charset="0"/>
              </a:rPr>
              <a:t>r1</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00E6E6"/>
                </a:solidFill>
                <a:latin typeface="JetBrains Mono" pitchFamily="2" charset="0"/>
              </a:rPr>
              <a:t>Square</a:t>
            </a:r>
            <a:r>
              <a:rPr lang="en-IN" sz="1400" b="0" i="0" u="none" strike="noStrike" baseline="0" dirty="0">
                <a:solidFill>
                  <a:srgbClr val="65ADE5"/>
                </a:solidFill>
                <a:latin typeface="JetBrains Mono" pitchFamily="2" charset="0"/>
              </a:rPr>
              <a:t>(</a:t>
            </a:r>
            <a:r>
              <a:rPr lang="en-IN" sz="1400" b="0" i="0" u="none" strike="noStrike" baseline="0" dirty="0">
                <a:solidFill>
                  <a:srgbClr val="BD93F9"/>
                </a:solidFill>
                <a:latin typeface="JetBrains Mono" pitchFamily="2" charset="0"/>
              </a:rPr>
              <a:t>3</a:t>
            </a:r>
            <a:r>
              <a:rPr lang="en-IN" sz="1400" b="0" i="0" u="none" strike="noStrike" baseline="0" dirty="0">
                <a:solidFill>
                  <a:srgbClr val="65ADE5"/>
                </a:solidFill>
                <a:latin typeface="JetBrains Mono" pitchFamily="2" charset="0"/>
              </a:rPr>
              <a:t>)</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pt-BR" sz="1400" b="0" i="0" u="none" strike="noStrike" baseline="0" dirty="0">
                <a:solidFill>
                  <a:srgbClr val="F2F8F8"/>
                </a:solidFill>
                <a:latin typeface="JetBrains Mono" pitchFamily="2" charset="0"/>
              </a:rPr>
              <a:t>	</a:t>
            </a:r>
            <a:r>
              <a:rPr lang="pt-BR" sz="1400" b="0" i="0" u="none" strike="noStrike" baseline="0" dirty="0">
                <a:solidFill>
                  <a:srgbClr val="80B0E0"/>
                </a:solidFill>
                <a:latin typeface="JetBrains Mono" pitchFamily="2" charset="0"/>
              </a:rPr>
              <a:t>constexpr</a:t>
            </a:r>
            <a:r>
              <a:rPr lang="pt-BR" sz="1400" b="0" i="0" u="none" strike="noStrike" baseline="0" dirty="0">
                <a:solidFill>
                  <a:srgbClr val="F2F8F8"/>
                </a:solidFill>
                <a:latin typeface="Cambria" panose="02040503050406030204" pitchFamily="18" charset="0"/>
              </a:rPr>
              <a:t> </a:t>
            </a:r>
            <a:r>
              <a:rPr lang="pt-BR" sz="1400" b="0" i="0" u="none" strike="noStrike" baseline="0" dirty="0">
                <a:solidFill>
                  <a:srgbClr val="B0E080"/>
                </a:solidFill>
                <a:latin typeface="JetBrains Mono" pitchFamily="2" charset="0"/>
              </a:rPr>
              <a:t>auto</a:t>
            </a:r>
            <a:r>
              <a:rPr lang="pt-BR" sz="1400" b="0" i="0" u="none" strike="noStrike" baseline="0" dirty="0">
                <a:solidFill>
                  <a:srgbClr val="F2F8F8"/>
                </a:solidFill>
                <a:latin typeface="Cambria" panose="02040503050406030204" pitchFamily="18" charset="0"/>
              </a:rPr>
              <a:t> </a:t>
            </a:r>
            <a:r>
              <a:rPr lang="pt-BR" sz="1400" b="0" i="0" u="none" strike="noStrike" baseline="0" dirty="0">
                <a:solidFill>
                  <a:srgbClr val="9CDCFE"/>
                </a:solidFill>
                <a:latin typeface="JetBrains Mono" pitchFamily="2" charset="0"/>
              </a:rPr>
              <a:t>r2</a:t>
            </a:r>
            <a:r>
              <a:rPr lang="pt-BR" sz="1400" b="0" i="0" u="none" strike="noStrike" baseline="0" dirty="0">
                <a:solidFill>
                  <a:srgbClr val="F2F8F8"/>
                </a:solidFill>
                <a:latin typeface="Cambria" panose="02040503050406030204" pitchFamily="18" charset="0"/>
              </a:rPr>
              <a:t> </a:t>
            </a:r>
            <a:r>
              <a:rPr lang="pt-BR" sz="1400" b="0" i="0" u="none" strike="noStrike" baseline="0" dirty="0">
                <a:solidFill>
                  <a:srgbClr val="B4B4B4"/>
                </a:solidFill>
                <a:latin typeface="JetBrains Mono" pitchFamily="2" charset="0"/>
              </a:rPr>
              <a:t>=</a:t>
            </a:r>
            <a:r>
              <a:rPr lang="pt-BR" sz="1400" b="0" i="0" u="none" strike="noStrike" baseline="0" dirty="0">
                <a:solidFill>
                  <a:srgbClr val="F2F8F8"/>
                </a:solidFill>
                <a:latin typeface="Cambria" panose="02040503050406030204" pitchFamily="18" charset="0"/>
              </a:rPr>
              <a:t> </a:t>
            </a:r>
            <a:r>
              <a:rPr lang="pt-BR" sz="1400" b="0" i="0" u="none" strike="noStrike" baseline="0" dirty="0">
                <a:solidFill>
                  <a:srgbClr val="00E6E6"/>
                </a:solidFill>
                <a:latin typeface="JetBrains Mono" pitchFamily="2" charset="0"/>
              </a:rPr>
              <a:t>Square</a:t>
            </a:r>
            <a:r>
              <a:rPr lang="pt-BR" sz="1400" b="0" i="0" u="none" strike="noStrike" baseline="0" dirty="0">
                <a:solidFill>
                  <a:srgbClr val="65ADE5"/>
                </a:solidFill>
                <a:latin typeface="JetBrains Mono" pitchFamily="2" charset="0"/>
              </a:rPr>
              <a:t>(</a:t>
            </a:r>
            <a:r>
              <a:rPr lang="pt-BR" sz="1400" b="0" i="0" u="none" strike="noStrike" baseline="0" dirty="0">
                <a:solidFill>
                  <a:srgbClr val="BD93F9"/>
                </a:solidFill>
                <a:latin typeface="JetBrains Mono" pitchFamily="2" charset="0"/>
              </a:rPr>
              <a:t>3</a:t>
            </a:r>
            <a:r>
              <a:rPr lang="pt-BR" sz="1400" b="0" i="0" u="none" strike="noStrike" baseline="0" dirty="0">
                <a:solidFill>
                  <a:srgbClr val="65ADE5"/>
                </a:solidFill>
                <a:latin typeface="JetBrains Mono" pitchFamily="2" charset="0"/>
              </a:rPr>
              <a:t>)</a:t>
            </a:r>
            <a:r>
              <a:rPr lang="pt-BR" sz="1400" b="0" i="0" u="none" strike="noStrike" baseline="0" dirty="0">
                <a:solidFill>
                  <a:srgbClr val="B4B4B4"/>
                </a:solidFill>
                <a:latin typeface="JetBrains Mono" pitchFamily="2" charset="0"/>
              </a:rPr>
              <a:t>;</a:t>
            </a:r>
            <a:endParaRPr lang="pt-BR"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err="1">
                <a:solidFill>
                  <a:srgbClr val="00E6E6"/>
                </a:solidFill>
                <a:latin typeface="JetBrains Mono" pitchFamily="2" charset="0"/>
              </a:rPr>
              <a:t>println</a:t>
            </a:r>
            <a:r>
              <a:rPr lang="en-IN" sz="1400" b="0" i="0" u="none" strike="noStrike" baseline="0" dirty="0">
                <a:solidFill>
                  <a:srgbClr val="65ADE5"/>
                </a:solidFill>
                <a:latin typeface="JetBrains Mono" pitchFamily="2" charset="0"/>
              </a:rPr>
              <a:t>(</a:t>
            </a:r>
            <a:r>
              <a:rPr lang="en-IN" sz="1400" b="0" i="0" u="none" strike="noStrike" baseline="0" dirty="0">
                <a:solidFill>
                  <a:srgbClr val="E8C9BB"/>
                </a:solidFill>
                <a:latin typeface="JetBrains Mono" pitchFamily="2" charset="0"/>
              </a:rPr>
              <a:t>"</a:t>
            </a:r>
            <a:r>
              <a:rPr lang="en-IN" sz="1400" b="0" i="1" u="none" strike="noStrike" baseline="0" dirty="0">
                <a:solidFill>
                  <a:srgbClr val="F1FA8C"/>
                </a:solidFill>
                <a:latin typeface="JetBrains Mono" pitchFamily="2" charset="0"/>
              </a:rPr>
              <a:t>Constant</a:t>
            </a:r>
            <a:r>
              <a:rPr lang="en-IN" sz="1400" b="0" i="1" u="none" strike="noStrike" baseline="0" dirty="0">
                <a:solidFill>
                  <a:srgbClr val="F1FA8C"/>
                </a:solidFill>
                <a:latin typeface="Cambria" panose="02040503050406030204" pitchFamily="18" charset="0"/>
              </a:rPr>
              <a:t> </a:t>
            </a:r>
            <a:r>
              <a:rPr lang="en-IN" sz="1400" b="0" i="1" u="none" strike="noStrike" baseline="0" dirty="0">
                <a:solidFill>
                  <a:srgbClr val="F1FA8C"/>
                </a:solidFill>
                <a:latin typeface="JetBrains Mono" pitchFamily="2" charset="0"/>
              </a:rPr>
              <a:t>evaluated</a:t>
            </a:r>
            <a:r>
              <a:rPr lang="en-IN" sz="1400" b="0" i="1" u="none" strike="noStrike" baseline="0" dirty="0">
                <a:solidFill>
                  <a:srgbClr val="F1FA8C"/>
                </a:solidFill>
                <a:latin typeface="Cambria" panose="02040503050406030204" pitchFamily="18" charset="0"/>
              </a:rPr>
              <a:t> </a:t>
            </a:r>
            <a:r>
              <a:rPr lang="en-IN" sz="1400" b="0" i="1" u="none" strike="noStrike" baseline="0" dirty="0">
                <a:solidFill>
                  <a:srgbClr val="F1FA8C"/>
                </a:solidFill>
                <a:latin typeface="JetBrains Mono" pitchFamily="2" charset="0"/>
              </a:rPr>
              <a:t>:</a:t>
            </a:r>
            <a:r>
              <a:rPr lang="en-IN" sz="1400" b="0" i="1" u="none" strike="noStrike" baseline="0" dirty="0">
                <a:solidFill>
                  <a:srgbClr val="F1FA8C"/>
                </a:solidFill>
                <a:latin typeface="Cambria" panose="02040503050406030204" pitchFamily="18" charset="0"/>
              </a:rPr>
              <a:t> </a:t>
            </a:r>
            <a:r>
              <a:rPr lang="en-IN" sz="1400" b="0" i="1" u="none" strike="noStrike" baseline="0" dirty="0">
                <a:solidFill>
                  <a:srgbClr val="F1FA8C"/>
                </a:solidFill>
                <a:latin typeface="JetBrains Mono" pitchFamily="2" charset="0"/>
              </a:rPr>
              <a:t>{}</a:t>
            </a:r>
            <a:r>
              <a:rPr lang="en-IN" sz="1400" b="0" i="0" u="none" strike="noStrike" baseline="0" dirty="0">
                <a:solidFill>
                  <a:srgbClr val="E8C9BB"/>
                </a:solidFill>
                <a:latin typeface="JetBrains Mono" pitchFamily="2" charset="0"/>
              </a:rPr>
              <a:t>"</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9CDCFE"/>
                </a:solidFill>
                <a:latin typeface="JetBrains Mono" pitchFamily="2" charset="0"/>
              </a:rPr>
              <a:t>r2</a:t>
            </a:r>
            <a:r>
              <a:rPr lang="en-IN" sz="1400" b="0" i="0" u="none" strike="noStrike" baseline="0" dirty="0">
                <a:solidFill>
                  <a:srgbClr val="65ADE5"/>
                </a:solidFill>
                <a:latin typeface="JetBrains Mono" pitchFamily="2" charset="0"/>
              </a:rPr>
              <a:t>)</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err="1">
                <a:solidFill>
                  <a:srgbClr val="44AACC"/>
                </a:solidFill>
                <a:latin typeface="JetBrains Mono" pitchFamily="2" charset="0"/>
              </a:rPr>
              <a:t>ConstEvaluated</a:t>
            </a:r>
            <a:r>
              <a:rPr lang="en-IN" sz="1400" b="0" i="0" u="none" strike="noStrike" baseline="0" dirty="0">
                <a:solidFill>
                  <a:srgbClr val="B4B4B4"/>
                </a:solidFill>
                <a:latin typeface="JetBrains Mono" pitchFamily="2" charset="0"/>
              </a:rPr>
              <a:t>::</a:t>
            </a:r>
            <a:r>
              <a:rPr lang="en-IN" sz="1400" b="0" i="0" u="none" strike="noStrike" baseline="0" dirty="0">
                <a:solidFill>
                  <a:srgbClr val="00E6E6"/>
                </a:solidFill>
                <a:latin typeface="JetBrains Mono" pitchFamily="2" charset="0"/>
              </a:rPr>
              <a:t>Main</a:t>
            </a:r>
            <a:r>
              <a:rPr lang="en-IN" sz="1400" b="0" i="0" u="none" strike="noStrike" baseline="0" dirty="0">
                <a:solidFill>
                  <a:srgbClr val="65ADE5"/>
                </a:solidFill>
                <a:latin typeface="JetBrains Mono" pitchFamily="2" charset="0"/>
              </a:rPr>
              <a:t>()</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endParaRPr lang="en-IN" sz="1100" b="0" i="0" u="none" strike="noStrike" kern="100" baseline="0" dirty="0">
              <a:latin typeface="Times New Roman" panose="02020603050405020304" pitchFamily="18" charset="0"/>
            </a:endParaRPr>
          </a:p>
        </p:txBody>
      </p:sp>
    </p:spTree>
    <p:extLst>
      <p:ext uri="{BB962C8B-B14F-4D97-AF65-F5344CB8AC3E}">
        <p14:creationId xmlns:p14="http://schemas.microsoft.com/office/powerpoint/2010/main" val="230603902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96B3-9268-CB02-AF72-9B91A8943FCA}"/>
              </a:ext>
            </a:extLst>
          </p:cNvPr>
          <p:cNvSpPr>
            <a:spLocks noGrp="1"/>
          </p:cNvSpPr>
          <p:nvPr>
            <p:ph type="title"/>
          </p:nvPr>
        </p:nvSpPr>
        <p:spPr/>
        <p:txBody>
          <a:bodyPr/>
          <a:lstStyle/>
          <a:p>
            <a:r>
              <a:rPr lang="en-US" dirty="0"/>
              <a:t>std::</a:t>
            </a:r>
            <a:r>
              <a:rPr lang="en-US" dirty="0" err="1"/>
              <a:t>bind_front</a:t>
            </a:r>
            <a:endParaRPr lang="en-IN" dirty="0"/>
          </a:p>
        </p:txBody>
      </p:sp>
      <p:sp>
        <p:nvSpPr>
          <p:cNvPr id="3" name="Content Placeholder 2">
            <a:extLst>
              <a:ext uri="{FF2B5EF4-FFF2-40B4-BE49-F238E27FC236}">
                <a16:creationId xmlns:a16="http://schemas.microsoft.com/office/drawing/2014/main" id="{3E6DD62B-C0DE-0783-0939-D5DF7016B71A}"/>
              </a:ext>
            </a:extLst>
          </p:cNvPr>
          <p:cNvSpPr>
            <a:spLocks noGrp="1"/>
          </p:cNvSpPr>
          <p:nvPr>
            <p:ph idx="1"/>
          </p:nvPr>
        </p:nvSpPr>
        <p:spPr/>
        <p:txBody>
          <a:bodyPr>
            <a:normAutofit/>
          </a:bodyPr>
          <a:lstStyle/>
          <a:p>
            <a:r>
              <a:rPr lang="en-US" dirty="0"/>
              <a:t>Function template wrapper for invoking a callable</a:t>
            </a:r>
          </a:p>
          <a:p>
            <a:r>
              <a:rPr lang="en-US" i="1" dirty="0"/>
              <a:t>std::</a:t>
            </a:r>
            <a:r>
              <a:rPr lang="en-US" i="1" dirty="0" err="1"/>
              <a:t>bind_front</a:t>
            </a:r>
            <a:r>
              <a:rPr lang="en-US" i="1" dirty="0"/>
              <a:t> </a:t>
            </a:r>
            <a:r>
              <a:rPr lang="en-US" dirty="0"/>
              <a:t>binds </a:t>
            </a:r>
            <a:r>
              <a:rPr lang="en-US" i="1" dirty="0"/>
              <a:t>n</a:t>
            </a:r>
            <a:r>
              <a:rPr lang="en-US" dirty="0"/>
              <a:t> arguments to the callable at the front</a:t>
            </a:r>
          </a:p>
          <a:p>
            <a:r>
              <a:rPr lang="en-US" dirty="0"/>
              <a:t>Returns a function object</a:t>
            </a:r>
          </a:p>
          <a:p>
            <a:r>
              <a:rPr lang="en-US" dirty="0"/>
              <a:t>Simpler alternative to </a:t>
            </a:r>
            <a:r>
              <a:rPr lang="en-US" i="1" dirty="0"/>
              <a:t>std::bind </a:t>
            </a:r>
            <a:r>
              <a:rPr lang="en-US" dirty="0"/>
              <a:t>&amp; lambdas</a:t>
            </a:r>
          </a:p>
          <a:p>
            <a:r>
              <a:rPr lang="en-US" dirty="0"/>
              <a:t>Provided in </a:t>
            </a:r>
            <a:r>
              <a:rPr lang="en-US" i="1" dirty="0"/>
              <a:t>&lt;functional&gt; </a:t>
            </a:r>
            <a:r>
              <a:rPr lang="en-US" dirty="0"/>
              <a:t>header</a:t>
            </a:r>
            <a:endParaRPr lang="en-IN" dirty="0"/>
          </a:p>
        </p:txBody>
      </p:sp>
    </p:spTree>
    <p:extLst>
      <p:ext uri="{BB962C8B-B14F-4D97-AF65-F5344CB8AC3E}">
        <p14:creationId xmlns:p14="http://schemas.microsoft.com/office/powerpoint/2010/main" val="4195472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5EE58-D065-B321-D8B4-09AE5A6890DC}"/>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CC9A9334-2C4B-2DD9-851D-276DD22E1B33}"/>
              </a:ext>
            </a:extLst>
          </p:cNvPr>
          <p:cNvSpPr txBox="1"/>
          <p:nvPr/>
        </p:nvSpPr>
        <p:spPr>
          <a:xfrm>
            <a:off x="1743314" y="2398437"/>
            <a:ext cx="8705371" cy="2846933"/>
          </a:xfrm>
          <a:prstGeom prst="rect">
            <a:avLst/>
          </a:prstGeom>
          <a:solidFill>
            <a:schemeClr val="bg1">
              <a:lumMod val="95000"/>
              <a:lumOff val="5000"/>
            </a:schemeClr>
          </a:solidFill>
        </p:spPr>
        <p:txBody>
          <a:bodyPr wrap="square">
            <a:spAutoFit/>
          </a:bodyPr>
          <a:lstStyle/>
          <a:p>
            <a:pPr marR="0" algn="l" rtl="0"/>
            <a:r>
              <a:rPr lang="en-IN" sz="1400" b="0" i="0" u="none" strike="noStrike" baseline="0" dirty="0">
                <a:solidFill>
                  <a:srgbClr val="B0E080"/>
                </a:solidFill>
                <a:latin typeface="JetBrains Mono" pitchFamily="2" charset="0"/>
              </a:rPr>
              <a:t>int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00E6E6"/>
                </a:solidFill>
                <a:latin typeface="JetBrains Mono" pitchFamily="2" charset="0"/>
              </a:rPr>
              <a:t>main</a:t>
            </a:r>
            <a:r>
              <a:rPr lang="en-IN" sz="1400" b="0" i="0" u="none" strike="noStrike" baseline="0" dirty="0">
                <a:solidFill>
                  <a:srgbClr val="EFB839"/>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44AACC"/>
                </a:solidFill>
                <a:latin typeface="JetBrains Mono" pitchFamily="2" charset="0"/>
              </a:rPr>
              <a:t>std</a:t>
            </a:r>
            <a:r>
              <a:rPr lang="en-IN" sz="1400" b="0" i="0" u="none" strike="noStrike" baseline="0" dirty="0">
                <a:solidFill>
                  <a:srgbClr val="B4B4B4"/>
                </a:solidFill>
                <a:latin typeface="JetBrains Mono" pitchFamily="2" charset="0"/>
              </a:rPr>
              <a:t>::</a:t>
            </a:r>
            <a:r>
              <a:rPr lang="en-IN" sz="1400" b="0" i="0" u="none" strike="noStrike" baseline="0" dirty="0">
                <a:solidFill>
                  <a:srgbClr val="FF7A17"/>
                </a:solidFill>
                <a:latin typeface="JetBrains Mono" pitchFamily="2" charset="0"/>
              </a:rPr>
              <a:t>vector</a:t>
            </a:r>
            <a:r>
              <a:rPr lang="en-IN" sz="1400" b="0" i="0" u="none" strike="noStrike" baseline="0" dirty="0">
                <a:solidFill>
                  <a:srgbClr val="B4B4B4"/>
                </a:solidFill>
                <a:latin typeface="JetBrains Mono" pitchFamily="2" charset="0"/>
              </a:rPr>
              <a:t>&lt;</a:t>
            </a:r>
            <a:r>
              <a:rPr lang="en-IN" sz="1400" b="0" i="0" u="none" strike="noStrike" baseline="0" dirty="0">
                <a:solidFill>
                  <a:srgbClr val="B0E080"/>
                </a:solidFill>
                <a:latin typeface="JetBrains Mono" pitchFamily="2" charset="0"/>
              </a:rPr>
              <a:t>int</a:t>
            </a:r>
            <a:r>
              <a:rPr lang="en-IN" sz="1400" b="0" i="0" u="none" strike="noStrike" baseline="0" dirty="0">
                <a:solidFill>
                  <a:srgbClr val="B4B4B4"/>
                </a:solidFill>
                <a:latin typeface="JetBrains Mono" pitchFamily="2" charset="0"/>
              </a:rPr>
              <a:t>&gt;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9CDCFE"/>
                </a:solidFill>
                <a:latin typeface="JetBrains Mono" pitchFamily="2" charset="0"/>
              </a:rPr>
              <a:t>v</a:t>
            </a:r>
            <a:r>
              <a:rPr lang="en-IN" sz="1400" b="0" i="0" u="none" strike="noStrike" baseline="0" dirty="0">
                <a:solidFill>
                  <a:srgbClr val="4EC9B0"/>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BD93F9"/>
                </a:solidFill>
                <a:latin typeface="JetBrains Mono" pitchFamily="2" charset="0"/>
              </a:rPr>
              <a:t>2</a:t>
            </a:r>
            <a:r>
              <a:rPr lang="en-IN" sz="1400" b="0" i="0" u="none" strike="noStrike" baseline="0" dirty="0">
                <a:solidFill>
                  <a:srgbClr val="B4B4B4"/>
                </a:solidFill>
                <a:latin typeface="JetBrains Mono" pitchFamily="2" charset="0"/>
              </a:rPr>
              <a:t>,</a:t>
            </a:r>
            <a:r>
              <a:rPr lang="en-IN" sz="1400" b="0" i="0" u="none" strike="noStrike" baseline="0" dirty="0">
                <a:solidFill>
                  <a:srgbClr val="BD93F9"/>
                </a:solidFill>
                <a:latin typeface="JetBrains Mono" pitchFamily="2" charset="0"/>
              </a:rPr>
              <a:t>1</a:t>
            </a:r>
            <a:r>
              <a:rPr lang="en-IN" sz="1400" b="0" i="0" u="none" strike="noStrike" baseline="0" dirty="0">
                <a:solidFill>
                  <a:srgbClr val="B4B4B4"/>
                </a:solidFill>
                <a:latin typeface="JetBrains Mono" pitchFamily="2" charset="0"/>
              </a:rPr>
              <a:t>,</a:t>
            </a:r>
            <a:r>
              <a:rPr lang="en-IN" sz="1400" b="0" i="0" u="none" strike="noStrike" baseline="0" dirty="0">
                <a:solidFill>
                  <a:srgbClr val="BD93F9"/>
                </a:solidFill>
                <a:latin typeface="JetBrains Mono" pitchFamily="2" charset="0"/>
              </a:rPr>
              <a:t>7</a:t>
            </a:r>
            <a:r>
              <a:rPr lang="en-IN" sz="1400" b="0" i="0" u="none" strike="noStrike" baseline="0" dirty="0">
                <a:solidFill>
                  <a:srgbClr val="B4B4B4"/>
                </a:solidFill>
                <a:latin typeface="JetBrains Mono" pitchFamily="2" charset="0"/>
              </a:rPr>
              <a:t>,</a:t>
            </a:r>
            <a:r>
              <a:rPr lang="en-IN" sz="1400" b="0" i="0" u="none" strike="noStrike" baseline="0" dirty="0">
                <a:solidFill>
                  <a:srgbClr val="BD93F9"/>
                </a:solidFill>
                <a:latin typeface="JetBrains Mono" pitchFamily="2" charset="0"/>
              </a:rPr>
              <a:t>9</a:t>
            </a:r>
            <a:r>
              <a:rPr lang="en-IN" sz="1400" b="0" i="0" u="none" strike="noStrike" baseline="0" dirty="0">
                <a:solidFill>
                  <a:srgbClr val="B4B4B4"/>
                </a:solidFill>
                <a:latin typeface="JetBrains Mono" pitchFamily="2" charset="0"/>
              </a:rPr>
              <a:t>,</a:t>
            </a:r>
            <a:r>
              <a:rPr lang="en-IN" sz="1400" b="0" i="0" u="none" strike="noStrike" baseline="0" dirty="0">
                <a:solidFill>
                  <a:srgbClr val="BD93F9"/>
                </a:solidFill>
                <a:latin typeface="JetBrains Mono" pitchFamily="2" charset="0"/>
              </a:rPr>
              <a:t>4</a:t>
            </a:r>
            <a:r>
              <a:rPr lang="en-IN" sz="1400" b="0" i="0" u="none" strike="noStrike" baseline="0" dirty="0">
                <a:solidFill>
                  <a:srgbClr val="B4B4B4"/>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4EC9B0"/>
                </a:solidFill>
                <a:latin typeface="JetBrains Mono" pitchFamily="2" charset="0"/>
              </a:rPr>
              <a:t>}</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US" sz="1400" b="0" i="0" u="none" strike="noStrike" baseline="0" dirty="0">
                <a:solidFill>
                  <a:srgbClr val="F2F8F8"/>
                </a:solidFill>
                <a:latin typeface="JetBrains Mono" pitchFamily="2" charset="0"/>
              </a:rPr>
              <a:t>	</a:t>
            </a:r>
            <a:r>
              <a:rPr lang="en-US" sz="1400" b="0" i="0" u="none" strike="noStrike" baseline="0" dirty="0">
                <a:solidFill>
                  <a:srgbClr val="6272A4"/>
                </a:solidFill>
                <a:latin typeface="JetBrains Mono" pitchFamily="2" charset="0"/>
              </a:rPr>
              <a:t>/*auto</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it</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std::ranges::</a:t>
            </a:r>
            <a:r>
              <a:rPr lang="en-US" sz="1400" b="0" i="0" u="none" strike="noStrike" baseline="0" dirty="0" err="1">
                <a:solidFill>
                  <a:srgbClr val="6272A4"/>
                </a:solidFill>
                <a:latin typeface="JetBrains Mono" pitchFamily="2" charset="0"/>
              </a:rPr>
              <a:t>find_if</a:t>
            </a:r>
            <a:r>
              <a:rPr lang="en-US" sz="1400" b="0" i="0" u="none" strike="noStrike" baseline="0" dirty="0">
                <a:solidFill>
                  <a:srgbClr val="6272A4"/>
                </a:solidFill>
                <a:latin typeface="JetBrains Mono" pitchFamily="2" charset="0"/>
              </a:rPr>
              <a:t>(v,</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[](int</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x)</a:t>
            </a:r>
            <a:r>
              <a:rPr lang="en-US" sz="1400" b="0" i="0" u="none" strike="noStrike" baseline="0" dirty="0">
                <a:solidFill>
                  <a:srgbClr val="6272A4"/>
                </a:solidFill>
                <a:latin typeface="Cambria" panose="02040503050406030204" pitchFamily="18" charset="0"/>
              </a:rPr>
              <a:t> </a:t>
            </a:r>
            <a:r>
              <a:rPr lang="en-US" sz="1400" b="0" i="0" u="none" strike="noStrike" baseline="0" dirty="0">
                <a:solidFill>
                  <a:srgbClr val="6272A4"/>
                </a:solidFill>
                <a:latin typeface="JetBrains Mono" pitchFamily="2" charset="0"/>
              </a:rPr>
              <a:t>{</a:t>
            </a:r>
            <a:endParaRPr lang="en-US" sz="1400" b="0" i="0" u="none" strike="noStrike" baseline="0" dirty="0">
              <a:solidFill>
                <a:srgbClr val="F2F8F8"/>
              </a:solidFill>
              <a:latin typeface="JetBrains Mono" pitchFamily="2" charset="0"/>
            </a:endParaRPr>
          </a:p>
          <a:p>
            <a:pPr marR="0" algn="l" rtl="0"/>
            <a:r>
              <a:rPr lang="en-IN" sz="1400" b="0" i="0" u="none" strike="noStrike" baseline="0" dirty="0">
                <a:solidFill>
                  <a:srgbClr val="6272A4"/>
                </a:solidFill>
                <a:latin typeface="JetBrains Mono" pitchFamily="2" charset="0"/>
              </a:rPr>
              <a:t>		return</a:t>
            </a:r>
            <a:r>
              <a:rPr lang="en-IN" sz="1400" b="0" i="0" u="none" strike="noStrike" baseline="0" dirty="0">
                <a:solidFill>
                  <a:srgbClr val="6272A4"/>
                </a:solidFill>
                <a:latin typeface="Cambria" panose="02040503050406030204" pitchFamily="18" charset="0"/>
              </a:rPr>
              <a:t> </a:t>
            </a:r>
            <a:r>
              <a:rPr lang="en-IN" sz="1400" b="0" i="0" u="none" strike="noStrike" baseline="0" dirty="0">
                <a:solidFill>
                  <a:srgbClr val="6272A4"/>
                </a:solidFill>
                <a:latin typeface="JetBrains Mono" pitchFamily="2" charset="0"/>
              </a:rPr>
              <a:t>x</a:t>
            </a:r>
            <a:r>
              <a:rPr lang="en-IN" sz="1400" b="0" i="0" u="none" strike="noStrike" baseline="0" dirty="0">
                <a:solidFill>
                  <a:srgbClr val="6272A4"/>
                </a:solidFill>
                <a:latin typeface="Cambria" panose="02040503050406030204" pitchFamily="18" charset="0"/>
              </a:rPr>
              <a:t> </a:t>
            </a:r>
            <a:r>
              <a:rPr lang="en-IN" sz="1400" b="0" i="0" u="none" strike="noStrike" baseline="0" dirty="0">
                <a:solidFill>
                  <a:srgbClr val="6272A4"/>
                </a:solidFill>
                <a:latin typeface="JetBrains Mono" pitchFamily="2" charset="0"/>
              </a:rPr>
              <a:t>&gt;</a:t>
            </a:r>
            <a:r>
              <a:rPr lang="en-IN" sz="1400" b="0" i="0" u="none" strike="noStrike" baseline="0" dirty="0">
                <a:solidFill>
                  <a:srgbClr val="6272A4"/>
                </a:solidFill>
                <a:latin typeface="Cambria" panose="02040503050406030204" pitchFamily="18" charset="0"/>
              </a:rPr>
              <a:t> </a:t>
            </a:r>
            <a:r>
              <a:rPr lang="en-IN" sz="1400" b="0" i="0" u="none" strike="noStrike" baseline="0" dirty="0">
                <a:solidFill>
                  <a:srgbClr val="6272A4"/>
                </a:solidFill>
                <a:latin typeface="JetBrains Mono" pitchFamily="2" charset="0"/>
              </a:rPr>
              <a:t>5</a:t>
            </a:r>
            <a:r>
              <a:rPr lang="en-IN" sz="1400" b="0" i="0" u="none" strike="noStrike" baseline="0" dirty="0">
                <a:solidFill>
                  <a:srgbClr val="6272A4"/>
                </a:solidFill>
                <a:latin typeface="Cambria" panose="02040503050406030204" pitchFamily="18" charset="0"/>
              </a:rPr>
              <a:t> </a:t>
            </a:r>
            <a:r>
              <a:rPr lang="en-IN" sz="1400" b="0" i="0" u="none" strike="noStrike" baseline="0" dirty="0">
                <a:solidFill>
                  <a:srgbClr val="6272A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6272A4"/>
                </a:solidFill>
                <a:latin typeface="JetBrains Mono" pitchFamily="2" charset="0"/>
              </a:rPr>
              <a:t>	})</a:t>
            </a:r>
            <a:r>
              <a:rPr lang="en-IN" sz="1400" b="0" i="0" u="none" strike="noStrike" baseline="0" dirty="0">
                <a:solidFill>
                  <a:srgbClr val="6272A4"/>
                </a:solidFill>
                <a:latin typeface="Cambria" panose="02040503050406030204" pitchFamily="18" charset="0"/>
              </a:rPr>
              <a:t> </a:t>
            </a:r>
            <a:r>
              <a:rPr lang="en-IN" sz="1400" b="0" i="0" u="none" strike="noStrike" baseline="0" dirty="0">
                <a:solidFill>
                  <a:srgbClr val="6272A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p>
          <a:p>
            <a:pPr marR="0" algn="l" rtl="0"/>
            <a:r>
              <a:rPr lang="en-US" sz="1400" b="0" i="0" u="none" strike="noStrike" baseline="0" dirty="0">
                <a:solidFill>
                  <a:srgbClr val="F2F8F8"/>
                </a:solidFill>
                <a:latin typeface="JetBrains Mono" pitchFamily="2" charset="0"/>
              </a:rPr>
              <a:t>	</a:t>
            </a:r>
            <a:r>
              <a:rPr lang="en-US" sz="1400" b="0" i="0" u="none" strike="noStrike" baseline="0" dirty="0">
                <a:solidFill>
                  <a:srgbClr val="B0E080"/>
                </a:solidFill>
                <a:latin typeface="JetBrains Mono" pitchFamily="2" charset="0"/>
              </a:rPr>
              <a:t>auto</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9CDCFE"/>
                </a:solidFill>
                <a:latin typeface="JetBrains Mono" pitchFamily="2" charset="0"/>
              </a:rPr>
              <a:t>it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44AACC"/>
                </a:solidFill>
                <a:latin typeface="JetBrains Mono" pitchFamily="2" charset="0"/>
              </a:rPr>
              <a:t>std</a:t>
            </a:r>
            <a:r>
              <a:rPr lang="en-US" sz="1400" b="0" i="0" u="none" strike="noStrike" baseline="0" dirty="0">
                <a:solidFill>
                  <a:srgbClr val="B4B4B4"/>
                </a:solidFill>
                <a:latin typeface="JetBrains Mono" pitchFamily="2" charset="0"/>
              </a:rPr>
              <a:t>::</a:t>
            </a:r>
            <a:r>
              <a:rPr lang="en-US" sz="1400" b="0" i="0" u="none" strike="noStrike" baseline="0" dirty="0">
                <a:solidFill>
                  <a:srgbClr val="44AACC"/>
                </a:solidFill>
                <a:latin typeface="JetBrains Mono" pitchFamily="2" charset="0"/>
              </a:rPr>
              <a:t>ranges</a:t>
            </a:r>
            <a:r>
              <a:rPr lang="en-US" sz="1400" b="0" i="0" u="none" strike="noStrike" baseline="0" dirty="0">
                <a:solidFill>
                  <a:srgbClr val="B4B4B4"/>
                </a:solidFill>
                <a:latin typeface="JetBrains Mono" pitchFamily="2" charset="0"/>
              </a:rPr>
              <a:t>::</a:t>
            </a:r>
            <a:r>
              <a:rPr lang="en-US" sz="1400" b="0" i="0" u="none" strike="noStrike" baseline="0" dirty="0" err="1">
                <a:solidFill>
                  <a:srgbClr val="EEA4AB"/>
                </a:solidFill>
                <a:latin typeface="JetBrains Mono" pitchFamily="2" charset="0"/>
              </a:rPr>
              <a:t>find_if</a:t>
            </a:r>
            <a:r>
              <a:rPr lang="en-US" sz="1400" b="0" i="0" u="none" strike="noStrike" baseline="0" dirty="0">
                <a:solidFill>
                  <a:srgbClr val="B4B4B4"/>
                </a:solidFill>
                <a:latin typeface="JetBrains Mono" pitchFamily="2" charset="0"/>
              </a:rPr>
              <a:t>(</a:t>
            </a:r>
            <a:r>
              <a:rPr lang="en-US" sz="1400" b="0" i="0" u="none" strike="noStrike" baseline="0" dirty="0">
                <a:solidFill>
                  <a:srgbClr val="9CDCFE"/>
                </a:solidFill>
                <a:latin typeface="JetBrains Mono" pitchFamily="2" charset="0"/>
              </a:rPr>
              <a:t>v</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44AACC"/>
                </a:solidFill>
                <a:latin typeface="JetBrains Mono" pitchFamily="2" charset="0"/>
              </a:rPr>
              <a:t>std</a:t>
            </a:r>
            <a:r>
              <a:rPr lang="en-US" sz="1400" b="0" i="0" u="none" strike="noStrike" baseline="0" dirty="0">
                <a:solidFill>
                  <a:srgbClr val="B4B4B4"/>
                </a:solidFill>
                <a:latin typeface="JetBrains Mono" pitchFamily="2" charset="0"/>
              </a:rPr>
              <a:t>::</a:t>
            </a:r>
            <a:r>
              <a:rPr lang="en-US" sz="1400" b="0" i="0" u="none" strike="noStrike" baseline="0" dirty="0" err="1">
                <a:solidFill>
                  <a:srgbClr val="00E6E6"/>
                </a:solidFill>
                <a:latin typeface="JetBrains Mono" pitchFamily="2" charset="0"/>
              </a:rPr>
              <a:t>bind_front</a:t>
            </a:r>
            <a:r>
              <a:rPr lang="en-US" sz="1400" b="0" i="0" u="none" strike="noStrike" baseline="0" dirty="0">
                <a:solidFill>
                  <a:srgbClr val="EA66BA"/>
                </a:solidFill>
                <a:latin typeface="JetBrains Mono" pitchFamily="2" charset="0"/>
              </a:rPr>
              <a:t>(</a:t>
            </a:r>
            <a:r>
              <a:rPr lang="en-US" sz="1400" b="0" i="0" u="none" strike="noStrike" baseline="0" dirty="0">
                <a:solidFill>
                  <a:srgbClr val="44AACC"/>
                </a:solidFill>
                <a:latin typeface="JetBrains Mono" pitchFamily="2" charset="0"/>
              </a:rPr>
              <a:t>std</a:t>
            </a:r>
            <a:r>
              <a:rPr lang="en-US" sz="1400" b="0" i="0" u="none" strike="noStrike" baseline="0" dirty="0">
                <a:solidFill>
                  <a:srgbClr val="B4B4B4"/>
                </a:solidFill>
                <a:latin typeface="JetBrains Mono" pitchFamily="2" charset="0"/>
              </a:rPr>
              <a:t>::</a:t>
            </a:r>
            <a:r>
              <a:rPr lang="en-US" sz="1400" b="0" i="0" u="none" strike="noStrike" baseline="0" dirty="0">
                <a:solidFill>
                  <a:srgbClr val="FF7A17"/>
                </a:solidFill>
                <a:latin typeface="JetBrains Mono" pitchFamily="2" charset="0"/>
              </a:rPr>
              <a:t>greater</a:t>
            </a:r>
            <a:r>
              <a:rPr lang="en-US" sz="1400" b="0" i="0" u="none" strike="noStrike" baseline="0" dirty="0">
                <a:solidFill>
                  <a:srgbClr val="B4B4B4"/>
                </a:solidFill>
                <a:latin typeface="JetBrains Mono" pitchFamily="2" charset="0"/>
              </a:rPr>
              <a:t>&lt;</a:t>
            </a:r>
            <a:r>
              <a:rPr lang="en-US" sz="1400" b="0" i="0" u="none" strike="noStrike" baseline="0" dirty="0">
                <a:solidFill>
                  <a:srgbClr val="B0E080"/>
                </a:solidFill>
                <a:latin typeface="JetBrains Mono" pitchFamily="2" charset="0"/>
              </a:rPr>
              <a:t>int</a:t>
            </a:r>
            <a:r>
              <a:rPr lang="en-US" sz="1400" b="0" i="0" u="none" strike="noStrike" baseline="0" dirty="0">
                <a:solidFill>
                  <a:srgbClr val="B4B4B4"/>
                </a:solidFill>
                <a:latin typeface="JetBrains Mono" pitchFamily="2" charset="0"/>
              </a:rPr>
              <a:t>&gt;</a:t>
            </a:r>
            <a:r>
              <a:rPr lang="en-US" sz="1400" b="0" i="0" u="none" strike="noStrike" baseline="0" dirty="0">
                <a:solidFill>
                  <a:srgbClr val="4EC9B0"/>
                </a:solidFill>
                <a:latin typeface="JetBrains Mono" pitchFamily="2" charset="0"/>
              </a:rPr>
              <a:t>{}</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BD93F9"/>
                </a:solidFill>
                <a:latin typeface="JetBrains Mono" pitchFamily="2" charset="0"/>
              </a:rPr>
              <a:t>5</a:t>
            </a:r>
            <a:r>
              <a:rPr lang="en-US" sz="1400" b="0" i="0" u="none" strike="noStrike" baseline="0" dirty="0">
                <a:solidFill>
                  <a:srgbClr val="EA66BA"/>
                </a:solidFill>
                <a:latin typeface="JetBrains Mono" pitchFamily="2" charset="0"/>
              </a:rPr>
              <a:t>)</a:t>
            </a:r>
            <a:r>
              <a:rPr lang="en-US" sz="1400" b="0" i="0" u="none" strike="noStrike" baseline="0" dirty="0">
                <a:solidFill>
                  <a:srgbClr val="B4B4B4"/>
                </a:solidFill>
                <a:latin typeface="JetBrains Mono" pitchFamily="2" charset="0"/>
              </a:rPr>
              <a:t>);</a:t>
            </a:r>
            <a:endParaRPr lang="en-US"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D8A0DF"/>
                </a:solidFill>
                <a:latin typeface="JetBrains Mono" pitchFamily="2" charset="0"/>
              </a:rPr>
              <a:t>if</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65ADE5"/>
                </a:solidFill>
                <a:latin typeface="JetBrains Mono" pitchFamily="2" charset="0"/>
              </a:rPr>
              <a:t>(</a:t>
            </a:r>
            <a:r>
              <a:rPr lang="en-IN" sz="1400" b="0" i="0" u="none" strike="noStrike" baseline="0" dirty="0">
                <a:solidFill>
                  <a:srgbClr val="9CDCFE"/>
                </a:solidFill>
                <a:latin typeface="JetBrains Mono" pitchFamily="2" charset="0"/>
              </a:rPr>
              <a:t>it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4EC9B0"/>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err="1">
                <a:solidFill>
                  <a:srgbClr val="9CDCFE"/>
                </a:solidFill>
                <a:latin typeface="JetBrains Mono" pitchFamily="2" charset="0"/>
              </a:rPr>
              <a:t>v</a:t>
            </a:r>
            <a:r>
              <a:rPr lang="en-IN" sz="1400" b="0" i="0" u="none" strike="noStrike" baseline="0" dirty="0" err="1">
                <a:solidFill>
                  <a:srgbClr val="B4B4B4"/>
                </a:solidFill>
                <a:latin typeface="JetBrains Mono" pitchFamily="2" charset="0"/>
              </a:rPr>
              <a:t>.</a:t>
            </a:r>
            <a:r>
              <a:rPr lang="en-IN" sz="1400" b="0" i="0" u="none" strike="noStrike" baseline="0" dirty="0" err="1">
                <a:solidFill>
                  <a:srgbClr val="8EBBDF"/>
                </a:solidFill>
                <a:latin typeface="JetBrains Mono" pitchFamily="2" charset="0"/>
              </a:rPr>
              <a:t>end</a:t>
            </a:r>
            <a:r>
              <a:rPr lang="en-IN" sz="1400" b="0" i="0" u="none" strike="noStrike" baseline="0" dirty="0">
                <a:solidFill>
                  <a:srgbClr val="EA66BA"/>
                </a:solidFill>
                <a:latin typeface="JetBrains Mono" pitchFamily="2" charset="0"/>
              </a:rPr>
              <a:t>()</a:t>
            </a:r>
            <a:r>
              <a:rPr lang="en-IN" sz="1400" b="0" i="0" u="none" strike="noStrike" baseline="0" dirty="0">
                <a:solidFill>
                  <a:srgbClr val="65ADE5"/>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65ADE5"/>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44AACC"/>
                </a:solidFill>
                <a:latin typeface="JetBrains Mono" pitchFamily="2" charset="0"/>
              </a:rPr>
              <a:t>std</a:t>
            </a:r>
            <a:r>
              <a:rPr lang="en-IN" sz="1400" b="0" i="0" u="none" strike="noStrike" baseline="0" dirty="0">
                <a:solidFill>
                  <a:srgbClr val="B4B4B4"/>
                </a:solidFill>
                <a:latin typeface="JetBrains Mono" pitchFamily="2" charset="0"/>
              </a:rPr>
              <a:t>::</a:t>
            </a:r>
            <a:r>
              <a:rPr lang="en-IN" sz="1400" b="0" i="0" u="none" strike="noStrike" baseline="0" dirty="0" err="1">
                <a:solidFill>
                  <a:srgbClr val="EEA4AB"/>
                </a:solidFill>
                <a:latin typeface="JetBrains Mono" pitchFamily="2" charset="0"/>
              </a:rPr>
              <a:t>cout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4EC9B0"/>
                </a:solidFill>
                <a:latin typeface="JetBrains Mono" pitchFamily="2" charset="0"/>
              </a:rPr>
              <a:t>&lt;&lt;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4EC9B0"/>
                </a:solidFill>
                <a:latin typeface="JetBrains Mono" pitchFamily="2" charset="0"/>
              </a:rPr>
              <a:t>*</a:t>
            </a:r>
            <a:r>
              <a:rPr lang="en-IN" sz="1400" b="0" i="0" u="none" strike="noStrike" baseline="0" dirty="0">
                <a:solidFill>
                  <a:srgbClr val="9CDCFE"/>
                </a:solidFill>
                <a:latin typeface="JetBrains Mono" pitchFamily="2" charset="0"/>
              </a:rPr>
              <a:t>it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4EC9B0"/>
                </a:solidFill>
                <a:latin typeface="JetBrains Mono" pitchFamily="2" charset="0"/>
              </a:rPr>
              <a:t>&lt;&lt;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8C9BB"/>
                </a:solidFill>
                <a:latin typeface="JetBrains Mono" pitchFamily="2" charset="0"/>
              </a:rPr>
              <a:t>'</a:t>
            </a:r>
            <a:r>
              <a:rPr lang="en-IN" sz="1400" b="0" i="1" u="none" strike="noStrike" baseline="0" dirty="0">
                <a:solidFill>
                  <a:srgbClr val="FFD68F"/>
                </a:solidFill>
                <a:latin typeface="JetBrains Mono" pitchFamily="2" charset="0"/>
              </a:rPr>
              <a:t>\n</a:t>
            </a:r>
            <a:r>
              <a:rPr lang="en-IN" sz="1400" b="0" i="0" u="none" strike="noStrike" baseline="0" dirty="0">
                <a:solidFill>
                  <a:srgbClr val="E8C9BB"/>
                </a:solidFill>
                <a:latin typeface="JetBrains Mono" pitchFamily="2" charset="0"/>
              </a:rPr>
              <a:t>'</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65ADE5"/>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44AACC"/>
                </a:solidFill>
                <a:latin typeface="JetBrains Mono" pitchFamily="2" charset="0"/>
              </a:rPr>
              <a:t>Bind</a:t>
            </a:r>
            <a:r>
              <a:rPr lang="en-IN" sz="1400" b="0" i="0" u="none" strike="noStrike" baseline="0" dirty="0">
                <a:solidFill>
                  <a:srgbClr val="B4B4B4"/>
                </a:solidFill>
                <a:latin typeface="JetBrains Mono" pitchFamily="2" charset="0"/>
              </a:rPr>
              <a:t>::</a:t>
            </a:r>
            <a:r>
              <a:rPr lang="en-IN" sz="1400" b="0" i="0" u="none" strike="noStrike" baseline="0" dirty="0">
                <a:solidFill>
                  <a:srgbClr val="00E6E6"/>
                </a:solidFill>
                <a:latin typeface="JetBrains Mono" pitchFamily="2" charset="0"/>
              </a:rPr>
              <a:t>Main</a:t>
            </a:r>
            <a:r>
              <a:rPr lang="en-IN" sz="1400" b="0" i="0" u="none" strike="noStrike" baseline="0" dirty="0">
                <a:solidFill>
                  <a:srgbClr val="65ADE5"/>
                </a:solidFill>
                <a:latin typeface="JetBrains Mono" pitchFamily="2" charset="0"/>
              </a:rPr>
              <a:t>()</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endParaRPr lang="en-IN" sz="1100" b="0" i="0" u="none" strike="noStrike" kern="100" baseline="0" dirty="0">
              <a:latin typeface="Times New Roman" panose="02020603050405020304" pitchFamily="18" charset="0"/>
            </a:endParaRPr>
          </a:p>
        </p:txBody>
      </p:sp>
    </p:spTree>
    <p:extLst>
      <p:ext uri="{BB962C8B-B14F-4D97-AF65-F5344CB8AC3E}">
        <p14:creationId xmlns:p14="http://schemas.microsoft.com/office/powerpoint/2010/main" val="122594860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3DF6B-C302-E525-05C7-94EF8DC2487A}"/>
              </a:ext>
            </a:extLst>
          </p:cNvPr>
          <p:cNvSpPr>
            <a:spLocks noGrp="1"/>
          </p:cNvSpPr>
          <p:nvPr>
            <p:ph type="title"/>
          </p:nvPr>
        </p:nvSpPr>
        <p:spPr/>
        <p:txBody>
          <a:bodyPr/>
          <a:lstStyle/>
          <a:p>
            <a:r>
              <a:rPr lang="en-US" dirty="0"/>
              <a:t>Container Utility Functions</a:t>
            </a:r>
            <a:endParaRPr lang="en-IN" dirty="0"/>
          </a:p>
        </p:txBody>
      </p:sp>
      <p:graphicFrame>
        <p:nvGraphicFramePr>
          <p:cNvPr id="3" name="Table 2">
            <a:extLst>
              <a:ext uri="{FF2B5EF4-FFF2-40B4-BE49-F238E27FC236}">
                <a16:creationId xmlns:a16="http://schemas.microsoft.com/office/drawing/2014/main" id="{517F25D0-5688-75F1-2832-2C321DF5FE7E}"/>
              </a:ext>
            </a:extLst>
          </p:cNvPr>
          <p:cNvGraphicFramePr>
            <a:graphicFrameLocks noGrp="1"/>
          </p:cNvGraphicFramePr>
          <p:nvPr/>
        </p:nvGraphicFramePr>
        <p:xfrm>
          <a:off x="972737" y="1619759"/>
          <a:ext cx="10246525" cy="4816231"/>
        </p:xfrm>
        <a:graphic>
          <a:graphicData uri="http://schemas.openxmlformats.org/drawingml/2006/table">
            <a:tbl>
              <a:tblPr firstRow="1" bandRow="1">
                <a:tableStyleId>{0660B408-B3CF-4A94-85FC-2B1E0A45F4A2}</a:tableStyleId>
              </a:tblPr>
              <a:tblGrid>
                <a:gridCol w="3578828">
                  <a:extLst>
                    <a:ext uri="{9D8B030D-6E8A-4147-A177-3AD203B41FA5}">
                      <a16:colId xmlns:a16="http://schemas.microsoft.com/office/drawing/2014/main" val="3542599127"/>
                    </a:ext>
                  </a:extLst>
                </a:gridCol>
                <a:gridCol w="1504665">
                  <a:extLst>
                    <a:ext uri="{9D8B030D-6E8A-4147-A177-3AD203B41FA5}">
                      <a16:colId xmlns:a16="http://schemas.microsoft.com/office/drawing/2014/main" val="1869935153"/>
                    </a:ext>
                  </a:extLst>
                </a:gridCol>
                <a:gridCol w="5163032">
                  <a:extLst>
                    <a:ext uri="{9D8B030D-6E8A-4147-A177-3AD203B41FA5}">
                      <a16:colId xmlns:a16="http://schemas.microsoft.com/office/drawing/2014/main" val="3246848595"/>
                    </a:ext>
                  </a:extLst>
                </a:gridCol>
              </a:tblGrid>
              <a:tr h="534300">
                <a:tc>
                  <a:txBody>
                    <a:bodyPr/>
                    <a:lstStyle/>
                    <a:p>
                      <a:pPr algn="l"/>
                      <a:r>
                        <a:rPr lang="en-US" sz="2400" dirty="0"/>
                        <a:t>Function</a:t>
                      </a:r>
                      <a:endParaRPr lang="en-IN" sz="2400" b="1" dirty="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a:r>
                        <a:rPr lang="en-US" sz="2400" b="1" dirty="0"/>
                        <a:t>Standard</a:t>
                      </a:r>
                      <a:endParaRPr lang="en-IN" sz="2400" b="1" dirty="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algn="l"/>
                      <a:r>
                        <a:rPr lang="en-US" sz="2400" dirty="0"/>
                        <a:t>Description</a:t>
                      </a:r>
                      <a:endParaRPr lang="en-IN" sz="2400" dirty="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212743816"/>
                  </a:ext>
                </a:extLst>
              </a:tr>
              <a:tr h="6045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solidFill>
                            <a:schemeClr val="bg1">
                              <a:lumMod val="85000"/>
                              <a:lumOff val="15000"/>
                            </a:schemeClr>
                          </a:solidFill>
                        </a:rPr>
                        <a:t>std::begin(c)/std::end(c)</a:t>
                      </a:r>
                      <a:endParaRPr lang="en-IN" sz="2000" b="1" i="1"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85000"/>
                              <a:lumOff val="15000"/>
                            </a:schemeClr>
                          </a:solidFill>
                        </a:rPr>
                        <a:t>C++11</a:t>
                      </a:r>
                      <a:endParaRPr lang="en-IN" sz="2000" b="0"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bg1">
                              <a:lumMod val="85000"/>
                              <a:lumOff val="15000"/>
                            </a:schemeClr>
                          </a:solidFill>
                        </a:rPr>
                        <a:t>Call </a:t>
                      </a:r>
                      <a:r>
                        <a:rPr lang="en-US" sz="2000" dirty="0" err="1">
                          <a:solidFill>
                            <a:schemeClr val="bg1">
                              <a:lumMod val="85000"/>
                              <a:lumOff val="15000"/>
                            </a:schemeClr>
                          </a:solidFill>
                        </a:rPr>
                        <a:t>c.begin</a:t>
                      </a:r>
                      <a:r>
                        <a:rPr lang="en-US" sz="2000" dirty="0">
                          <a:solidFill>
                            <a:schemeClr val="bg1">
                              <a:lumMod val="85000"/>
                              <a:lumOff val="15000"/>
                            </a:schemeClr>
                          </a:solidFill>
                        </a:rPr>
                        <a:t>()/</a:t>
                      </a:r>
                      <a:r>
                        <a:rPr lang="en-US" sz="2000" dirty="0" err="1">
                          <a:solidFill>
                            <a:schemeClr val="bg1">
                              <a:lumMod val="85000"/>
                              <a:lumOff val="15000"/>
                            </a:schemeClr>
                          </a:solidFill>
                        </a:rPr>
                        <a:t>c.end</a:t>
                      </a:r>
                      <a:r>
                        <a:rPr lang="en-US" sz="2000" dirty="0">
                          <a:solidFill>
                            <a:schemeClr val="bg1">
                              <a:lumMod val="85000"/>
                              <a:lumOff val="15000"/>
                            </a:schemeClr>
                          </a:solidFill>
                        </a:rPr>
                        <a:t>()</a:t>
                      </a:r>
                      <a:endParaRPr lang="en-IN" sz="2000"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158365913"/>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solidFill>
                            <a:schemeClr val="bg1">
                              <a:lumMod val="85000"/>
                              <a:lumOff val="15000"/>
                            </a:schemeClr>
                          </a:solidFill>
                        </a:rPr>
                        <a:t>std::</a:t>
                      </a:r>
                      <a:r>
                        <a:rPr lang="en-US" sz="2000" b="1" i="1" dirty="0" err="1">
                          <a:solidFill>
                            <a:schemeClr val="bg1">
                              <a:lumMod val="85000"/>
                              <a:lumOff val="15000"/>
                            </a:schemeClr>
                          </a:solidFill>
                        </a:rPr>
                        <a:t>cbegin</a:t>
                      </a:r>
                      <a:r>
                        <a:rPr lang="en-US" sz="2000" b="1" i="1" dirty="0">
                          <a:solidFill>
                            <a:schemeClr val="bg1">
                              <a:lumMod val="85000"/>
                              <a:lumOff val="15000"/>
                            </a:schemeClr>
                          </a:solidFill>
                        </a:rPr>
                        <a:t>(c)/std::</a:t>
                      </a:r>
                      <a:r>
                        <a:rPr lang="en-US" sz="2000" b="1" i="1" dirty="0" err="1">
                          <a:solidFill>
                            <a:schemeClr val="bg1">
                              <a:lumMod val="85000"/>
                              <a:lumOff val="15000"/>
                            </a:schemeClr>
                          </a:solidFill>
                        </a:rPr>
                        <a:t>cend</a:t>
                      </a:r>
                      <a:r>
                        <a:rPr lang="en-US" sz="2000" b="1" i="1" dirty="0">
                          <a:solidFill>
                            <a:schemeClr val="bg1">
                              <a:lumMod val="85000"/>
                              <a:lumOff val="15000"/>
                            </a:schemeClr>
                          </a:solidFill>
                        </a:rPr>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solidFill>
                            <a:schemeClr val="bg1">
                              <a:lumMod val="85000"/>
                              <a:lumOff val="15000"/>
                            </a:schemeClr>
                          </a:solidFill>
                        </a:rPr>
                        <a:t>std::</a:t>
                      </a:r>
                      <a:r>
                        <a:rPr lang="en-US" sz="2000" b="1" i="1" dirty="0" err="1">
                          <a:solidFill>
                            <a:schemeClr val="bg1">
                              <a:lumMod val="85000"/>
                              <a:lumOff val="15000"/>
                            </a:schemeClr>
                          </a:solidFill>
                        </a:rPr>
                        <a:t>rbegin</a:t>
                      </a:r>
                      <a:r>
                        <a:rPr lang="en-US" sz="2000" b="1" i="1" dirty="0">
                          <a:solidFill>
                            <a:schemeClr val="bg1">
                              <a:lumMod val="85000"/>
                              <a:lumOff val="15000"/>
                            </a:schemeClr>
                          </a:solidFill>
                        </a:rPr>
                        <a:t>(c)/std::rend(c)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solidFill>
                            <a:schemeClr val="bg1">
                              <a:lumMod val="85000"/>
                              <a:lumOff val="15000"/>
                            </a:schemeClr>
                          </a:solidFill>
                        </a:rPr>
                        <a:t>std::</a:t>
                      </a:r>
                      <a:r>
                        <a:rPr lang="en-US" sz="2000" b="1" i="1" dirty="0" err="1">
                          <a:solidFill>
                            <a:schemeClr val="bg1">
                              <a:lumMod val="85000"/>
                              <a:lumOff val="15000"/>
                            </a:schemeClr>
                          </a:solidFill>
                        </a:rPr>
                        <a:t>crbegin</a:t>
                      </a:r>
                      <a:r>
                        <a:rPr lang="en-US" sz="2000" b="1" i="1" dirty="0">
                          <a:solidFill>
                            <a:schemeClr val="bg1">
                              <a:lumMod val="85000"/>
                              <a:lumOff val="15000"/>
                            </a:schemeClr>
                          </a:solidFill>
                        </a:rPr>
                        <a:t>(c)std::</a:t>
                      </a:r>
                      <a:r>
                        <a:rPr lang="en-US" sz="2000" b="1" i="1" dirty="0" err="1">
                          <a:solidFill>
                            <a:schemeClr val="bg1">
                              <a:lumMod val="85000"/>
                              <a:lumOff val="15000"/>
                            </a:schemeClr>
                          </a:solidFill>
                        </a:rPr>
                        <a:t>crend</a:t>
                      </a:r>
                      <a:r>
                        <a:rPr lang="en-US" sz="2000" b="1" i="1" dirty="0">
                          <a:solidFill>
                            <a:schemeClr val="bg1">
                              <a:lumMod val="85000"/>
                              <a:lumOff val="15000"/>
                            </a:schemeClr>
                          </a:solidFill>
                        </a:rPr>
                        <a:t>(c)</a:t>
                      </a:r>
                      <a:endParaRPr lang="en-IN" sz="2000" b="1" i="1"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85000"/>
                              <a:lumOff val="15000"/>
                            </a:schemeClr>
                          </a:solidFill>
                        </a:rPr>
                        <a:t>C++14</a:t>
                      </a:r>
                      <a:endParaRPr lang="en-IN" sz="2000" b="0"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bg1">
                              <a:lumMod val="85000"/>
                              <a:lumOff val="15000"/>
                            </a:schemeClr>
                          </a:solidFill>
                        </a:rPr>
                        <a:t>As above</a:t>
                      </a:r>
                      <a:endParaRPr lang="en-IN" sz="2000"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4147564911"/>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solidFill>
                            <a:schemeClr val="bg1">
                              <a:lumMod val="85000"/>
                              <a:lumOff val="15000"/>
                            </a:schemeClr>
                          </a:solidFill>
                        </a:rPr>
                        <a:t>std::size(c)</a:t>
                      </a:r>
                      <a:endParaRPr lang="en-IN" sz="2000" b="1" i="1"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85000"/>
                              <a:lumOff val="15000"/>
                            </a:schemeClr>
                          </a:solidFill>
                        </a:rPr>
                        <a:t>C++17</a:t>
                      </a:r>
                      <a:endParaRPr lang="en-IN" sz="2000" b="0"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bg1">
                              <a:lumMod val="85000"/>
                              <a:lumOff val="15000"/>
                            </a:schemeClr>
                          </a:solidFill>
                        </a:rPr>
                        <a:t>Calls </a:t>
                      </a:r>
                      <a:r>
                        <a:rPr lang="en-US" sz="2000" dirty="0" err="1">
                          <a:solidFill>
                            <a:schemeClr val="bg1">
                              <a:lumMod val="85000"/>
                              <a:lumOff val="15000"/>
                            </a:schemeClr>
                          </a:solidFill>
                        </a:rPr>
                        <a:t>c.size</a:t>
                      </a:r>
                      <a:r>
                        <a:rPr lang="en-US" sz="2000" dirty="0">
                          <a:solidFill>
                            <a:schemeClr val="bg1">
                              <a:lumMod val="85000"/>
                              <a:lumOff val="15000"/>
                            </a:schemeClr>
                          </a:solidFill>
                        </a:rPr>
                        <a:t>()</a:t>
                      </a:r>
                      <a:endParaRPr lang="en-IN" sz="2000"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85564908"/>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solidFill>
                            <a:schemeClr val="bg1">
                              <a:lumMod val="85000"/>
                              <a:lumOff val="15000"/>
                            </a:schemeClr>
                          </a:solidFill>
                        </a:rPr>
                        <a:t>std::empty(c)</a:t>
                      </a:r>
                      <a:endParaRPr lang="en-IN" sz="2000" b="1" i="1"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85000"/>
                              <a:lumOff val="15000"/>
                            </a:schemeClr>
                          </a:solidFill>
                        </a:rPr>
                        <a:t>C++17</a:t>
                      </a:r>
                      <a:endParaRPr lang="en-IN" sz="2000" b="0"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bg1">
                              <a:lumMod val="85000"/>
                              <a:lumOff val="15000"/>
                            </a:schemeClr>
                          </a:solidFill>
                        </a:rPr>
                        <a:t>Calls </a:t>
                      </a:r>
                      <a:r>
                        <a:rPr lang="en-US" sz="2000" dirty="0" err="1">
                          <a:solidFill>
                            <a:schemeClr val="bg1">
                              <a:lumMod val="85000"/>
                              <a:lumOff val="15000"/>
                            </a:schemeClr>
                          </a:solidFill>
                        </a:rPr>
                        <a:t>c.empty</a:t>
                      </a:r>
                      <a:r>
                        <a:rPr lang="en-US" sz="2000" dirty="0">
                          <a:solidFill>
                            <a:schemeClr val="bg1">
                              <a:lumMod val="85000"/>
                              <a:lumOff val="15000"/>
                            </a:schemeClr>
                          </a:solidFill>
                        </a:rPr>
                        <a:t>()</a:t>
                      </a:r>
                      <a:endParaRPr lang="en-IN" sz="2000"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286574272"/>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solidFill>
                            <a:schemeClr val="bg1">
                              <a:lumMod val="85000"/>
                              <a:lumOff val="15000"/>
                            </a:schemeClr>
                          </a:solidFill>
                        </a:rPr>
                        <a:t>std::data(c)</a:t>
                      </a:r>
                      <a:endParaRPr lang="en-IN" sz="2000" b="1" i="1"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85000"/>
                              <a:lumOff val="15000"/>
                            </a:schemeClr>
                          </a:solidFill>
                        </a:rPr>
                        <a:t>C++17</a:t>
                      </a:r>
                      <a:endParaRPr lang="en-IN" sz="2000" b="0"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bg1">
                              <a:lumMod val="85000"/>
                              <a:lumOff val="15000"/>
                            </a:schemeClr>
                          </a:solidFill>
                        </a:rPr>
                        <a:t>Calls </a:t>
                      </a:r>
                      <a:r>
                        <a:rPr lang="en-US" sz="2000" dirty="0" err="1">
                          <a:solidFill>
                            <a:schemeClr val="bg1">
                              <a:lumMod val="85000"/>
                              <a:lumOff val="15000"/>
                            </a:schemeClr>
                          </a:solidFill>
                        </a:rPr>
                        <a:t>c.data</a:t>
                      </a:r>
                      <a:r>
                        <a:rPr lang="en-US" sz="2000" dirty="0">
                          <a:solidFill>
                            <a:schemeClr val="bg1">
                              <a:lumMod val="85000"/>
                              <a:lumOff val="15000"/>
                            </a:schemeClr>
                          </a:solidFill>
                        </a:rPr>
                        <a:t>()</a:t>
                      </a:r>
                      <a:endParaRPr lang="en-IN" sz="2000"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067647232"/>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solidFill>
                            <a:schemeClr val="bg1">
                              <a:lumMod val="85000"/>
                              <a:lumOff val="15000"/>
                            </a:schemeClr>
                          </a:solidFill>
                        </a:rPr>
                        <a:t>std::erase(</a:t>
                      </a:r>
                      <a:r>
                        <a:rPr lang="en-US" sz="2000" b="1" i="1" dirty="0" err="1">
                          <a:solidFill>
                            <a:schemeClr val="bg1">
                              <a:lumMod val="85000"/>
                              <a:lumOff val="15000"/>
                            </a:schemeClr>
                          </a:solidFill>
                        </a:rPr>
                        <a:t>c,v</a:t>
                      </a:r>
                      <a:r>
                        <a:rPr lang="en-US" sz="2000" b="1" i="1" dirty="0">
                          <a:solidFill>
                            <a:schemeClr val="bg1">
                              <a:lumMod val="85000"/>
                              <a:lumOff val="15000"/>
                            </a:schemeClr>
                          </a:solidFill>
                        </a:rPr>
                        <a:t>)/std::</a:t>
                      </a:r>
                      <a:r>
                        <a:rPr lang="en-US" sz="2000" b="1" i="1" dirty="0" err="1">
                          <a:solidFill>
                            <a:schemeClr val="bg1">
                              <a:lumMod val="85000"/>
                              <a:lumOff val="15000"/>
                            </a:schemeClr>
                          </a:solidFill>
                        </a:rPr>
                        <a:t>erase_if</a:t>
                      </a:r>
                      <a:r>
                        <a:rPr lang="en-US" sz="2000" b="1" i="1" dirty="0">
                          <a:solidFill>
                            <a:schemeClr val="bg1">
                              <a:lumMod val="85000"/>
                              <a:lumOff val="15000"/>
                            </a:schemeClr>
                          </a:solidFill>
                        </a:rPr>
                        <a:t>(</a:t>
                      </a:r>
                      <a:r>
                        <a:rPr lang="en-US" sz="2000" b="1" i="1" dirty="0" err="1">
                          <a:solidFill>
                            <a:schemeClr val="bg1">
                              <a:lumMod val="85000"/>
                              <a:lumOff val="15000"/>
                            </a:schemeClr>
                          </a:solidFill>
                        </a:rPr>
                        <a:t>c,v</a:t>
                      </a:r>
                      <a:r>
                        <a:rPr lang="en-US" sz="2000" b="1" i="1" dirty="0">
                          <a:solidFill>
                            <a:schemeClr val="bg1">
                              <a:lumMod val="85000"/>
                              <a:lumOff val="15000"/>
                            </a:schemeClr>
                          </a:solidFill>
                        </a:rPr>
                        <a:t>)</a:t>
                      </a:r>
                      <a:endParaRPr lang="en-IN" sz="2000" b="1" i="1"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85000"/>
                              <a:lumOff val="15000"/>
                            </a:schemeClr>
                          </a:solidFill>
                        </a:rPr>
                        <a:t>C++20</a:t>
                      </a:r>
                      <a:endParaRPr lang="en-IN" sz="2000" b="0"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bg1">
                              <a:lumMod val="85000"/>
                              <a:lumOff val="15000"/>
                            </a:schemeClr>
                          </a:solidFill>
                        </a:rPr>
                        <a:t>Calls </a:t>
                      </a:r>
                      <a:r>
                        <a:rPr lang="en-US" sz="2000" dirty="0" err="1">
                          <a:solidFill>
                            <a:schemeClr val="bg1">
                              <a:lumMod val="85000"/>
                              <a:lumOff val="15000"/>
                            </a:schemeClr>
                          </a:solidFill>
                        </a:rPr>
                        <a:t>c.erase</a:t>
                      </a:r>
                      <a:r>
                        <a:rPr lang="en-US" sz="2000" dirty="0">
                          <a:solidFill>
                            <a:schemeClr val="bg1">
                              <a:lumMod val="85000"/>
                              <a:lumOff val="15000"/>
                            </a:schemeClr>
                          </a:solidFill>
                        </a:rPr>
                        <a:t>(v)</a:t>
                      </a:r>
                      <a:endParaRPr lang="en-IN" sz="2000"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4060156066"/>
                  </a:ext>
                </a:extLst>
              </a:tr>
              <a:tr h="5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solidFill>
                            <a:schemeClr val="bg1">
                              <a:lumMod val="85000"/>
                              <a:lumOff val="15000"/>
                            </a:schemeClr>
                          </a:solidFill>
                        </a:rPr>
                        <a:t>std::</a:t>
                      </a:r>
                      <a:r>
                        <a:rPr lang="en-US" sz="2000" b="1" i="1" dirty="0" err="1">
                          <a:solidFill>
                            <a:schemeClr val="bg1">
                              <a:lumMod val="85000"/>
                              <a:lumOff val="15000"/>
                            </a:schemeClr>
                          </a:solidFill>
                        </a:rPr>
                        <a:t>ssize</a:t>
                      </a:r>
                      <a:r>
                        <a:rPr lang="en-US" sz="2000" b="1" i="1" dirty="0">
                          <a:solidFill>
                            <a:schemeClr val="bg1">
                              <a:lumMod val="85000"/>
                              <a:lumOff val="15000"/>
                            </a:schemeClr>
                          </a:solidFill>
                        </a:rPr>
                        <a:t>(c)</a:t>
                      </a:r>
                      <a:endParaRPr lang="en-IN" sz="2000" b="1" i="1"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85000"/>
                              <a:lumOff val="15000"/>
                            </a:schemeClr>
                          </a:solidFill>
                        </a:rPr>
                        <a:t>C++20</a:t>
                      </a:r>
                      <a:endParaRPr lang="en-IN" sz="2000" b="0"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bg1">
                              <a:lumMod val="85000"/>
                              <a:lumOff val="15000"/>
                            </a:schemeClr>
                          </a:solidFill>
                        </a:rPr>
                        <a:t>Returns signed size type</a:t>
                      </a:r>
                      <a:endParaRPr lang="en-IN" sz="2000" dirty="0">
                        <a:solidFill>
                          <a:schemeClr val="bg1">
                            <a:lumMod val="85000"/>
                            <a:lumOff val="15000"/>
                          </a:schemeClr>
                        </a:solidFill>
                      </a:endParaRPr>
                    </a:p>
                  </a:txBody>
                  <a:tcPr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098287897"/>
                  </a:ext>
                </a:extLst>
              </a:tr>
            </a:tbl>
          </a:graphicData>
        </a:graphic>
      </p:graphicFrame>
      <p:sp>
        <p:nvSpPr>
          <p:cNvPr id="4" name="Rectangle: Rounded Corners 3">
            <a:extLst>
              <a:ext uri="{FF2B5EF4-FFF2-40B4-BE49-F238E27FC236}">
                <a16:creationId xmlns:a16="http://schemas.microsoft.com/office/drawing/2014/main" id="{23989D83-0213-76B9-48A9-83C610B6C1EB}"/>
              </a:ext>
            </a:extLst>
          </p:cNvPr>
          <p:cNvSpPr/>
          <p:nvPr/>
        </p:nvSpPr>
        <p:spPr>
          <a:xfrm>
            <a:off x="991240" y="5394192"/>
            <a:ext cx="3550024" cy="1014292"/>
          </a:xfrm>
          <a:prstGeom prst="roundRect">
            <a:avLst>
              <a:gd name="adj" fmla="val 8334"/>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838842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B5B2-617A-677C-15E3-3793CF2B10CA}"/>
              </a:ext>
            </a:extLst>
          </p:cNvPr>
          <p:cNvSpPr>
            <a:spLocks noGrp="1"/>
          </p:cNvSpPr>
          <p:nvPr>
            <p:ph type="title"/>
          </p:nvPr>
        </p:nvSpPr>
        <p:spPr/>
        <p:txBody>
          <a:bodyPr/>
          <a:lstStyle/>
          <a:p>
            <a:r>
              <a:rPr lang="en-US" dirty="0"/>
              <a:t>std::erase/std::</a:t>
            </a:r>
            <a:r>
              <a:rPr lang="en-US" dirty="0" err="1"/>
              <a:t>erase_if</a:t>
            </a:r>
            <a:endParaRPr lang="en-IN" dirty="0"/>
          </a:p>
        </p:txBody>
      </p:sp>
      <p:sp>
        <p:nvSpPr>
          <p:cNvPr id="3" name="Content Placeholder 2">
            <a:extLst>
              <a:ext uri="{FF2B5EF4-FFF2-40B4-BE49-F238E27FC236}">
                <a16:creationId xmlns:a16="http://schemas.microsoft.com/office/drawing/2014/main" id="{DD4135F9-5E3A-FD05-783E-41138D0520BB}"/>
              </a:ext>
            </a:extLst>
          </p:cNvPr>
          <p:cNvSpPr>
            <a:spLocks noGrp="1"/>
          </p:cNvSpPr>
          <p:nvPr>
            <p:ph idx="1"/>
          </p:nvPr>
        </p:nvSpPr>
        <p:spPr/>
        <p:txBody>
          <a:bodyPr>
            <a:normAutofit/>
          </a:bodyPr>
          <a:lstStyle/>
          <a:p>
            <a:r>
              <a:rPr lang="en-US" dirty="0"/>
              <a:t>Utility functions that unify the different interfaces of containers for removing elements</a:t>
            </a:r>
          </a:p>
          <a:p>
            <a:r>
              <a:rPr lang="en-US" dirty="0"/>
              <a:t>Provide a simple &amp; convenient interface for element removal across different container types</a:t>
            </a:r>
          </a:p>
          <a:p>
            <a:r>
              <a:rPr lang="en-US" dirty="0"/>
              <a:t>Remove the need of writing complex remove-erase idiom</a:t>
            </a:r>
          </a:p>
          <a:p>
            <a:endParaRPr lang="en-IN" dirty="0"/>
          </a:p>
        </p:txBody>
      </p:sp>
    </p:spTree>
    <p:extLst>
      <p:ext uri="{BB962C8B-B14F-4D97-AF65-F5344CB8AC3E}">
        <p14:creationId xmlns:p14="http://schemas.microsoft.com/office/powerpoint/2010/main" val="1806933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B5B2-617A-677C-15E3-3793CF2B10CA}"/>
              </a:ext>
            </a:extLst>
          </p:cNvPr>
          <p:cNvSpPr>
            <a:spLocks noGrp="1"/>
          </p:cNvSpPr>
          <p:nvPr>
            <p:ph type="title"/>
          </p:nvPr>
        </p:nvSpPr>
        <p:spPr/>
        <p:txBody>
          <a:bodyPr/>
          <a:lstStyle/>
          <a:p>
            <a:r>
              <a:rPr lang="en-US" dirty="0"/>
              <a:t>std::erase/std::</a:t>
            </a:r>
            <a:r>
              <a:rPr lang="en-US" dirty="0" err="1"/>
              <a:t>erase_if</a:t>
            </a:r>
            <a:endParaRPr lang="en-IN" dirty="0"/>
          </a:p>
        </p:txBody>
      </p:sp>
      <p:sp>
        <p:nvSpPr>
          <p:cNvPr id="3" name="Content Placeholder 2">
            <a:extLst>
              <a:ext uri="{FF2B5EF4-FFF2-40B4-BE49-F238E27FC236}">
                <a16:creationId xmlns:a16="http://schemas.microsoft.com/office/drawing/2014/main" id="{DD4135F9-5E3A-FD05-783E-41138D0520BB}"/>
              </a:ext>
            </a:extLst>
          </p:cNvPr>
          <p:cNvSpPr>
            <a:spLocks noGrp="1"/>
          </p:cNvSpPr>
          <p:nvPr>
            <p:ph idx="1"/>
          </p:nvPr>
        </p:nvSpPr>
        <p:spPr/>
        <p:txBody>
          <a:bodyPr>
            <a:normAutofit lnSpcReduction="10000"/>
          </a:bodyPr>
          <a:lstStyle/>
          <a:p>
            <a:r>
              <a:rPr lang="en-US" dirty="0"/>
              <a:t>Work for containers that support bi-directional iterators</a:t>
            </a:r>
          </a:p>
          <a:p>
            <a:r>
              <a:rPr lang="en-US" dirty="0"/>
              <a:t>Provided in the corresponding container header</a:t>
            </a:r>
          </a:p>
          <a:p>
            <a:r>
              <a:rPr lang="en-US" i="1" dirty="0"/>
              <a:t>std::erase </a:t>
            </a:r>
            <a:r>
              <a:rPr lang="en-US" dirty="0"/>
              <a:t>removes matching elements based on the value</a:t>
            </a:r>
          </a:p>
          <a:p>
            <a:r>
              <a:rPr lang="en-US" i="1" dirty="0"/>
              <a:t>std::</a:t>
            </a:r>
            <a:r>
              <a:rPr lang="en-US" i="1" dirty="0" err="1"/>
              <a:t>erase_if</a:t>
            </a:r>
            <a:r>
              <a:rPr lang="en-US" i="1" dirty="0"/>
              <a:t> </a:t>
            </a:r>
            <a:r>
              <a:rPr lang="en-US" dirty="0"/>
              <a:t>removes elements based on a predicate</a:t>
            </a:r>
          </a:p>
          <a:p>
            <a:r>
              <a:rPr lang="en-US" dirty="0"/>
              <a:t>For associative &amp; unordered containers, only </a:t>
            </a:r>
            <a:r>
              <a:rPr lang="en-US" i="1" dirty="0"/>
              <a:t>std::</a:t>
            </a:r>
            <a:r>
              <a:rPr lang="en-US" i="1" dirty="0" err="1"/>
              <a:t>erase_if</a:t>
            </a:r>
            <a:r>
              <a:rPr lang="en-US" i="1" dirty="0"/>
              <a:t> </a:t>
            </a:r>
            <a:r>
              <a:rPr lang="en-US" dirty="0"/>
              <a:t>is provided</a:t>
            </a:r>
          </a:p>
          <a:p>
            <a:endParaRPr lang="en-IN" dirty="0"/>
          </a:p>
        </p:txBody>
      </p:sp>
    </p:spTree>
    <p:extLst>
      <p:ext uri="{BB962C8B-B14F-4D97-AF65-F5344CB8AC3E}">
        <p14:creationId xmlns:p14="http://schemas.microsoft.com/office/powerpoint/2010/main" val="3432043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01DB-187A-B1A5-5633-87E7C10D52C2}"/>
              </a:ext>
            </a:extLst>
          </p:cNvPr>
          <p:cNvSpPr>
            <a:spLocks noGrp="1"/>
          </p:cNvSpPr>
          <p:nvPr>
            <p:ph type="title"/>
          </p:nvPr>
        </p:nvSpPr>
        <p:spPr/>
        <p:txBody>
          <a:bodyPr/>
          <a:lstStyle/>
          <a:p>
            <a:r>
              <a:rPr lang="en-US" dirty="0"/>
              <a:t>std::</a:t>
            </a:r>
            <a:r>
              <a:rPr lang="en-US" dirty="0" err="1"/>
              <a:t>ssize</a:t>
            </a:r>
            <a:endParaRPr lang="en-IN" dirty="0"/>
          </a:p>
        </p:txBody>
      </p:sp>
      <p:sp>
        <p:nvSpPr>
          <p:cNvPr id="3" name="Content Placeholder 2">
            <a:extLst>
              <a:ext uri="{FF2B5EF4-FFF2-40B4-BE49-F238E27FC236}">
                <a16:creationId xmlns:a16="http://schemas.microsoft.com/office/drawing/2014/main" id="{3AEB4DFB-72F3-A427-6A5D-67324BA2ED56}"/>
              </a:ext>
            </a:extLst>
          </p:cNvPr>
          <p:cNvSpPr>
            <a:spLocks noGrp="1"/>
          </p:cNvSpPr>
          <p:nvPr>
            <p:ph idx="1"/>
          </p:nvPr>
        </p:nvSpPr>
        <p:spPr/>
        <p:txBody>
          <a:bodyPr/>
          <a:lstStyle/>
          <a:p>
            <a:r>
              <a:rPr lang="en-US" dirty="0"/>
              <a:t>Another convenience utility </a:t>
            </a:r>
          </a:p>
          <a:p>
            <a:r>
              <a:rPr lang="en-US" dirty="0"/>
              <a:t>Provides a signed integer type as a size of a container</a:t>
            </a:r>
          </a:p>
          <a:p>
            <a:r>
              <a:rPr lang="en-US" dirty="0"/>
              <a:t>Avoids warnings when using container sizes in a loop with signed integer index variable</a:t>
            </a:r>
          </a:p>
          <a:p>
            <a:r>
              <a:rPr lang="en-US" dirty="0"/>
              <a:t>Works with all containers including static arrays</a:t>
            </a:r>
          </a:p>
          <a:p>
            <a:r>
              <a:rPr lang="en-US" dirty="0"/>
              <a:t>Requires the corresponding header</a:t>
            </a:r>
          </a:p>
          <a:p>
            <a:endParaRPr lang="en-IN" dirty="0"/>
          </a:p>
        </p:txBody>
      </p:sp>
    </p:spTree>
    <p:extLst>
      <p:ext uri="{BB962C8B-B14F-4D97-AF65-F5344CB8AC3E}">
        <p14:creationId xmlns:p14="http://schemas.microsoft.com/office/powerpoint/2010/main" val="2085043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EC1D-8329-85D0-CF60-8A651E37AF1C}"/>
              </a:ext>
            </a:extLst>
          </p:cNvPr>
          <p:cNvSpPr>
            <a:spLocks noGrp="1"/>
          </p:cNvSpPr>
          <p:nvPr>
            <p:ph type="title"/>
          </p:nvPr>
        </p:nvSpPr>
        <p:spPr/>
        <p:txBody>
          <a:bodyPr/>
          <a:lstStyle/>
          <a:p>
            <a:endParaRPr lang="en-IN"/>
          </a:p>
        </p:txBody>
      </p:sp>
      <p:pic>
        <p:nvPicPr>
          <p:cNvPr id="5" name="Content Placeholder 4" descr="A screenshot of a computer code&#10;&#10;Description automatically generated">
            <a:extLst>
              <a:ext uri="{FF2B5EF4-FFF2-40B4-BE49-F238E27FC236}">
                <a16:creationId xmlns:a16="http://schemas.microsoft.com/office/drawing/2014/main" id="{BB3E8013-CF84-EA43-A90C-BFF03BBE49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5644"/>
            <a:ext cx="7258522" cy="4351338"/>
          </a:xfrm>
        </p:spPr>
      </p:pic>
      <p:pic>
        <p:nvPicPr>
          <p:cNvPr id="7" name="Picture 6" descr="A computer screen with white text&#10;&#10;Description automatically generated">
            <a:extLst>
              <a:ext uri="{FF2B5EF4-FFF2-40B4-BE49-F238E27FC236}">
                <a16:creationId xmlns:a16="http://schemas.microsoft.com/office/drawing/2014/main" id="{94DA3674-127C-5835-F06B-750F18BB8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328" y="2251450"/>
            <a:ext cx="3781953" cy="2819794"/>
          </a:xfrm>
          <a:prstGeom prst="rect">
            <a:avLst/>
          </a:prstGeom>
        </p:spPr>
      </p:pic>
    </p:spTree>
    <p:extLst>
      <p:ext uri="{BB962C8B-B14F-4D97-AF65-F5344CB8AC3E}">
        <p14:creationId xmlns:p14="http://schemas.microsoft.com/office/powerpoint/2010/main" val="30381638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D92D6E-34F8-EFB3-19EB-B104E4214FC4}"/>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981A2DE5-6DDE-7169-E75E-0105572DD26F}"/>
              </a:ext>
            </a:extLst>
          </p:cNvPr>
          <p:cNvSpPr txBox="1"/>
          <p:nvPr/>
        </p:nvSpPr>
        <p:spPr>
          <a:xfrm>
            <a:off x="3052482" y="1853618"/>
            <a:ext cx="6104964" cy="3077766"/>
          </a:xfrm>
          <a:prstGeom prst="rect">
            <a:avLst/>
          </a:prstGeom>
          <a:solidFill>
            <a:schemeClr val="bg1">
              <a:lumMod val="95000"/>
              <a:lumOff val="5000"/>
            </a:schemeClr>
          </a:solidFill>
        </p:spPr>
        <p:txBody>
          <a:bodyPr wrap="square">
            <a:spAutoFit/>
          </a:bodyPr>
          <a:lstStyle/>
          <a:p>
            <a:pPr marR="0" algn="l" rtl="0"/>
            <a:r>
              <a:rPr lang="en-IN" sz="1800" b="0" i="0" u="none" strike="noStrike" baseline="0" dirty="0">
                <a:solidFill>
                  <a:srgbClr val="B0E080"/>
                </a:solidFill>
                <a:latin typeface="JetBrains Mono" pitchFamily="2" charset="0"/>
              </a:rPr>
              <a:t>void</a:t>
            </a:r>
            <a:r>
              <a:rPr lang="en-IN" sz="1800" b="0" i="0" u="none" strike="noStrike" baseline="0" dirty="0">
                <a:solidFill>
                  <a:srgbClr val="F2F8F8"/>
                </a:solidFill>
                <a:latin typeface="Cambria" panose="02040503050406030204" pitchFamily="18" charset="0"/>
              </a:rPr>
              <a:t> </a:t>
            </a:r>
            <a:r>
              <a:rPr lang="en-IN" sz="1800" b="0" i="0" u="none" strike="noStrike" baseline="0" dirty="0" err="1">
                <a:solidFill>
                  <a:srgbClr val="00E6E6"/>
                </a:solidFill>
                <a:latin typeface="JetBrains Mono" pitchFamily="2" charset="0"/>
              </a:rPr>
              <a:t>SSize</a:t>
            </a:r>
            <a:r>
              <a:rPr lang="en-IN" sz="1800" b="0" i="0" u="none" strike="noStrike" baseline="0" dirty="0">
                <a:solidFill>
                  <a:srgbClr val="EFB839"/>
                </a:solidFill>
                <a:latin typeface="JetBrains Mono" pitchFamily="2" charset="0"/>
              </a:rPr>
              <a:t>()</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EFB839"/>
                </a:solidFill>
                <a:latin typeface="JetBrains Mono" pitchFamily="2" charset="0"/>
              </a:rPr>
              <a:t>{</a:t>
            </a:r>
            <a:endParaRPr lang="en-IN" sz="1800" b="0" i="0" u="none" strike="noStrike" baseline="0" dirty="0">
              <a:solidFill>
                <a:srgbClr val="F2F8F8"/>
              </a:solidFill>
              <a:latin typeface="JetBrains Mono" pitchFamily="2" charset="0"/>
            </a:endParaRPr>
          </a:p>
          <a:p>
            <a:pPr marR="0" algn="l" rtl="0"/>
            <a:r>
              <a:rPr lang="en-IN" sz="1800" b="0" i="0" u="none" strike="noStrike" baseline="0" dirty="0">
                <a:solidFill>
                  <a:srgbClr val="F2F8F8"/>
                </a:solidFill>
                <a:latin typeface="JetBrains Mono" pitchFamily="2" charset="0"/>
              </a:rPr>
              <a:t>	</a:t>
            </a:r>
            <a:r>
              <a:rPr lang="en-IN" sz="1800" b="0" i="0" u="none" strike="noStrike" baseline="0" dirty="0">
                <a:solidFill>
                  <a:srgbClr val="44AACC"/>
                </a:solidFill>
                <a:latin typeface="JetBrains Mono" pitchFamily="2" charset="0"/>
              </a:rPr>
              <a:t>std</a:t>
            </a:r>
            <a:r>
              <a:rPr lang="en-IN" sz="1800" b="0" i="0" u="none" strike="noStrike" baseline="0" dirty="0">
                <a:solidFill>
                  <a:srgbClr val="B4B4B4"/>
                </a:solidFill>
                <a:latin typeface="JetBrains Mono" pitchFamily="2" charset="0"/>
              </a:rPr>
              <a:t>::</a:t>
            </a:r>
            <a:r>
              <a:rPr lang="en-IN" sz="1800" b="0" i="0" u="none" strike="noStrike" baseline="0" dirty="0">
                <a:solidFill>
                  <a:srgbClr val="FF7A17"/>
                </a:solidFill>
                <a:latin typeface="JetBrains Mono" pitchFamily="2" charset="0"/>
              </a:rPr>
              <a:t>vector</a:t>
            </a:r>
            <a:r>
              <a:rPr lang="en-IN" sz="1800" b="0" i="0" u="none" strike="noStrike" baseline="0" dirty="0">
                <a:solidFill>
                  <a:srgbClr val="B4B4B4"/>
                </a:solidFill>
                <a:latin typeface="JetBrains Mono" pitchFamily="2" charset="0"/>
              </a:rPr>
              <a:t>&lt;</a:t>
            </a:r>
            <a:r>
              <a:rPr lang="en-IN" sz="1800" b="0" i="0" u="none" strike="noStrike" baseline="0" dirty="0">
                <a:solidFill>
                  <a:srgbClr val="B0E080"/>
                </a:solidFill>
                <a:latin typeface="JetBrains Mono" pitchFamily="2" charset="0"/>
              </a:rPr>
              <a:t>int</a:t>
            </a:r>
            <a:r>
              <a:rPr lang="en-IN" sz="1800" b="0" i="0" u="none" strike="noStrike" baseline="0" dirty="0">
                <a:solidFill>
                  <a:srgbClr val="B4B4B4"/>
                </a:solidFill>
                <a:latin typeface="JetBrains Mono" pitchFamily="2" charset="0"/>
              </a:rPr>
              <a:t>&gt;</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9CDCFE"/>
                </a:solidFill>
                <a:latin typeface="JetBrains Mono" pitchFamily="2" charset="0"/>
              </a:rPr>
              <a:t>v</a:t>
            </a:r>
            <a:r>
              <a:rPr lang="en-IN" sz="1800" b="0" i="0" u="none" strike="noStrike" baseline="0" dirty="0">
                <a:solidFill>
                  <a:srgbClr val="4EC9B0"/>
                </a:solidFill>
                <a:latin typeface="JetBrains Mono" pitchFamily="2" charset="0"/>
              </a:rPr>
              <a:t>{</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BD93F9"/>
                </a:solidFill>
                <a:latin typeface="JetBrains Mono" pitchFamily="2" charset="0"/>
              </a:rPr>
              <a:t>1</a:t>
            </a:r>
            <a:r>
              <a:rPr lang="en-IN" sz="1800" b="0" i="0" u="none" strike="noStrike" baseline="0" dirty="0">
                <a:solidFill>
                  <a:srgbClr val="B4B4B4"/>
                </a:solidFill>
                <a:latin typeface="JetBrains Mono" pitchFamily="2" charset="0"/>
              </a:rPr>
              <a:t>,</a:t>
            </a:r>
            <a:r>
              <a:rPr lang="en-IN" sz="1800" b="0" i="0" u="none" strike="noStrike" baseline="0" dirty="0">
                <a:solidFill>
                  <a:srgbClr val="BD93F9"/>
                </a:solidFill>
                <a:latin typeface="JetBrains Mono" pitchFamily="2" charset="0"/>
              </a:rPr>
              <a:t>2</a:t>
            </a:r>
            <a:r>
              <a:rPr lang="en-IN" sz="1800" b="0" i="0" u="none" strike="noStrike" baseline="0" dirty="0">
                <a:solidFill>
                  <a:srgbClr val="B4B4B4"/>
                </a:solidFill>
                <a:latin typeface="JetBrains Mono" pitchFamily="2" charset="0"/>
              </a:rPr>
              <a:t>,</a:t>
            </a:r>
            <a:r>
              <a:rPr lang="en-IN" sz="1800" b="0" i="0" u="none" strike="noStrike" baseline="0" dirty="0">
                <a:solidFill>
                  <a:srgbClr val="BD93F9"/>
                </a:solidFill>
                <a:latin typeface="JetBrains Mono" pitchFamily="2" charset="0"/>
              </a:rPr>
              <a:t>3</a:t>
            </a:r>
            <a:r>
              <a:rPr lang="en-IN" sz="1800" b="0" i="0" u="none" strike="noStrike" baseline="0" dirty="0">
                <a:solidFill>
                  <a:srgbClr val="B4B4B4"/>
                </a:solidFill>
                <a:latin typeface="JetBrains Mono" pitchFamily="2" charset="0"/>
              </a:rPr>
              <a:t>,</a:t>
            </a:r>
            <a:r>
              <a:rPr lang="en-IN" sz="1800" b="0" i="0" u="none" strike="noStrike" baseline="0" dirty="0">
                <a:solidFill>
                  <a:srgbClr val="BD93F9"/>
                </a:solidFill>
                <a:latin typeface="JetBrains Mono" pitchFamily="2" charset="0"/>
              </a:rPr>
              <a:t>4</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4EC9B0"/>
                </a:solidFill>
                <a:latin typeface="JetBrains Mono" pitchFamily="2" charset="0"/>
              </a:rPr>
              <a:t>}</a:t>
            </a:r>
            <a:r>
              <a:rPr lang="en-IN" sz="1800" b="0" i="0" u="none" strike="noStrike" baseline="0" dirty="0">
                <a:solidFill>
                  <a:srgbClr val="B4B4B4"/>
                </a:solidFill>
                <a:latin typeface="JetBrains Mono" pitchFamily="2" charset="0"/>
              </a:rPr>
              <a:t>;</a:t>
            </a:r>
            <a:endParaRPr lang="en-IN" sz="1800" b="0" i="0" u="none" strike="noStrike" baseline="0" dirty="0">
              <a:solidFill>
                <a:srgbClr val="F2F8F8"/>
              </a:solidFill>
              <a:latin typeface="JetBrains Mono" pitchFamily="2" charset="0"/>
            </a:endParaRPr>
          </a:p>
          <a:p>
            <a:pPr marR="0" algn="l" rtl="0"/>
            <a:r>
              <a:rPr lang="nn-NO" sz="1800" b="0" i="0" u="none" strike="noStrike" baseline="0" dirty="0">
                <a:solidFill>
                  <a:srgbClr val="F2F8F8"/>
                </a:solidFill>
                <a:latin typeface="JetBrains Mono" pitchFamily="2" charset="0"/>
              </a:rPr>
              <a:t>	</a:t>
            </a:r>
            <a:r>
              <a:rPr lang="nn-NO" sz="1800" b="0" i="0" u="none" strike="noStrike" baseline="0" dirty="0">
                <a:solidFill>
                  <a:srgbClr val="D8A0DF"/>
                </a:solidFill>
                <a:latin typeface="JetBrains Mono" pitchFamily="2" charset="0"/>
              </a:rPr>
              <a:t>for</a:t>
            </a:r>
            <a:r>
              <a:rPr lang="nn-NO" sz="1800" b="0" i="0" u="none" strike="noStrike" baseline="0" dirty="0">
                <a:solidFill>
                  <a:srgbClr val="F2F8F8"/>
                </a:solidFill>
                <a:latin typeface="Cambria" panose="02040503050406030204" pitchFamily="18" charset="0"/>
              </a:rPr>
              <a:t> </a:t>
            </a:r>
            <a:r>
              <a:rPr lang="nn-NO" sz="1800" b="0" i="0" u="none" strike="noStrike" baseline="0" dirty="0">
                <a:solidFill>
                  <a:srgbClr val="65ADE5"/>
                </a:solidFill>
                <a:latin typeface="JetBrains Mono" pitchFamily="2" charset="0"/>
              </a:rPr>
              <a:t>(</a:t>
            </a:r>
            <a:r>
              <a:rPr lang="nn-NO" sz="1800" b="0" i="0" u="none" strike="noStrike" baseline="0" dirty="0">
                <a:solidFill>
                  <a:srgbClr val="B0E080"/>
                </a:solidFill>
                <a:latin typeface="JetBrains Mono" pitchFamily="2" charset="0"/>
              </a:rPr>
              <a:t>int</a:t>
            </a:r>
            <a:r>
              <a:rPr lang="nn-NO" sz="1800" b="0" i="0" u="none" strike="noStrike" baseline="0" dirty="0">
                <a:solidFill>
                  <a:srgbClr val="F2F8F8"/>
                </a:solidFill>
                <a:latin typeface="Cambria" panose="02040503050406030204" pitchFamily="18" charset="0"/>
              </a:rPr>
              <a:t> </a:t>
            </a:r>
            <a:r>
              <a:rPr lang="nn-NO" sz="1800" b="0" i="0" u="none" strike="noStrike" baseline="0" dirty="0">
                <a:solidFill>
                  <a:srgbClr val="9CDCFE"/>
                </a:solidFill>
                <a:latin typeface="JetBrains Mono" pitchFamily="2" charset="0"/>
              </a:rPr>
              <a:t>i</a:t>
            </a:r>
            <a:r>
              <a:rPr lang="nn-NO" sz="1800" b="0" i="0" u="none" strike="noStrike" baseline="0" dirty="0">
                <a:solidFill>
                  <a:srgbClr val="F2F8F8"/>
                </a:solidFill>
                <a:latin typeface="Cambria" panose="02040503050406030204" pitchFamily="18" charset="0"/>
              </a:rPr>
              <a:t> </a:t>
            </a:r>
            <a:r>
              <a:rPr lang="nn-NO" sz="1800" b="0" i="0" u="none" strike="noStrike" baseline="0" dirty="0">
                <a:solidFill>
                  <a:srgbClr val="B4B4B4"/>
                </a:solidFill>
                <a:latin typeface="JetBrains Mono" pitchFamily="2" charset="0"/>
              </a:rPr>
              <a:t>=</a:t>
            </a:r>
            <a:r>
              <a:rPr lang="nn-NO" sz="1800" b="0" i="0" u="none" strike="noStrike" baseline="0" dirty="0">
                <a:solidFill>
                  <a:srgbClr val="F2F8F8"/>
                </a:solidFill>
                <a:latin typeface="Cambria" panose="02040503050406030204" pitchFamily="18" charset="0"/>
              </a:rPr>
              <a:t> </a:t>
            </a:r>
            <a:r>
              <a:rPr lang="nn-NO" sz="1800" b="0" i="0" u="none" strike="noStrike" baseline="0" dirty="0">
                <a:solidFill>
                  <a:srgbClr val="BD93F9"/>
                </a:solidFill>
                <a:latin typeface="JetBrains Mono" pitchFamily="2" charset="0"/>
              </a:rPr>
              <a:t>0</a:t>
            </a:r>
            <a:r>
              <a:rPr lang="nn-NO" sz="1800" b="0" i="0" u="none" strike="noStrike" baseline="0" dirty="0">
                <a:solidFill>
                  <a:srgbClr val="B4B4B4"/>
                </a:solidFill>
                <a:latin typeface="JetBrains Mono" pitchFamily="2" charset="0"/>
              </a:rPr>
              <a:t>;</a:t>
            </a:r>
            <a:r>
              <a:rPr lang="nn-NO" sz="1800" b="0" i="0" u="none" strike="noStrike" baseline="0" dirty="0">
                <a:solidFill>
                  <a:srgbClr val="F2F8F8"/>
                </a:solidFill>
                <a:latin typeface="Cambria" panose="02040503050406030204" pitchFamily="18" charset="0"/>
              </a:rPr>
              <a:t> </a:t>
            </a:r>
            <a:r>
              <a:rPr lang="nn-NO" sz="1800" b="0" i="0" u="none" strike="noStrike" baseline="0" dirty="0">
                <a:solidFill>
                  <a:srgbClr val="9CDCFE"/>
                </a:solidFill>
                <a:latin typeface="JetBrains Mono" pitchFamily="2" charset="0"/>
              </a:rPr>
              <a:t>i</a:t>
            </a:r>
            <a:r>
              <a:rPr lang="nn-NO" sz="1800" b="0" i="0" u="none" strike="noStrike" baseline="0" dirty="0">
                <a:solidFill>
                  <a:srgbClr val="F2F8F8"/>
                </a:solidFill>
                <a:latin typeface="Cambria" panose="02040503050406030204" pitchFamily="18" charset="0"/>
              </a:rPr>
              <a:t> </a:t>
            </a:r>
            <a:r>
              <a:rPr lang="nn-NO" sz="1800" b="0" i="0" u="none" strike="noStrike" baseline="0" dirty="0">
                <a:solidFill>
                  <a:srgbClr val="B4B4B4"/>
                </a:solidFill>
                <a:latin typeface="JetBrains Mono" pitchFamily="2" charset="0"/>
              </a:rPr>
              <a:t>&lt;</a:t>
            </a:r>
            <a:r>
              <a:rPr lang="nn-NO" sz="1800" b="0" i="0" u="none" strike="noStrike" baseline="0" dirty="0">
                <a:solidFill>
                  <a:srgbClr val="F2F8F8"/>
                </a:solidFill>
                <a:latin typeface="Cambria" panose="02040503050406030204" pitchFamily="18" charset="0"/>
              </a:rPr>
              <a:t> </a:t>
            </a:r>
            <a:r>
              <a:rPr lang="nn-NO" sz="1800" b="0" i="0" u="none" strike="noStrike" baseline="0" dirty="0">
                <a:solidFill>
                  <a:srgbClr val="9CDCFE"/>
                </a:solidFill>
                <a:latin typeface="JetBrains Mono" pitchFamily="2" charset="0"/>
              </a:rPr>
              <a:t>v</a:t>
            </a:r>
            <a:r>
              <a:rPr lang="nn-NO" sz="1800" b="0" i="0" u="none" strike="noStrike" baseline="0" dirty="0">
                <a:solidFill>
                  <a:srgbClr val="B4B4B4"/>
                </a:solidFill>
                <a:latin typeface="JetBrains Mono" pitchFamily="2" charset="0"/>
              </a:rPr>
              <a:t>.</a:t>
            </a:r>
            <a:r>
              <a:rPr lang="nn-NO" sz="1800" b="0" i="0" u="none" strike="noStrike" baseline="0" dirty="0">
                <a:solidFill>
                  <a:srgbClr val="8EBBDF"/>
                </a:solidFill>
                <a:latin typeface="JetBrains Mono" pitchFamily="2" charset="0"/>
              </a:rPr>
              <a:t>size</a:t>
            </a:r>
            <a:r>
              <a:rPr lang="nn-NO" sz="1800" b="0" i="0" u="none" strike="noStrike" baseline="0" dirty="0">
                <a:solidFill>
                  <a:srgbClr val="EA66BA"/>
                </a:solidFill>
                <a:latin typeface="JetBrains Mono" pitchFamily="2" charset="0"/>
              </a:rPr>
              <a:t>()</a:t>
            </a:r>
            <a:r>
              <a:rPr lang="nn-NO" sz="1800" b="0" i="0" u="none" strike="noStrike" baseline="0" dirty="0">
                <a:solidFill>
                  <a:srgbClr val="B4B4B4"/>
                </a:solidFill>
                <a:latin typeface="JetBrains Mono" pitchFamily="2" charset="0"/>
              </a:rPr>
              <a:t>;</a:t>
            </a:r>
            <a:r>
              <a:rPr lang="nn-NO" sz="1800" b="0" i="0" u="none" strike="noStrike" baseline="0" dirty="0">
                <a:solidFill>
                  <a:srgbClr val="F2F8F8"/>
                </a:solidFill>
                <a:latin typeface="Cambria" panose="02040503050406030204" pitchFamily="18" charset="0"/>
              </a:rPr>
              <a:t> </a:t>
            </a:r>
            <a:r>
              <a:rPr lang="nn-NO" sz="1800" b="0" i="0" u="none" strike="noStrike" baseline="0" dirty="0">
                <a:solidFill>
                  <a:srgbClr val="B4B4B4"/>
                </a:solidFill>
                <a:latin typeface="JetBrains Mono" pitchFamily="2" charset="0"/>
              </a:rPr>
              <a:t>++</a:t>
            </a:r>
            <a:r>
              <a:rPr lang="nn-NO" sz="1800" b="0" i="0" u="none" strike="noStrike" baseline="0" dirty="0">
                <a:solidFill>
                  <a:srgbClr val="9CDCFE"/>
                </a:solidFill>
                <a:latin typeface="JetBrains Mono" pitchFamily="2" charset="0"/>
              </a:rPr>
              <a:t>i</a:t>
            </a:r>
            <a:r>
              <a:rPr lang="nn-NO" sz="1800" b="0" i="0" u="none" strike="noStrike" baseline="0" dirty="0">
                <a:solidFill>
                  <a:srgbClr val="65ADE5"/>
                </a:solidFill>
                <a:latin typeface="JetBrains Mono" pitchFamily="2" charset="0"/>
              </a:rPr>
              <a:t>)</a:t>
            </a:r>
            <a:r>
              <a:rPr lang="nn-NO" sz="1800" b="0" i="0" u="none" strike="noStrike" baseline="0" dirty="0">
                <a:solidFill>
                  <a:srgbClr val="F2F8F8"/>
                </a:solidFill>
                <a:latin typeface="Cambria" panose="02040503050406030204" pitchFamily="18" charset="0"/>
              </a:rPr>
              <a:t> </a:t>
            </a:r>
            <a:r>
              <a:rPr lang="nn-NO" sz="1800" b="0" i="0" u="none" strike="noStrike" baseline="0" dirty="0">
                <a:solidFill>
                  <a:srgbClr val="65ADE5"/>
                </a:solidFill>
                <a:latin typeface="JetBrains Mono" pitchFamily="2" charset="0"/>
              </a:rPr>
              <a:t>{</a:t>
            </a:r>
            <a:endParaRPr lang="nn-NO" sz="1800" b="0" i="0" u="none" strike="noStrike" baseline="0" dirty="0">
              <a:solidFill>
                <a:srgbClr val="F2F8F8"/>
              </a:solidFill>
              <a:latin typeface="JetBrains Mono" pitchFamily="2" charset="0"/>
            </a:endParaRPr>
          </a:p>
          <a:p>
            <a:pPr marR="0" algn="l" rtl="0"/>
            <a:r>
              <a:rPr lang="en-IN" sz="1800" b="0" i="0" u="none" strike="noStrike" baseline="0" dirty="0">
                <a:solidFill>
                  <a:srgbClr val="F2F8F8"/>
                </a:solidFill>
                <a:latin typeface="JetBrains Mono" pitchFamily="2" charset="0"/>
              </a:rPr>
              <a:t>		</a:t>
            </a:r>
            <a:r>
              <a:rPr lang="en-IN" sz="1800" b="0" i="0" u="none" strike="noStrike" baseline="0" dirty="0">
                <a:solidFill>
                  <a:srgbClr val="44AACC"/>
                </a:solidFill>
                <a:latin typeface="JetBrains Mono" pitchFamily="2" charset="0"/>
              </a:rPr>
              <a:t>std</a:t>
            </a:r>
            <a:r>
              <a:rPr lang="en-IN" sz="1800" b="0" i="0" u="none" strike="noStrike" baseline="0" dirty="0">
                <a:solidFill>
                  <a:srgbClr val="B4B4B4"/>
                </a:solidFill>
                <a:latin typeface="JetBrains Mono" pitchFamily="2" charset="0"/>
              </a:rPr>
              <a:t>::</a:t>
            </a:r>
            <a:r>
              <a:rPr lang="en-IN" sz="1800" b="0" i="0" u="none" strike="noStrike" baseline="0" dirty="0" err="1">
                <a:solidFill>
                  <a:srgbClr val="EEA4AB"/>
                </a:solidFill>
                <a:latin typeface="JetBrains Mono" pitchFamily="2" charset="0"/>
              </a:rPr>
              <a:t>cout</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4EC9B0"/>
                </a:solidFill>
                <a:latin typeface="JetBrains Mono" pitchFamily="2" charset="0"/>
              </a:rPr>
              <a:t>&lt;&lt;</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9CDCFE"/>
                </a:solidFill>
                <a:latin typeface="JetBrains Mono" pitchFamily="2" charset="0"/>
              </a:rPr>
              <a:t>v</a:t>
            </a:r>
            <a:r>
              <a:rPr lang="en-IN" sz="1800" b="0" i="0" u="none" strike="noStrike" baseline="0" dirty="0">
                <a:solidFill>
                  <a:srgbClr val="4EC9B0"/>
                </a:solidFill>
                <a:latin typeface="JetBrains Mono" pitchFamily="2" charset="0"/>
              </a:rPr>
              <a:t>[</a:t>
            </a:r>
            <a:r>
              <a:rPr lang="en-IN" sz="1800" b="0" i="0" u="none" strike="noStrike" baseline="0" dirty="0" err="1">
                <a:solidFill>
                  <a:srgbClr val="9CDCFE"/>
                </a:solidFill>
                <a:latin typeface="JetBrains Mono" pitchFamily="2" charset="0"/>
              </a:rPr>
              <a:t>i</a:t>
            </a:r>
            <a:r>
              <a:rPr lang="en-IN" sz="1800" b="0" i="0" u="none" strike="noStrike" baseline="0" dirty="0">
                <a:solidFill>
                  <a:srgbClr val="4EC9B0"/>
                </a:solidFill>
                <a:latin typeface="JetBrains Mono" pitchFamily="2" charset="0"/>
              </a:rPr>
              <a:t>]</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4EC9B0"/>
                </a:solidFill>
                <a:latin typeface="JetBrains Mono" pitchFamily="2" charset="0"/>
              </a:rPr>
              <a:t>&lt;&lt;</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E8C9BB"/>
                </a:solidFill>
                <a:latin typeface="JetBrains Mono" pitchFamily="2" charset="0"/>
              </a:rPr>
              <a:t>'</a:t>
            </a:r>
            <a:r>
              <a:rPr lang="en-IN" sz="1800" b="0" i="1" u="none" strike="noStrike" baseline="0" dirty="0">
                <a:solidFill>
                  <a:srgbClr val="F1FA8C"/>
                </a:solidFill>
                <a:latin typeface="Cambria" panose="02040503050406030204" pitchFamily="18" charset="0"/>
              </a:rPr>
              <a:t> </a:t>
            </a:r>
            <a:r>
              <a:rPr lang="en-IN" sz="1800" b="0" i="0" u="none" strike="noStrike" baseline="0" dirty="0">
                <a:solidFill>
                  <a:srgbClr val="E8C9BB"/>
                </a:solidFill>
                <a:latin typeface="JetBrains Mono" pitchFamily="2" charset="0"/>
              </a:rPr>
              <a:t>'</a:t>
            </a:r>
            <a:r>
              <a:rPr lang="en-IN" sz="1800" b="0" i="0" u="none" strike="noStrike" baseline="0" dirty="0">
                <a:solidFill>
                  <a:srgbClr val="B4B4B4"/>
                </a:solidFill>
                <a:latin typeface="JetBrains Mono" pitchFamily="2" charset="0"/>
              </a:rPr>
              <a:t>;</a:t>
            </a:r>
            <a:endParaRPr lang="en-IN" sz="1800" b="0" i="0" u="none" strike="noStrike" baseline="0" dirty="0">
              <a:solidFill>
                <a:srgbClr val="F2F8F8"/>
              </a:solidFill>
              <a:latin typeface="JetBrains Mono" pitchFamily="2" charset="0"/>
            </a:endParaRPr>
          </a:p>
          <a:p>
            <a:pPr marR="0" algn="l" rtl="0"/>
            <a:r>
              <a:rPr lang="en-IN" sz="1800" b="0" i="0" u="none" strike="noStrike" baseline="0" dirty="0">
                <a:solidFill>
                  <a:srgbClr val="F2F8F8"/>
                </a:solidFill>
                <a:latin typeface="JetBrains Mono" pitchFamily="2" charset="0"/>
              </a:rPr>
              <a:t>	</a:t>
            </a:r>
            <a:r>
              <a:rPr lang="en-IN" sz="1800" b="0" i="0" u="none" strike="noStrike" baseline="0" dirty="0">
                <a:solidFill>
                  <a:srgbClr val="65ADE5"/>
                </a:solidFill>
                <a:latin typeface="JetBrains Mono" pitchFamily="2" charset="0"/>
              </a:rPr>
              <a:t>}</a:t>
            </a:r>
            <a:endParaRPr lang="en-IN" sz="1800" b="0" i="0" u="none" strike="noStrike" baseline="0" dirty="0">
              <a:solidFill>
                <a:srgbClr val="F2F8F8"/>
              </a:solidFill>
              <a:latin typeface="JetBrains Mono" pitchFamily="2" charset="0"/>
            </a:endParaRPr>
          </a:p>
          <a:p>
            <a:pPr marR="0" algn="l" rtl="0"/>
            <a:r>
              <a:rPr lang="en-IN" sz="1800" b="0" i="0" u="none" strike="noStrike" baseline="0" dirty="0">
                <a:solidFill>
                  <a:srgbClr val="F2F8F8"/>
                </a:solidFill>
                <a:latin typeface="JetBrains Mono" pitchFamily="2" charset="0"/>
              </a:rPr>
              <a:t>	</a:t>
            </a:r>
            <a:r>
              <a:rPr lang="en-IN" sz="1800" b="0" i="0" u="none" strike="noStrike" baseline="0" dirty="0">
                <a:solidFill>
                  <a:srgbClr val="B0E080"/>
                </a:solidFill>
                <a:latin typeface="JetBrains Mono" pitchFamily="2" charset="0"/>
              </a:rPr>
              <a:t>int</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9CDCFE"/>
                </a:solidFill>
                <a:latin typeface="JetBrains Mono" pitchFamily="2" charset="0"/>
              </a:rPr>
              <a:t>x</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B4B4B4"/>
                </a:solidFill>
                <a:latin typeface="JetBrains Mono" pitchFamily="2" charset="0"/>
              </a:rPr>
              <a:t>=</a:t>
            </a:r>
            <a:r>
              <a:rPr lang="en-IN" sz="1800" b="0" i="0" u="none" strike="noStrike" baseline="0" dirty="0">
                <a:solidFill>
                  <a:srgbClr val="F2F8F8"/>
                </a:solidFill>
                <a:latin typeface="Cambria" panose="02040503050406030204" pitchFamily="18" charset="0"/>
              </a:rPr>
              <a:t> </a:t>
            </a:r>
            <a:r>
              <a:rPr lang="en-IN" sz="1800" b="0" i="0" u="none" strike="noStrike" baseline="0" dirty="0" err="1">
                <a:solidFill>
                  <a:srgbClr val="9CDCFE"/>
                </a:solidFill>
                <a:latin typeface="JetBrains Mono" pitchFamily="2" charset="0"/>
              </a:rPr>
              <a:t>v</a:t>
            </a:r>
            <a:r>
              <a:rPr lang="en-IN" sz="1800" b="0" i="0" u="none" strike="noStrike" baseline="0" dirty="0" err="1">
                <a:solidFill>
                  <a:srgbClr val="B4B4B4"/>
                </a:solidFill>
                <a:latin typeface="JetBrains Mono" pitchFamily="2" charset="0"/>
              </a:rPr>
              <a:t>.</a:t>
            </a:r>
            <a:r>
              <a:rPr lang="en-IN" sz="1800" b="0" i="0" u="none" strike="noStrike" baseline="0" dirty="0" err="1">
                <a:solidFill>
                  <a:srgbClr val="8EBBDF"/>
                </a:solidFill>
                <a:latin typeface="JetBrains Mono" pitchFamily="2" charset="0"/>
              </a:rPr>
              <a:t>size</a:t>
            </a:r>
            <a:r>
              <a:rPr lang="en-IN" sz="1800" b="0" i="0" u="none" strike="noStrike" baseline="0" dirty="0">
                <a:solidFill>
                  <a:srgbClr val="65ADE5"/>
                </a:solidFill>
                <a:latin typeface="JetBrains Mono" pitchFamily="2" charset="0"/>
              </a:rPr>
              <a:t>()</a:t>
            </a:r>
            <a:r>
              <a:rPr lang="en-IN" sz="1800" b="0" i="0" u="none" strike="noStrike" baseline="0" dirty="0">
                <a:solidFill>
                  <a:srgbClr val="B4B4B4"/>
                </a:solidFill>
                <a:latin typeface="JetBrains Mono" pitchFamily="2" charset="0"/>
              </a:rPr>
              <a:t>;</a:t>
            </a:r>
            <a:endParaRPr lang="en-IN" sz="1800" b="0" i="0" u="none" strike="noStrike" baseline="0" dirty="0">
              <a:solidFill>
                <a:srgbClr val="F2F8F8"/>
              </a:solidFill>
              <a:latin typeface="JetBrains Mono" pitchFamily="2" charset="0"/>
            </a:endParaRPr>
          </a:p>
          <a:p>
            <a:pPr marR="0" algn="l" rtl="0"/>
            <a:r>
              <a:rPr lang="en-IN" sz="1800" b="0" i="0" u="none" strike="noStrike" baseline="0" dirty="0">
                <a:solidFill>
                  <a:srgbClr val="F2F8F8"/>
                </a:solidFill>
                <a:latin typeface="JetBrains Mono" pitchFamily="2" charset="0"/>
              </a:rPr>
              <a:t>	</a:t>
            </a:r>
            <a:r>
              <a:rPr lang="en-IN" sz="1800" b="0" i="0" u="none" strike="noStrike" baseline="0" dirty="0">
                <a:solidFill>
                  <a:srgbClr val="D8A0DF"/>
                </a:solidFill>
                <a:latin typeface="JetBrains Mono" pitchFamily="2" charset="0"/>
              </a:rPr>
              <a:t>if</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65ADE5"/>
                </a:solidFill>
                <a:latin typeface="JetBrains Mono" pitchFamily="2" charset="0"/>
              </a:rPr>
              <a:t>(</a:t>
            </a:r>
            <a:r>
              <a:rPr lang="en-IN" sz="1800" b="0" i="0" u="none" strike="noStrike" baseline="0" dirty="0">
                <a:solidFill>
                  <a:srgbClr val="9CDCFE"/>
                </a:solidFill>
                <a:latin typeface="JetBrains Mono" pitchFamily="2" charset="0"/>
              </a:rPr>
              <a:t>x</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B4B4B4"/>
                </a:solidFill>
                <a:latin typeface="JetBrains Mono" pitchFamily="2" charset="0"/>
              </a:rPr>
              <a:t>&lt;</a:t>
            </a:r>
            <a:r>
              <a:rPr lang="en-IN" sz="1800" b="0" i="0" u="none" strike="noStrike" baseline="0" dirty="0">
                <a:solidFill>
                  <a:srgbClr val="F2F8F8"/>
                </a:solidFill>
                <a:latin typeface="Cambria" panose="02040503050406030204" pitchFamily="18" charset="0"/>
              </a:rPr>
              <a:t> </a:t>
            </a:r>
            <a:r>
              <a:rPr lang="en-IN" sz="1800" b="0" i="0" u="none" strike="noStrike" baseline="0" dirty="0" err="1">
                <a:solidFill>
                  <a:srgbClr val="9CDCFE"/>
                </a:solidFill>
                <a:latin typeface="JetBrains Mono" pitchFamily="2" charset="0"/>
              </a:rPr>
              <a:t>v</a:t>
            </a:r>
            <a:r>
              <a:rPr lang="en-IN" sz="1800" b="0" i="0" u="none" strike="noStrike" baseline="0" dirty="0" err="1">
                <a:solidFill>
                  <a:srgbClr val="B4B4B4"/>
                </a:solidFill>
                <a:latin typeface="JetBrains Mono" pitchFamily="2" charset="0"/>
              </a:rPr>
              <a:t>.</a:t>
            </a:r>
            <a:r>
              <a:rPr lang="en-IN" sz="1800" b="0" i="0" u="none" strike="noStrike" baseline="0" dirty="0" err="1">
                <a:solidFill>
                  <a:srgbClr val="8EBBDF"/>
                </a:solidFill>
                <a:latin typeface="JetBrains Mono" pitchFamily="2" charset="0"/>
              </a:rPr>
              <a:t>size</a:t>
            </a:r>
            <a:r>
              <a:rPr lang="en-IN" sz="1800" b="0" i="0" u="none" strike="noStrike" baseline="0" dirty="0">
                <a:solidFill>
                  <a:srgbClr val="EA66BA"/>
                </a:solidFill>
                <a:latin typeface="JetBrains Mono" pitchFamily="2" charset="0"/>
              </a:rPr>
              <a:t>()</a:t>
            </a:r>
            <a:r>
              <a:rPr lang="en-IN" sz="1800" b="0" i="0" u="none" strike="noStrike" baseline="0" dirty="0">
                <a:solidFill>
                  <a:srgbClr val="65ADE5"/>
                </a:solidFill>
                <a:latin typeface="JetBrains Mono" pitchFamily="2" charset="0"/>
              </a:rPr>
              <a:t>)</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65ADE5"/>
                </a:solidFill>
                <a:latin typeface="JetBrains Mono" pitchFamily="2" charset="0"/>
              </a:rPr>
              <a:t>{</a:t>
            </a:r>
            <a:endParaRPr lang="en-IN" sz="1800" b="0" i="0" u="none" strike="noStrike" baseline="0" dirty="0">
              <a:solidFill>
                <a:srgbClr val="F2F8F8"/>
              </a:solidFill>
              <a:latin typeface="JetBrains Mono" pitchFamily="2" charset="0"/>
            </a:endParaRPr>
          </a:p>
          <a:p>
            <a:pPr marR="0" algn="l" rtl="0"/>
            <a:r>
              <a:rPr lang="en-IN" sz="1800" b="0" i="0" u="none" strike="noStrike" baseline="0" dirty="0">
                <a:solidFill>
                  <a:srgbClr val="F2F8F8"/>
                </a:solidFill>
                <a:latin typeface="JetBrains Mono" pitchFamily="2" charset="0"/>
              </a:rPr>
              <a:t>		</a:t>
            </a:r>
            <a:r>
              <a:rPr lang="en-IN" sz="1800" b="0" i="0" u="none" strike="noStrike" baseline="0" dirty="0">
                <a:solidFill>
                  <a:srgbClr val="44AACC"/>
                </a:solidFill>
                <a:latin typeface="JetBrains Mono" pitchFamily="2" charset="0"/>
              </a:rPr>
              <a:t>std</a:t>
            </a:r>
            <a:r>
              <a:rPr lang="en-IN" sz="1800" b="0" i="0" u="none" strike="noStrike" baseline="0" dirty="0">
                <a:solidFill>
                  <a:srgbClr val="B4B4B4"/>
                </a:solidFill>
                <a:latin typeface="JetBrains Mono" pitchFamily="2" charset="0"/>
              </a:rPr>
              <a:t>::</a:t>
            </a:r>
            <a:r>
              <a:rPr lang="en-IN" sz="1800" b="0" i="0" u="none" strike="noStrike" baseline="0" dirty="0" err="1">
                <a:solidFill>
                  <a:srgbClr val="EEA4AB"/>
                </a:solidFill>
                <a:latin typeface="JetBrains Mono" pitchFamily="2" charset="0"/>
              </a:rPr>
              <a:t>cout</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4EC9B0"/>
                </a:solidFill>
                <a:latin typeface="JetBrains Mono" pitchFamily="2" charset="0"/>
              </a:rPr>
              <a:t>&lt;&lt;</a:t>
            </a:r>
            <a:r>
              <a:rPr lang="en-IN" sz="1800" b="0" i="0" u="none" strike="noStrike" baseline="0" dirty="0">
                <a:solidFill>
                  <a:srgbClr val="F2F8F8"/>
                </a:solidFill>
                <a:latin typeface="Cambria" panose="02040503050406030204" pitchFamily="18" charset="0"/>
              </a:rPr>
              <a:t> </a:t>
            </a:r>
            <a:r>
              <a:rPr lang="en-IN" sz="1800" b="0" i="0" u="none" strike="noStrike" baseline="0" dirty="0">
                <a:solidFill>
                  <a:srgbClr val="E8C9BB"/>
                </a:solidFill>
                <a:latin typeface="JetBrains Mono" pitchFamily="2" charset="0"/>
              </a:rPr>
              <a:t>"</a:t>
            </a:r>
            <a:r>
              <a:rPr lang="en-IN" sz="1800" b="0" i="1" u="none" strike="noStrike" baseline="0" dirty="0">
                <a:solidFill>
                  <a:srgbClr val="F1FA8C"/>
                </a:solidFill>
                <a:latin typeface="JetBrains Mono" pitchFamily="2" charset="0"/>
              </a:rPr>
              <a:t>Small</a:t>
            </a:r>
            <a:r>
              <a:rPr lang="en-IN" sz="1800" b="0" i="0" u="none" strike="noStrike" baseline="0" dirty="0">
                <a:solidFill>
                  <a:srgbClr val="E8C9BB"/>
                </a:solidFill>
                <a:latin typeface="JetBrains Mono" pitchFamily="2" charset="0"/>
              </a:rPr>
              <a:t>"</a:t>
            </a:r>
            <a:r>
              <a:rPr lang="en-IN" sz="1800" b="0" i="0" u="none" strike="noStrike" baseline="0" dirty="0">
                <a:solidFill>
                  <a:srgbClr val="B4B4B4"/>
                </a:solidFill>
                <a:latin typeface="JetBrains Mono" pitchFamily="2" charset="0"/>
              </a:rPr>
              <a:t>;</a:t>
            </a:r>
            <a:endParaRPr lang="en-IN" sz="1800" b="0" i="0" u="none" strike="noStrike" baseline="0" dirty="0">
              <a:solidFill>
                <a:srgbClr val="F2F8F8"/>
              </a:solidFill>
              <a:latin typeface="JetBrains Mono" pitchFamily="2" charset="0"/>
            </a:endParaRPr>
          </a:p>
          <a:p>
            <a:pPr marR="0" algn="l" rtl="0"/>
            <a:r>
              <a:rPr lang="en-IN" sz="1800" b="0" i="0" u="none" strike="noStrike" baseline="0" dirty="0">
                <a:solidFill>
                  <a:srgbClr val="F2F8F8"/>
                </a:solidFill>
                <a:latin typeface="JetBrains Mono" pitchFamily="2" charset="0"/>
              </a:rPr>
              <a:t>	</a:t>
            </a:r>
            <a:r>
              <a:rPr lang="en-IN" sz="1800" b="0" i="0" u="none" strike="noStrike" baseline="0" dirty="0">
                <a:solidFill>
                  <a:srgbClr val="65ADE5"/>
                </a:solidFill>
                <a:latin typeface="JetBrains Mono" pitchFamily="2" charset="0"/>
              </a:rPr>
              <a:t>}</a:t>
            </a:r>
            <a:endParaRPr lang="en-IN" sz="1800" b="0" i="0" u="none" strike="noStrike" baseline="0" dirty="0">
              <a:solidFill>
                <a:srgbClr val="F2F8F8"/>
              </a:solidFill>
              <a:latin typeface="JetBrains Mono" pitchFamily="2" charset="0"/>
            </a:endParaRPr>
          </a:p>
          <a:p>
            <a:pPr marR="0" algn="l" rtl="0"/>
            <a:r>
              <a:rPr lang="en-IN" sz="1800" b="0" i="0" u="none" strike="noStrike" baseline="0" dirty="0">
                <a:solidFill>
                  <a:srgbClr val="EFB839"/>
                </a:solidFill>
                <a:latin typeface="JetBrains Mono" pitchFamily="2" charset="0"/>
              </a:rPr>
              <a:t>}</a:t>
            </a:r>
            <a:endParaRPr lang="en-IN" sz="1800" b="0" i="0" u="none" strike="noStrike" baseline="0" dirty="0">
              <a:solidFill>
                <a:srgbClr val="F2F8F8"/>
              </a:solidFill>
              <a:latin typeface="JetBrains Mono" pitchFamily="2" charset="0"/>
            </a:endParaRPr>
          </a:p>
          <a:p>
            <a:pPr marR="0" algn="l" rtl="0"/>
            <a:endParaRPr lang="en-IN" sz="1400" b="0" i="0" u="none" strike="noStrike" kern="100" baseline="0" dirty="0">
              <a:latin typeface="Times New Roman" panose="02020603050405020304" pitchFamily="18" charset="0"/>
            </a:endParaRPr>
          </a:p>
        </p:txBody>
      </p:sp>
      <p:sp>
        <p:nvSpPr>
          <p:cNvPr id="8" name="TextBox 7">
            <a:extLst>
              <a:ext uri="{FF2B5EF4-FFF2-40B4-BE49-F238E27FC236}">
                <a16:creationId xmlns:a16="http://schemas.microsoft.com/office/drawing/2014/main" id="{2B9241EA-4BDB-FD81-5E22-7526D5E75D32}"/>
              </a:ext>
            </a:extLst>
          </p:cNvPr>
          <p:cNvSpPr txBox="1"/>
          <p:nvPr/>
        </p:nvSpPr>
        <p:spPr>
          <a:xfrm>
            <a:off x="1969994" y="5094314"/>
            <a:ext cx="8252012" cy="276999"/>
          </a:xfrm>
          <a:prstGeom prst="rect">
            <a:avLst/>
          </a:prstGeom>
          <a:solidFill>
            <a:schemeClr val="bg1">
              <a:lumMod val="95000"/>
              <a:lumOff val="5000"/>
            </a:schemeClr>
          </a:solidFill>
        </p:spPr>
        <p:txBody>
          <a:bodyPr wrap="square">
            <a:spAutoFit/>
          </a:bodyPr>
          <a:lstStyle/>
          <a:p>
            <a:r>
              <a:rPr lang="en-US" sz="1200" dirty="0">
                <a:solidFill>
                  <a:srgbClr val="DAA520"/>
                </a:solidFill>
                <a:latin typeface="Cascadia Mono" panose="020B0609020000020004" pitchFamily="49" charset="0"/>
              </a:rPr>
              <a:t>1&gt;warning C4267: 'initializing': conversion from '</a:t>
            </a:r>
            <a:r>
              <a:rPr lang="en-US" sz="1200" dirty="0" err="1">
                <a:solidFill>
                  <a:srgbClr val="DAA520"/>
                </a:solidFill>
                <a:latin typeface="Cascadia Mono" panose="020B0609020000020004" pitchFamily="49" charset="0"/>
              </a:rPr>
              <a:t>size_t</a:t>
            </a:r>
            <a:r>
              <a:rPr lang="en-US" sz="1200" dirty="0">
                <a:solidFill>
                  <a:srgbClr val="DAA520"/>
                </a:solidFill>
                <a:latin typeface="Cascadia Mono" panose="020B0609020000020004" pitchFamily="49" charset="0"/>
              </a:rPr>
              <a:t>' to 'int', possible loss of data</a:t>
            </a:r>
            <a:endParaRPr lang="en-US" sz="1200" dirty="0">
              <a:solidFill>
                <a:srgbClr val="000000"/>
              </a:solidFill>
              <a:highlight>
                <a:srgbClr val="FFFFFF"/>
              </a:highlight>
              <a:latin typeface="Cascadia Mono" panose="020B0609020000020004" pitchFamily="49" charset="0"/>
            </a:endParaRPr>
          </a:p>
        </p:txBody>
      </p:sp>
      <p:sp>
        <p:nvSpPr>
          <p:cNvPr id="9" name="Rectangle 1">
            <a:extLst>
              <a:ext uri="{FF2B5EF4-FFF2-40B4-BE49-F238E27FC236}">
                <a16:creationId xmlns:a16="http://schemas.microsoft.com/office/drawing/2014/main" id="{0FA37C09-61AE-6E90-2C2D-5D7B0D38F605}"/>
              </a:ext>
            </a:extLst>
          </p:cNvPr>
          <p:cNvSpPr>
            <a:spLocks noChangeArrowheads="1"/>
          </p:cNvSpPr>
          <p:nvPr/>
        </p:nvSpPr>
        <p:spPr bwMode="auto">
          <a:xfrm>
            <a:off x="838200" y="5569545"/>
            <a:ext cx="10597564" cy="923330"/>
          </a:xfrm>
          <a:prstGeom prst="rect">
            <a:avLst/>
          </a:prstGeom>
          <a:solidFill>
            <a:srgbClr val="F5F5F5"/>
          </a:solidFill>
          <a:ln w="9525">
            <a:solidFill>
              <a:schemeClr val="bg1">
                <a:lumMod val="65000"/>
                <a:lumOff val="3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212529"/>
                </a:solidFill>
                <a:effectLst/>
                <a:latin typeface="SFMono-Regular"/>
              </a:rPr>
              <a:t>&lt;source&gt;:70:22:</a:t>
            </a:r>
            <a:r>
              <a:rPr kumimoji="0" lang="en-US" altLang="en-US" sz="1200" b="0" i="0" u="none" strike="noStrike" cap="none" normalizeH="0" baseline="0">
                <a:ln>
                  <a:noFill/>
                </a:ln>
                <a:solidFill>
                  <a:srgbClr val="212529"/>
                </a:solidFill>
                <a:effectLst/>
                <a:latin typeface="SFMono-Regular"/>
              </a:rPr>
              <a:t> </a:t>
            </a:r>
            <a:r>
              <a:rPr kumimoji="0" lang="en-US" altLang="en-US" sz="1200" b="1" i="0" u="none" strike="noStrike" cap="none" normalizeH="0" baseline="0">
                <a:ln>
                  <a:noFill/>
                </a:ln>
                <a:solidFill>
                  <a:srgbClr val="212529"/>
                </a:solidFill>
                <a:effectLst/>
                <a:latin typeface="SFMono-Regular"/>
              </a:rPr>
              <a:t>warning: </a:t>
            </a:r>
            <a:r>
              <a:rPr kumimoji="0" lang="en-US" altLang="en-US" sz="1200" b="0" i="0" u="none" strike="noStrike" cap="none" normalizeH="0" baseline="0">
                <a:ln>
                  <a:noFill/>
                </a:ln>
                <a:solidFill>
                  <a:srgbClr val="212529"/>
                </a:solidFill>
                <a:effectLst/>
                <a:latin typeface="SFMono-Regular"/>
              </a:rPr>
              <a:t>comparison of integer expressions of different signedness: '</a:t>
            </a:r>
            <a:r>
              <a:rPr kumimoji="0" lang="en-US" altLang="en-US" sz="1200" b="1" i="0" u="none" strike="noStrike" cap="none" normalizeH="0" baseline="0">
                <a:ln>
                  <a:noFill/>
                </a:ln>
                <a:solidFill>
                  <a:srgbClr val="212529"/>
                </a:solidFill>
                <a:effectLst/>
                <a:latin typeface="SFMono-Regular"/>
              </a:rPr>
              <a:t>int</a:t>
            </a:r>
            <a:r>
              <a:rPr kumimoji="0" lang="en-US" altLang="en-US" sz="1200" b="0" i="0" u="none" strike="noStrike" cap="none" normalizeH="0" baseline="0">
                <a:ln>
                  <a:noFill/>
                </a:ln>
                <a:solidFill>
                  <a:srgbClr val="212529"/>
                </a:solidFill>
                <a:effectLst/>
                <a:latin typeface="SFMono-Regular"/>
              </a:rPr>
              <a:t>' and '</a:t>
            </a:r>
            <a:r>
              <a:rPr kumimoji="0" lang="en-US" altLang="en-US" sz="1200" b="1" i="0" u="none" strike="noStrike" cap="none" normalizeH="0" baseline="0">
                <a:ln>
                  <a:noFill/>
                </a:ln>
                <a:solidFill>
                  <a:srgbClr val="212529"/>
                </a:solidFill>
                <a:effectLst/>
                <a:latin typeface="SFMono-Regular"/>
              </a:rPr>
              <a:t>std::vector&lt;int&gt;::size_type</a:t>
            </a:r>
            <a:r>
              <a:rPr kumimoji="0" lang="en-US" altLang="en-US" sz="1200" b="0" i="0" u="none" strike="noStrike" cap="none" normalizeH="0" baseline="0">
                <a:ln>
                  <a:noFill/>
                </a:ln>
                <a:solidFill>
                  <a:srgbClr val="212529"/>
                </a:solidFill>
                <a:effectLst/>
                <a:latin typeface="SFMono-Regular"/>
              </a:rPr>
              <a:t>' {aka '</a:t>
            </a:r>
            <a:r>
              <a:rPr kumimoji="0" lang="en-US" altLang="en-US" sz="1200" b="1" i="0" u="none" strike="noStrike" cap="none" normalizeH="0" baseline="0">
                <a:ln>
                  <a:noFill/>
                </a:ln>
                <a:solidFill>
                  <a:srgbClr val="212529"/>
                </a:solidFill>
                <a:effectLst/>
                <a:latin typeface="SFMono-Regular"/>
              </a:rPr>
              <a:t>long unsigned int</a:t>
            </a:r>
            <a:r>
              <a:rPr kumimoji="0" lang="en-US" altLang="en-US" sz="1200" b="0" i="0" u="none" strike="noStrike" cap="none" normalizeH="0" baseline="0">
                <a:ln>
                  <a:noFill/>
                </a:ln>
                <a:solidFill>
                  <a:srgbClr val="212529"/>
                </a:solidFill>
                <a:effectLst/>
                <a:latin typeface="SFMono-Regular"/>
              </a:rPr>
              <a:t>'} [</a:t>
            </a:r>
            <a:r>
              <a:rPr kumimoji="0" lang="en-US" altLang="en-US" sz="1200" b="1" i="0" u="none" strike="noStrike" cap="none" normalizeH="0" baseline="0">
                <a:ln>
                  <a:noFill/>
                </a:ln>
                <a:solidFill>
                  <a:srgbClr val="212529"/>
                </a:solidFill>
                <a:effectLst/>
                <a:latin typeface="SFMono-Regular"/>
              </a:rPr>
              <a:t>-Wsign-compare</a:t>
            </a:r>
            <a:r>
              <a:rPr kumimoji="0" lang="en-US" altLang="en-US" sz="1200" b="0" i="0" u="none" strike="noStrike" cap="none" normalizeH="0" baseline="0">
                <a:ln>
                  <a:noFill/>
                </a:ln>
                <a:solidFill>
                  <a:srgbClr val="212529"/>
                </a:solidFill>
                <a:effectLst/>
                <a:latin typeface="SFMono-Regular"/>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529"/>
                </a:solidFill>
                <a:effectLst/>
                <a:latin typeface="SFMono-Regular"/>
              </a:rPr>
              <a:t>70 | for(int i = 0 ;</a:t>
            </a:r>
            <a:r>
              <a:rPr kumimoji="0" lang="en-US" altLang="en-US" sz="1200" b="1" i="0" u="none" strike="noStrike" cap="none" normalizeH="0" baseline="0">
                <a:ln>
                  <a:noFill/>
                </a:ln>
                <a:solidFill>
                  <a:srgbClr val="212529"/>
                </a:solidFill>
                <a:effectLst/>
                <a:latin typeface="SFMono-Regular"/>
              </a:rPr>
              <a:t>i &lt; v.size()</a:t>
            </a:r>
            <a:r>
              <a:rPr kumimoji="0" lang="en-US" altLang="en-US" sz="1200" b="0" i="0" u="none" strike="noStrike" cap="none" normalizeH="0" baseline="0">
                <a:ln>
                  <a:noFill/>
                </a:ln>
                <a:solidFill>
                  <a:srgbClr val="212529"/>
                </a:solidFill>
                <a:effectLst/>
                <a:latin typeface="SFMono-Regular"/>
              </a:rPr>
              <a:t> ; ++i){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529"/>
                </a:solidFill>
                <a:effectLst/>
                <a:latin typeface="SFMono-Regular"/>
              </a:rPr>
              <a:t>| </a:t>
            </a:r>
            <a:r>
              <a:rPr kumimoji="0" lang="en-US" altLang="en-US" sz="1200" b="1" i="0" u="none" strike="noStrike" cap="none" normalizeH="0" baseline="0">
                <a:ln>
                  <a:noFill/>
                </a:ln>
                <a:solidFill>
                  <a:srgbClr val="212529"/>
                </a:solidFill>
                <a:effectLst/>
                <a:latin typeface="SFMono-Regular"/>
              </a:rPr>
              <a:t>~~^~~~~~~~~~</a:t>
            </a:r>
            <a:endParaRPr kumimoji="0" lang="en-US" altLang="en-US" sz="1200" b="0" i="0" u="none" strike="noStrike" cap="none" normalizeH="0" baseline="0">
              <a:ln>
                <a:noFill/>
              </a:ln>
              <a:solidFill>
                <a:srgbClr val="212529"/>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212529"/>
                </a:solidFill>
                <a:effectLst/>
                <a:latin typeface="SFMono-Regular"/>
              </a:rPr>
              <a:t>&lt;source&gt;:74:10:</a:t>
            </a:r>
            <a:r>
              <a:rPr kumimoji="0" lang="en-US" altLang="en-US" sz="1200" b="0" i="0" u="none" strike="noStrike" cap="none" normalizeH="0" baseline="0">
                <a:ln>
                  <a:noFill/>
                </a:ln>
                <a:solidFill>
                  <a:srgbClr val="212529"/>
                </a:solidFill>
                <a:effectLst/>
                <a:latin typeface="SFMono-Regular"/>
              </a:rPr>
              <a:t> </a:t>
            </a:r>
            <a:r>
              <a:rPr kumimoji="0" lang="en-US" altLang="en-US" sz="1200" b="1" i="0" u="none" strike="noStrike" cap="none" normalizeH="0" baseline="0">
                <a:ln>
                  <a:noFill/>
                </a:ln>
                <a:solidFill>
                  <a:srgbClr val="212529"/>
                </a:solidFill>
                <a:effectLst/>
                <a:latin typeface="SFMono-Regular"/>
              </a:rPr>
              <a:t>warning: </a:t>
            </a:r>
            <a:r>
              <a:rPr kumimoji="0" lang="en-US" altLang="en-US" sz="1200" b="0" i="0" u="none" strike="noStrike" cap="none" normalizeH="0" baseline="0">
                <a:ln>
                  <a:noFill/>
                </a:ln>
                <a:solidFill>
                  <a:srgbClr val="212529"/>
                </a:solidFill>
                <a:effectLst/>
                <a:latin typeface="SFMono-Regular"/>
              </a:rPr>
              <a:t>comparison of integer expressions of different signedness: '</a:t>
            </a:r>
            <a:r>
              <a:rPr kumimoji="0" lang="en-US" altLang="en-US" sz="1200" b="1" i="0" u="none" strike="noStrike" cap="none" normalizeH="0" baseline="0">
                <a:ln>
                  <a:noFill/>
                </a:ln>
                <a:solidFill>
                  <a:srgbClr val="212529"/>
                </a:solidFill>
                <a:effectLst/>
                <a:latin typeface="SFMono-Regular"/>
              </a:rPr>
              <a:t>int</a:t>
            </a:r>
            <a:r>
              <a:rPr kumimoji="0" lang="en-US" altLang="en-US" sz="1200" b="0" i="0" u="none" strike="noStrike" cap="none" normalizeH="0" baseline="0">
                <a:ln>
                  <a:noFill/>
                </a:ln>
                <a:solidFill>
                  <a:srgbClr val="212529"/>
                </a:solidFill>
                <a:effectLst/>
                <a:latin typeface="SFMono-Regular"/>
              </a:rPr>
              <a:t>' and '</a:t>
            </a:r>
            <a:r>
              <a:rPr kumimoji="0" lang="en-US" altLang="en-US" sz="1200" b="1" i="0" u="none" strike="noStrike" cap="none" normalizeH="0" baseline="0">
                <a:ln>
                  <a:noFill/>
                </a:ln>
                <a:solidFill>
                  <a:srgbClr val="212529"/>
                </a:solidFill>
                <a:effectLst/>
                <a:latin typeface="SFMono-Regular"/>
              </a:rPr>
              <a:t>std::vector&lt;int&gt;::size_type</a:t>
            </a:r>
            <a:r>
              <a:rPr kumimoji="0" lang="en-US" altLang="en-US" sz="1200" b="0" i="0" u="none" strike="noStrike" cap="none" normalizeH="0" baseline="0">
                <a:ln>
                  <a:noFill/>
                </a:ln>
                <a:solidFill>
                  <a:srgbClr val="212529"/>
                </a:solidFill>
                <a:effectLst/>
                <a:latin typeface="SFMono-Regular"/>
              </a:rPr>
              <a:t>' {aka '</a:t>
            </a:r>
            <a:r>
              <a:rPr kumimoji="0" lang="en-US" altLang="en-US" sz="1200" b="1" i="0" u="none" strike="noStrike" cap="none" normalizeH="0" baseline="0">
                <a:ln>
                  <a:noFill/>
                </a:ln>
                <a:solidFill>
                  <a:srgbClr val="212529"/>
                </a:solidFill>
                <a:effectLst/>
                <a:latin typeface="SFMono-Regular"/>
              </a:rPr>
              <a:t>long unsigned int</a:t>
            </a:r>
            <a:r>
              <a:rPr kumimoji="0" lang="en-US" altLang="en-US" sz="1200" b="0" i="0" u="none" strike="noStrike" cap="none" normalizeH="0" baseline="0">
                <a:ln>
                  <a:noFill/>
                </a:ln>
                <a:solidFill>
                  <a:srgbClr val="212529"/>
                </a:solidFill>
                <a:effectLst/>
                <a:latin typeface="SFMono-Regular"/>
              </a:rPr>
              <a:t>'} [</a:t>
            </a:r>
            <a:r>
              <a:rPr kumimoji="0" lang="en-US" altLang="en-US" sz="1200" b="1" i="0" u="none" strike="noStrike" cap="none" normalizeH="0" baseline="0">
                <a:ln>
                  <a:noFill/>
                </a:ln>
                <a:solidFill>
                  <a:srgbClr val="212529"/>
                </a:solidFill>
                <a:effectLst/>
                <a:latin typeface="SFMono-Regular"/>
              </a:rPr>
              <a:t>-Wsign-compare</a:t>
            </a:r>
            <a:r>
              <a:rPr kumimoji="0" lang="en-US" altLang="en-US" sz="1200" b="0" i="0" u="none" strike="noStrike" cap="none" normalizeH="0" baseline="0">
                <a:ln>
                  <a:noFill/>
                </a:ln>
                <a:solidFill>
                  <a:srgbClr val="212529"/>
                </a:solidFill>
                <a:effectLst/>
                <a:latin typeface="SFMono-Regular"/>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529"/>
                </a:solidFill>
                <a:effectLst/>
                <a:latin typeface="SFMono-Regular"/>
              </a:rPr>
              <a:t>74 | if(</a:t>
            </a:r>
            <a:r>
              <a:rPr kumimoji="0" lang="en-US" altLang="en-US" sz="1200" b="1" i="0" u="none" strike="noStrike" cap="none" normalizeH="0" baseline="0">
                <a:ln>
                  <a:noFill/>
                </a:ln>
                <a:solidFill>
                  <a:srgbClr val="212529"/>
                </a:solidFill>
                <a:effectLst/>
                <a:latin typeface="SFMono-Regular"/>
              </a:rPr>
              <a:t>x &lt; v.size()</a:t>
            </a:r>
            <a:r>
              <a:rPr kumimoji="0" lang="en-US" altLang="en-US" sz="1200" b="0" i="0" u="none" strike="noStrike" cap="none" normalizeH="0" baseline="0">
                <a:ln>
                  <a:noFill/>
                </a:ln>
                <a:solidFill>
                  <a:srgbClr val="212529"/>
                </a:solidFill>
                <a:effectLst/>
                <a:latin typeface="SFMono-Regular"/>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227240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3F45-1376-1A1E-5441-5C4F69C9D788}"/>
              </a:ext>
            </a:extLst>
          </p:cNvPr>
          <p:cNvSpPr>
            <a:spLocks noGrp="1"/>
          </p:cNvSpPr>
          <p:nvPr>
            <p:ph type="title"/>
          </p:nvPr>
        </p:nvSpPr>
        <p:spPr/>
        <p:txBody>
          <a:bodyPr>
            <a:normAutofit/>
          </a:bodyPr>
          <a:lstStyle/>
          <a:p>
            <a:r>
              <a:rPr lang="en-US" dirty="0"/>
              <a:t>contains() Member</a:t>
            </a:r>
            <a:endParaRPr lang="en-IN" dirty="0"/>
          </a:p>
        </p:txBody>
      </p:sp>
      <p:sp>
        <p:nvSpPr>
          <p:cNvPr id="3" name="Content Placeholder 2">
            <a:extLst>
              <a:ext uri="{FF2B5EF4-FFF2-40B4-BE49-F238E27FC236}">
                <a16:creationId xmlns:a16="http://schemas.microsoft.com/office/drawing/2014/main" id="{E9919FD1-80D9-9591-00D4-3A457AFFDC31}"/>
              </a:ext>
            </a:extLst>
          </p:cNvPr>
          <p:cNvSpPr>
            <a:spLocks noGrp="1"/>
          </p:cNvSpPr>
          <p:nvPr>
            <p:ph idx="1"/>
          </p:nvPr>
        </p:nvSpPr>
        <p:spPr/>
        <p:txBody>
          <a:bodyPr/>
          <a:lstStyle/>
          <a:p>
            <a:r>
              <a:rPr lang="en-US" dirty="0"/>
              <a:t>Added in all ordered &amp; unordered containers in C++20</a:t>
            </a:r>
          </a:p>
          <a:p>
            <a:r>
              <a:rPr lang="en-US" dirty="0"/>
              <a:t>Accepts a key and returns a </a:t>
            </a:r>
            <a:r>
              <a:rPr lang="en-US" dirty="0" err="1"/>
              <a:t>boolean</a:t>
            </a:r>
            <a:r>
              <a:rPr lang="en-US" dirty="0"/>
              <a:t> value</a:t>
            </a:r>
          </a:p>
          <a:p>
            <a:r>
              <a:rPr lang="en-US" dirty="0"/>
              <a:t>The value is true if the key exists in the container, false otherwise</a:t>
            </a:r>
          </a:p>
          <a:p>
            <a:r>
              <a:rPr lang="en-US" dirty="0"/>
              <a:t>Simplifies lookup without the need to use an iterator</a:t>
            </a:r>
          </a:p>
          <a:p>
            <a:endParaRPr lang="en-IN" dirty="0"/>
          </a:p>
        </p:txBody>
      </p:sp>
    </p:spTree>
    <p:extLst>
      <p:ext uri="{BB962C8B-B14F-4D97-AF65-F5344CB8AC3E}">
        <p14:creationId xmlns:p14="http://schemas.microsoft.com/office/powerpoint/2010/main" val="6704544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3561B1-417C-8F30-4346-9B0F19516F25}"/>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6E61FF4B-11ED-E305-68C0-EE5053DDC22E}"/>
              </a:ext>
            </a:extLst>
          </p:cNvPr>
          <p:cNvSpPr txBox="1"/>
          <p:nvPr/>
        </p:nvSpPr>
        <p:spPr>
          <a:xfrm>
            <a:off x="2208839" y="2090329"/>
            <a:ext cx="7774321" cy="3708708"/>
          </a:xfrm>
          <a:prstGeom prst="rect">
            <a:avLst/>
          </a:prstGeom>
          <a:solidFill>
            <a:schemeClr val="bg1">
              <a:lumMod val="95000"/>
              <a:lumOff val="5000"/>
            </a:schemeClr>
          </a:solidFill>
        </p:spPr>
        <p:txBody>
          <a:bodyPr wrap="square">
            <a:spAutoFit/>
          </a:bodyPr>
          <a:lstStyle/>
          <a:p>
            <a:pPr marR="0" algn="l" rtl="0"/>
            <a:r>
              <a:rPr lang="en-IN" sz="1400" b="0" i="0" u="none" strike="noStrike" baseline="0" dirty="0">
                <a:solidFill>
                  <a:srgbClr val="B0E080"/>
                </a:solidFill>
                <a:latin typeface="JetBrains Mono" pitchFamily="2" charset="0"/>
              </a:rPr>
              <a:t>int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00E6E6"/>
                </a:solidFill>
                <a:latin typeface="JetBrains Mono" pitchFamily="2" charset="0"/>
              </a:rPr>
              <a:t>main</a:t>
            </a:r>
            <a:r>
              <a:rPr lang="en-IN" sz="1400" b="0" i="0" u="none" strike="noStrike" baseline="0" dirty="0">
                <a:solidFill>
                  <a:srgbClr val="EFB839"/>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US" sz="1400" b="0" i="0" u="none" strike="noStrike" baseline="0" dirty="0">
                <a:solidFill>
                  <a:srgbClr val="F2F8F8"/>
                </a:solidFill>
                <a:latin typeface="JetBrains Mono" pitchFamily="2" charset="0"/>
              </a:rPr>
              <a:t>	</a:t>
            </a:r>
            <a:r>
              <a:rPr lang="en-US" sz="1400" b="0" i="0" u="none" strike="noStrike" baseline="0" dirty="0">
                <a:solidFill>
                  <a:srgbClr val="44AACC"/>
                </a:solidFill>
                <a:latin typeface="JetBrains Mono" pitchFamily="2" charset="0"/>
              </a:rPr>
              <a:t>std</a:t>
            </a:r>
            <a:r>
              <a:rPr lang="en-US" sz="1400" b="0" i="0" u="none" strike="noStrike" baseline="0" dirty="0">
                <a:solidFill>
                  <a:srgbClr val="B4B4B4"/>
                </a:solidFill>
                <a:latin typeface="JetBrains Mono" pitchFamily="2" charset="0"/>
              </a:rPr>
              <a:t>::</a:t>
            </a:r>
            <a:r>
              <a:rPr lang="en-US" sz="1400" b="0" i="0" u="none" strike="noStrike" baseline="0" dirty="0">
                <a:solidFill>
                  <a:srgbClr val="FF7A17"/>
                </a:solidFill>
                <a:latin typeface="JetBrains Mono" pitchFamily="2" charset="0"/>
              </a:rPr>
              <a:t>set</a:t>
            </a:r>
            <a:r>
              <a:rPr lang="en-US" sz="1400" b="0" i="0" u="none" strike="noStrike" baseline="0" dirty="0">
                <a:solidFill>
                  <a:srgbClr val="B4B4B4"/>
                </a:solidFill>
                <a:latin typeface="JetBrains Mono" pitchFamily="2" charset="0"/>
              </a:rPr>
              <a:t>&lt;</a:t>
            </a:r>
            <a:r>
              <a:rPr lang="en-US" sz="1400" b="0" i="0" u="none" strike="noStrike" baseline="0" dirty="0">
                <a:solidFill>
                  <a:srgbClr val="44AACC"/>
                </a:solidFill>
                <a:latin typeface="JetBrains Mono" pitchFamily="2" charset="0"/>
              </a:rPr>
              <a:t>std</a:t>
            </a:r>
            <a:r>
              <a:rPr lang="en-US" sz="1400" b="0" i="0" u="none" strike="noStrike" baseline="0" dirty="0">
                <a:solidFill>
                  <a:srgbClr val="B4B4B4"/>
                </a:solidFill>
                <a:latin typeface="JetBrains Mono" pitchFamily="2" charset="0"/>
              </a:rPr>
              <a:t>::</a:t>
            </a:r>
            <a:r>
              <a:rPr lang="en-US" sz="1400" b="0" i="0" u="none" strike="noStrike" baseline="0" dirty="0">
                <a:solidFill>
                  <a:srgbClr val="4EC9B0"/>
                </a:solidFill>
                <a:latin typeface="JetBrains Mono" pitchFamily="2" charset="0"/>
              </a:rPr>
              <a:t>string</a:t>
            </a:r>
            <a:r>
              <a:rPr lang="en-US" sz="1400" b="0" i="0" u="none" strike="noStrike" baseline="0" dirty="0">
                <a:solidFill>
                  <a:srgbClr val="B4B4B4"/>
                </a:solidFill>
                <a:latin typeface="JetBrains Mono" pitchFamily="2" charset="0"/>
              </a:rPr>
              <a:t>&gt;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9CDCFE"/>
                </a:solidFill>
                <a:latin typeface="JetBrains Mono" pitchFamily="2" charset="0"/>
              </a:rPr>
              <a:t>words</a:t>
            </a:r>
            <a:r>
              <a:rPr lang="en-US" sz="1400" b="0" i="0" u="none" strike="noStrike" baseline="0" dirty="0">
                <a:solidFill>
                  <a:srgbClr val="4EC9B0"/>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E8C9BB"/>
                </a:solidFill>
                <a:latin typeface="JetBrains Mono" pitchFamily="2" charset="0"/>
              </a:rPr>
              <a:t>"</a:t>
            </a:r>
            <a:r>
              <a:rPr lang="en-US" sz="1400" b="0" i="1" u="none" strike="noStrike" baseline="0" dirty="0">
                <a:solidFill>
                  <a:srgbClr val="F1FA8C"/>
                </a:solidFill>
                <a:latin typeface="JetBrains Mono" pitchFamily="2" charset="0"/>
              </a:rPr>
              <a:t>One</a:t>
            </a:r>
            <a:r>
              <a:rPr lang="en-US" sz="1400" b="0" i="0" u="none" strike="noStrike" baseline="0" dirty="0">
                <a:solidFill>
                  <a:srgbClr val="E8C9BB"/>
                </a:solidFill>
                <a:latin typeface="JetBrains Mono" pitchFamily="2" charset="0"/>
              </a:rPr>
              <a:t>"</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E8C9BB"/>
                </a:solidFill>
                <a:latin typeface="JetBrains Mono" pitchFamily="2" charset="0"/>
              </a:rPr>
              <a:t>"</a:t>
            </a:r>
            <a:r>
              <a:rPr lang="en-US" sz="1400" b="0" i="1" u="none" strike="noStrike" baseline="0" dirty="0">
                <a:solidFill>
                  <a:srgbClr val="F1FA8C"/>
                </a:solidFill>
                <a:latin typeface="JetBrains Mono" pitchFamily="2" charset="0"/>
              </a:rPr>
              <a:t>Two</a:t>
            </a:r>
            <a:r>
              <a:rPr lang="en-US" sz="1400" b="0" i="0" u="none" strike="noStrike" baseline="0" dirty="0">
                <a:solidFill>
                  <a:srgbClr val="E8C9BB"/>
                </a:solidFill>
                <a:latin typeface="JetBrains Mono" pitchFamily="2" charset="0"/>
              </a:rPr>
              <a:t>"</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E8C9BB"/>
                </a:solidFill>
                <a:latin typeface="JetBrains Mono" pitchFamily="2" charset="0"/>
              </a:rPr>
              <a:t>"</a:t>
            </a:r>
            <a:r>
              <a:rPr lang="en-US" sz="1400" b="0" i="1" u="none" strike="noStrike" baseline="0" dirty="0">
                <a:solidFill>
                  <a:srgbClr val="F1FA8C"/>
                </a:solidFill>
                <a:latin typeface="JetBrains Mono" pitchFamily="2" charset="0"/>
              </a:rPr>
              <a:t>Three</a:t>
            </a:r>
            <a:r>
              <a:rPr lang="en-US" sz="1400" b="0" i="0" u="none" strike="noStrike" baseline="0" dirty="0">
                <a:solidFill>
                  <a:srgbClr val="E8C9BB"/>
                </a:solidFill>
                <a:latin typeface="JetBrains Mono" pitchFamily="2" charset="0"/>
              </a:rPr>
              <a:t>"</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E8C9BB"/>
                </a:solidFill>
                <a:latin typeface="JetBrains Mono" pitchFamily="2" charset="0"/>
              </a:rPr>
              <a:t>"</a:t>
            </a:r>
            <a:r>
              <a:rPr lang="en-US" sz="1400" b="0" i="1" u="none" strike="noStrike" baseline="0" dirty="0">
                <a:solidFill>
                  <a:srgbClr val="F1FA8C"/>
                </a:solidFill>
                <a:latin typeface="JetBrains Mono" pitchFamily="2" charset="0"/>
              </a:rPr>
              <a:t>Four</a:t>
            </a:r>
            <a:r>
              <a:rPr lang="en-US" sz="1400" b="0" i="0" u="none" strike="noStrike" baseline="0" dirty="0">
                <a:solidFill>
                  <a:srgbClr val="E8C9BB"/>
                </a:solidFill>
                <a:latin typeface="JetBrains Mono" pitchFamily="2" charset="0"/>
              </a:rPr>
              <a:t>"</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E8C9BB"/>
                </a:solidFill>
                <a:latin typeface="JetBrains Mono" pitchFamily="2" charset="0"/>
              </a:rPr>
              <a:t>"</a:t>
            </a:r>
            <a:r>
              <a:rPr lang="en-US" sz="1400" b="0" i="1" u="none" strike="noStrike" baseline="0" dirty="0">
                <a:solidFill>
                  <a:srgbClr val="F1FA8C"/>
                </a:solidFill>
                <a:latin typeface="JetBrains Mono" pitchFamily="2" charset="0"/>
              </a:rPr>
              <a:t>Five</a:t>
            </a:r>
            <a:r>
              <a:rPr lang="en-US" sz="1400" b="0" i="0" u="none" strike="noStrike" baseline="0" dirty="0">
                <a:solidFill>
                  <a:srgbClr val="E8C9BB"/>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4EC9B0"/>
                </a:solidFill>
                <a:latin typeface="JetBrains Mono" pitchFamily="2" charset="0"/>
              </a:rPr>
              <a:t>}</a:t>
            </a:r>
            <a:r>
              <a:rPr lang="en-US" sz="1400" b="0" i="0" u="none" strike="noStrike" baseline="0" dirty="0">
                <a:solidFill>
                  <a:srgbClr val="B4B4B4"/>
                </a:solidFill>
                <a:latin typeface="JetBrains Mono" pitchFamily="2" charset="0"/>
              </a:rPr>
              <a:t>;</a:t>
            </a:r>
            <a:endParaRPr lang="en-US"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p>
          <a:p>
            <a:pPr marR="0" algn="l" rtl="0"/>
            <a:r>
              <a:rPr lang="en-US" sz="1400" b="0" i="0" u="none" strike="noStrike" baseline="0" dirty="0">
                <a:solidFill>
                  <a:srgbClr val="F2F8F8"/>
                </a:solidFill>
                <a:latin typeface="JetBrains Mono" pitchFamily="2" charset="0"/>
              </a:rPr>
              <a:t>	</a:t>
            </a:r>
            <a:r>
              <a:rPr lang="en-US" sz="1400" b="0" i="0" u="none" strike="noStrike" baseline="0" dirty="0">
                <a:solidFill>
                  <a:srgbClr val="D8A0DF"/>
                </a:solidFill>
                <a:latin typeface="JetBrains Mono" pitchFamily="2" charset="0"/>
              </a:rPr>
              <a:t>if</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65ADE5"/>
                </a:solidFill>
                <a:latin typeface="JetBrains Mono" pitchFamily="2" charset="0"/>
              </a:rPr>
              <a:t>(</a:t>
            </a:r>
            <a:r>
              <a:rPr lang="en-US" sz="1400" b="0" i="0" u="none" strike="noStrike" baseline="0" dirty="0">
                <a:solidFill>
                  <a:srgbClr val="B0E080"/>
                </a:solidFill>
                <a:latin typeface="JetBrains Mono" pitchFamily="2" charset="0"/>
              </a:rPr>
              <a:t>auto</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9CDCFE"/>
                </a:solidFill>
                <a:latin typeface="JetBrains Mono" pitchFamily="2" charset="0"/>
              </a:rPr>
              <a:t>it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err="1">
                <a:solidFill>
                  <a:srgbClr val="9CDCFE"/>
                </a:solidFill>
                <a:latin typeface="JetBrains Mono" pitchFamily="2" charset="0"/>
              </a:rPr>
              <a:t>words</a:t>
            </a:r>
            <a:r>
              <a:rPr lang="en-US" sz="1400" b="0" i="0" u="none" strike="noStrike" baseline="0" dirty="0" err="1">
                <a:solidFill>
                  <a:srgbClr val="B4B4B4"/>
                </a:solidFill>
                <a:latin typeface="JetBrains Mono" pitchFamily="2" charset="0"/>
              </a:rPr>
              <a:t>.</a:t>
            </a:r>
            <a:r>
              <a:rPr lang="en-US" sz="1400" b="0" i="0" u="none" strike="noStrike" baseline="0" dirty="0" err="1">
                <a:solidFill>
                  <a:srgbClr val="8EBBDF"/>
                </a:solidFill>
                <a:latin typeface="JetBrains Mono" pitchFamily="2" charset="0"/>
              </a:rPr>
              <a:t>find</a:t>
            </a:r>
            <a:r>
              <a:rPr lang="en-US" sz="1400" b="0" i="0" u="none" strike="noStrike" baseline="0" dirty="0">
                <a:solidFill>
                  <a:srgbClr val="EA66BA"/>
                </a:solidFill>
                <a:latin typeface="JetBrains Mono" pitchFamily="2" charset="0"/>
              </a:rPr>
              <a:t>(</a:t>
            </a:r>
            <a:r>
              <a:rPr lang="en-US" sz="1400" b="0" i="0" u="none" strike="noStrike" baseline="0" dirty="0">
                <a:solidFill>
                  <a:srgbClr val="E8C9BB"/>
                </a:solidFill>
                <a:latin typeface="JetBrains Mono" pitchFamily="2" charset="0"/>
              </a:rPr>
              <a:t>"</a:t>
            </a:r>
            <a:r>
              <a:rPr lang="en-US" sz="1400" b="0" i="1" u="none" strike="noStrike" baseline="0" dirty="0">
                <a:solidFill>
                  <a:srgbClr val="F1FA8C"/>
                </a:solidFill>
                <a:latin typeface="JetBrains Mono" pitchFamily="2" charset="0"/>
              </a:rPr>
              <a:t>One</a:t>
            </a:r>
            <a:r>
              <a:rPr lang="en-US" sz="1400" b="0" i="0" u="none" strike="noStrike" baseline="0" dirty="0">
                <a:solidFill>
                  <a:srgbClr val="E8C9BB"/>
                </a:solidFill>
                <a:latin typeface="JetBrains Mono" pitchFamily="2" charset="0"/>
              </a:rPr>
              <a:t>"</a:t>
            </a:r>
            <a:r>
              <a:rPr lang="en-US" sz="1400" b="0" i="0" u="none" strike="noStrike" baseline="0" dirty="0">
                <a:solidFill>
                  <a:srgbClr val="EA66BA"/>
                </a:solidFill>
                <a:latin typeface="JetBrains Mono" pitchFamily="2" charset="0"/>
              </a:rPr>
              <a:t>)</a:t>
            </a:r>
            <a:r>
              <a:rPr lang="en-US" sz="1400" b="0" i="0" u="none" strike="noStrike" baseline="0" dirty="0">
                <a:solidFill>
                  <a:srgbClr val="B4B4B4"/>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9CDCFE"/>
                </a:solidFill>
                <a:latin typeface="JetBrains Mono" pitchFamily="2" charset="0"/>
              </a:rPr>
              <a:t>it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4EC9B0"/>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err="1">
                <a:solidFill>
                  <a:srgbClr val="9CDCFE"/>
                </a:solidFill>
                <a:latin typeface="JetBrains Mono" pitchFamily="2" charset="0"/>
              </a:rPr>
              <a:t>words</a:t>
            </a:r>
            <a:r>
              <a:rPr lang="en-US" sz="1400" b="0" i="0" u="none" strike="noStrike" baseline="0" dirty="0" err="1">
                <a:solidFill>
                  <a:srgbClr val="B4B4B4"/>
                </a:solidFill>
                <a:latin typeface="JetBrains Mono" pitchFamily="2" charset="0"/>
              </a:rPr>
              <a:t>.</a:t>
            </a:r>
            <a:r>
              <a:rPr lang="en-US" sz="1400" b="0" i="0" u="none" strike="noStrike" baseline="0" dirty="0" err="1">
                <a:solidFill>
                  <a:srgbClr val="8EBBDF"/>
                </a:solidFill>
                <a:latin typeface="JetBrains Mono" pitchFamily="2" charset="0"/>
              </a:rPr>
              <a:t>end</a:t>
            </a:r>
            <a:r>
              <a:rPr lang="en-US" sz="1400" b="0" i="0" u="none" strike="noStrike" baseline="0" dirty="0">
                <a:solidFill>
                  <a:srgbClr val="EA66BA"/>
                </a:solidFill>
                <a:latin typeface="JetBrains Mono" pitchFamily="2" charset="0"/>
              </a:rPr>
              <a:t>()</a:t>
            </a:r>
            <a:r>
              <a:rPr lang="en-US" sz="1400" b="0" i="0" u="none" strike="noStrike" baseline="0" dirty="0">
                <a:solidFill>
                  <a:srgbClr val="65ADE5"/>
                </a:solidFill>
                <a:latin typeface="JetBrains Mono" pitchFamily="2" charset="0"/>
              </a:rPr>
              <a:t>)</a:t>
            </a:r>
            <a:r>
              <a:rPr lang="en-US" sz="1400" b="0" i="0" u="none" strike="noStrike" baseline="0" dirty="0">
                <a:solidFill>
                  <a:srgbClr val="F2F8F8"/>
                </a:solidFill>
                <a:latin typeface="Cambria" panose="02040503050406030204" pitchFamily="18" charset="0"/>
              </a:rPr>
              <a:t> </a:t>
            </a:r>
            <a:r>
              <a:rPr lang="en-US" sz="1400" b="0" i="0" u="none" strike="noStrike" baseline="0" dirty="0">
                <a:solidFill>
                  <a:srgbClr val="65ADE5"/>
                </a:solidFill>
                <a:latin typeface="JetBrains Mono" pitchFamily="2" charset="0"/>
              </a:rPr>
              <a:t>{</a:t>
            </a:r>
            <a:endParaRPr lang="en-US"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6272A4"/>
                </a:solidFill>
                <a:latin typeface="JetBrains Mono" pitchFamily="2" charset="0"/>
              </a:rPr>
              <a:t>//Found</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65ADE5"/>
                </a:solidFill>
                <a:latin typeface="JetBrains Mono" pitchFamily="2" charset="0"/>
              </a:rPr>
              <a:t>}</a:t>
            </a:r>
            <a:r>
              <a:rPr lang="en-IN" sz="1400" b="0" i="0" u="none" strike="noStrike" baseline="0" dirty="0">
                <a:solidFill>
                  <a:srgbClr val="F2F8F8"/>
                </a:solidFill>
                <a:latin typeface="JetBrains Mono" pitchFamily="2" charset="0"/>
              </a:rPr>
              <a:t>	</a:t>
            </a:r>
            <a:r>
              <a:rPr lang="en-IN" sz="1400" b="0" i="0" u="none" strike="noStrike" baseline="0" dirty="0">
                <a:solidFill>
                  <a:srgbClr val="D8A0DF"/>
                </a:solidFill>
                <a:latin typeface="JetBrains Mono" pitchFamily="2" charset="0"/>
              </a:rPr>
              <a:t>else</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65ADE5"/>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6272A4"/>
                </a:solidFill>
                <a:latin typeface="JetBrains Mono" pitchFamily="2" charset="0"/>
              </a:rPr>
              <a:t>//Not</a:t>
            </a:r>
            <a:r>
              <a:rPr lang="en-IN" sz="1400" b="0" i="0" u="none" strike="noStrike" baseline="0" dirty="0">
                <a:solidFill>
                  <a:srgbClr val="6272A4"/>
                </a:solidFill>
                <a:latin typeface="Cambria" panose="02040503050406030204" pitchFamily="18" charset="0"/>
              </a:rPr>
              <a:t> </a:t>
            </a:r>
            <a:r>
              <a:rPr lang="en-IN" sz="1400" b="0" i="0" u="none" strike="noStrike" baseline="0" dirty="0">
                <a:solidFill>
                  <a:srgbClr val="6272A4"/>
                </a:solidFill>
                <a:latin typeface="JetBrains Mono" pitchFamily="2" charset="0"/>
              </a:rPr>
              <a:t>found</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65ADE5"/>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D8A0DF"/>
                </a:solidFill>
                <a:latin typeface="JetBrains Mono" pitchFamily="2" charset="0"/>
              </a:rPr>
              <a:t>if</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65ADE5"/>
                </a:solidFill>
                <a:latin typeface="JetBrains Mono" pitchFamily="2" charset="0"/>
              </a:rPr>
              <a:t>(</a:t>
            </a:r>
            <a:r>
              <a:rPr lang="en-IN" sz="1400" b="0" i="0" u="none" strike="noStrike" baseline="0" dirty="0" err="1">
                <a:solidFill>
                  <a:srgbClr val="9CDCFE"/>
                </a:solidFill>
                <a:latin typeface="JetBrains Mono" pitchFamily="2" charset="0"/>
              </a:rPr>
              <a:t>words</a:t>
            </a:r>
            <a:r>
              <a:rPr lang="en-IN" sz="1400" b="0" i="0" u="none" strike="noStrike" baseline="0" dirty="0" err="1">
                <a:solidFill>
                  <a:srgbClr val="B4B4B4"/>
                </a:solidFill>
                <a:latin typeface="JetBrains Mono" pitchFamily="2" charset="0"/>
              </a:rPr>
              <a:t>.</a:t>
            </a:r>
            <a:r>
              <a:rPr lang="en-IN" sz="1400" b="0" i="0" u="none" strike="noStrike" baseline="0" dirty="0" err="1">
                <a:solidFill>
                  <a:srgbClr val="8EBBDF"/>
                </a:solidFill>
                <a:latin typeface="JetBrains Mono" pitchFamily="2" charset="0"/>
              </a:rPr>
              <a:t>contains</a:t>
            </a:r>
            <a:r>
              <a:rPr lang="en-IN" sz="1400" b="0" i="0" u="none" strike="noStrike" baseline="0" dirty="0">
                <a:solidFill>
                  <a:srgbClr val="EA66BA"/>
                </a:solidFill>
                <a:latin typeface="JetBrains Mono" pitchFamily="2" charset="0"/>
              </a:rPr>
              <a:t>(</a:t>
            </a:r>
            <a:r>
              <a:rPr lang="en-IN" sz="1400" b="0" i="0" u="none" strike="noStrike" baseline="0" dirty="0">
                <a:solidFill>
                  <a:srgbClr val="E8C9BB"/>
                </a:solidFill>
                <a:latin typeface="JetBrains Mono" pitchFamily="2" charset="0"/>
              </a:rPr>
              <a:t>"</a:t>
            </a:r>
            <a:r>
              <a:rPr lang="en-IN" sz="1400" b="0" i="1" u="none" strike="noStrike" baseline="0" dirty="0">
                <a:solidFill>
                  <a:srgbClr val="F1FA8C"/>
                </a:solidFill>
                <a:latin typeface="JetBrains Mono" pitchFamily="2" charset="0"/>
              </a:rPr>
              <a:t>One</a:t>
            </a:r>
            <a:r>
              <a:rPr lang="en-IN" sz="1400" b="0" i="0" u="none" strike="noStrike" baseline="0" dirty="0">
                <a:solidFill>
                  <a:srgbClr val="E8C9BB"/>
                </a:solidFill>
                <a:latin typeface="JetBrains Mono" pitchFamily="2" charset="0"/>
              </a:rPr>
              <a:t>"</a:t>
            </a:r>
            <a:r>
              <a:rPr lang="en-IN" sz="1400" b="0" i="0" u="none" strike="noStrike" baseline="0" dirty="0">
                <a:solidFill>
                  <a:srgbClr val="EA66BA"/>
                </a:solidFill>
                <a:latin typeface="JetBrains Mono" pitchFamily="2" charset="0"/>
              </a:rPr>
              <a:t>)</a:t>
            </a:r>
            <a:r>
              <a:rPr lang="en-IN" sz="1400" b="0" i="0" u="none" strike="noStrike" baseline="0" dirty="0">
                <a:solidFill>
                  <a:srgbClr val="65ADE5"/>
                </a:solidFill>
                <a:latin typeface="JetBrains Mono" pitchFamily="2" charset="0"/>
              </a:rPr>
              <a:t>)</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65ADE5"/>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6272A4"/>
                </a:solidFill>
                <a:latin typeface="JetBrains Mono" pitchFamily="2" charset="0"/>
              </a:rPr>
              <a:t>//Found</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65ADE5"/>
                </a:solidFill>
                <a:latin typeface="JetBrains Mono" pitchFamily="2" charset="0"/>
              </a:rPr>
              <a:t>}</a:t>
            </a:r>
            <a:r>
              <a:rPr lang="en-IN" sz="1400" b="0" i="0" u="none" strike="noStrike" baseline="0" dirty="0">
                <a:solidFill>
                  <a:srgbClr val="D8A0DF"/>
                </a:solidFill>
                <a:latin typeface="JetBrains Mono" pitchFamily="2" charset="0"/>
              </a:rPr>
              <a:t>else</a:t>
            </a:r>
            <a:r>
              <a:rPr lang="en-IN" sz="1400" b="0" i="0" u="none" strike="noStrike" baseline="0" dirty="0">
                <a:solidFill>
                  <a:srgbClr val="F2F8F8"/>
                </a:solidFill>
                <a:latin typeface="Cambria" panose="02040503050406030204" pitchFamily="18" charset="0"/>
              </a:rPr>
              <a:t> </a:t>
            </a:r>
            <a:r>
              <a:rPr lang="en-IN" sz="1400" b="0" i="0" u="none" strike="noStrike" baseline="0" dirty="0">
                <a:solidFill>
                  <a:srgbClr val="65ADE5"/>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6272A4"/>
                </a:solidFill>
                <a:latin typeface="JetBrains Mono" pitchFamily="2" charset="0"/>
              </a:rPr>
              <a:t>//Not</a:t>
            </a:r>
            <a:r>
              <a:rPr lang="en-IN" sz="1400" b="0" i="0" u="none" strike="noStrike" baseline="0" dirty="0">
                <a:solidFill>
                  <a:srgbClr val="6272A4"/>
                </a:solidFill>
                <a:latin typeface="Cambria" panose="02040503050406030204" pitchFamily="18" charset="0"/>
              </a:rPr>
              <a:t> </a:t>
            </a:r>
            <a:r>
              <a:rPr lang="en-IN" sz="1400" b="0" i="0" u="none" strike="noStrike" baseline="0" dirty="0">
                <a:solidFill>
                  <a:srgbClr val="6272A4"/>
                </a:solidFill>
                <a:latin typeface="JetBrains Mono" pitchFamily="2" charset="0"/>
              </a:rPr>
              <a:t>found</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65ADE5"/>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F2F8F8"/>
                </a:solidFill>
                <a:latin typeface="JetBrains Mono" pitchFamily="2" charset="0"/>
              </a:rPr>
              <a:t>	</a:t>
            </a:r>
            <a:r>
              <a:rPr lang="en-IN" sz="1400" b="0" i="0" u="none" strike="noStrike" baseline="0" dirty="0">
                <a:solidFill>
                  <a:srgbClr val="44AACC"/>
                </a:solidFill>
                <a:latin typeface="JetBrains Mono" pitchFamily="2" charset="0"/>
              </a:rPr>
              <a:t>Contains</a:t>
            </a:r>
            <a:r>
              <a:rPr lang="en-IN" sz="1400" b="0" i="0" u="none" strike="noStrike" baseline="0" dirty="0">
                <a:solidFill>
                  <a:srgbClr val="B4B4B4"/>
                </a:solidFill>
                <a:latin typeface="JetBrains Mono" pitchFamily="2" charset="0"/>
              </a:rPr>
              <a:t>::</a:t>
            </a:r>
            <a:r>
              <a:rPr lang="en-IN" sz="1400" b="0" i="0" u="none" strike="noStrike" baseline="0" dirty="0">
                <a:solidFill>
                  <a:srgbClr val="00E6E6"/>
                </a:solidFill>
                <a:latin typeface="JetBrains Mono" pitchFamily="2" charset="0"/>
              </a:rPr>
              <a:t>Main</a:t>
            </a:r>
            <a:r>
              <a:rPr lang="en-IN" sz="1400" b="0" i="0" u="none" strike="noStrike" baseline="0" dirty="0">
                <a:solidFill>
                  <a:srgbClr val="65ADE5"/>
                </a:solidFill>
                <a:latin typeface="JetBrains Mono" pitchFamily="2" charset="0"/>
              </a:rPr>
              <a:t>()</a:t>
            </a:r>
            <a:r>
              <a:rPr lang="en-IN" sz="1400" b="0" i="0" u="none" strike="noStrike" baseline="0" dirty="0">
                <a:solidFill>
                  <a:srgbClr val="B4B4B4"/>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r>
              <a:rPr lang="en-IN" sz="1400" b="0" i="0" u="none" strike="noStrike" baseline="0" dirty="0">
                <a:solidFill>
                  <a:srgbClr val="EFB839"/>
                </a:solidFill>
                <a:latin typeface="JetBrains Mono" pitchFamily="2" charset="0"/>
              </a:rPr>
              <a:t>}</a:t>
            </a:r>
            <a:endParaRPr lang="en-IN" sz="1400" b="0" i="0" u="none" strike="noStrike" baseline="0" dirty="0">
              <a:solidFill>
                <a:srgbClr val="F2F8F8"/>
              </a:solidFill>
              <a:latin typeface="JetBrains Mono" pitchFamily="2" charset="0"/>
            </a:endParaRPr>
          </a:p>
          <a:p>
            <a:pPr marR="0" algn="l" rtl="0"/>
            <a:endParaRPr lang="en-IN" sz="1100" b="0" i="0" u="none" strike="noStrike" kern="100" baseline="0" dirty="0">
              <a:latin typeface="Times New Roman" panose="02020603050405020304" pitchFamily="18" charset="0"/>
            </a:endParaRPr>
          </a:p>
        </p:txBody>
      </p:sp>
    </p:spTree>
    <p:extLst>
      <p:ext uri="{BB962C8B-B14F-4D97-AF65-F5344CB8AC3E}">
        <p14:creationId xmlns:p14="http://schemas.microsoft.com/office/powerpoint/2010/main" val="4298564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29E3-EA03-ED05-4B8D-542FAD5B531C}"/>
              </a:ext>
            </a:extLst>
          </p:cNvPr>
          <p:cNvSpPr>
            <a:spLocks noGrp="1"/>
          </p:cNvSpPr>
          <p:nvPr>
            <p:ph type="title"/>
          </p:nvPr>
        </p:nvSpPr>
        <p:spPr/>
        <p:txBody>
          <a:bodyPr/>
          <a:lstStyle/>
          <a:p>
            <a:r>
              <a:rPr lang="en-US"/>
              <a:t>Precision</a:t>
            </a:r>
            <a:endParaRPr lang="en-IN"/>
          </a:p>
        </p:txBody>
      </p:sp>
      <p:sp>
        <p:nvSpPr>
          <p:cNvPr id="3" name="Content Placeholder 2">
            <a:extLst>
              <a:ext uri="{FF2B5EF4-FFF2-40B4-BE49-F238E27FC236}">
                <a16:creationId xmlns:a16="http://schemas.microsoft.com/office/drawing/2014/main" id="{0265A0D9-72F9-9808-1AD2-0A7AC8F52AED}"/>
              </a:ext>
            </a:extLst>
          </p:cNvPr>
          <p:cNvSpPr>
            <a:spLocks noGrp="1"/>
          </p:cNvSpPr>
          <p:nvPr>
            <p:ph idx="1"/>
          </p:nvPr>
        </p:nvSpPr>
        <p:spPr/>
        <p:txBody>
          <a:bodyPr/>
          <a:lstStyle/>
          <a:p>
            <a:r>
              <a:rPr lang="en-US"/>
              <a:t>Precision is applied to floating point numbers &amp; strings as a number after decimal</a:t>
            </a:r>
          </a:p>
          <a:p>
            <a:r>
              <a:rPr lang="en-US"/>
              <a:t>For floating point numbers, precision specifies the formatting precision</a:t>
            </a:r>
          </a:p>
          <a:p>
            <a:r>
              <a:rPr lang="en-US"/>
              <a:t>For strings, the precision specifies how many characters are used to print (may trim the string)</a:t>
            </a:r>
          </a:p>
          <a:p>
            <a:pPr marL="0" indent="0" algn="ctr">
              <a:buNone/>
            </a:pPr>
            <a:r>
              <a:rPr lang="en-IN" i="1"/>
              <a:t>{:</a:t>
            </a:r>
            <a:r>
              <a:rPr lang="en-IN" i="1">
                <a:solidFill>
                  <a:srgbClr val="0070C0"/>
                </a:solidFill>
              </a:rPr>
              <a:t> </a:t>
            </a:r>
            <a:r>
              <a:rPr lang="en-IN" i="1" err="1">
                <a:solidFill>
                  <a:srgbClr val="0070C0"/>
                </a:solidFill>
              </a:rPr>
              <a:t>ch</a:t>
            </a:r>
            <a:r>
              <a:rPr lang="en-IN" i="1"/>
              <a:t> </a:t>
            </a:r>
            <a:r>
              <a:rPr lang="en-IN" i="1">
                <a:solidFill>
                  <a:schemeClr val="accent2">
                    <a:lumMod val="75000"/>
                  </a:schemeClr>
                </a:solidFill>
              </a:rPr>
              <a:t>align</a:t>
            </a:r>
            <a:r>
              <a:rPr lang="en-IN" i="1"/>
              <a:t> </a:t>
            </a:r>
            <a:r>
              <a:rPr lang="en-IN" i="1" err="1">
                <a:solidFill>
                  <a:srgbClr val="00B050"/>
                </a:solidFill>
              </a:rPr>
              <a:t>count</a:t>
            </a:r>
            <a:r>
              <a:rPr lang="en-IN" i="1" err="1">
                <a:solidFill>
                  <a:srgbClr val="0070C0"/>
                </a:solidFill>
              </a:rPr>
              <a:t>.</a:t>
            </a:r>
            <a:r>
              <a:rPr lang="en-IN" i="1" err="1">
                <a:solidFill>
                  <a:schemeClr val="accent4">
                    <a:lumMod val="50000"/>
                  </a:schemeClr>
                </a:solidFill>
              </a:rPr>
              <a:t>precision</a:t>
            </a:r>
            <a:r>
              <a:rPr lang="en-IN" i="1"/>
              <a:t>}</a:t>
            </a:r>
          </a:p>
          <a:p>
            <a:pPr marL="0" indent="0">
              <a:buNone/>
            </a:pPr>
            <a:endParaRPr lang="en-IN"/>
          </a:p>
        </p:txBody>
      </p:sp>
    </p:spTree>
    <p:extLst>
      <p:ext uri="{BB962C8B-B14F-4D97-AF65-F5344CB8AC3E}">
        <p14:creationId xmlns:p14="http://schemas.microsoft.com/office/powerpoint/2010/main" val="54487320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5651-8BC7-B9F1-B288-F1566FC8F952}"/>
              </a:ext>
            </a:extLst>
          </p:cNvPr>
          <p:cNvSpPr>
            <a:spLocks noGrp="1"/>
          </p:cNvSpPr>
          <p:nvPr>
            <p:ph type="title"/>
          </p:nvPr>
        </p:nvSpPr>
        <p:spPr/>
        <p:txBody>
          <a:bodyPr/>
          <a:lstStyle/>
          <a:p>
            <a:r>
              <a:rPr lang="en-US" dirty="0"/>
              <a:t>Core Language Changes</a:t>
            </a:r>
            <a:endParaRPr lang="en-IN" dirty="0"/>
          </a:p>
        </p:txBody>
      </p:sp>
      <p:sp>
        <p:nvSpPr>
          <p:cNvPr id="3" name="Content Placeholder 2">
            <a:extLst>
              <a:ext uri="{FF2B5EF4-FFF2-40B4-BE49-F238E27FC236}">
                <a16:creationId xmlns:a16="http://schemas.microsoft.com/office/drawing/2014/main" id="{41DB90F7-4BC0-73B3-8A38-A56BF473B01B}"/>
              </a:ext>
            </a:extLst>
          </p:cNvPr>
          <p:cNvSpPr>
            <a:spLocks noGrp="1"/>
          </p:cNvSpPr>
          <p:nvPr>
            <p:ph idx="1"/>
          </p:nvPr>
        </p:nvSpPr>
        <p:spPr/>
        <p:txBody>
          <a:bodyPr>
            <a:normAutofit fontScale="77500" lnSpcReduction="20000"/>
          </a:bodyPr>
          <a:lstStyle/>
          <a:p>
            <a:r>
              <a:rPr lang="en-US" dirty="0"/>
              <a:t>Feature test macros</a:t>
            </a:r>
          </a:p>
          <a:p>
            <a:r>
              <a:rPr lang="en-US" dirty="0"/>
              <a:t>Designated initializers</a:t>
            </a:r>
          </a:p>
          <a:p>
            <a:r>
              <a:rPr lang="en-US" dirty="0"/>
              <a:t>Initializer in range-for</a:t>
            </a:r>
          </a:p>
          <a:p>
            <a:r>
              <a:rPr lang="en-US" dirty="0"/>
              <a:t>New attributes</a:t>
            </a:r>
          </a:p>
          <a:p>
            <a:r>
              <a:rPr lang="en-US" dirty="0"/>
              <a:t>&lt;=&gt;</a:t>
            </a:r>
          </a:p>
          <a:p>
            <a:r>
              <a:rPr lang="en-US" dirty="0"/>
              <a:t>char8_t</a:t>
            </a:r>
          </a:p>
          <a:p>
            <a:r>
              <a:rPr lang="en-US" dirty="0" err="1"/>
              <a:t>consteval</a:t>
            </a:r>
            <a:r>
              <a:rPr lang="en-US" dirty="0"/>
              <a:t>, </a:t>
            </a:r>
            <a:r>
              <a:rPr lang="en-US" dirty="0" err="1"/>
              <a:t>constinit</a:t>
            </a:r>
            <a:endParaRPr lang="en-US" dirty="0"/>
          </a:p>
          <a:p>
            <a:r>
              <a:rPr lang="en-US" dirty="0"/>
              <a:t>Aggregate initialization using ()</a:t>
            </a:r>
          </a:p>
          <a:p>
            <a:r>
              <a:rPr lang="en-US" dirty="0"/>
              <a:t>Abbreviated function template</a:t>
            </a:r>
          </a:p>
          <a:p>
            <a:r>
              <a:rPr lang="en-IN" dirty="0"/>
              <a:t>Updates to lambda functions</a:t>
            </a:r>
          </a:p>
        </p:txBody>
      </p:sp>
    </p:spTree>
    <p:extLst>
      <p:ext uri="{BB962C8B-B14F-4D97-AF65-F5344CB8AC3E}">
        <p14:creationId xmlns:p14="http://schemas.microsoft.com/office/powerpoint/2010/main" val="3844621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F287-575C-7B96-9514-17A9F100C1EE}"/>
              </a:ext>
            </a:extLst>
          </p:cNvPr>
          <p:cNvSpPr>
            <a:spLocks noGrp="1"/>
          </p:cNvSpPr>
          <p:nvPr>
            <p:ph type="title"/>
          </p:nvPr>
        </p:nvSpPr>
        <p:spPr/>
        <p:txBody>
          <a:bodyPr/>
          <a:lstStyle/>
          <a:p>
            <a:endParaRPr lang="en-IN"/>
          </a:p>
        </p:txBody>
      </p:sp>
      <p:pic>
        <p:nvPicPr>
          <p:cNvPr id="5" name="Content Placeholder 4" descr="A screen shot of a computer code&#10;&#10;Description automatically generated">
            <a:extLst>
              <a:ext uri="{FF2B5EF4-FFF2-40B4-BE49-F238E27FC236}">
                <a16:creationId xmlns:a16="http://schemas.microsoft.com/office/drawing/2014/main" id="{195CAC95-AF0E-44F0-8EC7-51052DAF52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233" y="2580399"/>
            <a:ext cx="5325218" cy="2676899"/>
          </a:xfrm>
        </p:spPr>
      </p:pic>
      <p:pic>
        <p:nvPicPr>
          <p:cNvPr id="7" name="Picture 6" descr="A black background with white text&#10;&#10;Description automatically generated">
            <a:extLst>
              <a:ext uri="{FF2B5EF4-FFF2-40B4-BE49-F238E27FC236}">
                <a16:creationId xmlns:a16="http://schemas.microsoft.com/office/drawing/2014/main" id="{FF9B00C5-293D-8B21-04CD-BDE756D04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5016" y="3332978"/>
            <a:ext cx="1143160" cy="1171739"/>
          </a:xfrm>
          <a:prstGeom prst="rect">
            <a:avLst/>
          </a:prstGeom>
        </p:spPr>
      </p:pic>
    </p:spTree>
    <p:extLst>
      <p:ext uri="{BB962C8B-B14F-4D97-AF65-F5344CB8AC3E}">
        <p14:creationId xmlns:p14="http://schemas.microsoft.com/office/powerpoint/2010/main" val="37535568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80BF-B114-4549-AA06-F206F6B008A7}"/>
              </a:ext>
            </a:extLst>
          </p:cNvPr>
          <p:cNvSpPr>
            <a:spLocks noGrp="1"/>
          </p:cNvSpPr>
          <p:nvPr>
            <p:ph type="title"/>
          </p:nvPr>
        </p:nvSpPr>
        <p:spPr/>
        <p:txBody>
          <a:bodyPr/>
          <a:lstStyle/>
          <a:p>
            <a:r>
              <a:rPr lang="en-US"/>
              <a:t>Unicode String Support</a:t>
            </a:r>
            <a:endParaRPr lang="en-IN"/>
          </a:p>
        </p:txBody>
      </p:sp>
      <p:sp>
        <p:nvSpPr>
          <p:cNvPr id="4" name="Content Placeholder 3">
            <a:extLst>
              <a:ext uri="{FF2B5EF4-FFF2-40B4-BE49-F238E27FC236}">
                <a16:creationId xmlns:a16="http://schemas.microsoft.com/office/drawing/2014/main" id="{59202000-87C1-4D94-997A-58646CD44FEA}"/>
              </a:ext>
            </a:extLst>
          </p:cNvPr>
          <p:cNvSpPr>
            <a:spLocks noGrp="1"/>
          </p:cNvSpPr>
          <p:nvPr>
            <p:ph idx="1"/>
          </p:nvPr>
        </p:nvSpPr>
        <p:spPr>
          <a:xfrm>
            <a:off x="838200" y="1825624"/>
            <a:ext cx="10515600" cy="2133599"/>
          </a:xfrm>
        </p:spPr>
        <p:txBody>
          <a:bodyPr>
            <a:normAutofit lnSpcReduction="10000"/>
          </a:bodyPr>
          <a:lstStyle/>
          <a:p>
            <a:r>
              <a:rPr lang="en-US"/>
              <a:t>C++11 added support for the UTF-8, UTF-16 &amp; UTF-32 characters along with new types</a:t>
            </a:r>
          </a:p>
          <a:p>
            <a:r>
              <a:rPr lang="en-US"/>
              <a:t>But UTF-8 characters were still represented by a </a:t>
            </a:r>
            <a:r>
              <a:rPr lang="en-US" i="1"/>
              <a:t>char</a:t>
            </a:r>
            <a:r>
              <a:rPr lang="en-US"/>
              <a:t> type until C++17</a:t>
            </a:r>
          </a:p>
          <a:p>
            <a:endParaRPr lang="en-US"/>
          </a:p>
        </p:txBody>
      </p:sp>
      <p:graphicFrame>
        <p:nvGraphicFramePr>
          <p:cNvPr id="3" name="Table 4">
            <a:extLst>
              <a:ext uri="{FF2B5EF4-FFF2-40B4-BE49-F238E27FC236}">
                <a16:creationId xmlns:a16="http://schemas.microsoft.com/office/drawing/2014/main" id="{127A2903-3E4B-4F3F-87D9-E164E24324E0}"/>
              </a:ext>
            </a:extLst>
          </p:cNvPr>
          <p:cNvGraphicFramePr>
            <a:graphicFrameLocks noGrp="1"/>
          </p:cNvGraphicFramePr>
          <p:nvPr/>
        </p:nvGraphicFramePr>
        <p:xfrm>
          <a:off x="446311" y="3959223"/>
          <a:ext cx="11195960" cy="1889760"/>
        </p:xfrm>
        <a:graphic>
          <a:graphicData uri="http://schemas.openxmlformats.org/drawingml/2006/table">
            <a:tbl>
              <a:tblPr firstRow="1" bandRow="1">
                <a:tableStyleId>{0660B408-B3CF-4A94-85FC-2B1E0A45F4A2}</a:tableStyleId>
              </a:tblPr>
              <a:tblGrid>
                <a:gridCol w="2176993">
                  <a:extLst>
                    <a:ext uri="{9D8B030D-6E8A-4147-A177-3AD203B41FA5}">
                      <a16:colId xmlns:a16="http://schemas.microsoft.com/office/drawing/2014/main" val="4225086463"/>
                    </a:ext>
                  </a:extLst>
                </a:gridCol>
                <a:gridCol w="1442315">
                  <a:extLst>
                    <a:ext uri="{9D8B030D-6E8A-4147-A177-3AD203B41FA5}">
                      <a16:colId xmlns:a16="http://schemas.microsoft.com/office/drawing/2014/main" val="1848116860"/>
                    </a:ext>
                  </a:extLst>
                </a:gridCol>
                <a:gridCol w="2678081">
                  <a:extLst>
                    <a:ext uri="{9D8B030D-6E8A-4147-A177-3AD203B41FA5}">
                      <a16:colId xmlns:a16="http://schemas.microsoft.com/office/drawing/2014/main" val="3007408513"/>
                    </a:ext>
                  </a:extLst>
                </a:gridCol>
                <a:gridCol w="2297895">
                  <a:extLst>
                    <a:ext uri="{9D8B030D-6E8A-4147-A177-3AD203B41FA5}">
                      <a16:colId xmlns:a16="http://schemas.microsoft.com/office/drawing/2014/main" val="2701608547"/>
                    </a:ext>
                  </a:extLst>
                </a:gridCol>
                <a:gridCol w="2600676">
                  <a:extLst>
                    <a:ext uri="{9D8B030D-6E8A-4147-A177-3AD203B41FA5}">
                      <a16:colId xmlns:a16="http://schemas.microsoft.com/office/drawing/2014/main" val="2029633689"/>
                    </a:ext>
                  </a:extLst>
                </a:gridCol>
              </a:tblGrid>
              <a:tr h="370840">
                <a:tc>
                  <a:txBody>
                    <a:bodyPr/>
                    <a:lstStyle/>
                    <a:p>
                      <a:pPr algn="l"/>
                      <a:r>
                        <a:rPr lang="en-US" sz="2800"/>
                        <a:t>Encoding</a:t>
                      </a:r>
                      <a:endParaRPr lang="en-IN" sz="28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algn="l"/>
                      <a:r>
                        <a:rPr lang="en-US" sz="2800"/>
                        <a:t>Type</a:t>
                      </a:r>
                      <a:endParaRPr lang="en-IN" sz="28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algn="l"/>
                      <a:r>
                        <a:rPr lang="en-US" sz="2800"/>
                        <a:t>Character Literal</a:t>
                      </a:r>
                      <a:endParaRPr lang="en-IN" sz="28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algn="l"/>
                      <a:r>
                        <a:rPr lang="en-US" sz="2800"/>
                        <a:t>String Literal</a:t>
                      </a:r>
                      <a:endParaRPr lang="en-IN" sz="28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algn="l"/>
                      <a:r>
                        <a:rPr lang="en-US" sz="2800"/>
                        <a:t>Library Type</a:t>
                      </a:r>
                      <a:endParaRPr lang="en-IN" sz="28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623912818"/>
                  </a:ext>
                </a:extLst>
              </a:tr>
              <a:tr h="397966">
                <a:tc>
                  <a:txBody>
                    <a:bodyPr/>
                    <a:lstStyle/>
                    <a:p>
                      <a:r>
                        <a:rPr lang="en-US" sz="2400"/>
                        <a:t>UTF-8</a:t>
                      </a:r>
                      <a:endParaRPr lang="en-IN" sz="24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r>
                        <a:rPr lang="en-US" sz="2000">
                          <a:latin typeface="JetBrains Mono" pitchFamily="2" charset="0"/>
                        </a:rPr>
                        <a:t>char</a:t>
                      </a:r>
                      <a:endParaRPr lang="en-IN" sz="2000">
                        <a:latin typeface="JetBrains Mono" pitchFamily="2" charset="0"/>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marL="0" algn="l" defTabSz="914400" rtl="0" eaLnBrk="1" latinLnBrk="0" hangingPunct="1"/>
                      <a:r>
                        <a:rPr lang="en-US" sz="2000" kern="1200">
                          <a:solidFill>
                            <a:schemeClr val="dk1"/>
                          </a:solidFill>
                          <a:latin typeface="JetBrains Mono" pitchFamily="2" charset="0"/>
                          <a:ea typeface="+mn-ea"/>
                          <a:cs typeface="+mn-cs"/>
                        </a:rPr>
                        <a:t>u8 (C++17)</a:t>
                      </a:r>
                      <a:endParaRPr lang="en-IN" sz="2000" kern="1200">
                        <a:solidFill>
                          <a:schemeClr val="dk1"/>
                        </a:solidFill>
                        <a:latin typeface="JetBrains Mono" pitchFamily="2" charset="0"/>
                        <a:ea typeface="+mn-ea"/>
                        <a:cs typeface="+mn-cs"/>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marL="0" algn="l" defTabSz="914400" rtl="0" eaLnBrk="1" latinLnBrk="0" hangingPunct="1"/>
                      <a:r>
                        <a:rPr lang="en-US" sz="2000" kern="1200">
                          <a:solidFill>
                            <a:schemeClr val="dk1"/>
                          </a:solidFill>
                          <a:latin typeface="JetBrains Mono" pitchFamily="2" charset="0"/>
                          <a:ea typeface="+mn-ea"/>
                          <a:cs typeface="+mn-cs"/>
                        </a:rPr>
                        <a:t>u8</a:t>
                      </a:r>
                      <a:endParaRPr lang="en-IN" sz="2000" kern="1200">
                        <a:solidFill>
                          <a:schemeClr val="dk1"/>
                        </a:solidFill>
                        <a:latin typeface="JetBrains Mono" pitchFamily="2" charset="0"/>
                        <a:ea typeface="+mn-ea"/>
                        <a:cs typeface="+mn-cs"/>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marL="0" algn="l" defTabSz="914400" rtl="0" eaLnBrk="1" latinLnBrk="0" hangingPunct="1"/>
                      <a:r>
                        <a:rPr lang="en-US" sz="2000" kern="1200">
                          <a:solidFill>
                            <a:schemeClr val="dk1"/>
                          </a:solidFill>
                          <a:latin typeface="JetBrains Mono" pitchFamily="2" charset="0"/>
                          <a:ea typeface="+mn-ea"/>
                          <a:cs typeface="+mn-cs"/>
                        </a:rPr>
                        <a:t>std::string</a:t>
                      </a:r>
                      <a:endParaRPr lang="en-IN" sz="2000" kern="1200">
                        <a:solidFill>
                          <a:schemeClr val="dk1"/>
                        </a:solidFill>
                        <a:latin typeface="JetBrains Mono" pitchFamily="2" charset="0"/>
                        <a:ea typeface="+mn-ea"/>
                        <a:cs typeface="+mn-cs"/>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3555844281"/>
                  </a:ext>
                </a:extLst>
              </a:tr>
              <a:tr h="370840">
                <a:tc>
                  <a:txBody>
                    <a:bodyPr/>
                    <a:lstStyle/>
                    <a:p>
                      <a:r>
                        <a:rPr lang="en-US" sz="2400"/>
                        <a:t>UTF-16</a:t>
                      </a:r>
                      <a:endParaRPr lang="en-IN" sz="24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r>
                        <a:rPr lang="en-US" sz="2000">
                          <a:latin typeface="JetBrains Mono" pitchFamily="2" charset="0"/>
                        </a:rPr>
                        <a:t>char16_t</a:t>
                      </a:r>
                      <a:endParaRPr lang="en-IN" sz="2000">
                        <a:latin typeface="JetBrains Mono" pitchFamily="2" charset="0"/>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marL="0" algn="l" defTabSz="914400" rtl="0" eaLnBrk="1" latinLnBrk="0" hangingPunct="1"/>
                      <a:r>
                        <a:rPr lang="en-US" sz="2000" kern="1200">
                          <a:solidFill>
                            <a:schemeClr val="dk1"/>
                          </a:solidFill>
                          <a:latin typeface="JetBrains Mono" pitchFamily="2" charset="0"/>
                          <a:ea typeface="+mn-ea"/>
                          <a:cs typeface="+mn-cs"/>
                        </a:rPr>
                        <a:t>u</a:t>
                      </a:r>
                      <a:endParaRPr lang="en-IN" sz="2000" kern="1200">
                        <a:solidFill>
                          <a:schemeClr val="dk1"/>
                        </a:solidFill>
                        <a:latin typeface="JetBrains Mono" pitchFamily="2" charset="0"/>
                        <a:ea typeface="+mn-ea"/>
                        <a:cs typeface="+mn-cs"/>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marL="0" algn="l" defTabSz="914400" rtl="0" eaLnBrk="1" latinLnBrk="0" hangingPunct="1"/>
                      <a:r>
                        <a:rPr lang="en-US" sz="2000" kern="1200">
                          <a:solidFill>
                            <a:schemeClr val="dk1"/>
                          </a:solidFill>
                          <a:latin typeface="JetBrains Mono" pitchFamily="2" charset="0"/>
                          <a:ea typeface="+mn-ea"/>
                          <a:cs typeface="+mn-cs"/>
                        </a:rPr>
                        <a:t>u</a:t>
                      </a:r>
                      <a:endParaRPr lang="en-IN" sz="2000" kern="1200">
                        <a:solidFill>
                          <a:schemeClr val="dk1"/>
                        </a:solidFill>
                        <a:latin typeface="JetBrains Mono" pitchFamily="2" charset="0"/>
                        <a:ea typeface="+mn-ea"/>
                        <a:cs typeface="+mn-cs"/>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marL="0" algn="l" defTabSz="914400" rtl="0" eaLnBrk="1" latinLnBrk="0" hangingPunct="1"/>
                      <a:r>
                        <a:rPr lang="en-US" sz="2000" kern="1200">
                          <a:solidFill>
                            <a:schemeClr val="dk1"/>
                          </a:solidFill>
                          <a:latin typeface="JetBrains Mono" pitchFamily="2" charset="0"/>
                          <a:ea typeface="+mn-ea"/>
                          <a:cs typeface="+mn-cs"/>
                        </a:rPr>
                        <a:t>std::u16string</a:t>
                      </a:r>
                      <a:endParaRPr lang="en-IN" sz="2000" kern="1200">
                        <a:solidFill>
                          <a:schemeClr val="dk1"/>
                        </a:solidFill>
                        <a:latin typeface="JetBrains Mono" pitchFamily="2" charset="0"/>
                        <a:ea typeface="+mn-ea"/>
                        <a:cs typeface="+mn-cs"/>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301326913"/>
                  </a:ext>
                </a:extLst>
              </a:tr>
              <a:tr h="370840">
                <a:tc>
                  <a:txBody>
                    <a:bodyPr/>
                    <a:lstStyle/>
                    <a:p>
                      <a:r>
                        <a:rPr lang="en-US" sz="2400"/>
                        <a:t>UTF-32</a:t>
                      </a:r>
                      <a:endParaRPr lang="en-IN" sz="2400"/>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r>
                        <a:rPr lang="en-US" sz="2000">
                          <a:latin typeface="JetBrains Mono" pitchFamily="2" charset="0"/>
                        </a:rPr>
                        <a:t>char32_t</a:t>
                      </a:r>
                      <a:endParaRPr lang="en-IN" sz="2000">
                        <a:latin typeface="JetBrains Mono" pitchFamily="2" charset="0"/>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marL="0" algn="l" defTabSz="914400" rtl="0" eaLnBrk="1" latinLnBrk="0" hangingPunct="1"/>
                      <a:r>
                        <a:rPr lang="en-US" sz="2000" kern="1200">
                          <a:solidFill>
                            <a:schemeClr val="dk1"/>
                          </a:solidFill>
                          <a:latin typeface="JetBrains Mono" pitchFamily="2" charset="0"/>
                          <a:ea typeface="+mn-ea"/>
                          <a:cs typeface="+mn-cs"/>
                        </a:rPr>
                        <a:t>U</a:t>
                      </a:r>
                      <a:endParaRPr lang="en-IN" sz="2000" kern="1200">
                        <a:solidFill>
                          <a:schemeClr val="dk1"/>
                        </a:solidFill>
                        <a:latin typeface="JetBrains Mono" pitchFamily="2" charset="0"/>
                        <a:ea typeface="+mn-ea"/>
                        <a:cs typeface="+mn-cs"/>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marL="0" algn="l" defTabSz="914400" rtl="0" eaLnBrk="1" latinLnBrk="0" hangingPunct="1"/>
                      <a:r>
                        <a:rPr lang="en-US" sz="2000" kern="1200">
                          <a:solidFill>
                            <a:schemeClr val="dk1"/>
                          </a:solidFill>
                          <a:latin typeface="JetBrains Mono" pitchFamily="2" charset="0"/>
                          <a:ea typeface="+mn-ea"/>
                          <a:cs typeface="+mn-cs"/>
                        </a:rPr>
                        <a:t>U</a:t>
                      </a:r>
                      <a:endParaRPr lang="en-IN" sz="2000" kern="1200">
                        <a:solidFill>
                          <a:schemeClr val="dk1"/>
                        </a:solidFill>
                        <a:latin typeface="JetBrains Mono" pitchFamily="2" charset="0"/>
                        <a:ea typeface="+mn-ea"/>
                        <a:cs typeface="+mn-cs"/>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tc>
                  <a:txBody>
                    <a:bodyPr/>
                    <a:lstStyle/>
                    <a:p>
                      <a:pPr marL="0" algn="l" defTabSz="914400" rtl="0" eaLnBrk="1" latinLnBrk="0" hangingPunct="1"/>
                      <a:r>
                        <a:rPr lang="en-US" sz="2000" kern="1200">
                          <a:solidFill>
                            <a:schemeClr val="dk1"/>
                          </a:solidFill>
                          <a:latin typeface="JetBrains Mono" pitchFamily="2" charset="0"/>
                          <a:ea typeface="+mn-ea"/>
                          <a:cs typeface="+mn-cs"/>
                        </a:rPr>
                        <a:t>std::u32string</a:t>
                      </a:r>
                      <a:endParaRPr lang="en-IN" sz="2000" kern="1200">
                        <a:solidFill>
                          <a:schemeClr val="dk1"/>
                        </a:solidFill>
                        <a:latin typeface="JetBrains Mono" pitchFamily="2" charset="0"/>
                        <a:ea typeface="+mn-ea"/>
                        <a:cs typeface="+mn-cs"/>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3903146724"/>
                  </a:ext>
                </a:extLst>
              </a:tr>
            </a:tbl>
          </a:graphicData>
        </a:graphic>
      </p:graphicFrame>
    </p:spTree>
    <p:extLst>
      <p:ext uri="{BB962C8B-B14F-4D97-AF65-F5344CB8AC3E}">
        <p14:creationId xmlns:p14="http://schemas.microsoft.com/office/powerpoint/2010/main" val="300149584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80BF-B114-4549-AA06-F206F6B008A7}"/>
              </a:ext>
            </a:extLst>
          </p:cNvPr>
          <p:cNvSpPr>
            <a:spLocks noGrp="1"/>
          </p:cNvSpPr>
          <p:nvPr>
            <p:ph type="title"/>
          </p:nvPr>
        </p:nvSpPr>
        <p:spPr/>
        <p:txBody>
          <a:bodyPr/>
          <a:lstStyle/>
          <a:p>
            <a:r>
              <a:rPr lang="en-US"/>
              <a:t>char8_t Type</a:t>
            </a:r>
            <a:endParaRPr lang="en-IN"/>
          </a:p>
        </p:txBody>
      </p:sp>
      <p:sp>
        <p:nvSpPr>
          <p:cNvPr id="4" name="Content Placeholder 3">
            <a:extLst>
              <a:ext uri="{FF2B5EF4-FFF2-40B4-BE49-F238E27FC236}">
                <a16:creationId xmlns:a16="http://schemas.microsoft.com/office/drawing/2014/main" id="{59202000-87C1-4D94-997A-58646CD44FEA}"/>
              </a:ext>
            </a:extLst>
          </p:cNvPr>
          <p:cNvSpPr>
            <a:spLocks noGrp="1"/>
          </p:cNvSpPr>
          <p:nvPr>
            <p:ph idx="1"/>
          </p:nvPr>
        </p:nvSpPr>
        <p:spPr/>
        <p:txBody>
          <a:bodyPr>
            <a:normAutofit fontScale="92500"/>
          </a:bodyPr>
          <a:lstStyle/>
          <a:p>
            <a:r>
              <a:rPr lang="en-US"/>
              <a:t>C++20 added a new type for UTF-8 characters </a:t>
            </a:r>
            <a:r>
              <a:rPr lang="en-US" i="1"/>
              <a:t>char8_t</a:t>
            </a:r>
          </a:p>
          <a:p>
            <a:r>
              <a:rPr lang="en-US"/>
              <a:t>Large enough to represent any UTF-8 code unit and has same size, signed-ness &amp; alignment as </a:t>
            </a:r>
            <a:r>
              <a:rPr lang="en-US" i="1"/>
              <a:t>unsigned char</a:t>
            </a:r>
          </a:p>
          <a:p>
            <a:r>
              <a:rPr lang="en-US"/>
              <a:t>Note that it is still a distinct type from </a:t>
            </a:r>
            <a:r>
              <a:rPr lang="en-US" i="1"/>
              <a:t>char</a:t>
            </a:r>
            <a:r>
              <a:rPr lang="en-US"/>
              <a:t> &amp; </a:t>
            </a:r>
            <a:r>
              <a:rPr lang="en-US" i="1"/>
              <a:t>unsigned</a:t>
            </a:r>
            <a:r>
              <a:rPr lang="en-US"/>
              <a:t> </a:t>
            </a:r>
            <a:r>
              <a:rPr lang="en-US" i="1"/>
              <a:t>char</a:t>
            </a:r>
          </a:p>
          <a:p>
            <a:r>
              <a:rPr lang="en-US"/>
              <a:t>The standard library also provides </a:t>
            </a:r>
            <a:r>
              <a:rPr lang="en-US" i="1"/>
              <a:t>std::u8string </a:t>
            </a:r>
            <a:r>
              <a:rPr lang="en-US"/>
              <a:t>to represent UTF-8 strings</a:t>
            </a:r>
          </a:p>
          <a:p>
            <a:pPr lvl="1"/>
            <a:r>
              <a:rPr lang="en-US"/>
              <a:t>alias of </a:t>
            </a:r>
            <a:r>
              <a:rPr lang="en-US" i="1"/>
              <a:t>std::</a:t>
            </a:r>
            <a:r>
              <a:rPr lang="en-US" i="1" err="1"/>
              <a:t>basic_string</a:t>
            </a:r>
            <a:r>
              <a:rPr lang="en-US" i="1"/>
              <a:t>&lt;char8_t&gt; </a:t>
            </a:r>
            <a:r>
              <a:rPr lang="en-US"/>
              <a:t>class</a:t>
            </a:r>
            <a:endParaRPr lang="en-IN"/>
          </a:p>
        </p:txBody>
      </p:sp>
    </p:spTree>
    <p:extLst>
      <p:ext uri="{BB962C8B-B14F-4D97-AF65-F5344CB8AC3E}">
        <p14:creationId xmlns:p14="http://schemas.microsoft.com/office/powerpoint/2010/main" val="34701064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F2A4-DC33-4B59-9003-C97B69112916}"/>
              </a:ext>
            </a:extLst>
          </p:cNvPr>
          <p:cNvSpPr>
            <a:spLocks noGrp="1"/>
          </p:cNvSpPr>
          <p:nvPr>
            <p:ph type="title"/>
          </p:nvPr>
        </p:nvSpPr>
        <p:spPr/>
        <p:txBody>
          <a:bodyPr/>
          <a:lstStyle/>
          <a:p>
            <a:r>
              <a:rPr lang="en-US"/>
              <a:t>Example</a:t>
            </a:r>
            <a:endParaRPr lang="en-IN"/>
          </a:p>
        </p:txBody>
      </p:sp>
      <p:graphicFrame>
        <p:nvGraphicFramePr>
          <p:cNvPr id="5" name="Table 5">
            <a:extLst>
              <a:ext uri="{FF2B5EF4-FFF2-40B4-BE49-F238E27FC236}">
                <a16:creationId xmlns:a16="http://schemas.microsoft.com/office/drawing/2014/main" id="{20B964D7-1DAB-4B4B-AA1A-B904D8707A5A}"/>
              </a:ext>
            </a:extLst>
          </p:cNvPr>
          <p:cNvGraphicFramePr>
            <a:graphicFrameLocks noGrp="1"/>
          </p:cNvGraphicFramePr>
          <p:nvPr>
            <p:ph idx="1"/>
          </p:nvPr>
        </p:nvGraphicFramePr>
        <p:xfrm>
          <a:off x="838200" y="1825625"/>
          <a:ext cx="10515600" cy="4609500"/>
        </p:xfrm>
        <a:graphic>
          <a:graphicData uri="http://schemas.openxmlformats.org/drawingml/2006/table">
            <a:tbl>
              <a:tblPr firstRow="1">
                <a:tableStyleId>{0660B408-B3CF-4A94-85FC-2B1E0A45F4A2}</a:tableStyleId>
              </a:tblPr>
              <a:tblGrid>
                <a:gridCol w="4636168">
                  <a:extLst>
                    <a:ext uri="{9D8B030D-6E8A-4147-A177-3AD203B41FA5}">
                      <a16:colId xmlns:a16="http://schemas.microsoft.com/office/drawing/2014/main" val="1192088238"/>
                    </a:ext>
                  </a:extLst>
                </a:gridCol>
                <a:gridCol w="2911643">
                  <a:extLst>
                    <a:ext uri="{9D8B030D-6E8A-4147-A177-3AD203B41FA5}">
                      <a16:colId xmlns:a16="http://schemas.microsoft.com/office/drawing/2014/main" val="3460495595"/>
                    </a:ext>
                  </a:extLst>
                </a:gridCol>
                <a:gridCol w="2967789">
                  <a:extLst>
                    <a:ext uri="{9D8B030D-6E8A-4147-A177-3AD203B41FA5}">
                      <a16:colId xmlns:a16="http://schemas.microsoft.com/office/drawing/2014/main" val="1472317838"/>
                    </a:ext>
                  </a:extLst>
                </a:gridCol>
              </a:tblGrid>
              <a:tr h="768250">
                <a:tc>
                  <a:txBody>
                    <a:bodyPr/>
                    <a:lstStyle/>
                    <a:p>
                      <a:pPr algn="ctr"/>
                      <a:r>
                        <a:rPr lang="en-US" sz="2400"/>
                        <a:t>Code</a:t>
                      </a:r>
                      <a:endParaRPr lang="en-IN" sz="2400"/>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tc>
                  <a:txBody>
                    <a:bodyPr/>
                    <a:lstStyle/>
                    <a:p>
                      <a:pPr algn="ctr"/>
                      <a:r>
                        <a:rPr lang="en-US" sz="2400"/>
                        <a:t>C++17</a:t>
                      </a:r>
                      <a:endParaRPr lang="en-IN" sz="2400"/>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tc>
                  <a:txBody>
                    <a:bodyPr/>
                    <a:lstStyle/>
                    <a:p>
                      <a:pPr algn="ctr"/>
                      <a:r>
                        <a:rPr lang="en-US" sz="2400"/>
                        <a:t>C++20</a:t>
                      </a:r>
                      <a:endParaRPr lang="en-IN" sz="2400"/>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tcPr>
                </a:tc>
                <a:extLst>
                  <a:ext uri="{0D108BD9-81ED-4DB2-BD59-A6C34878D82A}">
                    <a16:rowId xmlns:a16="http://schemas.microsoft.com/office/drawing/2014/main" val="2465313596"/>
                  </a:ext>
                </a:extLst>
              </a:tr>
              <a:tr h="768250">
                <a:tc>
                  <a:txBody>
                    <a:bodyPr/>
                    <a:lstStyle/>
                    <a:p>
                      <a:r>
                        <a:rPr lang="en-IN" sz="1800">
                          <a:solidFill>
                            <a:srgbClr val="D5A2DF"/>
                          </a:solidFill>
                          <a:effectLst/>
                          <a:latin typeface="JetBrains Mono" pitchFamily="2" charset="0"/>
                        </a:rPr>
                        <a:t>char</a:t>
                      </a:r>
                      <a:r>
                        <a:rPr lang="en-IN" sz="1800">
                          <a:latin typeface="JetBrains Mono" pitchFamily="2" charset="0"/>
                        </a:rPr>
                        <a:t>    </a:t>
                      </a:r>
                      <a:r>
                        <a:rPr lang="en-IN" sz="1800">
                          <a:solidFill>
                            <a:srgbClr val="C8C8C8"/>
                          </a:solidFill>
                          <a:effectLst/>
                          <a:latin typeface="JetBrains Mono" pitchFamily="2" charset="0"/>
                        </a:rPr>
                        <a:t>c1</a:t>
                      </a:r>
                      <a:r>
                        <a:rPr lang="en-IN" sz="1800">
                          <a:latin typeface="JetBrains Mono" pitchFamily="2" charset="0"/>
                        </a:rPr>
                        <a:t>      </a:t>
                      </a:r>
                      <a:r>
                        <a:rPr lang="en-IN" sz="1800">
                          <a:solidFill>
                            <a:srgbClr val="FFFFFF"/>
                          </a:solidFill>
                          <a:effectLst/>
                          <a:latin typeface="JetBrains Mono" pitchFamily="2" charset="0"/>
                        </a:rPr>
                        <a:t>=</a:t>
                      </a:r>
                      <a:r>
                        <a:rPr lang="en-IN" sz="1800">
                          <a:latin typeface="JetBrains Mono" pitchFamily="2" charset="0"/>
                        </a:rPr>
                        <a:t>   </a:t>
                      </a:r>
                      <a:r>
                        <a:rPr lang="en-IN" sz="1800">
                          <a:solidFill>
                            <a:srgbClr val="A31515"/>
                          </a:solidFill>
                          <a:effectLst/>
                          <a:latin typeface="JetBrains Mono" pitchFamily="2" charset="0"/>
                        </a:rPr>
                        <a:t>u8'</a:t>
                      </a:r>
                      <a:r>
                        <a:rPr lang="en-IN" sz="1800">
                          <a:solidFill>
                            <a:srgbClr val="C3E88D"/>
                          </a:solidFill>
                          <a:effectLst/>
                          <a:latin typeface="JetBrains Mono" pitchFamily="2" charset="0"/>
                        </a:rPr>
                        <a:t>A</a:t>
                      </a:r>
                      <a:r>
                        <a:rPr lang="en-IN" sz="1800">
                          <a:solidFill>
                            <a:srgbClr val="A31515"/>
                          </a:solidFill>
                          <a:effectLst/>
                          <a:latin typeface="JetBrains Mono" pitchFamily="2" charset="0"/>
                        </a:rPr>
                        <a:t>'</a:t>
                      </a:r>
                      <a:r>
                        <a:rPr lang="en-IN" sz="1800">
                          <a:latin typeface="JetBrains Mono" pitchFamily="2" charset="0"/>
                        </a:rPr>
                        <a:t> </a:t>
                      </a:r>
                      <a:r>
                        <a:rPr lang="en-IN" sz="1800">
                          <a:solidFill>
                            <a:srgbClr val="FFFFFF"/>
                          </a:solidFill>
                          <a:effectLst/>
                          <a:latin typeface="JetBrains Mono" pitchFamily="2" charset="0"/>
                        </a:rPr>
                        <a:t>;</a:t>
                      </a:r>
                      <a:r>
                        <a:rPr lang="en-IN" sz="1800">
                          <a:latin typeface="JetBrains Mono" pitchFamily="2" charset="0"/>
                        </a:rPr>
                        <a:t> </a:t>
                      </a:r>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solidFill>
                      <a:schemeClr val="bg1">
                        <a:lumMod val="85000"/>
                        <a:lumOff val="15000"/>
                      </a:schemeClr>
                    </a:solidFill>
                  </a:tcPr>
                </a:tc>
                <a:tc>
                  <a:txBody>
                    <a:bodyPr/>
                    <a:lstStyle/>
                    <a:p>
                      <a:r>
                        <a:rPr lang="en-US">
                          <a:solidFill>
                            <a:schemeClr val="tx1">
                              <a:lumMod val="95000"/>
                            </a:schemeClr>
                          </a:solidFill>
                        </a:rPr>
                        <a:t>Valid code</a:t>
                      </a:r>
                      <a:endParaRPr lang="en-IN">
                        <a:solidFill>
                          <a:schemeClr val="tx1">
                            <a:lumMod val="95000"/>
                          </a:schemeClr>
                        </a:solidFill>
                      </a:endParaRPr>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solidFill>
                      <a:schemeClr val="bg1">
                        <a:lumMod val="85000"/>
                        <a:lumOff val="15000"/>
                      </a:schemeClr>
                    </a:solidFill>
                  </a:tcPr>
                </a:tc>
                <a:tc>
                  <a:txBody>
                    <a:bodyPr/>
                    <a:lstStyle/>
                    <a:p>
                      <a:r>
                        <a:rPr lang="en-US">
                          <a:solidFill>
                            <a:schemeClr val="tx1">
                              <a:lumMod val="95000"/>
                            </a:schemeClr>
                          </a:solidFill>
                        </a:rPr>
                        <a:t>Conversion from char to char8_t</a:t>
                      </a:r>
                      <a:endParaRPr lang="en-IN">
                        <a:solidFill>
                          <a:schemeClr val="tx1">
                            <a:lumMod val="95000"/>
                          </a:schemeClr>
                        </a:solidFill>
                      </a:endParaRPr>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396460524"/>
                  </a:ext>
                </a:extLst>
              </a:tr>
              <a:tr h="768250">
                <a:tc>
                  <a:txBody>
                    <a:bodyPr/>
                    <a:lstStyle/>
                    <a:p>
                      <a:r>
                        <a:rPr lang="fr-FR" sz="1800">
                          <a:solidFill>
                            <a:srgbClr val="D5A2DF"/>
                          </a:solidFill>
                          <a:effectLst/>
                          <a:latin typeface="JetBrains Mono" pitchFamily="2" charset="0"/>
                        </a:rPr>
                        <a:t>char8_t</a:t>
                      </a:r>
                      <a:r>
                        <a:rPr lang="fr-FR" sz="1800">
                          <a:latin typeface="JetBrains Mono" pitchFamily="2" charset="0"/>
                        </a:rPr>
                        <a:t> </a:t>
                      </a:r>
                      <a:r>
                        <a:rPr lang="fr-FR" sz="1800">
                          <a:solidFill>
                            <a:srgbClr val="C8C8C8"/>
                          </a:solidFill>
                          <a:effectLst/>
                          <a:latin typeface="JetBrains Mono" pitchFamily="2" charset="0"/>
                        </a:rPr>
                        <a:t>c2</a:t>
                      </a:r>
                      <a:r>
                        <a:rPr lang="fr-FR" sz="1800">
                          <a:latin typeface="JetBrains Mono" pitchFamily="2" charset="0"/>
                        </a:rPr>
                        <a:t>      </a:t>
                      </a:r>
                      <a:r>
                        <a:rPr lang="fr-FR" sz="1800">
                          <a:solidFill>
                            <a:srgbClr val="FFFFFF"/>
                          </a:solidFill>
                          <a:effectLst/>
                          <a:latin typeface="JetBrains Mono" pitchFamily="2" charset="0"/>
                        </a:rPr>
                        <a:t>=</a:t>
                      </a:r>
                      <a:r>
                        <a:rPr lang="fr-FR" sz="1800">
                          <a:latin typeface="JetBrains Mono" pitchFamily="2" charset="0"/>
                        </a:rPr>
                        <a:t>   </a:t>
                      </a:r>
                      <a:r>
                        <a:rPr lang="fr-FR" sz="1800">
                          <a:solidFill>
                            <a:srgbClr val="A31515"/>
                          </a:solidFill>
                          <a:effectLst/>
                          <a:latin typeface="JetBrains Mono" pitchFamily="2" charset="0"/>
                        </a:rPr>
                        <a:t>u8'</a:t>
                      </a:r>
                      <a:r>
                        <a:rPr lang="fr-FR" sz="1800">
                          <a:solidFill>
                            <a:srgbClr val="C3E88D"/>
                          </a:solidFill>
                          <a:effectLst/>
                          <a:latin typeface="JetBrains Mono" pitchFamily="2" charset="0"/>
                        </a:rPr>
                        <a:t>B</a:t>
                      </a:r>
                      <a:r>
                        <a:rPr lang="fr-FR" sz="1800">
                          <a:solidFill>
                            <a:srgbClr val="A31515"/>
                          </a:solidFill>
                          <a:effectLst/>
                          <a:latin typeface="JetBrains Mono" pitchFamily="2" charset="0"/>
                        </a:rPr>
                        <a:t>'</a:t>
                      </a:r>
                      <a:r>
                        <a:rPr lang="fr-FR" sz="1800">
                          <a:latin typeface="JetBrains Mono" pitchFamily="2" charset="0"/>
                        </a:rPr>
                        <a:t> </a:t>
                      </a:r>
                      <a:r>
                        <a:rPr lang="fr-FR" sz="1800">
                          <a:solidFill>
                            <a:srgbClr val="FFFFFF"/>
                          </a:solidFill>
                          <a:effectLst/>
                          <a:latin typeface="JetBrains Mono" pitchFamily="2" charset="0"/>
                        </a:rPr>
                        <a:t>;</a:t>
                      </a:r>
                      <a:r>
                        <a:rPr lang="fr-FR" sz="1800">
                          <a:latin typeface="JetBrains Mono" pitchFamily="2" charset="0"/>
                        </a:rPr>
                        <a:t> </a:t>
                      </a:r>
                      <a:endParaRPr lang="en-IN" sz="1800">
                        <a:latin typeface="JetBrains Mono" pitchFamily="2" charset="0"/>
                      </a:endParaRPr>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solidFill>
                      <a:schemeClr val="bg1">
                        <a:lumMod val="85000"/>
                        <a:lumOff val="15000"/>
                      </a:schemeClr>
                    </a:solidFill>
                  </a:tcPr>
                </a:tc>
                <a:tc>
                  <a:txBody>
                    <a:bodyPr/>
                    <a:lstStyle/>
                    <a:p>
                      <a:r>
                        <a:rPr lang="en-US">
                          <a:solidFill>
                            <a:schemeClr val="tx1">
                              <a:lumMod val="95000"/>
                            </a:schemeClr>
                          </a:solidFill>
                        </a:rPr>
                        <a:t>NA</a:t>
                      </a:r>
                      <a:endParaRPr lang="en-IN">
                        <a:solidFill>
                          <a:schemeClr val="tx1">
                            <a:lumMod val="95000"/>
                          </a:schemeClr>
                        </a:solidFill>
                      </a:endParaRPr>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solidFill>
                      <a:schemeClr val="bg1">
                        <a:lumMod val="85000"/>
                        <a:lumOff val="15000"/>
                      </a:schemeClr>
                    </a:solidFill>
                  </a:tcPr>
                </a:tc>
                <a:tc>
                  <a:txBody>
                    <a:bodyPr/>
                    <a:lstStyle/>
                    <a:p>
                      <a:r>
                        <a:rPr lang="en-US">
                          <a:solidFill>
                            <a:schemeClr val="tx1">
                              <a:lumMod val="95000"/>
                            </a:schemeClr>
                          </a:solidFill>
                        </a:rPr>
                        <a:t>Valid code</a:t>
                      </a:r>
                      <a:endParaRPr lang="en-IN">
                        <a:solidFill>
                          <a:schemeClr val="tx1">
                            <a:lumMod val="95000"/>
                          </a:schemeClr>
                        </a:solidFill>
                      </a:endParaRPr>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2351957703"/>
                  </a:ext>
                </a:extLst>
              </a:tr>
              <a:tr h="768250">
                <a:tc>
                  <a:txBody>
                    <a:bodyPr/>
                    <a:lstStyle/>
                    <a:p>
                      <a:r>
                        <a:rPr lang="en-IN" sz="1800" err="1">
                          <a:solidFill>
                            <a:srgbClr val="D5A2DF"/>
                          </a:solidFill>
                          <a:effectLst/>
                          <a:latin typeface="JetBrains Mono" pitchFamily="2" charset="0"/>
                        </a:rPr>
                        <a:t>const</a:t>
                      </a:r>
                      <a:r>
                        <a:rPr lang="en-IN" sz="1800">
                          <a:latin typeface="JetBrains Mono" pitchFamily="2" charset="0"/>
                        </a:rPr>
                        <a:t>   </a:t>
                      </a:r>
                      <a:r>
                        <a:rPr lang="en-IN" sz="1800">
                          <a:solidFill>
                            <a:srgbClr val="D5A2DF"/>
                          </a:solidFill>
                          <a:effectLst/>
                          <a:latin typeface="JetBrains Mono" pitchFamily="2" charset="0"/>
                        </a:rPr>
                        <a:t>char</a:t>
                      </a:r>
                      <a:r>
                        <a:rPr lang="en-IN" sz="1800">
                          <a:latin typeface="JetBrains Mono" pitchFamily="2" charset="0"/>
                        </a:rPr>
                        <a:t>    </a:t>
                      </a:r>
                      <a:r>
                        <a:rPr lang="en-IN" sz="1800">
                          <a:solidFill>
                            <a:srgbClr val="FFFFFF"/>
                          </a:solidFill>
                          <a:effectLst/>
                          <a:latin typeface="JetBrains Mono" pitchFamily="2" charset="0"/>
                        </a:rPr>
                        <a:t>*</a:t>
                      </a:r>
                      <a:r>
                        <a:rPr lang="en-IN" sz="1800">
                          <a:solidFill>
                            <a:srgbClr val="C8C8C8"/>
                          </a:solidFill>
                          <a:effectLst/>
                          <a:latin typeface="JetBrains Mono" pitchFamily="2" charset="0"/>
                        </a:rPr>
                        <a:t>p1</a:t>
                      </a:r>
                      <a:r>
                        <a:rPr lang="en-IN" sz="1800">
                          <a:latin typeface="JetBrains Mono" pitchFamily="2" charset="0"/>
                        </a:rPr>
                        <a:t>  </a:t>
                      </a:r>
                      <a:r>
                        <a:rPr lang="en-IN" sz="1800">
                          <a:solidFill>
                            <a:srgbClr val="FFFFFF"/>
                          </a:solidFill>
                          <a:effectLst/>
                          <a:latin typeface="JetBrains Mono" pitchFamily="2" charset="0"/>
                        </a:rPr>
                        <a:t>=</a:t>
                      </a:r>
                      <a:r>
                        <a:rPr lang="en-IN" sz="1800">
                          <a:latin typeface="JetBrains Mono" pitchFamily="2" charset="0"/>
                        </a:rPr>
                        <a:t>     </a:t>
                      </a:r>
                      <a:r>
                        <a:rPr lang="en-IN" sz="1800">
                          <a:solidFill>
                            <a:srgbClr val="A31515"/>
                          </a:solidFill>
                          <a:effectLst/>
                          <a:latin typeface="JetBrains Mono" pitchFamily="2" charset="0"/>
                        </a:rPr>
                        <a:t>u8"</a:t>
                      </a:r>
                      <a:r>
                        <a:rPr lang="en-IN" sz="1800">
                          <a:solidFill>
                            <a:srgbClr val="C3E88D"/>
                          </a:solidFill>
                          <a:effectLst/>
                          <a:latin typeface="JetBrains Mono" pitchFamily="2" charset="0"/>
                        </a:rPr>
                        <a:t>C++17</a:t>
                      </a:r>
                      <a:r>
                        <a:rPr lang="en-IN" sz="1800">
                          <a:solidFill>
                            <a:srgbClr val="A31515"/>
                          </a:solidFill>
                          <a:effectLst/>
                          <a:latin typeface="JetBrains Mono" pitchFamily="2" charset="0"/>
                        </a:rPr>
                        <a:t>"</a:t>
                      </a:r>
                      <a:r>
                        <a:rPr lang="en-IN" sz="1800">
                          <a:latin typeface="JetBrains Mono" pitchFamily="2" charset="0"/>
                        </a:rPr>
                        <a:t> </a:t>
                      </a:r>
                      <a:r>
                        <a:rPr lang="en-IN" sz="1800">
                          <a:solidFill>
                            <a:srgbClr val="FFFFFF"/>
                          </a:solidFill>
                          <a:effectLst/>
                          <a:latin typeface="JetBrains Mono" pitchFamily="2" charset="0"/>
                        </a:rPr>
                        <a:t>;</a:t>
                      </a:r>
                      <a:r>
                        <a:rPr lang="en-IN" sz="1800">
                          <a:latin typeface="JetBrains Mono" pitchFamily="2" charset="0"/>
                        </a:rPr>
                        <a:t> </a:t>
                      </a:r>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solidFill>
                      <a:schemeClr val="bg1">
                        <a:lumMod val="85000"/>
                        <a:lumOff val="15000"/>
                      </a:schemeClr>
                    </a:solidFill>
                  </a:tcPr>
                </a:tc>
                <a:tc>
                  <a:txBody>
                    <a:bodyPr/>
                    <a:lstStyle/>
                    <a:p>
                      <a:r>
                        <a:rPr lang="en-US">
                          <a:solidFill>
                            <a:schemeClr val="tx1">
                              <a:lumMod val="95000"/>
                            </a:schemeClr>
                          </a:solidFill>
                        </a:rPr>
                        <a:t>Valid code</a:t>
                      </a:r>
                      <a:endParaRPr lang="en-IN">
                        <a:solidFill>
                          <a:schemeClr val="tx1">
                            <a:lumMod val="95000"/>
                          </a:schemeClr>
                        </a:solidFill>
                      </a:endParaRPr>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solidFill>
                      <a:schemeClr val="bg1">
                        <a:lumMod val="85000"/>
                        <a:lumOff val="15000"/>
                      </a:schemeClr>
                    </a:solidFill>
                  </a:tcPr>
                </a:tc>
                <a:tc>
                  <a:txBody>
                    <a:bodyPr/>
                    <a:lstStyle/>
                    <a:p>
                      <a:r>
                        <a:rPr lang="en-US">
                          <a:solidFill>
                            <a:schemeClr val="tx1">
                              <a:lumMod val="95000"/>
                            </a:schemeClr>
                          </a:solidFill>
                        </a:rPr>
                        <a:t>Ill-formed</a:t>
                      </a:r>
                      <a:endParaRPr lang="en-IN">
                        <a:solidFill>
                          <a:schemeClr val="tx1">
                            <a:lumMod val="95000"/>
                          </a:schemeClr>
                        </a:solidFill>
                      </a:endParaRPr>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1799912218"/>
                  </a:ext>
                </a:extLst>
              </a:tr>
              <a:tr h="768250">
                <a:tc>
                  <a:txBody>
                    <a:bodyPr/>
                    <a:lstStyle/>
                    <a:p>
                      <a:r>
                        <a:rPr lang="fr-FR" sz="1800" err="1">
                          <a:solidFill>
                            <a:srgbClr val="D5A2DF"/>
                          </a:solidFill>
                          <a:effectLst/>
                          <a:latin typeface="JetBrains Mono" pitchFamily="2" charset="0"/>
                        </a:rPr>
                        <a:t>const</a:t>
                      </a:r>
                      <a:r>
                        <a:rPr lang="fr-FR" sz="1800">
                          <a:latin typeface="JetBrains Mono" pitchFamily="2" charset="0"/>
                        </a:rPr>
                        <a:t>   </a:t>
                      </a:r>
                      <a:r>
                        <a:rPr lang="fr-FR" sz="1800">
                          <a:solidFill>
                            <a:srgbClr val="D5A2DF"/>
                          </a:solidFill>
                          <a:effectLst/>
                          <a:latin typeface="JetBrains Mono" pitchFamily="2" charset="0"/>
                        </a:rPr>
                        <a:t>char8_t</a:t>
                      </a:r>
                      <a:r>
                        <a:rPr lang="fr-FR" sz="1800">
                          <a:latin typeface="JetBrains Mono" pitchFamily="2" charset="0"/>
                        </a:rPr>
                        <a:t> </a:t>
                      </a:r>
                      <a:r>
                        <a:rPr lang="fr-FR" sz="1800">
                          <a:solidFill>
                            <a:srgbClr val="FFFFFF"/>
                          </a:solidFill>
                          <a:effectLst/>
                          <a:latin typeface="JetBrains Mono" pitchFamily="2" charset="0"/>
                        </a:rPr>
                        <a:t>*</a:t>
                      </a:r>
                      <a:r>
                        <a:rPr lang="fr-FR" sz="1800">
                          <a:solidFill>
                            <a:srgbClr val="C8C8C8"/>
                          </a:solidFill>
                          <a:effectLst/>
                          <a:latin typeface="JetBrains Mono" pitchFamily="2" charset="0"/>
                        </a:rPr>
                        <a:t>p2</a:t>
                      </a:r>
                      <a:r>
                        <a:rPr lang="fr-FR" sz="1800">
                          <a:latin typeface="JetBrains Mono" pitchFamily="2" charset="0"/>
                        </a:rPr>
                        <a:t> </a:t>
                      </a:r>
                      <a:r>
                        <a:rPr lang="fr-FR" sz="1800">
                          <a:solidFill>
                            <a:srgbClr val="FFFFFF"/>
                          </a:solidFill>
                          <a:effectLst/>
                          <a:latin typeface="JetBrains Mono" pitchFamily="2" charset="0"/>
                        </a:rPr>
                        <a:t>=</a:t>
                      </a:r>
                      <a:r>
                        <a:rPr lang="fr-FR" sz="1800">
                          <a:latin typeface="JetBrains Mono" pitchFamily="2" charset="0"/>
                        </a:rPr>
                        <a:t>     </a:t>
                      </a:r>
                      <a:r>
                        <a:rPr lang="fr-FR" sz="1800">
                          <a:solidFill>
                            <a:srgbClr val="A31515"/>
                          </a:solidFill>
                          <a:effectLst/>
                          <a:latin typeface="JetBrains Mono" pitchFamily="2" charset="0"/>
                        </a:rPr>
                        <a:t>u8"</a:t>
                      </a:r>
                      <a:r>
                        <a:rPr lang="fr-FR" sz="1800">
                          <a:solidFill>
                            <a:srgbClr val="C3E88D"/>
                          </a:solidFill>
                          <a:effectLst/>
                          <a:latin typeface="JetBrains Mono" pitchFamily="2" charset="0"/>
                        </a:rPr>
                        <a:t>C++20</a:t>
                      </a:r>
                      <a:r>
                        <a:rPr lang="fr-FR" sz="1800">
                          <a:solidFill>
                            <a:srgbClr val="A31515"/>
                          </a:solidFill>
                          <a:effectLst/>
                          <a:latin typeface="JetBrains Mono" pitchFamily="2" charset="0"/>
                        </a:rPr>
                        <a:t>"</a:t>
                      </a:r>
                      <a:r>
                        <a:rPr lang="fr-FR" sz="1800">
                          <a:latin typeface="JetBrains Mono" pitchFamily="2" charset="0"/>
                        </a:rPr>
                        <a:t> </a:t>
                      </a:r>
                      <a:r>
                        <a:rPr lang="fr-FR" sz="1800">
                          <a:solidFill>
                            <a:srgbClr val="FFFFFF"/>
                          </a:solidFill>
                          <a:effectLst/>
                          <a:latin typeface="JetBrains Mono" pitchFamily="2" charset="0"/>
                        </a:rPr>
                        <a:t>;</a:t>
                      </a:r>
                      <a:r>
                        <a:rPr lang="fr-FR" sz="1800">
                          <a:latin typeface="JetBrains Mono" pitchFamily="2" charset="0"/>
                        </a:rPr>
                        <a:t> </a:t>
                      </a:r>
                      <a:endParaRPr lang="en-IN" sz="1800">
                        <a:latin typeface="JetBrains Mono" pitchFamily="2" charset="0"/>
                      </a:endParaRPr>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solidFill>
                      <a:schemeClr val="bg1">
                        <a:lumMod val="85000"/>
                        <a:lumOff val="15000"/>
                      </a:schemeClr>
                    </a:solidFill>
                  </a:tcPr>
                </a:tc>
                <a:tc>
                  <a:txBody>
                    <a:bodyPr/>
                    <a:lstStyle/>
                    <a:p>
                      <a:r>
                        <a:rPr lang="en-US">
                          <a:solidFill>
                            <a:schemeClr val="tx1">
                              <a:lumMod val="95000"/>
                            </a:schemeClr>
                          </a:solidFill>
                        </a:rPr>
                        <a:t>NA</a:t>
                      </a:r>
                      <a:endParaRPr lang="en-IN">
                        <a:solidFill>
                          <a:schemeClr val="tx1">
                            <a:lumMod val="95000"/>
                          </a:schemeClr>
                        </a:solidFill>
                      </a:endParaRPr>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solidFill>
                      <a:schemeClr val="bg1">
                        <a:lumMod val="85000"/>
                        <a:lumOff val="15000"/>
                      </a:schemeClr>
                    </a:solidFill>
                  </a:tcPr>
                </a:tc>
                <a:tc>
                  <a:txBody>
                    <a:bodyPr/>
                    <a:lstStyle/>
                    <a:p>
                      <a:r>
                        <a:rPr lang="en-US">
                          <a:solidFill>
                            <a:schemeClr val="tx1">
                              <a:lumMod val="95000"/>
                            </a:schemeClr>
                          </a:solidFill>
                        </a:rPr>
                        <a:t>Valid code</a:t>
                      </a:r>
                      <a:endParaRPr lang="en-IN">
                        <a:solidFill>
                          <a:schemeClr val="tx1">
                            <a:lumMod val="95000"/>
                          </a:schemeClr>
                        </a:solidFill>
                      </a:endParaRPr>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1163824431"/>
                  </a:ext>
                </a:extLst>
              </a:tr>
              <a:tr h="768250">
                <a:tc>
                  <a:txBody>
                    <a:bodyPr/>
                    <a:lstStyle/>
                    <a:p>
                      <a:r>
                        <a:rPr lang="pl-PL">
                          <a:solidFill>
                            <a:srgbClr val="D5A2DF"/>
                          </a:solidFill>
                          <a:effectLst/>
                          <a:latin typeface="JetBrains Mono" pitchFamily="2" charset="0"/>
                        </a:rPr>
                        <a:t>auto</a:t>
                      </a:r>
                      <a:r>
                        <a:rPr lang="pl-PL">
                          <a:latin typeface="JetBrains Mono" pitchFamily="2" charset="0"/>
                        </a:rPr>
                        <a:t> </a:t>
                      </a:r>
                      <a:r>
                        <a:rPr lang="pl-PL">
                          <a:solidFill>
                            <a:srgbClr val="C8C8C8"/>
                          </a:solidFill>
                          <a:effectLst/>
                          <a:latin typeface="JetBrains Mono" pitchFamily="2" charset="0"/>
                        </a:rPr>
                        <a:t>str1</a:t>
                      </a:r>
                      <a:r>
                        <a:rPr lang="en-US">
                          <a:solidFill>
                            <a:srgbClr val="C8C8C8"/>
                          </a:solidFill>
                          <a:effectLst/>
                          <a:latin typeface="JetBrains Mono" pitchFamily="2" charset="0"/>
                        </a:rPr>
                        <a:t> </a:t>
                      </a:r>
                      <a:r>
                        <a:rPr lang="pl-PL">
                          <a:latin typeface="JetBrains Mono" pitchFamily="2" charset="0"/>
                        </a:rPr>
                        <a:t> </a:t>
                      </a:r>
                      <a:r>
                        <a:rPr lang="pl-PL">
                          <a:solidFill>
                            <a:srgbClr val="FFFFFF"/>
                          </a:solidFill>
                          <a:effectLst/>
                          <a:latin typeface="JetBrains Mono" pitchFamily="2" charset="0"/>
                        </a:rPr>
                        <a:t>=</a:t>
                      </a:r>
                      <a:r>
                        <a:rPr lang="pl-PL">
                          <a:latin typeface="JetBrains Mono" pitchFamily="2" charset="0"/>
                        </a:rPr>
                        <a:t> </a:t>
                      </a:r>
                      <a:r>
                        <a:rPr lang="en-US">
                          <a:latin typeface="JetBrains Mono" pitchFamily="2" charset="0"/>
                        </a:rPr>
                        <a:t> </a:t>
                      </a:r>
                      <a:r>
                        <a:rPr lang="pl-PL">
                          <a:solidFill>
                            <a:srgbClr val="C3E88D"/>
                          </a:solidFill>
                          <a:effectLst/>
                          <a:latin typeface="JetBrains Mono" pitchFamily="2" charset="0"/>
                        </a:rPr>
                        <a:t>u8"C++20"</a:t>
                      </a:r>
                      <a:r>
                        <a:rPr lang="pl-PL">
                          <a:solidFill>
                            <a:srgbClr val="7B6FC4"/>
                          </a:solidFill>
                          <a:effectLst/>
                          <a:latin typeface="JetBrains Mono" pitchFamily="2" charset="0"/>
                        </a:rPr>
                        <a:t>s</a:t>
                      </a:r>
                      <a:r>
                        <a:rPr lang="pl-PL">
                          <a:latin typeface="JetBrains Mono" pitchFamily="2" charset="0"/>
                        </a:rPr>
                        <a:t> </a:t>
                      </a:r>
                      <a:r>
                        <a:rPr lang="pl-PL">
                          <a:solidFill>
                            <a:srgbClr val="FFFFFF"/>
                          </a:solidFill>
                          <a:effectLst/>
                          <a:latin typeface="JetBrains Mono" pitchFamily="2" charset="0"/>
                        </a:rPr>
                        <a:t>;</a:t>
                      </a:r>
                      <a:r>
                        <a:rPr lang="pl-PL">
                          <a:latin typeface="JetBrains Mono" pitchFamily="2" charset="0"/>
                        </a:rPr>
                        <a:t> </a:t>
                      </a:r>
                      <a:endParaRPr lang="en-IN" sz="1800">
                        <a:latin typeface="JetBrains Mono" pitchFamily="2" charset="0"/>
                      </a:endParaRPr>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solidFill>
                      <a:schemeClr val="bg1">
                        <a:lumMod val="85000"/>
                        <a:lumOff val="15000"/>
                      </a:schemeClr>
                    </a:solidFill>
                  </a:tcPr>
                </a:tc>
                <a:tc>
                  <a:txBody>
                    <a:bodyPr/>
                    <a:lstStyle/>
                    <a:p>
                      <a:r>
                        <a:rPr lang="en-US">
                          <a:solidFill>
                            <a:schemeClr val="tx1">
                              <a:lumMod val="95000"/>
                            </a:schemeClr>
                          </a:solidFill>
                        </a:rPr>
                        <a:t>std::string</a:t>
                      </a:r>
                      <a:endParaRPr lang="en-IN">
                        <a:solidFill>
                          <a:schemeClr val="tx1">
                            <a:lumMod val="95000"/>
                          </a:schemeClr>
                        </a:solidFill>
                      </a:endParaRPr>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solidFill>
                      <a:schemeClr val="bg1">
                        <a:lumMod val="85000"/>
                        <a:lumOff val="15000"/>
                      </a:schemeClr>
                    </a:solidFill>
                  </a:tcPr>
                </a:tc>
                <a:tc>
                  <a:txBody>
                    <a:bodyPr/>
                    <a:lstStyle/>
                    <a:p>
                      <a:r>
                        <a:rPr lang="en-US">
                          <a:solidFill>
                            <a:schemeClr val="tx1">
                              <a:lumMod val="95000"/>
                            </a:schemeClr>
                          </a:solidFill>
                        </a:rPr>
                        <a:t>std::u8string</a:t>
                      </a:r>
                      <a:endParaRPr lang="en-IN">
                        <a:solidFill>
                          <a:schemeClr val="tx1">
                            <a:lumMod val="95000"/>
                          </a:schemeClr>
                        </a:solidFill>
                      </a:endParaRPr>
                    </a:p>
                  </a:txBody>
                  <a:tcPr anchor="ctr">
                    <a:lnL w="12700" cap="flat" cmpd="sng" algn="ctr">
                      <a:solidFill>
                        <a:schemeClr val="tx1">
                          <a:lumMod val="95000"/>
                        </a:schemeClr>
                      </a:solidFill>
                      <a:prstDash val="solid"/>
                      <a:round/>
                      <a:headEnd type="none" w="med" len="med"/>
                      <a:tailEnd type="none" w="med" len="med"/>
                    </a:lnL>
                    <a:lnR w="12700" cap="flat" cmpd="sng" algn="ctr">
                      <a:solidFill>
                        <a:schemeClr val="tx1">
                          <a:lumMod val="95000"/>
                        </a:schemeClr>
                      </a:solidFill>
                      <a:prstDash val="solid"/>
                      <a:round/>
                      <a:headEnd type="none" w="med" len="med"/>
                      <a:tailEnd type="none" w="med" len="med"/>
                    </a:lnR>
                    <a:lnT w="12700" cap="flat" cmpd="sng" algn="ctr">
                      <a:solidFill>
                        <a:schemeClr val="tx1">
                          <a:lumMod val="95000"/>
                        </a:schemeClr>
                      </a:solidFill>
                      <a:prstDash val="solid"/>
                      <a:round/>
                      <a:headEnd type="none" w="med" len="med"/>
                      <a:tailEnd type="none" w="med" len="med"/>
                    </a:lnT>
                    <a:lnB w="12700" cap="flat" cmpd="sng" algn="ctr">
                      <a:solidFill>
                        <a:schemeClr val="tx1">
                          <a:lumMod val="95000"/>
                        </a:schemeClr>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583001957"/>
                  </a:ext>
                </a:extLst>
              </a:tr>
            </a:tbl>
          </a:graphicData>
        </a:graphic>
      </p:graphicFrame>
    </p:spTree>
    <p:extLst>
      <p:ext uri="{BB962C8B-B14F-4D97-AF65-F5344CB8AC3E}">
        <p14:creationId xmlns:p14="http://schemas.microsoft.com/office/powerpoint/2010/main" val="40651433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E233-0DA3-4BAC-9E6C-FDDDA485C105}"/>
              </a:ext>
            </a:extLst>
          </p:cNvPr>
          <p:cNvSpPr>
            <a:spLocks noGrp="1"/>
          </p:cNvSpPr>
          <p:nvPr>
            <p:ph type="title"/>
          </p:nvPr>
        </p:nvSpPr>
        <p:spPr/>
        <p:txBody>
          <a:bodyPr/>
          <a:lstStyle/>
          <a:p>
            <a:r>
              <a:rPr lang="en-US"/>
              <a:t>Why char8_t</a:t>
            </a:r>
            <a:endParaRPr lang="en-IN"/>
          </a:p>
        </p:txBody>
      </p:sp>
      <p:sp>
        <p:nvSpPr>
          <p:cNvPr id="3" name="Content Placeholder 2">
            <a:extLst>
              <a:ext uri="{FF2B5EF4-FFF2-40B4-BE49-F238E27FC236}">
                <a16:creationId xmlns:a16="http://schemas.microsoft.com/office/drawing/2014/main" id="{4A4968C5-8A97-4166-8C95-4560131B654A}"/>
              </a:ext>
            </a:extLst>
          </p:cNvPr>
          <p:cNvSpPr>
            <a:spLocks noGrp="1"/>
          </p:cNvSpPr>
          <p:nvPr>
            <p:ph idx="1"/>
          </p:nvPr>
        </p:nvSpPr>
        <p:spPr/>
        <p:txBody>
          <a:bodyPr/>
          <a:lstStyle/>
          <a:p>
            <a:r>
              <a:rPr lang="en-US"/>
              <a:t>To provide a distinct type for UTF-8 characters</a:t>
            </a:r>
          </a:p>
          <a:p>
            <a:r>
              <a:rPr lang="en-US"/>
              <a:t>To enable overloading for ordinary string literals vs UTF-8 string literals</a:t>
            </a:r>
          </a:p>
          <a:p>
            <a:r>
              <a:rPr lang="en-US"/>
              <a:t>Ensures UTF-8 type is </a:t>
            </a:r>
            <a:r>
              <a:rPr lang="en-US" i="1"/>
              <a:t>unsigned</a:t>
            </a:r>
          </a:p>
          <a:p>
            <a:r>
              <a:rPr lang="en-US"/>
              <a:t>Compilers may be able to optimize this type better as it is not used to alias other types</a:t>
            </a:r>
            <a:endParaRPr lang="en-IN"/>
          </a:p>
        </p:txBody>
      </p:sp>
    </p:spTree>
    <p:extLst>
      <p:ext uri="{BB962C8B-B14F-4D97-AF65-F5344CB8AC3E}">
        <p14:creationId xmlns:p14="http://schemas.microsoft.com/office/powerpoint/2010/main" val="318393939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3B06-8415-4F64-8B64-39675A604191}"/>
              </a:ext>
            </a:extLst>
          </p:cNvPr>
          <p:cNvSpPr>
            <a:spLocks noGrp="1"/>
          </p:cNvSpPr>
          <p:nvPr>
            <p:ph type="title"/>
          </p:nvPr>
        </p:nvSpPr>
        <p:spPr/>
        <p:txBody>
          <a:bodyPr/>
          <a:lstStyle/>
          <a:p>
            <a:r>
              <a:rPr lang="en-US"/>
              <a:t>Summary</a:t>
            </a:r>
            <a:endParaRPr lang="en-IN"/>
          </a:p>
        </p:txBody>
      </p:sp>
      <p:sp>
        <p:nvSpPr>
          <p:cNvPr id="3" name="Content Placeholder 2">
            <a:extLst>
              <a:ext uri="{FF2B5EF4-FFF2-40B4-BE49-F238E27FC236}">
                <a16:creationId xmlns:a16="http://schemas.microsoft.com/office/drawing/2014/main" id="{B72CDC14-CD99-4221-9B15-8309E3B407E3}"/>
              </a:ext>
            </a:extLst>
          </p:cNvPr>
          <p:cNvSpPr>
            <a:spLocks noGrp="1"/>
          </p:cNvSpPr>
          <p:nvPr>
            <p:ph idx="1"/>
          </p:nvPr>
        </p:nvSpPr>
        <p:spPr/>
        <p:txBody>
          <a:bodyPr>
            <a:normAutofit fontScale="92500" lnSpcReduction="10000"/>
          </a:bodyPr>
          <a:lstStyle/>
          <a:p>
            <a:r>
              <a:rPr lang="en-US" i="1"/>
              <a:t>char8_t </a:t>
            </a:r>
            <a:r>
              <a:rPr lang="en-US"/>
              <a:t>representation is similar to </a:t>
            </a:r>
            <a:r>
              <a:rPr lang="en-US" i="1"/>
              <a:t>unsigned char</a:t>
            </a:r>
          </a:p>
          <a:p>
            <a:r>
              <a:rPr lang="en-US"/>
              <a:t>But unlike </a:t>
            </a:r>
            <a:r>
              <a:rPr lang="en-US" i="1"/>
              <a:t>unsigned char</a:t>
            </a:r>
            <a:r>
              <a:rPr lang="en-US"/>
              <a:t>, it cannot be used as underlying storage for other types</a:t>
            </a:r>
          </a:p>
          <a:p>
            <a:pPr lvl="1"/>
            <a:r>
              <a:rPr lang="en-US"/>
              <a:t>cannot alias other types</a:t>
            </a:r>
          </a:p>
          <a:p>
            <a:r>
              <a:rPr lang="en-IN"/>
              <a:t>A sequence of </a:t>
            </a:r>
            <a:r>
              <a:rPr lang="en-IN" i="1"/>
              <a:t>char8_t</a:t>
            </a:r>
            <a:r>
              <a:rPr lang="en-IN"/>
              <a:t> characters can be accessed through </a:t>
            </a:r>
            <a:r>
              <a:rPr lang="en-IN" i="1"/>
              <a:t>char</a:t>
            </a:r>
            <a:r>
              <a:rPr lang="en-IN"/>
              <a:t> &amp; </a:t>
            </a:r>
            <a:r>
              <a:rPr lang="en-IN" i="1"/>
              <a:t>unsigned</a:t>
            </a:r>
            <a:r>
              <a:rPr lang="en-IN"/>
              <a:t> </a:t>
            </a:r>
            <a:r>
              <a:rPr lang="en-IN" i="1"/>
              <a:t>char</a:t>
            </a:r>
            <a:r>
              <a:rPr lang="en-IN"/>
              <a:t> pointers but not the other way round</a:t>
            </a:r>
          </a:p>
          <a:p>
            <a:r>
              <a:rPr lang="en-IN"/>
              <a:t>This breaks existing C++17 code that uses </a:t>
            </a:r>
            <a:r>
              <a:rPr lang="en-IN" i="1"/>
              <a:t>char </a:t>
            </a:r>
            <a:r>
              <a:rPr lang="en-IN"/>
              <a:t>or </a:t>
            </a:r>
            <a:r>
              <a:rPr lang="en-IN" i="1"/>
              <a:t>unsigned</a:t>
            </a:r>
            <a:r>
              <a:rPr lang="en-IN"/>
              <a:t> </a:t>
            </a:r>
            <a:r>
              <a:rPr lang="en-IN" i="1"/>
              <a:t>char</a:t>
            </a:r>
            <a:r>
              <a:rPr lang="en-IN"/>
              <a:t> to represent UTF-8 characters</a:t>
            </a:r>
          </a:p>
          <a:p>
            <a:pPr lvl="1"/>
            <a:r>
              <a:rPr lang="en-IN"/>
              <a:t>use explicit cast to convert</a:t>
            </a:r>
          </a:p>
        </p:txBody>
      </p:sp>
    </p:spTree>
    <p:extLst>
      <p:ext uri="{BB962C8B-B14F-4D97-AF65-F5344CB8AC3E}">
        <p14:creationId xmlns:p14="http://schemas.microsoft.com/office/powerpoint/2010/main" val="26258825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66AF-3A9D-42FD-B231-47EA52F9A164}"/>
              </a:ext>
            </a:extLst>
          </p:cNvPr>
          <p:cNvSpPr>
            <a:spLocks noGrp="1"/>
          </p:cNvSpPr>
          <p:nvPr>
            <p:ph type="title"/>
          </p:nvPr>
        </p:nvSpPr>
        <p:spPr/>
        <p:txBody>
          <a:bodyPr/>
          <a:lstStyle/>
          <a:p>
            <a:r>
              <a:rPr lang="en-US"/>
              <a:t>Structured Bindings</a:t>
            </a:r>
            <a:endParaRPr lang="en-IN"/>
          </a:p>
        </p:txBody>
      </p:sp>
      <p:sp>
        <p:nvSpPr>
          <p:cNvPr id="3" name="Content Placeholder 2">
            <a:extLst>
              <a:ext uri="{FF2B5EF4-FFF2-40B4-BE49-F238E27FC236}">
                <a16:creationId xmlns:a16="http://schemas.microsoft.com/office/drawing/2014/main" id="{8E9706C3-5823-4D94-8143-67811DD167DF}"/>
              </a:ext>
            </a:extLst>
          </p:cNvPr>
          <p:cNvSpPr>
            <a:spLocks noGrp="1"/>
          </p:cNvSpPr>
          <p:nvPr>
            <p:ph idx="1"/>
          </p:nvPr>
        </p:nvSpPr>
        <p:spPr/>
        <p:txBody>
          <a:bodyPr>
            <a:normAutofit/>
          </a:bodyPr>
          <a:lstStyle/>
          <a:p>
            <a:r>
              <a:rPr lang="en-US"/>
              <a:t>Enables you to bind names to parts or elements of an initializer</a:t>
            </a:r>
          </a:p>
          <a:p>
            <a:r>
              <a:rPr lang="en-US"/>
              <a:t>The initializer could be a tuple, class or an array</a:t>
            </a:r>
          </a:p>
          <a:p>
            <a:pPr lvl="1"/>
            <a:r>
              <a:rPr lang="en-US"/>
              <a:t>For classes, the members must be public</a:t>
            </a:r>
          </a:p>
          <a:p>
            <a:r>
              <a:rPr lang="en-US"/>
              <a:t>Creates aliases to the parts of the initializer by introducing names in the surrounding scope</a:t>
            </a:r>
          </a:p>
          <a:p>
            <a:r>
              <a:rPr lang="en-US"/>
              <a:t>These names are called structured bindings</a:t>
            </a:r>
          </a:p>
        </p:txBody>
      </p:sp>
    </p:spTree>
    <p:extLst>
      <p:ext uri="{BB962C8B-B14F-4D97-AF65-F5344CB8AC3E}">
        <p14:creationId xmlns:p14="http://schemas.microsoft.com/office/powerpoint/2010/main" val="23856179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66AF-3A9D-42FD-B231-47EA52F9A164}"/>
              </a:ext>
            </a:extLst>
          </p:cNvPr>
          <p:cNvSpPr>
            <a:spLocks noGrp="1"/>
          </p:cNvSpPr>
          <p:nvPr>
            <p:ph type="title"/>
          </p:nvPr>
        </p:nvSpPr>
        <p:spPr/>
        <p:txBody>
          <a:bodyPr/>
          <a:lstStyle/>
          <a:p>
            <a:r>
              <a:rPr lang="en-US"/>
              <a:t>Limitations</a:t>
            </a:r>
            <a:endParaRPr lang="en-IN"/>
          </a:p>
        </p:txBody>
      </p:sp>
      <p:sp>
        <p:nvSpPr>
          <p:cNvPr id="3" name="Content Placeholder 2">
            <a:extLst>
              <a:ext uri="{FF2B5EF4-FFF2-40B4-BE49-F238E27FC236}">
                <a16:creationId xmlns:a16="http://schemas.microsoft.com/office/drawing/2014/main" id="{8E9706C3-5823-4D94-8143-67811DD167DF}"/>
              </a:ext>
            </a:extLst>
          </p:cNvPr>
          <p:cNvSpPr>
            <a:spLocks noGrp="1"/>
          </p:cNvSpPr>
          <p:nvPr>
            <p:ph idx="1"/>
          </p:nvPr>
        </p:nvSpPr>
        <p:spPr/>
        <p:txBody>
          <a:bodyPr>
            <a:normAutofit fontScale="92500" lnSpcReduction="20000"/>
          </a:bodyPr>
          <a:lstStyle/>
          <a:p>
            <a:r>
              <a:rPr lang="en-US"/>
              <a:t>The names belong to an inaccessible variable created internally by the compiler</a:t>
            </a:r>
          </a:p>
          <a:p>
            <a:r>
              <a:rPr lang="en-US"/>
              <a:t>Therefore, they do not have any linkage</a:t>
            </a:r>
          </a:p>
          <a:p>
            <a:r>
              <a:rPr lang="en-US"/>
              <a:t>This prevents usage of storage specifiers on them</a:t>
            </a:r>
          </a:p>
          <a:p>
            <a:pPr lvl="1"/>
            <a:r>
              <a:rPr lang="en-US"/>
              <a:t>cannot be </a:t>
            </a:r>
            <a:r>
              <a:rPr lang="en-US" i="1"/>
              <a:t>static</a:t>
            </a:r>
            <a:r>
              <a:rPr lang="en-US"/>
              <a:t> &amp; </a:t>
            </a:r>
            <a:r>
              <a:rPr lang="en-US" i="1" err="1"/>
              <a:t>thread_local</a:t>
            </a:r>
            <a:endParaRPr lang="en-US" i="1"/>
          </a:p>
          <a:p>
            <a:pPr lvl="1"/>
            <a:r>
              <a:rPr lang="en-US"/>
              <a:t>cannot be captured in lambda expressions</a:t>
            </a:r>
          </a:p>
          <a:p>
            <a:r>
              <a:rPr lang="en-US"/>
              <a:t>Structured bindings don’t work for private members, even when used in context that has access to such members</a:t>
            </a:r>
          </a:p>
          <a:p>
            <a:pPr lvl="1"/>
            <a:r>
              <a:rPr lang="en-US"/>
              <a:t>inconsistent as private members can be accessed in such context</a:t>
            </a:r>
          </a:p>
          <a:p>
            <a:endParaRPr lang="en-IN"/>
          </a:p>
        </p:txBody>
      </p:sp>
    </p:spTree>
    <p:extLst>
      <p:ext uri="{BB962C8B-B14F-4D97-AF65-F5344CB8AC3E}">
        <p14:creationId xmlns:p14="http://schemas.microsoft.com/office/powerpoint/2010/main" val="42208855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C98BA9-B8C3-4F29-B07D-2CBD18AB7BB2}"/>
              </a:ext>
            </a:extLst>
          </p:cNvPr>
          <p:cNvSpPr>
            <a:spLocks noGrp="1"/>
          </p:cNvSpPr>
          <p:nvPr>
            <p:ph type="title"/>
          </p:nvPr>
        </p:nvSpPr>
        <p:spPr/>
        <p:txBody>
          <a:bodyPr/>
          <a:lstStyle/>
          <a:p>
            <a:r>
              <a:rPr lang="en-US"/>
              <a:t>Example (C++17)</a:t>
            </a:r>
            <a:endParaRPr lang="en-IN"/>
          </a:p>
        </p:txBody>
      </p:sp>
      <p:sp>
        <p:nvSpPr>
          <p:cNvPr id="5" name="TextBox 4">
            <a:extLst>
              <a:ext uri="{FF2B5EF4-FFF2-40B4-BE49-F238E27FC236}">
                <a16:creationId xmlns:a16="http://schemas.microsoft.com/office/drawing/2014/main" id="{BBA8BA2A-7702-4664-B76C-4F853D165D71}"/>
              </a:ext>
            </a:extLst>
          </p:cNvPr>
          <p:cNvSpPr txBox="1"/>
          <p:nvPr/>
        </p:nvSpPr>
        <p:spPr>
          <a:xfrm>
            <a:off x="408215" y="1944291"/>
            <a:ext cx="5007429" cy="3847207"/>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class</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C5503"/>
                </a:solidFill>
                <a:latin typeface="JetBrains Mono" pitchFamily="2" charset="0"/>
              </a:rPr>
              <a:t>Test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61DC67"/>
                </a:solidFill>
                <a:latin typeface="JetBrains Mono" pitchFamily="2" charset="0"/>
              </a:rPr>
              <a:t>x</a:t>
            </a:r>
            <a:r>
              <a:rPr lang="en-IN" sz="1800" b="0" i="0" u="none" strike="noStrike" baseline="0" err="1">
                <a:solidFill>
                  <a:srgbClr val="FFFFFF"/>
                </a:solidFill>
                <a:latin typeface="JetBrains Mono" pitchFamily="2" charset="0"/>
              </a:rPr>
              <a:t>,</a:t>
            </a:r>
            <a:r>
              <a:rPr lang="en-IN" sz="1800" b="0" i="0" u="none" strike="noStrike" baseline="0" err="1">
                <a:solidFill>
                  <a:srgbClr val="61DC67"/>
                </a:solidFill>
                <a:latin typeface="JetBrains Mono" pitchFamily="2" charset="0"/>
              </a:rPr>
              <a:t>y</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public</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D5A2DF"/>
                </a:solidFill>
                <a:latin typeface="JetBrains Mono" pitchFamily="2" charset="0"/>
              </a:rPr>
              <a:t>void</a:t>
            </a:r>
            <a:r>
              <a:rPr lang="en-US" sz="1800" b="0" i="0" u="none" strike="noStrike" baseline="0">
                <a:solidFill>
                  <a:srgbClr val="DCDCDC"/>
                </a:solidFill>
                <a:latin typeface="Cambria" panose="02040503050406030204" pitchFamily="18" charset="0"/>
              </a:rPr>
              <a:t> </a:t>
            </a:r>
            <a:r>
              <a:rPr lang="en-US" sz="1800" b="0" i="0" u="none" strike="noStrike" baseline="0">
                <a:solidFill>
                  <a:srgbClr val="82B7E1"/>
                </a:solidFill>
                <a:latin typeface="JetBrains Mono" pitchFamily="2" charset="0"/>
              </a:rPr>
              <a:t>Foo</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C5503"/>
                </a:solidFill>
                <a:latin typeface="JetBrains Mono" pitchFamily="2" charset="0"/>
              </a:rPr>
              <a:t>Test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&amp;</a:t>
            </a:r>
            <a:r>
              <a:rPr lang="en-US" sz="1800" b="0" i="0" u="none" strike="noStrike" baseline="0">
                <a:solidFill>
                  <a:srgbClr val="C8C8C8"/>
                </a:solidFill>
                <a:latin typeface="JetBrains Mono" pitchFamily="2" charset="0"/>
              </a:rPr>
              <a:t>f</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i</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f</a:t>
            </a:r>
            <a:r>
              <a:rPr lang="en-IN" sz="1800" b="0" i="0" u="none" strike="noStrike" baseline="0" err="1">
                <a:solidFill>
                  <a:srgbClr val="FFFFFF"/>
                </a:solidFill>
                <a:latin typeface="JetBrains Mono" pitchFamily="2" charset="0"/>
              </a:rPr>
              <a:t>.</a:t>
            </a:r>
            <a:r>
              <a:rPr lang="en-IN" sz="1800" b="0" i="0" u="none" strike="noStrike" baseline="0" err="1">
                <a:solidFill>
                  <a:srgbClr val="61DC67"/>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it-IT" sz="1800" b="0" i="0" u="none" strike="noStrike" baseline="0">
                <a:solidFill>
                  <a:srgbClr val="DCDCDC"/>
                </a:solidFill>
                <a:latin typeface="JetBrains Mono" pitchFamily="2" charset="0"/>
              </a:rPr>
              <a:t>		</a:t>
            </a:r>
            <a:r>
              <a:rPr lang="it-IT" sz="1800" b="0" i="0" u="none" strike="noStrike" baseline="0">
                <a:solidFill>
                  <a:srgbClr val="D5A2DF"/>
                </a:solidFill>
                <a:latin typeface="JetBrains Mono" pitchFamily="2" charset="0"/>
              </a:rPr>
              <a:t>auto</a:t>
            </a:r>
            <a:r>
              <a:rPr lang="it-IT" sz="1800" b="0" i="0" u="none" strike="noStrike" baseline="0">
                <a:solidFill>
                  <a:srgbClr val="DCDCDC"/>
                </a:solidFill>
                <a:latin typeface="Cambria" panose="02040503050406030204" pitchFamily="18" charset="0"/>
              </a:rPr>
              <a:t> </a:t>
            </a:r>
            <a:r>
              <a:rPr lang="it-IT" sz="1800" b="0" i="0" u="none" strike="noStrike" baseline="0">
                <a:solidFill>
                  <a:srgbClr val="FFFFFF"/>
                </a:solidFill>
                <a:latin typeface="JetBrains Mono" pitchFamily="2" charset="0"/>
              </a:rPr>
              <a:t>[</a:t>
            </a:r>
            <a:r>
              <a:rPr lang="it-IT" sz="1800" b="0" i="0" u="none" strike="noStrike" baseline="0">
                <a:solidFill>
                  <a:srgbClr val="C8C8C8"/>
                </a:solidFill>
                <a:latin typeface="JetBrains Mono" pitchFamily="2" charset="0"/>
              </a:rPr>
              <a:t>a</a:t>
            </a:r>
            <a:r>
              <a:rPr lang="it-IT" sz="1800" b="0" i="0" u="none" strike="noStrike" baseline="0">
                <a:solidFill>
                  <a:srgbClr val="FFFFFF"/>
                </a:solidFill>
                <a:latin typeface="JetBrains Mono" pitchFamily="2" charset="0"/>
              </a:rPr>
              <a:t>,</a:t>
            </a:r>
            <a:r>
              <a:rPr lang="it-IT" sz="1800" b="0" i="0" u="none" strike="noStrike" baseline="0">
                <a:solidFill>
                  <a:srgbClr val="C8C8C8"/>
                </a:solidFill>
                <a:latin typeface="JetBrains Mono" pitchFamily="2" charset="0"/>
              </a:rPr>
              <a:t>b</a:t>
            </a:r>
            <a:r>
              <a:rPr lang="it-IT" sz="1800" b="0" i="0" u="none" strike="noStrike" baseline="0">
                <a:solidFill>
                  <a:srgbClr val="FFFFFF"/>
                </a:solidFill>
                <a:latin typeface="JetBrains Mono" pitchFamily="2" charset="0"/>
              </a:rPr>
              <a:t>]</a:t>
            </a:r>
            <a:r>
              <a:rPr lang="it-IT" sz="1800" b="0" i="0" u="none" strike="noStrike" baseline="0">
                <a:solidFill>
                  <a:srgbClr val="DCDCDC"/>
                </a:solidFill>
                <a:latin typeface="Cambria" panose="02040503050406030204" pitchFamily="18" charset="0"/>
              </a:rPr>
              <a:t> </a:t>
            </a:r>
            <a:r>
              <a:rPr lang="it-IT" sz="1800" b="0" i="0" u="none" strike="noStrike" baseline="0">
                <a:solidFill>
                  <a:srgbClr val="008B8B"/>
                </a:solidFill>
                <a:latin typeface="JetBrains Mono" pitchFamily="2" charset="0"/>
              </a:rPr>
              <a:t>=</a:t>
            </a:r>
            <a:r>
              <a:rPr lang="it-IT" sz="1800" b="0" i="0" u="none" strike="noStrike" baseline="0">
                <a:solidFill>
                  <a:srgbClr val="DCDCDC"/>
                </a:solidFill>
                <a:latin typeface="Cambria" panose="02040503050406030204" pitchFamily="18" charset="0"/>
              </a:rPr>
              <a:t> </a:t>
            </a:r>
            <a:r>
              <a:rPr lang="it-IT" sz="1800" b="0" i="0" u="none" strike="noStrike" baseline="0">
                <a:solidFill>
                  <a:srgbClr val="C8C8C8"/>
                </a:solidFill>
                <a:latin typeface="JetBrains Mono" pitchFamily="2" charset="0"/>
              </a:rPr>
              <a:t>f</a:t>
            </a:r>
            <a:r>
              <a:rPr lang="it-IT" sz="1800" b="0" i="0" u="none" strike="noStrike" baseline="0">
                <a:solidFill>
                  <a:srgbClr val="FFFFFF"/>
                </a:solidFill>
                <a:latin typeface="JetBrains Mono" pitchFamily="2" charset="0"/>
              </a:rPr>
              <a:t>;</a:t>
            </a:r>
            <a:r>
              <a:rPr lang="it-IT" sz="1800" b="0" i="0" u="none" strike="noStrike" baseline="0">
                <a:solidFill>
                  <a:srgbClr val="DCDCDC"/>
                </a:solidFill>
                <a:latin typeface="Cambria" panose="02040503050406030204" pitchFamily="18" charset="0"/>
              </a:rPr>
              <a:t> </a:t>
            </a:r>
            <a:r>
              <a:rPr lang="it-IT" sz="1800" b="0" i="1" u="none" strike="noStrike" baseline="0">
                <a:solidFill>
                  <a:srgbClr val="7E7E7E"/>
                </a:solidFill>
                <a:latin typeface="JetBrains Mono" pitchFamily="2" charset="0"/>
              </a:rPr>
              <a:t>//Inaccessible</a:t>
            </a:r>
            <a:endParaRPr lang="it-IT"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lvl="1"/>
            <a:r>
              <a:rPr lang="en-US" b="0" i="0" u="none" strike="noStrike" baseline="0">
                <a:solidFill>
                  <a:srgbClr val="D5A2DF"/>
                </a:solidFill>
                <a:latin typeface="JetBrains Mono" pitchFamily="2" charset="0"/>
              </a:rPr>
              <a:t>friend</a:t>
            </a:r>
            <a:r>
              <a:rPr lang="en-US" b="0" i="0" u="none" strike="noStrike" baseline="0">
                <a:solidFill>
                  <a:srgbClr val="DCDCDC"/>
                </a:solidFill>
                <a:latin typeface="Cambria" panose="02040503050406030204" pitchFamily="18" charset="0"/>
              </a:rPr>
              <a:t> </a:t>
            </a:r>
            <a:r>
              <a:rPr lang="en-US" b="0" i="0" u="none" strike="noStrike" baseline="0">
                <a:solidFill>
                  <a:srgbClr val="D5A2DF"/>
                </a:solidFill>
                <a:latin typeface="JetBrains Mono" pitchFamily="2" charset="0"/>
              </a:rPr>
              <a:t>void</a:t>
            </a:r>
            <a:r>
              <a:rPr lang="en-US" b="0" i="0" u="none" strike="noStrike" baseline="0">
                <a:solidFill>
                  <a:srgbClr val="DCDCDC"/>
                </a:solidFill>
                <a:latin typeface="Cambria" panose="02040503050406030204" pitchFamily="18" charset="0"/>
              </a:rPr>
              <a:t> </a:t>
            </a:r>
            <a:r>
              <a:rPr lang="en-US" b="0" i="0" u="none" strike="noStrike" baseline="0">
                <a:solidFill>
                  <a:srgbClr val="7B6FC4"/>
                </a:solidFill>
                <a:latin typeface="JetBrains Mono" pitchFamily="2" charset="0"/>
              </a:rPr>
              <a:t>Print</a:t>
            </a:r>
            <a:r>
              <a:rPr lang="en-US" b="0" i="0" u="none" strike="noStrike" baseline="0">
                <a:solidFill>
                  <a:srgbClr val="FFFFFF"/>
                </a:solidFill>
                <a:latin typeface="JetBrains Mono" pitchFamily="2" charset="0"/>
              </a:rPr>
              <a:t>(</a:t>
            </a:r>
            <a:r>
              <a:rPr lang="en-US" b="0" i="0" u="none" strike="noStrike" baseline="0">
                <a:solidFill>
                  <a:srgbClr val="D5A2DF"/>
                </a:solidFill>
                <a:latin typeface="JetBrains Mono" pitchFamily="2" charset="0"/>
              </a:rPr>
              <a:t>const</a:t>
            </a:r>
            <a:r>
              <a:rPr lang="en-US" b="0" i="0" u="none" strike="noStrike" baseline="0">
                <a:solidFill>
                  <a:srgbClr val="DCDCDC"/>
                </a:solidFill>
                <a:latin typeface="Cambria" panose="02040503050406030204" pitchFamily="18" charset="0"/>
              </a:rPr>
              <a:t> </a:t>
            </a:r>
            <a:r>
              <a:rPr lang="en-US" b="0" i="0" u="none" strike="noStrike" baseline="0">
                <a:solidFill>
                  <a:srgbClr val="DC5503"/>
                </a:solidFill>
                <a:latin typeface="JetBrains Mono" pitchFamily="2" charset="0"/>
              </a:rPr>
              <a:t>Test</a:t>
            </a:r>
            <a:r>
              <a:rPr lang="en-US" b="0" i="0" u="none" strike="noStrike" baseline="0">
                <a:solidFill>
                  <a:srgbClr val="DCDCDC"/>
                </a:solidFill>
                <a:latin typeface="Cambria" panose="02040503050406030204" pitchFamily="18" charset="0"/>
              </a:rPr>
              <a:t> </a:t>
            </a:r>
            <a:r>
              <a:rPr lang="en-US" b="0" i="0" u="none" strike="noStrike" baseline="0">
                <a:solidFill>
                  <a:srgbClr val="FFFFFF"/>
                </a:solidFill>
                <a:latin typeface="JetBrains Mono" pitchFamily="2" charset="0"/>
              </a:rPr>
              <a:t>&amp;)</a:t>
            </a:r>
            <a:r>
              <a:rPr lang="en-US" b="0" i="0" u="none" strike="noStrike" baseline="0">
                <a:solidFill>
                  <a:srgbClr val="DCDCDC"/>
                </a:solidFill>
                <a:latin typeface="Cambria" panose="02040503050406030204" pitchFamily="18" charset="0"/>
              </a:rPr>
              <a:t> </a:t>
            </a:r>
            <a:r>
              <a:rPr lang="en-US" b="0" i="0" u="none" strike="noStrike" baseline="0">
                <a:solidFill>
                  <a:srgbClr val="FFFFFF"/>
                </a:solidFill>
                <a:latin typeface="JetBrains Mono" pitchFamily="2" charset="0"/>
              </a:rPr>
              <a:t>;</a:t>
            </a:r>
            <a:endParaRPr lang="en-US"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5A2DF"/>
                </a:solidFill>
                <a:latin typeface="JetBrains Mono" pitchFamily="2" charset="0"/>
              </a:rPr>
              <a:t>void</a:t>
            </a:r>
            <a:r>
              <a:rPr lang="en-US" sz="1800" b="0" i="0" u="none" strike="noStrike" baseline="0">
                <a:solidFill>
                  <a:srgbClr val="DCDCDC"/>
                </a:solidFill>
                <a:latin typeface="Cambria" panose="02040503050406030204" pitchFamily="18" charset="0"/>
              </a:rPr>
              <a:t> </a:t>
            </a:r>
            <a:r>
              <a:rPr lang="en-US" sz="1800" b="0" i="0" u="none" strike="noStrike" baseline="0">
                <a:solidFill>
                  <a:srgbClr val="7B6FC4"/>
                </a:solidFill>
                <a:latin typeface="JetBrains Mono" pitchFamily="2" charset="0"/>
              </a:rPr>
              <a:t>Print</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C5503"/>
                </a:solidFill>
                <a:latin typeface="JetBrains Mono" pitchFamily="2" charset="0"/>
              </a:rPr>
              <a:t>Test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&amp;</a:t>
            </a:r>
            <a:r>
              <a:rPr lang="en-US" sz="1800" b="0" i="0" u="none" strike="noStrike" baseline="0">
                <a:solidFill>
                  <a:srgbClr val="C8C8C8"/>
                </a:solidFill>
                <a:latin typeface="JetBrains Mono" pitchFamily="2" charset="0"/>
              </a:rPr>
              <a:t>f</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	auto</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i</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f</a:t>
            </a:r>
            <a:r>
              <a:rPr lang="en-IN" sz="1800" b="0" i="0" u="none" strike="noStrike" baseline="0" err="1">
                <a:solidFill>
                  <a:srgbClr val="FFFFFF"/>
                </a:solidFill>
                <a:latin typeface="JetBrains Mono" pitchFamily="2" charset="0"/>
              </a:rPr>
              <a:t>.</a:t>
            </a:r>
            <a:r>
              <a:rPr lang="en-IN" sz="1800" b="0" i="0" u="none" strike="noStrike" baseline="0" err="1">
                <a:solidFill>
                  <a:srgbClr val="61DC67"/>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it-IT" sz="1800" b="0" i="0" u="none" strike="noStrike" baseline="0">
                <a:solidFill>
                  <a:srgbClr val="D5A2DF"/>
                </a:solidFill>
                <a:latin typeface="JetBrains Mono" pitchFamily="2" charset="0"/>
              </a:rPr>
              <a:t>	auto</a:t>
            </a:r>
            <a:r>
              <a:rPr lang="it-IT" sz="1800" b="0" i="0" u="none" strike="noStrike" baseline="0">
                <a:solidFill>
                  <a:srgbClr val="DCDCDC"/>
                </a:solidFill>
                <a:latin typeface="Cambria" panose="02040503050406030204" pitchFamily="18" charset="0"/>
              </a:rPr>
              <a:t> </a:t>
            </a:r>
            <a:r>
              <a:rPr lang="it-IT" sz="1800" b="0" i="0" u="none" strike="noStrike" baseline="0">
                <a:solidFill>
                  <a:srgbClr val="FFFFFF"/>
                </a:solidFill>
                <a:latin typeface="JetBrains Mono" pitchFamily="2" charset="0"/>
              </a:rPr>
              <a:t>[</a:t>
            </a:r>
            <a:r>
              <a:rPr lang="it-IT" sz="1800" b="0" i="0" u="none" strike="noStrike" baseline="0">
                <a:solidFill>
                  <a:srgbClr val="C8C8C8"/>
                </a:solidFill>
                <a:latin typeface="JetBrains Mono" pitchFamily="2" charset="0"/>
              </a:rPr>
              <a:t>a</a:t>
            </a:r>
            <a:r>
              <a:rPr lang="it-IT" sz="1800" b="0" i="0" u="none" strike="noStrike" baseline="0">
                <a:solidFill>
                  <a:srgbClr val="FFFFFF"/>
                </a:solidFill>
                <a:latin typeface="JetBrains Mono" pitchFamily="2" charset="0"/>
              </a:rPr>
              <a:t>,</a:t>
            </a:r>
            <a:r>
              <a:rPr lang="it-IT" sz="1800" b="0" i="0" u="none" strike="noStrike" baseline="0">
                <a:solidFill>
                  <a:srgbClr val="C8C8C8"/>
                </a:solidFill>
                <a:latin typeface="JetBrains Mono" pitchFamily="2" charset="0"/>
              </a:rPr>
              <a:t>b</a:t>
            </a:r>
            <a:r>
              <a:rPr lang="it-IT" sz="1800" b="0" i="0" u="none" strike="noStrike" baseline="0">
                <a:solidFill>
                  <a:srgbClr val="FFFFFF"/>
                </a:solidFill>
                <a:latin typeface="JetBrains Mono" pitchFamily="2" charset="0"/>
              </a:rPr>
              <a:t>]</a:t>
            </a:r>
            <a:r>
              <a:rPr lang="it-IT" sz="1800" b="0" i="0" u="none" strike="noStrike" baseline="0">
                <a:solidFill>
                  <a:srgbClr val="DCDCDC"/>
                </a:solidFill>
                <a:latin typeface="Cambria" panose="02040503050406030204" pitchFamily="18" charset="0"/>
              </a:rPr>
              <a:t> </a:t>
            </a:r>
            <a:r>
              <a:rPr lang="it-IT" sz="1800" b="0" i="0" u="none" strike="noStrike" baseline="0">
                <a:solidFill>
                  <a:srgbClr val="008B8B"/>
                </a:solidFill>
                <a:latin typeface="JetBrains Mono" pitchFamily="2" charset="0"/>
              </a:rPr>
              <a:t>=</a:t>
            </a:r>
            <a:r>
              <a:rPr lang="it-IT" sz="1800" b="0" i="0" u="none" strike="noStrike" baseline="0">
                <a:solidFill>
                  <a:srgbClr val="DCDCDC"/>
                </a:solidFill>
                <a:latin typeface="Cambria" panose="02040503050406030204" pitchFamily="18" charset="0"/>
              </a:rPr>
              <a:t> </a:t>
            </a:r>
            <a:r>
              <a:rPr lang="it-IT" sz="1800" b="0" i="0" u="none" strike="noStrike" baseline="0">
                <a:solidFill>
                  <a:srgbClr val="C8C8C8"/>
                </a:solidFill>
                <a:latin typeface="JetBrains Mono" pitchFamily="2" charset="0"/>
              </a:rPr>
              <a:t>f</a:t>
            </a:r>
            <a:r>
              <a:rPr lang="it-IT" sz="1800" b="0" i="0" u="none" strike="noStrike" baseline="0">
                <a:solidFill>
                  <a:srgbClr val="FFFFFF"/>
                </a:solidFill>
                <a:latin typeface="JetBrains Mono" pitchFamily="2" charset="0"/>
              </a:rPr>
              <a:t>;</a:t>
            </a:r>
            <a:r>
              <a:rPr lang="it-IT" sz="1800" b="0" i="0" u="none" strike="noStrike" baseline="0">
                <a:solidFill>
                  <a:srgbClr val="DCDCDC"/>
                </a:solidFill>
                <a:latin typeface="JetBrains Mono" pitchFamily="2" charset="0"/>
              </a:rPr>
              <a:t>	</a:t>
            </a:r>
            <a:r>
              <a:rPr lang="it-IT" sz="1800" b="0" i="1" u="none" strike="noStrike" baseline="0">
                <a:solidFill>
                  <a:srgbClr val="7E7E7E"/>
                </a:solidFill>
                <a:latin typeface="JetBrains Mono" pitchFamily="2" charset="0"/>
              </a:rPr>
              <a:t>//Inaccessible</a:t>
            </a:r>
            <a:endParaRPr lang="it-IT"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000" b="0" i="0" u="none" strike="noStrike" baseline="0">
              <a:latin typeface="Times New Roman" panose="02020603050405020304" pitchFamily="18" charset="0"/>
            </a:endParaRPr>
          </a:p>
        </p:txBody>
      </p:sp>
      <p:sp>
        <p:nvSpPr>
          <p:cNvPr id="8" name="TextBox 7">
            <a:extLst>
              <a:ext uri="{FF2B5EF4-FFF2-40B4-BE49-F238E27FC236}">
                <a16:creationId xmlns:a16="http://schemas.microsoft.com/office/drawing/2014/main" id="{8C390B0F-AE7A-49B8-BDD2-6B9FC5B4CF33}"/>
              </a:ext>
            </a:extLst>
          </p:cNvPr>
          <p:cNvSpPr txBox="1"/>
          <p:nvPr/>
        </p:nvSpPr>
        <p:spPr>
          <a:xfrm>
            <a:off x="6270171" y="1251793"/>
            <a:ext cx="5290457" cy="5232202"/>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struct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Point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5DCDC"/>
                </a:solidFill>
                <a:latin typeface="JetBrains Mono" pitchFamily="2" charset="0"/>
              </a:rPr>
              <a:t>x</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5DCDC"/>
                </a:solidFill>
                <a:latin typeface="JetBrains Mono" pitchFamily="2" charset="0"/>
              </a:rPr>
              <a:t>y</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main</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008B8B"/>
                </a:solidFill>
                <a:latin typeface="JetBrains Mono" pitchFamily="2" charset="0"/>
              </a:rPr>
              <a:t>Point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p</a:t>
            </a:r>
            <a:r>
              <a:rPr lang="en-IN" sz="1800" b="0" i="0" u="none" strike="noStrike" baseline="0">
                <a:solidFill>
                  <a:srgbClr val="008B8B"/>
                </a:solidFill>
                <a:latin typeface="JetBrains Mono" pitchFamily="2" charset="0"/>
              </a:rPr>
              <a:t>{</a:t>
            </a:r>
            <a:r>
              <a:rPr lang="en-IN" sz="1800" b="0" i="0" u="none" strike="noStrike" baseline="0">
                <a:solidFill>
                  <a:srgbClr val="F78C6C"/>
                </a:solidFill>
                <a:latin typeface="JetBrains Mono" pitchFamily="2" charset="0"/>
              </a:rPr>
              <a:t>3</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5</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CDCDC"/>
                </a:solidFill>
                <a:latin typeface="JetBrains Mono" pitchFamily="2" charset="0"/>
              </a:rPr>
              <a:t>	</a:t>
            </a:r>
            <a:r>
              <a:rPr lang="en-IN" sz="1800" b="0" i="1" u="none" strike="noStrike" baseline="0">
                <a:solidFill>
                  <a:srgbClr val="7E7E7E"/>
                </a:solidFill>
                <a:latin typeface="JetBrains Mono" pitchFamily="2" charset="0"/>
              </a:rPr>
              <a:t>//Cannot</a:t>
            </a:r>
            <a:r>
              <a:rPr lang="en-IN" sz="1800" b="0" i="1" u="none" strike="noStrike" baseline="0">
                <a:solidFill>
                  <a:srgbClr val="7E7E7E"/>
                </a:solidFill>
                <a:latin typeface="Cambria" panose="02040503050406030204" pitchFamily="18" charset="0"/>
              </a:rPr>
              <a:t> </a:t>
            </a:r>
            <a:r>
              <a:rPr lang="en-IN" sz="1800" b="0" i="1" u="none" strike="noStrike" baseline="0">
                <a:solidFill>
                  <a:srgbClr val="7E7E7E"/>
                </a:solidFill>
                <a:latin typeface="JetBrains Mono" pitchFamily="2" charset="0"/>
              </a:rPr>
              <a:t>apply</a:t>
            </a:r>
            <a:r>
              <a:rPr lang="en-IN" sz="1800" b="0" i="1" u="none" strike="noStrike" baseline="0">
                <a:solidFill>
                  <a:srgbClr val="7E7E7E"/>
                </a:solidFill>
                <a:latin typeface="Cambria" panose="02040503050406030204" pitchFamily="18" charset="0"/>
              </a:rPr>
              <a:t> </a:t>
            </a:r>
            <a:r>
              <a:rPr lang="en-IN" sz="1800" b="0" i="1" u="none" strike="noStrike" baseline="0">
                <a:solidFill>
                  <a:srgbClr val="7E7E7E"/>
                </a:solidFill>
                <a:latin typeface="JetBrains Mono" pitchFamily="2" charset="0"/>
              </a:rPr>
              <a:t>storage</a:t>
            </a:r>
            <a:r>
              <a:rPr lang="en-IN" sz="1800" b="0" i="1" u="none" strike="noStrike" baseline="0">
                <a:solidFill>
                  <a:srgbClr val="7E7E7E"/>
                </a:solidFill>
                <a:latin typeface="Cambria" panose="02040503050406030204" pitchFamily="18" charset="0"/>
              </a:rPr>
              <a:t> </a:t>
            </a:r>
            <a:r>
              <a:rPr lang="en-IN" sz="1800" b="0" i="1" u="none" strike="noStrike" baseline="0">
                <a:solidFill>
                  <a:srgbClr val="7E7E7E"/>
                </a:solidFill>
                <a:latin typeface="JetBrains Mono" pitchFamily="2" charset="0"/>
              </a:rPr>
              <a:t>specifiers</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static</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a1</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b1</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p</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err="1">
                <a:solidFill>
                  <a:srgbClr val="D5A2DF"/>
                </a:solidFill>
                <a:latin typeface="JetBrains Mono" pitchFamily="2" charset="0"/>
              </a:rPr>
              <a:t>thread_local</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5A2DF"/>
                </a:solidFill>
                <a:latin typeface="JetBrains Mono" pitchFamily="2" charset="0"/>
              </a:rPr>
              <a:t>auto</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C8C8C8"/>
                </a:solidFill>
                <a:latin typeface="JetBrains Mono" pitchFamily="2" charset="0"/>
              </a:rPr>
              <a:t>a2</a:t>
            </a:r>
            <a:r>
              <a:rPr lang="en-US" sz="1800" b="0" i="0" u="none" strike="noStrike" baseline="0">
                <a:solidFill>
                  <a:srgbClr val="FFFFFF"/>
                </a:solidFill>
                <a:latin typeface="JetBrains Mono" pitchFamily="2" charset="0"/>
              </a:rPr>
              <a:t>,</a:t>
            </a:r>
            <a:r>
              <a:rPr lang="en-US" sz="1800" b="0" i="0" u="none" strike="noStrike" baseline="0">
                <a:solidFill>
                  <a:srgbClr val="C8C8C8"/>
                </a:solidFill>
                <a:latin typeface="JetBrains Mono" pitchFamily="2" charset="0"/>
              </a:rPr>
              <a:t>b2</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p</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a3</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b3</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p</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D5A2DF"/>
                </a:solidFill>
                <a:latin typeface="JetBrains Mono" pitchFamily="2" charset="0"/>
              </a:rPr>
              <a:t>auto</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C8C8C8"/>
                </a:solidFill>
                <a:latin typeface="JetBrains Mono" pitchFamily="2" charset="0"/>
              </a:rPr>
              <a:t>fn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JetBrains Mono" pitchFamily="2" charset="0"/>
              </a:rPr>
              <a:t>	</a:t>
            </a:r>
            <a:r>
              <a:rPr lang="en-US" sz="1800" b="0" i="1" u="none" strike="noStrike" baseline="0">
                <a:solidFill>
                  <a:srgbClr val="7E7E7E"/>
                </a:solidFill>
                <a:latin typeface="JetBrains Mono" pitchFamily="2" charset="0"/>
              </a:rPr>
              <a:t>//structured</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bindings</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not</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captured</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a3</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000" b="0" i="0" u="none" strike="noStrike" baseline="0">
              <a:latin typeface="Times New Roman" panose="02020603050405020304" pitchFamily="18" charset="0"/>
            </a:endParaRPr>
          </a:p>
        </p:txBody>
      </p:sp>
    </p:spTree>
    <p:extLst>
      <p:ext uri="{BB962C8B-B14F-4D97-AF65-F5344CB8AC3E}">
        <p14:creationId xmlns:p14="http://schemas.microsoft.com/office/powerpoint/2010/main" val="26942034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66AF-3A9D-42FD-B231-47EA52F9A164}"/>
              </a:ext>
            </a:extLst>
          </p:cNvPr>
          <p:cNvSpPr>
            <a:spLocks noGrp="1"/>
          </p:cNvSpPr>
          <p:nvPr>
            <p:ph type="title"/>
          </p:nvPr>
        </p:nvSpPr>
        <p:spPr/>
        <p:txBody>
          <a:bodyPr/>
          <a:lstStyle/>
          <a:p>
            <a:r>
              <a:rPr lang="en-US"/>
              <a:t>Structured Bindings</a:t>
            </a:r>
            <a:endParaRPr lang="en-IN"/>
          </a:p>
        </p:txBody>
      </p:sp>
      <p:sp>
        <p:nvSpPr>
          <p:cNvPr id="3" name="Content Placeholder 2">
            <a:extLst>
              <a:ext uri="{FF2B5EF4-FFF2-40B4-BE49-F238E27FC236}">
                <a16:creationId xmlns:a16="http://schemas.microsoft.com/office/drawing/2014/main" id="{8E9706C3-5823-4D94-8143-67811DD167DF}"/>
              </a:ext>
            </a:extLst>
          </p:cNvPr>
          <p:cNvSpPr>
            <a:spLocks noGrp="1"/>
          </p:cNvSpPr>
          <p:nvPr>
            <p:ph idx="1"/>
          </p:nvPr>
        </p:nvSpPr>
        <p:spPr/>
        <p:txBody>
          <a:bodyPr>
            <a:normAutofit/>
          </a:bodyPr>
          <a:lstStyle/>
          <a:p>
            <a:r>
              <a:rPr lang="en-US"/>
              <a:t>C++20 makes a few changes to structured bindings</a:t>
            </a:r>
          </a:p>
          <a:p>
            <a:r>
              <a:rPr lang="en-US"/>
              <a:t>Storage specifiers such as </a:t>
            </a:r>
            <a:r>
              <a:rPr lang="en-US" i="1"/>
              <a:t>static</a:t>
            </a:r>
            <a:r>
              <a:rPr lang="en-US"/>
              <a:t> &amp; </a:t>
            </a:r>
            <a:r>
              <a:rPr lang="en-US" i="1" err="1"/>
              <a:t>thread_local</a:t>
            </a:r>
            <a:r>
              <a:rPr lang="en-US" i="1"/>
              <a:t> </a:t>
            </a:r>
            <a:r>
              <a:rPr lang="en-US"/>
              <a:t>can be applied on structured bindings</a:t>
            </a:r>
          </a:p>
          <a:p>
            <a:r>
              <a:rPr lang="en-US"/>
              <a:t>The structured bindings can now be captured in lambda expressions</a:t>
            </a:r>
          </a:p>
          <a:p>
            <a:r>
              <a:rPr lang="en-US"/>
              <a:t>A function that has access to private members can use structured bindings</a:t>
            </a:r>
          </a:p>
          <a:p>
            <a:endParaRPr lang="en-IN"/>
          </a:p>
        </p:txBody>
      </p:sp>
    </p:spTree>
    <p:extLst>
      <p:ext uri="{BB962C8B-B14F-4D97-AF65-F5344CB8AC3E}">
        <p14:creationId xmlns:p14="http://schemas.microsoft.com/office/powerpoint/2010/main" val="15921548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579C-E9F5-9D87-168E-B794EED796E5}"/>
              </a:ext>
            </a:extLst>
          </p:cNvPr>
          <p:cNvSpPr>
            <a:spLocks noGrp="1"/>
          </p:cNvSpPr>
          <p:nvPr>
            <p:ph type="title"/>
          </p:nvPr>
        </p:nvSpPr>
        <p:spPr/>
        <p:txBody>
          <a:bodyPr/>
          <a:lstStyle/>
          <a:p>
            <a:r>
              <a:rPr lang="en-US" dirty="0"/>
              <a:t>Library Additions</a:t>
            </a:r>
            <a:endParaRPr lang="en-IN" dirty="0"/>
          </a:p>
        </p:txBody>
      </p:sp>
      <p:sp>
        <p:nvSpPr>
          <p:cNvPr id="3" name="Content Placeholder 2">
            <a:extLst>
              <a:ext uri="{FF2B5EF4-FFF2-40B4-BE49-F238E27FC236}">
                <a16:creationId xmlns:a16="http://schemas.microsoft.com/office/drawing/2014/main" id="{9E725399-493A-559C-BC75-A5BDEA1A5C49}"/>
              </a:ext>
            </a:extLst>
          </p:cNvPr>
          <p:cNvSpPr>
            <a:spLocks noGrp="1"/>
          </p:cNvSpPr>
          <p:nvPr>
            <p:ph idx="1"/>
          </p:nvPr>
        </p:nvSpPr>
        <p:spPr/>
        <p:txBody>
          <a:bodyPr/>
          <a:lstStyle/>
          <a:p>
            <a:r>
              <a:rPr lang="en-US" dirty="0"/>
              <a:t>Formatting</a:t>
            </a:r>
          </a:p>
          <a:p>
            <a:r>
              <a:rPr lang="en-US" dirty="0"/>
              <a:t>Math constants</a:t>
            </a:r>
          </a:p>
          <a:p>
            <a:r>
              <a:rPr lang="en-US" dirty="0"/>
              <a:t>Joinable thread, barrier, semaphore, latch</a:t>
            </a:r>
          </a:p>
          <a:p>
            <a:r>
              <a:rPr lang="en-US" dirty="0"/>
              <a:t>Calendar</a:t>
            </a:r>
          </a:p>
          <a:p>
            <a:r>
              <a:rPr lang="en-US" dirty="0"/>
              <a:t>Span</a:t>
            </a:r>
          </a:p>
          <a:p>
            <a:endParaRPr lang="en-IN" dirty="0"/>
          </a:p>
        </p:txBody>
      </p:sp>
    </p:spTree>
    <p:extLst>
      <p:ext uri="{BB962C8B-B14F-4D97-AF65-F5344CB8AC3E}">
        <p14:creationId xmlns:p14="http://schemas.microsoft.com/office/powerpoint/2010/main" val="27844218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09F1-6213-4B11-A509-7B2E4953D775}"/>
              </a:ext>
            </a:extLst>
          </p:cNvPr>
          <p:cNvSpPr>
            <a:spLocks noGrp="1"/>
          </p:cNvSpPr>
          <p:nvPr>
            <p:ph type="title"/>
          </p:nvPr>
        </p:nvSpPr>
        <p:spPr/>
        <p:txBody>
          <a:bodyPr/>
          <a:lstStyle/>
          <a:p>
            <a:r>
              <a:rPr lang="en-US"/>
              <a:t>Example (C++20)</a:t>
            </a:r>
            <a:endParaRPr lang="en-IN"/>
          </a:p>
        </p:txBody>
      </p:sp>
      <p:sp>
        <p:nvSpPr>
          <p:cNvPr id="6" name="TextBox 5">
            <a:extLst>
              <a:ext uri="{FF2B5EF4-FFF2-40B4-BE49-F238E27FC236}">
                <a16:creationId xmlns:a16="http://schemas.microsoft.com/office/drawing/2014/main" id="{9A47FCF9-1FE1-4A2C-B5B2-A504978BDD3B}"/>
              </a:ext>
            </a:extLst>
          </p:cNvPr>
          <p:cNvSpPr txBox="1"/>
          <p:nvPr/>
        </p:nvSpPr>
        <p:spPr>
          <a:xfrm>
            <a:off x="5796218" y="2291745"/>
            <a:ext cx="5890022" cy="3970318"/>
          </a:xfrm>
          <a:prstGeom prst="rect">
            <a:avLst/>
          </a:prstGeom>
          <a:solidFill>
            <a:schemeClr val="bg1">
              <a:lumMod val="85000"/>
              <a:lumOff val="15000"/>
            </a:schemeClr>
          </a:solidFill>
        </p:spPr>
        <p:txBody>
          <a:bodyPr wrap="square">
            <a:spAutoFit/>
          </a:bodyPr>
          <a:lstStyle/>
          <a:p>
            <a:pPr marR="0" algn="l" rtl="0"/>
            <a:r>
              <a:rPr lang="en-IN" sz="1800" b="0" i="0" u="none" strike="noStrike" baseline="0">
                <a:solidFill>
                  <a:srgbClr val="D5A2DF"/>
                </a:solidFill>
                <a:latin typeface="JetBrains Mono" pitchFamily="2" charset="0"/>
              </a:rPr>
              <a:t>struct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Point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5DCDC"/>
                </a:solidFill>
                <a:latin typeface="JetBrains Mono" pitchFamily="2" charset="0"/>
              </a:rPr>
              <a:t>x</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5DCDC"/>
                </a:solidFill>
                <a:latin typeface="JetBrains Mono" pitchFamily="2" charset="0"/>
              </a:rPr>
              <a:t>y</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main</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008B8B"/>
                </a:solidFill>
                <a:latin typeface="JetBrains Mono" pitchFamily="2" charset="0"/>
              </a:rPr>
              <a:t>Point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p</a:t>
            </a:r>
            <a:r>
              <a:rPr lang="en-IN" sz="1800" b="0" i="0" u="none" strike="noStrike" baseline="0">
                <a:solidFill>
                  <a:srgbClr val="008B8B"/>
                </a:solidFill>
                <a:latin typeface="JetBrains Mono" pitchFamily="2" charset="0"/>
              </a:rPr>
              <a:t>{</a:t>
            </a:r>
            <a:r>
              <a:rPr lang="en-IN" sz="1800" b="0" i="0" u="none" strike="noStrike" baseline="0">
                <a:solidFill>
                  <a:srgbClr val="F78C6C"/>
                </a:solidFill>
                <a:latin typeface="JetBrains Mono" pitchFamily="2" charset="0"/>
              </a:rPr>
              <a:t>3</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5</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static</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a1</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b1</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p</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JetBrains Mono" pitchFamily="2" charset="0"/>
              </a:rPr>
              <a:t>	</a:t>
            </a:r>
            <a:r>
              <a:rPr lang="en-IN" sz="1800" b="0" i="0" u="none" strike="noStrike" baseline="0">
                <a:solidFill>
                  <a:srgbClr val="DCDCDC"/>
                </a:solidFill>
                <a:latin typeface="Cambria" panose="02040503050406030204" pitchFamily="18" charset="0"/>
              </a:rPr>
              <a:t>        		</a:t>
            </a:r>
            <a:r>
              <a:rPr lang="en-IN" sz="1600" b="0" i="1" u="none" strike="noStrike" baseline="0">
                <a:solidFill>
                  <a:srgbClr val="7E7E7E"/>
                </a:solidFill>
                <a:latin typeface="JetBrains Mono" pitchFamily="2" charset="0"/>
              </a:rPr>
              <a:t>//C++20</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err="1">
                <a:solidFill>
                  <a:srgbClr val="D5A2DF"/>
                </a:solidFill>
                <a:latin typeface="JetBrains Mono" pitchFamily="2" charset="0"/>
              </a:rPr>
              <a:t>thread_local</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5A2DF"/>
                </a:solidFill>
                <a:latin typeface="JetBrains Mono" pitchFamily="2" charset="0"/>
              </a:rPr>
              <a:t>auto</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C8C8C8"/>
                </a:solidFill>
                <a:latin typeface="JetBrains Mono" pitchFamily="2" charset="0"/>
              </a:rPr>
              <a:t>a2</a:t>
            </a:r>
            <a:r>
              <a:rPr lang="en-US" sz="1800" b="0" i="0" u="none" strike="noStrike" baseline="0">
                <a:solidFill>
                  <a:srgbClr val="FFFFFF"/>
                </a:solidFill>
                <a:latin typeface="JetBrains Mono" pitchFamily="2" charset="0"/>
              </a:rPr>
              <a:t>,</a:t>
            </a:r>
            <a:r>
              <a:rPr lang="en-US" sz="1800" b="0" i="0" u="none" strike="noStrike" baseline="0">
                <a:solidFill>
                  <a:srgbClr val="C8C8C8"/>
                </a:solidFill>
                <a:latin typeface="JetBrains Mono" pitchFamily="2" charset="0"/>
              </a:rPr>
              <a:t>b2</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p</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JetBrains Mono" pitchFamily="2" charset="0"/>
              </a:rPr>
              <a:t>	</a:t>
            </a:r>
            <a:r>
              <a:rPr lang="en-US" sz="1600" b="0" i="1" u="none" strike="noStrike" baseline="0">
                <a:solidFill>
                  <a:srgbClr val="7E7E7E"/>
                </a:solidFill>
                <a:latin typeface="JetBrains Mono" pitchFamily="2" charset="0"/>
              </a:rPr>
              <a:t>//C++20</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a3</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b3</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p</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f</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err="1">
                <a:solidFill>
                  <a:srgbClr val="FBB3C8"/>
                </a:solidFill>
                <a:latin typeface="JetBrains Mono" pitchFamily="2" charset="0"/>
              </a:rPr>
              <a:t>cout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a3</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JetBrains Mono" pitchFamily="2" charset="0"/>
              </a:rPr>
              <a:t>				</a:t>
            </a:r>
            <a:r>
              <a:rPr lang="en-US" sz="1600" b="0" i="1" u="none" strike="noStrike" baseline="0">
                <a:solidFill>
                  <a:srgbClr val="7E7E7E"/>
                </a:solidFill>
                <a:latin typeface="JetBrains Mono" pitchFamily="2" charset="0"/>
              </a:rPr>
              <a:t>//C++20</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p:txBody>
      </p:sp>
      <p:sp>
        <p:nvSpPr>
          <p:cNvPr id="7" name="TextBox 6">
            <a:extLst>
              <a:ext uri="{FF2B5EF4-FFF2-40B4-BE49-F238E27FC236}">
                <a16:creationId xmlns:a16="http://schemas.microsoft.com/office/drawing/2014/main" id="{C0CC355E-ACF0-4E78-B2C0-C91EC4F7E90A}"/>
              </a:ext>
            </a:extLst>
          </p:cNvPr>
          <p:cNvSpPr txBox="1"/>
          <p:nvPr/>
        </p:nvSpPr>
        <p:spPr>
          <a:xfrm>
            <a:off x="358803" y="2291745"/>
            <a:ext cx="4898997" cy="3847207"/>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class</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C5503"/>
                </a:solidFill>
                <a:latin typeface="JetBrains Mono" pitchFamily="2" charset="0"/>
              </a:rPr>
              <a:t>Test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61DC67"/>
                </a:solidFill>
                <a:latin typeface="JetBrains Mono" pitchFamily="2" charset="0"/>
              </a:rPr>
              <a:t>x</a:t>
            </a:r>
            <a:r>
              <a:rPr lang="en-IN" sz="1800" b="0" i="0" u="none" strike="noStrike" baseline="0" err="1">
                <a:solidFill>
                  <a:srgbClr val="FFFFFF"/>
                </a:solidFill>
                <a:latin typeface="JetBrains Mono" pitchFamily="2" charset="0"/>
              </a:rPr>
              <a:t>,</a:t>
            </a:r>
            <a:r>
              <a:rPr lang="en-IN" sz="1800" b="0" i="0" u="none" strike="noStrike" baseline="0" err="1">
                <a:solidFill>
                  <a:srgbClr val="61DC67"/>
                </a:solidFill>
                <a:latin typeface="JetBrains Mono" pitchFamily="2" charset="0"/>
              </a:rPr>
              <a:t>y</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public</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D5A2DF"/>
                </a:solidFill>
                <a:latin typeface="JetBrains Mono" pitchFamily="2" charset="0"/>
              </a:rPr>
              <a:t>void</a:t>
            </a:r>
            <a:r>
              <a:rPr lang="en-US" sz="1800" b="0" i="0" u="none" strike="noStrike" baseline="0">
                <a:solidFill>
                  <a:srgbClr val="DCDCDC"/>
                </a:solidFill>
                <a:latin typeface="Cambria" panose="02040503050406030204" pitchFamily="18" charset="0"/>
              </a:rPr>
              <a:t> </a:t>
            </a:r>
            <a:r>
              <a:rPr lang="en-US" sz="1800" b="0" i="0" u="none" strike="noStrike" baseline="0">
                <a:solidFill>
                  <a:srgbClr val="82B7E1"/>
                </a:solidFill>
                <a:latin typeface="JetBrains Mono" pitchFamily="2" charset="0"/>
              </a:rPr>
              <a:t>Foo</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C5503"/>
                </a:solidFill>
                <a:latin typeface="JetBrains Mono" pitchFamily="2" charset="0"/>
              </a:rPr>
              <a:t>Test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&amp;</a:t>
            </a:r>
            <a:r>
              <a:rPr lang="en-US" sz="1800" b="0" i="0" u="none" strike="noStrike" baseline="0">
                <a:solidFill>
                  <a:srgbClr val="C8C8C8"/>
                </a:solidFill>
                <a:latin typeface="JetBrains Mono" pitchFamily="2" charset="0"/>
              </a:rPr>
              <a:t>f</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i</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f</a:t>
            </a:r>
            <a:r>
              <a:rPr lang="en-IN" sz="1800" b="0" i="0" u="none" strike="noStrike" baseline="0" err="1">
                <a:solidFill>
                  <a:srgbClr val="FFFFFF"/>
                </a:solidFill>
                <a:latin typeface="JetBrains Mono" pitchFamily="2" charset="0"/>
              </a:rPr>
              <a:t>.</a:t>
            </a:r>
            <a:r>
              <a:rPr lang="en-IN" sz="1800" b="0" i="0" u="none" strike="noStrike" baseline="0" err="1">
                <a:solidFill>
                  <a:srgbClr val="61DC67"/>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err="1">
                <a:solidFill>
                  <a:srgbClr val="C8C8C8"/>
                </a:solidFill>
                <a:latin typeface="JetBrains Mono" pitchFamily="2" charset="0"/>
              </a:rPr>
              <a:t>a</a:t>
            </a:r>
            <a:r>
              <a:rPr lang="en-IN" sz="1800" b="0" i="0" u="none" strike="noStrike" baseline="0" err="1">
                <a:solidFill>
                  <a:srgbClr val="FFFFFF"/>
                </a:solidFill>
                <a:latin typeface="JetBrains Mono" pitchFamily="2" charset="0"/>
              </a:rPr>
              <a:t>,</a:t>
            </a:r>
            <a:r>
              <a:rPr lang="en-IN" sz="1800" b="0" i="0" u="none" strike="noStrike" baseline="0" err="1">
                <a:solidFill>
                  <a:srgbClr val="C8C8C8"/>
                </a:solidFill>
                <a:latin typeface="JetBrains Mono" pitchFamily="2" charset="0"/>
              </a:rPr>
              <a:t>b</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f</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1" u="none" strike="noStrike" baseline="0">
                <a:solidFill>
                  <a:srgbClr val="7E7E7E"/>
                </a:solidFill>
                <a:latin typeface="JetBrains Mono" pitchFamily="2" charset="0"/>
              </a:rPr>
              <a:t>//C++20</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Cambria" panose="02040503050406030204" pitchFamily="18" charset="0"/>
              </a:rPr>
              <a:t>    </a:t>
            </a:r>
            <a:r>
              <a:rPr lang="en-US" sz="1800" b="0" i="0" u="none" strike="noStrike" baseline="0">
                <a:solidFill>
                  <a:srgbClr val="D5A2DF"/>
                </a:solidFill>
                <a:latin typeface="JetBrains Mono" pitchFamily="2" charset="0"/>
              </a:rPr>
              <a:t>friend</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5A2DF"/>
                </a:solidFill>
                <a:latin typeface="JetBrains Mono" pitchFamily="2" charset="0"/>
              </a:rPr>
              <a:t>void</a:t>
            </a:r>
            <a:r>
              <a:rPr lang="en-US" sz="1800" b="0" i="0" u="none" strike="noStrike" baseline="0">
                <a:solidFill>
                  <a:srgbClr val="DCDCDC"/>
                </a:solidFill>
                <a:latin typeface="Cambria" panose="02040503050406030204" pitchFamily="18" charset="0"/>
              </a:rPr>
              <a:t> </a:t>
            </a:r>
            <a:r>
              <a:rPr lang="en-US" sz="1800" b="0" i="0" u="none" strike="noStrike" baseline="0">
                <a:solidFill>
                  <a:srgbClr val="7B6FC4"/>
                </a:solidFill>
                <a:latin typeface="JetBrains Mono" pitchFamily="2" charset="0"/>
              </a:rPr>
              <a:t>Print</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C5503"/>
                </a:solidFill>
                <a:latin typeface="JetBrains Mono" pitchFamily="2" charset="0"/>
              </a:rPr>
              <a:t>Test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&amp;)</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5A2DF"/>
                </a:solidFill>
                <a:latin typeface="JetBrains Mono" pitchFamily="2" charset="0"/>
              </a:rPr>
              <a:t>void</a:t>
            </a:r>
            <a:r>
              <a:rPr lang="en-US" sz="1800" b="0" i="0" u="none" strike="noStrike" baseline="0">
                <a:solidFill>
                  <a:srgbClr val="DCDCDC"/>
                </a:solidFill>
                <a:latin typeface="Cambria" panose="02040503050406030204" pitchFamily="18" charset="0"/>
              </a:rPr>
              <a:t> </a:t>
            </a:r>
            <a:r>
              <a:rPr lang="en-US" sz="1800" b="0" i="0" u="none" strike="noStrike" baseline="0">
                <a:solidFill>
                  <a:srgbClr val="7B6FC4"/>
                </a:solidFill>
                <a:latin typeface="JetBrains Mono" pitchFamily="2" charset="0"/>
              </a:rPr>
              <a:t>Print</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C5503"/>
                </a:solidFill>
                <a:latin typeface="JetBrains Mono" pitchFamily="2" charset="0"/>
              </a:rPr>
              <a:t>Test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&amp;</a:t>
            </a:r>
            <a:r>
              <a:rPr lang="en-US" sz="1800" b="0" i="0" u="none" strike="noStrike" baseline="0">
                <a:solidFill>
                  <a:srgbClr val="C8C8C8"/>
                </a:solidFill>
                <a:latin typeface="JetBrains Mono" pitchFamily="2" charset="0"/>
              </a:rPr>
              <a:t>f</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i</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f</a:t>
            </a:r>
            <a:r>
              <a:rPr lang="en-IN" sz="1800" b="0" i="0" u="none" strike="noStrike" baseline="0" err="1">
                <a:solidFill>
                  <a:srgbClr val="FFFFFF"/>
                </a:solidFill>
                <a:latin typeface="JetBrains Mono" pitchFamily="2" charset="0"/>
              </a:rPr>
              <a:t>.</a:t>
            </a:r>
            <a:r>
              <a:rPr lang="en-IN" sz="1800" b="0" i="0" u="none" strike="noStrike" baseline="0" err="1">
                <a:solidFill>
                  <a:srgbClr val="61DC67"/>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err="1">
                <a:solidFill>
                  <a:srgbClr val="C8C8C8"/>
                </a:solidFill>
                <a:latin typeface="JetBrains Mono" pitchFamily="2" charset="0"/>
              </a:rPr>
              <a:t>a</a:t>
            </a:r>
            <a:r>
              <a:rPr lang="en-IN" sz="1800" b="0" i="0" u="none" strike="noStrike" baseline="0" err="1">
                <a:solidFill>
                  <a:srgbClr val="FFFFFF"/>
                </a:solidFill>
                <a:latin typeface="JetBrains Mono" pitchFamily="2" charset="0"/>
              </a:rPr>
              <a:t>,</a:t>
            </a:r>
            <a:r>
              <a:rPr lang="en-IN" sz="1800" b="0" i="0" u="none" strike="noStrike" baseline="0" err="1">
                <a:solidFill>
                  <a:srgbClr val="C8C8C8"/>
                </a:solidFill>
                <a:latin typeface="JetBrains Mono" pitchFamily="2" charset="0"/>
              </a:rPr>
              <a:t>b</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f</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JetBrains Mono" pitchFamily="2" charset="0"/>
              </a:rPr>
              <a:t>	</a:t>
            </a:r>
            <a:r>
              <a:rPr lang="en-IN" sz="1800" b="0" i="1" u="none" strike="noStrike" baseline="0">
                <a:solidFill>
                  <a:srgbClr val="7E7E7E"/>
                </a:solidFill>
                <a:latin typeface="JetBrains Mono" pitchFamily="2" charset="0"/>
              </a:rPr>
              <a:t>//C++20</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000" b="0" i="0" u="none" strike="noStrike" baseline="0">
              <a:latin typeface="Times New Roman" panose="02020603050405020304" pitchFamily="18" charset="0"/>
            </a:endParaRPr>
          </a:p>
        </p:txBody>
      </p:sp>
    </p:spTree>
    <p:extLst>
      <p:ext uri="{BB962C8B-B14F-4D97-AF65-F5344CB8AC3E}">
        <p14:creationId xmlns:p14="http://schemas.microsoft.com/office/powerpoint/2010/main" val="142271644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17E-6CB1-48EF-9307-90072F385ED5}"/>
              </a:ext>
            </a:extLst>
          </p:cNvPr>
          <p:cNvSpPr>
            <a:spLocks noGrp="1"/>
          </p:cNvSpPr>
          <p:nvPr>
            <p:ph type="title"/>
          </p:nvPr>
        </p:nvSpPr>
        <p:spPr/>
        <p:txBody>
          <a:bodyPr/>
          <a:lstStyle/>
          <a:p>
            <a:r>
              <a:rPr lang="en-US" err="1"/>
              <a:t>constexpr</a:t>
            </a:r>
            <a:endParaRPr lang="en-IN"/>
          </a:p>
        </p:txBody>
      </p:sp>
      <p:sp>
        <p:nvSpPr>
          <p:cNvPr id="3" name="Content Placeholder 2">
            <a:extLst>
              <a:ext uri="{FF2B5EF4-FFF2-40B4-BE49-F238E27FC236}">
                <a16:creationId xmlns:a16="http://schemas.microsoft.com/office/drawing/2014/main" id="{D5FE0FAA-14BB-4F99-85E7-5DF87785C35C}"/>
              </a:ext>
            </a:extLst>
          </p:cNvPr>
          <p:cNvSpPr>
            <a:spLocks noGrp="1"/>
          </p:cNvSpPr>
          <p:nvPr>
            <p:ph idx="1"/>
          </p:nvPr>
        </p:nvSpPr>
        <p:spPr/>
        <p:txBody>
          <a:bodyPr>
            <a:normAutofit fontScale="92500" lnSpcReduction="10000"/>
          </a:bodyPr>
          <a:lstStyle/>
          <a:p>
            <a:r>
              <a:rPr lang="en-US" i="1" err="1"/>
              <a:t>constexpr</a:t>
            </a:r>
            <a:r>
              <a:rPr lang="en-US"/>
              <a:t> was added in C++11 &amp; improved in C++14</a:t>
            </a:r>
          </a:p>
          <a:p>
            <a:r>
              <a:rPr lang="en-US"/>
              <a:t>Can be applied to variable declarations &amp; functions</a:t>
            </a:r>
          </a:p>
          <a:p>
            <a:r>
              <a:rPr lang="en-US"/>
              <a:t>A </a:t>
            </a:r>
            <a:r>
              <a:rPr lang="en-US" i="1" err="1"/>
              <a:t>constexpr</a:t>
            </a:r>
            <a:r>
              <a:rPr lang="en-US"/>
              <a:t> function may execute at compile or run-time</a:t>
            </a:r>
          </a:p>
          <a:p>
            <a:r>
              <a:rPr lang="en-US"/>
              <a:t>Consequently, there were restrictions to what the </a:t>
            </a:r>
            <a:r>
              <a:rPr lang="en-US" i="1" err="1"/>
              <a:t>constexpr</a:t>
            </a:r>
            <a:r>
              <a:rPr lang="en-US"/>
              <a:t> functions could do</a:t>
            </a:r>
          </a:p>
          <a:p>
            <a:pPr lvl="1"/>
            <a:r>
              <a:rPr lang="en-US"/>
              <a:t>contain a try-block</a:t>
            </a:r>
          </a:p>
          <a:p>
            <a:pPr lvl="1"/>
            <a:r>
              <a:rPr lang="en-US"/>
              <a:t>call virtual functions, </a:t>
            </a:r>
            <a:r>
              <a:rPr lang="en-US" err="1"/>
              <a:t>etc</a:t>
            </a:r>
            <a:endParaRPr lang="en-US"/>
          </a:p>
          <a:p>
            <a:r>
              <a:rPr lang="en-US"/>
              <a:t>This was a limitation as </a:t>
            </a:r>
            <a:r>
              <a:rPr lang="en-US" i="1" err="1"/>
              <a:t>constexpr</a:t>
            </a:r>
            <a:r>
              <a:rPr lang="en-US"/>
              <a:t> functions can also execute at runtime</a:t>
            </a:r>
          </a:p>
        </p:txBody>
      </p:sp>
    </p:spTree>
    <p:extLst>
      <p:ext uri="{BB962C8B-B14F-4D97-AF65-F5344CB8AC3E}">
        <p14:creationId xmlns:p14="http://schemas.microsoft.com/office/powerpoint/2010/main" val="227695696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CE17-6C0C-468C-B4EF-B40F568ECD87}"/>
              </a:ext>
            </a:extLst>
          </p:cNvPr>
          <p:cNvSpPr>
            <a:spLocks noGrp="1"/>
          </p:cNvSpPr>
          <p:nvPr>
            <p:ph type="title"/>
          </p:nvPr>
        </p:nvSpPr>
        <p:spPr/>
        <p:txBody>
          <a:bodyPr/>
          <a:lstStyle/>
          <a:p>
            <a:r>
              <a:rPr lang="en-US" err="1"/>
              <a:t>constexpr</a:t>
            </a:r>
            <a:r>
              <a:rPr lang="en-US"/>
              <a:t> Changes</a:t>
            </a:r>
            <a:endParaRPr lang="en-IN"/>
          </a:p>
        </p:txBody>
      </p:sp>
      <p:sp>
        <p:nvSpPr>
          <p:cNvPr id="3" name="Content Placeholder 2">
            <a:extLst>
              <a:ext uri="{FF2B5EF4-FFF2-40B4-BE49-F238E27FC236}">
                <a16:creationId xmlns:a16="http://schemas.microsoft.com/office/drawing/2014/main" id="{1E0B1C13-B16B-4AB5-B98D-7DFF0E29B7D8}"/>
              </a:ext>
            </a:extLst>
          </p:cNvPr>
          <p:cNvSpPr>
            <a:spLocks noGrp="1"/>
          </p:cNvSpPr>
          <p:nvPr>
            <p:ph idx="1"/>
          </p:nvPr>
        </p:nvSpPr>
        <p:spPr/>
        <p:txBody>
          <a:bodyPr/>
          <a:lstStyle/>
          <a:p>
            <a:r>
              <a:rPr lang="en-US"/>
              <a:t>In C++20, a </a:t>
            </a:r>
            <a:r>
              <a:rPr lang="en-US" i="1" err="1"/>
              <a:t>constexpr</a:t>
            </a:r>
            <a:r>
              <a:rPr lang="en-US"/>
              <a:t> function can</a:t>
            </a:r>
          </a:p>
          <a:p>
            <a:pPr lvl="1"/>
            <a:r>
              <a:rPr lang="en-US"/>
              <a:t>have a </a:t>
            </a:r>
            <a:r>
              <a:rPr lang="en-US" i="1"/>
              <a:t>try</a:t>
            </a:r>
            <a:r>
              <a:rPr lang="en-US"/>
              <a:t> block (not throw)</a:t>
            </a:r>
          </a:p>
          <a:p>
            <a:pPr lvl="1"/>
            <a:r>
              <a:rPr lang="en-US"/>
              <a:t>call </a:t>
            </a:r>
            <a:r>
              <a:rPr lang="en-US" i="1"/>
              <a:t>virtual</a:t>
            </a:r>
            <a:r>
              <a:rPr lang="en-US"/>
              <a:t> functions</a:t>
            </a:r>
          </a:p>
          <a:p>
            <a:pPr lvl="1"/>
            <a:r>
              <a:rPr lang="en-US"/>
              <a:t>use </a:t>
            </a:r>
            <a:r>
              <a:rPr lang="en-US" i="1" err="1"/>
              <a:t>dynamic_cast</a:t>
            </a:r>
            <a:r>
              <a:rPr lang="en-US" i="1"/>
              <a:t> </a:t>
            </a:r>
            <a:r>
              <a:rPr lang="en-US"/>
              <a:t>&amp; </a:t>
            </a:r>
            <a:r>
              <a:rPr lang="en-US" i="1" err="1"/>
              <a:t>type_id</a:t>
            </a:r>
            <a:endParaRPr lang="en-US" i="1"/>
          </a:p>
          <a:p>
            <a:pPr lvl="1"/>
            <a:r>
              <a:rPr lang="en-US"/>
              <a:t>use </a:t>
            </a:r>
            <a:r>
              <a:rPr lang="en-US" i="1"/>
              <a:t>new</a:t>
            </a:r>
            <a:r>
              <a:rPr lang="en-US"/>
              <a:t> &amp; </a:t>
            </a:r>
            <a:r>
              <a:rPr lang="en-US" i="1"/>
              <a:t>delete</a:t>
            </a:r>
            <a:endParaRPr lang="en-IN" i="1"/>
          </a:p>
        </p:txBody>
      </p:sp>
    </p:spTree>
    <p:extLst>
      <p:ext uri="{BB962C8B-B14F-4D97-AF65-F5344CB8AC3E}">
        <p14:creationId xmlns:p14="http://schemas.microsoft.com/office/powerpoint/2010/main" val="216916380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17E-6CB1-48EF-9307-90072F385ED5}"/>
              </a:ext>
            </a:extLst>
          </p:cNvPr>
          <p:cNvSpPr>
            <a:spLocks noGrp="1"/>
          </p:cNvSpPr>
          <p:nvPr>
            <p:ph type="title"/>
          </p:nvPr>
        </p:nvSpPr>
        <p:spPr/>
        <p:txBody>
          <a:bodyPr/>
          <a:lstStyle/>
          <a:p>
            <a:r>
              <a:rPr lang="en-US" err="1"/>
              <a:t>constexpr</a:t>
            </a:r>
            <a:r>
              <a:rPr lang="en-US"/>
              <a:t> Virtual Functions</a:t>
            </a:r>
            <a:endParaRPr lang="en-IN"/>
          </a:p>
        </p:txBody>
      </p:sp>
      <p:sp>
        <p:nvSpPr>
          <p:cNvPr id="3" name="Content Placeholder 2">
            <a:extLst>
              <a:ext uri="{FF2B5EF4-FFF2-40B4-BE49-F238E27FC236}">
                <a16:creationId xmlns:a16="http://schemas.microsoft.com/office/drawing/2014/main" id="{D5FE0FAA-14BB-4F99-85E7-5DF87785C35C}"/>
              </a:ext>
            </a:extLst>
          </p:cNvPr>
          <p:cNvSpPr>
            <a:spLocks noGrp="1"/>
          </p:cNvSpPr>
          <p:nvPr>
            <p:ph idx="1"/>
          </p:nvPr>
        </p:nvSpPr>
        <p:spPr/>
        <p:txBody>
          <a:bodyPr>
            <a:normAutofit/>
          </a:bodyPr>
          <a:lstStyle/>
          <a:p>
            <a:r>
              <a:rPr lang="en-US"/>
              <a:t>You </a:t>
            </a:r>
            <a:r>
              <a:rPr lang="en-IN"/>
              <a:t>can now use </a:t>
            </a:r>
            <a:r>
              <a:rPr lang="en-IN" i="1" err="1"/>
              <a:t>constexpr</a:t>
            </a:r>
            <a:r>
              <a:rPr lang="en-IN"/>
              <a:t> specifier on </a:t>
            </a:r>
            <a:r>
              <a:rPr lang="en-IN" i="1"/>
              <a:t>virtual</a:t>
            </a:r>
            <a:r>
              <a:rPr lang="en-IN"/>
              <a:t> functions</a:t>
            </a:r>
          </a:p>
          <a:p>
            <a:r>
              <a:rPr lang="en-IN"/>
              <a:t>Such functions can be invoked from other </a:t>
            </a:r>
            <a:r>
              <a:rPr lang="en-IN" i="1" err="1"/>
              <a:t>constexpr</a:t>
            </a:r>
            <a:r>
              <a:rPr lang="en-IN"/>
              <a:t> functions at compile-time</a:t>
            </a:r>
          </a:p>
          <a:p>
            <a:r>
              <a:rPr lang="en-IN" i="1" err="1"/>
              <a:t>constexpr</a:t>
            </a:r>
            <a:r>
              <a:rPr lang="en-IN"/>
              <a:t> </a:t>
            </a:r>
            <a:r>
              <a:rPr lang="en-IN" i="1"/>
              <a:t>virtual</a:t>
            </a:r>
            <a:r>
              <a:rPr lang="en-IN"/>
              <a:t> functions can also be overridden with or without </a:t>
            </a:r>
            <a:r>
              <a:rPr lang="en-IN" i="1" err="1"/>
              <a:t>constexpr</a:t>
            </a:r>
            <a:r>
              <a:rPr lang="en-IN"/>
              <a:t> specifier</a:t>
            </a:r>
          </a:p>
        </p:txBody>
      </p:sp>
    </p:spTree>
    <p:extLst>
      <p:ext uri="{BB962C8B-B14F-4D97-AF65-F5344CB8AC3E}">
        <p14:creationId xmlns:p14="http://schemas.microsoft.com/office/powerpoint/2010/main" val="16687995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5B9E7-EED4-491B-96BC-D8C3DD829DD3}"/>
              </a:ext>
            </a:extLst>
          </p:cNvPr>
          <p:cNvSpPr>
            <a:spLocks noGrp="1"/>
          </p:cNvSpPr>
          <p:nvPr>
            <p:ph type="title"/>
          </p:nvPr>
        </p:nvSpPr>
        <p:spPr/>
        <p:txBody>
          <a:bodyPr/>
          <a:lstStyle/>
          <a:p>
            <a:r>
              <a:rPr lang="en-US"/>
              <a:t>Example</a:t>
            </a:r>
            <a:endParaRPr lang="en-IN"/>
          </a:p>
        </p:txBody>
      </p:sp>
      <p:sp>
        <p:nvSpPr>
          <p:cNvPr id="7" name="TextBox 6">
            <a:extLst>
              <a:ext uri="{FF2B5EF4-FFF2-40B4-BE49-F238E27FC236}">
                <a16:creationId xmlns:a16="http://schemas.microsoft.com/office/drawing/2014/main" id="{ACD2572C-3802-4EA2-B45D-B05AC1822E25}"/>
              </a:ext>
            </a:extLst>
          </p:cNvPr>
          <p:cNvSpPr txBox="1"/>
          <p:nvPr/>
        </p:nvSpPr>
        <p:spPr>
          <a:xfrm>
            <a:off x="526916" y="2033726"/>
            <a:ext cx="5388109" cy="4401205"/>
          </a:xfrm>
          <a:prstGeom prst="rect">
            <a:avLst/>
          </a:prstGeom>
          <a:solidFill>
            <a:schemeClr val="bg1">
              <a:lumMod val="85000"/>
              <a:lumOff val="15000"/>
            </a:schemeClr>
          </a:solidFill>
        </p:spPr>
        <p:txBody>
          <a:bodyPr wrap="square">
            <a:spAutoFit/>
          </a:bodyPr>
          <a:lstStyle/>
          <a:p>
            <a:pPr marR="0" algn="l" rtl="0"/>
            <a:r>
              <a:rPr lang="en-IN" sz="1400" b="0" i="0" u="none" strike="noStrike" baseline="0">
                <a:solidFill>
                  <a:srgbClr val="D5A2DF"/>
                </a:solidFill>
                <a:latin typeface="JetBrains Mono" pitchFamily="2" charset="0"/>
              </a:rPr>
              <a:t>struct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008B8B"/>
                </a:solidFill>
                <a:latin typeface="JetBrains Mono" pitchFamily="2" charset="0"/>
              </a:rPr>
              <a:t>A</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D5A2DF"/>
                </a:solidFill>
                <a:latin typeface="JetBrains Mono" pitchFamily="2" charset="0"/>
              </a:rPr>
              <a:t>constexpr</a:t>
            </a:r>
            <a:r>
              <a:rPr lang="en-IN" sz="1400" b="0" i="0" u="none" strike="noStrike" baseline="0">
                <a:solidFill>
                  <a:srgbClr val="DCDCDC"/>
                </a:solidFill>
                <a:latin typeface="Cambria" panose="02040503050406030204" pitchFamily="18" charset="0"/>
              </a:rPr>
              <a:t> </a:t>
            </a:r>
            <a:r>
              <a:rPr lang="en-IN" sz="1400" b="0" i="0" u="none" strike="noStrike" baseline="0">
                <a:solidFill>
                  <a:srgbClr val="D5A2DF"/>
                </a:solidFill>
                <a:latin typeface="JetBrains Mono" pitchFamily="2" charset="0"/>
              </a:rPr>
              <a:t>virtual</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D5A2DF"/>
                </a:solidFill>
                <a:latin typeface="JetBrains Mono" pitchFamily="2" charset="0"/>
              </a:rPr>
              <a:t>const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D5A2DF"/>
                </a:solidFill>
                <a:latin typeface="JetBrains Mono" pitchFamily="2" charset="0"/>
              </a:rPr>
              <a:t>char</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82B7E1"/>
                </a:solidFill>
                <a:latin typeface="JetBrains Mono" pitchFamily="2" charset="0"/>
              </a:rPr>
              <a:t>Foo</a:t>
            </a:r>
            <a:r>
              <a:rPr lang="en-IN" sz="1400" b="0" i="0" u="none" strike="noStrike" baseline="0">
                <a:solidFill>
                  <a:srgbClr val="FFFFFF"/>
                </a:solidFill>
                <a:latin typeface="JetBrains Mono" pitchFamily="2" charset="0"/>
              </a:rPr>
              <a:t>()</a:t>
            </a:r>
            <a:r>
              <a:rPr lang="en-IN" sz="1400" b="0" i="0" u="none" strike="noStrike" baseline="0" err="1">
                <a:solidFill>
                  <a:srgbClr val="D5A2DF"/>
                </a:solidFill>
                <a:latin typeface="JetBrains Mono" pitchFamily="2" charset="0"/>
              </a:rPr>
              <a:t>const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return</a:t>
            </a:r>
            <a:r>
              <a:rPr lang="en-IN" sz="1400" b="0" i="0" u="none" strike="noStrike" baseline="0">
                <a:solidFill>
                  <a:srgbClr val="DCDCDC"/>
                </a:solidFill>
                <a:latin typeface="Cambria" panose="02040503050406030204" pitchFamily="18" charset="0"/>
              </a:rPr>
              <a:t> </a:t>
            </a:r>
            <a:r>
              <a:rPr lang="en-IN" sz="1400" b="0" i="0" u="none" strike="noStrike" baseline="0">
                <a:solidFill>
                  <a:srgbClr val="A31515"/>
                </a:solidFill>
                <a:latin typeface="JetBrains Mono" pitchFamily="2" charset="0"/>
              </a:rPr>
              <a:t>"</a:t>
            </a:r>
            <a:r>
              <a:rPr lang="en-IN" sz="1400" b="0" i="0" u="none" strike="noStrike" baseline="0">
                <a:solidFill>
                  <a:srgbClr val="C3E88D"/>
                </a:solidFill>
                <a:latin typeface="JetBrains Mono" pitchFamily="2" charset="0"/>
              </a:rPr>
              <a:t>A::Foo()</a:t>
            </a:r>
            <a:r>
              <a:rPr lang="en-IN" sz="1400" b="0" i="0" u="none" strike="noStrike" baseline="0">
                <a:solidFill>
                  <a:srgbClr val="A31515"/>
                </a:solidFill>
                <a:latin typeface="JetBrains Mono" pitchFamily="2" charset="0"/>
              </a:rPr>
              <a:t>"</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5A2DF"/>
                </a:solidFill>
                <a:latin typeface="JetBrains Mono" pitchFamily="2" charset="0"/>
              </a:rPr>
              <a:t>struct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008B8B"/>
                </a:solidFill>
                <a:latin typeface="JetBrains Mono" pitchFamily="2" charset="0"/>
              </a:rPr>
              <a:t>B</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008B8B"/>
                </a:solidFill>
                <a:latin typeface="JetBrains Mono" pitchFamily="2" charset="0"/>
              </a:rPr>
              <a:t>A</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US" sz="1400" b="0" i="0" u="none" strike="noStrike" baseline="0">
                <a:solidFill>
                  <a:srgbClr val="DCDCDC"/>
                </a:solidFill>
                <a:latin typeface="JetBrains Mono" pitchFamily="2" charset="0"/>
              </a:rPr>
              <a:t>	</a:t>
            </a:r>
            <a:r>
              <a:rPr lang="en-US" sz="1400" b="0" i="0" u="none" strike="noStrike" baseline="0">
                <a:solidFill>
                  <a:srgbClr val="D5A2DF"/>
                </a:solidFill>
                <a:latin typeface="JetBrains Mono" pitchFamily="2" charset="0"/>
              </a:rPr>
              <a:t>const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5A2DF"/>
                </a:solidFill>
                <a:latin typeface="JetBrains Mono" pitchFamily="2" charset="0"/>
              </a:rPr>
              <a:t>char</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82B7E1"/>
                </a:solidFill>
                <a:latin typeface="JetBrains Mono" pitchFamily="2" charset="0"/>
              </a:rPr>
              <a:t>Foo</a:t>
            </a:r>
            <a:r>
              <a:rPr lang="en-US" sz="1400" b="0" i="0" u="none" strike="noStrike" baseline="0">
                <a:solidFill>
                  <a:srgbClr val="FFFFFF"/>
                </a:solidFill>
                <a:latin typeface="JetBrains Mono" pitchFamily="2" charset="0"/>
              </a:rPr>
              <a:t>()</a:t>
            </a:r>
            <a:r>
              <a:rPr lang="en-US" sz="1400" b="0" i="0" u="none" strike="noStrike" baseline="0">
                <a:solidFill>
                  <a:srgbClr val="D5A2DF"/>
                </a:solidFill>
                <a:latin typeface="JetBrains Mono" pitchFamily="2" charset="0"/>
              </a:rPr>
              <a:t>const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5A2DF"/>
                </a:solidFill>
                <a:latin typeface="JetBrains Mono" pitchFamily="2" charset="0"/>
              </a:rPr>
              <a:t>override</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return</a:t>
            </a:r>
            <a:r>
              <a:rPr lang="en-IN" sz="1400" b="0" i="0" u="none" strike="noStrike" baseline="0">
                <a:solidFill>
                  <a:srgbClr val="DCDCDC"/>
                </a:solidFill>
                <a:latin typeface="Cambria" panose="02040503050406030204" pitchFamily="18" charset="0"/>
              </a:rPr>
              <a:t> </a:t>
            </a:r>
            <a:r>
              <a:rPr lang="en-IN" sz="1400" b="0" i="0" u="none" strike="noStrike" baseline="0">
                <a:solidFill>
                  <a:srgbClr val="A31515"/>
                </a:solidFill>
                <a:latin typeface="JetBrains Mono" pitchFamily="2" charset="0"/>
              </a:rPr>
              <a:t>"</a:t>
            </a:r>
            <a:r>
              <a:rPr lang="en-IN" sz="1400" b="0" i="0" u="none" strike="noStrike" baseline="0">
                <a:solidFill>
                  <a:srgbClr val="C3E88D"/>
                </a:solidFill>
                <a:latin typeface="JetBrains Mono" pitchFamily="2" charset="0"/>
              </a:rPr>
              <a:t>B::Foo</a:t>
            </a:r>
            <a:r>
              <a:rPr lang="en-IN" sz="1400" b="0" i="0" u="none" strike="noStrike" baseline="0">
                <a:solidFill>
                  <a:srgbClr val="A31515"/>
                </a:solidFill>
                <a:latin typeface="JetBrains Mono" pitchFamily="2" charset="0"/>
              </a:rPr>
              <a:t>"</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5A2DF"/>
                </a:solidFill>
                <a:latin typeface="JetBrains Mono" pitchFamily="2" charset="0"/>
              </a:rPr>
              <a:t>struct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008B8B"/>
                </a:solidFill>
                <a:latin typeface="JetBrains Mono" pitchFamily="2" charset="0"/>
              </a:rPr>
              <a:t>C</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008B8B"/>
                </a:solidFill>
                <a:latin typeface="JetBrains Mono" pitchFamily="2" charset="0"/>
              </a:rPr>
              <a:t>B</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US" sz="1400" b="0" i="0" u="none" strike="noStrike" baseline="0">
                <a:solidFill>
                  <a:srgbClr val="DCDCDC"/>
                </a:solidFill>
                <a:latin typeface="JetBrains Mono" pitchFamily="2" charset="0"/>
              </a:rPr>
              <a:t>	</a:t>
            </a:r>
            <a:r>
              <a:rPr lang="en-US" sz="1400" b="0" i="0" u="none" strike="noStrike" baseline="0" err="1">
                <a:solidFill>
                  <a:srgbClr val="D5A2DF"/>
                </a:solidFill>
                <a:latin typeface="JetBrains Mono" pitchFamily="2" charset="0"/>
              </a:rPr>
              <a:t>constexpr</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5A2DF"/>
                </a:solidFill>
                <a:latin typeface="JetBrains Mono" pitchFamily="2" charset="0"/>
              </a:rPr>
              <a:t>const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5A2DF"/>
                </a:solidFill>
                <a:latin typeface="JetBrains Mono" pitchFamily="2" charset="0"/>
              </a:rPr>
              <a:t>char</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82B7E1"/>
                </a:solidFill>
                <a:latin typeface="JetBrains Mono" pitchFamily="2" charset="0"/>
              </a:rPr>
              <a:t>Foo</a:t>
            </a:r>
            <a:r>
              <a:rPr lang="en-US" sz="1400" b="0" i="0" u="none" strike="noStrike" baseline="0">
                <a:solidFill>
                  <a:srgbClr val="FFFFFF"/>
                </a:solidFill>
                <a:latin typeface="JetBrains Mono" pitchFamily="2" charset="0"/>
              </a:rPr>
              <a:t>()</a:t>
            </a:r>
            <a:r>
              <a:rPr lang="en-US" sz="1400" b="0" i="0" u="none" strike="noStrike" baseline="0">
                <a:solidFill>
                  <a:srgbClr val="D5A2DF"/>
                </a:solidFill>
                <a:latin typeface="JetBrains Mono" pitchFamily="2" charset="0"/>
              </a:rPr>
              <a:t>const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5A2DF"/>
                </a:solidFill>
                <a:latin typeface="JetBrains Mono" pitchFamily="2" charset="0"/>
              </a:rPr>
              <a:t>override</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return</a:t>
            </a:r>
            <a:r>
              <a:rPr lang="en-IN" sz="1400" b="0" i="0" u="none" strike="noStrike" baseline="0">
                <a:solidFill>
                  <a:srgbClr val="DCDCDC"/>
                </a:solidFill>
                <a:latin typeface="Cambria" panose="02040503050406030204" pitchFamily="18" charset="0"/>
              </a:rPr>
              <a:t> </a:t>
            </a:r>
            <a:r>
              <a:rPr lang="en-IN" sz="1400" b="0" i="0" u="none" strike="noStrike" baseline="0">
                <a:solidFill>
                  <a:srgbClr val="A31515"/>
                </a:solidFill>
                <a:latin typeface="JetBrains Mono" pitchFamily="2" charset="0"/>
              </a:rPr>
              <a:t>"</a:t>
            </a:r>
            <a:r>
              <a:rPr lang="en-IN" sz="1400" b="0" i="0" u="none" strike="noStrike" baseline="0">
                <a:solidFill>
                  <a:srgbClr val="C3E88D"/>
                </a:solidFill>
                <a:latin typeface="JetBrains Mono" pitchFamily="2" charset="0"/>
              </a:rPr>
              <a:t>C::Foo</a:t>
            </a:r>
            <a:r>
              <a:rPr lang="en-IN" sz="1400" b="0" i="0" u="none" strike="noStrike" baseline="0">
                <a:solidFill>
                  <a:srgbClr val="A31515"/>
                </a:solidFill>
                <a:latin typeface="JetBrains Mono" pitchFamily="2" charset="0"/>
              </a:rPr>
              <a:t>"</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p>
          <a:p>
            <a:pPr marR="0" algn="l" rtl="0"/>
            <a:r>
              <a:rPr lang="en-US" sz="1400" b="0" i="0" u="none" strike="noStrike" baseline="0" err="1">
                <a:solidFill>
                  <a:srgbClr val="D5A2DF"/>
                </a:solidFill>
                <a:latin typeface="JetBrains Mono" pitchFamily="2" charset="0"/>
              </a:rPr>
              <a:t>constexpr</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5A2DF"/>
                </a:solidFill>
                <a:latin typeface="JetBrains Mono" pitchFamily="2" charset="0"/>
              </a:rPr>
              <a:t>const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5A2DF"/>
                </a:solidFill>
                <a:latin typeface="JetBrains Mono" pitchFamily="2" charset="0"/>
              </a:rPr>
              <a:t>char</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7B6FC4"/>
                </a:solidFill>
                <a:latin typeface="JetBrains Mono" pitchFamily="2" charset="0"/>
              </a:rPr>
              <a:t>Call</a:t>
            </a:r>
            <a:r>
              <a:rPr lang="en-US" sz="1400" b="0" i="0" u="none" strike="noStrike" baseline="0">
                <a:solidFill>
                  <a:srgbClr val="FFFFFF"/>
                </a:solidFill>
                <a:latin typeface="JetBrains Mono" pitchFamily="2" charset="0"/>
              </a:rPr>
              <a:t>(</a:t>
            </a:r>
            <a:r>
              <a:rPr lang="en-US" sz="1400" b="0" i="0" u="none" strike="noStrike" baseline="0">
                <a:solidFill>
                  <a:srgbClr val="D5A2DF"/>
                </a:solidFill>
                <a:latin typeface="JetBrains Mono" pitchFamily="2" charset="0"/>
              </a:rPr>
              <a:t>const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008B8B"/>
                </a:solidFill>
                <a:latin typeface="JetBrains Mono" pitchFamily="2" charset="0"/>
              </a:rPr>
              <a:t>A</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C8C8C8"/>
                </a:solidFill>
                <a:latin typeface="JetBrains Mono" pitchFamily="2" charset="0"/>
              </a:rPr>
              <a:t>a</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return</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a</a:t>
            </a:r>
            <a:r>
              <a:rPr lang="en-IN" sz="1400" b="0" i="0" u="none" strike="noStrike" baseline="0">
                <a:solidFill>
                  <a:srgbClr val="FFFFFF"/>
                </a:solidFill>
                <a:latin typeface="JetBrains Mono" pitchFamily="2" charset="0"/>
              </a:rPr>
              <a:t>-&gt;</a:t>
            </a:r>
            <a:r>
              <a:rPr lang="en-IN" sz="1400" b="0" i="0" u="none" strike="noStrike" baseline="0">
                <a:solidFill>
                  <a:srgbClr val="82B7E1"/>
                </a:solidFill>
                <a:latin typeface="JetBrains Mono" pitchFamily="2" charset="0"/>
              </a:rPr>
              <a:t>Foo</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endParaRPr lang="en-IN" sz="1200" b="0" i="0" u="none" strike="noStrike" baseline="0">
              <a:latin typeface="Times New Roman" panose="02020603050405020304" pitchFamily="18" charset="0"/>
            </a:endParaRPr>
          </a:p>
        </p:txBody>
      </p:sp>
      <p:sp>
        <p:nvSpPr>
          <p:cNvPr id="9" name="TextBox 8">
            <a:extLst>
              <a:ext uri="{FF2B5EF4-FFF2-40B4-BE49-F238E27FC236}">
                <a16:creationId xmlns:a16="http://schemas.microsoft.com/office/drawing/2014/main" id="{1060816C-0D32-4D2D-918E-4D54B6F9CF45}"/>
              </a:ext>
            </a:extLst>
          </p:cNvPr>
          <p:cNvSpPr txBox="1"/>
          <p:nvPr/>
        </p:nvSpPr>
        <p:spPr>
          <a:xfrm>
            <a:off x="6682979" y="2090172"/>
            <a:ext cx="4132659" cy="2677656"/>
          </a:xfrm>
          <a:prstGeom prst="rect">
            <a:avLst/>
          </a:prstGeom>
          <a:solidFill>
            <a:schemeClr val="bg1">
              <a:lumMod val="85000"/>
              <a:lumOff val="15000"/>
            </a:schemeClr>
          </a:solidFill>
        </p:spPr>
        <p:txBody>
          <a:bodyPr wrap="square">
            <a:spAutoFit/>
          </a:bodyPr>
          <a:lstStyle/>
          <a:p>
            <a:pPr marR="0" algn="l" rtl="0"/>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7B6FC4"/>
                </a:solidFill>
                <a:latin typeface="JetBrains Mono" pitchFamily="2" charset="0"/>
              </a:rPr>
              <a:t>main</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D5A2DF"/>
                </a:solidFill>
                <a:latin typeface="JetBrains Mono" pitchFamily="2" charset="0"/>
              </a:rPr>
              <a:t>constexpr</a:t>
            </a:r>
            <a:r>
              <a:rPr lang="en-IN" sz="1400" b="0" i="0" u="none" strike="noStrike" baseline="0">
                <a:solidFill>
                  <a:srgbClr val="DCDCDC"/>
                </a:solidFill>
                <a:latin typeface="Cambria" panose="02040503050406030204" pitchFamily="18" charset="0"/>
              </a:rPr>
              <a:t> </a:t>
            </a:r>
            <a:r>
              <a:rPr lang="en-IN" sz="1400" b="0" i="0" u="none" strike="noStrike" baseline="0">
                <a:solidFill>
                  <a:srgbClr val="008B8B"/>
                </a:solidFill>
                <a:latin typeface="JetBrains Mono" pitchFamily="2" charset="0"/>
              </a:rPr>
              <a:t>A</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C8C8C8"/>
                </a:solidFill>
                <a:latin typeface="JetBrains Mono" pitchFamily="2" charset="0"/>
              </a:rPr>
              <a:t>a</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D5A2DF"/>
                </a:solidFill>
                <a:latin typeface="JetBrains Mono" pitchFamily="2" charset="0"/>
              </a:rPr>
              <a:t>constexpr</a:t>
            </a:r>
            <a:r>
              <a:rPr lang="en-IN" sz="1400" b="0" i="0" u="none" strike="noStrike" baseline="0">
                <a:solidFill>
                  <a:srgbClr val="DCDCDC"/>
                </a:solidFill>
                <a:latin typeface="Cambria" panose="02040503050406030204" pitchFamily="18" charset="0"/>
              </a:rPr>
              <a:t> </a:t>
            </a:r>
            <a:r>
              <a:rPr lang="en-IN" sz="1400" b="0" i="0" u="none" strike="noStrike" baseline="0">
                <a:solidFill>
                  <a:srgbClr val="008B8B"/>
                </a:solidFill>
                <a:latin typeface="JetBrains Mono" pitchFamily="2" charset="0"/>
              </a:rPr>
              <a:t>B</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C8C8C8"/>
                </a:solidFill>
                <a:latin typeface="JetBrains Mono" pitchFamily="2" charset="0"/>
              </a:rPr>
              <a:t>b</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D5A2DF"/>
                </a:solidFill>
                <a:latin typeface="JetBrains Mono" pitchFamily="2" charset="0"/>
              </a:rPr>
              <a:t>constexpr</a:t>
            </a:r>
            <a:r>
              <a:rPr lang="en-IN" sz="1400" b="0" i="0" u="none" strike="noStrike" baseline="0">
                <a:solidFill>
                  <a:srgbClr val="DCDCDC"/>
                </a:solidFill>
                <a:latin typeface="Cambria" panose="02040503050406030204" pitchFamily="18" charset="0"/>
              </a:rPr>
              <a:t> </a:t>
            </a:r>
            <a:r>
              <a:rPr lang="en-IN" sz="1400" b="0" i="0" u="none" strike="noStrike" baseline="0">
                <a:solidFill>
                  <a:srgbClr val="008B8B"/>
                </a:solidFill>
                <a:latin typeface="JetBrains Mono" pitchFamily="2" charset="0"/>
              </a:rPr>
              <a:t>C</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C8C8C8"/>
                </a:solidFill>
                <a:latin typeface="JetBrains Mono" pitchFamily="2" charset="0"/>
              </a:rPr>
              <a:t>c</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D5A2DF"/>
                </a:solidFill>
                <a:latin typeface="JetBrains Mono" pitchFamily="2" charset="0"/>
              </a:rPr>
              <a:t>auto</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p1</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7B6FC4"/>
                </a:solidFill>
                <a:latin typeface="JetBrains Mono" pitchFamily="2" charset="0"/>
              </a:rPr>
              <a:t>Call</a:t>
            </a:r>
            <a:r>
              <a:rPr lang="en-IN" sz="1400" b="0" i="0" u="none" strike="noStrike" baseline="0">
                <a:solidFill>
                  <a:srgbClr val="FFFFFF"/>
                </a:solidFill>
                <a:latin typeface="JetBrains Mono" pitchFamily="2" charset="0"/>
              </a:rPr>
              <a:t>(&amp;</a:t>
            </a:r>
            <a:r>
              <a:rPr lang="en-IN" sz="1400" b="0" i="0" u="none" strike="noStrike" baseline="0">
                <a:solidFill>
                  <a:srgbClr val="C8C8C8"/>
                </a:solidFill>
                <a:latin typeface="JetBrains Mono" pitchFamily="2" charset="0"/>
              </a:rPr>
              <a:t>c</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CAC751"/>
                </a:solidFill>
                <a:latin typeface="JetBrains Mono" pitchFamily="2" charset="0"/>
              </a:rPr>
              <a:t>std</a:t>
            </a:r>
            <a:r>
              <a:rPr lang="en-IN" sz="1400" b="0" i="0" u="none" strike="noStrike" baseline="0">
                <a:solidFill>
                  <a:srgbClr val="FFFFFF"/>
                </a:solidFill>
                <a:latin typeface="JetBrains Mono" pitchFamily="2" charset="0"/>
              </a:rPr>
              <a:t>::</a:t>
            </a:r>
            <a:r>
              <a:rPr lang="en-IN" sz="1400" b="0" i="0" u="none" strike="noStrike" baseline="0" err="1">
                <a:solidFill>
                  <a:srgbClr val="FBB3C8"/>
                </a:solidFill>
                <a:latin typeface="JetBrains Mono" pitchFamily="2" charset="0"/>
              </a:rPr>
              <a:t>cout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008B8B"/>
                </a:solidFill>
                <a:latin typeface="JetBrains Mono" pitchFamily="2" charset="0"/>
              </a:rPr>
              <a:t>&lt;&lt;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p1</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p>
          <a:p>
            <a:pPr marR="0" algn="l" rtl="0"/>
            <a:r>
              <a:rPr lang="en-US" sz="1400" b="0" i="0" u="none" strike="noStrike" baseline="0">
                <a:solidFill>
                  <a:srgbClr val="DCDCDC"/>
                </a:solidFill>
                <a:latin typeface="JetBrains Mono" pitchFamily="2" charset="0"/>
              </a:rPr>
              <a:t>	</a:t>
            </a:r>
            <a:r>
              <a:rPr lang="en-US" sz="1400" b="0" i="0" u="none" strike="noStrike" baseline="0" err="1">
                <a:solidFill>
                  <a:srgbClr val="D5A2DF"/>
                </a:solidFill>
                <a:latin typeface="JetBrains Mono" pitchFamily="2" charset="0"/>
              </a:rPr>
              <a:t>constexpr</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5A2DF"/>
                </a:solidFill>
                <a:latin typeface="JetBrains Mono" pitchFamily="2" charset="0"/>
              </a:rPr>
              <a:t>auto</a:t>
            </a:r>
            <a:r>
              <a:rPr lang="en-US" sz="1400" b="0" i="0" u="none" strike="noStrike" baseline="0">
                <a:solidFill>
                  <a:srgbClr val="DCDCDC"/>
                </a:solidFill>
                <a:latin typeface="Cambria" panose="02040503050406030204" pitchFamily="18" charset="0"/>
              </a:rPr>
              <a:t> </a:t>
            </a:r>
            <a:r>
              <a:rPr lang="en-US" sz="1400" b="0" i="0" u="none" strike="noStrike" baseline="0">
                <a:solidFill>
                  <a:srgbClr val="C8C8C8"/>
                </a:solidFill>
                <a:latin typeface="JetBrains Mono" pitchFamily="2" charset="0"/>
              </a:rPr>
              <a:t>p2</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7B6FC4"/>
                </a:solidFill>
                <a:latin typeface="JetBrains Mono" pitchFamily="2" charset="0"/>
              </a:rPr>
              <a:t>Call</a:t>
            </a:r>
            <a:r>
              <a:rPr lang="en-US" sz="1400" b="0" i="0" u="none" strike="noStrike" baseline="0">
                <a:solidFill>
                  <a:srgbClr val="FFFFFF"/>
                </a:solidFill>
                <a:latin typeface="JetBrains Mono" pitchFamily="2" charset="0"/>
              </a:rPr>
              <a:t>(&amp;</a:t>
            </a:r>
            <a:r>
              <a:rPr lang="en-US" sz="1400" b="0" i="0" u="none" strike="noStrike" baseline="0">
                <a:solidFill>
                  <a:srgbClr val="C8C8C8"/>
                </a:solidFill>
                <a:latin typeface="JetBrains Mono" pitchFamily="2" charset="0"/>
              </a:rPr>
              <a:t>c</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CAC751"/>
                </a:solidFill>
                <a:latin typeface="JetBrains Mono" pitchFamily="2" charset="0"/>
              </a:rPr>
              <a:t>std</a:t>
            </a:r>
            <a:r>
              <a:rPr lang="en-IN" sz="1400" b="0" i="0" u="none" strike="noStrike" baseline="0">
                <a:solidFill>
                  <a:srgbClr val="FFFFFF"/>
                </a:solidFill>
                <a:latin typeface="JetBrains Mono" pitchFamily="2" charset="0"/>
              </a:rPr>
              <a:t>::</a:t>
            </a:r>
            <a:r>
              <a:rPr lang="en-IN" sz="1400" b="0" i="0" u="none" strike="noStrike" baseline="0" err="1">
                <a:solidFill>
                  <a:srgbClr val="FBB3C8"/>
                </a:solidFill>
                <a:latin typeface="JetBrains Mono" pitchFamily="2" charset="0"/>
              </a:rPr>
              <a:t>cout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008B8B"/>
                </a:solidFill>
                <a:latin typeface="JetBrains Mono" pitchFamily="2" charset="0"/>
              </a:rPr>
              <a:t>&lt;&lt;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p2</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endParaRPr lang="en-IN" sz="1200" b="0" i="0" u="none" strike="noStrike" baseline="0">
              <a:latin typeface="Times New Roman" panose="02020603050405020304" pitchFamily="18" charset="0"/>
            </a:endParaRPr>
          </a:p>
        </p:txBody>
      </p:sp>
    </p:spTree>
    <p:extLst>
      <p:ext uri="{BB962C8B-B14F-4D97-AF65-F5344CB8AC3E}">
        <p14:creationId xmlns:p14="http://schemas.microsoft.com/office/powerpoint/2010/main" val="32247938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100DE-3433-4C60-9AEA-82FB91FB778B}"/>
              </a:ext>
            </a:extLst>
          </p:cNvPr>
          <p:cNvSpPr>
            <a:spLocks noGrp="1"/>
          </p:cNvSpPr>
          <p:nvPr>
            <p:ph type="title"/>
          </p:nvPr>
        </p:nvSpPr>
        <p:spPr/>
        <p:txBody>
          <a:bodyPr/>
          <a:lstStyle/>
          <a:p>
            <a:r>
              <a:rPr lang="en-US" err="1"/>
              <a:t>consteval</a:t>
            </a:r>
            <a:r>
              <a:rPr lang="en-US"/>
              <a:t> Specifier</a:t>
            </a:r>
            <a:endParaRPr lang="en-IN"/>
          </a:p>
        </p:txBody>
      </p:sp>
      <p:sp>
        <p:nvSpPr>
          <p:cNvPr id="3" name="Content Placeholder 2">
            <a:extLst>
              <a:ext uri="{FF2B5EF4-FFF2-40B4-BE49-F238E27FC236}">
                <a16:creationId xmlns:a16="http://schemas.microsoft.com/office/drawing/2014/main" id="{F517A4E5-690D-4A4D-B9D5-BD3BA8CEE74B}"/>
              </a:ext>
            </a:extLst>
          </p:cNvPr>
          <p:cNvSpPr>
            <a:spLocks noGrp="1"/>
          </p:cNvSpPr>
          <p:nvPr>
            <p:ph idx="1"/>
          </p:nvPr>
        </p:nvSpPr>
        <p:spPr/>
        <p:txBody>
          <a:bodyPr>
            <a:normAutofit fontScale="92500" lnSpcReduction="20000"/>
          </a:bodyPr>
          <a:lstStyle/>
          <a:p>
            <a:r>
              <a:rPr lang="en-US"/>
              <a:t>Specifier applied on functions and makes them immediate functions</a:t>
            </a:r>
          </a:p>
          <a:p>
            <a:r>
              <a:rPr lang="en-US"/>
              <a:t>An immediate function is one that always produces a compile-time constant expression</a:t>
            </a:r>
          </a:p>
          <a:p>
            <a:pPr lvl="1"/>
            <a:r>
              <a:rPr lang="en-US"/>
              <a:t>the function is executed at compile-time</a:t>
            </a:r>
          </a:p>
          <a:p>
            <a:r>
              <a:rPr lang="en-IN"/>
              <a:t>An immediate function is also a </a:t>
            </a:r>
            <a:r>
              <a:rPr lang="en-IN" i="1" err="1"/>
              <a:t>constexpr</a:t>
            </a:r>
            <a:r>
              <a:rPr lang="en-IN"/>
              <a:t> function</a:t>
            </a:r>
          </a:p>
          <a:p>
            <a:pPr lvl="1"/>
            <a:r>
              <a:rPr lang="en-IN"/>
              <a:t>must satisfy the requirements applicable to </a:t>
            </a:r>
            <a:r>
              <a:rPr lang="en-IN" i="1" err="1"/>
              <a:t>constexpr</a:t>
            </a:r>
            <a:r>
              <a:rPr lang="en-IN"/>
              <a:t> functions</a:t>
            </a:r>
          </a:p>
          <a:p>
            <a:r>
              <a:rPr lang="en-IN"/>
              <a:t>It cannot be applied to destructors or functions that allocate or deallocate resources</a:t>
            </a:r>
          </a:p>
        </p:txBody>
      </p:sp>
    </p:spTree>
    <p:extLst>
      <p:ext uri="{BB962C8B-B14F-4D97-AF65-F5344CB8AC3E}">
        <p14:creationId xmlns:p14="http://schemas.microsoft.com/office/powerpoint/2010/main" val="28345195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5703-1472-4DA2-A786-8C0D58FF3742}"/>
              </a:ext>
            </a:extLst>
          </p:cNvPr>
          <p:cNvSpPr>
            <a:spLocks noGrp="1"/>
          </p:cNvSpPr>
          <p:nvPr>
            <p:ph type="title"/>
          </p:nvPr>
        </p:nvSpPr>
        <p:spPr/>
        <p:txBody>
          <a:bodyPr/>
          <a:lstStyle/>
          <a:p>
            <a:r>
              <a:rPr lang="en-US" err="1"/>
              <a:t>consteval</a:t>
            </a:r>
            <a:r>
              <a:rPr lang="en-US"/>
              <a:t> Rules</a:t>
            </a:r>
            <a:endParaRPr lang="en-IN"/>
          </a:p>
        </p:txBody>
      </p:sp>
      <p:sp>
        <p:nvSpPr>
          <p:cNvPr id="3" name="Content Placeholder 2">
            <a:extLst>
              <a:ext uri="{FF2B5EF4-FFF2-40B4-BE49-F238E27FC236}">
                <a16:creationId xmlns:a16="http://schemas.microsoft.com/office/drawing/2014/main" id="{93C128BE-980E-4D0C-9FA8-247615197B32}"/>
              </a:ext>
            </a:extLst>
          </p:cNvPr>
          <p:cNvSpPr>
            <a:spLocks noGrp="1"/>
          </p:cNvSpPr>
          <p:nvPr>
            <p:ph idx="1"/>
          </p:nvPr>
        </p:nvSpPr>
        <p:spPr/>
        <p:txBody>
          <a:bodyPr>
            <a:normAutofit/>
          </a:bodyPr>
          <a:lstStyle/>
          <a:p>
            <a:r>
              <a:rPr lang="en-IN" sz="4000"/>
              <a:t>An immediate function </a:t>
            </a:r>
          </a:p>
          <a:p>
            <a:pPr lvl="1"/>
            <a:r>
              <a:rPr lang="en-IN" sz="3600"/>
              <a:t>is implicitly </a:t>
            </a:r>
            <a:r>
              <a:rPr lang="en-IN" sz="3600" i="1"/>
              <a:t>inline</a:t>
            </a:r>
          </a:p>
          <a:p>
            <a:pPr lvl="1"/>
            <a:r>
              <a:rPr lang="en-IN" sz="3600"/>
              <a:t>can contain conditional or looping statements</a:t>
            </a:r>
          </a:p>
          <a:p>
            <a:pPr lvl="1"/>
            <a:r>
              <a:rPr lang="en-IN" sz="3600"/>
              <a:t>invoke </a:t>
            </a:r>
            <a:r>
              <a:rPr lang="en-IN" sz="3600" i="1" err="1"/>
              <a:t>constexpr</a:t>
            </a:r>
            <a:r>
              <a:rPr lang="en-IN" sz="3600"/>
              <a:t> functions, but not the other way round</a:t>
            </a:r>
          </a:p>
          <a:p>
            <a:pPr lvl="1"/>
            <a:r>
              <a:rPr lang="en-IN" sz="3600"/>
              <a:t>contain multiple statements </a:t>
            </a:r>
          </a:p>
          <a:p>
            <a:pPr lvl="1"/>
            <a:r>
              <a:rPr lang="en-IN" sz="3600"/>
              <a:t>arguments must be constant expressions</a:t>
            </a:r>
          </a:p>
          <a:p>
            <a:pPr marL="0" indent="0">
              <a:buNone/>
            </a:pPr>
            <a:endParaRPr lang="en-IN" sz="4000"/>
          </a:p>
        </p:txBody>
      </p:sp>
    </p:spTree>
    <p:extLst>
      <p:ext uri="{BB962C8B-B14F-4D97-AF65-F5344CB8AC3E}">
        <p14:creationId xmlns:p14="http://schemas.microsoft.com/office/powerpoint/2010/main" val="284913534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5703-1472-4DA2-A786-8C0D58FF3742}"/>
              </a:ext>
            </a:extLst>
          </p:cNvPr>
          <p:cNvSpPr>
            <a:spLocks noGrp="1"/>
          </p:cNvSpPr>
          <p:nvPr>
            <p:ph type="title"/>
          </p:nvPr>
        </p:nvSpPr>
        <p:spPr/>
        <p:txBody>
          <a:bodyPr/>
          <a:lstStyle/>
          <a:p>
            <a:r>
              <a:rPr lang="en-US" err="1"/>
              <a:t>consteval</a:t>
            </a:r>
            <a:r>
              <a:rPr lang="en-US"/>
              <a:t> Rules</a:t>
            </a:r>
            <a:endParaRPr lang="en-IN"/>
          </a:p>
        </p:txBody>
      </p:sp>
      <p:sp>
        <p:nvSpPr>
          <p:cNvPr id="3" name="Content Placeholder 2">
            <a:extLst>
              <a:ext uri="{FF2B5EF4-FFF2-40B4-BE49-F238E27FC236}">
                <a16:creationId xmlns:a16="http://schemas.microsoft.com/office/drawing/2014/main" id="{93C128BE-980E-4D0C-9FA8-247615197B32}"/>
              </a:ext>
            </a:extLst>
          </p:cNvPr>
          <p:cNvSpPr>
            <a:spLocks noGrp="1"/>
          </p:cNvSpPr>
          <p:nvPr>
            <p:ph idx="1"/>
          </p:nvPr>
        </p:nvSpPr>
        <p:spPr/>
        <p:txBody>
          <a:bodyPr>
            <a:normAutofit/>
          </a:bodyPr>
          <a:lstStyle/>
          <a:p>
            <a:r>
              <a:rPr lang="en-IN" sz="4000"/>
              <a:t>Additionally, an immediate function cannot</a:t>
            </a:r>
          </a:p>
          <a:p>
            <a:pPr lvl="1"/>
            <a:r>
              <a:rPr lang="en-IN" sz="3600"/>
              <a:t>contain </a:t>
            </a:r>
            <a:r>
              <a:rPr lang="en-IN" sz="3600" i="1"/>
              <a:t>static</a:t>
            </a:r>
            <a:r>
              <a:rPr lang="en-IN" sz="3600"/>
              <a:t> or </a:t>
            </a:r>
            <a:r>
              <a:rPr lang="en-IN" sz="3600" i="1" err="1"/>
              <a:t>thread_local</a:t>
            </a:r>
            <a:r>
              <a:rPr lang="en-IN" sz="3600"/>
              <a:t> data</a:t>
            </a:r>
          </a:p>
          <a:p>
            <a:pPr lvl="1"/>
            <a:r>
              <a:rPr lang="en-IN" sz="3600"/>
              <a:t>contain </a:t>
            </a:r>
            <a:r>
              <a:rPr lang="en-IN" sz="3600" i="1"/>
              <a:t>try/catch </a:t>
            </a:r>
            <a:r>
              <a:rPr lang="en-IN" sz="3600"/>
              <a:t>or </a:t>
            </a:r>
            <a:r>
              <a:rPr lang="en-IN" sz="3600" i="1" err="1"/>
              <a:t>goto</a:t>
            </a:r>
            <a:r>
              <a:rPr lang="en-IN" sz="3600"/>
              <a:t> statements</a:t>
            </a:r>
          </a:p>
          <a:p>
            <a:pPr lvl="1"/>
            <a:r>
              <a:rPr lang="en-IN" sz="3600"/>
              <a:t>invoke non-</a:t>
            </a:r>
            <a:r>
              <a:rPr lang="en-IN" sz="3600" i="1" err="1"/>
              <a:t>consteval</a:t>
            </a:r>
            <a:r>
              <a:rPr lang="en-IN" sz="3600"/>
              <a:t> or non-</a:t>
            </a:r>
            <a:r>
              <a:rPr lang="en-IN" sz="3600" i="1" err="1"/>
              <a:t>constexpr</a:t>
            </a:r>
            <a:r>
              <a:rPr lang="en-IN" sz="3600"/>
              <a:t> functions</a:t>
            </a:r>
          </a:p>
          <a:p>
            <a:pPr lvl="1"/>
            <a:r>
              <a:rPr lang="en-IN" sz="3600"/>
              <a:t>be invoked through a pointer</a:t>
            </a:r>
          </a:p>
          <a:p>
            <a:endParaRPr lang="en-IN" sz="4000"/>
          </a:p>
        </p:txBody>
      </p:sp>
    </p:spTree>
    <p:extLst>
      <p:ext uri="{BB962C8B-B14F-4D97-AF65-F5344CB8AC3E}">
        <p14:creationId xmlns:p14="http://schemas.microsoft.com/office/powerpoint/2010/main" val="11812689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48309-D444-46D8-A117-1DB7153C7D9C}"/>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11AFD715-78A4-47EA-881C-AAFB378530AA}"/>
              </a:ext>
            </a:extLst>
          </p:cNvPr>
          <p:cNvSpPr txBox="1"/>
          <p:nvPr/>
        </p:nvSpPr>
        <p:spPr>
          <a:xfrm>
            <a:off x="673894" y="1690688"/>
            <a:ext cx="4455320" cy="2000548"/>
          </a:xfrm>
          <a:prstGeom prst="rect">
            <a:avLst/>
          </a:prstGeom>
          <a:solidFill>
            <a:schemeClr val="bg1">
              <a:lumMod val="85000"/>
              <a:lumOff val="15000"/>
            </a:schemeClr>
          </a:solidFill>
        </p:spPr>
        <p:txBody>
          <a:bodyPr wrap="square">
            <a:spAutoFit/>
          </a:bodyPr>
          <a:lstStyle/>
          <a:p>
            <a:pPr marR="0" algn="l" rtl="0"/>
            <a:r>
              <a:rPr lang="en-IN" sz="1800" b="0" i="0" u="none" strike="noStrike" baseline="0" err="1">
                <a:solidFill>
                  <a:srgbClr val="D5A2DF"/>
                </a:solidFill>
                <a:latin typeface="JetBrains Mono" pitchFamily="2" charset="0"/>
              </a:rPr>
              <a:t>consteval</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Sum</a:t>
            </a:r>
            <a:r>
              <a:rPr lang="en-IN" sz="1800" b="0" i="0" u="none" strike="noStrike" baseline="0">
                <a:solidFill>
                  <a:srgbClr val="FFFFFF"/>
                </a:solidFill>
                <a:latin typeface="JetBrains Mono" pitchFamily="2" charset="0"/>
              </a:rPr>
              <a:t>(</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y</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y</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Get</a:t>
            </a:r>
            <a:r>
              <a:rPr lang="en-IN" sz="1800" b="0" i="0" u="none" strike="noStrike" baseline="0">
                <a:solidFill>
                  <a:srgbClr val="FFFFFF"/>
                </a:solidFill>
                <a:latin typeface="JetBrains Mono" pitchFamily="2" charset="0"/>
              </a:rPr>
              <a:t>(</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Cambria" panose="02040503050406030204" pitchFamily="18"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
        <p:nvSpPr>
          <p:cNvPr id="7" name="TextBox 6">
            <a:extLst>
              <a:ext uri="{FF2B5EF4-FFF2-40B4-BE49-F238E27FC236}">
                <a16:creationId xmlns:a16="http://schemas.microsoft.com/office/drawing/2014/main" id="{881941E9-0960-4794-8FEB-F105D8FCD2BA}"/>
              </a:ext>
            </a:extLst>
          </p:cNvPr>
          <p:cNvSpPr txBox="1"/>
          <p:nvPr/>
        </p:nvSpPr>
        <p:spPr>
          <a:xfrm>
            <a:off x="673893" y="3751540"/>
            <a:ext cx="10844213" cy="2831544"/>
          </a:xfrm>
          <a:prstGeom prst="rect">
            <a:avLst/>
          </a:prstGeom>
          <a:solidFill>
            <a:schemeClr val="bg1">
              <a:lumMod val="85000"/>
              <a:lumOff val="15000"/>
            </a:schemeClr>
          </a:solidFill>
        </p:spPr>
        <p:txBody>
          <a:bodyPr wrap="square">
            <a:spAutoFit/>
          </a:bodyPr>
          <a:lstStyle/>
          <a:p>
            <a:pPr marR="0" algn="l" rtl="0"/>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main</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Cambria" panose="02040503050406030204" pitchFamily="18" charset="0"/>
              </a:rPr>
              <a:t>    </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err="1">
                <a:solidFill>
                  <a:srgbClr val="FBB3C8"/>
                </a:solidFill>
                <a:latin typeface="JetBrains Mono" pitchFamily="2" charset="0"/>
              </a:rPr>
              <a:t>cout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a:t>
            </a:r>
            <a:r>
              <a:rPr lang="en-US" sz="1800" b="0" i="0" u="none" strike="noStrike" baseline="0">
                <a:solidFill>
                  <a:srgbClr val="C3E88D"/>
                </a:solidFill>
                <a:latin typeface="JetBrains Mono" pitchFamily="2" charset="0"/>
              </a:rPr>
              <a:t>Sum:</a:t>
            </a:r>
            <a:r>
              <a:rPr lang="en-US" sz="1800" b="0" i="0" u="none" strike="noStrike" baseline="0">
                <a:solidFill>
                  <a:srgbClr val="A31515"/>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7B6FC4"/>
                </a:solidFill>
                <a:latin typeface="JetBrains Mono" pitchFamily="2" charset="0"/>
              </a:rPr>
              <a:t>Sum</a:t>
            </a:r>
            <a:r>
              <a:rPr lang="en-US" sz="1800" b="0" i="0" u="none" strike="noStrike" baseline="0">
                <a:solidFill>
                  <a:srgbClr val="FFFFFF"/>
                </a:solidFill>
                <a:latin typeface="JetBrains Mono" pitchFamily="2" charset="0"/>
              </a:rPr>
              <a:t>(</a:t>
            </a:r>
            <a:r>
              <a:rPr lang="en-US" sz="1800" b="0" i="0" u="none" strike="noStrike" baseline="0">
                <a:solidFill>
                  <a:srgbClr val="F78C6C"/>
                </a:solidFill>
                <a:latin typeface="JetBrains Mono" pitchFamily="2" charset="0"/>
              </a:rPr>
              <a:t>5</a:t>
            </a:r>
            <a:r>
              <a:rPr lang="en-US" sz="1800" b="0" i="0" u="none" strike="noStrike" baseline="0">
                <a:solidFill>
                  <a:srgbClr val="FFFFFF"/>
                </a:solidFill>
                <a:latin typeface="JetBrains Mono" pitchFamily="2" charset="0"/>
              </a:rPr>
              <a:t>,</a:t>
            </a:r>
            <a:r>
              <a:rPr lang="en-US" sz="1800" b="0" i="0" u="none" strike="noStrike" baseline="0">
                <a:solidFill>
                  <a:srgbClr val="F78C6C"/>
                </a:solidFill>
                <a:latin typeface="JetBrains Mono" pitchFamily="2" charset="0"/>
              </a:rPr>
              <a:t>2</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CDCDC"/>
                </a:solidFill>
                <a:latin typeface="Cambria" panose="02040503050406030204" pitchFamily="18" charset="0"/>
              </a:rPr>
              <a:t>    </a:t>
            </a:r>
            <a:r>
              <a:rPr lang="en-IN" sz="1800" b="0" i="0" u="none" strike="noStrike" baseline="0" err="1">
                <a:solidFill>
                  <a:srgbClr val="D5A2DF"/>
                </a:solidFill>
                <a:latin typeface="JetBrains Mono" pitchFamily="2" charset="0"/>
              </a:rPr>
              <a:t>const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78C6C"/>
                </a:solidFill>
                <a:latin typeface="JetBrains Mono" pitchFamily="2" charset="0"/>
              </a:rPr>
              <a:t>5</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Cambria" panose="02040503050406030204" pitchFamily="18" charset="0"/>
              </a:rPr>
              <a:t>    </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err="1">
                <a:solidFill>
                  <a:srgbClr val="FBB3C8"/>
                </a:solidFill>
                <a:latin typeface="JetBrains Mono" pitchFamily="2" charset="0"/>
              </a:rPr>
              <a:t>cout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a:t>
            </a:r>
            <a:r>
              <a:rPr lang="en-US" sz="1800" b="0" i="0" u="none" strike="noStrike" baseline="0">
                <a:solidFill>
                  <a:srgbClr val="C3E88D"/>
                </a:solidFill>
                <a:latin typeface="JetBrains Mono" pitchFamily="2" charset="0"/>
              </a:rPr>
              <a:t>Sum:</a:t>
            </a:r>
            <a:r>
              <a:rPr lang="en-US" sz="1800" b="0" i="0" u="none" strike="noStrike" baseline="0">
                <a:solidFill>
                  <a:srgbClr val="A31515"/>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7B6FC4"/>
                </a:solidFill>
                <a:latin typeface="JetBrains Mono" pitchFamily="2" charset="0"/>
              </a:rPr>
              <a:t>Sum</a:t>
            </a:r>
            <a:r>
              <a:rPr lang="en-US" sz="1800" b="0" i="0" u="none" strike="noStrike" baseline="0">
                <a:solidFill>
                  <a:srgbClr val="FFFFFF"/>
                </a:solidFill>
                <a:latin typeface="JetBrains Mono" pitchFamily="2" charset="0"/>
              </a:rPr>
              <a:t>(</a:t>
            </a:r>
            <a:r>
              <a:rPr lang="en-US" sz="1800" b="0" i="0" u="none" strike="noStrike" baseline="0">
                <a:solidFill>
                  <a:srgbClr val="C8C8C8"/>
                </a:solidFill>
                <a:latin typeface="JetBrains Mono" pitchFamily="2" charset="0"/>
              </a:rPr>
              <a:t>a</a:t>
            </a:r>
            <a:r>
              <a:rPr lang="en-US" sz="1800" b="0" i="0" u="none" strike="noStrike" baseline="0">
                <a:solidFill>
                  <a:srgbClr val="FFFFFF"/>
                </a:solidFill>
                <a:latin typeface="JetBrains Mono" pitchFamily="2" charset="0"/>
              </a:rPr>
              <a:t>,</a:t>
            </a:r>
            <a:r>
              <a:rPr lang="en-US" sz="1800" b="0" i="0" u="none" strike="noStrike" baseline="0">
                <a:solidFill>
                  <a:srgbClr val="F78C6C"/>
                </a:solidFill>
                <a:latin typeface="JetBrains Mono" pitchFamily="2" charset="0"/>
              </a:rPr>
              <a:t>2</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US" sz="1800" b="0" i="0" u="none" strike="noStrike" baseline="0">
                <a:solidFill>
                  <a:srgbClr val="DCDCDC"/>
                </a:solidFill>
                <a:latin typeface="Cambria" panose="02040503050406030204" pitchFamily="18" charset="0"/>
              </a:rPr>
              <a:t>    </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5A2DF"/>
                </a:solidFill>
                <a:latin typeface="JetBrains Mono" pitchFamily="2" charset="0"/>
              </a:rPr>
              <a:t>int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b</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7B6FC4"/>
                </a:solidFill>
                <a:latin typeface="JetBrains Mono" pitchFamily="2" charset="0"/>
              </a:rPr>
              <a:t>Get</a:t>
            </a:r>
            <a:r>
              <a:rPr lang="en-US" sz="1800" b="0" i="0" u="none" strike="noStrike" baseline="0">
                <a:solidFill>
                  <a:srgbClr val="FFFFFF"/>
                </a:solidFill>
                <a:latin typeface="JetBrains Mono" pitchFamily="2" charset="0"/>
              </a:rPr>
              <a:t>(</a:t>
            </a:r>
            <a:r>
              <a:rPr lang="en-US" sz="1800" b="0" i="0" u="none" strike="noStrike" baseline="0">
                <a:solidFill>
                  <a:srgbClr val="F78C6C"/>
                </a:solidFill>
                <a:latin typeface="JetBrains Mono" pitchFamily="2" charset="0"/>
              </a:rPr>
              <a:t>5</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Cambria" panose="02040503050406030204" pitchFamily="18" charset="0"/>
              </a:rPr>
              <a:t>    </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err="1">
                <a:solidFill>
                  <a:srgbClr val="FBB3C8"/>
                </a:solidFill>
                <a:latin typeface="JetBrains Mono" pitchFamily="2" charset="0"/>
              </a:rPr>
              <a:t>cout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a:t>
            </a:r>
            <a:r>
              <a:rPr lang="en-US" sz="1800" b="0" i="0" u="none" strike="noStrike" baseline="0">
                <a:solidFill>
                  <a:srgbClr val="C3E88D"/>
                </a:solidFill>
                <a:latin typeface="JetBrains Mono" pitchFamily="2" charset="0"/>
              </a:rPr>
              <a:t>Sum:</a:t>
            </a:r>
            <a:r>
              <a:rPr lang="en-US" sz="1800" b="0" i="0" u="none" strike="noStrike" baseline="0">
                <a:solidFill>
                  <a:srgbClr val="A31515"/>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7B6FC4"/>
                </a:solidFill>
                <a:latin typeface="JetBrains Mono" pitchFamily="2" charset="0"/>
              </a:rPr>
              <a:t>Sum</a:t>
            </a:r>
            <a:r>
              <a:rPr lang="en-US" sz="1800" b="0" i="0" u="none" strike="noStrike" baseline="0">
                <a:solidFill>
                  <a:srgbClr val="FFFFFF"/>
                </a:solidFill>
                <a:latin typeface="JetBrains Mono" pitchFamily="2" charset="0"/>
              </a:rPr>
              <a:t>(</a:t>
            </a:r>
            <a:r>
              <a:rPr lang="en-US" sz="1800" b="0" i="0" u="none" strike="noStrike" baseline="0">
                <a:solidFill>
                  <a:srgbClr val="F78C6C"/>
                </a:solidFill>
                <a:latin typeface="JetBrains Mono" pitchFamily="2" charset="0"/>
              </a:rPr>
              <a:t>5</a:t>
            </a:r>
            <a:r>
              <a:rPr lang="en-US" sz="1800" b="0" i="0" u="none" strike="noStrike" baseline="0">
                <a:solidFill>
                  <a:srgbClr val="FFFFFF"/>
                </a:solidFill>
                <a:latin typeface="JetBrains Mono" pitchFamily="2" charset="0"/>
              </a:rPr>
              <a:t>,</a:t>
            </a:r>
            <a:r>
              <a:rPr lang="en-US" sz="1800" b="0" i="0" u="none" strike="noStrike" baseline="0">
                <a:solidFill>
                  <a:srgbClr val="C8C8C8"/>
                </a:solidFill>
                <a:latin typeface="JetBrains Mono" pitchFamily="2" charset="0"/>
              </a:rPr>
              <a:t>b</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600" b="0" i="1" u="none" strike="noStrike" baseline="0">
                <a:solidFill>
                  <a:srgbClr val="7E7E7E"/>
                </a:solidFill>
                <a:latin typeface="JetBrains Mono" pitchFamily="2" charset="0"/>
              </a:rPr>
              <a:t>//Error.</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b</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is</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not</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a</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constant</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expression</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Tree>
    <p:extLst>
      <p:ext uri="{BB962C8B-B14F-4D97-AF65-F5344CB8AC3E}">
        <p14:creationId xmlns:p14="http://schemas.microsoft.com/office/powerpoint/2010/main" val="35540036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373B-8639-482C-929E-887D98A4D980}"/>
              </a:ext>
            </a:extLst>
          </p:cNvPr>
          <p:cNvSpPr>
            <a:spLocks noGrp="1"/>
          </p:cNvSpPr>
          <p:nvPr>
            <p:ph type="title"/>
          </p:nvPr>
        </p:nvSpPr>
        <p:spPr/>
        <p:txBody>
          <a:bodyPr/>
          <a:lstStyle/>
          <a:p>
            <a:r>
              <a:rPr lang="en-US"/>
              <a:t>Example</a:t>
            </a:r>
            <a:endParaRPr lang="en-IN"/>
          </a:p>
        </p:txBody>
      </p:sp>
      <p:sp>
        <p:nvSpPr>
          <p:cNvPr id="5" name="TextBox 4">
            <a:extLst>
              <a:ext uri="{FF2B5EF4-FFF2-40B4-BE49-F238E27FC236}">
                <a16:creationId xmlns:a16="http://schemas.microsoft.com/office/drawing/2014/main" id="{A33447BC-498C-4837-B3F7-BCDD12C8A615}"/>
              </a:ext>
            </a:extLst>
          </p:cNvPr>
          <p:cNvSpPr txBox="1"/>
          <p:nvPr/>
        </p:nvSpPr>
        <p:spPr>
          <a:xfrm>
            <a:off x="410766" y="2607747"/>
            <a:ext cx="4889897" cy="2831544"/>
          </a:xfrm>
          <a:prstGeom prst="rect">
            <a:avLst/>
          </a:prstGeom>
          <a:solidFill>
            <a:schemeClr val="bg1">
              <a:lumMod val="85000"/>
              <a:lumOff val="15000"/>
            </a:schemeClr>
          </a:solidFill>
        </p:spPr>
        <p:txBody>
          <a:bodyPr wrap="square">
            <a:spAutoFit/>
          </a:bodyPr>
          <a:lstStyle/>
          <a:p>
            <a:pPr marR="0" algn="l" rtl="0"/>
            <a:r>
              <a:rPr lang="en-IN" sz="1800" b="0" i="0" u="none" strike="noStrike" baseline="0" err="1">
                <a:solidFill>
                  <a:srgbClr val="D5A2DF"/>
                </a:solidFill>
                <a:latin typeface="JetBrains Mono" pitchFamily="2" charset="0"/>
              </a:rPr>
              <a:t>consteval</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Sum</a:t>
            </a:r>
            <a:r>
              <a:rPr lang="en-IN" sz="1800" b="0" i="0" u="none" strike="noStrike" baseline="0">
                <a:solidFill>
                  <a:srgbClr val="FFFFFF"/>
                </a:solidFill>
                <a:latin typeface="JetBrains Mono" pitchFamily="2" charset="0"/>
              </a:rPr>
              <a:t>(</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y</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y</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fr-FR" sz="1800" b="0" i="0" u="none" strike="noStrike" baseline="0" err="1">
                <a:solidFill>
                  <a:srgbClr val="D5A2DF"/>
                </a:solidFill>
                <a:latin typeface="JetBrains Mono" pitchFamily="2" charset="0"/>
              </a:rPr>
              <a:t>constexpr</a:t>
            </a:r>
            <a:r>
              <a:rPr lang="fr-FR" sz="1800" b="0" i="0" u="none" strike="noStrike" baseline="0">
                <a:solidFill>
                  <a:srgbClr val="DCDCDC"/>
                </a:solidFill>
                <a:latin typeface="Cambria" panose="02040503050406030204" pitchFamily="18" charset="0"/>
              </a:rPr>
              <a:t> </a:t>
            </a:r>
            <a:r>
              <a:rPr lang="fr-FR" sz="1800" b="0" i="0" u="none" strike="noStrike" baseline="0" err="1">
                <a:solidFill>
                  <a:srgbClr val="D5A2DF"/>
                </a:solidFill>
                <a:latin typeface="JetBrains Mono" pitchFamily="2" charset="0"/>
              </a:rPr>
              <a:t>int</a:t>
            </a:r>
            <a:r>
              <a:rPr lang="fr-FR" sz="1800" b="0" i="0" u="none" strike="noStrike" baseline="0">
                <a:solidFill>
                  <a:srgbClr val="DCDCDC"/>
                </a:solidFill>
                <a:latin typeface="Cambria" panose="02040503050406030204" pitchFamily="18" charset="0"/>
              </a:rPr>
              <a:t> </a:t>
            </a:r>
            <a:r>
              <a:rPr lang="fr-FR" sz="1800" b="0" i="0" u="none" strike="noStrike" baseline="0" err="1">
                <a:solidFill>
                  <a:srgbClr val="7B6FC4"/>
                </a:solidFill>
                <a:latin typeface="JetBrains Mono" pitchFamily="2" charset="0"/>
              </a:rPr>
              <a:t>Subtract</a:t>
            </a:r>
            <a:r>
              <a:rPr lang="fr-FR" sz="1800" b="0" i="0" u="none" strike="noStrike" baseline="0">
                <a:solidFill>
                  <a:srgbClr val="FFFFFF"/>
                </a:solidFill>
                <a:latin typeface="JetBrains Mono" pitchFamily="2" charset="0"/>
              </a:rPr>
              <a:t>(</a:t>
            </a:r>
            <a:r>
              <a:rPr lang="fr-FR" sz="1800" b="0" i="0" u="none" strike="noStrike" baseline="0" err="1">
                <a:solidFill>
                  <a:srgbClr val="D5A2DF"/>
                </a:solidFill>
                <a:latin typeface="JetBrains Mono" pitchFamily="2" charset="0"/>
              </a:rPr>
              <a:t>int</a:t>
            </a:r>
            <a:r>
              <a:rPr lang="fr-FR" sz="1800" b="0" i="0" u="none" strike="noStrike" baseline="0">
                <a:solidFill>
                  <a:srgbClr val="DCDCDC"/>
                </a:solidFill>
                <a:latin typeface="Cambria" panose="02040503050406030204" pitchFamily="18" charset="0"/>
              </a:rPr>
              <a:t> </a:t>
            </a:r>
            <a:r>
              <a:rPr lang="fr-FR" sz="1800" b="0" i="0" u="none" strike="noStrike" baseline="0" err="1">
                <a:solidFill>
                  <a:srgbClr val="C8C8C8"/>
                </a:solidFill>
                <a:latin typeface="JetBrains Mono" pitchFamily="2" charset="0"/>
              </a:rPr>
              <a:t>x</a:t>
            </a:r>
            <a:r>
              <a:rPr lang="fr-FR" sz="1800" b="0" i="0" u="none" strike="noStrike" baseline="0" err="1">
                <a:solidFill>
                  <a:srgbClr val="FFFFFF"/>
                </a:solidFill>
                <a:latin typeface="JetBrains Mono" pitchFamily="2" charset="0"/>
              </a:rPr>
              <a:t>,</a:t>
            </a:r>
            <a:r>
              <a:rPr lang="fr-FR" sz="1800" b="0" i="0" u="none" strike="noStrike" baseline="0" err="1">
                <a:solidFill>
                  <a:srgbClr val="D5A2DF"/>
                </a:solidFill>
                <a:latin typeface="JetBrains Mono" pitchFamily="2" charset="0"/>
              </a:rPr>
              <a:t>int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C8C8C8"/>
                </a:solidFill>
                <a:latin typeface="JetBrains Mono" pitchFamily="2" charset="0"/>
              </a:rPr>
              <a:t>y</a:t>
            </a:r>
            <a:r>
              <a:rPr lang="fr-FR" sz="1800" b="0" i="0" u="none" strike="noStrike" baseline="0">
                <a:solidFill>
                  <a:srgbClr val="FFFFFF"/>
                </a:solidFill>
                <a:latin typeface="JetBrains Mono" pitchFamily="2" charset="0"/>
              </a:rPr>
              <a:t>){</a:t>
            </a:r>
            <a:endParaRPr lang="fr-FR"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Cambria" panose="02040503050406030204" pitchFamily="18"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y</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fr-FR" sz="1800" b="0" i="0" u="none" strike="noStrike" baseline="0" err="1">
                <a:solidFill>
                  <a:srgbClr val="D5A2DF"/>
                </a:solidFill>
                <a:latin typeface="JetBrains Mono" pitchFamily="2" charset="0"/>
              </a:rPr>
              <a:t>int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7B6FC4"/>
                </a:solidFill>
                <a:latin typeface="JetBrains Mono" pitchFamily="2" charset="0"/>
              </a:rPr>
              <a:t>Product</a:t>
            </a:r>
            <a:r>
              <a:rPr lang="fr-FR" sz="1800" b="0" i="0" u="none" strike="noStrike" baseline="0">
                <a:solidFill>
                  <a:srgbClr val="FFFFFF"/>
                </a:solidFill>
                <a:latin typeface="JetBrains Mono" pitchFamily="2" charset="0"/>
              </a:rPr>
              <a:t>(</a:t>
            </a:r>
            <a:r>
              <a:rPr lang="fr-FR" sz="1800" b="0" i="0" u="none" strike="noStrike" baseline="0" err="1">
                <a:solidFill>
                  <a:srgbClr val="D5A2DF"/>
                </a:solidFill>
                <a:latin typeface="JetBrains Mono" pitchFamily="2" charset="0"/>
              </a:rPr>
              <a:t>int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C8C8C8"/>
                </a:solidFill>
                <a:latin typeface="JetBrains Mono" pitchFamily="2" charset="0"/>
              </a:rPr>
              <a:t>x</a:t>
            </a:r>
            <a:r>
              <a:rPr lang="fr-FR" sz="1800" b="0" i="0" u="none" strike="noStrike" baseline="0">
                <a:solidFill>
                  <a:srgbClr val="FFFFFF"/>
                </a:solidFill>
                <a:latin typeface="JetBrains Mono" pitchFamily="2" charset="0"/>
              </a:rPr>
              <a:t>,</a:t>
            </a:r>
            <a:r>
              <a:rPr lang="fr-FR" sz="1800" b="0" i="0" u="none" strike="noStrike" baseline="0">
                <a:solidFill>
                  <a:srgbClr val="DCDCDC"/>
                </a:solidFill>
                <a:latin typeface="Cambria" panose="02040503050406030204" pitchFamily="18" charset="0"/>
              </a:rPr>
              <a:t> </a:t>
            </a:r>
            <a:r>
              <a:rPr lang="fr-FR" sz="1800" b="0" i="0" u="none" strike="noStrike" baseline="0" err="1">
                <a:solidFill>
                  <a:srgbClr val="D5A2DF"/>
                </a:solidFill>
                <a:latin typeface="JetBrains Mono" pitchFamily="2" charset="0"/>
              </a:rPr>
              <a:t>int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C8C8C8"/>
                </a:solidFill>
                <a:latin typeface="JetBrains Mono" pitchFamily="2" charset="0"/>
              </a:rPr>
              <a:t>y</a:t>
            </a:r>
            <a:r>
              <a:rPr lang="fr-FR" sz="1800" b="0" i="0" u="none" strike="noStrike" baseline="0">
                <a:solidFill>
                  <a:srgbClr val="FFFFFF"/>
                </a:solidFill>
                <a:latin typeface="JetBrains Mono" pitchFamily="2" charset="0"/>
              </a:rPr>
              <a:t>)</a:t>
            </a:r>
            <a:r>
              <a:rPr lang="fr-FR" sz="1800" b="0" i="0" u="none" strike="noStrike" baseline="0">
                <a:solidFill>
                  <a:srgbClr val="DCDCDC"/>
                </a:solidFill>
                <a:latin typeface="Cambria" panose="02040503050406030204" pitchFamily="18" charset="0"/>
              </a:rPr>
              <a:t> </a:t>
            </a:r>
            <a:r>
              <a:rPr lang="fr-FR" sz="1800" b="0" i="0" u="none" strike="noStrike" baseline="0">
                <a:solidFill>
                  <a:srgbClr val="FFFFFF"/>
                </a:solidFill>
                <a:latin typeface="JetBrains Mono" pitchFamily="2" charset="0"/>
              </a:rPr>
              <a:t>{</a:t>
            </a:r>
            <a:endParaRPr lang="fr-FR"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x</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y</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
        <p:nvSpPr>
          <p:cNvPr id="9" name="TextBox 8">
            <a:extLst>
              <a:ext uri="{FF2B5EF4-FFF2-40B4-BE49-F238E27FC236}">
                <a16:creationId xmlns:a16="http://schemas.microsoft.com/office/drawing/2014/main" id="{2F680EEE-C0B0-4F1C-9665-7944F7CE377E}"/>
              </a:ext>
            </a:extLst>
          </p:cNvPr>
          <p:cNvSpPr txBox="1"/>
          <p:nvPr/>
        </p:nvSpPr>
        <p:spPr>
          <a:xfrm>
            <a:off x="5439966" y="2607747"/>
            <a:ext cx="6107906" cy="3139321"/>
          </a:xfrm>
          <a:prstGeom prst="rect">
            <a:avLst/>
          </a:prstGeom>
          <a:solidFill>
            <a:schemeClr val="bg1">
              <a:lumMod val="85000"/>
              <a:lumOff val="15000"/>
            </a:schemeClr>
          </a:solidFill>
        </p:spPr>
        <p:txBody>
          <a:bodyPr wrap="square">
            <a:spAutoFit/>
          </a:bodyPr>
          <a:lstStyle/>
          <a:p>
            <a:pPr marR="0" algn="l" rtl="0"/>
            <a:r>
              <a:rPr lang="en-IN" sz="1800" b="0" i="0" u="none" strike="noStrike" baseline="0" err="1">
                <a:solidFill>
                  <a:srgbClr val="D5A2DF"/>
                </a:solidFill>
                <a:latin typeface="JetBrains Mono" pitchFamily="2" charset="0"/>
              </a:rPr>
              <a:t>consteval</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Operate</a:t>
            </a:r>
            <a:r>
              <a:rPr lang="en-IN" sz="1800" b="0" i="0" u="none" strike="noStrike" baseline="0">
                <a:solidFill>
                  <a:srgbClr val="FFFFFF"/>
                </a:solidFill>
                <a:latin typeface="JetBrains Mono" pitchFamily="2" charset="0"/>
              </a:rPr>
              <a:t>(</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x</a:t>
            </a:r>
            <a:r>
              <a:rPr lang="en-IN" sz="1800" b="0" i="0" u="none" strike="noStrike" baseline="0" err="1">
                <a:solidFill>
                  <a:srgbClr val="FFFFFF"/>
                </a:solidFill>
                <a:latin typeface="JetBrains Mono" pitchFamily="2" charset="0"/>
              </a:rPr>
              <a:t>,</a:t>
            </a:r>
            <a:r>
              <a:rPr lang="en-IN" sz="1800" b="0" i="0" u="none" strike="noStrike" baseline="0" err="1">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y</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char</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type</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Cambria" panose="02040503050406030204" pitchFamily="18" charset="0"/>
              </a:rPr>
              <a:t>    </a:t>
            </a:r>
            <a:r>
              <a:rPr lang="en-IN" sz="1800" b="0" i="0" u="none" strike="noStrike" baseline="0">
                <a:solidFill>
                  <a:srgbClr val="6B6BE9"/>
                </a:solidFill>
                <a:latin typeface="JetBrains Mono" pitchFamily="2" charset="0"/>
              </a:rPr>
              <a:t>switch</a:t>
            </a:r>
            <a:r>
              <a:rPr lang="en-IN" sz="1800" b="0" i="0" u="none" strike="noStrike" baseline="0">
                <a:solidFill>
                  <a:srgbClr val="FFFFFF"/>
                </a:solidFill>
                <a:latin typeface="JetBrains Mono" pitchFamily="2" charset="0"/>
              </a:rPr>
              <a:t>(</a:t>
            </a:r>
            <a:r>
              <a:rPr lang="en-IN" sz="1800" b="0" i="0" u="none" strike="noStrike" baseline="0">
                <a:solidFill>
                  <a:srgbClr val="C8C8C8"/>
                </a:solidFill>
                <a:latin typeface="JetBrains Mono" pitchFamily="2" charset="0"/>
              </a:rPr>
              <a:t>type</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Cambria" panose="02040503050406030204" pitchFamily="18" charset="0"/>
              </a:rPr>
              <a:t>        </a:t>
            </a:r>
            <a:r>
              <a:rPr lang="en-IN" sz="1800" b="0" i="0" u="none" strike="noStrike" baseline="0">
                <a:solidFill>
                  <a:srgbClr val="6B6BE9"/>
                </a:solidFill>
                <a:latin typeface="JetBrains Mono" pitchFamily="2" charset="0"/>
              </a:rPr>
              <a:t>case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A</a:t>
            </a:r>
            <a:r>
              <a:rPr lang="en-IN" sz="1800" b="0" i="0" u="none" strike="noStrike" baseline="0">
                <a:solidFill>
                  <a:srgbClr val="A31515"/>
                </a:solidFill>
                <a:latin typeface="JetBrains Mono" pitchFamily="2" charset="0"/>
              </a:rPr>
              <a:t>'</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Cambria" panose="02040503050406030204" pitchFamily="18" charset="0"/>
              </a:rPr>
              <a:t>        		</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7B6FC4"/>
                </a:solidFill>
                <a:latin typeface="JetBrains Mono" pitchFamily="2" charset="0"/>
              </a:rPr>
              <a:t>Sum</a:t>
            </a:r>
            <a:r>
              <a:rPr lang="en-US" sz="1800" b="0" i="0" u="none" strike="noStrike" baseline="0">
                <a:solidFill>
                  <a:srgbClr val="FFFFFF"/>
                </a:solidFill>
                <a:latin typeface="JetBrains Mono" pitchFamily="2" charset="0"/>
              </a:rPr>
              <a:t>(</a:t>
            </a:r>
            <a:r>
              <a:rPr lang="en-US" sz="1800" b="0" i="0" u="none" strike="noStrike" baseline="0" err="1">
                <a:solidFill>
                  <a:srgbClr val="C8C8C8"/>
                </a:solidFill>
                <a:latin typeface="JetBrains Mono" pitchFamily="2" charset="0"/>
              </a:rPr>
              <a:t>x</a:t>
            </a:r>
            <a:r>
              <a:rPr lang="en-US" sz="1800" b="0" i="0" u="none" strike="noStrike" baseline="0" err="1">
                <a:solidFill>
                  <a:srgbClr val="FFFFFF"/>
                </a:solidFill>
                <a:latin typeface="JetBrains Mono" pitchFamily="2" charset="0"/>
              </a:rPr>
              <a:t>,</a:t>
            </a:r>
            <a:r>
              <a:rPr lang="en-US" sz="1800" b="0" i="0" u="none" strike="noStrike" baseline="0" err="1">
                <a:solidFill>
                  <a:srgbClr val="C8C8C8"/>
                </a:solidFill>
                <a:latin typeface="JetBrains Mono" pitchFamily="2" charset="0"/>
              </a:rPr>
              <a:t>y</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600" b="0" i="1" u="none" strike="noStrike" baseline="0">
                <a:solidFill>
                  <a:srgbClr val="7E7E7E"/>
                </a:solidFill>
                <a:latin typeface="JetBrains Mono" pitchFamily="2" charset="0"/>
              </a:rPr>
              <a:t>//Ok</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Cambria" panose="02040503050406030204" pitchFamily="18" charset="0"/>
              </a:rPr>
              <a:t>        </a:t>
            </a:r>
            <a:r>
              <a:rPr lang="en-IN" sz="1800" b="0" i="0" u="none" strike="noStrike" baseline="0">
                <a:solidFill>
                  <a:srgbClr val="6B6BE9"/>
                </a:solidFill>
                <a:latin typeface="JetBrains Mono" pitchFamily="2" charset="0"/>
              </a:rPr>
              <a:t>case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S</a:t>
            </a:r>
            <a:r>
              <a:rPr lang="en-IN" sz="1800" b="0" i="0" u="none" strike="noStrike" baseline="0">
                <a:solidFill>
                  <a:srgbClr val="A31515"/>
                </a:solidFill>
                <a:latin typeface="JetBrains Mono" pitchFamily="2" charset="0"/>
              </a:rPr>
              <a:t>'</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Cambria" panose="02040503050406030204" pitchFamily="18" charset="0"/>
              </a:rPr>
              <a:t>        		</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7B6FC4"/>
                </a:solidFill>
                <a:latin typeface="JetBrains Mono" pitchFamily="2" charset="0"/>
              </a:rPr>
              <a:t>Subtract</a:t>
            </a:r>
            <a:r>
              <a:rPr lang="en-US" sz="1800" b="0" i="0" u="none" strike="noStrike" baseline="0">
                <a:solidFill>
                  <a:srgbClr val="FFFFFF"/>
                </a:solidFill>
                <a:latin typeface="JetBrains Mono" pitchFamily="2" charset="0"/>
              </a:rPr>
              <a:t>(</a:t>
            </a:r>
            <a:r>
              <a:rPr lang="en-US" sz="1800" b="0" i="0" u="none" strike="noStrike" baseline="0" err="1">
                <a:solidFill>
                  <a:srgbClr val="C8C8C8"/>
                </a:solidFill>
                <a:latin typeface="JetBrains Mono" pitchFamily="2" charset="0"/>
              </a:rPr>
              <a:t>x</a:t>
            </a:r>
            <a:r>
              <a:rPr lang="en-US" sz="1800" b="0" i="0" u="none" strike="noStrike" baseline="0" err="1">
                <a:solidFill>
                  <a:srgbClr val="FFFFFF"/>
                </a:solidFill>
                <a:latin typeface="JetBrains Mono" pitchFamily="2" charset="0"/>
              </a:rPr>
              <a:t>,</a:t>
            </a:r>
            <a:r>
              <a:rPr lang="en-US" sz="1800" b="0" i="0" u="none" strike="noStrike" baseline="0" err="1">
                <a:solidFill>
                  <a:srgbClr val="C8C8C8"/>
                </a:solidFill>
                <a:latin typeface="JetBrains Mono" pitchFamily="2" charset="0"/>
              </a:rPr>
              <a:t>y</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600" b="0" i="1" u="none" strike="noStrike" baseline="0">
                <a:solidFill>
                  <a:srgbClr val="7E7E7E"/>
                </a:solidFill>
                <a:latin typeface="JetBrains Mono" pitchFamily="2" charset="0"/>
              </a:rPr>
              <a:t>//Ok</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Cambria" panose="02040503050406030204" pitchFamily="18" charset="0"/>
              </a:rPr>
              <a:t>        </a:t>
            </a:r>
            <a:r>
              <a:rPr lang="en-IN" sz="1800" b="0" i="0" u="none" strike="noStrike" baseline="0">
                <a:solidFill>
                  <a:srgbClr val="6B6BE9"/>
                </a:solidFill>
                <a:latin typeface="JetBrains Mono" pitchFamily="2" charset="0"/>
              </a:rPr>
              <a:t>case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P</a:t>
            </a:r>
            <a:r>
              <a:rPr lang="en-IN" sz="1800" b="0" i="0" u="none" strike="noStrike" baseline="0">
                <a:solidFill>
                  <a:srgbClr val="A31515"/>
                </a:solidFill>
                <a:latin typeface="JetBrains Mono" pitchFamily="2" charset="0"/>
              </a:rPr>
              <a:t>'</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Cambria" panose="02040503050406030204" pitchFamily="18"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Product</a:t>
            </a:r>
            <a:r>
              <a:rPr lang="en-IN" sz="1800" b="0" i="0" u="none" strike="noStrike" baseline="0">
                <a:solidFill>
                  <a:srgbClr val="FFFFFF"/>
                </a:solidFill>
                <a:latin typeface="JetBrains Mono" pitchFamily="2" charset="0"/>
              </a:rPr>
              <a:t>(</a:t>
            </a:r>
            <a:r>
              <a:rPr lang="en-IN" sz="1800" b="0" i="0" u="none" strike="noStrike" baseline="0" err="1">
                <a:solidFill>
                  <a:srgbClr val="C8C8C8"/>
                </a:solidFill>
                <a:latin typeface="JetBrains Mono" pitchFamily="2" charset="0"/>
              </a:rPr>
              <a:t>x</a:t>
            </a:r>
            <a:r>
              <a:rPr lang="en-IN" sz="1800" b="0" i="0" u="none" strike="noStrike" baseline="0" err="1">
                <a:solidFill>
                  <a:srgbClr val="FFFFFF"/>
                </a:solidFill>
                <a:latin typeface="JetBrains Mono" pitchFamily="2" charset="0"/>
              </a:rPr>
              <a:t>,</a:t>
            </a:r>
            <a:r>
              <a:rPr lang="en-IN" sz="1800" b="0" i="0" u="none" strike="noStrike" baseline="0" err="1">
                <a:solidFill>
                  <a:srgbClr val="C8C8C8"/>
                </a:solidFill>
                <a:latin typeface="JetBrains Mono" pitchFamily="2" charset="0"/>
              </a:rPr>
              <a:t>y</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600" b="0" i="1" u="none" strike="noStrike" baseline="0">
                <a:solidFill>
                  <a:srgbClr val="7E7E7E"/>
                </a:solidFill>
                <a:latin typeface="JetBrains Mono" pitchFamily="2" charset="0"/>
              </a:rPr>
              <a:t>//Error</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p>
          <a:p>
            <a:pPr marR="0" algn="l" rtl="0"/>
            <a:r>
              <a:rPr lang="en-IN">
                <a:solidFill>
                  <a:srgbClr val="6B6BE9"/>
                </a:solidFill>
                <a:latin typeface="JetBrains Mono" pitchFamily="2" charset="0"/>
              </a:rPr>
              <a:t> </a:t>
            </a:r>
            <a:r>
              <a:rPr lang="en-IN" sz="1800" b="0" i="0" u="none" strike="noStrike" baseline="0">
                <a:solidFill>
                  <a:srgbClr val="6B6BE9"/>
                </a:solidFill>
                <a:latin typeface="JetBrains Mono" pitchFamily="2" charset="0"/>
              </a:rPr>
              <a:t>return </a:t>
            </a:r>
            <a:r>
              <a:rPr lang="en-IN" sz="1800" b="0" i="0" u="none" strike="noStrike" baseline="0">
                <a:solidFill>
                  <a:srgbClr val="FFC000"/>
                </a:solidFill>
                <a:latin typeface="JetBrains Mono" pitchFamily="2" charset="0"/>
              </a:rPr>
              <a:t>0</a:t>
            </a:r>
            <a:r>
              <a:rPr lang="en-IN" sz="1800" b="0" i="0" u="none" strike="noStrike" baseline="0">
                <a:solidFill>
                  <a:srgbClr val="6B6BE9"/>
                </a:solidFill>
                <a:latin typeface="JetBrains Mono" pitchFamily="2" charset="0"/>
              </a:rPr>
              <a:t>; </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p:txBody>
      </p:sp>
    </p:spTree>
    <p:extLst>
      <p:ext uri="{BB962C8B-B14F-4D97-AF65-F5344CB8AC3E}">
        <p14:creationId xmlns:p14="http://schemas.microsoft.com/office/powerpoint/2010/main" val="109987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B55-83CF-36C4-A42C-B523225350FE}"/>
              </a:ext>
            </a:extLst>
          </p:cNvPr>
          <p:cNvSpPr>
            <a:spLocks noGrp="1"/>
          </p:cNvSpPr>
          <p:nvPr>
            <p:ph type="title"/>
          </p:nvPr>
        </p:nvSpPr>
        <p:spPr/>
        <p:txBody>
          <a:bodyPr/>
          <a:lstStyle/>
          <a:p>
            <a:endParaRPr lang="en-IN" dirty="0"/>
          </a:p>
        </p:txBody>
      </p:sp>
      <p:sp>
        <p:nvSpPr>
          <p:cNvPr id="4" name="Rectangle: Rounded Corners 3">
            <a:extLst>
              <a:ext uri="{FF2B5EF4-FFF2-40B4-BE49-F238E27FC236}">
                <a16:creationId xmlns:a16="http://schemas.microsoft.com/office/drawing/2014/main" id="{58B1F708-E37B-FE07-0443-DD754B69760A}"/>
              </a:ext>
            </a:extLst>
          </p:cNvPr>
          <p:cNvSpPr/>
          <p:nvPr/>
        </p:nvSpPr>
        <p:spPr>
          <a:xfrm>
            <a:off x="1464528" y="1813931"/>
            <a:ext cx="3672468" cy="1219200"/>
          </a:xfrm>
          <a:prstGeom prst="roundRect">
            <a:avLst>
              <a:gd name="adj" fmla="val 8120"/>
            </a:avLst>
          </a:prstGeom>
          <a:solidFill>
            <a:srgbClr val="ABE9FF"/>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Modules</a:t>
            </a:r>
            <a:endParaRPr lang="en-IN" sz="5400" dirty="0">
              <a:solidFill>
                <a:schemeClr val="bg1"/>
              </a:solidFill>
            </a:endParaRPr>
          </a:p>
        </p:txBody>
      </p:sp>
      <p:sp>
        <p:nvSpPr>
          <p:cNvPr id="5" name="Rectangle: Rounded Corners 4">
            <a:extLst>
              <a:ext uri="{FF2B5EF4-FFF2-40B4-BE49-F238E27FC236}">
                <a16:creationId xmlns:a16="http://schemas.microsoft.com/office/drawing/2014/main" id="{2E96EEAD-9C8A-1578-0FD3-79D64F2861E7}"/>
              </a:ext>
            </a:extLst>
          </p:cNvPr>
          <p:cNvSpPr/>
          <p:nvPr/>
        </p:nvSpPr>
        <p:spPr>
          <a:xfrm>
            <a:off x="1464528" y="4393579"/>
            <a:ext cx="3672468" cy="1219200"/>
          </a:xfrm>
          <a:prstGeom prst="roundRect">
            <a:avLst>
              <a:gd name="adj" fmla="val 8120"/>
            </a:avLst>
          </a:prstGeom>
          <a:solidFill>
            <a:srgbClr val="FAA8C1"/>
          </a:solid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Coroutines</a:t>
            </a:r>
            <a:endParaRPr lang="en-IN" sz="5400" dirty="0">
              <a:solidFill>
                <a:schemeClr val="bg1"/>
              </a:solidFill>
            </a:endParaRPr>
          </a:p>
        </p:txBody>
      </p:sp>
      <p:sp>
        <p:nvSpPr>
          <p:cNvPr id="6" name="Rectangle: Rounded Corners 5">
            <a:extLst>
              <a:ext uri="{FF2B5EF4-FFF2-40B4-BE49-F238E27FC236}">
                <a16:creationId xmlns:a16="http://schemas.microsoft.com/office/drawing/2014/main" id="{3D63303A-F9B9-8F2E-1531-E7F75FB8C848}"/>
              </a:ext>
            </a:extLst>
          </p:cNvPr>
          <p:cNvSpPr/>
          <p:nvPr/>
        </p:nvSpPr>
        <p:spPr>
          <a:xfrm>
            <a:off x="7055004" y="1813931"/>
            <a:ext cx="3672468" cy="1219200"/>
          </a:xfrm>
          <a:prstGeom prst="roundRect">
            <a:avLst>
              <a:gd name="adj" fmla="val 8120"/>
            </a:avLst>
          </a:prstGeom>
          <a:solidFill>
            <a:schemeClr val="accent4">
              <a:lumMod val="60000"/>
              <a:lumOff val="40000"/>
            </a:schemeClr>
          </a:solidFill>
          <a:ln w="3810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Concepts</a:t>
            </a:r>
            <a:endParaRPr lang="en-IN" sz="5400" dirty="0">
              <a:solidFill>
                <a:schemeClr val="bg1"/>
              </a:solidFill>
            </a:endParaRPr>
          </a:p>
        </p:txBody>
      </p:sp>
      <p:sp>
        <p:nvSpPr>
          <p:cNvPr id="7" name="Rectangle: Rounded Corners 6">
            <a:extLst>
              <a:ext uri="{FF2B5EF4-FFF2-40B4-BE49-F238E27FC236}">
                <a16:creationId xmlns:a16="http://schemas.microsoft.com/office/drawing/2014/main" id="{19DA7900-26ED-FFCF-E942-9FBDF1714345}"/>
              </a:ext>
            </a:extLst>
          </p:cNvPr>
          <p:cNvSpPr/>
          <p:nvPr/>
        </p:nvSpPr>
        <p:spPr>
          <a:xfrm>
            <a:off x="7055004" y="4393579"/>
            <a:ext cx="3672468" cy="1219200"/>
          </a:xfrm>
          <a:prstGeom prst="roundRect">
            <a:avLst>
              <a:gd name="adj" fmla="val 8120"/>
            </a:avLst>
          </a:prstGeom>
          <a:solidFill>
            <a:srgbClr val="92D050"/>
          </a:solid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Ranges</a:t>
            </a:r>
            <a:endParaRPr lang="en-IN" sz="5400" dirty="0">
              <a:solidFill>
                <a:schemeClr val="bg1"/>
              </a:solidFill>
            </a:endParaRPr>
          </a:p>
        </p:txBody>
      </p:sp>
      <p:sp>
        <p:nvSpPr>
          <p:cNvPr id="3" name="Rectangle: Rounded Corners 2">
            <a:extLst>
              <a:ext uri="{FF2B5EF4-FFF2-40B4-BE49-F238E27FC236}">
                <a16:creationId xmlns:a16="http://schemas.microsoft.com/office/drawing/2014/main" id="{39218534-4E54-36CA-B0D7-498C034FF1E8}"/>
              </a:ext>
            </a:extLst>
          </p:cNvPr>
          <p:cNvSpPr/>
          <p:nvPr/>
        </p:nvSpPr>
        <p:spPr>
          <a:xfrm>
            <a:off x="4806176" y="2464421"/>
            <a:ext cx="2579649" cy="2252546"/>
          </a:xfrm>
          <a:prstGeom prst="roundRect">
            <a:avLst>
              <a:gd name="adj" fmla="val 8120"/>
            </a:avLst>
          </a:prstGeom>
          <a:solidFill>
            <a:schemeClr val="tx1">
              <a:lumMod val="85000"/>
            </a:schemeClr>
          </a:solidFill>
          <a:ln w="76200">
            <a:solidFill>
              <a:schemeClr val="bg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900" dirty="0">
                <a:solidFill>
                  <a:schemeClr val="bg1"/>
                </a:solidFill>
              </a:rPr>
              <a:t>4</a:t>
            </a:r>
            <a:endParaRPr lang="en-IN" sz="23900" dirty="0">
              <a:solidFill>
                <a:schemeClr val="bg1"/>
              </a:solidFill>
            </a:endParaRPr>
          </a:p>
        </p:txBody>
      </p:sp>
    </p:spTree>
    <p:extLst>
      <p:ext uri="{BB962C8B-B14F-4D97-AF65-F5344CB8AC3E}">
        <p14:creationId xmlns:p14="http://schemas.microsoft.com/office/powerpoint/2010/main" val="73560115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2FF0-3E76-45E4-93E1-344D36F8D10E}"/>
              </a:ext>
            </a:extLst>
          </p:cNvPr>
          <p:cNvSpPr>
            <a:spLocks noGrp="1"/>
          </p:cNvSpPr>
          <p:nvPr>
            <p:ph type="title"/>
          </p:nvPr>
        </p:nvSpPr>
        <p:spPr/>
        <p:txBody>
          <a:bodyPr/>
          <a:lstStyle/>
          <a:p>
            <a:r>
              <a:rPr lang="en-US"/>
              <a:t>Global Initialization</a:t>
            </a:r>
            <a:endParaRPr lang="en-IN"/>
          </a:p>
        </p:txBody>
      </p:sp>
      <p:sp>
        <p:nvSpPr>
          <p:cNvPr id="4" name="Content Placeholder 3">
            <a:extLst>
              <a:ext uri="{FF2B5EF4-FFF2-40B4-BE49-F238E27FC236}">
                <a16:creationId xmlns:a16="http://schemas.microsoft.com/office/drawing/2014/main" id="{DCC3E4C4-C904-447E-BA4F-095F46EEC8AF}"/>
              </a:ext>
            </a:extLst>
          </p:cNvPr>
          <p:cNvSpPr>
            <a:spLocks noGrp="1"/>
          </p:cNvSpPr>
          <p:nvPr>
            <p:ph idx="1"/>
          </p:nvPr>
        </p:nvSpPr>
        <p:spPr/>
        <p:txBody>
          <a:bodyPr>
            <a:normAutofit fontScale="92500" lnSpcReduction="10000"/>
          </a:bodyPr>
          <a:lstStyle/>
          <a:p>
            <a:r>
              <a:rPr lang="en-US"/>
              <a:t>Two global objects in two different translation units may be initialized in any order at runtime</a:t>
            </a:r>
          </a:p>
          <a:p>
            <a:r>
              <a:rPr lang="en-US"/>
              <a:t>If one is initialized with the other, the correctness depends on the order in which the files are linked</a:t>
            </a:r>
          </a:p>
          <a:p>
            <a:r>
              <a:rPr lang="en-IN"/>
              <a:t>There are two possibilities</a:t>
            </a:r>
          </a:p>
          <a:p>
            <a:pPr lvl="1"/>
            <a:r>
              <a:rPr lang="en-IN"/>
              <a:t>the other object is initialized with the value of the first</a:t>
            </a:r>
          </a:p>
          <a:p>
            <a:pPr lvl="1"/>
            <a:r>
              <a:rPr lang="en-IN"/>
              <a:t>the object is default initialized as the first object has not been initialized yet</a:t>
            </a:r>
          </a:p>
          <a:p>
            <a:r>
              <a:rPr lang="en-IN"/>
              <a:t>This is called static initialization fiasco</a:t>
            </a:r>
          </a:p>
        </p:txBody>
      </p:sp>
    </p:spTree>
    <p:extLst>
      <p:ext uri="{BB962C8B-B14F-4D97-AF65-F5344CB8AC3E}">
        <p14:creationId xmlns:p14="http://schemas.microsoft.com/office/powerpoint/2010/main" val="29810290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5F19-255B-4E5E-905D-2C7E1A6205CE}"/>
              </a:ext>
            </a:extLst>
          </p:cNvPr>
          <p:cNvSpPr>
            <a:spLocks noGrp="1"/>
          </p:cNvSpPr>
          <p:nvPr>
            <p:ph type="title"/>
          </p:nvPr>
        </p:nvSpPr>
        <p:spPr/>
        <p:txBody>
          <a:bodyPr/>
          <a:lstStyle/>
          <a:p>
            <a:r>
              <a:rPr lang="en-US"/>
              <a:t>Construct On First Use Idiom</a:t>
            </a:r>
            <a:endParaRPr lang="en-IN"/>
          </a:p>
        </p:txBody>
      </p:sp>
      <p:sp>
        <p:nvSpPr>
          <p:cNvPr id="3" name="Content Placeholder 2">
            <a:extLst>
              <a:ext uri="{FF2B5EF4-FFF2-40B4-BE49-F238E27FC236}">
                <a16:creationId xmlns:a16="http://schemas.microsoft.com/office/drawing/2014/main" id="{1410A1A6-7000-4D31-A179-AB09A1937531}"/>
              </a:ext>
            </a:extLst>
          </p:cNvPr>
          <p:cNvSpPr>
            <a:spLocks noGrp="1"/>
          </p:cNvSpPr>
          <p:nvPr>
            <p:ph idx="1"/>
          </p:nvPr>
        </p:nvSpPr>
        <p:spPr/>
        <p:txBody>
          <a:bodyPr>
            <a:normAutofit lnSpcReduction="10000"/>
          </a:bodyPr>
          <a:lstStyle/>
          <a:p>
            <a:r>
              <a:rPr lang="en-US"/>
              <a:t>To prevent this fiasco, we simply ensure that a variable is initialized on first use</a:t>
            </a:r>
          </a:p>
          <a:p>
            <a:r>
              <a:rPr lang="en-US"/>
              <a:t>It is initialized inside a function using static storage class</a:t>
            </a:r>
          </a:p>
          <a:p>
            <a:r>
              <a:rPr lang="en-US"/>
              <a:t>A reference to this variable is returned to the caller</a:t>
            </a:r>
          </a:p>
          <a:p>
            <a:r>
              <a:rPr lang="en-US"/>
              <a:t>This ensures when the variable is initialized, the runtime will invoke the function and perform static initialization of the other variable</a:t>
            </a:r>
          </a:p>
        </p:txBody>
      </p:sp>
    </p:spTree>
    <p:extLst>
      <p:ext uri="{BB962C8B-B14F-4D97-AF65-F5344CB8AC3E}">
        <p14:creationId xmlns:p14="http://schemas.microsoft.com/office/powerpoint/2010/main" val="268421438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2FF0-3E76-45E4-93E1-344D36F8D10E}"/>
              </a:ext>
            </a:extLst>
          </p:cNvPr>
          <p:cNvSpPr>
            <a:spLocks noGrp="1"/>
          </p:cNvSpPr>
          <p:nvPr>
            <p:ph type="title"/>
          </p:nvPr>
        </p:nvSpPr>
        <p:spPr/>
        <p:txBody>
          <a:bodyPr/>
          <a:lstStyle/>
          <a:p>
            <a:r>
              <a:rPr lang="en-US" err="1"/>
              <a:t>constinit</a:t>
            </a:r>
            <a:r>
              <a:rPr lang="en-US"/>
              <a:t> Specifier</a:t>
            </a:r>
            <a:endParaRPr lang="en-IN"/>
          </a:p>
        </p:txBody>
      </p:sp>
      <p:sp>
        <p:nvSpPr>
          <p:cNvPr id="4" name="Content Placeholder 3">
            <a:extLst>
              <a:ext uri="{FF2B5EF4-FFF2-40B4-BE49-F238E27FC236}">
                <a16:creationId xmlns:a16="http://schemas.microsoft.com/office/drawing/2014/main" id="{14F6ECB8-0B95-4A75-8C76-8DEDC848C2A3}"/>
              </a:ext>
            </a:extLst>
          </p:cNvPr>
          <p:cNvSpPr>
            <a:spLocks noGrp="1"/>
          </p:cNvSpPr>
          <p:nvPr>
            <p:ph idx="1"/>
          </p:nvPr>
        </p:nvSpPr>
        <p:spPr/>
        <p:txBody>
          <a:bodyPr>
            <a:normAutofit lnSpcReduction="10000"/>
          </a:bodyPr>
          <a:lstStyle/>
          <a:p>
            <a:r>
              <a:rPr lang="en-US"/>
              <a:t>This specifier ensures a variable is initialized at compile-time</a:t>
            </a:r>
          </a:p>
          <a:p>
            <a:r>
              <a:rPr lang="en-US"/>
              <a:t>It can be only applied to variables with static or thread storage duration</a:t>
            </a:r>
          </a:p>
          <a:p>
            <a:r>
              <a:rPr lang="en-US"/>
              <a:t>It cannot have an initializer that uses dynamic initialization</a:t>
            </a:r>
          </a:p>
          <a:p>
            <a:r>
              <a:rPr lang="en-US"/>
              <a:t>Note that it does not imply the variable is constant</a:t>
            </a:r>
          </a:p>
          <a:p>
            <a:r>
              <a:rPr lang="en-US"/>
              <a:t>Cannot be used with </a:t>
            </a:r>
            <a:r>
              <a:rPr lang="en-US" i="1" err="1"/>
              <a:t>constexpr</a:t>
            </a:r>
            <a:r>
              <a:rPr lang="en-US"/>
              <a:t> or </a:t>
            </a:r>
            <a:r>
              <a:rPr lang="en-US" i="1" err="1"/>
              <a:t>consteval</a:t>
            </a:r>
            <a:endParaRPr lang="en-US" i="1"/>
          </a:p>
          <a:p>
            <a:endParaRPr lang="en-IN"/>
          </a:p>
        </p:txBody>
      </p:sp>
    </p:spTree>
    <p:extLst>
      <p:ext uri="{BB962C8B-B14F-4D97-AF65-F5344CB8AC3E}">
        <p14:creationId xmlns:p14="http://schemas.microsoft.com/office/powerpoint/2010/main" val="7762296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E779-01E9-475D-A774-77478D865587}"/>
              </a:ext>
            </a:extLst>
          </p:cNvPr>
          <p:cNvSpPr>
            <a:spLocks noGrp="1"/>
          </p:cNvSpPr>
          <p:nvPr>
            <p:ph type="title"/>
          </p:nvPr>
        </p:nvSpPr>
        <p:spPr/>
        <p:txBody>
          <a:bodyPr/>
          <a:lstStyle/>
          <a:p>
            <a:r>
              <a:rPr lang="en-US"/>
              <a:t>Example</a:t>
            </a:r>
            <a:endParaRPr lang="en-IN"/>
          </a:p>
        </p:txBody>
      </p:sp>
      <p:sp>
        <p:nvSpPr>
          <p:cNvPr id="5" name="TextBox 4">
            <a:extLst>
              <a:ext uri="{FF2B5EF4-FFF2-40B4-BE49-F238E27FC236}">
                <a16:creationId xmlns:a16="http://schemas.microsoft.com/office/drawing/2014/main" id="{D82FBF76-495C-49C3-91EE-34D932E32958}"/>
              </a:ext>
            </a:extLst>
          </p:cNvPr>
          <p:cNvSpPr txBox="1"/>
          <p:nvPr/>
        </p:nvSpPr>
        <p:spPr>
          <a:xfrm>
            <a:off x="838200" y="2006601"/>
            <a:ext cx="3946742" cy="1077218"/>
          </a:xfrm>
          <a:prstGeom prst="rect">
            <a:avLst/>
          </a:prstGeom>
          <a:solidFill>
            <a:schemeClr val="bg1">
              <a:lumMod val="85000"/>
              <a:lumOff val="15000"/>
            </a:schemeClr>
          </a:solidFill>
          <a:ln w="28575">
            <a:solidFill>
              <a:schemeClr val="tx1">
                <a:lumMod val="50000"/>
              </a:schemeClr>
            </a:solidFill>
          </a:ln>
        </p:spPr>
        <p:txBody>
          <a:bodyPr wrap="square">
            <a:spAutoFit/>
          </a:bodyPr>
          <a:lstStyle/>
          <a:p>
            <a:pPr marR="0" algn="l" rtl="0"/>
            <a:r>
              <a:rPr lang="en-IN" sz="1600" b="0" i="0" u="none" strike="noStrike" baseline="0" err="1">
                <a:solidFill>
                  <a:srgbClr val="D5A2DF"/>
                </a:solidFill>
                <a:latin typeface="JetBrains Mono" pitchFamily="2" charset="0"/>
              </a:rPr>
              <a:t>constexpr</a:t>
            </a:r>
            <a:r>
              <a:rPr lang="en-IN" sz="1600" b="0" i="0" u="none" strike="noStrike" baseline="0">
                <a:solidFill>
                  <a:srgbClr val="D5A2DF"/>
                </a:solidFill>
                <a:latin typeface="JetBrains Mono" pitchFamily="2" charset="0"/>
              </a:rPr>
              <a:t> int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7B6FC4"/>
                </a:solidFill>
                <a:latin typeface="JetBrains Mono" pitchFamily="2" charset="0"/>
              </a:rPr>
              <a:t>GetValue</a:t>
            </a:r>
            <a:r>
              <a:rPr lang="en-IN" sz="1600" b="0" i="0" u="none" strike="noStrike" baseline="0">
                <a:solidFill>
                  <a:srgbClr val="FFFFFF"/>
                </a:solidFill>
                <a:latin typeface="JetBrains Mono" pitchFamily="2" charset="0"/>
              </a:rPr>
              <a:t>(</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v</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return</a:t>
            </a:r>
            <a:r>
              <a:rPr lang="en-IN" sz="1600" b="0" i="0" u="none" strike="noStrike" baseline="0">
                <a:solidFill>
                  <a:srgbClr val="DCDCDC"/>
                </a:solidFill>
                <a:latin typeface="Cambria" panose="02040503050406030204" pitchFamily="18" charset="0"/>
              </a:rPr>
              <a:t> </a:t>
            </a:r>
            <a:r>
              <a:rPr lang="en-IN" sz="1600" b="0" i="0" u="none" strike="noStrike" baseline="0">
                <a:solidFill>
                  <a:srgbClr val="C8C8C8"/>
                </a:solidFill>
                <a:latin typeface="JetBrains Mono" pitchFamily="2" charset="0"/>
              </a:rPr>
              <a:t>v</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78C6C"/>
                </a:solidFill>
                <a:latin typeface="JetBrains Mono" pitchFamily="2" charset="0"/>
              </a:rPr>
              <a:t>2</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err="1">
                <a:solidFill>
                  <a:srgbClr val="D5A2DF"/>
                </a:solidFill>
                <a:latin typeface="JetBrains Mono" pitchFamily="2" charset="0"/>
              </a:rPr>
              <a:t>constinit</a:t>
            </a:r>
            <a:r>
              <a:rPr lang="en-IN" sz="1600" b="0" i="0" u="none" strike="noStrike" baseline="0">
                <a:solidFill>
                  <a:srgbClr val="D5A2DF"/>
                </a:solidFill>
                <a:latin typeface="JetBrains Mono" pitchFamily="2" charset="0"/>
              </a:rPr>
              <a:t> 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BB3C8"/>
                </a:solidFill>
                <a:latin typeface="JetBrains Mono" pitchFamily="2" charset="0"/>
              </a:rPr>
              <a:t>a</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7B6FC4"/>
                </a:solidFill>
                <a:latin typeface="JetBrains Mono" pitchFamily="2" charset="0"/>
              </a:rPr>
              <a:t>GetValue</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5</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
        <p:nvSpPr>
          <p:cNvPr id="6" name="TextBox 5">
            <a:extLst>
              <a:ext uri="{FF2B5EF4-FFF2-40B4-BE49-F238E27FC236}">
                <a16:creationId xmlns:a16="http://schemas.microsoft.com/office/drawing/2014/main" id="{9FD492D6-2FE0-4D97-9FDD-625273FC6D38}"/>
              </a:ext>
            </a:extLst>
          </p:cNvPr>
          <p:cNvSpPr txBox="1"/>
          <p:nvPr/>
        </p:nvSpPr>
        <p:spPr>
          <a:xfrm>
            <a:off x="5100639" y="2006601"/>
            <a:ext cx="6107906" cy="2031325"/>
          </a:xfrm>
          <a:prstGeom prst="rect">
            <a:avLst/>
          </a:prstGeom>
          <a:solidFill>
            <a:schemeClr val="bg1">
              <a:lumMod val="85000"/>
              <a:lumOff val="15000"/>
            </a:schemeClr>
          </a:solidFill>
          <a:ln w="28575">
            <a:solidFill>
              <a:schemeClr val="tx1">
                <a:lumMod val="50000"/>
              </a:schemeClr>
            </a:solidFill>
          </a:ln>
        </p:spPr>
        <p:txBody>
          <a:bodyPr wrap="square">
            <a:spAutoFit/>
          </a:bodyPr>
          <a:lstStyle/>
          <a:p>
            <a:pPr marR="0" algn="l" rtl="0"/>
            <a:r>
              <a:rPr lang="en-IN" sz="1800" b="0" i="0" u="none" strike="noStrike" baseline="0">
                <a:solidFill>
                  <a:srgbClr val="D5A2DF"/>
                </a:solidFill>
                <a:latin typeface="JetBrains Mono" pitchFamily="2" charset="0"/>
              </a:rPr>
              <a:t>extern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BB3C8"/>
                </a:solidFill>
                <a:latin typeface="JetBrains Mono" pitchFamily="2" charset="0"/>
              </a:rPr>
              <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BB3C8"/>
                </a:solidFill>
                <a:latin typeface="JetBrains Mono" pitchFamily="2" charset="0"/>
              </a:rPr>
              <a:t>b</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BB3C8"/>
                </a:solidFill>
                <a:latin typeface="JetBrains Mono" pitchFamily="2" charset="0"/>
              </a:rPr>
              <a:t>a</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main</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err="1">
                <a:solidFill>
                  <a:srgbClr val="FBB3C8"/>
                </a:solidFill>
                <a:latin typeface="JetBrains Mono" pitchFamily="2" charset="0"/>
              </a:rPr>
              <a:t>cout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a:t>
            </a:r>
            <a:r>
              <a:rPr lang="en-US" sz="1800" b="0" i="0" u="none" strike="noStrike" baseline="0">
                <a:solidFill>
                  <a:srgbClr val="C3E88D"/>
                </a:solidFill>
                <a:latin typeface="JetBrains Mono" pitchFamily="2" charset="0"/>
              </a:rPr>
              <a:t>a:</a:t>
            </a:r>
            <a:r>
              <a:rPr lang="en-US" sz="1800" b="0" i="0" u="none" strike="noStrike" baseline="0">
                <a:solidFill>
                  <a:srgbClr val="A31515"/>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BB3C8"/>
                </a:solidFill>
                <a:latin typeface="JetBrains Mono" pitchFamily="2" charset="0"/>
              </a:rPr>
              <a:t>a</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err="1">
                <a:solidFill>
                  <a:srgbClr val="FBB3C8"/>
                </a:solidFill>
                <a:latin typeface="JetBrains Mono" pitchFamily="2" charset="0"/>
              </a:rPr>
              <a:t>cout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a:t>
            </a:r>
            <a:r>
              <a:rPr lang="en-US" sz="1800" b="0" i="0" u="none" strike="noStrike" baseline="0">
                <a:solidFill>
                  <a:srgbClr val="C3E88D"/>
                </a:solidFill>
                <a:latin typeface="JetBrains Mono" pitchFamily="2" charset="0"/>
              </a:rPr>
              <a:t>b:</a:t>
            </a:r>
            <a:r>
              <a:rPr lang="en-US" sz="1800" b="0" i="0" u="none" strike="noStrike" baseline="0">
                <a:solidFill>
                  <a:srgbClr val="A31515"/>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BB3C8"/>
                </a:solidFill>
                <a:latin typeface="JetBrains Mono" pitchFamily="2" charset="0"/>
              </a:rPr>
              <a:t>b</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&lt;&lt;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A31515"/>
                </a:solidFill>
                <a:latin typeface="JetBrains Mono" pitchFamily="2" charset="0"/>
              </a:rPr>
              <a:t>'\n'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p:txBody>
      </p:sp>
      <p:sp>
        <p:nvSpPr>
          <p:cNvPr id="7" name="TextBox 6">
            <a:extLst>
              <a:ext uri="{FF2B5EF4-FFF2-40B4-BE49-F238E27FC236}">
                <a16:creationId xmlns:a16="http://schemas.microsoft.com/office/drawing/2014/main" id="{E6515C50-ED9D-4156-BE81-95F2B3941567}"/>
              </a:ext>
            </a:extLst>
          </p:cNvPr>
          <p:cNvSpPr txBox="1"/>
          <p:nvPr/>
        </p:nvSpPr>
        <p:spPr>
          <a:xfrm>
            <a:off x="838200" y="1606491"/>
            <a:ext cx="3946742" cy="400110"/>
          </a:xfrm>
          <a:prstGeom prst="rect">
            <a:avLst/>
          </a:prstGeom>
          <a:solidFill>
            <a:schemeClr val="accent5"/>
          </a:solidFill>
          <a:ln w="28575">
            <a:solidFill>
              <a:schemeClr val="tx1">
                <a:lumMod val="50000"/>
              </a:schemeClr>
            </a:solidFill>
          </a:ln>
        </p:spPr>
        <p:txBody>
          <a:bodyPr wrap="square" rtlCol="0">
            <a:spAutoFit/>
          </a:bodyPr>
          <a:lstStyle/>
          <a:p>
            <a:r>
              <a:rPr lang="en-US" sz="2000" i="1"/>
              <a:t>var_a.cpp</a:t>
            </a:r>
            <a:endParaRPr lang="en-IN" sz="2000" i="1"/>
          </a:p>
        </p:txBody>
      </p:sp>
      <p:graphicFrame>
        <p:nvGraphicFramePr>
          <p:cNvPr id="9" name="Table 9">
            <a:extLst>
              <a:ext uri="{FF2B5EF4-FFF2-40B4-BE49-F238E27FC236}">
                <a16:creationId xmlns:a16="http://schemas.microsoft.com/office/drawing/2014/main" id="{22DC75BB-4A55-48F5-BE89-5273479498B0}"/>
              </a:ext>
            </a:extLst>
          </p:cNvPr>
          <p:cNvGraphicFramePr>
            <a:graphicFrameLocks noGrp="1"/>
          </p:cNvGraphicFramePr>
          <p:nvPr/>
        </p:nvGraphicFramePr>
        <p:xfrm>
          <a:off x="2945720" y="4595714"/>
          <a:ext cx="6599568" cy="1859280"/>
        </p:xfrm>
        <a:graphic>
          <a:graphicData uri="http://schemas.openxmlformats.org/drawingml/2006/table">
            <a:tbl>
              <a:tblPr firstRow="1" bandRow="1">
                <a:tableStyleId>{0660B408-B3CF-4A94-85FC-2B1E0A45F4A2}</a:tableStyleId>
              </a:tblPr>
              <a:tblGrid>
                <a:gridCol w="3273535">
                  <a:extLst>
                    <a:ext uri="{9D8B030D-6E8A-4147-A177-3AD203B41FA5}">
                      <a16:colId xmlns:a16="http://schemas.microsoft.com/office/drawing/2014/main" val="4121480204"/>
                    </a:ext>
                  </a:extLst>
                </a:gridCol>
                <a:gridCol w="3326033">
                  <a:extLst>
                    <a:ext uri="{9D8B030D-6E8A-4147-A177-3AD203B41FA5}">
                      <a16:colId xmlns:a16="http://schemas.microsoft.com/office/drawing/2014/main" val="1475139609"/>
                    </a:ext>
                  </a:extLst>
                </a:gridCol>
              </a:tblGrid>
              <a:tr h="370840">
                <a:tc>
                  <a:txBody>
                    <a:bodyPr/>
                    <a:lstStyle/>
                    <a:p>
                      <a:r>
                        <a:rPr lang="en-US" sz="2400"/>
                        <a:t>Build command</a:t>
                      </a:r>
                      <a:endParaRPr lang="en-IN" sz="24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t>Program Output</a:t>
                      </a:r>
                      <a:endParaRPr lang="en-IN" sz="240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396448"/>
                  </a:ext>
                </a:extLst>
              </a:tr>
              <a:tr h="370840">
                <a:tc>
                  <a:txBody>
                    <a:bodyPr/>
                    <a:lstStyle/>
                    <a:p>
                      <a:r>
                        <a:rPr lang="en-US" sz="2000" i="1"/>
                        <a:t>g++ main.cpp var_a.cpp</a:t>
                      </a:r>
                      <a:endParaRPr lang="en-IN" sz="2000" i="1"/>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a:t>a:10</a:t>
                      </a:r>
                    </a:p>
                    <a:p>
                      <a:r>
                        <a:rPr lang="en-US" sz="2000" b="0"/>
                        <a:t>b:10</a:t>
                      </a:r>
                      <a:endParaRPr lang="en-IN" sz="2000" b="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8084409"/>
                  </a:ext>
                </a:extLst>
              </a:tr>
              <a:tr h="3894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a:t>g++ var_a.cpp main.cpp </a:t>
                      </a:r>
                      <a:endParaRPr lang="en-IN" sz="2000" i="1"/>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a:t>a:10</a:t>
                      </a:r>
                    </a:p>
                    <a:p>
                      <a:r>
                        <a:rPr lang="en-US" sz="2000" b="0"/>
                        <a:t>b:10</a:t>
                      </a:r>
                      <a:endParaRPr lang="en-IN" sz="2000" b="0"/>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0282608"/>
                  </a:ext>
                </a:extLst>
              </a:tr>
            </a:tbl>
          </a:graphicData>
        </a:graphic>
      </p:graphicFrame>
      <p:sp>
        <p:nvSpPr>
          <p:cNvPr id="10" name="TextBox 9">
            <a:extLst>
              <a:ext uri="{FF2B5EF4-FFF2-40B4-BE49-F238E27FC236}">
                <a16:creationId xmlns:a16="http://schemas.microsoft.com/office/drawing/2014/main" id="{21E727E7-3130-4933-B554-6B662BC0D28D}"/>
              </a:ext>
            </a:extLst>
          </p:cNvPr>
          <p:cNvSpPr txBox="1"/>
          <p:nvPr/>
        </p:nvSpPr>
        <p:spPr>
          <a:xfrm>
            <a:off x="5100639" y="1606491"/>
            <a:ext cx="6107906" cy="400110"/>
          </a:xfrm>
          <a:prstGeom prst="rect">
            <a:avLst/>
          </a:prstGeom>
          <a:solidFill>
            <a:schemeClr val="accent5"/>
          </a:solidFill>
          <a:ln w="28575">
            <a:solidFill>
              <a:schemeClr val="tx1">
                <a:lumMod val="50000"/>
              </a:schemeClr>
            </a:solidFill>
          </a:ln>
        </p:spPr>
        <p:txBody>
          <a:bodyPr wrap="square" rtlCol="0">
            <a:spAutoFit/>
          </a:bodyPr>
          <a:lstStyle/>
          <a:p>
            <a:r>
              <a:rPr lang="en-US" sz="2000" i="1"/>
              <a:t>main.cpp</a:t>
            </a:r>
            <a:endParaRPr lang="en-IN" sz="2000" i="1"/>
          </a:p>
        </p:txBody>
      </p:sp>
    </p:spTree>
    <p:extLst>
      <p:ext uri="{BB962C8B-B14F-4D97-AF65-F5344CB8AC3E}">
        <p14:creationId xmlns:p14="http://schemas.microsoft.com/office/powerpoint/2010/main" val="99562109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E34BA-9BB8-49A1-BEA6-294A8C991569}"/>
              </a:ext>
            </a:extLst>
          </p:cNvPr>
          <p:cNvSpPr>
            <a:spLocks noGrp="1"/>
          </p:cNvSpPr>
          <p:nvPr>
            <p:ph type="title"/>
          </p:nvPr>
        </p:nvSpPr>
        <p:spPr/>
        <p:txBody>
          <a:bodyPr/>
          <a:lstStyle/>
          <a:p>
            <a:r>
              <a:rPr lang="en-US"/>
              <a:t>Conditionally Explicit Constructor</a:t>
            </a:r>
            <a:endParaRPr lang="en-IN"/>
          </a:p>
        </p:txBody>
      </p:sp>
      <p:sp>
        <p:nvSpPr>
          <p:cNvPr id="4" name="Content Placeholder 3">
            <a:extLst>
              <a:ext uri="{FF2B5EF4-FFF2-40B4-BE49-F238E27FC236}">
                <a16:creationId xmlns:a16="http://schemas.microsoft.com/office/drawing/2014/main" id="{18B9203C-D4FF-412B-A03E-84FC6125D87F}"/>
              </a:ext>
            </a:extLst>
          </p:cNvPr>
          <p:cNvSpPr>
            <a:spLocks noGrp="1"/>
          </p:cNvSpPr>
          <p:nvPr>
            <p:ph idx="1"/>
          </p:nvPr>
        </p:nvSpPr>
        <p:spPr/>
        <p:txBody>
          <a:bodyPr>
            <a:normAutofit lnSpcReduction="10000"/>
          </a:bodyPr>
          <a:lstStyle/>
          <a:p>
            <a:r>
              <a:rPr lang="en-US"/>
              <a:t>The explicit specifier can now accept a constant expression</a:t>
            </a:r>
          </a:p>
          <a:p>
            <a:r>
              <a:rPr lang="en-US"/>
              <a:t>The expression must return a </a:t>
            </a:r>
            <a:r>
              <a:rPr lang="en-US" i="1" err="1"/>
              <a:t>boolean</a:t>
            </a:r>
            <a:r>
              <a:rPr lang="en-US"/>
              <a:t> at compile time</a:t>
            </a:r>
          </a:p>
          <a:p>
            <a:r>
              <a:rPr lang="en-US"/>
              <a:t>This is useful in case a class wraps another class object</a:t>
            </a:r>
          </a:p>
          <a:p>
            <a:r>
              <a:rPr lang="en-US"/>
              <a:t>Ideally, the wrapper class’s constructor should be explicit based on the inner object’s constructor</a:t>
            </a:r>
          </a:p>
          <a:p>
            <a:r>
              <a:rPr lang="en-US"/>
              <a:t>Here, the explicit specifier can be used to perform this check</a:t>
            </a:r>
          </a:p>
        </p:txBody>
      </p:sp>
    </p:spTree>
    <p:extLst>
      <p:ext uri="{BB962C8B-B14F-4D97-AF65-F5344CB8AC3E}">
        <p14:creationId xmlns:p14="http://schemas.microsoft.com/office/powerpoint/2010/main" val="17891347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15EC-63E8-4977-8C25-A7CB0E9F92EF}"/>
              </a:ext>
            </a:extLst>
          </p:cNvPr>
          <p:cNvSpPr>
            <a:spLocks noGrp="1"/>
          </p:cNvSpPr>
          <p:nvPr>
            <p:ph type="title"/>
          </p:nvPr>
        </p:nvSpPr>
        <p:spPr/>
        <p:txBody>
          <a:bodyPr/>
          <a:lstStyle/>
          <a:p>
            <a:r>
              <a:rPr lang="en-US"/>
              <a:t>Example : Without explicit</a:t>
            </a:r>
            <a:endParaRPr lang="en-IN"/>
          </a:p>
        </p:txBody>
      </p:sp>
      <p:sp>
        <p:nvSpPr>
          <p:cNvPr id="6" name="TextBox 5">
            <a:extLst>
              <a:ext uri="{FF2B5EF4-FFF2-40B4-BE49-F238E27FC236}">
                <a16:creationId xmlns:a16="http://schemas.microsoft.com/office/drawing/2014/main" id="{4D4B4115-29C2-4962-9D96-FBBBDB2E0E2C}"/>
              </a:ext>
            </a:extLst>
          </p:cNvPr>
          <p:cNvSpPr txBox="1"/>
          <p:nvPr/>
        </p:nvSpPr>
        <p:spPr>
          <a:xfrm>
            <a:off x="573066" y="2185460"/>
            <a:ext cx="4186824" cy="2308324"/>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D5A2DF"/>
                </a:solidFill>
                <a:latin typeface="JetBrains Mono" pitchFamily="2" charset="0"/>
              </a:rPr>
              <a:t>typename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class</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C5503"/>
                </a:solidFill>
                <a:latin typeface="JetBrains Mono" pitchFamily="2" charset="0"/>
              </a:rPr>
              <a:t>String</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public</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D5A2DF"/>
                </a:solidFill>
                <a:latin typeface="JetBrains Mono" pitchFamily="2" charset="0"/>
              </a:rPr>
              <a:t>typename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U</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82B7E1"/>
                </a:solidFill>
                <a:latin typeface="JetBrains Mono" pitchFamily="2" charset="0"/>
              </a:rPr>
              <a:t>String</a:t>
            </a:r>
            <a:r>
              <a:rPr lang="en-IN" sz="1600" b="0" i="0" u="none" strike="noStrike" baseline="0">
                <a:solidFill>
                  <a:srgbClr val="FFFFFF"/>
                </a:solidFill>
                <a:latin typeface="JetBrains Mono" pitchFamily="2" charset="0"/>
              </a:rPr>
              <a:t>(</a:t>
            </a:r>
            <a:r>
              <a:rPr lang="en-IN" sz="1600" b="0" i="0" u="none" strike="noStrike" baseline="0" err="1">
                <a:solidFill>
                  <a:srgbClr val="D5A2DF"/>
                </a:solidFill>
                <a:latin typeface="JetBrains Mono" pitchFamily="2" charset="0"/>
              </a:rPr>
              <a:t>const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U</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&amp;</a:t>
            </a:r>
            <a:r>
              <a:rPr lang="en-IN" sz="1600" b="0" i="0" u="none" strike="noStrike" baseline="0">
                <a:solidFill>
                  <a:srgbClr val="C8C8C8"/>
                </a:solidFill>
                <a:latin typeface="JetBrains Mono" pitchFamily="2" charset="0"/>
              </a:rPr>
              <a:t>u</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err="1">
                <a:solidFill>
                  <a:srgbClr val="61DC67"/>
                </a:solidFill>
                <a:latin typeface="JetBrains Mono" pitchFamily="2" charset="0"/>
              </a:rPr>
              <a:t>m_str</a:t>
            </a:r>
            <a:r>
              <a:rPr lang="en-IN" sz="1600" b="0" i="0" u="none" strike="noStrike" baseline="0">
                <a:solidFill>
                  <a:srgbClr val="FFFFFF"/>
                </a:solidFill>
                <a:latin typeface="JetBrains Mono" pitchFamily="2" charset="0"/>
              </a:rPr>
              <a:t>{</a:t>
            </a:r>
            <a:r>
              <a:rPr lang="en-IN" sz="1600" b="0" i="0" u="none" strike="noStrike" baseline="0">
                <a:solidFill>
                  <a:srgbClr val="C8C8C8"/>
                </a:solidFill>
                <a:latin typeface="JetBrains Mono" pitchFamily="2" charset="0"/>
              </a:rPr>
              <a:t>u</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private</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556B2F"/>
                </a:solidFill>
                <a:latin typeface="JetBrains Mono" pitchFamily="2" charset="0"/>
              </a:rPr>
              <a:t>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61DC67"/>
                </a:solidFill>
                <a:latin typeface="JetBrains Mono" pitchFamily="2" charset="0"/>
              </a:rPr>
              <a:t>m_str</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
        <p:nvSpPr>
          <p:cNvPr id="8" name="TextBox 7">
            <a:extLst>
              <a:ext uri="{FF2B5EF4-FFF2-40B4-BE49-F238E27FC236}">
                <a16:creationId xmlns:a16="http://schemas.microsoft.com/office/drawing/2014/main" id="{EAB73901-1055-41C9-A104-4F11A0319A9C}"/>
              </a:ext>
            </a:extLst>
          </p:cNvPr>
          <p:cNvSpPr txBox="1"/>
          <p:nvPr/>
        </p:nvSpPr>
        <p:spPr>
          <a:xfrm>
            <a:off x="5397674" y="2185460"/>
            <a:ext cx="6106438" cy="2308324"/>
          </a:xfrm>
          <a:prstGeom prst="rect">
            <a:avLst/>
          </a:prstGeom>
          <a:solidFill>
            <a:schemeClr val="bg1">
              <a:lumMod val="95000"/>
              <a:lumOff val="5000"/>
            </a:schemeClr>
          </a:solidFill>
        </p:spPr>
        <p:txBody>
          <a:bodyPr wrap="square">
            <a:spAutoFit/>
          </a:bodyPr>
          <a:lstStyle/>
          <a:p>
            <a:pPr marR="0" algn="l" rtl="0"/>
            <a:r>
              <a:rPr lang="en-US" sz="1600" b="0" i="0" u="none" strike="noStrike" baseline="0">
                <a:solidFill>
                  <a:srgbClr val="D5A2DF"/>
                </a:solidFill>
                <a:latin typeface="JetBrains Mono" pitchFamily="2" charset="0"/>
              </a:rPr>
              <a:t>void</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7B6FC4"/>
                </a:solidFill>
                <a:latin typeface="JetBrains Mono" pitchFamily="2" charset="0"/>
              </a:rPr>
              <a:t>PrintString</a:t>
            </a:r>
            <a:r>
              <a:rPr lang="en-US" sz="1600" b="0" i="0" u="none" strike="noStrike" baseline="0">
                <a:solidFill>
                  <a:srgbClr val="FFFFFF"/>
                </a:solidFill>
                <a:latin typeface="JetBrains Mono" pitchFamily="2" charset="0"/>
              </a:rPr>
              <a:t>(</a:t>
            </a:r>
            <a:r>
              <a:rPr lang="en-US" sz="1600" b="0" i="0" u="none" strike="noStrike" baseline="0">
                <a:solidFill>
                  <a:srgbClr val="D5A2DF"/>
                </a:solidFill>
                <a:latin typeface="JetBrains Mono" pitchFamily="2" charset="0"/>
              </a:rPr>
              <a:t>const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DC5503"/>
                </a:solidFill>
                <a:latin typeface="JetBrains Mono" pitchFamily="2" charset="0"/>
              </a:rPr>
              <a:t>String</a:t>
            </a:r>
            <a:r>
              <a:rPr lang="en-US" sz="1600" b="0" i="0" u="none" strike="noStrike" baseline="0">
                <a:solidFill>
                  <a:srgbClr val="FFFFFF"/>
                </a:solidFill>
                <a:latin typeface="JetBrains Mono" pitchFamily="2" charset="0"/>
              </a:rPr>
              <a:t>&lt;</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a:solidFill>
                  <a:srgbClr val="008B8B"/>
                </a:solidFill>
                <a:latin typeface="JetBrains Mono" pitchFamily="2" charset="0"/>
              </a:rPr>
              <a:t>string</a:t>
            </a:r>
            <a:r>
              <a:rPr lang="en-US" sz="1600" b="0" i="0" u="none" strike="noStrike" baseline="0">
                <a:solidFill>
                  <a:srgbClr val="FFFFFF"/>
                </a:solidFill>
                <a:latin typeface="JetBrains Mono" pitchFamily="2" charset="0"/>
              </a:rPr>
              <a:t>&gt;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&amp;</a:t>
            </a:r>
            <a:r>
              <a:rPr lang="en-US" sz="1600" b="0" i="0" u="none" strike="noStrike" baseline="0">
                <a:solidFill>
                  <a:srgbClr val="C8C8C8"/>
                </a:solidFill>
                <a:latin typeface="JetBrains Mono" pitchFamily="2" charset="0"/>
              </a:rPr>
              <a:t>n</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7B6FC4"/>
                </a:solidFill>
                <a:latin typeface="JetBrains Mono" pitchFamily="2" charset="0"/>
              </a:rPr>
              <a:t>main</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7B6FC4"/>
                </a:solidFill>
                <a:latin typeface="JetBrains Mono" pitchFamily="2" charset="0"/>
              </a:rPr>
              <a:t>PrintString</a:t>
            </a:r>
            <a:r>
              <a:rPr lang="en-IN" sz="1600" b="0" i="0" u="none" strike="noStrike" baseline="0">
                <a:solidFill>
                  <a:srgbClr val="FFFFFF"/>
                </a:solidFill>
                <a:latin typeface="JetBrains Mono" pitchFamily="2" charset="0"/>
              </a:rPr>
              <a:t>(</a:t>
            </a:r>
            <a:r>
              <a:rPr lang="en-IN" sz="1600" b="0" i="0" u="none" strike="noStrike" baseline="0">
                <a:solidFill>
                  <a:srgbClr val="A31515"/>
                </a:solidFill>
                <a:latin typeface="JetBrains Mono" pitchFamily="2" charset="0"/>
              </a:rPr>
              <a:t>"</a:t>
            </a:r>
            <a:r>
              <a:rPr lang="en-IN" sz="1600" b="0" i="0" u="none" strike="noStrike" baseline="0">
                <a:solidFill>
                  <a:srgbClr val="C3E88D"/>
                </a:solidFill>
                <a:latin typeface="JetBrains Mono" pitchFamily="2" charset="0"/>
              </a:rPr>
              <a:t>Hello</a:t>
            </a:r>
            <a:r>
              <a:rPr lang="en-IN" sz="1600" b="0" i="0" u="none" strike="noStrike" baseline="0">
                <a:solidFill>
                  <a:srgbClr val="A31515"/>
                </a:solidFill>
                <a:latin typeface="JetBrains Mono" pitchFamily="2" charset="0"/>
              </a:rPr>
              <a:t>"</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JetBrains Mono" pitchFamily="2" charset="0"/>
              </a:rPr>
              <a:t>		</a:t>
            </a:r>
            <a:r>
              <a:rPr lang="en-IN" sz="1400" b="0" i="1" u="none" strike="noStrike" baseline="0">
                <a:solidFill>
                  <a:srgbClr val="7E7E7E"/>
                </a:solidFill>
                <a:latin typeface="JetBrains Mono" pitchFamily="2" charset="0"/>
              </a:rPr>
              <a:t>//</a:t>
            </a:r>
            <a:r>
              <a:rPr lang="en-IN" sz="1400" b="0" i="1" u="none" strike="noStrike" baseline="0" err="1">
                <a:solidFill>
                  <a:srgbClr val="7E7E7E"/>
                </a:solidFill>
                <a:latin typeface="JetBrains Mono" pitchFamily="2" charset="0"/>
              </a:rPr>
              <a:t>const</a:t>
            </a:r>
            <a:r>
              <a:rPr lang="en-IN" sz="1400" b="0" i="1" u="none" strike="noStrike" baseline="0">
                <a:solidFill>
                  <a:srgbClr val="7E7E7E"/>
                </a:solidFill>
                <a:latin typeface="Cambria" panose="02040503050406030204" pitchFamily="18" charset="0"/>
              </a:rPr>
              <a:t> </a:t>
            </a:r>
            <a:r>
              <a:rPr lang="en-IN" sz="1400" b="0" i="1" u="none" strike="noStrike" baseline="0">
                <a:solidFill>
                  <a:srgbClr val="7E7E7E"/>
                </a:solidFill>
                <a:latin typeface="JetBrains Mono" pitchFamily="2" charset="0"/>
              </a:rPr>
              <a:t>char</a:t>
            </a:r>
            <a:r>
              <a:rPr lang="en-IN" sz="1400" b="0" i="1" u="none" strike="noStrike" baseline="0">
                <a:solidFill>
                  <a:srgbClr val="7E7E7E"/>
                </a:solidFill>
                <a:latin typeface="Cambria" panose="02040503050406030204" pitchFamily="18" charset="0"/>
              </a:rPr>
              <a:t> </a:t>
            </a:r>
            <a:r>
              <a:rPr lang="en-IN" sz="1400" b="0" i="1" u="none" strike="noStrike" baseline="0">
                <a:solidFill>
                  <a:srgbClr val="7E7E7E"/>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7B6FC4"/>
                </a:solidFill>
                <a:latin typeface="JetBrains Mono" pitchFamily="2" charset="0"/>
              </a:rPr>
              <a:t>PrintString</a:t>
            </a:r>
            <a:r>
              <a:rPr lang="en-IN" sz="1600" b="0" i="0" u="none" strike="noStrike" baseline="0">
                <a:solidFill>
                  <a:srgbClr val="FFFFFF"/>
                </a:solidFill>
                <a:latin typeface="JetBrains Mono" pitchFamily="2" charset="0"/>
              </a:rPr>
              <a:t>(</a:t>
            </a:r>
            <a:r>
              <a:rPr lang="en-IN" sz="1600" b="0" i="0" u="none" strike="noStrike" baseline="0">
                <a:solidFill>
                  <a:srgbClr val="C3E88D"/>
                </a:solidFill>
                <a:latin typeface="JetBrains Mono" pitchFamily="2" charset="0"/>
              </a:rPr>
              <a:t>"</a:t>
            </a:r>
            <a:r>
              <a:rPr lang="en-IN" sz="1600" b="0" i="0" u="none" strike="noStrike" baseline="0" err="1">
                <a:solidFill>
                  <a:srgbClr val="C3E88D"/>
                </a:solidFill>
                <a:latin typeface="JetBrains Mono" pitchFamily="2" charset="0"/>
              </a:rPr>
              <a:t>Hello"</a:t>
            </a:r>
            <a:r>
              <a:rPr lang="en-IN" sz="1600" b="0" i="0" u="none" strike="noStrike" baseline="0" err="1">
                <a:solidFill>
                  <a:srgbClr val="7B6FC4"/>
                </a:solidFill>
                <a:latin typeface="JetBrains Mono" pitchFamily="2" charset="0"/>
              </a:rPr>
              <a:t>s</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JetBrains Mono" pitchFamily="2" charset="0"/>
              </a:rPr>
              <a:t>		</a:t>
            </a:r>
            <a:r>
              <a:rPr lang="en-IN" sz="1400" b="0" i="1" u="none" strike="noStrike" baseline="0">
                <a:solidFill>
                  <a:srgbClr val="7E7E7E"/>
                </a:solidFill>
                <a:latin typeface="JetBrains Mono" pitchFamily="2" charset="0"/>
              </a:rPr>
              <a:t>//std::string</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7B6FC4"/>
                </a:solidFill>
                <a:latin typeface="JetBrains Mono" pitchFamily="2" charset="0"/>
              </a:rPr>
              <a:t>PrintString</a:t>
            </a:r>
            <a:r>
              <a:rPr lang="en-IN" sz="1600" b="0" i="0" u="none" strike="noStrike" baseline="0">
                <a:solidFill>
                  <a:srgbClr val="FFFFFF"/>
                </a:solidFill>
                <a:latin typeface="JetBrains Mono" pitchFamily="2" charset="0"/>
              </a:rPr>
              <a:t>(</a:t>
            </a:r>
            <a:r>
              <a:rPr lang="en-IN" sz="1600" b="0" i="0" u="none" strike="noStrike" baseline="0">
                <a:solidFill>
                  <a:srgbClr val="C3E88D"/>
                </a:solidFill>
                <a:latin typeface="JetBrains Mono" pitchFamily="2" charset="0"/>
              </a:rPr>
              <a:t>"</a:t>
            </a:r>
            <a:r>
              <a:rPr lang="en-IN" sz="1600" b="0" i="0" u="none" strike="noStrike" baseline="0" err="1">
                <a:solidFill>
                  <a:srgbClr val="C3E88D"/>
                </a:solidFill>
                <a:latin typeface="JetBrains Mono" pitchFamily="2" charset="0"/>
              </a:rPr>
              <a:t>Hello"</a:t>
            </a:r>
            <a:r>
              <a:rPr lang="en-IN" sz="1600" b="0" i="0" u="none" strike="noStrike" baseline="0" err="1">
                <a:solidFill>
                  <a:srgbClr val="7B6FC4"/>
                </a:solidFill>
                <a:latin typeface="JetBrains Mono" pitchFamily="2" charset="0"/>
              </a:rPr>
              <a:t>sv</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JetBrains Mono" pitchFamily="2" charset="0"/>
              </a:rPr>
              <a:t>	</a:t>
            </a:r>
            <a:r>
              <a:rPr lang="en-IN" sz="1400" b="0" i="1" u="none" strike="noStrike" baseline="0">
                <a:solidFill>
                  <a:srgbClr val="7E7E7E"/>
                </a:solidFill>
                <a:latin typeface="JetBrains Mono" pitchFamily="2" charset="0"/>
              </a:rPr>
              <a:t>//std::</a:t>
            </a:r>
            <a:r>
              <a:rPr lang="en-IN" sz="1400" b="0" i="1" u="none" strike="noStrike" baseline="0" err="1">
                <a:solidFill>
                  <a:srgbClr val="7E7E7E"/>
                </a:solidFill>
                <a:latin typeface="JetBrains Mono" pitchFamily="2" charset="0"/>
              </a:rPr>
              <a:t>string_view</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Tree>
    <p:extLst>
      <p:ext uri="{BB962C8B-B14F-4D97-AF65-F5344CB8AC3E}">
        <p14:creationId xmlns:p14="http://schemas.microsoft.com/office/powerpoint/2010/main" val="299818122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15EC-63E8-4977-8C25-A7CB0E9F92EF}"/>
              </a:ext>
            </a:extLst>
          </p:cNvPr>
          <p:cNvSpPr>
            <a:spLocks noGrp="1"/>
          </p:cNvSpPr>
          <p:nvPr>
            <p:ph type="title"/>
          </p:nvPr>
        </p:nvSpPr>
        <p:spPr/>
        <p:txBody>
          <a:bodyPr/>
          <a:lstStyle/>
          <a:p>
            <a:r>
              <a:rPr lang="en-US"/>
              <a:t>Example : With explicit</a:t>
            </a:r>
            <a:endParaRPr lang="en-IN"/>
          </a:p>
        </p:txBody>
      </p:sp>
      <p:sp>
        <p:nvSpPr>
          <p:cNvPr id="6" name="TextBox 5">
            <a:extLst>
              <a:ext uri="{FF2B5EF4-FFF2-40B4-BE49-F238E27FC236}">
                <a16:creationId xmlns:a16="http://schemas.microsoft.com/office/drawing/2014/main" id="{4D4B4115-29C2-4962-9D96-FBBBDB2E0E2C}"/>
              </a:ext>
            </a:extLst>
          </p:cNvPr>
          <p:cNvSpPr txBox="1"/>
          <p:nvPr/>
        </p:nvSpPr>
        <p:spPr>
          <a:xfrm>
            <a:off x="369866" y="2274838"/>
            <a:ext cx="4758499" cy="2031325"/>
          </a:xfrm>
          <a:prstGeom prst="rect">
            <a:avLst/>
          </a:prstGeom>
          <a:solidFill>
            <a:schemeClr val="bg1">
              <a:lumMod val="95000"/>
              <a:lumOff val="5000"/>
            </a:schemeClr>
          </a:solidFill>
        </p:spPr>
        <p:txBody>
          <a:bodyPr wrap="square">
            <a:spAutoFit/>
          </a:bodyPr>
          <a:lstStyle/>
          <a:p>
            <a:pPr marR="0" algn="l" rtl="0"/>
            <a:r>
              <a:rPr lang="en-IN" sz="1400" b="0" i="0" u="none" strike="noStrike" baseline="0">
                <a:solidFill>
                  <a:srgbClr val="D5A2DF"/>
                </a:solidFill>
                <a:latin typeface="JetBrains Mono" pitchFamily="2" charset="0"/>
              </a:rPr>
              <a:t>template</a:t>
            </a:r>
            <a:r>
              <a:rPr lang="en-IN" sz="1400" b="0" i="0" u="none" strike="noStrike" baseline="0">
                <a:solidFill>
                  <a:srgbClr val="FFFFFF"/>
                </a:solidFill>
                <a:latin typeface="JetBrains Mono" pitchFamily="2" charset="0"/>
              </a:rPr>
              <a:t>&lt;</a:t>
            </a:r>
            <a:r>
              <a:rPr lang="en-IN" sz="1400" b="0" i="0" u="none" strike="noStrike" baseline="0" err="1">
                <a:solidFill>
                  <a:srgbClr val="D5A2DF"/>
                </a:solidFill>
                <a:latin typeface="JetBrains Mono" pitchFamily="2" charset="0"/>
              </a:rPr>
              <a:t>typename</a:t>
            </a:r>
            <a:r>
              <a:rPr lang="en-IN" sz="1400" b="0" i="0" u="none" strike="noStrike" baseline="0">
                <a:solidFill>
                  <a:srgbClr val="DCDCDC"/>
                </a:solidFill>
                <a:latin typeface="Cambria" panose="02040503050406030204" pitchFamily="18" charset="0"/>
              </a:rPr>
              <a:t> </a:t>
            </a:r>
            <a:r>
              <a:rPr lang="en-IN" sz="1400" b="0" i="0" u="none" strike="noStrike" baseline="0">
                <a:solidFill>
                  <a:srgbClr val="556B2F"/>
                </a:solidFill>
                <a:latin typeface="JetBrains Mono" pitchFamily="2" charset="0"/>
              </a:rPr>
              <a:t>T</a:t>
            </a:r>
            <a:r>
              <a:rPr lang="en-IN" sz="1400" b="0" i="0" u="none" strike="noStrike" baseline="0">
                <a:solidFill>
                  <a:srgbClr val="FFFFFF"/>
                </a:solidFill>
                <a:latin typeface="JetBrains Mono" pitchFamily="2" charset="0"/>
              </a:rPr>
              <a:t>&gt;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5A2DF"/>
                </a:solidFill>
                <a:latin typeface="JetBrains Mono" pitchFamily="2" charset="0"/>
              </a:rPr>
              <a:t>class</a:t>
            </a:r>
            <a:r>
              <a:rPr lang="en-IN" sz="1400" b="0" i="0" u="none" strike="noStrike" baseline="0">
                <a:solidFill>
                  <a:srgbClr val="DCDCDC"/>
                </a:solidFill>
                <a:latin typeface="Cambria" panose="02040503050406030204" pitchFamily="18" charset="0"/>
              </a:rPr>
              <a:t> </a:t>
            </a:r>
            <a:r>
              <a:rPr lang="en-IN" sz="1400" b="0" i="0" u="none" strike="noStrike" baseline="0">
                <a:solidFill>
                  <a:srgbClr val="DC5503"/>
                </a:solidFill>
                <a:latin typeface="JetBrains Mono" pitchFamily="2" charset="0"/>
              </a:rPr>
              <a:t>String</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5A2DF"/>
                </a:solidFill>
                <a:latin typeface="JetBrains Mono" pitchFamily="2" charset="0"/>
              </a:rPr>
              <a:t>public</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D5A2DF"/>
                </a:solidFill>
                <a:latin typeface="JetBrains Mono" pitchFamily="2" charset="0"/>
              </a:rPr>
              <a:t>template</a:t>
            </a:r>
            <a:r>
              <a:rPr lang="en-IN" sz="1400" b="0" i="0" u="none" strike="noStrike" baseline="0">
                <a:solidFill>
                  <a:srgbClr val="FFFFFF"/>
                </a:solidFill>
                <a:latin typeface="JetBrains Mono" pitchFamily="2" charset="0"/>
              </a:rPr>
              <a:t>&lt;</a:t>
            </a:r>
            <a:r>
              <a:rPr lang="en-IN" sz="1400" b="0" i="0" u="none" strike="noStrike" baseline="0" err="1">
                <a:solidFill>
                  <a:srgbClr val="D5A2DF"/>
                </a:solidFill>
                <a:latin typeface="JetBrains Mono" pitchFamily="2" charset="0"/>
              </a:rPr>
              <a:t>typename</a:t>
            </a:r>
            <a:r>
              <a:rPr lang="en-IN" sz="1400" b="0" i="0" u="none" strike="noStrike" baseline="0">
                <a:solidFill>
                  <a:srgbClr val="DCDCDC"/>
                </a:solidFill>
                <a:latin typeface="Cambria" panose="02040503050406030204" pitchFamily="18" charset="0"/>
              </a:rPr>
              <a:t> </a:t>
            </a:r>
            <a:r>
              <a:rPr lang="en-IN" sz="1400" b="0" i="0" u="none" strike="noStrike" baseline="0">
                <a:solidFill>
                  <a:srgbClr val="556B2F"/>
                </a:solidFill>
                <a:latin typeface="JetBrains Mono" pitchFamily="2" charset="0"/>
              </a:rPr>
              <a:t>U</a:t>
            </a:r>
            <a:r>
              <a:rPr lang="en-IN" sz="1400" b="0" i="0" u="none" strike="noStrike" baseline="0">
                <a:solidFill>
                  <a:srgbClr val="FFFFFF"/>
                </a:solidFill>
                <a:latin typeface="JetBrains Mono" pitchFamily="2" charset="0"/>
              </a:rPr>
              <a:t>&gt;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a:solidFill>
                  <a:srgbClr val="D5A2DF"/>
                </a:solidFill>
                <a:latin typeface="JetBrains Mono" pitchFamily="2" charset="0"/>
              </a:rPr>
              <a:t>explicit</a:t>
            </a:r>
            <a:r>
              <a:rPr lang="en-IN" sz="1400" b="0" i="0" u="none" strike="noStrike" baseline="0">
                <a:solidFill>
                  <a:srgbClr val="DCDCDC"/>
                </a:solidFill>
                <a:latin typeface="JetBrains Mono" pitchFamily="2" charset="0"/>
              </a:rPr>
              <a:t> </a:t>
            </a:r>
            <a:r>
              <a:rPr lang="en-IN" sz="1400" b="0" i="0" u="none" strike="noStrike" baseline="0">
                <a:solidFill>
                  <a:srgbClr val="82B7E1"/>
                </a:solidFill>
                <a:latin typeface="JetBrains Mono" pitchFamily="2" charset="0"/>
              </a:rPr>
              <a:t>String</a:t>
            </a:r>
            <a:r>
              <a:rPr lang="en-IN" sz="1400" b="0" i="0" u="none" strike="noStrike" baseline="0">
                <a:solidFill>
                  <a:srgbClr val="FFFFFF"/>
                </a:solidFill>
                <a:latin typeface="JetBrains Mono" pitchFamily="2" charset="0"/>
              </a:rPr>
              <a:t>(</a:t>
            </a:r>
            <a:r>
              <a:rPr lang="en-IN" sz="1400" b="0" i="0" u="none" strike="noStrike" baseline="0" err="1">
                <a:solidFill>
                  <a:srgbClr val="D5A2DF"/>
                </a:solidFill>
                <a:latin typeface="JetBrains Mono" pitchFamily="2" charset="0"/>
              </a:rPr>
              <a:t>const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556B2F"/>
                </a:solidFill>
                <a:latin typeface="JetBrains Mono" pitchFamily="2" charset="0"/>
              </a:rPr>
              <a:t>U</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&amp;</a:t>
            </a:r>
            <a:r>
              <a:rPr lang="en-IN" sz="1400" b="0" i="0" u="none" strike="noStrike" baseline="0">
                <a:solidFill>
                  <a:srgbClr val="C8C8C8"/>
                </a:solidFill>
                <a:latin typeface="JetBrains Mono" pitchFamily="2" charset="0"/>
              </a:rPr>
              <a:t>u</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r>
              <a:rPr lang="en-IN" sz="1400" b="0" i="0" u="none" strike="noStrike" baseline="0" err="1">
                <a:solidFill>
                  <a:srgbClr val="61DC67"/>
                </a:solidFill>
                <a:latin typeface="JetBrains Mono" pitchFamily="2" charset="0"/>
              </a:rPr>
              <a:t>m_str</a:t>
            </a:r>
            <a:r>
              <a:rPr lang="en-IN" sz="1400" b="0" i="0" u="none" strike="noStrike" baseline="0">
                <a:solidFill>
                  <a:srgbClr val="FFFFFF"/>
                </a:solidFill>
                <a:latin typeface="JetBrains Mono" pitchFamily="2" charset="0"/>
              </a:rPr>
              <a:t>{</a:t>
            </a:r>
            <a:r>
              <a:rPr lang="en-IN" sz="1400" b="0" i="0" u="none" strike="noStrike" baseline="0">
                <a:solidFill>
                  <a:srgbClr val="C8C8C8"/>
                </a:solidFill>
                <a:latin typeface="JetBrains Mono" pitchFamily="2" charset="0"/>
              </a:rPr>
              <a:t>u</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5A2DF"/>
                </a:solidFill>
                <a:latin typeface="JetBrains Mono" pitchFamily="2" charset="0"/>
              </a:rPr>
              <a:t>private</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556B2F"/>
                </a:solidFill>
                <a:latin typeface="JetBrains Mono" pitchFamily="2" charset="0"/>
              </a:rPr>
              <a:t>T</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61DC67"/>
                </a:solidFill>
                <a:latin typeface="JetBrains Mono" pitchFamily="2" charset="0"/>
              </a:rPr>
              <a:t>m_str</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p:txBody>
      </p:sp>
      <p:sp>
        <p:nvSpPr>
          <p:cNvPr id="8" name="TextBox 7">
            <a:extLst>
              <a:ext uri="{FF2B5EF4-FFF2-40B4-BE49-F238E27FC236}">
                <a16:creationId xmlns:a16="http://schemas.microsoft.com/office/drawing/2014/main" id="{EAB73901-1055-41C9-A104-4F11A0319A9C}"/>
              </a:ext>
            </a:extLst>
          </p:cNvPr>
          <p:cNvSpPr txBox="1"/>
          <p:nvPr/>
        </p:nvSpPr>
        <p:spPr>
          <a:xfrm>
            <a:off x="5715696" y="2274838"/>
            <a:ext cx="5422204" cy="2031325"/>
          </a:xfrm>
          <a:prstGeom prst="rect">
            <a:avLst/>
          </a:prstGeom>
          <a:solidFill>
            <a:schemeClr val="bg1">
              <a:lumMod val="95000"/>
              <a:lumOff val="5000"/>
            </a:schemeClr>
          </a:solidFill>
        </p:spPr>
        <p:txBody>
          <a:bodyPr wrap="square">
            <a:spAutoFit/>
          </a:bodyPr>
          <a:lstStyle/>
          <a:p>
            <a:pPr marR="0" algn="l" rtl="0"/>
            <a:r>
              <a:rPr lang="en-US" sz="1400" b="0" i="0" u="none" strike="noStrike" baseline="0">
                <a:solidFill>
                  <a:srgbClr val="D5A2DF"/>
                </a:solidFill>
                <a:latin typeface="JetBrains Mono" pitchFamily="2" charset="0"/>
              </a:rPr>
              <a:t>void</a:t>
            </a:r>
            <a:r>
              <a:rPr lang="en-US" sz="1400" b="0" i="0" u="none" strike="noStrike" baseline="0">
                <a:solidFill>
                  <a:srgbClr val="DCDCDC"/>
                </a:solidFill>
                <a:latin typeface="Cambria" panose="02040503050406030204" pitchFamily="18" charset="0"/>
              </a:rPr>
              <a:t> </a:t>
            </a:r>
            <a:r>
              <a:rPr lang="en-US" sz="1400" b="0" i="0" u="none" strike="noStrike" baseline="0" err="1">
                <a:solidFill>
                  <a:srgbClr val="7B6FC4"/>
                </a:solidFill>
                <a:latin typeface="JetBrains Mono" pitchFamily="2" charset="0"/>
              </a:rPr>
              <a:t>PrintString</a:t>
            </a:r>
            <a:r>
              <a:rPr lang="en-US" sz="1400" b="0" i="0" u="none" strike="noStrike" baseline="0">
                <a:solidFill>
                  <a:srgbClr val="FFFFFF"/>
                </a:solidFill>
                <a:latin typeface="JetBrains Mono" pitchFamily="2" charset="0"/>
              </a:rPr>
              <a:t>(</a:t>
            </a:r>
            <a:r>
              <a:rPr lang="en-US" sz="1400" b="0" i="0" u="none" strike="noStrike" baseline="0">
                <a:solidFill>
                  <a:srgbClr val="D5A2DF"/>
                </a:solidFill>
                <a:latin typeface="JetBrains Mono" pitchFamily="2" charset="0"/>
              </a:rPr>
              <a:t>const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C5503"/>
                </a:solidFill>
                <a:latin typeface="JetBrains Mono" pitchFamily="2" charset="0"/>
              </a:rPr>
              <a:t>String</a:t>
            </a:r>
            <a:r>
              <a:rPr lang="en-US" sz="1400" b="0" i="0" u="none" strike="noStrike" baseline="0">
                <a:solidFill>
                  <a:srgbClr val="FFFFFF"/>
                </a:solidFill>
                <a:latin typeface="JetBrains Mono" pitchFamily="2" charset="0"/>
              </a:rPr>
              <a:t>&lt;</a:t>
            </a:r>
            <a:r>
              <a:rPr lang="en-US" sz="1400" b="0" i="0" u="none" strike="noStrike" baseline="0">
                <a:solidFill>
                  <a:srgbClr val="CAC751"/>
                </a:solidFill>
                <a:latin typeface="JetBrains Mono" pitchFamily="2" charset="0"/>
              </a:rPr>
              <a:t>std</a:t>
            </a:r>
            <a:r>
              <a:rPr lang="en-US" sz="1400" b="0" i="0" u="none" strike="noStrike" baseline="0">
                <a:solidFill>
                  <a:srgbClr val="FFFFFF"/>
                </a:solidFill>
                <a:latin typeface="JetBrains Mono" pitchFamily="2" charset="0"/>
              </a:rPr>
              <a:t>::</a:t>
            </a:r>
            <a:r>
              <a:rPr lang="en-US" sz="1400" b="0" i="0" u="none" strike="noStrike" baseline="0">
                <a:solidFill>
                  <a:srgbClr val="008B8B"/>
                </a:solidFill>
                <a:latin typeface="JetBrains Mono" pitchFamily="2" charset="0"/>
              </a:rPr>
              <a:t>string</a:t>
            </a:r>
            <a:r>
              <a:rPr lang="en-US" sz="1400" b="0" i="0" u="none" strike="noStrike" baseline="0">
                <a:solidFill>
                  <a:srgbClr val="FFFFFF"/>
                </a:solidFill>
                <a:latin typeface="JetBrains Mono" pitchFamily="2" charset="0"/>
              </a:rPr>
              <a:t>&gt;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&amp;</a:t>
            </a:r>
            <a:r>
              <a:rPr lang="en-US" sz="1400" b="0" i="0" u="none" strike="noStrike" baseline="0">
                <a:solidFill>
                  <a:srgbClr val="C8C8C8"/>
                </a:solidFill>
                <a:latin typeface="JetBrains Mono" pitchFamily="2" charset="0"/>
              </a:rPr>
              <a:t>n</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p>
          <a:p>
            <a:pPr marR="0" algn="l" rtl="0"/>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7B6FC4"/>
                </a:solidFill>
                <a:latin typeface="JetBrains Mono" pitchFamily="2" charset="0"/>
              </a:rPr>
              <a:t>main</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7B6FC4"/>
                </a:solidFill>
                <a:latin typeface="JetBrains Mono" pitchFamily="2" charset="0"/>
              </a:rPr>
              <a:t>PrintString</a:t>
            </a:r>
            <a:r>
              <a:rPr lang="en-IN" sz="1400" b="0" i="0" u="none" strike="noStrike" baseline="0">
                <a:solidFill>
                  <a:srgbClr val="FFFFFF"/>
                </a:solidFill>
                <a:latin typeface="JetBrains Mono" pitchFamily="2" charset="0"/>
              </a:rPr>
              <a:t>(</a:t>
            </a:r>
            <a:r>
              <a:rPr lang="en-IN" sz="1400" b="0" i="0" u="none" strike="noStrike" baseline="0">
                <a:solidFill>
                  <a:srgbClr val="A31515"/>
                </a:solidFill>
                <a:latin typeface="JetBrains Mono" pitchFamily="2" charset="0"/>
              </a:rPr>
              <a:t>"</a:t>
            </a:r>
            <a:r>
              <a:rPr lang="en-IN" sz="1400" b="0" i="0" u="none" strike="noStrike" baseline="0">
                <a:solidFill>
                  <a:srgbClr val="C3E88D"/>
                </a:solidFill>
                <a:latin typeface="JetBrains Mono" pitchFamily="2" charset="0"/>
              </a:rPr>
              <a:t>Hello</a:t>
            </a:r>
            <a:r>
              <a:rPr lang="en-IN" sz="1400" b="0" i="0" u="none" strike="noStrike" baseline="0">
                <a:solidFill>
                  <a:srgbClr val="A31515"/>
                </a:solidFill>
                <a:latin typeface="JetBrains Mono" pitchFamily="2" charset="0"/>
              </a:rPr>
              <a:t>"</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JetBrains Mono" pitchFamily="2" charset="0"/>
              </a:rPr>
              <a:t>		</a:t>
            </a:r>
            <a:r>
              <a:rPr lang="en-IN" sz="1200" b="0" i="1" u="none" strike="noStrike" baseline="0">
                <a:solidFill>
                  <a:srgbClr val="7E7E7E"/>
                </a:solidFill>
                <a:latin typeface="JetBrains Mono" pitchFamily="2" charset="0"/>
              </a:rPr>
              <a:t>//</a:t>
            </a:r>
            <a:r>
              <a:rPr lang="en-IN" sz="1200" b="0" i="1" u="none" strike="noStrike" baseline="0" err="1">
                <a:solidFill>
                  <a:srgbClr val="7E7E7E"/>
                </a:solidFill>
                <a:latin typeface="JetBrains Mono" pitchFamily="2" charset="0"/>
              </a:rPr>
              <a:t>const</a:t>
            </a:r>
            <a:r>
              <a:rPr lang="en-IN" sz="1200" b="0" i="1" u="none" strike="noStrike" baseline="0">
                <a:solidFill>
                  <a:srgbClr val="7E7E7E"/>
                </a:solidFill>
                <a:latin typeface="Cambria" panose="02040503050406030204" pitchFamily="18" charset="0"/>
              </a:rPr>
              <a:t> </a:t>
            </a:r>
            <a:r>
              <a:rPr lang="en-IN" sz="1200" b="0" i="1" u="none" strike="noStrike" baseline="0">
                <a:solidFill>
                  <a:srgbClr val="7E7E7E"/>
                </a:solidFill>
                <a:latin typeface="JetBrains Mono" pitchFamily="2" charset="0"/>
              </a:rPr>
              <a:t>char</a:t>
            </a:r>
            <a:r>
              <a:rPr lang="en-IN" sz="1200" b="0" i="1" u="none" strike="noStrike" baseline="0">
                <a:solidFill>
                  <a:srgbClr val="7E7E7E"/>
                </a:solidFill>
                <a:latin typeface="Cambria" panose="02040503050406030204" pitchFamily="18" charset="0"/>
              </a:rPr>
              <a:t> </a:t>
            </a:r>
            <a:r>
              <a:rPr lang="en-IN" sz="1200" b="0" i="1" u="none" strike="noStrike" baseline="0">
                <a:solidFill>
                  <a:srgbClr val="7E7E7E"/>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7B6FC4"/>
                </a:solidFill>
                <a:latin typeface="JetBrains Mono" pitchFamily="2" charset="0"/>
              </a:rPr>
              <a:t>PrintString</a:t>
            </a:r>
            <a:r>
              <a:rPr lang="en-IN" sz="1400" b="0" i="0" u="none" strike="noStrike" baseline="0">
                <a:solidFill>
                  <a:srgbClr val="FFFFFF"/>
                </a:solidFill>
                <a:latin typeface="JetBrains Mono" pitchFamily="2" charset="0"/>
              </a:rPr>
              <a:t>(</a:t>
            </a:r>
            <a:r>
              <a:rPr lang="en-IN" sz="1400" b="0" i="0" u="none" strike="noStrike" baseline="0">
                <a:solidFill>
                  <a:srgbClr val="C3E88D"/>
                </a:solidFill>
                <a:latin typeface="JetBrains Mono" pitchFamily="2" charset="0"/>
              </a:rPr>
              <a:t>"</a:t>
            </a:r>
            <a:r>
              <a:rPr lang="en-IN" sz="1400" b="0" i="0" u="none" strike="noStrike" baseline="0" err="1">
                <a:solidFill>
                  <a:srgbClr val="C3E88D"/>
                </a:solidFill>
                <a:latin typeface="JetBrains Mono" pitchFamily="2" charset="0"/>
              </a:rPr>
              <a:t>Hello"</a:t>
            </a:r>
            <a:r>
              <a:rPr lang="en-IN" sz="1400" b="0" i="0" u="none" strike="noStrike" baseline="0" err="1">
                <a:solidFill>
                  <a:srgbClr val="7B6FC4"/>
                </a:solidFill>
                <a:latin typeface="JetBrains Mono" pitchFamily="2" charset="0"/>
              </a:rPr>
              <a:t>s</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JetBrains Mono" pitchFamily="2" charset="0"/>
              </a:rPr>
              <a:t>	</a:t>
            </a:r>
            <a:r>
              <a:rPr lang="en-IN" sz="1200" b="0" i="1" u="none" strike="noStrike" baseline="0">
                <a:solidFill>
                  <a:srgbClr val="7E7E7E"/>
                </a:solidFill>
                <a:latin typeface="JetBrains Mono" pitchFamily="2" charset="0"/>
              </a:rPr>
              <a:t>//std::string</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7B6FC4"/>
                </a:solidFill>
                <a:latin typeface="JetBrains Mono" pitchFamily="2" charset="0"/>
              </a:rPr>
              <a:t>PrintString</a:t>
            </a:r>
            <a:r>
              <a:rPr lang="en-IN" sz="1400" b="0" i="0" u="none" strike="noStrike" baseline="0">
                <a:solidFill>
                  <a:srgbClr val="FFFFFF"/>
                </a:solidFill>
                <a:latin typeface="JetBrains Mono" pitchFamily="2" charset="0"/>
              </a:rPr>
              <a:t>(</a:t>
            </a:r>
            <a:r>
              <a:rPr lang="en-IN" sz="1400" b="0" i="0" u="none" strike="noStrike" baseline="0">
                <a:solidFill>
                  <a:srgbClr val="C3E88D"/>
                </a:solidFill>
                <a:latin typeface="JetBrains Mono" pitchFamily="2" charset="0"/>
              </a:rPr>
              <a:t>"</a:t>
            </a:r>
            <a:r>
              <a:rPr lang="en-IN" sz="1400" b="0" i="0" u="none" strike="noStrike" baseline="0" err="1">
                <a:solidFill>
                  <a:srgbClr val="C3E88D"/>
                </a:solidFill>
                <a:latin typeface="JetBrains Mono" pitchFamily="2" charset="0"/>
              </a:rPr>
              <a:t>Hello"</a:t>
            </a:r>
            <a:r>
              <a:rPr lang="en-IN" sz="1400" b="0" i="0" u="none" strike="noStrike" baseline="0" err="1">
                <a:solidFill>
                  <a:srgbClr val="7B6FC4"/>
                </a:solidFill>
                <a:latin typeface="JetBrains Mono" pitchFamily="2" charset="0"/>
              </a:rPr>
              <a:t>sv</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JetBrains Mono" pitchFamily="2" charset="0"/>
              </a:rPr>
              <a:t>	</a:t>
            </a:r>
            <a:r>
              <a:rPr lang="en-IN" sz="1200" b="0" i="1" u="none" strike="noStrike" baseline="0">
                <a:solidFill>
                  <a:srgbClr val="7E7E7E"/>
                </a:solidFill>
                <a:latin typeface="JetBrains Mono" pitchFamily="2" charset="0"/>
              </a:rPr>
              <a:t>//std::</a:t>
            </a:r>
            <a:r>
              <a:rPr lang="en-IN" sz="1200" b="0" i="1" u="none" strike="noStrike" baseline="0" err="1">
                <a:solidFill>
                  <a:srgbClr val="7E7E7E"/>
                </a:solidFill>
                <a:latin typeface="JetBrains Mono" pitchFamily="2" charset="0"/>
              </a:rPr>
              <a:t>string_view</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p:txBody>
      </p:sp>
      <p:sp>
        <p:nvSpPr>
          <p:cNvPr id="3" name="Rectangle 2">
            <a:extLst>
              <a:ext uri="{FF2B5EF4-FFF2-40B4-BE49-F238E27FC236}">
                <a16:creationId xmlns:a16="http://schemas.microsoft.com/office/drawing/2014/main" id="{74266D21-BDE9-4558-B722-219D0861AC33}"/>
              </a:ext>
            </a:extLst>
          </p:cNvPr>
          <p:cNvSpPr/>
          <p:nvPr/>
        </p:nvSpPr>
        <p:spPr>
          <a:xfrm>
            <a:off x="7543800" y="3340100"/>
            <a:ext cx="1206500" cy="825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1435127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D926-5F04-41C2-9D02-F9A1B659BAB4}"/>
              </a:ext>
            </a:extLst>
          </p:cNvPr>
          <p:cNvSpPr>
            <a:spLocks noGrp="1"/>
          </p:cNvSpPr>
          <p:nvPr>
            <p:ph type="title"/>
          </p:nvPr>
        </p:nvSpPr>
        <p:spPr/>
        <p:txBody>
          <a:bodyPr/>
          <a:lstStyle/>
          <a:p>
            <a:r>
              <a:rPr lang="en-US"/>
              <a:t>Example : Using SFINAE</a:t>
            </a:r>
            <a:endParaRPr lang="en-IN"/>
          </a:p>
        </p:txBody>
      </p:sp>
      <p:sp>
        <p:nvSpPr>
          <p:cNvPr id="5" name="TextBox 4">
            <a:extLst>
              <a:ext uri="{FF2B5EF4-FFF2-40B4-BE49-F238E27FC236}">
                <a16:creationId xmlns:a16="http://schemas.microsoft.com/office/drawing/2014/main" id="{1EB69D96-E76A-4B7B-B9CF-59D2C10A86FC}"/>
              </a:ext>
            </a:extLst>
          </p:cNvPr>
          <p:cNvSpPr txBox="1"/>
          <p:nvPr/>
        </p:nvSpPr>
        <p:spPr>
          <a:xfrm>
            <a:off x="278356" y="1681473"/>
            <a:ext cx="6360439" cy="2862322"/>
          </a:xfrm>
          <a:prstGeom prst="rect">
            <a:avLst/>
          </a:prstGeom>
          <a:solidFill>
            <a:schemeClr val="bg1">
              <a:lumMod val="95000"/>
              <a:lumOff val="5000"/>
            </a:schemeClr>
          </a:solidFill>
        </p:spPr>
        <p:txBody>
          <a:bodyPr wrap="square">
            <a:spAutoFit/>
          </a:bodyPr>
          <a:lstStyle/>
          <a:p>
            <a:pPr marR="0" algn="l" rtl="0"/>
            <a:r>
              <a:rPr lang="en-IN" sz="1200" b="0" i="0" u="none" strike="noStrike" baseline="0">
                <a:solidFill>
                  <a:srgbClr val="D5A2DF"/>
                </a:solidFill>
                <a:latin typeface="JetBrains Mono" pitchFamily="2" charset="0"/>
              </a:rPr>
              <a:t>template</a:t>
            </a:r>
            <a:r>
              <a:rPr lang="en-IN" sz="1200" b="0" i="0" u="none" strike="noStrike" baseline="0">
                <a:solidFill>
                  <a:srgbClr val="FFFFFF"/>
                </a:solidFill>
                <a:latin typeface="JetBrains Mono" pitchFamily="2" charset="0"/>
              </a:rPr>
              <a:t>&lt;</a:t>
            </a:r>
            <a:r>
              <a:rPr lang="en-IN" sz="1200" b="0" i="0" u="none" strike="noStrike" baseline="0" err="1">
                <a:solidFill>
                  <a:srgbClr val="D5A2DF"/>
                </a:solidFill>
                <a:latin typeface="JetBrains Mono" pitchFamily="2" charset="0"/>
              </a:rPr>
              <a:t>typename</a:t>
            </a:r>
            <a:r>
              <a:rPr lang="en-IN" sz="1200" b="0" i="0" u="none" strike="noStrike" baseline="0">
                <a:solidFill>
                  <a:srgbClr val="DCDCDC"/>
                </a:solidFill>
                <a:latin typeface="Cambria" panose="02040503050406030204" pitchFamily="18" charset="0"/>
              </a:rPr>
              <a:t> </a:t>
            </a:r>
            <a:r>
              <a:rPr lang="en-IN" sz="1200" b="0" i="0" u="none" strike="noStrike" baseline="0">
                <a:solidFill>
                  <a:srgbClr val="556B2F"/>
                </a:solidFill>
                <a:latin typeface="JetBrains Mono" pitchFamily="2" charset="0"/>
              </a:rPr>
              <a:t>T</a:t>
            </a:r>
            <a:r>
              <a:rPr lang="en-IN" sz="1200" b="0" i="0" u="none" strike="noStrike" baseline="0">
                <a:solidFill>
                  <a:srgbClr val="FFFFFF"/>
                </a:solidFill>
                <a:latin typeface="JetBrains Mono" pitchFamily="2" charset="0"/>
              </a:rPr>
              <a:t>&gt;</a:t>
            </a:r>
            <a:endParaRPr lang="en-IN" sz="1200" b="0" i="0" u="none" strike="noStrike" baseline="0">
              <a:solidFill>
                <a:srgbClr val="DCDCDC"/>
              </a:solidFill>
              <a:latin typeface="JetBrains Mono" pitchFamily="2" charset="0"/>
            </a:endParaRPr>
          </a:p>
          <a:p>
            <a:pPr marR="0" algn="l" rtl="0"/>
            <a:r>
              <a:rPr lang="en-IN" sz="1200" b="0" i="0" u="none" strike="noStrike" baseline="0">
                <a:solidFill>
                  <a:srgbClr val="D5A2DF"/>
                </a:solidFill>
                <a:latin typeface="JetBrains Mono" pitchFamily="2" charset="0"/>
              </a:rPr>
              <a:t>class</a:t>
            </a:r>
            <a:r>
              <a:rPr lang="en-IN" sz="1200" b="0" i="0" u="none" strike="noStrike" baseline="0">
                <a:solidFill>
                  <a:srgbClr val="DCDCDC"/>
                </a:solidFill>
                <a:latin typeface="Cambria" panose="02040503050406030204" pitchFamily="18" charset="0"/>
              </a:rPr>
              <a:t> </a:t>
            </a:r>
            <a:r>
              <a:rPr lang="en-IN" sz="1200" b="0" i="0" u="none" strike="noStrike" baseline="0">
                <a:solidFill>
                  <a:srgbClr val="DC5503"/>
                </a:solidFill>
                <a:latin typeface="JetBrains Mono" pitchFamily="2" charset="0"/>
              </a:rPr>
              <a:t>String</a:t>
            </a:r>
            <a:r>
              <a:rPr lang="en-IN" sz="1200" b="0" i="0" u="none" strike="noStrike" baseline="0">
                <a:solidFill>
                  <a:srgbClr val="DCDCDC"/>
                </a:solidFill>
                <a:latin typeface="Cambria" panose="02040503050406030204" pitchFamily="18" charset="0"/>
              </a:rPr>
              <a:t> </a:t>
            </a:r>
            <a:r>
              <a:rPr lang="en-IN" sz="1200" b="0" i="0" u="none" strike="noStrike" baseline="0">
                <a:solidFill>
                  <a:srgbClr val="FFFFFF"/>
                </a:solidFill>
                <a:latin typeface="JetBrains Mono" pitchFamily="2" charset="0"/>
              </a:rPr>
              <a:t>{</a:t>
            </a:r>
            <a:endParaRPr lang="en-IN" sz="1200" b="0" i="0" u="none" strike="noStrike" baseline="0">
              <a:solidFill>
                <a:srgbClr val="DCDCDC"/>
              </a:solidFill>
              <a:latin typeface="JetBrains Mono" pitchFamily="2" charset="0"/>
            </a:endParaRPr>
          </a:p>
          <a:p>
            <a:pPr marR="0" algn="l" rtl="0"/>
            <a:r>
              <a:rPr lang="en-IN" sz="1200" b="0" i="0" u="none" strike="noStrike" baseline="0">
                <a:solidFill>
                  <a:srgbClr val="D5A2DF"/>
                </a:solidFill>
                <a:latin typeface="JetBrains Mono" pitchFamily="2" charset="0"/>
              </a:rPr>
              <a:t>public</a:t>
            </a:r>
            <a:r>
              <a:rPr lang="en-IN" sz="1200" b="0" i="0" u="none" strike="noStrike" baseline="0">
                <a:solidFill>
                  <a:srgbClr val="FFFFFF"/>
                </a:solidFill>
                <a:latin typeface="JetBrains Mono" pitchFamily="2" charset="0"/>
              </a:rPr>
              <a:t>:</a:t>
            </a:r>
            <a:endParaRPr lang="en-IN" sz="1200" b="0" i="0" u="none" strike="noStrike" baseline="0">
              <a:solidFill>
                <a:srgbClr val="DCDCDC"/>
              </a:solidFill>
              <a:latin typeface="JetBrains Mono" pitchFamily="2" charset="0"/>
            </a:endParaRPr>
          </a:p>
          <a:p>
            <a:pPr marR="0" algn="l" rtl="0"/>
            <a:r>
              <a:rPr lang="en-IN" sz="1200" b="0" i="0" u="none" strike="noStrike" baseline="0">
                <a:solidFill>
                  <a:srgbClr val="DCDCDC"/>
                </a:solidFill>
                <a:latin typeface="JetBrains Mono" pitchFamily="2" charset="0"/>
              </a:rPr>
              <a:t>	</a:t>
            </a:r>
            <a:r>
              <a:rPr lang="en-IN" sz="1200" b="0" i="0" u="none" strike="noStrike" baseline="0">
                <a:solidFill>
                  <a:srgbClr val="D5A2DF"/>
                </a:solidFill>
                <a:latin typeface="JetBrains Mono" pitchFamily="2" charset="0"/>
              </a:rPr>
              <a:t>template</a:t>
            </a:r>
            <a:r>
              <a:rPr lang="en-IN" sz="1200" b="0" i="0" u="none" strike="noStrike" baseline="0">
                <a:solidFill>
                  <a:srgbClr val="FFFFFF"/>
                </a:solidFill>
                <a:latin typeface="JetBrains Mono" pitchFamily="2" charset="0"/>
              </a:rPr>
              <a:t>&lt;</a:t>
            </a:r>
            <a:r>
              <a:rPr lang="en-IN" sz="1200" b="0" i="0" u="none" strike="noStrike" baseline="0" err="1">
                <a:solidFill>
                  <a:srgbClr val="D5A2DF"/>
                </a:solidFill>
                <a:latin typeface="JetBrains Mono" pitchFamily="2" charset="0"/>
              </a:rPr>
              <a:t>typename</a:t>
            </a:r>
            <a:r>
              <a:rPr lang="en-IN" sz="1200" b="0" i="0" u="none" strike="noStrike" baseline="0">
                <a:solidFill>
                  <a:srgbClr val="DCDCDC"/>
                </a:solidFill>
                <a:latin typeface="Cambria" panose="02040503050406030204" pitchFamily="18" charset="0"/>
              </a:rPr>
              <a:t> </a:t>
            </a:r>
            <a:r>
              <a:rPr lang="en-IN" sz="1200" b="0" i="0" u="none" strike="noStrike" baseline="0">
                <a:solidFill>
                  <a:srgbClr val="556B2F"/>
                </a:solidFill>
                <a:latin typeface="JetBrains Mono" pitchFamily="2" charset="0"/>
              </a:rPr>
              <a:t>U</a:t>
            </a:r>
            <a:r>
              <a:rPr lang="en-IN" sz="1200" b="0" i="0" u="none" strike="noStrike" baseline="0">
                <a:solidFill>
                  <a:srgbClr val="FFFFFF"/>
                </a:solidFill>
                <a:latin typeface="JetBrains Mono" pitchFamily="2" charset="0"/>
              </a:rPr>
              <a:t>,</a:t>
            </a:r>
            <a:r>
              <a:rPr lang="en-IN" sz="1200" b="0" i="0" u="none" strike="noStrike" baseline="0">
                <a:solidFill>
                  <a:srgbClr val="DCDCDC"/>
                </a:solidFill>
                <a:latin typeface="Cambria" panose="02040503050406030204" pitchFamily="18" charset="0"/>
              </a:rPr>
              <a:t> </a:t>
            </a:r>
          </a:p>
          <a:p>
            <a:pPr marR="0" algn="l" rtl="0"/>
            <a:r>
              <a:rPr lang="en-IN" sz="1200">
                <a:solidFill>
                  <a:srgbClr val="DCDCDC"/>
                </a:solidFill>
                <a:latin typeface="Cambria" panose="02040503050406030204" pitchFamily="18" charset="0"/>
              </a:rPr>
              <a:t>		</a:t>
            </a:r>
            <a:r>
              <a:rPr lang="en-IN" sz="1200" b="0" i="0" u="none" strike="noStrike" baseline="0">
                <a:solidFill>
                  <a:srgbClr val="CAC751"/>
                </a:solidFill>
                <a:latin typeface="JetBrains Mono" pitchFamily="2" charset="0"/>
              </a:rPr>
              <a:t>std</a:t>
            </a:r>
            <a:r>
              <a:rPr lang="en-IN" sz="1200" b="0" i="0" u="none" strike="noStrike" baseline="0">
                <a:solidFill>
                  <a:srgbClr val="FFFFFF"/>
                </a:solidFill>
                <a:latin typeface="JetBrains Mono" pitchFamily="2" charset="0"/>
              </a:rPr>
              <a:t>::</a:t>
            </a:r>
            <a:r>
              <a:rPr lang="en-IN" sz="1200" b="0" i="0" u="none" strike="noStrike" baseline="0" err="1">
                <a:solidFill>
                  <a:srgbClr val="008B8B"/>
                </a:solidFill>
                <a:latin typeface="JetBrains Mono" pitchFamily="2" charset="0"/>
              </a:rPr>
              <a:t>enable_if_t</a:t>
            </a:r>
            <a:r>
              <a:rPr lang="en-IN" sz="1200" b="0" i="0" u="none" strike="noStrike" baseline="0">
                <a:solidFill>
                  <a:srgbClr val="FFFFFF"/>
                </a:solidFill>
                <a:latin typeface="JetBrains Mono" pitchFamily="2" charset="0"/>
              </a:rPr>
              <a:t>&lt;</a:t>
            </a:r>
            <a:r>
              <a:rPr lang="en-IN" sz="1200" b="0" i="0" u="none" strike="noStrike" baseline="0">
                <a:solidFill>
                  <a:srgbClr val="CAC751"/>
                </a:solidFill>
                <a:latin typeface="JetBrains Mono" pitchFamily="2" charset="0"/>
              </a:rPr>
              <a:t>std</a:t>
            </a:r>
            <a:r>
              <a:rPr lang="en-IN" sz="1200" b="0" i="0" u="none" strike="noStrike" baseline="0">
                <a:solidFill>
                  <a:srgbClr val="FFFFFF"/>
                </a:solidFill>
                <a:latin typeface="JetBrains Mono" pitchFamily="2" charset="0"/>
              </a:rPr>
              <a:t>::</a:t>
            </a:r>
            <a:r>
              <a:rPr lang="en-IN" sz="1200" b="0" i="0" u="none" strike="noStrike" baseline="0" err="1">
                <a:solidFill>
                  <a:srgbClr val="FBB3C8"/>
                </a:solidFill>
                <a:latin typeface="JetBrains Mono" pitchFamily="2" charset="0"/>
              </a:rPr>
              <a:t>is_convertible_v</a:t>
            </a:r>
            <a:r>
              <a:rPr lang="en-IN" sz="1200" b="0" i="0" u="none" strike="noStrike" baseline="0">
                <a:solidFill>
                  <a:srgbClr val="FFFFFF"/>
                </a:solidFill>
                <a:latin typeface="JetBrains Mono" pitchFamily="2" charset="0"/>
              </a:rPr>
              <a:t>&lt;</a:t>
            </a:r>
            <a:r>
              <a:rPr lang="en-IN" sz="1200" b="0" i="0" u="none" strike="noStrike" baseline="0">
                <a:solidFill>
                  <a:srgbClr val="556B2F"/>
                </a:solidFill>
                <a:latin typeface="JetBrains Mono" pitchFamily="2" charset="0"/>
              </a:rPr>
              <a:t>U</a:t>
            </a:r>
            <a:r>
              <a:rPr lang="en-IN" sz="1200" b="0" i="0" u="none" strike="noStrike" baseline="0">
                <a:solidFill>
                  <a:srgbClr val="FFFFFF"/>
                </a:solidFill>
                <a:latin typeface="JetBrains Mono" pitchFamily="2" charset="0"/>
              </a:rPr>
              <a:t>,</a:t>
            </a:r>
            <a:r>
              <a:rPr lang="en-IN" sz="1200" b="0" i="0" u="none" strike="noStrike" baseline="0">
                <a:solidFill>
                  <a:srgbClr val="556B2F"/>
                </a:solidFill>
                <a:latin typeface="JetBrains Mono" pitchFamily="2" charset="0"/>
              </a:rPr>
              <a:t>T</a:t>
            </a:r>
            <a:r>
              <a:rPr lang="en-IN" sz="1200" b="0" i="0" u="none" strike="noStrike" baseline="0">
                <a:solidFill>
                  <a:srgbClr val="FFFFFF"/>
                </a:solidFill>
                <a:latin typeface="JetBrains Mono" pitchFamily="2" charset="0"/>
              </a:rPr>
              <a:t>&gt;</a:t>
            </a:r>
            <a:r>
              <a:rPr lang="en-IN" sz="1200" b="0" i="0" u="none" strike="noStrike" baseline="0">
                <a:solidFill>
                  <a:srgbClr val="DCDCDC"/>
                </a:solidFill>
                <a:latin typeface="Cambria" panose="02040503050406030204" pitchFamily="18" charset="0"/>
              </a:rPr>
              <a:t> </a:t>
            </a:r>
            <a:r>
              <a:rPr lang="en-IN" sz="1200" b="0" i="0" u="none" strike="noStrike" baseline="0">
                <a:solidFill>
                  <a:srgbClr val="FFFFFF"/>
                </a:solidFill>
                <a:latin typeface="JetBrains Mono" pitchFamily="2" charset="0"/>
              </a:rPr>
              <a:t>&gt;*</a:t>
            </a:r>
            <a:r>
              <a:rPr lang="en-IN" sz="1200" b="0" i="0" u="none" strike="noStrike" baseline="0">
                <a:solidFill>
                  <a:srgbClr val="DCDCDC"/>
                </a:solidFill>
                <a:latin typeface="Cambria" panose="02040503050406030204" pitchFamily="18" charset="0"/>
              </a:rPr>
              <a:t> </a:t>
            </a:r>
            <a:r>
              <a:rPr lang="en-IN" sz="1200" b="0" i="0" u="none" strike="noStrike" baseline="0">
                <a:solidFill>
                  <a:srgbClr val="FFFFFF"/>
                </a:solidFill>
                <a:latin typeface="JetBrains Mono" pitchFamily="2" charset="0"/>
              </a:rPr>
              <a:t>=</a:t>
            </a:r>
            <a:r>
              <a:rPr lang="en-IN" sz="1200" b="0" i="0" u="none" strike="noStrike" baseline="0">
                <a:solidFill>
                  <a:srgbClr val="DCDCDC"/>
                </a:solidFill>
                <a:latin typeface="Cambria" panose="02040503050406030204" pitchFamily="18" charset="0"/>
              </a:rPr>
              <a:t> </a:t>
            </a:r>
            <a:r>
              <a:rPr lang="en-IN" sz="1200" b="0" i="0" u="none" strike="noStrike" baseline="0" err="1">
                <a:solidFill>
                  <a:srgbClr val="D5A2DF"/>
                </a:solidFill>
                <a:latin typeface="JetBrains Mono" pitchFamily="2" charset="0"/>
              </a:rPr>
              <a:t>nullptr</a:t>
            </a:r>
            <a:r>
              <a:rPr lang="en-IN" sz="1200" b="0" i="0" u="none" strike="noStrike" baseline="0">
                <a:solidFill>
                  <a:srgbClr val="FFFFFF"/>
                </a:solidFill>
                <a:latin typeface="JetBrains Mono" pitchFamily="2" charset="0"/>
              </a:rPr>
              <a:t>&gt;</a:t>
            </a:r>
            <a:endParaRPr lang="en-IN" sz="1200" b="0" i="0" u="none" strike="noStrike" baseline="0">
              <a:solidFill>
                <a:srgbClr val="DCDCDC"/>
              </a:solidFill>
              <a:latin typeface="JetBrains Mono" pitchFamily="2" charset="0"/>
            </a:endParaRPr>
          </a:p>
          <a:p>
            <a:pPr marR="0" algn="l" rtl="0"/>
            <a:r>
              <a:rPr lang="en-IN" sz="1200" b="0" i="0" u="none" strike="noStrike" baseline="0">
                <a:solidFill>
                  <a:srgbClr val="DCDCDC"/>
                </a:solidFill>
                <a:latin typeface="JetBrains Mono" pitchFamily="2" charset="0"/>
              </a:rPr>
              <a:t>	</a:t>
            </a:r>
            <a:r>
              <a:rPr lang="en-IN" sz="1200" b="0" i="0" u="none" strike="noStrike" baseline="0">
                <a:solidFill>
                  <a:srgbClr val="82B7E1"/>
                </a:solidFill>
                <a:latin typeface="JetBrains Mono" pitchFamily="2" charset="0"/>
              </a:rPr>
              <a:t>String</a:t>
            </a:r>
            <a:r>
              <a:rPr lang="en-IN" sz="1200" b="0" i="0" u="none" strike="noStrike" baseline="0">
                <a:solidFill>
                  <a:srgbClr val="FFFFFF"/>
                </a:solidFill>
                <a:latin typeface="JetBrains Mono" pitchFamily="2" charset="0"/>
              </a:rPr>
              <a:t>(</a:t>
            </a:r>
            <a:r>
              <a:rPr lang="en-IN" sz="1200" b="0" i="0" u="none" strike="noStrike" baseline="0" err="1">
                <a:solidFill>
                  <a:srgbClr val="D5A2DF"/>
                </a:solidFill>
                <a:latin typeface="JetBrains Mono" pitchFamily="2" charset="0"/>
              </a:rPr>
              <a:t>const</a:t>
            </a:r>
            <a:r>
              <a:rPr lang="en-IN" sz="1200" b="0" i="0" u="none" strike="noStrike" baseline="0">
                <a:solidFill>
                  <a:srgbClr val="DCDCDC"/>
                </a:solidFill>
                <a:latin typeface="Cambria" panose="02040503050406030204" pitchFamily="18" charset="0"/>
              </a:rPr>
              <a:t> </a:t>
            </a:r>
            <a:r>
              <a:rPr lang="en-IN" sz="1200" b="0" i="0" u="none" strike="noStrike" baseline="0">
                <a:solidFill>
                  <a:srgbClr val="556B2F"/>
                </a:solidFill>
                <a:latin typeface="JetBrains Mono" pitchFamily="2" charset="0"/>
              </a:rPr>
              <a:t>U</a:t>
            </a:r>
            <a:r>
              <a:rPr lang="en-IN" sz="1200" b="0" i="0" u="none" strike="noStrike" baseline="0">
                <a:solidFill>
                  <a:srgbClr val="DCDCDC"/>
                </a:solidFill>
                <a:latin typeface="Cambria" panose="02040503050406030204" pitchFamily="18" charset="0"/>
              </a:rPr>
              <a:t> </a:t>
            </a:r>
            <a:r>
              <a:rPr lang="en-IN" sz="1200" b="0" i="0" u="none" strike="noStrike" baseline="0">
                <a:solidFill>
                  <a:srgbClr val="FFFFFF"/>
                </a:solidFill>
                <a:latin typeface="JetBrains Mono" pitchFamily="2" charset="0"/>
              </a:rPr>
              <a:t>&amp;</a:t>
            </a:r>
            <a:r>
              <a:rPr lang="en-IN" sz="1200" b="0" i="0" u="none" strike="noStrike" baseline="0">
                <a:solidFill>
                  <a:srgbClr val="C8C8C8"/>
                </a:solidFill>
                <a:latin typeface="JetBrains Mono" pitchFamily="2" charset="0"/>
              </a:rPr>
              <a:t>u</a:t>
            </a:r>
            <a:r>
              <a:rPr lang="en-IN" sz="1200" b="0" i="0" u="none" strike="noStrike" baseline="0">
                <a:solidFill>
                  <a:srgbClr val="FFFFFF"/>
                </a:solidFill>
                <a:latin typeface="JetBrains Mono" pitchFamily="2" charset="0"/>
              </a:rPr>
              <a:t>)</a:t>
            </a:r>
            <a:r>
              <a:rPr lang="en-IN" sz="1200" b="0" i="0" u="none" strike="noStrike" baseline="0">
                <a:solidFill>
                  <a:srgbClr val="DCDCDC"/>
                </a:solidFill>
                <a:latin typeface="Cambria" panose="02040503050406030204" pitchFamily="18" charset="0"/>
              </a:rPr>
              <a:t> </a:t>
            </a:r>
            <a:r>
              <a:rPr lang="en-IN" sz="1200" b="0" i="0" u="none" strike="noStrike" baseline="0">
                <a:solidFill>
                  <a:srgbClr val="FFFFFF"/>
                </a:solidFill>
                <a:latin typeface="JetBrains Mono" pitchFamily="2" charset="0"/>
              </a:rPr>
              <a:t>:</a:t>
            </a:r>
            <a:r>
              <a:rPr lang="en-IN" sz="1200" b="0" i="0" u="none" strike="noStrike" baseline="0" err="1">
                <a:solidFill>
                  <a:srgbClr val="61DC67"/>
                </a:solidFill>
                <a:latin typeface="JetBrains Mono" pitchFamily="2" charset="0"/>
              </a:rPr>
              <a:t>m_str</a:t>
            </a:r>
            <a:r>
              <a:rPr lang="en-IN" sz="1200" b="0" i="0" u="none" strike="noStrike" baseline="0">
                <a:solidFill>
                  <a:srgbClr val="FFFFFF"/>
                </a:solidFill>
                <a:latin typeface="JetBrains Mono" pitchFamily="2" charset="0"/>
              </a:rPr>
              <a:t>{</a:t>
            </a:r>
            <a:r>
              <a:rPr lang="en-IN" sz="1200" b="0" i="0" u="none" strike="noStrike" baseline="0">
                <a:solidFill>
                  <a:srgbClr val="C8C8C8"/>
                </a:solidFill>
                <a:latin typeface="JetBrains Mono" pitchFamily="2" charset="0"/>
              </a:rPr>
              <a:t>u</a:t>
            </a:r>
            <a:r>
              <a:rPr lang="en-IN" sz="1200" b="0" i="0" u="none" strike="noStrike" baseline="0">
                <a:solidFill>
                  <a:srgbClr val="FFFFFF"/>
                </a:solidFill>
                <a:latin typeface="JetBrains Mono" pitchFamily="2" charset="0"/>
              </a:rPr>
              <a:t>}</a:t>
            </a:r>
            <a:r>
              <a:rPr lang="en-IN" sz="1200" b="0" i="0" u="none" strike="noStrike" baseline="0">
                <a:solidFill>
                  <a:srgbClr val="DCDCDC"/>
                </a:solidFill>
                <a:latin typeface="Cambria" panose="02040503050406030204" pitchFamily="18" charset="0"/>
              </a:rPr>
              <a:t> </a:t>
            </a:r>
            <a:r>
              <a:rPr lang="en-IN" sz="1200" b="0" i="0" u="none" strike="noStrike" baseline="0">
                <a:solidFill>
                  <a:srgbClr val="FFFFFF"/>
                </a:solidFill>
                <a:latin typeface="JetBrains Mono" pitchFamily="2" charset="0"/>
              </a:rPr>
              <a:t>{</a:t>
            </a:r>
            <a:endParaRPr lang="en-IN" sz="1200" b="0" i="0" u="none" strike="noStrike" baseline="0">
              <a:solidFill>
                <a:srgbClr val="DCDCDC"/>
              </a:solidFill>
              <a:latin typeface="JetBrains Mono" pitchFamily="2" charset="0"/>
            </a:endParaRPr>
          </a:p>
          <a:p>
            <a:pPr marR="0" algn="l" rtl="0"/>
            <a:r>
              <a:rPr lang="en-IN" sz="1200" b="0" i="0" u="none" strike="noStrike" baseline="0">
                <a:solidFill>
                  <a:srgbClr val="DCDCDC"/>
                </a:solidFill>
                <a:latin typeface="JetBrains Mono" pitchFamily="2" charset="0"/>
              </a:rPr>
              <a:t>	</a:t>
            </a:r>
            <a:r>
              <a:rPr lang="en-IN" sz="1200" b="0" i="0" u="none" strike="noStrike" baseline="0">
                <a:solidFill>
                  <a:srgbClr val="FFFFFF"/>
                </a:solidFill>
                <a:latin typeface="JetBrains Mono" pitchFamily="2" charset="0"/>
              </a:rPr>
              <a:t>}</a:t>
            </a:r>
            <a:endParaRPr lang="en-IN" sz="1200" b="0" i="0" u="none" strike="noStrike" baseline="0">
              <a:solidFill>
                <a:srgbClr val="DCDCDC"/>
              </a:solidFill>
              <a:latin typeface="JetBrains Mono" pitchFamily="2" charset="0"/>
            </a:endParaRPr>
          </a:p>
          <a:p>
            <a:pPr marR="0" algn="l" rtl="0"/>
            <a:r>
              <a:rPr lang="en-IN" sz="1200" b="0" i="0" u="none" strike="noStrike" baseline="0">
                <a:solidFill>
                  <a:srgbClr val="DCDCDC"/>
                </a:solidFill>
                <a:latin typeface="JetBrains Mono" pitchFamily="2" charset="0"/>
              </a:rPr>
              <a:t>	</a:t>
            </a:r>
            <a:r>
              <a:rPr lang="en-IN" sz="1200" b="0" i="0" u="none" strike="noStrike" baseline="0">
                <a:solidFill>
                  <a:srgbClr val="D5A2DF"/>
                </a:solidFill>
                <a:latin typeface="JetBrains Mono" pitchFamily="2" charset="0"/>
              </a:rPr>
              <a:t>template</a:t>
            </a:r>
            <a:r>
              <a:rPr lang="en-IN" sz="1200" b="0" i="0" u="none" strike="noStrike" baseline="0">
                <a:solidFill>
                  <a:srgbClr val="FFFFFF"/>
                </a:solidFill>
                <a:latin typeface="JetBrains Mono" pitchFamily="2" charset="0"/>
              </a:rPr>
              <a:t>&lt;</a:t>
            </a:r>
            <a:r>
              <a:rPr lang="en-IN" sz="1200" b="0" i="0" u="none" strike="noStrike" baseline="0" err="1">
                <a:solidFill>
                  <a:srgbClr val="D5A2DF"/>
                </a:solidFill>
                <a:latin typeface="JetBrains Mono" pitchFamily="2" charset="0"/>
              </a:rPr>
              <a:t>typename</a:t>
            </a:r>
            <a:r>
              <a:rPr lang="en-IN" sz="1200" b="0" i="0" u="none" strike="noStrike" baseline="0">
                <a:solidFill>
                  <a:srgbClr val="DCDCDC"/>
                </a:solidFill>
                <a:latin typeface="Cambria" panose="02040503050406030204" pitchFamily="18" charset="0"/>
              </a:rPr>
              <a:t> </a:t>
            </a:r>
            <a:r>
              <a:rPr lang="en-IN" sz="1200" b="0" i="0" u="none" strike="noStrike" baseline="0">
                <a:solidFill>
                  <a:srgbClr val="556B2F"/>
                </a:solidFill>
                <a:latin typeface="JetBrains Mono" pitchFamily="2" charset="0"/>
              </a:rPr>
              <a:t>U</a:t>
            </a:r>
            <a:r>
              <a:rPr lang="en-IN" sz="1200" b="0" i="0" u="none" strike="noStrike" baseline="0">
                <a:solidFill>
                  <a:srgbClr val="FFFFFF"/>
                </a:solidFill>
                <a:latin typeface="JetBrains Mono" pitchFamily="2" charset="0"/>
              </a:rPr>
              <a:t>,</a:t>
            </a:r>
            <a:r>
              <a:rPr lang="en-IN" sz="1200" b="0" i="0" u="none" strike="noStrike" baseline="0">
                <a:solidFill>
                  <a:srgbClr val="DCDCDC"/>
                </a:solidFill>
                <a:latin typeface="Cambria" panose="02040503050406030204" pitchFamily="18" charset="0"/>
              </a:rPr>
              <a:t> </a:t>
            </a:r>
          </a:p>
          <a:p>
            <a:pPr marR="0" algn="l" rtl="0"/>
            <a:r>
              <a:rPr lang="en-IN" sz="1200">
                <a:solidFill>
                  <a:srgbClr val="DCDCDC"/>
                </a:solidFill>
                <a:latin typeface="Cambria" panose="02040503050406030204" pitchFamily="18" charset="0"/>
              </a:rPr>
              <a:t>		</a:t>
            </a:r>
            <a:r>
              <a:rPr lang="en-IN" sz="1200" b="0" i="0" u="none" strike="noStrike" baseline="0">
                <a:solidFill>
                  <a:srgbClr val="CAC751"/>
                </a:solidFill>
                <a:latin typeface="JetBrains Mono" pitchFamily="2" charset="0"/>
              </a:rPr>
              <a:t>std</a:t>
            </a:r>
            <a:r>
              <a:rPr lang="en-IN" sz="1200" b="0" i="0" u="none" strike="noStrike" baseline="0">
                <a:solidFill>
                  <a:srgbClr val="FFFFFF"/>
                </a:solidFill>
                <a:latin typeface="JetBrains Mono" pitchFamily="2" charset="0"/>
              </a:rPr>
              <a:t>::</a:t>
            </a:r>
            <a:r>
              <a:rPr lang="en-IN" sz="1200" b="0" i="0" u="none" strike="noStrike" baseline="0" err="1">
                <a:solidFill>
                  <a:srgbClr val="008B8B"/>
                </a:solidFill>
                <a:latin typeface="JetBrains Mono" pitchFamily="2" charset="0"/>
              </a:rPr>
              <a:t>enable_if_t</a:t>
            </a:r>
            <a:r>
              <a:rPr lang="en-IN" sz="1200" b="0" i="0" u="none" strike="noStrike" baseline="0">
                <a:solidFill>
                  <a:srgbClr val="FFFFFF"/>
                </a:solidFill>
                <a:latin typeface="JetBrains Mono" pitchFamily="2" charset="0"/>
              </a:rPr>
              <a:t>&lt;!</a:t>
            </a:r>
            <a:r>
              <a:rPr lang="en-IN" sz="1200" b="0" i="0" u="none" strike="noStrike" baseline="0">
                <a:solidFill>
                  <a:srgbClr val="CAC751"/>
                </a:solidFill>
                <a:latin typeface="JetBrains Mono" pitchFamily="2" charset="0"/>
              </a:rPr>
              <a:t>std</a:t>
            </a:r>
            <a:r>
              <a:rPr lang="en-IN" sz="1200" b="0" i="0" u="none" strike="noStrike" baseline="0">
                <a:solidFill>
                  <a:srgbClr val="FFFFFF"/>
                </a:solidFill>
                <a:latin typeface="JetBrains Mono" pitchFamily="2" charset="0"/>
              </a:rPr>
              <a:t>::</a:t>
            </a:r>
            <a:r>
              <a:rPr lang="en-IN" sz="1200" b="0" i="0" u="none" strike="noStrike" baseline="0" err="1">
                <a:solidFill>
                  <a:srgbClr val="FBB3C8"/>
                </a:solidFill>
                <a:latin typeface="JetBrains Mono" pitchFamily="2" charset="0"/>
              </a:rPr>
              <a:t>is_convertible_v</a:t>
            </a:r>
            <a:r>
              <a:rPr lang="en-IN" sz="1200" b="0" i="0" u="none" strike="noStrike" baseline="0">
                <a:solidFill>
                  <a:srgbClr val="FFFFFF"/>
                </a:solidFill>
                <a:latin typeface="JetBrains Mono" pitchFamily="2" charset="0"/>
              </a:rPr>
              <a:t>&lt;</a:t>
            </a:r>
            <a:r>
              <a:rPr lang="en-IN" sz="1200" b="0" i="0" u="none" strike="noStrike" baseline="0">
                <a:solidFill>
                  <a:srgbClr val="556B2F"/>
                </a:solidFill>
                <a:latin typeface="JetBrains Mono" pitchFamily="2" charset="0"/>
              </a:rPr>
              <a:t>U</a:t>
            </a:r>
            <a:r>
              <a:rPr lang="en-IN" sz="1200" b="0" i="0" u="none" strike="noStrike" baseline="0">
                <a:solidFill>
                  <a:srgbClr val="FFFFFF"/>
                </a:solidFill>
                <a:latin typeface="JetBrains Mono" pitchFamily="2" charset="0"/>
              </a:rPr>
              <a:t>,</a:t>
            </a:r>
            <a:r>
              <a:rPr lang="en-IN" sz="1200" b="0" i="0" u="none" strike="noStrike" baseline="0">
                <a:solidFill>
                  <a:srgbClr val="556B2F"/>
                </a:solidFill>
                <a:latin typeface="JetBrains Mono" pitchFamily="2" charset="0"/>
              </a:rPr>
              <a:t>T</a:t>
            </a:r>
            <a:r>
              <a:rPr lang="en-IN" sz="1200" b="0" i="0" u="none" strike="noStrike" baseline="0">
                <a:solidFill>
                  <a:srgbClr val="FFFFFF"/>
                </a:solidFill>
                <a:latin typeface="JetBrains Mono" pitchFamily="2" charset="0"/>
              </a:rPr>
              <a:t>&gt;</a:t>
            </a:r>
            <a:r>
              <a:rPr lang="en-IN" sz="1200" b="0" i="0" u="none" strike="noStrike" baseline="0">
                <a:solidFill>
                  <a:srgbClr val="DCDCDC"/>
                </a:solidFill>
                <a:latin typeface="Cambria" panose="02040503050406030204" pitchFamily="18" charset="0"/>
              </a:rPr>
              <a:t> </a:t>
            </a:r>
            <a:r>
              <a:rPr lang="en-IN" sz="1200" b="0" i="0" u="none" strike="noStrike" baseline="0">
                <a:solidFill>
                  <a:srgbClr val="FFFFFF"/>
                </a:solidFill>
                <a:latin typeface="JetBrains Mono" pitchFamily="2" charset="0"/>
              </a:rPr>
              <a:t>&gt;*</a:t>
            </a:r>
            <a:r>
              <a:rPr lang="en-IN" sz="1200" b="0" i="0" u="none" strike="noStrike" baseline="0">
                <a:solidFill>
                  <a:srgbClr val="DCDCDC"/>
                </a:solidFill>
                <a:latin typeface="Cambria" panose="02040503050406030204" pitchFamily="18" charset="0"/>
              </a:rPr>
              <a:t> </a:t>
            </a:r>
            <a:r>
              <a:rPr lang="en-IN" sz="1200" b="0" i="0" u="none" strike="noStrike" baseline="0">
                <a:solidFill>
                  <a:srgbClr val="FFFFFF"/>
                </a:solidFill>
                <a:latin typeface="JetBrains Mono" pitchFamily="2" charset="0"/>
              </a:rPr>
              <a:t>=</a:t>
            </a:r>
            <a:r>
              <a:rPr lang="en-IN" sz="1200" b="0" i="0" u="none" strike="noStrike" baseline="0">
                <a:solidFill>
                  <a:srgbClr val="DCDCDC"/>
                </a:solidFill>
                <a:latin typeface="Cambria" panose="02040503050406030204" pitchFamily="18" charset="0"/>
              </a:rPr>
              <a:t> </a:t>
            </a:r>
            <a:r>
              <a:rPr lang="en-IN" sz="1200" b="0" i="0" u="none" strike="noStrike" baseline="0" err="1">
                <a:solidFill>
                  <a:srgbClr val="D5A2DF"/>
                </a:solidFill>
                <a:latin typeface="JetBrains Mono" pitchFamily="2" charset="0"/>
              </a:rPr>
              <a:t>nullptr</a:t>
            </a:r>
            <a:r>
              <a:rPr lang="en-IN" sz="1200" b="0" i="0" u="none" strike="noStrike" baseline="0">
                <a:solidFill>
                  <a:srgbClr val="FFFFFF"/>
                </a:solidFill>
                <a:latin typeface="JetBrains Mono" pitchFamily="2" charset="0"/>
              </a:rPr>
              <a:t>&gt;</a:t>
            </a:r>
            <a:endParaRPr lang="en-IN" sz="1200" b="0" i="0" u="none" strike="noStrike" baseline="0">
              <a:solidFill>
                <a:srgbClr val="DCDCDC"/>
              </a:solidFill>
              <a:latin typeface="JetBrains Mono" pitchFamily="2" charset="0"/>
            </a:endParaRPr>
          </a:p>
          <a:p>
            <a:pPr marR="0" algn="l" rtl="0"/>
            <a:r>
              <a:rPr lang="nl-NL" sz="1200" b="0" i="0" u="none" strike="noStrike" baseline="0">
                <a:solidFill>
                  <a:srgbClr val="DCDCDC"/>
                </a:solidFill>
                <a:latin typeface="JetBrains Mono" pitchFamily="2" charset="0"/>
              </a:rPr>
              <a:t>	</a:t>
            </a:r>
            <a:r>
              <a:rPr lang="nl-NL" sz="1200" b="0" i="0" u="none" strike="noStrike" baseline="0">
                <a:solidFill>
                  <a:srgbClr val="D5A2DF"/>
                </a:solidFill>
                <a:latin typeface="JetBrains Mono" pitchFamily="2" charset="0"/>
              </a:rPr>
              <a:t>explicit</a:t>
            </a:r>
            <a:r>
              <a:rPr lang="nl-NL" sz="1200" b="0" i="0" u="none" strike="noStrike" baseline="0">
                <a:solidFill>
                  <a:srgbClr val="DCDCDC"/>
                </a:solidFill>
                <a:latin typeface="Cambria" panose="02040503050406030204" pitchFamily="18" charset="0"/>
              </a:rPr>
              <a:t> </a:t>
            </a:r>
            <a:r>
              <a:rPr lang="nl-NL" sz="1200" b="0" i="0" u="none" strike="noStrike" baseline="0">
                <a:solidFill>
                  <a:srgbClr val="82B7E1"/>
                </a:solidFill>
                <a:latin typeface="JetBrains Mono" pitchFamily="2" charset="0"/>
              </a:rPr>
              <a:t>String</a:t>
            </a:r>
            <a:r>
              <a:rPr lang="nl-NL" sz="1200" b="0" i="0" u="none" strike="noStrike" baseline="0">
                <a:solidFill>
                  <a:srgbClr val="FFFFFF"/>
                </a:solidFill>
                <a:latin typeface="JetBrains Mono" pitchFamily="2" charset="0"/>
              </a:rPr>
              <a:t>(</a:t>
            </a:r>
            <a:r>
              <a:rPr lang="nl-NL" sz="1200" b="0" i="0" u="none" strike="noStrike" baseline="0">
                <a:solidFill>
                  <a:srgbClr val="D5A2DF"/>
                </a:solidFill>
                <a:latin typeface="JetBrains Mono" pitchFamily="2" charset="0"/>
              </a:rPr>
              <a:t>const</a:t>
            </a:r>
            <a:r>
              <a:rPr lang="nl-NL" sz="1200" b="0" i="0" u="none" strike="noStrike" baseline="0">
                <a:solidFill>
                  <a:srgbClr val="DCDCDC"/>
                </a:solidFill>
                <a:latin typeface="Cambria" panose="02040503050406030204" pitchFamily="18" charset="0"/>
              </a:rPr>
              <a:t> </a:t>
            </a:r>
            <a:r>
              <a:rPr lang="nl-NL" sz="1200" b="0" i="0" u="none" strike="noStrike" baseline="0">
                <a:solidFill>
                  <a:srgbClr val="556B2F"/>
                </a:solidFill>
                <a:latin typeface="JetBrains Mono" pitchFamily="2" charset="0"/>
              </a:rPr>
              <a:t>U</a:t>
            </a:r>
            <a:r>
              <a:rPr lang="nl-NL" sz="1200" b="0" i="0" u="none" strike="noStrike" baseline="0">
                <a:solidFill>
                  <a:srgbClr val="DCDCDC"/>
                </a:solidFill>
                <a:latin typeface="Cambria" panose="02040503050406030204" pitchFamily="18" charset="0"/>
              </a:rPr>
              <a:t> </a:t>
            </a:r>
            <a:r>
              <a:rPr lang="nl-NL" sz="1200" b="0" i="0" u="none" strike="noStrike" baseline="0">
                <a:solidFill>
                  <a:srgbClr val="FFFFFF"/>
                </a:solidFill>
                <a:latin typeface="JetBrains Mono" pitchFamily="2" charset="0"/>
              </a:rPr>
              <a:t>&amp;</a:t>
            </a:r>
            <a:r>
              <a:rPr lang="nl-NL" sz="1200" b="0" i="0" u="none" strike="noStrike" baseline="0">
                <a:solidFill>
                  <a:srgbClr val="C8C8C8"/>
                </a:solidFill>
                <a:latin typeface="JetBrains Mono" pitchFamily="2" charset="0"/>
              </a:rPr>
              <a:t>u</a:t>
            </a:r>
            <a:r>
              <a:rPr lang="nl-NL" sz="1200" b="0" i="0" u="none" strike="noStrike" baseline="0">
                <a:solidFill>
                  <a:srgbClr val="FFFFFF"/>
                </a:solidFill>
                <a:latin typeface="JetBrains Mono" pitchFamily="2" charset="0"/>
              </a:rPr>
              <a:t>)</a:t>
            </a:r>
            <a:r>
              <a:rPr lang="nl-NL" sz="1200" b="0" i="0" u="none" strike="noStrike" baseline="0">
                <a:solidFill>
                  <a:srgbClr val="DCDCDC"/>
                </a:solidFill>
                <a:latin typeface="Cambria" panose="02040503050406030204" pitchFamily="18" charset="0"/>
              </a:rPr>
              <a:t> </a:t>
            </a:r>
            <a:r>
              <a:rPr lang="nl-NL" sz="1200" b="0" i="0" u="none" strike="noStrike" baseline="0">
                <a:solidFill>
                  <a:srgbClr val="FFFFFF"/>
                </a:solidFill>
                <a:latin typeface="JetBrains Mono" pitchFamily="2" charset="0"/>
              </a:rPr>
              <a:t>:</a:t>
            </a:r>
            <a:r>
              <a:rPr lang="nl-NL" sz="1200" b="0" i="0" u="none" strike="noStrike" baseline="0">
                <a:solidFill>
                  <a:srgbClr val="61DC67"/>
                </a:solidFill>
                <a:latin typeface="JetBrains Mono" pitchFamily="2" charset="0"/>
              </a:rPr>
              <a:t>m_str</a:t>
            </a:r>
            <a:r>
              <a:rPr lang="nl-NL" sz="1200" b="0" i="0" u="none" strike="noStrike" baseline="0">
                <a:solidFill>
                  <a:srgbClr val="FFFFFF"/>
                </a:solidFill>
                <a:latin typeface="JetBrains Mono" pitchFamily="2" charset="0"/>
              </a:rPr>
              <a:t>{</a:t>
            </a:r>
            <a:r>
              <a:rPr lang="nl-NL" sz="1200" b="0" i="0" u="none" strike="noStrike" baseline="0">
                <a:solidFill>
                  <a:srgbClr val="C8C8C8"/>
                </a:solidFill>
                <a:latin typeface="JetBrains Mono" pitchFamily="2" charset="0"/>
              </a:rPr>
              <a:t>u</a:t>
            </a:r>
            <a:r>
              <a:rPr lang="nl-NL" sz="1200" b="0" i="0" u="none" strike="noStrike" baseline="0">
                <a:solidFill>
                  <a:srgbClr val="FFFFFF"/>
                </a:solidFill>
                <a:latin typeface="JetBrains Mono" pitchFamily="2" charset="0"/>
              </a:rPr>
              <a:t>}</a:t>
            </a:r>
            <a:r>
              <a:rPr lang="nl-NL" sz="1200" b="0" i="0" u="none" strike="noStrike" baseline="0">
                <a:solidFill>
                  <a:srgbClr val="DCDCDC"/>
                </a:solidFill>
                <a:latin typeface="Cambria" panose="02040503050406030204" pitchFamily="18" charset="0"/>
              </a:rPr>
              <a:t> </a:t>
            </a:r>
            <a:r>
              <a:rPr lang="nl-NL" sz="1200" b="0" i="0" u="none" strike="noStrike" baseline="0">
                <a:solidFill>
                  <a:srgbClr val="FFFFFF"/>
                </a:solidFill>
                <a:latin typeface="JetBrains Mono" pitchFamily="2" charset="0"/>
              </a:rPr>
              <a:t>{</a:t>
            </a:r>
            <a:endParaRPr lang="nl-NL" sz="1200" b="0" i="0" u="none" strike="noStrike" baseline="0">
              <a:solidFill>
                <a:srgbClr val="DCDCDC"/>
              </a:solidFill>
              <a:latin typeface="JetBrains Mono" pitchFamily="2" charset="0"/>
            </a:endParaRPr>
          </a:p>
          <a:p>
            <a:pPr marR="0" algn="l" rtl="0"/>
            <a:r>
              <a:rPr lang="en-IN" sz="1200" b="0" i="0" u="none" strike="noStrike" baseline="0">
                <a:solidFill>
                  <a:srgbClr val="DCDCDC"/>
                </a:solidFill>
                <a:latin typeface="JetBrains Mono" pitchFamily="2" charset="0"/>
              </a:rPr>
              <a:t>	</a:t>
            </a:r>
            <a:r>
              <a:rPr lang="en-IN" sz="1200" b="0" i="0" u="none" strike="noStrike" baseline="0">
                <a:solidFill>
                  <a:srgbClr val="FFFFFF"/>
                </a:solidFill>
                <a:latin typeface="JetBrains Mono" pitchFamily="2" charset="0"/>
              </a:rPr>
              <a:t>}</a:t>
            </a:r>
            <a:endParaRPr lang="en-IN" sz="1200" b="0" i="0" u="none" strike="noStrike" baseline="0">
              <a:solidFill>
                <a:srgbClr val="DCDCDC"/>
              </a:solidFill>
              <a:latin typeface="JetBrains Mono" pitchFamily="2" charset="0"/>
            </a:endParaRPr>
          </a:p>
          <a:p>
            <a:pPr marR="0" algn="l" rtl="0"/>
            <a:r>
              <a:rPr lang="en-IN" sz="1200" b="0" i="0" u="none" strike="noStrike" baseline="0">
                <a:solidFill>
                  <a:srgbClr val="D5A2DF"/>
                </a:solidFill>
                <a:latin typeface="JetBrains Mono" pitchFamily="2" charset="0"/>
              </a:rPr>
              <a:t>private</a:t>
            </a:r>
            <a:r>
              <a:rPr lang="en-IN" sz="1200" b="0" i="0" u="none" strike="noStrike" baseline="0">
                <a:solidFill>
                  <a:srgbClr val="FFFFFF"/>
                </a:solidFill>
                <a:latin typeface="JetBrains Mono" pitchFamily="2" charset="0"/>
              </a:rPr>
              <a:t>:</a:t>
            </a:r>
            <a:endParaRPr lang="en-IN" sz="1200" b="0" i="0" u="none" strike="noStrike" baseline="0">
              <a:solidFill>
                <a:srgbClr val="DCDCDC"/>
              </a:solidFill>
              <a:latin typeface="JetBrains Mono" pitchFamily="2" charset="0"/>
            </a:endParaRPr>
          </a:p>
          <a:p>
            <a:pPr marR="0" algn="l" rtl="0"/>
            <a:r>
              <a:rPr lang="en-IN" sz="1200" b="0" i="0" u="none" strike="noStrike" baseline="0">
                <a:solidFill>
                  <a:srgbClr val="DCDCDC"/>
                </a:solidFill>
                <a:latin typeface="JetBrains Mono" pitchFamily="2" charset="0"/>
              </a:rPr>
              <a:t>	</a:t>
            </a:r>
            <a:r>
              <a:rPr lang="en-IN" sz="1200" b="0" i="0" u="none" strike="noStrike" baseline="0">
                <a:solidFill>
                  <a:srgbClr val="556B2F"/>
                </a:solidFill>
                <a:latin typeface="JetBrains Mono" pitchFamily="2" charset="0"/>
              </a:rPr>
              <a:t>T</a:t>
            </a:r>
            <a:r>
              <a:rPr lang="en-IN" sz="1200" b="0" i="0" u="none" strike="noStrike" baseline="0">
                <a:solidFill>
                  <a:srgbClr val="DCDCDC"/>
                </a:solidFill>
                <a:latin typeface="Cambria" panose="02040503050406030204" pitchFamily="18" charset="0"/>
              </a:rPr>
              <a:t> </a:t>
            </a:r>
            <a:r>
              <a:rPr lang="en-IN" sz="1200" b="0" i="0" u="none" strike="noStrike" baseline="0" err="1">
                <a:solidFill>
                  <a:srgbClr val="61DC67"/>
                </a:solidFill>
                <a:latin typeface="JetBrains Mono" pitchFamily="2" charset="0"/>
              </a:rPr>
              <a:t>m_str</a:t>
            </a:r>
            <a:r>
              <a:rPr lang="en-IN" sz="1200" b="0" i="0" u="none" strike="noStrike" baseline="0">
                <a:solidFill>
                  <a:srgbClr val="FFFFFF"/>
                </a:solidFill>
                <a:latin typeface="JetBrains Mono" pitchFamily="2" charset="0"/>
              </a:rPr>
              <a:t>{}</a:t>
            </a:r>
            <a:r>
              <a:rPr lang="en-IN" sz="1200" b="0" i="0" u="none" strike="noStrike" baseline="0">
                <a:solidFill>
                  <a:srgbClr val="DCDCDC"/>
                </a:solidFill>
                <a:latin typeface="Cambria" panose="02040503050406030204" pitchFamily="18" charset="0"/>
              </a:rPr>
              <a:t> </a:t>
            </a:r>
            <a:r>
              <a:rPr lang="en-IN" sz="1200" b="0" i="0" u="none" strike="noStrike" baseline="0">
                <a:solidFill>
                  <a:srgbClr val="FFFFFF"/>
                </a:solidFill>
                <a:latin typeface="JetBrains Mono" pitchFamily="2" charset="0"/>
              </a:rPr>
              <a:t>;</a:t>
            </a:r>
            <a:endParaRPr lang="en-IN" sz="1200" b="0" i="0" u="none" strike="noStrike" baseline="0">
              <a:solidFill>
                <a:srgbClr val="DCDCDC"/>
              </a:solidFill>
              <a:latin typeface="JetBrains Mono" pitchFamily="2" charset="0"/>
            </a:endParaRPr>
          </a:p>
          <a:p>
            <a:pPr marR="0" algn="l" rtl="0"/>
            <a:r>
              <a:rPr lang="en-IN" sz="1200" b="0" i="0" u="none" strike="noStrike" baseline="0">
                <a:solidFill>
                  <a:srgbClr val="FFFFFF"/>
                </a:solidFill>
                <a:latin typeface="JetBrains Mono" pitchFamily="2" charset="0"/>
              </a:rPr>
              <a:t>};</a:t>
            </a:r>
            <a:endParaRPr lang="en-IN" sz="1200" b="0" i="0" u="none" strike="noStrike" baseline="0">
              <a:solidFill>
                <a:srgbClr val="DCDCDC"/>
              </a:solidFill>
              <a:latin typeface="JetBrains Mono" pitchFamily="2" charset="0"/>
            </a:endParaRPr>
          </a:p>
          <a:p>
            <a:pPr marR="0" algn="l" rtl="0"/>
            <a:endParaRPr lang="en-IN" sz="1100" b="0" i="0" u="none" strike="noStrike" baseline="0">
              <a:latin typeface="Times New Roman" panose="02020603050405020304" pitchFamily="18" charset="0"/>
            </a:endParaRPr>
          </a:p>
        </p:txBody>
      </p:sp>
      <p:sp>
        <p:nvSpPr>
          <p:cNvPr id="6" name="TextBox 5">
            <a:extLst>
              <a:ext uri="{FF2B5EF4-FFF2-40B4-BE49-F238E27FC236}">
                <a16:creationId xmlns:a16="http://schemas.microsoft.com/office/drawing/2014/main" id="{5BC84DA0-7DA6-4B5E-8848-EE78ED08B944}"/>
              </a:ext>
            </a:extLst>
          </p:cNvPr>
          <p:cNvSpPr txBox="1"/>
          <p:nvPr/>
        </p:nvSpPr>
        <p:spPr>
          <a:xfrm>
            <a:off x="6638795" y="4738549"/>
            <a:ext cx="5422204" cy="1754326"/>
          </a:xfrm>
          <a:prstGeom prst="rect">
            <a:avLst/>
          </a:prstGeom>
          <a:solidFill>
            <a:schemeClr val="bg1">
              <a:lumMod val="95000"/>
              <a:lumOff val="5000"/>
            </a:schemeClr>
          </a:solidFill>
        </p:spPr>
        <p:txBody>
          <a:bodyPr wrap="square">
            <a:spAutoFit/>
          </a:bodyPr>
          <a:lstStyle/>
          <a:p>
            <a:pPr marR="0" algn="l" rtl="0"/>
            <a:r>
              <a:rPr lang="en-US" sz="1200" b="0" i="0" u="none" strike="noStrike" baseline="0">
                <a:solidFill>
                  <a:srgbClr val="D5A2DF"/>
                </a:solidFill>
                <a:latin typeface="JetBrains Mono" pitchFamily="2" charset="0"/>
              </a:rPr>
              <a:t>void</a:t>
            </a:r>
            <a:r>
              <a:rPr lang="en-US" sz="1200" b="0" i="0" u="none" strike="noStrike" baseline="0">
                <a:solidFill>
                  <a:srgbClr val="DCDCDC"/>
                </a:solidFill>
                <a:latin typeface="Cambria" panose="02040503050406030204" pitchFamily="18" charset="0"/>
              </a:rPr>
              <a:t> </a:t>
            </a:r>
            <a:r>
              <a:rPr lang="en-US" sz="1200" b="0" i="0" u="none" strike="noStrike" baseline="0" err="1">
                <a:solidFill>
                  <a:srgbClr val="7B6FC4"/>
                </a:solidFill>
                <a:latin typeface="JetBrains Mono" pitchFamily="2" charset="0"/>
              </a:rPr>
              <a:t>PrintString</a:t>
            </a:r>
            <a:r>
              <a:rPr lang="en-US" sz="1200" b="0" i="0" u="none" strike="noStrike" baseline="0">
                <a:solidFill>
                  <a:srgbClr val="FFFFFF"/>
                </a:solidFill>
                <a:latin typeface="JetBrains Mono" pitchFamily="2" charset="0"/>
              </a:rPr>
              <a:t>(</a:t>
            </a:r>
            <a:r>
              <a:rPr lang="en-US" sz="1200" b="0" i="0" u="none" strike="noStrike" baseline="0">
                <a:solidFill>
                  <a:srgbClr val="D5A2DF"/>
                </a:solidFill>
                <a:latin typeface="JetBrains Mono" pitchFamily="2" charset="0"/>
              </a:rPr>
              <a:t>const</a:t>
            </a:r>
            <a:r>
              <a:rPr lang="en-US" sz="1200" b="0" i="0" u="none" strike="noStrike" baseline="0">
                <a:solidFill>
                  <a:srgbClr val="DCDCDC"/>
                </a:solidFill>
                <a:latin typeface="Cambria" panose="02040503050406030204" pitchFamily="18" charset="0"/>
              </a:rPr>
              <a:t> </a:t>
            </a:r>
            <a:r>
              <a:rPr lang="en-US" sz="1200" b="0" i="0" u="none" strike="noStrike" baseline="0">
                <a:solidFill>
                  <a:srgbClr val="DC5503"/>
                </a:solidFill>
                <a:latin typeface="JetBrains Mono" pitchFamily="2" charset="0"/>
              </a:rPr>
              <a:t>String</a:t>
            </a:r>
            <a:r>
              <a:rPr lang="en-US" sz="1200" b="0" i="0" u="none" strike="noStrike" baseline="0">
                <a:solidFill>
                  <a:srgbClr val="FFFFFF"/>
                </a:solidFill>
                <a:latin typeface="JetBrains Mono" pitchFamily="2" charset="0"/>
              </a:rPr>
              <a:t>&lt;</a:t>
            </a:r>
            <a:r>
              <a:rPr lang="en-US" sz="1200" b="0" i="0" u="none" strike="noStrike" baseline="0">
                <a:solidFill>
                  <a:srgbClr val="CAC751"/>
                </a:solidFill>
                <a:latin typeface="JetBrains Mono" pitchFamily="2" charset="0"/>
              </a:rPr>
              <a:t>std</a:t>
            </a:r>
            <a:r>
              <a:rPr lang="en-US" sz="1200" b="0" i="0" u="none" strike="noStrike" baseline="0">
                <a:solidFill>
                  <a:srgbClr val="FFFFFF"/>
                </a:solidFill>
                <a:latin typeface="JetBrains Mono" pitchFamily="2" charset="0"/>
              </a:rPr>
              <a:t>::</a:t>
            </a:r>
            <a:r>
              <a:rPr lang="en-US" sz="1200" b="0" i="0" u="none" strike="noStrike" baseline="0">
                <a:solidFill>
                  <a:srgbClr val="008B8B"/>
                </a:solidFill>
                <a:latin typeface="JetBrains Mono" pitchFamily="2" charset="0"/>
              </a:rPr>
              <a:t>string</a:t>
            </a:r>
            <a:r>
              <a:rPr lang="en-US" sz="1200" b="0" i="0" u="none" strike="noStrike" baseline="0">
                <a:solidFill>
                  <a:srgbClr val="FFFFFF"/>
                </a:solidFill>
                <a:latin typeface="JetBrains Mono" pitchFamily="2" charset="0"/>
              </a:rPr>
              <a:t>&gt;</a:t>
            </a:r>
            <a:r>
              <a:rPr lang="en-US" sz="1200" b="0" i="0" u="none" strike="noStrike" baseline="0">
                <a:solidFill>
                  <a:srgbClr val="DCDCDC"/>
                </a:solidFill>
                <a:latin typeface="Cambria" panose="02040503050406030204" pitchFamily="18" charset="0"/>
              </a:rPr>
              <a:t> </a:t>
            </a:r>
            <a:r>
              <a:rPr lang="en-US" sz="1200" b="0" i="0" u="none" strike="noStrike" baseline="0">
                <a:solidFill>
                  <a:srgbClr val="FFFFFF"/>
                </a:solidFill>
                <a:latin typeface="JetBrains Mono" pitchFamily="2" charset="0"/>
              </a:rPr>
              <a:t>&amp;</a:t>
            </a:r>
            <a:r>
              <a:rPr lang="en-US" sz="1200" b="0" i="0" u="none" strike="noStrike" baseline="0">
                <a:solidFill>
                  <a:srgbClr val="C8C8C8"/>
                </a:solidFill>
                <a:latin typeface="JetBrains Mono" pitchFamily="2" charset="0"/>
              </a:rPr>
              <a:t>n</a:t>
            </a:r>
            <a:r>
              <a:rPr lang="en-US" sz="1200" b="0" i="0" u="none" strike="noStrike" baseline="0">
                <a:solidFill>
                  <a:srgbClr val="FFFFFF"/>
                </a:solidFill>
                <a:latin typeface="JetBrains Mono" pitchFamily="2" charset="0"/>
              </a:rPr>
              <a:t>)</a:t>
            </a:r>
            <a:r>
              <a:rPr lang="en-US" sz="1200" b="0" i="0" u="none" strike="noStrike" baseline="0">
                <a:solidFill>
                  <a:srgbClr val="DCDCDC"/>
                </a:solidFill>
                <a:latin typeface="Cambria" panose="02040503050406030204" pitchFamily="18" charset="0"/>
              </a:rPr>
              <a:t> </a:t>
            </a:r>
            <a:r>
              <a:rPr lang="en-US" sz="1200" b="0" i="0" u="none" strike="noStrike" baseline="0">
                <a:solidFill>
                  <a:srgbClr val="FFFFFF"/>
                </a:solidFill>
                <a:latin typeface="JetBrains Mono" pitchFamily="2" charset="0"/>
              </a:rPr>
              <a:t>{</a:t>
            </a:r>
            <a:endParaRPr lang="en-US" sz="1200" b="0" i="0" u="none" strike="noStrike" baseline="0">
              <a:solidFill>
                <a:srgbClr val="DCDCDC"/>
              </a:solidFill>
              <a:latin typeface="JetBrains Mono" pitchFamily="2" charset="0"/>
            </a:endParaRPr>
          </a:p>
          <a:p>
            <a:pPr marR="0" algn="l" rtl="0"/>
            <a:r>
              <a:rPr lang="en-IN" sz="1200" b="0" i="0" u="none" strike="noStrike" baseline="0">
                <a:solidFill>
                  <a:srgbClr val="DCDCDC"/>
                </a:solidFill>
                <a:latin typeface="JetBrains Mono" pitchFamily="2" charset="0"/>
              </a:rPr>
              <a:t>	</a:t>
            </a:r>
          </a:p>
          <a:p>
            <a:pPr marR="0" algn="l" rtl="0"/>
            <a:r>
              <a:rPr lang="en-IN" sz="1200" b="0" i="0" u="none" strike="noStrike" baseline="0">
                <a:solidFill>
                  <a:srgbClr val="FFFFFF"/>
                </a:solidFill>
                <a:latin typeface="JetBrains Mono" pitchFamily="2" charset="0"/>
              </a:rPr>
              <a:t>}</a:t>
            </a:r>
            <a:endParaRPr lang="en-IN" sz="1200" b="0" i="0" u="none" strike="noStrike" baseline="0">
              <a:solidFill>
                <a:srgbClr val="DCDCDC"/>
              </a:solidFill>
              <a:latin typeface="JetBrains Mono" pitchFamily="2" charset="0"/>
            </a:endParaRPr>
          </a:p>
          <a:p>
            <a:pPr marR="0" algn="l" rtl="0"/>
            <a:r>
              <a:rPr lang="en-IN" sz="1200" b="0" i="0" u="none" strike="noStrike" baseline="0">
                <a:solidFill>
                  <a:srgbClr val="DCDCDC"/>
                </a:solidFill>
                <a:latin typeface="JetBrains Mono" pitchFamily="2" charset="0"/>
              </a:rPr>
              <a:t> </a:t>
            </a:r>
          </a:p>
          <a:p>
            <a:pPr marR="0" algn="l" rtl="0"/>
            <a:r>
              <a:rPr lang="en-IN" sz="1200" b="0" i="0" u="none" strike="noStrike" baseline="0">
                <a:solidFill>
                  <a:srgbClr val="D5A2DF"/>
                </a:solidFill>
                <a:latin typeface="JetBrains Mono" pitchFamily="2" charset="0"/>
              </a:rPr>
              <a:t>int</a:t>
            </a:r>
            <a:r>
              <a:rPr lang="en-IN" sz="1200" b="0" i="0" u="none" strike="noStrike" baseline="0">
                <a:solidFill>
                  <a:srgbClr val="DCDCDC"/>
                </a:solidFill>
                <a:latin typeface="Cambria" panose="02040503050406030204" pitchFamily="18" charset="0"/>
              </a:rPr>
              <a:t> </a:t>
            </a:r>
            <a:r>
              <a:rPr lang="en-IN" sz="1200" b="0" i="0" u="none" strike="noStrike" baseline="0">
                <a:solidFill>
                  <a:srgbClr val="7B6FC4"/>
                </a:solidFill>
                <a:latin typeface="JetBrains Mono" pitchFamily="2" charset="0"/>
              </a:rPr>
              <a:t>main</a:t>
            </a:r>
            <a:r>
              <a:rPr lang="en-IN" sz="1200" b="0" i="0" u="none" strike="noStrike" baseline="0">
                <a:solidFill>
                  <a:srgbClr val="FFFFFF"/>
                </a:solidFill>
                <a:latin typeface="JetBrains Mono" pitchFamily="2" charset="0"/>
              </a:rPr>
              <a:t>()</a:t>
            </a:r>
            <a:r>
              <a:rPr lang="en-IN" sz="1200" b="0" i="0" u="none" strike="noStrike" baseline="0">
                <a:solidFill>
                  <a:srgbClr val="DCDCDC"/>
                </a:solidFill>
                <a:latin typeface="Cambria" panose="02040503050406030204" pitchFamily="18" charset="0"/>
              </a:rPr>
              <a:t> </a:t>
            </a:r>
            <a:r>
              <a:rPr lang="en-IN" sz="1200" b="0" i="0" u="none" strike="noStrike" baseline="0">
                <a:solidFill>
                  <a:srgbClr val="FFFFFF"/>
                </a:solidFill>
                <a:latin typeface="JetBrains Mono" pitchFamily="2" charset="0"/>
              </a:rPr>
              <a:t>{</a:t>
            </a:r>
            <a:endParaRPr lang="en-IN" sz="1200" b="0" i="0" u="none" strike="noStrike" baseline="0">
              <a:solidFill>
                <a:srgbClr val="DCDCDC"/>
              </a:solidFill>
              <a:latin typeface="JetBrains Mono" pitchFamily="2" charset="0"/>
            </a:endParaRPr>
          </a:p>
          <a:p>
            <a:pPr marR="0" algn="l" rtl="0"/>
            <a:r>
              <a:rPr lang="en-IN" sz="1200" b="0" i="0" u="none" strike="noStrike" baseline="0">
                <a:solidFill>
                  <a:srgbClr val="DCDCDC"/>
                </a:solidFill>
                <a:latin typeface="JetBrains Mono" pitchFamily="2" charset="0"/>
              </a:rPr>
              <a:t>	</a:t>
            </a:r>
            <a:r>
              <a:rPr lang="en-IN" sz="1200" b="0" i="0" u="none" strike="noStrike" baseline="0" err="1">
                <a:solidFill>
                  <a:srgbClr val="7B6FC4"/>
                </a:solidFill>
                <a:latin typeface="JetBrains Mono" pitchFamily="2" charset="0"/>
              </a:rPr>
              <a:t>PrintString</a:t>
            </a:r>
            <a:r>
              <a:rPr lang="en-IN" sz="1200" b="0" i="0" u="none" strike="noStrike" baseline="0">
                <a:solidFill>
                  <a:srgbClr val="FFFFFF"/>
                </a:solidFill>
                <a:latin typeface="JetBrains Mono" pitchFamily="2" charset="0"/>
              </a:rPr>
              <a:t>(</a:t>
            </a:r>
            <a:r>
              <a:rPr lang="en-IN" sz="1200" b="0" i="0" u="none" strike="noStrike" baseline="0">
                <a:solidFill>
                  <a:srgbClr val="A31515"/>
                </a:solidFill>
                <a:latin typeface="JetBrains Mono" pitchFamily="2" charset="0"/>
              </a:rPr>
              <a:t>"</a:t>
            </a:r>
            <a:r>
              <a:rPr lang="en-IN" sz="1200" b="0" i="0" u="none" strike="noStrike" baseline="0">
                <a:solidFill>
                  <a:srgbClr val="C3E88D"/>
                </a:solidFill>
                <a:latin typeface="JetBrains Mono" pitchFamily="2" charset="0"/>
              </a:rPr>
              <a:t>Hello</a:t>
            </a:r>
            <a:r>
              <a:rPr lang="en-IN" sz="1200" b="0" i="0" u="none" strike="noStrike" baseline="0">
                <a:solidFill>
                  <a:srgbClr val="A31515"/>
                </a:solidFill>
                <a:latin typeface="JetBrains Mono" pitchFamily="2" charset="0"/>
              </a:rPr>
              <a:t>"</a:t>
            </a:r>
            <a:r>
              <a:rPr lang="en-IN" sz="1200" b="0" i="0" u="none" strike="noStrike" baseline="0">
                <a:solidFill>
                  <a:srgbClr val="FFFFFF"/>
                </a:solidFill>
                <a:latin typeface="JetBrains Mono" pitchFamily="2" charset="0"/>
              </a:rPr>
              <a:t>)</a:t>
            </a:r>
            <a:r>
              <a:rPr lang="en-IN" sz="1200" b="0" i="0" u="none" strike="noStrike" baseline="0">
                <a:solidFill>
                  <a:srgbClr val="DCDCDC"/>
                </a:solidFill>
                <a:latin typeface="Cambria" panose="02040503050406030204" pitchFamily="18" charset="0"/>
              </a:rPr>
              <a:t> </a:t>
            </a:r>
            <a:r>
              <a:rPr lang="en-IN" sz="1200" b="0" i="0" u="none" strike="noStrike" baseline="0">
                <a:solidFill>
                  <a:srgbClr val="FFFFFF"/>
                </a:solidFill>
                <a:latin typeface="JetBrains Mono" pitchFamily="2" charset="0"/>
              </a:rPr>
              <a:t>;</a:t>
            </a:r>
            <a:r>
              <a:rPr lang="en-IN" sz="1200" b="0" i="0" u="none" strike="noStrike" baseline="0">
                <a:solidFill>
                  <a:srgbClr val="DCDCDC"/>
                </a:solidFill>
                <a:latin typeface="JetBrains Mono" pitchFamily="2" charset="0"/>
              </a:rPr>
              <a:t>	</a:t>
            </a:r>
            <a:r>
              <a:rPr lang="en-IN" sz="1100" b="0" i="1" u="none" strike="noStrike" baseline="0">
                <a:solidFill>
                  <a:srgbClr val="7E7E7E"/>
                </a:solidFill>
                <a:latin typeface="JetBrains Mono" pitchFamily="2" charset="0"/>
              </a:rPr>
              <a:t>//</a:t>
            </a:r>
            <a:r>
              <a:rPr lang="en-IN" sz="1100" b="0" i="1" u="none" strike="noStrike" baseline="0" err="1">
                <a:solidFill>
                  <a:srgbClr val="7E7E7E"/>
                </a:solidFill>
                <a:latin typeface="JetBrains Mono" pitchFamily="2" charset="0"/>
              </a:rPr>
              <a:t>const</a:t>
            </a:r>
            <a:r>
              <a:rPr lang="en-IN" sz="1100" b="0" i="1" u="none" strike="noStrike" baseline="0">
                <a:solidFill>
                  <a:srgbClr val="7E7E7E"/>
                </a:solidFill>
                <a:latin typeface="Cambria" panose="02040503050406030204" pitchFamily="18" charset="0"/>
              </a:rPr>
              <a:t> </a:t>
            </a:r>
            <a:r>
              <a:rPr lang="en-IN" sz="1100" b="0" i="1" u="none" strike="noStrike" baseline="0">
                <a:solidFill>
                  <a:srgbClr val="7E7E7E"/>
                </a:solidFill>
                <a:latin typeface="JetBrains Mono" pitchFamily="2" charset="0"/>
              </a:rPr>
              <a:t>char</a:t>
            </a:r>
            <a:r>
              <a:rPr lang="en-IN" sz="1100" b="0" i="1" u="none" strike="noStrike" baseline="0">
                <a:solidFill>
                  <a:srgbClr val="7E7E7E"/>
                </a:solidFill>
                <a:latin typeface="Cambria" panose="02040503050406030204" pitchFamily="18" charset="0"/>
              </a:rPr>
              <a:t> </a:t>
            </a:r>
            <a:r>
              <a:rPr lang="en-IN" sz="1100" b="0" i="1" u="none" strike="noStrike" baseline="0">
                <a:solidFill>
                  <a:srgbClr val="7E7E7E"/>
                </a:solidFill>
                <a:latin typeface="JetBrains Mono" pitchFamily="2" charset="0"/>
              </a:rPr>
              <a:t>*</a:t>
            </a:r>
            <a:endParaRPr lang="en-IN" sz="1200" b="0" i="0" u="none" strike="noStrike" baseline="0">
              <a:solidFill>
                <a:srgbClr val="DCDCDC"/>
              </a:solidFill>
              <a:latin typeface="JetBrains Mono" pitchFamily="2" charset="0"/>
            </a:endParaRPr>
          </a:p>
          <a:p>
            <a:pPr marR="0" algn="l" rtl="0"/>
            <a:r>
              <a:rPr lang="en-IN" sz="1200" b="0" i="0" u="none" strike="noStrike" baseline="0">
                <a:solidFill>
                  <a:srgbClr val="DCDCDC"/>
                </a:solidFill>
                <a:latin typeface="JetBrains Mono" pitchFamily="2" charset="0"/>
              </a:rPr>
              <a:t>	</a:t>
            </a:r>
            <a:r>
              <a:rPr lang="en-IN" sz="1200" b="0" i="0" u="none" strike="noStrike" baseline="0" err="1">
                <a:solidFill>
                  <a:srgbClr val="7B6FC4"/>
                </a:solidFill>
                <a:latin typeface="JetBrains Mono" pitchFamily="2" charset="0"/>
              </a:rPr>
              <a:t>PrintString</a:t>
            </a:r>
            <a:r>
              <a:rPr lang="en-IN" sz="1200" b="0" i="0" u="none" strike="noStrike" baseline="0">
                <a:solidFill>
                  <a:srgbClr val="FFFFFF"/>
                </a:solidFill>
                <a:latin typeface="JetBrains Mono" pitchFamily="2" charset="0"/>
              </a:rPr>
              <a:t>(</a:t>
            </a:r>
            <a:r>
              <a:rPr lang="en-IN" sz="1200" b="0" i="0" u="none" strike="noStrike" baseline="0">
                <a:solidFill>
                  <a:srgbClr val="C3E88D"/>
                </a:solidFill>
                <a:latin typeface="JetBrains Mono" pitchFamily="2" charset="0"/>
              </a:rPr>
              <a:t>"</a:t>
            </a:r>
            <a:r>
              <a:rPr lang="en-IN" sz="1200" b="0" i="0" u="none" strike="noStrike" baseline="0" err="1">
                <a:solidFill>
                  <a:srgbClr val="C3E88D"/>
                </a:solidFill>
                <a:latin typeface="JetBrains Mono" pitchFamily="2" charset="0"/>
              </a:rPr>
              <a:t>Hello"</a:t>
            </a:r>
            <a:r>
              <a:rPr lang="en-IN" sz="1200" b="0" i="0" u="none" strike="noStrike" baseline="0" err="1">
                <a:solidFill>
                  <a:srgbClr val="7B6FC4"/>
                </a:solidFill>
                <a:latin typeface="JetBrains Mono" pitchFamily="2" charset="0"/>
              </a:rPr>
              <a:t>s</a:t>
            </a:r>
            <a:r>
              <a:rPr lang="en-IN" sz="1200" b="0" i="0" u="none" strike="noStrike" baseline="0">
                <a:solidFill>
                  <a:srgbClr val="FFFFFF"/>
                </a:solidFill>
                <a:latin typeface="JetBrains Mono" pitchFamily="2" charset="0"/>
              </a:rPr>
              <a:t>)</a:t>
            </a:r>
            <a:r>
              <a:rPr lang="en-IN" sz="1200" b="0" i="0" u="none" strike="noStrike" baseline="0">
                <a:solidFill>
                  <a:srgbClr val="DCDCDC"/>
                </a:solidFill>
                <a:latin typeface="Cambria" panose="02040503050406030204" pitchFamily="18" charset="0"/>
              </a:rPr>
              <a:t> </a:t>
            </a:r>
            <a:r>
              <a:rPr lang="en-IN" sz="1200" b="0" i="0" u="none" strike="noStrike" baseline="0">
                <a:solidFill>
                  <a:srgbClr val="FFFFFF"/>
                </a:solidFill>
                <a:latin typeface="JetBrains Mono" pitchFamily="2" charset="0"/>
              </a:rPr>
              <a:t>;</a:t>
            </a:r>
            <a:r>
              <a:rPr lang="en-IN" sz="1200" b="0" i="0" u="none" strike="noStrike" baseline="0">
                <a:solidFill>
                  <a:srgbClr val="DCDCDC"/>
                </a:solidFill>
                <a:latin typeface="JetBrains Mono" pitchFamily="2" charset="0"/>
              </a:rPr>
              <a:t>	</a:t>
            </a:r>
            <a:r>
              <a:rPr lang="en-IN" sz="1100" b="0" i="1" u="none" strike="noStrike" baseline="0">
                <a:solidFill>
                  <a:srgbClr val="7E7E7E"/>
                </a:solidFill>
                <a:latin typeface="JetBrains Mono" pitchFamily="2" charset="0"/>
              </a:rPr>
              <a:t>//std::string</a:t>
            </a:r>
            <a:endParaRPr lang="en-IN" sz="1200" b="0" i="0" u="none" strike="noStrike" baseline="0">
              <a:solidFill>
                <a:srgbClr val="DCDCDC"/>
              </a:solidFill>
              <a:latin typeface="JetBrains Mono" pitchFamily="2" charset="0"/>
            </a:endParaRPr>
          </a:p>
          <a:p>
            <a:pPr marR="0" algn="l" rtl="0"/>
            <a:r>
              <a:rPr lang="en-IN" sz="1200" b="0" i="0" u="none" strike="noStrike" baseline="0">
                <a:solidFill>
                  <a:srgbClr val="DCDCDC"/>
                </a:solidFill>
                <a:latin typeface="JetBrains Mono" pitchFamily="2" charset="0"/>
              </a:rPr>
              <a:t>	</a:t>
            </a:r>
            <a:r>
              <a:rPr lang="en-IN" sz="1200" b="0" i="0" u="none" strike="noStrike" baseline="0" err="1">
                <a:solidFill>
                  <a:srgbClr val="7B6FC4"/>
                </a:solidFill>
                <a:latin typeface="JetBrains Mono" pitchFamily="2" charset="0"/>
              </a:rPr>
              <a:t>PrintString</a:t>
            </a:r>
            <a:r>
              <a:rPr lang="en-IN" sz="1200" b="0" i="0" u="none" strike="noStrike" baseline="0">
                <a:solidFill>
                  <a:srgbClr val="FFFFFF"/>
                </a:solidFill>
                <a:latin typeface="JetBrains Mono" pitchFamily="2" charset="0"/>
              </a:rPr>
              <a:t>(</a:t>
            </a:r>
            <a:r>
              <a:rPr lang="en-IN" sz="1200" b="0" i="0" u="none" strike="noStrike" baseline="0">
                <a:solidFill>
                  <a:srgbClr val="C3E88D"/>
                </a:solidFill>
                <a:latin typeface="JetBrains Mono" pitchFamily="2" charset="0"/>
              </a:rPr>
              <a:t>"</a:t>
            </a:r>
            <a:r>
              <a:rPr lang="en-IN" sz="1200" b="0" i="0" u="none" strike="noStrike" baseline="0" err="1">
                <a:solidFill>
                  <a:srgbClr val="C3E88D"/>
                </a:solidFill>
                <a:latin typeface="JetBrains Mono" pitchFamily="2" charset="0"/>
              </a:rPr>
              <a:t>Hello"</a:t>
            </a:r>
            <a:r>
              <a:rPr lang="en-IN" sz="1200" b="0" i="0" u="none" strike="noStrike" baseline="0" err="1">
                <a:solidFill>
                  <a:srgbClr val="7B6FC4"/>
                </a:solidFill>
                <a:latin typeface="JetBrains Mono" pitchFamily="2" charset="0"/>
              </a:rPr>
              <a:t>sv</a:t>
            </a:r>
            <a:r>
              <a:rPr lang="en-IN" sz="1200" b="0" i="0" u="none" strike="noStrike" baseline="0">
                <a:solidFill>
                  <a:srgbClr val="FFFFFF"/>
                </a:solidFill>
                <a:latin typeface="JetBrains Mono" pitchFamily="2" charset="0"/>
              </a:rPr>
              <a:t>)</a:t>
            </a:r>
            <a:r>
              <a:rPr lang="en-IN" sz="1200" b="0" i="0" u="none" strike="noStrike" baseline="0">
                <a:solidFill>
                  <a:srgbClr val="DCDCDC"/>
                </a:solidFill>
                <a:latin typeface="Cambria" panose="02040503050406030204" pitchFamily="18" charset="0"/>
              </a:rPr>
              <a:t> </a:t>
            </a:r>
            <a:r>
              <a:rPr lang="en-IN" sz="1200" b="0" i="0" u="none" strike="noStrike" baseline="0">
                <a:solidFill>
                  <a:srgbClr val="FFFFFF"/>
                </a:solidFill>
                <a:latin typeface="JetBrains Mono" pitchFamily="2" charset="0"/>
              </a:rPr>
              <a:t>;</a:t>
            </a:r>
            <a:r>
              <a:rPr lang="en-IN" sz="1200" b="0" i="0" u="none" strike="noStrike" baseline="0">
                <a:solidFill>
                  <a:srgbClr val="DCDCDC"/>
                </a:solidFill>
                <a:latin typeface="JetBrains Mono" pitchFamily="2" charset="0"/>
              </a:rPr>
              <a:t>	</a:t>
            </a:r>
            <a:r>
              <a:rPr lang="en-IN" sz="1100" b="0" i="1" u="none" strike="noStrike" baseline="0">
                <a:solidFill>
                  <a:srgbClr val="7E7E7E"/>
                </a:solidFill>
                <a:latin typeface="JetBrains Mono" pitchFamily="2" charset="0"/>
              </a:rPr>
              <a:t>//std::</a:t>
            </a:r>
            <a:r>
              <a:rPr lang="en-IN" sz="1100" b="0" i="1" u="none" strike="noStrike" baseline="0" err="1">
                <a:solidFill>
                  <a:srgbClr val="7E7E7E"/>
                </a:solidFill>
                <a:latin typeface="JetBrains Mono" pitchFamily="2" charset="0"/>
              </a:rPr>
              <a:t>string_view</a:t>
            </a:r>
            <a:endParaRPr lang="en-IN" sz="1200" b="0" i="0" u="none" strike="noStrike" baseline="0">
              <a:solidFill>
                <a:srgbClr val="DCDCDC"/>
              </a:solidFill>
              <a:latin typeface="JetBrains Mono" pitchFamily="2" charset="0"/>
            </a:endParaRPr>
          </a:p>
          <a:p>
            <a:pPr marR="0" algn="l" rtl="0"/>
            <a:r>
              <a:rPr lang="en-IN" sz="1200" b="0" i="0" u="none" strike="noStrike" baseline="0">
                <a:solidFill>
                  <a:srgbClr val="FFFFFF"/>
                </a:solidFill>
                <a:latin typeface="JetBrains Mono" pitchFamily="2" charset="0"/>
              </a:rPr>
              <a:t>}</a:t>
            </a:r>
            <a:endParaRPr lang="en-IN" sz="1200" b="0" i="0" u="none" strike="noStrike" baseline="0">
              <a:solidFill>
                <a:srgbClr val="DCDCDC"/>
              </a:solidFill>
              <a:latin typeface="JetBrains Mono" pitchFamily="2" charset="0"/>
            </a:endParaRPr>
          </a:p>
        </p:txBody>
      </p:sp>
      <p:sp>
        <p:nvSpPr>
          <p:cNvPr id="7" name="Rectangle 6">
            <a:extLst>
              <a:ext uri="{FF2B5EF4-FFF2-40B4-BE49-F238E27FC236}">
                <a16:creationId xmlns:a16="http://schemas.microsoft.com/office/drawing/2014/main" id="{E21D98F0-EB9A-436F-B8DA-A6E6133D2C26}"/>
              </a:ext>
            </a:extLst>
          </p:cNvPr>
          <p:cNvSpPr/>
          <p:nvPr/>
        </p:nvSpPr>
        <p:spPr>
          <a:xfrm>
            <a:off x="7844425" y="6032500"/>
            <a:ext cx="1024002" cy="2305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97957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E9F2-0C19-41D4-A9E2-EA5AB1E148AE}"/>
              </a:ext>
            </a:extLst>
          </p:cNvPr>
          <p:cNvSpPr>
            <a:spLocks noGrp="1"/>
          </p:cNvSpPr>
          <p:nvPr>
            <p:ph type="title"/>
          </p:nvPr>
        </p:nvSpPr>
        <p:spPr/>
        <p:txBody>
          <a:bodyPr/>
          <a:lstStyle/>
          <a:p>
            <a:r>
              <a:rPr lang="en-US"/>
              <a:t>Example : Using explicit(bool)</a:t>
            </a:r>
            <a:endParaRPr lang="en-IN"/>
          </a:p>
        </p:txBody>
      </p:sp>
      <p:sp>
        <p:nvSpPr>
          <p:cNvPr id="5" name="TextBox 4">
            <a:extLst>
              <a:ext uri="{FF2B5EF4-FFF2-40B4-BE49-F238E27FC236}">
                <a16:creationId xmlns:a16="http://schemas.microsoft.com/office/drawing/2014/main" id="{84820C46-5FEE-46CC-A257-BFB192C72253}"/>
              </a:ext>
            </a:extLst>
          </p:cNvPr>
          <p:cNvSpPr txBox="1"/>
          <p:nvPr/>
        </p:nvSpPr>
        <p:spPr>
          <a:xfrm>
            <a:off x="522962" y="2388202"/>
            <a:ext cx="5347570" cy="2554545"/>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D5A2DF"/>
                </a:solidFill>
                <a:latin typeface="JetBrains Mono" pitchFamily="2" charset="0"/>
              </a:rPr>
              <a:t>typename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class</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C5503"/>
                </a:solidFill>
                <a:latin typeface="JetBrains Mono" pitchFamily="2" charset="0"/>
              </a:rPr>
              <a:t>String</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public</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D5A2DF"/>
                </a:solidFill>
                <a:latin typeface="JetBrains Mono" pitchFamily="2" charset="0"/>
              </a:rPr>
              <a:t>typename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U</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explicit</a:t>
            </a:r>
            <a:r>
              <a:rPr lang="en-IN" sz="1600" b="0" i="0" u="none" strike="noStrike" baseline="0">
                <a:solidFill>
                  <a:srgbClr val="FFFFFF"/>
                </a:solidFill>
                <a:latin typeface="JetBrains Mono" pitchFamily="2" charset="0"/>
              </a:rPr>
              <a:t>(!</a:t>
            </a:r>
            <a:r>
              <a:rPr lang="en-IN" sz="1600" b="0" i="0" u="none" strike="noStrike" baseline="0">
                <a:solidFill>
                  <a:srgbClr val="CAC751"/>
                </a:solidFill>
                <a:latin typeface="JetBrains Mono" pitchFamily="2" charset="0"/>
              </a:rPr>
              <a:t>std</a:t>
            </a:r>
            <a:r>
              <a:rPr lang="en-IN" sz="1600" b="0" i="0" u="none" strike="noStrike" baseline="0">
                <a:solidFill>
                  <a:srgbClr val="FFFFFF"/>
                </a:solidFill>
                <a:latin typeface="JetBrains Mono" pitchFamily="2" charset="0"/>
              </a:rPr>
              <a:t>::</a:t>
            </a:r>
            <a:r>
              <a:rPr lang="en-IN" sz="1600" b="0" i="0" u="none" strike="noStrike" baseline="0" err="1">
                <a:solidFill>
                  <a:srgbClr val="FBB3C8"/>
                </a:solidFill>
                <a:latin typeface="JetBrains Mono" pitchFamily="2" charset="0"/>
              </a:rPr>
              <a:t>is_convertible_v</a:t>
            </a:r>
            <a:r>
              <a:rPr lang="en-IN" sz="1600" b="0" i="0" u="none" strike="noStrike" baseline="0">
                <a:solidFill>
                  <a:srgbClr val="FFFFFF"/>
                </a:solidFill>
                <a:latin typeface="JetBrains Mono" pitchFamily="2" charset="0"/>
              </a:rPr>
              <a:t>&lt;</a:t>
            </a:r>
            <a:r>
              <a:rPr lang="en-IN" sz="1600" b="0" i="0" u="none" strike="noStrike" baseline="0">
                <a:solidFill>
                  <a:srgbClr val="556B2F"/>
                </a:solidFill>
                <a:latin typeface="JetBrains Mono" pitchFamily="2" charset="0"/>
              </a:rPr>
              <a:t>U</a:t>
            </a:r>
            <a:r>
              <a:rPr lang="en-IN" sz="1600" b="0" i="0" u="none" strike="noStrike" baseline="0">
                <a:solidFill>
                  <a:srgbClr val="FFFFFF"/>
                </a:solidFill>
                <a:latin typeface="JetBrains Mono" pitchFamily="2" charset="0"/>
              </a:rPr>
              <a:t>,</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&gt;)</a:t>
            </a:r>
            <a:r>
              <a:rPr lang="en-IN" sz="1600" b="0" i="0" u="none" strike="noStrike" baseline="0">
                <a:solidFill>
                  <a:srgbClr val="DCDCDC"/>
                </a:solidFill>
                <a:latin typeface="Cambria" panose="02040503050406030204" pitchFamily="18" charset="0"/>
              </a:rPr>
              <a:t> </a:t>
            </a:r>
          </a:p>
          <a:p>
            <a:pPr marR="0" algn="l" rtl="0"/>
            <a:r>
              <a:rPr lang="en-IN" sz="1600">
                <a:solidFill>
                  <a:srgbClr val="DCDCDC"/>
                </a:solidFill>
                <a:latin typeface="Cambria" panose="02040503050406030204" pitchFamily="18" charset="0"/>
              </a:rPr>
              <a:t>		</a:t>
            </a:r>
            <a:r>
              <a:rPr lang="en-IN" sz="1600" b="0" i="0" u="none" strike="noStrike" baseline="0">
                <a:solidFill>
                  <a:srgbClr val="82B7E1"/>
                </a:solidFill>
                <a:latin typeface="JetBrains Mono" pitchFamily="2" charset="0"/>
              </a:rPr>
              <a:t>String</a:t>
            </a:r>
            <a:r>
              <a:rPr lang="en-IN" sz="1600" b="0" i="0" u="none" strike="noStrike" baseline="0">
                <a:solidFill>
                  <a:srgbClr val="FFFFFF"/>
                </a:solidFill>
                <a:latin typeface="JetBrains Mono" pitchFamily="2" charset="0"/>
              </a:rPr>
              <a:t>(</a:t>
            </a:r>
            <a:r>
              <a:rPr lang="en-IN" sz="1600" b="0" i="0" u="none" strike="noStrike" baseline="0" err="1">
                <a:solidFill>
                  <a:srgbClr val="D5A2DF"/>
                </a:solidFill>
                <a:latin typeface="JetBrains Mono" pitchFamily="2" charset="0"/>
              </a:rPr>
              <a:t>const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U</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&amp;</a:t>
            </a:r>
            <a:r>
              <a:rPr lang="en-IN" sz="1600" b="0" i="0" u="none" strike="noStrike" baseline="0">
                <a:solidFill>
                  <a:srgbClr val="C8C8C8"/>
                </a:solidFill>
                <a:latin typeface="JetBrains Mono" pitchFamily="2" charset="0"/>
              </a:rPr>
              <a:t>u</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err="1">
                <a:solidFill>
                  <a:srgbClr val="61DC67"/>
                </a:solidFill>
                <a:latin typeface="JetBrains Mono" pitchFamily="2" charset="0"/>
              </a:rPr>
              <a:t>m_str</a:t>
            </a:r>
            <a:r>
              <a:rPr lang="en-IN" sz="1600" b="0" i="0" u="none" strike="noStrike" baseline="0">
                <a:solidFill>
                  <a:srgbClr val="FFFFFF"/>
                </a:solidFill>
                <a:latin typeface="JetBrains Mono" pitchFamily="2" charset="0"/>
              </a:rPr>
              <a:t>{</a:t>
            </a:r>
            <a:r>
              <a:rPr lang="en-IN" sz="1600" b="0" i="0" u="none" strike="noStrike" baseline="0">
                <a:solidFill>
                  <a:srgbClr val="C8C8C8"/>
                </a:solidFill>
                <a:latin typeface="JetBrains Mono" pitchFamily="2" charset="0"/>
              </a:rPr>
              <a:t>u</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private</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556B2F"/>
                </a:solidFill>
                <a:latin typeface="JetBrains Mono" pitchFamily="2" charset="0"/>
              </a:rPr>
              <a:t>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61DC67"/>
                </a:solidFill>
                <a:latin typeface="JetBrains Mono" pitchFamily="2" charset="0"/>
              </a:rPr>
              <a:t>m_str</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
        <p:nvSpPr>
          <p:cNvPr id="6" name="TextBox 5">
            <a:extLst>
              <a:ext uri="{FF2B5EF4-FFF2-40B4-BE49-F238E27FC236}">
                <a16:creationId xmlns:a16="http://schemas.microsoft.com/office/drawing/2014/main" id="{7BE8798E-BFFF-4D75-B494-8AA15FD1BA74}"/>
              </a:ext>
            </a:extLst>
          </p:cNvPr>
          <p:cNvSpPr txBox="1"/>
          <p:nvPr/>
        </p:nvSpPr>
        <p:spPr>
          <a:xfrm>
            <a:off x="6246834" y="2847119"/>
            <a:ext cx="5422204" cy="2031325"/>
          </a:xfrm>
          <a:prstGeom prst="rect">
            <a:avLst/>
          </a:prstGeom>
          <a:solidFill>
            <a:schemeClr val="bg1">
              <a:lumMod val="95000"/>
              <a:lumOff val="5000"/>
            </a:schemeClr>
          </a:solidFill>
        </p:spPr>
        <p:txBody>
          <a:bodyPr wrap="square">
            <a:spAutoFit/>
          </a:bodyPr>
          <a:lstStyle/>
          <a:p>
            <a:pPr marR="0" algn="l" rtl="0"/>
            <a:r>
              <a:rPr lang="en-US" sz="1400" b="0" i="0" u="none" strike="noStrike" baseline="0">
                <a:solidFill>
                  <a:srgbClr val="D5A2DF"/>
                </a:solidFill>
                <a:latin typeface="JetBrains Mono" pitchFamily="2" charset="0"/>
              </a:rPr>
              <a:t>void</a:t>
            </a:r>
            <a:r>
              <a:rPr lang="en-US" sz="1400" b="0" i="0" u="none" strike="noStrike" baseline="0">
                <a:solidFill>
                  <a:srgbClr val="DCDCDC"/>
                </a:solidFill>
                <a:latin typeface="Cambria" panose="02040503050406030204" pitchFamily="18" charset="0"/>
              </a:rPr>
              <a:t> </a:t>
            </a:r>
            <a:r>
              <a:rPr lang="en-US" sz="1400" b="0" i="0" u="none" strike="noStrike" baseline="0" err="1">
                <a:solidFill>
                  <a:srgbClr val="7B6FC4"/>
                </a:solidFill>
                <a:latin typeface="JetBrains Mono" pitchFamily="2" charset="0"/>
              </a:rPr>
              <a:t>PrintString</a:t>
            </a:r>
            <a:r>
              <a:rPr lang="en-US" sz="1400" b="0" i="0" u="none" strike="noStrike" baseline="0">
                <a:solidFill>
                  <a:srgbClr val="FFFFFF"/>
                </a:solidFill>
                <a:latin typeface="JetBrains Mono" pitchFamily="2" charset="0"/>
              </a:rPr>
              <a:t>(</a:t>
            </a:r>
            <a:r>
              <a:rPr lang="en-US" sz="1400" b="0" i="0" u="none" strike="noStrike" baseline="0">
                <a:solidFill>
                  <a:srgbClr val="D5A2DF"/>
                </a:solidFill>
                <a:latin typeface="JetBrains Mono" pitchFamily="2" charset="0"/>
              </a:rPr>
              <a:t>const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C5503"/>
                </a:solidFill>
                <a:latin typeface="JetBrains Mono" pitchFamily="2" charset="0"/>
              </a:rPr>
              <a:t>String</a:t>
            </a:r>
            <a:r>
              <a:rPr lang="en-US" sz="1400" b="0" i="0" u="none" strike="noStrike" baseline="0">
                <a:solidFill>
                  <a:srgbClr val="FFFFFF"/>
                </a:solidFill>
                <a:latin typeface="JetBrains Mono" pitchFamily="2" charset="0"/>
              </a:rPr>
              <a:t>&lt;</a:t>
            </a:r>
            <a:r>
              <a:rPr lang="en-US" sz="1400" b="0" i="0" u="none" strike="noStrike" baseline="0">
                <a:solidFill>
                  <a:srgbClr val="CAC751"/>
                </a:solidFill>
                <a:latin typeface="JetBrains Mono" pitchFamily="2" charset="0"/>
              </a:rPr>
              <a:t>std</a:t>
            </a:r>
            <a:r>
              <a:rPr lang="en-US" sz="1400" b="0" i="0" u="none" strike="noStrike" baseline="0">
                <a:solidFill>
                  <a:srgbClr val="FFFFFF"/>
                </a:solidFill>
                <a:latin typeface="JetBrains Mono" pitchFamily="2" charset="0"/>
              </a:rPr>
              <a:t>::</a:t>
            </a:r>
            <a:r>
              <a:rPr lang="en-US" sz="1400" b="0" i="0" u="none" strike="noStrike" baseline="0">
                <a:solidFill>
                  <a:srgbClr val="008B8B"/>
                </a:solidFill>
                <a:latin typeface="JetBrains Mono" pitchFamily="2" charset="0"/>
              </a:rPr>
              <a:t>string</a:t>
            </a:r>
            <a:r>
              <a:rPr lang="en-US" sz="1400" b="0" i="0" u="none" strike="noStrike" baseline="0">
                <a:solidFill>
                  <a:srgbClr val="FFFFFF"/>
                </a:solidFill>
                <a:latin typeface="JetBrains Mono" pitchFamily="2" charset="0"/>
              </a:rPr>
              <a:t>&gt;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&amp;</a:t>
            </a:r>
            <a:r>
              <a:rPr lang="en-US" sz="1400" b="0" i="0" u="none" strike="noStrike" baseline="0">
                <a:solidFill>
                  <a:srgbClr val="C8C8C8"/>
                </a:solidFill>
                <a:latin typeface="JetBrains Mono" pitchFamily="2" charset="0"/>
              </a:rPr>
              <a:t>n</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p>
          <a:p>
            <a:pPr marR="0" algn="l" rtl="0"/>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7B6FC4"/>
                </a:solidFill>
                <a:latin typeface="JetBrains Mono" pitchFamily="2" charset="0"/>
              </a:rPr>
              <a:t>main</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7B6FC4"/>
                </a:solidFill>
                <a:latin typeface="JetBrains Mono" pitchFamily="2" charset="0"/>
              </a:rPr>
              <a:t>PrintString</a:t>
            </a:r>
            <a:r>
              <a:rPr lang="en-IN" sz="1400" b="0" i="0" u="none" strike="noStrike" baseline="0">
                <a:solidFill>
                  <a:srgbClr val="FFFFFF"/>
                </a:solidFill>
                <a:latin typeface="JetBrains Mono" pitchFamily="2" charset="0"/>
              </a:rPr>
              <a:t>(</a:t>
            </a:r>
            <a:r>
              <a:rPr lang="en-IN" sz="1400" b="0" i="0" u="none" strike="noStrike" baseline="0">
                <a:solidFill>
                  <a:srgbClr val="A31515"/>
                </a:solidFill>
                <a:latin typeface="JetBrains Mono" pitchFamily="2" charset="0"/>
              </a:rPr>
              <a:t>"</a:t>
            </a:r>
            <a:r>
              <a:rPr lang="en-IN" sz="1400" b="0" i="0" u="none" strike="noStrike" baseline="0">
                <a:solidFill>
                  <a:srgbClr val="C3E88D"/>
                </a:solidFill>
                <a:latin typeface="JetBrains Mono" pitchFamily="2" charset="0"/>
              </a:rPr>
              <a:t>Hello</a:t>
            </a:r>
            <a:r>
              <a:rPr lang="en-IN" sz="1400" b="0" i="0" u="none" strike="noStrike" baseline="0">
                <a:solidFill>
                  <a:srgbClr val="A31515"/>
                </a:solidFill>
                <a:latin typeface="JetBrains Mono" pitchFamily="2" charset="0"/>
              </a:rPr>
              <a:t>"</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	</a:t>
            </a:r>
            <a:r>
              <a:rPr lang="en-IN" sz="1400" b="0" i="0" u="none" strike="noStrike" baseline="0">
                <a:solidFill>
                  <a:srgbClr val="DCDCDC"/>
                </a:solidFill>
                <a:latin typeface="JetBrains Mono" pitchFamily="2" charset="0"/>
              </a:rPr>
              <a:t>	</a:t>
            </a:r>
            <a:r>
              <a:rPr lang="en-IN" sz="1200" b="0" i="1" u="none" strike="noStrike" baseline="0">
                <a:solidFill>
                  <a:srgbClr val="7E7E7E"/>
                </a:solidFill>
                <a:latin typeface="JetBrains Mono" pitchFamily="2" charset="0"/>
              </a:rPr>
              <a:t>//</a:t>
            </a:r>
            <a:r>
              <a:rPr lang="en-IN" sz="1200" b="0" i="1" u="none" strike="noStrike" baseline="0" err="1">
                <a:solidFill>
                  <a:srgbClr val="7E7E7E"/>
                </a:solidFill>
                <a:latin typeface="JetBrains Mono" pitchFamily="2" charset="0"/>
              </a:rPr>
              <a:t>const</a:t>
            </a:r>
            <a:r>
              <a:rPr lang="en-IN" sz="1200" b="0" i="1" u="none" strike="noStrike" baseline="0">
                <a:solidFill>
                  <a:srgbClr val="7E7E7E"/>
                </a:solidFill>
                <a:latin typeface="Cambria" panose="02040503050406030204" pitchFamily="18" charset="0"/>
              </a:rPr>
              <a:t> </a:t>
            </a:r>
            <a:r>
              <a:rPr lang="en-IN" sz="1200" b="0" i="1" u="none" strike="noStrike" baseline="0">
                <a:solidFill>
                  <a:srgbClr val="7E7E7E"/>
                </a:solidFill>
                <a:latin typeface="JetBrains Mono" pitchFamily="2" charset="0"/>
              </a:rPr>
              <a:t>char</a:t>
            </a:r>
            <a:r>
              <a:rPr lang="en-IN" sz="1200" b="0" i="1" u="none" strike="noStrike" baseline="0">
                <a:solidFill>
                  <a:srgbClr val="7E7E7E"/>
                </a:solidFill>
                <a:latin typeface="Cambria" panose="02040503050406030204" pitchFamily="18" charset="0"/>
              </a:rPr>
              <a:t> </a:t>
            </a:r>
            <a:r>
              <a:rPr lang="en-IN" sz="1200" b="0" i="1" u="none" strike="noStrike" baseline="0">
                <a:solidFill>
                  <a:srgbClr val="7E7E7E"/>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7B6FC4"/>
                </a:solidFill>
                <a:latin typeface="JetBrains Mono" pitchFamily="2" charset="0"/>
              </a:rPr>
              <a:t>PrintString</a:t>
            </a:r>
            <a:r>
              <a:rPr lang="en-IN" sz="1400" b="0" i="0" u="none" strike="noStrike" baseline="0">
                <a:solidFill>
                  <a:srgbClr val="FFFFFF"/>
                </a:solidFill>
                <a:latin typeface="JetBrains Mono" pitchFamily="2" charset="0"/>
              </a:rPr>
              <a:t>(</a:t>
            </a:r>
            <a:r>
              <a:rPr lang="en-IN" sz="1400" b="0" i="0" u="none" strike="noStrike" baseline="0">
                <a:solidFill>
                  <a:srgbClr val="C3E88D"/>
                </a:solidFill>
                <a:latin typeface="JetBrains Mono" pitchFamily="2" charset="0"/>
              </a:rPr>
              <a:t>"</a:t>
            </a:r>
            <a:r>
              <a:rPr lang="en-IN" sz="1400" b="0" i="0" u="none" strike="noStrike" baseline="0" err="1">
                <a:solidFill>
                  <a:srgbClr val="C3E88D"/>
                </a:solidFill>
                <a:latin typeface="JetBrains Mono" pitchFamily="2" charset="0"/>
              </a:rPr>
              <a:t>Hello"</a:t>
            </a:r>
            <a:r>
              <a:rPr lang="en-IN" sz="1400" b="0" i="0" u="none" strike="noStrike" baseline="0" err="1">
                <a:solidFill>
                  <a:srgbClr val="7B6FC4"/>
                </a:solidFill>
                <a:latin typeface="JetBrains Mono" pitchFamily="2" charset="0"/>
              </a:rPr>
              <a:t>s</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JetBrains Mono" pitchFamily="2" charset="0"/>
              </a:rPr>
              <a:t>	</a:t>
            </a:r>
            <a:r>
              <a:rPr lang="en-IN" sz="1200" b="0" i="1" u="none" strike="noStrike" baseline="0">
                <a:solidFill>
                  <a:srgbClr val="7E7E7E"/>
                </a:solidFill>
                <a:latin typeface="JetBrains Mono" pitchFamily="2" charset="0"/>
              </a:rPr>
              <a:t>//std::string</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7B6FC4"/>
                </a:solidFill>
                <a:latin typeface="JetBrains Mono" pitchFamily="2" charset="0"/>
              </a:rPr>
              <a:t>PrintString</a:t>
            </a:r>
            <a:r>
              <a:rPr lang="en-IN" sz="1400" b="0" i="0" u="none" strike="noStrike" baseline="0">
                <a:solidFill>
                  <a:srgbClr val="FFFFFF"/>
                </a:solidFill>
                <a:latin typeface="JetBrains Mono" pitchFamily="2" charset="0"/>
              </a:rPr>
              <a:t>(</a:t>
            </a:r>
            <a:r>
              <a:rPr lang="en-IN" sz="1400" b="0" i="0" u="none" strike="noStrike" baseline="0">
                <a:solidFill>
                  <a:srgbClr val="C3E88D"/>
                </a:solidFill>
                <a:latin typeface="JetBrains Mono" pitchFamily="2" charset="0"/>
              </a:rPr>
              <a:t>"</a:t>
            </a:r>
            <a:r>
              <a:rPr lang="en-IN" sz="1400" b="0" i="0" u="none" strike="noStrike" baseline="0" err="1">
                <a:solidFill>
                  <a:srgbClr val="C3E88D"/>
                </a:solidFill>
                <a:latin typeface="JetBrains Mono" pitchFamily="2" charset="0"/>
              </a:rPr>
              <a:t>Hello"</a:t>
            </a:r>
            <a:r>
              <a:rPr lang="en-IN" sz="1400" b="0" i="0" u="none" strike="noStrike" baseline="0" err="1">
                <a:solidFill>
                  <a:srgbClr val="7B6FC4"/>
                </a:solidFill>
                <a:latin typeface="JetBrains Mono" pitchFamily="2" charset="0"/>
              </a:rPr>
              <a:t>sv</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JetBrains Mono" pitchFamily="2" charset="0"/>
              </a:rPr>
              <a:t>	</a:t>
            </a:r>
            <a:r>
              <a:rPr lang="en-IN" sz="1200" b="0" i="1" u="none" strike="noStrike" baseline="0">
                <a:solidFill>
                  <a:srgbClr val="7E7E7E"/>
                </a:solidFill>
                <a:latin typeface="JetBrains Mono" pitchFamily="2" charset="0"/>
              </a:rPr>
              <a:t>//std::</a:t>
            </a:r>
            <a:r>
              <a:rPr lang="en-IN" sz="1200" b="0" i="1" u="none" strike="noStrike" baseline="0" err="1">
                <a:solidFill>
                  <a:srgbClr val="7E7E7E"/>
                </a:solidFill>
                <a:latin typeface="JetBrains Mono" pitchFamily="2" charset="0"/>
              </a:rPr>
              <a:t>string_view</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p:txBody>
      </p:sp>
      <p:sp>
        <p:nvSpPr>
          <p:cNvPr id="7" name="Rectangle 6">
            <a:extLst>
              <a:ext uri="{FF2B5EF4-FFF2-40B4-BE49-F238E27FC236}">
                <a16:creationId xmlns:a16="http://schemas.microsoft.com/office/drawing/2014/main" id="{66815076-2936-44F7-B91E-37389290A3B6}"/>
              </a:ext>
            </a:extLst>
          </p:cNvPr>
          <p:cNvSpPr/>
          <p:nvPr/>
        </p:nvSpPr>
        <p:spPr>
          <a:xfrm>
            <a:off x="7999782" y="4366538"/>
            <a:ext cx="1231900" cy="3056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Tree>
    <p:extLst>
      <p:ext uri="{BB962C8B-B14F-4D97-AF65-F5344CB8AC3E}">
        <p14:creationId xmlns:p14="http://schemas.microsoft.com/office/powerpoint/2010/main" val="37430838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5620-5358-4A20-B87F-C146590096B7}"/>
              </a:ext>
            </a:extLst>
          </p:cNvPr>
          <p:cNvSpPr>
            <a:spLocks noGrp="1"/>
          </p:cNvSpPr>
          <p:nvPr>
            <p:ph type="title"/>
          </p:nvPr>
        </p:nvSpPr>
        <p:spPr/>
        <p:txBody>
          <a:bodyPr/>
          <a:lstStyle/>
          <a:p>
            <a:r>
              <a:rPr lang="en-US"/>
              <a:t>Non-type Template Parameters</a:t>
            </a:r>
            <a:endParaRPr lang="en-IN"/>
          </a:p>
        </p:txBody>
      </p:sp>
      <p:sp>
        <p:nvSpPr>
          <p:cNvPr id="4" name="Content Placeholder 3">
            <a:extLst>
              <a:ext uri="{FF2B5EF4-FFF2-40B4-BE49-F238E27FC236}">
                <a16:creationId xmlns:a16="http://schemas.microsoft.com/office/drawing/2014/main" id="{8EEFBEC9-2A88-4165-8BC0-74CA7BB6E2E0}"/>
              </a:ext>
            </a:extLst>
          </p:cNvPr>
          <p:cNvSpPr>
            <a:spLocks noGrp="1"/>
          </p:cNvSpPr>
          <p:nvPr>
            <p:ph idx="1"/>
          </p:nvPr>
        </p:nvSpPr>
        <p:spPr/>
        <p:txBody>
          <a:bodyPr>
            <a:normAutofit/>
          </a:bodyPr>
          <a:lstStyle/>
          <a:p>
            <a:r>
              <a:rPr lang="en-US"/>
              <a:t>Before C++20, non-type template parameters can be of following types</a:t>
            </a:r>
          </a:p>
          <a:p>
            <a:pPr lvl="1"/>
            <a:r>
              <a:rPr lang="en-US"/>
              <a:t>integral type</a:t>
            </a:r>
          </a:p>
          <a:p>
            <a:pPr lvl="1"/>
            <a:r>
              <a:rPr lang="en-US"/>
              <a:t>enumeration</a:t>
            </a:r>
          </a:p>
          <a:p>
            <a:pPr lvl="1"/>
            <a:r>
              <a:rPr lang="en-US"/>
              <a:t>pointers and references</a:t>
            </a:r>
          </a:p>
          <a:p>
            <a:pPr lvl="1"/>
            <a:r>
              <a:rPr lang="en-US" i="1"/>
              <a:t>std::</a:t>
            </a:r>
            <a:r>
              <a:rPr lang="en-US" i="1" err="1"/>
              <a:t>nullptr_t</a:t>
            </a:r>
            <a:endParaRPr lang="en-US" i="1"/>
          </a:p>
        </p:txBody>
      </p:sp>
    </p:spTree>
    <p:extLst>
      <p:ext uri="{BB962C8B-B14F-4D97-AF65-F5344CB8AC3E}">
        <p14:creationId xmlns:p14="http://schemas.microsoft.com/office/powerpoint/2010/main" val="42380884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D38B-9946-445E-A170-8C7AEE14C727}"/>
              </a:ext>
            </a:extLst>
          </p:cNvPr>
          <p:cNvSpPr>
            <a:spLocks noGrp="1"/>
          </p:cNvSpPr>
          <p:nvPr>
            <p:ph type="title"/>
          </p:nvPr>
        </p:nvSpPr>
        <p:spPr/>
        <p:txBody>
          <a:bodyPr/>
          <a:lstStyle/>
          <a:p>
            <a:r>
              <a:rPr lang="en-US" dirty="0"/>
              <a:t>Feature Testing Macros</a:t>
            </a:r>
            <a:endParaRPr lang="en-IN" dirty="0"/>
          </a:p>
        </p:txBody>
      </p:sp>
      <p:sp>
        <p:nvSpPr>
          <p:cNvPr id="3" name="Content Placeholder 2">
            <a:extLst>
              <a:ext uri="{FF2B5EF4-FFF2-40B4-BE49-F238E27FC236}">
                <a16:creationId xmlns:a16="http://schemas.microsoft.com/office/drawing/2014/main" id="{807D8C41-5601-4439-8259-E2A0F5815AC4}"/>
              </a:ext>
            </a:extLst>
          </p:cNvPr>
          <p:cNvSpPr>
            <a:spLocks noGrp="1"/>
          </p:cNvSpPr>
          <p:nvPr>
            <p:ph idx="1"/>
          </p:nvPr>
        </p:nvSpPr>
        <p:spPr/>
        <p:txBody>
          <a:bodyPr>
            <a:normAutofit fontScale="85000" lnSpcReduction="20000"/>
          </a:bodyPr>
          <a:lstStyle/>
          <a:p>
            <a:r>
              <a:rPr lang="en-US" dirty="0"/>
              <a:t>Preprocessor macros added in C++20 to check if C++ features are implemented by the compiler</a:t>
            </a:r>
          </a:p>
          <a:p>
            <a:r>
              <a:rPr lang="en-US" dirty="0"/>
              <a:t>Simple &amp; portable</a:t>
            </a:r>
          </a:p>
          <a:p>
            <a:r>
              <a:rPr lang="en-US" dirty="0"/>
              <a:t>Each macro expands to a string literal that represents a combination of a year &amp; month</a:t>
            </a:r>
          </a:p>
          <a:p>
            <a:r>
              <a:rPr lang="en-US" dirty="0"/>
              <a:t>Indicates when the feature was included in the working draft</a:t>
            </a:r>
            <a:endParaRPr lang="en-IN" dirty="0"/>
          </a:p>
          <a:p>
            <a:r>
              <a:rPr lang="en-US" dirty="0"/>
              <a:t>If the feature changes or updates, the macro is updated accordingly</a:t>
            </a:r>
          </a:p>
          <a:p>
            <a:r>
              <a:rPr lang="en-US" dirty="0"/>
              <a:t>If a feature is not implemented by the compiler, the macro expands to value 0 &amp; is not defined at all</a:t>
            </a:r>
          </a:p>
          <a:p>
            <a:endParaRPr lang="en-IN" dirty="0"/>
          </a:p>
        </p:txBody>
      </p:sp>
    </p:spTree>
    <p:extLst>
      <p:ext uri="{BB962C8B-B14F-4D97-AF65-F5344CB8AC3E}">
        <p14:creationId xmlns:p14="http://schemas.microsoft.com/office/powerpoint/2010/main" val="16059534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5620-5358-4A20-B87F-C146590096B7}"/>
              </a:ext>
            </a:extLst>
          </p:cNvPr>
          <p:cNvSpPr>
            <a:spLocks noGrp="1"/>
          </p:cNvSpPr>
          <p:nvPr>
            <p:ph type="title"/>
          </p:nvPr>
        </p:nvSpPr>
        <p:spPr/>
        <p:txBody>
          <a:bodyPr/>
          <a:lstStyle/>
          <a:p>
            <a:r>
              <a:rPr lang="en-US"/>
              <a:t>Non-type Template Parameters</a:t>
            </a:r>
            <a:endParaRPr lang="en-IN"/>
          </a:p>
        </p:txBody>
      </p:sp>
      <p:sp>
        <p:nvSpPr>
          <p:cNvPr id="4" name="Content Placeholder 3">
            <a:extLst>
              <a:ext uri="{FF2B5EF4-FFF2-40B4-BE49-F238E27FC236}">
                <a16:creationId xmlns:a16="http://schemas.microsoft.com/office/drawing/2014/main" id="{8EEFBEC9-2A88-4165-8BC0-74CA7BB6E2E0}"/>
              </a:ext>
            </a:extLst>
          </p:cNvPr>
          <p:cNvSpPr>
            <a:spLocks noGrp="1"/>
          </p:cNvSpPr>
          <p:nvPr>
            <p:ph idx="1"/>
          </p:nvPr>
        </p:nvSpPr>
        <p:spPr/>
        <p:txBody>
          <a:bodyPr>
            <a:normAutofit fontScale="92500" lnSpcReduction="20000"/>
          </a:bodyPr>
          <a:lstStyle/>
          <a:p>
            <a:r>
              <a:rPr lang="en-IN"/>
              <a:t>C++20 allows the following new types as non-type template parameters</a:t>
            </a:r>
          </a:p>
          <a:p>
            <a:pPr lvl="1"/>
            <a:r>
              <a:rPr lang="en-IN"/>
              <a:t>floating-point</a:t>
            </a:r>
          </a:p>
          <a:p>
            <a:pPr lvl="1"/>
            <a:r>
              <a:rPr lang="en-IN"/>
              <a:t>literal class type</a:t>
            </a:r>
          </a:p>
          <a:p>
            <a:r>
              <a:rPr lang="en-IN"/>
              <a:t>Any type that is allowed as a non-type template parameter is now called a </a:t>
            </a:r>
            <a:r>
              <a:rPr lang="en-IN" i="1"/>
              <a:t>structural type</a:t>
            </a:r>
          </a:p>
          <a:p>
            <a:r>
              <a:rPr lang="en-IN"/>
              <a:t>Because of this, we can now specify a string literal as a non-type template argument</a:t>
            </a:r>
          </a:p>
          <a:p>
            <a:r>
              <a:rPr lang="en-IN"/>
              <a:t>This literal can be accepted in a literal class non-type template parameter</a:t>
            </a:r>
          </a:p>
        </p:txBody>
      </p:sp>
    </p:spTree>
    <p:extLst>
      <p:ext uri="{BB962C8B-B14F-4D97-AF65-F5344CB8AC3E}">
        <p14:creationId xmlns:p14="http://schemas.microsoft.com/office/powerpoint/2010/main" val="143574380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B390-1F61-44F9-A3B6-B4F6C3FEF53A}"/>
              </a:ext>
            </a:extLst>
          </p:cNvPr>
          <p:cNvSpPr>
            <a:spLocks noGrp="1"/>
          </p:cNvSpPr>
          <p:nvPr>
            <p:ph type="title"/>
          </p:nvPr>
        </p:nvSpPr>
        <p:spPr/>
        <p:txBody>
          <a:bodyPr/>
          <a:lstStyle/>
          <a:p>
            <a:r>
              <a:rPr lang="en-US"/>
              <a:t>Literal Class Type</a:t>
            </a:r>
            <a:endParaRPr lang="en-IN"/>
          </a:p>
        </p:txBody>
      </p:sp>
      <p:sp>
        <p:nvSpPr>
          <p:cNvPr id="3" name="Content Placeholder 2">
            <a:extLst>
              <a:ext uri="{FF2B5EF4-FFF2-40B4-BE49-F238E27FC236}">
                <a16:creationId xmlns:a16="http://schemas.microsoft.com/office/drawing/2014/main" id="{3436B048-E0A8-4646-8DBC-247EBA3742D9}"/>
              </a:ext>
            </a:extLst>
          </p:cNvPr>
          <p:cNvSpPr>
            <a:spLocks noGrp="1"/>
          </p:cNvSpPr>
          <p:nvPr>
            <p:ph idx="1"/>
          </p:nvPr>
        </p:nvSpPr>
        <p:spPr/>
        <p:txBody>
          <a:bodyPr/>
          <a:lstStyle/>
          <a:p>
            <a:r>
              <a:rPr lang="en-US"/>
              <a:t>A literal class type has following properties</a:t>
            </a:r>
          </a:p>
          <a:p>
            <a:pPr lvl="1"/>
            <a:r>
              <a:rPr lang="en-US"/>
              <a:t>all base classes &amp; non-static data members are public &amp; non-mutable</a:t>
            </a:r>
          </a:p>
          <a:p>
            <a:pPr lvl="1"/>
            <a:r>
              <a:rPr lang="en-US"/>
              <a:t>all base classes &amp; non-static data members are structural types or arrays of these types</a:t>
            </a:r>
          </a:p>
          <a:p>
            <a:pPr lvl="1"/>
            <a:r>
              <a:rPr lang="en-US"/>
              <a:t>must have a </a:t>
            </a:r>
            <a:r>
              <a:rPr lang="en-IN" i="1" err="1"/>
              <a:t>constexpr</a:t>
            </a:r>
            <a:r>
              <a:rPr lang="en-IN"/>
              <a:t> constructor &amp; destructor</a:t>
            </a:r>
          </a:p>
        </p:txBody>
      </p:sp>
    </p:spTree>
    <p:extLst>
      <p:ext uri="{BB962C8B-B14F-4D97-AF65-F5344CB8AC3E}">
        <p14:creationId xmlns:p14="http://schemas.microsoft.com/office/powerpoint/2010/main" val="26777118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36A4-072F-42B8-9992-24E5C64EDE99}"/>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E32803E1-B6DB-4B1B-85A7-730F7060381C}"/>
              </a:ext>
            </a:extLst>
          </p:cNvPr>
          <p:cNvSpPr txBox="1"/>
          <p:nvPr/>
        </p:nvSpPr>
        <p:spPr>
          <a:xfrm>
            <a:off x="3042047" y="1890117"/>
            <a:ext cx="6107906" cy="3077766"/>
          </a:xfrm>
          <a:prstGeom prst="rect">
            <a:avLst/>
          </a:prstGeom>
          <a:solidFill>
            <a:schemeClr val="bg1">
              <a:lumMod val="95000"/>
              <a:lumOff val="5000"/>
            </a:schemeClr>
          </a:solidFill>
        </p:spPr>
        <p:txBody>
          <a:bodyPr wrap="square">
            <a:spAutoFit/>
          </a:bodyPr>
          <a:lstStyle/>
          <a:p>
            <a:pPr marR="0" algn="l" rtl="0"/>
            <a:r>
              <a:rPr lang="en-IN" sz="1600" b="0" i="1" u="none" strike="noStrike" baseline="0">
                <a:solidFill>
                  <a:srgbClr val="7E7E7E"/>
                </a:solidFill>
                <a:latin typeface="JetBrains Mono" pitchFamily="2" charset="0"/>
              </a:rPr>
              <a:t>//C++98</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template</a:t>
            </a:r>
            <a:r>
              <a:rPr lang="en-IN" sz="1800" b="0" i="0" u="none" strike="noStrike" baseline="0">
                <a:solidFill>
                  <a:srgbClr val="FFFFFF"/>
                </a:solidFill>
                <a:latin typeface="JetBrains Mono" pitchFamily="2" charset="0"/>
              </a:rPr>
              <a:t>&lt;</a:t>
            </a:r>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n</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void</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Print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A31515"/>
                </a:solidFill>
                <a:latin typeface="JetBrains Mono" pitchFamily="2" charset="0"/>
              </a:rPr>
              <a:t>'\n'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600" b="0" i="1" u="none" strike="noStrike" baseline="0">
                <a:solidFill>
                  <a:srgbClr val="7E7E7E"/>
                </a:solidFill>
                <a:latin typeface="JetBrains Mono" pitchFamily="2" charset="0"/>
              </a:rPr>
              <a:t>//C++20</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template</a:t>
            </a:r>
            <a:r>
              <a:rPr lang="en-IN" sz="1800" b="0" i="0" u="none" strike="noStrike" baseline="0">
                <a:solidFill>
                  <a:srgbClr val="FFFFFF"/>
                </a:solidFill>
                <a:latin typeface="JetBrains Mono" pitchFamily="2" charset="0"/>
              </a:rPr>
              <a:t>&lt;</a:t>
            </a:r>
            <a:r>
              <a:rPr lang="en-IN" sz="1800" b="0" i="0" u="none" strike="noStrike" baseline="0">
                <a:solidFill>
                  <a:srgbClr val="D5A2DF"/>
                </a:solidFill>
                <a:latin typeface="JetBrains Mono" pitchFamily="2" charset="0"/>
              </a:rPr>
              <a:t>float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n</a:t>
            </a:r>
            <a:r>
              <a:rPr lang="en-IN" sz="1800" b="0" i="0" u="none" strike="noStrike" baseline="0">
                <a:solidFill>
                  <a:srgbClr val="FFFFFF"/>
                </a:solidFill>
                <a:latin typeface="JetBrains Mono" pitchFamily="2" charset="0"/>
              </a:rPr>
              <a:t>&gt;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void</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Print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556B2F"/>
                </a:solidFill>
                <a:latin typeface="JetBrains Mono" pitchFamily="2" charset="0"/>
              </a:rPr>
              <a:t>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A31515"/>
                </a:solidFill>
                <a:latin typeface="JetBrains Mono" pitchFamily="2" charset="0"/>
              </a:rPr>
              <a:t>'\n'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p:txBody>
      </p:sp>
    </p:spTree>
    <p:extLst>
      <p:ext uri="{BB962C8B-B14F-4D97-AF65-F5344CB8AC3E}">
        <p14:creationId xmlns:p14="http://schemas.microsoft.com/office/powerpoint/2010/main" val="206659025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D5CF-9D34-4A3D-89C0-DB3094CC1635}"/>
              </a:ext>
            </a:extLst>
          </p:cNvPr>
          <p:cNvSpPr>
            <a:spLocks noGrp="1"/>
          </p:cNvSpPr>
          <p:nvPr>
            <p:ph type="title"/>
          </p:nvPr>
        </p:nvSpPr>
        <p:spPr/>
        <p:txBody>
          <a:bodyPr/>
          <a:lstStyle/>
          <a:p>
            <a:r>
              <a:rPr lang="en-US"/>
              <a:t>Example : Literal Type</a:t>
            </a:r>
            <a:endParaRPr lang="en-IN"/>
          </a:p>
        </p:txBody>
      </p:sp>
      <p:sp>
        <p:nvSpPr>
          <p:cNvPr id="5" name="TextBox 4">
            <a:extLst>
              <a:ext uri="{FF2B5EF4-FFF2-40B4-BE49-F238E27FC236}">
                <a16:creationId xmlns:a16="http://schemas.microsoft.com/office/drawing/2014/main" id="{097CC37D-96F8-444B-A847-F27FA92AFF55}"/>
              </a:ext>
            </a:extLst>
          </p:cNvPr>
          <p:cNvSpPr txBox="1"/>
          <p:nvPr/>
        </p:nvSpPr>
        <p:spPr>
          <a:xfrm>
            <a:off x="2786062" y="2623135"/>
            <a:ext cx="6619876" cy="2800767"/>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008B8B"/>
                </a:solidFill>
                <a:latin typeface="JetBrains Mono" pitchFamily="2" charset="0"/>
              </a:rPr>
              <a:t>size_t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size</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struct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008B8B"/>
                </a:solidFill>
                <a:latin typeface="JetBrains Mono" pitchFamily="2" charset="0"/>
              </a:rPr>
              <a:t>StringLiteral</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D5A2DF"/>
                </a:solidFill>
                <a:latin typeface="JetBrains Mono" pitchFamily="2" charset="0"/>
              </a:rPr>
              <a:t>char</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05DCDC"/>
                </a:solidFill>
                <a:latin typeface="JetBrains Mono" pitchFamily="2" charset="0"/>
              </a:rPr>
              <a:t>m_Str</a:t>
            </a:r>
            <a:r>
              <a:rPr lang="en-IN" sz="1600" b="0" i="0" u="none" strike="noStrike" baseline="0">
                <a:solidFill>
                  <a:srgbClr val="FFFFFF"/>
                </a:solidFill>
                <a:latin typeface="JetBrains Mono" pitchFamily="2" charset="0"/>
              </a:rPr>
              <a:t>[</a:t>
            </a:r>
            <a:r>
              <a:rPr lang="en-IN" sz="1600" b="0" i="0" u="none" strike="noStrike" baseline="0">
                <a:solidFill>
                  <a:srgbClr val="556B2F"/>
                </a:solidFill>
                <a:latin typeface="JetBrains Mono" pitchFamily="2" charset="0"/>
              </a:rPr>
              <a:t>size</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err="1">
                <a:solidFill>
                  <a:srgbClr val="D5A2DF"/>
                </a:solidFill>
                <a:latin typeface="JetBrains Mono" pitchFamily="2" charset="0"/>
              </a:rPr>
              <a:t>constexpr</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82B7E1"/>
                </a:solidFill>
                <a:latin typeface="JetBrains Mono" pitchFamily="2" charset="0"/>
              </a:rPr>
              <a:t>StringLiteral</a:t>
            </a:r>
            <a:r>
              <a:rPr lang="en-US" sz="1600" b="0" i="0" u="none" strike="noStrike" baseline="0">
                <a:solidFill>
                  <a:srgbClr val="FFFFFF"/>
                </a:solidFill>
                <a:latin typeface="JetBrains Mono" pitchFamily="2" charset="0"/>
              </a:rPr>
              <a:t>(</a:t>
            </a:r>
            <a:r>
              <a:rPr lang="en-US" sz="1600" b="0" i="0" u="none" strike="noStrike" baseline="0">
                <a:solidFill>
                  <a:srgbClr val="D5A2DF"/>
                </a:solidFill>
                <a:latin typeface="JetBrains Mono" pitchFamily="2" charset="0"/>
              </a:rPr>
              <a:t>const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D5A2DF"/>
                </a:solidFill>
                <a:latin typeface="JetBrains Mono" pitchFamily="2" charset="0"/>
              </a:rPr>
              <a:t>char</a:t>
            </a:r>
            <a:r>
              <a:rPr lang="en-US" sz="1600" b="0" i="0" u="none" strike="noStrike" baseline="0">
                <a:solidFill>
                  <a:srgbClr val="FFFFFF"/>
                </a:solidFill>
                <a:latin typeface="JetBrains Mono" pitchFamily="2" charset="0"/>
              </a:rPr>
              <a:t>(&amp;</a:t>
            </a:r>
            <a:r>
              <a:rPr lang="en-US" sz="1600" b="0" i="0" u="none" strike="noStrike" baseline="0">
                <a:solidFill>
                  <a:srgbClr val="C8C8C8"/>
                </a:solidFill>
                <a:latin typeface="JetBrains Mono" pitchFamily="2" charset="0"/>
              </a:rPr>
              <a:t>str</a:t>
            </a:r>
            <a:r>
              <a:rPr lang="en-US" sz="1600" b="0" i="0" u="none" strike="noStrike" baseline="0">
                <a:solidFill>
                  <a:srgbClr val="FFFFFF"/>
                </a:solidFill>
                <a:latin typeface="JetBrains Mono" pitchFamily="2" charset="0"/>
              </a:rPr>
              <a:t>)[</a:t>
            </a:r>
            <a:r>
              <a:rPr lang="en-US" sz="1600" b="0" i="0" u="none" strike="noStrike" baseline="0">
                <a:solidFill>
                  <a:srgbClr val="556B2F"/>
                </a:solidFill>
                <a:latin typeface="JetBrains Mono" pitchFamily="2" charset="0"/>
              </a:rPr>
              <a:t>size</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a:solidFill>
                  <a:srgbClr val="7B6FC4"/>
                </a:solidFill>
                <a:latin typeface="JetBrains Mono" pitchFamily="2" charset="0"/>
              </a:rPr>
              <a:t>copy</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str</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C8C8C8"/>
                </a:solidFill>
                <a:latin typeface="JetBrains Mono" pitchFamily="2" charset="0"/>
              </a:rPr>
              <a:t>str</a:t>
            </a:r>
            <a:r>
              <a:rPr lang="en-US" sz="1600" b="0" i="0" u="none" strike="noStrike" baseline="0" err="1">
                <a:solidFill>
                  <a:srgbClr val="FFFFFF"/>
                </a:solidFill>
                <a:latin typeface="JetBrains Mono" pitchFamily="2" charset="0"/>
              </a:rPr>
              <a:t>+</a:t>
            </a:r>
            <a:r>
              <a:rPr lang="en-US" sz="1600" b="0" i="0" u="none" strike="noStrike" baseline="0" err="1">
                <a:solidFill>
                  <a:srgbClr val="556B2F"/>
                </a:solidFill>
                <a:latin typeface="JetBrains Mono" pitchFamily="2" charset="0"/>
              </a:rPr>
              <a:t>size</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05DCDC"/>
                </a:solidFill>
                <a:latin typeface="JetBrains Mono" pitchFamily="2" charset="0"/>
              </a:rPr>
              <a:t>m_Str</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DCDCDC"/>
                </a:solidFill>
                <a:latin typeface="JetBrains Mono" pitchFamily="2" charset="0"/>
              </a:rPr>
              <a:t>	</a:t>
            </a:r>
            <a:r>
              <a:rPr lang="en-IN" sz="1600" b="0" i="0" u="none" strike="noStrike" baseline="0" err="1">
                <a:solidFill>
                  <a:srgbClr val="D5A2DF"/>
                </a:solidFill>
                <a:latin typeface="JetBrains Mono" pitchFamily="2" charset="0"/>
              </a:rPr>
              <a:t>constexpr</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008B8B"/>
                </a:solidFill>
                <a:latin typeface="JetBrains Mono" pitchFamily="2" charset="0"/>
              </a:rPr>
              <a:t>size_t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82B7E1"/>
                </a:solidFill>
                <a:latin typeface="JetBrains Mono" pitchFamily="2" charset="0"/>
              </a:rPr>
              <a:t>Size</a:t>
            </a:r>
            <a:r>
              <a:rPr lang="en-IN" sz="1600" b="0" i="0" u="none" strike="noStrike" baseline="0">
                <a:solidFill>
                  <a:srgbClr val="FFFFFF"/>
                </a:solidFill>
                <a:latin typeface="JetBrains Mono" pitchFamily="2" charset="0"/>
              </a:rPr>
              <a:t>()</a:t>
            </a:r>
            <a:r>
              <a:rPr lang="en-IN" sz="1600" b="0" i="0" u="none" strike="noStrike" baseline="0" err="1">
                <a:solidFill>
                  <a:srgbClr val="D5A2DF"/>
                </a:solidFill>
                <a:latin typeface="JetBrains Mono" pitchFamily="2" charset="0"/>
              </a:rPr>
              <a:t>const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return</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size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Tree>
    <p:extLst>
      <p:ext uri="{BB962C8B-B14F-4D97-AF65-F5344CB8AC3E}">
        <p14:creationId xmlns:p14="http://schemas.microsoft.com/office/powerpoint/2010/main" val="9828568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8BBF-69C2-4E97-84FB-53D7EFF2AA83}"/>
              </a:ext>
            </a:extLst>
          </p:cNvPr>
          <p:cNvSpPr>
            <a:spLocks noGrp="1"/>
          </p:cNvSpPr>
          <p:nvPr>
            <p:ph type="title"/>
          </p:nvPr>
        </p:nvSpPr>
        <p:spPr/>
        <p:txBody>
          <a:bodyPr/>
          <a:lstStyle/>
          <a:p>
            <a:r>
              <a:rPr lang="en-US"/>
              <a:t>Example</a:t>
            </a:r>
            <a:endParaRPr lang="en-IN"/>
          </a:p>
        </p:txBody>
      </p:sp>
      <p:sp>
        <p:nvSpPr>
          <p:cNvPr id="5" name="TextBox 4">
            <a:extLst>
              <a:ext uri="{FF2B5EF4-FFF2-40B4-BE49-F238E27FC236}">
                <a16:creationId xmlns:a16="http://schemas.microsoft.com/office/drawing/2014/main" id="{6D5D2E27-BBE9-4A96-A1B0-C022FB057D9D}"/>
              </a:ext>
            </a:extLst>
          </p:cNvPr>
          <p:cNvSpPr txBox="1"/>
          <p:nvPr/>
        </p:nvSpPr>
        <p:spPr>
          <a:xfrm>
            <a:off x="5603379" y="2623135"/>
            <a:ext cx="6385917" cy="2800767"/>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7B6FC4"/>
                </a:solidFill>
                <a:latin typeface="JetBrains Mono" pitchFamily="2" charset="0"/>
              </a:rPr>
              <a:t>main</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7B6FC4"/>
                </a:solidFill>
                <a:latin typeface="JetBrains Mono" pitchFamily="2" charset="0"/>
              </a:rPr>
              <a:t>Operate</a:t>
            </a:r>
            <a:r>
              <a:rPr lang="en-IN" sz="1600" b="0" i="0" u="none" strike="noStrike" baseline="0">
                <a:solidFill>
                  <a:srgbClr val="FFFFFF"/>
                </a:solidFill>
                <a:latin typeface="JetBrains Mono" pitchFamily="2" charset="0"/>
              </a:rPr>
              <a:t>&lt;</a:t>
            </a:r>
            <a:r>
              <a:rPr lang="en-IN" sz="1600" b="0" i="0" u="none" strike="noStrike" baseline="0">
                <a:solidFill>
                  <a:srgbClr val="A31515"/>
                </a:solidFill>
                <a:latin typeface="JetBrains Mono" pitchFamily="2" charset="0"/>
              </a:rPr>
              <a:t>"</a:t>
            </a:r>
            <a:r>
              <a:rPr lang="en-IN" sz="1600" b="0" i="0" u="none" strike="noStrike" baseline="0">
                <a:solidFill>
                  <a:srgbClr val="C3E88D"/>
                </a:solidFill>
                <a:latin typeface="JetBrains Mono" pitchFamily="2" charset="0"/>
              </a:rPr>
              <a:t>Hello</a:t>
            </a:r>
            <a:r>
              <a:rPr lang="en-IN" sz="1600" b="0" i="0" u="none" strike="noStrike" baseline="0">
                <a:solidFill>
                  <a:srgbClr val="A31515"/>
                </a:solidFill>
                <a:latin typeface="JetBrains Mono" pitchFamily="2" charset="0"/>
              </a:rPr>
              <a:t>"</a:t>
            </a:r>
            <a:r>
              <a:rPr lang="en-IN" sz="1600" b="0" i="0" u="none" strike="noStrike" baseline="0">
                <a:solidFill>
                  <a:srgbClr val="FFFFFF"/>
                </a:solidFill>
                <a:latin typeface="JetBrains Mono" pitchFamily="2" charset="0"/>
              </a:rPr>
              <a:t>&gt;()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7B6FC4"/>
                </a:solidFill>
                <a:latin typeface="JetBrains Mono" pitchFamily="2" charset="0"/>
              </a:rPr>
              <a:t>Operate</a:t>
            </a:r>
            <a:r>
              <a:rPr lang="en-US" sz="1600" b="0" i="0" u="none" strike="noStrike" baseline="0">
                <a:solidFill>
                  <a:srgbClr val="FFFFFF"/>
                </a:solidFill>
                <a:latin typeface="JetBrains Mono" pitchFamily="2" charset="0"/>
              </a:rPr>
              <a:t>&lt;</a:t>
            </a:r>
            <a:r>
              <a:rPr lang="en-US" sz="1600" b="0" i="0" u="none" strike="noStrike" baseline="0">
                <a:solidFill>
                  <a:srgbClr val="A31515"/>
                </a:solidFill>
                <a:latin typeface="JetBrains Mono" pitchFamily="2" charset="0"/>
              </a:rPr>
              <a:t>R"(</a:t>
            </a:r>
            <a:r>
              <a:rPr lang="en-US" sz="1600" b="0" i="0" u="none" strike="noStrike" baseline="0">
                <a:solidFill>
                  <a:srgbClr val="C3E88D"/>
                </a:solidFill>
                <a:latin typeface="JetBrains Mono" pitchFamily="2" charset="0"/>
              </a:rPr>
              <a:t>By</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supporting</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non-type</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template</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parameters</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of</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class</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type,</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we</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can</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represent</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compile-time</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C3E88D"/>
                </a:solidFill>
                <a:latin typeface="JetBrains Mono" pitchFamily="2" charset="0"/>
              </a:rPr>
              <a:t>strings</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as</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objects</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of</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class</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type</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containing</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an</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array</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of</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characters</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(e.g.</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a</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std::fixed_-</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C3E88D"/>
                </a:solidFill>
                <a:latin typeface="JetBrains Mono" pitchFamily="2" charset="0"/>
              </a:rPr>
              <a:t>string[P0259R0]),</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making</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the</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string</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content</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part</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of</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the</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value</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of</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the</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non-type</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template</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C3E88D"/>
                </a:solidFill>
                <a:latin typeface="JetBrains Mono" pitchFamily="2" charset="0"/>
              </a:rPr>
              <a:t>parameter</a:t>
            </a:r>
            <a:r>
              <a:rPr lang="en-IN" sz="1600" b="0" i="0" u="none" strike="noStrike" baseline="0">
                <a:solidFill>
                  <a:srgbClr val="A31515"/>
                </a:solidFill>
                <a:latin typeface="JetBrains Mono" pitchFamily="2" charset="0"/>
              </a:rPr>
              <a:t>)"</a:t>
            </a:r>
            <a:r>
              <a:rPr lang="en-IN" sz="1600" b="0" i="0" u="none" strike="noStrike" baseline="0">
                <a:solidFill>
                  <a:srgbClr val="FFFFFF"/>
                </a:solidFill>
                <a:latin typeface="JetBrains Mono" pitchFamily="2" charset="0"/>
              </a:rPr>
              <a:t>&gt;()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
        <p:nvSpPr>
          <p:cNvPr id="6" name="TextBox 5">
            <a:extLst>
              <a:ext uri="{FF2B5EF4-FFF2-40B4-BE49-F238E27FC236}">
                <a16:creationId xmlns:a16="http://schemas.microsoft.com/office/drawing/2014/main" id="{5F4EB5F5-925D-4F19-89C0-FC3707875552}"/>
              </a:ext>
            </a:extLst>
          </p:cNvPr>
          <p:cNvSpPr txBox="1"/>
          <p:nvPr/>
        </p:nvSpPr>
        <p:spPr>
          <a:xfrm>
            <a:off x="202704" y="1954956"/>
            <a:ext cx="5175647" cy="2308324"/>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008B8B"/>
                </a:solidFill>
                <a:latin typeface="JetBrains Mono" pitchFamily="2" charset="0"/>
              </a:rPr>
              <a:t>StringLiteral</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str</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void</a:t>
            </a:r>
            <a:r>
              <a:rPr lang="en-IN" sz="1600" b="0" i="0" u="none" strike="noStrike" baseline="0">
                <a:solidFill>
                  <a:srgbClr val="DCDCDC"/>
                </a:solidFill>
                <a:latin typeface="Cambria" panose="02040503050406030204" pitchFamily="18" charset="0"/>
              </a:rPr>
              <a:t> </a:t>
            </a:r>
            <a:r>
              <a:rPr lang="en-IN" sz="1600" b="0" i="0" u="none" strike="noStrike" baseline="0">
                <a:solidFill>
                  <a:srgbClr val="7B6FC4"/>
                </a:solidFill>
                <a:latin typeface="JetBrains Mono" pitchFamily="2" charset="0"/>
              </a:rPr>
              <a:t>Operate</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6B6BE9"/>
                </a:solidFill>
                <a:latin typeface="JetBrains Mono" pitchFamily="2" charset="0"/>
              </a:rPr>
              <a:t>if</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D5A2DF"/>
                </a:solidFill>
                <a:latin typeface="JetBrains Mono" pitchFamily="2" charset="0"/>
              </a:rPr>
              <a:t>constexpr</a:t>
            </a:r>
            <a:r>
              <a:rPr lang="en-US" sz="1600" b="0" i="0" u="none" strike="noStrike" baseline="0">
                <a:solidFill>
                  <a:srgbClr val="FFFFFF"/>
                </a:solidFill>
                <a:latin typeface="JetBrains Mono" pitchFamily="2" charset="0"/>
              </a:rPr>
              <a:t>(</a:t>
            </a:r>
            <a:r>
              <a:rPr lang="en-US" sz="1600" b="0" i="0" u="none" strike="noStrike" baseline="0" err="1">
                <a:solidFill>
                  <a:srgbClr val="556B2F"/>
                </a:solidFill>
                <a:latin typeface="JetBrains Mono" pitchFamily="2" charset="0"/>
              </a:rPr>
              <a:t>str</a:t>
            </a:r>
            <a:r>
              <a:rPr lang="en-US" sz="1600" b="0" i="0" u="none" strike="noStrike" baseline="0" err="1">
                <a:solidFill>
                  <a:srgbClr val="FFFFFF"/>
                </a:solidFill>
                <a:latin typeface="JetBrains Mono" pitchFamily="2" charset="0"/>
              </a:rPr>
              <a:t>.</a:t>
            </a:r>
            <a:r>
              <a:rPr lang="en-US" sz="1600" b="0" i="0" u="none" strike="noStrike" baseline="0" err="1">
                <a:solidFill>
                  <a:srgbClr val="556B2F"/>
                </a:solidFill>
                <a:latin typeface="JetBrains Mono" pitchFamily="2" charset="0"/>
              </a:rPr>
              <a:t>Size</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78C6C"/>
                </a:solidFill>
                <a:latin typeface="JetBrains Mono" pitchFamily="2" charset="0"/>
              </a:rPr>
              <a:t>80</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556B2F"/>
                </a:solidFill>
                <a:latin typeface="JetBrains Mono" pitchFamily="2" charset="0"/>
              </a:rPr>
              <a:t>str</a:t>
            </a:r>
            <a:r>
              <a:rPr lang="en-US" sz="1600" b="0" i="0" u="none" strike="noStrike" baseline="0" err="1">
                <a:solidFill>
                  <a:srgbClr val="FFFFFF"/>
                </a:solidFill>
                <a:latin typeface="JetBrains Mono" pitchFamily="2" charset="0"/>
              </a:rPr>
              <a:t>.</a:t>
            </a:r>
            <a:r>
              <a:rPr lang="en-US" sz="1600" b="0" i="0" u="none" strike="noStrike" baseline="0" err="1">
                <a:solidFill>
                  <a:srgbClr val="556B2F"/>
                </a:solidFill>
                <a:latin typeface="JetBrains Mono" pitchFamily="2" charset="0"/>
              </a:rPr>
              <a:t>m_Str</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r>
              <a:rPr lang="en-IN" sz="1600" b="0" i="0" u="none" strike="noStrike" baseline="0">
                <a:solidFill>
                  <a:srgbClr val="6B6BE9"/>
                </a:solidFill>
                <a:latin typeface="JetBrains Mono" pitchFamily="2" charset="0"/>
              </a:rPr>
              <a:t>else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Too</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large</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to</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fit</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1400" b="0" i="0" u="none" strike="noStrike" baseline="0">
              <a:latin typeface="Times New Roman" panose="02020603050405020304" pitchFamily="18" charset="0"/>
            </a:endParaRPr>
          </a:p>
        </p:txBody>
      </p:sp>
      <p:sp>
        <p:nvSpPr>
          <p:cNvPr id="8" name="TextBox 7">
            <a:extLst>
              <a:ext uri="{FF2B5EF4-FFF2-40B4-BE49-F238E27FC236}">
                <a16:creationId xmlns:a16="http://schemas.microsoft.com/office/drawing/2014/main" id="{B150B5C2-9BBD-4AA9-BB7E-59C951144635}"/>
              </a:ext>
            </a:extLst>
          </p:cNvPr>
          <p:cNvSpPr txBox="1"/>
          <p:nvPr/>
        </p:nvSpPr>
        <p:spPr>
          <a:xfrm>
            <a:off x="202704" y="4720927"/>
            <a:ext cx="5175647" cy="1815882"/>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008B8B"/>
                </a:solidFill>
                <a:latin typeface="JetBrains Mono" pitchFamily="2" charset="0"/>
              </a:rPr>
              <a:t>StringLiteral</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str</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void</a:t>
            </a:r>
            <a:r>
              <a:rPr lang="en-IN" sz="1600" b="0" i="0" u="none" strike="noStrike" baseline="0">
                <a:solidFill>
                  <a:srgbClr val="DCDCDC"/>
                </a:solidFill>
                <a:latin typeface="Cambria" panose="02040503050406030204" pitchFamily="18" charset="0"/>
              </a:rPr>
              <a:t> </a:t>
            </a:r>
            <a:r>
              <a:rPr lang="en-IN" sz="1600" b="0" i="0" u="none" strike="noStrike" baseline="0">
                <a:solidFill>
                  <a:srgbClr val="7B6FC4"/>
                </a:solidFill>
                <a:latin typeface="JetBrains Mono" pitchFamily="2" charset="0"/>
              </a:rPr>
              <a:t>Operate</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err="1">
                <a:solidFill>
                  <a:srgbClr val="D5A2DF"/>
                </a:solidFill>
                <a:latin typeface="JetBrains Mono" pitchFamily="2" charset="0"/>
              </a:rPr>
              <a:t>static_assert</a:t>
            </a:r>
            <a:r>
              <a:rPr lang="en-US" sz="1600" b="0" i="0" u="none" strike="noStrike" baseline="0">
                <a:solidFill>
                  <a:srgbClr val="FFFFFF"/>
                </a:solidFill>
                <a:latin typeface="JetBrains Mono" pitchFamily="2" charset="0"/>
              </a:rPr>
              <a:t>(</a:t>
            </a:r>
            <a:r>
              <a:rPr lang="en-US" sz="1600" b="0" i="0" u="none" strike="noStrike" baseline="0" err="1">
                <a:solidFill>
                  <a:srgbClr val="556B2F"/>
                </a:solidFill>
                <a:latin typeface="JetBrains Mono" pitchFamily="2" charset="0"/>
              </a:rPr>
              <a:t>str</a:t>
            </a:r>
            <a:r>
              <a:rPr lang="en-US" sz="1600" b="0" i="0" u="none" strike="noStrike" baseline="0" err="1">
                <a:solidFill>
                  <a:srgbClr val="FFFFFF"/>
                </a:solidFill>
                <a:latin typeface="JetBrains Mono" pitchFamily="2" charset="0"/>
              </a:rPr>
              <a:t>.</a:t>
            </a:r>
            <a:r>
              <a:rPr lang="en-US" sz="1600" b="0" i="0" u="none" strike="noStrike" baseline="0" err="1">
                <a:solidFill>
                  <a:srgbClr val="556B2F"/>
                </a:solidFill>
                <a:latin typeface="JetBrains Mono" pitchFamily="2" charset="0"/>
              </a:rPr>
              <a:t>Size</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78C6C"/>
                </a:solidFill>
                <a:latin typeface="JetBrains Mono" pitchFamily="2" charset="0"/>
              </a:rPr>
              <a:t>80</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p>
          <a:p>
            <a:pPr marR="0" algn="l" rtl="0"/>
            <a:r>
              <a:rPr lang="en-US" sz="160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Too</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large</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to</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fit</a:t>
            </a:r>
            <a:r>
              <a:rPr lang="en-US" sz="1600" b="0" i="0" u="none" strike="noStrike" baseline="0">
                <a:solidFill>
                  <a:srgbClr val="A31515"/>
                </a:solidFill>
                <a:latin typeface="JetBrains Mono" pitchFamily="2" charset="0"/>
              </a:rPr>
              <a:t>"</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008B8B"/>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556B2F"/>
                </a:solidFill>
                <a:latin typeface="JetBrains Mono" pitchFamily="2" charset="0"/>
              </a:rPr>
              <a:t>str</a:t>
            </a:r>
            <a:r>
              <a:rPr lang="en-US" sz="1600" b="0" i="0" u="none" strike="noStrike" baseline="0" err="1">
                <a:solidFill>
                  <a:srgbClr val="FFFFFF"/>
                </a:solidFill>
                <a:latin typeface="JetBrains Mono" pitchFamily="2" charset="0"/>
              </a:rPr>
              <a:t>.</a:t>
            </a:r>
            <a:r>
              <a:rPr lang="en-US" sz="1600" b="0" i="0" u="none" strike="noStrike" baseline="0" err="1">
                <a:solidFill>
                  <a:srgbClr val="556B2F"/>
                </a:solidFill>
                <a:latin typeface="JetBrains Mono" pitchFamily="2" charset="0"/>
              </a:rPr>
              <a:t>m_Str</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1400" b="0" i="0" u="none" strike="noStrike" baseline="0">
              <a:latin typeface="Times New Roman" panose="02020603050405020304" pitchFamily="18" charset="0"/>
            </a:endParaRPr>
          </a:p>
        </p:txBody>
      </p:sp>
    </p:spTree>
    <p:extLst>
      <p:ext uri="{BB962C8B-B14F-4D97-AF65-F5344CB8AC3E}">
        <p14:creationId xmlns:p14="http://schemas.microsoft.com/office/powerpoint/2010/main" val="31739953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EA4F-827C-47BF-BC71-170EE13C6CD0}"/>
              </a:ext>
            </a:extLst>
          </p:cNvPr>
          <p:cNvSpPr>
            <a:spLocks noGrp="1"/>
          </p:cNvSpPr>
          <p:nvPr>
            <p:ph type="title"/>
          </p:nvPr>
        </p:nvSpPr>
        <p:spPr/>
        <p:txBody>
          <a:bodyPr/>
          <a:lstStyle/>
          <a:p>
            <a:r>
              <a:rPr lang="en-US"/>
              <a:t>Lambda Improvements</a:t>
            </a:r>
            <a:endParaRPr lang="en-IN"/>
          </a:p>
        </p:txBody>
      </p:sp>
      <p:sp>
        <p:nvSpPr>
          <p:cNvPr id="3" name="Content Placeholder 2">
            <a:extLst>
              <a:ext uri="{FF2B5EF4-FFF2-40B4-BE49-F238E27FC236}">
                <a16:creationId xmlns:a16="http://schemas.microsoft.com/office/drawing/2014/main" id="{5785F4C1-6C48-4771-842D-D84754B6780E}"/>
              </a:ext>
            </a:extLst>
          </p:cNvPr>
          <p:cNvSpPr>
            <a:spLocks noGrp="1"/>
          </p:cNvSpPr>
          <p:nvPr>
            <p:ph idx="1"/>
          </p:nvPr>
        </p:nvSpPr>
        <p:spPr/>
        <p:txBody>
          <a:bodyPr/>
          <a:lstStyle/>
          <a:p>
            <a:r>
              <a:rPr lang="en-US"/>
              <a:t>Deprecate implicit capture of this</a:t>
            </a:r>
          </a:p>
          <a:p>
            <a:r>
              <a:rPr lang="en-IN"/>
              <a:t>Template type parameters</a:t>
            </a:r>
          </a:p>
          <a:p>
            <a:r>
              <a:rPr lang="en-IN"/>
              <a:t>Usage in unevaluated context</a:t>
            </a:r>
          </a:p>
          <a:p>
            <a:r>
              <a:rPr lang="en-IN"/>
              <a:t>Default constructible &amp; assignable</a:t>
            </a:r>
          </a:p>
          <a:p>
            <a:endParaRPr lang="en-IN"/>
          </a:p>
        </p:txBody>
      </p:sp>
    </p:spTree>
    <p:extLst>
      <p:ext uri="{BB962C8B-B14F-4D97-AF65-F5344CB8AC3E}">
        <p14:creationId xmlns:p14="http://schemas.microsoft.com/office/powerpoint/2010/main" val="27119722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52BCE-9EC5-4ADE-9743-E29EEAF5E552}"/>
              </a:ext>
            </a:extLst>
          </p:cNvPr>
          <p:cNvSpPr>
            <a:spLocks noGrp="1"/>
          </p:cNvSpPr>
          <p:nvPr>
            <p:ph type="title"/>
          </p:nvPr>
        </p:nvSpPr>
        <p:spPr/>
        <p:txBody>
          <a:bodyPr/>
          <a:lstStyle/>
          <a:p>
            <a:r>
              <a:rPr lang="en-US"/>
              <a:t>Implicit capture of this</a:t>
            </a:r>
            <a:endParaRPr lang="en-IN"/>
          </a:p>
        </p:txBody>
      </p:sp>
      <p:sp>
        <p:nvSpPr>
          <p:cNvPr id="4" name="Content Placeholder 3">
            <a:extLst>
              <a:ext uri="{FF2B5EF4-FFF2-40B4-BE49-F238E27FC236}">
                <a16:creationId xmlns:a16="http://schemas.microsoft.com/office/drawing/2014/main" id="{B751A3E6-8AA5-4CF6-8165-2764E3843542}"/>
              </a:ext>
            </a:extLst>
          </p:cNvPr>
          <p:cNvSpPr>
            <a:spLocks noGrp="1"/>
          </p:cNvSpPr>
          <p:nvPr>
            <p:ph idx="1"/>
          </p:nvPr>
        </p:nvSpPr>
        <p:spPr/>
        <p:txBody>
          <a:bodyPr>
            <a:normAutofit/>
          </a:bodyPr>
          <a:lstStyle/>
          <a:p>
            <a:r>
              <a:rPr lang="en-US"/>
              <a:t>Using </a:t>
            </a:r>
            <a:r>
              <a:rPr lang="en-US" i="1"/>
              <a:t>=</a:t>
            </a:r>
            <a:r>
              <a:rPr lang="en-US"/>
              <a:t> in capture list in a class would implicitly capture </a:t>
            </a:r>
            <a:r>
              <a:rPr lang="en-US" i="1"/>
              <a:t>this</a:t>
            </a:r>
            <a:r>
              <a:rPr lang="en-US"/>
              <a:t> pointer in a lambda</a:t>
            </a:r>
          </a:p>
          <a:p>
            <a:r>
              <a:rPr lang="en-US"/>
              <a:t>This could cause an issue if the lambda accesses members of the class after the object is destroyed</a:t>
            </a:r>
          </a:p>
          <a:p>
            <a:r>
              <a:rPr lang="en-US"/>
              <a:t>In C++20, the compilers warn of this behavior</a:t>
            </a:r>
          </a:p>
          <a:p>
            <a:r>
              <a:rPr lang="en-US"/>
              <a:t>Consequently, you can use capture by </a:t>
            </a:r>
            <a:r>
              <a:rPr lang="en-US" i="1"/>
              <a:t>this/*this </a:t>
            </a:r>
            <a:r>
              <a:rPr lang="en-US"/>
              <a:t>even with </a:t>
            </a:r>
            <a:r>
              <a:rPr lang="en-US" i="1"/>
              <a:t>[=]</a:t>
            </a:r>
            <a:endParaRPr lang="en-IN" i="1"/>
          </a:p>
        </p:txBody>
      </p:sp>
    </p:spTree>
    <p:extLst>
      <p:ext uri="{BB962C8B-B14F-4D97-AF65-F5344CB8AC3E}">
        <p14:creationId xmlns:p14="http://schemas.microsoft.com/office/powerpoint/2010/main" val="7763368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FD2B-D825-4A48-A1BF-1CECC4263574}"/>
              </a:ext>
            </a:extLst>
          </p:cNvPr>
          <p:cNvSpPr>
            <a:spLocks noGrp="1"/>
          </p:cNvSpPr>
          <p:nvPr>
            <p:ph type="title"/>
          </p:nvPr>
        </p:nvSpPr>
        <p:spPr/>
        <p:txBody>
          <a:bodyPr/>
          <a:lstStyle/>
          <a:p>
            <a:r>
              <a:rPr lang="en-US"/>
              <a:t>Example : C++17</a:t>
            </a:r>
            <a:endParaRPr lang="en-IN"/>
          </a:p>
        </p:txBody>
      </p:sp>
      <p:sp>
        <p:nvSpPr>
          <p:cNvPr id="7" name="TextBox 6">
            <a:extLst>
              <a:ext uri="{FF2B5EF4-FFF2-40B4-BE49-F238E27FC236}">
                <a16:creationId xmlns:a16="http://schemas.microsoft.com/office/drawing/2014/main" id="{E68C9DE6-AB64-4A6B-90C8-382F362F721A}"/>
              </a:ext>
            </a:extLst>
          </p:cNvPr>
          <p:cNvSpPr txBox="1"/>
          <p:nvPr/>
        </p:nvSpPr>
        <p:spPr>
          <a:xfrm>
            <a:off x="2773561" y="2053749"/>
            <a:ext cx="6644878" cy="3939540"/>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class</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C5503"/>
                </a:solidFill>
                <a:latin typeface="JetBrains Mono" pitchFamily="2" charset="0"/>
              </a:rPr>
              <a:t>Person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a:solidFill>
                  <a:srgbClr val="008B8B"/>
                </a:solidFill>
                <a:latin typeface="JetBrains Mono" pitchFamily="2" charset="0"/>
              </a:rPr>
              <a:t>string</a:t>
            </a:r>
            <a:r>
              <a:rPr lang="en-IN" sz="1800" b="0" i="0" u="none" strike="noStrike" baseline="0">
                <a:solidFill>
                  <a:srgbClr val="DCDCDC"/>
                </a:solidFill>
                <a:latin typeface="Cambria" panose="02040503050406030204" pitchFamily="18" charset="0"/>
              </a:rPr>
              <a:t> </a:t>
            </a:r>
            <a:r>
              <a:rPr lang="en-IN" sz="1800" b="0" i="0" u="none" strike="noStrike" baseline="0">
                <a:solidFill>
                  <a:srgbClr val="61DC67"/>
                </a:solidFill>
                <a:latin typeface="JetBrains Mono" pitchFamily="2" charset="0"/>
              </a:rPr>
              <a:t>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public</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D5A2DF"/>
                </a:solidFill>
                <a:latin typeface="JetBrains Mono" pitchFamily="2" charset="0"/>
              </a:rPr>
              <a:t>explicit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82B7E1"/>
                </a:solidFill>
                <a:latin typeface="JetBrains Mono" pitchFamily="2" charset="0"/>
              </a:rPr>
              <a:t>Person</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a:solidFill>
                  <a:srgbClr val="008B8B"/>
                </a:solidFill>
                <a:latin typeface="JetBrains Mono" pitchFamily="2" charset="0"/>
              </a:rPr>
              <a:t>string</a:t>
            </a:r>
            <a:r>
              <a:rPr lang="en-US" sz="1800" b="0" i="0" u="none" strike="noStrike" baseline="0">
                <a:solidFill>
                  <a:srgbClr val="FFFFFF"/>
                </a:solidFill>
                <a:latin typeface="JetBrains Mono" pitchFamily="2" charset="0"/>
              </a:rPr>
              <a:t>&amp;</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name</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61DC67"/>
                </a:solidFill>
                <a:latin typeface="JetBrains Mono" pitchFamily="2" charset="0"/>
              </a:rPr>
              <a:t>name</a:t>
            </a:r>
            <a:r>
              <a:rPr lang="en-IN" sz="1800" b="0" i="0" u="none" strike="noStrike" baseline="0">
                <a:solidFill>
                  <a:srgbClr val="008B8B"/>
                </a:solidFill>
                <a:latin typeface="JetBrains Mono" pitchFamily="2" charset="0"/>
              </a:rPr>
              <a:t>{</a:t>
            </a:r>
            <a:r>
              <a:rPr lang="en-IN" sz="1800" b="0" i="0" u="none" strike="noStrike" baseline="0">
                <a:solidFill>
                  <a:srgbClr val="C8C8C8"/>
                </a:solidFill>
                <a:latin typeface="JetBrains Mono" pitchFamily="2" charset="0"/>
              </a:rPr>
              <a:t>name</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82B7E1"/>
                </a:solidFill>
                <a:latin typeface="JetBrains Mono" pitchFamily="2" charset="0"/>
              </a:rPr>
              <a:t>GetPrintOperation</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600" b="0" i="1" u="none" strike="noStrike" baseline="0">
                <a:solidFill>
                  <a:srgbClr val="7E7E7E"/>
                </a:solidFill>
                <a:latin typeface="JetBrains Mono" pitchFamily="2" charset="0"/>
              </a:rPr>
              <a:t>//this</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is</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implicitly</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captured</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61DC67"/>
                </a:solidFill>
                <a:latin typeface="JetBrains Mono" pitchFamily="2" charset="0"/>
              </a:rPr>
              <a:t>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Tree>
    <p:extLst>
      <p:ext uri="{BB962C8B-B14F-4D97-AF65-F5344CB8AC3E}">
        <p14:creationId xmlns:p14="http://schemas.microsoft.com/office/powerpoint/2010/main" val="215425065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FD2B-D825-4A48-A1BF-1CECC4263574}"/>
              </a:ext>
            </a:extLst>
          </p:cNvPr>
          <p:cNvSpPr>
            <a:spLocks noGrp="1"/>
          </p:cNvSpPr>
          <p:nvPr>
            <p:ph type="title"/>
          </p:nvPr>
        </p:nvSpPr>
        <p:spPr/>
        <p:txBody>
          <a:bodyPr/>
          <a:lstStyle/>
          <a:p>
            <a:r>
              <a:rPr lang="en-US"/>
              <a:t>Example : C++20</a:t>
            </a:r>
            <a:endParaRPr lang="en-IN"/>
          </a:p>
        </p:txBody>
      </p:sp>
      <p:sp>
        <p:nvSpPr>
          <p:cNvPr id="7" name="TextBox 6">
            <a:extLst>
              <a:ext uri="{FF2B5EF4-FFF2-40B4-BE49-F238E27FC236}">
                <a16:creationId xmlns:a16="http://schemas.microsoft.com/office/drawing/2014/main" id="{E68C9DE6-AB64-4A6B-90C8-382F362F721A}"/>
              </a:ext>
            </a:extLst>
          </p:cNvPr>
          <p:cNvSpPr txBox="1"/>
          <p:nvPr/>
        </p:nvSpPr>
        <p:spPr>
          <a:xfrm>
            <a:off x="613172" y="2053749"/>
            <a:ext cx="6107906" cy="3939540"/>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class</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C5503"/>
                </a:solidFill>
                <a:latin typeface="JetBrains Mono" pitchFamily="2" charset="0"/>
              </a:rPr>
              <a:t>Person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a:solidFill>
                  <a:srgbClr val="008B8B"/>
                </a:solidFill>
                <a:latin typeface="JetBrains Mono" pitchFamily="2" charset="0"/>
              </a:rPr>
              <a:t>string</a:t>
            </a:r>
            <a:r>
              <a:rPr lang="en-IN" sz="1800" b="0" i="0" u="none" strike="noStrike" baseline="0">
                <a:solidFill>
                  <a:srgbClr val="DCDCDC"/>
                </a:solidFill>
                <a:latin typeface="Cambria" panose="02040503050406030204" pitchFamily="18" charset="0"/>
              </a:rPr>
              <a:t> </a:t>
            </a:r>
            <a:r>
              <a:rPr lang="en-IN" sz="1800" b="0" i="0" u="none" strike="noStrike" baseline="0">
                <a:solidFill>
                  <a:srgbClr val="61DC67"/>
                </a:solidFill>
                <a:latin typeface="JetBrains Mono" pitchFamily="2" charset="0"/>
              </a:rPr>
              <a:t>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public</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D5A2DF"/>
                </a:solidFill>
                <a:latin typeface="JetBrains Mono" pitchFamily="2" charset="0"/>
              </a:rPr>
              <a:t>explicit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82B7E1"/>
                </a:solidFill>
                <a:latin typeface="JetBrains Mono" pitchFamily="2" charset="0"/>
              </a:rPr>
              <a:t>Person</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a:solidFill>
                  <a:srgbClr val="008B8B"/>
                </a:solidFill>
                <a:latin typeface="JetBrains Mono" pitchFamily="2" charset="0"/>
              </a:rPr>
              <a:t>string</a:t>
            </a:r>
            <a:r>
              <a:rPr lang="en-US" sz="1800" b="0" i="0" u="none" strike="noStrike" baseline="0">
                <a:solidFill>
                  <a:srgbClr val="FFFFFF"/>
                </a:solidFill>
                <a:latin typeface="JetBrains Mono" pitchFamily="2" charset="0"/>
              </a:rPr>
              <a:t>&amp;</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name</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61DC67"/>
                </a:solidFill>
                <a:latin typeface="JetBrains Mono" pitchFamily="2" charset="0"/>
              </a:rPr>
              <a:t>name</a:t>
            </a:r>
            <a:r>
              <a:rPr lang="en-IN" sz="1800" b="0" i="0" u="none" strike="noStrike" baseline="0">
                <a:solidFill>
                  <a:srgbClr val="008B8B"/>
                </a:solidFill>
                <a:latin typeface="JetBrains Mono" pitchFamily="2" charset="0"/>
              </a:rPr>
              <a:t>{</a:t>
            </a:r>
            <a:r>
              <a:rPr lang="en-IN" sz="1800" b="0" i="0" u="none" strike="noStrike" baseline="0">
                <a:solidFill>
                  <a:srgbClr val="C8C8C8"/>
                </a:solidFill>
                <a:latin typeface="JetBrains Mono" pitchFamily="2" charset="0"/>
              </a:rPr>
              <a:t>name</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82B7E1"/>
                </a:solidFill>
                <a:latin typeface="JetBrains Mono" pitchFamily="2" charset="0"/>
              </a:rPr>
              <a:t>GetPrintOperation</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600" b="0" i="1" u="none" strike="noStrike" baseline="0">
                <a:solidFill>
                  <a:srgbClr val="7E7E7E"/>
                </a:solidFill>
                <a:latin typeface="JetBrains Mono" pitchFamily="2" charset="0"/>
              </a:rPr>
              <a:t>//Warning</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61DC67"/>
                </a:solidFill>
                <a:latin typeface="JetBrains Mono" pitchFamily="2" charset="0"/>
              </a:rPr>
              <a:t>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
        <p:nvSpPr>
          <p:cNvPr id="6" name="TextBox 5">
            <a:extLst>
              <a:ext uri="{FF2B5EF4-FFF2-40B4-BE49-F238E27FC236}">
                <a16:creationId xmlns:a16="http://schemas.microsoft.com/office/drawing/2014/main" id="{9B48A97D-5285-440F-B078-91FC9CB97236}"/>
              </a:ext>
            </a:extLst>
          </p:cNvPr>
          <p:cNvSpPr txBox="1"/>
          <p:nvPr/>
        </p:nvSpPr>
        <p:spPr>
          <a:xfrm>
            <a:off x="7071122" y="3161744"/>
            <a:ext cx="4730353" cy="1723549"/>
          </a:xfrm>
          <a:prstGeom prst="rect">
            <a:avLst/>
          </a:prstGeom>
          <a:solidFill>
            <a:schemeClr val="tx1">
              <a:lumMod val="75000"/>
            </a:schemeClr>
          </a:solidFill>
        </p:spPr>
        <p:txBody>
          <a:bodyPr wrap="square">
            <a:spAutoFit/>
          </a:bodyPr>
          <a:lstStyle/>
          <a:p>
            <a:pPr marR="0" algn="l" rtl="0"/>
            <a:r>
              <a:rPr lang="en-US" sz="1800" b="1" i="0" u="none" strike="noStrike" baseline="0">
                <a:solidFill>
                  <a:srgbClr val="AA00AA"/>
                </a:solidFill>
                <a:latin typeface="Consolas" panose="020B0609020204030204" pitchFamily="49" charset="0"/>
              </a:rPr>
              <a:t>warning: </a:t>
            </a:r>
            <a:r>
              <a:rPr lang="en-US" sz="1800" b="0" i="0" u="none" strike="noStrike" baseline="0">
                <a:solidFill>
                  <a:srgbClr val="007BFD"/>
                </a:solidFill>
                <a:latin typeface="Consolas" panose="020B0609020204030204" pitchFamily="49" charset="0"/>
              </a:rPr>
              <a:t>implicit capture of '</a:t>
            </a:r>
            <a:r>
              <a:rPr lang="en-US" sz="1800" b="1" i="0" u="none" strike="noStrike" baseline="0">
                <a:solidFill>
                  <a:srgbClr val="007BFD"/>
                </a:solidFill>
                <a:latin typeface="Consolas" panose="020B0609020204030204" pitchFamily="49" charset="0"/>
              </a:rPr>
              <a:t>this</a:t>
            </a:r>
            <a:r>
              <a:rPr lang="en-US" sz="1800" b="0" i="0" u="none" strike="noStrike" baseline="0">
                <a:solidFill>
                  <a:srgbClr val="007BFD"/>
                </a:solidFill>
                <a:latin typeface="Consolas" panose="020B0609020204030204" pitchFamily="49" charset="0"/>
              </a:rPr>
              <a:t>' via '</a:t>
            </a:r>
            <a:r>
              <a:rPr lang="en-US" sz="1800" b="1" i="0" u="none" strike="noStrike" baseline="0">
                <a:solidFill>
                  <a:srgbClr val="007BFD"/>
                </a:solidFill>
                <a:latin typeface="Consolas" panose="020B0609020204030204" pitchFamily="49" charset="0"/>
              </a:rPr>
              <a:t>[=]</a:t>
            </a:r>
            <a:r>
              <a:rPr lang="en-US" sz="1800" b="0" i="0" u="none" strike="noStrike" baseline="0">
                <a:solidFill>
                  <a:srgbClr val="007BFD"/>
                </a:solidFill>
                <a:latin typeface="Consolas" panose="020B0609020204030204" pitchFamily="49" charset="0"/>
              </a:rPr>
              <a:t>' is deprecated in C++20 [</a:t>
            </a:r>
            <a:r>
              <a:rPr lang="en-US" sz="1800" b="1" i="0" u="none" strike="noStrike" baseline="0">
                <a:solidFill>
                  <a:srgbClr val="AA00AA"/>
                </a:solidFill>
                <a:latin typeface="Consolas" panose="020B0609020204030204" pitchFamily="49" charset="0"/>
              </a:rPr>
              <a:t>-</a:t>
            </a:r>
            <a:r>
              <a:rPr lang="en-US" sz="1800" b="1" i="0" u="none" strike="noStrike" baseline="0" err="1">
                <a:solidFill>
                  <a:srgbClr val="AA00AA"/>
                </a:solidFill>
                <a:latin typeface="Consolas" panose="020B0609020204030204" pitchFamily="49" charset="0"/>
              </a:rPr>
              <a:t>Wdeprecated</a:t>
            </a:r>
            <a:r>
              <a:rPr lang="en-US" sz="1800" b="0" i="0" u="none" strike="noStrike" baseline="0">
                <a:solidFill>
                  <a:srgbClr val="007BFD"/>
                </a:solidFill>
                <a:latin typeface="Consolas" panose="020B0609020204030204" pitchFamily="49" charset="0"/>
              </a:rPr>
              <a:t>]</a:t>
            </a:r>
            <a:endParaRPr lang="en-US" sz="1800" b="0" i="0" u="none" strike="noStrike" baseline="0">
              <a:solidFill>
                <a:srgbClr val="212529"/>
              </a:solidFill>
              <a:latin typeface="Consolas" panose="020B0609020204030204" pitchFamily="49" charset="0"/>
            </a:endParaRPr>
          </a:p>
          <a:p>
            <a:pPr marR="0" algn="l" rtl="0"/>
            <a:r>
              <a:rPr lang="en-IN" sz="1800" b="0" i="0" u="none" strike="noStrike" baseline="0">
                <a:solidFill>
                  <a:srgbClr val="212529"/>
                </a:solidFill>
                <a:latin typeface="Consolas" panose="020B0609020204030204" pitchFamily="49" charset="0"/>
              </a:rPr>
              <a:t>   12 |   return </a:t>
            </a:r>
            <a:r>
              <a:rPr lang="en-IN" sz="1800" b="1" i="0" u="none" strike="noStrike" baseline="0">
                <a:solidFill>
                  <a:srgbClr val="AA00AA"/>
                </a:solidFill>
                <a:latin typeface="Consolas" panose="020B0609020204030204" pitchFamily="49" charset="0"/>
              </a:rPr>
              <a:t>[</a:t>
            </a:r>
            <a:r>
              <a:rPr lang="en-IN" sz="1800" b="0" i="0" u="none" strike="noStrike" baseline="0">
                <a:solidFill>
                  <a:srgbClr val="212529"/>
                </a:solidFill>
                <a:latin typeface="Consolas" panose="020B0609020204030204" pitchFamily="49" charset="0"/>
              </a:rPr>
              <a:t>=]() {</a:t>
            </a:r>
          </a:p>
          <a:p>
            <a:pPr marR="0" algn="l" rtl="0"/>
            <a:r>
              <a:rPr lang="en-IN" sz="1800" b="0" i="0" u="none" strike="noStrike" baseline="0">
                <a:solidFill>
                  <a:srgbClr val="212529"/>
                </a:solidFill>
                <a:latin typeface="Consolas" panose="020B0609020204030204" pitchFamily="49" charset="0"/>
              </a:rPr>
              <a:t>      |          </a:t>
            </a:r>
            <a:r>
              <a:rPr lang="en-IN" sz="1800" b="1" i="0" u="none" strike="noStrike" baseline="0">
                <a:solidFill>
                  <a:srgbClr val="AA00AA"/>
                </a:solidFill>
                <a:latin typeface="Consolas" panose="020B0609020204030204" pitchFamily="49" charset="0"/>
              </a:rPr>
              <a:t>^</a:t>
            </a:r>
            <a:endParaRPr lang="en-IN" sz="1800" b="0" i="0" u="none" strike="noStrike" baseline="0">
              <a:solidFill>
                <a:srgbClr val="212529"/>
              </a:solidFill>
              <a:latin typeface="Consolas" panose="020B0609020204030204" pitchFamily="49" charset="0"/>
            </a:endParaRPr>
          </a:p>
          <a:p>
            <a:pPr marR="0" algn="l" rtl="0"/>
            <a:endParaRPr lang="en-IN" sz="1600" b="0" i="0" u="none" strike="noStrike" baseline="0">
              <a:latin typeface="Times New Roman" panose="02020603050405020304" pitchFamily="18" charset="0"/>
            </a:endParaRPr>
          </a:p>
        </p:txBody>
      </p:sp>
    </p:spTree>
    <p:extLst>
      <p:ext uri="{BB962C8B-B14F-4D97-AF65-F5344CB8AC3E}">
        <p14:creationId xmlns:p14="http://schemas.microsoft.com/office/powerpoint/2010/main" val="426001829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FD2B-D825-4A48-A1BF-1CECC4263574}"/>
              </a:ext>
            </a:extLst>
          </p:cNvPr>
          <p:cNvSpPr>
            <a:spLocks noGrp="1"/>
          </p:cNvSpPr>
          <p:nvPr>
            <p:ph type="title"/>
          </p:nvPr>
        </p:nvSpPr>
        <p:spPr/>
        <p:txBody>
          <a:bodyPr/>
          <a:lstStyle/>
          <a:p>
            <a:r>
              <a:rPr lang="en-US"/>
              <a:t>Example : C++20</a:t>
            </a:r>
            <a:endParaRPr lang="en-IN"/>
          </a:p>
        </p:txBody>
      </p:sp>
      <p:sp>
        <p:nvSpPr>
          <p:cNvPr id="7" name="TextBox 6">
            <a:extLst>
              <a:ext uri="{FF2B5EF4-FFF2-40B4-BE49-F238E27FC236}">
                <a16:creationId xmlns:a16="http://schemas.microsoft.com/office/drawing/2014/main" id="{E68C9DE6-AB64-4A6B-90C8-382F362F721A}"/>
              </a:ext>
            </a:extLst>
          </p:cNvPr>
          <p:cNvSpPr txBox="1"/>
          <p:nvPr/>
        </p:nvSpPr>
        <p:spPr>
          <a:xfrm>
            <a:off x="3042047" y="2139811"/>
            <a:ext cx="6216254" cy="3939540"/>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class</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C5503"/>
                </a:solidFill>
                <a:latin typeface="JetBrains Mono" pitchFamily="2" charset="0"/>
              </a:rPr>
              <a:t>Person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a:solidFill>
                  <a:srgbClr val="008B8B"/>
                </a:solidFill>
                <a:latin typeface="JetBrains Mono" pitchFamily="2" charset="0"/>
              </a:rPr>
              <a:t>string</a:t>
            </a:r>
            <a:r>
              <a:rPr lang="en-IN" sz="1800" b="0" i="0" u="none" strike="noStrike" baseline="0">
                <a:solidFill>
                  <a:srgbClr val="DCDCDC"/>
                </a:solidFill>
                <a:latin typeface="Cambria" panose="02040503050406030204" pitchFamily="18" charset="0"/>
              </a:rPr>
              <a:t> </a:t>
            </a:r>
            <a:r>
              <a:rPr lang="en-IN" sz="1800" b="0" i="0" u="none" strike="noStrike" baseline="0">
                <a:solidFill>
                  <a:srgbClr val="61DC67"/>
                </a:solidFill>
                <a:latin typeface="JetBrains Mono" pitchFamily="2" charset="0"/>
              </a:rPr>
              <a:t>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5A2DF"/>
                </a:solidFill>
                <a:latin typeface="JetBrains Mono" pitchFamily="2" charset="0"/>
              </a:rPr>
              <a:t>public</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D5A2DF"/>
                </a:solidFill>
                <a:latin typeface="JetBrains Mono" pitchFamily="2" charset="0"/>
              </a:rPr>
              <a:t>explicit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82B7E1"/>
                </a:solidFill>
                <a:latin typeface="JetBrains Mono" pitchFamily="2" charset="0"/>
              </a:rPr>
              <a:t>Person</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a:solidFill>
                  <a:srgbClr val="008B8B"/>
                </a:solidFill>
                <a:latin typeface="JetBrains Mono" pitchFamily="2" charset="0"/>
              </a:rPr>
              <a:t>string</a:t>
            </a:r>
            <a:r>
              <a:rPr lang="en-US" sz="1800" b="0" i="0" u="none" strike="noStrike" baseline="0">
                <a:solidFill>
                  <a:srgbClr val="FFFFFF"/>
                </a:solidFill>
                <a:latin typeface="JetBrains Mono" pitchFamily="2" charset="0"/>
              </a:rPr>
              <a:t>&amp;</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name</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61DC67"/>
                </a:solidFill>
                <a:latin typeface="JetBrains Mono" pitchFamily="2" charset="0"/>
              </a:rPr>
              <a:t>name</a:t>
            </a:r>
            <a:r>
              <a:rPr lang="en-IN" sz="1800" b="0" i="0" u="none" strike="noStrike" baseline="0">
                <a:solidFill>
                  <a:srgbClr val="008B8B"/>
                </a:solidFill>
                <a:latin typeface="JetBrains Mono" pitchFamily="2" charset="0"/>
              </a:rPr>
              <a:t>{</a:t>
            </a:r>
            <a:r>
              <a:rPr lang="en-IN" sz="1800" b="0" i="0" u="none" strike="noStrike" baseline="0">
                <a:solidFill>
                  <a:srgbClr val="C8C8C8"/>
                </a:solidFill>
                <a:latin typeface="JetBrains Mono" pitchFamily="2" charset="0"/>
              </a:rPr>
              <a:t>name</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82B7E1"/>
                </a:solidFill>
                <a:latin typeface="JetBrains Mono" pitchFamily="2" charset="0"/>
              </a:rPr>
              <a:t>GetPrintOperation</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 *</a:t>
            </a:r>
            <a:r>
              <a:rPr lang="en-US">
                <a:solidFill>
                  <a:srgbClr val="D5A2DF"/>
                </a:solidFill>
                <a:latin typeface="JetBrains Mono" pitchFamily="2" charset="0"/>
              </a:rPr>
              <a:t>this</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FBB3C8"/>
                </a:solidFill>
                <a:latin typeface="JetBrains Mono" pitchFamily="2" charset="0"/>
              </a:rPr>
              <a:t>cout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61DC67"/>
                </a:solidFill>
                <a:latin typeface="JetBrains Mono" pitchFamily="2" charset="0"/>
              </a:rPr>
              <a:t>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A31515"/>
                </a:solidFill>
                <a:latin typeface="JetBrains Mono" pitchFamily="2" charset="0"/>
              </a:rPr>
              <a:t>'\n'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Tree>
    <p:extLst>
      <p:ext uri="{BB962C8B-B14F-4D97-AF65-F5344CB8AC3E}">
        <p14:creationId xmlns:p14="http://schemas.microsoft.com/office/powerpoint/2010/main" val="33999862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B46D-1665-EC22-1843-8B968F8DD1D9}"/>
              </a:ext>
            </a:extLst>
          </p:cNvPr>
          <p:cNvSpPr>
            <a:spLocks noGrp="1"/>
          </p:cNvSpPr>
          <p:nvPr>
            <p:ph type="title"/>
          </p:nvPr>
        </p:nvSpPr>
        <p:spPr/>
        <p:txBody>
          <a:bodyPr/>
          <a:lstStyle/>
          <a:p>
            <a:r>
              <a:rPr lang="en-US" dirty="0"/>
              <a:t>Nomenclature</a:t>
            </a:r>
            <a:endParaRPr lang="en-IN" dirty="0"/>
          </a:p>
        </p:txBody>
      </p:sp>
      <p:sp>
        <p:nvSpPr>
          <p:cNvPr id="3" name="Content Placeholder 2">
            <a:extLst>
              <a:ext uri="{FF2B5EF4-FFF2-40B4-BE49-F238E27FC236}">
                <a16:creationId xmlns:a16="http://schemas.microsoft.com/office/drawing/2014/main" id="{F35423F8-2EA8-5C67-5FA6-1A67F375EE49}"/>
              </a:ext>
            </a:extLst>
          </p:cNvPr>
          <p:cNvSpPr>
            <a:spLocks noGrp="1"/>
          </p:cNvSpPr>
          <p:nvPr>
            <p:ph idx="1"/>
          </p:nvPr>
        </p:nvSpPr>
        <p:spPr/>
        <p:txBody>
          <a:bodyPr>
            <a:normAutofit/>
          </a:bodyPr>
          <a:lstStyle/>
          <a:p>
            <a:r>
              <a:rPr lang="en-US" dirty="0"/>
              <a:t>Two sets of macros are provided</a:t>
            </a:r>
          </a:p>
          <a:p>
            <a:r>
              <a:rPr lang="en-US" dirty="0"/>
              <a:t>One set of macros is used to check for attributes</a:t>
            </a:r>
          </a:p>
          <a:p>
            <a:r>
              <a:rPr lang="en-US" dirty="0"/>
              <a:t>Requires an attribute token to check for its presence in the corresponding compiler</a:t>
            </a:r>
          </a:p>
          <a:p>
            <a:r>
              <a:rPr lang="en-US" dirty="0"/>
              <a:t>The other set of macros is used to check for core language &amp; library features</a:t>
            </a:r>
          </a:p>
        </p:txBody>
      </p:sp>
    </p:spTree>
    <p:extLst>
      <p:ext uri="{BB962C8B-B14F-4D97-AF65-F5344CB8AC3E}">
        <p14:creationId xmlns:p14="http://schemas.microsoft.com/office/powerpoint/2010/main" val="370439715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F695-5581-4CF3-BF05-AD0395DD4EE2}"/>
              </a:ext>
            </a:extLst>
          </p:cNvPr>
          <p:cNvSpPr>
            <a:spLocks noGrp="1"/>
          </p:cNvSpPr>
          <p:nvPr>
            <p:ph type="title"/>
          </p:nvPr>
        </p:nvSpPr>
        <p:spPr/>
        <p:txBody>
          <a:bodyPr/>
          <a:lstStyle/>
          <a:p>
            <a:r>
              <a:rPr lang="en-US"/>
              <a:t>Template Type Parameters</a:t>
            </a:r>
            <a:endParaRPr lang="en-IN"/>
          </a:p>
        </p:txBody>
      </p:sp>
      <p:sp>
        <p:nvSpPr>
          <p:cNvPr id="4" name="Content Placeholder 3">
            <a:extLst>
              <a:ext uri="{FF2B5EF4-FFF2-40B4-BE49-F238E27FC236}">
                <a16:creationId xmlns:a16="http://schemas.microsoft.com/office/drawing/2014/main" id="{E5C3B87A-B28B-4E0B-B38D-C6D3AFAF9DAC}"/>
              </a:ext>
            </a:extLst>
          </p:cNvPr>
          <p:cNvSpPr>
            <a:spLocks noGrp="1"/>
          </p:cNvSpPr>
          <p:nvPr>
            <p:ph idx="1"/>
          </p:nvPr>
        </p:nvSpPr>
        <p:spPr/>
        <p:txBody>
          <a:bodyPr>
            <a:normAutofit fontScale="92500" lnSpcReduction="20000"/>
          </a:bodyPr>
          <a:lstStyle/>
          <a:p>
            <a:r>
              <a:rPr lang="en-US"/>
              <a:t>C++14 introduced generic lambdas through </a:t>
            </a:r>
            <a:r>
              <a:rPr lang="en-US" i="1"/>
              <a:t>auto</a:t>
            </a:r>
            <a:r>
              <a:rPr lang="en-US"/>
              <a:t> parameter types</a:t>
            </a:r>
          </a:p>
          <a:p>
            <a:r>
              <a:rPr lang="en-US"/>
              <a:t>In such lambdas, the closure type is a template</a:t>
            </a:r>
          </a:p>
          <a:p>
            <a:r>
              <a:rPr lang="en-US"/>
              <a:t>However, it makes it difficult to interact with the type of the parameter and lacks flexibility</a:t>
            </a:r>
          </a:p>
          <a:p>
            <a:r>
              <a:rPr lang="en-US"/>
              <a:t>In C++20, lambda expressions can accept template type parameters</a:t>
            </a:r>
          </a:p>
          <a:p>
            <a:r>
              <a:rPr lang="en-US"/>
              <a:t>This makes the lambdas behave just like function templates</a:t>
            </a:r>
          </a:p>
          <a:p>
            <a:r>
              <a:rPr lang="en-US"/>
              <a:t>Helps resolve many minor lambda issues</a:t>
            </a:r>
            <a:endParaRPr lang="en-IN"/>
          </a:p>
        </p:txBody>
      </p:sp>
    </p:spTree>
    <p:extLst>
      <p:ext uri="{BB962C8B-B14F-4D97-AF65-F5344CB8AC3E}">
        <p14:creationId xmlns:p14="http://schemas.microsoft.com/office/powerpoint/2010/main" val="6578119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423A5A-BC9F-46B8-AE1D-C88123B6D290}"/>
              </a:ext>
            </a:extLst>
          </p:cNvPr>
          <p:cNvSpPr>
            <a:spLocks noGrp="1"/>
          </p:cNvSpPr>
          <p:nvPr>
            <p:ph type="title"/>
          </p:nvPr>
        </p:nvSpPr>
        <p:spPr/>
        <p:txBody>
          <a:bodyPr/>
          <a:lstStyle/>
          <a:p>
            <a:r>
              <a:rPr lang="en-US"/>
              <a:t>Example</a:t>
            </a:r>
            <a:endParaRPr lang="en-IN"/>
          </a:p>
        </p:txBody>
      </p:sp>
      <p:sp>
        <p:nvSpPr>
          <p:cNvPr id="7" name="TextBox 6">
            <a:extLst>
              <a:ext uri="{FF2B5EF4-FFF2-40B4-BE49-F238E27FC236}">
                <a16:creationId xmlns:a16="http://schemas.microsoft.com/office/drawing/2014/main" id="{CC03E1C2-8810-4645-A2D1-90C1372B1C6D}"/>
              </a:ext>
            </a:extLst>
          </p:cNvPr>
          <p:cNvSpPr txBox="1"/>
          <p:nvPr/>
        </p:nvSpPr>
        <p:spPr>
          <a:xfrm>
            <a:off x="2401488" y="1413797"/>
            <a:ext cx="7356873" cy="2554545"/>
          </a:xfrm>
          <a:prstGeom prst="rect">
            <a:avLst/>
          </a:prstGeom>
          <a:solidFill>
            <a:schemeClr val="bg1">
              <a:lumMod val="95000"/>
              <a:lumOff val="5000"/>
            </a:schemeClr>
          </a:solidFill>
        </p:spPr>
        <p:txBody>
          <a:bodyPr wrap="square">
            <a:spAutoFit/>
          </a:bodyPr>
          <a:lstStyle/>
          <a:p>
            <a:pPr marR="0" algn="l" rtl="0"/>
            <a:r>
              <a:rPr lang="es-ES" sz="1600" b="0" i="0" u="none" strike="noStrike" baseline="0">
                <a:solidFill>
                  <a:srgbClr val="D5A2DF"/>
                </a:solidFill>
                <a:latin typeface="JetBrains Mono" pitchFamily="2" charset="0"/>
              </a:rPr>
              <a:t>auto</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m1</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a:t>
            </a:r>
            <a:r>
              <a:rPr lang="es-ES" sz="1600" b="0" i="0" u="none" strike="noStrike" baseline="0" err="1">
                <a:solidFill>
                  <a:srgbClr val="D5A2DF"/>
                </a:solidFill>
                <a:latin typeface="JetBrains Mono" pitchFamily="2" charset="0"/>
              </a:rPr>
              <a:t>int</a:t>
            </a:r>
            <a:r>
              <a:rPr lang="es-ES" sz="1600" b="0" i="0" u="none" strike="noStrike" baseline="0">
                <a:solidFill>
                  <a:srgbClr val="DCDCDC"/>
                </a:solidFill>
                <a:latin typeface="Cambria" panose="02040503050406030204" pitchFamily="18" charset="0"/>
              </a:rPr>
              <a:t> </a:t>
            </a:r>
            <a:r>
              <a:rPr lang="es-ES" sz="1600" b="0" i="0" u="none" strike="noStrike" baseline="0" err="1">
                <a:solidFill>
                  <a:srgbClr val="C8C8C8"/>
                </a:solidFill>
                <a:latin typeface="JetBrains Mono" pitchFamily="2" charset="0"/>
              </a:rPr>
              <a:t>x</a:t>
            </a:r>
            <a:r>
              <a:rPr lang="es-ES" sz="1600" b="0" i="0" u="none" strike="noStrike" baseline="0" err="1">
                <a:solidFill>
                  <a:srgbClr val="FFFFFF"/>
                </a:solidFill>
                <a:latin typeface="JetBrains Mono" pitchFamily="2" charset="0"/>
              </a:rPr>
              <a:t>,</a:t>
            </a:r>
            <a:r>
              <a:rPr lang="es-ES" sz="1600" b="0" i="0" u="none" strike="noStrike" baseline="0" err="1">
                <a:solidFill>
                  <a:srgbClr val="D5A2DF"/>
                </a:solidFill>
                <a:latin typeface="JetBrains Mono" pitchFamily="2" charset="0"/>
              </a:rPr>
              <a:t>int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y</a:t>
            </a:r>
            <a:r>
              <a:rPr lang="es-ES" sz="1600" b="0" i="0" u="none" strike="noStrike" baseline="0">
                <a:solidFill>
                  <a:srgbClr val="FFFFFF"/>
                </a:solidFill>
                <a:latin typeface="JetBrains Mono" pitchFamily="2" charset="0"/>
              </a:rPr>
              <a:t>)				{</a:t>
            </a:r>
            <a:r>
              <a:rPr lang="es-ES" sz="1600" b="0" i="0" u="none" strike="noStrike" baseline="0" err="1">
                <a:solidFill>
                  <a:srgbClr val="6B6BE9"/>
                </a:solidFill>
                <a:latin typeface="JetBrains Mono" pitchFamily="2" charset="0"/>
              </a:rPr>
              <a:t>return</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x</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&gt;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y</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x</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y</a:t>
            </a:r>
            <a:r>
              <a:rPr lang="es-ES" sz="1600" b="0" i="0" u="none" strike="noStrike" baseline="0">
                <a:solidFill>
                  <a:srgbClr val="FFFFFF"/>
                </a:solidFill>
                <a:latin typeface="JetBrains Mono" pitchFamily="2" charset="0"/>
              </a:rPr>
              <a:t>;};</a:t>
            </a:r>
            <a:endParaRPr lang="es-ES" sz="1600" b="0" i="0" u="none" strike="noStrike" baseline="0">
              <a:solidFill>
                <a:srgbClr val="DCDCDC"/>
              </a:solidFill>
              <a:latin typeface="JetBrains Mono" pitchFamily="2" charset="0"/>
            </a:endParaRPr>
          </a:p>
          <a:p>
            <a:pPr marR="0" algn="l" rtl="0"/>
            <a:r>
              <a:rPr lang="es-ES" sz="1600" b="0" i="0" u="none" strike="noStrike" baseline="0">
                <a:solidFill>
                  <a:srgbClr val="D5A2DF"/>
                </a:solidFill>
                <a:latin typeface="JetBrains Mono" pitchFamily="2" charset="0"/>
              </a:rPr>
              <a:t>auto</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m2</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a:t>
            </a:r>
            <a:r>
              <a:rPr lang="es-ES" sz="1600" b="0" i="0" u="none" strike="noStrike" baseline="0">
                <a:solidFill>
                  <a:srgbClr val="D5A2DF"/>
                </a:solidFill>
                <a:latin typeface="JetBrains Mono" pitchFamily="2" charset="0"/>
              </a:rPr>
              <a:t>auto</a:t>
            </a:r>
            <a:r>
              <a:rPr lang="es-ES" sz="1600" b="0" i="0" u="none" strike="noStrike" baseline="0">
                <a:solidFill>
                  <a:srgbClr val="DCDCDC"/>
                </a:solidFill>
                <a:latin typeface="Cambria" panose="02040503050406030204" pitchFamily="18" charset="0"/>
              </a:rPr>
              <a:t> </a:t>
            </a:r>
            <a:r>
              <a:rPr lang="es-ES" sz="1600" b="0" i="0" u="none" strike="noStrike" baseline="0" err="1">
                <a:solidFill>
                  <a:srgbClr val="C8C8C8"/>
                </a:solidFill>
                <a:latin typeface="JetBrains Mono" pitchFamily="2" charset="0"/>
              </a:rPr>
              <a:t>x</a:t>
            </a:r>
            <a:r>
              <a:rPr lang="es-ES" sz="1600" b="0" i="0" u="none" strike="noStrike" baseline="0" err="1">
                <a:solidFill>
                  <a:srgbClr val="FFFFFF"/>
                </a:solidFill>
                <a:latin typeface="JetBrains Mono" pitchFamily="2" charset="0"/>
              </a:rPr>
              <a:t>,</a:t>
            </a:r>
            <a:r>
              <a:rPr lang="es-ES" sz="1600" b="0" i="0" u="none" strike="noStrike" baseline="0" err="1">
                <a:solidFill>
                  <a:srgbClr val="D5A2DF"/>
                </a:solidFill>
                <a:latin typeface="JetBrains Mono" pitchFamily="2" charset="0"/>
              </a:rPr>
              <a:t>auto</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y</a:t>
            </a:r>
            <a:r>
              <a:rPr lang="es-ES" sz="1600" b="0" i="0" u="none" strike="noStrike" baseline="0">
                <a:solidFill>
                  <a:srgbClr val="FFFFFF"/>
                </a:solidFill>
                <a:latin typeface="JetBrains Mono" pitchFamily="2" charset="0"/>
              </a:rPr>
              <a:t>)			{</a:t>
            </a:r>
            <a:r>
              <a:rPr lang="es-ES" sz="1600" b="0" i="0" u="none" strike="noStrike" baseline="0" err="1">
                <a:solidFill>
                  <a:srgbClr val="6B6BE9"/>
                </a:solidFill>
                <a:latin typeface="JetBrains Mono" pitchFamily="2" charset="0"/>
              </a:rPr>
              <a:t>return</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x</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&gt;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y</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x</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y</a:t>
            </a:r>
            <a:r>
              <a:rPr lang="es-ES" sz="1600" b="0" i="0" u="none" strike="noStrike" baseline="0">
                <a:solidFill>
                  <a:srgbClr val="FFFFFF"/>
                </a:solidFill>
                <a:latin typeface="JetBrains Mono" pitchFamily="2" charset="0"/>
              </a:rPr>
              <a:t>;};</a:t>
            </a:r>
            <a:endParaRPr lang="es-ES" sz="1600" b="0" i="0" u="none" strike="noStrike" baseline="0">
              <a:solidFill>
                <a:srgbClr val="DCDCDC"/>
              </a:solidFill>
              <a:latin typeface="JetBrains Mono" pitchFamily="2" charset="0"/>
            </a:endParaRPr>
          </a:p>
          <a:p>
            <a:pPr marR="0" algn="l" rtl="0"/>
            <a:r>
              <a:rPr lang="es-ES" sz="1600" b="0" i="0" u="none" strike="noStrike" baseline="0">
                <a:solidFill>
                  <a:srgbClr val="D5A2DF"/>
                </a:solidFill>
                <a:latin typeface="JetBrains Mono" pitchFamily="2" charset="0"/>
              </a:rPr>
              <a:t>auto</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m3</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a:t>
            </a:r>
            <a:r>
              <a:rPr lang="es-ES" sz="1600" b="0" i="0" u="none" strike="noStrike" baseline="0">
                <a:solidFill>
                  <a:srgbClr val="D5A2DF"/>
                </a:solidFill>
                <a:latin typeface="JetBrains Mono" pitchFamily="2" charset="0"/>
              </a:rPr>
              <a:t>auto</a:t>
            </a:r>
            <a:r>
              <a:rPr lang="es-ES" sz="1600" b="0" i="0" u="none" strike="noStrike" baseline="0">
                <a:solidFill>
                  <a:srgbClr val="DCDCDC"/>
                </a:solidFill>
                <a:latin typeface="Cambria" panose="02040503050406030204" pitchFamily="18" charset="0"/>
              </a:rPr>
              <a:t> </a:t>
            </a:r>
            <a:r>
              <a:rPr lang="es-ES" sz="1600" b="0" i="0" u="none" strike="noStrike" baseline="0" err="1">
                <a:solidFill>
                  <a:srgbClr val="C8C8C8"/>
                </a:solidFill>
                <a:latin typeface="JetBrains Mono" pitchFamily="2" charset="0"/>
              </a:rPr>
              <a:t>x</a:t>
            </a:r>
            <a:r>
              <a:rPr lang="es-ES" sz="1600" b="0" i="0" u="none" strike="noStrike" baseline="0" err="1">
                <a:solidFill>
                  <a:srgbClr val="FFFFFF"/>
                </a:solidFill>
                <a:latin typeface="JetBrains Mono" pitchFamily="2" charset="0"/>
              </a:rPr>
              <a:t>,</a:t>
            </a:r>
            <a:r>
              <a:rPr lang="es-ES" sz="1600" b="0" i="0" u="none" strike="noStrike" baseline="0" err="1">
                <a:solidFill>
                  <a:srgbClr val="D5A2DF"/>
                </a:solidFill>
                <a:latin typeface="JetBrains Mono" pitchFamily="2" charset="0"/>
              </a:rPr>
              <a:t>decltype</a:t>
            </a:r>
            <a:r>
              <a:rPr lang="es-ES" sz="1600" b="0" i="0" u="none" strike="noStrike" baseline="0">
                <a:solidFill>
                  <a:srgbClr val="FFFFFF"/>
                </a:solidFill>
                <a:latin typeface="JetBrains Mono" pitchFamily="2" charset="0"/>
              </a:rPr>
              <a:t>(</a:t>
            </a:r>
            <a:r>
              <a:rPr lang="es-ES" sz="1600" b="0" i="0" u="none" strike="noStrike" baseline="0">
                <a:solidFill>
                  <a:srgbClr val="C8C8C8"/>
                </a:solidFill>
                <a:latin typeface="JetBrains Mono" pitchFamily="2" charset="0"/>
              </a:rPr>
              <a:t>x</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y</a:t>
            </a:r>
            <a:r>
              <a:rPr lang="es-ES" sz="1600" b="0" i="0" u="none" strike="noStrike" baseline="0">
                <a:solidFill>
                  <a:srgbClr val="FFFFFF"/>
                </a:solidFill>
                <a:latin typeface="JetBrains Mono" pitchFamily="2" charset="0"/>
              </a:rPr>
              <a:t>)	{</a:t>
            </a:r>
            <a:r>
              <a:rPr lang="es-ES" sz="1600" b="0" i="0" u="none" strike="noStrike" baseline="0" err="1">
                <a:solidFill>
                  <a:srgbClr val="6B6BE9"/>
                </a:solidFill>
                <a:latin typeface="JetBrains Mono" pitchFamily="2" charset="0"/>
              </a:rPr>
              <a:t>return</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x</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&gt;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y</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x</a:t>
            </a:r>
            <a:r>
              <a:rPr lang="es-ES" sz="1600" b="0" i="0" u="none" strike="noStrike" baseline="0">
                <a:solidFill>
                  <a:srgbClr val="DCDCDC"/>
                </a:solidFill>
                <a:latin typeface="Cambria" panose="02040503050406030204" pitchFamily="18" charset="0"/>
              </a:rPr>
              <a:t> </a:t>
            </a:r>
            <a:r>
              <a:rPr lang="es-ES" sz="1600" b="0" i="0" u="none" strike="noStrike" baseline="0">
                <a:solidFill>
                  <a:srgbClr val="FFFFFF"/>
                </a:solidFill>
                <a:latin typeface="JetBrains Mono" pitchFamily="2" charset="0"/>
              </a:rPr>
              <a:t>:</a:t>
            </a:r>
            <a:r>
              <a:rPr lang="es-ES" sz="1600" b="0" i="0" u="none" strike="noStrike" baseline="0">
                <a:solidFill>
                  <a:srgbClr val="DCDCDC"/>
                </a:solidFill>
                <a:latin typeface="Cambria" panose="02040503050406030204" pitchFamily="18" charset="0"/>
              </a:rPr>
              <a:t> </a:t>
            </a:r>
            <a:r>
              <a:rPr lang="es-ES" sz="1600" b="0" i="0" u="none" strike="noStrike" baseline="0">
                <a:solidFill>
                  <a:srgbClr val="C8C8C8"/>
                </a:solidFill>
                <a:latin typeface="JetBrains Mono" pitchFamily="2" charset="0"/>
              </a:rPr>
              <a:t>y</a:t>
            </a:r>
            <a:r>
              <a:rPr lang="es-ES" sz="1600" b="0" i="0" u="none" strike="noStrike" baseline="0">
                <a:solidFill>
                  <a:srgbClr val="FFFFFF"/>
                </a:solidFill>
                <a:latin typeface="JetBrains Mono" pitchFamily="2" charset="0"/>
              </a:rPr>
              <a:t>;};</a:t>
            </a:r>
            <a:endParaRPr lang="es-ES" sz="1600" b="0" i="0" u="none" strike="noStrike" baseline="0">
              <a:solidFill>
                <a:srgbClr val="DCDCDC"/>
              </a:solidFill>
              <a:latin typeface="JetBrains Mono" pitchFamily="2" charset="0"/>
            </a:endParaRPr>
          </a:p>
          <a:p>
            <a:pPr marR="0" algn="l" rtl="0"/>
            <a:endParaRPr lang="en-IN" sz="1600" b="0" i="0" u="none" strike="noStrike" baseline="0">
              <a:solidFill>
                <a:srgbClr val="DCDCDC"/>
              </a:solidFill>
              <a:latin typeface="JetBrains Mono" pitchFamily="2" charset="0"/>
            </a:endParaRPr>
          </a:p>
          <a:p>
            <a:pPr marR="0" algn="l" rtl="0"/>
            <a:r>
              <a:rPr lang="en-IN" sz="1600" i="1">
                <a:solidFill>
                  <a:schemeClr val="bg1">
                    <a:lumMod val="50000"/>
                    <a:lumOff val="50000"/>
                  </a:schemeClr>
                </a:solidFill>
                <a:latin typeface="JetBrains Mono" pitchFamily="2" charset="0"/>
              </a:rPr>
              <a:t>//C++20</a:t>
            </a:r>
            <a:endParaRPr lang="en-IN" sz="1600" b="0" i="1" u="none" strike="noStrike" baseline="0">
              <a:solidFill>
                <a:schemeClr val="bg1">
                  <a:lumMod val="50000"/>
                  <a:lumOff val="50000"/>
                </a:schemeClr>
              </a:solidFill>
              <a:latin typeface="JetBrains Mono" pitchFamily="2" charset="0"/>
            </a:endParaRPr>
          </a:p>
          <a:p>
            <a:pPr marR="0" algn="l" rtl="0"/>
            <a:r>
              <a:rPr lang="fr-FR" sz="1600" b="0" i="0" u="none" strike="noStrike" baseline="0">
                <a:solidFill>
                  <a:srgbClr val="D5A2DF"/>
                </a:solidFill>
                <a:latin typeface="JetBrains Mono" pitchFamily="2" charset="0"/>
              </a:rPr>
              <a:t>auto</a:t>
            </a:r>
            <a:r>
              <a:rPr lang="fr-FR" sz="1600" b="0" i="0" u="none" strike="noStrike" baseline="0">
                <a:solidFill>
                  <a:srgbClr val="DCDCDC"/>
                </a:solidFill>
                <a:latin typeface="Cambria" panose="02040503050406030204" pitchFamily="18" charset="0"/>
              </a:rPr>
              <a:t> </a:t>
            </a:r>
            <a:r>
              <a:rPr lang="fr-FR" sz="1600" b="0" i="0" u="none" strike="noStrike" baseline="0">
                <a:solidFill>
                  <a:srgbClr val="C8C8C8"/>
                </a:solidFill>
                <a:latin typeface="JetBrains Mono" pitchFamily="2" charset="0"/>
              </a:rPr>
              <a:t>m4</a:t>
            </a:r>
            <a:r>
              <a:rPr lang="fr-FR" sz="1600" b="0" i="0" u="none" strike="noStrike" baseline="0">
                <a:solidFill>
                  <a:srgbClr val="DCDCDC"/>
                </a:solidFill>
                <a:latin typeface="Cambria" panose="02040503050406030204" pitchFamily="18" charset="0"/>
              </a:rPr>
              <a:t> </a:t>
            </a:r>
            <a:r>
              <a:rPr lang="fr-FR" sz="1600" b="0" i="0" u="none" strike="noStrike" baseline="0">
                <a:solidFill>
                  <a:srgbClr val="FFFFFF"/>
                </a:solidFill>
                <a:latin typeface="JetBrains Mono" pitchFamily="2" charset="0"/>
              </a:rPr>
              <a: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FFFFFF"/>
                </a:solidFill>
                <a:latin typeface="JetBrains Mono" pitchFamily="2" charset="0"/>
              </a:rPr>
              <a:t>[]&lt;</a:t>
            </a:r>
            <a:r>
              <a:rPr lang="fr-FR" sz="1600" b="0" i="0" u="none" strike="noStrike" baseline="0" err="1">
                <a:solidFill>
                  <a:srgbClr val="D5A2DF"/>
                </a:solidFill>
                <a:latin typeface="JetBrains Mono" pitchFamily="2" charset="0"/>
              </a:rPr>
              <a:t>typename</a:t>
            </a:r>
            <a:r>
              <a:rPr lang="fr-FR" sz="1600" b="0" i="0" u="none" strike="noStrike" baseline="0">
                <a:solidFill>
                  <a:srgbClr val="DCDCDC"/>
                </a:solidFill>
                <a:latin typeface="Cambria" panose="02040503050406030204" pitchFamily="18" charset="0"/>
              </a:rPr>
              <a:t> </a:t>
            </a:r>
            <a:r>
              <a:rPr lang="fr-FR" sz="1600" b="0" i="0" u="none" strike="noStrike" baseline="0">
                <a:solidFill>
                  <a:srgbClr val="556B2F"/>
                </a:solidFill>
                <a:latin typeface="JetBrains Mono" pitchFamily="2" charset="0"/>
              </a:rPr>
              <a:t>T</a:t>
            </a:r>
            <a:r>
              <a:rPr lang="fr-FR" sz="1600" b="0" i="0" u="none" strike="noStrike" baseline="0">
                <a:solidFill>
                  <a:srgbClr val="FFFFFF"/>
                </a:solidFill>
                <a:latin typeface="JetBrains Mono" pitchFamily="2" charset="0"/>
              </a:rPr>
              <a:t>&gt;(</a:t>
            </a:r>
            <a:r>
              <a:rPr lang="fr-FR" sz="1600" b="0" i="0" u="none" strike="noStrike" baseline="0">
                <a:solidFill>
                  <a:srgbClr val="556B2F"/>
                </a:solidFill>
                <a:latin typeface="JetBrains Mono" pitchFamily="2" charset="0"/>
              </a:rPr>
              <a:t>T</a:t>
            </a:r>
            <a:r>
              <a:rPr lang="fr-FR" sz="1600" b="0" i="0" u="none" strike="noStrike" baseline="0">
                <a:solidFill>
                  <a:srgbClr val="DCDCDC"/>
                </a:solidFill>
                <a:latin typeface="Cambria" panose="02040503050406030204" pitchFamily="18" charset="0"/>
              </a:rPr>
              <a:t> </a:t>
            </a:r>
            <a:r>
              <a:rPr lang="fr-FR" sz="1600" b="0" i="0" u="none" strike="noStrike" baseline="0" err="1">
                <a:solidFill>
                  <a:srgbClr val="C8C8C8"/>
                </a:solidFill>
                <a:latin typeface="JetBrains Mono" pitchFamily="2" charset="0"/>
              </a:rPr>
              <a:t>x</a:t>
            </a:r>
            <a:r>
              <a:rPr lang="fr-FR" sz="1600" b="0" i="0" u="none" strike="noStrike" baseline="0" err="1">
                <a:solidFill>
                  <a:srgbClr val="FFFFFF"/>
                </a:solidFill>
                <a:latin typeface="JetBrains Mono" pitchFamily="2" charset="0"/>
              </a:rPr>
              <a:t>,</a:t>
            </a:r>
            <a:r>
              <a:rPr lang="fr-FR" sz="1600" b="0" i="0" u="none" strike="noStrike" baseline="0" err="1">
                <a:solidFill>
                  <a:srgbClr val="556B2F"/>
                </a:solidFill>
                <a:latin typeface="JetBrains Mono" pitchFamily="2" charset="0"/>
              </a:rPr>
              <a:t>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C8C8C8"/>
                </a:solidFill>
                <a:latin typeface="JetBrains Mono" pitchFamily="2" charset="0"/>
              </a:rPr>
              <a:t>y</a:t>
            </a:r>
            <a:r>
              <a:rPr lang="fr-FR" sz="1600" b="0" i="0" u="none" strike="noStrike" baseline="0">
                <a:solidFill>
                  <a:srgbClr val="FFFFFF"/>
                </a:solidFill>
                <a:latin typeface="JetBrains Mono" pitchFamily="2" charset="0"/>
              </a:rPr>
              <a:t>)		{</a:t>
            </a:r>
            <a:r>
              <a:rPr lang="fr-FR" sz="1600" b="0" i="0" u="none" strike="noStrike" baseline="0">
                <a:solidFill>
                  <a:srgbClr val="6B6BE9"/>
                </a:solidFill>
                <a:latin typeface="JetBrains Mono" pitchFamily="2" charset="0"/>
              </a:rPr>
              <a:t>return</a:t>
            </a:r>
            <a:r>
              <a:rPr lang="fr-FR" sz="1600" b="0" i="0" u="none" strike="noStrike" baseline="0">
                <a:solidFill>
                  <a:srgbClr val="DCDCDC"/>
                </a:solidFill>
                <a:latin typeface="Cambria" panose="02040503050406030204" pitchFamily="18" charset="0"/>
              </a:rPr>
              <a:t> </a:t>
            </a:r>
            <a:r>
              <a:rPr lang="fr-FR" sz="1600" b="0" i="0" u="none" strike="noStrike" baseline="0">
                <a:solidFill>
                  <a:srgbClr val="C8C8C8"/>
                </a:solidFill>
                <a:latin typeface="JetBrains Mono" pitchFamily="2" charset="0"/>
              </a:rPr>
              <a:t>x</a:t>
            </a:r>
            <a:r>
              <a:rPr lang="fr-FR" sz="1600" b="0" i="0" u="none" strike="noStrike" baseline="0">
                <a:solidFill>
                  <a:srgbClr val="DCDCDC"/>
                </a:solidFill>
                <a:latin typeface="Cambria" panose="02040503050406030204" pitchFamily="18" charset="0"/>
              </a:rPr>
              <a:t> </a:t>
            </a:r>
            <a:r>
              <a:rPr lang="fr-FR" sz="1600" b="0" i="0" u="none" strike="noStrike" baseline="0">
                <a:solidFill>
                  <a:srgbClr val="FFFFFF"/>
                </a:solidFill>
                <a:latin typeface="JetBrains Mono" pitchFamily="2" charset="0"/>
              </a:rPr>
              <a:t>&gt;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C8C8C8"/>
                </a:solidFill>
                <a:latin typeface="JetBrains Mono" pitchFamily="2" charset="0"/>
              </a:rPr>
              <a:t>y</a:t>
            </a:r>
            <a:r>
              <a:rPr lang="fr-FR" sz="1600" b="0" i="0" u="none" strike="noStrike" baseline="0">
                <a:solidFill>
                  <a:srgbClr val="DCDCDC"/>
                </a:solidFill>
                <a:latin typeface="Cambria" panose="02040503050406030204" pitchFamily="18" charset="0"/>
              </a:rPr>
              <a:t> </a:t>
            </a:r>
            <a:r>
              <a:rPr lang="fr-FR" sz="1600" b="0" i="0" u="none" strike="noStrike" baseline="0">
                <a:solidFill>
                  <a:srgbClr val="FFFFFF"/>
                </a:solidFill>
                <a:latin typeface="JetBrains Mono" pitchFamily="2" charset="0"/>
              </a:rPr>
              <a: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C8C8C8"/>
                </a:solidFill>
                <a:latin typeface="JetBrains Mono" pitchFamily="2" charset="0"/>
              </a:rPr>
              <a:t>x</a:t>
            </a:r>
            <a:r>
              <a:rPr lang="fr-FR" sz="1600" b="0" i="0" u="none" strike="noStrike" baseline="0">
                <a:solidFill>
                  <a:srgbClr val="DCDCDC"/>
                </a:solidFill>
                <a:latin typeface="Cambria" panose="02040503050406030204" pitchFamily="18" charset="0"/>
              </a:rPr>
              <a:t> </a:t>
            </a:r>
            <a:r>
              <a:rPr lang="fr-FR" sz="1600" b="0" i="0" u="none" strike="noStrike" baseline="0">
                <a:solidFill>
                  <a:srgbClr val="FFFFFF"/>
                </a:solidFill>
                <a:latin typeface="JetBrains Mono" pitchFamily="2" charset="0"/>
              </a:rPr>
              <a: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C8C8C8"/>
                </a:solidFill>
                <a:latin typeface="JetBrains Mono" pitchFamily="2" charset="0"/>
              </a:rPr>
              <a:t>y</a:t>
            </a:r>
            <a:r>
              <a:rPr lang="fr-FR" sz="1600" b="0" i="0" u="none" strike="noStrike" baseline="0">
                <a:solidFill>
                  <a:srgbClr val="FFFFFF"/>
                </a:solidFill>
                <a:latin typeface="JetBrains Mono" pitchFamily="2" charset="0"/>
              </a:rPr>
              <a:t>;}</a:t>
            </a:r>
            <a:r>
              <a:rPr lang="fr-FR" sz="1600" b="0" i="0" u="none" strike="noStrike" baseline="0">
                <a:solidFill>
                  <a:srgbClr val="DCDCDC"/>
                </a:solidFill>
                <a:latin typeface="Cambria" panose="02040503050406030204" pitchFamily="18" charset="0"/>
              </a:rPr>
              <a:t> </a:t>
            </a:r>
            <a:r>
              <a:rPr lang="fr-FR" sz="1600" b="0" i="0" u="none" strike="noStrike" baseline="0">
                <a:solidFill>
                  <a:srgbClr val="FFFFFF"/>
                </a:solidFill>
                <a:latin typeface="JetBrains Mono" pitchFamily="2" charset="0"/>
              </a:rPr>
              <a:t>;</a:t>
            </a:r>
            <a:endParaRPr lang="fr-FR" sz="1600">
              <a:solidFill>
                <a:srgbClr val="DCDCDC"/>
              </a:solidFill>
              <a:latin typeface="JetBrains Mono" pitchFamily="2" charset="0"/>
            </a:endParaRPr>
          </a:p>
          <a:p>
            <a:pPr marR="0" algn="l" rtl="0"/>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auto</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C8C8C8"/>
                </a:solidFill>
                <a:latin typeface="JetBrains Mono" pitchFamily="2" charset="0"/>
              </a:rPr>
              <a:t>printArr</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[]&lt;</a:t>
            </a:r>
            <a:r>
              <a:rPr lang="en-IN" sz="1600" b="0" i="0" u="none" strike="noStrike" baseline="0" err="1">
                <a:solidFill>
                  <a:srgbClr val="D5A2DF"/>
                </a:solidFill>
                <a:latin typeface="JetBrains Mono" pitchFamily="2" charset="0"/>
              </a:rPr>
              <a:t>typename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size</a:t>
            </a:r>
            <a:r>
              <a:rPr lang="en-IN" sz="1600" b="0" i="0" u="none" strike="noStrike" baseline="0">
                <a:solidFill>
                  <a:srgbClr val="FFFFFF"/>
                </a:solidFill>
                <a:latin typeface="JetBrains Mono" pitchFamily="2" charset="0"/>
              </a:rPr>
              <a:t>&gt;(</a:t>
            </a:r>
            <a:r>
              <a:rPr lang="en-IN" sz="1600" b="0" i="0" u="none" strike="noStrike" baseline="0" err="1">
                <a:solidFill>
                  <a:srgbClr val="D5A2DF"/>
                </a:solidFill>
                <a:latin typeface="JetBrains Mono" pitchFamily="2" charset="0"/>
              </a:rPr>
              <a:t>const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(&amp;</a:t>
            </a:r>
            <a:r>
              <a:rPr lang="en-IN" sz="1600" b="0" i="0" u="none" strike="noStrike" baseline="0" err="1">
                <a:solidFill>
                  <a:srgbClr val="C8C8C8"/>
                </a:solidFill>
                <a:latin typeface="JetBrains Mono" pitchFamily="2" charset="0"/>
              </a:rPr>
              <a:t>arr</a:t>
            </a:r>
            <a:r>
              <a:rPr lang="en-IN" sz="1600" b="0" i="0" u="none" strike="noStrike" baseline="0">
                <a:solidFill>
                  <a:srgbClr val="FFFFFF"/>
                </a:solidFill>
                <a:latin typeface="JetBrains Mono" pitchFamily="2" charset="0"/>
              </a:rPr>
              <a:t>)[</a:t>
            </a:r>
            <a:r>
              <a:rPr lang="en-IN" sz="1600" b="0" i="0" u="none" strike="noStrike" baseline="0">
                <a:solidFill>
                  <a:srgbClr val="556B2F"/>
                </a:solidFill>
                <a:latin typeface="JetBrains Mono" pitchFamily="2" charset="0"/>
              </a:rPr>
              <a:t>size</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6B6BE9"/>
                </a:solidFill>
                <a:latin typeface="JetBrains Mono" pitchFamily="2" charset="0"/>
              </a:rPr>
              <a:t>for</a:t>
            </a:r>
            <a:r>
              <a:rPr lang="en-US" sz="1600" b="0" i="0" u="none" strike="noStrike" baseline="0">
                <a:solidFill>
                  <a:srgbClr val="FFFFFF"/>
                </a:solidFill>
                <a:latin typeface="JetBrains Mono" pitchFamily="2" charset="0"/>
              </a:rPr>
              <a:t>(</a:t>
            </a:r>
            <a:r>
              <a:rPr lang="en-US" sz="1600" b="0" i="0" u="none" strike="noStrike" baseline="0">
                <a:solidFill>
                  <a:srgbClr val="D5A2DF"/>
                </a:solidFill>
                <a:latin typeface="JetBrains Mono" pitchFamily="2" charset="0"/>
              </a:rPr>
              <a:t>auto</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a</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C8C8C8"/>
                </a:solidFill>
                <a:latin typeface="JetBrains Mono" pitchFamily="2" charset="0"/>
              </a:rPr>
              <a:t>arr</a:t>
            </a:r>
            <a:r>
              <a:rPr lang="en-US" sz="1600" b="0" i="0" u="none" strike="noStrike" baseline="0">
                <a:solidFill>
                  <a:srgbClr val="FFFFFF"/>
                </a:solidFill>
                <a:latin typeface="JetBrains Mono" pitchFamily="2" charset="0"/>
              </a:rPr>
              <a:t>){</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err="1">
                <a:solidFill>
                  <a:srgbClr val="FBB3C8"/>
                </a:solidFill>
                <a:latin typeface="JetBrains Mono" pitchFamily="2" charset="0"/>
              </a:rPr>
              <a:t>cout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B4B4B4"/>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8C8C8"/>
                </a:solidFill>
                <a:latin typeface="JetBrains Mono" pitchFamily="2" charset="0"/>
              </a:rPr>
              <a:t>a</a:t>
            </a:r>
            <a:r>
              <a:rPr lang="en-US" sz="1600" b="0" i="0" u="none" strike="noStrike" baseline="0">
                <a:solidFill>
                  <a:srgbClr val="DCDCDC"/>
                </a:solidFill>
                <a:latin typeface="Cambria" panose="02040503050406030204" pitchFamily="18" charset="0"/>
              </a:rPr>
              <a:t> </a:t>
            </a:r>
            <a:r>
              <a:rPr lang="en-US" sz="1600" b="0" i="0" u="none" strike="noStrike" baseline="0">
                <a:solidFill>
                  <a:srgbClr val="B4B4B4"/>
                </a:solidFill>
                <a:latin typeface="JetBrains Mono" pitchFamily="2" charset="0"/>
              </a:rPr>
              <a:t>&lt;&lt;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Cambria" panose="02040503050406030204" pitchFamily="18" charset="0"/>
              </a:rPr>
              <a:t> </a:t>
            </a:r>
            <a:r>
              <a:rPr lang="en-US" sz="1600" b="0" i="0" u="none" strike="noStrike" baseline="0">
                <a:solidFill>
                  <a:srgbClr val="A31515"/>
                </a:solidFill>
                <a:latin typeface="JetBrains Mono" pitchFamily="2" charset="0"/>
              </a:rPr>
              <a:t>'</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
        <p:nvSpPr>
          <p:cNvPr id="9" name="TextBox 8">
            <a:extLst>
              <a:ext uri="{FF2B5EF4-FFF2-40B4-BE49-F238E27FC236}">
                <a16:creationId xmlns:a16="http://schemas.microsoft.com/office/drawing/2014/main" id="{868254A9-F2E1-45B2-BC3B-A774FF6800BD}"/>
              </a:ext>
            </a:extLst>
          </p:cNvPr>
          <p:cNvSpPr txBox="1"/>
          <p:nvPr/>
        </p:nvSpPr>
        <p:spPr>
          <a:xfrm>
            <a:off x="3355775" y="4078696"/>
            <a:ext cx="5480450" cy="2523768"/>
          </a:xfrm>
          <a:prstGeom prst="rect">
            <a:avLst/>
          </a:prstGeom>
          <a:solidFill>
            <a:schemeClr val="bg1">
              <a:lumMod val="95000"/>
              <a:lumOff val="5000"/>
            </a:schemeClr>
          </a:solidFill>
        </p:spPr>
        <p:txBody>
          <a:bodyPr wrap="square">
            <a:spAutoFit/>
          </a:bodyPr>
          <a:lstStyle/>
          <a:p>
            <a:pPr marR="0" algn="l" rtl="0"/>
            <a:r>
              <a:rPr lang="en-IN" sz="1600" b="0" i="0" u="none" strike="noStrike" baseline="0">
                <a:solidFill>
                  <a:srgbClr val="C8C8C8"/>
                </a:solidFill>
                <a:latin typeface="JetBrains Mono" pitchFamily="2" charset="0"/>
              </a:rPr>
              <a:t>m1</a:t>
            </a:r>
            <a:r>
              <a:rPr lang="en-IN" sz="1600" b="0" i="0" u="none" strike="noStrike" baseline="0">
                <a:solidFill>
                  <a:srgbClr val="008B8B"/>
                </a:solidFill>
                <a:latin typeface="JetBrains Mono" pitchFamily="2" charset="0"/>
              </a:rPr>
              <a:t>(</a:t>
            </a:r>
            <a:r>
              <a:rPr lang="en-IN" sz="1600" b="0" i="0" u="none" strike="noStrike" baseline="0">
                <a:solidFill>
                  <a:srgbClr val="F78C6C"/>
                </a:solidFill>
                <a:latin typeface="JetBrains Mono" pitchFamily="2" charset="0"/>
              </a:rPr>
              <a:t>3</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5</a:t>
            </a:r>
            <a:r>
              <a:rPr lang="en-IN" sz="1600" b="0" i="0" u="none" strike="noStrike" baseline="0">
                <a:solidFill>
                  <a:srgbClr val="008B8B"/>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C8C8C8"/>
                </a:solidFill>
                <a:latin typeface="JetBrains Mono" pitchFamily="2" charset="0"/>
              </a:rPr>
              <a:t>m2</a:t>
            </a:r>
            <a:r>
              <a:rPr lang="en-US" sz="1600" b="0" i="0" u="none" strike="noStrike" baseline="0">
                <a:solidFill>
                  <a:srgbClr val="008B8B"/>
                </a:solidFill>
                <a:latin typeface="JetBrains Mono" pitchFamily="2" charset="0"/>
              </a:rPr>
              <a:t>(</a:t>
            </a:r>
            <a:r>
              <a:rPr lang="en-US" sz="1600" b="0" i="0" u="none" strike="noStrike" baseline="0">
                <a:solidFill>
                  <a:srgbClr val="F78C6C"/>
                </a:solidFill>
                <a:latin typeface="JetBrains Mono" pitchFamily="2" charset="0"/>
              </a:rPr>
              <a:t>3.2</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78C6C"/>
                </a:solidFill>
                <a:latin typeface="JetBrains Mono" pitchFamily="2" charset="0"/>
              </a:rPr>
              <a:t>6</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	</a:t>
            </a:r>
            <a:r>
              <a:rPr lang="en-US" sz="1600" b="0" i="0" u="none" strike="noStrike" baseline="0">
                <a:solidFill>
                  <a:srgbClr val="DCDCDC"/>
                </a:solidFill>
                <a:latin typeface="JetBrains Mono" pitchFamily="2" charset="0"/>
              </a:rPr>
              <a:t>	</a:t>
            </a:r>
            <a:r>
              <a:rPr lang="en-US" sz="1400" b="0" i="1" u="none" strike="noStrike" baseline="0">
                <a:solidFill>
                  <a:srgbClr val="7E7E7E"/>
                </a:solidFill>
                <a:latin typeface="JetBrains Mono" pitchFamily="2" charset="0"/>
              </a:rPr>
              <a:t>//Ok,</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but</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cannot</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restrict</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types</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C8C8C8"/>
                </a:solidFill>
                <a:latin typeface="JetBrains Mono" pitchFamily="2" charset="0"/>
              </a:rPr>
              <a:t>m3</a:t>
            </a:r>
            <a:r>
              <a:rPr lang="en-US" sz="1600" b="0" i="0" u="none" strike="noStrike" baseline="0">
                <a:solidFill>
                  <a:srgbClr val="008B8B"/>
                </a:solidFill>
                <a:latin typeface="JetBrains Mono" pitchFamily="2" charset="0"/>
              </a:rPr>
              <a:t>(</a:t>
            </a:r>
            <a:r>
              <a:rPr lang="en-US" sz="1600" b="0" i="0" u="none" strike="noStrike" baseline="0">
                <a:solidFill>
                  <a:srgbClr val="F78C6C"/>
                </a:solidFill>
                <a:latin typeface="JetBrains Mono" pitchFamily="2" charset="0"/>
              </a:rPr>
              <a:t>5</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78C6C"/>
                </a:solidFill>
                <a:latin typeface="JetBrains Mono" pitchFamily="2" charset="0"/>
              </a:rPr>
              <a:t>9.8</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JetBrains Mono" pitchFamily="2" charset="0"/>
              </a:rPr>
              <a:t>		</a:t>
            </a:r>
            <a:r>
              <a:rPr lang="en-US" sz="1400" b="0" i="1" u="none" strike="noStrike" baseline="0">
                <a:solidFill>
                  <a:srgbClr val="7E7E7E"/>
                </a:solidFill>
                <a:latin typeface="JetBrains Mono" pitchFamily="2" charset="0"/>
              </a:rPr>
              <a:t>//Ok,</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but</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loss</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of</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precision</a:t>
            </a:r>
            <a:endParaRPr lang="en-US" sz="1600" b="0" i="0" u="none" strike="noStrike" baseline="0">
              <a:solidFill>
                <a:srgbClr val="DCDCDC"/>
              </a:solidFill>
              <a:latin typeface="JetBrains Mono" pitchFamily="2" charset="0"/>
            </a:endParaRPr>
          </a:p>
          <a:p>
            <a:pPr marR="0" algn="l" rtl="0"/>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C8C8C8"/>
                </a:solidFill>
                <a:latin typeface="JetBrains Mono" pitchFamily="2" charset="0"/>
              </a:rPr>
              <a:t>m4</a:t>
            </a:r>
            <a:r>
              <a:rPr lang="en-US" sz="1600" b="0" i="0" u="none" strike="noStrike" baseline="0">
                <a:solidFill>
                  <a:srgbClr val="008B8B"/>
                </a:solidFill>
                <a:latin typeface="JetBrains Mono" pitchFamily="2" charset="0"/>
              </a:rPr>
              <a:t>(</a:t>
            </a:r>
            <a:r>
              <a:rPr lang="en-US" sz="1600" b="0" i="0" u="none" strike="noStrike" baseline="0">
                <a:solidFill>
                  <a:srgbClr val="F78C6C"/>
                </a:solidFill>
                <a:latin typeface="JetBrains Mono" pitchFamily="2" charset="0"/>
              </a:rPr>
              <a:t>5.0</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78C6C"/>
                </a:solidFill>
                <a:latin typeface="JetBrains Mono" pitchFamily="2" charset="0"/>
              </a:rPr>
              <a:t>9.8</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JetBrains Mono" pitchFamily="2" charset="0"/>
              </a:rPr>
              <a:t>	</a:t>
            </a:r>
            <a:r>
              <a:rPr lang="en-US" sz="1400" b="0" i="1" u="none" strike="noStrike" baseline="0">
                <a:solidFill>
                  <a:srgbClr val="7E7E7E"/>
                </a:solidFill>
                <a:latin typeface="JetBrains Mono" pitchFamily="2" charset="0"/>
              </a:rPr>
              <a:t>//Argument</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types</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must</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be</a:t>
            </a:r>
            <a:r>
              <a:rPr lang="en-US" sz="1400" b="0" i="1" u="none" strike="noStrike" baseline="0">
                <a:solidFill>
                  <a:srgbClr val="7E7E7E"/>
                </a:solidFill>
                <a:latin typeface="Cambria" panose="02040503050406030204" pitchFamily="18" charset="0"/>
              </a:rPr>
              <a:t> </a:t>
            </a:r>
            <a:r>
              <a:rPr lang="en-US" sz="1400" b="0" i="1" u="none" strike="noStrike" baseline="0">
                <a:solidFill>
                  <a:srgbClr val="7E7E7E"/>
                </a:solidFill>
                <a:latin typeface="JetBrains Mono" pitchFamily="2" charset="0"/>
              </a:rPr>
              <a:t>same</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C8C8C8"/>
                </a:solidFill>
                <a:latin typeface="JetBrains Mono" pitchFamily="2" charset="0"/>
              </a:rPr>
              <a:t>m4</a:t>
            </a:r>
            <a:r>
              <a:rPr lang="en-IN" sz="1600" b="0" i="0" u="none" strike="noStrike" baseline="0">
                <a:solidFill>
                  <a:srgbClr val="008B8B"/>
                </a:solidFill>
                <a:latin typeface="JetBrains Mono" pitchFamily="2" charset="0"/>
              </a:rPr>
              <a:t>(</a:t>
            </a:r>
            <a:r>
              <a:rPr lang="en-IN" sz="1600" b="0" i="0" u="none" strike="noStrike" baseline="0">
                <a:solidFill>
                  <a:srgbClr val="F78C6C"/>
                </a:solidFill>
                <a:latin typeface="JetBrains Mono" pitchFamily="2" charset="0"/>
              </a:rPr>
              <a:t>5</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78C6C"/>
                </a:solidFill>
                <a:latin typeface="JetBrains Mono" pitchFamily="2" charset="0"/>
              </a:rPr>
              <a:t>9.8</a:t>
            </a:r>
            <a:r>
              <a:rPr lang="en-IN" sz="1600" b="0" i="0" u="none" strike="noStrike" baseline="0">
                <a:solidFill>
                  <a:srgbClr val="008B8B"/>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JetBrains Mono" pitchFamily="2" charset="0"/>
              </a:rPr>
              <a:t>		</a:t>
            </a:r>
            <a:r>
              <a:rPr lang="en-IN" sz="1400" b="0" i="1" u="none" strike="noStrike" baseline="0">
                <a:solidFill>
                  <a:srgbClr val="7E7E7E"/>
                </a:solidFill>
                <a:latin typeface="JetBrains Mono" pitchFamily="2" charset="0"/>
              </a:rPr>
              <a:t>//Error</a:t>
            </a:r>
            <a:endParaRPr lang="en-IN" sz="1600" b="0" i="0" u="none" strike="noStrike" baseline="0">
              <a:solidFill>
                <a:srgbClr val="DCDCDC"/>
              </a:solidFill>
              <a:latin typeface="JetBrains Mono" pitchFamily="2" charset="0"/>
            </a:endParaRPr>
          </a:p>
          <a:p>
            <a:pPr marR="0" algn="l" rtl="0"/>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int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C8C8C8"/>
                </a:solidFill>
                <a:latin typeface="JetBrains Mono" pitchFamily="2" charset="0"/>
              </a:rPr>
              <a:t>arr</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1</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2</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3</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4</a:t>
            </a:r>
            <a:r>
              <a:rPr lang="en-IN" sz="1600" b="0" i="0" u="none" strike="noStrike" baseline="0">
                <a:solidFill>
                  <a:srgbClr val="FFFFFF"/>
                </a:solidFill>
                <a:latin typeface="JetBrains Mono" pitchFamily="2" charset="0"/>
              </a:rPr>
              <a:t>,</a:t>
            </a:r>
            <a:r>
              <a:rPr lang="en-IN" sz="1600" b="0" i="0" u="none" strike="noStrike" baseline="0">
                <a:solidFill>
                  <a:srgbClr val="F78C6C"/>
                </a:solidFill>
                <a:latin typeface="JetBrains Mono" pitchFamily="2" charset="0"/>
              </a:rPr>
              <a:t>5</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err="1">
                <a:solidFill>
                  <a:srgbClr val="C8C8C8"/>
                </a:solidFill>
                <a:latin typeface="JetBrains Mono" pitchFamily="2" charset="0"/>
              </a:rPr>
              <a:t>printArr</a:t>
            </a:r>
            <a:r>
              <a:rPr lang="en-IN" sz="1600" b="0" i="0" u="none" strike="noStrike" baseline="0">
                <a:solidFill>
                  <a:srgbClr val="008B8B"/>
                </a:solidFill>
                <a:latin typeface="JetBrains Mono" pitchFamily="2" charset="0"/>
              </a:rPr>
              <a:t>(</a:t>
            </a:r>
            <a:r>
              <a:rPr lang="en-IN" sz="1600" b="0" i="0" u="none" strike="noStrike" baseline="0" err="1">
                <a:solidFill>
                  <a:srgbClr val="C8C8C8"/>
                </a:solidFill>
                <a:latin typeface="JetBrains Mono" pitchFamily="2" charset="0"/>
              </a:rPr>
              <a:t>arr</a:t>
            </a:r>
            <a:r>
              <a:rPr lang="en-IN" sz="1600" b="0" i="0" u="none" strike="noStrike" baseline="0">
                <a:solidFill>
                  <a:srgbClr val="008B8B"/>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1400" b="0" i="0" u="none" strike="noStrike" baseline="0">
              <a:latin typeface="Times New Roman" panose="02020603050405020304" pitchFamily="18" charset="0"/>
            </a:endParaRPr>
          </a:p>
        </p:txBody>
      </p:sp>
    </p:spTree>
    <p:extLst>
      <p:ext uri="{BB962C8B-B14F-4D97-AF65-F5344CB8AC3E}">
        <p14:creationId xmlns:p14="http://schemas.microsoft.com/office/powerpoint/2010/main" val="21687401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AFF8-4F91-4825-BFE9-B26759B303D7}"/>
              </a:ext>
            </a:extLst>
          </p:cNvPr>
          <p:cNvSpPr>
            <a:spLocks noGrp="1"/>
          </p:cNvSpPr>
          <p:nvPr>
            <p:ph type="title"/>
          </p:nvPr>
        </p:nvSpPr>
        <p:spPr/>
        <p:txBody>
          <a:bodyPr/>
          <a:lstStyle/>
          <a:p>
            <a:r>
              <a:rPr lang="en-US"/>
              <a:t>Example</a:t>
            </a:r>
            <a:endParaRPr lang="en-IN"/>
          </a:p>
        </p:txBody>
      </p:sp>
      <p:sp>
        <p:nvSpPr>
          <p:cNvPr id="5" name="TextBox 4">
            <a:extLst>
              <a:ext uri="{FF2B5EF4-FFF2-40B4-BE49-F238E27FC236}">
                <a16:creationId xmlns:a16="http://schemas.microsoft.com/office/drawing/2014/main" id="{138540E2-4E22-41CE-A751-21B7E6BBB761}"/>
              </a:ext>
            </a:extLst>
          </p:cNvPr>
          <p:cNvSpPr txBox="1"/>
          <p:nvPr/>
        </p:nvSpPr>
        <p:spPr>
          <a:xfrm>
            <a:off x="2350889" y="2305615"/>
            <a:ext cx="7490222" cy="2000548"/>
          </a:xfrm>
          <a:prstGeom prst="rect">
            <a:avLst/>
          </a:prstGeom>
          <a:solidFill>
            <a:schemeClr val="bg1">
              <a:lumMod val="95000"/>
              <a:lumOff val="5000"/>
            </a:schemeClr>
          </a:solidFill>
        </p:spPr>
        <p:txBody>
          <a:bodyPr wrap="square">
            <a:spAutoFit/>
          </a:bodyPr>
          <a:lstStyle/>
          <a:p>
            <a:pPr marR="0" algn="l" rtl="0"/>
            <a:r>
              <a:rPr lang="en-US" sz="1600" b="0" i="1" u="none" strike="noStrike" baseline="0">
                <a:solidFill>
                  <a:srgbClr val="7E7E7E"/>
                </a:solidFill>
                <a:latin typeface="JetBrains Mono" pitchFamily="2" charset="0"/>
              </a:rPr>
              <a:t>//Too</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verbose.</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Accepts</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a</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vector&lt;T&gt;</a:t>
            </a:r>
            <a:endParaRPr lang="en-US" b="0" i="0" u="none" strike="noStrike" baseline="0">
              <a:solidFill>
                <a:srgbClr val="DCDCDC"/>
              </a:solidFill>
              <a:latin typeface="JetBrains Mono" pitchFamily="2" charset="0"/>
            </a:endParaRPr>
          </a:p>
          <a:p>
            <a:pPr marR="0" algn="l" rtl="0"/>
            <a:r>
              <a:rPr lang="it-IT" b="0" i="0" u="none" strike="noStrike" baseline="0">
                <a:solidFill>
                  <a:srgbClr val="D5A2DF"/>
                </a:solidFill>
                <a:latin typeface="JetBrains Mono" pitchFamily="2" charset="0"/>
              </a:rPr>
              <a:t>auto</a:t>
            </a:r>
            <a:r>
              <a:rPr lang="it-IT" b="0" i="0" u="none" strike="noStrike" baseline="0">
                <a:solidFill>
                  <a:srgbClr val="DCDCDC"/>
                </a:solidFill>
                <a:latin typeface="Cambria" panose="02040503050406030204" pitchFamily="18" charset="0"/>
              </a:rPr>
              <a:t> </a:t>
            </a:r>
            <a:r>
              <a:rPr lang="it-IT" b="0" i="0" u="none" strike="noStrike" baseline="0">
                <a:solidFill>
                  <a:srgbClr val="C8C8C8"/>
                </a:solidFill>
                <a:latin typeface="JetBrains Mono" pitchFamily="2" charset="0"/>
              </a:rPr>
              <a:t>useVec</a:t>
            </a:r>
            <a:r>
              <a:rPr lang="it-IT" b="0" i="0" u="none" strike="noStrike" baseline="0">
                <a:solidFill>
                  <a:srgbClr val="DCDCDC"/>
                </a:solidFill>
                <a:latin typeface="Cambria" panose="02040503050406030204" pitchFamily="18" charset="0"/>
              </a:rPr>
              <a:t> </a:t>
            </a:r>
            <a:r>
              <a:rPr lang="it-IT" b="0" i="0" u="none" strike="noStrike" baseline="0">
                <a:solidFill>
                  <a:srgbClr val="FFFFFF"/>
                </a:solidFill>
                <a:latin typeface="JetBrains Mono" pitchFamily="2" charset="0"/>
              </a:rPr>
              <a:t>=</a:t>
            </a:r>
            <a:r>
              <a:rPr lang="it-IT" b="0" i="0" u="none" strike="noStrike" baseline="0">
                <a:solidFill>
                  <a:srgbClr val="DCDCDC"/>
                </a:solidFill>
                <a:latin typeface="Cambria" panose="02040503050406030204" pitchFamily="18" charset="0"/>
              </a:rPr>
              <a:t> </a:t>
            </a:r>
            <a:r>
              <a:rPr lang="it-IT" b="0" i="0" u="none" strike="noStrike" baseline="0">
                <a:solidFill>
                  <a:srgbClr val="FFFFFF"/>
                </a:solidFill>
                <a:latin typeface="JetBrains Mono" pitchFamily="2" charset="0"/>
              </a:rPr>
              <a:t>[](</a:t>
            </a:r>
            <a:r>
              <a:rPr lang="it-IT" b="0" i="0" u="none" strike="noStrike" baseline="0">
                <a:solidFill>
                  <a:srgbClr val="D5A2DF"/>
                </a:solidFill>
                <a:latin typeface="JetBrains Mono" pitchFamily="2" charset="0"/>
              </a:rPr>
              <a:t>const</a:t>
            </a:r>
            <a:r>
              <a:rPr lang="it-IT" b="0" i="0" u="none" strike="noStrike" baseline="0">
                <a:solidFill>
                  <a:srgbClr val="DCDCDC"/>
                </a:solidFill>
                <a:latin typeface="Cambria" panose="02040503050406030204" pitchFamily="18" charset="0"/>
              </a:rPr>
              <a:t> </a:t>
            </a:r>
            <a:r>
              <a:rPr lang="it-IT" b="0" i="0" u="none" strike="noStrike" baseline="0">
                <a:solidFill>
                  <a:srgbClr val="D5A2DF"/>
                </a:solidFill>
                <a:latin typeface="JetBrains Mono" pitchFamily="2" charset="0"/>
              </a:rPr>
              <a:t>auto</a:t>
            </a:r>
            <a:r>
              <a:rPr lang="it-IT" b="0" i="0" u="none" strike="noStrike" baseline="0">
                <a:solidFill>
                  <a:srgbClr val="DCDCDC"/>
                </a:solidFill>
                <a:latin typeface="Cambria" panose="02040503050406030204" pitchFamily="18" charset="0"/>
              </a:rPr>
              <a:t> </a:t>
            </a:r>
            <a:r>
              <a:rPr lang="it-IT" b="0" i="0" u="none" strike="noStrike" baseline="0">
                <a:solidFill>
                  <a:srgbClr val="FFFFFF"/>
                </a:solidFill>
                <a:latin typeface="JetBrains Mono" pitchFamily="2" charset="0"/>
              </a:rPr>
              <a:t>&amp;</a:t>
            </a:r>
            <a:r>
              <a:rPr lang="it-IT" b="0" i="0" u="none" strike="noStrike" baseline="0">
                <a:solidFill>
                  <a:srgbClr val="DCDCDC"/>
                </a:solidFill>
                <a:latin typeface="Cambria" panose="02040503050406030204" pitchFamily="18" charset="0"/>
              </a:rPr>
              <a:t> </a:t>
            </a:r>
            <a:r>
              <a:rPr lang="it-IT" b="0" i="0" u="none" strike="noStrike" baseline="0">
                <a:solidFill>
                  <a:srgbClr val="C8C8C8"/>
                </a:solidFill>
                <a:latin typeface="JetBrains Mono" pitchFamily="2" charset="0"/>
              </a:rPr>
              <a:t>vec</a:t>
            </a:r>
            <a:r>
              <a:rPr lang="it-IT" b="0" i="0" u="none" strike="noStrike" baseline="0">
                <a:solidFill>
                  <a:srgbClr val="FFFFFF"/>
                </a:solidFill>
                <a:latin typeface="JetBrains Mono" pitchFamily="2" charset="0"/>
              </a:rPr>
              <a:t>)</a:t>
            </a:r>
            <a:r>
              <a:rPr lang="it-IT" b="0" i="0" u="none" strike="noStrike" baseline="0">
                <a:solidFill>
                  <a:srgbClr val="DCDCDC"/>
                </a:solidFill>
                <a:latin typeface="Cambria" panose="02040503050406030204" pitchFamily="18" charset="0"/>
              </a:rPr>
              <a:t> </a:t>
            </a:r>
            <a:r>
              <a:rPr lang="it-IT" b="0" i="0" u="none" strike="noStrike" baseline="0">
                <a:solidFill>
                  <a:srgbClr val="FFFFFF"/>
                </a:solidFill>
                <a:latin typeface="JetBrains Mono" pitchFamily="2" charset="0"/>
              </a:rPr>
              <a:t>{</a:t>
            </a:r>
            <a:endParaRPr lang="it-IT" b="0" i="0" u="none" strike="noStrike" baseline="0">
              <a:solidFill>
                <a:srgbClr val="DCDCDC"/>
              </a:solidFill>
              <a:latin typeface="JetBrains Mono" pitchFamily="2" charset="0"/>
            </a:endParaRPr>
          </a:p>
          <a:p>
            <a:pPr marR="0" algn="l" rtl="0"/>
            <a:r>
              <a:rPr lang="en-US" b="0" i="0" u="none" strike="noStrike" baseline="0">
                <a:solidFill>
                  <a:srgbClr val="DCDCDC"/>
                </a:solidFill>
                <a:latin typeface="JetBrains Mono" pitchFamily="2" charset="0"/>
              </a:rPr>
              <a:t>	</a:t>
            </a:r>
            <a:r>
              <a:rPr lang="en-US" b="0" i="0" u="none" strike="noStrike" baseline="0">
                <a:solidFill>
                  <a:srgbClr val="D5A2DF"/>
                </a:solidFill>
                <a:latin typeface="JetBrains Mono" pitchFamily="2" charset="0"/>
              </a:rPr>
              <a:t>using</a:t>
            </a:r>
            <a:r>
              <a:rPr lang="en-US" b="0" i="0" u="none" strike="noStrike" baseline="0">
                <a:solidFill>
                  <a:srgbClr val="DCDCDC"/>
                </a:solidFill>
                <a:latin typeface="Cambria" panose="02040503050406030204" pitchFamily="18" charset="0"/>
              </a:rPr>
              <a:t> </a:t>
            </a:r>
            <a:r>
              <a:rPr lang="en-US" b="0" i="0" u="none" strike="noStrike" baseline="0">
                <a:solidFill>
                  <a:srgbClr val="008B8B"/>
                </a:solidFill>
                <a:latin typeface="JetBrains Mono" pitchFamily="2" charset="0"/>
              </a:rPr>
              <a:t>Container</a:t>
            </a:r>
            <a:r>
              <a:rPr lang="en-US" b="0" i="0" u="none" strike="noStrike" baseline="0">
                <a:solidFill>
                  <a:srgbClr val="DCDCDC"/>
                </a:solidFill>
                <a:latin typeface="Cambria" panose="02040503050406030204" pitchFamily="18" charset="0"/>
              </a:rPr>
              <a:t> </a:t>
            </a:r>
            <a:r>
              <a:rPr lang="en-US" b="0" i="0" u="none" strike="noStrike" baseline="0">
                <a:solidFill>
                  <a:srgbClr val="FFFFFF"/>
                </a:solidFill>
                <a:latin typeface="JetBrains Mono" pitchFamily="2" charset="0"/>
              </a:rPr>
              <a:t>=</a:t>
            </a:r>
            <a:r>
              <a:rPr lang="en-US" b="0" i="0" u="none" strike="noStrike" baseline="0">
                <a:solidFill>
                  <a:srgbClr val="DCDCDC"/>
                </a:solidFill>
                <a:latin typeface="Cambria" panose="02040503050406030204" pitchFamily="18" charset="0"/>
              </a:rPr>
              <a:t> </a:t>
            </a:r>
            <a:r>
              <a:rPr lang="en-US" b="0" i="0" u="none" strike="noStrike" baseline="0">
                <a:solidFill>
                  <a:srgbClr val="CAC751"/>
                </a:solidFill>
                <a:latin typeface="JetBrains Mono" pitchFamily="2" charset="0"/>
              </a:rPr>
              <a:t>std</a:t>
            </a:r>
            <a:r>
              <a:rPr lang="en-US" b="0" i="0" u="none" strike="noStrike" baseline="0">
                <a:solidFill>
                  <a:srgbClr val="FFFFFF"/>
                </a:solidFill>
                <a:latin typeface="JetBrains Mono" pitchFamily="2" charset="0"/>
              </a:rPr>
              <a:t>::</a:t>
            </a:r>
            <a:r>
              <a:rPr lang="en-US" b="0" i="0" u="none" strike="noStrike" baseline="0" err="1">
                <a:solidFill>
                  <a:srgbClr val="008B8B"/>
                </a:solidFill>
                <a:latin typeface="JetBrains Mono" pitchFamily="2" charset="0"/>
              </a:rPr>
              <a:t>decay_t</a:t>
            </a:r>
            <a:r>
              <a:rPr lang="en-US" b="0" i="0" u="none" strike="noStrike" baseline="0">
                <a:solidFill>
                  <a:srgbClr val="FFFFFF"/>
                </a:solidFill>
                <a:latin typeface="JetBrains Mono" pitchFamily="2" charset="0"/>
              </a:rPr>
              <a:t>&lt;</a:t>
            </a:r>
            <a:r>
              <a:rPr lang="en-US" b="0" i="0" u="none" strike="noStrike" baseline="0" err="1">
                <a:solidFill>
                  <a:srgbClr val="D5A2DF"/>
                </a:solidFill>
                <a:latin typeface="JetBrains Mono" pitchFamily="2" charset="0"/>
              </a:rPr>
              <a:t>decltype</a:t>
            </a:r>
            <a:r>
              <a:rPr lang="en-US" b="0" i="0" u="none" strike="noStrike" baseline="0">
                <a:solidFill>
                  <a:srgbClr val="FFFFFF"/>
                </a:solidFill>
                <a:latin typeface="JetBrains Mono" pitchFamily="2" charset="0"/>
              </a:rPr>
              <a:t>(</a:t>
            </a:r>
            <a:r>
              <a:rPr lang="en-US" b="0" i="0" u="none" strike="noStrike" baseline="0" err="1">
                <a:solidFill>
                  <a:srgbClr val="C8C8C8"/>
                </a:solidFill>
                <a:latin typeface="JetBrains Mono" pitchFamily="2" charset="0"/>
              </a:rPr>
              <a:t>vec</a:t>
            </a:r>
            <a:r>
              <a:rPr lang="en-US" b="0" i="0" u="none" strike="noStrike" baseline="0">
                <a:solidFill>
                  <a:srgbClr val="FFFFFF"/>
                </a:solidFill>
                <a:latin typeface="JetBrains Mono" pitchFamily="2" charset="0"/>
              </a:rPr>
              <a:t>)&gt;</a:t>
            </a:r>
            <a:r>
              <a:rPr lang="en-US" b="0" i="0" u="none" strike="noStrike" baseline="0">
                <a:solidFill>
                  <a:srgbClr val="DCDCDC"/>
                </a:solidFill>
                <a:latin typeface="Cambria" panose="02040503050406030204" pitchFamily="18" charset="0"/>
              </a:rPr>
              <a:t> </a:t>
            </a:r>
            <a:r>
              <a:rPr lang="en-US" b="0" i="0" u="none" strike="noStrike" baseline="0">
                <a:solidFill>
                  <a:srgbClr val="FFFFFF"/>
                </a:solidFill>
                <a:latin typeface="JetBrains Mono" pitchFamily="2" charset="0"/>
              </a:rPr>
              <a:t>;</a:t>
            </a:r>
            <a:endParaRPr lang="en-US" b="0" i="0" u="none" strike="noStrike" baseline="0">
              <a:solidFill>
                <a:srgbClr val="DCDCDC"/>
              </a:solidFill>
              <a:latin typeface="JetBrains Mono" pitchFamily="2" charset="0"/>
            </a:endParaRPr>
          </a:p>
          <a:p>
            <a:pPr marR="0" algn="l" rtl="0"/>
            <a:r>
              <a:rPr lang="en-US" b="0" i="0" u="none" strike="noStrike" baseline="0">
                <a:solidFill>
                  <a:srgbClr val="DCDCDC"/>
                </a:solidFill>
                <a:latin typeface="JetBrains Mono" pitchFamily="2" charset="0"/>
              </a:rPr>
              <a:t>	</a:t>
            </a:r>
            <a:r>
              <a:rPr lang="en-US" b="0" i="0" u="none" strike="noStrike" baseline="0">
                <a:solidFill>
                  <a:srgbClr val="D5A2DF"/>
                </a:solidFill>
                <a:latin typeface="JetBrains Mono" pitchFamily="2" charset="0"/>
              </a:rPr>
              <a:t>using</a:t>
            </a:r>
            <a:r>
              <a:rPr lang="en-US" b="0" i="0" u="none" strike="noStrike" baseline="0">
                <a:solidFill>
                  <a:srgbClr val="DCDCDC"/>
                </a:solidFill>
                <a:latin typeface="Cambria" panose="02040503050406030204" pitchFamily="18" charset="0"/>
              </a:rPr>
              <a:t> </a:t>
            </a:r>
            <a:r>
              <a:rPr lang="en-US" b="0" i="0" u="none" strike="noStrike" baseline="0">
                <a:solidFill>
                  <a:srgbClr val="008B8B"/>
                </a:solidFill>
                <a:latin typeface="JetBrains Mono" pitchFamily="2" charset="0"/>
              </a:rPr>
              <a:t>Type</a:t>
            </a:r>
            <a:r>
              <a:rPr lang="en-US" b="0" i="0" u="none" strike="noStrike" baseline="0">
                <a:solidFill>
                  <a:srgbClr val="DCDCDC"/>
                </a:solidFill>
                <a:latin typeface="Cambria" panose="02040503050406030204" pitchFamily="18" charset="0"/>
              </a:rPr>
              <a:t> </a:t>
            </a:r>
            <a:r>
              <a:rPr lang="en-US" b="0" i="0" u="none" strike="noStrike" baseline="0">
                <a:solidFill>
                  <a:srgbClr val="FFFFFF"/>
                </a:solidFill>
                <a:latin typeface="JetBrains Mono" pitchFamily="2" charset="0"/>
              </a:rPr>
              <a:t>=</a:t>
            </a:r>
            <a:r>
              <a:rPr lang="en-US" b="0" i="0" u="none" strike="noStrike" baseline="0">
                <a:solidFill>
                  <a:srgbClr val="DCDCDC"/>
                </a:solidFill>
                <a:latin typeface="Cambria" panose="02040503050406030204" pitchFamily="18" charset="0"/>
              </a:rPr>
              <a:t> </a:t>
            </a:r>
            <a:r>
              <a:rPr lang="en-US" b="0" i="0" u="none" strike="noStrike" baseline="0" err="1">
                <a:solidFill>
                  <a:srgbClr val="D5A2DF"/>
                </a:solidFill>
                <a:latin typeface="JetBrains Mono" pitchFamily="2" charset="0"/>
              </a:rPr>
              <a:t>typename</a:t>
            </a:r>
            <a:r>
              <a:rPr lang="en-US" b="0" i="0" u="none" strike="noStrike" baseline="0">
                <a:solidFill>
                  <a:srgbClr val="DCDCDC"/>
                </a:solidFill>
                <a:latin typeface="Cambria" panose="02040503050406030204" pitchFamily="18" charset="0"/>
              </a:rPr>
              <a:t> </a:t>
            </a:r>
            <a:r>
              <a:rPr lang="en-US" b="0" i="0" u="none" strike="noStrike" baseline="0">
                <a:solidFill>
                  <a:srgbClr val="008B8B"/>
                </a:solidFill>
                <a:latin typeface="JetBrains Mono" pitchFamily="2" charset="0"/>
              </a:rPr>
              <a:t>Container</a:t>
            </a:r>
            <a:r>
              <a:rPr lang="en-US" b="0" i="0" u="none" strike="noStrike" baseline="0">
                <a:solidFill>
                  <a:srgbClr val="FFFFFF"/>
                </a:solidFill>
                <a:latin typeface="JetBrains Mono" pitchFamily="2" charset="0"/>
              </a:rPr>
              <a:t>::</a:t>
            </a:r>
            <a:r>
              <a:rPr lang="en-US" b="0" i="0" u="none" strike="noStrike" baseline="0" err="1">
                <a:solidFill>
                  <a:srgbClr val="556B2F"/>
                </a:solidFill>
                <a:latin typeface="JetBrains Mono" pitchFamily="2" charset="0"/>
              </a:rPr>
              <a:t>value_type</a:t>
            </a:r>
            <a:r>
              <a:rPr lang="en-US" b="0" i="0" u="none" strike="noStrike" baseline="0">
                <a:solidFill>
                  <a:srgbClr val="DCDCDC"/>
                </a:solidFill>
                <a:latin typeface="Cambria" panose="02040503050406030204" pitchFamily="18" charset="0"/>
              </a:rPr>
              <a:t> </a:t>
            </a:r>
            <a:r>
              <a:rPr lang="en-US" b="0" i="0" u="none" strike="noStrike" baseline="0">
                <a:solidFill>
                  <a:srgbClr val="FFFFFF"/>
                </a:solidFill>
                <a:latin typeface="JetBrains Mono" pitchFamily="2" charset="0"/>
              </a:rPr>
              <a:t>;</a:t>
            </a:r>
            <a:endParaRPr lang="en-US" b="0" i="0" u="none" strike="noStrike" baseline="0">
              <a:solidFill>
                <a:srgbClr val="DCDCDC"/>
              </a:solidFill>
              <a:latin typeface="JetBrains Mono" pitchFamily="2" charset="0"/>
            </a:endParaRPr>
          </a:p>
          <a:p>
            <a:pPr marR="0" algn="l" rtl="0"/>
            <a:r>
              <a:rPr lang="en-IN" b="0" i="0" u="none" strike="noStrike" baseline="0">
                <a:solidFill>
                  <a:srgbClr val="DCDCDC"/>
                </a:solidFill>
                <a:latin typeface="JetBrains Mono" pitchFamily="2" charset="0"/>
              </a:rPr>
              <a:t>	</a:t>
            </a:r>
            <a:r>
              <a:rPr lang="en-IN" b="0" i="0" u="none" strike="noStrike" baseline="0">
                <a:solidFill>
                  <a:srgbClr val="008B8B"/>
                </a:solidFill>
                <a:latin typeface="JetBrains Mono" pitchFamily="2" charset="0"/>
              </a:rPr>
              <a:t>Type</a:t>
            </a:r>
            <a:r>
              <a:rPr lang="en-IN" b="0" i="0" u="none" strike="noStrike" baseline="0">
                <a:solidFill>
                  <a:srgbClr val="DCDCDC"/>
                </a:solidFill>
                <a:latin typeface="Cambria" panose="02040503050406030204" pitchFamily="18" charset="0"/>
              </a:rPr>
              <a:t> </a:t>
            </a:r>
            <a:r>
              <a:rPr lang="en-IN" b="0" i="0" u="none" strike="noStrike" baseline="0">
                <a:solidFill>
                  <a:srgbClr val="C8C8C8"/>
                </a:solidFill>
                <a:latin typeface="JetBrains Mono" pitchFamily="2" charset="0"/>
              </a:rPr>
              <a:t>var</a:t>
            </a:r>
            <a:r>
              <a:rPr lang="en-IN" b="0" i="0" u="none" strike="noStrike" baseline="0">
                <a:solidFill>
                  <a:srgbClr val="FFFFFF"/>
                </a:solidFill>
                <a:latin typeface="JetBrains Mono" pitchFamily="2" charset="0"/>
              </a:rPr>
              <a:t>{}</a:t>
            </a:r>
            <a:r>
              <a:rPr lang="en-IN" b="0" i="0" u="none" strike="noStrike" baseline="0">
                <a:solidFill>
                  <a:srgbClr val="DCDCDC"/>
                </a:solidFill>
                <a:latin typeface="Cambria" panose="02040503050406030204" pitchFamily="18" charset="0"/>
              </a:rPr>
              <a:t> </a:t>
            </a:r>
            <a:r>
              <a:rPr lang="en-IN" b="0" i="0" u="none" strike="noStrike" baseline="0">
                <a:solidFill>
                  <a:srgbClr val="FFFFFF"/>
                </a:solidFill>
                <a:latin typeface="JetBrains Mono" pitchFamily="2" charset="0"/>
              </a:rPr>
              <a:t>;</a:t>
            </a:r>
            <a:endParaRPr lang="en-IN" b="0" i="0" u="none" strike="noStrike" baseline="0">
              <a:solidFill>
                <a:srgbClr val="DCDCDC"/>
              </a:solidFill>
              <a:latin typeface="JetBrains Mono" pitchFamily="2" charset="0"/>
            </a:endParaRPr>
          </a:p>
          <a:p>
            <a:pPr marR="0" algn="l" rtl="0"/>
            <a:r>
              <a:rPr lang="en-IN" b="0" i="0" u="none" strike="noStrike" baseline="0">
                <a:solidFill>
                  <a:srgbClr val="DCDCDC"/>
                </a:solidFill>
                <a:latin typeface="JetBrains Mono" pitchFamily="2" charset="0"/>
              </a:rPr>
              <a:t>	</a:t>
            </a:r>
            <a:r>
              <a:rPr lang="en-IN" sz="1600" b="0" i="1" u="none" strike="noStrike" baseline="0">
                <a:solidFill>
                  <a:srgbClr val="7E7E7E"/>
                </a:solidFill>
                <a:latin typeface="JetBrains Mono" pitchFamily="2" charset="0"/>
              </a:rPr>
              <a:t>//Use</a:t>
            </a:r>
            <a:r>
              <a:rPr lang="en-IN" sz="1600" b="0" i="1" u="none" strike="noStrike" baseline="0">
                <a:solidFill>
                  <a:srgbClr val="7E7E7E"/>
                </a:solidFill>
                <a:latin typeface="Cambria" panose="02040503050406030204" pitchFamily="18" charset="0"/>
              </a:rPr>
              <a:t> </a:t>
            </a:r>
            <a:r>
              <a:rPr lang="en-IN" sz="1600" b="0" i="1" u="none" strike="noStrike" baseline="0">
                <a:solidFill>
                  <a:srgbClr val="7E7E7E"/>
                </a:solidFill>
                <a:latin typeface="JetBrains Mono" pitchFamily="2" charset="0"/>
              </a:rPr>
              <a:t>var</a:t>
            </a:r>
            <a:endParaRPr lang="en-IN" b="0" i="0" u="none" strike="noStrike" baseline="0">
              <a:solidFill>
                <a:srgbClr val="DCDCDC"/>
              </a:solidFill>
              <a:latin typeface="JetBrains Mono" pitchFamily="2" charset="0"/>
            </a:endParaRPr>
          </a:p>
          <a:p>
            <a:pPr marR="0" algn="l" rtl="0"/>
            <a:r>
              <a:rPr lang="en-IN" b="0" i="0" u="none" strike="noStrike" baseline="0">
                <a:solidFill>
                  <a:srgbClr val="FFFFFF"/>
                </a:solidFill>
                <a:latin typeface="JetBrains Mono" pitchFamily="2" charset="0"/>
              </a:rPr>
              <a:t>}</a:t>
            </a:r>
            <a:r>
              <a:rPr lang="en-IN" b="0" i="0" u="none" strike="noStrike" baseline="0">
                <a:solidFill>
                  <a:srgbClr val="DCDCDC"/>
                </a:solidFill>
                <a:latin typeface="Cambria" panose="02040503050406030204" pitchFamily="18" charset="0"/>
              </a:rPr>
              <a:t> </a:t>
            </a:r>
            <a:r>
              <a:rPr lang="en-IN" b="0" i="0" u="none" strike="noStrike" baseline="0">
                <a:solidFill>
                  <a:srgbClr val="FFFFFF"/>
                </a:solidFill>
                <a:latin typeface="JetBrains Mono" pitchFamily="2" charset="0"/>
              </a:rPr>
              <a:t>;</a:t>
            </a:r>
            <a:endParaRPr lang="en-IN" b="0" i="0" u="none" strike="noStrike" baseline="0">
              <a:solidFill>
                <a:srgbClr val="DCDCDC"/>
              </a:solidFill>
              <a:latin typeface="JetBrains Mono" pitchFamily="2" charset="0"/>
            </a:endParaRPr>
          </a:p>
        </p:txBody>
      </p:sp>
    </p:spTree>
    <p:extLst>
      <p:ext uri="{BB962C8B-B14F-4D97-AF65-F5344CB8AC3E}">
        <p14:creationId xmlns:p14="http://schemas.microsoft.com/office/powerpoint/2010/main" val="37782492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683F-F06D-41B6-A5B5-FCD915832955}"/>
              </a:ext>
            </a:extLst>
          </p:cNvPr>
          <p:cNvSpPr>
            <a:spLocks noGrp="1"/>
          </p:cNvSpPr>
          <p:nvPr>
            <p:ph type="title"/>
          </p:nvPr>
        </p:nvSpPr>
        <p:spPr/>
        <p:txBody>
          <a:bodyPr/>
          <a:lstStyle/>
          <a:p>
            <a:r>
              <a:rPr lang="en-US"/>
              <a:t>Example</a:t>
            </a:r>
            <a:endParaRPr lang="en-IN"/>
          </a:p>
        </p:txBody>
      </p:sp>
      <p:sp>
        <p:nvSpPr>
          <p:cNvPr id="5" name="TextBox 4">
            <a:extLst>
              <a:ext uri="{FF2B5EF4-FFF2-40B4-BE49-F238E27FC236}">
                <a16:creationId xmlns:a16="http://schemas.microsoft.com/office/drawing/2014/main" id="{E060AE11-BFF5-47CE-B46B-47A331611493}"/>
              </a:ext>
            </a:extLst>
          </p:cNvPr>
          <p:cNvSpPr txBox="1"/>
          <p:nvPr/>
        </p:nvSpPr>
        <p:spPr>
          <a:xfrm>
            <a:off x="1807964" y="2582614"/>
            <a:ext cx="8576072" cy="1692771"/>
          </a:xfrm>
          <a:prstGeom prst="rect">
            <a:avLst/>
          </a:prstGeom>
          <a:solidFill>
            <a:schemeClr val="bg1">
              <a:lumMod val="95000"/>
              <a:lumOff val="5000"/>
            </a:schemeClr>
          </a:solidFill>
        </p:spPr>
        <p:txBody>
          <a:bodyPr wrap="square">
            <a:spAutoFit/>
          </a:bodyPr>
          <a:lstStyle/>
          <a:p>
            <a:pPr marR="0" algn="l" rtl="0"/>
            <a:r>
              <a:rPr lang="en-IN" sz="1600" b="0" i="1" u="none" strike="noStrike" baseline="0">
                <a:solidFill>
                  <a:srgbClr val="7E7E7E"/>
                </a:solidFill>
                <a:latin typeface="JetBrains Mono" pitchFamily="2" charset="0"/>
              </a:rPr>
              <a:t>//C++20</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5A2DF"/>
                </a:solidFill>
                <a:latin typeface="JetBrains Mono" pitchFamily="2" charset="0"/>
              </a:rPr>
              <a:t>auto</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C8C8C8"/>
                </a:solidFill>
                <a:latin typeface="JetBrains Mono" pitchFamily="2" charset="0"/>
              </a:rPr>
              <a:t>useVec</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[]&lt;</a:t>
            </a:r>
            <a:r>
              <a:rPr lang="en-US" sz="1800" b="0" i="0" u="none" strike="noStrike" baseline="0" err="1">
                <a:solidFill>
                  <a:srgbClr val="D5A2DF"/>
                </a:solidFill>
                <a:latin typeface="JetBrains Mono" pitchFamily="2" charset="0"/>
              </a:rPr>
              <a:t>typename</a:t>
            </a:r>
            <a:r>
              <a:rPr lang="en-US" sz="1800" b="0" i="0" u="none" strike="noStrike" baseline="0">
                <a:solidFill>
                  <a:srgbClr val="DCDCDC"/>
                </a:solidFill>
                <a:latin typeface="Cambria" panose="02040503050406030204" pitchFamily="18" charset="0"/>
              </a:rPr>
              <a:t> </a:t>
            </a:r>
            <a:r>
              <a:rPr lang="en-US" sz="1800" b="0" i="0" u="none" strike="noStrike" baseline="0">
                <a:solidFill>
                  <a:srgbClr val="556B2F"/>
                </a:solidFill>
                <a:latin typeface="JetBrains Mono" pitchFamily="2" charset="0"/>
              </a:rPr>
              <a:t>T</a:t>
            </a:r>
            <a:r>
              <a:rPr lang="en-US" sz="1800" b="0" i="0" u="none" strike="noStrike" baseline="0">
                <a:solidFill>
                  <a:srgbClr val="FFFFFF"/>
                </a:solidFill>
                <a:latin typeface="JetBrains Mono" pitchFamily="2" charset="0"/>
              </a:rPr>
              <a:t>&gt;(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a:solidFill>
                  <a:srgbClr val="DC5503"/>
                </a:solidFill>
                <a:latin typeface="JetBrains Mono" pitchFamily="2" charset="0"/>
              </a:rPr>
              <a:t>vector</a:t>
            </a:r>
            <a:r>
              <a:rPr lang="en-US" sz="1800" b="0" i="0" u="none" strike="noStrike" baseline="0">
                <a:solidFill>
                  <a:srgbClr val="FFFFFF"/>
                </a:solidFill>
                <a:latin typeface="JetBrains Mono" pitchFamily="2" charset="0"/>
              </a:rPr>
              <a:t>&lt;</a:t>
            </a:r>
            <a:r>
              <a:rPr lang="en-US" sz="1800" b="0" i="0" u="none" strike="noStrike" baseline="0">
                <a:solidFill>
                  <a:srgbClr val="556B2F"/>
                </a:solidFill>
                <a:latin typeface="JetBrains Mono" pitchFamily="2" charset="0"/>
              </a:rPr>
              <a:t>T</a:t>
            </a:r>
            <a:r>
              <a:rPr lang="en-US" sz="1800" b="0" i="0" u="none" strike="noStrike" baseline="0">
                <a:solidFill>
                  <a:srgbClr val="FFFFFF"/>
                </a:solidFill>
                <a:latin typeface="JetBrains Mono" pitchFamily="2" charset="0"/>
              </a:rPr>
              <a:t>&gt;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&amp;</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C8C8C8"/>
                </a:solidFill>
                <a:latin typeface="JetBrains Mono" pitchFamily="2" charset="0"/>
              </a:rPr>
              <a:t>coll</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556B2F"/>
                </a:solidFill>
                <a:latin typeface="JetBrains Mono" pitchFamily="2" charset="0"/>
              </a:rPr>
              <a:t>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var</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600" b="0" i="1" u="none" strike="noStrike" baseline="0">
                <a:solidFill>
                  <a:srgbClr val="7E7E7E"/>
                </a:solidFill>
                <a:latin typeface="JetBrains Mono" pitchFamily="2" charset="0"/>
              </a:rPr>
              <a:t>//Use</a:t>
            </a:r>
            <a:r>
              <a:rPr lang="en-IN" sz="1600" b="0" i="1" u="none" strike="noStrike" baseline="0">
                <a:solidFill>
                  <a:srgbClr val="7E7E7E"/>
                </a:solidFill>
                <a:latin typeface="Cambria" panose="02040503050406030204" pitchFamily="18" charset="0"/>
              </a:rPr>
              <a:t> </a:t>
            </a:r>
            <a:r>
              <a:rPr lang="en-IN" sz="1600" b="0" i="1" u="none" strike="noStrike" baseline="0">
                <a:solidFill>
                  <a:srgbClr val="7E7E7E"/>
                </a:solidFill>
                <a:latin typeface="JetBrains Mono" pitchFamily="2" charset="0"/>
              </a:rPr>
              <a:t>var</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Tree>
    <p:extLst>
      <p:ext uri="{BB962C8B-B14F-4D97-AF65-F5344CB8AC3E}">
        <p14:creationId xmlns:p14="http://schemas.microsoft.com/office/powerpoint/2010/main" val="18589436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AF53-FFFF-413A-B6D7-526E19D234A6}"/>
              </a:ext>
            </a:extLst>
          </p:cNvPr>
          <p:cNvSpPr>
            <a:spLocks noGrp="1"/>
          </p:cNvSpPr>
          <p:nvPr>
            <p:ph type="title"/>
          </p:nvPr>
        </p:nvSpPr>
        <p:spPr/>
        <p:txBody>
          <a:bodyPr/>
          <a:lstStyle/>
          <a:p>
            <a:r>
              <a:rPr lang="en-US"/>
              <a:t>Example : Perfect Forwarding</a:t>
            </a:r>
            <a:endParaRPr lang="en-IN"/>
          </a:p>
        </p:txBody>
      </p:sp>
      <p:sp>
        <p:nvSpPr>
          <p:cNvPr id="5" name="TextBox 4">
            <a:extLst>
              <a:ext uri="{FF2B5EF4-FFF2-40B4-BE49-F238E27FC236}">
                <a16:creationId xmlns:a16="http://schemas.microsoft.com/office/drawing/2014/main" id="{3BAAC26F-7B7D-40FF-A48F-8E4517E94076}"/>
              </a:ext>
            </a:extLst>
          </p:cNvPr>
          <p:cNvSpPr txBox="1"/>
          <p:nvPr/>
        </p:nvSpPr>
        <p:spPr>
          <a:xfrm>
            <a:off x="2279451" y="2184231"/>
            <a:ext cx="7633097" cy="1200329"/>
          </a:xfrm>
          <a:prstGeom prst="rect">
            <a:avLst/>
          </a:prstGeom>
          <a:solidFill>
            <a:schemeClr val="bg1">
              <a:lumMod val="95000"/>
              <a:lumOff val="5000"/>
            </a:schemeClr>
          </a:solidFill>
        </p:spPr>
        <p:txBody>
          <a:bodyPr wrap="square">
            <a:spAutoFit/>
          </a:bodyPr>
          <a:lstStyle/>
          <a:p>
            <a:pPr marR="0" algn="l" rtl="0"/>
            <a:r>
              <a:rPr lang="en-IN" sz="1800" b="0" i="1" u="none" strike="noStrike" baseline="0">
                <a:solidFill>
                  <a:schemeClr val="bg1">
                    <a:lumMod val="50000"/>
                    <a:lumOff val="50000"/>
                  </a:schemeClr>
                </a:solidFill>
                <a:latin typeface="JetBrains Mono" pitchFamily="2" charset="0"/>
              </a:rPr>
              <a:t>//C++17</a:t>
            </a:r>
          </a:p>
          <a:p>
            <a:pPr marR="0" algn="l" rtl="0"/>
            <a:r>
              <a:rPr lang="en-IN" sz="1800" b="0" i="0" u="none" strike="noStrike" baseline="0">
                <a:solidFill>
                  <a:srgbClr val="FFFFFF"/>
                </a:solidFill>
                <a:latin typeface="JetBrains Mono" pitchFamily="2" charset="0"/>
              </a:rPr>
              <a:t>[](</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&amp;&amp;...</a:t>
            </a:r>
            <a:r>
              <a:rPr lang="en-IN" sz="1800" b="0" i="0" u="none" strike="noStrike" baseline="0" err="1">
                <a:solidFill>
                  <a:srgbClr val="C8C8C8"/>
                </a:solidFill>
                <a:latin typeface="JetBrains Mono" pitchFamily="2" charset="0"/>
              </a:rPr>
              <a:t>args</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556B2F"/>
                </a:solidFill>
                <a:latin typeface="JetBrains Mono" pitchFamily="2" charset="0"/>
              </a:rPr>
              <a:t>Foo</a:t>
            </a:r>
            <a:r>
              <a:rPr lang="en-US" sz="1800" b="0" i="0" u="none" strike="noStrike" baseline="0">
                <a:solidFill>
                  <a:srgbClr val="FFFFFF"/>
                </a:solidFill>
                <a:latin typeface="JetBrains Mono" pitchFamily="2" charset="0"/>
              </a:rPr>
              <a:t>(</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a:solidFill>
                  <a:srgbClr val="7B6FC4"/>
                </a:solidFill>
                <a:latin typeface="JetBrains Mono" pitchFamily="2" charset="0"/>
              </a:rPr>
              <a:t>forward</a:t>
            </a:r>
            <a:r>
              <a:rPr lang="en-US" sz="1800" b="0" i="0" u="none" strike="noStrike" baseline="0">
                <a:solidFill>
                  <a:srgbClr val="FFFFFF"/>
                </a:solidFill>
                <a:latin typeface="JetBrains Mono" pitchFamily="2" charset="0"/>
              </a:rPr>
              <a:t>&lt;</a:t>
            </a:r>
            <a:r>
              <a:rPr lang="en-US" sz="1800" b="0" i="0" u="none" strike="noStrike" baseline="0" err="1">
                <a:solidFill>
                  <a:srgbClr val="D5A2DF"/>
                </a:solidFill>
                <a:latin typeface="JetBrains Mono" pitchFamily="2" charset="0"/>
              </a:rPr>
              <a:t>decltype</a:t>
            </a:r>
            <a:r>
              <a:rPr lang="en-US" sz="1800" b="0" i="0" u="none" strike="noStrike" baseline="0">
                <a:solidFill>
                  <a:srgbClr val="FFFFFF"/>
                </a:solidFill>
                <a:latin typeface="JetBrains Mono" pitchFamily="2" charset="0"/>
              </a:rPr>
              <a:t>(</a:t>
            </a:r>
            <a:r>
              <a:rPr lang="en-US" sz="1800" b="0" i="0" u="none" strike="noStrike" baseline="0" err="1">
                <a:solidFill>
                  <a:srgbClr val="C8C8C8"/>
                </a:solidFill>
                <a:latin typeface="JetBrains Mono" pitchFamily="2" charset="0"/>
              </a:rPr>
              <a:t>args</a:t>
            </a:r>
            <a:r>
              <a:rPr lang="en-US" sz="1800" b="0" i="0" u="none" strike="noStrike" baseline="0">
                <a:solidFill>
                  <a:srgbClr val="FFFFFF"/>
                </a:solidFill>
                <a:latin typeface="JetBrains Mono" pitchFamily="2" charset="0"/>
              </a:rPr>
              <a:t>)&gt;(</a:t>
            </a:r>
            <a:r>
              <a:rPr lang="en-US" sz="1800" b="0" i="0" u="none" strike="noStrike" baseline="0" err="1">
                <a:solidFill>
                  <a:srgbClr val="C8C8C8"/>
                </a:solidFill>
                <a:latin typeface="JetBrains Mono" pitchFamily="2" charset="0"/>
              </a:rPr>
              <a:t>args</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p:txBody>
      </p:sp>
      <p:sp>
        <p:nvSpPr>
          <p:cNvPr id="7" name="TextBox 6">
            <a:extLst>
              <a:ext uri="{FF2B5EF4-FFF2-40B4-BE49-F238E27FC236}">
                <a16:creationId xmlns:a16="http://schemas.microsoft.com/office/drawing/2014/main" id="{B2F592F9-6F79-4FDF-B225-8C45D24F12E9}"/>
              </a:ext>
            </a:extLst>
          </p:cNvPr>
          <p:cNvSpPr txBox="1"/>
          <p:nvPr/>
        </p:nvSpPr>
        <p:spPr>
          <a:xfrm>
            <a:off x="2279451" y="3954592"/>
            <a:ext cx="7633096" cy="1415772"/>
          </a:xfrm>
          <a:prstGeom prst="rect">
            <a:avLst/>
          </a:prstGeom>
          <a:solidFill>
            <a:schemeClr val="bg1">
              <a:lumMod val="95000"/>
              <a:lumOff val="5000"/>
            </a:schemeClr>
          </a:solidFill>
        </p:spPr>
        <p:txBody>
          <a:bodyPr wrap="square">
            <a:spAutoFit/>
          </a:bodyPr>
          <a:lstStyle/>
          <a:p>
            <a:pPr marR="0" algn="l" rtl="0"/>
            <a:r>
              <a:rPr lang="en-IN" sz="1600" b="0" i="1" u="none" strike="noStrike" baseline="0">
                <a:solidFill>
                  <a:srgbClr val="7E7E7E"/>
                </a:solidFill>
                <a:latin typeface="JetBrains Mono" pitchFamily="2" charset="0"/>
              </a:rPr>
              <a:t>//C++20</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[]&lt;</a:t>
            </a:r>
            <a:r>
              <a:rPr lang="en-IN" sz="1800" b="0" i="0" u="none" strike="noStrike" baseline="0" err="1">
                <a:solidFill>
                  <a:srgbClr val="D5A2DF"/>
                </a:solidFill>
                <a:latin typeface="JetBrains Mono" pitchFamily="2" charset="0"/>
              </a:rPr>
              <a:t>typename</a:t>
            </a:r>
            <a:r>
              <a:rPr lang="en-IN" sz="1800" b="0" i="0" u="none" strike="noStrike" baseline="0">
                <a:solidFill>
                  <a:srgbClr val="FFFFFF"/>
                </a:solidFill>
                <a:latin typeface="JetBrains Mono" pitchFamily="2" charset="0"/>
              </a:rPr>
              <a:t>...</a:t>
            </a:r>
            <a:r>
              <a:rPr lang="en-IN" sz="1800" b="0" i="0" u="none" strike="noStrike" baseline="0" err="1">
                <a:solidFill>
                  <a:srgbClr val="556B2F"/>
                </a:solidFill>
                <a:latin typeface="JetBrains Mono" pitchFamily="2" charset="0"/>
              </a:rPr>
              <a:t>Args</a:t>
            </a:r>
            <a:r>
              <a:rPr lang="en-IN" sz="1800" b="0" i="0" u="none" strike="noStrike" baseline="0">
                <a:solidFill>
                  <a:srgbClr val="FFFFFF"/>
                </a:solidFill>
                <a:latin typeface="JetBrains Mono" pitchFamily="2" charset="0"/>
              </a:rPr>
              <a:t>&gt;(</a:t>
            </a:r>
            <a:r>
              <a:rPr lang="en-IN" sz="1800" b="0" i="0" u="none" strike="noStrike" baseline="0" err="1">
                <a:solidFill>
                  <a:srgbClr val="556B2F"/>
                </a:solidFill>
                <a:latin typeface="JetBrains Mono" pitchFamily="2" charset="0"/>
              </a:rPr>
              <a:t>Args</a:t>
            </a:r>
            <a:r>
              <a:rPr lang="en-IN" sz="1800" b="0" i="0" u="none" strike="noStrike" baseline="0">
                <a:solidFill>
                  <a:srgbClr val="FFFFFF"/>
                </a:solidFill>
                <a:latin typeface="JetBrains Mono" pitchFamily="2" charset="0"/>
              </a:rPr>
              <a:t>&amp;&amp;...</a:t>
            </a:r>
            <a:r>
              <a:rPr lang="en-IN" sz="1800" b="0" i="0" u="none" strike="noStrike" baseline="0" err="1">
                <a:solidFill>
                  <a:srgbClr val="C8C8C8"/>
                </a:solidFill>
                <a:latin typeface="JetBrains Mono" pitchFamily="2" charset="0"/>
              </a:rPr>
              <a:t>args</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6B6BE9"/>
                </a:solidFill>
                <a:latin typeface="JetBrains Mono" pitchFamily="2" charset="0"/>
              </a:rPr>
              <a:t>return</a:t>
            </a:r>
            <a:r>
              <a:rPr lang="en-US" sz="1800" b="0" i="0" u="none" strike="noStrike" baseline="0">
                <a:solidFill>
                  <a:srgbClr val="DCDCDC"/>
                </a:solidFill>
                <a:latin typeface="Cambria" panose="02040503050406030204" pitchFamily="18" charset="0"/>
              </a:rPr>
              <a:t> </a:t>
            </a:r>
            <a:r>
              <a:rPr lang="en-US" sz="1800" b="0" i="0" u="none" strike="noStrike" baseline="0">
                <a:solidFill>
                  <a:srgbClr val="556B2F"/>
                </a:solidFill>
                <a:latin typeface="JetBrains Mono" pitchFamily="2" charset="0"/>
              </a:rPr>
              <a:t>Foo</a:t>
            </a:r>
            <a:r>
              <a:rPr lang="en-US" sz="1800" b="0" i="0" u="none" strike="noStrike" baseline="0">
                <a:solidFill>
                  <a:srgbClr val="FFFFFF"/>
                </a:solidFill>
                <a:latin typeface="JetBrains Mono" pitchFamily="2" charset="0"/>
              </a:rPr>
              <a:t>(</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a:solidFill>
                  <a:srgbClr val="7B6FC4"/>
                </a:solidFill>
                <a:latin typeface="JetBrains Mono" pitchFamily="2" charset="0"/>
              </a:rPr>
              <a:t>forward</a:t>
            </a:r>
            <a:r>
              <a:rPr lang="en-US" sz="1800" b="0" i="0" u="none" strike="noStrike" baseline="0">
                <a:solidFill>
                  <a:srgbClr val="FFFFFF"/>
                </a:solidFill>
                <a:latin typeface="JetBrains Mono" pitchFamily="2" charset="0"/>
              </a:rPr>
              <a:t>&lt;</a:t>
            </a:r>
            <a:r>
              <a:rPr lang="en-US" sz="1800" b="0" i="0" u="none" strike="noStrike" baseline="0" err="1">
                <a:solidFill>
                  <a:srgbClr val="556B2F"/>
                </a:solidFill>
                <a:latin typeface="JetBrains Mono" pitchFamily="2" charset="0"/>
              </a:rPr>
              <a:t>Args</a:t>
            </a:r>
            <a:r>
              <a:rPr lang="en-US" sz="1800" b="0" i="0" u="none" strike="noStrike" baseline="0">
                <a:solidFill>
                  <a:srgbClr val="FFFFFF"/>
                </a:solidFill>
                <a:latin typeface="JetBrains Mono" pitchFamily="2" charset="0"/>
              </a:rPr>
              <a:t>&gt;(</a:t>
            </a:r>
            <a:r>
              <a:rPr lang="en-US" sz="1800" b="0" i="0" u="none" strike="noStrike" baseline="0" err="1">
                <a:solidFill>
                  <a:srgbClr val="C8C8C8"/>
                </a:solidFill>
                <a:latin typeface="JetBrains Mono" pitchFamily="2" charset="0"/>
              </a:rPr>
              <a:t>args</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Tree>
    <p:extLst>
      <p:ext uri="{BB962C8B-B14F-4D97-AF65-F5344CB8AC3E}">
        <p14:creationId xmlns:p14="http://schemas.microsoft.com/office/powerpoint/2010/main" val="56492583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F037-239B-471C-84AE-7438F529F48F}"/>
              </a:ext>
            </a:extLst>
          </p:cNvPr>
          <p:cNvSpPr>
            <a:spLocks noGrp="1"/>
          </p:cNvSpPr>
          <p:nvPr>
            <p:ph type="title"/>
          </p:nvPr>
        </p:nvSpPr>
        <p:spPr/>
        <p:txBody>
          <a:bodyPr/>
          <a:lstStyle/>
          <a:p>
            <a:r>
              <a:rPr lang="en-US"/>
              <a:t>Example : Pack Expansion Capture</a:t>
            </a:r>
            <a:endParaRPr lang="en-IN"/>
          </a:p>
        </p:txBody>
      </p:sp>
      <p:sp>
        <p:nvSpPr>
          <p:cNvPr id="5" name="TextBox 4">
            <a:extLst>
              <a:ext uri="{FF2B5EF4-FFF2-40B4-BE49-F238E27FC236}">
                <a16:creationId xmlns:a16="http://schemas.microsoft.com/office/drawing/2014/main" id="{BA8E6558-777F-4E0B-9AF2-D679D4B2CD60}"/>
              </a:ext>
            </a:extLst>
          </p:cNvPr>
          <p:cNvSpPr txBox="1"/>
          <p:nvPr/>
        </p:nvSpPr>
        <p:spPr>
          <a:xfrm>
            <a:off x="2664617" y="1968024"/>
            <a:ext cx="6862763" cy="1815882"/>
          </a:xfrm>
          <a:prstGeom prst="rect">
            <a:avLst/>
          </a:prstGeom>
          <a:solidFill>
            <a:schemeClr val="bg1">
              <a:lumMod val="95000"/>
              <a:lumOff val="5000"/>
            </a:schemeClr>
          </a:solidFill>
        </p:spPr>
        <p:txBody>
          <a:bodyPr wrap="square">
            <a:spAutoFit/>
          </a:bodyPr>
          <a:lstStyle/>
          <a:p>
            <a:pPr marR="0" algn="l" rtl="0"/>
            <a:r>
              <a:rPr lang="en-US" sz="1600" b="0" i="0" u="none" strike="noStrike" baseline="0">
                <a:solidFill>
                  <a:srgbClr val="D5A2DF"/>
                </a:solidFill>
                <a:latin typeface="JetBrains Mono" pitchFamily="2" charset="0"/>
              </a:rPr>
              <a:t>template</a:t>
            </a:r>
            <a:r>
              <a:rPr lang="en-US" sz="1600" b="0" i="0" u="none" strike="noStrike" baseline="0">
                <a:solidFill>
                  <a:srgbClr val="FFFFFF"/>
                </a:solidFill>
                <a:latin typeface="JetBrains Mono" pitchFamily="2" charset="0"/>
              </a:rPr>
              <a:t>&lt;</a:t>
            </a:r>
            <a:r>
              <a:rPr lang="en-US" sz="1600" b="0" i="0" u="none" strike="noStrike" baseline="0" err="1">
                <a:solidFill>
                  <a:srgbClr val="D5A2DF"/>
                </a:solidFill>
                <a:latin typeface="JetBrains Mono" pitchFamily="2" charset="0"/>
              </a:rPr>
              <a:t>typename</a:t>
            </a:r>
            <a:r>
              <a:rPr lang="en-US" sz="1600" b="0" i="0" u="none" strike="noStrike" baseline="0">
                <a:solidFill>
                  <a:srgbClr val="DCDCDC"/>
                </a:solidFill>
                <a:latin typeface="Cambria" panose="02040503050406030204" pitchFamily="18" charset="0"/>
              </a:rPr>
              <a:t> </a:t>
            </a:r>
            <a:r>
              <a:rPr lang="en-US" sz="1600" b="0" i="0" u="none" strike="noStrike" baseline="0">
                <a:solidFill>
                  <a:srgbClr val="556B2F"/>
                </a:solidFill>
                <a:latin typeface="JetBrains Mono" pitchFamily="2" charset="0"/>
              </a:rPr>
              <a:t>Callable</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D5A2DF"/>
                </a:solidFill>
                <a:latin typeface="JetBrains Mono" pitchFamily="2" charset="0"/>
              </a:rPr>
              <a:t>typename</a:t>
            </a:r>
            <a:r>
              <a:rPr lang="en-US" sz="1600" b="0" i="0" u="none" strike="noStrike" baseline="0">
                <a:solidFill>
                  <a:srgbClr val="FFFFFF"/>
                </a:solidFill>
                <a:latin typeface="JetBrains Mono" pitchFamily="2" charset="0"/>
              </a:rPr>
              <a:t>...</a:t>
            </a:r>
            <a:r>
              <a:rPr lang="en-US" sz="1600" b="0" i="0" u="none" strike="noStrike" baseline="0" err="1">
                <a:solidFill>
                  <a:srgbClr val="556B2F"/>
                </a:solidFill>
                <a:latin typeface="JetBrains Mono" pitchFamily="2" charset="0"/>
              </a:rPr>
              <a:t>Args</a:t>
            </a:r>
            <a:r>
              <a:rPr lang="en-US" sz="1600" b="0" i="0" u="none" strike="noStrike" baseline="0">
                <a:solidFill>
                  <a:srgbClr val="FFFFFF"/>
                </a:solidFill>
                <a:latin typeface="JetBrains Mono" pitchFamily="2" charset="0"/>
              </a:rPr>
              <a:t>&gt;</a:t>
            </a:r>
            <a:endParaRPr lang="en-US" sz="1600" b="0" i="0" u="none" strike="noStrike" baseline="0">
              <a:solidFill>
                <a:srgbClr val="DCDCDC"/>
              </a:solidFill>
              <a:latin typeface="JetBrains Mono" pitchFamily="2" charset="0"/>
            </a:endParaRPr>
          </a:p>
          <a:p>
            <a:pPr marR="0" algn="l" rtl="0"/>
            <a:r>
              <a:rPr lang="it-IT" sz="1600" b="0" i="0" u="none" strike="noStrike" baseline="0">
                <a:solidFill>
                  <a:srgbClr val="D5A2DF"/>
                </a:solidFill>
                <a:latin typeface="JetBrains Mono" pitchFamily="2" charset="0"/>
              </a:rPr>
              <a:t>auto</a:t>
            </a:r>
            <a:r>
              <a:rPr lang="it-IT" sz="1600" b="0" i="0" u="none" strike="noStrike" baseline="0">
                <a:solidFill>
                  <a:srgbClr val="DCDCDC"/>
                </a:solidFill>
                <a:latin typeface="Cambria" panose="02040503050406030204" pitchFamily="18" charset="0"/>
              </a:rPr>
              <a:t> </a:t>
            </a:r>
            <a:r>
              <a:rPr lang="it-IT" sz="1600" b="0" i="0" u="none" strike="noStrike" baseline="0">
                <a:solidFill>
                  <a:srgbClr val="7B6FC4"/>
                </a:solidFill>
                <a:latin typeface="JetBrains Mono" pitchFamily="2" charset="0"/>
              </a:rPr>
              <a:t>InvokeWrapper</a:t>
            </a:r>
            <a:r>
              <a:rPr lang="it-IT" sz="1600" b="0" i="0" u="none" strike="noStrike" baseline="0">
                <a:solidFill>
                  <a:srgbClr val="FFFFFF"/>
                </a:solidFill>
                <a:latin typeface="JetBrains Mono" pitchFamily="2" charset="0"/>
              </a:rPr>
              <a:t>(</a:t>
            </a:r>
            <a:r>
              <a:rPr lang="it-IT" sz="1600" b="0" i="0" u="none" strike="noStrike" baseline="0">
                <a:solidFill>
                  <a:srgbClr val="556B2F"/>
                </a:solidFill>
                <a:latin typeface="JetBrains Mono" pitchFamily="2" charset="0"/>
              </a:rPr>
              <a:t>Callable</a:t>
            </a:r>
            <a:r>
              <a:rPr lang="it-IT" sz="1600" b="0" i="0" u="none" strike="noStrike" baseline="0">
                <a:solidFill>
                  <a:srgbClr val="DCDCDC"/>
                </a:solidFill>
                <a:latin typeface="Cambria" panose="02040503050406030204" pitchFamily="18" charset="0"/>
              </a:rPr>
              <a:t> </a:t>
            </a:r>
            <a:r>
              <a:rPr lang="it-IT" sz="1600" b="0" i="0" u="none" strike="noStrike" baseline="0">
                <a:solidFill>
                  <a:srgbClr val="C8C8C8"/>
                </a:solidFill>
                <a:latin typeface="JetBrains Mono" pitchFamily="2" charset="0"/>
              </a:rPr>
              <a:t>c</a:t>
            </a:r>
            <a:r>
              <a:rPr lang="it-IT" sz="1600" b="0" i="0" u="none" strike="noStrike" baseline="0">
                <a:solidFill>
                  <a:srgbClr val="FFFFFF"/>
                </a:solidFill>
                <a:latin typeface="JetBrains Mono" pitchFamily="2" charset="0"/>
              </a:rPr>
              <a:t>,</a:t>
            </a:r>
            <a:r>
              <a:rPr lang="it-IT" sz="1600" b="0" i="0" u="none" strike="noStrike" baseline="0">
                <a:solidFill>
                  <a:srgbClr val="DCDCDC"/>
                </a:solidFill>
                <a:latin typeface="Cambria" panose="02040503050406030204" pitchFamily="18" charset="0"/>
              </a:rPr>
              <a:t> </a:t>
            </a:r>
            <a:r>
              <a:rPr lang="it-IT" sz="1600" b="0" i="0" u="none" strike="noStrike" baseline="0">
                <a:solidFill>
                  <a:srgbClr val="556B2F"/>
                </a:solidFill>
                <a:latin typeface="JetBrains Mono" pitchFamily="2" charset="0"/>
              </a:rPr>
              <a:t>Args</a:t>
            </a:r>
            <a:r>
              <a:rPr lang="it-IT" sz="1600" b="0" i="0" u="none" strike="noStrike" baseline="0">
                <a:solidFill>
                  <a:srgbClr val="FFFFFF"/>
                </a:solidFill>
                <a:latin typeface="JetBrains Mono" pitchFamily="2" charset="0"/>
              </a:rPr>
              <a:t>...</a:t>
            </a:r>
            <a:r>
              <a:rPr lang="it-IT" sz="1600" b="0" i="0" u="none" strike="noStrike" baseline="0">
                <a:solidFill>
                  <a:srgbClr val="C8C8C8"/>
                </a:solidFill>
                <a:latin typeface="JetBrains Mono" pitchFamily="2" charset="0"/>
              </a:rPr>
              <a:t>args</a:t>
            </a:r>
            <a:r>
              <a:rPr lang="it-IT" sz="1600" b="0" i="0" u="none" strike="noStrike" baseline="0">
                <a:solidFill>
                  <a:srgbClr val="FFFFFF"/>
                </a:solidFill>
                <a:latin typeface="JetBrains Mono" pitchFamily="2" charset="0"/>
              </a:rPr>
              <a:t>)</a:t>
            </a:r>
            <a:r>
              <a:rPr lang="it-IT" sz="1600" b="0" i="0" u="none" strike="noStrike" baseline="0">
                <a:solidFill>
                  <a:srgbClr val="DCDCDC"/>
                </a:solidFill>
                <a:latin typeface="Cambria" panose="02040503050406030204" pitchFamily="18" charset="0"/>
              </a:rPr>
              <a:t> </a:t>
            </a:r>
            <a:r>
              <a:rPr lang="it-IT" sz="1600" b="0" i="0" u="none" strike="noStrike" baseline="0">
                <a:solidFill>
                  <a:srgbClr val="FFFFFF"/>
                </a:solidFill>
                <a:latin typeface="JetBrains Mono" pitchFamily="2" charset="0"/>
              </a:rPr>
              <a:t>{</a:t>
            </a:r>
            <a:endParaRPr lang="it-IT"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400" b="0" i="1" u="none" strike="noStrike" baseline="0">
                <a:solidFill>
                  <a:srgbClr val="7E7E7E"/>
                </a:solidFill>
                <a:latin typeface="JetBrains Mono" pitchFamily="2" charset="0"/>
              </a:rPr>
              <a:t>//Cannot</a:t>
            </a:r>
            <a:r>
              <a:rPr lang="en-IN" sz="1400" b="0" i="1" u="none" strike="noStrike" baseline="0">
                <a:solidFill>
                  <a:srgbClr val="7E7E7E"/>
                </a:solidFill>
                <a:latin typeface="Cambria" panose="02040503050406030204" pitchFamily="18" charset="0"/>
              </a:rPr>
              <a:t> </a:t>
            </a:r>
            <a:r>
              <a:rPr lang="en-IN" sz="1400" b="0" i="1" u="none" strike="noStrike" baseline="0">
                <a:solidFill>
                  <a:srgbClr val="7E7E7E"/>
                </a:solidFill>
                <a:latin typeface="JetBrains Mono" pitchFamily="2" charset="0"/>
              </a:rPr>
              <a:t>capture</a:t>
            </a:r>
            <a:r>
              <a:rPr lang="en-IN" sz="1400" b="0" i="1" u="none" strike="noStrike" baseline="0">
                <a:solidFill>
                  <a:srgbClr val="7E7E7E"/>
                </a:solidFill>
                <a:latin typeface="Cambria" panose="02040503050406030204" pitchFamily="18" charset="0"/>
              </a:rPr>
              <a:t> </a:t>
            </a:r>
            <a:r>
              <a:rPr lang="en-IN" sz="1400" b="0" i="1" u="none" strike="noStrike" baseline="0">
                <a:solidFill>
                  <a:srgbClr val="7E7E7E"/>
                </a:solidFill>
                <a:latin typeface="JetBrains Mono" pitchFamily="2" charset="0"/>
              </a:rPr>
              <a:t>pack</a:t>
            </a:r>
            <a:r>
              <a:rPr lang="en-IN" sz="1400" b="0" i="1" u="none" strike="noStrike" baseline="0">
                <a:solidFill>
                  <a:srgbClr val="7E7E7E"/>
                </a:solidFill>
                <a:latin typeface="Cambria" panose="02040503050406030204" pitchFamily="18" charset="0"/>
              </a:rPr>
              <a:t> </a:t>
            </a:r>
            <a:r>
              <a:rPr lang="en-IN" sz="1400" b="0" i="1" u="none" strike="noStrike" baseline="0">
                <a:solidFill>
                  <a:srgbClr val="7E7E7E"/>
                </a:solidFill>
                <a:latin typeface="JetBrains Mono" pitchFamily="2" charset="0"/>
              </a:rPr>
              <a:t>expansion</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US" sz="1600" b="0" i="0" u="none" strike="noStrike" baseline="0">
                <a:solidFill>
                  <a:srgbClr val="6B6BE9"/>
                </a:solidFill>
                <a:latin typeface="JetBrains Mono" pitchFamily="2" charset="0"/>
              </a:rPr>
              <a:t> return </a:t>
            </a:r>
            <a:r>
              <a:rPr lang="en-IN" sz="1600" b="0" i="0" u="none" strike="noStrike" baseline="0">
                <a:solidFill>
                  <a:srgbClr val="FFFFFF"/>
                </a:solidFill>
                <a:latin typeface="JetBrains Mono" pitchFamily="2" charset="0"/>
              </a:rPr>
              <a:t>[</a:t>
            </a:r>
            <a:r>
              <a:rPr lang="en-IN" sz="1600" b="0" i="0" u="none" strike="noStrike" baseline="0">
                <a:solidFill>
                  <a:srgbClr val="C8C8C8"/>
                </a:solidFill>
                <a:latin typeface="JetBrains Mono" pitchFamily="2" charset="0"/>
              </a:rPr>
              <a:t>c</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C8C8C8"/>
                </a:solidFill>
                <a:latin typeface="JetBrains Mono" pitchFamily="2" charset="0"/>
              </a:rPr>
              <a:t>args</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6B6BE9"/>
                </a:solidFill>
                <a:latin typeface="JetBrains Mono" pitchFamily="2" charset="0"/>
              </a:rPr>
              <a:t>return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a:solidFill>
                  <a:srgbClr val="7B6FC4"/>
                </a:solidFill>
                <a:latin typeface="JetBrains Mono" pitchFamily="2" charset="0"/>
              </a:rPr>
              <a:t>invoke</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c</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C8C8C8"/>
                </a:solidFill>
                <a:latin typeface="JetBrains Mono" pitchFamily="2" charset="0"/>
              </a:rPr>
              <a:t>args</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JetBrains Mono" pitchFamily="2" charset="0"/>
              </a:rPr>
              <a:t> </a:t>
            </a: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
        <p:nvSpPr>
          <p:cNvPr id="6" name="TextBox 5">
            <a:extLst>
              <a:ext uri="{FF2B5EF4-FFF2-40B4-BE49-F238E27FC236}">
                <a16:creationId xmlns:a16="http://schemas.microsoft.com/office/drawing/2014/main" id="{CB1391F4-8F75-403F-8DCB-BB9DC4393354}"/>
              </a:ext>
            </a:extLst>
          </p:cNvPr>
          <p:cNvSpPr txBox="1"/>
          <p:nvPr/>
        </p:nvSpPr>
        <p:spPr>
          <a:xfrm>
            <a:off x="2664618" y="4382642"/>
            <a:ext cx="6862763" cy="1815882"/>
          </a:xfrm>
          <a:prstGeom prst="rect">
            <a:avLst/>
          </a:prstGeom>
          <a:solidFill>
            <a:schemeClr val="bg1">
              <a:lumMod val="95000"/>
              <a:lumOff val="5000"/>
            </a:schemeClr>
          </a:solidFill>
        </p:spPr>
        <p:txBody>
          <a:bodyPr wrap="square">
            <a:spAutoFit/>
          </a:bodyPr>
          <a:lstStyle/>
          <a:p>
            <a:pPr marR="0" algn="l" rtl="0"/>
            <a:r>
              <a:rPr lang="en-US" sz="1600" b="0" i="0" u="none" strike="noStrike" baseline="0">
                <a:solidFill>
                  <a:srgbClr val="D5A2DF"/>
                </a:solidFill>
                <a:latin typeface="JetBrains Mono" pitchFamily="2" charset="0"/>
              </a:rPr>
              <a:t>template</a:t>
            </a:r>
            <a:r>
              <a:rPr lang="en-US" sz="1600" b="0" i="0" u="none" strike="noStrike" baseline="0">
                <a:solidFill>
                  <a:srgbClr val="FFFFFF"/>
                </a:solidFill>
                <a:latin typeface="JetBrains Mono" pitchFamily="2" charset="0"/>
              </a:rPr>
              <a:t>&lt;</a:t>
            </a:r>
            <a:r>
              <a:rPr lang="en-US" sz="1600" b="0" i="0" u="none" strike="noStrike" baseline="0" err="1">
                <a:solidFill>
                  <a:srgbClr val="D5A2DF"/>
                </a:solidFill>
                <a:latin typeface="JetBrains Mono" pitchFamily="2" charset="0"/>
              </a:rPr>
              <a:t>typename</a:t>
            </a:r>
            <a:r>
              <a:rPr lang="en-US" sz="1600" b="0" i="0" u="none" strike="noStrike" baseline="0">
                <a:solidFill>
                  <a:srgbClr val="DCDCDC"/>
                </a:solidFill>
                <a:latin typeface="Cambria" panose="02040503050406030204" pitchFamily="18" charset="0"/>
              </a:rPr>
              <a:t> </a:t>
            </a:r>
            <a:r>
              <a:rPr lang="en-US" sz="1600" b="0" i="0" u="none" strike="noStrike" baseline="0">
                <a:solidFill>
                  <a:srgbClr val="556B2F"/>
                </a:solidFill>
                <a:latin typeface="JetBrains Mono" pitchFamily="2" charset="0"/>
              </a:rPr>
              <a:t>Callable</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D5A2DF"/>
                </a:solidFill>
                <a:latin typeface="JetBrains Mono" pitchFamily="2" charset="0"/>
              </a:rPr>
              <a:t>typename</a:t>
            </a:r>
            <a:r>
              <a:rPr lang="en-US" sz="1600" b="0" i="0" u="none" strike="noStrike" baseline="0">
                <a:solidFill>
                  <a:srgbClr val="FFFFFF"/>
                </a:solidFill>
                <a:latin typeface="JetBrains Mono" pitchFamily="2" charset="0"/>
              </a:rPr>
              <a:t>...</a:t>
            </a:r>
            <a:r>
              <a:rPr lang="en-US" sz="1600" b="0" i="0" u="none" strike="noStrike" baseline="0" err="1">
                <a:solidFill>
                  <a:srgbClr val="556B2F"/>
                </a:solidFill>
                <a:latin typeface="JetBrains Mono" pitchFamily="2" charset="0"/>
              </a:rPr>
              <a:t>Args</a:t>
            </a:r>
            <a:r>
              <a:rPr lang="en-US" sz="1600" b="0" i="0" u="none" strike="noStrike" baseline="0">
                <a:solidFill>
                  <a:srgbClr val="FFFFFF"/>
                </a:solidFill>
                <a:latin typeface="JetBrains Mono" pitchFamily="2" charset="0"/>
              </a:rPr>
              <a:t>&gt;</a:t>
            </a:r>
            <a:endParaRPr lang="en-US" sz="1600" b="0" i="0" u="none" strike="noStrike" baseline="0">
              <a:solidFill>
                <a:srgbClr val="DCDCDC"/>
              </a:solidFill>
              <a:latin typeface="JetBrains Mono" pitchFamily="2" charset="0"/>
            </a:endParaRPr>
          </a:p>
          <a:p>
            <a:pPr marR="0" algn="l" rtl="0"/>
            <a:r>
              <a:rPr lang="it-IT" sz="1600" b="0" i="0" u="none" strike="noStrike" baseline="0">
                <a:solidFill>
                  <a:srgbClr val="D5A2DF"/>
                </a:solidFill>
                <a:latin typeface="JetBrains Mono" pitchFamily="2" charset="0"/>
              </a:rPr>
              <a:t>auto</a:t>
            </a:r>
            <a:r>
              <a:rPr lang="it-IT" sz="1600" b="0" i="0" u="none" strike="noStrike" baseline="0">
                <a:solidFill>
                  <a:srgbClr val="DCDCDC"/>
                </a:solidFill>
                <a:latin typeface="Cambria" panose="02040503050406030204" pitchFamily="18" charset="0"/>
              </a:rPr>
              <a:t> </a:t>
            </a:r>
            <a:r>
              <a:rPr lang="it-IT" sz="1600" b="0" i="0" u="none" strike="noStrike" baseline="0">
                <a:solidFill>
                  <a:srgbClr val="7B6FC4"/>
                </a:solidFill>
                <a:latin typeface="JetBrains Mono" pitchFamily="2" charset="0"/>
              </a:rPr>
              <a:t>InvokeWrapper</a:t>
            </a:r>
            <a:r>
              <a:rPr lang="it-IT" sz="1600" b="0" i="0" u="none" strike="noStrike" baseline="0">
                <a:solidFill>
                  <a:srgbClr val="FFFFFF"/>
                </a:solidFill>
                <a:latin typeface="JetBrains Mono" pitchFamily="2" charset="0"/>
              </a:rPr>
              <a:t>(</a:t>
            </a:r>
            <a:r>
              <a:rPr lang="it-IT" sz="1600" b="0" i="0" u="none" strike="noStrike" baseline="0">
                <a:solidFill>
                  <a:srgbClr val="556B2F"/>
                </a:solidFill>
                <a:latin typeface="JetBrains Mono" pitchFamily="2" charset="0"/>
              </a:rPr>
              <a:t>Callable</a:t>
            </a:r>
            <a:r>
              <a:rPr lang="it-IT" sz="1600" b="0" i="0" u="none" strike="noStrike" baseline="0">
                <a:solidFill>
                  <a:srgbClr val="DCDCDC"/>
                </a:solidFill>
                <a:latin typeface="Cambria" panose="02040503050406030204" pitchFamily="18" charset="0"/>
              </a:rPr>
              <a:t> </a:t>
            </a:r>
            <a:r>
              <a:rPr lang="it-IT" sz="1600" b="0" i="0" u="none" strike="noStrike" baseline="0">
                <a:solidFill>
                  <a:srgbClr val="C8C8C8"/>
                </a:solidFill>
                <a:latin typeface="JetBrains Mono" pitchFamily="2" charset="0"/>
              </a:rPr>
              <a:t>c</a:t>
            </a:r>
            <a:r>
              <a:rPr lang="it-IT" sz="1600" b="0" i="0" u="none" strike="noStrike" baseline="0">
                <a:solidFill>
                  <a:srgbClr val="FFFFFF"/>
                </a:solidFill>
                <a:latin typeface="JetBrains Mono" pitchFamily="2" charset="0"/>
              </a:rPr>
              <a:t>,</a:t>
            </a:r>
            <a:r>
              <a:rPr lang="it-IT" sz="1600" b="0" i="0" u="none" strike="noStrike" baseline="0">
                <a:solidFill>
                  <a:srgbClr val="DCDCDC"/>
                </a:solidFill>
                <a:latin typeface="Cambria" panose="02040503050406030204" pitchFamily="18" charset="0"/>
              </a:rPr>
              <a:t> </a:t>
            </a:r>
            <a:r>
              <a:rPr lang="it-IT" sz="1600" b="0" i="0" u="none" strike="noStrike" baseline="0">
                <a:solidFill>
                  <a:srgbClr val="556B2F"/>
                </a:solidFill>
                <a:latin typeface="JetBrains Mono" pitchFamily="2" charset="0"/>
              </a:rPr>
              <a:t>Args</a:t>
            </a:r>
            <a:r>
              <a:rPr lang="it-IT" sz="1600" b="0" i="0" u="none" strike="noStrike" baseline="0">
                <a:solidFill>
                  <a:srgbClr val="FFFFFF"/>
                </a:solidFill>
                <a:latin typeface="JetBrains Mono" pitchFamily="2" charset="0"/>
              </a:rPr>
              <a:t>...</a:t>
            </a:r>
            <a:r>
              <a:rPr lang="it-IT" sz="1600" b="0" i="0" u="none" strike="noStrike" baseline="0">
                <a:solidFill>
                  <a:srgbClr val="C8C8C8"/>
                </a:solidFill>
                <a:latin typeface="JetBrains Mono" pitchFamily="2" charset="0"/>
              </a:rPr>
              <a:t>args</a:t>
            </a:r>
            <a:r>
              <a:rPr lang="it-IT" sz="1600" b="0" i="0" u="none" strike="noStrike" baseline="0">
                <a:solidFill>
                  <a:srgbClr val="FFFFFF"/>
                </a:solidFill>
                <a:latin typeface="JetBrains Mono" pitchFamily="2" charset="0"/>
              </a:rPr>
              <a:t>)</a:t>
            </a:r>
            <a:r>
              <a:rPr lang="it-IT" sz="1600" b="0" i="0" u="none" strike="noStrike" baseline="0">
                <a:solidFill>
                  <a:srgbClr val="DCDCDC"/>
                </a:solidFill>
                <a:latin typeface="Cambria" panose="02040503050406030204" pitchFamily="18" charset="0"/>
              </a:rPr>
              <a:t> </a:t>
            </a:r>
            <a:r>
              <a:rPr lang="it-IT" sz="1600" b="0" i="0" u="none" strike="noStrike" baseline="0">
                <a:solidFill>
                  <a:srgbClr val="FFFFFF"/>
                </a:solidFill>
                <a:latin typeface="JetBrains Mono" pitchFamily="2" charset="0"/>
              </a:rPr>
              <a:t>{</a:t>
            </a:r>
            <a:endParaRPr lang="it-IT"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400" b="0" i="1" u="none" strike="noStrike" baseline="0">
                <a:solidFill>
                  <a:srgbClr val="7E7E7E"/>
                </a:solidFill>
                <a:latin typeface="JetBrains Mono" pitchFamily="2" charset="0"/>
              </a:rPr>
              <a:t>//C++20</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6B6BE9"/>
                </a:solidFill>
                <a:latin typeface="JetBrains Mono" pitchFamily="2" charset="0"/>
              </a:rPr>
              <a:t>return</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c</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a:solidFill>
                  <a:srgbClr val="7B6FC4"/>
                </a:solidFill>
                <a:latin typeface="JetBrains Mono" pitchFamily="2" charset="0"/>
              </a:rPr>
              <a:t>move</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c</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C8C8C8"/>
                </a:solidFill>
                <a:latin typeface="JetBrains Mono" pitchFamily="2" charset="0"/>
              </a:rPr>
              <a:t>args</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a:solidFill>
                  <a:srgbClr val="7B6FC4"/>
                </a:solidFill>
                <a:latin typeface="JetBrains Mono" pitchFamily="2" charset="0"/>
              </a:rPr>
              <a:t>move</a:t>
            </a:r>
            <a:r>
              <a:rPr lang="en-US" sz="1600" b="0" i="0" u="none" strike="noStrike" baseline="0">
                <a:solidFill>
                  <a:srgbClr val="FFFFFF"/>
                </a:solidFill>
                <a:latin typeface="JetBrains Mono" pitchFamily="2" charset="0"/>
              </a:rPr>
              <a:t>(</a:t>
            </a:r>
            <a:r>
              <a:rPr lang="en-US" sz="1600" b="0" i="0" u="none" strike="noStrike" baseline="0" err="1">
                <a:solidFill>
                  <a:srgbClr val="C8C8C8"/>
                </a:solidFill>
                <a:latin typeface="JetBrains Mono" pitchFamily="2" charset="0"/>
              </a:rPr>
              <a:t>args</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6B6BE9"/>
                </a:solidFill>
                <a:latin typeface="JetBrains Mono" pitchFamily="2" charset="0"/>
              </a:rPr>
              <a:t>return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a:solidFill>
                  <a:srgbClr val="7B6FC4"/>
                </a:solidFill>
                <a:latin typeface="JetBrains Mono" pitchFamily="2" charset="0"/>
              </a:rPr>
              <a:t>invoke</a:t>
            </a:r>
            <a:r>
              <a:rPr lang="en-US" sz="1600" b="0" i="0" u="none" strike="noStrike" baseline="0">
                <a:solidFill>
                  <a:srgbClr val="FFFFFF"/>
                </a:solidFill>
                <a:latin typeface="JetBrains Mono" pitchFamily="2" charset="0"/>
              </a:rPr>
              <a:t>(</a:t>
            </a:r>
            <a:r>
              <a:rPr lang="en-US" sz="1600" b="0" i="0" u="none" strike="noStrike" baseline="0">
                <a:solidFill>
                  <a:srgbClr val="C8C8C8"/>
                </a:solidFill>
                <a:latin typeface="JetBrains Mono" pitchFamily="2" charset="0"/>
              </a:rPr>
              <a:t>c</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err="1">
                <a:solidFill>
                  <a:srgbClr val="C8C8C8"/>
                </a:solidFill>
                <a:latin typeface="JetBrains Mono" pitchFamily="2" charset="0"/>
              </a:rPr>
              <a:t>args</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p:txBody>
      </p:sp>
    </p:spTree>
    <p:extLst>
      <p:ext uri="{BB962C8B-B14F-4D97-AF65-F5344CB8AC3E}">
        <p14:creationId xmlns:p14="http://schemas.microsoft.com/office/powerpoint/2010/main" val="204614601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CC5A-6677-48A8-A23E-9FFEF126F0DC}"/>
              </a:ext>
            </a:extLst>
          </p:cNvPr>
          <p:cNvSpPr>
            <a:spLocks noGrp="1"/>
          </p:cNvSpPr>
          <p:nvPr>
            <p:ph type="title"/>
          </p:nvPr>
        </p:nvSpPr>
        <p:spPr/>
        <p:txBody>
          <a:bodyPr/>
          <a:lstStyle/>
          <a:p>
            <a:r>
              <a:rPr lang="en-US"/>
              <a:t>Evaluated &amp; Unevaluated Context</a:t>
            </a:r>
            <a:endParaRPr lang="en-IN"/>
          </a:p>
        </p:txBody>
      </p:sp>
      <p:sp>
        <p:nvSpPr>
          <p:cNvPr id="4" name="Content Placeholder 3">
            <a:extLst>
              <a:ext uri="{FF2B5EF4-FFF2-40B4-BE49-F238E27FC236}">
                <a16:creationId xmlns:a16="http://schemas.microsoft.com/office/drawing/2014/main" id="{AE0C3C37-B325-4E35-B989-A9E3B31FC171}"/>
              </a:ext>
            </a:extLst>
          </p:cNvPr>
          <p:cNvSpPr>
            <a:spLocks noGrp="1"/>
          </p:cNvSpPr>
          <p:nvPr>
            <p:ph idx="1"/>
          </p:nvPr>
        </p:nvSpPr>
        <p:spPr/>
        <p:txBody>
          <a:bodyPr/>
          <a:lstStyle/>
          <a:p>
            <a:r>
              <a:rPr lang="en-US"/>
              <a:t>In evaluated context, the compiler must see the full definition of the type</a:t>
            </a:r>
          </a:p>
          <a:p>
            <a:r>
              <a:rPr lang="en-US"/>
              <a:t>In unevaluated context, the compiler only relies on the declaration</a:t>
            </a:r>
          </a:p>
          <a:p>
            <a:r>
              <a:rPr lang="en-US"/>
              <a:t>Consequently, you can use types in unevaluated context in many operators e.g. </a:t>
            </a:r>
            <a:r>
              <a:rPr lang="en-US" i="1" err="1"/>
              <a:t>noexcept</a:t>
            </a:r>
            <a:r>
              <a:rPr lang="en-US" i="1"/>
              <a:t>, </a:t>
            </a:r>
            <a:r>
              <a:rPr lang="en-US" i="1" err="1"/>
              <a:t>typeid</a:t>
            </a:r>
            <a:r>
              <a:rPr lang="en-US"/>
              <a:t>, </a:t>
            </a:r>
            <a:r>
              <a:rPr lang="en-US" err="1"/>
              <a:t>etc</a:t>
            </a:r>
            <a:endParaRPr lang="en-IN"/>
          </a:p>
        </p:txBody>
      </p:sp>
    </p:spTree>
    <p:extLst>
      <p:ext uri="{BB962C8B-B14F-4D97-AF65-F5344CB8AC3E}">
        <p14:creationId xmlns:p14="http://schemas.microsoft.com/office/powerpoint/2010/main" val="19332079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48E5-5C2E-42DF-BBF6-94CDEAA11CA7}"/>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A676E450-6E96-4C12-AEFE-081BAD3E342C}"/>
              </a:ext>
            </a:extLst>
          </p:cNvPr>
          <p:cNvSpPr txBox="1"/>
          <p:nvPr/>
        </p:nvSpPr>
        <p:spPr>
          <a:xfrm>
            <a:off x="3042047" y="1736229"/>
            <a:ext cx="6107906" cy="3385542"/>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Sum</a:t>
            </a:r>
            <a:r>
              <a:rPr lang="en-IN" sz="1800" b="0" i="0" u="none" strike="noStrike" baseline="0">
                <a:solidFill>
                  <a:srgbClr val="FFFFFF"/>
                </a:solidFill>
                <a:latin typeface="JetBrains Mono" pitchFamily="2" charset="0"/>
              </a:rPr>
              <a:t>(</a:t>
            </a:r>
            <a:r>
              <a:rPr lang="en-IN" sz="1800" b="0" i="0" u="none" strike="noStrike" baseline="0" err="1">
                <a:solidFill>
                  <a:srgbClr val="D5A2DF"/>
                </a:solidFill>
                <a:latin typeface="JetBrains Mono" pitchFamily="2" charset="0"/>
              </a:rPr>
              <a:t>int</a:t>
            </a:r>
            <a:r>
              <a:rPr lang="en-IN" sz="1800" b="0" i="0" u="none" strike="noStrike" baseline="0" err="1">
                <a:solidFill>
                  <a:srgbClr val="FFFFFF"/>
                </a:solidFill>
                <a:latin typeface="JetBrains Mono" pitchFamily="2" charset="0"/>
              </a:rPr>
              <a:t>,</a:t>
            </a:r>
            <a:r>
              <a:rPr lang="en-IN" sz="1800" b="0" i="0" u="none" strike="noStrike" baseline="0" err="1">
                <a:solidFill>
                  <a:srgbClr val="D5A2DF"/>
                </a:solidFill>
                <a:latin typeface="JetBrains Mono" pitchFamily="2" charset="0"/>
              </a:rPr>
              <a:t>int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5A2DF"/>
                </a:solidFill>
                <a:latin typeface="JetBrains Mono" pitchFamily="2" charset="0"/>
              </a:rPr>
              <a:t>int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main</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600" b="0" i="1" u="none" strike="noStrike" baseline="0">
                <a:solidFill>
                  <a:srgbClr val="7E7E7E"/>
                </a:solidFill>
                <a:latin typeface="JetBrains Mono" pitchFamily="2" charset="0"/>
              </a:rPr>
              <a:t>//Evaluated</a:t>
            </a:r>
            <a:r>
              <a:rPr lang="en-IN" sz="1600" b="0" i="1" u="none" strike="noStrike" baseline="0">
                <a:solidFill>
                  <a:srgbClr val="7E7E7E"/>
                </a:solidFill>
                <a:latin typeface="Cambria" panose="02040503050406030204" pitchFamily="18" charset="0"/>
              </a:rPr>
              <a:t> </a:t>
            </a:r>
            <a:r>
              <a:rPr lang="en-IN" sz="1600" b="0" i="1" u="none" strike="noStrike" baseline="0">
                <a:solidFill>
                  <a:srgbClr val="7E7E7E"/>
                </a:solidFill>
                <a:latin typeface="JetBrains Mono" pitchFamily="2" charset="0"/>
              </a:rPr>
              <a:t>context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7B6FC4"/>
                </a:solidFill>
                <a:latin typeface="JetBrains Mono" pitchFamily="2" charset="0"/>
              </a:rPr>
              <a:t>Sum</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3</a:t>
            </a:r>
            <a:r>
              <a:rPr lang="en-IN" sz="1800" b="0" i="0" u="none" strike="noStrike" baseline="0">
                <a:solidFill>
                  <a:srgbClr val="FFFFFF"/>
                </a:solidFill>
                <a:latin typeface="JetBrains Mono" pitchFamily="2" charset="0"/>
              </a:rPr>
              <a:t>,</a:t>
            </a:r>
            <a:r>
              <a:rPr lang="en-IN" sz="1800" b="0" i="0" u="none" strike="noStrike" baseline="0">
                <a:solidFill>
                  <a:srgbClr val="F78C6C"/>
                </a:solidFill>
                <a:latin typeface="JetBrains Mono" pitchFamily="2" charset="0"/>
              </a:rPr>
              <a:t>5</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a:solidFill>
                  <a:srgbClr val="DCDCDC"/>
                </a:solidFill>
                <a:latin typeface="JetBrains Mono" pitchFamily="2" charset="0"/>
              </a:rPr>
              <a:t>	</a:t>
            </a:r>
            <a:r>
              <a:rPr lang="en-IN" sz="1600" b="0" i="1" u="none" strike="noStrike" baseline="0">
                <a:solidFill>
                  <a:srgbClr val="7E7E7E"/>
                </a:solidFill>
                <a:latin typeface="JetBrains Mono" pitchFamily="2" charset="0"/>
              </a:rPr>
              <a:t>//Unevaluated</a:t>
            </a:r>
            <a:r>
              <a:rPr lang="en-IN" sz="1600" b="0" i="1" u="none" strike="noStrike" baseline="0">
                <a:solidFill>
                  <a:srgbClr val="7E7E7E"/>
                </a:solidFill>
                <a:latin typeface="Cambria" panose="02040503050406030204" pitchFamily="18" charset="0"/>
              </a:rPr>
              <a:t> </a:t>
            </a:r>
            <a:r>
              <a:rPr lang="en-IN" sz="1600" b="0" i="1" u="none" strike="noStrike" baseline="0">
                <a:solidFill>
                  <a:srgbClr val="7E7E7E"/>
                </a:solidFill>
                <a:latin typeface="JetBrains Mono" pitchFamily="2" charset="0"/>
              </a:rPr>
              <a:t>context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&amp;</a:t>
            </a:r>
            <a:r>
              <a:rPr lang="en-IN" sz="1800" b="0" i="0" u="none" strike="noStrike" baseline="0">
                <a:solidFill>
                  <a:srgbClr val="C8C8C8"/>
                </a:solidFill>
                <a:latin typeface="JetBrains Mono" pitchFamily="2" charset="0"/>
              </a:rPr>
              <a:t>type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D5A2DF"/>
                </a:solidFill>
                <a:latin typeface="JetBrains Mono" pitchFamily="2" charset="0"/>
              </a:rPr>
              <a:t>typeid</a:t>
            </a:r>
            <a:r>
              <a:rPr lang="en-IN" sz="1800" b="0" i="0" u="none" strike="noStrike" baseline="0">
                <a:solidFill>
                  <a:srgbClr val="FFFFFF"/>
                </a:solidFill>
                <a:latin typeface="JetBrains Mono" pitchFamily="2" charset="0"/>
              </a:rPr>
              <a:t>(</a:t>
            </a:r>
            <a:r>
              <a:rPr lang="en-IN" sz="1800" b="0" i="0" u="none" strike="noStrike" baseline="0">
                <a:solidFill>
                  <a:srgbClr val="7B6FC4"/>
                </a:solidFill>
                <a:latin typeface="JetBrains Mono" pitchFamily="2" charset="0"/>
              </a:rPr>
              <a:t>Sum</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DCDCDC"/>
                </a:solidFill>
                <a:latin typeface="JetBrains Mono" pitchFamily="2" charset="0"/>
              </a:rPr>
              <a:t>	</a:t>
            </a:r>
            <a:r>
              <a:rPr lang="en-US" sz="1800" b="0" i="0" u="none" strike="noStrike" baseline="0">
                <a:solidFill>
                  <a:srgbClr val="D5A2DF"/>
                </a:solidFill>
                <a:latin typeface="JetBrains Mono" pitchFamily="2" charset="0"/>
              </a:rPr>
              <a:t>auto</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C8C8C8"/>
                </a:solidFill>
                <a:latin typeface="JetBrains Mono" pitchFamily="2" charset="0"/>
              </a:rPr>
              <a:t>isNoexcept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D5A2DF"/>
                </a:solidFill>
                <a:latin typeface="JetBrains Mono" pitchFamily="2" charset="0"/>
              </a:rPr>
              <a:t>noexcept</a:t>
            </a:r>
            <a:r>
              <a:rPr lang="en-US" sz="1800" b="0" i="0" u="none" strike="noStrike" baseline="0">
                <a:solidFill>
                  <a:srgbClr val="FFFFFF"/>
                </a:solidFill>
                <a:latin typeface="JetBrains Mono" pitchFamily="2" charset="0"/>
              </a:rPr>
              <a:t>(</a:t>
            </a:r>
            <a:r>
              <a:rPr lang="en-US" sz="1800" b="0" i="0" u="none" strike="noStrike" baseline="0">
                <a:solidFill>
                  <a:srgbClr val="7B6FC4"/>
                </a:solidFill>
                <a:latin typeface="JetBrains Mono" pitchFamily="2" charset="0"/>
              </a:rPr>
              <a:t>Sum</a:t>
            </a:r>
            <a:r>
              <a:rPr lang="en-US" sz="1800" b="0" i="0" u="none" strike="noStrike" baseline="0">
                <a:solidFill>
                  <a:srgbClr val="FFFFFF"/>
                </a:solidFill>
                <a:latin typeface="JetBrains Mono" pitchFamily="2" charset="0"/>
              </a:rPr>
              <a:t>(</a:t>
            </a:r>
            <a:r>
              <a:rPr lang="en-US" sz="1800" b="0" i="0" u="none" strike="noStrike" baseline="0">
                <a:solidFill>
                  <a:srgbClr val="F78C6C"/>
                </a:solidFill>
                <a:latin typeface="JetBrains Mono" pitchFamily="2" charset="0"/>
              </a:rPr>
              <a:t>0</a:t>
            </a:r>
            <a:r>
              <a:rPr lang="en-US" sz="1800" b="0" i="0" u="none" strike="noStrike" baseline="0">
                <a:solidFill>
                  <a:srgbClr val="FFFFFF"/>
                </a:solidFill>
                <a:latin typeface="JetBrains Mono" pitchFamily="2" charset="0"/>
              </a:rPr>
              <a:t>,</a:t>
            </a:r>
            <a:r>
              <a:rPr lang="en-US" sz="1800" b="0" i="0" u="none" strike="noStrike" baseline="0">
                <a:solidFill>
                  <a:srgbClr val="F78C6C"/>
                </a:solidFill>
                <a:latin typeface="JetBrains Mono" pitchFamily="2" charset="0"/>
              </a:rPr>
              <a:t>0</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err="1">
                <a:solidFill>
                  <a:srgbClr val="D5A2DF"/>
                </a:solidFill>
                <a:latin typeface="JetBrains Mono" pitchFamily="2" charset="0"/>
              </a:rPr>
              <a:t>decltype</a:t>
            </a:r>
            <a:r>
              <a:rPr lang="en-IN" sz="1800" b="0" i="0" u="none" strike="noStrike" baseline="0">
                <a:solidFill>
                  <a:srgbClr val="FFFFFF"/>
                </a:solidFill>
                <a:latin typeface="JetBrains Mono" pitchFamily="2" charset="0"/>
              </a:rPr>
              <a:t>(</a:t>
            </a:r>
            <a:r>
              <a:rPr lang="en-IN" sz="1800" b="0" i="0" u="none" strike="noStrike" baseline="0">
                <a:solidFill>
                  <a:srgbClr val="7B6FC4"/>
                </a:solidFill>
                <a:latin typeface="JetBrains Mono" pitchFamily="2" charset="0"/>
              </a:rPr>
              <a:t>Sum</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7B6FC4"/>
                </a:solidFill>
                <a:latin typeface="JetBrains Mono" pitchFamily="2" charset="0"/>
              </a:rPr>
              <a:t>add</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latin typeface="Times New Roman" panose="02020603050405020304" pitchFamily="18" charset="0"/>
            </a:endParaRPr>
          </a:p>
        </p:txBody>
      </p:sp>
    </p:spTree>
    <p:extLst>
      <p:ext uri="{BB962C8B-B14F-4D97-AF65-F5344CB8AC3E}">
        <p14:creationId xmlns:p14="http://schemas.microsoft.com/office/powerpoint/2010/main" val="75028284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6F7C-118B-4E89-9EFA-CF7ADDCBC9E1}"/>
              </a:ext>
            </a:extLst>
          </p:cNvPr>
          <p:cNvSpPr>
            <a:spLocks noGrp="1"/>
          </p:cNvSpPr>
          <p:nvPr>
            <p:ph type="title"/>
          </p:nvPr>
        </p:nvSpPr>
        <p:spPr/>
        <p:txBody>
          <a:bodyPr/>
          <a:lstStyle/>
          <a:p>
            <a:r>
              <a:rPr lang="en-US"/>
              <a:t>Lambda in Unevaluated Context</a:t>
            </a:r>
            <a:endParaRPr lang="en-IN"/>
          </a:p>
        </p:txBody>
      </p:sp>
      <p:sp>
        <p:nvSpPr>
          <p:cNvPr id="4" name="Content Placeholder 3">
            <a:extLst>
              <a:ext uri="{FF2B5EF4-FFF2-40B4-BE49-F238E27FC236}">
                <a16:creationId xmlns:a16="http://schemas.microsoft.com/office/drawing/2014/main" id="{F75AAFD3-94F6-48C9-9024-5FA55DB2DCC1}"/>
              </a:ext>
            </a:extLst>
          </p:cNvPr>
          <p:cNvSpPr>
            <a:spLocks noGrp="1"/>
          </p:cNvSpPr>
          <p:nvPr>
            <p:ph idx="1"/>
          </p:nvPr>
        </p:nvSpPr>
        <p:spPr/>
        <p:txBody>
          <a:bodyPr>
            <a:normAutofit/>
          </a:bodyPr>
          <a:lstStyle/>
          <a:p>
            <a:r>
              <a:rPr lang="en-US"/>
              <a:t>More improvements in C++20</a:t>
            </a:r>
          </a:p>
          <a:p>
            <a:pPr lvl="1"/>
            <a:r>
              <a:rPr lang="en-US"/>
              <a:t>they’re allowed in unevaluated contexts</a:t>
            </a:r>
          </a:p>
          <a:p>
            <a:pPr lvl="1"/>
            <a:r>
              <a:rPr lang="en-US"/>
              <a:t>stateless lambdas are default-constructible and assignable</a:t>
            </a:r>
          </a:p>
          <a:p>
            <a:r>
              <a:rPr lang="en-IN"/>
              <a:t>With these changes, it is now possible to </a:t>
            </a:r>
          </a:p>
          <a:p>
            <a:pPr lvl="1"/>
            <a:r>
              <a:rPr lang="en-IN"/>
              <a:t>use lambda in unevaluated context e.g. in expressions that require </a:t>
            </a:r>
            <a:r>
              <a:rPr lang="en-IN" err="1"/>
              <a:t>callbacks</a:t>
            </a:r>
            <a:endParaRPr lang="en-IN"/>
          </a:p>
          <a:p>
            <a:pPr lvl="1"/>
            <a:r>
              <a:rPr lang="en-IN"/>
              <a:t>declare lambdas as member variables of classes</a:t>
            </a:r>
          </a:p>
          <a:p>
            <a:pPr lvl="2"/>
            <a:r>
              <a:rPr lang="en-IN"/>
              <a:t>The lambda will be default-constructed with the enclosing type</a:t>
            </a:r>
          </a:p>
        </p:txBody>
      </p:sp>
    </p:spTree>
    <p:extLst>
      <p:ext uri="{BB962C8B-B14F-4D97-AF65-F5344CB8AC3E}">
        <p14:creationId xmlns:p14="http://schemas.microsoft.com/office/powerpoint/2010/main" val="21617400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C64C00-22A8-40F3-939C-FF669AF66EB8}"/>
              </a:ext>
            </a:extLst>
          </p:cNvPr>
          <p:cNvSpPr>
            <a:spLocks noGrp="1"/>
          </p:cNvSpPr>
          <p:nvPr>
            <p:ph type="title"/>
          </p:nvPr>
        </p:nvSpPr>
        <p:spPr/>
        <p:txBody>
          <a:bodyPr/>
          <a:lstStyle/>
          <a:p>
            <a:r>
              <a:rPr lang="en-US"/>
              <a:t>Example</a:t>
            </a:r>
            <a:endParaRPr lang="en-IN"/>
          </a:p>
        </p:txBody>
      </p:sp>
      <p:sp>
        <p:nvSpPr>
          <p:cNvPr id="7" name="TextBox 6">
            <a:extLst>
              <a:ext uri="{FF2B5EF4-FFF2-40B4-BE49-F238E27FC236}">
                <a16:creationId xmlns:a16="http://schemas.microsoft.com/office/drawing/2014/main" id="{D3E59267-87ED-47C8-960F-865658B7A62C}"/>
              </a:ext>
            </a:extLst>
          </p:cNvPr>
          <p:cNvSpPr txBox="1"/>
          <p:nvPr/>
        </p:nvSpPr>
        <p:spPr>
          <a:xfrm>
            <a:off x="2158007" y="2497425"/>
            <a:ext cx="7875985" cy="1323439"/>
          </a:xfrm>
          <a:prstGeom prst="rect">
            <a:avLst/>
          </a:prstGeom>
          <a:solidFill>
            <a:schemeClr val="bg1">
              <a:lumMod val="95000"/>
              <a:lumOff val="5000"/>
            </a:schemeClr>
          </a:solidFill>
        </p:spPr>
        <p:txBody>
          <a:bodyPr wrap="square">
            <a:spAutoFit/>
          </a:bodyPr>
          <a:lstStyle/>
          <a:p>
            <a:pPr marR="0" algn="l" rtl="0"/>
            <a:r>
              <a:rPr lang="en-IN" sz="2000" b="0" i="0" u="none" strike="noStrike" baseline="0">
                <a:solidFill>
                  <a:srgbClr val="D5A2DF"/>
                </a:solidFill>
                <a:latin typeface="JetBrains Mono" pitchFamily="2" charset="0"/>
              </a:rPr>
              <a:t>class</a:t>
            </a:r>
            <a:r>
              <a:rPr lang="en-IN" sz="2000" b="0" i="0" u="none" strike="noStrike" baseline="0">
                <a:solidFill>
                  <a:srgbClr val="DCDCDC"/>
                </a:solidFill>
                <a:latin typeface="Cambria" panose="02040503050406030204" pitchFamily="18" charset="0"/>
              </a:rPr>
              <a:t> </a:t>
            </a:r>
            <a:r>
              <a:rPr lang="en-IN" sz="2000" b="0" i="0" u="none" strike="noStrike" baseline="0">
                <a:solidFill>
                  <a:srgbClr val="DC5503"/>
                </a:solidFill>
                <a:latin typeface="JetBrains Mono" pitchFamily="2" charset="0"/>
              </a:rPr>
              <a:t>Foo</a:t>
            </a:r>
            <a:r>
              <a:rPr lang="en-IN" sz="2000" b="0" i="0" u="none" strike="noStrike" baseline="0">
                <a:solidFill>
                  <a:srgbClr val="DCDCDC"/>
                </a:solidFill>
                <a:latin typeface="Cambria" panose="02040503050406030204" pitchFamily="18" charset="0"/>
              </a:rPr>
              <a:t> </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r>
              <a:rPr lang="en-US" sz="2000" b="0" i="0" u="none" strike="noStrike" baseline="0">
                <a:solidFill>
                  <a:srgbClr val="DCDCDC"/>
                </a:solidFill>
                <a:latin typeface="JetBrains Mono" pitchFamily="2" charset="0"/>
              </a:rPr>
              <a:t>	</a:t>
            </a:r>
            <a:r>
              <a:rPr lang="en-US" sz="1800" b="0" i="1" u="none" strike="noStrike" baseline="0">
                <a:solidFill>
                  <a:srgbClr val="7E7E7E"/>
                </a:solidFill>
                <a:latin typeface="JetBrains Mono" pitchFamily="2" charset="0"/>
              </a:rPr>
              <a:t>//Lambda</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used</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in</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unevaluated</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context</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&amp;</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with</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default</a:t>
            </a:r>
            <a:r>
              <a:rPr lang="en-US" sz="1800" b="0" i="1" u="none" strike="noStrike" baseline="0">
                <a:solidFill>
                  <a:srgbClr val="7E7E7E"/>
                </a:solidFill>
                <a:latin typeface="Cambria" panose="02040503050406030204" pitchFamily="18" charset="0"/>
              </a:rPr>
              <a:t> </a:t>
            </a:r>
            <a:r>
              <a:rPr lang="en-US" sz="1800" b="0" i="1" u="none" strike="noStrike" baseline="0" err="1">
                <a:solidFill>
                  <a:srgbClr val="7E7E7E"/>
                </a:solidFill>
                <a:latin typeface="JetBrains Mono" pitchFamily="2" charset="0"/>
              </a:rPr>
              <a:t>ctor</a:t>
            </a:r>
            <a:endParaRPr lang="en-US" sz="2000" b="0" i="0" u="none" strike="noStrike" baseline="0">
              <a:solidFill>
                <a:srgbClr val="DCDCDC"/>
              </a:solidFill>
              <a:latin typeface="JetBrains Mono" pitchFamily="2" charset="0"/>
            </a:endParaRPr>
          </a:p>
          <a:p>
            <a:pPr marR="0" algn="l" rtl="0"/>
            <a:r>
              <a:rPr lang="en-IN" sz="2000" b="0" i="0" u="none" strike="noStrike" baseline="0">
                <a:solidFill>
                  <a:srgbClr val="DCDCDC"/>
                </a:solidFill>
                <a:latin typeface="JetBrains Mono" pitchFamily="2" charset="0"/>
              </a:rPr>
              <a:t>	</a:t>
            </a:r>
            <a:r>
              <a:rPr lang="en-IN" sz="2000" b="0" i="0" u="none" strike="noStrike" baseline="0" err="1">
                <a:solidFill>
                  <a:srgbClr val="D5A2DF"/>
                </a:solidFill>
                <a:latin typeface="JetBrains Mono" pitchFamily="2" charset="0"/>
              </a:rPr>
              <a:t>decltype</a:t>
            </a:r>
            <a:r>
              <a:rPr lang="en-IN" sz="2000" b="0" i="0" u="none" strike="noStrike" baseline="0">
                <a:solidFill>
                  <a:srgbClr val="FFFFFF"/>
                </a:solidFill>
                <a:latin typeface="JetBrains Mono" pitchFamily="2" charset="0"/>
              </a:rPr>
              <a: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61DC67"/>
                </a:solidFill>
                <a:latin typeface="JetBrains Mono" pitchFamily="2" charset="0"/>
              </a:rPr>
              <a:t>f</a:t>
            </a:r>
            <a:r>
              <a:rPr lang="en-IN" sz="2000" b="0" i="0" u="none" strike="noStrike" baseline="0">
                <a:solidFill>
                  <a:srgbClr val="DCDCDC"/>
                </a:solidFill>
                <a:latin typeface="Cambria" panose="02040503050406030204" pitchFamily="18" charset="0"/>
              </a:rPr>
              <a:t> </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p:txBody>
      </p:sp>
    </p:spTree>
    <p:extLst>
      <p:ext uri="{BB962C8B-B14F-4D97-AF65-F5344CB8AC3E}">
        <p14:creationId xmlns:p14="http://schemas.microsoft.com/office/powerpoint/2010/main" val="5615559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BC12B8-EC39-B0DC-30F7-6AEA1EA896E2}"/>
              </a:ext>
            </a:extLst>
          </p:cNvPr>
          <p:cNvSpPr>
            <a:spLocks noGrp="1"/>
          </p:cNvSpPr>
          <p:nvPr>
            <p:ph type="title"/>
          </p:nvPr>
        </p:nvSpPr>
        <p:spPr/>
        <p:txBody>
          <a:bodyPr/>
          <a:lstStyle/>
          <a:p>
            <a:r>
              <a:rPr lang="en-US" dirty="0"/>
              <a:t>Attribute Tokens</a:t>
            </a:r>
            <a:endParaRPr lang="en-IN" dirty="0"/>
          </a:p>
        </p:txBody>
      </p:sp>
      <p:graphicFrame>
        <p:nvGraphicFramePr>
          <p:cNvPr id="7" name="Table 6">
            <a:extLst>
              <a:ext uri="{FF2B5EF4-FFF2-40B4-BE49-F238E27FC236}">
                <a16:creationId xmlns:a16="http://schemas.microsoft.com/office/drawing/2014/main" id="{F7FFA847-F212-41DB-29BB-8DB9FA7BED2A}"/>
              </a:ext>
            </a:extLst>
          </p:cNvPr>
          <p:cNvGraphicFramePr>
            <a:graphicFrameLocks noGrp="1"/>
          </p:cNvGraphicFramePr>
          <p:nvPr/>
        </p:nvGraphicFramePr>
        <p:xfrm>
          <a:off x="667212" y="2017288"/>
          <a:ext cx="10686588" cy="3812418"/>
        </p:xfrm>
        <a:graphic>
          <a:graphicData uri="http://schemas.openxmlformats.org/drawingml/2006/table">
            <a:tbl>
              <a:tblPr firstRow="1" firstCol="1" bandRow="1">
                <a:tableStyleId>{0660B408-B3CF-4A94-85FC-2B1E0A45F4A2}</a:tableStyleId>
              </a:tblPr>
              <a:tblGrid>
                <a:gridCol w="2930915">
                  <a:extLst>
                    <a:ext uri="{9D8B030D-6E8A-4147-A177-3AD203B41FA5}">
                      <a16:colId xmlns:a16="http://schemas.microsoft.com/office/drawing/2014/main" val="3424860226"/>
                    </a:ext>
                  </a:extLst>
                </a:gridCol>
                <a:gridCol w="3791414">
                  <a:extLst>
                    <a:ext uri="{9D8B030D-6E8A-4147-A177-3AD203B41FA5}">
                      <a16:colId xmlns:a16="http://schemas.microsoft.com/office/drawing/2014/main" val="3553092455"/>
                    </a:ext>
                  </a:extLst>
                </a:gridCol>
                <a:gridCol w="2022088">
                  <a:extLst>
                    <a:ext uri="{9D8B030D-6E8A-4147-A177-3AD203B41FA5}">
                      <a16:colId xmlns:a16="http://schemas.microsoft.com/office/drawing/2014/main" val="962611298"/>
                    </a:ext>
                  </a:extLst>
                </a:gridCol>
                <a:gridCol w="1942171">
                  <a:extLst>
                    <a:ext uri="{9D8B030D-6E8A-4147-A177-3AD203B41FA5}">
                      <a16:colId xmlns:a16="http://schemas.microsoft.com/office/drawing/2014/main" val="2131550654"/>
                    </a:ext>
                  </a:extLst>
                </a:gridCol>
              </a:tblGrid>
              <a:tr h="0">
                <a:tc>
                  <a:txBody>
                    <a:bodyPr/>
                    <a:lstStyle/>
                    <a:p>
                      <a:pPr marL="0" marR="0" algn="ctr">
                        <a:lnSpc>
                          <a:spcPct val="107000"/>
                        </a:lnSpc>
                        <a:spcBef>
                          <a:spcPts val="1200"/>
                        </a:spcBef>
                        <a:spcAft>
                          <a:spcPts val="1200"/>
                        </a:spcAft>
                      </a:pPr>
                      <a:r>
                        <a:rPr lang="en-IN" sz="2000" b="1" kern="0" dirty="0">
                          <a:effectLst/>
                        </a:rPr>
                        <a:t>Attribute-token</a:t>
                      </a:r>
                      <a:endParaRPr lang="en-IN" sz="3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200025"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1200"/>
                        </a:spcBef>
                        <a:spcAft>
                          <a:spcPts val="1200"/>
                        </a:spcAft>
                      </a:pPr>
                      <a:r>
                        <a:rPr lang="en-IN" sz="2000" b="1" kern="0" dirty="0">
                          <a:effectLst/>
                        </a:rPr>
                        <a:t>Attribute</a:t>
                      </a:r>
                      <a:endParaRPr lang="en-IN" sz="3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200025"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1200"/>
                        </a:spcBef>
                        <a:spcAft>
                          <a:spcPts val="1200"/>
                        </a:spcAft>
                      </a:pPr>
                      <a:r>
                        <a:rPr lang="en-IN" sz="2000" b="1" kern="0" dirty="0">
                          <a:effectLst/>
                        </a:rPr>
                        <a:t>Value</a:t>
                      </a:r>
                      <a:endParaRPr lang="en-IN" sz="3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200025"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1200"/>
                        </a:spcBef>
                        <a:spcAft>
                          <a:spcPts val="1200"/>
                        </a:spcAft>
                      </a:pPr>
                      <a:r>
                        <a:rPr lang="en-IN" sz="2000" b="1" kern="0" dirty="0">
                          <a:effectLst/>
                        </a:rPr>
                        <a:t>Standard</a:t>
                      </a:r>
                      <a:endParaRPr lang="en-IN" sz="3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200025"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032651296"/>
                  </a:ext>
                </a:extLst>
              </a:tr>
              <a:tr h="0">
                <a:tc>
                  <a:txBody>
                    <a:bodyPr/>
                    <a:lstStyle/>
                    <a:p>
                      <a:pPr marL="0" marR="0">
                        <a:lnSpc>
                          <a:spcPct val="107000"/>
                        </a:lnSpc>
                        <a:spcBef>
                          <a:spcPts val="0"/>
                        </a:spcBef>
                        <a:spcAft>
                          <a:spcPts val="0"/>
                        </a:spcAft>
                      </a:pPr>
                      <a:r>
                        <a:rPr lang="en-IN" sz="1600" b="0" i="1" kern="0">
                          <a:effectLst/>
                          <a:latin typeface="JetBrains Mono" pitchFamily="2" charset="0"/>
                        </a:rPr>
                        <a:t>carries_dependency</a:t>
                      </a:r>
                      <a:endParaRPr lang="en-IN" sz="2000" b="0" i="1" kern="10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kern="0" dirty="0">
                          <a:effectLst/>
                          <a:latin typeface="JetBrains Mono" pitchFamily="2" charset="0"/>
                        </a:rPr>
                        <a:t>[[</a:t>
                      </a:r>
                      <a:r>
                        <a:rPr lang="en-IN" sz="1600" u="sng" kern="0" dirty="0" err="1">
                          <a:effectLst/>
                          <a:latin typeface="JetBrains Mono" pitchFamily="2" charset="0"/>
                        </a:rPr>
                        <a:t>carries_dependency</a:t>
                      </a:r>
                      <a:r>
                        <a:rPr lang="en-IN" sz="1600" kern="0" dirty="0">
                          <a:effectLst/>
                          <a:latin typeface="JetBrains Mono" pitchFamily="2" charset="0"/>
                        </a:rPr>
                        <a:t>]]</a:t>
                      </a:r>
                      <a:endParaRPr lang="en-IN" sz="2000" kern="100" dirty="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a:effectLst/>
                        </a:rPr>
                        <a:t>200809L</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dirty="0">
                          <a:effectLst/>
                        </a:rPr>
                        <a:t>C++11</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732650567"/>
                  </a:ext>
                </a:extLst>
              </a:tr>
              <a:tr h="0">
                <a:tc>
                  <a:txBody>
                    <a:bodyPr/>
                    <a:lstStyle/>
                    <a:p>
                      <a:pPr marL="0" marR="0">
                        <a:lnSpc>
                          <a:spcPct val="107000"/>
                        </a:lnSpc>
                        <a:spcBef>
                          <a:spcPts val="0"/>
                        </a:spcBef>
                        <a:spcAft>
                          <a:spcPts val="0"/>
                        </a:spcAft>
                      </a:pPr>
                      <a:r>
                        <a:rPr lang="en-IN" sz="1600" b="0" i="1" kern="0">
                          <a:effectLst/>
                          <a:latin typeface="JetBrains Mono" pitchFamily="2" charset="0"/>
                        </a:rPr>
                        <a:t>noreturn</a:t>
                      </a:r>
                      <a:endParaRPr lang="en-IN" sz="2000" b="0" i="1" kern="10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kern="0" dirty="0">
                          <a:effectLst/>
                          <a:latin typeface="JetBrains Mono" pitchFamily="2" charset="0"/>
                        </a:rPr>
                        <a:t>[[</a:t>
                      </a:r>
                      <a:r>
                        <a:rPr lang="en-IN" sz="1600" u="sng" kern="0" dirty="0" err="1">
                          <a:effectLst/>
                          <a:latin typeface="JetBrains Mono" pitchFamily="2" charset="0"/>
                        </a:rPr>
                        <a:t>noreturn</a:t>
                      </a:r>
                      <a:r>
                        <a:rPr lang="en-IN" sz="1600" kern="0" dirty="0">
                          <a:effectLst/>
                          <a:latin typeface="JetBrains Mono" pitchFamily="2" charset="0"/>
                        </a:rPr>
                        <a:t>]]</a:t>
                      </a:r>
                      <a:endParaRPr lang="en-IN" sz="2000" kern="100" dirty="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a:effectLst/>
                        </a:rPr>
                        <a:t>200809L</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dirty="0">
                          <a:effectLst/>
                        </a:rPr>
                        <a:t>C++11</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585477946"/>
                  </a:ext>
                </a:extLst>
              </a:tr>
              <a:tr h="0">
                <a:tc>
                  <a:txBody>
                    <a:bodyPr/>
                    <a:lstStyle/>
                    <a:p>
                      <a:pPr marL="0" marR="0">
                        <a:lnSpc>
                          <a:spcPct val="107000"/>
                        </a:lnSpc>
                        <a:spcBef>
                          <a:spcPts val="0"/>
                        </a:spcBef>
                        <a:spcAft>
                          <a:spcPts val="0"/>
                        </a:spcAft>
                      </a:pPr>
                      <a:r>
                        <a:rPr lang="en-IN" sz="1600" b="0" i="1" kern="0">
                          <a:effectLst/>
                          <a:latin typeface="JetBrains Mono" pitchFamily="2" charset="0"/>
                        </a:rPr>
                        <a:t>deprecated</a:t>
                      </a:r>
                      <a:endParaRPr lang="en-IN" sz="2000" b="0" i="1" kern="10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kern="0" dirty="0">
                          <a:effectLst/>
                          <a:latin typeface="JetBrains Mono" pitchFamily="2" charset="0"/>
                        </a:rPr>
                        <a:t>[[</a:t>
                      </a:r>
                      <a:r>
                        <a:rPr lang="en-IN" sz="1600" u="sng" kern="0" dirty="0">
                          <a:effectLst/>
                          <a:latin typeface="JetBrains Mono" pitchFamily="2" charset="0"/>
                        </a:rPr>
                        <a:t>deprecated</a:t>
                      </a:r>
                      <a:r>
                        <a:rPr lang="en-IN" sz="1600" kern="0" dirty="0">
                          <a:effectLst/>
                          <a:latin typeface="JetBrains Mono" pitchFamily="2" charset="0"/>
                        </a:rPr>
                        <a:t>]]</a:t>
                      </a:r>
                      <a:endParaRPr lang="en-IN" sz="2000" kern="100" dirty="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dirty="0">
                          <a:effectLst/>
                        </a:rPr>
                        <a:t>201309L</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dirty="0">
                          <a:effectLst/>
                        </a:rPr>
                        <a:t>C++14</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4202054266"/>
                  </a:ext>
                </a:extLst>
              </a:tr>
              <a:tr h="0">
                <a:tc>
                  <a:txBody>
                    <a:bodyPr/>
                    <a:lstStyle/>
                    <a:p>
                      <a:pPr marL="0" marR="0">
                        <a:lnSpc>
                          <a:spcPct val="107000"/>
                        </a:lnSpc>
                        <a:spcBef>
                          <a:spcPts val="0"/>
                        </a:spcBef>
                        <a:spcAft>
                          <a:spcPts val="0"/>
                        </a:spcAft>
                      </a:pPr>
                      <a:r>
                        <a:rPr lang="en-IN" sz="1600" b="0" i="1" kern="0">
                          <a:effectLst/>
                          <a:latin typeface="JetBrains Mono" pitchFamily="2" charset="0"/>
                        </a:rPr>
                        <a:t>fallthrough</a:t>
                      </a:r>
                      <a:endParaRPr lang="en-IN" sz="2000" b="0" i="1" kern="10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kern="0" dirty="0">
                          <a:effectLst/>
                          <a:latin typeface="JetBrains Mono" pitchFamily="2" charset="0"/>
                        </a:rPr>
                        <a:t>[[</a:t>
                      </a:r>
                      <a:r>
                        <a:rPr lang="en-IN" sz="1600" u="sng" kern="0" dirty="0" err="1">
                          <a:effectLst/>
                          <a:latin typeface="JetBrains Mono" pitchFamily="2" charset="0"/>
                        </a:rPr>
                        <a:t>fallthrough</a:t>
                      </a:r>
                      <a:r>
                        <a:rPr lang="en-IN" sz="1600" kern="0" dirty="0">
                          <a:effectLst/>
                          <a:latin typeface="JetBrains Mono" pitchFamily="2" charset="0"/>
                        </a:rPr>
                        <a:t>]]</a:t>
                      </a:r>
                      <a:endParaRPr lang="en-IN" sz="2000" kern="100" dirty="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a:effectLst/>
                        </a:rPr>
                        <a:t>201603L</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dirty="0">
                          <a:effectLst/>
                        </a:rPr>
                        <a:t>C++17</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173569521"/>
                  </a:ext>
                </a:extLst>
              </a:tr>
              <a:tr h="0">
                <a:tc>
                  <a:txBody>
                    <a:bodyPr/>
                    <a:lstStyle/>
                    <a:p>
                      <a:pPr marL="0" marR="0">
                        <a:lnSpc>
                          <a:spcPct val="107000"/>
                        </a:lnSpc>
                        <a:spcBef>
                          <a:spcPts val="0"/>
                        </a:spcBef>
                        <a:spcAft>
                          <a:spcPts val="0"/>
                        </a:spcAft>
                      </a:pPr>
                      <a:r>
                        <a:rPr lang="en-IN" sz="1600" b="0" i="1" kern="0">
                          <a:effectLst/>
                          <a:latin typeface="JetBrains Mono" pitchFamily="2" charset="0"/>
                        </a:rPr>
                        <a:t>maybe_unused</a:t>
                      </a:r>
                      <a:endParaRPr lang="en-IN" sz="2000" b="0" i="1" kern="10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kern="0" dirty="0">
                          <a:effectLst/>
                          <a:latin typeface="JetBrains Mono" pitchFamily="2" charset="0"/>
                        </a:rPr>
                        <a:t>[[</a:t>
                      </a:r>
                      <a:r>
                        <a:rPr lang="en-IN" sz="1600" u="sng" kern="0" dirty="0" err="1">
                          <a:effectLst/>
                          <a:latin typeface="JetBrains Mono" pitchFamily="2" charset="0"/>
                        </a:rPr>
                        <a:t>maybe_unused</a:t>
                      </a:r>
                      <a:r>
                        <a:rPr lang="en-IN" sz="1600" kern="0" dirty="0">
                          <a:effectLst/>
                          <a:latin typeface="JetBrains Mono" pitchFamily="2" charset="0"/>
                        </a:rPr>
                        <a:t>]]</a:t>
                      </a:r>
                      <a:endParaRPr lang="en-IN" sz="2000" kern="100" dirty="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a:effectLst/>
                        </a:rPr>
                        <a:t>201603L</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dirty="0">
                          <a:effectLst/>
                        </a:rPr>
                        <a:t>C++17</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225577310"/>
                  </a:ext>
                </a:extLst>
              </a:tr>
              <a:tr h="0">
                <a:tc rowSpan="2">
                  <a:txBody>
                    <a:bodyPr/>
                    <a:lstStyle/>
                    <a:p>
                      <a:pPr marL="0" marR="0">
                        <a:lnSpc>
                          <a:spcPct val="107000"/>
                        </a:lnSpc>
                        <a:spcBef>
                          <a:spcPts val="0"/>
                        </a:spcBef>
                        <a:spcAft>
                          <a:spcPts val="0"/>
                        </a:spcAft>
                      </a:pPr>
                      <a:r>
                        <a:rPr lang="en-IN" sz="1600" b="0" i="1" kern="0">
                          <a:effectLst/>
                          <a:latin typeface="JetBrains Mono" pitchFamily="2" charset="0"/>
                        </a:rPr>
                        <a:t>nodiscard</a:t>
                      </a:r>
                      <a:endParaRPr lang="en-IN" sz="2000" b="0" i="1" kern="10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rowSpan="2">
                  <a:txBody>
                    <a:bodyPr/>
                    <a:lstStyle/>
                    <a:p>
                      <a:pPr marL="0" marR="0">
                        <a:lnSpc>
                          <a:spcPct val="107000"/>
                        </a:lnSpc>
                        <a:spcBef>
                          <a:spcPts val="0"/>
                        </a:spcBef>
                        <a:spcAft>
                          <a:spcPts val="0"/>
                        </a:spcAft>
                      </a:pPr>
                      <a:r>
                        <a:rPr lang="en-IN" sz="1600" kern="0" dirty="0">
                          <a:effectLst/>
                          <a:latin typeface="JetBrains Mono" pitchFamily="2" charset="0"/>
                        </a:rPr>
                        <a:t>[[</a:t>
                      </a:r>
                      <a:r>
                        <a:rPr lang="en-IN" sz="1600" u="sng" kern="0" dirty="0" err="1">
                          <a:effectLst/>
                          <a:latin typeface="JetBrains Mono" pitchFamily="2" charset="0"/>
                        </a:rPr>
                        <a:t>nodiscard</a:t>
                      </a:r>
                      <a:r>
                        <a:rPr lang="en-IN" sz="1600" kern="0" dirty="0">
                          <a:effectLst/>
                          <a:latin typeface="JetBrains Mono" pitchFamily="2" charset="0"/>
                        </a:rPr>
                        <a:t>]]</a:t>
                      </a:r>
                      <a:endParaRPr lang="en-IN" sz="2000" kern="100" dirty="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dirty="0">
                          <a:effectLst/>
                        </a:rPr>
                        <a:t>201603L</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dirty="0">
                          <a:effectLst/>
                        </a:rPr>
                        <a:t>C++17</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993975938"/>
                  </a:ext>
                </a:extLst>
              </a:tr>
              <a:tr h="0">
                <a:tc vMerge="1">
                  <a:txBody>
                    <a:bodyPr/>
                    <a:lstStyle/>
                    <a:p>
                      <a:endParaRPr lang="en-IN"/>
                    </a:p>
                  </a:txBody>
                  <a:tcPr/>
                </a:tc>
                <a:tc vMerge="1">
                  <a:txBody>
                    <a:bodyPr/>
                    <a:lstStyle/>
                    <a:p>
                      <a:endParaRPr lang="en-IN"/>
                    </a:p>
                  </a:txBody>
                  <a:tcPr/>
                </a:tc>
                <a:tc>
                  <a:txBody>
                    <a:bodyPr/>
                    <a:lstStyle/>
                    <a:p>
                      <a:pPr marL="0" marR="0" algn="ctr">
                        <a:lnSpc>
                          <a:spcPct val="107000"/>
                        </a:lnSpc>
                        <a:spcBef>
                          <a:spcPts val="0"/>
                        </a:spcBef>
                        <a:spcAft>
                          <a:spcPts val="0"/>
                        </a:spcAft>
                      </a:pPr>
                      <a:r>
                        <a:rPr lang="en-IN" sz="1800" kern="0">
                          <a:effectLst/>
                        </a:rPr>
                        <a:t>201907L</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solidFill>
                      <a:srgbClr val="E9EBF5"/>
                    </a:solidFill>
                  </a:tcPr>
                </a:tc>
                <a:tc>
                  <a:txBody>
                    <a:bodyPr/>
                    <a:lstStyle/>
                    <a:p>
                      <a:pPr marL="0" marR="0" algn="ctr">
                        <a:lnSpc>
                          <a:spcPct val="107000"/>
                        </a:lnSpc>
                        <a:spcBef>
                          <a:spcPts val="0"/>
                        </a:spcBef>
                        <a:spcAft>
                          <a:spcPts val="0"/>
                        </a:spcAft>
                      </a:pPr>
                      <a:r>
                        <a:rPr lang="en-IN" sz="1800" kern="0" dirty="0">
                          <a:effectLst/>
                        </a:rPr>
                        <a:t>C++20</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solidFill>
                      <a:srgbClr val="E9EBF5"/>
                    </a:solidFill>
                  </a:tcPr>
                </a:tc>
                <a:extLst>
                  <a:ext uri="{0D108BD9-81ED-4DB2-BD59-A6C34878D82A}">
                    <a16:rowId xmlns:a16="http://schemas.microsoft.com/office/drawing/2014/main" val="3049866843"/>
                  </a:ext>
                </a:extLst>
              </a:tr>
              <a:tr h="0">
                <a:tc>
                  <a:txBody>
                    <a:bodyPr/>
                    <a:lstStyle/>
                    <a:p>
                      <a:pPr marL="0" marR="0">
                        <a:lnSpc>
                          <a:spcPct val="107000"/>
                        </a:lnSpc>
                        <a:spcBef>
                          <a:spcPts val="0"/>
                        </a:spcBef>
                        <a:spcAft>
                          <a:spcPts val="0"/>
                        </a:spcAft>
                      </a:pPr>
                      <a:r>
                        <a:rPr lang="en-IN" sz="1600" b="0" i="1" kern="0">
                          <a:effectLst/>
                          <a:latin typeface="JetBrains Mono" pitchFamily="2" charset="0"/>
                        </a:rPr>
                        <a:t>no_unique_address</a:t>
                      </a:r>
                      <a:endParaRPr lang="en-IN" sz="2000" b="0" i="1" kern="10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kern="0" dirty="0">
                          <a:effectLst/>
                          <a:latin typeface="JetBrains Mono" pitchFamily="2" charset="0"/>
                        </a:rPr>
                        <a:t>[[</a:t>
                      </a:r>
                      <a:r>
                        <a:rPr lang="en-IN" sz="1600" u="sng" kern="0" dirty="0" err="1">
                          <a:effectLst/>
                          <a:latin typeface="JetBrains Mono" pitchFamily="2" charset="0"/>
                        </a:rPr>
                        <a:t>no_unique_address</a:t>
                      </a:r>
                      <a:r>
                        <a:rPr lang="en-IN" sz="1600" kern="0" dirty="0">
                          <a:effectLst/>
                          <a:latin typeface="JetBrains Mono" pitchFamily="2" charset="0"/>
                        </a:rPr>
                        <a:t>]]</a:t>
                      </a:r>
                      <a:endParaRPr lang="en-IN" sz="2000" kern="100" dirty="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a:effectLst/>
                        </a:rPr>
                        <a:t>201803L</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dirty="0">
                          <a:effectLst/>
                        </a:rPr>
                        <a:t>C++20</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704568888"/>
                  </a:ext>
                </a:extLst>
              </a:tr>
              <a:tr h="0">
                <a:tc>
                  <a:txBody>
                    <a:bodyPr/>
                    <a:lstStyle/>
                    <a:p>
                      <a:pPr marL="0" marR="0">
                        <a:lnSpc>
                          <a:spcPct val="107000"/>
                        </a:lnSpc>
                        <a:spcBef>
                          <a:spcPts val="0"/>
                        </a:spcBef>
                        <a:spcAft>
                          <a:spcPts val="0"/>
                        </a:spcAft>
                      </a:pPr>
                      <a:r>
                        <a:rPr lang="en-IN" sz="1600" b="0" i="1" kern="0">
                          <a:effectLst/>
                          <a:latin typeface="JetBrains Mono" pitchFamily="2" charset="0"/>
                        </a:rPr>
                        <a:t>unlikely</a:t>
                      </a:r>
                      <a:endParaRPr lang="en-IN" sz="2000" b="0" i="1" kern="10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kern="0" dirty="0">
                          <a:effectLst/>
                          <a:latin typeface="JetBrains Mono" pitchFamily="2" charset="0"/>
                        </a:rPr>
                        <a:t>[[</a:t>
                      </a:r>
                      <a:r>
                        <a:rPr lang="en-IN" sz="1600" u="sng" kern="0" dirty="0">
                          <a:effectLst/>
                          <a:latin typeface="JetBrains Mono" pitchFamily="2" charset="0"/>
                        </a:rPr>
                        <a:t>unlikely</a:t>
                      </a:r>
                      <a:r>
                        <a:rPr lang="en-IN" sz="1600" kern="0" dirty="0">
                          <a:effectLst/>
                          <a:latin typeface="JetBrains Mono" pitchFamily="2" charset="0"/>
                        </a:rPr>
                        <a:t>]]</a:t>
                      </a:r>
                      <a:endParaRPr lang="en-IN" sz="2000" kern="100" dirty="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a:effectLst/>
                        </a:rPr>
                        <a:t>201803L</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dirty="0">
                          <a:effectLst/>
                        </a:rPr>
                        <a:t>C++20</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883457980"/>
                  </a:ext>
                </a:extLst>
              </a:tr>
              <a:tr h="0">
                <a:tc>
                  <a:txBody>
                    <a:bodyPr/>
                    <a:lstStyle/>
                    <a:p>
                      <a:pPr marL="0" marR="0">
                        <a:lnSpc>
                          <a:spcPct val="107000"/>
                        </a:lnSpc>
                        <a:spcBef>
                          <a:spcPts val="0"/>
                        </a:spcBef>
                        <a:spcAft>
                          <a:spcPts val="0"/>
                        </a:spcAft>
                      </a:pPr>
                      <a:r>
                        <a:rPr lang="en-IN" sz="1600" b="0" i="1" kern="0" dirty="0">
                          <a:effectLst/>
                          <a:latin typeface="JetBrains Mono" pitchFamily="2" charset="0"/>
                        </a:rPr>
                        <a:t>likely</a:t>
                      </a:r>
                      <a:endParaRPr lang="en-IN" sz="2000" b="0" i="1" kern="100" dirty="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kern="0" dirty="0">
                          <a:effectLst/>
                          <a:latin typeface="JetBrains Mono" pitchFamily="2" charset="0"/>
                        </a:rPr>
                        <a:t>[[</a:t>
                      </a:r>
                      <a:r>
                        <a:rPr lang="en-IN" sz="1600" u="sng" kern="0" dirty="0">
                          <a:effectLst/>
                          <a:latin typeface="JetBrains Mono" pitchFamily="2" charset="0"/>
                        </a:rPr>
                        <a:t>likely</a:t>
                      </a:r>
                      <a:r>
                        <a:rPr lang="en-IN" sz="1600" kern="0" dirty="0">
                          <a:effectLst/>
                          <a:latin typeface="JetBrains Mono" pitchFamily="2" charset="0"/>
                        </a:rPr>
                        <a:t>]]</a:t>
                      </a:r>
                      <a:endParaRPr lang="en-IN" sz="2000" kern="100" dirty="0">
                        <a:effectLst/>
                        <a:latin typeface="JetBrains Mono" pitchFamily="2"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dirty="0">
                          <a:effectLst/>
                        </a:rPr>
                        <a:t>201803L</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800" kern="0" dirty="0">
                          <a:effectLst/>
                        </a:rPr>
                        <a:t>C++20</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0480" marR="30480" marT="30480" marB="3048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468692143"/>
                  </a:ext>
                </a:extLst>
              </a:tr>
            </a:tbl>
          </a:graphicData>
        </a:graphic>
      </p:graphicFrame>
    </p:spTree>
    <p:extLst>
      <p:ext uri="{BB962C8B-B14F-4D97-AF65-F5344CB8AC3E}">
        <p14:creationId xmlns:p14="http://schemas.microsoft.com/office/powerpoint/2010/main" val="39249487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12D45-78DE-4970-96A8-174F01A7EE51}"/>
              </a:ext>
            </a:extLst>
          </p:cNvPr>
          <p:cNvSpPr>
            <a:spLocks noGrp="1"/>
          </p:cNvSpPr>
          <p:nvPr>
            <p:ph type="title"/>
          </p:nvPr>
        </p:nvSpPr>
        <p:spPr/>
        <p:txBody>
          <a:bodyPr/>
          <a:lstStyle/>
          <a:p>
            <a:r>
              <a:rPr lang="en-US"/>
              <a:t>Example</a:t>
            </a:r>
            <a:endParaRPr lang="en-IN"/>
          </a:p>
        </p:txBody>
      </p:sp>
      <p:sp>
        <p:nvSpPr>
          <p:cNvPr id="5" name="TextBox 4">
            <a:extLst>
              <a:ext uri="{FF2B5EF4-FFF2-40B4-BE49-F238E27FC236}">
                <a16:creationId xmlns:a16="http://schemas.microsoft.com/office/drawing/2014/main" id="{C3D44E9C-8CAC-4F00-88A7-746518697248}"/>
              </a:ext>
            </a:extLst>
          </p:cNvPr>
          <p:cNvSpPr txBox="1"/>
          <p:nvPr/>
        </p:nvSpPr>
        <p:spPr>
          <a:xfrm>
            <a:off x="721518" y="2444115"/>
            <a:ext cx="10748963" cy="1969770"/>
          </a:xfrm>
          <a:prstGeom prst="rect">
            <a:avLst/>
          </a:prstGeom>
          <a:solidFill>
            <a:schemeClr val="bg1">
              <a:lumMod val="95000"/>
              <a:lumOff val="5000"/>
            </a:schemeClr>
          </a:solidFill>
        </p:spPr>
        <p:txBody>
          <a:bodyPr wrap="square">
            <a:spAutoFit/>
          </a:bodyPr>
          <a:lstStyle/>
          <a:p>
            <a:pPr marR="0" algn="l" rtl="0"/>
            <a:r>
              <a:rPr lang="en-IN" sz="1600" b="0" i="1" u="none" strike="noStrike" baseline="0">
                <a:solidFill>
                  <a:srgbClr val="7E7E7E"/>
                </a:solidFill>
                <a:latin typeface="JetBrains Mono" pitchFamily="2" charset="0"/>
              </a:rPr>
              <a:t>//C++17</a:t>
            </a:r>
            <a:endParaRPr lang="en-IN" sz="1800" b="0" i="0" u="none" strike="noStrike" baseline="0">
              <a:solidFill>
                <a:srgbClr val="DCDCDC"/>
              </a:solidFill>
              <a:latin typeface="JetBrains Mono" pitchFamily="2" charset="0"/>
            </a:endParaRPr>
          </a:p>
          <a:p>
            <a:pPr marR="0" algn="l" rtl="0"/>
            <a:r>
              <a:rPr lang="it-IT" sz="1800" b="0" i="0" u="none" strike="noStrike" baseline="0">
                <a:solidFill>
                  <a:srgbClr val="D5A2DF"/>
                </a:solidFill>
                <a:latin typeface="JetBrains Mono" pitchFamily="2" charset="0"/>
              </a:rPr>
              <a:t>auto</a:t>
            </a:r>
            <a:r>
              <a:rPr lang="it-IT" sz="1800" b="0" i="0" u="none" strike="noStrike" baseline="0">
                <a:solidFill>
                  <a:srgbClr val="DCDCDC"/>
                </a:solidFill>
                <a:latin typeface="Cambria" panose="02040503050406030204" pitchFamily="18" charset="0"/>
              </a:rPr>
              <a:t> </a:t>
            </a:r>
            <a:r>
              <a:rPr lang="it-IT" sz="1800" b="0" i="0" u="none" strike="noStrike" baseline="0">
                <a:solidFill>
                  <a:srgbClr val="C8C8C8"/>
                </a:solidFill>
                <a:latin typeface="JetBrains Mono" pitchFamily="2" charset="0"/>
              </a:rPr>
              <a:t>lambda_deleter</a:t>
            </a:r>
            <a:r>
              <a:rPr lang="it-IT" sz="1800" b="0" i="0" u="none" strike="noStrike" baseline="0">
                <a:solidFill>
                  <a:srgbClr val="DCDCDC"/>
                </a:solidFill>
                <a:latin typeface="Cambria" panose="02040503050406030204" pitchFamily="18" charset="0"/>
              </a:rPr>
              <a:t> </a:t>
            </a:r>
            <a:r>
              <a:rPr lang="it-IT" sz="1800" b="0" i="0" u="none" strike="noStrike" baseline="0">
                <a:solidFill>
                  <a:srgbClr val="FFFFFF"/>
                </a:solidFill>
                <a:latin typeface="JetBrains Mono" pitchFamily="2" charset="0"/>
              </a:rPr>
              <a:t>=</a:t>
            </a:r>
            <a:r>
              <a:rPr lang="it-IT" sz="1800" b="0" i="0" u="none" strike="noStrike" baseline="0">
                <a:solidFill>
                  <a:srgbClr val="DCDCDC"/>
                </a:solidFill>
                <a:latin typeface="Cambria" panose="02040503050406030204" pitchFamily="18" charset="0"/>
              </a:rPr>
              <a:t> </a:t>
            </a:r>
            <a:r>
              <a:rPr lang="it-IT" sz="1800" b="0" i="0" u="none" strike="noStrike" baseline="0">
                <a:solidFill>
                  <a:srgbClr val="FFFFFF"/>
                </a:solidFill>
                <a:latin typeface="JetBrains Mono" pitchFamily="2" charset="0"/>
              </a:rPr>
              <a:t>[](</a:t>
            </a:r>
            <a:r>
              <a:rPr lang="it-IT" sz="1800" b="0" i="0" u="none" strike="noStrike" baseline="0">
                <a:solidFill>
                  <a:srgbClr val="D5A2DF"/>
                </a:solidFill>
                <a:latin typeface="JetBrains Mono" pitchFamily="2" charset="0"/>
              </a:rPr>
              <a:t>auto</a:t>
            </a:r>
            <a:r>
              <a:rPr lang="it-IT" sz="1800" b="0" i="0" u="none" strike="noStrike" baseline="0">
                <a:solidFill>
                  <a:srgbClr val="DCDCDC"/>
                </a:solidFill>
                <a:latin typeface="Cambria" panose="02040503050406030204" pitchFamily="18" charset="0"/>
              </a:rPr>
              <a:t> </a:t>
            </a:r>
            <a:r>
              <a:rPr lang="it-IT" sz="1800" b="0" i="0" u="none" strike="noStrike" baseline="0">
                <a:solidFill>
                  <a:srgbClr val="FFFFFF"/>
                </a:solidFill>
                <a:latin typeface="JetBrains Mono" pitchFamily="2" charset="0"/>
              </a:rPr>
              <a:t>*</a:t>
            </a:r>
            <a:r>
              <a:rPr lang="it-IT" sz="1800" b="0" i="0" u="none" strike="noStrike" baseline="0">
                <a:solidFill>
                  <a:srgbClr val="C8C8C8"/>
                </a:solidFill>
                <a:latin typeface="JetBrains Mono" pitchFamily="2" charset="0"/>
              </a:rPr>
              <a:t>p</a:t>
            </a:r>
            <a:r>
              <a:rPr lang="it-IT" sz="1800" b="0" i="0" u="none" strike="noStrike" baseline="0">
                <a:solidFill>
                  <a:srgbClr val="FFFFFF"/>
                </a:solidFill>
                <a:latin typeface="JetBrains Mono" pitchFamily="2" charset="0"/>
              </a:rPr>
              <a:t>)</a:t>
            </a:r>
            <a:r>
              <a:rPr lang="it-IT" sz="1800" b="0" i="0" u="none" strike="noStrike" baseline="0">
                <a:solidFill>
                  <a:srgbClr val="DCDCDC"/>
                </a:solidFill>
                <a:latin typeface="Cambria" panose="02040503050406030204" pitchFamily="18" charset="0"/>
              </a:rPr>
              <a:t> </a:t>
            </a:r>
            <a:r>
              <a:rPr lang="it-IT" sz="1800" b="0" i="0" u="none" strike="noStrike" baseline="0">
                <a:solidFill>
                  <a:srgbClr val="FFFFFF"/>
                </a:solidFill>
                <a:latin typeface="JetBrains Mono" pitchFamily="2" charset="0"/>
              </a:rPr>
              <a:t>{</a:t>
            </a:r>
            <a:endParaRPr lang="it-IT"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600" b="0" i="1" u="none" strike="noStrike" baseline="0">
                <a:solidFill>
                  <a:srgbClr val="7E7E7E"/>
                </a:solidFill>
                <a:latin typeface="JetBrains Mono" pitchFamily="2" charset="0"/>
              </a:rPr>
              <a:t>//release</a:t>
            </a:r>
            <a:r>
              <a:rPr lang="en-IN" sz="1600" b="0" i="1" u="none" strike="noStrike" baseline="0">
                <a:solidFill>
                  <a:srgbClr val="7E7E7E"/>
                </a:solidFill>
                <a:latin typeface="Cambria" panose="02040503050406030204" pitchFamily="18" charset="0"/>
              </a:rPr>
              <a:t> </a:t>
            </a:r>
            <a:r>
              <a:rPr lang="en-IN" sz="1600" b="0" i="1" u="none" strike="noStrike" baseline="0">
                <a:solidFill>
                  <a:srgbClr val="7E7E7E"/>
                </a:solidFill>
                <a:latin typeface="JetBrains Mono" pitchFamily="2" charset="0"/>
              </a:rPr>
              <a:t>p</a:t>
            </a:r>
            <a:r>
              <a:rPr lang="en-IN" sz="1600" b="0" i="1" u="none" strike="noStrike" baseline="0">
                <a:solidFill>
                  <a:srgbClr val="7E7E7E"/>
                </a:solidFill>
                <a:latin typeface="Cambria" panose="02040503050406030204" pitchFamily="18" charset="0"/>
              </a:rPr>
              <a:t> </a:t>
            </a:r>
            <a:r>
              <a:rPr lang="en-IN" sz="1600" b="0" i="1" u="none" strike="noStrike" baseline="0">
                <a:solidFill>
                  <a:srgbClr val="7E7E7E"/>
                </a:solidFill>
                <a:latin typeface="JetBrains Mono" pitchFamily="2" charset="0"/>
              </a:rPr>
              <a:t>here</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DC5503"/>
                </a:solidFill>
                <a:latin typeface="JetBrains Mono" pitchFamily="2" charset="0"/>
              </a:rPr>
              <a:t>unique_ptr</a:t>
            </a:r>
            <a:r>
              <a:rPr lang="en-IN" sz="1800" b="0" i="0" u="none" strike="noStrike" baseline="0">
                <a:solidFill>
                  <a:srgbClr val="FFFFFF"/>
                </a:solidFill>
                <a:latin typeface="JetBrains Mono" pitchFamily="2" charset="0"/>
              </a:rPr>
              <a:t>&lt;</a:t>
            </a:r>
            <a:r>
              <a:rPr lang="en-IN" sz="1800" b="0" i="0" u="none" strike="noStrike" baseline="0">
                <a:solidFill>
                  <a:srgbClr val="D5A2DF"/>
                </a:solidFill>
                <a:latin typeface="JetBrains Mono" pitchFamily="2" charset="0"/>
              </a:rPr>
              <a:t>int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D5A2DF"/>
                </a:solidFill>
                <a:latin typeface="JetBrains Mono" pitchFamily="2" charset="0"/>
              </a:rPr>
              <a:t>decltype</a:t>
            </a:r>
            <a:r>
              <a:rPr lang="en-IN" sz="1800" b="0" i="0" u="none" strike="noStrike" baseline="0">
                <a:solidFill>
                  <a:srgbClr val="FFFFFF"/>
                </a:solidFill>
                <a:latin typeface="JetBrains Mono" pitchFamily="2" charset="0"/>
              </a:rPr>
              <a:t>(</a:t>
            </a:r>
            <a:r>
              <a:rPr lang="en-IN" sz="1800" b="0" i="0" u="none" strike="noStrike" baseline="0" err="1">
                <a:solidFill>
                  <a:srgbClr val="C8C8C8"/>
                </a:solidFill>
                <a:latin typeface="JetBrains Mono" pitchFamily="2" charset="0"/>
              </a:rPr>
              <a:t>lambda_deleter</a:t>
            </a:r>
            <a:r>
              <a:rPr lang="en-IN" sz="1800" b="0" i="0" u="none" strike="noStrike" baseline="0">
                <a:solidFill>
                  <a:srgbClr val="FFFFFF"/>
                </a:solidFill>
                <a:latin typeface="JetBrains Mono" pitchFamily="2" charset="0"/>
              </a:rPr>
              <a:t>)&gt;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p1</a:t>
            </a:r>
            <a:r>
              <a:rPr lang="en-IN" sz="1800" b="0" i="0" u="none" strike="noStrike" baseline="0">
                <a:solidFill>
                  <a:srgbClr val="008B8B"/>
                </a:solidFill>
                <a:latin typeface="JetBrains Mono" pitchFamily="2" charset="0"/>
              </a:rPr>
              <a:t>{</a:t>
            </a:r>
            <a:r>
              <a:rPr lang="en-IN" sz="1800" b="0" i="0" u="none" strike="noStrike" baseline="0">
                <a:solidFill>
                  <a:srgbClr val="82B7E1"/>
                </a:solidFill>
                <a:latin typeface="JetBrains Mono" pitchFamily="2" charset="0"/>
              </a:rPr>
              <a:t>new</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int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lambda_deleter</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err="1">
                <a:solidFill>
                  <a:srgbClr val="DC5503"/>
                </a:solidFill>
                <a:latin typeface="JetBrains Mono" pitchFamily="2" charset="0"/>
              </a:rPr>
              <a:t>unique_ptr</a:t>
            </a:r>
            <a:r>
              <a:rPr lang="en-IN" sz="1800" b="0" i="0" u="none" strike="noStrike" baseline="0">
                <a:solidFill>
                  <a:srgbClr val="FFFFFF"/>
                </a:solidFill>
                <a:latin typeface="JetBrains Mono" pitchFamily="2" charset="0"/>
              </a:rPr>
              <a:t>&lt;</a:t>
            </a:r>
            <a:r>
              <a:rPr lang="en-IN" sz="1800" b="0" i="0" u="none" strike="noStrike" baseline="0">
                <a:solidFill>
                  <a:srgbClr val="D5A2DF"/>
                </a:solidFill>
                <a:latin typeface="JetBrains Mono" pitchFamily="2" charset="0"/>
              </a:rPr>
              <a:t>float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D5A2DF"/>
                </a:solidFill>
                <a:latin typeface="JetBrains Mono" pitchFamily="2" charset="0"/>
              </a:rPr>
              <a:t>decltype</a:t>
            </a:r>
            <a:r>
              <a:rPr lang="en-IN" sz="1800" b="0" i="0" u="none" strike="noStrike" baseline="0">
                <a:solidFill>
                  <a:srgbClr val="FFFFFF"/>
                </a:solidFill>
                <a:latin typeface="JetBrains Mono" pitchFamily="2" charset="0"/>
              </a:rPr>
              <a:t>(</a:t>
            </a:r>
            <a:r>
              <a:rPr lang="en-IN" sz="1800" b="0" i="0" u="none" strike="noStrike" baseline="0" err="1">
                <a:solidFill>
                  <a:srgbClr val="C8C8C8"/>
                </a:solidFill>
                <a:latin typeface="JetBrains Mono" pitchFamily="2" charset="0"/>
              </a:rPr>
              <a:t>lambda_deleter</a:t>
            </a:r>
            <a:r>
              <a:rPr lang="en-IN" sz="1800" b="0" i="0" u="none" strike="noStrike" baseline="0">
                <a:solidFill>
                  <a:srgbClr val="FFFFFF"/>
                </a:solidFill>
                <a:latin typeface="JetBrains Mono" pitchFamily="2" charset="0"/>
              </a:rPr>
              <a:t>)&gt;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p2</a:t>
            </a:r>
            <a:r>
              <a:rPr lang="en-IN" sz="1800" b="0" i="0" u="none" strike="noStrike" baseline="0">
                <a:solidFill>
                  <a:srgbClr val="008B8B"/>
                </a:solidFill>
                <a:latin typeface="JetBrains Mono" pitchFamily="2" charset="0"/>
              </a:rPr>
              <a:t>{</a:t>
            </a:r>
            <a:r>
              <a:rPr lang="en-IN" sz="1800" b="0" i="0" u="none" strike="noStrike" baseline="0">
                <a:solidFill>
                  <a:srgbClr val="82B7E1"/>
                </a:solidFill>
                <a:latin typeface="JetBrains Mono" pitchFamily="2" charset="0"/>
              </a:rPr>
              <a:t>new</a:t>
            </a:r>
            <a:r>
              <a:rPr lang="en-IN" sz="1800" b="0" i="0" u="none" strike="noStrike" baseline="0">
                <a:solidFill>
                  <a:srgbClr val="DCDCDC"/>
                </a:solidFill>
                <a:latin typeface="Cambria" panose="02040503050406030204" pitchFamily="18" charset="0"/>
              </a:rPr>
              <a:t> </a:t>
            </a:r>
            <a:r>
              <a:rPr lang="en-IN" sz="1800" b="0" i="0" u="none" strike="noStrike" baseline="0">
                <a:solidFill>
                  <a:srgbClr val="D5A2DF"/>
                </a:solidFill>
                <a:latin typeface="JetBrains Mono" pitchFamily="2" charset="0"/>
              </a:rPr>
              <a:t>float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lambda_deleter</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Tree>
    <p:extLst>
      <p:ext uri="{BB962C8B-B14F-4D97-AF65-F5344CB8AC3E}">
        <p14:creationId xmlns:p14="http://schemas.microsoft.com/office/powerpoint/2010/main" val="255288086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C7CF-1244-4967-8F63-6E9D10BA0B93}"/>
              </a:ext>
            </a:extLst>
          </p:cNvPr>
          <p:cNvSpPr>
            <a:spLocks noGrp="1"/>
          </p:cNvSpPr>
          <p:nvPr>
            <p:ph type="title"/>
          </p:nvPr>
        </p:nvSpPr>
        <p:spPr/>
        <p:txBody>
          <a:bodyPr/>
          <a:lstStyle/>
          <a:p>
            <a:r>
              <a:rPr lang="en-US"/>
              <a:t>Example</a:t>
            </a:r>
            <a:endParaRPr lang="en-IN"/>
          </a:p>
        </p:txBody>
      </p:sp>
      <p:sp>
        <p:nvSpPr>
          <p:cNvPr id="10" name="TextBox 9">
            <a:extLst>
              <a:ext uri="{FF2B5EF4-FFF2-40B4-BE49-F238E27FC236}">
                <a16:creationId xmlns:a16="http://schemas.microsoft.com/office/drawing/2014/main" id="{553DAA21-626C-4240-BE48-BB123D641525}"/>
              </a:ext>
            </a:extLst>
          </p:cNvPr>
          <p:cNvSpPr txBox="1"/>
          <p:nvPr/>
        </p:nvSpPr>
        <p:spPr>
          <a:xfrm>
            <a:off x="2515443" y="2490281"/>
            <a:ext cx="7161114" cy="1877437"/>
          </a:xfrm>
          <a:prstGeom prst="rect">
            <a:avLst/>
          </a:prstGeom>
          <a:solidFill>
            <a:schemeClr val="bg1">
              <a:lumMod val="95000"/>
              <a:lumOff val="5000"/>
            </a:schemeClr>
          </a:solidFill>
        </p:spPr>
        <p:txBody>
          <a:bodyPr wrap="square">
            <a:spAutoFit/>
          </a:bodyPr>
          <a:lstStyle/>
          <a:p>
            <a:pPr marR="0" algn="l" rtl="0"/>
            <a:r>
              <a:rPr lang="en-IN" sz="2000" b="0" i="0" u="none" strike="noStrike" baseline="0">
                <a:solidFill>
                  <a:srgbClr val="DCDCDC"/>
                </a:solidFill>
                <a:latin typeface="JetBrains Mono" pitchFamily="2" charset="0"/>
              </a:rPr>
              <a:t> </a:t>
            </a:r>
          </a:p>
          <a:p>
            <a:pPr marR="0" algn="l" rtl="0"/>
            <a:r>
              <a:rPr lang="en-US" sz="1800" b="0" i="1" u="none" strike="noStrike" baseline="0">
                <a:solidFill>
                  <a:srgbClr val="7E7E7E"/>
                </a:solidFill>
                <a:latin typeface="JetBrains Mono" pitchFamily="2" charset="0"/>
              </a:rPr>
              <a:t>//C++20</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Lambda</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will</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be</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default</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constructed</a:t>
            </a:r>
            <a:endParaRPr lang="en-US" sz="2000" b="0" i="0" u="none" strike="noStrike" baseline="0">
              <a:solidFill>
                <a:srgbClr val="DCDCDC"/>
              </a:solidFill>
              <a:latin typeface="JetBrains Mono" pitchFamily="2" charset="0"/>
            </a:endParaRPr>
          </a:p>
          <a:p>
            <a:pPr marR="0" algn="l" rtl="0"/>
            <a:r>
              <a:rPr lang="fr-FR" sz="2000" b="0" i="0" u="none" strike="noStrike" baseline="0">
                <a:solidFill>
                  <a:srgbClr val="CAC751"/>
                </a:solidFill>
                <a:latin typeface="JetBrains Mono" pitchFamily="2" charset="0"/>
              </a:rPr>
              <a:t>std</a:t>
            </a:r>
            <a:r>
              <a:rPr lang="fr-FR" sz="2000" b="0" i="0" u="none" strike="noStrike" baseline="0">
                <a:solidFill>
                  <a:srgbClr val="FFFFFF"/>
                </a:solidFill>
                <a:latin typeface="JetBrains Mono" pitchFamily="2" charset="0"/>
              </a:rPr>
              <a:t>::</a:t>
            </a:r>
            <a:r>
              <a:rPr lang="fr-FR" sz="2000" b="0" i="0" u="none" strike="noStrike" baseline="0" err="1">
                <a:solidFill>
                  <a:srgbClr val="DC5503"/>
                </a:solidFill>
                <a:latin typeface="JetBrains Mono" pitchFamily="2" charset="0"/>
              </a:rPr>
              <a:t>unique_ptr</a:t>
            </a:r>
            <a:r>
              <a:rPr lang="fr-FR" sz="2000" b="0" i="0" u="none" strike="noStrike" baseline="0">
                <a:solidFill>
                  <a:srgbClr val="FFFFFF"/>
                </a:solidFill>
                <a:latin typeface="JetBrains Mono" pitchFamily="2" charset="0"/>
              </a:rPr>
              <a:t>&lt;</a:t>
            </a:r>
            <a:r>
              <a:rPr lang="fr-FR" sz="2000" b="0" i="0" u="none" strike="noStrike" baseline="0" err="1">
                <a:solidFill>
                  <a:srgbClr val="D5A2DF"/>
                </a:solidFill>
                <a:latin typeface="JetBrains Mono" pitchFamily="2" charset="0"/>
              </a:rPr>
              <a:t>int</a:t>
            </a:r>
            <a:r>
              <a:rPr lang="fr-FR" sz="2000" b="0" i="0" u="none" strike="noStrike" baseline="0">
                <a:solidFill>
                  <a:srgbClr val="FFFFFF"/>
                </a:solidFill>
                <a:latin typeface="JetBrains Mono" pitchFamily="2" charset="0"/>
              </a:rPr>
              <a:t>,</a:t>
            </a:r>
            <a:r>
              <a:rPr lang="fr-FR" sz="2000" b="0" i="0" u="none" strike="noStrike" baseline="0">
                <a:solidFill>
                  <a:srgbClr val="DCDCDC"/>
                </a:solidFill>
                <a:latin typeface="Cambria" panose="02040503050406030204" pitchFamily="18" charset="0"/>
              </a:rPr>
              <a:t> </a:t>
            </a:r>
            <a:r>
              <a:rPr lang="fr-FR" sz="2000" b="0" i="0" u="none" strike="noStrike" baseline="0" err="1">
                <a:solidFill>
                  <a:srgbClr val="D5A2DF"/>
                </a:solidFill>
                <a:latin typeface="JetBrains Mono" pitchFamily="2" charset="0"/>
              </a:rPr>
              <a:t>decltype</a:t>
            </a:r>
            <a:r>
              <a:rPr lang="fr-FR" sz="2000" b="0" i="0" u="none" strike="noStrike" baseline="0">
                <a:solidFill>
                  <a:srgbClr val="FFFFFF"/>
                </a:solidFill>
                <a:latin typeface="JetBrains Mono" pitchFamily="2" charset="0"/>
              </a:rPr>
              <a:t>([](</a:t>
            </a:r>
            <a:r>
              <a:rPr lang="fr-FR" sz="2000" b="0" i="0" u="none" strike="noStrike" baseline="0">
                <a:solidFill>
                  <a:srgbClr val="D5A2DF"/>
                </a:solidFill>
                <a:latin typeface="JetBrains Mono" pitchFamily="2" charset="0"/>
              </a:rPr>
              <a:t>auto</a:t>
            </a:r>
            <a:r>
              <a:rPr lang="fr-FR" sz="2000" b="0" i="0" u="none" strike="noStrike" baseline="0">
                <a:solidFill>
                  <a:srgbClr val="FFFFFF"/>
                </a:solidFill>
                <a:latin typeface="JetBrains Mono" pitchFamily="2" charset="0"/>
              </a:rPr>
              <a:t>*</a:t>
            </a:r>
            <a:r>
              <a:rPr lang="fr-FR" sz="2000" b="0" i="0" u="none" strike="noStrike" baseline="0">
                <a:solidFill>
                  <a:srgbClr val="DCDCDC"/>
                </a:solidFill>
                <a:latin typeface="Cambria" panose="02040503050406030204" pitchFamily="18" charset="0"/>
              </a:rPr>
              <a:t> </a:t>
            </a:r>
            <a:r>
              <a:rPr lang="fr-FR" sz="2000" b="0" i="0" u="none" strike="noStrike" baseline="0">
                <a:solidFill>
                  <a:srgbClr val="C8C8C8"/>
                </a:solidFill>
                <a:latin typeface="JetBrains Mono" pitchFamily="2" charset="0"/>
              </a:rPr>
              <a:t>p</a:t>
            </a:r>
            <a:r>
              <a:rPr lang="fr-FR" sz="2000" b="0" i="0" u="none" strike="noStrike" baseline="0">
                <a:solidFill>
                  <a:srgbClr val="FFFFFF"/>
                </a:solidFill>
                <a:latin typeface="JetBrains Mono" pitchFamily="2" charset="0"/>
              </a:rPr>
              <a:t>)</a:t>
            </a:r>
            <a:r>
              <a:rPr lang="fr-FR" sz="2000" b="0" i="0" u="none" strike="noStrike" baseline="0">
                <a:solidFill>
                  <a:srgbClr val="DCDCDC"/>
                </a:solidFill>
                <a:latin typeface="Cambria" panose="02040503050406030204" pitchFamily="18" charset="0"/>
              </a:rPr>
              <a:t> </a:t>
            </a:r>
            <a:r>
              <a:rPr lang="fr-FR" sz="2000" b="0" i="0" u="none" strike="noStrike" baseline="0">
                <a:solidFill>
                  <a:srgbClr val="FFFFFF"/>
                </a:solidFill>
                <a:latin typeface="JetBrains Mono" pitchFamily="2" charset="0"/>
              </a:rPr>
              <a:t>{</a:t>
            </a:r>
            <a:endParaRPr lang="fr-FR" sz="2000" b="0" i="0" u="none" strike="noStrike" baseline="0">
              <a:solidFill>
                <a:srgbClr val="DCDCDC"/>
              </a:solidFill>
              <a:latin typeface="JetBrains Mono" pitchFamily="2" charset="0"/>
            </a:endParaRPr>
          </a:p>
          <a:p>
            <a:pPr marR="0" algn="l" rtl="0"/>
            <a:r>
              <a:rPr lang="en-IN" sz="2000" b="0" i="0" u="none" strike="noStrike" baseline="0">
                <a:solidFill>
                  <a:srgbClr val="DCDCDC"/>
                </a:solidFill>
                <a:latin typeface="JetBrains Mono" pitchFamily="2" charset="0"/>
              </a:rPr>
              <a:t>	</a:t>
            </a:r>
            <a:r>
              <a:rPr lang="en-IN" sz="1800" b="0" i="1" u="none" strike="noStrike" baseline="0">
                <a:solidFill>
                  <a:srgbClr val="7E7E7E"/>
                </a:solidFill>
                <a:latin typeface="JetBrains Mono" pitchFamily="2" charset="0"/>
              </a:rPr>
              <a:t>//release</a:t>
            </a:r>
            <a:r>
              <a:rPr lang="en-IN" sz="1800" b="0" i="1" u="none" strike="noStrike" baseline="0">
                <a:solidFill>
                  <a:srgbClr val="7E7E7E"/>
                </a:solidFill>
                <a:latin typeface="Cambria" panose="02040503050406030204" pitchFamily="18" charset="0"/>
              </a:rPr>
              <a:t> </a:t>
            </a:r>
            <a:r>
              <a:rPr lang="en-IN" sz="1800" b="0" i="1" u="none" strike="noStrike" baseline="0">
                <a:solidFill>
                  <a:srgbClr val="7E7E7E"/>
                </a:solidFill>
                <a:latin typeface="JetBrains Mono" pitchFamily="2" charset="0"/>
              </a:rPr>
              <a:t>p</a:t>
            </a:r>
            <a:r>
              <a:rPr lang="en-IN" sz="1800" b="0" i="1" u="none" strike="noStrike" baseline="0">
                <a:solidFill>
                  <a:srgbClr val="7E7E7E"/>
                </a:solidFill>
                <a:latin typeface="Cambria" panose="02040503050406030204" pitchFamily="18" charset="0"/>
              </a:rPr>
              <a:t> </a:t>
            </a:r>
            <a:r>
              <a:rPr lang="en-IN" sz="1800" b="0" i="1" u="none" strike="noStrike" baseline="0">
                <a:solidFill>
                  <a:srgbClr val="7E7E7E"/>
                </a:solidFill>
                <a:latin typeface="JetBrains Mono" pitchFamily="2" charset="0"/>
              </a:rPr>
              <a:t>here</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DCDCDC"/>
                </a:solidFill>
                <a:latin typeface="JetBrains Mono" pitchFamily="2" charset="0"/>
              </a:rPr>
              <a:t>	</a:t>
            </a:r>
            <a:r>
              <a:rPr lang="en-IN" sz="2000" b="0" i="0" u="none" strike="noStrike" baseline="0">
                <a:solidFill>
                  <a:srgbClr val="FFFFFF"/>
                </a:solidFill>
                <a:latin typeface="JetBrains Mono" pitchFamily="2" charset="0"/>
              </a:rPr>
              <a: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FFFFFF"/>
                </a:solidFill>
                <a:latin typeface="JetBrains Mono" pitchFamily="2" charset="0"/>
              </a:rPr>
              <a:t>&gt;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C8C8C8"/>
                </a:solidFill>
                <a:latin typeface="JetBrains Mono" pitchFamily="2" charset="0"/>
              </a:rPr>
              <a:t>p3</a:t>
            </a:r>
            <a:r>
              <a:rPr lang="en-IN" sz="2000" b="0" i="0" u="none" strike="noStrike" baseline="0">
                <a:solidFill>
                  <a:srgbClr val="008B8B"/>
                </a:solidFill>
                <a:latin typeface="JetBrains Mono" pitchFamily="2" charset="0"/>
              </a:rPr>
              <a: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82B7E1"/>
                </a:solidFill>
                <a:latin typeface="JetBrains Mono" pitchFamily="2" charset="0"/>
              </a:rPr>
              <a:t>new</a:t>
            </a:r>
            <a:r>
              <a:rPr lang="en-IN" sz="2000" b="0" i="0" u="none" strike="noStrike" baseline="0">
                <a:solidFill>
                  <a:srgbClr val="DCDCDC"/>
                </a:solidFill>
                <a:latin typeface="Cambria" panose="02040503050406030204" pitchFamily="18" charset="0"/>
              </a:rPr>
              <a:t> </a:t>
            </a:r>
            <a:r>
              <a:rPr lang="en-IN" sz="2000" b="0" i="0" u="none" strike="noStrike" baseline="0">
                <a:solidFill>
                  <a:srgbClr val="D5A2DF"/>
                </a:solidFill>
                <a:latin typeface="JetBrains Mono" pitchFamily="2" charset="0"/>
              </a:rPr>
              <a:t>int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008B8B"/>
                </a:solidFill>
                <a:latin typeface="JetBrains Mono" pitchFamily="2" charset="0"/>
              </a:rPr>
              <a:t>}</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endParaRPr lang="en-IN" sz="1800" b="0" i="0" u="none" strike="noStrike" baseline="0">
              <a:latin typeface="Times New Roman" panose="02020603050405020304" pitchFamily="18" charset="0"/>
            </a:endParaRPr>
          </a:p>
        </p:txBody>
      </p:sp>
    </p:spTree>
    <p:extLst>
      <p:ext uri="{BB962C8B-B14F-4D97-AF65-F5344CB8AC3E}">
        <p14:creationId xmlns:p14="http://schemas.microsoft.com/office/powerpoint/2010/main" val="9551864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C7CF-1244-4967-8F63-6E9D10BA0B93}"/>
              </a:ext>
            </a:extLst>
          </p:cNvPr>
          <p:cNvSpPr>
            <a:spLocks noGrp="1"/>
          </p:cNvSpPr>
          <p:nvPr>
            <p:ph type="title"/>
          </p:nvPr>
        </p:nvSpPr>
        <p:spPr/>
        <p:txBody>
          <a:bodyPr/>
          <a:lstStyle/>
          <a:p>
            <a:r>
              <a:rPr lang="en-US"/>
              <a:t>Example</a:t>
            </a:r>
            <a:endParaRPr lang="en-IN"/>
          </a:p>
        </p:txBody>
      </p:sp>
      <p:sp>
        <p:nvSpPr>
          <p:cNvPr id="5" name="TextBox 4">
            <a:extLst>
              <a:ext uri="{FF2B5EF4-FFF2-40B4-BE49-F238E27FC236}">
                <a16:creationId xmlns:a16="http://schemas.microsoft.com/office/drawing/2014/main" id="{91026E73-A6F2-410C-BFE8-59E89531413C}"/>
              </a:ext>
            </a:extLst>
          </p:cNvPr>
          <p:cNvSpPr txBox="1"/>
          <p:nvPr/>
        </p:nvSpPr>
        <p:spPr>
          <a:xfrm>
            <a:off x="1946076" y="1696764"/>
            <a:ext cx="8299847" cy="2154436"/>
          </a:xfrm>
          <a:prstGeom prst="rect">
            <a:avLst/>
          </a:prstGeom>
          <a:solidFill>
            <a:schemeClr val="bg1">
              <a:lumMod val="95000"/>
              <a:lumOff val="5000"/>
            </a:schemeClr>
          </a:solidFill>
        </p:spPr>
        <p:txBody>
          <a:bodyPr wrap="square">
            <a:spAutoFit/>
          </a:bodyPr>
          <a:lstStyle/>
          <a:p>
            <a:pPr marR="0" algn="l" rtl="0"/>
            <a:endParaRPr lang="en-US" sz="1800" b="0" i="1" u="none" strike="noStrike" baseline="0">
              <a:solidFill>
                <a:srgbClr val="7E7E7E"/>
              </a:solidFill>
              <a:latin typeface="JetBrains Mono" pitchFamily="2" charset="0"/>
            </a:endParaRPr>
          </a:p>
          <a:p>
            <a:pPr marR="0" algn="l" rtl="0"/>
            <a:r>
              <a:rPr lang="en-US" sz="1800" b="0" i="1" u="none" strike="noStrike" baseline="0">
                <a:solidFill>
                  <a:srgbClr val="7E7E7E"/>
                </a:solidFill>
                <a:latin typeface="JetBrains Mono" pitchFamily="2" charset="0"/>
              </a:rPr>
              <a:t>//C++20</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Using</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lambda</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in</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unevaluated</a:t>
            </a:r>
            <a:r>
              <a:rPr lang="en-US" sz="1800" b="0" i="1" u="none" strike="noStrike" baseline="0">
                <a:solidFill>
                  <a:srgbClr val="7E7E7E"/>
                </a:solidFill>
                <a:latin typeface="Cambria" panose="02040503050406030204" pitchFamily="18" charset="0"/>
              </a:rPr>
              <a:t> </a:t>
            </a:r>
            <a:r>
              <a:rPr lang="en-US" sz="1800" b="0" i="1" u="none" strike="noStrike" baseline="0">
                <a:solidFill>
                  <a:srgbClr val="7E7E7E"/>
                </a:solidFill>
                <a:latin typeface="JetBrains Mono" pitchFamily="2" charset="0"/>
              </a:rPr>
              <a:t>context</a:t>
            </a:r>
            <a:endParaRPr lang="en-US" sz="2000" b="0" i="0" u="none" strike="noStrike" baseline="0">
              <a:solidFill>
                <a:srgbClr val="DCDCDC"/>
              </a:solidFill>
              <a:latin typeface="JetBrains Mono" pitchFamily="2" charset="0"/>
            </a:endParaRPr>
          </a:p>
          <a:p>
            <a:pPr marR="0" algn="l" rtl="0"/>
            <a:r>
              <a:rPr lang="en-IN" sz="2000" b="0" i="0" u="none" strike="noStrike" baseline="0">
                <a:solidFill>
                  <a:srgbClr val="D5A2DF"/>
                </a:solidFill>
                <a:latin typeface="JetBrains Mono" pitchFamily="2" charset="0"/>
              </a:rPr>
              <a:t>template</a:t>
            </a:r>
            <a:r>
              <a:rPr lang="en-IN" sz="2000" b="0" i="0" u="none" strike="noStrike" baseline="0">
                <a:solidFill>
                  <a:srgbClr val="FFFFFF"/>
                </a:solidFill>
                <a:latin typeface="JetBrains Mono" pitchFamily="2" charset="0"/>
              </a:rPr>
              <a:t>&lt;</a:t>
            </a:r>
            <a:r>
              <a:rPr lang="en-IN" sz="2000" b="0" i="0" u="none" strike="noStrike" baseline="0" err="1">
                <a:solidFill>
                  <a:srgbClr val="D5A2DF"/>
                </a:solidFill>
                <a:latin typeface="JetBrains Mono" pitchFamily="2" charset="0"/>
              </a:rPr>
              <a:t>typename</a:t>
            </a:r>
            <a:r>
              <a:rPr lang="en-IN" sz="2000" b="0" i="0" u="none" strike="noStrike" baseline="0">
                <a:solidFill>
                  <a:srgbClr val="DCDCDC"/>
                </a:solidFill>
                <a:latin typeface="Cambria" panose="02040503050406030204" pitchFamily="18" charset="0"/>
              </a:rPr>
              <a:t> </a:t>
            </a:r>
            <a:r>
              <a:rPr lang="en-IN" sz="2000" b="0" i="0" u="none" strike="noStrike" baseline="0">
                <a:solidFill>
                  <a:srgbClr val="556B2F"/>
                </a:solidFill>
                <a:latin typeface="JetBrains Mono" pitchFamily="2" charset="0"/>
              </a:rPr>
              <a:t>T</a:t>
            </a:r>
            <a:r>
              <a:rPr lang="en-IN" sz="2000" b="0" i="0" u="none" strike="noStrike" baseline="0">
                <a:solidFill>
                  <a:srgbClr val="FFFFFF"/>
                </a:solidFill>
                <a:latin typeface="JetBrains Mono" pitchFamily="2" charset="0"/>
              </a:rPr>
              <a:t>&gt;</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D5A2DF"/>
                </a:solidFill>
                <a:latin typeface="JetBrains Mono" pitchFamily="2" charset="0"/>
              </a:rPr>
              <a:t>using</a:t>
            </a:r>
            <a:r>
              <a:rPr lang="en-IN" sz="2000" b="0" i="0" u="none" strike="noStrike" baseline="0">
                <a:solidFill>
                  <a:srgbClr val="DCDCDC"/>
                </a:solidFill>
                <a:latin typeface="Cambria" panose="02040503050406030204" pitchFamily="18" charset="0"/>
              </a:rPr>
              <a:t> </a:t>
            </a:r>
            <a:r>
              <a:rPr lang="en-IN" sz="2000" b="0" i="0" u="none" strike="noStrike" baseline="0" err="1">
                <a:solidFill>
                  <a:srgbClr val="008B8B"/>
                </a:solidFill>
                <a:latin typeface="JetBrains Mono" pitchFamily="2" charset="0"/>
              </a:rPr>
              <a:t>Ptr</a:t>
            </a:r>
            <a:r>
              <a:rPr lang="en-IN" sz="2000" b="0" i="0" u="none" strike="noStrike" baseline="0">
                <a:solidFill>
                  <a:srgbClr val="DCDCDC"/>
                </a:solidFill>
                <a:latin typeface="Cambria" panose="02040503050406030204" pitchFamily="18" charset="0"/>
              </a:rPr>
              <a:t> </a:t>
            </a:r>
            <a:r>
              <a:rPr lang="en-IN" sz="2000" b="0" i="0" u="none" strike="noStrike" baseline="0">
                <a:solidFill>
                  <a:srgbClr val="FFFFFF"/>
                </a:solidFill>
                <a:latin typeface="JetBrains Mono" pitchFamily="2" charset="0"/>
              </a:rPr>
              <a: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CAC751"/>
                </a:solidFill>
                <a:latin typeface="JetBrains Mono" pitchFamily="2" charset="0"/>
              </a:rPr>
              <a:t>std</a:t>
            </a:r>
            <a:r>
              <a:rPr lang="en-IN" sz="2000" b="0" i="0" u="none" strike="noStrike" baseline="0">
                <a:solidFill>
                  <a:srgbClr val="FFFFFF"/>
                </a:solidFill>
                <a:latin typeface="JetBrains Mono" pitchFamily="2" charset="0"/>
              </a:rPr>
              <a:t>::</a:t>
            </a:r>
            <a:r>
              <a:rPr lang="en-IN" sz="2000" b="0" i="0" u="none" strike="noStrike" baseline="0" err="1">
                <a:solidFill>
                  <a:srgbClr val="DC5503"/>
                </a:solidFill>
                <a:latin typeface="JetBrains Mono" pitchFamily="2" charset="0"/>
              </a:rPr>
              <a:t>unique_ptr</a:t>
            </a:r>
            <a:r>
              <a:rPr lang="en-IN" sz="2000" b="0" i="0" u="none" strike="noStrike" baseline="0">
                <a:solidFill>
                  <a:srgbClr val="FFFFFF"/>
                </a:solidFill>
                <a:latin typeface="JetBrains Mono" pitchFamily="2" charset="0"/>
              </a:rPr>
              <a:t>&lt;</a:t>
            </a:r>
            <a:r>
              <a:rPr lang="en-IN" sz="2000" b="0" i="0" u="none" strike="noStrike" baseline="0">
                <a:solidFill>
                  <a:srgbClr val="556B2F"/>
                </a:solidFill>
                <a:latin typeface="JetBrains Mono" pitchFamily="2" charset="0"/>
              </a:rPr>
              <a:t>T</a:t>
            </a:r>
            <a:r>
              <a:rPr lang="en-IN" sz="2000" b="0" i="0" u="none" strike="noStrike" baseline="0">
                <a:solidFill>
                  <a:srgbClr val="FFFFFF"/>
                </a:solidFill>
                <a:latin typeface="JetBrains Mono" pitchFamily="2" charset="0"/>
              </a:rPr>
              <a:t>,</a:t>
            </a:r>
            <a:r>
              <a:rPr lang="en-IN" sz="2000" b="0" i="0" u="none" strike="noStrike" baseline="0">
                <a:solidFill>
                  <a:srgbClr val="DCDCDC"/>
                </a:solidFill>
                <a:latin typeface="Cambria" panose="02040503050406030204" pitchFamily="18" charset="0"/>
              </a:rPr>
              <a:t> </a:t>
            </a:r>
            <a:r>
              <a:rPr lang="en-IN" sz="2000" b="0" i="0" u="none" strike="noStrike" baseline="0" err="1">
                <a:solidFill>
                  <a:srgbClr val="D5A2DF"/>
                </a:solidFill>
                <a:latin typeface="JetBrains Mono" pitchFamily="2" charset="0"/>
              </a:rPr>
              <a:t>decltype</a:t>
            </a:r>
            <a:r>
              <a:rPr lang="en-IN" sz="2000" b="0" i="0" u="none" strike="noStrike" baseline="0">
                <a:solidFill>
                  <a:srgbClr val="FFFFFF"/>
                </a:solidFill>
                <a:latin typeface="JetBrains Mono" pitchFamily="2" charset="0"/>
              </a:rPr>
              <a:t>([](</a:t>
            </a:r>
            <a:r>
              <a:rPr lang="en-IN" sz="2000" b="0" i="0" u="none" strike="noStrike" baseline="0">
                <a:solidFill>
                  <a:srgbClr val="556B2F"/>
                </a:solidFill>
                <a:latin typeface="JetBrains Mono" pitchFamily="2" charset="0"/>
              </a:rPr>
              <a:t>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FFFFFF"/>
                </a:solidFill>
                <a:latin typeface="JetBrains Mono" pitchFamily="2" charset="0"/>
              </a:rPr>
              <a: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DCDCDC"/>
                </a:solidFill>
                <a:latin typeface="JetBrains Mono" pitchFamily="2" charset="0"/>
              </a:rPr>
              <a:t>	</a:t>
            </a:r>
            <a:r>
              <a:rPr lang="en-IN" sz="1800" b="0" i="1" u="none" strike="noStrike" baseline="0">
                <a:solidFill>
                  <a:srgbClr val="7E7E7E"/>
                </a:solidFill>
                <a:latin typeface="JetBrains Mono" pitchFamily="2" charset="0"/>
              </a:rPr>
              <a:t>//Release</a:t>
            </a:r>
            <a:r>
              <a:rPr lang="en-IN" sz="1800" b="0" i="1" u="none" strike="noStrike" baseline="0">
                <a:solidFill>
                  <a:srgbClr val="7E7E7E"/>
                </a:solidFill>
                <a:latin typeface="Cambria" panose="02040503050406030204" pitchFamily="18" charset="0"/>
              </a:rPr>
              <a:t> </a:t>
            </a:r>
            <a:r>
              <a:rPr lang="en-IN" sz="1800" b="0" i="1" u="none" strike="noStrike" baseline="0">
                <a:solidFill>
                  <a:srgbClr val="7E7E7E"/>
                </a:solidFill>
                <a:latin typeface="JetBrains Mono" pitchFamily="2" charset="0"/>
              </a:rPr>
              <a:t>p</a:t>
            </a:r>
            <a:r>
              <a:rPr lang="en-IN" sz="1800" b="0" i="1" u="none" strike="noStrike" baseline="0">
                <a:solidFill>
                  <a:srgbClr val="7E7E7E"/>
                </a:solidFill>
                <a:latin typeface="Cambria" panose="02040503050406030204" pitchFamily="18" charset="0"/>
              </a:rPr>
              <a:t> </a:t>
            </a:r>
            <a:r>
              <a:rPr lang="en-IN" sz="1800" b="0" i="1" u="none" strike="noStrike" baseline="0">
                <a:solidFill>
                  <a:srgbClr val="7E7E7E"/>
                </a:solidFill>
                <a:latin typeface="JetBrains Mono" pitchFamily="2" charset="0"/>
              </a:rPr>
              <a:t>here</a:t>
            </a:r>
            <a:endParaRPr lang="en-IN" sz="2000" b="0" i="0" u="none" strike="noStrike" baseline="0">
              <a:solidFill>
                <a:srgbClr val="DCDCDC"/>
              </a:solidFill>
              <a:latin typeface="JetBrains Mono" pitchFamily="2" charset="0"/>
            </a:endParaRPr>
          </a:p>
          <a:p>
            <a:pPr marR="0" algn="l" rtl="0"/>
            <a:r>
              <a:rPr lang="en-IN" sz="2000" b="0" i="0" u="none" strike="noStrike" baseline="0">
                <a:solidFill>
                  <a:srgbClr val="FFFFFF"/>
                </a:solidFill>
                <a:latin typeface="JetBrains Mono" pitchFamily="2" charset="0"/>
              </a:rPr>
              <a:t>})&gt;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endParaRPr lang="en-IN" sz="1800" b="0" i="0" u="none" strike="noStrike" baseline="0">
              <a:latin typeface="Times New Roman" panose="02020603050405020304" pitchFamily="18" charset="0"/>
            </a:endParaRPr>
          </a:p>
        </p:txBody>
      </p:sp>
      <p:sp>
        <p:nvSpPr>
          <p:cNvPr id="7" name="TextBox 6">
            <a:extLst>
              <a:ext uri="{FF2B5EF4-FFF2-40B4-BE49-F238E27FC236}">
                <a16:creationId xmlns:a16="http://schemas.microsoft.com/office/drawing/2014/main" id="{7EF474DA-AE32-48DC-8DAD-0287E82D8C67}"/>
              </a:ext>
            </a:extLst>
          </p:cNvPr>
          <p:cNvSpPr txBox="1"/>
          <p:nvPr/>
        </p:nvSpPr>
        <p:spPr>
          <a:xfrm>
            <a:off x="3673672" y="4637810"/>
            <a:ext cx="4844654" cy="1292662"/>
          </a:xfrm>
          <a:prstGeom prst="rect">
            <a:avLst/>
          </a:prstGeom>
          <a:solidFill>
            <a:schemeClr val="bg1">
              <a:lumMod val="95000"/>
              <a:lumOff val="5000"/>
            </a:schemeClr>
          </a:solidFill>
        </p:spPr>
        <p:txBody>
          <a:bodyPr wrap="square">
            <a:spAutoFit/>
          </a:bodyPr>
          <a:lstStyle/>
          <a:p>
            <a:pPr marR="0" algn="l" rtl="0"/>
            <a:endParaRPr lang="en-US" sz="2000" b="0" i="0" u="none" strike="noStrike" baseline="0">
              <a:solidFill>
                <a:srgbClr val="008B8B"/>
              </a:solidFill>
              <a:latin typeface="JetBrains Mono" pitchFamily="2" charset="0"/>
            </a:endParaRPr>
          </a:p>
          <a:p>
            <a:pPr marR="0" algn="l" rtl="0"/>
            <a:r>
              <a:rPr lang="en-US" sz="2000" b="0" i="0" u="none" strike="noStrike" baseline="0" err="1">
                <a:solidFill>
                  <a:srgbClr val="008B8B"/>
                </a:solidFill>
                <a:latin typeface="JetBrains Mono" pitchFamily="2" charset="0"/>
              </a:rPr>
              <a:t>Ptr</a:t>
            </a:r>
            <a:r>
              <a:rPr lang="en-US" sz="2000" b="0" i="0" u="none" strike="noStrike" baseline="0">
                <a:solidFill>
                  <a:srgbClr val="FFFFFF"/>
                </a:solidFill>
                <a:latin typeface="JetBrains Mono" pitchFamily="2" charset="0"/>
              </a:rPr>
              <a:t>&lt;</a:t>
            </a:r>
            <a:r>
              <a:rPr lang="en-US" sz="2000" b="0" i="0" u="none" strike="noStrike" baseline="0">
                <a:solidFill>
                  <a:srgbClr val="D5A2DF"/>
                </a:solidFill>
                <a:latin typeface="JetBrains Mono" pitchFamily="2" charset="0"/>
              </a:rPr>
              <a:t>int</a:t>
            </a:r>
            <a:r>
              <a:rPr lang="en-US" sz="2000" b="0" i="0" u="none" strike="noStrike" baseline="0">
                <a:solidFill>
                  <a:srgbClr val="FFFFFF"/>
                </a:solidFill>
                <a:latin typeface="JetBrains Mono" pitchFamily="2" charset="0"/>
              </a:rPr>
              <a:t>&gt;</a:t>
            </a:r>
            <a:r>
              <a:rPr lang="en-US" sz="2000" b="0" i="0" u="none" strike="noStrike" baseline="0">
                <a:solidFill>
                  <a:srgbClr val="DCDCDC"/>
                </a:solidFill>
                <a:latin typeface="Cambria" panose="02040503050406030204" pitchFamily="18" charset="0"/>
              </a:rPr>
              <a:t> </a:t>
            </a:r>
            <a:r>
              <a:rPr lang="en-US" sz="2000">
                <a:solidFill>
                  <a:srgbClr val="DCDCDC"/>
                </a:solidFill>
                <a:latin typeface="Cambria" panose="02040503050406030204" pitchFamily="18" charset="0"/>
              </a:rPr>
              <a:t>		</a:t>
            </a:r>
            <a:r>
              <a:rPr lang="en-US" sz="2000" b="0" i="0" u="none" strike="noStrike" baseline="0">
                <a:solidFill>
                  <a:srgbClr val="C8C8C8"/>
                </a:solidFill>
                <a:latin typeface="JetBrains Mono" pitchFamily="2" charset="0"/>
              </a:rPr>
              <a:t>p1</a:t>
            </a:r>
            <a:r>
              <a:rPr lang="en-US" sz="2000" b="0" i="0" u="none" strike="noStrike" baseline="0">
                <a:solidFill>
                  <a:srgbClr val="008B8B"/>
                </a:solidFill>
                <a:latin typeface="JetBrains Mono" pitchFamily="2" charset="0"/>
              </a:rPr>
              <a:t>{</a:t>
            </a:r>
            <a:r>
              <a:rPr lang="en-US" sz="2000" b="0" i="0" u="none" strike="noStrike" baseline="0">
                <a:solidFill>
                  <a:srgbClr val="82B7E1"/>
                </a:solidFill>
                <a:latin typeface="JetBrains Mono" pitchFamily="2" charset="0"/>
              </a:rPr>
              <a:t>new</a:t>
            </a:r>
            <a:r>
              <a:rPr lang="en-US" sz="2000" b="0" i="0" u="none" strike="noStrike" baseline="0">
                <a:solidFill>
                  <a:srgbClr val="DCDCDC"/>
                </a:solidFill>
                <a:latin typeface="Cambria" panose="02040503050406030204" pitchFamily="18" charset="0"/>
              </a:rPr>
              <a:t> </a:t>
            </a:r>
            <a:r>
              <a:rPr lang="en-US" sz="2000" b="0" i="0" u="none" strike="noStrike" baseline="0">
                <a:solidFill>
                  <a:srgbClr val="D5A2DF"/>
                </a:solidFill>
                <a:latin typeface="JetBrains Mono" pitchFamily="2" charset="0"/>
              </a:rPr>
              <a:t>int</a:t>
            </a:r>
            <a:r>
              <a:rPr lang="en-US" sz="2000" b="0" i="0" u="none" strike="noStrike" baseline="0">
                <a:solidFill>
                  <a:srgbClr val="008B8B"/>
                </a:solidFill>
                <a:latin typeface="JetBrains Mono" pitchFamily="2" charset="0"/>
              </a:rPr>
              <a:t>}</a:t>
            </a:r>
            <a:r>
              <a:rPr lang="en-US" sz="2000" b="0" i="0" u="none" strike="noStrike" baseline="0">
                <a:solidFill>
                  <a:srgbClr val="DCDCDC"/>
                </a:solidFill>
                <a:latin typeface="Cambria" panose="02040503050406030204" pitchFamily="18" charset="0"/>
              </a:rPr>
              <a:t> </a:t>
            </a:r>
            <a:r>
              <a:rPr lang="en-US" sz="2000" b="0" i="0" u="none" strike="noStrike" baseline="0">
                <a:solidFill>
                  <a:srgbClr val="FFFFFF"/>
                </a:solidFill>
                <a:latin typeface="JetBrains Mono" pitchFamily="2" charset="0"/>
              </a:rPr>
              <a:t>;</a:t>
            </a:r>
            <a:endParaRPr lang="en-US" sz="2000" b="0" i="0" u="none" strike="noStrike" baseline="0">
              <a:solidFill>
                <a:srgbClr val="DCDCDC"/>
              </a:solidFill>
              <a:latin typeface="JetBrains Mono" pitchFamily="2" charset="0"/>
            </a:endParaRPr>
          </a:p>
          <a:p>
            <a:pPr marR="0" algn="l" rtl="0"/>
            <a:r>
              <a:rPr lang="en-IN" sz="2000" b="0" i="0" u="none" strike="noStrike" baseline="0" err="1">
                <a:solidFill>
                  <a:srgbClr val="008B8B"/>
                </a:solidFill>
                <a:latin typeface="JetBrains Mono" pitchFamily="2" charset="0"/>
              </a:rPr>
              <a:t>Ptr</a:t>
            </a:r>
            <a:r>
              <a:rPr lang="en-IN" sz="2000" b="0" i="0" u="none" strike="noStrike" baseline="0">
                <a:solidFill>
                  <a:srgbClr val="FFFFFF"/>
                </a:solidFill>
                <a:latin typeface="JetBrains Mono" pitchFamily="2" charset="0"/>
              </a:rPr>
              <a:t>&lt;</a:t>
            </a:r>
            <a:r>
              <a:rPr lang="en-IN" sz="2000" b="0" i="0" u="none" strike="noStrike" baseline="0">
                <a:solidFill>
                  <a:srgbClr val="D5A2DF"/>
                </a:solidFill>
                <a:latin typeface="JetBrains Mono" pitchFamily="2" charset="0"/>
              </a:rPr>
              <a:t>float</a:t>
            </a:r>
            <a:r>
              <a:rPr lang="en-IN" sz="2000" b="0" i="0" u="none" strike="noStrike" baseline="0">
                <a:solidFill>
                  <a:srgbClr val="FFFFFF"/>
                </a:solidFill>
                <a:latin typeface="JetBrains Mono" pitchFamily="2" charset="0"/>
              </a:rPr>
              <a:t>&gt;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C8C8C8"/>
                </a:solidFill>
                <a:latin typeface="JetBrains Mono" pitchFamily="2" charset="0"/>
              </a:rPr>
              <a:t>p2</a:t>
            </a:r>
            <a:r>
              <a:rPr lang="en-IN" sz="2000" b="0" i="0" u="none" strike="noStrike" baseline="0">
                <a:solidFill>
                  <a:srgbClr val="008B8B"/>
                </a:solidFill>
                <a:latin typeface="JetBrains Mono" pitchFamily="2" charset="0"/>
              </a:rPr>
              <a:t>{</a:t>
            </a:r>
            <a:r>
              <a:rPr lang="en-IN" sz="2000" b="0" i="0" u="none" strike="noStrike" baseline="0">
                <a:solidFill>
                  <a:srgbClr val="82B7E1"/>
                </a:solidFill>
                <a:latin typeface="JetBrains Mono" pitchFamily="2" charset="0"/>
              </a:rPr>
              <a:t>new</a:t>
            </a:r>
            <a:r>
              <a:rPr lang="en-IN" sz="2000" b="0" i="0" u="none" strike="noStrike" baseline="0">
                <a:solidFill>
                  <a:srgbClr val="DCDCDC"/>
                </a:solidFill>
                <a:latin typeface="Cambria" panose="02040503050406030204" pitchFamily="18" charset="0"/>
              </a:rPr>
              <a:t> </a:t>
            </a:r>
            <a:r>
              <a:rPr lang="en-IN" sz="2000" b="0" i="0" u="none" strike="noStrike" baseline="0">
                <a:solidFill>
                  <a:srgbClr val="D5A2DF"/>
                </a:solidFill>
                <a:latin typeface="JetBrains Mono" pitchFamily="2" charset="0"/>
              </a:rPr>
              <a:t>float</a:t>
            </a:r>
            <a:r>
              <a:rPr lang="en-IN" sz="2000" b="0" i="0" u="none" strike="noStrike" baseline="0">
                <a:solidFill>
                  <a:srgbClr val="008B8B"/>
                </a:solidFill>
                <a:latin typeface="JetBrains Mono" pitchFamily="2" charset="0"/>
              </a:rPr>
              <a:t>}</a:t>
            </a:r>
            <a:r>
              <a:rPr lang="en-IN" sz="2000" b="0" i="0" u="none" strike="noStrike" baseline="0">
                <a:solidFill>
                  <a:srgbClr val="DCDCDC"/>
                </a:solidFill>
                <a:latin typeface="Cambria" panose="02040503050406030204" pitchFamily="18" charset="0"/>
              </a:rPr>
              <a:t> </a:t>
            </a:r>
            <a:r>
              <a:rPr lang="en-IN" sz="2000" b="0" i="0" u="none" strike="noStrike" baseline="0">
                <a:solidFill>
                  <a:srgbClr val="FFFFFF"/>
                </a:solidFill>
                <a:latin typeface="JetBrains Mono" pitchFamily="2" charset="0"/>
              </a:rPr>
              <a:t>;</a:t>
            </a:r>
            <a:endParaRPr lang="en-IN" sz="2000" b="0" i="0" u="none" strike="noStrike" baseline="0">
              <a:solidFill>
                <a:srgbClr val="DCDCDC"/>
              </a:solidFill>
              <a:latin typeface="JetBrains Mono" pitchFamily="2" charset="0"/>
            </a:endParaRPr>
          </a:p>
          <a:p>
            <a:pPr marR="0" algn="l" rtl="0"/>
            <a:endParaRPr lang="en-IN" b="0" i="0" u="none" strike="noStrike" baseline="0">
              <a:latin typeface="Times New Roman" panose="02020603050405020304" pitchFamily="18" charset="0"/>
            </a:endParaRPr>
          </a:p>
        </p:txBody>
      </p:sp>
    </p:spTree>
    <p:extLst>
      <p:ext uri="{BB962C8B-B14F-4D97-AF65-F5344CB8AC3E}">
        <p14:creationId xmlns:p14="http://schemas.microsoft.com/office/powerpoint/2010/main" val="9618304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09D9-A8AE-45BB-88C6-54FCD6C2798A}"/>
              </a:ext>
            </a:extLst>
          </p:cNvPr>
          <p:cNvSpPr>
            <a:spLocks noGrp="1"/>
          </p:cNvSpPr>
          <p:nvPr>
            <p:ph type="title"/>
          </p:nvPr>
        </p:nvSpPr>
        <p:spPr/>
        <p:txBody>
          <a:bodyPr/>
          <a:lstStyle/>
          <a:p>
            <a:r>
              <a:rPr lang="en-US"/>
              <a:t>Example : C++17</a:t>
            </a:r>
            <a:endParaRPr lang="en-IN"/>
          </a:p>
        </p:txBody>
      </p:sp>
      <p:sp>
        <p:nvSpPr>
          <p:cNvPr id="5" name="TextBox 4">
            <a:extLst>
              <a:ext uri="{FF2B5EF4-FFF2-40B4-BE49-F238E27FC236}">
                <a16:creationId xmlns:a16="http://schemas.microsoft.com/office/drawing/2014/main" id="{BF446C04-7EA3-4879-BB97-CABD2B7F0EFB}"/>
              </a:ext>
            </a:extLst>
          </p:cNvPr>
          <p:cNvSpPr txBox="1"/>
          <p:nvPr/>
        </p:nvSpPr>
        <p:spPr>
          <a:xfrm>
            <a:off x="115910" y="1794440"/>
            <a:ext cx="4816698" cy="2000548"/>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struct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a:solidFill>
                  <a:srgbClr val="008B8B"/>
                </a:solidFill>
                <a:latin typeface="JetBrains Mono" pitchFamily="2" charset="0"/>
              </a:rPr>
              <a:t>string</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05DCDC"/>
                </a:solidFill>
                <a:latin typeface="JetBrains Mono" pitchFamily="2" charset="0"/>
              </a:rPr>
              <a:t>m_Name</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82B7E1"/>
                </a:solidFill>
                <a:latin typeface="JetBrains Mono" pitchFamily="2" charset="0"/>
              </a:rPr>
              <a:t>Name</a:t>
            </a:r>
            <a:r>
              <a:rPr lang="en-IN" sz="1800" b="0" i="0" u="none" strike="noStrike" baseline="0">
                <a:solidFill>
                  <a:srgbClr val="FFFFFF"/>
                </a:solidFill>
                <a:latin typeface="JetBrains Mono" pitchFamily="2" charset="0"/>
              </a:rPr>
              <a:t>(</a:t>
            </a:r>
            <a:r>
              <a:rPr lang="en-IN" sz="1800" b="0" i="0" u="none" strike="noStrike" baseline="0" err="1">
                <a:solidFill>
                  <a:srgbClr val="D5A2DF"/>
                </a:solidFill>
                <a:latin typeface="JetBrains Mono" pitchFamily="2" charset="0"/>
              </a:rPr>
              <a:t>const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AC751"/>
                </a:solidFill>
                <a:latin typeface="JetBrains Mono" pitchFamily="2" charset="0"/>
              </a:rPr>
              <a:t>std</a:t>
            </a:r>
            <a:r>
              <a:rPr lang="en-IN" sz="1800" b="0" i="0" u="none" strike="noStrike" baseline="0">
                <a:solidFill>
                  <a:srgbClr val="FFFFFF"/>
                </a:solidFill>
                <a:latin typeface="JetBrains Mono" pitchFamily="2" charset="0"/>
              </a:rPr>
              <a:t>::</a:t>
            </a:r>
            <a:r>
              <a:rPr lang="en-IN" sz="1800" b="0" i="0" u="none" strike="noStrike" baseline="0">
                <a:solidFill>
                  <a:srgbClr val="008B8B"/>
                </a:solidFill>
                <a:latin typeface="JetBrains Mono" pitchFamily="2" charset="0"/>
              </a:rPr>
              <a:t>string</a:t>
            </a:r>
            <a:r>
              <a:rPr lang="en-IN" sz="1800" b="0" i="0" u="none" strike="noStrike" baseline="0">
                <a:solidFill>
                  <a:srgbClr val="FFFFFF"/>
                </a:solidFill>
                <a:latin typeface="JetBrains Mono" pitchFamily="2" charset="0"/>
              </a:rPr>
              <a:t>&amp;</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name</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05DCDC"/>
                </a:solidFill>
                <a:latin typeface="JetBrains Mono" pitchFamily="2" charset="0"/>
              </a:rPr>
              <a:t>m_Name</a:t>
            </a:r>
            <a:r>
              <a:rPr lang="en-IN" sz="1800" b="0" i="0" u="none" strike="noStrike" baseline="0">
                <a:solidFill>
                  <a:srgbClr val="008B8B"/>
                </a:solidFill>
                <a:latin typeface="JetBrains Mono" pitchFamily="2" charset="0"/>
              </a:rPr>
              <a:t>{</a:t>
            </a:r>
            <a:r>
              <a:rPr lang="en-IN" sz="1800" b="0" i="0" u="none" strike="noStrike" baseline="0">
                <a:solidFill>
                  <a:srgbClr val="C8C8C8"/>
                </a:solidFill>
                <a:latin typeface="JetBrains Mono" pitchFamily="2" charset="0"/>
              </a:rPr>
              <a:t>name</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
        <p:nvSpPr>
          <p:cNvPr id="7" name="TextBox 6">
            <a:extLst>
              <a:ext uri="{FF2B5EF4-FFF2-40B4-BE49-F238E27FC236}">
                <a16:creationId xmlns:a16="http://schemas.microsoft.com/office/drawing/2014/main" id="{99979327-1720-4FA0-8165-9CA97040DFDA}"/>
              </a:ext>
            </a:extLst>
          </p:cNvPr>
          <p:cNvSpPr txBox="1"/>
          <p:nvPr/>
        </p:nvSpPr>
        <p:spPr>
          <a:xfrm>
            <a:off x="5138671" y="1794440"/>
            <a:ext cx="6838681" cy="3877985"/>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name_comp</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err="1">
                <a:solidFill>
                  <a:srgbClr val="D5A2DF"/>
                </a:solidFill>
                <a:latin typeface="JetBrains Mono" pitchFamily="2" charset="0"/>
              </a:rPr>
              <a:t>const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&amp;</a:t>
            </a:r>
            <a:r>
              <a:rPr lang="en-IN" sz="1800" b="0" i="0" u="none" strike="noStrike" baseline="0">
                <a:solidFill>
                  <a:srgbClr val="C8C8C8"/>
                </a:solidFill>
                <a:latin typeface="JetBrains Mono" pitchFamily="2" charset="0"/>
              </a:rPr>
              <a:t>n1</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D5A2DF"/>
                </a:solidFill>
                <a:latin typeface="JetBrains Mono" pitchFamily="2" charset="0"/>
              </a:rPr>
              <a:t>const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&amp;</a:t>
            </a:r>
            <a:r>
              <a:rPr lang="en-IN" sz="1800" b="0" i="0" u="none" strike="noStrike" baseline="0">
                <a:solidFill>
                  <a:srgbClr val="C8C8C8"/>
                </a:solidFill>
                <a:latin typeface="JetBrains Mono" pitchFamily="2" charset="0"/>
              </a:rPr>
              <a:t>n2</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n1</a:t>
            </a:r>
            <a:r>
              <a:rPr lang="en-IN" sz="1800" b="0" i="0" u="none" strike="noStrike" baseline="0">
                <a:solidFill>
                  <a:srgbClr val="FFFFFF"/>
                </a:solidFill>
                <a:latin typeface="JetBrains Mono" pitchFamily="2" charset="0"/>
              </a:rPr>
              <a:t>.</a:t>
            </a:r>
            <a:r>
              <a:rPr lang="en-IN" sz="1800" b="0" i="0" u="none" strike="noStrike" baseline="0">
                <a:solidFill>
                  <a:srgbClr val="05DCDC"/>
                </a:solidFill>
                <a:latin typeface="JetBrains Mono" pitchFamily="2" charset="0"/>
              </a:rPr>
              <a:t>m_Name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n2</a:t>
            </a:r>
            <a:r>
              <a:rPr lang="en-IN" sz="1800" b="0" i="0" u="none" strike="noStrike" baseline="0">
                <a:solidFill>
                  <a:srgbClr val="FFFFFF"/>
                </a:solidFill>
                <a:latin typeface="JetBrains Mono" pitchFamily="2" charset="0"/>
              </a:rPr>
              <a:t>.</a:t>
            </a:r>
            <a:r>
              <a:rPr lang="en-IN" sz="1800" b="0" i="0" u="none" strike="noStrike" baseline="0">
                <a:solidFill>
                  <a:srgbClr val="05DCDC"/>
                </a:solidFill>
                <a:latin typeface="JetBrains Mono" pitchFamily="2" charset="0"/>
              </a:rPr>
              <a:t>m_Name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600" b="0" i="1" u="none" strike="noStrike" baseline="0">
                <a:solidFill>
                  <a:srgbClr val="7E7E7E"/>
                </a:solidFill>
                <a:latin typeface="JetBrains Mono" pitchFamily="2" charset="0"/>
              </a:rPr>
              <a:t>//C++17</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Lambda</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cannot</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be</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default</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constructed</a:t>
            </a:r>
            <a:endParaRPr lang="en-US" sz="1800" b="0" i="0" u="none" strike="noStrike" baseline="0">
              <a:solidFill>
                <a:srgbClr val="DCDCDC"/>
              </a:solidFill>
              <a:latin typeface="JetBrains Mono" pitchFamily="2" charset="0"/>
            </a:endParaRPr>
          </a:p>
          <a:p>
            <a:pPr marR="0" algn="l" rtl="0"/>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a:solidFill>
                  <a:srgbClr val="DC5503"/>
                </a:solidFill>
                <a:latin typeface="JetBrains Mono" pitchFamily="2" charset="0"/>
              </a:rPr>
              <a:t>set</a:t>
            </a:r>
            <a:r>
              <a:rPr lang="en-US" sz="1800" b="0" i="0" u="none" strike="noStrike" baseline="0">
                <a:solidFill>
                  <a:srgbClr val="FFFFFF"/>
                </a:solidFill>
                <a:latin typeface="JetBrains Mono" pitchFamily="2" charset="0"/>
              </a:rPr>
              <a:t>&lt;</a:t>
            </a:r>
            <a:r>
              <a:rPr lang="en-US" sz="1800" b="0" i="0" u="none" strike="noStrike" baseline="0" err="1">
                <a:solidFill>
                  <a:srgbClr val="008B8B"/>
                </a:solidFill>
                <a:latin typeface="JetBrains Mono" pitchFamily="2" charset="0"/>
              </a:rPr>
              <a:t>Name</a:t>
            </a:r>
            <a:r>
              <a:rPr lang="en-US" sz="1800" b="0" i="0" u="none" strike="noStrike" baseline="0" err="1">
                <a:solidFill>
                  <a:srgbClr val="FFFFFF"/>
                </a:solidFill>
                <a:latin typeface="JetBrains Mono" pitchFamily="2" charset="0"/>
              </a:rPr>
              <a:t>,</a:t>
            </a:r>
            <a:r>
              <a:rPr lang="en-US" sz="1800" b="0" i="0" u="none" strike="noStrike" baseline="0" err="1">
                <a:solidFill>
                  <a:srgbClr val="D5A2DF"/>
                </a:solidFill>
                <a:latin typeface="JetBrains Mono" pitchFamily="2" charset="0"/>
              </a:rPr>
              <a:t>decltype</a:t>
            </a:r>
            <a:r>
              <a:rPr lang="en-US" sz="1800" b="0" i="0" u="none" strike="noStrike" baseline="0">
                <a:solidFill>
                  <a:srgbClr val="FFFFFF"/>
                </a:solidFill>
                <a:latin typeface="JetBrains Mono" pitchFamily="2" charset="0"/>
              </a:rPr>
              <a:t>(</a:t>
            </a:r>
            <a:r>
              <a:rPr lang="en-US" sz="1800" b="0" i="0" u="none" strike="noStrike" baseline="0" err="1">
                <a:solidFill>
                  <a:srgbClr val="C8C8C8"/>
                </a:solidFill>
                <a:latin typeface="JetBrains Mono" pitchFamily="2" charset="0"/>
              </a:rPr>
              <a:t>name_comp</a:t>
            </a:r>
            <a:r>
              <a:rPr lang="en-US" sz="1800" b="0" i="0" u="none" strike="noStrike" baseline="0">
                <a:solidFill>
                  <a:srgbClr val="FFFFFF"/>
                </a:solidFill>
                <a:latin typeface="JetBrains Mono" pitchFamily="2" charset="0"/>
              </a:rPr>
              <a:t>)&gt;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names</a:t>
            </a:r>
            <a:r>
              <a:rPr lang="en-US" sz="1800" b="0" i="0" u="none" strike="noStrike" baseline="0">
                <a:solidFill>
                  <a:srgbClr val="008B8B"/>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r>
              <a:rPr lang="en-IN" sz="1800" b="0" i="0" u="none" strike="noStrike" baseline="0">
                <a:solidFill>
                  <a:srgbClr val="008B8B"/>
                </a:solidFill>
                <a:latin typeface="JetBrains Mono" pitchFamily="2" charset="0"/>
              </a:rPr>
              <a:t>Name{</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Umar</a:t>
            </a:r>
            <a:r>
              <a:rPr lang="en-IN" sz="1800" b="0" i="0" u="none" strike="noStrike" baseline="0">
                <a:solidFill>
                  <a:srgbClr val="A31515"/>
                </a:solidFill>
                <a:latin typeface="JetBrains Mono" pitchFamily="2" charset="0"/>
              </a:rPr>
              <a:t>"</a:t>
            </a:r>
            <a:r>
              <a:rPr lang="en-IN" sz="1800" b="0" i="0" u="none" strike="noStrike" baseline="0">
                <a:solidFill>
                  <a:srgbClr val="008B8B"/>
                </a:solidFill>
                <a:latin typeface="JetBrains Mono" pitchFamily="2" charset="0"/>
              </a:rPr>
              <a: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Name{</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Ayaan</a:t>
            </a:r>
            <a:r>
              <a:rPr lang="en-IN" sz="1800" b="0" i="0" u="none" strike="noStrike" baseline="0">
                <a:solidFill>
                  <a:srgbClr val="A31515"/>
                </a:solidFill>
                <a:latin typeface="JetBrains Mono" pitchFamily="2" charset="0"/>
              </a:rPr>
              <a:t>"</a:t>
            </a:r>
            <a:r>
              <a:rPr lang="en-IN" sz="1800" b="0" i="0" u="none" strike="noStrike" baseline="0">
                <a:solidFill>
                  <a:srgbClr val="008B8B"/>
                </a:solidFill>
                <a:latin typeface="JetBrains Mono" pitchFamily="2" charset="0"/>
              </a:rPr>
              <a:t>}</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US" sz="1600" b="0" i="1" u="none" strike="noStrike" baseline="0">
                <a:solidFill>
                  <a:srgbClr val="7E7E7E"/>
                </a:solidFill>
                <a:latin typeface="JetBrains Mono" pitchFamily="2" charset="0"/>
              </a:rPr>
              <a:t>//C++17</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Must</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pass</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as</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a</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constructor</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argument as well</a:t>
            </a:r>
            <a:endParaRPr lang="en-US" sz="1800" b="0" i="0" u="none" strike="noStrike" baseline="0">
              <a:solidFill>
                <a:srgbClr val="DCDCDC"/>
              </a:solidFill>
              <a:latin typeface="JetBrains Mono" pitchFamily="2" charset="0"/>
            </a:endParaRPr>
          </a:p>
          <a:p>
            <a:pPr marR="0" algn="l" rtl="0"/>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a:solidFill>
                  <a:srgbClr val="DC5503"/>
                </a:solidFill>
                <a:latin typeface="JetBrains Mono" pitchFamily="2" charset="0"/>
              </a:rPr>
              <a:t>set</a:t>
            </a:r>
            <a:r>
              <a:rPr lang="en-US" sz="1800" b="0" i="0" u="none" strike="noStrike" baseline="0">
                <a:solidFill>
                  <a:srgbClr val="FFFFFF"/>
                </a:solidFill>
                <a:latin typeface="JetBrains Mono" pitchFamily="2" charset="0"/>
              </a:rPr>
              <a:t>&lt;</a:t>
            </a:r>
            <a:r>
              <a:rPr lang="en-US" sz="1800" b="0" i="0" u="none" strike="noStrike" baseline="0" err="1">
                <a:solidFill>
                  <a:srgbClr val="008B8B"/>
                </a:solidFill>
                <a:latin typeface="JetBrains Mono" pitchFamily="2" charset="0"/>
              </a:rPr>
              <a:t>Name</a:t>
            </a:r>
            <a:r>
              <a:rPr lang="en-US" sz="1800" b="0" i="0" u="none" strike="noStrike" baseline="0" err="1">
                <a:solidFill>
                  <a:srgbClr val="FFFFFF"/>
                </a:solidFill>
                <a:latin typeface="JetBrains Mono" pitchFamily="2" charset="0"/>
              </a:rPr>
              <a:t>,</a:t>
            </a:r>
            <a:r>
              <a:rPr lang="en-US" sz="1800" b="0" i="0" u="none" strike="noStrike" baseline="0" err="1">
                <a:solidFill>
                  <a:srgbClr val="D5A2DF"/>
                </a:solidFill>
                <a:latin typeface="JetBrains Mono" pitchFamily="2" charset="0"/>
              </a:rPr>
              <a:t>decltype</a:t>
            </a:r>
            <a:r>
              <a:rPr lang="en-US" sz="1800" b="0" i="0" u="none" strike="noStrike" baseline="0">
                <a:solidFill>
                  <a:srgbClr val="FFFFFF"/>
                </a:solidFill>
                <a:latin typeface="JetBrains Mono" pitchFamily="2" charset="0"/>
              </a:rPr>
              <a:t>(</a:t>
            </a:r>
            <a:r>
              <a:rPr lang="en-US" sz="1800" b="0" i="0" u="none" strike="noStrike" baseline="0" err="1">
                <a:solidFill>
                  <a:srgbClr val="C8C8C8"/>
                </a:solidFill>
                <a:latin typeface="JetBrains Mono" pitchFamily="2" charset="0"/>
              </a:rPr>
              <a:t>name_comp</a:t>
            </a:r>
            <a:r>
              <a:rPr lang="en-US" sz="1800" b="0" i="0" u="none" strike="noStrike" baseline="0">
                <a:solidFill>
                  <a:srgbClr val="FFFFFF"/>
                </a:solidFill>
                <a:latin typeface="JetBrains Mono" pitchFamily="2" charset="0"/>
              </a:rPr>
              <a:t>)&gt;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names</a:t>
            </a:r>
            <a:r>
              <a:rPr lang="en-US" sz="1800" b="0" i="0" u="none" strike="noStrike" baseline="0">
                <a:solidFill>
                  <a:srgbClr val="008B8B"/>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r>
              <a:rPr lang="en-IN" sz="1800" b="0" i="0" u="none" strike="noStrike" baseline="0">
                <a:solidFill>
                  <a:srgbClr val="008B8B"/>
                </a:solidFill>
                <a:latin typeface="JetBrains Mono" pitchFamily="2" charset="0"/>
              </a:rPr>
              <a:t>Name{</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Umar</a:t>
            </a:r>
            <a:r>
              <a:rPr lang="en-IN" sz="1800" b="0" i="0" u="none" strike="noStrike" baseline="0">
                <a:solidFill>
                  <a:srgbClr val="A31515"/>
                </a:solidFill>
                <a:latin typeface="JetBrains Mono" pitchFamily="2" charset="0"/>
              </a:rPr>
              <a:t>"</a:t>
            </a:r>
            <a:r>
              <a:rPr lang="en-IN" sz="1800" b="0" i="0" u="none" strike="noStrike" baseline="0">
                <a:solidFill>
                  <a:srgbClr val="008B8B"/>
                </a:solidFill>
                <a:latin typeface="JetBrains Mono" pitchFamily="2" charset="0"/>
              </a:rPr>
              <a: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Name{</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Ayaan</a:t>
            </a:r>
            <a:r>
              <a:rPr lang="en-IN" sz="1800" b="0" i="0" u="none" strike="noStrike" baseline="0">
                <a:solidFill>
                  <a:srgbClr val="A31515"/>
                </a:solidFill>
                <a:latin typeface="JetBrains Mono" pitchFamily="2" charset="0"/>
              </a:rPr>
              <a:t>"</a:t>
            </a:r>
            <a:r>
              <a:rPr lang="en-IN" sz="1800" b="0" i="0" u="none" strike="noStrike" baseline="0">
                <a:solidFill>
                  <a:srgbClr val="008B8B"/>
                </a:solidFill>
                <a:latin typeface="JetBrains Mono" pitchFamily="2" charset="0"/>
              </a:rPr>
              <a:t>}</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err="1">
                <a:solidFill>
                  <a:srgbClr val="C8C8C8"/>
                </a:solidFill>
                <a:latin typeface="JetBrains Mono" pitchFamily="2" charset="0"/>
              </a:rPr>
              <a:t>name_comp</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Tree>
    <p:extLst>
      <p:ext uri="{BB962C8B-B14F-4D97-AF65-F5344CB8AC3E}">
        <p14:creationId xmlns:p14="http://schemas.microsoft.com/office/powerpoint/2010/main" val="68836386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9E47-D1E5-4EDF-8AF8-8D538F3F6D45}"/>
              </a:ext>
            </a:extLst>
          </p:cNvPr>
          <p:cNvSpPr>
            <a:spLocks noGrp="1"/>
          </p:cNvSpPr>
          <p:nvPr>
            <p:ph type="title"/>
          </p:nvPr>
        </p:nvSpPr>
        <p:spPr/>
        <p:txBody>
          <a:bodyPr/>
          <a:lstStyle/>
          <a:p>
            <a:r>
              <a:rPr lang="en-US"/>
              <a:t>Example : C++20</a:t>
            </a:r>
            <a:endParaRPr lang="en-IN"/>
          </a:p>
        </p:txBody>
      </p:sp>
      <p:sp>
        <p:nvSpPr>
          <p:cNvPr id="8" name="TextBox 7">
            <a:extLst>
              <a:ext uri="{FF2B5EF4-FFF2-40B4-BE49-F238E27FC236}">
                <a16:creationId xmlns:a16="http://schemas.microsoft.com/office/drawing/2014/main" id="{363FDE60-E439-4840-AFD2-19D11DF4F72A}"/>
              </a:ext>
            </a:extLst>
          </p:cNvPr>
          <p:cNvSpPr txBox="1"/>
          <p:nvPr/>
        </p:nvSpPr>
        <p:spPr>
          <a:xfrm>
            <a:off x="1949002" y="1853256"/>
            <a:ext cx="8293995" cy="4154984"/>
          </a:xfrm>
          <a:prstGeom prst="rect">
            <a:avLst/>
          </a:prstGeom>
          <a:solidFill>
            <a:schemeClr val="bg1">
              <a:lumMod val="95000"/>
              <a:lumOff val="5000"/>
            </a:schemeClr>
          </a:solidFill>
        </p:spPr>
        <p:txBody>
          <a:bodyPr wrap="square">
            <a:spAutoFit/>
          </a:bodyPr>
          <a:lstStyle/>
          <a:p>
            <a:pPr marR="0" algn="l" rtl="0"/>
            <a:r>
              <a:rPr lang="en-IN" sz="1800" b="0" i="0" u="none" strike="noStrike" baseline="0">
                <a:solidFill>
                  <a:srgbClr val="D5A2DF"/>
                </a:solidFill>
                <a:latin typeface="JetBrains Mono" pitchFamily="2" charset="0"/>
              </a:rPr>
              <a:t>auto</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C8C8C8"/>
                </a:solidFill>
                <a:latin typeface="JetBrains Mono" pitchFamily="2" charset="0"/>
              </a:rPr>
              <a:t>name_comp</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r>
              <a:rPr lang="en-IN" sz="1800" b="0" i="0" u="none" strike="noStrike" baseline="0" err="1">
                <a:solidFill>
                  <a:srgbClr val="D5A2DF"/>
                </a:solidFill>
                <a:latin typeface="JetBrains Mono" pitchFamily="2" charset="0"/>
              </a:rPr>
              <a:t>const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&amp;</a:t>
            </a:r>
            <a:r>
              <a:rPr lang="en-IN" sz="1800" b="0" i="0" u="none" strike="noStrike" baseline="0">
                <a:solidFill>
                  <a:srgbClr val="C8C8C8"/>
                </a:solidFill>
                <a:latin typeface="JetBrains Mono" pitchFamily="2" charset="0"/>
              </a:rPr>
              <a:t>n1</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err="1">
                <a:solidFill>
                  <a:srgbClr val="D5A2DF"/>
                </a:solidFill>
                <a:latin typeface="JetBrains Mono" pitchFamily="2" charset="0"/>
              </a:rPr>
              <a:t>const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&amp;</a:t>
            </a:r>
            <a:r>
              <a:rPr lang="en-IN" sz="1800" b="0" i="0" u="none" strike="noStrike" baseline="0">
                <a:solidFill>
                  <a:srgbClr val="C8C8C8"/>
                </a:solidFill>
                <a:latin typeface="JetBrains Mono" pitchFamily="2" charset="0"/>
              </a:rPr>
              <a:t>n2</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n1</a:t>
            </a:r>
            <a:r>
              <a:rPr lang="en-IN" sz="1800" b="0" i="0" u="none" strike="noStrike" baseline="0">
                <a:solidFill>
                  <a:srgbClr val="FFFFFF"/>
                </a:solidFill>
                <a:latin typeface="JetBrains Mono" pitchFamily="2" charset="0"/>
              </a:rPr>
              <a:t>.</a:t>
            </a:r>
            <a:r>
              <a:rPr lang="en-IN" sz="1800" b="0" i="0" u="none" strike="noStrike" baseline="0">
                <a:solidFill>
                  <a:srgbClr val="05DCDC"/>
                </a:solidFill>
                <a:latin typeface="JetBrains Mono" pitchFamily="2" charset="0"/>
              </a:rPr>
              <a:t>m_Name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n2</a:t>
            </a:r>
            <a:r>
              <a:rPr lang="en-IN" sz="1800" b="0" i="0" u="none" strike="noStrike" baseline="0">
                <a:solidFill>
                  <a:srgbClr val="FFFFFF"/>
                </a:solidFill>
                <a:latin typeface="JetBrains Mono" pitchFamily="2" charset="0"/>
              </a:rPr>
              <a:t>.</a:t>
            </a:r>
            <a:r>
              <a:rPr lang="en-IN" sz="1800" b="0" i="0" u="none" strike="noStrike" baseline="0">
                <a:solidFill>
                  <a:srgbClr val="05DCDC"/>
                </a:solidFill>
                <a:latin typeface="JetBrains Mono" pitchFamily="2" charset="0"/>
              </a:rPr>
              <a:t>m_Name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US" sz="1600" b="0" i="1" u="none" strike="noStrike" baseline="0">
                <a:solidFill>
                  <a:srgbClr val="7E7E7E"/>
                </a:solidFill>
                <a:latin typeface="JetBrains Mono" pitchFamily="2" charset="0"/>
              </a:rPr>
              <a:t>//C++20</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Lambda</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is</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default</a:t>
            </a:r>
            <a:r>
              <a:rPr lang="en-US" sz="1600" b="0" i="1" u="none" strike="noStrike" baseline="0">
                <a:solidFill>
                  <a:srgbClr val="7E7E7E"/>
                </a:solidFill>
                <a:latin typeface="Cambria" panose="02040503050406030204" pitchFamily="18" charset="0"/>
              </a:rPr>
              <a:t> </a:t>
            </a:r>
            <a:r>
              <a:rPr lang="en-US" sz="1600" b="0" i="1" u="none" strike="noStrike" baseline="0">
                <a:solidFill>
                  <a:srgbClr val="7E7E7E"/>
                </a:solidFill>
                <a:latin typeface="JetBrains Mono" pitchFamily="2" charset="0"/>
              </a:rPr>
              <a:t>constructed</a:t>
            </a:r>
            <a:endParaRPr lang="en-US" sz="1800" b="0" i="0" u="none" strike="noStrike" baseline="0">
              <a:solidFill>
                <a:srgbClr val="DCDCDC"/>
              </a:solidFill>
              <a:latin typeface="JetBrains Mono" pitchFamily="2" charset="0"/>
            </a:endParaRPr>
          </a:p>
          <a:p>
            <a:pPr marR="0" algn="l" rtl="0"/>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a:solidFill>
                  <a:srgbClr val="DC5503"/>
                </a:solidFill>
                <a:latin typeface="JetBrains Mono" pitchFamily="2" charset="0"/>
              </a:rPr>
              <a:t>set</a:t>
            </a:r>
            <a:r>
              <a:rPr lang="en-US" sz="1800" b="0" i="0" u="none" strike="noStrike" baseline="0">
                <a:solidFill>
                  <a:srgbClr val="FFFFFF"/>
                </a:solidFill>
                <a:latin typeface="JetBrains Mono" pitchFamily="2" charset="0"/>
              </a:rPr>
              <a:t>&lt;</a:t>
            </a:r>
            <a:r>
              <a:rPr lang="en-US" sz="1800" b="0" i="0" u="none" strike="noStrike" baseline="0" err="1">
                <a:solidFill>
                  <a:srgbClr val="008B8B"/>
                </a:solidFill>
                <a:latin typeface="JetBrains Mono" pitchFamily="2" charset="0"/>
              </a:rPr>
              <a:t>Name</a:t>
            </a:r>
            <a:r>
              <a:rPr lang="en-US" sz="1800" b="0" i="0" u="none" strike="noStrike" baseline="0" err="1">
                <a:solidFill>
                  <a:srgbClr val="FFFFFF"/>
                </a:solidFill>
                <a:latin typeface="JetBrains Mono" pitchFamily="2" charset="0"/>
              </a:rPr>
              <a:t>,</a:t>
            </a:r>
            <a:r>
              <a:rPr lang="en-US" sz="1800" b="0" i="0" u="none" strike="noStrike" baseline="0" err="1">
                <a:solidFill>
                  <a:srgbClr val="D5A2DF"/>
                </a:solidFill>
                <a:latin typeface="JetBrains Mono" pitchFamily="2" charset="0"/>
              </a:rPr>
              <a:t>decltype</a:t>
            </a:r>
            <a:r>
              <a:rPr lang="en-US" sz="1800" b="0" i="0" u="none" strike="noStrike" baseline="0">
                <a:solidFill>
                  <a:srgbClr val="FFFFFF"/>
                </a:solidFill>
                <a:latin typeface="JetBrains Mono" pitchFamily="2" charset="0"/>
              </a:rPr>
              <a:t>(</a:t>
            </a:r>
            <a:r>
              <a:rPr lang="en-US" sz="1800" b="0" i="0" u="none" strike="noStrike" baseline="0" err="1">
                <a:solidFill>
                  <a:srgbClr val="C8C8C8"/>
                </a:solidFill>
                <a:latin typeface="JetBrains Mono" pitchFamily="2" charset="0"/>
              </a:rPr>
              <a:t>name_comp</a:t>
            </a:r>
            <a:r>
              <a:rPr lang="en-US" sz="1800" b="0" i="0" u="none" strike="noStrike" baseline="0">
                <a:solidFill>
                  <a:srgbClr val="FFFFFF"/>
                </a:solidFill>
                <a:latin typeface="JetBrains Mono" pitchFamily="2" charset="0"/>
              </a:rPr>
              <a:t>)&gt;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names</a:t>
            </a:r>
            <a:r>
              <a:rPr lang="en-US" sz="1800" b="0" i="0" u="none" strike="noStrike" baseline="0">
                <a:solidFill>
                  <a:srgbClr val="008B8B"/>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r>
              <a:rPr lang="en-IN" sz="1800" b="0" i="0" u="none" strike="noStrike" baseline="0">
                <a:solidFill>
                  <a:srgbClr val="008B8B"/>
                </a:solidFill>
                <a:latin typeface="JetBrains Mono" pitchFamily="2" charset="0"/>
              </a:rPr>
              <a:t>Name{</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Umar</a:t>
            </a:r>
            <a:r>
              <a:rPr lang="en-IN" sz="1800" b="0" i="0" u="none" strike="noStrike" baseline="0">
                <a:solidFill>
                  <a:srgbClr val="A31515"/>
                </a:solidFill>
                <a:latin typeface="JetBrains Mono" pitchFamily="2" charset="0"/>
              </a:rPr>
              <a:t>"</a:t>
            </a:r>
            <a:r>
              <a:rPr lang="en-IN" sz="1800" b="0" i="0" u="none" strike="noStrike" baseline="0">
                <a:solidFill>
                  <a:srgbClr val="008B8B"/>
                </a:solidFill>
                <a:latin typeface="JetBrains Mono" pitchFamily="2" charset="0"/>
              </a:rPr>
              <a: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Name{</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Ayaan</a:t>
            </a:r>
            <a:r>
              <a:rPr lang="en-IN" sz="1800" b="0" i="0" u="none" strike="noStrike" baseline="0">
                <a:solidFill>
                  <a:srgbClr val="A31515"/>
                </a:solidFill>
                <a:latin typeface="JetBrains Mono" pitchFamily="2" charset="0"/>
              </a:rPr>
              <a:t>"</a:t>
            </a:r>
            <a:r>
              <a:rPr lang="en-IN" sz="1800" b="0" i="0" u="none" strike="noStrike" baseline="0">
                <a:solidFill>
                  <a:srgbClr val="008B8B"/>
                </a:solidFill>
                <a:latin typeface="JetBrains Mono" pitchFamily="2" charset="0"/>
              </a:rPr>
              <a:t>}</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600" b="0" i="1" u="none" strike="noStrike" baseline="0">
                <a:solidFill>
                  <a:srgbClr val="7E7E7E"/>
                </a:solidFill>
                <a:latin typeface="JetBrains Mono" pitchFamily="2" charset="0"/>
              </a:rPr>
              <a:t>//Alternative</a:t>
            </a:r>
            <a:endParaRPr lang="en-IN" sz="1800" b="0" i="0" u="none" strike="noStrike" baseline="0">
              <a:solidFill>
                <a:srgbClr val="DCDCDC"/>
              </a:solidFill>
              <a:latin typeface="JetBrains Mono" pitchFamily="2" charset="0"/>
            </a:endParaRPr>
          </a:p>
          <a:p>
            <a:pPr marR="0" algn="l" rtl="0"/>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a:solidFill>
                  <a:srgbClr val="DC5503"/>
                </a:solidFill>
                <a:latin typeface="JetBrains Mono" pitchFamily="2" charset="0"/>
              </a:rPr>
              <a:t>set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&lt;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Name</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D5A2DF"/>
                </a:solidFill>
                <a:latin typeface="JetBrains Mono" pitchFamily="2" charset="0"/>
              </a:rPr>
              <a:t>decltype</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Name</a:t>
            </a:r>
            <a:r>
              <a:rPr lang="en-US" sz="1800" b="0" i="0" u="none" strike="noStrike" baseline="0">
                <a:solidFill>
                  <a:srgbClr val="FFFFFF"/>
                </a:solidFill>
                <a:latin typeface="JetBrains Mono" pitchFamily="2" charset="0"/>
              </a:rPr>
              <a:t>&amp;</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n1</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Name</a:t>
            </a:r>
            <a:r>
              <a:rPr lang="en-US" sz="1800" b="0" i="0" u="none" strike="noStrike" baseline="0">
                <a:solidFill>
                  <a:srgbClr val="FFFFFF"/>
                </a:solidFill>
                <a:latin typeface="JetBrains Mono" pitchFamily="2" charset="0"/>
              </a:rPr>
              <a:t>&amp;</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n2</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n1</a:t>
            </a:r>
            <a:r>
              <a:rPr lang="en-IN" sz="1800" b="0" i="0" u="none" strike="noStrike" baseline="0">
                <a:solidFill>
                  <a:srgbClr val="FFFFFF"/>
                </a:solidFill>
                <a:latin typeface="JetBrains Mono" pitchFamily="2" charset="0"/>
              </a:rPr>
              <a:t>.</a:t>
            </a:r>
            <a:r>
              <a:rPr lang="en-IN" sz="1800" b="0" i="0" u="none" strike="noStrike" baseline="0">
                <a:solidFill>
                  <a:srgbClr val="05DCDC"/>
                </a:solidFill>
                <a:latin typeface="JetBrains Mono" pitchFamily="2" charset="0"/>
              </a:rPr>
              <a:t>m_Name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n2</a:t>
            </a:r>
            <a:r>
              <a:rPr lang="en-IN" sz="1800" b="0" i="0" u="none" strike="noStrike" baseline="0">
                <a:solidFill>
                  <a:srgbClr val="FFFFFF"/>
                </a:solidFill>
                <a:latin typeface="JetBrains Mono" pitchFamily="2" charset="0"/>
              </a:rPr>
              <a:t>.</a:t>
            </a:r>
            <a:r>
              <a:rPr lang="en-IN" sz="1800" b="0" i="0" u="none" strike="noStrike" baseline="0">
                <a:solidFill>
                  <a:srgbClr val="05DCDC"/>
                </a:solidFill>
                <a:latin typeface="JetBrains Mono" pitchFamily="2" charset="0"/>
              </a:rPr>
              <a:t>m_Name</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&gt;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names</a:t>
            </a:r>
            <a:r>
              <a:rPr lang="en-IN" sz="1800" b="0" i="0" u="none" strike="noStrike" baseline="0">
                <a:solidFill>
                  <a:srgbClr val="008B8B"/>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r>
              <a:rPr lang="en-IN" sz="1800" b="0" i="0" u="none" strike="noStrike" baseline="0">
                <a:solidFill>
                  <a:srgbClr val="008B8B"/>
                </a:solidFill>
                <a:latin typeface="JetBrains Mono" pitchFamily="2" charset="0"/>
              </a:rPr>
              <a:t>Name{</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Umar</a:t>
            </a:r>
            <a:r>
              <a:rPr lang="en-IN" sz="1800" b="0" i="0" u="none" strike="noStrike" baseline="0">
                <a:solidFill>
                  <a:srgbClr val="A31515"/>
                </a:solidFill>
                <a:latin typeface="JetBrains Mono" pitchFamily="2" charset="0"/>
              </a:rPr>
              <a:t>"</a:t>
            </a:r>
            <a:r>
              <a:rPr lang="en-IN" sz="1800" b="0" i="0" u="none" strike="noStrike" baseline="0">
                <a:solidFill>
                  <a:srgbClr val="008B8B"/>
                </a:solidFill>
                <a:latin typeface="JetBrains Mono" pitchFamily="2" charset="0"/>
              </a:rPr>
              <a: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Name{</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Ayaan</a:t>
            </a:r>
            <a:r>
              <a:rPr lang="en-IN" sz="1800" b="0" i="0" u="none" strike="noStrike" baseline="0">
                <a:solidFill>
                  <a:srgbClr val="A31515"/>
                </a:solidFill>
                <a:latin typeface="JetBrains Mono" pitchFamily="2" charset="0"/>
              </a:rPr>
              <a:t>"</a:t>
            </a:r>
            <a:r>
              <a:rPr lang="en-IN" sz="1800" b="0" i="0" u="none" strike="noStrike" baseline="0">
                <a:solidFill>
                  <a:srgbClr val="008B8B"/>
                </a:solidFill>
                <a:latin typeface="JetBrains Mono" pitchFamily="2" charset="0"/>
              </a:rPr>
              <a:t>}</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008B8B"/>
                </a:solidFill>
                <a:latin typeface="JetBrains Mono" pitchFamily="2" charset="0"/>
              </a:rPr>
              <a:t>}</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Tree>
    <p:extLst>
      <p:ext uri="{BB962C8B-B14F-4D97-AF65-F5344CB8AC3E}">
        <p14:creationId xmlns:p14="http://schemas.microsoft.com/office/powerpoint/2010/main" val="18918966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7B64-212D-4020-A602-E5F4589504AD}"/>
              </a:ext>
            </a:extLst>
          </p:cNvPr>
          <p:cNvSpPr>
            <a:spLocks noGrp="1"/>
          </p:cNvSpPr>
          <p:nvPr>
            <p:ph type="title"/>
          </p:nvPr>
        </p:nvSpPr>
        <p:spPr/>
        <p:txBody>
          <a:bodyPr/>
          <a:lstStyle/>
          <a:p>
            <a:r>
              <a:rPr lang="en-US"/>
              <a:t>Example</a:t>
            </a:r>
            <a:endParaRPr lang="en-IN"/>
          </a:p>
        </p:txBody>
      </p:sp>
      <p:sp>
        <p:nvSpPr>
          <p:cNvPr id="4" name="TextBox 3">
            <a:extLst>
              <a:ext uri="{FF2B5EF4-FFF2-40B4-BE49-F238E27FC236}">
                <a16:creationId xmlns:a16="http://schemas.microsoft.com/office/drawing/2014/main" id="{E44B8318-8750-4529-901D-3DAFB67E4A82}"/>
              </a:ext>
            </a:extLst>
          </p:cNvPr>
          <p:cNvSpPr txBox="1"/>
          <p:nvPr/>
        </p:nvSpPr>
        <p:spPr>
          <a:xfrm>
            <a:off x="2541431" y="2789282"/>
            <a:ext cx="7109138" cy="2585323"/>
          </a:xfrm>
          <a:prstGeom prst="rect">
            <a:avLst/>
          </a:prstGeom>
          <a:solidFill>
            <a:schemeClr val="bg1">
              <a:lumMod val="95000"/>
              <a:lumOff val="5000"/>
            </a:schemeClr>
          </a:solidFill>
        </p:spPr>
        <p:txBody>
          <a:bodyPr wrap="square">
            <a:spAutoFit/>
          </a:bodyPr>
          <a:lstStyle/>
          <a:p>
            <a:pPr marR="0" algn="l" rtl="0"/>
            <a:r>
              <a:rPr lang="en-US" i="1">
                <a:solidFill>
                  <a:srgbClr val="7E7E7E"/>
                </a:solidFill>
                <a:latin typeface="JetBrains Mono" pitchFamily="2" charset="0"/>
              </a:rPr>
              <a:t>//Using alias for simplification</a:t>
            </a:r>
          </a:p>
          <a:p>
            <a:pPr marR="0" algn="l" rtl="0"/>
            <a:r>
              <a:rPr lang="en-US" sz="1800" b="0" i="0" u="none" strike="noStrike" baseline="0">
                <a:solidFill>
                  <a:srgbClr val="D5A2DF"/>
                </a:solidFill>
                <a:latin typeface="JetBrains Mono" pitchFamily="2" charset="0"/>
              </a:rPr>
              <a:t>using</a:t>
            </a:r>
            <a:r>
              <a:rPr lang="en-US" sz="1800" b="0" i="0" u="none" strike="noStrike" baseline="0">
                <a:solidFill>
                  <a:srgbClr val="DCDCDC"/>
                </a:solidFill>
                <a:latin typeface="Cambria" panose="02040503050406030204" pitchFamily="18" charset="0"/>
              </a:rPr>
              <a:t> </a:t>
            </a:r>
            <a:r>
              <a:rPr lang="en-US" sz="1800" b="0" i="0" u="none" strike="noStrike" baseline="0" err="1">
                <a:solidFill>
                  <a:srgbClr val="008B8B"/>
                </a:solidFill>
                <a:latin typeface="JetBrains Mono" pitchFamily="2" charset="0"/>
              </a:rPr>
              <a:t>NamesSet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AC751"/>
                </a:solidFill>
                <a:latin typeface="JetBrains Mono" pitchFamily="2" charset="0"/>
              </a:rPr>
              <a:t>std</a:t>
            </a:r>
            <a:r>
              <a:rPr lang="en-US" sz="1800" b="0" i="0" u="none" strike="noStrike" baseline="0">
                <a:solidFill>
                  <a:srgbClr val="FFFFFF"/>
                </a:solidFill>
                <a:latin typeface="JetBrains Mono" pitchFamily="2" charset="0"/>
              </a:rPr>
              <a:t>::</a:t>
            </a:r>
            <a:r>
              <a:rPr lang="en-US" sz="1800" b="0" i="0" u="none" strike="noStrike" baseline="0">
                <a:solidFill>
                  <a:srgbClr val="DC5503"/>
                </a:solidFill>
                <a:latin typeface="JetBrains Mono" pitchFamily="2" charset="0"/>
              </a:rPr>
              <a:t>set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&lt;</a:t>
            </a:r>
            <a:r>
              <a:rPr lang="en-US" sz="1800" b="0" i="0" u="none" strike="noStrike" baseline="0">
                <a:solidFill>
                  <a:srgbClr val="DCDCDC"/>
                </a:solidFill>
                <a:latin typeface="Cambria" panose="02040503050406030204" pitchFamily="18" charset="0"/>
              </a:rPr>
              <a:t> </a:t>
            </a:r>
          </a:p>
          <a:p>
            <a:pPr marR="0" algn="l" rtl="0"/>
            <a:r>
              <a:rPr lang="en-US">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Name</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p>
          <a:p>
            <a:pPr marR="0" algn="l" rtl="0"/>
            <a:r>
              <a:rPr lang="en-US">
                <a:solidFill>
                  <a:srgbClr val="DCDCDC"/>
                </a:solidFill>
                <a:latin typeface="Cambria" panose="02040503050406030204" pitchFamily="18" charset="0"/>
              </a:rPr>
              <a:t>	</a:t>
            </a:r>
            <a:r>
              <a:rPr lang="en-US" sz="1800" b="0" i="0" u="none" strike="noStrike" baseline="0" err="1">
                <a:solidFill>
                  <a:srgbClr val="D5A2DF"/>
                </a:solidFill>
                <a:latin typeface="JetBrains Mono" pitchFamily="2" charset="0"/>
              </a:rPr>
              <a:t>decltype</a:t>
            </a:r>
            <a:r>
              <a:rPr lang="en-US" sz="1800" b="0" i="0" u="none" strike="noStrike" baseline="0">
                <a:solidFill>
                  <a:srgbClr val="FFFFFF"/>
                </a:solidFill>
                <a:latin typeface="JetBrains Mono" pitchFamily="2" charset="0"/>
              </a:rPr>
              <a:t>([](</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Name</a:t>
            </a:r>
            <a:r>
              <a:rPr lang="en-US" sz="1800" b="0" i="0" u="none" strike="noStrike" baseline="0">
                <a:solidFill>
                  <a:srgbClr val="FFFFFF"/>
                </a:solidFill>
                <a:latin typeface="JetBrains Mono" pitchFamily="2" charset="0"/>
              </a:rPr>
              <a:t>&amp;</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n1</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D5A2DF"/>
                </a:solidFill>
                <a:latin typeface="JetBrains Mono" pitchFamily="2" charset="0"/>
              </a:rPr>
              <a:t>const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008B8B"/>
                </a:solidFill>
                <a:latin typeface="JetBrains Mono" pitchFamily="2" charset="0"/>
              </a:rPr>
              <a:t>Name</a:t>
            </a:r>
            <a:r>
              <a:rPr lang="en-US" sz="1800" b="0" i="0" u="none" strike="noStrike" baseline="0">
                <a:solidFill>
                  <a:srgbClr val="FFFFFF"/>
                </a:solidFill>
                <a:latin typeface="JetBrains Mono" pitchFamily="2" charset="0"/>
              </a:rPr>
              <a:t>&amp;</a:t>
            </a:r>
            <a:r>
              <a:rPr lang="en-US" sz="1800" b="0" i="0" u="none" strike="noStrike" baseline="0">
                <a:solidFill>
                  <a:srgbClr val="DCDCDC"/>
                </a:solidFill>
                <a:latin typeface="Cambria" panose="02040503050406030204" pitchFamily="18" charset="0"/>
              </a:rPr>
              <a:t> </a:t>
            </a:r>
            <a:r>
              <a:rPr lang="en-US" sz="1800" b="0" i="0" u="none" strike="noStrike" baseline="0">
                <a:solidFill>
                  <a:srgbClr val="C8C8C8"/>
                </a:solidFill>
                <a:latin typeface="JetBrains Mono" pitchFamily="2" charset="0"/>
              </a:rPr>
              <a:t>n2</a:t>
            </a:r>
            <a:r>
              <a:rPr lang="en-US" sz="1800" b="0" i="0" u="none" strike="noStrike" baseline="0">
                <a:solidFill>
                  <a:srgbClr val="FFFFFF"/>
                </a:solidFill>
                <a:latin typeface="JetBrains Mono" pitchFamily="2" charset="0"/>
              </a:rPr>
              <a:t>)</a:t>
            </a:r>
            <a:r>
              <a:rPr lang="en-US" sz="1800" b="0" i="0" u="none" strike="noStrike" baseline="0">
                <a:solidFill>
                  <a:srgbClr val="DCDCDC"/>
                </a:solidFill>
                <a:latin typeface="Cambria" panose="02040503050406030204" pitchFamily="18" charset="0"/>
              </a:rPr>
              <a:t> </a:t>
            </a:r>
            <a:r>
              <a:rPr lang="en-US" sz="1800" b="0" i="0" u="none" strike="noStrike" baseline="0">
                <a:solidFill>
                  <a:srgbClr val="FFFFFF"/>
                </a:solidFill>
                <a:latin typeface="JetBrains Mono" pitchFamily="2" charset="0"/>
              </a:rPr>
              <a:t>{</a:t>
            </a:r>
            <a:endParaRPr lang="en-US"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6B6BE9"/>
                </a:solidFill>
                <a:latin typeface="JetBrains Mono" pitchFamily="2" charset="0"/>
              </a:rPr>
              <a:t>return</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n1</a:t>
            </a:r>
            <a:r>
              <a:rPr lang="en-IN" sz="1800" b="0" i="0" u="none" strike="noStrike" baseline="0">
                <a:solidFill>
                  <a:srgbClr val="FFFFFF"/>
                </a:solidFill>
                <a:latin typeface="JetBrains Mono" pitchFamily="2" charset="0"/>
              </a:rPr>
              <a:t>.</a:t>
            </a:r>
            <a:r>
              <a:rPr lang="en-IN" sz="1800" b="0" i="0" u="none" strike="noStrike" baseline="0">
                <a:solidFill>
                  <a:srgbClr val="05DCDC"/>
                </a:solidFill>
                <a:latin typeface="JetBrains Mono" pitchFamily="2" charset="0"/>
              </a:rPr>
              <a:t>m_Name</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&lt;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n2</a:t>
            </a:r>
            <a:r>
              <a:rPr lang="en-IN" sz="1800" b="0" i="0" u="none" strike="noStrike" baseline="0">
                <a:solidFill>
                  <a:srgbClr val="FFFFFF"/>
                </a:solidFill>
                <a:latin typeface="JetBrains Mono" pitchFamily="2" charset="0"/>
              </a:rPr>
              <a:t>.</a:t>
            </a:r>
            <a:r>
              <a:rPr lang="en-IN" sz="1800" b="0" i="0" u="none" strike="noStrike" baseline="0">
                <a:solidFill>
                  <a:srgbClr val="05DCDC"/>
                </a:solidFill>
                <a:latin typeface="JetBrains Mono" pitchFamily="2" charset="0"/>
              </a:rPr>
              <a:t>m_Name</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&gt;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r>
              <a:rPr lang="en-IN" sz="1800" b="0" i="0" u="none" strike="noStrike" baseline="0">
                <a:solidFill>
                  <a:srgbClr val="DCDCDC"/>
                </a:solidFill>
                <a:latin typeface="JetBrains Mono" pitchFamily="2" charset="0"/>
              </a:rPr>
              <a:t> </a:t>
            </a:r>
          </a:p>
          <a:p>
            <a:pPr marR="0" algn="l" rtl="0"/>
            <a:r>
              <a:rPr lang="en-IN" sz="1800" b="0" i="0" u="none" strike="noStrike" baseline="0" err="1">
                <a:solidFill>
                  <a:srgbClr val="008B8B"/>
                </a:solidFill>
                <a:latin typeface="JetBrains Mono" pitchFamily="2" charset="0"/>
              </a:rPr>
              <a:t>NamesSet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C8C8C8"/>
                </a:solidFill>
                <a:latin typeface="JetBrains Mono" pitchFamily="2" charset="0"/>
              </a:rPr>
              <a:t>names</a:t>
            </a:r>
            <a:r>
              <a:rPr lang="en-IN" sz="1800" b="0" i="0" u="none" strike="noStrike" baseline="0">
                <a:solidFill>
                  <a:srgbClr val="008B8B"/>
                </a:solidFill>
                <a:latin typeface="JetBrains Mono" pitchFamily="2" charset="0"/>
              </a:rPr>
              <a:t>{Name{</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Umar</a:t>
            </a:r>
            <a:r>
              <a:rPr lang="en-IN" sz="1800" b="0" i="0" u="none" strike="noStrike" baseline="0">
                <a:solidFill>
                  <a:srgbClr val="A31515"/>
                </a:solidFill>
                <a:latin typeface="JetBrains Mono" pitchFamily="2" charset="0"/>
              </a:rPr>
              <a:t>"</a:t>
            </a:r>
            <a:r>
              <a:rPr lang="en-IN" sz="1800" b="0" i="0" u="none" strike="noStrike" baseline="0">
                <a:solidFill>
                  <a:srgbClr val="008B8B"/>
                </a:solidFill>
                <a:latin typeface="JetBrains Mono" pitchFamily="2" charset="0"/>
              </a:rPr>
              <a:t>}</a:t>
            </a:r>
            <a:r>
              <a:rPr lang="en-IN" sz="1800" b="0" i="0" u="none" strike="noStrike" baseline="0">
                <a:solidFill>
                  <a:srgbClr val="FFFFFF"/>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008B8B"/>
                </a:solidFill>
                <a:latin typeface="JetBrains Mono" pitchFamily="2" charset="0"/>
              </a:rPr>
              <a:t>Name{</a:t>
            </a:r>
            <a:r>
              <a:rPr lang="en-IN" sz="1800" b="0" i="0" u="none" strike="noStrike" baseline="0">
                <a:solidFill>
                  <a:srgbClr val="A31515"/>
                </a:solidFill>
                <a:latin typeface="JetBrains Mono" pitchFamily="2" charset="0"/>
              </a:rPr>
              <a:t>"</a:t>
            </a:r>
            <a:r>
              <a:rPr lang="en-IN" sz="1800" b="0" i="0" u="none" strike="noStrike" baseline="0">
                <a:solidFill>
                  <a:srgbClr val="C3E88D"/>
                </a:solidFill>
                <a:latin typeface="JetBrains Mono" pitchFamily="2" charset="0"/>
              </a:rPr>
              <a:t>Ayaan</a:t>
            </a:r>
            <a:r>
              <a:rPr lang="en-IN" sz="1800" b="0" i="0" u="none" strike="noStrike" baseline="0">
                <a:solidFill>
                  <a:srgbClr val="A31515"/>
                </a:solidFill>
                <a:latin typeface="JetBrains Mono" pitchFamily="2" charset="0"/>
              </a:rPr>
              <a:t>"</a:t>
            </a:r>
            <a:r>
              <a:rPr lang="en-IN" sz="1800" b="0" i="0" u="none" strike="noStrike" baseline="0">
                <a:solidFill>
                  <a:srgbClr val="008B8B"/>
                </a:solidFill>
                <a:latin typeface="JetBrains Mono" pitchFamily="2" charset="0"/>
              </a:rPr>
              <a:t>}}</a:t>
            </a:r>
            <a:r>
              <a:rPr lang="en-IN" sz="1800" b="0" i="0" u="none" strike="noStrike" baseline="0">
                <a:solidFill>
                  <a:srgbClr val="DCDCDC"/>
                </a:solidFill>
                <a:latin typeface="Cambria" panose="02040503050406030204" pitchFamily="18" charset="0"/>
              </a:rPr>
              <a:t> </a:t>
            </a:r>
            <a:r>
              <a:rPr lang="en-IN" sz="1800" b="0" i="0" u="none" strike="noStrike" baseline="0">
                <a:solidFill>
                  <a:srgbClr val="FFFFFF"/>
                </a:solidFill>
                <a:latin typeface="JetBrains Mono" pitchFamily="2" charset="0"/>
              </a:rPr>
              <a:t>;</a:t>
            </a:r>
            <a:endParaRPr lang="en-IN" sz="1800" b="0" i="0" u="none" strike="noStrike" baseline="0">
              <a:solidFill>
                <a:srgbClr val="DCDCDC"/>
              </a:solidFill>
              <a:latin typeface="JetBrains Mono" pitchFamily="2" charset="0"/>
            </a:endParaRPr>
          </a:p>
          <a:p>
            <a:pPr marR="0" algn="l" rtl="0"/>
            <a:endParaRPr lang="en-IN" sz="1600" b="0" i="0" u="none" strike="noStrike" baseline="0">
              <a:latin typeface="Times New Roman" panose="02020603050405020304" pitchFamily="18" charset="0"/>
            </a:endParaRPr>
          </a:p>
        </p:txBody>
      </p:sp>
    </p:spTree>
    <p:extLst>
      <p:ext uri="{BB962C8B-B14F-4D97-AF65-F5344CB8AC3E}">
        <p14:creationId xmlns:p14="http://schemas.microsoft.com/office/powerpoint/2010/main" val="2012290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F3E7-FD6B-4DA3-8A17-C7E366367493}"/>
              </a:ext>
            </a:extLst>
          </p:cNvPr>
          <p:cNvSpPr>
            <a:spLocks noGrp="1"/>
          </p:cNvSpPr>
          <p:nvPr>
            <p:ph type="title"/>
          </p:nvPr>
        </p:nvSpPr>
        <p:spPr/>
        <p:txBody>
          <a:bodyPr/>
          <a:lstStyle/>
          <a:p>
            <a:r>
              <a:rPr lang="en-US"/>
              <a:t>Attributes</a:t>
            </a:r>
            <a:endParaRPr lang="en-IN"/>
          </a:p>
        </p:txBody>
      </p:sp>
      <p:sp>
        <p:nvSpPr>
          <p:cNvPr id="3" name="Content Placeholder 2">
            <a:extLst>
              <a:ext uri="{FF2B5EF4-FFF2-40B4-BE49-F238E27FC236}">
                <a16:creationId xmlns:a16="http://schemas.microsoft.com/office/drawing/2014/main" id="{EAF8BB73-A264-4451-ACDB-652FC7F91EFB}"/>
              </a:ext>
            </a:extLst>
          </p:cNvPr>
          <p:cNvSpPr>
            <a:spLocks noGrp="1"/>
          </p:cNvSpPr>
          <p:nvPr>
            <p:ph idx="1"/>
          </p:nvPr>
        </p:nvSpPr>
        <p:spPr/>
        <p:txBody>
          <a:bodyPr/>
          <a:lstStyle/>
          <a:p>
            <a:r>
              <a:rPr lang="en-US"/>
              <a:t>The C++17 </a:t>
            </a:r>
            <a:r>
              <a:rPr lang="en-US" i="1" err="1"/>
              <a:t>nodiscard</a:t>
            </a:r>
            <a:r>
              <a:rPr lang="en-US"/>
              <a:t> attribute is applied to types or functions</a:t>
            </a:r>
          </a:p>
          <a:p>
            <a:r>
              <a:rPr lang="en-US"/>
              <a:t>If the result is not captured, the compiler generates a warning</a:t>
            </a:r>
          </a:p>
          <a:p>
            <a:r>
              <a:rPr lang="en-US"/>
              <a:t>In C++20, </a:t>
            </a:r>
            <a:r>
              <a:rPr lang="en-US" i="1" err="1"/>
              <a:t>nodiscard</a:t>
            </a:r>
            <a:r>
              <a:rPr lang="en-US"/>
              <a:t> has two improvements</a:t>
            </a:r>
          </a:p>
          <a:p>
            <a:pPr lvl="1"/>
            <a:r>
              <a:rPr lang="en-US"/>
              <a:t>can be applied on constructors</a:t>
            </a:r>
          </a:p>
          <a:p>
            <a:pPr lvl="1"/>
            <a:r>
              <a:rPr lang="en-US"/>
              <a:t>accepts text as a reason for not discarding the result</a:t>
            </a:r>
            <a:endParaRPr lang="en-IN"/>
          </a:p>
        </p:txBody>
      </p:sp>
    </p:spTree>
    <p:extLst>
      <p:ext uri="{BB962C8B-B14F-4D97-AF65-F5344CB8AC3E}">
        <p14:creationId xmlns:p14="http://schemas.microsoft.com/office/powerpoint/2010/main" val="81447114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BE8D59-E6C3-4B98-ADF4-983F6A07D09B}"/>
              </a:ext>
            </a:extLst>
          </p:cNvPr>
          <p:cNvSpPr>
            <a:spLocks noGrp="1"/>
          </p:cNvSpPr>
          <p:nvPr>
            <p:ph type="title"/>
          </p:nvPr>
        </p:nvSpPr>
        <p:spPr/>
        <p:txBody>
          <a:bodyPr/>
          <a:lstStyle/>
          <a:p>
            <a:r>
              <a:rPr lang="en-US"/>
              <a:t>Example</a:t>
            </a:r>
            <a:endParaRPr lang="en-IN"/>
          </a:p>
        </p:txBody>
      </p:sp>
      <p:sp>
        <p:nvSpPr>
          <p:cNvPr id="6" name="TextBox 5">
            <a:extLst>
              <a:ext uri="{FF2B5EF4-FFF2-40B4-BE49-F238E27FC236}">
                <a16:creationId xmlns:a16="http://schemas.microsoft.com/office/drawing/2014/main" id="{B24CF23B-F050-4AA1-87B1-088F9CE14C2B}"/>
              </a:ext>
            </a:extLst>
          </p:cNvPr>
          <p:cNvSpPr txBox="1"/>
          <p:nvPr/>
        </p:nvSpPr>
        <p:spPr>
          <a:xfrm>
            <a:off x="2058473" y="2265856"/>
            <a:ext cx="8075053" cy="3447098"/>
          </a:xfrm>
          <a:prstGeom prst="rect">
            <a:avLst/>
          </a:prstGeom>
          <a:solidFill>
            <a:schemeClr val="bg1">
              <a:lumMod val="95000"/>
              <a:lumOff val="5000"/>
            </a:schemeClr>
          </a:solidFill>
        </p:spPr>
        <p:txBody>
          <a:bodyPr wrap="square">
            <a:spAutoFit/>
          </a:bodyPr>
          <a:lstStyle/>
          <a:p>
            <a:pPr marR="0" algn="l" rtl="0"/>
            <a:r>
              <a:rPr lang="en-IN" sz="1400" b="0" i="1" u="none" strike="noStrike" baseline="0">
                <a:solidFill>
                  <a:srgbClr val="7E7E7E"/>
                </a:solidFill>
                <a:latin typeface="JetBrains Mono" pitchFamily="2" charset="0"/>
              </a:rPr>
              <a:t>//C++20</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template</a:t>
            </a:r>
            <a:r>
              <a:rPr lang="en-IN" sz="1600" b="0" i="0" u="none" strike="noStrike" baseline="0">
                <a:solidFill>
                  <a:srgbClr val="FFFFFF"/>
                </a:solidFill>
                <a:latin typeface="JetBrains Mono" pitchFamily="2" charset="0"/>
              </a:rPr>
              <a:t>&lt;</a:t>
            </a:r>
            <a:r>
              <a:rPr lang="en-IN" sz="1600" b="0" i="0" u="none" strike="noStrike" baseline="0" err="1">
                <a:solidFill>
                  <a:srgbClr val="D5A2DF"/>
                </a:solidFill>
                <a:latin typeface="JetBrains Mono" pitchFamily="2" charset="0"/>
              </a:rPr>
              <a:t>typename</a:t>
            </a:r>
            <a:r>
              <a:rPr lang="en-IN" sz="1600" b="0" i="0" u="none" strike="noStrike" baseline="0">
                <a:solidFill>
                  <a:srgbClr val="DCDCDC"/>
                </a:solidFill>
                <a:latin typeface="Cambria" panose="02040503050406030204" pitchFamily="18" charset="0"/>
              </a:rPr>
              <a:t> </a:t>
            </a:r>
            <a:r>
              <a:rPr lang="en-IN" sz="1600" b="0" i="0" u="none" strike="noStrike" baseline="0">
                <a:solidFill>
                  <a:srgbClr val="556B2F"/>
                </a:solidFill>
                <a:latin typeface="JetBrains Mono" pitchFamily="2" charset="0"/>
              </a:rPr>
              <a:t>T</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D5A2DF"/>
                </a:solidFill>
                <a:latin typeface="JetBrains Mono" pitchFamily="2" charset="0"/>
              </a:rPr>
              <a:t>typename</a:t>
            </a:r>
            <a:r>
              <a:rPr lang="en-IN" sz="1600" b="0" i="0" u="none" strike="noStrike" baseline="0">
                <a:solidFill>
                  <a:srgbClr val="FFFFFF"/>
                </a:solidFill>
                <a:latin typeface="JetBrains Mono" pitchFamily="2" charset="0"/>
              </a:rPr>
              <a:t>...</a:t>
            </a:r>
            <a:r>
              <a:rPr lang="en-IN" sz="1600" b="0" i="0" u="none" strike="noStrike" baseline="0" err="1">
                <a:solidFill>
                  <a:srgbClr val="556B2F"/>
                </a:solidFill>
                <a:latin typeface="JetBrains Mono" pitchFamily="2" charset="0"/>
              </a:rPr>
              <a:t>Args</a:t>
            </a:r>
            <a:r>
              <a:rPr lang="en-IN" sz="1600" b="0" i="0" u="none" strike="noStrike" baseline="0">
                <a:solidFill>
                  <a:srgbClr val="FFFFFF"/>
                </a:solidFill>
                <a:latin typeface="JetBrains Mono" pitchFamily="2" charset="0"/>
              </a:rPr>
              <a:t>&gt;</a:t>
            </a:r>
            <a:endParaRPr lang="en-IN" sz="1600" b="0" i="0" u="none" strike="noStrike" baseline="0">
              <a:solidFill>
                <a:srgbClr val="DCDCDC"/>
              </a:solidFill>
              <a:latin typeface="JetBrains Mono" pitchFamily="2" charset="0"/>
            </a:endParaRPr>
          </a:p>
          <a:p>
            <a:pPr marR="0" algn="l" rtl="0"/>
            <a:r>
              <a:rPr lang="en-US" sz="1600" b="0" i="0" u="none" strike="noStrike" baseline="0">
                <a:solidFill>
                  <a:srgbClr val="FFFFFF"/>
                </a:solidFill>
                <a:latin typeface="JetBrains Mono" pitchFamily="2" charset="0"/>
              </a:rPr>
              <a:t>[[</a:t>
            </a:r>
            <a:r>
              <a:rPr lang="en-US" sz="1600" b="0" i="0" u="none" strike="noStrike" baseline="0" err="1">
                <a:solidFill>
                  <a:srgbClr val="DCDCDC"/>
                </a:solidFill>
                <a:latin typeface="JetBrains Mono" pitchFamily="2" charset="0"/>
              </a:rPr>
              <a:t>nodiscard</a:t>
            </a:r>
            <a:r>
              <a:rPr lang="en-US" sz="1600" b="0" i="0" u="none" strike="noStrike" baseline="0">
                <a:solidFill>
                  <a:srgbClr val="FFFFFF"/>
                </a:solidFill>
                <a:latin typeface="JetBrains Mono" pitchFamily="2" charset="0"/>
              </a:rPr>
              <a:t>(</a:t>
            </a:r>
            <a:r>
              <a:rPr lang="en-US" sz="1600" b="0" i="0" u="none" strike="noStrike" baseline="0">
                <a:solidFill>
                  <a:srgbClr val="A31515"/>
                </a:solidFill>
                <a:latin typeface="JetBrains Mono" pitchFamily="2" charset="0"/>
              </a:rPr>
              <a:t>"</a:t>
            </a:r>
            <a:r>
              <a:rPr lang="en-US" sz="1600" b="0" i="0" u="none" strike="noStrike" baseline="0">
                <a:solidFill>
                  <a:srgbClr val="C3E88D"/>
                </a:solidFill>
                <a:latin typeface="JetBrains Mono" pitchFamily="2" charset="0"/>
              </a:rPr>
              <a:t>memory</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allocated</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on</a:t>
            </a:r>
            <a:r>
              <a:rPr lang="en-US" sz="1600" b="0" i="0" u="none" strike="noStrike" baseline="0">
                <a:solidFill>
                  <a:srgbClr val="C3E88D"/>
                </a:solidFill>
                <a:latin typeface="Cambria" panose="02040503050406030204" pitchFamily="18" charset="0"/>
              </a:rPr>
              <a:t> </a:t>
            </a:r>
            <a:r>
              <a:rPr lang="en-US" sz="1600" b="0" i="0" u="none" strike="noStrike" baseline="0">
                <a:solidFill>
                  <a:srgbClr val="C3E88D"/>
                </a:solidFill>
                <a:latin typeface="JetBrains Mono" pitchFamily="2" charset="0"/>
              </a:rPr>
              <a:t>heap</a:t>
            </a:r>
            <a:r>
              <a:rPr lang="en-US" sz="1600" b="0" i="0" u="none" strike="noStrike" baseline="0">
                <a:solidFill>
                  <a:srgbClr val="A31515"/>
                </a:solidFill>
                <a:latin typeface="JetBrains Mono" pitchFamily="2" charset="0"/>
              </a:rPr>
              <a:t>"</a:t>
            </a:r>
            <a:r>
              <a:rPr lang="en-US" sz="1600" b="0" i="0" u="none" strike="noStrike" baseline="0">
                <a:solidFill>
                  <a:srgbClr val="FFFFFF"/>
                </a:solidFill>
                <a:latin typeface="JetBrains Mono" pitchFamily="2" charset="0"/>
              </a:rPr>
              <a:t>)]]</a:t>
            </a:r>
            <a:r>
              <a:rPr lang="en-US" sz="1600" b="0" i="0" u="none" strike="noStrike" baseline="0">
                <a:solidFill>
                  <a:srgbClr val="556B2F"/>
                </a:solidFill>
                <a:latin typeface="JetBrains Mono" pitchFamily="2" charset="0"/>
              </a:rPr>
              <a:t>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7B6FC4"/>
                </a:solidFill>
                <a:latin typeface="JetBrains Mono" pitchFamily="2" charset="0"/>
              </a:rPr>
              <a:t>Create</a:t>
            </a:r>
            <a:r>
              <a:rPr lang="en-US" sz="1600" b="0" i="0" u="none" strike="noStrike" baseline="0">
                <a:solidFill>
                  <a:srgbClr val="FFFFFF"/>
                </a:solidFill>
                <a:latin typeface="JetBrains Mono" pitchFamily="2" charset="0"/>
              </a:rPr>
              <a:t>(</a:t>
            </a:r>
            <a:r>
              <a:rPr lang="en-US" sz="1600" b="0" i="0" u="none" strike="noStrike" baseline="0" err="1">
                <a:solidFill>
                  <a:srgbClr val="556B2F"/>
                </a:solidFill>
                <a:latin typeface="JetBrains Mono" pitchFamily="2" charset="0"/>
              </a:rPr>
              <a:t>Args</a:t>
            </a:r>
            <a:r>
              <a:rPr lang="en-US" sz="1600" b="0" i="0" u="none" strike="noStrike" baseline="0">
                <a:solidFill>
                  <a:srgbClr val="FFFFFF"/>
                </a:solidFill>
                <a:latin typeface="JetBrains Mono" pitchFamily="2" charset="0"/>
              </a:rPr>
              <a:t>&amp;&amp;...</a:t>
            </a:r>
            <a:r>
              <a:rPr lang="en-US" sz="1600" b="0" i="0" u="none" strike="noStrike" baseline="0" err="1">
                <a:solidFill>
                  <a:srgbClr val="C8C8C8"/>
                </a:solidFill>
                <a:latin typeface="JetBrains Mono" pitchFamily="2" charset="0"/>
              </a:rPr>
              <a:t>args</a:t>
            </a:r>
            <a:r>
              <a:rPr lang="en-US" sz="1600" b="0" i="0" u="none" strike="noStrike" baseline="0">
                <a:solidFill>
                  <a:srgbClr val="FFFFFF"/>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US" sz="1600" b="0" i="0" u="none" strike="noStrike" baseline="0">
                <a:solidFill>
                  <a:srgbClr val="DCDCDC"/>
                </a:solidFill>
                <a:latin typeface="JetBrains Mono" pitchFamily="2" charset="0"/>
              </a:rPr>
              <a:t>	</a:t>
            </a:r>
            <a:r>
              <a:rPr lang="en-US" sz="1600" b="0" i="0" u="none" strike="noStrike" baseline="0">
                <a:solidFill>
                  <a:srgbClr val="6B6BE9"/>
                </a:solidFill>
                <a:latin typeface="JetBrains Mono" pitchFamily="2" charset="0"/>
              </a:rPr>
              <a:t>return</a:t>
            </a:r>
            <a:r>
              <a:rPr lang="en-US" sz="1600" b="0" i="0" u="none" strike="noStrike" baseline="0">
                <a:solidFill>
                  <a:srgbClr val="DCDCDC"/>
                </a:solidFill>
                <a:latin typeface="Cambria" panose="02040503050406030204" pitchFamily="18" charset="0"/>
              </a:rPr>
              <a:t> </a:t>
            </a:r>
            <a:r>
              <a:rPr lang="en-US" sz="1600" b="0" i="0" u="none" strike="noStrike" baseline="0">
                <a:solidFill>
                  <a:srgbClr val="D5A2DF"/>
                </a:solidFill>
                <a:latin typeface="JetBrains Mono" pitchFamily="2" charset="0"/>
              </a:rPr>
              <a:t>new</a:t>
            </a:r>
            <a:r>
              <a:rPr lang="en-US" sz="1600" b="0" i="0" u="none" strike="noStrike" baseline="0">
                <a:solidFill>
                  <a:srgbClr val="DCDCDC"/>
                </a:solidFill>
                <a:latin typeface="Cambria" panose="02040503050406030204" pitchFamily="18" charset="0"/>
              </a:rPr>
              <a:t> </a:t>
            </a:r>
            <a:r>
              <a:rPr lang="en-US" sz="1600" b="0" i="0" u="none" strike="noStrike" baseline="0">
                <a:solidFill>
                  <a:srgbClr val="556B2F"/>
                </a:solidFill>
                <a:latin typeface="JetBrains Mono" pitchFamily="2" charset="0"/>
              </a:rPr>
              <a:t>T</a:t>
            </a:r>
            <a:r>
              <a:rPr lang="en-US" sz="1600" b="0" i="0" u="none" strike="noStrike" baseline="0">
                <a:solidFill>
                  <a:srgbClr val="008B8B"/>
                </a:solidFill>
                <a:latin typeface="JetBrains Mono" pitchFamily="2" charset="0"/>
              </a:rPr>
              <a:t>{</a:t>
            </a:r>
            <a:r>
              <a:rPr lang="en-US" sz="1600" b="0" i="0" u="none" strike="noStrike" baseline="0">
                <a:solidFill>
                  <a:srgbClr val="CAC751"/>
                </a:solidFill>
                <a:latin typeface="JetBrains Mono" pitchFamily="2" charset="0"/>
              </a:rPr>
              <a:t>std</a:t>
            </a:r>
            <a:r>
              <a:rPr lang="en-US" sz="1600" b="0" i="0" u="none" strike="noStrike" baseline="0">
                <a:solidFill>
                  <a:srgbClr val="FFFFFF"/>
                </a:solidFill>
                <a:latin typeface="JetBrains Mono" pitchFamily="2" charset="0"/>
              </a:rPr>
              <a:t>::</a:t>
            </a:r>
            <a:r>
              <a:rPr lang="en-US" sz="1600" b="0" i="0" u="none" strike="noStrike" baseline="0">
                <a:solidFill>
                  <a:srgbClr val="7B6FC4"/>
                </a:solidFill>
                <a:latin typeface="JetBrains Mono" pitchFamily="2" charset="0"/>
              </a:rPr>
              <a:t>forward</a:t>
            </a:r>
            <a:r>
              <a:rPr lang="en-US" sz="1600" b="0" i="0" u="none" strike="noStrike" baseline="0">
                <a:solidFill>
                  <a:srgbClr val="FFFFFF"/>
                </a:solidFill>
                <a:latin typeface="JetBrains Mono" pitchFamily="2" charset="0"/>
              </a:rPr>
              <a:t>&lt;</a:t>
            </a:r>
            <a:r>
              <a:rPr lang="en-US" sz="1600" b="0" i="0" u="none" strike="noStrike" baseline="0" err="1">
                <a:solidFill>
                  <a:srgbClr val="556B2F"/>
                </a:solidFill>
                <a:latin typeface="JetBrains Mono" pitchFamily="2" charset="0"/>
              </a:rPr>
              <a:t>Args</a:t>
            </a:r>
            <a:r>
              <a:rPr lang="en-US" sz="1600" b="0" i="0" u="none" strike="noStrike" baseline="0">
                <a:solidFill>
                  <a:srgbClr val="FFFFFF"/>
                </a:solidFill>
                <a:latin typeface="JetBrains Mono" pitchFamily="2" charset="0"/>
              </a:rPr>
              <a:t>&gt;(</a:t>
            </a:r>
            <a:r>
              <a:rPr lang="en-US" sz="1600" b="0" i="0" u="none" strike="noStrike" baseline="0" err="1">
                <a:solidFill>
                  <a:srgbClr val="C8C8C8"/>
                </a:solidFill>
                <a:latin typeface="JetBrains Mono" pitchFamily="2" charset="0"/>
              </a:rPr>
              <a:t>args</a:t>
            </a:r>
            <a:r>
              <a:rPr lang="en-US" sz="1600" b="0" i="0" u="none" strike="noStrike" baseline="0">
                <a:solidFill>
                  <a:srgbClr val="FFFFFF"/>
                </a:solidFill>
                <a:latin typeface="JetBrains Mono" pitchFamily="2" charset="0"/>
              </a:rPr>
              <a:t>)...</a:t>
            </a:r>
            <a:r>
              <a:rPr lang="en-US" sz="1600" b="0" i="0" u="none" strike="noStrike" baseline="0">
                <a:solidFill>
                  <a:srgbClr val="008B8B"/>
                </a:solidFill>
                <a:latin typeface="JetBrains Mono" pitchFamily="2" charset="0"/>
              </a:rPr>
              <a:t>}</a:t>
            </a:r>
            <a:r>
              <a:rPr lang="en-US" sz="1600" b="0" i="0" u="none" strike="noStrike" baseline="0">
                <a:solidFill>
                  <a:srgbClr val="DCDCDC"/>
                </a:solidFill>
                <a:latin typeface="Cambria" panose="02040503050406030204" pitchFamily="18" charset="0"/>
              </a:rPr>
              <a:t> </a:t>
            </a:r>
            <a:r>
              <a:rPr lang="en-US" sz="1600" b="0" i="0" u="none" strike="noStrike" baseline="0">
                <a:solidFill>
                  <a:srgbClr val="FFFFFF"/>
                </a:solidFill>
                <a:latin typeface="JetBrains Mono" pitchFamily="2" charset="0"/>
              </a:rPr>
              <a:t>;</a:t>
            </a:r>
            <a:endParaRPr lang="en-US"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400" b="0" i="1" u="none" strike="noStrike" baseline="0">
                <a:solidFill>
                  <a:srgbClr val="7E7E7E"/>
                </a:solidFill>
                <a:latin typeface="JetBrains Mono" pitchFamily="2" charset="0"/>
              </a:rPr>
              <a:t>//C++17</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5A2DF"/>
                </a:solidFill>
                <a:latin typeface="JetBrains Mono" pitchFamily="2" charset="0"/>
              </a:rPr>
              <a:t>struct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r>
              <a:rPr lang="en-IN" sz="1600" b="0" i="0" u="none" strike="noStrike" baseline="0" err="1">
                <a:solidFill>
                  <a:srgbClr val="DCDCDC"/>
                </a:solidFill>
                <a:latin typeface="JetBrains Mono" pitchFamily="2" charset="0"/>
              </a:rPr>
              <a:t>nodiscard</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008B8B"/>
                </a:solidFill>
                <a:latin typeface="JetBrains Mono" pitchFamily="2" charset="0"/>
              </a:rPr>
              <a:t>ErrorCode</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p>
          <a:p>
            <a:pPr marR="0" algn="l" rtl="0"/>
            <a:r>
              <a:rPr lang="en-IN" sz="1600" b="0" i="0" u="none" strike="noStrike" baseline="0" err="1">
                <a:solidFill>
                  <a:srgbClr val="008B8B"/>
                </a:solidFill>
                <a:latin typeface="JetBrains Mono" pitchFamily="2" charset="0"/>
              </a:rPr>
              <a:t>ErrorCode</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7B6FC4"/>
                </a:solidFill>
                <a:latin typeface="JetBrains Mono" pitchFamily="2" charset="0"/>
              </a:rPr>
              <a:t>WriteStream</a:t>
            </a:r>
            <a:r>
              <a:rPr lang="en-IN" sz="1600" b="0" i="0" u="none" strike="noStrike" baseline="0">
                <a:solidFill>
                  <a:srgbClr val="FFFFFF"/>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DCDCDC"/>
                </a:solidFill>
                <a:latin typeface="JetBrains Mono" pitchFamily="2" charset="0"/>
              </a:rPr>
              <a:t>	</a:t>
            </a:r>
            <a:r>
              <a:rPr lang="en-IN" sz="1600" b="0" i="0" u="none" strike="noStrike" baseline="0">
                <a:solidFill>
                  <a:srgbClr val="6B6BE9"/>
                </a:solidFill>
                <a:latin typeface="JetBrains Mono" pitchFamily="2" charset="0"/>
              </a:rPr>
              <a:t>return</a:t>
            </a:r>
            <a:r>
              <a:rPr lang="en-IN" sz="1600" b="0" i="0" u="none" strike="noStrike" baseline="0">
                <a:solidFill>
                  <a:srgbClr val="DCDCDC"/>
                </a:solidFill>
                <a:latin typeface="Cambria" panose="02040503050406030204" pitchFamily="18" charset="0"/>
              </a:rPr>
              <a:t> </a:t>
            </a:r>
            <a:r>
              <a:rPr lang="en-IN" sz="1600" b="0" i="0" u="none" strike="noStrike" baseline="0" err="1">
                <a:solidFill>
                  <a:srgbClr val="008B8B"/>
                </a:solidFill>
                <a:latin typeface="JetBrains Mono" pitchFamily="2" charset="0"/>
              </a:rPr>
              <a:t>ErrorCode</a:t>
            </a:r>
            <a:r>
              <a:rPr lang="en-IN" sz="1600" b="0" i="0" u="none" strike="noStrike" baseline="0">
                <a:solidFill>
                  <a:srgbClr val="008B8B"/>
                </a:solidFill>
                <a:latin typeface="JetBrains Mono" pitchFamily="2" charset="0"/>
              </a:rPr>
              <a:t>{}</a:t>
            </a:r>
            <a:r>
              <a:rPr lang="en-IN" sz="1600" b="0" i="0" u="none" strike="noStrike" baseline="0">
                <a:solidFill>
                  <a:srgbClr val="DCDCDC"/>
                </a:solidFill>
                <a:latin typeface="Cambria" panose="02040503050406030204" pitchFamily="18" charset="0"/>
              </a:rPr>
              <a:t> </a:t>
            </a:r>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r>
              <a:rPr lang="en-IN" sz="1600" b="0" i="0" u="none" strike="noStrike" baseline="0">
                <a:solidFill>
                  <a:srgbClr val="FFFFFF"/>
                </a:solidFill>
                <a:latin typeface="JetBrains Mono" pitchFamily="2" charset="0"/>
              </a:rPr>
              <a:t>}</a:t>
            </a:r>
            <a:endParaRPr lang="en-IN" sz="1600" b="0" i="0" u="none" strike="noStrike" baseline="0">
              <a:solidFill>
                <a:srgbClr val="DCDCDC"/>
              </a:solidFill>
              <a:latin typeface="JetBrains Mono" pitchFamily="2" charset="0"/>
            </a:endParaRPr>
          </a:p>
          <a:p>
            <a:pPr marR="0" algn="l" rtl="0"/>
            <a:endParaRPr lang="en-IN" sz="1400" b="0" i="0" u="none" strike="noStrike" baseline="0">
              <a:latin typeface="Times New Roman" panose="02020603050405020304" pitchFamily="18" charset="0"/>
            </a:endParaRPr>
          </a:p>
        </p:txBody>
      </p:sp>
    </p:spTree>
    <p:extLst>
      <p:ext uri="{BB962C8B-B14F-4D97-AF65-F5344CB8AC3E}">
        <p14:creationId xmlns:p14="http://schemas.microsoft.com/office/powerpoint/2010/main" val="49406543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E978-9733-4C72-9FBE-467E0E85FA8F}"/>
              </a:ext>
            </a:extLst>
          </p:cNvPr>
          <p:cNvSpPr>
            <a:spLocks noGrp="1"/>
          </p:cNvSpPr>
          <p:nvPr>
            <p:ph type="title"/>
          </p:nvPr>
        </p:nvSpPr>
        <p:spPr/>
        <p:txBody>
          <a:bodyPr/>
          <a:lstStyle/>
          <a:p>
            <a:r>
              <a:rPr lang="en-US"/>
              <a:t>Example</a:t>
            </a:r>
            <a:endParaRPr lang="en-IN"/>
          </a:p>
        </p:txBody>
      </p:sp>
      <p:sp>
        <p:nvSpPr>
          <p:cNvPr id="4" name="TextBox 3">
            <a:extLst>
              <a:ext uri="{FF2B5EF4-FFF2-40B4-BE49-F238E27FC236}">
                <a16:creationId xmlns:a16="http://schemas.microsoft.com/office/drawing/2014/main" id="{52A08393-5DAB-4D37-ABAC-2B0223FE536E}"/>
              </a:ext>
            </a:extLst>
          </p:cNvPr>
          <p:cNvSpPr txBox="1"/>
          <p:nvPr/>
        </p:nvSpPr>
        <p:spPr>
          <a:xfrm>
            <a:off x="481913" y="1458153"/>
            <a:ext cx="7574692" cy="5170646"/>
          </a:xfrm>
          <a:prstGeom prst="rect">
            <a:avLst/>
          </a:prstGeom>
          <a:solidFill>
            <a:schemeClr val="bg1">
              <a:lumMod val="95000"/>
              <a:lumOff val="5000"/>
            </a:schemeClr>
          </a:solidFill>
        </p:spPr>
        <p:txBody>
          <a:bodyPr wrap="square">
            <a:spAutoFit/>
          </a:bodyPr>
          <a:lstStyle/>
          <a:p>
            <a:pPr marR="0" algn="l" rtl="0"/>
            <a:r>
              <a:rPr lang="en-IN" sz="1400" b="0" i="0" u="none" strike="noStrike" baseline="0">
                <a:solidFill>
                  <a:srgbClr val="D5A2DF"/>
                </a:solidFill>
                <a:latin typeface="JetBrains Mono" pitchFamily="2" charset="0"/>
              </a:rPr>
              <a:t>struct</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008B8B"/>
                </a:solidFill>
                <a:latin typeface="JetBrains Mono" pitchFamily="2" charset="0"/>
              </a:rPr>
              <a:t>DbInfo</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US" sz="1400" b="0" i="0" u="none" strike="noStrike" baseline="0">
                <a:solidFill>
                  <a:srgbClr val="FFFFFF"/>
                </a:solidFill>
                <a:latin typeface="JetBrains Mono" pitchFamily="2" charset="0"/>
              </a:rPr>
              <a:t>[[</a:t>
            </a:r>
            <a:r>
              <a:rPr lang="en-US" sz="1400" b="0" i="0" u="none" strike="noStrike" baseline="0" err="1">
                <a:solidFill>
                  <a:srgbClr val="DCDCDC"/>
                </a:solidFill>
                <a:latin typeface="JetBrains Mono" pitchFamily="2" charset="0"/>
              </a:rPr>
              <a:t>nodiscard</a:t>
            </a:r>
            <a:r>
              <a:rPr lang="en-US" sz="1400" b="0" i="0" u="none" strike="noStrike" baseline="0">
                <a:solidFill>
                  <a:srgbClr val="FFFFFF"/>
                </a:solidFill>
                <a:latin typeface="JetBrains Mono" pitchFamily="2" charset="0"/>
              </a:rPr>
              <a:t>(</a:t>
            </a:r>
            <a:r>
              <a:rPr lang="en-US" sz="1400" b="0" i="0" u="none" strike="noStrike" baseline="0">
                <a:solidFill>
                  <a:srgbClr val="A31515"/>
                </a:solidFill>
                <a:latin typeface="JetBrains Mono" pitchFamily="2" charset="0"/>
              </a:rPr>
              <a:t>"</a:t>
            </a:r>
            <a:r>
              <a:rPr lang="en-US" sz="1400" b="0" i="0" u="none" strike="noStrike" baseline="0" err="1">
                <a:solidFill>
                  <a:srgbClr val="C3E88D"/>
                </a:solidFill>
                <a:latin typeface="JetBrains Mono" pitchFamily="2" charset="0"/>
              </a:rPr>
              <a:t>DbInfo</a:t>
            </a:r>
            <a:r>
              <a:rPr lang="en-US" sz="1400" b="0" i="0" u="none" strike="noStrike" baseline="0">
                <a:solidFill>
                  <a:srgbClr val="C3E88D"/>
                </a:solidFill>
                <a:latin typeface="Cambria" panose="02040503050406030204" pitchFamily="18" charset="0"/>
              </a:rPr>
              <a:t> </a:t>
            </a:r>
            <a:r>
              <a:rPr lang="en-US" sz="1400" b="0" i="0" u="none" strike="noStrike" baseline="0">
                <a:solidFill>
                  <a:srgbClr val="C3E88D"/>
                </a:solidFill>
                <a:latin typeface="JetBrains Mono" pitchFamily="2" charset="0"/>
              </a:rPr>
              <a:t>object</a:t>
            </a:r>
            <a:r>
              <a:rPr lang="en-US" sz="1400" b="0" i="0" u="none" strike="noStrike" baseline="0">
                <a:solidFill>
                  <a:srgbClr val="C3E88D"/>
                </a:solidFill>
                <a:latin typeface="Cambria" panose="02040503050406030204" pitchFamily="18" charset="0"/>
              </a:rPr>
              <a:t> </a:t>
            </a:r>
            <a:r>
              <a:rPr lang="en-US" sz="1400" b="0" i="0" u="none" strike="noStrike" baseline="0">
                <a:solidFill>
                  <a:srgbClr val="C3E88D"/>
                </a:solidFill>
                <a:latin typeface="JetBrains Mono" pitchFamily="2" charset="0"/>
              </a:rPr>
              <a:t>not</a:t>
            </a:r>
            <a:r>
              <a:rPr lang="en-US" sz="1400" b="0" i="0" u="none" strike="noStrike" baseline="0">
                <a:solidFill>
                  <a:srgbClr val="C3E88D"/>
                </a:solidFill>
                <a:latin typeface="Cambria" panose="02040503050406030204" pitchFamily="18" charset="0"/>
              </a:rPr>
              <a:t> </a:t>
            </a:r>
            <a:r>
              <a:rPr lang="en-US" sz="1400" b="0" i="0" u="none" strike="noStrike" baseline="0">
                <a:solidFill>
                  <a:srgbClr val="C3E88D"/>
                </a:solidFill>
                <a:latin typeface="JetBrains Mono" pitchFamily="2" charset="0"/>
              </a:rPr>
              <a:t>used</a:t>
            </a:r>
            <a:r>
              <a:rPr lang="en-US" sz="1400" b="0" i="0" u="none" strike="noStrike" baseline="0">
                <a:solidFill>
                  <a:srgbClr val="A31515"/>
                </a:solidFill>
                <a:latin typeface="JetBrains Mono" pitchFamily="2" charset="0"/>
              </a:rPr>
              <a:t>"</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err="1">
                <a:solidFill>
                  <a:srgbClr val="82B7E1"/>
                </a:solidFill>
                <a:latin typeface="JetBrains Mono" pitchFamily="2" charset="0"/>
              </a:rPr>
              <a:t>DbInfo</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US" sz="1400" b="0" i="0" u="none" strike="noStrike" baseline="0">
                <a:solidFill>
                  <a:srgbClr val="FFFFFF"/>
                </a:solidFill>
                <a:latin typeface="JetBrains Mono" pitchFamily="2" charset="0"/>
              </a:rPr>
              <a:t>[[</a:t>
            </a:r>
            <a:r>
              <a:rPr lang="en-US" sz="1400" b="0" i="0" u="none" strike="noStrike" baseline="0" err="1">
                <a:solidFill>
                  <a:srgbClr val="DCDCDC"/>
                </a:solidFill>
                <a:latin typeface="JetBrains Mono" pitchFamily="2" charset="0"/>
              </a:rPr>
              <a:t>nodiscard</a:t>
            </a:r>
            <a:r>
              <a:rPr lang="en-US" sz="1400" b="0" i="0" u="none" strike="noStrike" baseline="0">
                <a:solidFill>
                  <a:srgbClr val="FFFFFF"/>
                </a:solidFill>
                <a:latin typeface="JetBrains Mono" pitchFamily="2" charset="0"/>
              </a:rPr>
              <a:t>(</a:t>
            </a:r>
            <a:r>
              <a:rPr lang="en-US" sz="1400" b="0" i="0" u="none" strike="noStrike" baseline="0">
                <a:solidFill>
                  <a:srgbClr val="A31515"/>
                </a:solidFill>
                <a:latin typeface="JetBrains Mono" pitchFamily="2" charset="0"/>
              </a:rPr>
              <a:t>"</a:t>
            </a:r>
            <a:r>
              <a:rPr lang="en-US" sz="1400" b="0" i="0" u="none" strike="noStrike" baseline="0" err="1">
                <a:solidFill>
                  <a:srgbClr val="C3E88D"/>
                </a:solidFill>
                <a:latin typeface="JetBrains Mono" pitchFamily="2" charset="0"/>
              </a:rPr>
              <a:t>Potentional</a:t>
            </a:r>
            <a:r>
              <a:rPr lang="en-US" sz="1400" b="0" i="0" u="none" strike="noStrike" baseline="0">
                <a:solidFill>
                  <a:srgbClr val="C3E88D"/>
                </a:solidFill>
                <a:latin typeface="Cambria" panose="02040503050406030204" pitchFamily="18" charset="0"/>
              </a:rPr>
              <a:t> </a:t>
            </a:r>
            <a:r>
              <a:rPr lang="en-US" sz="1400" b="0" i="0" u="none" strike="noStrike" baseline="0">
                <a:solidFill>
                  <a:srgbClr val="C3E88D"/>
                </a:solidFill>
                <a:latin typeface="JetBrains Mono" pitchFamily="2" charset="0"/>
              </a:rPr>
              <a:t>memory</a:t>
            </a:r>
            <a:r>
              <a:rPr lang="en-US" sz="1400" b="0" i="0" u="none" strike="noStrike" baseline="0">
                <a:solidFill>
                  <a:srgbClr val="C3E88D"/>
                </a:solidFill>
                <a:latin typeface="Cambria" panose="02040503050406030204" pitchFamily="18" charset="0"/>
              </a:rPr>
              <a:t> </a:t>
            </a:r>
            <a:r>
              <a:rPr lang="en-US" sz="1400" b="0" i="0" u="none" strike="noStrike" baseline="0">
                <a:solidFill>
                  <a:srgbClr val="C3E88D"/>
                </a:solidFill>
                <a:latin typeface="JetBrains Mono" pitchFamily="2" charset="0"/>
              </a:rPr>
              <a:t>leak</a:t>
            </a:r>
            <a:r>
              <a:rPr lang="en-US" sz="1400" b="0" i="0" u="none" strike="noStrike" baseline="0">
                <a:solidFill>
                  <a:srgbClr val="A31515"/>
                </a:solidFill>
                <a:latin typeface="JetBrains Mono" pitchFamily="2" charset="0"/>
              </a:rPr>
              <a:t>"</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5A2DF"/>
                </a:solidFill>
                <a:latin typeface="JetBrains Mono" pitchFamily="2" charset="0"/>
              </a:rPr>
              <a:t>void</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err="1">
                <a:solidFill>
                  <a:srgbClr val="7B6FC4"/>
                </a:solidFill>
                <a:latin typeface="JetBrains Mono" pitchFamily="2" charset="0"/>
              </a:rPr>
              <a:t>RawAlloc</a:t>
            </a:r>
            <a:r>
              <a:rPr lang="en-US" sz="1400" b="0" i="0" u="none" strike="noStrike" baseline="0">
                <a:solidFill>
                  <a:srgbClr val="FFFFFF"/>
                </a:solidFill>
                <a:latin typeface="JetBrains Mono" pitchFamily="2" charset="0"/>
              </a:rPr>
              <a:t>(</a:t>
            </a:r>
            <a:r>
              <a:rPr lang="en-US" sz="1400" b="0" i="0" u="none" strike="noStrike" baseline="0" err="1">
                <a:solidFill>
                  <a:srgbClr val="008B8B"/>
                </a:solidFill>
                <a:latin typeface="JetBrains Mono" pitchFamily="2" charset="0"/>
              </a:rPr>
              <a:t>size_t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C8C8C8"/>
                </a:solidFill>
                <a:latin typeface="JetBrains Mono" pitchFamily="2" charset="0"/>
              </a:rPr>
              <a:t>size</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return</a:t>
            </a:r>
            <a:r>
              <a:rPr lang="en-IN" sz="1400" b="0" i="0" u="none" strike="noStrike" baseline="0">
                <a:solidFill>
                  <a:srgbClr val="DCDCDC"/>
                </a:solidFill>
                <a:latin typeface="Cambria" panose="02040503050406030204" pitchFamily="18" charset="0"/>
              </a:rPr>
              <a:t> </a:t>
            </a:r>
            <a:r>
              <a:rPr lang="en-IN" sz="1400" b="0" i="0" u="none" strike="noStrike" baseline="0">
                <a:solidFill>
                  <a:srgbClr val="7B6FC4"/>
                </a:solidFill>
                <a:latin typeface="JetBrains Mono" pitchFamily="2" charset="0"/>
              </a:rPr>
              <a:t>operator</a:t>
            </a:r>
            <a:r>
              <a:rPr lang="en-IN" sz="1400" b="0" i="0" u="none" strike="noStrike" baseline="0">
                <a:solidFill>
                  <a:srgbClr val="7B6FC4"/>
                </a:solidFill>
                <a:latin typeface="Cambria" panose="02040503050406030204" pitchFamily="18" charset="0"/>
              </a:rPr>
              <a:t> </a:t>
            </a:r>
            <a:r>
              <a:rPr lang="en-IN" sz="1400" b="0" i="0" u="none" strike="noStrike" baseline="0">
                <a:solidFill>
                  <a:srgbClr val="7B6FC4"/>
                </a:solidFill>
                <a:latin typeface="JetBrains Mono" pitchFamily="2" charset="0"/>
              </a:rPr>
              <a:t>new</a:t>
            </a:r>
            <a:r>
              <a:rPr lang="en-IN" sz="1400" b="0" i="0" u="none" strike="noStrike" baseline="0">
                <a:solidFill>
                  <a:srgbClr val="FFFFFF"/>
                </a:solidFill>
                <a:latin typeface="JetBrains Mono" pitchFamily="2" charset="0"/>
              </a:rPr>
              <a:t>(</a:t>
            </a:r>
            <a:r>
              <a:rPr lang="en-IN" sz="1400" b="0" i="0" u="none" strike="noStrike" baseline="0">
                <a:solidFill>
                  <a:srgbClr val="C8C8C8"/>
                </a:solidFill>
                <a:latin typeface="JetBrains Mono" pitchFamily="2" charset="0"/>
              </a:rPr>
              <a:t>size</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US" sz="1400" b="0" i="0" u="none" strike="noStrike" baseline="0">
                <a:solidFill>
                  <a:srgbClr val="FFFFFF"/>
                </a:solidFill>
                <a:latin typeface="JetBrains Mono" pitchFamily="2" charset="0"/>
              </a:rPr>
              <a:t>[[</a:t>
            </a:r>
            <a:r>
              <a:rPr lang="en-US" sz="1400" b="0" i="0" u="none" strike="noStrike" baseline="0" err="1">
                <a:solidFill>
                  <a:srgbClr val="DCDCDC"/>
                </a:solidFill>
                <a:latin typeface="JetBrains Mono" pitchFamily="2" charset="0"/>
              </a:rPr>
              <a:t>nodiscard</a:t>
            </a:r>
            <a:r>
              <a:rPr lang="en-US" sz="1400" b="0" i="0" u="none" strike="noStrike" baseline="0">
                <a:solidFill>
                  <a:srgbClr val="FFFFFF"/>
                </a:solidFill>
                <a:latin typeface="JetBrains Mono" pitchFamily="2" charset="0"/>
              </a:rPr>
              <a:t>(</a:t>
            </a:r>
            <a:r>
              <a:rPr lang="en-US" sz="1400" b="0" i="0" u="none" strike="noStrike" baseline="0">
                <a:solidFill>
                  <a:srgbClr val="A31515"/>
                </a:solidFill>
                <a:latin typeface="JetBrains Mono" pitchFamily="2" charset="0"/>
              </a:rPr>
              <a:t>"</a:t>
            </a:r>
            <a:r>
              <a:rPr lang="en-US" sz="1400" b="0" i="0" u="none" strike="noStrike" baseline="0">
                <a:solidFill>
                  <a:srgbClr val="C3E88D"/>
                </a:solidFill>
                <a:latin typeface="JetBrains Mono" pitchFamily="2" charset="0"/>
              </a:rPr>
              <a:t>Database</a:t>
            </a:r>
            <a:r>
              <a:rPr lang="en-US" sz="1400" b="0" i="0" u="none" strike="noStrike" baseline="0">
                <a:solidFill>
                  <a:srgbClr val="C3E88D"/>
                </a:solidFill>
                <a:latin typeface="Cambria" panose="02040503050406030204" pitchFamily="18" charset="0"/>
              </a:rPr>
              <a:t> </a:t>
            </a:r>
            <a:r>
              <a:rPr lang="en-US" sz="1400" b="0" i="0" u="none" strike="noStrike" baseline="0">
                <a:solidFill>
                  <a:srgbClr val="C3E88D"/>
                </a:solidFill>
                <a:latin typeface="JetBrains Mono" pitchFamily="2" charset="0"/>
              </a:rPr>
              <a:t>operation</a:t>
            </a:r>
            <a:r>
              <a:rPr lang="en-US" sz="1400" b="0" i="0" u="none" strike="noStrike" baseline="0">
                <a:solidFill>
                  <a:srgbClr val="C3E88D"/>
                </a:solidFill>
                <a:latin typeface="Cambria" panose="02040503050406030204" pitchFamily="18" charset="0"/>
              </a:rPr>
              <a:t> </a:t>
            </a:r>
            <a:r>
              <a:rPr lang="en-US" sz="1400" b="0" i="0" u="none" strike="noStrike" baseline="0">
                <a:solidFill>
                  <a:srgbClr val="C3E88D"/>
                </a:solidFill>
                <a:latin typeface="JetBrains Mono" pitchFamily="2" charset="0"/>
              </a:rPr>
              <a:t>details</a:t>
            </a:r>
            <a:r>
              <a:rPr lang="en-US" sz="1400" b="0" i="0" u="none" strike="noStrike" baseline="0">
                <a:solidFill>
                  <a:srgbClr val="C3E88D"/>
                </a:solidFill>
                <a:latin typeface="Cambria" panose="02040503050406030204" pitchFamily="18" charset="0"/>
              </a:rPr>
              <a:t> </a:t>
            </a:r>
            <a:r>
              <a:rPr lang="en-US" sz="1400" b="0" i="0" u="none" strike="noStrike" baseline="0">
                <a:solidFill>
                  <a:srgbClr val="C3E88D"/>
                </a:solidFill>
                <a:latin typeface="JetBrains Mono" pitchFamily="2" charset="0"/>
              </a:rPr>
              <a:t>lost</a:t>
            </a:r>
            <a:r>
              <a:rPr lang="en-US" sz="1400" b="0" i="0" u="none" strike="noStrike" baseline="0">
                <a:solidFill>
                  <a:srgbClr val="A31515"/>
                </a:solidFill>
                <a:latin typeface="JetBrains Mono" pitchFamily="2" charset="0"/>
              </a:rPr>
              <a:t>"</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err="1">
                <a:solidFill>
                  <a:srgbClr val="008B8B"/>
                </a:solidFill>
                <a:latin typeface="JetBrains Mono" pitchFamily="2" charset="0"/>
              </a:rPr>
              <a:t>DbInfo</a:t>
            </a:r>
            <a:r>
              <a:rPr lang="en-US" sz="1400" b="0" i="0" u="none" strike="noStrike" baseline="0">
                <a:solidFill>
                  <a:srgbClr val="DCDCDC"/>
                </a:solidFill>
                <a:latin typeface="Cambria" panose="02040503050406030204" pitchFamily="18" charset="0"/>
              </a:rPr>
              <a:t> </a:t>
            </a:r>
            <a:r>
              <a:rPr lang="en-US" sz="1400" b="0" i="0" u="none" strike="noStrike" baseline="0">
                <a:solidFill>
                  <a:srgbClr val="7B6FC4"/>
                </a:solidFill>
                <a:latin typeface="JetBrains Mono" pitchFamily="2" charset="0"/>
              </a:rPr>
              <a:t>Get</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008B8B"/>
                </a:solidFill>
                <a:latin typeface="JetBrains Mono" pitchFamily="2" charset="0"/>
              </a:rPr>
              <a:t>DbInfo</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info</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return</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info</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p>
          <a:p>
            <a:pPr marR="0" algn="l" rtl="0"/>
            <a:r>
              <a:rPr lang="en-US" sz="1400" b="0" i="0" u="none" strike="noStrike" baseline="0">
                <a:solidFill>
                  <a:srgbClr val="FFFFFF"/>
                </a:solidFill>
                <a:latin typeface="JetBrains Mono" pitchFamily="2" charset="0"/>
              </a:rPr>
              <a:t>[[</a:t>
            </a:r>
            <a:r>
              <a:rPr lang="en-US" sz="1400" b="0" i="0" u="none" strike="noStrike" baseline="0" err="1">
                <a:solidFill>
                  <a:srgbClr val="DCDCDC"/>
                </a:solidFill>
                <a:latin typeface="JetBrains Mono" pitchFamily="2" charset="0"/>
              </a:rPr>
              <a:t>nodiscard</a:t>
            </a:r>
            <a:r>
              <a:rPr lang="en-US" sz="1400" b="0" i="0" u="none" strike="noStrike" baseline="0">
                <a:solidFill>
                  <a:srgbClr val="FFFFFF"/>
                </a:solidFill>
                <a:latin typeface="JetBrains Mono" pitchFamily="2" charset="0"/>
              </a:rPr>
              <a:t>(</a:t>
            </a:r>
            <a:r>
              <a:rPr lang="en-US" sz="1400" b="0" i="0" u="none" strike="noStrike" baseline="0">
                <a:solidFill>
                  <a:srgbClr val="A31515"/>
                </a:solidFill>
                <a:latin typeface="JetBrains Mono" pitchFamily="2" charset="0"/>
              </a:rPr>
              <a:t>"</a:t>
            </a:r>
            <a:r>
              <a:rPr lang="en-US" sz="1400" b="0" i="0" u="none" strike="noStrike" baseline="0">
                <a:solidFill>
                  <a:srgbClr val="C3E88D"/>
                </a:solidFill>
                <a:latin typeface="JetBrains Mono" pitchFamily="2" charset="0"/>
              </a:rPr>
              <a:t>Token</a:t>
            </a:r>
            <a:r>
              <a:rPr lang="en-US" sz="1400" b="0" i="0" u="none" strike="noStrike" baseline="0">
                <a:solidFill>
                  <a:srgbClr val="C3E88D"/>
                </a:solidFill>
                <a:latin typeface="Cambria" panose="02040503050406030204" pitchFamily="18" charset="0"/>
              </a:rPr>
              <a:t> </a:t>
            </a:r>
            <a:r>
              <a:rPr lang="en-US" sz="1400" b="0" i="0" u="none" strike="noStrike" baseline="0">
                <a:solidFill>
                  <a:srgbClr val="C3E88D"/>
                </a:solidFill>
                <a:latin typeface="JetBrains Mono" pitchFamily="2" charset="0"/>
              </a:rPr>
              <a:t>not</a:t>
            </a:r>
            <a:r>
              <a:rPr lang="en-US" sz="1400" b="0" i="0" u="none" strike="noStrike" baseline="0">
                <a:solidFill>
                  <a:srgbClr val="C3E88D"/>
                </a:solidFill>
                <a:latin typeface="Cambria" panose="02040503050406030204" pitchFamily="18" charset="0"/>
              </a:rPr>
              <a:t> </a:t>
            </a:r>
            <a:r>
              <a:rPr lang="en-US" sz="1400" b="0" i="0" u="none" strike="noStrike" baseline="0">
                <a:solidFill>
                  <a:srgbClr val="C3E88D"/>
                </a:solidFill>
                <a:latin typeface="JetBrains Mono" pitchFamily="2" charset="0"/>
              </a:rPr>
              <a:t>captured</a:t>
            </a:r>
            <a:r>
              <a:rPr lang="en-US" sz="1400" b="0" i="0" u="none" strike="noStrike" baseline="0">
                <a:solidFill>
                  <a:srgbClr val="A31515"/>
                </a:solidFill>
                <a:latin typeface="JetBrains Mono" pitchFamily="2" charset="0"/>
              </a:rPr>
              <a:t>"</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5A2DF"/>
                </a:solidFill>
                <a:latin typeface="JetBrains Mono" pitchFamily="2" charset="0"/>
              </a:rPr>
              <a:t>int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7B6FC4"/>
                </a:solidFill>
                <a:latin typeface="JetBrains Mono" pitchFamily="2" charset="0"/>
              </a:rPr>
              <a:t>Register</a:t>
            </a:r>
            <a:r>
              <a:rPr lang="en-US" sz="1400" b="0" i="0" u="none" strike="noStrike" baseline="0">
                <a:solidFill>
                  <a:srgbClr val="FFFFFF"/>
                </a:solidFill>
                <a:latin typeface="JetBrains Mono" pitchFamily="2" charset="0"/>
              </a:rPr>
              <a:t>()</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return</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78C6C"/>
                </a:solidFill>
                <a:latin typeface="JetBrains Mono" pitchFamily="2" charset="0"/>
              </a:rPr>
              <a:t>0</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5A2DF"/>
                </a:solidFill>
                <a:latin typeface="JetBrains Mono" pitchFamily="2" charset="0"/>
              </a:rPr>
              <a:t>void</a:t>
            </a:r>
            <a:r>
              <a:rPr lang="en-IN" sz="1400" b="0" i="0" u="none" strike="noStrike" baseline="0">
                <a:solidFill>
                  <a:srgbClr val="DCDCDC"/>
                </a:solidFill>
                <a:latin typeface="Cambria" panose="02040503050406030204" pitchFamily="18" charset="0"/>
              </a:rPr>
              <a:t> </a:t>
            </a:r>
            <a:r>
              <a:rPr lang="en-IN" sz="1400" b="0" i="0" u="none" strike="noStrike" baseline="0">
                <a:solidFill>
                  <a:srgbClr val="7B6FC4"/>
                </a:solidFill>
                <a:latin typeface="JetBrains Mono" pitchFamily="2" charset="0"/>
              </a:rPr>
              <a:t>Deregister</a:t>
            </a:r>
            <a:r>
              <a:rPr lang="en-IN" sz="1400" b="0" i="0" u="none" strike="noStrike" baseline="0">
                <a:solidFill>
                  <a:srgbClr val="FFFFFF"/>
                </a:solidFill>
                <a:latin typeface="JetBrains Mono" pitchFamily="2" charset="0"/>
              </a:rPr>
              <a:t>(</a:t>
            </a:r>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C8C8C8"/>
                </a:solidFill>
                <a:latin typeface="JetBrains Mono" pitchFamily="2" charset="0"/>
              </a:rPr>
              <a:t>token</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US" sz="1400" b="0" i="0" u="none" strike="noStrike" baseline="0" err="1">
                <a:solidFill>
                  <a:srgbClr val="D5A2DF"/>
                </a:solidFill>
                <a:latin typeface="JetBrains Mono" pitchFamily="2" charset="0"/>
              </a:rPr>
              <a:t>enum</a:t>
            </a:r>
            <a:r>
              <a:rPr lang="en-US" sz="1400" b="0" i="0" u="none" strike="noStrike" baseline="0">
                <a:solidFill>
                  <a:srgbClr val="DCDCDC"/>
                </a:solidFill>
                <a:latin typeface="Cambria" panose="02040503050406030204" pitchFamily="18" charset="0"/>
              </a:rPr>
              <a:t> </a:t>
            </a:r>
            <a:r>
              <a:rPr lang="en-US" sz="1400" b="0" i="0" u="none" strike="noStrike" baseline="0">
                <a:solidFill>
                  <a:srgbClr val="D5A2DF"/>
                </a:solidFill>
                <a:latin typeface="JetBrains Mono" pitchFamily="2" charset="0"/>
              </a:rPr>
              <a:t>class</a:t>
            </a:r>
            <a:r>
              <a:rPr lang="en-US" sz="1400" b="0" i="0" u="none" strike="noStrike" baseline="0">
                <a:solidFill>
                  <a:srgbClr val="DCDCDC"/>
                </a:solidFill>
                <a:latin typeface="Cambria" panose="02040503050406030204" pitchFamily="18" charset="0"/>
              </a:rPr>
              <a:t> </a:t>
            </a:r>
            <a:r>
              <a:rPr lang="en-US" sz="1400" b="0" i="0" u="none" strike="noStrike" baseline="0">
                <a:solidFill>
                  <a:srgbClr val="FFFFFF"/>
                </a:solidFill>
                <a:latin typeface="JetBrains Mono" pitchFamily="2" charset="0"/>
              </a:rPr>
              <a:t>[[</a:t>
            </a:r>
            <a:r>
              <a:rPr lang="en-US" sz="1400" b="0" i="0" u="none" strike="noStrike" baseline="0" err="1">
                <a:solidFill>
                  <a:srgbClr val="DCDCDC"/>
                </a:solidFill>
                <a:latin typeface="JetBrains Mono" pitchFamily="2" charset="0"/>
              </a:rPr>
              <a:t>nodiscard</a:t>
            </a:r>
            <a:r>
              <a:rPr lang="en-US" sz="1400" b="0" i="0" u="none" strike="noStrike" baseline="0">
                <a:solidFill>
                  <a:srgbClr val="FFFFFF"/>
                </a:solidFill>
                <a:latin typeface="JetBrains Mono" pitchFamily="2" charset="0"/>
              </a:rPr>
              <a:t>(</a:t>
            </a:r>
            <a:r>
              <a:rPr lang="en-US" sz="1400" b="0" i="0" u="none" strike="noStrike" baseline="0">
                <a:solidFill>
                  <a:srgbClr val="A31515"/>
                </a:solidFill>
                <a:latin typeface="JetBrains Mono" pitchFamily="2" charset="0"/>
              </a:rPr>
              <a:t>"</a:t>
            </a:r>
            <a:r>
              <a:rPr lang="en-US" sz="1400" b="0" i="0" u="none" strike="noStrike" baseline="0">
                <a:solidFill>
                  <a:srgbClr val="C3E88D"/>
                </a:solidFill>
                <a:latin typeface="JetBrains Mono" pitchFamily="2" charset="0"/>
              </a:rPr>
              <a:t>Error</a:t>
            </a:r>
            <a:r>
              <a:rPr lang="en-US" sz="1400" b="0" i="0" u="none" strike="noStrike" baseline="0">
                <a:solidFill>
                  <a:srgbClr val="C3E88D"/>
                </a:solidFill>
                <a:latin typeface="Cambria" panose="02040503050406030204" pitchFamily="18" charset="0"/>
              </a:rPr>
              <a:t> </a:t>
            </a:r>
            <a:r>
              <a:rPr lang="en-US" sz="1400" b="0" i="0" u="none" strike="noStrike" baseline="0">
                <a:solidFill>
                  <a:srgbClr val="C3E88D"/>
                </a:solidFill>
                <a:latin typeface="JetBrains Mono" pitchFamily="2" charset="0"/>
              </a:rPr>
              <a:t>codes</a:t>
            </a:r>
            <a:r>
              <a:rPr lang="en-US" sz="1400" b="0" i="0" u="none" strike="noStrike" baseline="0">
                <a:solidFill>
                  <a:srgbClr val="C3E88D"/>
                </a:solidFill>
                <a:latin typeface="Cambria" panose="02040503050406030204" pitchFamily="18" charset="0"/>
              </a:rPr>
              <a:t> </a:t>
            </a:r>
            <a:r>
              <a:rPr lang="en-US" sz="1400" b="0" i="0" u="none" strike="noStrike" baseline="0">
                <a:solidFill>
                  <a:srgbClr val="C3E88D"/>
                </a:solidFill>
                <a:latin typeface="JetBrains Mono" pitchFamily="2" charset="0"/>
              </a:rPr>
              <a:t>must</a:t>
            </a:r>
            <a:r>
              <a:rPr lang="en-US" sz="1400" b="0" i="0" u="none" strike="noStrike" baseline="0">
                <a:solidFill>
                  <a:srgbClr val="C3E88D"/>
                </a:solidFill>
                <a:latin typeface="Cambria" panose="02040503050406030204" pitchFamily="18" charset="0"/>
              </a:rPr>
              <a:t> </a:t>
            </a:r>
            <a:r>
              <a:rPr lang="en-US" sz="1400" b="0" i="0" u="none" strike="noStrike" baseline="0">
                <a:solidFill>
                  <a:srgbClr val="C3E88D"/>
                </a:solidFill>
                <a:latin typeface="JetBrains Mono" pitchFamily="2" charset="0"/>
              </a:rPr>
              <a:t>not</a:t>
            </a:r>
            <a:r>
              <a:rPr lang="en-US" sz="1400" b="0" i="0" u="none" strike="noStrike" baseline="0">
                <a:solidFill>
                  <a:srgbClr val="C3E88D"/>
                </a:solidFill>
                <a:latin typeface="Cambria" panose="02040503050406030204" pitchFamily="18" charset="0"/>
              </a:rPr>
              <a:t> </a:t>
            </a:r>
            <a:r>
              <a:rPr lang="en-US" sz="1400" b="0" i="0" u="none" strike="noStrike" baseline="0">
                <a:solidFill>
                  <a:srgbClr val="C3E88D"/>
                </a:solidFill>
                <a:latin typeface="JetBrains Mono" pitchFamily="2" charset="0"/>
              </a:rPr>
              <a:t>be</a:t>
            </a:r>
            <a:r>
              <a:rPr lang="en-US" sz="1400" b="0" i="0" u="none" strike="noStrike" baseline="0">
                <a:solidFill>
                  <a:srgbClr val="C3E88D"/>
                </a:solidFill>
                <a:latin typeface="Cambria" panose="02040503050406030204" pitchFamily="18" charset="0"/>
              </a:rPr>
              <a:t> </a:t>
            </a:r>
            <a:r>
              <a:rPr lang="en-US" sz="1400" b="0" i="0" u="none" strike="noStrike" baseline="0">
                <a:solidFill>
                  <a:srgbClr val="C3E88D"/>
                </a:solidFill>
                <a:latin typeface="JetBrains Mono" pitchFamily="2" charset="0"/>
              </a:rPr>
              <a:t>ignored</a:t>
            </a:r>
            <a:r>
              <a:rPr lang="en-US" sz="1400" b="0" i="0" u="none" strike="noStrike" baseline="0">
                <a:solidFill>
                  <a:srgbClr val="A31515"/>
                </a:solidFill>
                <a:latin typeface="JetBrains Mono" pitchFamily="2" charset="0"/>
              </a:rPr>
              <a:t>"</a:t>
            </a:r>
            <a:r>
              <a:rPr lang="en-US" sz="1400" b="0" i="0" u="none" strike="noStrike" baseline="0">
                <a:solidFill>
                  <a:srgbClr val="FFFFFF"/>
                </a:solidFill>
                <a:latin typeface="JetBrains Mono" pitchFamily="2" charset="0"/>
              </a:rPr>
              <a:t>)]]</a:t>
            </a:r>
            <a:endParaRPr lang="en-US"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2B91AF"/>
                </a:solidFill>
                <a:latin typeface="JetBrains Mono" pitchFamily="2" charset="0"/>
              </a:rPr>
              <a:t>ErrorCode</a:t>
            </a:r>
            <a:r>
              <a:rPr lang="en-IN" sz="1400" b="0" i="0" u="none" strike="noStrike" baseline="0">
                <a:solidFill>
                  <a:srgbClr val="FFFFFF"/>
                </a:solidFill>
                <a:latin typeface="JetBrains Mono" pitchFamily="2" charset="0"/>
              </a:rPr>
              <a:t>{</a:t>
            </a:r>
            <a:r>
              <a:rPr lang="en-IN" sz="1400" b="0" i="0" u="none" strike="noStrike" baseline="0">
                <a:solidFill>
                  <a:srgbClr val="6BB064"/>
                </a:solidFill>
                <a:latin typeface="JetBrains Mono" pitchFamily="2" charset="0"/>
              </a:rPr>
              <a:t>SUCCESS</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6BB064"/>
                </a:solidFill>
                <a:latin typeface="JetBrains Mono" pitchFamily="2" charset="0"/>
              </a:rPr>
              <a:t>FAILURE</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6BB064"/>
                </a:solidFill>
                <a:latin typeface="JetBrains Mono" pitchFamily="2" charset="0"/>
              </a:rPr>
              <a:t>WARNING</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p>
          <a:p>
            <a:pPr marR="0" algn="l" rtl="0"/>
            <a:r>
              <a:rPr lang="en-IN" sz="1400" b="0" i="0" u="none" strike="noStrike" baseline="0" err="1">
                <a:solidFill>
                  <a:srgbClr val="2B91AF"/>
                </a:solidFill>
                <a:latin typeface="JetBrains Mono" pitchFamily="2" charset="0"/>
              </a:rPr>
              <a:t>ErrorCode</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7B6FC4"/>
                </a:solidFill>
                <a:latin typeface="JetBrains Mono" pitchFamily="2" charset="0"/>
              </a:rPr>
              <a:t>CreateComponent</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6B6BE9"/>
                </a:solidFill>
                <a:latin typeface="JetBrains Mono" pitchFamily="2" charset="0"/>
              </a:rPr>
              <a:t>return</a:t>
            </a:r>
            <a:r>
              <a:rPr lang="en-IN" sz="1400" b="0" i="0" u="none" strike="noStrike" baseline="0">
                <a:solidFill>
                  <a:srgbClr val="DCDCDC"/>
                </a:solidFill>
                <a:latin typeface="Cambria" panose="02040503050406030204" pitchFamily="18" charset="0"/>
              </a:rPr>
              <a:t> </a:t>
            </a:r>
            <a:r>
              <a:rPr lang="en-IN" sz="1400" b="0" i="0" u="none" strike="noStrike" baseline="0" err="1">
                <a:solidFill>
                  <a:srgbClr val="2B91AF"/>
                </a:solidFill>
                <a:latin typeface="JetBrains Mono" pitchFamily="2" charset="0"/>
              </a:rPr>
              <a:t>ErrorCode</a:t>
            </a:r>
            <a:r>
              <a:rPr lang="en-IN" sz="1400" b="0" i="0" u="none" strike="noStrike" baseline="0">
                <a:solidFill>
                  <a:srgbClr val="FFFFFF"/>
                </a:solidFill>
                <a:latin typeface="JetBrains Mono" pitchFamily="2" charset="0"/>
              </a:rPr>
              <a:t>::</a:t>
            </a:r>
            <a:r>
              <a:rPr lang="en-IN" sz="1400" b="0" i="0" u="none" strike="noStrike" baseline="0">
                <a:solidFill>
                  <a:srgbClr val="6BB064"/>
                </a:solidFill>
                <a:latin typeface="JetBrains Mono" pitchFamily="2" charset="0"/>
              </a:rPr>
              <a:t>FAILURE</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endParaRPr lang="en-IN" sz="800" b="0" i="0" u="none" strike="noStrike" baseline="0">
              <a:latin typeface="Times New Roman" panose="02020603050405020304" pitchFamily="18" charset="0"/>
            </a:endParaRPr>
          </a:p>
        </p:txBody>
      </p:sp>
      <p:sp>
        <p:nvSpPr>
          <p:cNvPr id="7" name="TextBox 6">
            <a:extLst>
              <a:ext uri="{FF2B5EF4-FFF2-40B4-BE49-F238E27FC236}">
                <a16:creationId xmlns:a16="http://schemas.microsoft.com/office/drawing/2014/main" id="{12744216-0F22-493F-9E65-69CB29048773}"/>
              </a:ext>
            </a:extLst>
          </p:cNvPr>
          <p:cNvSpPr txBox="1"/>
          <p:nvPr/>
        </p:nvSpPr>
        <p:spPr>
          <a:xfrm>
            <a:off x="8954530" y="2920763"/>
            <a:ext cx="2755557" cy="1954381"/>
          </a:xfrm>
          <a:prstGeom prst="rect">
            <a:avLst/>
          </a:prstGeom>
          <a:solidFill>
            <a:schemeClr val="bg1">
              <a:lumMod val="95000"/>
              <a:lumOff val="5000"/>
            </a:schemeClr>
          </a:solidFill>
        </p:spPr>
        <p:txBody>
          <a:bodyPr wrap="square">
            <a:spAutoFit/>
          </a:bodyPr>
          <a:lstStyle/>
          <a:p>
            <a:pPr marR="0" algn="l" rtl="0"/>
            <a:r>
              <a:rPr lang="en-IN" sz="1400" b="0" i="0" u="none" strike="noStrike" baseline="0">
                <a:solidFill>
                  <a:srgbClr val="D5A2DF"/>
                </a:solidFill>
                <a:latin typeface="JetBrains Mono" pitchFamily="2" charset="0"/>
              </a:rPr>
              <a:t>int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7B6FC4"/>
                </a:solidFill>
                <a:latin typeface="JetBrains Mono" pitchFamily="2" charset="0"/>
              </a:rPr>
              <a:t>main</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7B6FC4"/>
                </a:solidFill>
                <a:latin typeface="JetBrains Mono" pitchFamily="2" charset="0"/>
              </a:rPr>
              <a:t>RawAlloc</a:t>
            </a:r>
            <a:r>
              <a:rPr lang="en-IN" sz="1400" b="0" i="0" u="none" strike="noStrike" baseline="0">
                <a:solidFill>
                  <a:srgbClr val="FFFFFF"/>
                </a:solidFill>
                <a:latin typeface="JetBrains Mono" pitchFamily="2" charset="0"/>
              </a:rPr>
              <a:t>(</a:t>
            </a:r>
            <a:r>
              <a:rPr lang="en-IN" sz="1400" b="0" i="0" u="none" strike="noStrike" baseline="0">
                <a:solidFill>
                  <a:srgbClr val="F78C6C"/>
                </a:solidFill>
                <a:latin typeface="JetBrains Mono" pitchFamily="2" charset="0"/>
              </a:rPr>
              <a:t>50</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7B6FC4"/>
                </a:solidFill>
                <a:latin typeface="JetBrains Mono" pitchFamily="2" charset="0"/>
              </a:rPr>
              <a:t>Get</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a:solidFill>
                  <a:srgbClr val="7B6FC4"/>
                </a:solidFill>
                <a:latin typeface="JetBrains Mono" pitchFamily="2" charset="0"/>
              </a:rPr>
              <a:t>Register</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7B6FC4"/>
                </a:solidFill>
                <a:latin typeface="JetBrains Mono" pitchFamily="2" charset="0"/>
              </a:rPr>
              <a:t>CreateComponent</a:t>
            </a:r>
            <a:r>
              <a:rPr lang="en-IN" sz="1400" b="0" i="0" u="none" strike="noStrike" baseline="0">
                <a:solidFill>
                  <a:srgbClr val="FFFFFF"/>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DCDCDC"/>
                </a:solidFill>
                <a:latin typeface="JetBrains Mono" pitchFamily="2" charset="0"/>
              </a:rPr>
              <a:t> </a:t>
            </a:r>
          </a:p>
          <a:p>
            <a:pPr marR="0" algn="l" rtl="0"/>
            <a:r>
              <a:rPr lang="en-IN" sz="1400" b="0" i="0" u="none" strike="noStrike" baseline="0">
                <a:solidFill>
                  <a:srgbClr val="DCDCDC"/>
                </a:solidFill>
                <a:latin typeface="JetBrains Mono" pitchFamily="2" charset="0"/>
              </a:rPr>
              <a:t>	</a:t>
            </a:r>
            <a:r>
              <a:rPr lang="en-IN" sz="1400" b="0" i="0" u="none" strike="noStrike" baseline="0" err="1">
                <a:solidFill>
                  <a:srgbClr val="008B8B"/>
                </a:solidFill>
                <a:latin typeface="JetBrains Mono" pitchFamily="2" charset="0"/>
              </a:rPr>
              <a:t>DbInfo</a:t>
            </a:r>
            <a:r>
              <a:rPr lang="en-IN" sz="1400" b="0" i="0" u="none" strike="noStrike" baseline="0">
                <a:solidFill>
                  <a:srgbClr val="008B8B"/>
                </a:solidFill>
                <a:latin typeface="JetBrains Mono" pitchFamily="2" charset="0"/>
              </a:rPr>
              <a:t>{}</a:t>
            </a:r>
            <a:r>
              <a:rPr lang="en-IN" sz="1400" b="0" i="0" u="none" strike="noStrike" baseline="0">
                <a:solidFill>
                  <a:srgbClr val="DCDCDC"/>
                </a:solidFill>
                <a:latin typeface="Cambria" panose="02040503050406030204" pitchFamily="18" charset="0"/>
              </a:rPr>
              <a:t> </a:t>
            </a:r>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r>
              <a:rPr lang="en-IN" sz="1400" b="0" i="0" u="none" strike="noStrike" baseline="0">
                <a:solidFill>
                  <a:srgbClr val="FFFFFF"/>
                </a:solidFill>
                <a:latin typeface="JetBrains Mono" pitchFamily="2" charset="0"/>
              </a:rPr>
              <a:t>}</a:t>
            </a:r>
            <a:endParaRPr lang="en-IN" sz="1400" b="0" i="0" u="none" strike="noStrike" baseline="0">
              <a:solidFill>
                <a:srgbClr val="DCDCDC"/>
              </a:solidFill>
              <a:latin typeface="JetBrains Mono" pitchFamily="2" charset="0"/>
            </a:endParaRPr>
          </a:p>
          <a:p>
            <a:pPr marR="0" algn="l" rtl="0"/>
            <a:endParaRPr lang="en-IN" sz="800" b="0" i="0" u="none" strike="noStrike" baseline="0">
              <a:latin typeface="Times New Roman" panose="02020603050405020304" pitchFamily="18" charset="0"/>
            </a:endParaRPr>
          </a:p>
        </p:txBody>
      </p:sp>
    </p:spTree>
    <p:extLst>
      <p:ext uri="{BB962C8B-B14F-4D97-AF65-F5344CB8AC3E}">
        <p14:creationId xmlns:p14="http://schemas.microsoft.com/office/powerpoint/2010/main" val="17217800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D689-9080-41E1-AC78-B298709150D5}"/>
              </a:ext>
            </a:extLst>
          </p:cNvPr>
          <p:cNvSpPr>
            <a:spLocks noGrp="1"/>
          </p:cNvSpPr>
          <p:nvPr>
            <p:ph type="title"/>
          </p:nvPr>
        </p:nvSpPr>
        <p:spPr/>
        <p:txBody>
          <a:bodyPr/>
          <a:lstStyle/>
          <a:p>
            <a:r>
              <a:rPr lang="en-US"/>
              <a:t>New Attributes</a:t>
            </a:r>
            <a:endParaRPr lang="en-IN"/>
          </a:p>
        </p:txBody>
      </p:sp>
      <p:sp>
        <p:nvSpPr>
          <p:cNvPr id="3" name="Content Placeholder 2">
            <a:extLst>
              <a:ext uri="{FF2B5EF4-FFF2-40B4-BE49-F238E27FC236}">
                <a16:creationId xmlns:a16="http://schemas.microsoft.com/office/drawing/2014/main" id="{425527BE-89EB-4204-A405-2D07C0A57A89}"/>
              </a:ext>
            </a:extLst>
          </p:cNvPr>
          <p:cNvSpPr>
            <a:spLocks noGrp="1"/>
          </p:cNvSpPr>
          <p:nvPr>
            <p:ph idx="1"/>
          </p:nvPr>
        </p:nvSpPr>
        <p:spPr/>
        <p:txBody>
          <a:bodyPr/>
          <a:lstStyle/>
          <a:p>
            <a:r>
              <a:rPr lang="en-US"/>
              <a:t>C++20 added the following new attributes</a:t>
            </a:r>
          </a:p>
          <a:p>
            <a:pPr lvl="1"/>
            <a:r>
              <a:rPr lang="en-US"/>
              <a:t>[[likely]]</a:t>
            </a:r>
          </a:p>
          <a:p>
            <a:pPr lvl="1"/>
            <a:r>
              <a:rPr lang="en-US"/>
              <a:t>[[unlikely]]</a:t>
            </a:r>
          </a:p>
          <a:p>
            <a:pPr lvl="1"/>
            <a:r>
              <a:rPr lang="en-US"/>
              <a:t>[[</a:t>
            </a:r>
            <a:r>
              <a:rPr lang="en-US" err="1"/>
              <a:t>no_unique_address</a:t>
            </a:r>
            <a:r>
              <a:rPr lang="en-US"/>
              <a:t>]]</a:t>
            </a:r>
          </a:p>
          <a:p>
            <a:r>
              <a:rPr lang="en-US"/>
              <a:t>These have been provided as hints for the compiler</a:t>
            </a:r>
            <a:endParaRPr lang="en-IN"/>
          </a:p>
        </p:txBody>
      </p:sp>
    </p:spTree>
    <p:extLst>
      <p:ext uri="{BB962C8B-B14F-4D97-AF65-F5344CB8AC3E}">
        <p14:creationId xmlns:p14="http://schemas.microsoft.com/office/powerpoint/2010/main" val="102451120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BF65E62-E44F-408F-AD33-C3946A78BEEB}">
  <we:reference id="wa104379997" version="2.0.0.0" store="en-US" storeType="OMEX"/>
  <we:alternateReferences>
    <we:reference id="WA104379997" version="2.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E9C1CBCCEDA342B8F9BAA8A3BBE0C8" ma:contentTypeVersion="11" ma:contentTypeDescription="Create a new document." ma:contentTypeScope="" ma:versionID="e4f1fe1b1c40190b9af6647cc1e82e5b">
  <xsd:schema xmlns:xsd="http://www.w3.org/2001/XMLSchema" xmlns:xs="http://www.w3.org/2001/XMLSchema" xmlns:p="http://schemas.microsoft.com/office/2006/metadata/properties" xmlns:ns3="e2f00e6d-9311-40ce-b423-3db45aa5f1d9" xmlns:ns4="0c0c7db8-b590-417a-ac6e-04d21e002351" targetNamespace="http://schemas.microsoft.com/office/2006/metadata/properties" ma:root="true" ma:fieldsID="52b18c43005c03183640de957191dc4e" ns3:_="" ns4:_="">
    <xsd:import namespace="e2f00e6d-9311-40ce-b423-3db45aa5f1d9"/>
    <xsd:import namespace="0c0c7db8-b590-417a-ac6e-04d21e00235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f00e6d-9311-40ce-b423-3db45aa5f1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0c7db8-b590-417a-ac6e-04d21e002351"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EA153B-0A73-430B-8278-20B261BA0E00}">
  <ds:schemaRefs>
    <ds:schemaRef ds:uri="http://schemas.microsoft.com/sharepoint/v3/contenttype/forms"/>
  </ds:schemaRefs>
</ds:datastoreItem>
</file>

<file path=customXml/itemProps2.xml><?xml version="1.0" encoding="utf-8"?>
<ds:datastoreItem xmlns:ds="http://schemas.openxmlformats.org/officeDocument/2006/customXml" ds:itemID="{0D5B96FC-EF56-496F-AD48-2304DEFDC323}">
  <ds:schemaRefs>
    <ds:schemaRef ds:uri="0c0c7db8-b590-417a-ac6e-04d21e002351"/>
    <ds:schemaRef ds:uri="e2f00e6d-9311-40ce-b423-3db45aa5f1d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290CA91-449A-45E5-B3C4-0817D496FC3B}">
  <ds:schemaRefs>
    <ds:schemaRef ds:uri="0c0c7db8-b590-417a-ac6e-04d21e002351"/>
    <ds:schemaRef ds:uri="e2f00e6d-9311-40ce-b423-3db45aa5f1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13</TotalTime>
  <Words>29928</Words>
  <Application>Microsoft Office PowerPoint</Application>
  <PresentationFormat>Widescreen</PresentationFormat>
  <Paragraphs>4330</Paragraphs>
  <Slides>382</Slides>
  <Notes>64</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382</vt:i4>
      </vt:variant>
    </vt:vector>
  </HeadingPairs>
  <TitlesOfParts>
    <vt:vector size="403" baseType="lpstr">
      <vt:lpstr>-apple-system</vt:lpstr>
      <vt:lpstr>Aptos</vt:lpstr>
      <vt:lpstr>Arial</vt:lpstr>
      <vt:lpstr>Arial Unicode MS</vt:lpstr>
      <vt:lpstr>Calibri</vt:lpstr>
      <vt:lpstr>Calibri Light</vt:lpstr>
      <vt:lpstr>Cambria</vt:lpstr>
      <vt:lpstr>Cascadia Code</vt:lpstr>
      <vt:lpstr>Cascadia Mono</vt:lpstr>
      <vt:lpstr>Cascadia Mono SemiLight</vt:lpstr>
      <vt:lpstr>Consolas</vt:lpstr>
      <vt:lpstr>Courier New</vt:lpstr>
      <vt:lpstr>inherit</vt:lpstr>
      <vt:lpstr>JetBrains Mono</vt:lpstr>
      <vt:lpstr>NimbusRomNo9L-Regu</vt:lpstr>
      <vt:lpstr>Palatino Linotype</vt:lpstr>
      <vt:lpstr>PT Sans</vt:lpstr>
      <vt:lpstr>SFMono-Regular</vt:lpstr>
      <vt:lpstr>Times New Roman</vt:lpstr>
      <vt:lpstr>Wingdings</vt:lpstr>
      <vt:lpstr>Office Theme</vt:lpstr>
      <vt:lpstr>C++ 20</vt:lpstr>
      <vt:lpstr>Objectives</vt:lpstr>
      <vt:lpstr>Instructor</vt:lpstr>
      <vt:lpstr>Core Language Changes</vt:lpstr>
      <vt:lpstr>Library Additions</vt:lpstr>
      <vt:lpstr>PowerPoint Presentation</vt:lpstr>
      <vt:lpstr>Feature Testing Macros</vt:lpstr>
      <vt:lpstr>Nomenclature</vt:lpstr>
      <vt:lpstr>Attribute Tokens</vt:lpstr>
      <vt:lpstr>Nomenclature</vt:lpstr>
      <vt:lpstr>Aggregate Type</vt:lpstr>
      <vt:lpstr>Example</vt:lpstr>
      <vt:lpstr>Designated Initialization</vt:lpstr>
      <vt:lpstr>Syntax</vt:lpstr>
      <vt:lpstr>Example</vt:lpstr>
      <vt:lpstr>Example</vt:lpstr>
      <vt:lpstr>Advantages</vt:lpstr>
      <vt:lpstr>C &amp; C++ Differences</vt:lpstr>
      <vt:lpstr>Rules</vt:lpstr>
      <vt:lpstr>Example</vt:lpstr>
      <vt:lpstr>Example</vt:lpstr>
      <vt:lpstr>DI Uses</vt:lpstr>
      <vt:lpstr>DI Uses</vt:lpstr>
      <vt:lpstr>DI Uses</vt:lpstr>
      <vt:lpstr>DI Uses</vt:lpstr>
      <vt:lpstr>Range-Based For Loop</vt:lpstr>
      <vt:lpstr>C++20 Ranged For</vt:lpstr>
      <vt:lpstr>Example</vt:lpstr>
      <vt:lpstr>Example</vt:lpstr>
      <vt:lpstr>Formatting (std::format)</vt:lpstr>
      <vt:lpstr>Format String</vt:lpstr>
      <vt:lpstr>PowerPoint Presentation</vt:lpstr>
      <vt:lpstr>Format Specification</vt:lpstr>
      <vt:lpstr>Alignment &amp; Fill</vt:lpstr>
      <vt:lpstr>PowerPoint Presentation</vt:lpstr>
      <vt:lpstr>Number Formatting</vt:lpstr>
      <vt:lpstr>PowerPoint Presentation</vt:lpstr>
      <vt:lpstr>PowerPoint Presentation</vt:lpstr>
      <vt:lpstr>Precision</vt:lpstr>
      <vt:lpstr>PowerPoint Presentation</vt:lpstr>
      <vt:lpstr>Unicode String Support</vt:lpstr>
      <vt:lpstr>char8_t Type</vt:lpstr>
      <vt:lpstr>Example</vt:lpstr>
      <vt:lpstr>Why char8_t</vt:lpstr>
      <vt:lpstr>Summary</vt:lpstr>
      <vt:lpstr>Structured Bindings</vt:lpstr>
      <vt:lpstr>Limitations</vt:lpstr>
      <vt:lpstr>Example (C++17)</vt:lpstr>
      <vt:lpstr>Structured Bindings</vt:lpstr>
      <vt:lpstr>Example (C++20)</vt:lpstr>
      <vt:lpstr>constexpr</vt:lpstr>
      <vt:lpstr>constexpr Changes</vt:lpstr>
      <vt:lpstr>constexpr Virtual Functions</vt:lpstr>
      <vt:lpstr>Example</vt:lpstr>
      <vt:lpstr>consteval Specifier</vt:lpstr>
      <vt:lpstr>consteval Rules</vt:lpstr>
      <vt:lpstr>consteval Rules</vt:lpstr>
      <vt:lpstr>Example</vt:lpstr>
      <vt:lpstr>Example</vt:lpstr>
      <vt:lpstr>Global Initialization</vt:lpstr>
      <vt:lpstr>Construct On First Use Idiom</vt:lpstr>
      <vt:lpstr>constinit Specifier</vt:lpstr>
      <vt:lpstr>Example</vt:lpstr>
      <vt:lpstr>Conditionally Explicit Constructor</vt:lpstr>
      <vt:lpstr>Example : Without explicit</vt:lpstr>
      <vt:lpstr>Example : With explicit</vt:lpstr>
      <vt:lpstr>Example : Using SFINAE</vt:lpstr>
      <vt:lpstr>Example : Using explicit(bool)</vt:lpstr>
      <vt:lpstr>Non-type Template Parameters</vt:lpstr>
      <vt:lpstr>Non-type Template Parameters</vt:lpstr>
      <vt:lpstr>Literal Class Type</vt:lpstr>
      <vt:lpstr>Example</vt:lpstr>
      <vt:lpstr>Example : Literal Type</vt:lpstr>
      <vt:lpstr>Example</vt:lpstr>
      <vt:lpstr>Lambda Improvements</vt:lpstr>
      <vt:lpstr>Implicit capture of this</vt:lpstr>
      <vt:lpstr>Example : C++17</vt:lpstr>
      <vt:lpstr>Example : C++20</vt:lpstr>
      <vt:lpstr>Example : C++20</vt:lpstr>
      <vt:lpstr>Template Type Parameters</vt:lpstr>
      <vt:lpstr>Example</vt:lpstr>
      <vt:lpstr>Example</vt:lpstr>
      <vt:lpstr>Example</vt:lpstr>
      <vt:lpstr>Example : Perfect Forwarding</vt:lpstr>
      <vt:lpstr>Example : Pack Expansion Capture</vt:lpstr>
      <vt:lpstr>Evaluated &amp; Unevaluated Context</vt:lpstr>
      <vt:lpstr>Example</vt:lpstr>
      <vt:lpstr>Lambda in Unevaluated Context</vt:lpstr>
      <vt:lpstr>Example</vt:lpstr>
      <vt:lpstr>Example</vt:lpstr>
      <vt:lpstr>Example</vt:lpstr>
      <vt:lpstr>Example</vt:lpstr>
      <vt:lpstr>Example : C++17</vt:lpstr>
      <vt:lpstr>Example : C++20</vt:lpstr>
      <vt:lpstr>Example</vt:lpstr>
      <vt:lpstr>Attributes</vt:lpstr>
      <vt:lpstr>Example</vt:lpstr>
      <vt:lpstr>Example</vt:lpstr>
      <vt:lpstr>New Attributes</vt:lpstr>
      <vt:lpstr>Example</vt:lpstr>
      <vt:lpstr>Example</vt:lpstr>
      <vt:lpstr>using enum Declaration</vt:lpstr>
      <vt:lpstr>Example</vt:lpstr>
      <vt:lpstr>Example</vt:lpstr>
      <vt:lpstr>Example</vt:lpstr>
      <vt:lpstr>Visual Studio</vt:lpstr>
      <vt:lpstr>Gcc</vt:lpstr>
      <vt:lpstr>Modularization</vt:lpstr>
      <vt:lpstr>.h/.cpp</vt:lpstr>
      <vt:lpstr>Example</vt:lpstr>
      <vt:lpstr>C/C++ Build Process</vt:lpstr>
      <vt:lpstr>Example</vt:lpstr>
      <vt:lpstr>Disadvantages</vt:lpstr>
      <vt:lpstr>Preprocessing Output</vt:lpstr>
      <vt:lpstr>Modules</vt:lpstr>
      <vt:lpstr>Module Structure</vt:lpstr>
      <vt:lpstr>Example</vt:lpstr>
      <vt:lpstr>Build Process</vt:lpstr>
      <vt:lpstr>Build Process</vt:lpstr>
      <vt:lpstr>Important Points</vt:lpstr>
      <vt:lpstr>Important Points</vt:lpstr>
      <vt:lpstr>Advantages</vt:lpstr>
      <vt:lpstr>Header Units</vt:lpstr>
      <vt:lpstr>Header Units</vt:lpstr>
      <vt:lpstr>Features</vt:lpstr>
      <vt:lpstr>Header Units</vt:lpstr>
      <vt:lpstr>Example</vt:lpstr>
      <vt:lpstr>Reuse Options </vt:lpstr>
      <vt:lpstr>Important Points</vt:lpstr>
      <vt:lpstr>Linkage</vt:lpstr>
      <vt:lpstr>Reachability</vt:lpstr>
      <vt:lpstr>Reachability &amp; Visibility</vt:lpstr>
      <vt:lpstr>PowerPoint Presentation</vt:lpstr>
      <vt:lpstr>Exportable Entities</vt:lpstr>
      <vt:lpstr>Example</vt:lpstr>
      <vt:lpstr>Exportable Entites</vt:lpstr>
      <vt:lpstr>Preprocessor Directives</vt:lpstr>
      <vt:lpstr>Inclusion Example</vt:lpstr>
      <vt:lpstr>Issue in Modules</vt:lpstr>
      <vt:lpstr>Interface &amp; Implementation Separation</vt:lpstr>
      <vt:lpstr>Interface &amp; Implementation Separation</vt:lpstr>
      <vt:lpstr>Example</vt:lpstr>
      <vt:lpstr>export import</vt:lpstr>
      <vt:lpstr>PowerPoint Presentation</vt:lpstr>
      <vt:lpstr>Submodule</vt:lpstr>
      <vt:lpstr>Submodules</vt:lpstr>
      <vt:lpstr>Example</vt:lpstr>
      <vt:lpstr>Partition Modules</vt:lpstr>
      <vt:lpstr>Partition Modules</vt:lpstr>
      <vt:lpstr>Example</vt:lpstr>
      <vt:lpstr>Avoiding Compilation Dependency</vt:lpstr>
      <vt:lpstr>module :private Marker</vt:lpstr>
      <vt:lpstr>Example</vt:lpstr>
      <vt:lpstr>PowerPoint Presentation</vt:lpstr>
      <vt:lpstr>std::enable_if</vt:lpstr>
      <vt:lpstr>std::enable_if</vt:lpstr>
      <vt:lpstr>Example</vt:lpstr>
      <vt:lpstr>Example</vt:lpstr>
      <vt:lpstr>Static Assertion</vt:lpstr>
      <vt:lpstr>Compile-Time if</vt:lpstr>
      <vt:lpstr>Example</vt:lpstr>
      <vt:lpstr>Example</vt:lpstr>
      <vt:lpstr>Constraints</vt:lpstr>
      <vt:lpstr>Concepts</vt:lpstr>
      <vt:lpstr>Concepts</vt:lpstr>
      <vt:lpstr>Standard Library Concepts</vt:lpstr>
      <vt:lpstr>requires Keyword</vt:lpstr>
      <vt:lpstr>Example</vt:lpstr>
      <vt:lpstr>requires Usage</vt:lpstr>
      <vt:lpstr>requires Clause</vt:lpstr>
      <vt:lpstr>Example</vt:lpstr>
      <vt:lpstr>Trailing requires Clause</vt:lpstr>
      <vt:lpstr>Example</vt:lpstr>
      <vt:lpstr>Constrained Template Parameter</vt:lpstr>
      <vt:lpstr>Example</vt:lpstr>
      <vt:lpstr>Abbreviated Function Templates</vt:lpstr>
      <vt:lpstr>Syntax</vt:lpstr>
      <vt:lpstr>Example</vt:lpstr>
      <vt:lpstr>Example</vt:lpstr>
      <vt:lpstr>Constrained auto</vt:lpstr>
      <vt:lpstr>Constrained auto</vt:lpstr>
      <vt:lpstr>requires Usage Overview</vt:lpstr>
      <vt:lpstr>requires Expression</vt:lpstr>
      <vt:lpstr>Syntax</vt:lpstr>
      <vt:lpstr>Requirement Types</vt:lpstr>
      <vt:lpstr>Simple Requirements</vt:lpstr>
      <vt:lpstr>Example</vt:lpstr>
      <vt:lpstr>Type Requirement</vt:lpstr>
      <vt:lpstr>Example</vt:lpstr>
      <vt:lpstr>Compound Requirement</vt:lpstr>
      <vt:lpstr>Example</vt:lpstr>
      <vt:lpstr>Nested Requirement</vt:lpstr>
      <vt:lpstr>Example</vt:lpstr>
      <vt:lpstr>Ad hoc Constraints</vt:lpstr>
      <vt:lpstr>requires &amp; concept</vt:lpstr>
      <vt:lpstr>Example</vt:lpstr>
      <vt:lpstr>Combining Concepts</vt:lpstr>
      <vt:lpstr>Example</vt:lpstr>
      <vt:lpstr>Example</vt:lpstr>
      <vt:lpstr>Example</vt:lpstr>
      <vt:lpstr>Example</vt:lpstr>
      <vt:lpstr>Example</vt:lpstr>
      <vt:lpstr>Concepts Usage</vt:lpstr>
      <vt:lpstr>Alias Concept</vt:lpstr>
      <vt:lpstr>Custom Concept</vt:lpstr>
      <vt:lpstr>Advantages</vt:lpstr>
      <vt:lpstr>Comparisons</vt:lpstr>
      <vt:lpstr>Example</vt:lpstr>
      <vt:lpstr>Example</vt:lpstr>
      <vt:lpstr>Consequences</vt:lpstr>
      <vt:lpstr>Three-way Comparison</vt:lpstr>
      <vt:lpstr>operator &lt;=&gt;</vt:lpstr>
      <vt:lpstr>Return Type</vt:lpstr>
      <vt:lpstr>Example</vt:lpstr>
      <vt:lpstr>Example</vt:lpstr>
      <vt:lpstr>Example</vt:lpstr>
      <vt:lpstr>operator &lt;=&gt;</vt:lpstr>
      <vt:lpstr>Rewritten Expressions</vt:lpstr>
      <vt:lpstr>Rewritten Expressions</vt:lpstr>
      <vt:lpstr>Synthesized Expressions</vt:lpstr>
      <vt:lpstr>Synthesized Expressions</vt:lpstr>
      <vt:lpstr>Synthesized Expressions</vt:lpstr>
      <vt:lpstr>Synthesized Expressions</vt:lpstr>
      <vt:lpstr>Example</vt:lpstr>
      <vt:lpstr>Compared Data</vt:lpstr>
      <vt:lpstr>Comparisons</vt:lpstr>
      <vt:lpstr>Example</vt:lpstr>
      <vt:lpstr>Example</vt:lpstr>
      <vt:lpstr>operator == in C++20</vt:lpstr>
      <vt:lpstr>operator &lt;=&gt; &amp; operator ==</vt:lpstr>
      <vt:lpstr>Important Points</vt:lpstr>
      <vt:lpstr>operator == Default Implementation</vt:lpstr>
      <vt:lpstr>operator ==</vt:lpstr>
      <vt:lpstr>Example</vt:lpstr>
      <vt:lpstr>Example</vt:lpstr>
      <vt:lpstr>Example</vt:lpstr>
      <vt:lpstr>Example</vt:lpstr>
      <vt:lpstr>Example</vt:lpstr>
      <vt:lpstr>User-Defined Operators</vt:lpstr>
      <vt:lpstr>Example</vt:lpstr>
      <vt:lpstr>operator &lt;=&gt; Return Type</vt:lpstr>
      <vt:lpstr>Comparison Categories</vt:lpstr>
      <vt:lpstr>std::strong_ordering</vt:lpstr>
      <vt:lpstr>std::strong_ordering</vt:lpstr>
      <vt:lpstr>Example</vt:lpstr>
      <vt:lpstr>std::weak_ordering</vt:lpstr>
      <vt:lpstr>std::weak_ordering</vt:lpstr>
      <vt:lpstr>Example</vt:lpstr>
      <vt:lpstr>std::partial_ordering</vt:lpstr>
      <vt:lpstr>std::partial_ordering</vt:lpstr>
      <vt:lpstr>Example</vt:lpstr>
      <vt:lpstr>Example</vt:lpstr>
      <vt:lpstr>Language Types &amp; operator&lt;=&gt;</vt:lpstr>
      <vt:lpstr>Overview</vt:lpstr>
      <vt:lpstr>Summary</vt:lpstr>
      <vt:lpstr>Compatibility</vt:lpstr>
      <vt:lpstr>Motivation</vt:lpstr>
      <vt:lpstr>Example</vt:lpstr>
      <vt:lpstr>Ranges Library</vt:lpstr>
      <vt:lpstr>Ranges</vt:lpstr>
      <vt:lpstr>Example</vt:lpstr>
      <vt:lpstr>Algorithm Changes</vt:lpstr>
      <vt:lpstr>ranges Namespace</vt:lpstr>
      <vt:lpstr>Constraints</vt:lpstr>
      <vt:lpstr>Range Concepts</vt:lpstr>
      <vt:lpstr>PowerPoint Presentation</vt:lpstr>
      <vt:lpstr>Projections</vt:lpstr>
      <vt:lpstr>Projection</vt:lpstr>
      <vt:lpstr>Without Projections</vt:lpstr>
      <vt:lpstr>With Projections</vt:lpstr>
      <vt:lpstr>PowerPoint Presentation</vt:lpstr>
      <vt:lpstr>New Return Types</vt:lpstr>
      <vt:lpstr>Return Types</vt:lpstr>
      <vt:lpstr>View</vt:lpstr>
      <vt:lpstr>Views</vt:lpstr>
      <vt:lpstr>Members</vt:lpstr>
      <vt:lpstr>Views</vt:lpstr>
      <vt:lpstr>Usage</vt:lpstr>
      <vt:lpstr>Range Adaptors</vt:lpstr>
      <vt:lpstr>Example</vt:lpstr>
      <vt:lpstr>More Examples</vt:lpstr>
      <vt:lpstr>Customization</vt:lpstr>
      <vt:lpstr>View Composition</vt:lpstr>
      <vt:lpstr>View Composition</vt:lpstr>
      <vt:lpstr>Combining Range Adaptors</vt:lpstr>
      <vt:lpstr>Pipelining</vt:lpstr>
      <vt:lpstr>Example</vt:lpstr>
      <vt:lpstr>Range Factories</vt:lpstr>
      <vt:lpstr>Subroutine</vt:lpstr>
      <vt:lpstr>Details</vt:lpstr>
      <vt:lpstr>Stack Frame</vt:lpstr>
      <vt:lpstr>Subroutine Execution</vt:lpstr>
      <vt:lpstr>Function Execution</vt:lpstr>
      <vt:lpstr>Coroutine</vt:lpstr>
      <vt:lpstr>Elements of a coroutine</vt:lpstr>
      <vt:lpstr>Coroutine</vt:lpstr>
      <vt:lpstr>Coroutine Suspension</vt:lpstr>
      <vt:lpstr>Coroutine Execution</vt:lpstr>
      <vt:lpstr>Coroutine Example</vt:lpstr>
      <vt:lpstr>C++ Coroutines</vt:lpstr>
      <vt:lpstr>C++ Coroutines</vt:lpstr>
      <vt:lpstr>High Level Anatomy</vt:lpstr>
      <vt:lpstr>Elements of a coroutine</vt:lpstr>
      <vt:lpstr>Coroutine Internals</vt:lpstr>
      <vt:lpstr>Coroutine Frame</vt:lpstr>
      <vt:lpstr>Elements of a coroutine</vt:lpstr>
      <vt:lpstr>Promise Object</vt:lpstr>
      <vt:lpstr>promise_type Interface </vt:lpstr>
      <vt:lpstr>promise_type</vt:lpstr>
      <vt:lpstr>Elements of a coroutine</vt:lpstr>
      <vt:lpstr>Coroutine Type</vt:lpstr>
      <vt:lpstr>Coroutine Workflow - I</vt:lpstr>
      <vt:lpstr>Coroutine Workflow - II</vt:lpstr>
      <vt:lpstr>Coroutine Workflow - III</vt:lpstr>
      <vt:lpstr>Coroutine Workflow - IV</vt:lpstr>
      <vt:lpstr>Coroutine Workflow - V</vt:lpstr>
      <vt:lpstr>Coroutine Handle</vt:lpstr>
      <vt:lpstr>promise_type Interface </vt:lpstr>
      <vt:lpstr>Returning Value</vt:lpstr>
      <vt:lpstr>Generators</vt:lpstr>
      <vt:lpstr>Generator</vt:lpstr>
      <vt:lpstr>Elements of a coroutine</vt:lpstr>
      <vt:lpstr>Awaitable</vt:lpstr>
      <vt:lpstr>Awaitable</vt:lpstr>
      <vt:lpstr>Awaitable</vt:lpstr>
      <vt:lpstr>Awaiter</vt:lpstr>
      <vt:lpstr>Default Awaiters</vt:lpstr>
      <vt:lpstr>Awaiter Execution</vt:lpstr>
      <vt:lpstr>Awaiter Execution</vt:lpstr>
      <vt:lpstr>Awaiter Methods</vt:lpstr>
      <vt:lpstr>bool await_ready()</vt:lpstr>
      <vt:lpstr>auto await_suspend(handle)</vt:lpstr>
      <vt:lpstr>auto await_resume()</vt:lpstr>
      <vt:lpstr>Exception Handling</vt:lpstr>
      <vt:lpstr>Initialization Stage</vt:lpstr>
      <vt:lpstr>Exception Handling</vt:lpstr>
      <vt:lpstr>promise_type()</vt:lpstr>
      <vt:lpstr>get_return_object()</vt:lpstr>
      <vt:lpstr>Coroutine Object</vt:lpstr>
      <vt:lpstr>initial_suspend()</vt:lpstr>
      <vt:lpstr>Execution Stage</vt:lpstr>
      <vt:lpstr>Execution Stage</vt:lpstr>
      <vt:lpstr>Handling Exception</vt:lpstr>
      <vt:lpstr>Empty Implementation</vt:lpstr>
      <vt:lpstr>Controlled Termination</vt:lpstr>
      <vt:lpstr>Rethrow</vt:lpstr>
      <vt:lpstr>What can be a coroutine?</vt:lpstr>
      <vt:lpstr>Restrictions on coroutines</vt:lpstr>
      <vt:lpstr>Pros</vt:lpstr>
      <vt:lpstr>Cons</vt:lpstr>
      <vt:lpstr>Concurrency</vt:lpstr>
      <vt:lpstr>std::jthread</vt:lpstr>
      <vt:lpstr>Thread Cancellation/Stop</vt:lpstr>
      <vt:lpstr>Stop Mechanism</vt:lpstr>
      <vt:lpstr>Latch</vt:lpstr>
      <vt:lpstr>Barrier</vt:lpstr>
      <vt:lpstr>Barrier Phases</vt:lpstr>
      <vt:lpstr>Semaphores</vt:lpstr>
      <vt:lpstr>std::osyncstream</vt:lpstr>
      <vt:lpstr>std::source_location</vt:lpstr>
      <vt:lpstr>Instantiation</vt:lpstr>
      <vt:lpstr>Example</vt:lpstr>
      <vt:lpstr>std::span</vt:lpstr>
      <vt:lpstr>std::span Features</vt:lpstr>
      <vt:lpstr>Fixed Extent</vt:lpstr>
      <vt:lpstr>Example</vt:lpstr>
      <vt:lpstr>Dynamic Extent</vt:lpstr>
      <vt:lpstr>PowerPoint Presentation</vt:lpstr>
      <vt:lpstr>Subspans</vt:lpstr>
      <vt:lpstr>As Argument</vt:lpstr>
      <vt:lpstr>std::is_constant_evaluated()</vt:lpstr>
      <vt:lpstr>PowerPoint Presentation</vt:lpstr>
      <vt:lpstr>PowerPoint Presentation</vt:lpstr>
      <vt:lpstr>std::bind_front</vt:lpstr>
      <vt:lpstr>PowerPoint Presentation</vt:lpstr>
      <vt:lpstr>Container Utility Functions</vt:lpstr>
      <vt:lpstr>std::erase/std::erase_if</vt:lpstr>
      <vt:lpstr>std::erase/std::erase_if</vt:lpstr>
      <vt:lpstr>std::ssize</vt:lpstr>
      <vt:lpstr>PowerPoint Presentation</vt:lpstr>
      <vt:lpstr>contains() Member</vt:lpstr>
      <vt:lpstr>PowerPoint Presentation</vt:lpstr>
    </vt:vector>
  </TitlesOfParts>
  <Company>Poash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Creational Design Patterns</dc:title>
  <dc:creator>Umar Lone</dc:creator>
  <cp:keywords>Design</cp:keywords>
  <dc:description>Email umar.lone@poash.com for questions related to this document.</dc:description>
  <cp:lastModifiedBy>Umar Lone</cp:lastModifiedBy>
  <cp:revision>5</cp:revision>
  <dcterms:created xsi:type="dcterms:W3CDTF">2020-08-11T07:19:07Z</dcterms:created>
  <dcterms:modified xsi:type="dcterms:W3CDTF">2024-12-12T07:05:39Z</dcterms:modified>
</cp:coreProperties>
</file>