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76" r:id="rId4"/>
    <p:sldId id="258" r:id="rId5"/>
    <p:sldId id="277" r:id="rId6"/>
    <p:sldId id="262" r:id="rId7"/>
    <p:sldId id="263" r:id="rId8"/>
    <p:sldId id="281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nLign1giXghqyvm8Uqlx+xTYo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080978-0765-4B84-A655-8FA34A3C9345}">
  <a:tblStyle styleId="{B0080978-0765-4B84-A655-8FA34A3C9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FD1518-B839-4C3C-96A9-0860C8BDA96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0"/>
    <p:restoredTop sz="82039"/>
  </p:normalViewPr>
  <p:slideViewPr>
    <p:cSldViewPr snapToGrid="0" snapToObjects="1">
      <p:cViewPr varScale="1">
        <p:scale>
          <a:sx n="91" d="100"/>
          <a:sy n="91" d="100"/>
        </p:scale>
        <p:origin x="7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electra-kor-base</c:v>
                </c:pt>
                <c:pt idx="1">
                  <c:v>skt-kobert</c:v>
                </c:pt>
                <c:pt idx="2">
                  <c:v>koelectra-v1</c:v>
                </c:pt>
                <c:pt idx="3">
                  <c:v>ko-electra</c:v>
                </c:pt>
                <c:pt idx="4">
                  <c:v>koelectra-v2</c:v>
                </c:pt>
              </c:strCache>
            </c:strRef>
          </c:cat>
          <c:val>
            <c:numRef>
              <c:f>Sheet1!$C$1:$C$5</c:f>
              <c:numCache>
                <c:formatCode>General</c:formatCode>
                <c:ptCount val="5"/>
                <c:pt idx="0">
                  <c:v>0.7</c:v>
                </c:pt>
                <c:pt idx="1">
                  <c:v>0.63</c:v>
                </c:pt>
                <c:pt idx="2">
                  <c:v>0.64</c:v>
                </c:pt>
                <c:pt idx="3">
                  <c:v>0.69</c:v>
                </c:pt>
                <c:pt idx="4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D-3D4F-A7FA-375E24BB949E}"/>
            </c:ext>
          </c:extLst>
        </c:ser>
        <c:ser>
          <c:idx val="1"/>
          <c:order val="1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electra-kor-base</c:v>
                </c:pt>
                <c:pt idx="1">
                  <c:v>skt-kobert</c:v>
                </c:pt>
                <c:pt idx="2">
                  <c:v>koelectra-v1</c:v>
                </c:pt>
                <c:pt idx="3">
                  <c:v>ko-electra</c:v>
                </c:pt>
                <c:pt idx="4">
                  <c:v>koelectra-v2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0.16</c:v>
                </c:pt>
                <c:pt idx="1">
                  <c:v>0.56999999999999995</c:v>
                </c:pt>
                <c:pt idx="2">
                  <c:v>0.52</c:v>
                </c:pt>
                <c:pt idx="3">
                  <c:v>0.57999999999999996</c:v>
                </c:pt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9D-3D4F-A7FA-375E24BB94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0175136"/>
        <c:axId val="810176784"/>
      </c:barChart>
      <c:catAx>
        <c:axId val="810175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 w="9525">
                  <a:noFill/>
                </a:ln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810176784"/>
        <c:crosses val="autoZero"/>
        <c:auto val="1"/>
        <c:lblAlgn val="ctr"/>
        <c:lblOffset val="100"/>
        <c:noMultiLvlLbl val="0"/>
      </c:catAx>
      <c:valAx>
        <c:axId val="81017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1017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학습하는 문장의 전체적인 길이 분포를 보았을 때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tokenizing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하는 문장의 최대 길이를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64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지정하여 모델 학습에 사용하였다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ore-KR" dirty="0"/>
              <a:t>그리고 이렇게 만들어진 데이터를 통해서 </a:t>
            </a:r>
            <a:r>
              <a:rPr lang="ko-Kore-KR" b="1" dirty="0"/>
              <a:t>다중 분류 모델과 이진 분류 모델</a:t>
            </a:r>
            <a:r>
              <a:rPr lang="ko-Kore-KR" dirty="0"/>
              <a:t>을 진행하였습니다.</a:t>
            </a:r>
            <a:endParaRPr lang="en-US" altLang="ko-Kore-KR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 ("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kykim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-base")</a:t>
            </a: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70GB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한국어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skt-kobert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”)</a:t>
            </a: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Bert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한국어 성능 한계를 극복하기 위하여 만들어진 모델로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수백만 개의 한국어 말뭉치 학습과 한국어의 불규칙한 언어 변화의 특성 반영을 위한 데이터 기반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기법 적용으로 성능을 향상시켰다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monologg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-base-discriminator” v1,v2,v3)</a:t>
            </a:r>
          </a:p>
          <a:p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Replaced Token Detection</a:t>
            </a:r>
          </a:p>
          <a:p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34GB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한국어 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학습</a:t>
            </a: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Wordpiece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/>
              <a:t>Replaced Token Detection  : generator</a:t>
            </a:r>
            <a:r>
              <a:rPr lang="ko-KR" altLang="en-US" sz="1400" dirty="0"/>
              <a:t>에서 나온 </a:t>
            </a:r>
            <a:r>
              <a:rPr lang="en" altLang="ko-Kore-KR" sz="1400" dirty="0"/>
              <a:t>token</a:t>
            </a:r>
            <a:r>
              <a:rPr lang="ko-KR" altLang="en-US" sz="1400" dirty="0"/>
              <a:t>을 보고 </a:t>
            </a:r>
            <a:r>
              <a:rPr lang="en" altLang="ko-Kore-KR" sz="1400" dirty="0"/>
              <a:t>discriminator</a:t>
            </a:r>
            <a:r>
              <a:rPr lang="ko-KR" altLang="en-US" sz="1400" dirty="0"/>
              <a:t>에서 </a:t>
            </a:r>
            <a:r>
              <a:rPr lang="en-US" altLang="ko-KR" sz="1400" dirty="0"/>
              <a:t>"</a:t>
            </a:r>
            <a:r>
              <a:rPr lang="en" altLang="ko-Kore-KR" sz="1400" dirty="0"/>
              <a:t>real" token</a:t>
            </a:r>
            <a:r>
              <a:rPr lang="ko-KR" altLang="en-US" sz="1400" dirty="0"/>
              <a:t>인지 </a:t>
            </a:r>
            <a:r>
              <a:rPr lang="en-US" altLang="ko-KR" sz="1400" dirty="0"/>
              <a:t>"</a:t>
            </a:r>
            <a:r>
              <a:rPr lang="en" altLang="ko-Kore-KR" sz="1400" dirty="0"/>
              <a:t>fake" token</a:t>
            </a:r>
            <a:r>
              <a:rPr lang="ko-KR" altLang="en-US" sz="1400" dirty="0"/>
              <a:t>인지 판별하는 방법으로 학습</a:t>
            </a:r>
            <a:endParaRPr kumimoji="1" lang="ko-Kore-KR" altLang="en-US" sz="1400" dirty="0"/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Electra Model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Autoencode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비슷하게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real, fake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판별하는 방법으로 학습을 진행한다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이를 통하여 모든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token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학습이 될 수 있다는 장점이 있다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따라서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vocab, model size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다르기 때문에 여러 버전의 모델을 사용하였다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8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ore-KR" dirty="0"/>
              <a:t>그리고 이렇게 만들어진 데이터를 통해서 </a:t>
            </a:r>
            <a:r>
              <a:rPr lang="ko-Kore-KR" b="1" dirty="0"/>
              <a:t>다중 분류 모델과 이진 분류 모델</a:t>
            </a:r>
            <a:r>
              <a:rPr lang="ko-Kore-KR" dirty="0"/>
              <a:t>을 진행하였습니다.</a:t>
            </a:r>
            <a:endParaRPr lang="en-US" altLang="ko-Kore-KR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 ("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kykim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-base")</a:t>
            </a: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70GB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한국어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skt-kobert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”)</a:t>
            </a: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Bert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한국어 성능 한계를 극복하기 위하여 만들어진 모델로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수백만 개의 한국어 말뭉치 학습과 한국어의 불규칙한 언어 변화의 특성 반영을 위한 데이터 기반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기법 적용으로 성능을 향상시켰다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monologg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-base-discriminator” v1,v2,v3)</a:t>
            </a:r>
          </a:p>
          <a:p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Replaced Token Detection</a:t>
            </a:r>
          </a:p>
          <a:p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34GB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한국어 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학습</a:t>
            </a: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Wordpiece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/>
              <a:t>Replaced Token Detection  : generator</a:t>
            </a:r>
            <a:r>
              <a:rPr lang="ko-KR" altLang="en-US" sz="1400" dirty="0"/>
              <a:t>에서 나온 </a:t>
            </a:r>
            <a:r>
              <a:rPr lang="en" altLang="ko-Kore-KR" sz="1400" dirty="0"/>
              <a:t>token</a:t>
            </a:r>
            <a:r>
              <a:rPr lang="ko-KR" altLang="en-US" sz="1400" dirty="0"/>
              <a:t>을 보고 </a:t>
            </a:r>
            <a:r>
              <a:rPr lang="en" altLang="ko-Kore-KR" sz="1400" dirty="0"/>
              <a:t>discriminator</a:t>
            </a:r>
            <a:r>
              <a:rPr lang="ko-KR" altLang="en-US" sz="1400" dirty="0"/>
              <a:t>에서 </a:t>
            </a:r>
            <a:r>
              <a:rPr lang="en-US" altLang="ko-KR" sz="1400" dirty="0"/>
              <a:t>"</a:t>
            </a:r>
            <a:r>
              <a:rPr lang="en" altLang="ko-Kore-KR" sz="1400" dirty="0"/>
              <a:t>real" token</a:t>
            </a:r>
            <a:r>
              <a:rPr lang="ko-KR" altLang="en-US" sz="1400" dirty="0"/>
              <a:t>인지 </a:t>
            </a:r>
            <a:r>
              <a:rPr lang="en-US" altLang="ko-KR" sz="1400" dirty="0"/>
              <a:t>"</a:t>
            </a:r>
            <a:r>
              <a:rPr lang="en" altLang="ko-Kore-KR" sz="1400" dirty="0"/>
              <a:t>fake" token</a:t>
            </a:r>
            <a:r>
              <a:rPr lang="ko-KR" altLang="en-US" sz="1400" dirty="0"/>
              <a:t>인지 판별하는 방법으로 학습</a:t>
            </a:r>
            <a:endParaRPr kumimoji="1" lang="ko-Kore-KR" altLang="en-US" sz="1400" dirty="0"/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Electra Model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Autoencode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비슷하게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real, fake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판별하는 방법으로 학습을 진행한다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이를 통하여 모든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token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학습이 될 수 있다는 장점이 있다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따라서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vocab, model size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다르기 때문에 여러 버전의 모델을 사용하였다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4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ore-KR" dirty="0"/>
              <a:t>기존 데이터에는 [Sentence, Label] 이렇게 2개의 Column 이 존재하였다.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ore-KR" dirty="0"/>
              <a:t>이러한 데이터 형태를 Label에 존재하는 [범죄, 혐오, 선정, 비도덕아님, 폭력, 비난, 욕설, 차별] 총 8개의 각각의 Column 으로 만들었습니다.</a:t>
            </a:r>
            <a:endParaRPr lang="en-US" altLang="ko-Kore-KR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분류 모델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레이블을 독립적인 열로 나누지 않고 사용하여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84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레이블로 분류하였다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이진 분류 모델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1)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범죄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혐오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차별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아님 의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레이블로 분류하였다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ore-KR" dirty="0"/>
              <a:t>그리고 이렇게 만들어진 데이터를 통해서 </a:t>
            </a:r>
            <a:r>
              <a:rPr lang="ko-Kore-KR" b="1" dirty="0"/>
              <a:t>다중 분류 모델과 이진 분류 모델</a:t>
            </a:r>
            <a:r>
              <a:rPr lang="ko-Kore-KR" dirty="0"/>
              <a:t>을 진행하였습니다.</a:t>
            </a:r>
            <a:endParaRPr lang="en-US" altLang="ko-Kore-KR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 ("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kykim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-base")</a:t>
            </a: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70GB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한국어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skt-kobert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”)</a:t>
            </a: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Bert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한국어 성능 한계를 극복하기 위하여 만들어진 모델로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수백만 개의 한국어 말뭉치 학습과 한국어의 불규칙한 언어 변화의 특성 반영을 위한 데이터 기반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기법 적용으로 성능을 향상시켰다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(“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monologg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-base-discriminator” v1,v2,v3)</a:t>
            </a:r>
          </a:p>
          <a:p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Replaced Token Detection</a:t>
            </a:r>
          </a:p>
          <a:p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34GB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한국어 </a:t>
            </a:r>
            <a:r>
              <a:rPr lang="en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학습</a:t>
            </a: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Wordpiece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marR="0" lvl="0" indent="-21209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lang="en" altLang="ko-Kore-KR" sz="1400" dirty="0"/>
              <a:t>Replaced Token Detection  : generator</a:t>
            </a:r>
            <a:r>
              <a:rPr lang="ko-KR" altLang="en-US" sz="1400" dirty="0"/>
              <a:t>에서 나온 </a:t>
            </a:r>
            <a:r>
              <a:rPr lang="en" altLang="ko-Kore-KR" sz="1400" dirty="0"/>
              <a:t>token</a:t>
            </a:r>
            <a:r>
              <a:rPr lang="ko-KR" altLang="en-US" sz="1400" dirty="0"/>
              <a:t>을 보고 </a:t>
            </a:r>
            <a:r>
              <a:rPr lang="en" altLang="ko-Kore-KR" sz="1400" dirty="0"/>
              <a:t>discriminator</a:t>
            </a:r>
            <a:r>
              <a:rPr lang="ko-KR" altLang="en-US" sz="1400" dirty="0"/>
              <a:t>에서 </a:t>
            </a:r>
            <a:r>
              <a:rPr lang="en-US" altLang="ko-KR" sz="1400" dirty="0"/>
              <a:t>"</a:t>
            </a:r>
            <a:r>
              <a:rPr lang="en" altLang="ko-Kore-KR" sz="1400" dirty="0"/>
              <a:t>real" token</a:t>
            </a:r>
            <a:r>
              <a:rPr lang="ko-KR" altLang="en-US" sz="1400" dirty="0"/>
              <a:t>인지 </a:t>
            </a:r>
            <a:r>
              <a:rPr lang="en-US" altLang="ko-KR" sz="1400" dirty="0"/>
              <a:t>"</a:t>
            </a:r>
            <a:r>
              <a:rPr lang="en" altLang="ko-Kore-KR" sz="1400" dirty="0"/>
              <a:t>fake" token</a:t>
            </a:r>
            <a:r>
              <a:rPr lang="ko-KR" altLang="en-US" sz="1400" dirty="0"/>
              <a:t>인지 판별하는 방법으로 학습</a:t>
            </a:r>
            <a:endParaRPr kumimoji="1" lang="ko-Kore-KR" altLang="en-US" sz="1400" dirty="0"/>
          </a:p>
          <a:p>
            <a:pPr marL="228600" lvl="0" indent="-21209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endParaRPr lang="en" altLang="ko-Kore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19811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Electra Model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Autoencode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비슷하게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real, fake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판별하는 방법으로 학습을 진행한다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이를 통하여 모든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token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학습이 될 수 있다는 장점이 있다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en" altLang="ko-Kore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따라서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vocab, model size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다르기 때문에 여러 버전의 모델을 사용하였다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67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transformers import BertTokenizerFast, AlbertModel, BertModel, AutoTokenizer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torch.utils.data import Dataset, DataLoader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sklearn.model_selection import train_test_split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seaborn as sns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torch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torch import nn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torch.nn.functional as F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torch.optim as optim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#import hanja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imblearn.over_sampling import RandomOverSampler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transformers.optimization import get_cosine_schedule_with_warmup, get_linear_schedule_with_warmup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transformers import AdamW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collections import defaultdict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random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os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gc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tqdm import tqdm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gluonnlp as nlp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tqdm import tqdm, tqdm_notebook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kobert.utils import get_tokenizer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kobert.pytorch_kobert import get_pytorch_kobert_model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ore-K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sklearn.metrics import f1_score</a:t>
            </a:r>
            <a:endParaRPr sz="100" dirty="0"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ore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7개의 Label을 예측하는 방식을 사용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 에서 Label 은 총 127개로 구성이 되어 있었다. Label은 크게 8가지의 기준 [범죄, 혐오, 선정, 비도덕아님, 폭력, 비난, 욕설, 차별] 으로 구성이 되어 있으며, 이것들 중에서 여러 가지 값이 중복으로 선택될 수 있었다.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127개의 Classification 을 통하여 진행할 경우 모델의 성능이 많이 떨어지는 것을 알 수 있었고, 이에 대한 대안으로 각 Label [범죄, 혐오, 선정, 폭력, 비난, 욕설, 차별] 을 (True, False) 로 예측하는 모델을 만들고 이를 뭉쳐서 결과값을 도출해내는 방법을 사용하였다. Label 중 ‘비도덕 아님’의 경우는 다른 모든 Label의 값이 False 인 경우 True 인 경우로 사용하여 </a:t>
            </a:r>
            <a:r>
              <a:rPr lang="ko-Kore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7개의 모델만 사용할 수 있도록 하였다.</a:t>
            </a: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ore-K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sz="2800" dirty="0">
              <a:solidFill>
                <a:schemeClr val="dk1"/>
              </a:solidFill>
              <a:latin typeface="Calibri"/>
              <a:ea typeface="NanumGothic" panose="020D0604000000000000" pitchFamily="34" charset="-127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범죄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혐오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차별에 대한 학습과 추론을 각각 진행 후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가지 경우가 모두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False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 ‘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아님’으로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실험한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모델 모두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2) 7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레이블을 사용했을 때 결과가 더 좋았다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ore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7개의 Label을 예측하는 방식을 사용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 에서 Label 은 총 127개로 구성이 되어 있었다. Label은 크게 8가지의 기준 [범죄, 혐오, 선정, 비도덕아님, 폭력, 비난, 욕설, 차별] 으로 구성이 되어 있으며, 이것들 중에서 여러 가지 값이 중복으로 선택될 수 있었다.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127개의 Classification 을 통하여 진행할 경우 모델의 성능이 많이 떨어지는 것을 알 수 있었고, 이에 대한 대안으로 각 Label [범죄, 혐오, 선정, 폭력, 비난, 욕설, 차별] 을 (True, False) 로 예측하는 모델을 만들고 이를 뭉쳐서 결과값을 도출해내는 방법을 사용하였다. Label 중 ‘비도덕 아님’의 경우는 다른 모든 Label의 값이 False 인 경우 True 인 경우로 사용하여 </a:t>
            </a:r>
            <a:r>
              <a:rPr lang="ko-Kore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7개의 모델만 사용할 수 있도록 하였다.</a:t>
            </a:r>
            <a:r>
              <a:rPr lang="ko-Kore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ore-K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sz="2800" dirty="0">
              <a:solidFill>
                <a:schemeClr val="dk1"/>
              </a:solidFill>
              <a:latin typeface="Calibri"/>
              <a:ea typeface="NanumGothic" panose="020D0604000000000000" pitchFamily="34" charset="-127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범죄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혐오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선정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비난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차별에 대한 학습과 추론을 각각 진행 후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가지 경우가 모두 </a:t>
            </a:r>
            <a:r>
              <a:rPr lang="en" altLang="ko-Kore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False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 ‘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아님’으로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분류하였다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실험한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모델 모두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2) 7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레이블을 사용했을 때 결과가 더 좋았다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25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외부 데이터 사용</a:t>
            </a:r>
            <a:b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성능을 높이기 위하여 데이터 셋을 추가하여 모델을 학습시켰다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추가로 사용한 데이터는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한국어 욕설 감지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데이터셋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데이터에는 문장과 욕설 여부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Yes, No)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데이터가 구성이 되어 있다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b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중에서도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모델학습에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추가로 사용한 데이터는 욕설 여부가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No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경우만 사용하였으며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 여부가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데이터는 “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아님” 케이스로 변환하여 사용하였다</a:t>
            </a:r>
            <a:b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이유로는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한국어 욕설 감지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데이터셋의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Sentence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구조가 비슷하지만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데이터에서와 같이 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Labeling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진행할 수 없기 때문에 활용할 수 있는 데이터에 대해서만 사용하였다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욕설 분류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단순 욕설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인종 차별적인 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정치적 갈등을 조장하는 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성적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성차별적인 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타인을 비하하는 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외에 불쾌감을 주거나 욕설로 판단되는 말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ko-KR" altLang="en-US"/>
              <a:t>바른말 가이드</a:t>
            </a:r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ore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86384" y="2327983"/>
            <a:ext cx="10619232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ko-Kore-KR" sz="3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2021 텍스트 윤리검증 데이터 해커톤 경진대회</a:t>
            </a:r>
            <a:endParaRPr sz="3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320495"/>
            <a:ext cx="9144000" cy="154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바른말가이드 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팀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ko-Kore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김민식, 이은우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C978D-4DF4-FC4D-8D35-D5B70C73D83A}"/>
              </a:ext>
            </a:extLst>
          </p:cNvPr>
          <p:cNvSpPr txBox="1"/>
          <p:nvPr/>
        </p:nvSpPr>
        <p:spPr>
          <a:xfrm>
            <a:off x="838200" y="1603496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hyperparameter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설정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75F68-3360-D447-86C3-639A6FEB0FB0}"/>
              </a:ext>
            </a:extLst>
          </p:cNvPr>
          <p:cNvSpPr txBox="1"/>
          <p:nvPr/>
        </p:nvSpPr>
        <p:spPr>
          <a:xfrm>
            <a:off x="978666" y="3761681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문장의 전처리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4309F-669B-6248-830E-CAE57E075154}"/>
              </a:ext>
            </a:extLst>
          </p:cNvPr>
          <p:cNvSpPr txBox="1"/>
          <p:nvPr/>
        </p:nvSpPr>
        <p:spPr>
          <a:xfrm>
            <a:off x="6557427" y="4631503"/>
            <a:ext cx="470670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초성만 있는 경우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특수문자 및 숫자는 의미를 포함할 수 있으므로 제거하지 않음 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58E3B31-B466-BB4C-B3F0-8EDCB2E431CC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97;p3">
            <a:extLst>
              <a:ext uri="{FF2B5EF4-FFF2-40B4-BE49-F238E27FC236}">
                <a16:creationId xmlns:a16="http://schemas.microsoft.com/office/drawing/2014/main" id="{CC4FB0BA-4C6F-E248-BE76-11709A0F85D1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기술적 특징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D9E74-CBC0-5644-8198-6E998FC3DA2F}"/>
              </a:ext>
            </a:extLst>
          </p:cNvPr>
          <p:cNvSpPr txBox="1"/>
          <p:nvPr/>
        </p:nvSpPr>
        <p:spPr>
          <a:xfrm>
            <a:off x="1383424" y="2287090"/>
            <a:ext cx="3270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 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10</a:t>
            </a:r>
          </a:p>
          <a:p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 Size 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128</a:t>
            </a:r>
          </a:p>
          <a:p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Max length 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64</a:t>
            </a:r>
          </a:p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Learning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Rate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1e-4,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1e-5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39C97-058F-A241-8F3F-2DB44C97D19A}"/>
              </a:ext>
            </a:extLst>
          </p:cNvPr>
          <p:cNvSpPr txBox="1"/>
          <p:nvPr/>
        </p:nvSpPr>
        <p:spPr>
          <a:xfrm>
            <a:off x="1511825" y="4540346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ㅇㄱㄹㅇ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눈에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띄지말고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사라져라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~~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45742-5893-8D46-8D30-828808AE58A1}"/>
              </a:ext>
            </a:extLst>
          </p:cNvPr>
          <p:cNvSpPr txBox="1"/>
          <p:nvPr/>
        </p:nvSpPr>
        <p:spPr>
          <a:xfrm>
            <a:off x="1538114" y="504201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한심한 놈들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ㅉㅉ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3FDA-080F-5240-843B-6EB4DC8E0B96}"/>
              </a:ext>
            </a:extLst>
          </p:cNvPr>
          <p:cNvSpPr txBox="1"/>
          <p:nvPr/>
        </p:nvSpPr>
        <p:spPr>
          <a:xfrm>
            <a:off x="1342548" y="441972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C8455-14DF-3849-9E77-5A85CAE1646C}"/>
              </a:ext>
            </a:extLst>
          </p:cNvPr>
          <p:cNvSpPr txBox="1"/>
          <p:nvPr/>
        </p:nvSpPr>
        <p:spPr>
          <a:xfrm rot="10800000">
            <a:off x="5421281" y="419562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D81B0-2FA1-F74E-AD13-2E5CB8F9F6DA}"/>
              </a:ext>
            </a:extLst>
          </p:cNvPr>
          <p:cNvSpPr txBox="1"/>
          <p:nvPr/>
        </p:nvSpPr>
        <p:spPr>
          <a:xfrm>
            <a:off x="1342548" y="49383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8FE289-E1E7-FE4E-B047-6179205EFE42}"/>
              </a:ext>
            </a:extLst>
          </p:cNvPr>
          <p:cNvSpPr txBox="1"/>
          <p:nvPr/>
        </p:nvSpPr>
        <p:spPr>
          <a:xfrm rot="10800000">
            <a:off x="3394140" y="474040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A3A28-6283-2A4B-9FEA-D7EBD8548854}"/>
              </a:ext>
            </a:extLst>
          </p:cNvPr>
          <p:cNvSpPr txBox="1"/>
          <p:nvPr/>
        </p:nvSpPr>
        <p:spPr>
          <a:xfrm>
            <a:off x="6557426" y="2594866"/>
            <a:ext cx="470670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실험을 통하여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최적의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Hyperparameter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설정 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0"/>
          <p:cNvGraphicFramePr/>
          <p:nvPr>
            <p:extLst>
              <p:ext uri="{D42A27DB-BD31-4B8C-83A1-F6EECF244321}">
                <p14:modId xmlns:p14="http://schemas.microsoft.com/office/powerpoint/2010/main" val="1674393242"/>
              </p:ext>
            </p:extLst>
          </p:nvPr>
        </p:nvGraphicFramePr>
        <p:xfrm>
          <a:off x="1224722" y="1425576"/>
          <a:ext cx="9176577" cy="4727700"/>
        </p:xfrm>
        <a:graphic>
          <a:graphicData uri="http://schemas.openxmlformats.org/drawingml/2006/table">
            <a:tbl>
              <a:tblPr>
                <a:tableStyleId>{B0080978-0765-4B84-A655-8FA34A3C9345}</a:tableStyleId>
              </a:tblPr>
              <a:tblGrid>
                <a:gridCol w="247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Epoch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Label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F1-Score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LSTM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15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</a:t>
                      </a:r>
                      <a:r>
                        <a:rPr lang="ko-Kore-KR" sz="1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</a:t>
                      </a:r>
                      <a:r>
                        <a:rPr lang="ko-Kore-KR" sz="180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Naive-Bayes</a:t>
                      </a:r>
                      <a:endParaRPr sz="1800" b="1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84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0.25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0.25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electra-kor-base</a:t>
                      </a:r>
                      <a:endParaRPr sz="1800" b="1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72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skt-kobert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66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74</a:t>
                      </a:r>
                      <a:endParaRPr sz="1800" b="1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koelectra-v1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67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</a:t>
                      </a:r>
                      <a:endParaRPr sz="1800" b="1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ko-electra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</a:t>
                      </a:r>
                      <a:endParaRPr sz="1800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KoElectra</a:t>
                      </a:r>
                      <a:r>
                        <a:rPr lang="en-US" alt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v2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앙상블 (Best 5개 모델)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u="none" strike="noStrike" cap="none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67</a:t>
                      </a:r>
                      <a:endParaRPr sz="1800" u="none" strike="noStrike" cap="none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800" b="1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</a:t>
                      </a:r>
                      <a:r>
                        <a:rPr lang="ko-Kore-KR" sz="18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80</a:t>
                      </a:r>
                      <a:endParaRPr sz="1800" b="1" u="none" strike="noStrike" cap="none" dirty="0"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604909B-908B-5745-A3DF-A1E080E92990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97;p3">
            <a:extLst>
              <a:ext uri="{FF2B5EF4-FFF2-40B4-BE49-F238E27FC236}">
                <a16:creationId xmlns:a16="http://schemas.microsoft.com/office/drawing/2014/main" id="{4A83D983-7F64-1F48-968F-983D9DE41D3C}"/>
              </a:ext>
            </a:extLst>
          </p:cNvPr>
          <p:cNvSpPr txBox="1"/>
          <p:nvPr/>
        </p:nvSpPr>
        <p:spPr>
          <a:xfrm>
            <a:off x="310062" y="252034"/>
            <a:ext cx="170161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결과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73F64B5-F738-D34A-BE59-B9D4C5321D12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oogle Shape;97;p3">
            <a:extLst>
              <a:ext uri="{FF2B5EF4-FFF2-40B4-BE49-F238E27FC236}">
                <a16:creationId xmlns:a16="http://schemas.microsoft.com/office/drawing/2014/main" id="{578DB57B-F0D7-CA47-BC6E-00D7025BC743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ore-KR" sz="3200" b="1" i="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알고리즘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722F7B-309E-F045-8A6F-BCFBCA167E60}"/>
              </a:ext>
            </a:extLst>
          </p:cNvPr>
          <p:cNvGrpSpPr/>
          <p:nvPr/>
        </p:nvGrpSpPr>
        <p:grpSpPr>
          <a:xfrm>
            <a:off x="1801881" y="2153084"/>
            <a:ext cx="3456500" cy="1809388"/>
            <a:chOff x="1253620" y="2119477"/>
            <a:chExt cx="3456500" cy="180938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2325F1A-192D-034D-98F2-D81CCCD4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620" y="2119477"/>
              <a:ext cx="3456500" cy="18093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AF2545-08EF-3842-8884-01225E32DE41}"/>
                </a:ext>
              </a:extLst>
            </p:cNvPr>
            <p:cNvSpPr txBox="1"/>
            <p:nvPr/>
          </p:nvSpPr>
          <p:spPr>
            <a:xfrm>
              <a:off x="3667300" y="2901714"/>
              <a:ext cx="7521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ko-Kore-KR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output</a:t>
              </a:r>
              <a:endParaRPr kumimoji="1" lang="ko-Kore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9FD8FF-F774-D04A-B1B3-CCBD2CD87801}"/>
              </a:ext>
            </a:extLst>
          </p:cNvPr>
          <p:cNvGrpSpPr/>
          <p:nvPr/>
        </p:nvGrpSpPr>
        <p:grpSpPr>
          <a:xfrm>
            <a:off x="6933620" y="2153084"/>
            <a:ext cx="3461466" cy="1816251"/>
            <a:chOff x="580294" y="3857530"/>
            <a:chExt cx="3461466" cy="181625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60F4FBC-A104-5F4B-A66F-8771F879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294" y="3857530"/>
              <a:ext cx="3461466" cy="1816251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39638-9BBC-294D-9C21-4D77FE80DFCB}"/>
                </a:ext>
              </a:extLst>
            </p:cNvPr>
            <p:cNvSpPr txBox="1"/>
            <p:nvPr/>
          </p:nvSpPr>
          <p:spPr>
            <a:xfrm>
              <a:off x="2999490" y="4611766"/>
              <a:ext cx="7521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ko-Kore-KR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output</a:t>
              </a:r>
              <a:endParaRPr kumimoji="1" lang="ko-Kore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2259859-A7E8-014B-AEEE-070555A4081D}"/>
              </a:ext>
            </a:extLst>
          </p:cNvPr>
          <p:cNvSpPr txBox="1"/>
          <p:nvPr/>
        </p:nvSpPr>
        <p:spPr>
          <a:xfrm>
            <a:off x="2755431" y="4429180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분류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B5230-8090-7840-AEBA-22E9C7DDF58C}"/>
              </a:ext>
            </a:extLst>
          </p:cNvPr>
          <p:cNvSpPr txBox="1"/>
          <p:nvPr/>
        </p:nvSpPr>
        <p:spPr>
          <a:xfrm>
            <a:off x="7889653" y="4429180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이진 분류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4A42D-8125-C74A-AC3F-528FF73AA122}"/>
              </a:ext>
            </a:extLst>
          </p:cNvPr>
          <p:cNvSpPr txBox="1"/>
          <p:nvPr/>
        </p:nvSpPr>
        <p:spPr>
          <a:xfrm>
            <a:off x="345412" y="1361358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99005-13BB-1D48-BC75-910BBCDCD7CA}"/>
              </a:ext>
            </a:extLst>
          </p:cNvPr>
          <p:cNvSpPr txBox="1"/>
          <p:nvPr/>
        </p:nvSpPr>
        <p:spPr>
          <a:xfrm>
            <a:off x="6544221" y="5031969"/>
            <a:ext cx="4240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아님을 제외한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ore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ore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별 모델을 학습하여 이진 분류 후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하나로 합쳐 최종 결과 예측</a:t>
            </a:r>
            <a:endParaRPr kumimoji="1" lang="ko-Kore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A4B0B2-AEA5-5C47-B03D-78FBDB9BA1E7}"/>
              </a:ext>
            </a:extLst>
          </p:cNvPr>
          <p:cNvSpPr txBox="1"/>
          <p:nvPr/>
        </p:nvSpPr>
        <p:spPr>
          <a:xfrm>
            <a:off x="1744151" y="5170468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레이블들을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독립적으로 나누기 전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하나의 열을 사용하여 예측</a:t>
            </a:r>
            <a:endParaRPr kumimoji="1" lang="ko-Kore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23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07F29E-11E9-2F4F-AA18-643DB9FBE0A4}"/>
              </a:ext>
            </a:extLst>
          </p:cNvPr>
          <p:cNvSpPr/>
          <p:nvPr/>
        </p:nvSpPr>
        <p:spPr>
          <a:xfrm>
            <a:off x="2116530" y="4730562"/>
            <a:ext cx="9537183" cy="1834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67F9D-7AEB-2D49-9F57-6109F11D686D}"/>
              </a:ext>
            </a:extLst>
          </p:cNvPr>
          <p:cNvSpPr txBox="1"/>
          <p:nvPr/>
        </p:nvSpPr>
        <p:spPr>
          <a:xfrm>
            <a:off x="7059430" y="1732496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DEC30-24A2-854C-AE52-578037FC4A03}"/>
              </a:ext>
            </a:extLst>
          </p:cNvPr>
          <p:cNvSpPr txBox="1"/>
          <p:nvPr/>
        </p:nvSpPr>
        <p:spPr>
          <a:xfrm>
            <a:off x="3951477" y="1242634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6BFEB-1BBE-114B-8030-770EA05B2689}"/>
              </a:ext>
            </a:extLst>
          </p:cNvPr>
          <p:cNvSpPr txBox="1"/>
          <p:nvPr/>
        </p:nvSpPr>
        <p:spPr>
          <a:xfrm>
            <a:off x="940879" y="2686997"/>
            <a:ext cx="85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3E4A83B-E8A9-1A4B-8113-3A6E2D11DC92}"/>
              </a:ext>
            </a:extLst>
          </p:cNvPr>
          <p:cNvSpPr/>
          <p:nvPr/>
        </p:nvSpPr>
        <p:spPr>
          <a:xfrm>
            <a:off x="2185750" y="2824534"/>
            <a:ext cx="644419" cy="18770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CDAB4-3C7F-DE4E-BAA9-32389FBDD529}"/>
              </a:ext>
            </a:extLst>
          </p:cNvPr>
          <p:cNvSpPr txBox="1"/>
          <p:nvPr/>
        </p:nvSpPr>
        <p:spPr>
          <a:xfrm>
            <a:off x="10421293" y="2691991"/>
            <a:ext cx="12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AE7125F-5B74-E543-B259-779A4E27A664}"/>
              </a:ext>
            </a:extLst>
          </p:cNvPr>
          <p:cNvSpPr/>
          <p:nvPr/>
        </p:nvSpPr>
        <p:spPr>
          <a:xfrm>
            <a:off x="3661554" y="2272421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Electra-</a:t>
            </a:r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-base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67F65C3-BCD1-944B-B388-DD1FBE4A0130}"/>
              </a:ext>
            </a:extLst>
          </p:cNvPr>
          <p:cNvSpPr/>
          <p:nvPr/>
        </p:nvSpPr>
        <p:spPr>
          <a:xfrm>
            <a:off x="3661554" y="1783973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71CFB64-3024-4445-BBD3-A5979EB76A8E}"/>
              </a:ext>
            </a:extLst>
          </p:cNvPr>
          <p:cNvSpPr/>
          <p:nvPr/>
        </p:nvSpPr>
        <p:spPr>
          <a:xfrm>
            <a:off x="3661554" y="2763426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v1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5EEBC70-BB21-F945-AB36-ED927CA9AB67}"/>
              </a:ext>
            </a:extLst>
          </p:cNvPr>
          <p:cNvSpPr/>
          <p:nvPr/>
        </p:nvSpPr>
        <p:spPr>
          <a:xfrm>
            <a:off x="3661554" y="3249437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</a:t>
            </a:r>
            <a:r>
              <a:rPr kumimoji="1" lang="en-US" altLang="ko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CA2F0BC-906C-3D41-8DFC-788C4B96DD1E}"/>
              </a:ext>
            </a:extLst>
          </p:cNvPr>
          <p:cNvSpPr/>
          <p:nvPr/>
        </p:nvSpPr>
        <p:spPr>
          <a:xfrm>
            <a:off x="3661554" y="3735448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</a:t>
            </a:r>
            <a:r>
              <a:rPr kumimoji="1" lang="en-US" altLang="ko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2" name="오른쪽 화살표[R] 51">
            <a:extLst>
              <a:ext uri="{FF2B5EF4-FFF2-40B4-BE49-F238E27FC236}">
                <a16:creationId xmlns:a16="http://schemas.microsoft.com/office/drawing/2014/main" id="{7F863541-278F-204E-8645-9827DA47775C}"/>
              </a:ext>
            </a:extLst>
          </p:cNvPr>
          <p:cNvSpPr/>
          <p:nvPr/>
        </p:nvSpPr>
        <p:spPr>
          <a:xfrm>
            <a:off x="9468557" y="2862390"/>
            <a:ext cx="644419" cy="18770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73F64B5-F738-D34A-BE59-B9D4C5321D12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oogle Shape;97;p3">
            <a:extLst>
              <a:ext uri="{FF2B5EF4-FFF2-40B4-BE49-F238E27FC236}">
                <a16:creationId xmlns:a16="http://schemas.microsoft.com/office/drawing/2014/main" id="{578DB57B-F0D7-CA47-BC6E-00D7025BC743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ore-KR" sz="3200" b="1" i="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알고리즘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22755B0-2809-724B-A740-BC19A414E021}"/>
              </a:ext>
            </a:extLst>
          </p:cNvPr>
          <p:cNvSpPr/>
          <p:nvPr/>
        </p:nvSpPr>
        <p:spPr>
          <a:xfrm>
            <a:off x="6965102" y="2524271"/>
            <a:ext cx="1738055" cy="900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ore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모델 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ore-KR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Hard-Voting</a:t>
            </a:r>
            <a:endParaRPr kumimoji="1" lang="ko-Kore-KR" altLang="en-US" sz="18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73034785-F5F6-B347-85F0-A58AF264206F}"/>
              </a:ext>
            </a:extLst>
          </p:cNvPr>
          <p:cNvSpPr/>
          <p:nvPr/>
        </p:nvSpPr>
        <p:spPr>
          <a:xfrm>
            <a:off x="6011626" y="1885957"/>
            <a:ext cx="535578" cy="2142308"/>
          </a:xfrm>
          <a:prstGeom prst="rightBrace">
            <a:avLst>
              <a:gd name="adj1" fmla="val 42479"/>
              <a:gd name="adj2" fmla="val 48780"/>
            </a:avLst>
          </a:prstGeom>
          <a:ln w="4762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51531-3625-C945-817F-20DC7FD1C225}"/>
              </a:ext>
            </a:extLst>
          </p:cNvPr>
          <p:cNvSpPr txBox="1"/>
          <p:nvPr/>
        </p:nvSpPr>
        <p:spPr>
          <a:xfrm>
            <a:off x="2352316" y="5004396"/>
            <a:ext cx="89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endParaRPr kumimoji="1"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A4BC-B403-FA46-9930-2571478C5B74}"/>
              </a:ext>
            </a:extLst>
          </p:cNvPr>
          <p:cNvSpPr txBox="1"/>
          <p:nvPr/>
        </p:nvSpPr>
        <p:spPr>
          <a:xfrm>
            <a:off x="3513825" y="5251863"/>
            <a:ext cx="70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한국어의 불규칙한 언어 변화의 특성 반영을 위한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기반 </a:t>
            </a:r>
            <a:r>
              <a:rPr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기법 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적용</a:t>
            </a:r>
            <a:endParaRPr kumimoji="1" lang="ko-Kore-KR" altLang="en-US" sz="1600" dirty="0"/>
          </a:p>
          <a:p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956-6826-3247-A075-1E138A98D228}"/>
              </a:ext>
            </a:extLst>
          </p:cNvPr>
          <p:cNvSpPr txBox="1"/>
          <p:nvPr/>
        </p:nvSpPr>
        <p:spPr>
          <a:xfrm>
            <a:off x="2236462" y="5844370"/>
            <a:ext cx="113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endParaRPr kumimoji="1"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78145-3F45-AD43-BC9F-F77DEB62B705}"/>
              </a:ext>
            </a:extLst>
          </p:cNvPr>
          <p:cNvSpPr txBox="1"/>
          <p:nvPr/>
        </p:nvSpPr>
        <p:spPr>
          <a:xfrm>
            <a:off x="3540059" y="6054900"/>
            <a:ext cx="70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ysClr val="windowText" lastClr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Replaced Token Detection</a:t>
            </a:r>
          </a:p>
          <a:p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F28EE-471E-C648-8C81-1A705E52F09B}"/>
              </a:ext>
            </a:extLst>
          </p:cNvPr>
          <p:cNvSpPr txBox="1"/>
          <p:nvPr/>
        </p:nvSpPr>
        <p:spPr>
          <a:xfrm>
            <a:off x="3516950" y="5705870"/>
            <a:ext cx="422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" lvl="0">
              <a:spcBef>
                <a:spcPts val="1000"/>
              </a:spcBef>
              <a:buSzPct val="100000"/>
            </a:pPr>
            <a:r>
              <a:rPr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monologg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en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lang="en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-base-discriminator v1,v2,v3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4C763-F941-D946-A344-B2C4EF9E8BE5}"/>
              </a:ext>
            </a:extLst>
          </p:cNvPr>
          <p:cNvSpPr txBox="1"/>
          <p:nvPr/>
        </p:nvSpPr>
        <p:spPr>
          <a:xfrm>
            <a:off x="3513824" y="4865896"/>
            <a:ext cx="107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skt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EFA33491-59D6-414E-8CB4-EB388DDA1ECC}"/>
              </a:ext>
            </a:extLst>
          </p:cNvPr>
          <p:cNvCxnSpPr>
            <a:cxnSpLocks/>
          </p:cNvCxnSpPr>
          <p:nvPr/>
        </p:nvCxnSpPr>
        <p:spPr>
          <a:xfrm>
            <a:off x="3411094" y="4833745"/>
            <a:ext cx="0" cy="684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E2D9D29-0F9D-3C44-9495-DDB12717AD9A}"/>
              </a:ext>
            </a:extLst>
          </p:cNvPr>
          <p:cNvCxnSpPr>
            <a:cxnSpLocks/>
          </p:cNvCxnSpPr>
          <p:nvPr/>
        </p:nvCxnSpPr>
        <p:spPr>
          <a:xfrm>
            <a:off x="3408403" y="5714454"/>
            <a:ext cx="0" cy="684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20387-A719-9347-8B25-D6FA46486CD1}"/>
              </a:ext>
            </a:extLst>
          </p:cNvPr>
          <p:cNvSpPr/>
          <p:nvPr/>
        </p:nvSpPr>
        <p:spPr>
          <a:xfrm>
            <a:off x="538286" y="4730562"/>
            <a:ext cx="1481266" cy="183442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사전</a:t>
            </a:r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학습</a:t>
            </a:r>
            <a:endParaRPr kumimoji="1" lang="en-US" altLang="ko-KR" sz="18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모델</a:t>
            </a:r>
            <a:endParaRPr kumimoji="1" lang="ko-Kore-KR" altLang="en-US" sz="18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25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C9DC32-474E-EB4D-B801-66A1383FC335}"/>
              </a:ext>
            </a:extLst>
          </p:cNvPr>
          <p:cNvSpPr/>
          <p:nvPr/>
        </p:nvSpPr>
        <p:spPr>
          <a:xfrm>
            <a:off x="7063371" y="2085614"/>
            <a:ext cx="1570842" cy="580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3254824" y="5767465"/>
            <a:ext cx="568235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문장의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각각의 독립적인 열로 분리</a:t>
            </a:r>
            <a:endParaRPr lang="en-US" altLang="ko-Kore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ore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구현</a:t>
            </a: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 방식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ECEC5-5FCA-4149-8840-A8C0A636D3C0}"/>
              </a:ext>
            </a:extLst>
          </p:cNvPr>
          <p:cNvSpPr txBox="1"/>
          <p:nvPr/>
        </p:nvSpPr>
        <p:spPr>
          <a:xfrm>
            <a:off x="1419354" y="2208725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틀딱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할저씨들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왜케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낮에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술마시고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쳐돌아다님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8C2F4-6843-B347-A967-24450F8DABAB}"/>
              </a:ext>
            </a:extLst>
          </p:cNvPr>
          <p:cNvSpPr txBox="1"/>
          <p:nvPr/>
        </p:nvSpPr>
        <p:spPr>
          <a:xfrm>
            <a:off x="7097305" y="214717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비난</a:t>
            </a:r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혐오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89A4D-3BA0-6C42-8FB9-E42D6BBF6383}"/>
              </a:ext>
            </a:extLst>
          </p:cNvPr>
          <p:cNvSpPr txBox="1"/>
          <p:nvPr/>
        </p:nvSpPr>
        <p:spPr>
          <a:xfrm>
            <a:off x="1884038" y="3517729"/>
            <a:ext cx="834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ore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Label : </a:t>
            </a:r>
            <a:r>
              <a:rPr kumimoji="1" lang="ko-Kore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범죄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혐오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선정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폭력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비난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욕설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차별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아님</a:t>
            </a:r>
            <a:endParaRPr kumimoji="1" lang="ko-Kore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0" name="Google Shape;135;p7">
            <a:extLst>
              <a:ext uri="{FF2B5EF4-FFF2-40B4-BE49-F238E27FC236}">
                <a16:creationId xmlns:a16="http://schemas.microsoft.com/office/drawing/2014/main" id="{5BAAE2EB-D15D-4047-BA4C-2CBDBE66A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660641"/>
              </p:ext>
            </p:extLst>
          </p:nvPr>
        </p:nvGraphicFramePr>
        <p:xfrm>
          <a:off x="1699048" y="4451633"/>
          <a:ext cx="8715528" cy="792420"/>
        </p:xfrm>
        <a:graphic>
          <a:graphicData uri="http://schemas.openxmlformats.org/drawingml/2006/table">
            <a:tbl>
              <a:tblPr>
                <a:noFill/>
                <a:tableStyleId>{B0080978-0765-4B84-A655-8FA34A3C9345}</a:tableStyleId>
              </a:tblPr>
              <a:tblGrid>
                <a:gridCol w="108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범죄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혐오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선정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폭력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비난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욕설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차별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비도덕 아님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94649"/>
                  </a:ext>
                </a:extLst>
              </a:tr>
            </a:tbl>
          </a:graphicData>
        </a:graphic>
      </p:graphicFrame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5B931399-E16B-AF4C-A940-9E8337CF31CA}"/>
              </a:ext>
            </a:extLst>
          </p:cNvPr>
          <p:cNvSpPr/>
          <p:nvPr/>
        </p:nvSpPr>
        <p:spPr>
          <a:xfrm>
            <a:off x="5842000" y="2879319"/>
            <a:ext cx="508000" cy="36792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A2548-0C3A-7A4A-BA8D-0F0BC33011B0}"/>
              </a:ext>
            </a:extLst>
          </p:cNvPr>
          <p:cNvSpPr txBox="1"/>
          <p:nvPr/>
        </p:nvSpPr>
        <p:spPr>
          <a:xfrm>
            <a:off x="9681129" y="2083201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중복 제외</a:t>
            </a:r>
            <a:endParaRPr kumimoji="1" lang="en-US" altLang="ko-Kore-KR" sz="18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ore-KR" altLang="en-US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</a:t>
            </a:r>
            <a:r>
              <a:rPr kumimoji="1" lang="ko-KR" altLang="en-US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84</a:t>
            </a:r>
            <a:r>
              <a:rPr kumimoji="1" lang="ko-KR" altLang="en-US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kumimoji="1" lang="en-US" altLang="ko-KR" sz="18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endParaRPr kumimoji="1" lang="ko-Kore-KR" altLang="en-US" sz="18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2748EDD5-C042-FD4E-8ABE-8EF23ED6DE5E}"/>
              </a:ext>
            </a:extLst>
          </p:cNvPr>
          <p:cNvSpPr/>
          <p:nvPr/>
        </p:nvSpPr>
        <p:spPr>
          <a:xfrm>
            <a:off x="8887114" y="2320209"/>
            <a:ext cx="541114" cy="4571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4F6-6BD3-204B-9B0E-7C6E177673F6}"/>
              </a:ext>
            </a:extLst>
          </p:cNvPr>
          <p:cNvSpPr txBox="1"/>
          <p:nvPr/>
        </p:nvSpPr>
        <p:spPr>
          <a:xfrm>
            <a:off x="1250077" y="2019904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04170-165C-A449-9110-2100D66A3762}"/>
              </a:ext>
            </a:extLst>
          </p:cNvPr>
          <p:cNvSpPr txBox="1"/>
          <p:nvPr/>
        </p:nvSpPr>
        <p:spPr>
          <a:xfrm rot="10800000">
            <a:off x="6453372" y="1824004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“</a:t>
            </a:r>
            <a:endParaRPr kumimoji="1" lang="ko-Kore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7EAB9-77C6-F04B-AC00-69724FC46B8D}"/>
              </a:ext>
            </a:extLst>
          </p:cNvPr>
          <p:cNvSpPr txBox="1"/>
          <p:nvPr/>
        </p:nvSpPr>
        <p:spPr>
          <a:xfrm>
            <a:off x="413713" y="1400436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218B6B93-6C99-274D-B2D3-5F6309BCD153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23D954-8C9E-4C43-97B6-82ACA4070705}"/>
              </a:ext>
            </a:extLst>
          </p:cNvPr>
          <p:cNvSpPr txBox="1"/>
          <p:nvPr/>
        </p:nvSpPr>
        <p:spPr>
          <a:xfrm>
            <a:off x="3479562" y="1768964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Sentence</a:t>
            </a:r>
            <a:endParaRPr kumimoji="1" lang="ko-Kore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52FA98-DEEC-174F-914A-29B5C6DD838F}"/>
              </a:ext>
            </a:extLst>
          </p:cNvPr>
          <p:cNvSpPr txBox="1"/>
          <p:nvPr/>
        </p:nvSpPr>
        <p:spPr>
          <a:xfrm>
            <a:off x="7507192" y="167337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endParaRPr kumimoji="1" lang="ko-Kore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067F9D-7AEB-2D49-9F57-6109F11D686D}"/>
              </a:ext>
            </a:extLst>
          </p:cNvPr>
          <p:cNvSpPr txBox="1"/>
          <p:nvPr/>
        </p:nvSpPr>
        <p:spPr>
          <a:xfrm>
            <a:off x="9106224" y="257608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DEC30-24A2-854C-AE52-578037FC4A03}"/>
              </a:ext>
            </a:extLst>
          </p:cNvPr>
          <p:cNvSpPr txBox="1"/>
          <p:nvPr/>
        </p:nvSpPr>
        <p:spPr>
          <a:xfrm>
            <a:off x="5645574" y="20339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AE7125F-5B74-E543-B259-779A4E27A664}"/>
              </a:ext>
            </a:extLst>
          </p:cNvPr>
          <p:cNvSpPr/>
          <p:nvPr/>
        </p:nvSpPr>
        <p:spPr>
          <a:xfrm>
            <a:off x="5355651" y="3063754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Electra-</a:t>
            </a:r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kor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-base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67F65C3-BCD1-944B-B388-DD1FBE4A0130}"/>
              </a:ext>
            </a:extLst>
          </p:cNvPr>
          <p:cNvSpPr/>
          <p:nvPr/>
        </p:nvSpPr>
        <p:spPr>
          <a:xfrm>
            <a:off x="5355651" y="2575306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KoBert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71CFB64-3024-4445-BBD3-A5979EB76A8E}"/>
              </a:ext>
            </a:extLst>
          </p:cNvPr>
          <p:cNvSpPr/>
          <p:nvPr/>
        </p:nvSpPr>
        <p:spPr>
          <a:xfrm>
            <a:off x="5355651" y="3554759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v1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5EEBC70-BB21-F945-AB36-ED927CA9AB67}"/>
              </a:ext>
            </a:extLst>
          </p:cNvPr>
          <p:cNvSpPr/>
          <p:nvPr/>
        </p:nvSpPr>
        <p:spPr>
          <a:xfrm>
            <a:off x="5355651" y="4040770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</a:t>
            </a:r>
            <a:r>
              <a:rPr kumimoji="1" lang="en-US" altLang="ko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CA2F0BC-906C-3D41-8DFC-788C4B96DD1E}"/>
              </a:ext>
            </a:extLst>
          </p:cNvPr>
          <p:cNvSpPr/>
          <p:nvPr/>
        </p:nvSpPr>
        <p:spPr>
          <a:xfrm>
            <a:off x="5355651" y="4526781"/>
            <a:ext cx="2129246" cy="4145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KoElectra</a:t>
            </a:r>
            <a:r>
              <a:rPr kumimoji="1" lang="en-US" altLang="ko-Kore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v</a:t>
            </a:r>
            <a:r>
              <a:rPr kumimoji="1" lang="en-US" altLang="ko-KR" sz="1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sz="1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73F64B5-F738-D34A-BE59-B9D4C5321D12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oogle Shape;97;p3">
            <a:extLst>
              <a:ext uri="{FF2B5EF4-FFF2-40B4-BE49-F238E27FC236}">
                <a16:creationId xmlns:a16="http://schemas.microsoft.com/office/drawing/2014/main" id="{578DB57B-F0D7-CA47-BC6E-00D7025BC743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ore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구현</a:t>
            </a: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 방식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22755B0-2809-724B-A740-BC19A414E021}"/>
              </a:ext>
            </a:extLst>
          </p:cNvPr>
          <p:cNvSpPr/>
          <p:nvPr/>
        </p:nvSpPr>
        <p:spPr>
          <a:xfrm>
            <a:off x="9011896" y="3367855"/>
            <a:ext cx="1738055" cy="900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ore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모델 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ore-KR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Hard-Voting</a:t>
            </a:r>
            <a:endParaRPr kumimoji="1" lang="ko-Kore-KR" altLang="en-US" sz="18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73034785-F5F6-B347-85F0-A58AF264206F}"/>
              </a:ext>
            </a:extLst>
          </p:cNvPr>
          <p:cNvSpPr/>
          <p:nvPr/>
        </p:nvSpPr>
        <p:spPr>
          <a:xfrm>
            <a:off x="7705723" y="2677290"/>
            <a:ext cx="535578" cy="2142308"/>
          </a:xfrm>
          <a:prstGeom prst="rightBrace">
            <a:avLst>
              <a:gd name="adj1" fmla="val 42479"/>
              <a:gd name="adj2" fmla="val 48780"/>
            </a:avLst>
          </a:prstGeom>
          <a:ln w="4762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47C45-D5B5-A44C-8C16-926B2E5AA3AF}"/>
              </a:ext>
            </a:extLst>
          </p:cNvPr>
          <p:cNvSpPr txBox="1"/>
          <p:nvPr/>
        </p:nvSpPr>
        <p:spPr>
          <a:xfrm>
            <a:off x="8250126" y="4812947"/>
            <a:ext cx="33986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결과 중 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20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20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이상 </a:t>
            </a:r>
            <a:r>
              <a:rPr kumimoji="1" lang="en-US" altLang="ko-KR" sz="20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True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나온 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최종 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True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설정</a:t>
            </a:r>
            <a:endParaRPr kumimoji="1" lang="ko-Kore-KR" altLang="en-US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모서리가 둥근 사각형 설명선[R] 17">
            <a:extLst>
              <a:ext uri="{FF2B5EF4-FFF2-40B4-BE49-F238E27FC236}">
                <a16:creationId xmlns:a16="http://schemas.microsoft.com/office/drawing/2014/main" id="{BD767838-3AB7-754A-82F2-063B2FD006FC}"/>
              </a:ext>
            </a:extLst>
          </p:cNvPr>
          <p:cNvSpPr/>
          <p:nvPr/>
        </p:nvSpPr>
        <p:spPr>
          <a:xfrm>
            <a:off x="2194977" y="4077924"/>
            <a:ext cx="2390079" cy="1135960"/>
          </a:xfrm>
          <a:prstGeom prst="wedgeRoundRectCallout">
            <a:avLst>
              <a:gd name="adj1" fmla="val 75910"/>
              <a:gd name="adj2" fmla="val -664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사각형 설명선[R] 18">
            <a:extLst>
              <a:ext uri="{FF2B5EF4-FFF2-40B4-BE49-F238E27FC236}">
                <a16:creationId xmlns:a16="http://schemas.microsoft.com/office/drawing/2014/main" id="{931433C1-5E24-8240-8F17-9E7B478AA458}"/>
              </a:ext>
            </a:extLst>
          </p:cNvPr>
          <p:cNvSpPr/>
          <p:nvPr/>
        </p:nvSpPr>
        <p:spPr>
          <a:xfrm>
            <a:off x="2194977" y="2305336"/>
            <a:ext cx="2390079" cy="1135960"/>
          </a:xfrm>
          <a:prstGeom prst="wedgeRoundRectCallout">
            <a:avLst>
              <a:gd name="adj1" fmla="val 75909"/>
              <a:gd name="adj2" fmla="val 738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722F7B-309E-F045-8A6F-BCFBCA167E60}"/>
              </a:ext>
            </a:extLst>
          </p:cNvPr>
          <p:cNvGrpSpPr/>
          <p:nvPr/>
        </p:nvGrpSpPr>
        <p:grpSpPr>
          <a:xfrm>
            <a:off x="1128556" y="2159947"/>
            <a:ext cx="3456500" cy="1809388"/>
            <a:chOff x="1253620" y="2119477"/>
            <a:chExt cx="3456500" cy="180938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2325F1A-192D-034D-98F2-D81CCCD4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620" y="2119477"/>
              <a:ext cx="3456500" cy="18093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AF2545-08EF-3842-8884-01225E32DE41}"/>
                </a:ext>
              </a:extLst>
            </p:cNvPr>
            <p:cNvSpPr txBox="1"/>
            <p:nvPr/>
          </p:nvSpPr>
          <p:spPr>
            <a:xfrm>
              <a:off x="3665696" y="2883345"/>
              <a:ext cx="7521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ko-Kore-KR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output</a:t>
              </a:r>
              <a:endParaRPr kumimoji="1" lang="ko-Kore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9FD8FF-F774-D04A-B1B3-CCBD2CD87801}"/>
              </a:ext>
            </a:extLst>
          </p:cNvPr>
          <p:cNvGrpSpPr/>
          <p:nvPr/>
        </p:nvGrpSpPr>
        <p:grpSpPr>
          <a:xfrm>
            <a:off x="1128556" y="4059775"/>
            <a:ext cx="3461466" cy="1816251"/>
            <a:chOff x="1253620" y="4225320"/>
            <a:chExt cx="3461466" cy="181625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60F4FBC-A104-5F4B-A66F-8771F879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0" y="4225320"/>
              <a:ext cx="3461466" cy="1816251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39638-9BBC-294D-9C21-4D77FE80DFCB}"/>
                </a:ext>
              </a:extLst>
            </p:cNvPr>
            <p:cNvSpPr txBox="1"/>
            <p:nvPr/>
          </p:nvSpPr>
          <p:spPr>
            <a:xfrm>
              <a:off x="3665696" y="4976125"/>
              <a:ext cx="7521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ko-Kore-KR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output</a:t>
              </a:r>
              <a:endParaRPr kumimoji="1" lang="ko-Kore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2259859-A7E8-014B-AEEE-070555A4081D}"/>
              </a:ext>
            </a:extLst>
          </p:cNvPr>
          <p:cNvSpPr txBox="1"/>
          <p:nvPr/>
        </p:nvSpPr>
        <p:spPr>
          <a:xfrm>
            <a:off x="1930162" y="172935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분류</a:t>
            </a:r>
            <a:endParaRPr kumimoji="1" lang="ko-Kore-KR" altLang="en-US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B5230-8090-7840-AEBA-22E9C7DDF58C}"/>
              </a:ext>
            </a:extLst>
          </p:cNvPr>
          <p:cNvSpPr txBox="1"/>
          <p:nvPr/>
        </p:nvSpPr>
        <p:spPr>
          <a:xfrm>
            <a:off x="2082106" y="597626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이진 분류</a:t>
            </a:r>
            <a:endParaRPr kumimoji="1" lang="ko-Kore-KR" altLang="en-US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4A42D-8125-C74A-AC3F-528FF73AA122}"/>
              </a:ext>
            </a:extLst>
          </p:cNvPr>
          <p:cNvSpPr txBox="1"/>
          <p:nvPr/>
        </p:nvSpPr>
        <p:spPr>
          <a:xfrm>
            <a:off x="345412" y="1361358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3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063" y="1689812"/>
            <a:ext cx="2311925" cy="9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268" y="3265707"/>
            <a:ext cx="1968269" cy="9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811" y="3037292"/>
            <a:ext cx="2311926" cy="172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6">
            <a:alphaModFix/>
          </a:blip>
          <a:srcRect l="16359" t="34861" r="16739" b="38883"/>
          <a:stretch/>
        </p:blipFill>
        <p:spPr>
          <a:xfrm>
            <a:off x="1047092" y="3602767"/>
            <a:ext cx="2820975" cy="57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0279" y="1689812"/>
            <a:ext cx="2311925" cy="9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3094" y="5342124"/>
            <a:ext cx="2794049" cy="82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0279" y="5461448"/>
            <a:ext cx="2676012" cy="66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FED93C8-83D0-834F-BF76-6544D0A79F6B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oogle Shape;97;p3">
            <a:extLst>
              <a:ext uri="{FF2B5EF4-FFF2-40B4-BE49-F238E27FC236}">
                <a16:creationId xmlns:a16="http://schemas.microsoft.com/office/drawing/2014/main" id="{6E0D7328-B4DE-A241-B106-F5EC6098AB31}"/>
              </a:ext>
            </a:extLst>
          </p:cNvPr>
          <p:cNvSpPr txBox="1"/>
          <p:nvPr/>
        </p:nvSpPr>
        <p:spPr>
          <a:xfrm>
            <a:off x="352057" y="252035"/>
            <a:ext cx="3558005" cy="98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사용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Lib, Package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7"/>
          <p:cNvGraphicFramePr/>
          <p:nvPr>
            <p:extLst>
              <p:ext uri="{D42A27DB-BD31-4B8C-83A1-F6EECF244321}">
                <p14:modId xmlns:p14="http://schemas.microsoft.com/office/powerpoint/2010/main" val="3691317844"/>
              </p:ext>
            </p:extLst>
          </p:nvPr>
        </p:nvGraphicFramePr>
        <p:xfrm>
          <a:off x="960483" y="2566962"/>
          <a:ext cx="6048528" cy="1097220"/>
        </p:xfrm>
        <a:graphic>
          <a:graphicData uri="http://schemas.openxmlformats.org/drawingml/2006/table">
            <a:tbl>
              <a:tblPr>
                <a:noFill/>
                <a:tableStyleId>{B0080978-0765-4B84-A655-8FA34A3C9345}</a:tableStyleId>
              </a:tblPr>
              <a:tblGrid>
                <a:gridCol w="75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범죄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혐오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선정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폭력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비난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욕설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차별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비도덕 아님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19394649"/>
                  </a:ext>
                </a:extLst>
              </a:tr>
            </a:tbl>
          </a:graphicData>
        </a:graphic>
      </p:graphicFrame>
      <p:graphicFrame>
        <p:nvGraphicFramePr>
          <p:cNvPr id="136" name="Google Shape;136;p7"/>
          <p:cNvGraphicFramePr/>
          <p:nvPr>
            <p:extLst>
              <p:ext uri="{D42A27DB-BD31-4B8C-83A1-F6EECF244321}">
                <p14:modId xmlns:p14="http://schemas.microsoft.com/office/powerpoint/2010/main" val="2634064824"/>
              </p:ext>
            </p:extLst>
          </p:nvPr>
        </p:nvGraphicFramePr>
        <p:xfrm>
          <a:off x="960483" y="4377720"/>
          <a:ext cx="5311922" cy="1280070"/>
        </p:xfrm>
        <a:graphic>
          <a:graphicData uri="http://schemas.openxmlformats.org/drawingml/2006/table">
            <a:tbl>
              <a:tblPr>
                <a:noFill/>
                <a:tableStyleId>{B0080978-0765-4B84-A655-8FA34A3C9345}</a:tableStyleId>
              </a:tblPr>
              <a:tblGrid>
                <a:gridCol w="75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6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범죄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혐오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선정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폭력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비난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욕설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차별</a:t>
                      </a:r>
                      <a:endParaRPr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04C22FF-E455-4E49-91CC-BBE0D7DB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78664"/>
              </p:ext>
            </p:extLst>
          </p:nvPr>
        </p:nvGraphicFramePr>
        <p:xfrm>
          <a:off x="6856610" y="4377719"/>
          <a:ext cx="1335589" cy="1280070"/>
        </p:xfrm>
        <a:graphic>
          <a:graphicData uri="http://schemas.openxmlformats.org/drawingml/2006/table">
            <a:tbl>
              <a:tblPr firstRow="1" bandRow="1">
                <a:tableStyleId>{B0080978-0765-4B84-A655-8FA34A3C9345}</a:tableStyleId>
              </a:tblPr>
              <a:tblGrid>
                <a:gridCol w="1335589">
                  <a:extLst>
                    <a:ext uri="{9D8B030D-6E8A-4147-A177-3AD203B41FA5}">
                      <a16:colId xmlns:a16="http://schemas.microsoft.com/office/drawing/2014/main" val="1878088147"/>
                    </a:ext>
                  </a:extLst>
                </a:gridCol>
              </a:tblGrid>
              <a:tr h="42669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비도덕</a:t>
                      </a:r>
                      <a:r>
                        <a:rPr lang="ko-KR" altLang="en-US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아님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550605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491559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16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86520"/>
                  </a:ext>
                </a:extLst>
              </a:tr>
            </a:tbl>
          </a:graphicData>
        </a:graphic>
      </p:graphicFrame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20C9FAB9-8B6F-F340-B21F-5C6DCD526594}"/>
              </a:ext>
            </a:extLst>
          </p:cNvPr>
          <p:cNvSpPr/>
          <p:nvPr/>
        </p:nvSpPr>
        <p:spPr>
          <a:xfrm>
            <a:off x="6412107" y="5441667"/>
            <a:ext cx="304800" cy="4571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4132E1D0-D843-EE41-BE8E-FD0A6279F124}"/>
              </a:ext>
            </a:extLst>
          </p:cNvPr>
          <p:cNvSpPr/>
          <p:nvPr/>
        </p:nvSpPr>
        <p:spPr>
          <a:xfrm>
            <a:off x="7237609" y="2908274"/>
            <a:ext cx="733744" cy="63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9A97A-700A-A84F-B5D2-AB48ABB0ED7A}"/>
              </a:ext>
            </a:extLst>
          </p:cNvPr>
          <p:cNvSpPr txBox="1"/>
          <p:nvPr/>
        </p:nvSpPr>
        <p:spPr>
          <a:xfrm>
            <a:off x="8192199" y="27861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ore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대하여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각각 예측 진행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E72B7284-606E-6E49-B7B5-5E04D1CEBF07}"/>
              </a:ext>
            </a:extLst>
          </p:cNvPr>
          <p:cNvSpPr/>
          <p:nvPr/>
        </p:nvSpPr>
        <p:spPr>
          <a:xfrm>
            <a:off x="8416434" y="4778569"/>
            <a:ext cx="733744" cy="63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A5D72-BF6C-8743-A6EF-48F7C3F8FA67}"/>
              </a:ext>
            </a:extLst>
          </p:cNvPr>
          <p:cNvSpPr txBox="1"/>
          <p:nvPr/>
        </p:nvSpPr>
        <p:spPr>
          <a:xfrm>
            <a:off x="9150178" y="4615337"/>
            <a:ext cx="2480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ore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대하여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진행 후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모두 </a:t>
            </a:r>
            <a:r>
              <a:rPr kumimoji="1" lang="en-US" altLang="ko-KR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False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 경우 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아님</a:t>
            </a:r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label </a:t>
            </a:r>
            <a:r>
              <a:rPr kumimoji="1" lang="ko-KR" altLang="en-US" sz="18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  <a:endParaRPr kumimoji="1" lang="en-US" altLang="ko-KR" sz="18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589EC-B5E5-4840-812A-BE3B25346EB5}"/>
              </a:ext>
            </a:extLst>
          </p:cNvPr>
          <p:cNvSpPr txBox="1"/>
          <p:nvPr/>
        </p:nvSpPr>
        <p:spPr>
          <a:xfrm>
            <a:off x="838200" y="1603496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예측하는 방식 사용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EE53003-738A-F544-96E5-794C83C60E81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97;p3">
            <a:extLst>
              <a:ext uri="{FF2B5EF4-FFF2-40B4-BE49-F238E27FC236}">
                <a16:creationId xmlns:a16="http://schemas.microsoft.com/office/drawing/2014/main" id="{E83B8805-9906-744B-B115-1DC022630879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기술적 특징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D589EC-B5E5-4840-812A-BE3B25346EB5}"/>
              </a:ext>
            </a:extLst>
          </p:cNvPr>
          <p:cNvSpPr txBox="1"/>
          <p:nvPr/>
        </p:nvSpPr>
        <p:spPr>
          <a:xfrm>
            <a:off x="838200" y="1416259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예측하는 방식 사용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16218-B1DF-5942-8C3F-FD4CD1A0B621}"/>
              </a:ext>
            </a:extLst>
          </p:cNvPr>
          <p:cNvSpPr txBox="1"/>
          <p:nvPr/>
        </p:nvSpPr>
        <p:spPr>
          <a:xfrm>
            <a:off x="3479562" y="6090229"/>
            <a:ext cx="557001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모델 사용시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성능 향상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9B35EB1-6944-FD47-9024-4956B85AE95E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97;p3">
            <a:extLst>
              <a:ext uri="{FF2B5EF4-FFF2-40B4-BE49-F238E27FC236}">
                <a16:creationId xmlns:a16="http://schemas.microsoft.com/office/drawing/2014/main" id="{6AB80358-5DC3-674F-AE62-03B6158BA29C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기술적 특징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D1FB524-853D-C841-B86A-887AD141A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24117"/>
              </p:ext>
            </p:extLst>
          </p:nvPr>
        </p:nvGraphicFramePr>
        <p:xfrm>
          <a:off x="952703" y="2033967"/>
          <a:ext cx="6741459" cy="383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94910A-9CA8-3B42-AE23-8E664DC0ADF9}"/>
              </a:ext>
            </a:extLst>
          </p:cNvPr>
          <p:cNvSpPr txBox="1"/>
          <p:nvPr/>
        </p:nvSpPr>
        <p:spPr>
          <a:xfrm>
            <a:off x="8495395" y="3150131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■</a:t>
            </a:r>
            <a:r>
              <a:rPr kumimoji="1" lang="en-US" altLang="ko-Kore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endParaRPr kumimoji="1" lang="en-US" altLang="ko-Kore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■ </a:t>
            </a:r>
            <a:r>
              <a:rPr kumimoji="1" lang="en-US" altLang="ko-Kore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ore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</a:t>
            </a:r>
            <a:endParaRPr kumimoji="1" lang="ko-Kore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91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F533AE2-B09A-2946-9FAB-D37EBC21FA24}"/>
              </a:ext>
            </a:extLst>
          </p:cNvPr>
          <p:cNvSpPr/>
          <p:nvPr/>
        </p:nvSpPr>
        <p:spPr>
          <a:xfrm>
            <a:off x="7339666" y="2964638"/>
            <a:ext cx="2953865" cy="2169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2176066" y="2502973"/>
            <a:ext cx="34725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한국어 욕설 감지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데이터셋</a:t>
            </a:r>
            <a:endParaRPr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F5BB-1FB8-4248-8445-D57B82273ECC}"/>
              </a:ext>
            </a:extLst>
          </p:cNvPr>
          <p:cNvSpPr txBox="1"/>
          <p:nvPr/>
        </p:nvSpPr>
        <p:spPr>
          <a:xfrm>
            <a:off x="838200" y="160349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외부데이터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A60FA93-4AE4-534C-BE6E-5005787F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28727"/>
              </p:ext>
            </p:extLst>
          </p:nvPr>
        </p:nvGraphicFramePr>
        <p:xfrm>
          <a:off x="1601341" y="3159351"/>
          <a:ext cx="4721498" cy="1854200"/>
        </p:xfrm>
        <a:graphic>
          <a:graphicData uri="http://schemas.openxmlformats.org/drawingml/2006/table">
            <a:tbl>
              <a:tblPr firstRow="1" bandRow="1">
                <a:tableStyleId>{B0080978-0765-4B84-A655-8FA34A3C9345}</a:tableStyleId>
              </a:tblPr>
              <a:tblGrid>
                <a:gridCol w="3676469">
                  <a:extLst>
                    <a:ext uri="{9D8B030D-6E8A-4147-A177-3AD203B41FA5}">
                      <a16:colId xmlns:a16="http://schemas.microsoft.com/office/drawing/2014/main" val="2300029268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42030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욕설</a:t>
                      </a:r>
                      <a:r>
                        <a:rPr lang="ko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여부</a:t>
                      </a:r>
                      <a:endParaRPr lang="ko-Kore-KR" altLang="en-US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58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ㅋㅋ복수할겨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02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정신병자 천국이구나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31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..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이분 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볼때마다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심장이 뭉클해지네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1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…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…</a:t>
                      </a:r>
                      <a:endParaRPr lang="ko-Kore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869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B8DB04-3624-2F4F-BB3F-2DDE5E13DA3A}"/>
              </a:ext>
            </a:extLst>
          </p:cNvPr>
          <p:cNvSpPr txBox="1"/>
          <p:nvPr/>
        </p:nvSpPr>
        <p:spPr>
          <a:xfrm>
            <a:off x="7339666" y="2925760"/>
            <a:ext cx="2953865" cy="2385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단순 욕설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인종 차별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정치적 갈등 조장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타인 비하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 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성적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성차별적인 말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외 불쾌감을 주거나 욕설로 판단되는 말</a:t>
            </a:r>
          </a:p>
          <a:p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079F204-F4A8-5443-BE40-DE3B23707C61}"/>
              </a:ext>
            </a:extLst>
          </p:cNvPr>
          <p:cNvSpPr/>
          <p:nvPr/>
        </p:nvSpPr>
        <p:spPr>
          <a:xfrm>
            <a:off x="6530806" y="4029833"/>
            <a:ext cx="600892" cy="11323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B9141-E7E2-3B43-9699-C3E0BC065D2B}"/>
              </a:ext>
            </a:extLst>
          </p:cNvPr>
          <p:cNvSpPr txBox="1"/>
          <p:nvPr/>
        </p:nvSpPr>
        <p:spPr>
          <a:xfrm>
            <a:off x="2848273" y="5721531"/>
            <a:ext cx="630653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여부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“NO”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인 경우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비도덕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아님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분류하여 사용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0C0D171-AB32-464F-8B8C-3B52E2E90F27}"/>
              </a:ext>
            </a:extLst>
          </p:cNvPr>
          <p:cNvCxnSpPr>
            <a:cxnSpLocks/>
          </p:cNvCxnSpPr>
          <p:nvPr/>
        </p:nvCxnSpPr>
        <p:spPr>
          <a:xfrm>
            <a:off x="538285" y="1143000"/>
            <a:ext cx="360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97;p3">
            <a:extLst>
              <a:ext uri="{FF2B5EF4-FFF2-40B4-BE49-F238E27FC236}">
                <a16:creationId xmlns:a16="http://schemas.microsoft.com/office/drawing/2014/main" id="{07886D97-4A89-CB4C-91F7-76D3EBFB66A2}"/>
              </a:ext>
            </a:extLst>
          </p:cNvPr>
          <p:cNvSpPr txBox="1"/>
          <p:nvPr/>
        </p:nvSpPr>
        <p:spPr>
          <a:xfrm>
            <a:off x="310062" y="252034"/>
            <a:ext cx="316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/>
                <a:sym typeface="Calibri"/>
              </a:rPr>
              <a:t>기술적 특징</a:t>
            </a:r>
            <a:endParaRPr sz="3200" b="1" i="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Calibri"/>
              <a:sym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F902F-92A8-FD48-8B83-ACEE49885ABC}"/>
              </a:ext>
            </a:extLst>
          </p:cNvPr>
          <p:cNvSpPr/>
          <p:nvPr/>
        </p:nvSpPr>
        <p:spPr>
          <a:xfrm>
            <a:off x="5277394" y="3892731"/>
            <a:ext cx="1045445" cy="3918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1714</Words>
  <Application>Microsoft Office PowerPoint</Application>
  <PresentationFormat>와이드스크린</PresentationFormat>
  <Paragraphs>312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NanumGothic</vt:lpstr>
      <vt:lpstr>Arial</vt:lpstr>
      <vt:lpstr>Calibri</vt:lpstr>
      <vt:lpstr>Office 테마</vt:lpstr>
      <vt:lpstr>2021 텍스트 윤리검증 데이터 해커톤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텍스트 윤리검증 데이터 해커톤 경진대회</dc:title>
  <dc:creator>lee eunwoo</dc:creator>
  <cp:lastModifiedBy>김민식</cp:lastModifiedBy>
  <cp:revision>24</cp:revision>
  <dcterms:created xsi:type="dcterms:W3CDTF">2021-12-17T04:17:12Z</dcterms:created>
  <dcterms:modified xsi:type="dcterms:W3CDTF">2022-01-02T11:32:47Z</dcterms:modified>
</cp:coreProperties>
</file>