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0"/>
  </p:handoutMasterIdLst>
  <p:sldIdLst>
    <p:sldId id="256" r:id="rId4"/>
    <p:sldId id="257" r:id="rId5"/>
    <p:sldId id="259" r:id="rId6"/>
    <p:sldId id="263" r:id="rId8"/>
    <p:sldId id="286" r:id="rId9"/>
    <p:sldId id="260" r:id="rId10"/>
    <p:sldId id="269" r:id="rId11"/>
    <p:sldId id="287" r:id="rId12"/>
    <p:sldId id="288" r:id="rId13"/>
    <p:sldId id="261" r:id="rId14"/>
    <p:sldId id="275" r:id="rId15"/>
    <p:sldId id="289" r:id="rId16"/>
    <p:sldId id="290" r:id="rId17"/>
    <p:sldId id="291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0" autoAdjust="0"/>
    <p:restoredTop sz="99653" autoAdjust="0"/>
  </p:normalViewPr>
  <p:slideViewPr>
    <p:cSldViewPr snapToGrid="0" showGuides="1">
      <p:cViewPr>
        <p:scale>
          <a:sx n="100" d="100"/>
          <a:sy n="100" d="100"/>
        </p:scale>
        <p:origin x="-822" y="-426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notesViewPr>
    <p:cSldViewPr snapToGrid="0">
      <p:cViewPr varScale="1">
        <p:scale>
          <a:sx n="60" d="100"/>
          <a:sy n="60" d="100"/>
        </p:scale>
        <p:origin x="249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AB20-9BA3-4335-B37F-047722B860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673A7-09B1-41CC-9E9B-923DBE8B17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5032E-64D3-423A-A580-3AB796CE4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E24FE-0CEC-45DB-8C12-71701C1946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模板来自于：第一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https://www.1ppt.com/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E24FE-0CEC-45DB-8C12-71701C1946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9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33351" y="125730"/>
            <a:ext cx="11925300" cy="66065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651940" y="10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EE30-12F6-4A9E-A864-405F152A0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F490-DBDB-4726-B909-D5481FD1F0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14444" y="3133008"/>
            <a:ext cx="8163112" cy="117680"/>
            <a:chOff x="2445258" y="3544488"/>
            <a:chExt cx="8163112" cy="117680"/>
          </a:xfrm>
        </p:grpSpPr>
        <p:cxnSp>
          <p:nvCxnSpPr>
            <p:cNvPr id="4" name="直接连接符 3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CxnSpPr>
              <a:stCxn id="5" idx="3"/>
            </p:cNvCxnSpPr>
            <p:nvPr/>
          </p:nvCxnSpPr>
          <p:spPr>
            <a:xfrm>
              <a:off x="2562938" y="3603328"/>
              <a:ext cx="8045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/>
            <p:nvPr/>
          </p:nvSpPr>
          <p:spPr>
            <a:xfrm>
              <a:off x="2445258" y="3544488"/>
              <a:ext cx="117680" cy="1176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1135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3556"/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9357360" y="1828800"/>
            <a:ext cx="0" cy="3535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-文本框 8"/>
          <p:cNvSpPr txBox="1"/>
          <p:nvPr>
            <p:custDataLst>
              <p:tags r:id="rId1"/>
            </p:custDataLst>
          </p:nvPr>
        </p:nvSpPr>
        <p:spPr>
          <a:xfrm>
            <a:off x="10041612" y="6002532"/>
            <a:ext cx="1909667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rPr>
              <a:t>2025/06/12</a:t>
            </a:r>
            <a:endParaRPr lang="zh-CN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780" y="1561465"/>
            <a:ext cx="858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>
                <a:latin typeface="Times New Roman" panose="02020603050405020304" charset="0"/>
                <a:cs typeface="Times New Roman" panose="02020603050405020304" charset="0"/>
              </a:rPr>
              <a:t>Software Engineering Economics Tool - Technical Overview</a:t>
            </a:r>
            <a:endParaRPr lang="en-US" altLang="zh-CN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6940" y="3254375"/>
            <a:ext cx="30905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Group Members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24129061  Tiago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24121434 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彭超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24129097  Damien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24129057  Alan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703955" y="121755"/>
            <a:ext cx="0" cy="5703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9645115" y="4849516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64631" y="4367617"/>
            <a:ext cx="322906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rPr>
              <a:t>PART 03</a:t>
            </a:r>
            <a:endParaRPr lang="en-US" altLang="zh-CN" sz="5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8445" y="1776730"/>
            <a:ext cx="753427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itchFamily="18" charset="-122"/>
              </a:defRPr>
            </a:lvl1pPr>
          </a:lstStyle>
          <a:p>
            <a:pPr algn="l"/>
            <a:r>
              <a:rPr lang="en-US" altLang="zh-CN" dirty="0">
                <a:latin typeface="Times New Roman" panose="02020603050405020304"/>
                <a:sym typeface="Times New Roman" panose="02020603050405020304"/>
              </a:rPr>
              <a:t>Achievements Display</a:t>
            </a:r>
            <a:endParaRPr lang="zh-CN" altLang="en-US" dirty="0"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75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7" grpId="1"/>
      <p:bldP spid="7" grpId="2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2801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sym typeface="Times New Roman" panose="02020603050405020304"/>
              </a:rPr>
              <a:t>Achievements Display</a:t>
            </a:r>
            <a:endParaRPr lang="zh-CN" altLang="en-US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15" name="文本框 14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3479800" y="5425440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Cost Estimation Module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200785"/>
            <a:ext cx="6229350" cy="378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2801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sym typeface="Times New Roman" panose="02020603050405020304"/>
              </a:rPr>
              <a:t>Achievements Display</a:t>
            </a:r>
            <a:endParaRPr lang="zh-CN" altLang="en-US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15" name="文本框 14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3291205" y="5622925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Budget &amp; Cost Management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770" y="1241425"/>
            <a:ext cx="6748780" cy="408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2801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sym typeface="Times New Roman" panose="02020603050405020304"/>
              </a:rPr>
              <a:t>Achievements Display</a:t>
            </a:r>
            <a:endParaRPr lang="zh-CN" altLang="en-US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15" name="文本框 14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3317240" y="5497195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Risk Management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780" y="1215390"/>
            <a:ext cx="6560185" cy="394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2801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sym typeface="Times New Roman" panose="02020603050405020304"/>
              </a:rPr>
              <a:t>Achievements Display</a:t>
            </a:r>
            <a:endParaRPr lang="zh-CN" altLang="en-US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15" name="文本框 14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3100705" y="5499735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Allocation des Ressource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455" y="1172845"/>
            <a:ext cx="6275070" cy="3800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014444" y="3133008"/>
            <a:ext cx="8163112" cy="117680"/>
            <a:chOff x="2445258" y="3544488"/>
            <a:chExt cx="8163112" cy="117680"/>
          </a:xfrm>
        </p:grpSpPr>
        <p:cxnSp>
          <p:nvCxnSpPr>
            <p:cNvPr id="4" name="直接连接符 3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CxnSpPr>
              <a:stCxn id="5" idx="3"/>
            </p:cNvCxnSpPr>
            <p:nvPr/>
          </p:nvCxnSpPr>
          <p:spPr>
            <a:xfrm>
              <a:off x="2562938" y="3603328"/>
              <a:ext cx="8045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/>
            <p:nvPr/>
          </p:nvSpPr>
          <p:spPr>
            <a:xfrm>
              <a:off x="2445258" y="3544488"/>
              <a:ext cx="117680" cy="1176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1135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13556"/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9357360" y="1828800"/>
            <a:ext cx="0" cy="3535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28268" y="1776639"/>
            <a:ext cx="7105659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7200" dirty="0">
                <a:latin typeface="阿里巴巴普惠体 Light" pitchFamily="18" charset="-122"/>
                <a:ea typeface="阿里巴巴普惠体 Light" pitchFamily="18" charset="-122"/>
                <a:cs typeface="阿里巴巴普惠体 Light" pitchFamily="18" charset="-122"/>
                <a:sym typeface="Times New Roman" panose="02020603050405020304"/>
              </a:rPr>
              <a:t>THAKNS</a:t>
            </a:r>
            <a:endParaRPr lang="en-US" altLang="zh-CN" sz="7200" dirty="0">
              <a:latin typeface="阿里巴巴普惠体 Light" pitchFamily="18" charset="-122"/>
              <a:ea typeface="阿里巴巴普惠体 Light" pitchFamily="18" charset="-122"/>
              <a:cs typeface="阿里巴巴普惠体 Light" pitchFamily="18" charset="-122"/>
              <a:sym typeface="Times New Roman" panose="02020603050405020304"/>
            </a:endParaRPr>
          </a:p>
        </p:txBody>
      </p:sp>
      <p:sp>
        <p:nvSpPr>
          <p:cNvPr id="17" name="PA-文本框 8"/>
          <p:cNvSpPr txBox="1"/>
          <p:nvPr>
            <p:custDataLst>
              <p:tags r:id="rId1"/>
            </p:custDataLst>
          </p:nvPr>
        </p:nvSpPr>
        <p:spPr>
          <a:xfrm>
            <a:off x="10041612" y="6002532"/>
            <a:ext cx="1909667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rPr>
              <a:t>2025/06/12</a:t>
            </a:r>
            <a:endParaRPr lang="zh-CN" altLang="en-US" sz="1600" spc="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947601" y="1028781"/>
            <a:ext cx="0" cy="5091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4888761" y="4311200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5" y="2670678"/>
            <a:ext cx="411480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b="1" dirty="0">
                <a:solidFill>
                  <a:prstClr val="black"/>
                </a:solidFill>
                <a:latin typeface="阿里巴巴普惠体 Light" pitchFamily="18" charset="-122"/>
                <a:ea typeface="阿里巴巴普惠体 Light" pitchFamily="18" charset="-122"/>
                <a:cs typeface="阿里巴巴普惠体 Light" pitchFamily="18" charset="-122"/>
                <a:sym typeface="Times New Roman" panose="02020603050405020304"/>
              </a:rPr>
              <a:t>CONTENTS</a:t>
            </a:r>
            <a:endParaRPr lang="en-US" altLang="zh-CN" sz="6000" b="1" dirty="0">
              <a:solidFill>
                <a:prstClr val="black"/>
              </a:solidFill>
              <a:latin typeface="阿里巴巴普惠体 Light" pitchFamily="18" charset="-122"/>
              <a:ea typeface="阿里巴巴普惠体 Light" pitchFamily="18" charset="-122"/>
              <a:cs typeface="阿里巴巴普惠体 Light" pitchFamily="18" charset="-122"/>
              <a:sym typeface="Times New Roman" panose="02020603050405020304"/>
            </a:endParaRPr>
          </a:p>
        </p:txBody>
      </p:sp>
      <p:grpSp>
        <p:nvGrpSpPr>
          <p:cNvPr id="31" name="组合 30"/>
          <p:cNvGrpSpPr/>
          <p:nvPr>
            <p:custDataLst>
              <p:tags r:id="rId1"/>
            </p:custDataLst>
          </p:nvPr>
        </p:nvGrpSpPr>
        <p:grpSpPr>
          <a:xfrm>
            <a:off x="6217285" y="1717675"/>
            <a:ext cx="4504690" cy="953135"/>
            <a:chOff x="6885007" y="2277572"/>
            <a:chExt cx="3859443" cy="953176"/>
          </a:xfrm>
        </p:grpSpPr>
        <p:sp>
          <p:nvSpPr>
            <p:cNvPr id="32" name="文本框 31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 txBox="1"/>
            <p:nvPr>
              <p:custDataLst>
                <p:tags r:id="rId2"/>
              </p:custDataLst>
            </p:nvPr>
          </p:nvSpPr>
          <p:spPr>
            <a:xfrm>
              <a:off x="6885007" y="2303608"/>
              <a:ext cx="530915" cy="92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atin typeface="Times New Roman" panose="02020603050405020304"/>
                  <a:ea typeface="微软雅黑" panose="020B0503020204020204" pitchFamily="34" charset="-122"/>
                  <a:cs typeface="Calibri Light" panose="020F0302020204030204" pitchFamily="34" charset="0"/>
                  <a:sym typeface="Times New Roman" panose="02020603050405020304"/>
                </a:rPr>
                <a:t>1</a:t>
              </a:r>
              <a:endParaRPr lang="zh-CN" altLang="en-US" sz="5400" dirty="0">
                <a:latin typeface="Times New Roman" panose="02020603050405020304"/>
                <a:ea typeface="微软雅黑" panose="020B0503020204020204" pitchFamily="34" charset="-122"/>
                <a:cs typeface="Calibri Light" panose="020F0302020204030204" pitchFamily="34" charset="0"/>
                <a:sym typeface="Times New Roman" panose="02020603050405020304"/>
              </a:endParaRPr>
            </a:p>
          </p:txBody>
        </p:sp>
        <p:sp>
          <p:nvSpPr>
            <p:cNvPr id="34" name="文本框 33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 txBox="1"/>
            <p:nvPr>
              <p:custDataLst>
                <p:tags r:id="rId3"/>
              </p:custDataLst>
            </p:nvPr>
          </p:nvSpPr>
          <p:spPr>
            <a:xfrm>
              <a:off x="7462237" y="2277572"/>
              <a:ext cx="3282213" cy="95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/>
                  <a:ea typeface="微软雅黑" panose="020B0503020204020204" pitchFamily="34" charset="-122"/>
                  <a:sym typeface="Times New Roman" panose="02020603050405020304"/>
                </a:rPr>
                <a:t>Frontend Framework &amp; Technologies</a:t>
              </a:r>
              <a:endParaRPr lang="en-US" altLang="zh-CN" sz="28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4"/>
            </p:custDataLst>
          </p:nvPr>
        </p:nvGrpSpPr>
        <p:grpSpPr>
          <a:xfrm>
            <a:off x="6217285" y="2893687"/>
            <a:ext cx="4770120" cy="953135"/>
            <a:chOff x="6885007" y="2303600"/>
            <a:chExt cx="4086251" cy="953176"/>
          </a:xfrm>
        </p:grpSpPr>
        <p:sp>
          <p:nvSpPr>
            <p:cNvPr id="36" name="文本框 35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 txBox="1"/>
            <p:nvPr>
              <p:custDataLst>
                <p:tags r:id="rId5"/>
              </p:custDataLst>
            </p:nvPr>
          </p:nvSpPr>
          <p:spPr>
            <a:xfrm>
              <a:off x="6885007" y="2303608"/>
              <a:ext cx="530915" cy="92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atin typeface="Times New Roman" panose="02020603050405020304"/>
                  <a:ea typeface="微软雅黑" panose="020B0503020204020204" pitchFamily="34" charset="-122"/>
                  <a:cs typeface="Calibri Light" panose="020F0302020204030204" pitchFamily="34" charset="0"/>
                  <a:sym typeface="Times New Roman" panose="02020603050405020304"/>
                </a:rPr>
                <a:t>2</a:t>
              </a:r>
              <a:endParaRPr lang="zh-CN" altLang="en-US" sz="5400" dirty="0">
                <a:latin typeface="Times New Roman" panose="02020603050405020304"/>
                <a:ea typeface="微软雅黑" panose="020B0503020204020204" pitchFamily="34" charset="-122"/>
                <a:cs typeface="Calibri Light" panose="020F0302020204030204" pitchFamily="34" charset="0"/>
                <a:sym typeface="Times New Roman" panose="02020603050405020304"/>
              </a:endParaRPr>
            </a:p>
          </p:txBody>
        </p:sp>
        <p:sp>
          <p:nvSpPr>
            <p:cNvPr id="38" name="文本框 3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 txBox="1"/>
            <p:nvPr>
              <p:custDataLst>
                <p:tags r:id="rId6"/>
              </p:custDataLst>
            </p:nvPr>
          </p:nvSpPr>
          <p:spPr>
            <a:xfrm>
              <a:off x="7415893" y="2303600"/>
              <a:ext cx="3555365" cy="95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/>
                  <a:ea typeface="微软雅黑" panose="020B0503020204020204" pitchFamily="34" charset="-122"/>
                  <a:sym typeface="Times New Roman" panose="02020603050405020304"/>
                </a:rPr>
                <a:t>Algorithms Used for Economic Analysis</a:t>
              </a:r>
              <a:endParaRPr lang="en-US" altLang="zh-CN" sz="28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7"/>
            </p:custDataLst>
          </p:nvPr>
        </p:nvGrpSpPr>
        <p:grpSpPr>
          <a:xfrm>
            <a:off x="6217285" y="4043680"/>
            <a:ext cx="4200525" cy="922020"/>
            <a:chOff x="6885007" y="2303608"/>
            <a:chExt cx="3598846" cy="922060"/>
          </a:xfrm>
        </p:grpSpPr>
        <p:sp>
          <p:nvSpPr>
            <p:cNvPr id="40" name="文本框 39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 txBox="1"/>
            <p:nvPr>
              <p:custDataLst>
                <p:tags r:id="rId8"/>
              </p:custDataLst>
            </p:nvPr>
          </p:nvSpPr>
          <p:spPr>
            <a:xfrm>
              <a:off x="6885007" y="2303608"/>
              <a:ext cx="530915" cy="92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atin typeface="Times New Roman" panose="02020603050405020304"/>
                  <a:ea typeface="微软雅黑" panose="020B0503020204020204" pitchFamily="34" charset="-122"/>
                  <a:cs typeface="Calibri Light" panose="020F0302020204030204" pitchFamily="34" charset="0"/>
                  <a:sym typeface="Times New Roman" panose="02020603050405020304"/>
                </a:rPr>
                <a:t>3</a:t>
              </a:r>
              <a:endParaRPr lang="zh-CN" altLang="en-US" sz="5400" dirty="0">
                <a:latin typeface="Times New Roman" panose="02020603050405020304"/>
                <a:ea typeface="微软雅黑" panose="020B0503020204020204" pitchFamily="34" charset="-122"/>
                <a:cs typeface="Calibri Light" panose="020F0302020204030204" pitchFamily="34" charset="0"/>
                <a:sym typeface="Times New Roman" panose="02020603050405020304"/>
              </a:endParaRPr>
            </a:p>
          </p:txBody>
        </p:sp>
        <p:sp>
          <p:nvSpPr>
            <p:cNvPr id="42" name="文本框 41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  <p:cNvSpPr txBox="1"/>
            <p:nvPr>
              <p:custDataLst>
                <p:tags r:id="rId9"/>
              </p:custDataLst>
            </p:nvPr>
          </p:nvSpPr>
          <p:spPr>
            <a:xfrm>
              <a:off x="7462237" y="2503641"/>
              <a:ext cx="3021616" cy="5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800" dirty="0">
                  <a:latin typeface="Times New Roman" panose="02020603050405020304"/>
                  <a:ea typeface="微软雅黑" panose="020B0503020204020204" pitchFamily="34" charset="-122"/>
                  <a:sym typeface="Times New Roman" panose="02020603050405020304"/>
                </a:rPr>
                <a:t>Achievements </a:t>
              </a:r>
              <a:r>
                <a:rPr lang="en-US" altLang="zh-CN" sz="2800" dirty="0">
                  <a:latin typeface="Times New Roman" panose="02020603050405020304"/>
                  <a:ea typeface="微软雅黑" panose="020B0503020204020204" pitchFamily="34" charset="-122"/>
                  <a:sym typeface="Times New Roman" panose="02020603050405020304"/>
                </a:rPr>
                <a:t>Display</a:t>
              </a:r>
              <a:endParaRPr lang="en-US" altLang="zh-CN" sz="28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endParaRPr>
            </a:p>
          </p:txBody>
        </p:sp>
      </p:grpSp>
      <p:sp>
        <p:nvSpPr>
          <p:cNvPr id="22" name="TextBox 3"/>
          <p:cNvSpPr txBox="1"/>
          <p:nvPr/>
        </p:nvSpPr>
        <p:spPr>
          <a:xfrm>
            <a:off x="0" y="1495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87"/>
                            </p:stCondLst>
                            <p:childTnLst>
                              <p:par>
                                <p:cTn id="1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703955" y="121755"/>
            <a:ext cx="0" cy="5703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9645115" y="4849516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64631" y="4367617"/>
            <a:ext cx="322906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rPr>
              <a:t>PART 01</a:t>
            </a:r>
            <a:endParaRPr lang="en-US" altLang="zh-CN" sz="5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8445" y="1776730"/>
            <a:ext cx="746760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itchFamily="18" charset="-122"/>
              </a:defRPr>
            </a:lvl1pPr>
          </a:lstStyle>
          <a:p>
            <a:pPr algn="l"/>
            <a:r>
              <a:rPr lang="en-US" altLang="zh-CN" dirty="0">
                <a:latin typeface="Times New Roman" panose="02020603050405020304"/>
                <a:sym typeface="Times New Roman" panose="02020603050405020304"/>
              </a:rPr>
              <a:t>Frontend Framework &amp; Technologies</a:t>
            </a:r>
            <a:endParaRPr lang="zh-CN" altLang="en-US" dirty="0"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75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7" grpId="1"/>
      <p:bldP spid="7" grpId="2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5128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Frontend Framework &amp; Technologies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2010" y="1870075"/>
            <a:ext cx="97008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Next.js 14 with React 18 - Modern full-stack React framework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TypeScript - Type-safe development with enhanced code quality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Tailwind CSS - Utility-first CSS framework for responsive design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Component-based Architecture - Modular, reusable UI components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5128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Development Approach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3455" y="1567815"/>
            <a:ext cx="91141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Interactive Web Application - Real-time calculations and visualizations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Responsive Design - Mobile-first approach with gradient backgrounds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State Management - React hooks (useState) for dynamic data handling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Modular Structure - Separate modules for each economic analysis type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9703955" y="121755"/>
            <a:ext cx="0" cy="5703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9645115" y="4849516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64631" y="4367617"/>
            <a:ext cx="322906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  <a:cs typeface="+mn-ea"/>
                <a:sym typeface="Times New Roman" panose="02020603050405020304"/>
              </a:rPr>
              <a:t>PART 02</a:t>
            </a:r>
            <a:endParaRPr lang="en-US" altLang="zh-CN" sz="5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8445" y="1776730"/>
            <a:ext cx="7704455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Light" pitchFamily="18" charset="-122"/>
              </a:defRPr>
            </a:lvl1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Times New Roman" panose="02020603050405020304"/>
              </a:rPr>
              <a:t>Algorithms Used for Economic Analysis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786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0.1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 fmla="1+(8/9)*(1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75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7" grpId="1"/>
      <p:bldP spid="7" grpId="2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Cost Estimation Module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1375" y="1008380"/>
            <a:ext cx="1005649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COCOMO (Constructive Cost Model)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Organic, Semi-detached, and Embedded project modes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Effort = a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(KLOC)^b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EAF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Duration = c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(Effort)^d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Team Size calculation based on effort and duration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Function Points Analysis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Weighted calculation of system components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External Inputs/Outputs, Internal Files, External Interfaces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Complexity adjustment factors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LOC estimation from function points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Budgeting &amp; Financial Analysis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67435" y="1156335"/>
            <a:ext cx="1005649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ROI (Return on Investment)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ROI = ((Total Cash Flows - Initial Investment) / Initial Investment)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100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NPV (Net Present Value)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NPV = Σ(Cash Flow_t / (1 + r)^t) - Initial Investment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Discount rate consideration for time value of money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IRR (Internal Rate of Return)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Newton-Raphson iterative method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Finding rate where NPV = 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Payback Period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Cumulative cash flow analysis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Break-even point calculation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11783" y="942554"/>
            <a:ext cx="268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20619" y="423896"/>
            <a:ext cx="0" cy="732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 txBox="1"/>
          <p:nvPr/>
        </p:nvSpPr>
        <p:spPr>
          <a:xfrm>
            <a:off x="841375" y="478155"/>
            <a:ext cx="4925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/>
                <a:ea typeface="微软雅黑" panose="020B0503020204020204" pitchFamily="34" charset="-122"/>
                <a:sym typeface="Times New Roman" panose="02020603050405020304"/>
              </a:rPr>
              <a:t>Risk Management</a:t>
            </a:r>
            <a:endParaRPr lang="en-US" altLang="zh-CN" sz="2000" dirty="0">
              <a:latin typeface="Times New Roman" panose="02020603050405020304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矩形 10" descr="e7d195523061f1c0e54b3b90bafc641a2c6a3468f1e1c48c196C252863776654156BCA400C374C1654BEED7D8BCC08FC1E667788D3926281AFF996C499852EA9603432850FCEF9F2176B30EAFBC4014F2DE0250BEE23B74C465669D789CCBE9E7560ADF01C6594699732AA7173D541DB259E862265450336B264C1248D2D4E88938D6931FBDCC0F0"/>
          <p:cNvSpPr/>
          <p:nvPr/>
        </p:nvSpPr>
        <p:spPr>
          <a:xfrm>
            <a:off x="2684512" y="883714"/>
            <a:ext cx="117680" cy="117680"/>
          </a:xfrm>
          <a:prstGeom prst="rect">
            <a:avLst/>
          </a:prstGeom>
          <a:solidFill>
            <a:schemeClr val="tx1"/>
          </a:solidFill>
          <a:ln w="19050">
            <a:solidFill>
              <a:srgbClr val="113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13556"/>
              </a:solidFill>
              <a:latin typeface="Times New Roman" panose="02020603050405020304"/>
              <a:ea typeface="微软雅黑" panose="020B0503020204020204" pitchFamily="34" charset="-122"/>
              <a:cs typeface="+mn-ea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67435" y="1156335"/>
            <a:ext cx="1005649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Sensitivity Analysis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Variable impact assessment on project outcomes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Range-based scenario modeling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Monte Carlo Simulation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Statistical modeling with multiple iterations (1000+ runs)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Normal and uniform distribution support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 Risk probability calculations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ldLvl="0" animBg="1"/>
    </p:bldLst>
  </p:timing>
</p:sld>
</file>

<file path=ppt/tags/tag1.xml><?xml version="1.0" encoding="utf-8"?>
<p:tagLst xmlns:p="http://schemas.openxmlformats.org/presentationml/2006/main">
  <p:tag name="PA" val="v4.3.3"/>
</p:tagLst>
</file>

<file path=ppt/tags/tag10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11.xml><?xml version="1.0" encoding="utf-8"?>
<p:tagLst xmlns:p="http://schemas.openxmlformats.org/presentationml/2006/main">
  <p:tag name="PA" val="v4.3.3"/>
</p:tagLst>
</file>

<file path=ppt/tags/tag2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3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4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5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6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7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8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ags/tag9.xml><?xml version="1.0" encoding="utf-8"?>
<p:tagLst xmlns:p="http://schemas.openxmlformats.org/presentationml/2006/main">
  <p:tag name="KSO_WM_DIAGRAM_VIRTUALLY_FRAME" val="{&quot;height&quot;:344.3395275590551,&quot;left&quot;:489.55,&quot;top&quot;:112.29559055118109,&quot;width&quot;:405.95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423jngt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演示</Application>
  <PresentationFormat>自定义</PresentationFormat>
  <Paragraphs>109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Times New Roman</vt:lpstr>
      <vt:lpstr>Times New Roman</vt:lpstr>
      <vt:lpstr>阿里巴巴普惠体 Light</vt:lpstr>
      <vt:lpstr>Calibri Light</vt:lpstr>
      <vt:lpstr>Wingdings</vt:lpstr>
      <vt:lpstr>思源黑体</vt:lpstr>
      <vt:lpstr>黑体</vt:lpstr>
      <vt:lpstr>Arial Unicode MS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第一PPT，www.1ppt.com</dc:creator>
  <cp:keywords>www.1ppt.com</cp:keywords>
  <dc:description>第一PPT</dc:description>
  <cp:category>www.1ppt.com</cp:category>
  <cp:lastModifiedBy>彭超</cp:lastModifiedBy>
  <cp:revision>51</cp:revision>
  <dcterms:created xsi:type="dcterms:W3CDTF">2023-03-12T12:35:00Z</dcterms:created>
  <dcterms:modified xsi:type="dcterms:W3CDTF">2025-06-15T16:15:57Z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41F38E555B6E496789BEB5D971493D2F_12</vt:lpwstr>
  </property>
  <property fmtid="{D5CDD505-2E9C-101B-9397-08002B2CF9AE}" pid="3" name="KSOProductBuildVer">
    <vt:lpwstr>2052-12.1.0.21541</vt:lpwstr>
  </property>
</Properties>
</file>