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2" r:id="rId1"/>
  </p:sldMasterIdLst>
  <p:sldIdLst>
    <p:sldId id="256" r:id="rId2"/>
    <p:sldId id="272" r:id="rId3"/>
    <p:sldId id="273"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75" d="100"/>
          <a:sy n="75" d="100"/>
        </p:scale>
        <p:origin x="902"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10/28/2024</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7749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0503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9552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0697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7923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1595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9516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6120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3076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1636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10/28/2024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773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10/28/2024</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5130564"/>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37048-31DA-71BA-F4F8-59DDEA382364}"/>
              </a:ext>
            </a:extLst>
          </p:cNvPr>
          <p:cNvSpPr>
            <a:spLocks noGrp="1"/>
          </p:cNvSpPr>
          <p:nvPr>
            <p:ph type="ctrTitle"/>
          </p:nvPr>
        </p:nvSpPr>
        <p:spPr/>
        <p:txBody>
          <a:bodyPr/>
          <a:lstStyle/>
          <a:p>
            <a:r>
              <a:rPr lang="en-IN" dirty="0"/>
              <a:t>Zomato data Analysis</a:t>
            </a:r>
          </a:p>
        </p:txBody>
      </p:sp>
      <p:sp>
        <p:nvSpPr>
          <p:cNvPr id="3" name="Subtitle 2">
            <a:extLst>
              <a:ext uri="{FF2B5EF4-FFF2-40B4-BE49-F238E27FC236}">
                <a16:creationId xmlns:a16="http://schemas.microsoft.com/office/drawing/2014/main" id="{056E6AD0-EFA6-3F17-E962-D6F03397C8B2}"/>
              </a:ext>
            </a:extLst>
          </p:cNvPr>
          <p:cNvSpPr>
            <a:spLocks noGrp="1"/>
          </p:cNvSpPr>
          <p:nvPr>
            <p:ph type="subTitle" idx="1"/>
          </p:nvPr>
        </p:nvSpPr>
        <p:spPr/>
        <p:txBody>
          <a:bodyPr/>
          <a:lstStyle/>
          <a:p>
            <a:r>
              <a:rPr lang="en-IN" dirty="0"/>
              <a:t>Presenting by group 1</a:t>
            </a:r>
          </a:p>
          <a:p>
            <a:endParaRPr lang="en-IN" dirty="0"/>
          </a:p>
        </p:txBody>
      </p:sp>
    </p:spTree>
    <p:extLst>
      <p:ext uri="{BB962C8B-B14F-4D97-AF65-F5344CB8AC3E}">
        <p14:creationId xmlns:p14="http://schemas.microsoft.com/office/powerpoint/2010/main" val="694347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F08AE0-05E4-CB67-EF7E-060921FD8D2D}"/>
              </a:ext>
            </a:extLst>
          </p:cNvPr>
          <p:cNvPicPr>
            <a:picLocks noChangeAspect="1"/>
          </p:cNvPicPr>
          <p:nvPr/>
        </p:nvPicPr>
        <p:blipFill>
          <a:blip r:embed="rId2"/>
          <a:stretch>
            <a:fillRect/>
          </a:stretch>
        </p:blipFill>
        <p:spPr>
          <a:xfrm>
            <a:off x="592926" y="4909590"/>
            <a:ext cx="6458114" cy="1252482"/>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C1E5A5ED-BB61-6799-10EC-A5A499364B60}"/>
              </a:ext>
            </a:extLst>
          </p:cNvPr>
          <p:cNvPicPr>
            <a:picLocks noChangeAspect="1"/>
          </p:cNvPicPr>
          <p:nvPr/>
        </p:nvPicPr>
        <p:blipFill>
          <a:blip r:embed="rId3"/>
          <a:stretch>
            <a:fillRect/>
          </a:stretch>
        </p:blipFill>
        <p:spPr>
          <a:xfrm>
            <a:off x="7294880" y="4909590"/>
            <a:ext cx="3602997" cy="1267722"/>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4F9FB4C5-FA80-112F-37E6-C2ED7AA1FED4}"/>
              </a:ext>
            </a:extLst>
          </p:cNvPr>
          <p:cNvPicPr>
            <a:picLocks noChangeAspect="1"/>
          </p:cNvPicPr>
          <p:nvPr/>
        </p:nvPicPr>
        <p:blipFill>
          <a:blip r:embed="rId4"/>
          <a:stretch>
            <a:fillRect/>
          </a:stretch>
        </p:blipFill>
        <p:spPr>
          <a:xfrm>
            <a:off x="7411650" y="3500120"/>
            <a:ext cx="3161848" cy="1267722"/>
          </a:xfrm>
          <a:prstGeom prst="roundRect">
            <a:avLst>
              <a:gd name="adj" fmla="val 16667"/>
            </a:avLst>
          </a:prstGeom>
          <a:ln>
            <a:solidFill>
              <a:schemeClr val="bg1"/>
            </a:solidFill>
          </a:ln>
          <a:effectLst>
            <a:outerShdw blurRad="50800" dist="38100" dir="8100000" algn="tr"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Title 7">
            <a:extLst>
              <a:ext uri="{FF2B5EF4-FFF2-40B4-BE49-F238E27FC236}">
                <a16:creationId xmlns:a16="http://schemas.microsoft.com/office/drawing/2014/main" id="{45FC8D3E-7EF4-7455-5D73-9C76EC7C31D7}"/>
              </a:ext>
            </a:extLst>
          </p:cNvPr>
          <p:cNvSpPr>
            <a:spLocks noGrp="1"/>
          </p:cNvSpPr>
          <p:nvPr>
            <p:ph type="title"/>
          </p:nvPr>
        </p:nvSpPr>
        <p:spPr>
          <a:xfrm>
            <a:off x="3356446" y="804765"/>
            <a:ext cx="4484234" cy="749961"/>
          </a:xfrm>
        </p:spPr>
        <p:txBody>
          <a:bodyPr/>
          <a:lstStyle/>
          <a:p>
            <a:r>
              <a:rPr lang="en-IN" dirty="0"/>
              <a:t>Total localities</a:t>
            </a:r>
          </a:p>
        </p:txBody>
      </p:sp>
      <p:sp>
        <p:nvSpPr>
          <p:cNvPr id="2" name="TextBox 1">
            <a:extLst>
              <a:ext uri="{FF2B5EF4-FFF2-40B4-BE49-F238E27FC236}">
                <a16:creationId xmlns:a16="http://schemas.microsoft.com/office/drawing/2014/main" id="{13E9E8FC-0962-B7C8-8C0D-6AB949B9AAD7}"/>
              </a:ext>
            </a:extLst>
          </p:cNvPr>
          <p:cNvSpPr txBox="1"/>
          <p:nvPr/>
        </p:nvSpPr>
        <p:spPr>
          <a:xfrm>
            <a:off x="863600" y="1625600"/>
            <a:ext cx="10617200" cy="369332"/>
          </a:xfrm>
          <a:prstGeom prst="rect">
            <a:avLst/>
          </a:prstGeom>
          <a:noFill/>
        </p:spPr>
        <p:txBody>
          <a:bodyPr wrap="square" rtlCol="0">
            <a:spAutoFit/>
          </a:bodyPr>
          <a:lstStyle/>
          <a:p>
            <a:r>
              <a:rPr lang="en-IN" dirty="0"/>
              <a:t>Zomato is operating with 9551 locations </a:t>
            </a:r>
          </a:p>
        </p:txBody>
      </p:sp>
    </p:spTree>
    <p:extLst>
      <p:ext uri="{BB962C8B-B14F-4D97-AF65-F5344CB8AC3E}">
        <p14:creationId xmlns:p14="http://schemas.microsoft.com/office/powerpoint/2010/main" val="119399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AE0C0E-5E6A-2E53-E256-990E20008BF7}"/>
              </a:ext>
            </a:extLst>
          </p:cNvPr>
          <p:cNvPicPr>
            <a:picLocks noChangeAspect="1"/>
          </p:cNvPicPr>
          <p:nvPr/>
        </p:nvPicPr>
        <p:blipFill>
          <a:blip r:embed="rId2"/>
          <a:stretch>
            <a:fillRect/>
          </a:stretch>
        </p:blipFill>
        <p:spPr>
          <a:xfrm>
            <a:off x="643736" y="4995110"/>
            <a:ext cx="7513878" cy="1476810"/>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B4E1D9ED-CE12-A577-AD19-AA5EC5B6BD30}"/>
              </a:ext>
            </a:extLst>
          </p:cNvPr>
          <p:cNvPicPr>
            <a:picLocks noChangeAspect="1"/>
          </p:cNvPicPr>
          <p:nvPr/>
        </p:nvPicPr>
        <p:blipFill>
          <a:blip r:embed="rId3"/>
          <a:stretch>
            <a:fillRect/>
          </a:stretch>
        </p:blipFill>
        <p:spPr>
          <a:xfrm>
            <a:off x="8412479" y="1324302"/>
            <a:ext cx="3281681" cy="5042238"/>
          </a:xfrm>
          <a:prstGeom prst="rect">
            <a:avLst/>
          </a:prstGeom>
          <a:ln>
            <a:noFill/>
          </a:ln>
          <a:effectLst>
            <a:outerShdw blurRad="190500" algn="tl" rotWithShape="0">
              <a:srgbClr val="000000">
                <a:alpha val="70000"/>
              </a:srgbClr>
            </a:outerShdw>
          </a:effectLst>
        </p:spPr>
      </p:pic>
      <p:sp>
        <p:nvSpPr>
          <p:cNvPr id="6" name="Title 5">
            <a:extLst>
              <a:ext uri="{FF2B5EF4-FFF2-40B4-BE49-F238E27FC236}">
                <a16:creationId xmlns:a16="http://schemas.microsoft.com/office/drawing/2014/main" id="{2B7D3D4E-19A4-9A7A-B18D-A0543C6DDD7A}"/>
              </a:ext>
            </a:extLst>
          </p:cNvPr>
          <p:cNvSpPr>
            <a:spLocks noGrp="1"/>
          </p:cNvSpPr>
          <p:nvPr>
            <p:ph type="title"/>
          </p:nvPr>
        </p:nvSpPr>
        <p:spPr>
          <a:xfrm>
            <a:off x="1975678" y="897783"/>
            <a:ext cx="4849994" cy="780441"/>
          </a:xfrm>
        </p:spPr>
        <p:txBody>
          <a:bodyPr/>
          <a:lstStyle/>
          <a:p>
            <a:r>
              <a:rPr lang="en-IN" dirty="0"/>
              <a:t> all countries</a:t>
            </a:r>
          </a:p>
        </p:txBody>
      </p:sp>
      <p:sp>
        <p:nvSpPr>
          <p:cNvPr id="2" name="TextBox 1">
            <a:extLst>
              <a:ext uri="{FF2B5EF4-FFF2-40B4-BE49-F238E27FC236}">
                <a16:creationId xmlns:a16="http://schemas.microsoft.com/office/drawing/2014/main" id="{F7BAB9BF-CDE7-1109-AF35-FD9A9A0B98D5}"/>
              </a:ext>
            </a:extLst>
          </p:cNvPr>
          <p:cNvSpPr txBox="1"/>
          <p:nvPr/>
        </p:nvSpPr>
        <p:spPr>
          <a:xfrm>
            <a:off x="898601" y="1493558"/>
            <a:ext cx="7513878" cy="369332"/>
          </a:xfrm>
          <a:prstGeom prst="rect">
            <a:avLst/>
          </a:prstGeom>
          <a:noFill/>
        </p:spPr>
        <p:txBody>
          <a:bodyPr wrap="square" rtlCol="0">
            <a:spAutoFit/>
          </a:bodyPr>
          <a:lstStyle/>
          <a:p>
            <a:r>
              <a:rPr lang="en-IN" dirty="0"/>
              <a:t>Zomato is operating total 12 countries with India</a:t>
            </a:r>
          </a:p>
        </p:txBody>
      </p:sp>
    </p:spTree>
    <p:extLst>
      <p:ext uri="{BB962C8B-B14F-4D97-AF65-F5344CB8AC3E}">
        <p14:creationId xmlns:p14="http://schemas.microsoft.com/office/powerpoint/2010/main" val="578767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E16758-5708-667A-F294-C6F05EEC7DDA}"/>
              </a:ext>
            </a:extLst>
          </p:cNvPr>
          <p:cNvPicPr>
            <a:picLocks noChangeAspect="1"/>
          </p:cNvPicPr>
          <p:nvPr/>
        </p:nvPicPr>
        <p:blipFill>
          <a:blip r:embed="rId2"/>
          <a:stretch>
            <a:fillRect/>
          </a:stretch>
        </p:blipFill>
        <p:spPr>
          <a:xfrm>
            <a:off x="613285" y="4754881"/>
            <a:ext cx="6224221" cy="1444018"/>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5990574E-C784-8FA2-479F-7F5C1834D23F}"/>
              </a:ext>
            </a:extLst>
          </p:cNvPr>
          <p:cNvPicPr>
            <a:picLocks noChangeAspect="1"/>
          </p:cNvPicPr>
          <p:nvPr/>
        </p:nvPicPr>
        <p:blipFill>
          <a:blip r:embed="rId3"/>
          <a:stretch>
            <a:fillRect/>
          </a:stretch>
        </p:blipFill>
        <p:spPr>
          <a:xfrm>
            <a:off x="7416626" y="4709609"/>
            <a:ext cx="3885722" cy="1444017"/>
          </a:xfrm>
          <a:prstGeom prst="rect">
            <a:avLst/>
          </a:prstGeom>
          <a:ln>
            <a:noFill/>
          </a:ln>
          <a:effectLst>
            <a:outerShdw blurRad="190500" algn="tl" rotWithShape="0">
              <a:srgbClr val="000000">
                <a:alpha val="70000"/>
              </a:srgbClr>
            </a:outerShdw>
          </a:effectLst>
        </p:spPr>
      </p:pic>
      <p:sp>
        <p:nvSpPr>
          <p:cNvPr id="6" name="Title 5">
            <a:extLst>
              <a:ext uri="{FF2B5EF4-FFF2-40B4-BE49-F238E27FC236}">
                <a16:creationId xmlns:a16="http://schemas.microsoft.com/office/drawing/2014/main" id="{E7E5D25C-5327-DB02-7FB6-785CB393119C}"/>
              </a:ext>
            </a:extLst>
          </p:cNvPr>
          <p:cNvSpPr>
            <a:spLocks noGrp="1"/>
          </p:cNvSpPr>
          <p:nvPr>
            <p:ph type="title"/>
          </p:nvPr>
        </p:nvSpPr>
        <p:spPr/>
        <p:txBody>
          <a:bodyPr/>
          <a:lstStyle/>
          <a:p>
            <a:r>
              <a:rPr lang="en-IN" dirty="0"/>
              <a:t>Average ratings</a:t>
            </a:r>
          </a:p>
        </p:txBody>
      </p:sp>
      <p:sp>
        <p:nvSpPr>
          <p:cNvPr id="2" name="TextBox 1">
            <a:extLst>
              <a:ext uri="{FF2B5EF4-FFF2-40B4-BE49-F238E27FC236}">
                <a16:creationId xmlns:a16="http://schemas.microsoft.com/office/drawing/2014/main" id="{EF0B43BE-6966-B9AB-82BB-9795540FD52B}"/>
              </a:ext>
            </a:extLst>
          </p:cNvPr>
          <p:cNvSpPr txBox="1"/>
          <p:nvPr/>
        </p:nvSpPr>
        <p:spPr>
          <a:xfrm>
            <a:off x="898600" y="1493558"/>
            <a:ext cx="10403747" cy="369332"/>
          </a:xfrm>
          <a:prstGeom prst="rect">
            <a:avLst/>
          </a:prstGeom>
          <a:noFill/>
        </p:spPr>
        <p:txBody>
          <a:bodyPr wrap="square" rtlCol="0">
            <a:spAutoFit/>
          </a:bodyPr>
          <a:lstStyle/>
          <a:p>
            <a:r>
              <a:rPr lang="en-IN" dirty="0"/>
              <a:t>Zomato restaurants are available in different and received 2.93 average rating across world.</a:t>
            </a:r>
          </a:p>
        </p:txBody>
      </p:sp>
    </p:spTree>
    <p:extLst>
      <p:ext uri="{BB962C8B-B14F-4D97-AF65-F5344CB8AC3E}">
        <p14:creationId xmlns:p14="http://schemas.microsoft.com/office/powerpoint/2010/main" val="828328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A4D7A0-C71C-4EAC-0646-59576B19A42A}"/>
              </a:ext>
            </a:extLst>
          </p:cNvPr>
          <p:cNvPicPr>
            <a:picLocks noChangeAspect="1"/>
          </p:cNvPicPr>
          <p:nvPr/>
        </p:nvPicPr>
        <p:blipFill>
          <a:blip r:embed="rId2"/>
          <a:stretch>
            <a:fillRect/>
          </a:stretch>
        </p:blipFill>
        <p:spPr>
          <a:xfrm>
            <a:off x="237984" y="4593626"/>
            <a:ext cx="11716032" cy="1625599"/>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D5FAC246-0A2C-5D53-1B5A-0787AC775835}"/>
              </a:ext>
            </a:extLst>
          </p:cNvPr>
          <p:cNvPicPr>
            <a:picLocks noChangeAspect="1"/>
          </p:cNvPicPr>
          <p:nvPr/>
        </p:nvPicPr>
        <p:blipFill>
          <a:blip r:embed="rId3"/>
          <a:stretch>
            <a:fillRect/>
          </a:stretch>
        </p:blipFill>
        <p:spPr>
          <a:xfrm>
            <a:off x="7329821" y="3249896"/>
            <a:ext cx="4624195" cy="1261145"/>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3545799C-568A-B915-2E5A-B0848AB297DE}"/>
              </a:ext>
            </a:extLst>
          </p:cNvPr>
          <p:cNvPicPr>
            <a:picLocks noChangeAspect="1"/>
          </p:cNvPicPr>
          <p:nvPr/>
        </p:nvPicPr>
        <p:blipFill>
          <a:blip r:embed="rId4"/>
          <a:stretch>
            <a:fillRect/>
          </a:stretch>
        </p:blipFill>
        <p:spPr>
          <a:xfrm>
            <a:off x="7329821" y="337702"/>
            <a:ext cx="4549534" cy="2728196"/>
          </a:xfrm>
          <a:prstGeom prst="rect">
            <a:avLst/>
          </a:prstGeom>
          <a:ln>
            <a:noFill/>
          </a:ln>
          <a:effectLst>
            <a:outerShdw blurRad="190500" algn="tl" rotWithShape="0">
              <a:srgbClr val="000000">
                <a:alpha val="70000"/>
              </a:srgbClr>
            </a:outerShdw>
          </a:effectLst>
        </p:spPr>
      </p:pic>
      <p:sp>
        <p:nvSpPr>
          <p:cNvPr id="6" name="Title 5">
            <a:extLst>
              <a:ext uri="{FF2B5EF4-FFF2-40B4-BE49-F238E27FC236}">
                <a16:creationId xmlns:a16="http://schemas.microsoft.com/office/drawing/2014/main" id="{467928D5-EB36-089A-2A4F-C8827F9CC4C9}"/>
              </a:ext>
            </a:extLst>
          </p:cNvPr>
          <p:cNvSpPr>
            <a:spLocks noGrp="1"/>
          </p:cNvSpPr>
          <p:nvPr>
            <p:ph type="title"/>
          </p:nvPr>
        </p:nvSpPr>
        <p:spPr>
          <a:xfrm>
            <a:off x="-915701" y="255117"/>
            <a:ext cx="9291215" cy="1049235"/>
          </a:xfrm>
        </p:spPr>
        <p:txBody>
          <a:bodyPr/>
          <a:lstStyle/>
          <a:p>
            <a:r>
              <a:rPr lang="en-IN" dirty="0"/>
              <a:t>Online delivery available</a:t>
            </a:r>
          </a:p>
        </p:txBody>
      </p:sp>
      <p:sp>
        <p:nvSpPr>
          <p:cNvPr id="2" name="TextBox 1">
            <a:extLst>
              <a:ext uri="{FF2B5EF4-FFF2-40B4-BE49-F238E27FC236}">
                <a16:creationId xmlns:a16="http://schemas.microsoft.com/office/drawing/2014/main" id="{B6313C6C-FBBF-E876-1F57-8F47FE2EA5DB}"/>
              </a:ext>
            </a:extLst>
          </p:cNvPr>
          <p:cNvSpPr txBox="1"/>
          <p:nvPr/>
        </p:nvSpPr>
        <p:spPr>
          <a:xfrm>
            <a:off x="898601" y="1493558"/>
            <a:ext cx="5644440" cy="1200329"/>
          </a:xfrm>
          <a:prstGeom prst="rect">
            <a:avLst/>
          </a:prstGeom>
          <a:noFill/>
        </p:spPr>
        <p:txBody>
          <a:bodyPr wrap="square" rtlCol="0">
            <a:spAutoFit/>
          </a:bodyPr>
          <a:lstStyle/>
          <a:p>
            <a:r>
              <a:rPr lang="en-IN" dirty="0"/>
              <a:t>Zomato restaurants offers Online delivery option for their global customers which falls around 24.5% and 71.0% restaurant still don’t offer online delivery option.</a:t>
            </a:r>
          </a:p>
        </p:txBody>
      </p:sp>
    </p:spTree>
    <p:extLst>
      <p:ext uri="{BB962C8B-B14F-4D97-AF65-F5344CB8AC3E}">
        <p14:creationId xmlns:p14="http://schemas.microsoft.com/office/powerpoint/2010/main" val="2289180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383D18-0467-35C2-DDE6-BED4EC928EE7}"/>
              </a:ext>
            </a:extLst>
          </p:cNvPr>
          <p:cNvPicPr>
            <a:picLocks noChangeAspect="1"/>
          </p:cNvPicPr>
          <p:nvPr/>
        </p:nvPicPr>
        <p:blipFill>
          <a:blip r:embed="rId2"/>
          <a:stretch>
            <a:fillRect/>
          </a:stretch>
        </p:blipFill>
        <p:spPr>
          <a:xfrm>
            <a:off x="387097" y="4541521"/>
            <a:ext cx="11119101" cy="1700568"/>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4D4F6EBA-F541-25EC-56C6-F534566230F3}"/>
              </a:ext>
            </a:extLst>
          </p:cNvPr>
          <p:cNvPicPr>
            <a:picLocks noChangeAspect="1"/>
          </p:cNvPicPr>
          <p:nvPr/>
        </p:nvPicPr>
        <p:blipFill>
          <a:blip r:embed="rId3"/>
          <a:stretch>
            <a:fillRect/>
          </a:stretch>
        </p:blipFill>
        <p:spPr>
          <a:xfrm>
            <a:off x="8197051" y="3429000"/>
            <a:ext cx="3309147" cy="1017299"/>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F4EC7053-38FA-D6D4-60FC-D24042EBD3BE}"/>
              </a:ext>
            </a:extLst>
          </p:cNvPr>
          <p:cNvPicPr>
            <a:picLocks noChangeAspect="1"/>
          </p:cNvPicPr>
          <p:nvPr/>
        </p:nvPicPr>
        <p:blipFill>
          <a:blip r:embed="rId4"/>
          <a:stretch>
            <a:fillRect/>
          </a:stretch>
        </p:blipFill>
        <p:spPr>
          <a:xfrm>
            <a:off x="7317541" y="575099"/>
            <a:ext cx="4488379" cy="2758679"/>
          </a:xfrm>
          <a:prstGeom prst="rect">
            <a:avLst/>
          </a:prstGeom>
          <a:ln>
            <a:noFill/>
          </a:ln>
          <a:effectLst>
            <a:outerShdw blurRad="190500" algn="tl" rotWithShape="0">
              <a:srgbClr val="000000">
                <a:alpha val="70000"/>
              </a:srgbClr>
            </a:outerShdw>
          </a:effectLst>
        </p:spPr>
      </p:pic>
      <p:sp>
        <p:nvSpPr>
          <p:cNvPr id="10" name="Title 9">
            <a:extLst>
              <a:ext uri="{FF2B5EF4-FFF2-40B4-BE49-F238E27FC236}">
                <a16:creationId xmlns:a16="http://schemas.microsoft.com/office/drawing/2014/main" id="{33459358-799B-A494-C1DA-BDC7E864CC68}"/>
              </a:ext>
            </a:extLst>
          </p:cNvPr>
          <p:cNvSpPr>
            <a:spLocks noGrp="1"/>
          </p:cNvSpPr>
          <p:nvPr>
            <p:ph type="title"/>
          </p:nvPr>
        </p:nvSpPr>
        <p:spPr>
          <a:xfrm>
            <a:off x="618459" y="144597"/>
            <a:ext cx="6351301" cy="617403"/>
          </a:xfrm>
          <a:ln>
            <a:noFill/>
          </a:ln>
          <a:effectLst>
            <a:outerShdw blurRad="190500" algn="tl" rotWithShape="0">
              <a:srgbClr val="000000">
                <a:alpha val="70000"/>
              </a:srgbClr>
            </a:outerShdw>
          </a:effectLst>
        </p:spPr>
        <p:txBody>
          <a:bodyPr/>
          <a:lstStyle/>
          <a:p>
            <a:r>
              <a:rPr lang="en-IN" dirty="0"/>
              <a:t>Table booking available</a:t>
            </a:r>
          </a:p>
        </p:txBody>
      </p:sp>
      <p:sp>
        <p:nvSpPr>
          <p:cNvPr id="2" name="TextBox 1">
            <a:extLst>
              <a:ext uri="{FF2B5EF4-FFF2-40B4-BE49-F238E27FC236}">
                <a16:creationId xmlns:a16="http://schemas.microsoft.com/office/drawing/2014/main" id="{89035D0B-9A84-E0EC-5B63-EBA5B5342BE1}"/>
              </a:ext>
            </a:extLst>
          </p:cNvPr>
          <p:cNvSpPr txBox="1"/>
          <p:nvPr/>
        </p:nvSpPr>
        <p:spPr>
          <a:xfrm>
            <a:off x="898601" y="1493558"/>
            <a:ext cx="5644440" cy="1200329"/>
          </a:xfrm>
          <a:prstGeom prst="rect">
            <a:avLst/>
          </a:prstGeom>
          <a:noFill/>
        </p:spPr>
        <p:txBody>
          <a:bodyPr wrap="square" rtlCol="0">
            <a:spAutoFit/>
          </a:bodyPr>
          <a:lstStyle/>
          <a:p>
            <a:r>
              <a:rPr lang="en-IN" dirty="0"/>
              <a:t>Zomato restaurants offers Table Booking option for their Global customers and which falls under 11.6% restaurants in that range and 83.9% restaurants still don’t offer table booking option.</a:t>
            </a:r>
          </a:p>
        </p:txBody>
      </p:sp>
    </p:spTree>
    <p:extLst>
      <p:ext uri="{BB962C8B-B14F-4D97-AF65-F5344CB8AC3E}">
        <p14:creationId xmlns:p14="http://schemas.microsoft.com/office/powerpoint/2010/main" val="3211507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B468C9-B7FE-7EED-C2A4-B246B195821F}"/>
              </a:ext>
            </a:extLst>
          </p:cNvPr>
          <p:cNvPicPr>
            <a:picLocks noChangeAspect="1"/>
          </p:cNvPicPr>
          <p:nvPr/>
        </p:nvPicPr>
        <p:blipFill>
          <a:blip r:embed="rId2"/>
          <a:stretch>
            <a:fillRect/>
          </a:stretch>
        </p:blipFill>
        <p:spPr>
          <a:xfrm>
            <a:off x="257450" y="4907280"/>
            <a:ext cx="11688505" cy="1612949"/>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7C798A2D-9AEE-28E2-5F4A-B5989CDF364F}"/>
              </a:ext>
            </a:extLst>
          </p:cNvPr>
          <p:cNvPicPr>
            <a:picLocks noChangeAspect="1"/>
          </p:cNvPicPr>
          <p:nvPr/>
        </p:nvPicPr>
        <p:blipFill>
          <a:blip r:embed="rId3"/>
          <a:stretch>
            <a:fillRect/>
          </a:stretch>
        </p:blipFill>
        <p:spPr>
          <a:xfrm>
            <a:off x="8329422" y="3263906"/>
            <a:ext cx="3616533" cy="1612949"/>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4D827268-9C71-D6E0-8C42-F6B5660F2FA9}"/>
              </a:ext>
            </a:extLst>
          </p:cNvPr>
          <p:cNvPicPr>
            <a:picLocks noChangeAspect="1"/>
          </p:cNvPicPr>
          <p:nvPr/>
        </p:nvPicPr>
        <p:blipFill>
          <a:blip r:embed="rId4"/>
          <a:stretch>
            <a:fillRect/>
          </a:stretch>
        </p:blipFill>
        <p:spPr>
          <a:xfrm>
            <a:off x="7373559" y="426720"/>
            <a:ext cx="4572396" cy="2720458"/>
          </a:xfrm>
          <a:prstGeom prst="rect">
            <a:avLst/>
          </a:prstGeom>
          <a:ln>
            <a:noFill/>
          </a:ln>
          <a:effectLst>
            <a:outerShdw blurRad="190500" algn="tl" rotWithShape="0">
              <a:srgbClr val="000000">
                <a:alpha val="70000"/>
              </a:srgbClr>
            </a:outerShdw>
          </a:effectLst>
        </p:spPr>
      </p:pic>
      <p:sp>
        <p:nvSpPr>
          <p:cNvPr id="10" name="Title 9">
            <a:extLst>
              <a:ext uri="{FF2B5EF4-FFF2-40B4-BE49-F238E27FC236}">
                <a16:creationId xmlns:a16="http://schemas.microsoft.com/office/drawing/2014/main" id="{B4CC47C4-E700-D5DA-8198-F1DC44B12099}"/>
              </a:ext>
            </a:extLst>
          </p:cNvPr>
          <p:cNvSpPr>
            <a:spLocks noGrp="1"/>
          </p:cNvSpPr>
          <p:nvPr>
            <p:ph type="title"/>
          </p:nvPr>
        </p:nvSpPr>
        <p:spPr>
          <a:xfrm>
            <a:off x="497840" y="302255"/>
            <a:ext cx="6167120" cy="571506"/>
          </a:xfrm>
        </p:spPr>
        <p:txBody>
          <a:bodyPr>
            <a:normAutofit fontScale="90000"/>
          </a:bodyPr>
          <a:lstStyle/>
          <a:p>
            <a:r>
              <a:rPr lang="en-IN" dirty="0"/>
              <a:t>Restaurant distribution by average ratings</a:t>
            </a:r>
          </a:p>
        </p:txBody>
      </p:sp>
      <p:sp>
        <p:nvSpPr>
          <p:cNvPr id="2" name="TextBox 1">
            <a:extLst>
              <a:ext uri="{FF2B5EF4-FFF2-40B4-BE49-F238E27FC236}">
                <a16:creationId xmlns:a16="http://schemas.microsoft.com/office/drawing/2014/main" id="{92A26A72-F712-CBFA-40FF-D4D0F573D00A}"/>
              </a:ext>
            </a:extLst>
          </p:cNvPr>
          <p:cNvSpPr txBox="1"/>
          <p:nvPr/>
        </p:nvSpPr>
        <p:spPr>
          <a:xfrm>
            <a:off x="898601" y="1493558"/>
            <a:ext cx="5644440" cy="1754326"/>
          </a:xfrm>
          <a:prstGeom prst="rect">
            <a:avLst/>
          </a:prstGeom>
          <a:noFill/>
        </p:spPr>
        <p:txBody>
          <a:bodyPr wrap="square" rtlCol="0">
            <a:spAutoFit/>
          </a:bodyPr>
          <a:lstStyle/>
          <a:p>
            <a:r>
              <a:rPr lang="en-IN" dirty="0"/>
              <a:t>Restaurant distribution as per rating range in Zomato as there are 2334 restaurants received 0-2 rating and 3737 restaurants received 2-3 rating, 3179 restaurants received 3-4 ratings, 301 restaurants received 4-5 rating which is consider as top rating in this.</a:t>
            </a:r>
          </a:p>
        </p:txBody>
      </p:sp>
    </p:spTree>
    <p:extLst>
      <p:ext uri="{BB962C8B-B14F-4D97-AF65-F5344CB8AC3E}">
        <p14:creationId xmlns:p14="http://schemas.microsoft.com/office/powerpoint/2010/main" val="1176073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9FBB70-CD9B-627C-AD02-3CD37331FF8F}"/>
              </a:ext>
            </a:extLst>
          </p:cNvPr>
          <p:cNvPicPr>
            <a:picLocks noChangeAspect="1"/>
          </p:cNvPicPr>
          <p:nvPr/>
        </p:nvPicPr>
        <p:blipFill>
          <a:blip r:embed="rId2"/>
          <a:stretch>
            <a:fillRect/>
          </a:stretch>
        </p:blipFill>
        <p:spPr>
          <a:xfrm>
            <a:off x="490029" y="2905760"/>
            <a:ext cx="8402448" cy="3517980"/>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33175901-D70A-BB6C-76EB-FDE680F68211}"/>
              </a:ext>
            </a:extLst>
          </p:cNvPr>
          <p:cNvPicPr>
            <a:picLocks noChangeAspect="1"/>
          </p:cNvPicPr>
          <p:nvPr/>
        </p:nvPicPr>
        <p:blipFill>
          <a:blip r:embed="rId3"/>
          <a:stretch>
            <a:fillRect/>
          </a:stretch>
        </p:blipFill>
        <p:spPr>
          <a:xfrm>
            <a:off x="8994077" y="5123260"/>
            <a:ext cx="3086163" cy="1300480"/>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E7300C2B-EB9B-EC03-10F9-3791FFFE8BB9}"/>
              </a:ext>
            </a:extLst>
          </p:cNvPr>
          <p:cNvPicPr>
            <a:picLocks noChangeAspect="1"/>
          </p:cNvPicPr>
          <p:nvPr/>
        </p:nvPicPr>
        <p:blipFill>
          <a:blip r:embed="rId4"/>
          <a:stretch>
            <a:fillRect/>
          </a:stretch>
        </p:blipFill>
        <p:spPr>
          <a:xfrm>
            <a:off x="8026400" y="2237622"/>
            <a:ext cx="4053840" cy="2728196"/>
          </a:xfrm>
          <a:prstGeom prst="rect">
            <a:avLst/>
          </a:prstGeom>
          <a:ln>
            <a:noFill/>
          </a:ln>
          <a:effectLst>
            <a:outerShdw blurRad="190500" algn="tl" rotWithShape="0">
              <a:srgbClr val="000000">
                <a:alpha val="70000"/>
              </a:srgbClr>
            </a:outerShdw>
          </a:effectLst>
        </p:spPr>
      </p:pic>
      <p:sp>
        <p:nvSpPr>
          <p:cNvPr id="10" name="Title 9">
            <a:extLst>
              <a:ext uri="{FF2B5EF4-FFF2-40B4-BE49-F238E27FC236}">
                <a16:creationId xmlns:a16="http://schemas.microsoft.com/office/drawing/2014/main" id="{68356B7A-0694-266F-2944-C4D35BD1B997}"/>
              </a:ext>
            </a:extLst>
          </p:cNvPr>
          <p:cNvSpPr>
            <a:spLocks noGrp="1"/>
          </p:cNvSpPr>
          <p:nvPr>
            <p:ph type="title"/>
          </p:nvPr>
        </p:nvSpPr>
        <p:spPr>
          <a:xfrm>
            <a:off x="913099" y="93862"/>
            <a:ext cx="9704101" cy="1049235"/>
          </a:xfrm>
        </p:spPr>
        <p:txBody>
          <a:bodyPr/>
          <a:lstStyle/>
          <a:p>
            <a:r>
              <a:rPr lang="en-IN" dirty="0"/>
              <a:t>Restaurant distribution by average cost</a:t>
            </a:r>
          </a:p>
        </p:txBody>
      </p:sp>
      <p:sp>
        <p:nvSpPr>
          <p:cNvPr id="2" name="TextBox 1">
            <a:extLst>
              <a:ext uri="{FF2B5EF4-FFF2-40B4-BE49-F238E27FC236}">
                <a16:creationId xmlns:a16="http://schemas.microsoft.com/office/drawing/2014/main" id="{9204B259-24FC-CE6A-373F-A0FA9CA29177}"/>
              </a:ext>
            </a:extLst>
          </p:cNvPr>
          <p:cNvSpPr txBox="1"/>
          <p:nvPr/>
        </p:nvSpPr>
        <p:spPr>
          <a:xfrm>
            <a:off x="1132281" y="934072"/>
            <a:ext cx="5644440" cy="1754326"/>
          </a:xfrm>
          <a:prstGeom prst="rect">
            <a:avLst/>
          </a:prstGeom>
          <a:noFill/>
        </p:spPr>
        <p:txBody>
          <a:bodyPr wrap="square" rtlCol="0">
            <a:spAutoFit/>
          </a:bodyPr>
          <a:lstStyle/>
          <a:p>
            <a:r>
              <a:rPr lang="en-IN" dirty="0"/>
              <a:t>Zomato restaurants distribution by average cost of 0-100 there are 683 restaurants are in this segment, 3030 restaurants are falling in 250-500  segment, 2921 restaurants are falling in 500-1000 segment and 1456 restaurants are falling more than 1000 average cost.</a:t>
            </a:r>
          </a:p>
        </p:txBody>
      </p:sp>
    </p:spTree>
    <p:extLst>
      <p:ext uri="{BB962C8B-B14F-4D97-AF65-F5344CB8AC3E}">
        <p14:creationId xmlns:p14="http://schemas.microsoft.com/office/powerpoint/2010/main" val="336556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758C8A-701C-AEDF-1190-FEFDF218EAB5}"/>
              </a:ext>
            </a:extLst>
          </p:cNvPr>
          <p:cNvPicPr>
            <a:picLocks noChangeAspect="1"/>
          </p:cNvPicPr>
          <p:nvPr/>
        </p:nvPicPr>
        <p:blipFill>
          <a:blip r:embed="rId2"/>
          <a:stretch>
            <a:fillRect/>
          </a:stretch>
        </p:blipFill>
        <p:spPr>
          <a:xfrm>
            <a:off x="421477" y="4735613"/>
            <a:ext cx="7086763" cy="1483611"/>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C6DC23CC-273D-936E-0DB3-A1C8CBF82F6C}"/>
              </a:ext>
            </a:extLst>
          </p:cNvPr>
          <p:cNvPicPr>
            <a:picLocks noChangeAspect="1"/>
          </p:cNvPicPr>
          <p:nvPr/>
        </p:nvPicPr>
        <p:blipFill>
          <a:blip r:embed="rId3"/>
          <a:stretch>
            <a:fillRect/>
          </a:stretch>
        </p:blipFill>
        <p:spPr>
          <a:xfrm>
            <a:off x="8116795" y="4735612"/>
            <a:ext cx="3294317" cy="1483611"/>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CE0EF784-2F99-B282-BF23-DC9D256F6B7A}"/>
              </a:ext>
            </a:extLst>
          </p:cNvPr>
          <p:cNvPicPr>
            <a:picLocks noChangeAspect="1"/>
          </p:cNvPicPr>
          <p:nvPr/>
        </p:nvPicPr>
        <p:blipFill>
          <a:blip r:embed="rId4"/>
          <a:stretch>
            <a:fillRect/>
          </a:stretch>
        </p:blipFill>
        <p:spPr>
          <a:xfrm>
            <a:off x="7367041" y="1782961"/>
            <a:ext cx="4511431" cy="2743438"/>
          </a:xfrm>
          <a:prstGeom prst="rect">
            <a:avLst/>
          </a:prstGeom>
          <a:ln>
            <a:noFill/>
          </a:ln>
          <a:effectLst>
            <a:outerShdw blurRad="190500" algn="tl" rotWithShape="0">
              <a:srgbClr val="000000">
                <a:alpha val="70000"/>
              </a:srgbClr>
            </a:outerShdw>
          </a:effectLst>
        </p:spPr>
      </p:pic>
      <p:sp>
        <p:nvSpPr>
          <p:cNvPr id="8" name="Title 7">
            <a:extLst>
              <a:ext uri="{FF2B5EF4-FFF2-40B4-BE49-F238E27FC236}">
                <a16:creationId xmlns:a16="http://schemas.microsoft.com/office/drawing/2014/main" id="{BBFF3A32-B664-C472-3F6E-A1B9E731030E}"/>
              </a:ext>
            </a:extLst>
          </p:cNvPr>
          <p:cNvSpPr>
            <a:spLocks noGrp="1"/>
          </p:cNvSpPr>
          <p:nvPr>
            <p:ph type="title"/>
          </p:nvPr>
        </p:nvSpPr>
        <p:spPr>
          <a:xfrm>
            <a:off x="331541" y="235559"/>
            <a:ext cx="9291215" cy="1049235"/>
          </a:xfrm>
        </p:spPr>
        <p:txBody>
          <a:bodyPr/>
          <a:lstStyle/>
          <a:p>
            <a:r>
              <a:rPr lang="en-IN" dirty="0"/>
              <a:t>Number of restaurant by price range</a:t>
            </a:r>
          </a:p>
        </p:txBody>
      </p:sp>
      <p:sp>
        <p:nvSpPr>
          <p:cNvPr id="2" name="TextBox 1">
            <a:extLst>
              <a:ext uri="{FF2B5EF4-FFF2-40B4-BE49-F238E27FC236}">
                <a16:creationId xmlns:a16="http://schemas.microsoft.com/office/drawing/2014/main" id="{38AD1D80-A723-A102-EE47-94CCCC467477}"/>
              </a:ext>
            </a:extLst>
          </p:cNvPr>
          <p:cNvSpPr txBox="1"/>
          <p:nvPr/>
        </p:nvSpPr>
        <p:spPr>
          <a:xfrm>
            <a:off x="807161" y="1245224"/>
            <a:ext cx="5644440" cy="2031325"/>
          </a:xfrm>
          <a:prstGeom prst="rect">
            <a:avLst/>
          </a:prstGeom>
          <a:noFill/>
        </p:spPr>
        <p:txBody>
          <a:bodyPr wrap="square" rtlCol="0">
            <a:spAutoFit/>
          </a:bodyPr>
          <a:lstStyle/>
          <a:p>
            <a:r>
              <a:rPr lang="en-IN" dirty="0"/>
              <a:t>Number of Restaurants by price range 4444 restaurants are falling under 1 price range category	which is lower price range and 3113 restaurants are falling under 2 price range category, 1408 restaurants are falling under 3 price range category, 586 restaurants are falling under 4 price range category with consider as higher range of price.</a:t>
            </a:r>
          </a:p>
        </p:txBody>
      </p:sp>
    </p:spTree>
    <p:extLst>
      <p:ext uri="{BB962C8B-B14F-4D97-AF65-F5344CB8AC3E}">
        <p14:creationId xmlns:p14="http://schemas.microsoft.com/office/powerpoint/2010/main" val="3384957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65BBD9-06BC-91C1-4DBB-10EAA003ED2D}"/>
              </a:ext>
            </a:extLst>
          </p:cNvPr>
          <p:cNvPicPr>
            <a:picLocks noChangeAspect="1"/>
          </p:cNvPicPr>
          <p:nvPr/>
        </p:nvPicPr>
        <p:blipFill>
          <a:blip r:embed="rId2"/>
          <a:stretch>
            <a:fillRect/>
          </a:stretch>
        </p:blipFill>
        <p:spPr>
          <a:xfrm>
            <a:off x="722195" y="4229997"/>
            <a:ext cx="6782005" cy="2116850"/>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B93E4325-D3FA-A773-9CB0-693E85B1698B}"/>
              </a:ext>
            </a:extLst>
          </p:cNvPr>
          <p:cNvPicPr>
            <a:picLocks noChangeAspect="1"/>
          </p:cNvPicPr>
          <p:nvPr/>
        </p:nvPicPr>
        <p:blipFill>
          <a:blip r:embed="rId3"/>
          <a:stretch>
            <a:fillRect/>
          </a:stretch>
        </p:blipFill>
        <p:spPr>
          <a:xfrm>
            <a:off x="7609841" y="3766065"/>
            <a:ext cx="3688080" cy="2728196"/>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3950D025-C62C-DE8D-A57D-E09A0D1214B9}"/>
              </a:ext>
            </a:extLst>
          </p:cNvPr>
          <p:cNvPicPr>
            <a:picLocks noChangeAspect="1"/>
          </p:cNvPicPr>
          <p:nvPr/>
        </p:nvPicPr>
        <p:blipFill>
          <a:blip r:embed="rId4"/>
          <a:stretch>
            <a:fillRect/>
          </a:stretch>
        </p:blipFill>
        <p:spPr>
          <a:xfrm>
            <a:off x="6716801" y="868680"/>
            <a:ext cx="5311600" cy="2728196"/>
          </a:xfrm>
          <a:prstGeom prst="rect">
            <a:avLst/>
          </a:prstGeom>
          <a:ln>
            <a:noFill/>
          </a:ln>
          <a:effectLst>
            <a:outerShdw blurRad="190500" algn="tl" rotWithShape="0">
              <a:srgbClr val="000000">
                <a:alpha val="70000"/>
              </a:srgbClr>
            </a:outerShdw>
          </a:effectLst>
        </p:spPr>
      </p:pic>
      <p:sp>
        <p:nvSpPr>
          <p:cNvPr id="8" name="Title 7">
            <a:extLst>
              <a:ext uri="{FF2B5EF4-FFF2-40B4-BE49-F238E27FC236}">
                <a16:creationId xmlns:a16="http://schemas.microsoft.com/office/drawing/2014/main" id="{B27B5F8D-1ADE-9117-A0AB-259905138592}"/>
              </a:ext>
            </a:extLst>
          </p:cNvPr>
          <p:cNvSpPr>
            <a:spLocks noGrp="1"/>
          </p:cNvSpPr>
          <p:nvPr>
            <p:ph type="title"/>
          </p:nvPr>
        </p:nvSpPr>
        <p:spPr>
          <a:xfrm>
            <a:off x="262859" y="235559"/>
            <a:ext cx="7149901" cy="1049235"/>
          </a:xfrm>
        </p:spPr>
        <p:txBody>
          <a:bodyPr>
            <a:normAutofit/>
          </a:bodyPr>
          <a:lstStyle/>
          <a:p>
            <a:r>
              <a:rPr lang="en-IN" dirty="0"/>
              <a:t>Top 10 restaurant distribution by cuisine types</a:t>
            </a:r>
          </a:p>
        </p:txBody>
      </p:sp>
      <p:sp>
        <p:nvSpPr>
          <p:cNvPr id="2" name="TextBox 1">
            <a:extLst>
              <a:ext uri="{FF2B5EF4-FFF2-40B4-BE49-F238E27FC236}">
                <a16:creationId xmlns:a16="http://schemas.microsoft.com/office/drawing/2014/main" id="{7C41A1B7-55C1-55C1-72CC-B7C725124811}"/>
              </a:ext>
            </a:extLst>
          </p:cNvPr>
          <p:cNvSpPr txBox="1"/>
          <p:nvPr/>
        </p:nvSpPr>
        <p:spPr>
          <a:xfrm>
            <a:off x="807161" y="1245224"/>
            <a:ext cx="5644440" cy="2031325"/>
          </a:xfrm>
          <a:prstGeom prst="rect">
            <a:avLst/>
          </a:prstGeom>
          <a:noFill/>
        </p:spPr>
        <p:txBody>
          <a:bodyPr wrap="square" rtlCol="0">
            <a:spAutoFit/>
          </a:bodyPr>
          <a:lstStyle/>
          <a:p>
            <a:r>
              <a:rPr lang="en-IN" dirty="0"/>
              <a:t>Top 10 restaurant by cuisines types are most liked restaurant food are north Indian food which operated in 936 restaurant which comes on 1 choice of people and second with 511 restaurants </a:t>
            </a:r>
            <a:r>
              <a:rPr lang="en-IN" dirty="0" err="1"/>
              <a:t>chiness</a:t>
            </a:r>
            <a:r>
              <a:rPr lang="en-IN" dirty="0"/>
              <a:t> are </a:t>
            </a:r>
            <a:r>
              <a:rPr lang="en-IN" dirty="0" err="1"/>
              <a:t>gatting</a:t>
            </a:r>
            <a:r>
              <a:rPr lang="en-IN" dirty="0"/>
              <a:t> on second choice of people, fallowed by fast food, Mughlai, Café, Bakery, Street food which is last in the list with 149 restaurants.</a:t>
            </a:r>
          </a:p>
        </p:txBody>
      </p:sp>
    </p:spTree>
    <p:extLst>
      <p:ext uri="{BB962C8B-B14F-4D97-AF65-F5344CB8AC3E}">
        <p14:creationId xmlns:p14="http://schemas.microsoft.com/office/powerpoint/2010/main" val="1819525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B4A04-4781-4011-AF43-0B8EE2D9232A}"/>
              </a:ext>
            </a:extLst>
          </p:cNvPr>
          <p:cNvSpPr>
            <a:spLocks noGrp="1"/>
          </p:cNvSpPr>
          <p:nvPr>
            <p:ph type="title"/>
          </p:nvPr>
        </p:nvSpPr>
        <p:spPr/>
        <p:txBody>
          <a:bodyPr/>
          <a:lstStyle/>
          <a:p>
            <a:r>
              <a:rPr lang="en-IN" dirty="0"/>
              <a:t>Introduction of Zomato</a:t>
            </a:r>
          </a:p>
        </p:txBody>
      </p:sp>
      <p:sp>
        <p:nvSpPr>
          <p:cNvPr id="3" name="Content Placeholder 2">
            <a:extLst>
              <a:ext uri="{FF2B5EF4-FFF2-40B4-BE49-F238E27FC236}">
                <a16:creationId xmlns:a16="http://schemas.microsoft.com/office/drawing/2014/main" id="{761E38AF-BFAB-E0AE-6177-6902A6782A8C}"/>
              </a:ext>
            </a:extLst>
          </p:cNvPr>
          <p:cNvSpPr>
            <a:spLocks noGrp="1"/>
          </p:cNvSpPr>
          <p:nvPr>
            <p:ph idx="1"/>
          </p:nvPr>
        </p:nvSpPr>
        <p:spPr/>
        <p:txBody>
          <a:bodyPr>
            <a:normAutofit lnSpcReduction="10000"/>
          </a:bodyPr>
          <a:lstStyle/>
          <a:p>
            <a:r>
              <a:rPr lang="en-US" b="0" i="0" dirty="0">
                <a:effectLst/>
                <a:latin typeface="Okra"/>
              </a:rPr>
              <a:t>Launched in 2010, Our technology platform connects customers, restaurant partners and delivery partners, serving their multiple needs. Customers use our platform to search and discover restaurants, read and write customer generated reviews and view and upload photos, order food delivery, book a table and make payments while dining-out at restaurants. On the other hand, we provide restaurant partners with industry-specific marketing tools which enable them to engage and acquire customers to grow their business while also providing a reliable and efficient last mile delivery service. We also operate a one-stop procurement solution, </a:t>
            </a:r>
            <a:r>
              <a:rPr lang="en-US" b="0" i="0" dirty="0" err="1">
                <a:effectLst/>
                <a:latin typeface="Okra"/>
              </a:rPr>
              <a:t>Hyperpure</a:t>
            </a:r>
            <a:r>
              <a:rPr lang="en-US" b="0" i="0" dirty="0">
                <a:effectLst/>
                <a:latin typeface="Okra"/>
              </a:rPr>
              <a:t>, which supplies high quality ingredients and kitchen products to restaurant partners. We also provide our delivery partners with transparent and flexible earning opportunities.</a:t>
            </a:r>
            <a:endParaRPr lang="en-IN" dirty="0"/>
          </a:p>
        </p:txBody>
      </p:sp>
    </p:spTree>
    <p:extLst>
      <p:ext uri="{BB962C8B-B14F-4D97-AF65-F5344CB8AC3E}">
        <p14:creationId xmlns:p14="http://schemas.microsoft.com/office/powerpoint/2010/main" val="1387998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055DC-976E-2425-C02D-7F0974C1E424}"/>
              </a:ext>
            </a:extLst>
          </p:cNvPr>
          <p:cNvSpPr>
            <a:spLocks noGrp="1"/>
          </p:cNvSpPr>
          <p:nvPr>
            <p:ph type="title"/>
          </p:nvPr>
        </p:nvSpPr>
        <p:spPr/>
        <p:txBody>
          <a:bodyPr/>
          <a:lstStyle/>
          <a:p>
            <a:r>
              <a:rPr lang="en-IN" dirty="0"/>
              <a:t>Project Members</a:t>
            </a:r>
          </a:p>
        </p:txBody>
      </p:sp>
      <p:sp>
        <p:nvSpPr>
          <p:cNvPr id="3" name="Content Placeholder 2">
            <a:extLst>
              <a:ext uri="{FF2B5EF4-FFF2-40B4-BE49-F238E27FC236}">
                <a16:creationId xmlns:a16="http://schemas.microsoft.com/office/drawing/2014/main" id="{459559CA-D7B4-ECE0-18D7-18B89FB23C48}"/>
              </a:ext>
            </a:extLst>
          </p:cNvPr>
          <p:cNvSpPr>
            <a:spLocks noGrp="1"/>
          </p:cNvSpPr>
          <p:nvPr>
            <p:ph idx="1"/>
          </p:nvPr>
        </p:nvSpPr>
        <p:spPr/>
        <p:txBody>
          <a:bodyPr/>
          <a:lstStyle/>
          <a:p>
            <a:pPr>
              <a:buFont typeface="Wingdings" panose="05000000000000000000" pitchFamily="2" charset="2"/>
              <a:buChar char="q"/>
            </a:pPr>
            <a:r>
              <a:rPr lang="en-IN" dirty="0"/>
              <a:t>Rushikesh Gaikwad</a:t>
            </a:r>
          </a:p>
          <a:p>
            <a:pPr>
              <a:buFont typeface="Wingdings" panose="05000000000000000000" pitchFamily="2" charset="2"/>
              <a:buChar char="q"/>
            </a:pPr>
            <a:r>
              <a:rPr lang="en-IN" dirty="0"/>
              <a:t>Komal</a:t>
            </a:r>
          </a:p>
          <a:p>
            <a:pPr>
              <a:buFont typeface="Wingdings" panose="05000000000000000000" pitchFamily="2" charset="2"/>
              <a:buChar char="q"/>
            </a:pPr>
            <a:r>
              <a:rPr lang="en-IN" dirty="0"/>
              <a:t>Pranjal</a:t>
            </a:r>
          </a:p>
          <a:p>
            <a:pPr>
              <a:buFont typeface="Wingdings" panose="05000000000000000000" pitchFamily="2" charset="2"/>
              <a:buChar char="q"/>
            </a:pPr>
            <a:r>
              <a:rPr lang="en-IN" dirty="0"/>
              <a:t>Vikas</a:t>
            </a:r>
          </a:p>
          <a:p>
            <a:pPr>
              <a:buFont typeface="Wingdings" panose="05000000000000000000" pitchFamily="2" charset="2"/>
              <a:buChar char="q"/>
            </a:pPr>
            <a:r>
              <a:rPr lang="en-IN" dirty="0"/>
              <a:t>Abhishek</a:t>
            </a:r>
          </a:p>
          <a:p>
            <a:pPr>
              <a:buFont typeface="Wingdings" panose="05000000000000000000" pitchFamily="2" charset="2"/>
              <a:buChar char="q"/>
            </a:pPr>
            <a:r>
              <a:rPr lang="en-IN" dirty="0" err="1"/>
              <a:t>Sejal</a:t>
            </a:r>
            <a:endParaRPr lang="en-IN" dirty="0"/>
          </a:p>
          <a:p>
            <a:pPr>
              <a:buFont typeface="Wingdings" panose="05000000000000000000" pitchFamily="2" charset="2"/>
              <a:buChar char="q"/>
            </a:pPr>
            <a:r>
              <a:rPr lang="en-IN" dirty="0"/>
              <a:t>Sai</a:t>
            </a: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2317567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6460F7-8210-B87E-39EB-3C40220D6B29}"/>
              </a:ext>
            </a:extLst>
          </p:cNvPr>
          <p:cNvPicPr>
            <a:picLocks noChangeAspect="1"/>
          </p:cNvPicPr>
          <p:nvPr/>
        </p:nvPicPr>
        <p:blipFill>
          <a:blip r:embed="rId2"/>
          <a:stretch>
            <a:fillRect/>
          </a:stretch>
        </p:blipFill>
        <p:spPr>
          <a:xfrm>
            <a:off x="495992" y="4455123"/>
            <a:ext cx="6710837" cy="1752637"/>
          </a:xfrm>
          <a:prstGeom prst="roundRect">
            <a:avLst>
              <a:gd name="adj" fmla="val 16667"/>
            </a:avLst>
          </a:prstGeom>
          <a:ln>
            <a:solidFill>
              <a:schemeClr val="bg1"/>
            </a:solidFill>
          </a:ln>
          <a:effectLst>
            <a:outerShdw blurRad="50800" dist="38100" dir="8100000" algn="tr"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a:extLst>
              <a:ext uri="{FF2B5EF4-FFF2-40B4-BE49-F238E27FC236}">
                <a16:creationId xmlns:a16="http://schemas.microsoft.com/office/drawing/2014/main" id="{4BC11666-8FC7-3510-8D63-71C67247F9CD}"/>
              </a:ext>
            </a:extLst>
          </p:cNvPr>
          <p:cNvPicPr>
            <a:picLocks noChangeAspect="1"/>
          </p:cNvPicPr>
          <p:nvPr/>
        </p:nvPicPr>
        <p:blipFill>
          <a:blip r:embed="rId3"/>
          <a:stretch>
            <a:fillRect/>
          </a:stretch>
        </p:blipFill>
        <p:spPr>
          <a:xfrm>
            <a:off x="7223760" y="4455123"/>
            <a:ext cx="4472248" cy="1752636"/>
          </a:xfrm>
          <a:prstGeom prst="roundRect">
            <a:avLst>
              <a:gd name="adj" fmla="val 16667"/>
            </a:avLst>
          </a:prstGeom>
          <a:ln>
            <a:solidFill>
              <a:schemeClr val="bg1"/>
            </a:solidFill>
          </a:ln>
          <a:effectLst>
            <a:outerShdw blurRad="50800" dist="38100" dir="8100000" algn="tr"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Title 10">
            <a:extLst>
              <a:ext uri="{FF2B5EF4-FFF2-40B4-BE49-F238E27FC236}">
                <a16:creationId xmlns:a16="http://schemas.microsoft.com/office/drawing/2014/main" id="{235C85B8-8360-6EB4-E167-7FC7A35DB604}"/>
              </a:ext>
            </a:extLst>
          </p:cNvPr>
          <p:cNvSpPr>
            <a:spLocks noGrp="1"/>
          </p:cNvSpPr>
          <p:nvPr>
            <p:ph type="title"/>
          </p:nvPr>
        </p:nvSpPr>
        <p:spPr>
          <a:xfrm>
            <a:off x="1450391" y="907992"/>
            <a:ext cx="9291215" cy="792480"/>
          </a:xfrm>
        </p:spPr>
        <p:txBody>
          <a:bodyPr/>
          <a:lstStyle/>
          <a:p>
            <a:r>
              <a:rPr lang="en-IN" dirty="0"/>
              <a:t>Total Cuisines</a:t>
            </a:r>
          </a:p>
        </p:txBody>
      </p:sp>
      <p:sp>
        <p:nvSpPr>
          <p:cNvPr id="2" name="TextBox 1">
            <a:extLst>
              <a:ext uri="{FF2B5EF4-FFF2-40B4-BE49-F238E27FC236}">
                <a16:creationId xmlns:a16="http://schemas.microsoft.com/office/drawing/2014/main" id="{90A484A4-0A6E-9B1F-96E3-6C6390896417}"/>
              </a:ext>
            </a:extLst>
          </p:cNvPr>
          <p:cNvSpPr txBox="1"/>
          <p:nvPr/>
        </p:nvSpPr>
        <p:spPr>
          <a:xfrm>
            <a:off x="787399" y="1700472"/>
            <a:ext cx="10617200" cy="923330"/>
          </a:xfrm>
          <a:prstGeom prst="rect">
            <a:avLst/>
          </a:prstGeom>
          <a:noFill/>
        </p:spPr>
        <p:txBody>
          <a:bodyPr wrap="square" rtlCol="0">
            <a:spAutoFit/>
          </a:bodyPr>
          <a:lstStyle/>
          <a:p>
            <a:r>
              <a:rPr lang="en-IN" dirty="0"/>
              <a:t>Zomato restaurants have different types of Cuisines. As people expect different types of food as they belongs to different types of region. Zomato restaurants offer </a:t>
            </a:r>
            <a:r>
              <a:rPr lang="en-IN" b="1" dirty="0"/>
              <a:t>1826</a:t>
            </a:r>
            <a:r>
              <a:rPr lang="en-IN" dirty="0"/>
              <a:t> Types of Cuisines in their business.</a:t>
            </a:r>
          </a:p>
        </p:txBody>
      </p:sp>
    </p:spTree>
    <p:extLst>
      <p:ext uri="{BB962C8B-B14F-4D97-AF65-F5344CB8AC3E}">
        <p14:creationId xmlns:p14="http://schemas.microsoft.com/office/powerpoint/2010/main" val="587301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56BB3C-4234-9743-D72F-0745484646C8}"/>
              </a:ext>
            </a:extLst>
          </p:cNvPr>
          <p:cNvPicPr>
            <a:picLocks noChangeAspect="1"/>
          </p:cNvPicPr>
          <p:nvPr/>
        </p:nvPicPr>
        <p:blipFill>
          <a:blip r:embed="rId2"/>
          <a:stretch>
            <a:fillRect/>
          </a:stretch>
        </p:blipFill>
        <p:spPr>
          <a:xfrm>
            <a:off x="585314" y="4531326"/>
            <a:ext cx="6658766" cy="1676433"/>
          </a:xfrm>
          <a:prstGeom prst="roundRect">
            <a:avLst>
              <a:gd name="adj" fmla="val 16667"/>
            </a:avLst>
          </a:prstGeom>
          <a:ln>
            <a:solidFill>
              <a:schemeClr val="bg1"/>
            </a:solidFill>
          </a:ln>
          <a:effectLst>
            <a:outerShdw blurRad="50800" dist="38100" dir="8100000" algn="tr"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a16="http://schemas.microsoft.com/office/drawing/2014/main" id="{539D5F47-D6E7-341E-8F8B-030CC99C2E41}"/>
              </a:ext>
            </a:extLst>
          </p:cNvPr>
          <p:cNvPicPr>
            <a:picLocks noChangeAspect="1"/>
          </p:cNvPicPr>
          <p:nvPr/>
        </p:nvPicPr>
        <p:blipFill>
          <a:blip r:embed="rId3"/>
          <a:stretch>
            <a:fillRect/>
          </a:stretch>
        </p:blipFill>
        <p:spPr>
          <a:xfrm>
            <a:off x="7244080" y="4531326"/>
            <a:ext cx="4155440" cy="1676432"/>
          </a:xfrm>
          <a:prstGeom prst="roundRect">
            <a:avLst>
              <a:gd name="adj" fmla="val 16667"/>
            </a:avLst>
          </a:prstGeom>
          <a:ln>
            <a:solidFill>
              <a:schemeClr val="bg1"/>
            </a:solidFill>
          </a:ln>
          <a:effectLst>
            <a:outerShdw blurRad="50800" dist="38100" dir="8100000" algn="tr"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Title 6">
            <a:extLst>
              <a:ext uri="{FF2B5EF4-FFF2-40B4-BE49-F238E27FC236}">
                <a16:creationId xmlns:a16="http://schemas.microsoft.com/office/drawing/2014/main" id="{07114E4E-265F-3DA0-A200-7202EE3B3483}"/>
              </a:ext>
            </a:extLst>
          </p:cNvPr>
          <p:cNvSpPr>
            <a:spLocks noGrp="1"/>
          </p:cNvSpPr>
          <p:nvPr>
            <p:ph type="title"/>
          </p:nvPr>
        </p:nvSpPr>
        <p:spPr/>
        <p:txBody>
          <a:bodyPr/>
          <a:lstStyle/>
          <a:p>
            <a:r>
              <a:rPr lang="en-IN" dirty="0"/>
              <a:t>Total currency's</a:t>
            </a:r>
          </a:p>
        </p:txBody>
      </p:sp>
      <p:sp>
        <p:nvSpPr>
          <p:cNvPr id="2" name="TextBox 1">
            <a:extLst>
              <a:ext uri="{FF2B5EF4-FFF2-40B4-BE49-F238E27FC236}">
                <a16:creationId xmlns:a16="http://schemas.microsoft.com/office/drawing/2014/main" id="{9F751F97-0F98-E055-8CA0-79D2E076E381}"/>
              </a:ext>
            </a:extLst>
          </p:cNvPr>
          <p:cNvSpPr txBox="1"/>
          <p:nvPr/>
        </p:nvSpPr>
        <p:spPr>
          <a:xfrm>
            <a:off x="863600" y="1625600"/>
            <a:ext cx="10617200" cy="646331"/>
          </a:xfrm>
          <a:prstGeom prst="rect">
            <a:avLst/>
          </a:prstGeom>
          <a:noFill/>
        </p:spPr>
        <p:txBody>
          <a:bodyPr wrap="square" rtlCol="0">
            <a:spAutoFit/>
          </a:bodyPr>
          <a:lstStyle/>
          <a:p>
            <a:r>
              <a:rPr lang="en-IN" dirty="0"/>
              <a:t>Zomato is providing Delivery for their all region and they are offering transactions in </a:t>
            </a:r>
            <a:r>
              <a:rPr lang="en-IN" b="1" dirty="0"/>
              <a:t>12</a:t>
            </a:r>
            <a:r>
              <a:rPr lang="en-IN" dirty="0"/>
              <a:t> different types of currencies to provide a better services to their Customers in the available locations.</a:t>
            </a:r>
          </a:p>
        </p:txBody>
      </p:sp>
    </p:spTree>
    <p:extLst>
      <p:ext uri="{BB962C8B-B14F-4D97-AF65-F5344CB8AC3E}">
        <p14:creationId xmlns:p14="http://schemas.microsoft.com/office/powerpoint/2010/main" val="2721835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5F9505-84E4-E2D2-629B-C45B627626C4}"/>
              </a:ext>
            </a:extLst>
          </p:cNvPr>
          <p:cNvPicPr>
            <a:picLocks noChangeAspect="1"/>
          </p:cNvPicPr>
          <p:nvPr/>
        </p:nvPicPr>
        <p:blipFill>
          <a:blip r:embed="rId2"/>
          <a:stretch>
            <a:fillRect/>
          </a:stretch>
        </p:blipFill>
        <p:spPr>
          <a:xfrm>
            <a:off x="834245" y="4541521"/>
            <a:ext cx="6448116" cy="1623096"/>
          </a:xfrm>
          <a:prstGeom prst="roundRect">
            <a:avLst>
              <a:gd name="adj" fmla="val 16667"/>
            </a:avLst>
          </a:prstGeom>
          <a:ln>
            <a:solidFill>
              <a:schemeClr val="bg1"/>
            </a:solidFill>
          </a:ln>
          <a:effectLst>
            <a:outerShdw blurRad="50800" dist="38100" dir="8100000" algn="tr"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a16="http://schemas.microsoft.com/office/drawing/2014/main" id="{C3C6CFFF-3AFF-E012-C021-64006D817B76}"/>
              </a:ext>
            </a:extLst>
          </p:cNvPr>
          <p:cNvPicPr>
            <a:picLocks noChangeAspect="1"/>
          </p:cNvPicPr>
          <p:nvPr/>
        </p:nvPicPr>
        <p:blipFill>
          <a:blip r:embed="rId3"/>
          <a:stretch>
            <a:fillRect/>
          </a:stretch>
        </p:blipFill>
        <p:spPr>
          <a:xfrm>
            <a:off x="7282360" y="4531361"/>
            <a:ext cx="4110099" cy="1623096"/>
          </a:xfrm>
          <a:prstGeom prst="roundRect">
            <a:avLst>
              <a:gd name="adj" fmla="val 16667"/>
            </a:avLst>
          </a:prstGeom>
          <a:ln>
            <a:solidFill>
              <a:schemeClr val="bg1"/>
            </a:solidFill>
          </a:ln>
          <a:effectLst>
            <a:outerShdw blurRad="50800" dist="38100" dir="8100000" algn="tr"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a:extLst>
              <a:ext uri="{FF2B5EF4-FFF2-40B4-BE49-F238E27FC236}">
                <a16:creationId xmlns:a16="http://schemas.microsoft.com/office/drawing/2014/main" id="{84EFA921-D3AB-056D-00DA-282AF8832245}"/>
              </a:ext>
            </a:extLst>
          </p:cNvPr>
          <p:cNvPicPr>
            <a:picLocks noChangeAspect="1"/>
          </p:cNvPicPr>
          <p:nvPr/>
        </p:nvPicPr>
        <p:blipFill>
          <a:blip r:embed="rId4"/>
          <a:stretch>
            <a:fillRect/>
          </a:stretch>
        </p:blipFill>
        <p:spPr>
          <a:xfrm>
            <a:off x="7765748" y="3141951"/>
            <a:ext cx="3143322" cy="1245741"/>
          </a:xfrm>
          <a:prstGeom prst="roundRect">
            <a:avLst>
              <a:gd name="adj" fmla="val 16667"/>
            </a:avLst>
          </a:prstGeom>
          <a:ln>
            <a:solidFill>
              <a:schemeClr val="bg1"/>
            </a:solidFill>
          </a:ln>
          <a:effectLst>
            <a:outerShdw blurRad="50800" dist="38100" dir="8100000" algn="tr"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Title 7">
            <a:extLst>
              <a:ext uri="{FF2B5EF4-FFF2-40B4-BE49-F238E27FC236}">
                <a16:creationId xmlns:a16="http://schemas.microsoft.com/office/drawing/2014/main" id="{A1FE34FE-A5E4-61CB-A961-7F34B60A5832}"/>
              </a:ext>
            </a:extLst>
          </p:cNvPr>
          <p:cNvSpPr>
            <a:spLocks noGrp="1"/>
          </p:cNvSpPr>
          <p:nvPr>
            <p:ph type="title"/>
          </p:nvPr>
        </p:nvSpPr>
        <p:spPr/>
        <p:txBody>
          <a:bodyPr/>
          <a:lstStyle/>
          <a:p>
            <a:r>
              <a:rPr lang="en-IN" dirty="0"/>
              <a:t>Total cities</a:t>
            </a:r>
          </a:p>
        </p:txBody>
      </p:sp>
      <p:sp>
        <p:nvSpPr>
          <p:cNvPr id="2" name="TextBox 1">
            <a:extLst>
              <a:ext uri="{FF2B5EF4-FFF2-40B4-BE49-F238E27FC236}">
                <a16:creationId xmlns:a16="http://schemas.microsoft.com/office/drawing/2014/main" id="{AACFF3F6-1287-6357-A51D-F6D183E9DD0B}"/>
              </a:ext>
            </a:extLst>
          </p:cNvPr>
          <p:cNvSpPr txBox="1"/>
          <p:nvPr/>
        </p:nvSpPr>
        <p:spPr>
          <a:xfrm>
            <a:off x="863600" y="1625600"/>
            <a:ext cx="10617200" cy="646331"/>
          </a:xfrm>
          <a:prstGeom prst="rect">
            <a:avLst/>
          </a:prstGeom>
          <a:noFill/>
        </p:spPr>
        <p:txBody>
          <a:bodyPr wrap="square" rtlCol="0">
            <a:spAutoFit/>
          </a:bodyPr>
          <a:lstStyle/>
          <a:p>
            <a:r>
              <a:rPr lang="en-IN" dirty="0"/>
              <a:t>Zomato is providing delivery from their restaurants in the world. And they are operating their business in total 141 cities in the world.</a:t>
            </a:r>
          </a:p>
        </p:txBody>
      </p:sp>
    </p:spTree>
    <p:extLst>
      <p:ext uri="{BB962C8B-B14F-4D97-AF65-F5344CB8AC3E}">
        <p14:creationId xmlns:p14="http://schemas.microsoft.com/office/powerpoint/2010/main" val="1883229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7CB1E2-FF3C-6518-88D2-F10F1F85F0E7}"/>
              </a:ext>
            </a:extLst>
          </p:cNvPr>
          <p:cNvPicPr>
            <a:picLocks noChangeAspect="1"/>
          </p:cNvPicPr>
          <p:nvPr/>
        </p:nvPicPr>
        <p:blipFill>
          <a:blip r:embed="rId2"/>
          <a:stretch>
            <a:fillRect/>
          </a:stretch>
        </p:blipFill>
        <p:spPr>
          <a:xfrm>
            <a:off x="766956" y="4573994"/>
            <a:ext cx="6243443" cy="1594428"/>
          </a:xfrm>
          <a:prstGeom prst="roundRect">
            <a:avLst>
              <a:gd name="adj" fmla="val 16667"/>
            </a:avLst>
          </a:prstGeom>
          <a:ln>
            <a:solidFill>
              <a:schemeClr val="bg1"/>
            </a:solidFill>
          </a:ln>
          <a:effectLst>
            <a:outerShdw blurRad="50800" dist="38100" dir="8100000" algn="tr"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a16="http://schemas.microsoft.com/office/drawing/2014/main" id="{99A7BFAA-00AF-DFAC-B094-2EC539B745F4}"/>
              </a:ext>
            </a:extLst>
          </p:cNvPr>
          <p:cNvPicPr>
            <a:picLocks noChangeAspect="1"/>
          </p:cNvPicPr>
          <p:nvPr/>
        </p:nvPicPr>
        <p:blipFill>
          <a:blip r:embed="rId3"/>
          <a:stretch>
            <a:fillRect/>
          </a:stretch>
        </p:blipFill>
        <p:spPr>
          <a:xfrm>
            <a:off x="7010398" y="4573994"/>
            <a:ext cx="4563367" cy="1594428"/>
          </a:xfrm>
          <a:prstGeom prst="roundRect">
            <a:avLst>
              <a:gd name="adj" fmla="val 16667"/>
            </a:avLst>
          </a:prstGeom>
          <a:ln>
            <a:solidFill>
              <a:schemeClr val="bg1"/>
            </a:solidFill>
          </a:ln>
          <a:effectLst>
            <a:outerShdw blurRad="50800" dist="38100" dir="8100000" algn="tr"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a:extLst>
              <a:ext uri="{FF2B5EF4-FFF2-40B4-BE49-F238E27FC236}">
                <a16:creationId xmlns:a16="http://schemas.microsoft.com/office/drawing/2014/main" id="{6E3EF651-86E0-87A4-5C8E-5181058D56B7}"/>
              </a:ext>
            </a:extLst>
          </p:cNvPr>
          <p:cNvPicPr>
            <a:picLocks noChangeAspect="1"/>
          </p:cNvPicPr>
          <p:nvPr/>
        </p:nvPicPr>
        <p:blipFill>
          <a:blip r:embed="rId4"/>
          <a:stretch>
            <a:fillRect/>
          </a:stretch>
        </p:blipFill>
        <p:spPr>
          <a:xfrm>
            <a:off x="8051729" y="3265141"/>
            <a:ext cx="3002351" cy="1175449"/>
          </a:xfrm>
          <a:prstGeom prst="roundRect">
            <a:avLst>
              <a:gd name="adj" fmla="val 16667"/>
            </a:avLst>
          </a:prstGeom>
          <a:ln>
            <a:solidFill>
              <a:schemeClr val="bg1"/>
            </a:solidFill>
          </a:ln>
          <a:effectLst>
            <a:outerShdw blurRad="50800" dist="38100" dir="8100000" algn="tr"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Title 7">
            <a:extLst>
              <a:ext uri="{FF2B5EF4-FFF2-40B4-BE49-F238E27FC236}">
                <a16:creationId xmlns:a16="http://schemas.microsoft.com/office/drawing/2014/main" id="{4FFF6804-FD40-FFDD-6DB1-E2A137AD0F18}"/>
              </a:ext>
            </a:extLst>
          </p:cNvPr>
          <p:cNvSpPr>
            <a:spLocks noGrp="1"/>
          </p:cNvSpPr>
          <p:nvPr>
            <p:ph type="title"/>
          </p:nvPr>
        </p:nvSpPr>
        <p:spPr/>
        <p:txBody>
          <a:bodyPr/>
          <a:lstStyle/>
          <a:p>
            <a:r>
              <a:rPr lang="en-IN" dirty="0"/>
              <a:t>Total votes</a:t>
            </a:r>
          </a:p>
        </p:txBody>
      </p:sp>
      <p:sp>
        <p:nvSpPr>
          <p:cNvPr id="2" name="TextBox 1">
            <a:extLst>
              <a:ext uri="{FF2B5EF4-FFF2-40B4-BE49-F238E27FC236}">
                <a16:creationId xmlns:a16="http://schemas.microsoft.com/office/drawing/2014/main" id="{5E559E7C-0482-53AC-F20B-898096B20FC4}"/>
              </a:ext>
            </a:extLst>
          </p:cNvPr>
          <p:cNvSpPr txBox="1"/>
          <p:nvPr/>
        </p:nvSpPr>
        <p:spPr>
          <a:xfrm>
            <a:off x="863600" y="1625600"/>
            <a:ext cx="10617200" cy="646331"/>
          </a:xfrm>
          <a:prstGeom prst="rect">
            <a:avLst/>
          </a:prstGeom>
          <a:noFill/>
        </p:spPr>
        <p:txBody>
          <a:bodyPr wrap="square" rtlCol="0">
            <a:spAutoFit/>
          </a:bodyPr>
          <a:lstStyle/>
          <a:p>
            <a:r>
              <a:rPr lang="en-IN" dirty="0"/>
              <a:t>Zomato is doing their business across world and they have received appreciation from their customers as votes they have received about 1498645.</a:t>
            </a:r>
          </a:p>
        </p:txBody>
      </p:sp>
    </p:spTree>
    <p:extLst>
      <p:ext uri="{BB962C8B-B14F-4D97-AF65-F5344CB8AC3E}">
        <p14:creationId xmlns:p14="http://schemas.microsoft.com/office/powerpoint/2010/main" val="2644580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25C59B-3027-94C3-9069-625DA4DBF5C7}"/>
              </a:ext>
            </a:extLst>
          </p:cNvPr>
          <p:cNvPicPr>
            <a:picLocks noChangeAspect="1"/>
          </p:cNvPicPr>
          <p:nvPr/>
        </p:nvPicPr>
        <p:blipFill>
          <a:blip r:embed="rId2"/>
          <a:stretch>
            <a:fillRect/>
          </a:stretch>
        </p:blipFill>
        <p:spPr>
          <a:xfrm>
            <a:off x="643716" y="4978400"/>
            <a:ext cx="6862236" cy="1184940"/>
          </a:xfrm>
          <a:prstGeom prst="roundRect">
            <a:avLst>
              <a:gd name="adj" fmla="val 16667"/>
            </a:avLst>
          </a:prstGeom>
          <a:ln>
            <a:solidFill>
              <a:schemeClr val="bg1"/>
            </a:solidFill>
          </a:ln>
          <a:effectLst>
            <a:outerShdw blurRad="50800" dist="38100" dir="8100000" algn="tr"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a16="http://schemas.microsoft.com/office/drawing/2014/main" id="{15DBDAA8-0936-F29A-CAF0-7E89622C2165}"/>
              </a:ext>
            </a:extLst>
          </p:cNvPr>
          <p:cNvPicPr>
            <a:picLocks noChangeAspect="1"/>
          </p:cNvPicPr>
          <p:nvPr/>
        </p:nvPicPr>
        <p:blipFill>
          <a:blip r:embed="rId3"/>
          <a:stretch>
            <a:fillRect/>
          </a:stretch>
        </p:blipFill>
        <p:spPr>
          <a:xfrm>
            <a:off x="7505952" y="4978400"/>
            <a:ext cx="3382812" cy="1184940"/>
          </a:xfrm>
          <a:prstGeom prst="roundRect">
            <a:avLst>
              <a:gd name="adj" fmla="val 16667"/>
            </a:avLst>
          </a:prstGeom>
          <a:ln>
            <a:solidFill>
              <a:schemeClr val="bg1"/>
            </a:solidFill>
          </a:ln>
          <a:effectLst>
            <a:outerShdw blurRad="50800" dist="38100" dir="8100000" algn="tr"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a:extLst>
              <a:ext uri="{FF2B5EF4-FFF2-40B4-BE49-F238E27FC236}">
                <a16:creationId xmlns:a16="http://schemas.microsoft.com/office/drawing/2014/main" id="{420EAEF6-1C3F-123A-CBF2-AFC3B87FC004}"/>
              </a:ext>
            </a:extLst>
          </p:cNvPr>
          <p:cNvPicPr>
            <a:picLocks noChangeAspect="1"/>
          </p:cNvPicPr>
          <p:nvPr/>
        </p:nvPicPr>
        <p:blipFill>
          <a:blip r:embed="rId4"/>
          <a:stretch>
            <a:fillRect/>
          </a:stretch>
        </p:blipFill>
        <p:spPr>
          <a:xfrm>
            <a:off x="7509872" y="3660128"/>
            <a:ext cx="3378892" cy="1282727"/>
          </a:xfrm>
          <a:prstGeom prst="roundRect">
            <a:avLst>
              <a:gd name="adj" fmla="val 16667"/>
            </a:avLst>
          </a:prstGeom>
          <a:ln>
            <a:solidFill>
              <a:schemeClr val="bg1"/>
            </a:solidFill>
          </a:ln>
          <a:effectLst>
            <a:outerShdw blurRad="50800" dist="38100" dir="8100000" algn="tr"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Title 7">
            <a:extLst>
              <a:ext uri="{FF2B5EF4-FFF2-40B4-BE49-F238E27FC236}">
                <a16:creationId xmlns:a16="http://schemas.microsoft.com/office/drawing/2014/main" id="{93B93B05-EF42-B392-DC46-311B4BBF18B4}"/>
              </a:ext>
            </a:extLst>
          </p:cNvPr>
          <p:cNvSpPr>
            <a:spLocks noGrp="1"/>
          </p:cNvSpPr>
          <p:nvPr>
            <p:ph type="title"/>
          </p:nvPr>
        </p:nvSpPr>
        <p:spPr/>
        <p:txBody>
          <a:bodyPr/>
          <a:lstStyle/>
          <a:p>
            <a:r>
              <a:rPr lang="en-IN" dirty="0"/>
              <a:t>Total countries</a:t>
            </a:r>
          </a:p>
        </p:txBody>
      </p:sp>
      <p:sp>
        <p:nvSpPr>
          <p:cNvPr id="2" name="TextBox 1">
            <a:extLst>
              <a:ext uri="{FF2B5EF4-FFF2-40B4-BE49-F238E27FC236}">
                <a16:creationId xmlns:a16="http://schemas.microsoft.com/office/drawing/2014/main" id="{3E132C1F-D3AD-8691-B95C-AF1B0F270CB4}"/>
              </a:ext>
            </a:extLst>
          </p:cNvPr>
          <p:cNvSpPr txBox="1"/>
          <p:nvPr/>
        </p:nvSpPr>
        <p:spPr>
          <a:xfrm>
            <a:off x="863600" y="1625600"/>
            <a:ext cx="10617200" cy="369332"/>
          </a:xfrm>
          <a:prstGeom prst="rect">
            <a:avLst/>
          </a:prstGeom>
          <a:noFill/>
        </p:spPr>
        <p:txBody>
          <a:bodyPr wrap="square" rtlCol="0">
            <a:spAutoFit/>
          </a:bodyPr>
          <a:lstStyle/>
          <a:p>
            <a:r>
              <a:rPr lang="en-IN" dirty="0"/>
              <a:t>Zomato is doing their business across world. Operating in total 15 Countries.</a:t>
            </a:r>
          </a:p>
        </p:txBody>
      </p:sp>
    </p:spTree>
    <p:extLst>
      <p:ext uri="{BB962C8B-B14F-4D97-AF65-F5344CB8AC3E}">
        <p14:creationId xmlns:p14="http://schemas.microsoft.com/office/powerpoint/2010/main" val="1542541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C64FA5-4F67-9E8E-98B9-90A190A14146}"/>
              </a:ext>
            </a:extLst>
          </p:cNvPr>
          <p:cNvPicPr>
            <a:picLocks noChangeAspect="1"/>
          </p:cNvPicPr>
          <p:nvPr/>
        </p:nvPicPr>
        <p:blipFill>
          <a:blip r:embed="rId2"/>
          <a:stretch>
            <a:fillRect/>
          </a:stretch>
        </p:blipFill>
        <p:spPr>
          <a:xfrm>
            <a:off x="615772" y="4886960"/>
            <a:ext cx="7657067" cy="1254789"/>
          </a:xfrm>
          <a:prstGeom prst="roundRect">
            <a:avLst>
              <a:gd name="adj" fmla="val 16667"/>
            </a:avLst>
          </a:prstGeom>
          <a:ln>
            <a:solidFill>
              <a:schemeClr val="bg1"/>
            </a:solidFill>
          </a:ln>
          <a:effectLst>
            <a:outerShdw blurRad="50800" dist="38100" dir="8100000" algn="tr"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a:extLst>
              <a:ext uri="{FF2B5EF4-FFF2-40B4-BE49-F238E27FC236}">
                <a16:creationId xmlns:a16="http://schemas.microsoft.com/office/drawing/2014/main" id="{514C4A8E-64E2-2D30-6C7A-F07E12ADE9AB}"/>
              </a:ext>
            </a:extLst>
          </p:cNvPr>
          <p:cNvPicPr>
            <a:picLocks noChangeAspect="1"/>
          </p:cNvPicPr>
          <p:nvPr/>
        </p:nvPicPr>
        <p:blipFill>
          <a:blip r:embed="rId3"/>
          <a:stretch>
            <a:fillRect/>
          </a:stretch>
        </p:blipFill>
        <p:spPr>
          <a:xfrm>
            <a:off x="8272838" y="4886960"/>
            <a:ext cx="3785275" cy="1254788"/>
          </a:xfrm>
          <a:prstGeom prst="roundRect">
            <a:avLst>
              <a:gd name="adj" fmla="val 16667"/>
            </a:avLst>
          </a:prstGeom>
          <a:ln>
            <a:solidFill>
              <a:schemeClr val="bg1"/>
            </a:solidFill>
          </a:ln>
          <a:effectLst>
            <a:outerShdw blurRad="50800" dist="38100" dir="8100000" algn="tr"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a:extLst>
              <a:ext uri="{FF2B5EF4-FFF2-40B4-BE49-F238E27FC236}">
                <a16:creationId xmlns:a16="http://schemas.microsoft.com/office/drawing/2014/main" id="{B30648ED-6327-38FF-A6DA-79B850F21283}"/>
              </a:ext>
            </a:extLst>
          </p:cNvPr>
          <p:cNvPicPr>
            <a:picLocks noChangeAspect="1"/>
          </p:cNvPicPr>
          <p:nvPr/>
        </p:nvPicPr>
        <p:blipFill>
          <a:blip r:embed="rId4"/>
          <a:stretch>
            <a:fillRect/>
          </a:stretch>
        </p:blipFill>
        <p:spPr>
          <a:xfrm>
            <a:off x="8687999" y="3507684"/>
            <a:ext cx="3144352" cy="1254788"/>
          </a:xfrm>
          <a:prstGeom prst="roundRect">
            <a:avLst>
              <a:gd name="adj" fmla="val 16667"/>
            </a:avLst>
          </a:prstGeom>
          <a:ln>
            <a:solidFill>
              <a:schemeClr val="bg1"/>
            </a:solidFill>
          </a:ln>
          <a:effectLst>
            <a:outerShdw blurRad="50800" dist="38100" dir="8100000" algn="tr"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2" name="Title 11">
            <a:extLst>
              <a:ext uri="{FF2B5EF4-FFF2-40B4-BE49-F238E27FC236}">
                <a16:creationId xmlns:a16="http://schemas.microsoft.com/office/drawing/2014/main" id="{F822B968-7C40-650F-3620-06BFB863E050}"/>
              </a:ext>
            </a:extLst>
          </p:cNvPr>
          <p:cNvSpPr>
            <a:spLocks noGrp="1"/>
          </p:cNvSpPr>
          <p:nvPr>
            <p:ph type="title"/>
          </p:nvPr>
        </p:nvSpPr>
        <p:spPr/>
        <p:txBody>
          <a:bodyPr/>
          <a:lstStyle/>
          <a:p>
            <a:r>
              <a:rPr lang="en-IN" dirty="0"/>
              <a:t>Total restaurants</a:t>
            </a:r>
          </a:p>
        </p:txBody>
      </p:sp>
      <p:sp>
        <p:nvSpPr>
          <p:cNvPr id="2" name="TextBox 1">
            <a:extLst>
              <a:ext uri="{FF2B5EF4-FFF2-40B4-BE49-F238E27FC236}">
                <a16:creationId xmlns:a16="http://schemas.microsoft.com/office/drawing/2014/main" id="{95E81A65-D16B-4352-2805-D95A48BA5017}"/>
              </a:ext>
            </a:extLst>
          </p:cNvPr>
          <p:cNvSpPr txBox="1"/>
          <p:nvPr/>
        </p:nvSpPr>
        <p:spPr>
          <a:xfrm>
            <a:off x="863600" y="1625600"/>
            <a:ext cx="10617200" cy="369332"/>
          </a:xfrm>
          <a:prstGeom prst="rect">
            <a:avLst/>
          </a:prstGeom>
          <a:noFill/>
        </p:spPr>
        <p:txBody>
          <a:bodyPr wrap="square" rtlCol="0">
            <a:spAutoFit/>
          </a:bodyPr>
          <a:lstStyle/>
          <a:p>
            <a:r>
              <a:rPr lang="en-IN" dirty="0"/>
              <a:t>Zomato is operating with 9551 locations </a:t>
            </a:r>
          </a:p>
        </p:txBody>
      </p:sp>
    </p:spTree>
    <p:extLst>
      <p:ext uri="{BB962C8B-B14F-4D97-AF65-F5344CB8AC3E}">
        <p14:creationId xmlns:p14="http://schemas.microsoft.com/office/powerpoint/2010/main" val="287949981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157</TotalTime>
  <Words>627</Words>
  <Application>Microsoft Office PowerPoint</Application>
  <PresentationFormat>Widescreen</PresentationFormat>
  <Paragraphs>42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Okra</vt:lpstr>
      <vt:lpstr>Rockwell</vt:lpstr>
      <vt:lpstr>Wingdings</vt:lpstr>
      <vt:lpstr>Gallery</vt:lpstr>
      <vt:lpstr>Zomato data Analysis</vt:lpstr>
      <vt:lpstr>Introduction of Zomato</vt:lpstr>
      <vt:lpstr>Project Members</vt:lpstr>
      <vt:lpstr>Total Cuisines</vt:lpstr>
      <vt:lpstr>Total currency's</vt:lpstr>
      <vt:lpstr>Total cities</vt:lpstr>
      <vt:lpstr>Total votes</vt:lpstr>
      <vt:lpstr>Total countries</vt:lpstr>
      <vt:lpstr>Total restaurants</vt:lpstr>
      <vt:lpstr>Total localities</vt:lpstr>
      <vt:lpstr> all countries</vt:lpstr>
      <vt:lpstr>Average ratings</vt:lpstr>
      <vt:lpstr>Online delivery available</vt:lpstr>
      <vt:lpstr>Table booking available</vt:lpstr>
      <vt:lpstr>Restaurant distribution by average ratings</vt:lpstr>
      <vt:lpstr>Restaurant distribution by average cost</vt:lpstr>
      <vt:lpstr>Number of restaurant by price range</vt:lpstr>
      <vt:lpstr>Top 10 restaurant distribution by cuisine types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Rushikesh Gaikwad</dc:creator>
  <cp:lastModifiedBy>Rushikesh Gaikwad</cp:lastModifiedBy>
  <cp:revision>3</cp:revision>
  <dcterms:created xsi:type="dcterms:W3CDTF">2024-10-27T11:10:26Z</dcterms:created>
  <dcterms:modified xsi:type="dcterms:W3CDTF">2024-10-28T15:28:22Z</dcterms:modified>
</cp:coreProperties>
</file>