
<file path=[Content_Types].xml><?xml version="1.0" encoding="utf-8"?>
<Types xmlns="http://schemas.openxmlformats.org/package/2006/content-types">
  <Default Extension="bin" ContentType="application/vnd.openxmlformats-officedocument.presentationml.printerSettings"/>
  <Default Extension="pdf" ContentType="application/pdf"/>
  <Override PartName="/ppt/slides/slide14.xml" ContentType="application/vnd.openxmlformats-officedocument.presentationml.slide+xml"/>
  <Default Extension="rels" ContentType="application/vnd.openxmlformats-package.relationships+xml"/>
  <Override PartName="/ppt/notesSlides/notesSlide16.xml" ContentType="application/vnd.openxmlformats-officedocument.presentationml.notes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notesSlides/notesSlide9.xml" ContentType="application/vnd.openxmlformats-officedocument.presentationml.notes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53.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notesSlides/notesSlide8.xml" ContentType="application/vnd.openxmlformats-officedocument.presentationml.notesSlide+xml"/>
  <Override PartName="/ppt/slides/slide12.xml" ContentType="application/vnd.openxmlformats-officedocument.presentationml.slide+xml"/>
  <Override PartName="/ppt/notesSlides/notesSlide14.xml" ContentType="application/vnd.openxmlformats-officedocument.presentationml.notesSlide+xml"/>
  <Override PartName="/ppt/slides/slide60.xml" ContentType="application/vnd.openxmlformats-officedocument.presentationml.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59.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slides/slide49.xml" ContentType="application/vnd.openxmlformats-officedocument.presentationml.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58.xml" ContentType="application/vnd.openxmlformats-officedocument.presentationml.slid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notesSlides/notesSlide12.xml" ContentType="application/vnd.openxmlformats-officedocument.presentationml.notesSlide+xml"/>
  <Default Extension="wmf" ContentType="image/x-wmf"/>
  <Override PartName="/ppt/slides/slide48.xml" ContentType="application/vnd.openxmlformats-officedocument.presentationml.slide+xml"/>
  <Override PartName="/docProps/app.xml" ContentType="application/vnd.openxmlformats-officedocument.extended-properties+xml"/>
  <Override PartName="/ppt/notesSlides/notesSlide4.xml" ContentType="application/vnd.openxmlformats-officedocument.presentationml.notesSlide+xml"/>
  <Override PartName="/ppt/slides/slide41.xml" ContentType="application/vnd.openxmlformats-officedocument.presentationml.slide+xml"/>
  <Override PartName="/ppt/slides/slide57.xml" ContentType="application/vnd.openxmlformats-officedocument.presentationml.slide+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notesSlides/notesSlide10.xml" ContentType="application/vnd.openxmlformats-officedocument.presentationml.notes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viewProps.xml" ContentType="application/vnd.openxmlformats-officedocument.presentationml.viewProps+xml"/>
  <Default Extension="jpeg" ContentType="image/jpeg"/>
  <Override PartName="/ppt/notesSlides/notesSlide11.xml" ContentType="application/vnd.openxmlformats-officedocument.presentationml.notesSlide+xml"/>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s/slide56.xml" ContentType="application/vnd.openxmlformats-officedocument.presentationml.slid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Default Extension="gif" ContentType="image/gif"/>
  <Override PartName="/ppt/slides/slide6.xml" ContentType="application/vnd.openxmlformats-officedocument.presentationml.slide+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s/slide31.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84" r:id="rId1"/>
  </p:sldMasterIdLst>
  <p:notesMasterIdLst>
    <p:notesMasterId r:id="rId62"/>
  </p:notesMasterIdLst>
  <p:handoutMasterIdLst>
    <p:handoutMasterId r:id="rId63"/>
  </p:handoutMasterIdLst>
  <p:sldIdLst>
    <p:sldId id="256" r:id="rId2"/>
    <p:sldId id="257" r:id="rId3"/>
    <p:sldId id="260" r:id="rId4"/>
    <p:sldId id="261" r:id="rId5"/>
    <p:sldId id="262" r:id="rId6"/>
    <p:sldId id="265" r:id="rId7"/>
    <p:sldId id="259" r:id="rId8"/>
    <p:sldId id="263" r:id="rId9"/>
    <p:sldId id="264" r:id="rId10"/>
    <p:sldId id="266" r:id="rId11"/>
    <p:sldId id="258" r:id="rId12"/>
    <p:sldId id="271" r:id="rId13"/>
    <p:sldId id="269" r:id="rId14"/>
    <p:sldId id="267" r:id="rId15"/>
    <p:sldId id="268" r:id="rId16"/>
    <p:sldId id="270"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15" r:id="rId35"/>
    <p:sldId id="289" r:id="rId36"/>
    <p:sldId id="290" r:id="rId37"/>
    <p:sldId id="291" r:id="rId38"/>
    <p:sldId id="292" r:id="rId39"/>
    <p:sldId id="293" r:id="rId40"/>
    <p:sldId id="314"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2" r:id="rId59"/>
    <p:sldId id="313" r:id="rId60"/>
    <p:sldId id="311" r:id="rId61"/>
  </p:sldIdLst>
  <p:sldSz cx="9144000" cy="6858000" type="screen4x3"/>
  <p:notesSz cx="6858000" cy="91440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12" d="100"/>
          <a:sy n="112" d="100"/>
        </p:scale>
        <p:origin x="-680" y="-1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ED96D3-5798-4B44-81A6-59946E44DF90}" type="datetime1">
              <a:rPr lang="fr-CA" smtClean="0"/>
              <a:pPr/>
              <a:t>9/05/11</a:t>
            </a:fld>
            <a:endParaRPr lang="fr-CA"/>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A3A32F-6D02-FE46-9B98-6F2105D1E4C2}" type="slidenum">
              <a:rPr lang="fr-CA" smtClean="0"/>
              <a:pPr/>
              <a:t>‹#›</a:t>
            </a:fld>
            <a:endParaRPr lang="fr-CA"/>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EC43D0-4560-614A-935B-C633132C865D}" type="datetime1">
              <a:rPr lang="fr-CA" smtClean="0"/>
              <a:pPr/>
              <a:t>9/05/11</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CA"/>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7F5F1B-83D4-1F43-A54C-4945FC9F3334}" type="slidenum">
              <a:rPr lang="fr-CA" smtClean="0"/>
              <a:pPr/>
              <a:t>‹#›</a:t>
            </a:fld>
            <a:endParaRPr lang="fr-CA"/>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AE7F5F1B-83D4-1F43-A54C-4945FC9F3334}" type="slidenum">
              <a:rPr lang="fr-CA" smtClean="0"/>
              <a:pPr/>
              <a:t>1</a:t>
            </a:fld>
            <a:endParaRPr lang="fr-CA"/>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44588" y="685800"/>
            <a:ext cx="4573587" cy="3430588"/>
          </a:xfrm>
          <a:ln/>
        </p:spPr>
      </p:sp>
      <p:sp>
        <p:nvSpPr>
          <p:cNvPr id="67587"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43000" y="687388"/>
            <a:ext cx="4572000" cy="3429000"/>
          </a:xfrm>
          <a:ln/>
        </p:spPr>
      </p:sp>
      <p:sp>
        <p:nvSpPr>
          <p:cNvPr id="93187" name="Rectangle 3"/>
          <p:cNvSpPr>
            <a:spLocks noGrp="1" noChangeArrowheads="1"/>
          </p:cNvSpPr>
          <p:nvPr>
            <p:ph type="body" idx="1"/>
          </p:nvPr>
        </p:nvSpPr>
        <p:spPr>
          <a:xfrm>
            <a:off x="685800" y="4344025"/>
            <a:ext cx="5486400" cy="4112926"/>
          </a:xfrm>
          <a:noFill/>
          <a:ln w="9525"/>
        </p:spPr>
        <p:txBody>
          <a:bodyPr/>
          <a:lstStyle/>
          <a:p>
            <a:pPr eaLnBrk="1" hangingPunct="1"/>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w="9525"/>
        </p:spPr>
        <p:txBody>
          <a:bodyPr/>
          <a:lstStyle/>
          <a:p>
            <a:endParaRPr lang="fr-CA"/>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xfrm>
            <a:off x="685800" y="4344025"/>
            <a:ext cx="5486400" cy="4112926"/>
          </a:xfrm>
          <a:noFill/>
          <a:ln w="9525"/>
        </p:spPr>
        <p:txBody>
          <a:bodyPr/>
          <a:lstStyle/>
          <a:p>
            <a:pPr eaLnBrk="1" hangingPunct="1"/>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1143000" y="687388"/>
            <a:ext cx="4572000" cy="3429000"/>
          </a:xfrm>
          <a:ln/>
        </p:spPr>
      </p:sp>
      <p:sp>
        <p:nvSpPr>
          <p:cNvPr id="113667" name="Rectangle 3"/>
          <p:cNvSpPr>
            <a:spLocks noGrp="1" noChangeArrowheads="1"/>
          </p:cNvSpPr>
          <p:nvPr>
            <p:ph type="body" idx="1"/>
          </p:nvPr>
        </p:nvSpPr>
        <p:spPr>
          <a:xfrm>
            <a:off x="685800" y="4344025"/>
            <a:ext cx="5486400" cy="4112926"/>
          </a:xfrm>
          <a:noFill/>
          <a:ln w="9525"/>
        </p:spPr>
        <p:txBody>
          <a:bodyPr/>
          <a:lstStyle/>
          <a:p>
            <a:pPr eaLnBrk="1" hangingPunct="1"/>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143000" y="687388"/>
            <a:ext cx="4572000" cy="3429000"/>
          </a:xfrm>
          <a:ln/>
        </p:spPr>
      </p:sp>
      <p:sp>
        <p:nvSpPr>
          <p:cNvPr id="115715" name="Rectangle 3"/>
          <p:cNvSpPr>
            <a:spLocks noGrp="1" noChangeArrowheads="1"/>
          </p:cNvSpPr>
          <p:nvPr>
            <p:ph type="body" idx="1"/>
          </p:nvPr>
        </p:nvSpPr>
        <p:spPr>
          <a:xfrm>
            <a:off x="685800" y="4344025"/>
            <a:ext cx="5486400" cy="4112926"/>
          </a:xfrm>
          <a:noFill/>
          <a:ln w="9525"/>
        </p:spPr>
        <p:txBody>
          <a:bodyPr/>
          <a:lstStyle/>
          <a:p>
            <a:pPr eaLnBrk="1" hangingPunct="1"/>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44588" y="685800"/>
            <a:ext cx="4572000" cy="3429000"/>
          </a:xfrm>
          <a:ln/>
        </p:spPr>
      </p:sp>
      <p:sp>
        <p:nvSpPr>
          <p:cNvPr id="71683" name="Rectangle 3"/>
          <p:cNvSpPr>
            <a:spLocks noGrp="1" noChangeArrowheads="1"/>
          </p:cNvSpPr>
          <p:nvPr>
            <p:ph type="body" idx="1"/>
          </p:nvPr>
        </p:nvSpPr>
        <p:spPr>
          <a:xfrm>
            <a:off x="914400" y="4344025"/>
            <a:ext cx="5029200" cy="4114488"/>
          </a:xfrm>
          <a:noFill/>
          <a:ln w="9525"/>
        </p:spPr>
        <p:txBody>
          <a:bodyPr/>
          <a:lstStyle/>
          <a:p>
            <a:pPr eaLnBrk="1" hangingPunct="1"/>
            <a:endParaRPr lang="fr-CA"/>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43000" y="687388"/>
            <a:ext cx="4572000" cy="3429000"/>
          </a:xfrm>
          <a:ln/>
        </p:spPr>
      </p:sp>
      <p:sp>
        <p:nvSpPr>
          <p:cNvPr id="73731" name="Rectangle 3"/>
          <p:cNvSpPr>
            <a:spLocks noGrp="1" noChangeArrowheads="1"/>
          </p:cNvSpPr>
          <p:nvPr>
            <p:ph type="body" idx="1"/>
          </p:nvPr>
        </p:nvSpPr>
        <p:spPr>
          <a:xfrm>
            <a:off x="685800" y="4344025"/>
            <a:ext cx="5486400" cy="4112926"/>
          </a:xfrm>
          <a:noFill/>
          <a:ln w="9525"/>
        </p:spPr>
        <p:txBody>
          <a:bodyPr/>
          <a:lstStyle/>
          <a:p>
            <a:pPr eaLnBrk="1" hangingPunct="1"/>
            <a:endParaRPr lang="fr-CA"/>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43000" y="687388"/>
            <a:ext cx="4572000" cy="3429000"/>
          </a:xfrm>
          <a:ln/>
        </p:spPr>
      </p:sp>
      <p:sp>
        <p:nvSpPr>
          <p:cNvPr id="75779" name="Rectangle 3"/>
          <p:cNvSpPr>
            <a:spLocks noGrp="1" noChangeArrowheads="1"/>
          </p:cNvSpPr>
          <p:nvPr>
            <p:ph type="body" idx="1"/>
          </p:nvPr>
        </p:nvSpPr>
        <p:spPr>
          <a:xfrm>
            <a:off x="685800" y="4344025"/>
            <a:ext cx="5486400" cy="4112926"/>
          </a:xfrm>
          <a:noFill/>
          <a:ln w="9525"/>
        </p:spPr>
        <p:txBody>
          <a:bodyPr/>
          <a:lstStyle/>
          <a:p>
            <a:pPr eaLnBrk="1" hangingPunct="1"/>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44588" y="685800"/>
            <a:ext cx="4573587" cy="3430588"/>
          </a:xfrm>
          <a:ln/>
        </p:spPr>
      </p:sp>
      <p:sp>
        <p:nvSpPr>
          <p:cNvPr id="77827"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4588" y="685800"/>
            <a:ext cx="4573587" cy="3430588"/>
          </a:xfrm>
          <a:ln/>
        </p:spPr>
      </p:sp>
      <p:sp>
        <p:nvSpPr>
          <p:cNvPr id="81923" name="Rectangle 3"/>
          <p:cNvSpPr>
            <a:spLocks noGrp="1" noChangeArrowheads="1"/>
          </p:cNvSpPr>
          <p:nvPr>
            <p:ph type="body" idx="1"/>
          </p:nvPr>
        </p:nvSpPr>
        <p:spPr>
          <a:noFill/>
          <a:ln w="9525"/>
        </p:spPr>
        <p:txBody>
          <a:bodyPr/>
          <a:lstStyle/>
          <a:p>
            <a:pPr eaLnBrk="1" hangingPunct="1"/>
            <a:r>
              <a:rPr lang="fr-CA"/>
              <a:t>h consistant veut dire que l’estimé du cout d’un nœud n’est pas plus élevé que l’estimé du coût de son successeur additionné avec le coût de l’arc entre les deux. C’est une forme d’inégalité triangulaire qui dit qu’un côté d’un triangle ne peut être plus long que la somme des longueurs des deux autres côtés. Ici les sommets du triangle sont n1, n2 et le nœud-but le plus proche de n2.</a:t>
            </a:r>
          </a:p>
          <a:p>
            <a:pPr eaLnBrk="1" hangingPunct="1"/>
            <a:endParaRPr lang="fr-CA"/>
          </a:p>
          <a:p>
            <a:pPr eaLnBrk="1" hangingPunct="1"/>
            <a:r>
              <a:rPr lang="fr-CA"/>
              <a:t>Même si la consistance est plus restrictive que l’admissibilité, dans les applications réelles il est rare de trouver des heuristiques admissibles qui ne sont pas consistants. Sur des exemples artificiels c’est bien sûr plus facile d’inventer de telles situations.</a:t>
            </a:r>
          </a:p>
          <a:p>
            <a:pPr eaLnBrk="1" hangingPunct="1"/>
            <a:endParaRPr lang="fr-CA"/>
          </a:p>
          <a:p>
            <a:pPr eaLnBrk="1" hangingPunct="1"/>
            <a:endParaRPr lang="fr-CA"/>
          </a:p>
          <a:p>
            <a:pPr eaLnBrk="1" hangingPunct="1"/>
            <a:endParaRPr lang="fr-CA"/>
          </a:p>
          <a:p>
            <a:pPr eaLnBrk="1" hangingPunct="1"/>
            <a:r>
              <a:rPr lang="fr-CA"/>
              <a:t>Une conséquence de la consistance de h est que les valeurs  de f(n) le long de n’importe quel chemin sont croissant. Autrement dit f est monotone (croissant). En effet, on a f(n1) = g(n1) + h(n1) &lt;= g(n1) + c(n1,n2) + h(n2) = f(n2). Pour rappel une fonction est monotone si elle a le même sens de variation pour toutes les valeurs. Si elle est dérivable, cela veut dire que le signe de la dérivée ne change pas. En fait, c’est surtout la propriété suivante qui est la plus intéressantes. Les valeurs de la fonctions sont toujours dans le même ordre que leurs images: si n1 est avant n2, alors f(n1) est toujours avant f(n2) – monotone décroissant – ou toujours après f(n2) – monotone croissant.</a:t>
            </a:r>
          </a:p>
          <a:p>
            <a:pPr eaLnBrk="1" hangingPunct="1"/>
            <a:endParaRPr lang="fr-CA"/>
          </a:p>
          <a:p>
            <a:pPr eaLnBrk="1" hangingPunct="1"/>
            <a:r>
              <a:rPr lang="fr-CA"/>
              <a:t>Comme f(n) est monotone croissant, cela veut dire que si on tombe sur un noud but, alors il est forcément optimal puisqu’il n’y a pas de meilleur chemin qui y mène. Donc h est adminssitble.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44588" y="685800"/>
            <a:ext cx="4573587" cy="3430588"/>
          </a:xfrm>
          <a:ln/>
        </p:spPr>
      </p:sp>
      <p:sp>
        <p:nvSpPr>
          <p:cNvPr id="83971"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smtClean="0"/>
              <a:t>Cliquez et modifiez le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smtClean="0"/>
              <a:t>Cliquez pour modifier le style des sous-titres du masque</a:t>
            </a:r>
            <a:endParaRPr lang="fr-CA"/>
          </a:p>
        </p:txBody>
      </p:sp>
      <p:sp>
        <p:nvSpPr>
          <p:cNvPr id="4" name="Espace réservé de la date 3"/>
          <p:cNvSpPr>
            <a:spLocks noGrp="1"/>
          </p:cNvSpPr>
          <p:nvPr>
            <p:ph type="dt" sz="half" idx="10"/>
          </p:nvPr>
        </p:nvSpPr>
        <p:spPr/>
        <p:txBody>
          <a:bodyPr/>
          <a:lstStyle/>
          <a:p>
            <a:r>
              <a:rPr lang="fr-CA" smtClean="0"/>
              <a:t>IFT615 - Été 2011</a:t>
            </a:r>
            <a:endParaRPr lang="fr-CA"/>
          </a:p>
        </p:txBody>
      </p:sp>
      <p:sp>
        <p:nvSpPr>
          <p:cNvPr id="5" name="Espace réservé du pied de page 4"/>
          <p:cNvSpPr>
            <a:spLocks noGrp="1"/>
          </p:cNvSpPr>
          <p:nvPr>
            <p:ph type="ftr" sz="quarter" idx="11"/>
          </p:nvPr>
        </p:nvSpPr>
        <p:spPr/>
        <p:txBody>
          <a:bodyPr/>
          <a:lstStyle/>
          <a:p>
            <a:r>
              <a:rPr lang="fr-FR" smtClean="0"/>
              <a:t>© Éric Beaudry et Froduald Kabanza</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CA"/>
          </a:p>
        </p:txBody>
      </p:sp>
      <p:sp>
        <p:nvSpPr>
          <p:cNvPr id="3" name="Espace réservé du texte vertical 2"/>
          <p:cNvSpPr>
            <a:spLocks noGrp="1"/>
          </p:cNvSpPr>
          <p:nvPr>
            <p:ph type="body" orient="vert" idx="1"/>
          </p:nvPr>
        </p:nvSpPr>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CA"/>
          </a:p>
        </p:txBody>
      </p:sp>
      <p:sp>
        <p:nvSpPr>
          <p:cNvPr id="4" name="Espace réservé de la date 3"/>
          <p:cNvSpPr>
            <a:spLocks noGrp="1"/>
          </p:cNvSpPr>
          <p:nvPr>
            <p:ph type="dt" sz="half" idx="10"/>
          </p:nvPr>
        </p:nvSpPr>
        <p:spPr/>
        <p:txBody>
          <a:bodyPr/>
          <a:lstStyle/>
          <a:p>
            <a:r>
              <a:rPr lang="fr-CA" smtClean="0"/>
              <a:t>IFT615 - Été 2011</a:t>
            </a:r>
            <a:endParaRPr lang="fr-CA"/>
          </a:p>
        </p:txBody>
      </p:sp>
      <p:sp>
        <p:nvSpPr>
          <p:cNvPr id="5" name="Espace réservé du pied de page 4"/>
          <p:cNvSpPr>
            <a:spLocks noGrp="1"/>
          </p:cNvSpPr>
          <p:nvPr>
            <p:ph type="ftr" sz="quarter" idx="11"/>
          </p:nvPr>
        </p:nvSpPr>
        <p:spPr/>
        <p:txBody>
          <a:bodyPr/>
          <a:lstStyle/>
          <a:p>
            <a:r>
              <a:rPr lang="fr-FR" smtClean="0"/>
              <a:t>© Éric Beaudry et Froduald Kabanza</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CA" smtClean="0"/>
              <a:t>Cliquez et modifiez le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CA"/>
          </a:p>
        </p:txBody>
      </p:sp>
      <p:sp>
        <p:nvSpPr>
          <p:cNvPr id="4" name="Espace réservé de la date 3"/>
          <p:cNvSpPr>
            <a:spLocks noGrp="1"/>
          </p:cNvSpPr>
          <p:nvPr>
            <p:ph type="dt" sz="half" idx="10"/>
          </p:nvPr>
        </p:nvSpPr>
        <p:spPr/>
        <p:txBody>
          <a:bodyPr/>
          <a:lstStyle/>
          <a:p>
            <a:r>
              <a:rPr lang="fr-CA" smtClean="0"/>
              <a:t>IFT615 - Été 2011</a:t>
            </a:r>
            <a:endParaRPr lang="fr-CA"/>
          </a:p>
        </p:txBody>
      </p:sp>
      <p:sp>
        <p:nvSpPr>
          <p:cNvPr id="5" name="Espace réservé du pied de page 4"/>
          <p:cNvSpPr>
            <a:spLocks noGrp="1"/>
          </p:cNvSpPr>
          <p:nvPr>
            <p:ph type="ftr" sz="quarter" idx="11"/>
          </p:nvPr>
        </p:nvSpPr>
        <p:spPr/>
        <p:txBody>
          <a:bodyPr/>
          <a:lstStyle/>
          <a:p>
            <a:r>
              <a:rPr lang="fr-FR" smtClean="0"/>
              <a:t>© Éric Beaudry et Froduald Kabanza</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3" y="101600"/>
            <a:ext cx="8683625" cy="9906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227013" y="1244600"/>
            <a:ext cx="4265612"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5025" y="1244600"/>
            <a:ext cx="4265613"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8"/>
          <p:cNvSpPr>
            <a:spLocks noGrp="1" noChangeArrowheads="1"/>
          </p:cNvSpPr>
          <p:nvPr>
            <p:ph type="ftr" sz="quarter" idx="10"/>
          </p:nvPr>
        </p:nvSpPr>
        <p:spPr>
          <a:ln/>
        </p:spPr>
        <p:txBody>
          <a:bodyPr/>
          <a:lstStyle>
            <a:lvl1pPr>
              <a:defRPr/>
            </a:lvl1pPr>
          </a:lstStyle>
          <a:p>
            <a:pPr>
              <a:defRPr/>
            </a:pPr>
            <a:r>
              <a:rPr lang="fr-FR" smtClean="0"/>
              <a:t>© Éric Beaudry et Froduald Kabanza</a:t>
            </a:r>
            <a:endParaRPr lang="en-US"/>
          </a:p>
        </p:txBody>
      </p:sp>
      <p:sp>
        <p:nvSpPr>
          <p:cNvPr id="6" name="Rectangle 9"/>
          <p:cNvSpPr>
            <a:spLocks noGrp="1" noChangeArrowheads="1"/>
          </p:cNvSpPr>
          <p:nvPr>
            <p:ph type="sldNum" sz="quarter" idx="11"/>
          </p:nvPr>
        </p:nvSpPr>
        <p:spPr>
          <a:ln/>
        </p:spPr>
        <p:txBody>
          <a:bodyPr/>
          <a:lstStyle>
            <a:lvl1pPr>
              <a:defRPr/>
            </a:lvl1pPr>
          </a:lstStyle>
          <a:p>
            <a:pPr>
              <a:defRPr/>
            </a:pPr>
            <a:fld id="{E2740D7F-A482-324D-ADA5-028324E12809}" type="slidenum">
              <a:rPr lang="en-US"/>
              <a:pPr>
                <a:defRPr/>
              </a:pPr>
              <a:t>‹#›</a:t>
            </a:fld>
            <a:endParaRPr lang="en-US"/>
          </a:p>
        </p:txBody>
      </p:sp>
      <p:sp>
        <p:nvSpPr>
          <p:cNvPr id="7" name="Rectangle 10"/>
          <p:cNvSpPr>
            <a:spLocks noGrp="1" noChangeArrowheads="1"/>
          </p:cNvSpPr>
          <p:nvPr>
            <p:ph type="dt" sz="half" idx="12"/>
          </p:nvPr>
        </p:nvSpPr>
        <p:spPr>
          <a:ln/>
        </p:spPr>
        <p:txBody>
          <a:bodyPr/>
          <a:lstStyle>
            <a:lvl1pPr>
              <a:defRPr/>
            </a:lvl1pPr>
          </a:lstStyle>
          <a:p>
            <a:pPr>
              <a:defRPr/>
            </a:pPr>
            <a:r>
              <a:rPr lang="fr-CA" smtClean="0"/>
              <a:t>IFT615 - Été 2011</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7013" y="101600"/>
            <a:ext cx="8683625" cy="990600"/>
          </a:xfrm>
        </p:spPr>
        <p:txBody>
          <a:bodyPr/>
          <a:lstStyle/>
          <a:p>
            <a:r>
              <a:rPr lang="en-US" smtClean="0"/>
              <a:t>Click to edit Master title style</a:t>
            </a:r>
            <a:endParaRPr lang="en-CA"/>
          </a:p>
        </p:txBody>
      </p:sp>
      <p:sp>
        <p:nvSpPr>
          <p:cNvPr id="3" name="Content Placeholder 2"/>
          <p:cNvSpPr>
            <a:spLocks noGrp="1"/>
          </p:cNvSpPr>
          <p:nvPr>
            <p:ph sz="half" idx="1"/>
          </p:nvPr>
        </p:nvSpPr>
        <p:spPr>
          <a:xfrm>
            <a:off x="227013" y="1244600"/>
            <a:ext cx="4265612"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645025" y="1244600"/>
            <a:ext cx="4265613"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8"/>
          <p:cNvSpPr>
            <a:spLocks noGrp="1" noChangeArrowheads="1"/>
          </p:cNvSpPr>
          <p:nvPr>
            <p:ph type="ftr" sz="quarter" idx="10"/>
          </p:nvPr>
        </p:nvSpPr>
        <p:spPr>
          <a:ln/>
        </p:spPr>
        <p:txBody>
          <a:bodyPr/>
          <a:lstStyle>
            <a:lvl1pPr>
              <a:defRPr/>
            </a:lvl1pPr>
          </a:lstStyle>
          <a:p>
            <a:pPr>
              <a:defRPr/>
            </a:pPr>
            <a:r>
              <a:rPr lang="fr-FR" smtClean="0"/>
              <a:t>© Éric Beaudry et Froduald Kabanza</a:t>
            </a:r>
            <a:endParaRPr lang="en-US"/>
          </a:p>
        </p:txBody>
      </p:sp>
      <p:sp>
        <p:nvSpPr>
          <p:cNvPr id="6" name="Rectangle 9"/>
          <p:cNvSpPr>
            <a:spLocks noGrp="1" noChangeArrowheads="1"/>
          </p:cNvSpPr>
          <p:nvPr>
            <p:ph type="sldNum" sz="quarter" idx="11"/>
          </p:nvPr>
        </p:nvSpPr>
        <p:spPr>
          <a:ln/>
        </p:spPr>
        <p:txBody>
          <a:bodyPr/>
          <a:lstStyle>
            <a:lvl1pPr>
              <a:defRPr/>
            </a:lvl1pPr>
          </a:lstStyle>
          <a:p>
            <a:pPr>
              <a:defRPr/>
            </a:pPr>
            <a:fld id="{3E43EC90-3A8D-D944-9AA6-097477553313}" type="slidenum">
              <a:rPr lang="en-US"/>
              <a:pPr>
                <a:defRPr/>
              </a:pPr>
              <a:t>‹#›</a:t>
            </a:fld>
            <a:endParaRPr lang="en-US"/>
          </a:p>
        </p:txBody>
      </p:sp>
      <p:sp>
        <p:nvSpPr>
          <p:cNvPr id="7" name="Rectangle 10"/>
          <p:cNvSpPr>
            <a:spLocks noGrp="1" noChangeArrowheads="1"/>
          </p:cNvSpPr>
          <p:nvPr>
            <p:ph type="dt" sz="half" idx="12"/>
          </p:nvPr>
        </p:nvSpPr>
        <p:spPr>
          <a:ln/>
        </p:spPr>
        <p:txBody>
          <a:bodyPr/>
          <a:lstStyle>
            <a:lvl1pPr>
              <a:defRPr/>
            </a:lvl1pPr>
          </a:lstStyle>
          <a:p>
            <a:pPr>
              <a:defRPr/>
            </a:pPr>
            <a:r>
              <a:rPr lang="fr-CA" smtClean="0"/>
              <a:t>IFT615 - Été 2011</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CA"/>
          </a:p>
        </p:txBody>
      </p:sp>
      <p:sp>
        <p:nvSpPr>
          <p:cNvPr id="3" name="Espace réservé du contenu 2"/>
          <p:cNvSpPr>
            <a:spLocks noGrp="1"/>
          </p:cNvSpPr>
          <p:nvPr>
            <p:ph idx="1"/>
          </p:nvPr>
        </p:nvSpPr>
        <p:spPr/>
        <p:txBody>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CA"/>
          </a:p>
        </p:txBody>
      </p:sp>
      <p:sp>
        <p:nvSpPr>
          <p:cNvPr id="4" name="Espace réservé de la date 3"/>
          <p:cNvSpPr>
            <a:spLocks noGrp="1"/>
          </p:cNvSpPr>
          <p:nvPr>
            <p:ph type="dt" sz="half" idx="10"/>
          </p:nvPr>
        </p:nvSpPr>
        <p:spPr/>
        <p:txBody>
          <a:bodyPr/>
          <a:lstStyle/>
          <a:p>
            <a:r>
              <a:rPr lang="fr-CA" smtClean="0"/>
              <a:t>IFT615 - Été 2011</a:t>
            </a:r>
            <a:endParaRPr lang="fr-CA"/>
          </a:p>
        </p:txBody>
      </p:sp>
      <p:sp>
        <p:nvSpPr>
          <p:cNvPr id="5" name="Espace réservé du pied de page 4"/>
          <p:cNvSpPr>
            <a:spLocks noGrp="1"/>
          </p:cNvSpPr>
          <p:nvPr>
            <p:ph type="ftr" sz="quarter" idx="11"/>
          </p:nvPr>
        </p:nvSpPr>
        <p:spPr/>
        <p:txBody>
          <a:bodyPr/>
          <a:lstStyle/>
          <a:p>
            <a:r>
              <a:rPr lang="fr-FR" smtClean="0"/>
              <a:t>© Éric Beaudry et Froduald Kabanza</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smtClean="0"/>
              <a:t>Cliquez et modifiez le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smtClean="0"/>
              <a:t>Cliquez pour modifier les styles du texte du masque</a:t>
            </a:r>
          </a:p>
        </p:txBody>
      </p:sp>
      <p:sp>
        <p:nvSpPr>
          <p:cNvPr id="4" name="Espace réservé de la date 3"/>
          <p:cNvSpPr>
            <a:spLocks noGrp="1"/>
          </p:cNvSpPr>
          <p:nvPr>
            <p:ph type="dt" sz="half" idx="10"/>
          </p:nvPr>
        </p:nvSpPr>
        <p:spPr/>
        <p:txBody>
          <a:bodyPr/>
          <a:lstStyle/>
          <a:p>
            <a:r>
              <a:rPr lang="fr-CA" smtClean="0"/>
              <a:t>IFT615 - Été 2011</a:t>
            </a:r>
            <a:endParaRPr lang="fr-CA"/>
          </a:p>
        </p:txBody>
      </p:sp>
      <p:sp>
        <p:nvSpPr>
          <p:cNvPr id="5" name="Espace réservé du pied de page 4"/>
          <p:cNvSpPr>
            <a:spLocks noGrp="1"/>
          </p:cNvSpPr>
          <p:nvPr>
            <p:ph type="ftr" sz="quarter" idx="11"/>
          </p:nvPr>
        </p:nvSpPr>
        <p:spPr/>
        <p:txBody>
          <a:bodyPr/>
          <a:lstStyle/>
          <a:p>
            <a:r>
              <a:rPr lang="fr-FR" smtClean="0"/>
              <a:t>© Éric Beaudry et Froduald Kabanza</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CA"/>
          </a:p>
        </p:txBody>
      </p:sp>
      <p:sp>
        <p:nvSpPr>
          <p:cNvPr id="5" name="Espace réservé de la date 4"/>
          <p:cNvSpPr>
            <a:spLocks noGrp="1"/>
          </p:cNvSpPr>
          <p:nvPr>
            <p:ph type="dt" sz="half" idx="10"/>
          </p:nvPr>
        </p:nvSpPr>
        <p:spPr/>
        <p:txBody>
          <a:bodyPr/>
          <a:lstStyle/>
          <a:p>
            <a:r>
              <a:rPr lang="fr-CA" smtClean="0"/>
              <a:t>IFT615 - Été 2011</a:t>
            </a:r>
            <a:endParaRPr lang="fr-CA"/>
          </a:p>
        </p:txBody>
      </p:sp>
      <p:sp>
        <p:nvSpPr>
          <p:cNvPr id="6" name="Espace réservé du pied de page 5"/>
          <p:cNvSpPr>
            <a:spLocks noGrp="1"/>
          </p:cNvSpPr>
          <p:nvPr>
            <p:ph type="ftr" sz="quarter" idx="11"/>
          </p:nvPr>
        </p:nvSpPr>
        <p:spPr/>
        <p:txBody>
          <a:bodyPr/>
          <a:lstStyle/>
          <a:p>
            <a:r>
              <a:rPr lang="fr-FR" smtClean="0"/>
              <a:t>© Éric Beaudry et Froduald Kabanza</a:t>
            </a:r>
            <a:endParaRPr lang="fr-CA"/>
          </a:p>
        </p:txBody>
      </p:sp>
      <p:sp>
        <p:nvSpPr>
          <p:cNvPr id="7" name="Espace réservé du numéro de diapositive 6"/>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CA" smtClean="0"/>
              <a:t>Cliquez et modifiez le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CA"/>
          </a:p>
        </p:txBody>
      </p:sp>
      <p:sp>
        <p:nvSpPr>
          <p:cNvPr id="7" name="Espace réservé de la date 6"/>
          <p:cNvSpPr>
            <a:spLocks noGrp="1"/>
          </p:cNvSpPr>
          <p:nvPr>
            <p:ph type="dt" sz="half" idx="10"/>
          </p:nvPr>
        </p:nvSpPr>
        <p:spPr/>
        <p:txBody>
          <a:bodyPr/>
          <a:lstStyle/>
          <a:p>
            <a:r>
              <a:rPr lang="fr-CA" smtClean="0"/>
              <a:t>IFT615 - Été 2011</a:t>
            </a:r>
            <a:endParaRPr lang="fr-CA"/>
          </a:p>
        </p:txBody>
      </p:sp>
      <p:sp>
        <p:nvSpPr>
          <p:cNvPr id="8" name="Espace réservé du pied de page 7"/>
          <p:cNvSpPr>
            <a:spLocks noGrp="1"/>
          </p:cNvSpPr>
          <p:nvPr>
            <p:ph type="ftr" sz="quarter" idx="11"/>
          </p:nvPr>
        </p:nvSpPr>
        <p:spPr/>
        <p:txBody>
          <a:bodyPr/>
          <a:lstStyle/>
          <a:p>
            <a:r>
              <a:rPr lang="fr-FR" smtClean="0"/>
              <a:t>© Éric Beaudry et Froduald Kabanza</a:t>
            </a:r>
            <a:endParaRPr lang="fr-CA"/>
          </a:p>
        </p:txBody>
      </p:sp>
      <p:sp>
        <p:nvSpPr>
          <p:cNvPr id="9" name="Espace réservé du numéro de diapositive 8"/>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CA"/>
          </a:p>
        </p:txBody>
      </p:sp>
      <p:sp>
        <p:nvSpPr>
          <p:cNvPr id="3" name="Espace réservé de la date 2"/>
          <p:cNvSpPr>
            <a:spLocks noGrp="1"/>
          </p:cNvSpPr>
          <p:nvPr>
            <p:ph type="dt" sz="half" idx="10"/>
          </p:nvPr>
        </p:nvSpPr>
        <p:spPr/>
        <p:txBody>
          <a:bodyPr/>
          <a:lstStyle/>
          <a:p>
            <a:r>
              <a:rPr lang="fr-CA" smtClean="0"/>
              <a:t>IFT615 - Été 2011</a:t>
            </a:r>
            <a:endParaRPr lang="fr-CA"/>
          </a:p>
        </p:txBody>
      </p:sp>
      <p:sp>
        <p:nvSpPr>
          <p:cNvPr id="4" name="Espace réservé du pied de page 3"/>
          <p:cNvSpPr>
            <a:spLocks noGrp="1"/>
          </p:cNvSpPr>
          <p:nvPr>
            <p:ph type="ftr" sz="quarter" idx="11"/>
          </p:nvPr>
        </p:nvSpPr>
        <p:spPr/>
        <p:txBody>
          <a:bodyPr/>
          <a:lstStyle/>
          <a:p>
            <a:r>
              <a:rPr lang="fr-FR" smtClean="0"/>
              <a:t>© Éric Beaudry et Froduald Kabanza</a:t>
            </a:r>
            <a:endParaRPr lang="fr-CA"/>
          </a:p>
        </p:txBody>
      </p:sp>
      <p:sp>
        <p:nvSpPr>
          <p:cNvPr id="5" name="Espace réservé du numéro de diapositive 4"/>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CA" smtClean="0"/>
              <a:t>IFT615 - Été 2011</a:t>
            </a:r>
            <a:endParaRPr lang="fr-CA"/>
          </a:p>
        </p:txBody>
      </p:sp>
      <p:sp>
        <p:nvSpPr>
          <p:cNvPr id="3" name="Espace réservé du pied de page 2"/>
          <p:cNvSpPr>
            <a:spLocks noGrp="1"/>
          </p:cNvSpPr>
          <p:nvPr>
            <p:ph type="ftr" sz="quarter" idx="11"/>
          </p:nvPr>
        </p:nvSpPr>
        <p:spPr/>
        <p:txBody>
          <a:bodyPr/>
          <a:lstStyle/>
          <a:p>
            <a:r>
              <a:rPr lang="fr-FR" smtClean="0"/>
              <a:t>© Éric Beaudry et Froduald Kabanza</a:t>
            </a:r>
            <a:endParaRPr lang="fr-CA"/>
          </a:p>
        </p:txBody>
      </p:sp>
      <p:sp>
        <p:nvSpPr>
          <p:cNvPr id="4" name="Espace réservé du numéro de diapositive 3"/>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CA" smtClean="0"/>
              <a:t>Cliquez et modifiez le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
        <p:nvSpPr>
          <p:cNvPr id="5" name="Espace réservé de la date 4"/>
          <p:cNvSpPr>
            <a:spLocks noGrp="1"/>
          </p:cNvSpPr>
          <p:nvPr>
            <p:ph type="dt" sz="half" idx="10"/>
          </p:nvPr>
        </p:nvSpPr>
        <p:spPr/>
        <p:txBody>
          <a:bodyPr/>
          <a:lstStyle/>
          <a:p>
            <a:r>
              <a:rPr lang="fr-CA" smtClean="0"/>
              <a:t>IFT615 - Été 2011</a:t>
            </a:r>
            <a:endParaRPr lang="fr-CA"/>
          </a:p>
        </p:txBody>
      </p:sp>
      <p:sp>
        <p:nvSpPr>
          <p:cNvPr id="6" name="Espace réservé du pied de page 5"/>
          <p:cNvSpPr>
            <a:spLocks noGrp="1"/>
          </p:cNvSpPr>
          <p:nvPr>
            <p:ph type="ftr" sz="quarter" idx="11"/>
          </p:nvPr>
        </p:nvSpPr>
        <p:spPr/>
        <p:txBody>
          <a:bodyPr/>
          <a:lstStyle/>
          <a:p>
            <a:r>
              <a:rPr lang="fr-FR" smtClean="0"/>
              <a:t>© Éric Beaudry et Froduald Kabanza</a:t>
            </a:r>
            <a:endParaRPr lang="fr-CA"/>
          </a:p>
        </p:txBody>
      </p:sp>
      <p:sp>
        <p:nvSpPr>
          <p:cNvPr id="7" name="Espace réservé du numéro de diapositive 6"/>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CA" smtClean="0"/>
              <a:t>Cliquez et modifiez le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
        <p:nvSpPr>
          <p:cNvPr id="5" name="Espace réservé de la date 4"/>
          <p:cNvSpPr>
            <a:spLocks noGrp="1"/>
          </p:cNvSpPr>
          <p:nvPr>
            <p:ph type="dt" sz="half" idx="10"/>
          </p:nvPr>
        </p:nvSpPr>
        <p:spPr/>
        <p:txBody>
          <a:bodyPr/>
          <a:lstStyle/>
          <a:p>
            <a:r>
              <a:rPr lang="fr-CA" smtClean="0"/>
              <a:t>IFT615 - Été 2011</a:t>
            </a:r>
            <a:endParaRPr lang="fr-CA"/>
          </a:p>
        </p:txBody>
      </p:sp>
      <p:sp>
        <p:nvSpPr>
          <p:cNvPr id="6" name="Espace réservé du pied de page 5"/>
          <p:cNvSpPr>
            <a:spLocks noGrp="1"/>
          </p:cNvSpPr>
          <p:nvPr>
            <p:ph type="ftr" sz="quarter" idx="11"/>
          </p:nvPr>
        </p:nvSpPr>
        <p:spPr/>
        <p:txBody>
          <a:bodyPr/>
          <a:lstStyle/>
          <a:p>
            <a:r>
              <a:rPr lang="fr-FR" smtClean="0"/>
              <a:t>© Éric Beaudry et Froduald Kabanza</a:t>
            </a:r>
            <a:endParaRPr lang="fr-CA"/>
          </a:p>
        </p:txBody>
      </p:sp>
      <p:sp>
        <p:nvSpPr>
          <p:cNvPr id="7" name="Espace réservé du numéro de diapositive 6"/>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gi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428596" y="6419906"/>
            <a:ext cx="8715404" cy="438093"/>
          </a:xfrm>
          <a:prstGeom prst="rect">
            <a:avLst/>
          </a:prstGeom>
          <a:gradFill flip="none" rotWithShape="1">
            <a:gsLst>
              <a:gs pos="14000">
                <a:schemeClr val="bg1"/>
              </a:gs>
              <a:gs pos="100000">
                <a:srgbClr val="00B050"/>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smtClean="0">
              <a:ln>
                <a:noFill/>
              </a:ln>
              <a:solidFill>
                <a:schemeClr val="tx1"/>
              </a:solidFill>
              <a:effectLst/>
              <a:latin typeface="Arial" charset="0"/>
            </a:endParaRPr>
          </a:p>
        </p:txBody>
      </p:sp>
      <p:pic>
        <p:nvPicPr>
          <p:cNvPr id="8" name="Picture 10" descr="logo_udes.gif"/>
          <p:cNvPicPr>
            <a:picLocks noChangeAspect="1"/>
          </p:cNvPicPr>
          <p:nvPr userDrawn="1"/>
        </p:nvPicPr>
        <p:blipFill>
          <a:blip r:embed="rId15" cstate="print"/>
          <a:stretch>
            <a:fillRect/>
          </a:stretch>
        </p:blipFill>
        <p:spPr>
          <a:xfrm>
            <a:off x="109240" y="6419907"/>
            <a:ext cx="1666875" cy="381000"/>
          </a:xfrm>
          <a:prstGeom prst="rect">
            <a:avLst/>
          </a:prstGeom>
        </p:spPr>
      </p:pic>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CA" dirty="0" smtClean="0"/>
              <a:t>Cliquez et modifiez le titre</a:t>
            </a:r>
            <a:endParaRPr lang="fr-CA"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CA"/>
          </a:p>
        </p:txBody>
      </p:sp>
      <p:sp>
        <p:nvSpPr>
          <p:cNvPr id="4" name="Espace réservé de la date 3"/>
          <p:cNvSpPr>
            <a:spLocks noGrp="1"/>
          </p:cNvSpPr>
          <p:nvPr>
            <p:ph type="dt" sz="half" idx="2"/>
          </p:nvPr>
        </p:nvSpPr>
        <p:spPr>
          <a:xfrm>
            <a:off x="1745715" y="643948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smtClean="0"/>
              <a:t>IFT615 - Été 2011</a:t>
            </a:r>
            <a:endParaRPr lang="fr-CA" dirty="0"/>
          </a:p>
        </p:txBody>
      </p:sp>
      <p:sp>
        <p:nvSpPr>
          <p:cNvPr id="5" name="Espace réservé du pied de page 4"/>
          <p:cNvSpPr>
            <a:spLocks noGrp="1"/>
          </p:cNvSpPr>
          <p:nvPr>
            <p:ph type="ftr" sz="quarter" idx="3"/>
          </p:nvPr>
        </p:nvSpPr>
        <p:spPr>
          <a:xfrm>
            <a:off x="4005378" y="643948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 Éric Beaudry et Froduald Kabanza</a:t>
            </a:r>
            <a:endParaRPr lang="fr-CA" dirty="0"/>
          </a:p>
        </p:txBody>
      </p:sp>
      <p:sp>
        <p:nvSpPr>
          <p:cNvPr id="6" name="Espace réservé du numéro de diapositive 5"/>
          <p:cNvSpPr>
            <a:spLocks noGrp="1"/>
          </p:cNvSpPr>
          <p:nvPr>
            <p:ph type="sldNum" sz="quarter" idx="4"/>
          </p:nvPr>
        </p:nvSpPr>
        <p:spPr>
          <a:xfrm>
            <a:off x="6993789" y="6439480"/>
            <a:ext cx="2133600" cy="365125"/>
          </a:xfrm>
          <a:prstGeom prst="rect">
            <a:avLst/>
          </a:prstGeom>
        </p:spPr>
        <p:txBody>
          <a:bodyPr vert="horz" lIns="91440" tIns="45720" rIns="91440" bIns="45720" rtlCol="0" anchor="ctr"/>
          <a:lstStyle>
            <a:lvl1pPr algn="r">
              <a:defRPr sz="1200">
                <a:solidFill>
                  <a:schemeClr val="bg1"/>
                </a:solidFill>
              </a:defRPr>
            </a:lvl1pPr>
          </a:lstStyle>
          <a:p>
            <a:fld id="{6955B7EA-E0F1-9E45-AF6A-7A9BD82D9F1F}" type="slidenum">
              <a:rPr lang="fr-CA" smtClean="0"/>
              <a:pPr/>
              <a:t>‹#›</a:t>
            </a:fld>
            <a:endParaRPr lang="fr-C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52" r:id="rId12"/>
    <p:sldLayoutId id="2147483753" r:id="rId13"/>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00009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planiart.usherbrooke.ca/~eric/ift615/demos/search/search.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demos%5Csearch%5Csearch.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hyperlink" Target="http://planning.cs.uiuc.edu/" TargetMode="Externa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video" Target="file://localhost/Users/eric/Eric/Enseignement/ift615/public_html/demos/mpk-jcl-one-robot.avi" TargetMode="External"/><Relationship Id="rId2" Type="http://schemas.openxmlformats.org/officeDocument/2006/relationships/video" Target="file://localhost/Users/eric/Eric/Enseignement/ift615/public_html/demos/mpk-jcl-many-robots.avi"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image" Target="../media/image8.jpeg"/><Relationship Id="rId5" Type="http://schemas.openxmlformats.org/officeDocument/2006/relationships/image" Target="../media/image9.png"/><Relationship Id="rId6" Type="http://schemas.openxmlformats.org/officeDocument/2006/relationships/image" Target="../media/image10.jpeg"/><Relationship Id="rId1" Type="http://schemas.openxmlformats.org/officeDocument/2006/relationships/video" Target="file://localhost/Users/eric/Eric/Enseignement/ift615/public_html/demos/coordinated_asimos_serve_cofee.wmv" TargetMode="Externa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2.png"/><Relationship Id="rId1" Type="http://schemas.openxmlformats.org/officeDocument/2006/relationships/video" Target="file://localhost/K/%5CCours%5CIFT615%5CE09%5Csite-web%5Cdemos%5CDigitalActorAvoidingShip.mpg" TargetMode="Externa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image" Target="../media/image13.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gif"/></Relationships>
</file>

<file path=ppt/slides/_rels/slide55.xml.rels><?xml version="1.0" encoding="UTF-8" standalone="yes"?>
<Relationships xmlns="http://schemas.openxmlformats.org/package/2006/relationships"><Relationship Id="rId3" Type="http://schemas.openxmlformats.org/officeDocument/2006/relationships/hyperlink" Target="http://www.kavrakilab.org/OOPSMP/index.html" TargetMode="External"/><Relationship Id="rId4" Type="http://schemas.openxmlformats.org/officeDocument/2006/relationships/hyperlink" Target="http://kavrakilab.org/OOPSMPtutorial" TargetMode="External"/><Relationship Id="rId5" Type="http://schemas.openxmlformats.org/officeDocument/2006/relationships/hyperlink" Target="http://robotics.stanford.edu/~mitul/mpk" TargetMode="External"/><Relationship Id="rId6" Type="http://schemas.openxmlformats.org/officeDocument/2006/relationships/hyperlink" Target="http://planiart.usherbrooke.ca/~khaled/" TargetMode="External"/><Relationship Id="rId7" Type="http://schemas.openxmlformats.org/officeDocument/2006/relationships/hyperlink" Target="http://playerstage.sourceforge.net/index.php?src=gazebo" TargetMode="External"/><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19.png"/><Relationship Id="rId1" Type="http://schemas.openxmlformats.org/officeDocument/2006/relationships/video" Target="file://localhost/K/%5CSoftware%5COOPSMP%5COOPSMPTutorial%5CCase-study-2%5Cprm_1.mpg" TargetMode="External"/><Relationship Id="rId2"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20.png"/><Relationship Id="rId1" Type="http://schemas.openxmlformats.org/officeDocument/2006/relationships/video" Target="file://localhost/K/%5CSoftware%5COOPSMP%5COOPSMPTutorial%5CCase-study-2%5Cprm_2.mpg" TargetMode="External"/><Relationship Id="rId2"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laniart.usherbrooke.ca/~eric/ift615/tp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df"/><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CA" dirty="0" smtClean="0"/>
              <a:t>IFT 615 – Intelligence artificielle</a:t>
            </a:r>
            <a:br>
              <a:rPr lang="fr-CA" dirty="0" smtClean="0"/>
            </a:br>
            <a:r>
              <a:rPr lang="fr-CA" dirty="0" smtClean="0"/>
              <a:t/>
            </a:r>
            <a:br>
              <a:rPr lang="fr-CA" dirty="0" smtClean="0"/>
            </a:br>
            <a:r>
              <a:rPr lang="fr-CA" dirty="0" smtClean="0"/>
              <a:t>Recherche heuristique</a:t>
            </a:r>
            <a:endParaRPr lang="fr-CA" dirty="0"/>
          </a:p>
        </p:txBody>
      </p:sp>
      <p:sp>
        <p:nvSpPr>
          <p:cNvPr id="3" name="Sous-titre 2"/>
          <p:cNvSpPr>
            <a:spLocks noGrp="1"/>
          </p:cNvSpPr>
          <p:nvPr>
            <p:ph type="subTitle" idx="1"/>
          </p:nvPr>
        </p:nvSpPr>
        <p:spPr/>
        <p:txBody>
          <a:bodyPr>
            <a:normAutofit/>
          </a:bodyPr>
          <a:lstStyle/>
          <a:p>
            <a:r>
              <a:rPr lang="fr-CA" dirty="0" smtClean="0"/>
              <a:t>Éric Beaudry</a:t>
            </a:r>
          </a:p>
          <a:p>
            <a:r>
              <a:rPr lang="fr-CA" dirty="0" smtClean="0"/>
              <a:t>Département d’informatique</a:t>
            </a:r>
          </a:p>
          <a:p>
            <a:r>
              <a:rPr lang="fr-CA" dirty="0" smtClean="0"/>
              <a:t>Université de Sherbrooke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CA" dirty="0" smtClean="0"/>
              <a:t>Résolution par recherche dans un graphe</a:t>
            </a:r>
            <a:endParaRPr lang="fr-CA" dirty="0"/>
          </a:p>
        </p:txBody>
      </p:sp>
      <p:sp>
        <p:nvSpPr>
          <p:cNvPr id="6" name="Espace réservé du texte 5"/>
          <p:cNvSpPr>
            <a:spLocks noGrp="1"/>
          </p:cNvSpPr>
          <p:nvPr>
            <p:ph type="body" idx="1"/>
          </p:nvPr>
        </p:nvSpPr>
        <p:spPr/>
        <p:txBody>
          <a:bodyPr/>
          <a:lstStyle/>
          <a:p>
            <a:endParaRPr lang="fr-CA"/>
          </a:p>
        </p:txBody>
      </p:sp>
      <p:sp>
        <p:nvSpPr>
          <p:cNvPr id="7" name="Espace réservé de la date 6"/>
          <p:cNvSpPr>
            <a:spLocks noGrp="1"/>
          </p:cNvSpPr>
          <p:nvPr>
            <p:ph type="dt" sz="half" idx="10"/>
          </p:nvPr>
        </p:nvSpPr>
        <p:spPr/>
        <p:txBody>
          <a:bodyPr/>
          <a:lstStyle/>
          <a:p>
            <a:r>
              <a:rPr lang="fr-CA" smtClean="0"/>
              <a:t>IFT615 - Été 2011</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10</a:t>
            </a:fld>
            <a:endParaRPr lang="fr-CA"/>
          </a:p>
        </p:txBody>
      </p:sp>
      <p:sp>
        <p:nvSpPr>
          <p:cNvPr id="9" name="Espace réservé du pied de page 8"/>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Résolution de problèmes</a:t>
            </a:r>
            <a:endParaRPr lang="fr-CA" dirty="0"/>
          </a:p>
        </p:txBody>
      </p:sp>
      <p:sp>
        <p:nvSpPr>
          <p:cNvPr id="3" name="Espace réservé du contenu 2"/>
          <p:cNvSpPr>
            <a:spLocks noGrp="1"/>
          </p:cNvSpPr>
          <p:nvPr>
            <p:ph idx="1"/>
          </p:nvPr>
        </p:nvSpPr>
        <p:spPr>
          <a:xfrm>
            <a:off x="457199" y="1600200"/>
            <a:ext cx="8455755" cy="4525963"/>
          </a:xfrm>
        </p:spPr>
        <p:txBody>
          <a:bodyPr>
            <a:normAutofit fontScale="92500" lnSpcReduction="20000"/>
          </a:bodyPr>
          <a:lstStyle/>
          <a:p>
            <a:r>
              <a:rPr lang="fr-CA" dirty="0" smtClean="0"/>
              <a:t>Étapes intuitives par un humain</a:t>
            </a:r>
          </a:p>
          <a:p>
            <a:pPr marL="731520" lvl="1" indent="-457200">
              <a:buFont typeface="+mj-lt"/>
              <a:buAutoNum type="arabicPeriod"/>
            </a:pPr>
            <a:r>
              <a:rPr lang="fr-CA" dirty="0" smtClean="0"/>
              <a:t>Modéliser la situation (état) actuelle</a:t>
            </a:r>
          </a:p>
          <a:p>
            <a:pPr marL="731520" lvl="1" indent="-457200">
              <a:buFont typeface="+mj-lt"/>
              <a:buAutoNum type="arabicPeriod"/>
            </a:pPr>
            <a:r>
              <a:rPr lang="fr-CA" dirty="0" smtClean="0"/>
              <a:t>Énumérer les options possibles</a:t>
            </a:r>
          </a:p>
          <a:p>
            <a:pPr marL="731520" lvl="1" indent="-457200">
              <a:buFont typeface="+mj-lt"/>
              <a:buAutoNum type="arabicPeriod"/>
            </a:pPr>
            <a:r>
              <a:rPr lang="fr-CA" dirty="0" smtClean="0"/>
              <a:t>Évaluer les conséquences des options</a:t>
            </a:r>
          </a:p>
          <a:p>
            <a:pPr marL="731520" lvl="1" indent="-457200">
              <a:buFont typeface="+mj-lt"/>
              <a:buAutoNum type="arabicPeriod"/>
            </a:pPr>
            <a:r>
              <a:rPr lang="fr-CA" dirty="0" smtClean="0"/>
              <a:t>Retenir la meilleure options possibles satisfaisant le but</a:t>
            </a:r>
          </a:p>
          <a:p>
            <a:pPr marL="731520" lvl="1" indent="-457200">
              <a:buFont typeface="+mj-lt"/>
              <a:buAutoNum type="arabicPeriod"/>
            </a:pPr>
            <a:endParaRPr lang="fr-CA" dirty="0" smtClean="0"/>
          </a:p>
          <a:p>
            <a:pPr marL="331470" indent="-457200"/>
            <a:r>
              <a:rPr lang="fr-CA" dirty="0" smtClean="0"/>
              <a:t>La résolution de beaucoup de problèmes peut être faite par une recherche dans un graphe</a:t>
            </a:r>
          </a:p>
          <a:p>
            <a:pPr marL="331470" indent="-457200"/>
            <a:r>
              <a:rPr lang="fr-CA" dirty="0" smtClean="0"/>
              <a:t>Le graphe peut être un espace de solutions (espaces d’états, espace d’assignations, espace de plans, …)</a:t>
            </a:r>
          </a:p>
          <a:p>
            <a:pPr marL="731520" lvl="1" indent="-457200">
              <a:buFont typeface="+mj-lt"/>
              <a:buAutoNum type="arabicPeriod"/>
            </a:pPr>
            <a:endParaRPr lang="fr-CA" dirty="0"/>
          </a:p>
        </p:txBody>
      </p:sp>
      <p:sp>
        <p:nvSpPr>
          <p:cNvPr id="4" name="Espace réservé de la date 3"/>
          <p:cNvSpPr>
            <a:spLocks noGrp="1"/>
          </p:cNvSpPr>
          <p:nvPr>
            <p:ph type="dt" sz="half" idx="10"/>
          </p:nvPr>
        </p:nvSpPr>
        <p:spPr/>
        <p:txBody>
          <a:bodyPr/>
          <a:lstStyle/>
          <a:p>
            <a:r>
              <a:rPr lang="fr-CA" smtClean="0"/>
              <a:t>IFT615 - Été 2011</a:t>
            </a:r>
            <a:endParaRPr lang="fr-CA"/>
          </a:p>
        </p:txBody>
      </p:sp>
      <p:sp>
        <p:nvSpPr>
          <p:cNvPr id="5" name="Espace réservé du numéro de diapositive 4"/>
          <p:cNvSpPr>
            <a:spLocks noGrp="1"/>
          </p:cNvSpPr>
          <p:nvPr>
            <p:ph type="sldNum" sz="quarter" idx="12"/>
          </p:nvPr>
        </p:nvSpPr>
        <p:spPr/>
        <p:txBody>
          <a:bodyPr/>
          <a:lstStyle/>
          <a:p>
            <a:fld id="{6955B7EA-E0F1-9E45-AF6A-7A9BD82D9F1F}" type="slidenum">
              <a:rPr lang="fr-CA" smtClean="0"/>
              <a:pPr/>
              <a:t>11</a:t>
            </a:fld>
            <a:endParaRPr lang="fr-CA"/>
          </a:p>
        </p:txBody>
      </p:sp>
      <p:sp>
        <p:nvSpPr>
          <p:cNvPr id="6" name="Espace réservé du pied de page 5"/>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dirty="0" smtClean="0"/>
              <a:t>Résolution de problème par une recherche heuristique dans un graphe</a:t>
            </a:r>
            <a:endParaRPr lang="fr-CA" dirty="0"/>
          </a:p>
        </p:txBody>
      </p:sp>
      <p:sp>
        <p:nvSpPr>
          <p:cNvPr id="3" name="Espace réservé du contenu 2"/>
          <p:cNvSpPr>
            <a:spLocks noGrp="1"/>
          </p:cNvSpPr>
          <p:nvPr>
            <p:ph idx="1"/>
          </p:nvPr>
        </p:nvSpPr>
        <p:spPr/>
        <p:txBody>
          <a:bodyPr>
            <a:normAutofit fontScale="85000" lnSpcReduction="20000"/>
          </a:bodyPr>
          <a:lstStyle/>
          <a:p>
            <a:r>
              <a:rPr lang="fr-CA" dirty="0" smtClean="0"/>
              <a:t>La recherche heuristique est à la base de beaucoup d’approches en IA</a:t>
            </a:r>
          </a:p>
          <a:p>
            <a:r>
              <a:rPr lang="fr-CA" dirty="0" smtClean="0"/>
              <a:t>Approche générale</a:t>
            </a:r>
          </a:p>
          <a:p>
            <a:pPr lvl="1"/>
            <a:r>
              <a:rPr lang="fr-CA" dirty="0" smtClean="0"/>
              <a:t>Pour une application donnée, l’</a:t>
            </a:r>
            <a:r>
              <a:rPr lang="fr-CA" b="1" dirty="0" smtClean="0"/>
              <a:t>espace de solutions</a:t>
            </a:r>
            <a:r>
              <a:rPr lang="fr-CA" dirty="0" smtClean="0"/>
              <a:t> est représenté à l’aide d’un </a:t>
            </a:r>
            <a:r>
              <a:rPr lang="fr-CA" b="1" dirty="0" smtClean="0"/>
              <a:t>graphe</a:t>
            </a:r>
          </a:p>
          <a:p>
            <a:pPr lvl="1"/>
            <a:r>
              <a:rPr lang="fr-CA" dirty="0" smtClean="0"/>
              <a:t>Un </a:t>
            </a:r>
            <a:r>
              <a:rPr lang="fr-CA" b="1" dirty="0" smtClean="0"/>
              <a:t>problème particulier </a:t>
            </a:r>
            <a:r>
              <a:rPr lang="fr-CA" dirty="0" smtClean="0"/>
              <a:t>pour une application donnée est résolu par </a:t>
            </a:r>
            <a:r>
              <a:rPr lang="fr-CA" b="1" dirty="0" smtClean="0"/>
              <a:t>une recherche dans le graphe</a:t>
            </a:r>
            <a:endParaRPr lang="fr-CA" dirty="0" smtClean="0"/>
          </a:p>
          <a:p>
            <a:r>
              <a:rPr lang="fr-CA" dirty="0" smtClean="0"/>
              <a:t>En général</a:t>
            </a:r>
          </a:p>
          <a:p>
            <a:pPr lvl="1"/>
            <a:r>
              <a:rPr lang="fr-CA" dirty="0" smtClean="0"/>
              <a:t>Le graphe est défini récursivement</a:t>
            </a:r>
          </a:p>
          <a:p>
            <a:pPr lvl="1"/>
            <a:r>
              <a:rPr lang="fr-CA" dirty="0" smtClean="0"/>
              <a:t>Une heuristique est utilisée pour guider la recherche</a:t>
            </a:r>
          </a:p>
          <a:p>
            <a:pPr lvl="1"/>
            <a:r>
              <a:rPr lang="fr-CA" dirty="0" smtClean="0"/>
              <a:t>Les heuristiques exploitent les connaissances du domaine d’application</a:t>
            </a:r>
            <a:endParaRPr lang="fr-CA" dirty="0"/>
          </a:p>
        </p:txBody>
      </p:sp>
      <p:sp>
        <p:nvSpPr>
          <p:cNvPr id="5" name="Espace réservé de la date 4"/>
          <p:cNvSpPr>
            <a:spLocks noGrp="1"/>
          </p:cNvSpPr>
          <p:nvPr>
            <p:ph type="dt" sz="half" idx="10"/>
          </p:nvPr>
        </p:nvSpPr>
        <p:spPr/>
        <p:txBody>
          <a:bodyPr/>
          <a:lstStyle/>
          <a:p>
            <a:r>
              <a:rPr lang="fr-CA" smtClean="0"/>
              <a:t>IFT615 - Été 2011</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12</a:t>
            </a:fld>
            <a:endParaRPr lang="fr-CA"/>
          </a:p>
        </p:txBody>
      </p:sp>
      <p:sp>
        <p:nvSpPr>
          <p:cNvPr id="7" name="Espace réservé du pied de page 6"/>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2050"/>
          </a:xfrm>
        </p:spPr>
        <p:txBody>
          <a:bodyPr>
            <a:noAutofit/>
          </a:bodyPr>
          <a:lstStyle/>
          <a:p>
            <a:r>
              <a:rPr lang="fr-CA" sz="3600" dirty="0" smtClean="0"/>
              <a:t>Problème de recherche dans un graphe</a:t>
            </a:r>
            <a:endParaRPr lang="fr-CA" sz="3600" dirty="0"/>
          </a:p>
        </p:txBody>
      </p:sp>
      <p:sp>
        <p:nvSpPr>
          <p:cNvPr id="3" name="Espace réservé du contenu 2"/>
          <p:cNvSpPr>
            <a:spLocks noGrp="1"/>
          </p:cNvSpPr>
          <p:nvPr>
            <p:ph idx="1"/>
          </p:nvPr>
        </p:nvSpPr>
        <p:spPr>
          <a:xfrm>
            <a:off x="457200" y="1241268"/>
            <a:ext cx="8229600" cy="5198212"/>
          </a:xfrm>
        </p:spPr>
        <p:txBody>
          <a:bodyPr>
            <a:normAutofit fontScale="77500" lnSpcReduction="20000"/>
          </a:bodyPr>
          <a:lstStyle/>
          <a:p>
            <a:r>
              <a:rPr lang="fr-CA" dirty="0" smtClean="0"/>
              <a:t>Algorithme de recherche dans un graphe</a:t>
            </a:r>
          </a:p>
          <a:p>
            <a:pPr lvl="1"/>
            <a:r>
              <a:rPr lang="fr-CA" dirty="0" smtClean="0"/>
              <a:t>Entrées</a:t>
            </a:r>
          </a:p>
          <a:p>
            <a:pPr lvl="2"/>
            <a:r>
              <a:rPr lang="fr-CA" sz="2824" dirty="0" smtClean="0"/>
              <a:t>Un </a:t>
            </a:r>
            <a:r>
              <a:rPr lang="fr-CA" sz="2824" b="1" dirty="0" smtClean="0"/>
              <a:t>nœud initial</a:t>
            </a:r>
          </a:p>
          <a:p>
            <a:pPr lvl="2"/>
            <a:r>
              <a:rPr lang="fr-CA" sz="2824" dirty="0" smtClean="0"/>
              <a:t>Une fonction </a:t>
            </a:r>
            <a:r>
              <a:rPr lang="fr-CA" sz="2824" b="1" dirty="0" smtClean="0"/>
              <a:t>goal(n)</a:t>
            </a:r>
            <a:r>
              <a:rPr lang="fr-CA" sz="2824" dirty="0" smtClean="0"/>
              <a:t> qui retourne </a:t>
            </a:r>
            <a:r>
              <a:rPr lang="fr-CA" sz="2824" dirty="0" err="1" smtClean="0"/>
              <a:t>true</a:t>
            </a:r>
            <a:r>
              <a:rPr lang="fr-CA" sz="2824" dirty="0" smtClean="0"/>
              <a:t> si le but est atteint</a:t>
            </a:r>
          </a:p>
          <a:p>
            <a:pPr lvl="2"/>
            <a:r>
              <a:rPr lang="fr-CA" sz="2824" dirty="0" smtClean="0"/>
              <a:t>Une fonction de transition </a:t>
            </a:r>
            <a:r>
              <a:rPr lang="fr-CA" sz="2824" b="1" dirty="0" smtClean="0"/>
              <a:t>transitions(n)</a:t>
            </a:r>
            <a:r>
              <a:rPr lang="fr-CA" sz="2824" dirty="0" smtClean="0"/>
              <a:t> qui retourne les nœuds successeurs de n.</a:t>
            </a:r>
          </a:p>
          <a:p>
            <a:pPr lvl="1"/>
            <a:r>
              <a:rPr lang="fr-CA" sz="3224" dirty="0" smtClean="0"/>
              <a:t>Sortie</a:t>
            </a:r>
          </a:p>
          <a:p>
            <a:pPr lvl="2"/>
            <a:r>
              <a:rPr lang="fr-CA" sz="2824" dirty="0" smtClean="0"/>
              <a:t>Un </a:t>
            </a:r>
            <a:r>
              <a:rPr lang="fr-CA" sz="2824" b="1" dirty="0" smtClean="0"/>
              <a:t>chemin dans un graphe </a:t>
            </a:r>
            <a:r>
              <a:rPr lang="fr-CA" sz="2824" dirty="0" smtClean="0"/>
              <a:t>(séquence nœuds / arrêtes)</a:t>
            </a:r>
          </a:p>
          <a:p>
            <a:pPr lvl="1"/>
            <a:r>
              <a:rPr lang="fr-CA" dirty="0" smtClean="0"/>
              <a:t>Le </a:t>
            </a:r>
            <a:r>
              <a:rPr lang="fr-CA" b="1" dirty="0" smtClean="0"/>
              <a:t>coût d’un chemin </a:t>
            </a:r>
            <a:r>
              <a:rPr lang="fr-CA" dirty="0" smtClean="0"/>
              <a:t>est la </a:t>
            </a:r>
            <a:r>
              <a:rPr lang="fr-CA" b="1" dirty="0" smtClean="0"/>
              <a:t>somme des coûts des arrêtes</a:t>
            </a:r>
            <a:r>
              <a:rPr lang="fr-CA" dirty="0" smtClean="0"/>
              <a:t> dans le graphe</a:t>
            </a:r>
          </a:p>
          <a:p>
            <a:pPr lvl="1"/>
            <a:r>
              <a:rPr lang="fr-CA" dirty="0" smtClean="0"/>
              <a:t>Il peut y avoir plusieurs nœuds qui satisfont le but</a:t>
            </a:r>
          </a:p>
          <a:p>
            <a:r>
              <a:rPr lang="fr-CA" dirty="0" smtClean="0"/>
              <a:t>Enjeux</a:t>
            </a:r>
          </a:p>
          <a:p>
            <a:pPr lvl="1"/>
            <a:r>
              <a:rPr lang="fr-CA" dirty="0" smtClean="0"/>
              <a:t>Trouver un chemin solution</a:t>
            </a:r>
          </a:p>
          <a:p>
            <a:pPr lvl="1"/>
            <a:r>
              <a:rPr lang="fr-CA" dirty="0" smtClean="0"/>
              <a:t>Trouver un chemin optimal</a:t>
            </a:r>
          </a:p>
          <a:p>
            <a:pPr lvl="1"/>
            <a:r>
              <a:rPr lang="fr-CA" dirty="0" smtClean="0"/>
              <a:t>Trouver rapidement un chemin (optimalité pas importante)</a:t>
            </a:r>
          </a:p>
        </p:txBody>
      </p:sp>
      <p:sp>
        <p:nvSpPr>
          <p:cNvPr id="5" name="Espace réservé de la date 4"/>
          <p:cNvSpPr>
            <a:spLocks noGrp="1"/>
          </p:cNvSpPr>
          <p:nvPr>
            <p:ph type="dt" sz="half" idx="10"/>
          </p:nvPr>
        </p:nvSpPr>
        <p:spPr/>
        <p:txBody>
          <a:bodyPr/>
          <a:lstStyle/>
          <a:p>
            <a:r>
              <a:rPr lang="fr-CA" smtClean="0"/>
              <a:t>IFT615 - Été 2011</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13</a:t>
            </a:fld>
            <a:endParaRPr lang="fr-CA"/>
          </a:p>
        </p:txBody>
      </p:sp>
      <p:sp>
        <p:nvSpPr>
          <p:cNvPr id="7" name="Espace réservé du pied de page 6"/>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Exemple : graphe d’une ville</a:t>
            </a:r>
            <a:endParaRPr lang="fr-CA" dirty="0"/>
          </a:p>
        </p:txBody>
      </p:sp>
      <p:sp>
        <p:nvSpPr>
          <p:cNvPr id="44" name="Espace réservé du contenu 43"/>
          <p:cNvSpPr>
            <a:spLocks noGrp="1"/>
          </p:cNvSpPr>
          <p:nvPr>
            <p:ph idx="1"/>
          </p:nvPr>
        </p:nvSpPr>
        <p:spPr>
          <a:xfrm>
            <a:off x="457200" y="1409240"/>
            <a:ext cx="8229600" cy="4525963"/>
          </a:xfrm>
        </p:spPr>
        <p:txBody>
          <a:bodyPr/>
          <a:lstStyle/>
          <a:p>
            <a:r>
              <a:rPr lang="fr-CA" dirty="0" smtClean="0"/>
              <a:t>Nœuds = intersections</a:t>
            </a:r>
          </a:p>
          <a:p>
            <a:r>
              <a:rPr lang="fr-CA" dirty="0" smtClean="0"/>
              <a:t>Arrêtes = segments de rue</a:t>
            </a:r>
            <a:endParaRPr lang="fr-CA" dirty="0"/>
          </a:p>
        </p:txBody>
      </p:sp>
      <p:grpSp>
        <p:nvGrpSpPr>
          <p:cNvPr id="5" name="Group 39"/>
          <p:cNvGrpSpPr>
            <a:grpSpLocks/>
          </p:cNvGrpSpPr>
          <p:nvPr/>
        </p:nvGrpSpPr>
        <p:grpSpPr bwMode="auto">
          <a:xfrm>
            <a:off x="763588" y="2683825"/>
            <a:ext cx="7199312" cy="3503613"/>
            <a:chOff x="445" y="1200"/>
            <a:chExt cx="4535" cy="2207"/>
          </a:xfrm>
        </p:grpSpPr>
        <p:sp>
          <p:nvSpPr>
            <p:cNvPr id="6" name="Line 3"/>
            <p:cNvSpPr>
              <a:spLocks noChangeShapeType="1"/>
            </p:cNvSpPr>
            <p:nvPr/>
          </p:nvSpPr>
          <p:spPr bwMode="auto">
            <a:xfrm>
              <a:off x="1236"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 name="Line 4"/>
            <p:cNvSpPr>
              <a:spLocks noChangeShapeType="1"/>
            </p:cNvSpPr>
            <p:nvPr/>
          </p:nvSpPr>
          <p:spPr bwMode="auto">
            <a:xfrm>
              <a:off x="1668"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8" name="Line 5"/>
            <p:cNvSpPr>
              <a:spLocks noChangeShapeType="1"/>
            </p:cNvSpPr>
            <p:nvPr/>
          </p:nvSpPr>
          <p:spPr bwMode="auto">
            <a:xfrm>
              <a:off x="2100"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9" name="Line 6"/>
            <p:cNvSpPr>
              <a:spLocks noChangeShapeType="1"/>
            </p:cNvSpPr>
            <p:nvPr/>
          </p:nvSpPr>
          <p:spPr bwMode="auto">
            <a:xfrm>
              <a:off x="2532"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0" name="Line 7"/>
            <p:cNvSpPr>
              <a:spLocks noChangeShapeType="1"/>
            </p:cNvSpPr>
            <p:nvPr/>
          </p:nvSpPr>
          <p:spPr bwMode="auto">
            <a:xfrm>
              <a:off x="2964"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1" name="Line 8"/>
            <p:cNvSpPr>
              <a:spLocks noChangeShapeType="1"/>
            </p:cNvSpPr>
            <p:nvPr/>
          </p:nvSpPr>
          <p:spPr bwMode="auto">
            <a:xfrm>
              <a:off x="3396"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2" name="Line 9"/>
            <p:cNvSpPr>
              <a:spLocks noChangeShapeType="1"/>
            </p:cNvSpPr>
            <p:nvPr/>
          </p:nvSpPr>
          <p:spPr bwMode="auto">
            <a:xfrm>
              <a:off x="3828"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3" name="Line 10"/>
            <p:cNvSpPr>
              <a:spLocks noChangeShapeType="1"/>
            </p:cNvSpPr>
            <p:nvPr/>
          </p:nvSpPr>
          <p:spPr bwMode="auto">
            <a:xfrm>
              <a:off x="4260"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4" name="Line 11"/>
            <p:cNvSpPr>
              <a:spLocks noChangeShapeType="1"/>
            </p:cNvSpPr>
            <p:nvPr/>
          </p:nvSpPr>
          <p:spPr bwMode="auto">
            <a:xfrm>
              <a:off x="4692"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5" name="Line 12"/>
            <p:cNvSpPr>
              <a:spLocks noChangeShapeType="1"/>
            </p:cNvSpPr>
            <p:nvPr/>
          </p:nvSpPr>
          <p:spPr bwMode="auto">
            <a:xfrm>
              <a:off x="948" y="1728"/>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16" name="Line 13"/>
            <p:cNvSpPr>
              <a:spLocks noChangeShapeType="1"/>
            </p:cNvSpPr>
            <p:nvPr/>
          </p:nvSpPr>
          <p:spPr bwMode="auto">
            <a:xfrm>
              <a:off x="948" y="2160"/>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17" name="Line 14"/>
            <p:cNvSpPr>
              <a:spLocks noChangeShapeType="1"/>
            </p:cNvSpPr>
            <p:nvPr/>
          </p:nvSpPr>
          <p:spPr bwMode="auto">
            <a:xfrm>
              <a:off x="996" y="2592"/>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18" name="Text Box 15"/>
            <p:cNvSpPr txBox="1">
              <a:spLocks noChangeArrowheads="1"/>
            </p:cNvSpPr>
            <p:nvPr/>
          </p:nvSpPr>
          <p:spPr bwMode="auto">
            <a:xfrm>
              <a:off x="481" y="1584"/>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52</a:t>
              </a:r>
              <a:r>
                <a:rPr lang="en-US" baseline="30000">
                  <a:latin typeface="Times New Roman" charset="0"/>
                </a:rPr>
                <a:t>e</a:t>
              </a:r>
              <a:r>
                <a:rPr lang="en-US">
                  <a:latin typeface="Times New Roman" charset="0"/>
                </a:rPr>
                <a:t> rue</a:t>
              </a:r>
            </a:p>
          </p:txBody>
        </p:sp>
        <p:sp>
          <p:nvSpPr>
            <p:cNvPr id="19" name="Text Box 16"/>
            <p:cNvSpPr txBox="1">
              <a:spLocks noChangeArrowheads="1"/>
            </p:cNvSpPr>
            <p:nvPr/>
          </p:nvSpPr>
          <p:spPr bwMode="auto">
            <a:xfrm>
              <a:off x="450" y="2016"/>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51</a:t>
              </a:r>
              <a:r>
                <a:rPr lang="en-US" baseline="30000">
                  <a:latin typeface="Times New Roman" charset="0"/>
                </a:rPr>
                <a:t>e</a:t>
              </a:r>
              <a:r>
                <a:rPr lang="en-US">
                  <a:latin typeface="Times New Roman" charset="0"/>
                </a:rPr>
                <a:t> rue</a:t>
              </a:r>
            </a:p>
          </p:txBody>
        </p:sp>
        <p:sp>
          <p:nvSpPr>
            <p:cNvPr id="20" name="Text Box 17"/>
            <p:cNvSpPr txBox="1">
              <a:spLocks noChangeArrowheads="1"/>
            </p:cNvSpPr>
            <p:nvPr/>
          </p:nvSpPr>
          <p:spPr bwMode="auto">
            <a:xfrm>
              <a:off x="498" y="2448"/>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50</a:t>
              </a:r>
              <a:r>
                <a:rPr lang="en-US" baseline="30000">
                  <a:latin typeface="Times New Roman" charset="0"/>
                </a:rPr>
                <a:t>e</a:t>
              </a:r>
              <a:r>
                <a:rPr lang="en-US">
                  <a:latin typeface="Times New Roman" charset="0"/>
                </a:rPr>
                <a:t> rue</a:t>
              </a:r>
            </a:p>
          </p:txBody>
        </p:sp>
        <p:sp>
          <p:nvSpPr>
            <p:cNvPr id="21" name="Text Box 18"/>
            <p:cNvSpPr txBox="1">
              <a:spLocks noChangeArrowheads="1"/>
            </p:cNvSpPr>
            <p:nvPr/>
          </p:nvSpPr>
          <p:spPr bwMode="auto">
            <a:xfrm rot="5400000">
              <a:off x="1095" y="3007"/>
              <a:ext cx="493"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10</a:t>
              </a:r>
              <a:r>
                <a:rPr lang="en-US" sz="1600" baseline="30000">
                  <a:latin typeface="Times New Roman" charset="0"/>
                </a:rPr>
                <a:t>e</a:t>
              </a:r>
              <a:r>
                <a:rPr lang="en-US" sz="1600">
                  <a:latin typeface="Times New Roman" charset="0"/>
                </a:rPr>
                <a:t> ave</a:t>
              </a:r>
            </a:p>
          </p:txBody>
        </p:sp>
        <p:sp>
          <p:nvSpPr>
            <p:cNvPr id="22" name="Text Box 19"/>
            <p:cNvSpPr txBox="1">
              <a:spLocks noChangeArrowheads="1"/>
            </p:cNvSpPr>
            <p:nvPr/>
          </p:nvSpPr>
          <p:spPr bwMode="auto">
            <a:xfrm rot="5400000">
              <a:off x="1607" y="3023"/>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9</a:t>
              </a:r>
              <a:r>
                <a:rPr lang="en-US" sz="1600" baseline="30000">
                  <a:latin typeface="Times New Roman" charset="0"/>
                </a:rPr>
                <a:t>e</a:t>
              </a:r>
              <a:r>
                <a:rPr lang="en-US" sz="1600">
                  <a:latin typeface="Times New Roman" charset="0"/>
                </a:rPr>
                <a:t> ave</a:t>
              </a:r>
            </a:p>
          </p:txBody>
        </p:sp>
        <p:sp>
          <p:nvSpPr>
            <p:cNvPr id="23" name="Text Box 20"/>
            <p:cNvSpPr txBox="1">
              <a:spLocks noChangeArrowheads="1"/>
            </p:cNvSpPr>
            <p:nvPr/>
          </p:nvSpPr>
          <p:spPr bwMode="auto">
            <a:xfrm rot="5400000">
              <a:off x="2055" y="3055"/>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8</a:t>
              </a:r>
              <a:r>
                <a:rPr lang="en-US" sz="1600" baseline="30000">
                  <a:latin typeface="Times New Roman" charset="0"/>
                </a:rPr>
                <a:t>e</a:t>
              </a:r>
              <a:r>
                <a:rPr lang="en-US" sz="1600">
                  <a:latin typeface="Times New Roman" charset="0"/>
                </a:rPr>
                <a:t> ave</a:t>
              </a:r>
            </a:p>
          </p:txBody>
        </p:sp>
        <p:sp>
          <p:nvSpPr>
            <p:cNvPr id="24" name="Text Box 21"/>
            <p:cNvSpPr txBox="1">
              <a:spLocks noChangeArrowheads="1"/>
            </p:cNvSpPr>
            <p:nvPr/>
          </p:nvSpPr>
          <p:spPr bwMode="auto">
            <a:xfrm rot="5400000">
              <a:off x="2375"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7</a:t>
              </a:r>
              <a:r>
                <a:rPr lang="en-US" sz="1600" baseline="30000">
                  <a:latin typeface="Times New Roman" charset="0"/>
                </a:rPr>
                <a:t>e</a:t>
              </a:r>
              <a:r>
                <a:rPr lang="en-US" sz="1600">
                  <a:latin typeface="Times New Roman" charset="0"/>
                </a:rPr>
                <a:t> ave</a:t>
              </a:r>
            </a:p>
          </p:txBody>
        </p:sp>
        <p:sp>
          <p:nvSpPr>
            <p:cNvPr id="25" name="Text Box 22"/>
            <p:cNvSpPr txBox="1">
              <a:spLocks noChangeArrowheads="1"/>
            </p:cNvSpPr>
            <p:nvPr/>
          </p:nvSpPr>
          <p:spPr bwMode="auto">
            <a:xfrm rot="5400000">
              <a:off x="2855"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6</a:t>
              </a:r>
              <a:r>
                <a:rPr lang="en-US" sz="1600" baseline="30000">
                  <a:latin typeface="Times New Roman" charset="0"/>
                </a:rPr>
                <a:t>e</a:t>
              </a:r>
              <a:r>
                <a:rPr lang="en-US" sz="1600">
                  <a:latin typeface="Times New Roman" charset="0"/>
                </a:rPr>
                <a:t> ave</a:t>
              </a:r>
            </a:p>
          </p:txBody>
        </p:sp>
        <p:sp>
          <p:nvSpPr>
            <p:cNvPr id="26" name="Text Box 23"/>
            <p:cNvSpPr txBox="1">
              <a:spLocks noChangeArrowheads="1"/>
            </p:cNvSpPr>
            <p:nvPr/>
          </p:nvSpPr>
          <p:spPr bwMode="auto">
            <a:xfrm rot="5400000">
              <a:off x="3287"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5</a:t>
              </a:r>
              <a:r>
                <a:rPr lang="en-US" sz="1600" baseline="30000">
                  <a:latin typeface="Times New Roman" charset="0"/>
                </a:rPr>
                <a:t>e</a:t>
              </a:r>
              <a:r>
                <a:rPr lang="en-US" sz="1600">
                  <a:latin typeface="Times New Roman" charset="0"/>
                </a:rPr>
                <a:t> ave</a:t>
              </a:r>
            </a:p>
          </p:txBody>
        </p:sp>
        <p:sp>
          <p:nvSpPr>
            <p:cNvPr id="27" name="Text Box 24"/>
            <p:cNvSpPr txBox="1">
              <a:spLocks noChangeArrowheads="1"/>
            </p:cNvSpPr>
            <p:nvPr/>
          </p:nvSpPr>
          <p:spPr bwMode="auto">
            <a:xfrm rot="5400000">
              <a:off x="3719"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4</a:t>
              </a:r>
              <a:r>
                <a:rPr lang="en-US" sz="1600" baseline="30000">
                  <a:latin typeface="Times New Roman" charset="0"/>
                </a:rPr>
                <a:t>e</a:t>
              </a:r>
              <a:r>
                <a:rPr lang="en-US" sz="1600">
                  <a:latin typeface="Times New Roman" charset="0"/>
                </a:rPr>
                <a:t> ave</a:t>
              </a:r>
            </a:p>
          </p:txBody>
        </p:sp>
        <p:sp>
          <p:nvSpPr>
            <p:cNvPr id="28" name="Text Box 25"/>
            <p:cNvSpPr txBox="1">
              <a:spLocks noChangeArrowheads="1"/>
            </p:cNvSpPr>
            <p:nvPr/>
          </p:nvSpPr>
          <p:spPr bwMode="auto">
            <a:xfrm rot="5400000">
              <a:off x="4133" y="3069"/>
              <a:ext cx="464"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3</a:t>
              </a:r>
              <a:r>
                <a:rPr lang="en-US" sz="1600" baseline="30000">
                  <a:latin typeface="Times New Roman" charset="0"/>
                </a:rPr>
                <a:t>e</a:t>
              </a:r>
              <a:r>
                <a:rPr lang="en-US" sz="1600">
                  <a:latin typeface="Times New Roman" charset="0"/>
                </a:rPr>
                <a:t> Ave</a:t>
              </a:r>
            </a:p>
          </p:txBody>
        </p:sp>
        <p:sp>
          <p:nvSpPr>
            <p:cNvPr id="29" name="Text Box 26"/>
            <p:cNvSpPr txBox="1">
              <a:spLocks noChangeArrowheads="1"/>
            </p:cNvSpPr>
            <p:nvPr/>
          </p:nvSpPr>
          <p:spPr bwMode="auto">
            <a:xfrm rot="5400000">
              <a:off x="4633"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2</a:t>
              </a:r>
              <a:r>
                <a:rPr lang="en-US" sz="1600" baseline="30000">
                  <a:latin typeface="Times New Roman" charset="0"/>
                </a:rPr>
                <a:t>e</a:t>
              </a:r>
              <a:r>
                <a:rPr lang="en-US" sz="1600">
                  <a:latin typeface="Times New Roman" charset="0"/>
                </a:rPr>
                <a:t> ave</a:t>
              </a:r>
            </a:p>
          </p:txBody>
        </p:sp>
        <p:sp>
          <p:nvSpPr>
            <p:cNvPr id="30" name="Text Box 27"/>
            <p:cNvSpPr txBox="1">
              <a:spLocks noChangeArrowheads="1"/>
            </p:cNvSpPr>
            <p:nvPr/>
          </p:nvSpPr>
          <p:spPr bwMode="auto">
            <a:xfrm>
              <a:off x="1476" y="2352"/>
              <a:ext cx="223" cy="288"/>
            </a:xfrm>
            <a:prstGeom prst="rect">
              <a:avLst/>
            </a:prstGeom>
            <a:noFill/>
            <a:ln w="12700">
              <a:noFill/>
              <a:miter lim="800000"/>
              <a:headEnd/>
              <a:tailEnd/>
            </a:ln>
          </p:spPr>
          <p:txBody>
            <a:bodyPr wrap="none">
              <a:prstTxWarp prst="textNoShape">
                <a:avLst/>
              </a:prstTxWarp>
              <a:spAutoFit/>
            </a:bodyPr>
            <a:lstStyle/>
            <a:p>
              <a:pPr algn="ctr"/>
              <a:r>
                <a:rPr lang="en-US" sz="2400">
                  <a:solidFill>
                    <a:srgbClr val="008000"/>
                  </a:solidFill>
                  <a:latin typeface="Times New Roman" charset="0"/>
                </a:rPr>
                <a:t>S</a:t>
              </a:r>
            </a:p>
          </p:txBody>
        </p:sp>
        <p:sp>
          <p:nvSpPr>
            <p:cNvPr id="31" name="Text Box 28"/>
            <p:cNvSpPr txBox="1">
              <a:spLocks noChangeArrowheads="1"/>
            </p:cNvSpPr>
            <p:nvPr/>
          </p:nvSpPr>
          <p:spPr bwMode="auto">
            <a:xfrm>
              <a:off x="4212" y="1920"/>
              <a:ext cx="288" cy="288"/>
            </a:xfrm>
            <a:prstGeom prst="rect">
              <a:avLst/>
            </a:prstGeom>
            <a:noFill/>
            <a:ln w="12700">
              <a:noFill/>
              <a:miter lim="800000"/>
              <a:headEnd/>
              <a:tailEnd/>
            </a:ln>
          </p:spPr>
          <p:txBody>
            <a:bodyPr>
              <a:prstTxWarp prst="textNoShape">
                <a:avLst/>
              </a:prstTxWarp>
              <a:spAutoFit/>
            </a:bodyPr>
            <a:lstStyle/>
            <a:p>
              <a:pPr algn="ctr"/>
              <a:r>
                <a:rPr lang="en-US" sz="2400">
                  <a:solidFill>
                    <a:srgbClr val="FF0000"/>
                  </a:solidFill>
                  <a:latin typeface="Times New Roman" charset="0"/>
                </a:rPr>
                <a:t>G</a:t>
              </a:r>
            </a:p>
          </p:txBody>
        </p:sp>
        <p:sp>
          <p:nvSpPr>
            <p:cNvPr id="32" name="Line 29"/>
            <p:cNvSpPr>
              <a:spLocks noChangeShapeType="1"/>
            </p:cNvSpPr>
            <p:nvPr/>
          </p:nvSpPr>
          <p:spPr bwMode="auto">
            <a:xfrm>
              <a:off x="948" y="1344"/>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33" name="Text Box 30"/>
            <p:cNvSpPr txBox="1">
              <a:spLocks noChangeArrowheads="1"/>
            </p:cNvSpPr>
            <p:nvPr/>
          </p:nvSpPr>
          <p:spPr bwMode="auto">
            <a:xfrm>
              <a:off x="445" y="1200"/>
              <a:ext cx="559"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53</a:t>
              </a:r>
              <a:r>
                <a:rPr lang="en-US" baseline="30000">
                  <a:latin typeface="Times New Roman" charset="0"/>
                </a:rPr>
                <a:t>e</a:t>
              </a:r>
              <a:r>
                <a:rPr lang="en-US">
                  <a:latin typeface="Times New Roman" charset="0"/>
                </a:rPr>
                <a:t> rue </a:t>
              </a:r>
            </a:p>
          </p:txBody>
        </p:sp>
        <p:sp>
          <p:nvSpPr>
            <p:cNvPr id="34" name="Line 31"/>
            <p:cNvSpPr>
              <a:spLocks noChangeShapeType="1"/>
            </p:cNvSpPr>
            <p:nvPr/>
          </p:nvSpPr>
          <p:spPr bwMode="auto">
            <a:xfrm>
              <a:off x="1764"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5" name="Line 32"/>
            <p:cNvSpPr>
              <a:spLocks noChangeShapeType="1"/>
            </p:cNvSpPr>
            <p:nvPr/>
          </p:nvSpPr>
          <p:spPr bwMode="auto">
            <a:xfrm>
              <a:off x="2196"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6" name="Line 33"/>
            <p:cNvSpPr>
              <a:spLocks noChangeShapeType="1"/>
            </p:cNvSpPr>
            <p:nvPr/>
          </p:nvSpPr>
          <p:spPr bwMode="auto">
            <a:xfrm>
              <a:off x="2628"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7" name="Line 34"/>
            <p:cNvSpPr>
              <a:spLocks noChangeShapeType="1"/>
            </p:cNvSpPr>
            <p:nvPr/>
          </p:nvSpPr>
          <p:spPr bwMode="auto">
            <a:xfrm>
              <a:off x="3060"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8" name="Line 35"/>
            <p:cNvSpPr>
              <a:spLocks noChangeShapeType="1"/>
            </p:cNvSpPr>
            <p:nvPr/>
          </p:nvSpPr>
          <p:spPr bwMode="auto">
            <a:xfrm>
              <a:off x="3492"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9" name="Line 36"/>
            <p:cNvSpPr>
              <a:spLocks noChangeShapeType="1"/>
            </p:cNvSpPr>
            <p:nvPr/>
          </p:nvSpPr>
          <p:spPr bwMode="auto">
            <a:xfrm flipV="1">
              <a:off x="3924" y="2064"/>
              <a:ext cx="192"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40" name="Line 37"/>
            <p:cNvSpPr>
              <a:spLocks noChangeShapeType="1"/>
            </p:cNvSpPr>
            <p:nvPr/>
          </p:nvSpPr>
          <p:spPr bwMode="auto">
            <a:xfrm flipV="1">
              <a:off x="1716" y="2208"/>
              <a:ext cx="0" cy="288"/>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grpSp>
      <p:sp>
        <p:nvSpPr>
          <p:cNvPr id="41" name="Text Box 38"/>
          <p:cNvSpPr txBox="1">
            <a:spLocks noChangeArrowheads="1"/>
          </p:cNvSpPr>
          <p:nvPr/>
        </p:nvSpPr>
        <p:spPr bwMode="auto">
          <a:xfrm>
            <a:off x="457200" y="5975106"/>
            <a:ext cx="8534400" cy="369332"/>
          </a:xfrm>
          <a:prstGeom prst="rect">
            <a:avLst/>
          </a:prstGeom>
          <a:noFill/>
          <a:ln w="25400">
            <a:noFill/>
            <a:miter lim="800000"/>
            <a:headEnd/>
            <a:tailEnd/>
          </a:ln>
        </p:spPr>
        <p:txBody>
          <a:bodyPr>
            <a:prstTxWarp prst="textNoShape">
              <a:avLst/>
            </a:prstTxWarp>
            <a:spAutoFit/>
          </a:bodyPr>
          <a:lstStyle/>
          <a:p>
            <a:pPr>
              <a:spcBef>
                <a:spcPct val="50000"/>
              </a:spcBef>
            </a:pPr>
            <a:r>
              <a:rPr lang="en-CA" dirty="0" smtClean="0">
                <a:solidFill>
                  <a:srgbClr val="FF9900"/>
                </a:solidFill>
              </a:rPr>
              <a:t>(</a:t>
            </a:r>
            <a:r>
              <a:rPr lang="en-CA" dirty="0">
                <a:solidFill>
                  <a:srgbClr val="FF9900"/>
                </a:solidFill>
              </a:rPr>
              <a:t>Illustration par Henry </a:t>
            </a:r>
            <a:r>
              <a:rPr lang="en-CA" dirty="0" err="1">
                <a:solidFill>
                  <a:srgbClr val="FF9900"/>
                </a:solidFill>
              </a:rPr>
              <a:t>Kautz</a:t>
            </a:r>
            <a:r>
              <a:rPr lang="en-CA" dirty="0">
                <a:solidFill>
                  <a:srgbClr val="FF9900"/>
                </a:solidFill>
              </a:rPr>
              <a:t>, U. of Washington)</a:t>
            </a:r>
            <a:endParaRPr lang="en-US" dirty="0">
              <a:solidFill>
                <a:srgbClr val="FF9900"/>
              </a:solidFill>
            </a:endParaRPr>
          </a:p>
        </p:txBody>
      </p:sp>
      <p:sp>
        <p:nvSpPr>
          <p:cNvPr id="45" name="Espace réservé de la date 44"/>
          <p:cNvSpPr>
            <a:spLocks noGrp="1"/>
          </p:cNvSpPr>
          <p:nvPr>
            <p:ph type="dt" sz="half" idx="10"/>
          </p:nvPr>
        </p:nvSpPr>
        <p:spPr/>
        <p:txBody>
          <a:bodyPr/>
          <a:lstStyle/>
          <a:p>
            <a:r>
              <a:rPr lang="fr-CA" smtClean="0"/>
              <a:t>IFT615 - Été 2011</a:t>
            </a:r>
            <a:endParaRPr lang="fr-CA"/>
          </a:p>
        </p:txBody>
      </p:sp>
      <p:sp>
        <p:nvSpPr>
          <p:cNvPr id="46" name="Espace réservé du numéro de diapositive 45"/>
          <p:cNvSpPr>
            <a:spLocks noGrp="1"/>
          </p:cNvSpPr>
          <p:nvPr>
            <p:ph type="sldNum" sz="quarter" idx="12"/>
          </p:nvPr>
        </p:nvSpPr>
        <p:spPr/>
        <p:txBody>
          <a:bodyPr/>
          <a:lstStyle/>
          <a:p>
            <a:fld id="{6955B7EA-E0F1-9E45-AF6A-7A9BD82D9F1F}" type="slidenum">
              <a:rPr lang="fr-CA" smtClean="0"/>
              <a:pPr/>
              <a:t>14</a:t>
            </a:fld>
            <a:endParaRPr lang="fr-CA"/>
          </a:p>
        </p:txBody>
      </p:sp>
      <p:sp>
        <p:nvSpPr>
          <p:cNvPr id="47" name="Espace réservé du pied de page 46"/>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sz="3600" dirty="0" smtClean="0"/>
              <a:t>Exemple : trouver un chemin dans un ville</a:t>
            </a:r>
            <a:endParaRPr lang="fr-CA" sz="3600" dirty="0"/>
          </a:p>
        </p:txBody>
      </p:sp>
      <p:sp>
        <p:nvSpPr>
          <p:cNvPr id="5" name="Rectangle 3"/>
          <p:cNvSpPr txBox="1">
            <a:spLocks noChangeArrowheads="1"/>
          </p:cNvSpPr>
          <p:nvPr/>
        </p:nvSpPr>
        <p:spPr bwMode="auto">
          <a:xfrm>
            <a:off x="609600" y="1447800"/>
            <a:ext cx="7772400" cy="45720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marL="342900" marR="0" lvl="0" indent="-342900" algn="l" defTabSz="914400" rtl="0" eaLnBrk="0" fontAlgn="base" latinLnBrk="0" hangingPunct="0">
              <a:lnSpc>
                <a:spcPct val="130000"/>
              </a:lnSpc>
              <a:spcBef>
                <a:spcPct val="20000"/>
              </a:spcBef>
              <a:spcAft>
                <a:spcPct val="0"/>
              </a:spcAft>
              <a:buClr>
                <a:srgbClr val="0033CC"/>
              </a:buClr>
              <a:buSzPct val="85000"/>
              <a:buFont typeface="Monotype Sorts" charset="2"/>
              <a:buNone/>
              <a:tabLst/>
              <a:defRPr/>
            </a:pPr>
            <a:r>
              <a:rPr kumimoji="0" lang="en-US" altLang="ko-KR" sz="2000" b="0" i="0" u="none" strike="noStrike" kern="0" cap="none" spc="0" normalizeH="0" baseline="0" noProof="0" smtClean="0">
                <a:ln>
                  <a:noFill/>
                </a:ln>
                <a:solidFill>
                  <a:schemeClr val="tx1"/>
                </a:solidFill>
                <a:effectLst/>
                <a:uLnTx/>
                <a:uFillTx/>
                <a:latin typeface="+mn-lt"/>
                <a:ea typeface="굴림" charset="-127"/>
                <a:cs typeface="굴림" charset="-127"/>
              </a:rPr>
              <a:t> </a:t>
            </a:r>
            <a:endParaRPr kumimoji="0" lang="en-US" altLang="ko-KR" sz="2000" b="0" i="0" u="none" strike="noStrike" kern="0" cap="none" spc="0" normalizeH="0" baseline="0" noProof="0">
              <a:ln>
                <a:noFill/>
              </a:ln>
              <a:solidFill>
                <a:schemeClr val="tx1"/>
              </a:solidFill>
              <a:effectLst/>
              <a:uLnTx/>
              <a:uFillTx/>
              <a:latin typeface="+mn-lt"/>
              <a:ea typeface="굴림" charset="-127"/>
              <a:cs typeface="굴림" charset="-127"/>
            </a:endParaRPr>
          </a:p>
        </p:txBody>
      </p:sp>
      <p:sp>
        <p:nvSpPr>
          <p:cNvPr id="6" name="Rectangle 4"/>
          <p:cNvSpPr>
            <a:spLocks noChangeArrowheads="1"/>
          </p:cNvSpPr>
          <p:nvPr/>
        </p:nvSpPr>
        <p:spPr bwMode="auto">
          <a:xfrm>
            <a:off x="685800" y="1676400"/>
            <a:ext cx="7772400" cy="4343400"/>
          </a:xfrm>
          <a:prstGeom prst="rect">
            <a:avLst/>
          </a:prstGeom>
          <a:noFill/>
          <a:ln w="9525">
            <a:noFill/>
            <a:miter lim="800000"/>
            <a:headEnd/>
            <a:tailEnd/>
          </a:ln>
        </p:spPr>
        <p:txBody>
          <a:bodyPr>
            <a:prstTxWarp prst="textNoShape">
              <a:avLst/>
            </a:prstTxWarp>
          </a:bodyPr>
          <a:lstStyle/>
          <a:p>
            <a:pPr marL="342900" indent="-342900" eaLnBrk="1" latinLnBrk="1" hangingPunct="1">
              <a:spcBef>
                <a:spcPct val="20000"/>
              </a:spcBef>
            </a:pPr>
            <a:r>
              <a:rPr lang="en-US" altLang="ko-KR" sz="2800">
                <a:latin typeface="Times New Roman" charset="0"/>
                <a:ea typeface="굴림" charset="-127"/>
                <a:cs typeface="굴림" charset="-127"/>
                <a:sym typeface="Symbol" charset="2"/>
              </a:rPr>
              <a:t> </a:t>
            </a:r>
          </a:p>
        </p:txBody>
      </p:sp>
      <p:sp>
        <p:nvSpPr>
          <p:cNvPr id="7" name="Oval 5"/>
          <p:cNvSpPr>
            <a:spLocks noChangeArrowheads="1"/>
          </p:cNvSpPr>
          <p:nvPr/>
        </p:nvSpPr>
        <p:spPr bwMode="auto">
          <a:xfrm>
            <a:off x="5959475" y="2155825"/>
            <a:ext cx="457200" cy="381000"/>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8" name="Text Box 6"/>
          <p:cNvSpPr txBox="1">
            <a:spLocks noChangeArrowheads="1"/>
          </p:cNvSpPr>
          <p:nvPr/>
        </p:nvSpPr>
        <p:spPr bwMode="auto">
          <a:xfrm>
            <a:off x="5943600" y="2120900"/>
            <a:ext cx="488950" cy="457200"/>
          </a:xfrm>
          <a:prstGeom prst="rect">
            <a:avLst/>
          </a:prstGeom>
          <a:noFill/>
          <a:ln w="9525">
            <a:noFill/>
            <a:miter lim="800000"/>
            <a:headEnd/>
            <a:tailEnd/>
          </a:ln>
        </p:spPr>
        <p:txBody>
          <a:bodyPr wrap="none">
            <a:prstTxWarp prst="textNoShape">
              <a:avLst/>
            </a:prstTxWarp>
            <a:spAutoFit/>
          </a:bodyPr>
          <a:lstStyle/>
          <a:p>
            <a:pPr algn="ctr"/>
            <a:r>
              <a:rPr lang="fr-CA" sz="2400">
                <a:latin typeface="Times New Roman" charset="0"/>
                <a:ea typeface="굴림" charset="-127"/>
                <a:cs typeface="굴림" charset="-127"/>
              </a:rPr>
              <a:t>v0</a:t>
            </a:r>
          </a:p>
        </p:txBody>
      </p:sp>
      <p:sp>
        <p:nvSpPr>
          <p:cNvPr id="9" name="Oval 7"/>
          <p:cNvSpPr>
            <a:spLocks noChangeArrowheads="1"/>
          </p:cNvSpPr>
          <p:nvPr/>
        </p:nvSpPr>
        <p:spPr bwMode="auto">
          <a:xfrm>
            <a:off x="5022850" y="3249613"/>
            <a:ext cx="457200" cy="377825"/>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0" name="Text Box 8"/>
          <p:cNvSpPr txBox="1">
            <a:spLocks noChangeArrowheads="1"/>
          </p:cNvSpPr>
          <p:nvPr/>
        </p:nvSpPr>
        <p:spPr bwMode="auto">
          <a:xfrm>
            <a:off x="5029200" y="3168650"/>
            <a:ext cx="488950" cy="457200"/>
          </a:xfrm>
          <a:prstGeom prst="rect">
            <a:avLst/>
          </a:prstGeom>
          <a:noFill/>
          <a:ln w="9525">
            <a:noFill/>
            <a:miter lim="800000"/>
            <a:headEnd/>
            <a:tailEnd/>
          </a:ln>
        </p:spPr>
        <p:txBody>
          <a:bodyPr wrap="none">
            <a:prstTxWarp prst="textNoShape">
              <a:avLst/>
            </a:prstTxWarp>
            <a:spAutoFit/>
          </a:bodyPr>
          <a:lstStyle/>
          <a:p>
            <a:pPr algn="ctr"/>
            <a:r>
              <a:rPr lang="fr-CA" sz="2400">
                <a:latin typeface="Times New Roman" charset="0"/>
                <a:ea typeface="굴림" charset="-127"/>
                <a:cs typeface="굴림" charset="-127"/>
              </a:rPr>
              <a:t>v3</a:t>
            </a:r>
          </a:p>
        </p:txBody>
      </p:sp>
      <p:sp>
        <p:nvSpPr>
          <p:cNvPr id="11" name="Oval 9"/>
          <p:cNvSpPr>
            <a:spLocks noChangeArrowheads="1"/>
          </p:cNvSpPr>
          <p:nvPr/>
        </p:nvSpPr>
        <p:spPr bwMode="auto">
          <a:xfrm>
            <a:off x="6013450" y="3249613"/>
            <a:ext cx="457200" cy="377825"/>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2" name="Text Box 10"/>
          <p:cNvSpPr txBox="1">
            <a:spLocks noChangeArrowheads="1"/>
          </p:cNvSpPr>
          <p:nvPr/>
        </p:nvSpPr>
        <p:spPr bwMode="auto">
          <a:xfrm>
            <a:off x="6019800" y="3168650"/>
            <a:ext cx="488950" cy="457200"/>
          </a:xfrm>
          <a:prstGeom prst="rect">
            <a:avLst/>
          </a:prstGeom>
          <a:noFill/>
          <a:ln w="9525">
            <a:noFill/>
            <a:miter lim="800000"/>
            <a:headEnd/>
            <a:tailEnd/>
          </a:ln>
        </p:spPr>
        <p:txBody>
          <a:bodyPr wrap="none">
            <a:prstTxWarp prst="textNoShape">
              <a:avLst/>
            </a:prstTxWarp>
            <a:spAutoFit/>
          </a:bodyPr>
          <a:lstStyle/>
          <a:p>
            <a:pPr algn="ctr"/>
            <a:r>
              <a:rPr lang="fr-CA" sz="2400">
                <a:latin typeface="Times New Roman" charset="0"/>
                <a:ea typeface="굴림" charset="-127"/>
                <a:cs typeface="굴림" charset="-127"/>
              </a:rPr>
              <a:t>v2</a:t>
            </a:r>
          </a:p>
        </p:txBody>
      </p:sp>
      <p:sp>
        <p:nvSpPr>
          <p:cNvPr id="13" name="Oval 11"/>
          <p:cNvSpPr>
            <a:spLocks noChangeArrowheads="1"/>
          </p:cNvSpPr>
          <p:nvPr/>
        </p:nvSpPr>
        <p:spPr bwMode="auto">
          <a:xfrm>
            <a:off x="7254875" y="3295650"/>
            <a:ext cx="457200" cy="381000"/>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4" name="Text Box 12"/>
          <p:cNvSpPr txBox="1">
            <a:spLocks noChangeArrowheads="1"/>
          </p:cNvSpPr>
          <p:nvPr/>
        </p:nvSpPr>
        <p:spPr bwMode="auto">
          <a:xfrm>
            <a:off x="7239000" y="3244850"/>
            <a:ext cx="488950" cy="457200"/>
          </a:xfrm>
          <a:prstGeom prst="rect">
            <a:avLst/>
          </a:prstGeom>
          <a:noFill/>
          <a:ln w="9525">
            <a:noFill/>
            <a:miter lim="800000"/>
            <a:headEnd/>
            <a:tailEnd/>
          </a:ln>
        </p:spPr>
        <p:txBody>
          <a:bodyPr wrap="none">
            <a:prstTxWarp prst="textNoShape">
              <a:avLst/>
            </a:prstTxWarp>
            <a:spAutoFit/>
          </a:bodyPr>
          <a:lstStyle/>
          <a:p>
            <a:pPr algn="ctr"/>
            <a:r>
              <a:rPr lang="fr-CA" sz="2400">
                <a:latin typeface="Times New Roman" charset="0"/>
                <a:ea typeface="굴림" charset="-127"/>
                <a:cs typeface="굴림" charset="-127"/>
              </a:rPr>
              <a:t>v1</a:t>
            </a:r>
          </a:p>
        </p:txBody>
      </p:sp>
      <p:sp>
        <p:nvSpPr>
          <p:cNvPr id="15" name="Oval 13"/>
          <p:cNvSpPr>
            <a:spLocks noChangeArrowheads="1"/>
          </p:cNvSpPr>
          <p:nvPr/>
        </p:nvSpPr>
        <p:spPr bwMode="auto">
          <a:xfrm>
            <a:off x="5959475" y="4246563"/>
            <a:ext cx="457200" cy="379412"/>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6" name="Text Box 14"/>
          <p:cNvSpPr txBox="1">
            <a:spLocks noChangeArrowheads="1"/>
          </p:cNvSpPr>
          <p:nvPr/>
        </p:nvSpPr>
        <p:spPr bwMode="auto">
          <a:xfrm>
            <a:off x="5943600" y="4217988"/>
            <a:ext cx="488950" cy="457200"/>
          </a:xfrm>
          <a:prstGeom prst="rect">
            <a:avLst/>
          </a:prstGeom>
          <a:noFill/>
          <a:ln w="9525">
            <a:noFill/>
            <a:miter lim="800000"/>
            <a:headEnd/>
            <a:tailEnd/>
          </a:ln>
        </p:spPr>
        <p:txBody>
          <a:bodyPr wrap="none">
            <a:prstTxWarp prst="textNoShape">
              <a:avLst/>
            </a:prstTxWarp>
            <a:spAutoFit/>
          </a:bodyPr>
          <a:lstStyle/>
          <a:p>
            <a:pPr algn="ctr"/>
            <a:r>
              <a:rPr lang="fr-CA" sz="2400">
                <a:latin typeface="Times New Roman" charset="0"/>
                <a:ea typeface="굴림" charset="-127"/>
                <a:cs typeface="굴림" charset="-127"/>
              </a:rPr>
              <a:t>v4</a:t>
            </a:r>
          </a:p>
        </p:txBody>
      </p:sp>
      <p:sp>
        <p:nvSpPr>
          <p:cNvPr id="17" name="Oval 15"/>
          <p:cNvSpPr>
            <a:spLocks noChangeArrowheads="1"/>
          </p:cNvSpPr>
          <p:nvPr/>
        </p:nvSpPr>
        <p:spPr bwMode="auto">
          <a:xfrm>
            <a:off x="5937250" y="5434013"/>
            <a:ext cx="457200" cy="379412"/>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8" name="Text Box 16"/>
          <p:cNvSpPr txBox="1">
            <a:spLocks noChangeArrowheads="1"/>
          </p:cNvSpPr>
          <p:nvPr/>
        </p:nvSpPr>
        <p:spPr bwMode="auto">
          <a:xfrm>
            <a:off x="5943600" y="5416550"/>
            <a:ext cx="488950" cy="457200"/>
          </a:xfrm>
          <a:prstGeom prst="rect">
            <a:avLst/>
          </a:prstGeom>
          <a:noFill/>
          <a:ln w="9525">
            <a:noFill/>
            <a:miter lim="800000"/>
            <a:headEnd/>
            <a:tailEnd/>
          </a:ln>
        </p:spPr>
        <p:txBody>
          <a:bodyPr wrap="none">
            <a:prstTxWarp prst="textNoShape">
              <a:avLst/>
            </a:prstTxWarp>
            <a:spAutoFit/>
          </a:bodyPr>
          <a:lstStyle/>
          <a:p>
            <a:pPr algn="ctr"/>
            <a:r>
              <a:rPr lang="fr-CA" sz="2400">
                <a:latin typeface="Times New Roman" charset="0"/>
                <a:ea typeface="굴림" charset="-127"/>
                <a:cs typeface="굴림" charset="-127"/>
              </a:rPr>
              <a:t>v6</a:t>
            </a:r>
          </a:p>
        </p:txBody>
      </p:sp>
      <p:sp>
        <p:nvSpPr>
          <p:cNvPr id="19" name="Oval 17"/>
          <p:cNvSpPr>
            <a:spLocks noChangeArrowheads="1"/>
          </p:cNvSpPr>
          <p:nvPr/>
        </p:nvSpPr>
        <p:spPr bwMode="auto">
          <a:xfrm>
            <a:off x="7232650" y="4292600"/>
            <a:ext cx="457200" cy="381000"/>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20" name="Text Box 18"/>
          <p:cNvSpPr txBox="1">
            <a:spLocks noChangeArrowheads="1"/>
          </p:cNvSpPr>
          <p:nvPr/>
        </p:nvSpPr>
        <p:spPr bwMode="auto">
          <a:xfrm>
            <a:off x="7239000" y="4292600"/>
            <a:ext cx="488950" cy="457200"/>
          </a:xfrm>
          <a:prstGeom prst="rect">
            <a:avLst/>
          </a:prstGeom>
          <a:noFill/>
          <a:ln w="9525">
            <a:noFill/>
            <a:miter lim="800000"/>
            <a:headEnd/>
            <a:tailEnd/>
          </a:ln>
        </p:spPr>
        <p:txBody>
          <a:bodyPr wrap="none">
            <a:prstTxWarp prst="textNoShape">
              <a:avLst/>
            </a:prstTxWarp>
            <a:spAutoFit/>
          </a:bodyPr>
          <a:lstStyle/>
          <a:p>
            <a:pPr algn="ctr"/>
            <a:r>
              <a:rPr lang="fr-CA" sz="2400">
                <a:latin typeface="Times New Roman" charset="0"/>
                <a:ea typeface="굴림" charset="-127"/>
                <a:cs typeface="굴림" charset="-127"/>
              </a:rPr>
              <a:t>v5</a:t>
            </a:r>
          </a:p>
        </p:txBody>
      </p:sp>
      <p:sp>
        <p:nvSpPr>
          <p:cNvPr id="21" name="Line 19"/>
          <p:cNvSpPr>
            <a:spLocks noChangeShapeType="1"/>
          </p:cNvSpPr>
          <p:nvPr/>
        </p:nvSpPr>
        <p:spPr bwMode="auto">
          <a:xfrm flipH="1">
            <a:off x="6172200" y="2536825"/>
            <a:ext cx="15875" cy="70802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2" name="Line 20"/>
          <p:cNvSpPr>
            <a:spLocks noChangeShapeType="1"/>
          </p:cNvSpPr>
          <p:nvPr/>
        </p:nvSpPr>
        <p:spPr bwMode="auto">
          <a:xfrm>
            <a:off x="6416675" y="2441575"/>
            <a:ext cx="914400" cy="85407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3" name="Line 21"/>
          <p:cNvSpPr>
            <a:spLocks noChangeShapeType="1"/>
          </p:cNvSpPr>
          <p:nvPr/>
        </p:nvSpPr>
        <p:spPr bwMode="auto">
          <a:xfrm flipH="1">
            <a:off x="5349875" y="2441575"/>
            <a:ext cx="609600" cy="76041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4" name="Line 22"/>
          <p:cNvSpPr>
            <a:spLocks noChangeShapeType="1"/>
          </p:cNvSpPr>
          <p:nvPr/>
        </p:nvSpPr>
        <p:spPr bwMode="auto">
          <a:xfrm>
            <a:off x="5502275" y="3486150"/>
            <a:ext cx="457200" cy="158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5" name="Line 23"/>
          <p:cNvSpPr>
            <a:spLocks noChangeShapeType="1"/>
          </p:cNvSpPr>
          <p:nvPr/>
        </p:nvSpPr>
        <p:spPr bwMode="auto">
          <a:xfrm>
            <a:off x="5273675" y="3676650"/>
            <a:ext cx="685800" cy="66516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6" name="Line 24"/>
          <p:cNvSpPr>
            <a:spLocks noChangeShapeType="1"/>
          </p:cNvSpPr>
          <p:nvPr/>
        </p:nvSpPr>
        <p:spPr bwMode="auto">
          <a:xfrm>
            <a:off x="6172200" y="3619500"/>
            <a:ext cx="17463" cy="53181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7" name="Line 25"/>
          <p:cNvSpPr>
            <a:spLocks noChangeShapeType="1"/>
          </p:cNvSpPr>
          <p:nvPr/>
        </p:nvSpPr>
        <p:spPr bwMode="auto">
          <a:xfrm>
            <a:off x="6188075" y="4625975"/>
            <a:ext cx="1588" cy="75882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8" name="Line 26"/>
          <p:cNvSpPr>
            <a:spLocks noChangeShapeType="1"/>
          </p:cNvSpPr>
          <p:nvPr/>
        </p:nvSpPr>
        <p:spPr bwMode="auto">
          <a:xfrm>
            <a:off x="7483475" y="3676650"/>
            <a:ext cx="1588" cy="56991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9" name="Line 27"/>
          <p:cNvSpPr>
            <a:spLocks noChangeShapeType="1"/>
          </p:cNvSpPr>
          <p:nvPr/>
        </p:nvSpPr>
        <p:spPr bwMode="auto">
          <a:xfrm flipH="1">
            <a:off x="6416675" y="4592638"/>
            <a:ext cx="898525" cy="887412"/>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30" name="Text Box 29"/>
          <p:cNvSpPr txBox="1">
            <a:spLocks noChangeArrowheads="1"/>
          </p:cNvSpPr>
          <p:nvPr/>
        </p:nvSpPr>
        <p:spPr bwMode="auto">
          <a:xfrm>
            <a:off x="5476875" y="2319338"/>
            <a:ext cx="336550" cy="457200"/>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latin typeface="Times New Roman" charset="0"/>
                <a:ea typeface="굴림" charset="-127"/>
                <a:cs typeface="굴림" charset="-127"/>
              </a:rPr>
              <a:t>2</a:t>
            </a:r>
          </a:p>
        </p:txBody>
      </p:sp>
      <p:sp>
        <p:nvSpPr>
          <p:cNvPr id="31" name="Text Box 30"/>
          <p:cNvSpPr txBox="1">
            <a:spLocks noChangeArrowheads="1"/>
          </p:cNvSpPr>
          <p:nvPr/>
        </p:nvSpPr>
        <p:spPr bwMode="auto">
          <a:xfrm>
            <a:off x="6705600" y="2420938"/>
            <a:ext cx="336550" cy="457200"/>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latin typeface="Times New Roman" charset="0"/>
                <a:ea typeface="굴림" charset="-127"/>
                <a:cs typeface="굴림" charset="-127"/>
              </a:rPr>
              <a:t>3</a:t>
            </a:r>
          </a:p>
        </p:txBody>
      </p:sp>
      <p:sp>
        <p:nvSpPr>
          <p:cNvPr id="32" name="Text Box 31"/>
          <p:cNvSpPr txBox="1">
            <a:spLocks noChangeArrowheads="1"/>
          </p:cNvSpPr>
          <p:nvPr/>
        </p:nvSpPr>
        <p:spPr bwMode="auto">
          <a:xfrm>
            <a:off x="5553075" y="2984500"/>
            <a:ext cx="336550" cy="455613"/>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latin typeface="Times New Roman" charset="0"/>
                <a:ea typeface="굴림" charset="-127"/>
                <a:cs typeface="굴림" charset="-127"/>
              </a:rPr>
              <a:t>1</a:t>
            </a:r>
          </a:p>
        </p:txBody>
      </p:sp>
      <p:sp>
        <p:nvSpPr>
          <p:cNvPr id="33" name="Text Box 32"/>
          <p:cNvSpPr txBox="1">
            <a:spLocks noChangeArrowheads="1"/>
          </p:cNvSpPr>
          <p:nvPr/>
        </p:nvSpPr>
        <p:spPr bwMode="auto">
          <a:xfrm>
            <a:off x="5476875" y="3556000"/>
            <a:ext cx="336550" cy="457200"/>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latin typeface="Times New Roman" charset="0"/>
                <a:ea typeface="굴림" charset="-127"/>
                <a:cs typeface="굴림" charset="-127"/>
              </a:rPr>
              <a:t>1</a:t>
            </a:r>
          </a:p>
        </p:txBody>
      </p:sp>
      <p:sp>
        <p:nvSpPr>
          <p:cNvPr id="34" name="Text Box 33"/>
          <p:cNvSpPr txBox="1">
            <a:spLocks noChangeArrowheads="1"/>
          </p:cNvSpPr>
          <p:nvPr/>
        </p:nvSpPr>
        <p:spPr bwMode="auto">
          <a:xfrm>
            <a:off x="7458075" y="3556000"/>
            <a:ext cx="336550" cy="457200"/>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latin typeface="Times New Roman" charset="0"/>
                <a:ea typeface="굴림" charset="-127"/>
                <a:cs typeface="굴림" charset="-127"/>
              </a:rPr>
              <a:t>7</a:t>
            </a:r>
          </a:p>
        </p:txBody>
      </p:sp>
      <p:sp>
        <p:nvSpPr>
          <p:cNvPr id="35" name="Text Box 34"/>
          <p:cNvSpPr txBox="1">
            <a:spLocks noChangeArrowheads="1"/>
          </p:cNvSpPr>
          <p:nvPr/>
        </p:nvSpPr>
        <p:spPr bwMode="auto">
          <a:xfrm>
            <a:off x="6156325" y="3644900"/>
            <a:ext cx="336550" cy="457200"/>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latin typeface="Times New Roman" charset="0"/>
                <a:ea typeface="굴림" charset="-127"/>
                <a:cs typeface="굴림" charset="-127"/>
              </a:rPr>
              <a:t>2</a:t>
            </a:r>
          </a:p>
        </p:txBody>
      </p:sp>
      <p:sp>
        <p:nvSpPr>
          <p:cNvPr id="36" name="Text Box 35"/>
          <p:cNvSpPr txBox="1">
            <a:spLocks noChangeArrowheads="1"/>
          </p:cNvSpPr>
          <p:nvPr/>
        </p:nvSpPr>
        <p:spPr bwMode="auto">
          <a:xfrm>
            <a:off x="6162675" y="4600575"/>
            <a:ext cx="336550" cy="457200"/>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latin typeface="Times New Roman" charset="0"/>
                <a:ea typeface="굴림" charset="-127"/>
                <a:cs typeface="굴림" charset="-127"/>
              </a:rPr>
              <a:t>4</a:t>
            </a:r>
          </a:p>
        </p:txBody>
      </p:sp>
      <p:sp>
        <p:nvSpPr>
          <p:cNvPr id="37" name="Text Box 36"/>
          <p:cNvSpPr txBox="1">
            <a:spLocks noChangeArrowheads="1"/>
          </p:cNvSpPr>
          <p:nvPr/>
        </p:nvSpPr>
        <p:spPr bwMode="auto">
          <a:xfrm>
            <a:off x="6772275" y="4884738"/>
            <a:ext cx="336550" cy="457200"/>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latin typeface="Times New Roman" charset="0"/>
                <a:ea typeface="굴림" charset="-127"/>
                <a:cs typeface="굴림" charset="-127"/>
              </a:rPr>
              <a:t>4</a:t>
            </a:r>
          </a:p>
        </p:txBody>
      </p:sp>
      <p:sp>
        <p:nvSpPr>
          <p:cNvPr id="38" name="Text Box 37"/>
          <p:cNvSpPr txBox="1">
            <a:spLocks noChangeArrowheads="1"/>
          </p:cNvSpPr>
          <p:nvPr/>
        </p:nvSpPr>
        <p:spPr bwMode="auto">
          <a:xfrm>
            <a:off x="6162675" y="2511425"/>
            <a:ext cx="336550" cy="457200"/>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latin typeface="Times New Roman" charset="0"/>
                <a:ea typeface="굴림" charset="-127"/>
                <a:cs typeface="굴림" charset="-127"/>
              </a:rPr>
              <a:t>4</a:t>
            </a:r>
          </a:p>
        </p:txBody>
      </p:sp>
      <p:sp>
        <p:nvSpPr>
          <p:cNvPr id="39" name="Text Box 38"/>
          <p:cNvSpPr txBox="1">
            <a:spLocks noChangeArrowheads="1"/>
          </p:cNvSpPr>
          <p:nvPr/>
        </p:nvSpPr>
        <p:spPr bwMode="auto">
          <a:xfrm>
            <a:off x="6797675" y="1589088"/>
            <a:ext cx="184150" cy="457200"/>
          </a:xfrm>
          <a:prstGeom prst="rect">
            <a:avLst/>
          </a:prstGeom>
          <a:noFill/>
          <a:ln w="9525">
            <a:noFill/>
            <a:miter lim="800000"/>
            <a:headEnd/>
            <a:tailEnd/>
          </a:ln>
        </p:spPr>
        <p:txBody>
          <a:bodyPr wrap="none">
            <a:prstTxWarp prst="textNoShape">
              <a:avLst/>
            </a:prstTxWarp>
            <a:spAutoFit/>
          </a:bodyPr>
          <a:lstStyle/>
          <a:p>
            <a:pPr algn="ctr"/>
            <a:endParaRPr lang="fr-CA" sz="2400">
              <a:latin typeface="Times New Roman" charset="0"/>
              <a:ea typeface="굴림" charset="-127"/>
              <a:cs typeface="굴림" charset="-127"/>
            </a:endParaRPr>
          </a:p>
        </p:txBody>
      </p:sp>
      <p:sp>
        <p:nvSpPr>
          <p:cNvPr id="40" name="Text Box 39"/>
          <p:cNvSpPr txBox="1">
            <a:spLocks noChangeArrowheads="1"/>
          </p:cNvSpPr>
          <p:nvPr/>
        </p:nvSpPr>
        <p:spPr bwMode="auto">
          <a:xfrm>
            <a:off x="609600" y="1347788"/>
            <a:ext cx="3657600" cy="2225675"/>
          </a:xfrm>
          <a:prstGeom prst="rect">
            <a:avLst/>
          </a:prstGeom>
          <a:noFill/>
          <a:ln w="9525">
            <a:noFill/>
            <a:miter lim="800000"/>
            <a:headEnd/>
            <a:tailEnd/>
          </a:ln>
        </p:spPr>
        <p:txBody>
          <a:bodyPr>
            <a:prstTxWarp prst="textNoShape">
              <a:avLst/>
            </a:prstTxWarp>
            <a:spAutoFit/>
          </a:bodyPr>
          <a:lstStyle/>
          <a:p>
            <a:r>
              <a:rPr lang="fr-CA" sz="2000" b="1" u="sng">
                <a:latin typeface="Times New Roman" charset="0"/>
                <a:ea typeface="굴림" charset="-127"/>
                <a:cs typeface="굴림" charset="-127"/>
              </a:rPr>
              <a:t>Domaine :</a:t>
            </a:r>
          </a:p>
          <a:p>
            <a:endParaRPr lang="fr-CA" sz="2000">
              <a:latin typeface="Times New Roman" charset="0"/>
              <a:ea typeface="굴림" charset="-127"/>
              <a:cs typeface="굴림" charset="-127"/>
            </a:endParaRPr>
          </a:p>
          <a:p>
            <a:r>
              <a:rPr lang="fr-CA" sz="2000">
                <a:latin typeface="Times New Roman" charset="0"/>
                <a:ea typeface="굴림" charset="-127"/>
                <a:cs typeface="굴림" charset="-127"/>
              </a:rPr>
              <a:t>Routes entre les villes</a:t>
            </a:r>
          </a:p>
          <a:p>
            <a:endParaRPr lang="fr-CA" sz="2000">
              <a:latin typeface="Times New Roman" charset="0"/>
              <a:ea typeface="굴림" charset="-127"/>
              <a:cs typeface="굴림" charset="-127"/>
            </a:endParaRPr>
          </a:p>
          <a:p>
            <a:r>
              <a:rPr lang="fr-CA" sz="2000" i="1">
                <a:solidFill>
                  <a:srgbClr val="000066"/>
                </a:solidFill>
                <a:latin typeface="Times New Roman" charset="0"/>
                <a:ea typeface="굴림" charset="-127"/>
                <a:cs typeface="굴림" charset="-127"/>
              </a:rPr>
              <a:t>transitions(v0):</a:t>
            </a:r>
          </a:p>
          <a:p>
            <a:r>
              <a:rPr lang="fr-CA" sz="2000">
                <a:solidFill>
                  <a:srgbClr val="000066"/>
                </a:solidFill>
                <a:latin typeface="Times New Roman" charset="0"/>
                <a:ea typeface="굴림" charset="-127"/>
                <a:cs typeface="굴림" charset="-127"/>
              </a:rPr>
              <a:t>  ((2,v3), (4,v2), (3, v1))</a:t>
            </a:r>
          </a:p>
          <a:p>
            <a:endParaRPr lang="fr-CA" sz="2000">
              <a:solidFill>
                <a:srgbClr val="000066"/>
              </a:solidFill>
              <a:latin typeface="Times New Roman" charset="0"/>
              <a:ea typeface="굴림" charset="-127"/>
              <a:cs typeface="굴림" charset="-127"/>
            </a:endParaRPr>
          </a:p>
        </p:txBody>
      </p:sp>
      <p:sp>
        <p:nvSpPr>
          <p:cNvPr id="41" name="Text Box 40"/>
          <p:cNvSpPr txBox="1">
            <a:spLocks noChangeArrowheads="1"/>
          </p:cNvSpPr>
          <p:nvPr/>
        </p:nvSpPr>
        <p:spPr bwMode="auto">
          <a:xfrm>
            <a:off x="457200" y="3686175"/>
            <a:ext cx="4038600" cy="2246313"/>
          </a:xfrm>
          <a:prstGeom prst="rect">
            <a:avLst/>
          </a:prstGeom>
          <a:noFill/>
          <a:ln w="9525">
            <a:noFill/>
            <a:miter lim="800000"/>
            <a:headEnd/>
            <a:tailEnd/>
          </a:ln>
        </p:spPr>
        <p:txBody>
          <a:bodyPr>
            <a:prstTxWarp prst="textNoShape">
              <a:avLst/>
            </a:prstTxWarp>
            <a:spAutoFit/>
          </a:bodyPr>
          <a:lstStyle/>
          <a:p>
            <a:r>
              <a:rPr lang="fr-CA" sz="2000" b="1" u="sng">
                <a:latin typeface="Times New Roman" charset="0"/>
                <a:ea typeface="굴림" charset="-127"/>
                <a:cs typeface="굴림" charset="-127"/>
              </a:rPr>
              <a:t>Problème posé (initNode, goal):</a:t>
            </a:r>
          </a:p>
          <a:p>
            <a:endParaRPr lang="fr-CA" sz="2000" b="1" u="sng">
              <a:latin typeface="Times New Roman" charset="0"/>
              <a:ea typeface="굴림" charset="-127"/>
              <a:cs typeface="굴림" charset="-127"/>
            </a:endParaRPr>
          </a:p>
          <a:p>
            <a:r>
              <a:rPr lang="fr-CA" sz="2000">
                <a:latin typeface="Times New Roman" charset="0"/>
                <a:ea typeface="굴림" charset="-127"/>
                <a:cs typeface="굴림" charset="-127"/>
              </a:rPr>
              <a:t>v0: ville de départ (état initial)</a:t>
            </a:r>
          </a:p>
          <a:p>
            <a:r>
              <a:rPr lang="fr-CA" sz="2000">
                <a:latin typeface="Times New Roman" charset="0"/>
                <a:ea typeface="굴림" charset="-127"/>
                <a:cs typeface="굴림" charset="-127"/>
              </a:rPr>
              <a:t>v6: destination (but)</a:t>
            </a:r>
          </a:p>
          <a:p>
            <a:endParaRPr lang="fr-CA" sz="2000">
              <a:latin typeface="Times New Roman" charset="0"/>
              <a:ea typeface="굴림" charset="-127"/>
              <a:cs typeface="굴림" charset="-127"/>
            </a:endParaRPr>
          </a:p>
          <a:p>
            <a:r>
              <a:rPr lang="fr-CA" sz="2000">
                <a:latin typeface="Times New Roman" charset="0"/>
                <a:ea typeface="굴림" charset="-127"/>
                <a:cs typeface="굴림" charset="-127"/>
              </a:rPr>
              <a:t>En d’autres termes:</a:t>
            </a:r>
          </a:p>
          <a:p>
            <a:r>
              <a:rPr lang="fr-CA">
                <a:solidFill>
                  <a:srgbClr val="000066"/>
                </a:solidFill>
              </a:rPr>
              <a:t>    goal(v): vrai si v=v6</a:t>
            </a:r>
            <a:endParaRPr lang="fr-CA" sz="2000">
              <a:latin typeface="Times New Roman" charset="0"/>
              <a:ea typeface="굴림" charset="-127"/>
              <a:cs typeface="굴림" charset="-127"/>
            </a:endParaRPr>
          </a:p>
        </p:txBody>
      </p:sp>
      <p:sp>
        <p:nvSpPr>
          <p:cNvPr id="42" name="Espace réservé de la date 41"/>
          <p:cNvSpPr>
            <a:spLocks noGrp="1"/>
          </p:cNvSpPr>
          <p:nvPr>
            <p:ph type="dt" sz="half" idx="10"/>
          </p:nvPr>
        </p:nvSpPr>
        <p:spPr/>
        <p:txBody>
          <a:bodyPr/>
          <a:lstStyle/>
          <a:p>
            <a:r>
              <a:rPr lang="fr-CA" smtClean="0"/>
              <a:t>IFT615 - Été 2011</a:t>
            </a:r>
            <a:endParaRPr lang="fr-CA"/>
          </a:p>
        </p:txBody>
      </p:sp>
      <p:sp>
        <p:nvSpPr>
          <p:cNvPr id="43" name="Espace réservé du numéro de diapositive 42"/>
          <p:cNvSpPr>
            <a:spLocks noGrp="1"/>
          </p:cNvSpPr>
          <p:nvPr>
            <p:ph type="sldNum" sz="quarter" idx="12"/>
          </p:nvPr>
        </p:nvSpPr>
        <p:spPr/>
        <p:txBody>
          <a:bodyPr/>
          <a:lstStyle/>
          <a:p>
            <a:fld id="{6955B7EA-E0F1-9E45-AF6A-7A9BD82D9F1F}" type="slidenum">
              <a:rPr lang="fr-CA" smtClean="0"/>
              <a:pPr/>
              <a:t>15</a:t>
            </a:fld>
            <a:endParaRPr lang="fr-CA"/>
          </a:p>
        </p:txBody>
      </p:sp>
      <p:sp>
        <p:nvSpPr>
          <p:cNvPr id="44" name="Espace réservé du pied de page 43"/>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dirty="0" smtClean="0"/>
              <a:t>Rappel sur les algorithmes de recherche dans des graphes</a:t>
            </a:r>
            <a:endParaRPr lang="fr-CA" dirty="0"/>
          </a:p>
        </p:txBody>
      </p:sp>
      <p:sp>
        <p:nvSpPr>
          <p:cNvPr id="3" name="Espace réservé du contenu 2"/>
          <p:cNvSpPr>
            <a:spLocks noGrp="1"/>
          </p:cNvSpPr>
          <p:nvPr>
            <p:ph idx="1"/>
          </p:nvPr>
        </p:nvSpPr>
        <p:spPr/>
        <p:txBody>
          <a:bodyPr>
            <a:normAutofit fontScale="92500" lnSpcReduction="20000"/>
          </a:bodyPr>
          <a:lstStyle/>
          <a:p>
            <a:r>
              <a:rPr lang="fr-CA" dirty="0" smtClean="0"/>
              <a:t>Recherche meilleur immédiat en premier (</a:t>
            </a:r>
            <a:r>
              <a:rPr lang="fr-CA" dirty="0" err="1" smtClean="0"/>
              <a:t>Greedy</a:t>
            </a:r>
            <a:r>
              <a:rPr lang="fr-CA" dirty="0" smtClean="0"/>
              <a:t> </a:t>
            </a:r>
            <a:r>
              <a:rPr lang="fr-CA" dirty="0" err="1" smtClean="0"/>
              <a:t>Best-First-Search</a:t>
            </a:r>
            <a:r>
              <a:rPr lang="fr-CA" dirty="0" smtClean="0"/>
              <a:t>)</a:t>
            </a:r>
          </a:p>
          <a:p>
            <a:pPr lvl="1"/>
            <a:r>
              <a:rPr lang="fr-CA" dirty="0" smtClean="0"/>
              <a:t>Attention: certains auteurs utilisent le terme </a:t>
            </a:r>
            <a:r>
              <a:rPr lang="fr-CA" dirty="0" err="1" smtClean="0"/>
              <a:t>Best-First-Search</a:t>
            </a:r>
            <a:r>
              <a:rPr lang="fr-CA" dirty="0" smtClean="0"/>
              <a:t> pour désigner </a:t>
            </a:r>
            <a:r>
              <a:rPr lang="fr-CA" dirty="0" err="1" smtClean="0"/>
              <a:t>Greedy</a:t>
            </a:r>
            <a:r>
              <a:rPr lang="fr-CA" dirty="0" smtClean="0"/>
              <a:t> </a:t>
            </a:r>
            <a:r>
              <a:rPr lang="fr-CA" dirty="0" err="1" smtClean="0"/>
              <a:t>Best-First-Search</a:t>
            </a:r>
            <a:r>
              <a:rPr lang="fr-CA" dirty="0" smtClean="0"/>
              <a:t>.</a:t>
            </a:r>
          </a:p>
          <a:p>
            <a:pPr lvl="1"/>
            <a:r>
              <a:rPr lang="fr-CA" dirty="0" smtClean="0"/>
              <a:t>Les deux algorithmes sont très différents !</a:t>
            </a:r>
          </a:p>
          <a:p>
            <a:r>
              <a:rPr lang="fr-CA" dirty="0" smtClean="0"/>
              <a:t>Recherche en profondeur (</a:t>
            </a:r>
            <a:r>
              <a:rPr lang="fr-CA" dirty="0" err="1" smtClean="0"/>
              <a:t>Depth-First-Search</a:t>
            </a:r>
            <a:r>
              <a:rPr lang="fr-CA" dirty="0" smtClean="0"/>
              <a:t>)</a:t>
            </a:r>
          </a:p>
          <a:p>
            <a:r>
              <a:rPr lang="fr-CA" dirty="0" smtClean="0"/>
              <a:t>Recherche en largeur (</a:t>
            </a:r>
            <a:r>
              <a:rPr lang="fr-CA" dirty="0" err="1" smtClean="0"/>
              <a:t>Breadth-First-Search</a:t>
            </a:r>
            <a:r>
              <a:rPr lang="fr-CA" dirty="0" smtClean="0"/>
              <a:t>)</a:t>
            </a:r>
          </a:p>
          <a:p>
            <a:r>
              <a:rPr lang="fr-CA" dirty="0" smtClean="0"/>
              <a:t>Algorithme de </a:t>
            </a:r>
            <a:r>
              <a:rPr lang="fr-CA" dirty="0" err="1" smtClean="0"/>
              <a:t>Dijkstra</a:t>
            </a:r>
            <a:endParaRPr lang="fr-CA" dirty="0" smtClean="0"/>
          </a:p>
          <a:p>
            <a:r>
              <a:rPr lang="fr-CA" dirty="0" smtClean="0"/>
              <a:t>Algorithme de Floyd</a:t>
            </a:r>
          </a:p>
          <a:p>
            <a:r>
              <a:rPr lang="fr-CA" dirty="0" smtClean="0"/>
              <a:t>Recherche heuristiques (A*)</a:t>
            </a:r>
          </a:p>
          <a:p>
            <a:pPr lvl="1"/>
            <a:endParaRPr lang="fr-CA" dirty="0"/>
          </a:p>
        </p:txBody>
      </p:sp>
      <p:sp>
        <p:nvSpPr>
          <p:cNvPr id="5" name="Espace réservé de la date 4"/>
          <p:cNvSpPr>
            <a:spLocks noGrp="1"/>
          </p:cNvSpPr>
          <p:nvPr>
            <p:ph type="dt" sz="half" idx="10"/>
          </p:nvPr>
        </p:nvSpPr>
        <p:spPr/>
        <p:txBody>
          <a:bodyPr/>
          <a:lstStyle/>
          <a:p>
            <a:r>
              <a:rPr lang="fr-CA" smtClean="0"/>
              <a:t>IFT615 - Été 2011</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16</a:t>
            </a:fld>
            <a:endParaRPr lang="fr-CA"/>
          </a:p>
        </p:txBody>
      </p:sp>
      <p:sp>
        <p:nvSpPr>
          <p:cNvPr id="7" name="Espace réservé du pied de page 6"/>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CA" dirty="0" smtClean="0"/>
              <a:t>Algorithme A*</a:t>
            </a:r>
            <a:endParaRPr lang="fr-CA" dirty="0"/>
          </a:p>
        </p:txBody>
      </p:sp>
      <p:sp>
        <p:nvSpPr>
          <p:cNvPr id="6" name="Espace réservé du texte 5"/>
          <p:cNvSpPr>
            <a:spLocks noGrp="1"/>
          </p:cNvSpPr>
          <p:nvPr>
            <p:ph type="body" idx="1"/>
          </p:nvPr>
        </p:nvSpPr>
        <p:spPr/>
        <p:txBody>
          <a:bodyPr/>
          <a:lstStyle/>
          <a:p>
            <a:endParaRPr lang="fr-CA"/>
          </a:p>
        </p:txBody>
      </p:sp>
      <p:sp>
        <p:nvSpPr>
          <p:cNvPr id="7" name="Espace réservé de la date 6"/>
          <p:cNvSpPr>
            <a:spLocks noGrp="1"/>
          </p:cNvSpPr>
          <p:nvPr>
            <p:ph type="dt" sz="half" idx="10"/>
          </p:nvPr>
        </p:nvSpPr>
        <p:spPr/>
        <p:txBody>
          <a:bodyPr/>
          <a:lstStyle/>
          <a:p>
            <a:r>
              <a:rPr lang="fr-CA" smtClean="0"/>
              <a:t>IFT615 - Été 2011</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17</a:t>
            </a:fld>
            <a:endParaRPr lang="fr-CA"/>
          </a:p>
        </p:txBody>
      </p:sp>
      <p:sp>
        <p:nvSpPr>
          <p:cNvPr id="9" name="Espace réservé du pied de page 8"/>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62963"/>
            <a:ext cx="8229600" cy="978437"/>
          </a:xfrm>
        </p:spPr>
        <p:txBody>
          <a:bodyPr/>
          <a:lstStyle/>
          <a:p>
            <a:r>
              <a:rPr lang="fr-CA" dirty="0" smtClean="0"/>
              <a:t>Algorithme A*</a:t>
            </a:r>
            <a:endParaRPr lang="fr-CA" dirty="0"/>
          </a:p>
        </p:txBody>
      </p:sp>
      <p:sp>
        <p:nvSpPr>
          <p:cNvPr id="3" name="Espace réservé du contenu 2"/>
          <p:cNvSpPr>
            <a:spLocks noGrp="1"/>
          </p:cNvSpPr>
          <p:nvPr>
            <p:ph idx="1"/>
          </p:nvPr>
        </p:nvSpPr>
        <p:spPr>
          <a:xfrm>
            <a:off x="457200" y="931334"/>
            <a:ext cx="8229600" cy="5194830"/>
          </a:xfrm>
        </p:spPr>
        <p:txBody>
          <a:bodyPr>
            <a:normAutofit fontScale="85000" lnSpcReduction="20000"/>
          </a:bodyPr>
          <a:lstStyle/>
          <a:p>
            <a:r>
              <a:rPr lang="fr-FR" dirty="0" smtClean="0"/>
              <a:t>A* est une extension de l’algorithme de </a:t>
            </a:r>
            <a:r>
              <a:rPr lang="fr-FR" dirty="0" err="1" smtClean="0"/>
              <a:t>Dijkstra</a:t>
            </a:r>
            <a:r>
              <a:rPr lang="fr-FR" dirty="0" smtClean="0"/>
              <a:t> utilisé pour trouver un chemin optimal dans un graphe.</a:t>
            </a:r>
          </a:p>
          <a:p>
            <a:pPr lvl="1"/>
            <a:r>
              <a:rPr lang="fr-FR" dirty="0" smtClean="0"/>
              <a:t>Par l’ajout des heuristiques.</a:t>
            </a:r>
          </a:p>
          <a:p>
            <a:r>
              <a:rPr lang="fr-FR" dirty="0" smtClean="0"/>
              <a:t>Une heuristique est une fonction d’estimation du coût entre un nœud d’un graphe et le but (le nœud à atteindre).</a:t>
            </a:r>
          </a:p>
          <a:p>
            <a:r>
              <a:rPr lang="fr-FR" dirty="0" smtClean="0"/>
              <a:t>Les heuristiques sont à la base de beaucoup de travaux en IA:</a:t>
            </a:r>
          </a:p>
          <a:p>
            <a:pPr lvl="1"/>
            <a:r>
              <a:rPr lang="fr-FR" dirty="0" smtClean="0"/>
              <a:t>Recherche de meilleurs heuristiques</a:t>
            </a:r>
          </a:p>
          <a:p>
            <a:pPr lvl="1"/>
            <a:r>
              <a:rPr lang="fr-FR" dirty="0" smtClean="0"/>
              <a:t>Apprentissage automatique d’heuristiques</a:t>
            </a:r>
          </a:p>
          <a:p>
            <a:r>
              <a:rPr lang="fr-FR" dirty="0" smtClean="0"/>
              <a:t>Pour décrire A*, il est pratique de décrire un algorithme générique très simple, dont A* est un cas particulier.</a:t>
            </a:r>
          </a:p>
          <a:p>
            <a:endParaRPr lang="fr-CA" dirty="0"/>
          </a:p>
        </p:txBody>
      </p:sp>
      <p:sp>
        <p:nvSpPr>
          <p:cNvPr id="5" name="Espace réservé de la date 4"/>
          <p:cNvSpPr>
            <a:spLocks noGrp="1"/>
          </p:cNvSpPr>
          <p:nvPr>
            <p:ph type="dt" sz="half" idx="10"/>
          </p:nvPr>
        </p:nvSpPr>
        <p:spPr/>
        <p:txBody>
          <a:bodyPr/>
          <a:lstStyle/>
          <a:p>
            <a:r>
              <a:rPr lang="fr-CA" smtClean="0"/>
              <a:t>IFT615 - Été 2011</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18</a:t>
            </a:fld>
            <a:endParaRPr lang="fr-CA"/>
          </a:p>
        </p:txBody>
      </p:sp>
      <p:sp>
        <p:nvSpPr>
          <p:cNvPr id="7" name="Espace réservé du pied de page 6"/>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dirty="0" smtClean="0"/>
              <a:t>Variables importantes : </a:t>
            </a:r>
            <a:r>
              <a:rPr lang="fr-CA" i="1" dirty="0" smtClean="0"/>
              <a:t>open</a:t>
            </a:r>
            <a:r>
              <a:rPr lang="fr-CA" dirty="0" smtClean="0"/>
              <a:t> et </a:t>
            </a:r>
            <a:r>
              <a:rPr lang="fr-CA" i="1" dirty="0" err="1" smtClean="0"/>
              <a:t>closed</a:t>
            </a:r>
            <a:endParaRPr lang="fr-CA" i="1" dirty="0"/>
          </a:p>
        </p:txBody>
      </p:sp>
      <p:sp>
        <p:nvSpPr>
          <p:cNvPr id="3" name="Espace réservé du contenu 2"/>
          <p:cNvSpPr>
            <a:spLocks noGrp="1"/>
          </p:cNvSpPr>
          <p:nvPr>
            <p:ph idx="1"/>
          </p:nvPr>
        </p:nvSpPr>
        <p:spPr/>
        <p:txBody>
          <a:bodyPr/>
          <a:lstStyle/>
          <a:p>
            <a:pPr>
              <a:lnSpc>
                <a:spcPct val="130000"/>
              </a:lnSpc>
            </a:pPr>
            <a:r>
              <a:rPr lang="fr-CA" altLang="ko-KR" i="1" dirty="0" smtClean="0">
                <a:solidFill>
                  <a:srgbClr val="000066"/>
                </a:solidFill>
                <a:ea typeface="굴림" charset="-127"/>
                <a:cs typeface="굴림" charset="-127"/>
              </a:rPr>
              <a:t>Open</a:t>
            </a:r>
            <a:r>
              <a:rPr lang="fr-CA" altLang="ko-KR" i="1" dirty="0" smtClean="0">
                <a:solidFill>
                  <a:srgbClr val="800000"/>
                </a:solidFill>
                <a:ea typeface="굴림" charset="-127"/>
                <a:cs typeface="굴림" charset="-127"/>
              </a:rPr>
              <a:t> </a:t>
            </a:r>
            <a:r>
              <a:rPr lang="fr-CA" altLang="ko-KR" dirty="0" smtClean="0">
                <a:ea typeface="굴림" charset="-127"/>
                <a:cs typeface="굴림" charset="-127"/>
              </a:rPr>
              <a:t>contient les nœuds non encore traités, c’est à dire à la frontière de la partie du graphe explorée jusque là.</a:t>
            </a:r>
          </a:p>
          <a:p>
            <a:pPr>
              <a:lnSpc>
                <a:spcPct val="130000"/>
              </a:lnSpc>
            </a:pPr>
            <a:r>
              <a:rPr lang="fr-CA" altLang="ko-KR" i="1" dirty="0" err="1" smtClean="0">
                <a:solidFill>
                  <a:srgbClr val="000066"/>
                </a:solidFill>
                <a:ea typeface="굴림" charset="-127"/>
                <a:cs typeface="굴림" charset="-127"/>
              </a:rPr>
              <a:t>Closed</a:t>
            </a:r>
            <a:r>
              <a:rPr lang="fr-CA" altLang="ko-KR" i="1" dirty="0" smtClean="0">
                <a:solidFill>
                  <a:srgbClr val="800000"/>
                </a:solidFill>
                <a:ea typeface="굴림" charset="-127"/>
                <a:cs typeface="굴림" charset="-127"/>
              </a:rPr>
              <a:t> </a:t>
            </a:r>
            <a:r>
              <a:rPr lang="fr-CA" altLang="ko-KR" dirty="0" smtClean="0">
                <a:ea typeface="굴림" charset="-127"/>
                <a:cs typeface="굴림" charset="-127"/>
              </a:rPr>
              <a:t>contient les nœuds déjà traités, c’est à dire à l’intérieur de la frontière délimitée par </a:t>
            </a:r>
            <a:r>
              <a:rPr lang="fr-CA" altLang="ko-KR" i="1" dirty="0" smtClean="0">
                <a:ea typeface="굴림" charset="-127"/>
                <a:cs typeface="굴림" charset="-127"/>
              </a:rPr>
              <a:t>open</a:t>
            </a:r>
            <a:r>
              <a:rPr lang="fr-CA" altLang="ko-KR" dirty="0" smtClean="0">
                <a:ea typeface="굴림" charset="-127"/>
                <a:cs typeface="굴림" charset="-127"/>
              </a:rPr>
              <a:t>.</a:t>
            </a:r>
          </a:p>
        </p:txBody>
      </p:sp>
      <p:sp>
        <p:nvSpPr>
          <p:cNvPr id="5" name="Espace réservé de la date 4"/>
          <p:cNvSpPr>
            <a:spLocks noGrp="1"/>
          </p:cNvSpPr>
          <p:nvPr>
            <p:ph type="dt" sz="half" idx="10"/>
          </p:nvPr>
        </p:nvSpPr>
        <p:spPr/>
        <p:txBody>
          <a:bodyPr/>
          <a:lstStyle/>
          <a:p>
            <a:r>
              <a:rPr lang="fr-CA" smtClean="0"/>
              <a:t>IFT615 - Été 2011</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19</a:t>
            </a:fld>
            <a:endParaRPr lang="fr-CA"/>
          </a:p>
        </p:txBody>
      </p:sp>
      <p:sp>
        <p:nvSpPr>
          <p:cNvPr id="7" name="Espace réservé du pied de page 6"/>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Objectifs</a:t>
            </a:r>
            <a:endParaRPr lang="fr-CA" dirty="0"/>
          </a:p>
        </p:txBody>
      </p:sp>
      <p:sp>
        <p:nvSpPr>
          <p:cNvPr id="3" name="Espace réservé du contenu 2"/>
          <p:cNvSpPr>
            <a:spLocks noGrp="1"/>
          </p:cNvSpPr>
          <p:nvPr>
            <p:ph idx="1"/>
          </p:nvPr>
        </p:nvSpPr>
        <p:spPr/>
        <p:txBody>
          <a:bodyPr>
            <a:normAutofit lnSpcReduction="10000"/>
          </a:bodyPr>
          <a:lstStyle/>
          <a:p>
            <a:r>
              <a:rPr lang="fr-CA" dirty="0" smtClean="0"/>
              <a:t>Résolution de problème par recherche</a:t>
            </a:r>
          </a:p>
          <a:p>
            <a:r>
              <a:rPr lang="fr-CA" dirty="0" smtClean="0"/>
              <a:t>Rappel de A* vu en IFT436</a:t>
            </a:r>
          </a:p>
          <a:p>
            <a:r>
              <a:rPr lang="fr-CA" dirty="0" smtClean="0"/>
              <a:t>Comprendre A*</a:t>
            </a:r>
          </a:p>
          <a:p>
            <a:r>
              <a:rPr lang="fr-CA" dirty="0" smtClean="0"/>
              <a:t>Implémenter A*</a:t>
            </a:r>
          </a:p>
          <a:p>
            <a:r>
              <a:rPr lang="fr-CA" dirty="0" smtClean="0"/>
              <a:t>Appliquer A* à un problème donné</a:t>
            </a:r>
          </a:p>
          <a:p>
            <a:r>
              <a:rPr lang="fr-CA" dirty="0" smtClean="0"/>
              <a:t>Espace de solutions</a:t>
            </a:r>
          </a:p>
          <a:p>
            <a:r>
              <a:rPr lang="fr-CA" dirty="0" smtClean="0"/>
              <a:t>Comprendre la notion d’espace d’états</a:t>
            </a:r>
          </a:p>
          <a:p>
            <a:r>
              <a:rPr lang="fr-CA" dirty="0" smtClean="0"/>
              <a:t>Comprendre la notion d’heuristique</a:t>
            </a:r>
          </a:p>
        </p:txBody>
      </p:sp>
      <p:sp>
        <p:nvSpPr>
          <p:cNvPr id="4" name="Espace réservé de la date 3"/>
          <p:cNvSpPr>
            <a:spLocks noGrp="1"/>
          </p:cNvSpPr>
          <p:nvPr>
            <p:ph type="dt" sz="half" idx="10"/>
          </p:nvPr>
        </p:nvSpPr>
        <p:spPr/>
        <p:txBody>
          <a:bodyPr/>
          <a:lstStyle/>
          <a:p>
            <a:r>
              <a:rPr lang="fr-CA" smtClean="0"/>
              <a:t>IFT615 - Été 2011</a:t>
            </a:r>
            <a:endParaRPr lang="fr-CA"/>
          </a:p>
        </p:txBody>
      </p:sp>
      <p:sp>
        <p:nvSpPr>
          <p:cNvPr id="5" name="Espace réservé du numéro de diapositive 4"/>
          <p:cNvSpPr>
            <a:spLocks noGrp="1"/>
          </p:cNvSpPr>
          <p:nvPr>
            <p:ph type="sldNum" sz="quarter" idx="12"/>
          </p:nvPr>
        </p:nvSpPr>
        <p:spPr/>
        <p:txBody>
          <a:bodyPr/>
          <a:lstStyle/>
          <a:p>
            <a:fld id="{6955B7EA-E0F1-9E45-AF6A-7A9BD82D9F1F}" type="slidenum">
              <a:rPr lang="fr-CA" smtClean="0"/>
              <a:pPr/>
              <a:t>2</a:t>
            </a:fld>
            <a:endParaRPr lang="fr-CA"/>
          </a:p>
        </p:txBody>
      </p:sp>
      <p:sp>
        <p:nvSpPr>
          <p:cNvPr id="6" name="Espace réservé du pied de page 5"/>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Insertion des nœuds dans </a:t>
            </a:r>
            <a:r>
              <a:rPr lang="fr-CA" i="1" dirty="0" smtClean="0"/>
              <a:t>open</a:t>
            </a:r>
            <a:endParaRPr lang="fr-CA" i="1" dirty="0"/>
          </a:p>
        </p:txBody>
      </p:sp>
      <p:sp>
        <p:nvSpPr>
          <p:cNvPr id="3" name="Espace réservé du contenu 2"/>
          <p:cNvSpPr>
            <a:spLocks noGrp="1"/>
          </p:cNvSpPr>
          <p:nvPr>
            <p:ph idx="1"/>
          </p:nvPr>
        </p:nvSpPr>
        <p:spPr/>
        <p:txBody>
          <a:bodyPr/>
          <a:lstStyle/>
          <a:p>
            <a:pPr>
              <a:lnSpc>
                <a:spcPct val="130000"/>
              </a:lnSpc>
            </a:pPr>
            <a:r>
              <a:rPr lang="fr-CA" altLang="ko-KR" sz="2000" dirty="0" smtClean="0">
                <a:ea typeface="굴림" charset="-127"/>
                <a:cs typeface="굴림" charset="-127"/>
              </a:rPr>
              <a:t>Les nœuds dans </a:t>
            </a:r>
            <a:r>
              <a:rPr lang="fr-CA" altLang="ko-KR" sz="2000" i="1" dirty="0" smtClean="0">
                <a:ea typeface="굴림" charset="-127"/>
                <a:cs typeface="굴림" charset="-127"/>
              </a:rPr>
              <a:t>open</a:t>
            </a:r>
            <a:r>
              <a:rPr lang="fr-CA" altLang="ko-KR" sz="2000" dirty="0" smtClean="0">
                <a:ea typeface="굴림" charset="-127"/>
                <a:cs typeface="굴림" charset="-127"/>
              </a:rPr>
              <a:t> sont triés selon l’estimé de leur proximité au but.</a:t>
            </a:r>
          </a:p>
          <a:p>
            <a:pPr>
              <a:lnSpc>
                <a:spcPct val="130000"/>
              </a:lnSpc>
            </a:pPr>
            <a:r>
              <a:rPr lang="fr-CA" altLang="ko-KR" sz="2000" dirty="0" smtClean="0">
                <a:ea typeface="굴림" charset="-127"/>
                <a:cs typeface="굴림" charset="-127"/>
              </a:rPr>
              <a:t>A chaque nœud </a:t>
            </a:r>
            <a:r>
              <a:rPr lang="fr-CA" altLang="ko-KR" sz="2000" i="1" dirty="0" smtClean="0">
                <a:ea typeface="굴림" charset="-127"/>
                <a:cs typeface="굴림" charset="-127"/>
              </a:rPr>
              <a:t>n</a:t>
            </a:r>
            <a:r>
              <a:rPr lang="fr-CA" altLang="ko-KR" sz="2000" dirty="0" smtClean="0">
                <a:ea typeface="굴림" charset="-127"/>
                <a:cs typeface="굴림" charset="-127"/>
              </a:rPr>
              <a:t> est associé une fonction </a:t>
            </a:r>
            <a:r>
              <a:rPr lang="fr-CA" altLang="ko-KR" sz="2000" i="1" dirty="0" smtClean="0">
                <a:ea typeface="굴림" charset="-127"/>
                <a:cs typeface="굴림" charset="-127"/>
              </a:rPr>
              <a:t>f(n) </a:t>
            </a:r>
            <a:r>
              <a:rPr lang="fr-CA" altLang="ko-KR" sz="2000" dirty="0" smtClean="0">
                <a:ea typeface="굴림" charset="-127"/>
                <a:cs typeface="굴림" charset="-127"/>
              </a:rPr>
              <a:t>mesurant la qualité de la meilleure solution passant par ce nœud.</a:t>
            </a:r>
            <a:endParaRPr lang="fr-CA" altLang="ko-KR" sz="2000" i="1" dirty="0" smtClean="0">
              <a:ea typeface="굴림" charset="-127"/>
              <a:cs typeface="굴림" charset="-127"/>
            </a:endParaRPr>
          </a:p>
          <a:p>
            <a:pPr>
              <a:lnSpc>
                <a:spcPct val="130000"/>
              </a:lnSpc>
            </a:pPr>
            <a:r>
              <a:rPr lang="fr-CA" altLang="ko-KR" sz="2000" dirty="0" smtClean="0">
                <a:ea typeface="굴림" charset="-127"/>
                <a:cs typeface="굴림" charset="-127"/>
              </a:rPr>
              <a:t>Pour chaque nœud </a:t>
            </a:r>
            <a:r>
              <a:rPr lang="fr-CA" altLang="ko-KR" sz="2000" i="1" dirty="0" smtClean="0">
                <a:ea typeface="굴림" charset="-127"/>
                <a:cs typeface="굴림" charset="-127"/>
              </a:rPr>
              <a:t>n</a:t>
            </a:r>
            <a:r>
              <a:rPr lang="fr-CA" altLang="ko-KR" sz="2000" dirty="0" smtClean="0">
                <a:ea typeface="굴림" charset="-127"/>
                <a:cs typeface="굴림" charset="-127"/>
              </a:rPr>
              <a:t>, </a:t>
            </a:r>
            <a:r>
              <a:rPr lang="fr-CA" altLang="ko-KR" sz="2000" i="1" dirty="0" smtClean="0">
                <a:ea typeface="굴림" charset="-127"/>
                <a:cs typeface="굴림" charset="-127"/>
              </a:rPr>
              <a:t>f(n)</a:t>
            </a:r>
            <a:r>
              <a:rPr lang="fr-CA" altLang="ko-KR" sz="2000" dirty="0" smtClean="0">
                <a:ea typeface="굴림" charset="-127"/>
                <a:cs typeface="굴림" charset="-127"/>
              </a:rPr>
              <a:t> est un nombre réel positif ou nul, estimant le coût pour un chemin partant de la racine, passant par </a:t>
            </a:r>
            <a:r>
              <a:rPr lang="fr-CA" altLang="ko-KR" sz="2000" i="1" dirty="0" smtClean="0">
                <a:ea typeface="굴림" charset="-127"/>
                <a:cs typeface="굴림" charset="-127"/>
              </a:rPr>
              <a:t>n</a:t>
            </a:r>
            <a:r>
              <a:rPr lang="fr-CA" altLang="ko-KR" sz="2000" dirty="0" smtClean="0">
                <a:ea typeface="굴림" charset="-127"/>
                <a:cs typeface="굴림" charset="-127"/>
              </a:rPr>
              <a:t>, et arrivant au but. </a:t>
            </a:r>
          </a:p>
          <a:p>
            <a:pPr>
              <a:lnSpc>
                <a:spcPct val="130000"/>
              </a:lnSpc>
            </a:pPr>
            <a:r>
              <a:rPr lang="fr-CA" altLang="ko-KR" sz="2000" dirty="0" smtClean="0">
                <a:solidFill>
                  <a:srgbClr val="000066"/>
                </a:solidFill>
                <a:ea typeface="굴림" charset="-127"/>
                <a:cs typeface="굴림" charset="-127"/>
              </a:rPr>
              <a:t>Dans </a:t>
            </a:r>
            <a:r>
              <a:rPr lang="fr-CA" altLang="ko-KR" sz="2000" i="1" dirty="0" smtClean="0">
                <a:solidFill>
                  <a:srgbClr val="000066"/>
                </a:solidFill>
                <a:ea typeface="굴림" charset="-127"/>
                <a:cs typeface="굴림" charset="-127"/>
              </a:rPr>
              <a:t>open</a:t>
            </a:r>
            <a:r>
              <a:rPr lang="fr-CA" altLang="ko-KR" sz="2000" dirty="0" smtClean="0">
                <a:solidFill>
                  <a:srgbClr val="000066"/>
                </a:solidFill>
                <a:ea typeface="굴림" charset="-127"/>
                <a:cs typeface="굴림" charset="-127"/>
              </a:rPr>
              <a:t>, les nœuds se suivent en ordre croissant selon les valeurs </a:t>
            </a:r>
            <a:r>
              <a:rPr lang="fr-CA" altLang="ko-KR" sz="2000" i="1" dirty="0" smtClean="0">
                <a:solidFill>
                  <a:srgbClr val="000066"/>
                </a:solidFill>
                <a:ea typeface="굴림" charset="-127"/>
                <a:cs typeface="굴림" charset="-127"/>
              </a:rPr>
              <a:t>f(n).</a:t>
            </a:r>
            <a:r>
              <a:rPr lang="fr-CA" altLang="ko-KR" sz="2000" dirty="0" smtClean="0">
                <a:ea typeface="굴림" charset="-127"/>
                <a:cs typeface="굴림" charset="-127"/>
              </a:rPr>
              <a:t> </a:t>
            </a:r>
          </a:p>
          <a:p>
            <a:pPr lvl="1">
              <a:lnSpc>
                <a:spcPct val="130000"/>
              </a:lnSpc>
            </a:pPr>
            <a:r>
              <a:rPr lang="fr-CA" altLang="ko-KR" sz="2000" i="1" dirty="0" smtClean="0">
                <a:ea typeface="굴림" charset="-127"/>
                <a:cs typeface="굴림" charset="-127"/>
              </a:rPr>
              <a:t>Le tri se fait par insertion: on s’assure que le nouveau nœud va au bon endroit.</a:t>
            </a:r>
          </a:p>
        </p:txBody>
      </p:sp>
      <p:sp>
        <p:nvSpPr>
          <p:cNvPr id="5" name="Espace réservé de la date 4"/>
          <p:cNvSpPr>
            <a:spLocks noGrp="1"/>
          </p:cNvSpPr>
          <p:nvPr>
            <p:ph type="dt" sz="half" idx="10"/>
          </p:nvPr>
        </p:nvSpPr>
        <p:spPr/>
        <p:txBody>
          <a:bodyPr/>
          <a:lstStyle/>
          <a:p>
            <a:r>
              <a:rPr lang="fr-CA" smtClean="0"/>
              <a:t>IFT615 - Été 2011</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20</a:t>
            </a:fld>
            <a:endParaRPr lang="fr-CA"/>
          </a:p>
        </p:txBody>
      </p:sp>
      <p:sp>
        <p:nvSpPr>
          <p:cNvPr id="7" name="Espace réservé du pied de page 6"/>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Définition de </a:t>
            </a:r>
            <a:r>
              <a:rPr lang="fr-CA" i="1" dirty="0" smtClean="0"/>
              <a:t>f</a:t>
            </a:r>
            <a:endParaRPr lang="fr-CA" i="1" dirty="0"/>
          </a:p>
        </p:txBody>
      </p:sp>
      <p:sp>
        <p:nvSpPr>
          <p:cNvPr id="3" name="Espace réservé du contenu 2"/>
          <p:cNvSpPr>
            <a:spLocks noGrp="1"/>
          </p:cNvSpPr>
          <p:nvPr>
            <p:ph idx="1"/>
          </p:nvPr>
        </p:nvSpPr>
        <p:spPr/>
        <p:txBody>
          <a:bodyPr/>
          <a:lstStyle/>
          <a:p>
            <a:pPr>
              <a:lnSpc>
                <a:spcPct val="130000"/>
              </a:lnSpc>
            </a:pPr>
            <a:r>
              <a:rPr lang="fr-CA" altLang="ko-KR" sz="2000" dirty="0" smtClean="0">
                <a:ea typeface="굴림" charset="-127"/>
                <a:cs typeface="굴림" charset="-127"/>
              </a:rPr>
              <a:t>La fonction f désigne la distance entre le nœud initial et le but.</a:t>
            </a:r>
          </a:p>
          <a:p>
            <a:pPr>
              <a:lnSpc>
                <a:spcPct val="130000"/>
              </a:lnSpc>
            </a:pPr>
            <a:r>
              <a:rPr lang="fr-CA" altLang="ko-KR" sz="2000" dirty="0" smtClean="0">
                <a:ea typeface="굴림" charset="-127"/>
                <a:cs typeface="굴림" charset="-127"/>
              </a:rPr>
              <a:t>En pratique on ne connaît pas cette distance : c’est ce qu’on cherche !</a:t>
            </a:r>
          </a:p>
          <a:p>
            <a:pPr>
              <a:lnSpc>
                <a:spcPct val="130000"/>
              </a:lnSpc>
            </a:pPr>
            <a:r>
              <a:rPr lang="fr-CA" altLang="ko-KR" sz="2000" dirty="0" smtClean="0">
                <a:ea typeface="굴림" charset="-127"/>
                <a:cs typeface="굴림" charset="-127"/>
              </a:rPr>
              <a:t>Par contre on connaît la distance optimal </a:t>
            </a:r>
            <a:r>
              <a:rPr lang="fr-CA" altLang="ko-KR" sz="2000" i="1" dirty="0" smtClean="0">
                <a:ea typeface="굴림" charset="-127"/>
                <a:cs typeface="굴림" charset="-127"/>
              </a:rPr>
              <a:t>dans la partie explorée</a:t>
            </a:r>
            <a:r>
              <a:rPr lang="fr-CA" altLang="ko-KR" sz="2000" dirty="0" smtClean="0">
                <a:ea typeface="굴림" charset="-127"/>
                <a:cs typeface="굴림" charset="-127"/>
              </a:rPr>
              <a:t> entre la racine et un nœud </a:t>
            </a:r>
            <a:r>
              <a:rPr lang="fr-CA" altLang="ko-KR" sz="2000" i="1" dirty="0" smtClean="0">
                <a:ea typeface="굴림" charset="-127"/>
                <a:cs typeface="굴림" charset="-127"/>
              </a:rPr>
              <a:t>déjà exploré</a:t>
            </a:r>
            <a:r>
              <a:rPr lang="fr-CA" altLang="ko-KR" sz="2000" dirty="0" smtClean="0">
                <a:ea typeface="굴림" charset="-127"/>
                <a:cs typeface="굴림" charset="-127"/>
              </a:rPr>
              <a:t>.</a:t>
            </a:r>
            <a:r>
              <a:rPr lang="fr-CA" altLang="ko-KR" sz="2000" i="1" dirty="0" smtClean="0">
                <a:ea typeface="굴림" charset="-127"/>
                <a:cs typeface="굴림" charset="-127"/>
              </a:rPr>
              <a:t> </a:t>
            </a:r>
          </a:p>
          <a:p>
            <a:pPr>
              <a:lnSpc>
                <a:spcPct val="130000"/>
              </a:lnSpc>
            </a:pPr>
            <a:r>
              <a:rPr lang="fr-CA" altLang="ko-KR" sz="2000" dirty="0" smtClean="0">
                <a:ea typeface="굴림" charset="-127"/>
                <a:cs typeface="굴림" charset="-127"/>
              </a:rPr>
              <a:t>Il est pratique de séparer </a:t>
            </a:r>
            <a:r>
              <a:rPr lang="fr-CA" altLang="ko-KR" sz="2000" i="1" dirty="0" smtClean="0">
                <a:solidFill>
                  <a:srgbClr val="000066"/>
                </a:solidFill>
                <a:ea typeface="굴림" charset="-127"/>
                <a:cs typeface="굴림" charset="-127"/>
              </a:rPr>
              <a:t>f(n)</a:t>
            </a:r>
            <a:r>
              <a:rPr lang="fr-CA" altLang="ko-KR" sz="2000" dirty="0" smtClean="0">
                <a:ea typeface="굴림" charset="-127"/>
                <a:cs typeface="굴림" charset="-127"/>
              </a:rPr>
              <a:t> en deux parties:</a:t>
            </a:r>
          </a:p>
          <a:p>
            <a:pPr lvl="1">
              <a:lnSpc>
                <a:spcPct val="130000"/>
              </a:lnSpc>
            </a:pPr>
            <a:r>
              <a:rPr lang="fr-CA" altLang="ko-KR" sz="2000" i="1" dirty="0" smtClean="0">
                <a:solidFill>
                  <a:srgbClr val="000066"/>
                </a:solidFill>
                <a:ea typeface="굴림" charset="-127"/>
                <a:cs typeface="굴림" charset="-127"/>
              </a:rPr>
              <a:t>g(n)</a:t>
            </a:r>
            <a:r>
              <a:rPr lang="fr-CA" altLang="ko-KR" sz="2000" dirty="0" smtClean="0">
                <a:ea typeface="굴림" charset="-127"/>
                <a:cs typeface="굴림" charset="-127"/>
              </a:rPr>
              <a:t> : coût réel du chemin optimal partant de la racine à </a:t>
            </a:r>
            <a:r>
              <a:rPr lang="fr-CA" altLang="ko-KR" sz="2000" i="1" dirty="0" smtClean="0">
                <a:ea typeface="굴림" charset="-127"/>
                <a:cs typeface="굴림" charset="-127"/>
              </a:rPr>
              <a:t>n </a:t>
            </a:r>
            <a:r>
              <a:rPr lang="fr-CA" altLang="ko-KR" sz="2000" dirty="0" smtClean="0">
                <a:ea typeface="굴림" charset="-127"/>
                <a:cs typeface="굴림" charset="-127"/>
              </a:rPr>
              <a:t>dans la partie déjà explorée.</a:t>
            </a:r>
          </a:p>
          <a:p>
            <a:pPr lvl="1">
              <a:lnSpc>
                <a:spcPct val="130000"/>
              </a:lnSpc>
            </a:pPr>
            <a:r>
              <a:rPr lang="fr-CA" altLang="ko-KR" sz="2000" i="1" dirty="0" smtClean="0">
                <a:solidFill>
                  <a:srgbClr val="000066"/>
                </a:solidFill>
                <a:ea typeface="굴림" charset="-127"/>
                <a:cs typeface="굴림" charset="-127"/>
              </a:rPr>
              <a:t>h(n)</a:t>
            </a:r>
            <a:r>
              <a:rPr lang="fr-CA" altLang="ko-KR" sz="2000" i="1" dirty="0" smtClean="0">
                <a:solidFill>
                  <a:srgbClr val="800000"/>
                </a:solidFill>
                <a:ea typeface="굴림" charset="-127"/>
                <a:cs typeface="굴림" charset="-127"/>
              </a:rPr>
              <a:t> </a:t>
            </a:r>
            <a:r>
              <a:rPr lang="fr-CA" altLang="ko-KR" sz="2000" dirty="0" smtClean="0">
                <a:ea typeface="굴림" charset="-127"/>
                <a:cs typeface="굴림" charset="-127"/>
              </a:rPr>
              <a:t>: coût estimé du reste du chemin partant de </a:t>
            </a:r>
            <a:r>
              <a:rPr lang="fr-CA" altLang="ko-KR" sz="2000" i="1" dirty="0" smtClean="0">
                <a:ea typeface="굴림" charset="-127"/>
                <a:cs typeface="굴림" charset="-127"/>
              </a:rPr>
              <a:t>n</a:t>
            </a:r>
            <a:r>
              <a:rPr lang="fr-CA" altLang="ko-KR" sz="2000" dirty="0" smtClean="0">
                <a:ea typeface="굴림" charset="-127"/>
                <a:cs typeface="굴림" charset="-127"/>
              </a:rPr>
              <a:t> jusqu’au but.</a:t>
            </a:r>
          </a:p>
          <a:p>
            <a:pPr lvl="1">
              <a:lnSpc>
                <a:spcPct val="130000"/>
              </a:lnSpc>
              <a:buFont typeface="Monotype Sorts" charset="2"/>
              <a:buNone/>
            </a:pPr>
            <a:r>
              <a:rPr lang="fr-CA" altLang="ko-KR" sz="2000" dirty="0" smtClean="0">
                <a:ea typeface="굴림" charset="-127"/>
                <a:cs typeface="굴림" charset="-127"/>
              </a:rPr>
              <a:t>     </a:t>
            </a:r>
            <a:r>
              <a:rPr lang="fr-CA" altLang="ko-KR" sz="2000" i="1" dirty="0" smtClean="0">
                <a:solidFill>
                  <a:srgbClr val="000066"/>
                </a:solidFill>
                <a:ea typeface="굴림" charset="-127"/>
                <a:cs typeface="굴림" charset="-127"/>
              </a:rPr>
              <a:t>h(n)</a:t>
            </a:r>
            <a:r>
              <a:rPr lang="fr-CA" altLang="ko-KR" sz="2000" dirty="0" smtClean="0">
                <a:ea typeface="굴림" charset="-127"/>
                <a:cs typeface="굴림" charset="-127"/>
              </a:rPr>
              <a:t> est une </a:t>
            </a:r>
            <a:r>
              <a:rPr lang="fr-CA" altLang="ko-KR" sz="2000" b="1" dirty="0" smtClean="0">
                <a:ea typeface="굴림" charset="-127"/>
                <a:cs typeface="굴림" charset="-127"/>
              </a:rPr>
              <a:t>fonction heuristique</a:t>
            </a:r>
            <a:r>
              <a:rPr lang="fr-CA" altLang="ko-KR" sz="2000" dirty="0" smtClean="0">
                <a:ea typeface="굴림" charset="-127"/>
                <a:cs typeface="굴림" charset="-127"/>
              </a:rPr>
              <a:t>.</a:t>
            </a:r>
          </a:p>
        </p:txBody>
      </p:sp>
      <p:sp>
        <p:nvSpPr>
          <p:cNvPr id="5" name="Espace réservé de la date 4"/>
          <p:cNvSpPr>
            <a:spLocks noGrp="1"/>
          </p:cNvSpPr>
          <p:nvPr>
            <p:ph type="dt" sz="half" idx="10"/>
          </p:nvPr>
        </p:nvSpPr>
        <p:spPr/>
        <p:txBody>
          <a:bodyPr/>
          <a:lstStyle/>
          <a:p>
            <a:r>
              <a:rPr lang="fr-CA" smtClean="0"/>
              <a:t>IFT615 - Été 2011</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21</a:t>
            </a:fld>
            <a:endParaRPr lang="fr-CA"/>
          </a:p>
        </p:txBody>
      </p:sp>
      <p:sp>
        <p:nvSpPr>
          <p:cNvPr id="7" name="Espace réservé du pied de page 6"/>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Exemples de fonctions heuristiques</a:t>
            </a:r>
            <a:endParaRPr lang="fr-CA" dirty="0"/>
          </a:p>
        </p:txBody>
      </p:sp>
      <p:sp>
        <p:nvSpPr>
          <p:cNvPr id="3" name="Espace réservé du contenu 2"/>
          <p:cNvSpPr>
            <a:spLocks noGrp="1"/>
          </p:cNvSpPr>
          <p:nvPr>
            <p:ph idx="1"/>
          </p:nvPr>
        </p:nvSpPr>
        <p:spPr/>
        <p:txBody>
          <a:bodyPr>
            <a:normAutofit/>
          </a:bodyPr>
          <a:lstStyle/>
          <a:p>
            <a:pPr>
              <a:lnSpc>
                <a:spcPct val="130000"/>
              </a:lnSpc>
            </a:pPr>
            <a:r>
              <a:rPr lang="fr-CA" altLang="ko-KR" sz="1800" dirty="0" smtClean="0">
                <a:ea typeface="굴림" charset="-127"/>
                <a:cs typeface="굴림" charset="-127"/>
              </a:rPr>
              <a:t>Chemin dans une ville</a:t>
            </a:r>
          </a:p>
          <a:p>
            <a:pPr lvl="1">
              <a:lnSpc>
                <a:spcPct val="130000"/>
              </a:lnSpc>
            </a:pPr>
            <a:r>
              <a:rPr lang="fr-CA" altLang="ko-KR" sz="1800" dirty="0" smtClean="0">
                <a:ea typeface="굴림" charset="-127"/>
                <a:cs typeface="굴림" charset="-127"/>
              </a:rPr>
              <a:t>Distance </a:t>
            </a:r>
            <a:r>
              <a:rPr lang="fr-CA" altLang="ko-KR" sz="1800" b="1" dirty="0" smtClean="0">
                <a:ea typeface="굴림" charset="-127"/>
                <a:cs typeface="굴림" charset="-127"/>
              </a:rPr>
              <a:t>Euclidienne </a:t>
            </a:r>
            <a:r>
              <a:rPr lang="fr-CA" altLang="ko-KR" sz="1800" dirty="0" smtClean="0">
                <a:ea typeface="굴림" charset="-127"/>
                <a:cs typeface="굴림" charset="-127"/>
              </a:rPr>
              <a:t>ou distance de </a:t>
            </a:r>
            <a:r>
              <a:rPr lang="fr-CA" altLang="ko-KR" sz="1800" b="1" dirty="0" smtClean="0">
                <a:ea typeface="굴림" charset="-127"/>
                <a:cs typeface="굴림" charset="-127"/>
              </a:rPr>
              <a:t>Manhattan</a:t>
            </a:r>
            <a:r>
              <a:rPr lang="fr-CA" altLang="ko-KR" sz="1800" dirty="0" smtClean="0">
                <a:ea typeface="굴림" charset="-127"/>
                <a:cs typeface="굴림" charset="-127"/>
              </a:rPr>
              <a:t> pour un chemin sur une carte.</a:t>
            </a:r>
          </a:p>
          <a:p>
            <a:pPr lvl="1">
              <a:lnSpc>
                <a:spcPct val="130000"/>
              </a:lnSpc>
            </a:pPr>
            <a:r>
              <a:rPr lang="fr-CA" altLang="ko-KR" sz="1800" dirty="0" smtClean="0">
                <a:ea typeface="굴림" charset="-127"/>
                <a:cs typeface="굴림" charset="-127"/>
              </a:rPr>
              <a:t>éventuellement pondéré par la qualité des routes, le prix du billet, etc.</a:t>
            </a:r>
          </a:p>
          <a:p>
            <a:pPr>
              <a:lnSpc>
                <a:spcPct val="130000"/>
              </a:lnSpc>
            </a:pPr>
            <a:r>
              <a:rPr lang="fr-CA" altLang="ko-KR" sz="1800" dirty="0" smtClean="0">
                <a:ea typeface="굴림" charset="-127"/>
                <a:cs typeface="굴림" charset="-127"/>
              </a:rPr>
              <a:t>Probabilité d’atteindre l’objectif en passant par le nœud.</a:t>
            </a:r>
            <a:r>
              <a:rPr lang="fr-CA" altLang="ko-KR" sz="1800" i="1" dirty="0" smtClean="0">
                <a:ea typeface="굴림" charset="-127"/>
                <a:cs typeface="굴림" charset="-127"/>
              </a:rPr>
              <a:t> </a:t>
            </a:r>
          </a:p>
          <a:p>
            <a:pPr>
              <a:lnSpc>
                <a:spcPct val="130000"/>
              </a:lnSpc>
            </a:pPr>
            <a:r>
              <a:rPr lang="fr-FR" altLang="ko-KR" sz="1800" dirty="0" smtClean="0">
                <a:ea typeface="굴림" charset="-127"/>
                <a:cs typeface="굴림" charset="-127"/>
              </a:rPr>
              <a:t>Qualité de la configuration d’un jeu par rapport à une configuration gagnante</a:t>
            </a:r>
            <a:endParaRPr lang="fr-CA" altLang="ko-KR" sz="1800" dirty="0" smtClean="0">
              <a:ea typeface="굴림" charset="-127"/>
              <a:cs typeface="굴림" charset="-127"/>
            </a:endParaRPr>
          </a:p>
          <a:p>
            <a:pPr>
              <a:lnSpc>
                <a:spcPct val="130000"/>
              </a:lnSpc>
            </a:pPr>
            <a:r>
              <a:rPr lang="fr-CA" altLang="ko-KR" sz="1800" dirty="0" err="1" smtClean="0">
                <a:ea typeface="굴림" charset="-127"/>
                <a:cs typeface="굴림" charset="-127"/>
              </a:rPr>
              <a:t>N-Puzzle</a:t>
            </a:r>
            <a:endParaRPr lang="fr-CA" altLang="ko-KR" sz="1800" dirty="0" smtClean="0">
              <a:ea typeface="굴림" charset="-127"/>
              <a:cs typeface="굴림" charset="-127"/>
            </a:endParaRPr>
          </a:p>
          <a:p>
            <a:pPr lvl="1">
              <a:lnSpc>
                <a:spcPct val="130000"/>
              </a:lnSpc>
            </a:pPr>
            <a:r>
              <a:rPr lang="fr-CA" altLang="ko-KR" sz="1800" dirty="0" smtClean="0">
                <a:ea typeface="굴림" charset="-127"/>
                <a:cs typeface="굴림" charset="-127"/>
              </a:rPr>
              <a:t>nombre de tuiles mal placées</a:t>
            </a:r>
          </a:p>
          <a:p>
            <a:pPr lvl="1">
              <a:lnSpc>
                <a:spcPct val="130000"/>
              </a:lnSpc>
            </a:pPr>
            <a:r>
              <a:rPr lang="fr-CA" altLang="ko-KR" sz="1800" dirty="0" smtClean="0">
                <a:ea typeface="굴림" charset="-127"/>
                <a:cs typeface="굴림" charset="-127"/>
              </a:rPr>
              <a:t>Somme des distances des </a:t>
            </a:r>
            <a:r>
              <a:rPr lang="fr-CA" altLang="ko-KR" sz="1800" dirty="0" err="1" smtClean="0">
                <a:ea typeface="굴림" charset="-127"/>
                <a:cs typeface="굴림" charset="-127"/>
              </a:rPr>
              <a:t>tuilles</a:t>
            </a:r>
            <a:endParaRPr lang="fr-CA" altLang="ko-KR" sz="1800" dirty="0" smtClean="0">
              <a:ea typeface="굴림" charset="-127"/>
              <a:cs typeface="굴림" charset="-127"/>
            </a:endParaRPr>
          </a:p>
          <a:p>
            <a:pPr>
              <a:lnSpc>
                <a:spcPct val="130000"/>
              </a:lnSpc>
            </a:pPr>
            <a:r>
              <a:rPr lang="fr-CA" altLang="ko-KR" sz="1800" dirty="0" smtClean="0">
                <a:ea typeface="굴림" charset="-127"/>
                <a:cs typeface="굴림" charset="-127"/>
              </a:rPr>
              <a:t>Dans un système expert </a:t>
            </a:r>
          </a:p>
          <a:p>
            <a:pPr lvl="1">
              <a:lnSpc>
                <a:spcPct val="130000"/>
              </a:lnSpc>
            </a:pPr>
            <a:r>
              <a:rPr lang="fr-CA" altLang="ko-KR" sz="1800" dirty="0" smtClean="0">
                <a:ea typeface="굴림" charset="-127"/>
                <a:cs typeface="굴림" charset="-127"/>
              </a:rPr>
              <a:t>nombre d’hypothèses qui restent à valider, possiblement  pondérés selon leur vraisemblance.</a:t>
            </a:r>
          </a:p>
        </p:txBody>
      </p:sp>
      <p:sp>
        <p:nvSpPr>
          <p:cNvPr id="5" name="Espace réservé de la date 4"/>
          <p:cNvSpPr>
            <a:spLocks noGrp="1"/>
          </p:cNvSpPr>
          <p:nvPr>
            <p:ph type="dt" sz="half" idx="10"/>
          </p:nvPr>
        </p:nvSpPr>
        <p:spPr/>
        <p:txBody>
          <a:bodyPr/>
          <a:lstStyle/>
          <a:p>
            <a:r>
              <a:rPr lang="fr-CA" smtClean="0"/>
              <a:t>IFT615 - Été 2011</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22</a:t>
            </a:fld>
            <a:endParaRPr lang="fr-CA"/>
          </a:p>
        </p:txBody>
      </p:sp>
      <p:sp>
        <p:nvSpPr>
          <p:cNvPr id="7" name="Espace réservé du pied de page 6"/>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677923"/>
          </a:xfrm>
        </p:spPr>
        <p:txBody>
          <a:bodyPr>
            <a:noAutofit/>
          </a:bodyPr>
          <a:lstStyle/>
          <a:p>
            <a:r>
              <a:rPr lang="fr-CA" sz="2800" dirty="0" smtClean="0"/>
              <a:t>Algorithme générique de recherche dans un graphe</a:t>
            </a:r>
            <a:endParaRPr lang="fr-CA" sz="2800" dirty="0"/>
          </a:p>
        </p:txBody>
      </p:sp>
      <p:sp>
        <p:nvSpPr>
          <p:cNvPr id="3" name="Espace réservé du contenu 2"/>
          <p:cNvSpPr>
            <a:spLocks noGrp="1"/>
          </p:cNvSpPr>
          <p:nvPr>
            <p:ph idx="1"/>
          </p:nvPr>
        </p:nvSpPr>
        <p:spPr>
          <a:xfrm>
            <a:off x="457200" y="677924"/>
            <a:ext cx="8229600" cy="5761556"/>
          </a:xfrm>
        </p:spPr>
        <p:txBody>
          <a:bodyPr/>
          <a:lstStyle/>
          <a:p>
            <a:pPr lvl="0" defTabSz="914400" eaLnBrk="0" fontAlgn="base" hangingPunct="0">
              <a:lnSpc>
                <a:spcPct val="110000"/>
              </a:lnSpc>
              <a:spcAft>
                <a:spcPct val="0"/>
              </a:spcAft>
              <a:buClr>
                <a:srgbClr val="0033CC"/>
              </a:buClr>
              <a:buSzPct val="85000"/>
              <a:buNone/>
            </a:pPr>
            <a:r>
              <a:rPr lang="fr-CA" altLang="ko-KR" sz="1800" b="1" dirty="0" smtClean="0">
                <a:solidFill>
                  <a:srgbClr val="000000"/>
                </a:solidFill>
                <a:latin typeface="Times New Roman" charset="0"/>
                <a:ea typeface="굴림" charset="-127"/>
                <a:cs typeface="굴림" charset="-127"/>
              </a:rPr>
              <a:t>Algorithme</a:t>
            </a:r>
            <a:r>
              <a:rPr lang="fr-CA" altLang="ko-KR" sz="1800" dirty="0" smtClean="0">
                <a:solidFill>
                  <a:srgbClr val="000000"/>
                </a:solidFill>
                <a:latin typeface="Times New Roman" charset="0"/>
                <a:ea typeface="굴림" charset="-127"/>
                <a:cs typeface="굴림" charset="-127"/>
              </a:rPr>
              <a:t> </a:t>
            </a:r>
            <a:r>
              <a:rPr lang="fr-CA" altLang="ko-KR" sz="1800" dirty="0" err="1" smtClean="0">
                <a:solidFill>
                  <a:srgbClr val="000000"/>
                </a:solidFill>
                <a:latin typeface="Times New Roman" charset="0"/>
                <a:ea typeface="굴림" charset="-127"/>
                <a:cs typeface="굴림" charset="-127"/>
              </a:rPr>
              <a:t>rechercheDansGraphe(</a:t>
            </a:r>
            <a:r>
              <a:rPr lang="fr-CA" altLang="ko-KR" sz="1800" i="1" dirty="0" err="1" smtClean="0">
                <a:solidFill>
                  <a:srgbClr val="000000"/>
                </a:solidFill>
                <a:latin typeface="Times New Roman" charset="0"/>
                <a:ea typeface="굴림" charset="-127"/>
                <a:cs typeface="굴림" charset="-127"/>
              </a:rPr>
              <a:t>noeudInitial</a:t>
            </a:r>
            <a:r>
              <a:rPr lang="fr-CA" altLang="ko-KR" sz="1800" dirty="0" smtClean="0">
                <a:solidFill>
                  <a:srgbClr val="000000"/>
                </a:solidFill>
                <a:latin typeface="Times New Roman" charset="0"/>
                <a:ea typeface="굴림" charset="-127"/>
                <a:cs typeface="굴림" charset="-127"/>
              </a:rPr>
              <a:t>)</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smtClean="0">
                <a:solidFill>
                  <a:srgbClr val="000000"/>
                </a:solidFill>
                <a:latin typeface="Times New Roman" charset="0"/>
                <a:ea typeface="굴림" charset="-127"/>
                <a:cs typeface="굴림" charset="-127"/>
              </a:rPr>
              <a:t>Déclarer deux nœuds :  </a:t>
            </a:r>
            <a:r>
              <a:rPr lang="fr-CA" altLang="ko-KR" sz="1600" i="1" dirty="0" smtClean="0">
                <a:solidFill>
                  <a:srgbClr val="000000"/>
                </a:solidFill>
                <a:latin typeface="Times New Roman" charset="0"/>
                <a:ea typeface="굴림" charset="-127"/>
                <a:cs typeface="굴림" charset="-127"/>
              </a:rPr>
              <a:t>n1</a:t>
            </a:r>
            <a:r>
              <a:rPr lang="fr-CA" altLang="ko-KR" sz="1600" dirty="0" smtClean="0">
                <a:solidFill>
                  <a:srgbClr val="000000"/>
                </a:solidFill>
                <a:latin typeface="Times New Roman" charset="0"/>
                <a:ea typeface="굴림" charset="-127"/>
                <a:cs typeface="굴림" charset="-127"/>
              </a:rPr>
              <a:t>, </a:t>
            </a:r>
            <a:r>
              <a:rPr lang="fr-CA" altLang="ko-KR" sz="1600" i="1" dirty="0" smtClean="0">
                <a:solidFill>
                  <a:srgbClr val="000000"/>
                </a:solidFill>
                <a:latin typeface="Times New Roman" charset="0"/>
                <a:ea typeface="굴림" charset="-127"/>
                <a:cs typeface="굴림" charset="-127"/>
              </a:rPr>
              <a:t>n2</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smtClean="0">
                <a:solidFill>
                  <a:srgbClr val="000000"/>
                </a:solidFill>
                <a:latin typeface="Times New Roman" charset="0"/>
                <a:ea typeface="굴림" charset="-127"/>
                <a:cs typeface="굴림" charset="-127"/>
              </a:rPr>
              <a:t>Déclarer deux listes: </a:t>
            </a:r>
            <a:r>
              <a:rPr lang="fr-CA" altLang="ko-KR" sz="1600" i="1" dirty="0" smtClean="0">
                <a:solidFill>
                  <a:srgbClr val="000000"/>
                </a:solidFill>
                <a:latin typeface="Times New Roman" charset="0"/>
                <a:ea typeface="굴림" charset="-127"/>
                <a:cs typeface="굴림" charset="-127"/>
              </a:rPr>
              <a:t>open</a:t>
            </a:r>
            <a:r>
              <a:rPr lang="fr-CA" altLang="ko-KR" sz="1600" dirty="0" smtClean="0">
                <a:solidFill>
                  <a:srgbClr val="000000"/>
                </a:solidFill>
                <a:latin typeface="Times New Roman" charset="0"/>
                <a:ea typeface="굴림" charset="-127"/>
                <a:cs typeface="굴림" charset="-127"/>
              </a:rPr>
              <a:t>,  </a:t>
            </a:r>
            <a:r>
              <a:rPr lang="fr-CA" altLang="ko-KR" sz="1600" i="1" dirty="0" err="1" smtClean="0">
                <a:solidFill>
                  <a:srgbClr val="000000"/>
                </a:solidFill>
                <a:latin typeface="Times New Roman" charset="0"/>
                <a:ea typeface="굴림" charset="-127"/>
                <a:cs typeface="굴림" charset="-127"/>
              </a:rPr>
              <a:t>closed</a:t>
            </a:r>
            <a:r>
              <a:rPr lang="fr-CA" altLang="ko-KR" sz="1600" dirty="0" smtClean="0">
                <a:solidFill>
                  <a:srgbClr val="000000"/>
                </a:solidFill>
                <a:latin typeface="Times New Roman" charset="0"/>
                <a:ea typeface="굴림" charset="-127"/>
                <a:cs typeface="굴림" charset="-127"/>
              </a:rPr>
              <a:t> 	// </a:t>
            </a:r>
            <a:r>
              <a:rPr lang="fr-CA" altLang="ko-KR" sz="1600" i="1" dirty="0" smtClean="0">
                <a:solidFill>
                  <a:srgbClr val="3399FF"/>
                </a:solidFill>
                <a:latin typeface="Times New Roman" charset="0"/>
                <a:ea typeface="굴림" charset="-127"/>
                <a:cs typeface="굴림" charset="-127"/>
              </a:rPr>
              <a:t>toutes les deux sont vides au départ</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err="1" smtClean="0">
                <a:solidFill>
                  <a:srgbClr val="000000"/>
                </a:solidFill>
                <a:latin typeface="Times New Roman" charset="0"/>
                <a:ea typeface="굴림" charset="-127"/>
                <a:cs typeface="굴림" charset="-127"/>
              </a:rPr>
              <a:t>Insèrer</a:t>
            </a:r>
            <a:r>
              <a:rPr lang="fr-CA" altLang="ko-KR" sz="1600" dirty="0" smtClean="0">
                <a:solidFill>
                  <a:srgbClr val="000000"/>
                </a:solidFill>
                <a:latin typeface="Times New Roman" charset="0"/>
                <a:ea typeface="굴림" charset="-127"/>
                <a:cs typeface="굴림" charset="-127"/>
              </a:rPr>
              <a:t> </a:t>
            </a:r>
            <a:r>
              <a:rPr lang="fr-CA" altLang="ko-KR" sz="1600" i="1" dirty="0" err="1" smtClean="0">
                <a:solidFill>
                  <a:srgbClr val="000000"/>
                </a:solidFill>
                <a:latin typeface="Times New Roman" charset="0"/>
                <a:ea typeface="굴림" charset="-127"/>
                <a:cs typeface="굴림" charset="-127"/>
              </a:rPr>
              <a:t>noeudInitial</a:t>
            </a:r>
            <a:r>
              <a:rPr lang="fr-CA" altLang="ko-KR" sz="1600" i="1" dirty="0" smtClean="0">
                <a:solidFill>
                  <a:srgbClr val="000000"/>
                </a:solidFill>
                <a:latin typeface="Times New Roman" charset="0"/>
                <a:ea typeface="굴림" charset="-127"/>
                <a:cs typeface="굴림" charset="-127"/>
              </a:rPr>
              <a:t> </a:t>
            </a:r>
            <a:r>
              <a:rPr lang="fr-CA" altLang="ko-KR" sz="1600" dirty="0" smtClean="0">
                <a:solidFill>
                  <a:srgbClr val="000000"/>
                </a:solidFill>
                <a:latin typeface="Times New Roman" charset="0"/>
                <a:ea typeface="굴림" charset="-127"/>
                <a:cs typeface="굴림" charset="-127"/>
              </a:rPr>
              <a:t>dans </a:t>
            </a:r>
            <a:r>
              <a:rPr lang="fr-CA" altLang="ko-KR" sz="1600" i="1" dirty="0" smtClean="0">
                <a:solidFill>
                  <a:srgbClr val="000000"/>
                </a:solidFill>
                <a:latin typeface="Times New Roman" charset="0"/>
                <a:ea typeface="굴림" charset="-127"/>
                <a:cs typeface="굴림" charset="-127"/>
              </a:rPr>
              <a:t>open</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err="1" smtClean="0">
                <a:solidFill>
                  <a:srgbClr val="000000"/>
                </a:solidFill>
                <a:latin typeface="Times New Roman" charset="0"/>
                <a:ea typeface="굴림" charset="-127"/>
                <a:cs typeface="굴림" charset="-127"/>
              </a:rPr>
              <a:t>while</a:t>
            </a:r>
            <a:r>
              <a:rPr lang="fr-CA" altLang="ko-KR" sz="1600" dirty="0" smtClean="0">
                <a:solidFill>
                  <a:srgbClr val="000000"/>
                </a:solidFill>
                <a:latin typeface="Times New Roman" charset="0"/>
                <a:ea typeface="굴림" charset="-127"/>
                <a:cs typeface="굴림" charset="-127"/>
              </a:rPr>
              <a:t> (1)          		   //  </a:t>
            </a:r>
            <a:r>
              <a:rPr lang="fr-CA" altLang="ko-KR" sz="1600" i="1" dirty="0" smtClean="0">
                <a:solidFill>
                  <a:srgbClr val="3399FF"/>
                </a:solidFill>
                <a:latin typeface="Times New Roman" charset="0"/>
                <a:ea typeface="굴림" charset="-127"/>
                <a:cs typeface="굴림" charset="-127"/>
              </a:rPr>
              <a:t>la condition de sortie (exit) est déterminée dans la boucle</a:t>
            </a:r>
          </a:p>
          <a:p>
            <a:pPr marL="800100" lvl="1" indent="-342900" defTabSz="914400" eaLnBrk="0" fontAlgn="base" hangingPunct="0">
              <a:lnSpc>
                <a:spcPct val="110000"/>
              </a:lnSpc>
              <a:spcAft>
                <a:spcPct val="0"/>
              </a:spcAft>
              <a:buClr>
                <a:srgbClr val="0033CC"/>
              </a:buClr>
              <a:buSzPct val="85000"/>
              <a:buFont typeface="+mj-lt"/>
              <a:buAutoNum type="arabicPeriod" startAt="5"/>
            </a:pPr>
            <a:r>
              <a:rPr lang="fr-CA" altLang="ko-KR" sz="1600" dirty="0" smtClean="0">
                <a:solidFill>
                  <a:srgbClr val="000000"/>
                </a:solidFill>
                <a:latin typeface="Times New Roman" charset="0"/>
                <a:ea typeface="굴림" charset="-127"/>
                <a:cs typeface="굴림" charset="-127"/>
              </a:rPr>
              <a:t>si </a:t>
            </a:r>
            <a:r>
              <a:rPr lang="fr-CA" altLang="ko-KR" sz="1600" i="1" dirty="0" smtClean="0">
                <a:solidFill>
                  <a:srgbClr val="000000"/>
                </a:solidFill>
                <a:latin typeface="Times New Roman" charset="0"/>
                <a:ea typeface="굴림" charset="-127"/>
                <a:cs typeface="굴림" charset="-127"/>
              </a:rPr>
              <a:t>open</a:t>
            </a:r>
            <a:r>
              <a:rPr lang="fr-CA" altLang="ko-KR" sz="1600" dirty="0" smtClean="0">
                <a:solidFill>
                  <a:srgbClr val="000000"/>
                </a:solidFill>
                <a:latin typeface="Times New Roman" charset="0"/>
                <a:ea typeface="굴림" charset="-127"/>
                <a:cs typeface="굴림" charset="-127"/>
              </a:rPr>
              <a:t> est vide, sortir de la boucle avec échec</a:t>
            </a:r>
          </a:p>
          <a:p>
            <a:pPr marL="800100" lvl="1" indent="-342900" defTabSz="914400" eaLnBrk="0" fontAlgn="base" hangingPunct="0">
              <a:lnSpc>
                <a:spcPct val="110000"/>
              </a:lnSpc>
              <a:spcAft>
                <a:spcPct val="0"/>
              </a:spcAft>
              <a:buClr>
                <a:srgbClr val="0033CC"/>
              </a:buClr>
              <a:buSzPct val="85000"/>
              <a:buFont typeface="+mj-lt"/>
              <a:buAutoNum type="arabicPeriod" startAt="5"/>
            </a:pPr>
            <a:r>
              <a:rPr lang="fr-CA" altLang="ko-KR" sz="1600" i="1" dirty="0" smtClean="0">
                <a:solidFill>
                  <a:srgbClr val="000000"/>
                </a:solidFill>
                <a:latin typeface="Times New Roman" charset="0"/>
                <a:ea typeface="굴림" charset="-127"/>
                <a:cs typeface="굴림" charset="-127"/>
              </a:rPr>
              <a:t>n1</a:t>
            </a:r>
            <a:r>
              <a:rPr lang="fr-CA" altLang="ko-KR" sz="1600" dirty="0" smtClean="0">
                <a:solidFill>
                  <a:srgbClr val="000000"/>
                </a:solidFill>
                <a:latin typeface="Times New Roman" charset="0"/>
                <a:ea typeface="굴림" charset="-127"/>
                <a:cs typeface="굴림" charset="-127"/>
              </a:rPr>
              <a:t> = </a:t>
            </a:r>
            <a:r>
              <a:rPr lang="fr-CA" altLang="ko-KR" sz="1600" dirty="0" err="1" smtClean="0">
                <a:solidFill>
                  <a:srgbClr val="000000"/>
                </a:solidFill>
                <a:latin typeface="Times New Roman" charset="0"/>
                <a:ea typeface="굴림" charset="-127"/>
                <a:cs typeface="굴림" charset="-127"/>
              </a:rPr>
              <a:t>noeud</a:t>
            </a:r>
            <a:r>
              <a:rPr lang="fr-CA" altLang="ko-KR" sz="1600" dirty="0" smtClean="0">
                <a:solidFill>
                  <a:srgbClr val="000000"/>
                </a:solidFill>
                <a:latin typeface="Times New Roman" charset="0"/>
                <a:ea typeface="굴림" charset="-127"/>
                <a:cs typeface="굴림" charset="-127"/>
              </a:rPr>
              <a:t> au début de open</a:t>
            </a:r>
            <a:r>
              <a:rPr lang="fr-CA" altLang="ko-KR" sz="1600" i="1" dirty="0" smtClean="0">
                <a:solidFill>
                  <a:srgbClr val="000000"/>
                </a:solidFill>
                <a:latin typeface="Times New Roman" charset="0"/>
                <a:ea typeface="굴림" charset="-127"/>
                <a:cs typeface="굴림" charset="-127"/>
              </a:rPr>
              <a:t>;</a:t>
            </a:r>
          </a:p>
          <a:p>
            <a:pPr marL="800100" lvl="1" indent="-342900" defTabSz="914400" eaLnBrk="0" fontAlgn="base" hangingPunct="0">
              <a:lnSpc>
                <a:spcPct val="110000"/>
              </a:lnSpc>
              <a:spcAft>
                <a:spcPct val="0"/>
              </a:spcAft>
              <a:buClr>
                <a:srgbClr val="0033CC"/>
              </a:buClr>
              <a:buSzPct val="85000"/>
              <a:buFont typeface="+mj-lt"/>
              <a:buAutoNum type="arabicPeriod" startAt="5"/>
            </a:pPr>
            <a:r>
              <a:rPr lang="fr-CA" altLang="ko-KR" sz="1600" dirty="0" err="1" smtClean="0">
                <a:solidFill>
                  <a:srgbClr val="000000"/>
                </a:solidFill>
                <a:latin typeface="Times New Roman" charset="0"/>
                <a:ea typeface="굴림" charset="-127"/>
                <a:cs typeface="굴림" charset="-127"/>
              </a:rPr>
              <a:t>enlèver</a:t>
            </a:r>
            <a:r>
              <a:rPr lang="fr-CA" altLang="ko-KR" sz="1600" dirty="0" smtClean="0">
                <a:solidFill>
                  <a:srgbClr val="000000"/>
                </a:solidFill>
                <a:latin typeface="Times New Roman" charset="0"/>
                <a:ea typeface="굴림" charset="-127"/>
                <a:cs typeface="굴림" charset="-127"/>
              </a:rPr>
              <a:t> </a:t>
            </a:r>
            <a:r>
              <a:rPr lang="fr-CA" altLang="ko-KR" sz="1600" i="1" dirty="0" smtClean="0">
                <a:solidFill>
                  <a:srgbClr val="000000"/>
                </a:solidFill>
                <a:latin typeface="Times New Roman" charset="0"/>
                <a:ea typeface="굴림" charset="-127"/>
                <a:cs typeface="굴림" charset="-127"/>
              </a:rPr>
              <a:t>n1 </a:t>
            </a:r>
            <a:r>
              <a:rPr lang="fr-CA" altLang="ko-KR" sz="1600" dirty="0" smtClean="0">
                <a:solidFill>
                  <a:srgbClr val="000000"/>
                </a:solidFill>
                <a:latin typeface="Times New Roman" charset="0"/>
                <a:ea typeface="굴림" charset="-127"/>
                <a:cs typeface="굴림" charset="-127"/>
              </a:rPr>
              <a:t>de</a:t>
            </a:r>
            <a:r>
              <a:rPr lang="fr-CA" altLang="ko-KR" sz="1600" i="1" dirty="0" smtClean="0">
                <a:solidFill>
                  <a:srgbClr val="000000"/>
                </a:solidFill>
                <a:latin typeface="Times New Roman" charset="0"/>
                <a:ea typeface="굴림" charset="-127"/>
                <a:cs typeface="굴림" charset="-127"/>
              </a:rPr>
              <a:t> open </a:t>
            </a:r>
            <a:r>
              <a:rPr lang="fr-CA" altLang="ko-KR" sz="1600" dirty="0" smtClean="0">
                <a:solidFill>
                  <a:srgbClr val="000000"/>
                </a:solidFill>
                <a:latin typeface="Times New Roman" charset="0"/>
                <a:ea typeface="굴림" charset="-127"/>
                <a:cs typeface="굴림" charset="-127"/>
              </a:rPr>
              <a:t>et l’ajouter dans</a:t>
            </a:r>
            <a:r>
              <a:rPr lang="fr-CA" altLang="ko-KR" sz="1600" i="1" dirty="0" smtClean="0">
                <a:solidFill>
                  <a:srgbClr val="000000"/>
                </a:solidFill>
                <a:latin typeface="Times New Roman" charset="0"/>
                <a:ea typeface="굴림" charset="-127"/>
                <a:cs typeface="굴림" charset="-127"/>
              </a:rPr>
              <a:t> </a:t>
            </a:r>
            <a:r>
              <a:rPr lang="fr-CA" altLang="ko-KR" sz="1600" i="1" dirty="0" err="1" smtClean="0">
                <a:solidFill>
                  <a:srgbClr val="000000"/>
                </a:solidFill>
                <a:latin typeface="Times New Roman" charset="0"/>
                <a:ea typeface="굴림" charset="-127"/>
                <a:cs typeface="굴림" charset="-127"/>
              </a:rPr>
              <a:t>closed</a:t>
            </a:r>
            <a:endParaRPr lang="fr-CA" altLang="ko-KR" sz="1600" dirty="0" smtClean="0">
              <a:solidFill>
                <a:srgbClr val="000000"/>
              </a:solidFill>
              <a:latin typeface="Times New Roman" charset="0"/>
              <a:ea typeface="굴림" charset="-127"/>
              <a:cs typeface="굴림" charset="-127"/>
            </a:endParaRPr>
          </a:p>
          <a:p>
            <a:pPr marL="800100" lvl="1" indent="-342900" defTabSz="914400" eaLnBrk="0" fontAlgn="base" hangingPunct="0">
              <a:lnSpc>
                <a:spcPct val="110000"/>
              </a:lnSpc>
              <a:spcAft>
                <a:spcPct val="0"/>
              </a:spcAft>
              <a:buClr>
                <a:srgbClr val="0033CC"/>
              </a:buClr>
              <a:buSzPct val="85000"/>
              <a:buFont typeface="+mj-lt"/>
              <a:buAutoNum type="arabicPeriod" startAt="5"/>
            </a:pPr>
            <a:r>
              <a:rPr lang="fr-CA" altLang="ko-KR" sz="1600" dirty="0" smtClean="0">
                <a:solidFill>
                  <a:srgbClr val="000000"/>
                </a:solidFill>
                <a:latin typeface="Times New Roman" charset="0"/>
                <a:ea typeface="굴림" charset="-127"/>
                <a:cs typeface="굴림" charset="-127"/>
              </a:rPr>
              <a:t>si </a:t>
            </a:r>
            <a:r>
              <a:rPr lang="fr-CA" altLang="ko-KR" sz="1600" i="1" dirty="0" smtClean="0">
                <a:solidFill>
                  <a:srgbClr val="000000"/>
                </a:solidFill>
                <a:latin typeface="Times New Roman" charset="0"/>
                <a:ea typeface="굴림" charset="-127"/>
                <a:cs typeface="굴림" charset="-127"/>
              </a:rPr>
              <a:t>n1 </a:t>
            </a:r>
            <a:r>
              <a:rPr lang="fr-CA" altLang="ko-KR" sz="1600" dirty="0" smtClean="0">
                <a:solidFill>
                  <a:srgbClr val="000000"/>
                </a:solidFill>
                <a:latin typeface="Times New Roman" charset="0"/>
                <a:ea typeface="굴림" charset="-127"/>
                <a:cs typeface="굴림" charset="-127"/>
              </a:rPr>
              <a:t>est le but, </a:t>
            </a:r>
            <a:r>
              <a:rPr lang="fr-CA" altLang="ko-KR" sz="1600" dirty="0" smtClean="0">
                <a:solidFill>
                  <a:srgbClr val="000066"/>
                </a:solidFill>
                <a:latin typeface="Times New Roman" charset="0"/>
                <a:ea typeface="굴림" charset="-127"/>
                <a:cs typeface="굴림" charset="-127"/>
              </a:rPr>
              <a:t>sortir de la boucle avec succès en retournant le chemin</a:t>
            </a:r>
            <a:r>
              <a:rPr lang="fr-CA" altLang="ko-KR" sz="1600" dirty="0" smtClean="0">
                <a:solidFill>
                  <a:srgbClr val="000000"/>
                </a:solidFill>
                <a:latin typeface="Times New Roman" charset="0"/>
                <a:ea typeface="굴림" charset="-127"/>
                <a:cs typeface="굴림" charset="-127"/>
              </a:rPr>
              <a:t>; </a:t>
            </a:r>
          </a:p>
          <a:p>
            <a:pPr marL="800100" lvl="1" indent="-342900" defTabSz="914400" eaLnBrk="0" fontAlgn="base" hangingPunct="0">
              <a:lnSpc>
                <a:spcPct val="110000"/>
              </a:lnSpc>
              <a:spcAft>
                <a:spcPct val="0"/>
              </a:spcAft>
              <a:buClr>
                <a:srgbClr val="0033CC"/>
              </a:buClr>
              <a:buSzPct val="85000"/>
              <a:buFont typeface="+mj-lt"/>
              <a:buAutoNum type="arabicPeriod" startAt="5"/>
            </a:pPr>
            <a:r>
              <a:rPr lang="fr-CA" altLang="ko-KR" sz="1600" dirty="0" smtClean="0">
                <a:solidFill>
                  <a:srgbClr val="000000"/>
                </a:solidFill>
                <a:latin typeface="Times New Roman" charset="0"/>
                <a:ea typeface="굴림" charset="-127"/>
                <a:cs typeface="굴림" charset="-127"/>
              </a:rPr>
              <a:t>Pour chaque successeur n2 de n1 </a:t>
            </a:r>
          </a:p>
          <a:p>
            <a:pPr marL="1257300" lvl="2" indent="-342900" defTabSz="914400" eaLnBrk="0" fontAlgn="base" hangingPunct="0">
              <a:lnSpc>
                <a:spcPct val="110000"/>
              </a:lnSpc>
              <a:spcAft>
                <a:spcPct val="0"/>
              </a:spcAft>
              <a:buClr>
                <a:srgbClr val="000000"/>
              </a:buClr>
              <a:buFont typeface="+mj-lt"/>
              <a:buAutoNum type="arabicPeriod" startAt="10"/>
            </a:pPr>
            <a:r>
              <a:rPr lang="fr-CA" altLang="ko-KR" sz="1600" dirty="0" smtClean="0">
                <a:solidFill>
                  <a:srgbClr val="000000"/>
                </a:solidFill>
                <a:latin typeface="Times New Roman" charset="0"/>
                <a:ea typeface="굴림" charset="-127"/>
                <a:cs typeface="굴림" charset="-127"/>
              </a:rPr>
              <a:t>Initialiser la valeur </a:t>
            </a:r>
            <a:r>
              <a:rPr lang="fr-CA" altLang="ko-KR" sz="1600" i="1" dirty="0" smtClean="0">
                <a:solidFill>
                  <a:srgbClr val="000000"/>
                </a:solidFill>
                <a:latin typeface="Times New Roman" charset="0"/>
                <a:ea typeface="굴림" charset="-127"/>
                <a:cs typeface="굴림" charset="-127"/>
              </a:rPr>
              <a:t>g</a:t>
            </a:r>
            <a:r>
              <a:rPr lang="fr-CA" altLang="ko-KR" sz="1600" dirty="0" smtClean="0">
                <a:solidFill>
                  <a:srgbClr val="000000"/>
                </a:solidFill>
                <a:latin typeface="Times New Roman" charset="0"/>
                <a:ea typeface="굴림" charset="-127"/>
                <a:cs typeface="굴림" charset="-127"/>
              </a:rPr>
              <a:t> de</a:t>
            </a:r>
            <a:r>
              <a:rPr lang="fr-CA" altLang="ko-KR" sz="1600" i="1" dirty="0" smtClean="0">
                <a:solidFill>
                  <a:srgbClr val="000000"/>
                </a:solidFill>
                <a:latin typeface="Times New Roman" charset="0"/>
                <a:ea typeface="굴림" charset="-127"/>
                <a:cs typeface="굴림" charset="-127"/>
              </a:rPr>
              <a:t> n2 </a:t>
            </a:r>
            <a:r>
              <a:rPr lang="en-CA" altLang="ko-KR" sz="1600" i="1" dirty="0" err="1" smtClean="0">
                <a:solidFill>
                  <a:srgbClr val="000000"/>
                </a:solidFill>
                <a:latin typeface="Times New Roman" charset="0"/>
                <a:ea typeface="굴림" charset="-127"/>
                <a:cs typeface="굴림" charset="-127"/>
              </a:rPr>
              <a:t>à</a:t>
            </a:r>
            <a:r>
              <a:rPr lang="en-CA" altLang="ko-KR" sz="1600" i="1" dirty="0" smtClean="0">
                <a:solidFill>
                  <a:srgbClr val="000000"/>
                </a:solidFill>
                <a:latin typeface="Times New Roman" charset="0"/>
                <a:ea typeface="굴림" charset="-127"/>
                <a:cs typeface="굴림" charset="-127"/>
              </a:rPr>
              <a:t> : g(n1) + le </a:t>
            </a:r>
            <a:r>
              <a:rPr lang="en-CA" altLang="ko-KR" sz="1600" i="1" dirty="0" err="1" smtClean="0">
                <a:solidFill>
                  <a:srgbClr val="000000"/>
                </a:solidFill>
                <a:latin typeface="Times New Roman" charset="0"/>
                <a:ea typeface="굴림" charset="-127"/>
                <a:cs typeface="굴림" charset="-127"/>
              </a:rPr>
              <a:t>coût</a:t>
            </a:r>
            <a:r>
              <a:rPr lang="en-CA" altLang="ko-KR" sz="1600" i="1" dirty="0" smtClean="0">
                <a:solidFill>
                  <a:srgbClr val="000000"/>
                </a:solidFill>
                <a:latin typeface="Times New Roman" charset="0"/>
                <a:ea typeface="굴림" charset="-127"/>
                <a:cs typeface="굴림" charset="-127"/>
              </a:rPr>
              <a:t> de la transition (n1,n2)</a:t>
            </a:r>
            <a:endParaRPr lang="fr-CA" altLang="ko-KR" sz="1600" dirty="0" smtClean="0">
              <a:solidFill>
                <a:srgbClr val="000000"/>
              </a:solidFill>
              <a:latin typeface="Times New Roman" charset="0"/>
              <a:ea typeface="굴림" charset="-127"/>
              <a:cs typeface="굴림" charset="-127"/>
            </a:endParaRPr>
          </a:p>
          <a:p>
            <a:pPr marL="1257300" lvl="2" indent="-342900" defTabSz="914400" eaLnBrk="0" fontAlgn="base" hangingPunct="0">
              <a:lnSpc>
                <a:spcPct val="110000"/>
              </a:lnSpc>
              <a:spcAft>
                <a:spcPct val="0"/>
              </a:spcAft>
              <a:buClr>
                <a:srgbClr val="000000"/>
              </a:buClr>
              <a:buFont typeface="+mj-lt"/>
              <a:buAutoNum type="arabicPeriod" startAt="10"/>
            </a:pPr>
            <a:r>
              <a:rPr lang="fr-CA" altLang="ko-KR" sz="1600" dirty="0" smtClean="0">
                <a:solidFill>
                  <a:srgbClr val="000000"/>
                </a:solidFill>
                <a:latin typeface="Times New Roman" charset="0"/>
                <a:ea typeface="굴림" charset="-127"/>
                <a:cs typeface="굴림" charset="-127"/>
              </a:rPr>
              <a:t>mettre le parent de</a:t>
            </a:r>
            <a:r>
              <a:rPr lang="fr-CA" altLang="ko-KR" sz="1600" i="1" dirty="0" smtClean="0">
                <a:solidFill>
                  <a:srgbClr val="000000"/>
                </a:solidFill>
                <a:latin typeface="Times New Roman" charset="0"/>
                <a:ea typeface="굴림" charset="-127"/>
                <a:cs typeface="굴림" charset="-127"/>
              </a:rPr>
              <a:t> n2 </a:t>
            </a:r>
            <a:r>
              <a:rPr lang="fr-CA" altLang="ko-KR" sz="1600" dirty="0" smtClean="0">
                <a:solidFill>
                  <a:srgbClr val="000000"/>
                </a:solidFill>
                <a:latin typeface="Times New Roman" charset="0"/>
                <a:ea typeface="굴림" charset="-127"/>
                <a:cs typeface="굴림" charset="-127"/>
              </a:rPr>
              <a:t>à </a:t>
            </a:r>
            <a:r>
              <a:rPr lang="fr-CA" altLang="ko-KR" sz="1600" i="1" dirty="0" smtClean="0">
                <a:solidFill>
                  <a:srgbClr val="000000"/>
                </a:solidFill>
                <a:latin typeface="Times New Roman" charset="0"/>
                <a:ea typeface="굴림" charset="-127"/>
                <a:cs typeface="굴림" charset="-127"/>
              </a:rPr>
              <a:t>n1</a:t>
            </a:r>
            <a:endParaRPr lang="fr-CA" altLang="ko-KR" sz="1600" dirty="0" smtClean="0">
              <a:solidFill>
                <a:srgbClr val="000000"/>
              </a:solidFill>
              <a:latin typeface="Times New Roman" charset="0"/>
              <a:ea typeface="굴림" charset="-127"/>
              <a:cs typeface="굴림" charset="-127"/>
            </a:endParaRPr>
          </a:p>
          <a:p>
            <a:pPr marL="1257300" lvl="2" indent="-342900" defTabSz="914400" eaLnBrk="0" fontAlgn="base" hangingPunct="0">
              <a:lnSpc>
                <a:spcPct val="110000"/>
              </a:lnSpc>
              <a:spcAft>
                <a:spcPct val="0"/>
              </a:spcAft>
              <a:buClr>
                <a:srgbClr val="000000"/>
              </a:buClr>
              <a:buFont typeface="+mj-lt"/>
              <a:buAutoNum type="arabicPeriod" startAt="10"/>
            </a:pPr>
            <a:r>
              <a:rPr lang="fr-CA" altLang="ko-KR" sz="1600" dirty="0" smtClean="0">
                <a:solidFill>
                  <a:srgbClr val="000000"/>
                </a:solidFill>
                <a:latin typeface="Times New Roman" charset="0"/>
                <a:ea typeface="굴림" charset="-127"/>
                <a:cs typeface="굴림" charset="-127"/>
              </a:rPr>
              <a:t>Si </a:t>
            </a:r>
            <a:r>
              <a:rPr lang="fr-CA" altLang="ko-KR" sz="1600" i="1" dirty="0" err="1" smtClean="0">
                <a:solidFill>
                  <a:srgbClr val="000000"/>
                </a:solidFill>
                <a:latin typeface="Times New Roman" charset="0"/>
                <a:ea typeface="굴림" charset="-127"/>
                <a:cs typeface="굴림" charset="-127"/>
              </a:rPr>
              <a:t>closed</a:t>
            </a:r>
            <a:r>
              <a:rPr lang="fr-CA" altLang="ko-KR" sz="1600" i="1" dirty="0" smtClean="0">
                <a:solidFill>
                  <a:srgbClr val="000000"/>
                </a:solidFill>
                <a:latin typeface="Times New Roman" charset="0"/>
                <a:ea typeface="굴림" charset="-127"/>
                <a:cs typeface="굴림" charset="-127"/>
              </a:rPr>
              <a:t> </a:t>
            </a:r>
            <a:r>
              <a:rPr lang="fr-CA" altLang="ko-KR" sz="1600" dirty="0" smtClean="0">
                <a:solidFill>
                  <a:srgbClr val="000000"/>
                </a:solidFill>
                <a:latin typeface="Times New Roman" charset="0"/>
                <a:ea typeface="굴림" charset="-127"/>
                <a:cs typeface="굴림" charset="-127"/>
              </a:rPr>
              <a:t>ou</a:t>
            </a:r>
            <a:r>
              <a:rPr lang="fr-CA" altLang="ko-KR" sz="1600" i="1" dirty="0" smtClean="0">
                <a:solidFill>
                  <a:srgbClr val="000000"/>
                </a:solidFill>
                <a:latin typeface="Times New Roman" charset="0"/>
                <a:ea typeface="굴림" charset="-127"/>
                <a:cs typeface="굴림" charset="-127"/>
              </a:rPr>
              <a:t> open</a:t>
            </a:r>
            <a:r>
              <a:rPr lang="fr-CA" altLang="ko-KR" sz="1600" dirty="0" smtClean="0">
                <a:solidFill>
                  <a:srgbClr val="000000"/>
                </a:solidFill>
                <a:latin typeface="Times New Roman" charset="0"/>
                <a:ea typeface="굴림" charset="-127"/>
                <a:cs typeface="굴림" charset="-127"/>
              </a:rPr>
              <a:t> contient un nœud n3 égal à n2 avec </a:t>
            </a:r>
            <a:r>
              <a:rPr lang="fr-CA" altLang="ko-KR" sz="1600" i="1" dirty="0" smtClean="0">
                <a:solidFill>
                  <a:srgbClr val="000000"/>
                </a:solidFill>
                <a:latin typeface="Times New Roman" charset="0"/>
                <a:ea typeface="굴림" charset="-127"/>
                <a:cs typeface="굴림" charset="-127"/>
              </a:rPr>
              <a:t>f(n2) </a:t>
            </a:r>
            <a:r>
              <a:rPr lang="fr-CA" altLang="ko-KR" sz="1600" i="1" dirty="0" smtClean="0">
                <a:solidFill>
                  <a:srgbClr val="000000"/>
                </a:solidFill>
                <a:latin typeface="Times New Roman" charset="0"/>
                <a:ea typeface="Times New Roman" charset="0"/>
                <a:cs typeface="Times New Roman" charset="0"/>
              </a:rPr>
              <a:t>≤f(n3)</a:t>
            </a:r>
            <a:r>
              <a:rPr lang="fr-CA" altLang="ko-KR" sz="1600" dirty="0" smtClean="0">
                <a:solidFill>
                  <a:srgbClr val="000000"/>
                </a:solidFill>
                <a:latin typeface="Times New Roman" charset="0"/>
                <a:ea typeface="Times New Roman" charset="0"/>
                <a:cs typeface="Times New Roman" charset="0"/>
              </a:rPr>
              <a:t>, </a:t>
            </a:r>
            <a:r>
              <a:rPr lang="fr-CA" altLang="ko-KR" sz="1600" dirty="0" err="1" smtClean="0">
                <a:solidFill>
                  <a:srgbClr val="000000"/>
                </a:solidFill>
                <a:latin typeface="Times New Roman" charset="0"/>
                <a:ea typeface="Times New Roman" charset="0"/>
                <a:cs typeface="Times New Roman" charset="0"/>
              </a:rPr>
              <a:t>enlèver</a:t>
            </a:r>
            <a:r>
              <a:rPr lang="fr-CA" altLang="ko-KR" sz="1600" dirty="0" smtClean="0">
                <a:solidFill>
                  <a:srgbClr val="000000"/>
                </a:solidFill>
                <a:latin typeface="Times New Roman" charset="0"/>
                <a:ea typeface="Times New Roman" charset="0"/>
                <a:cs typeface="Times New Roman" charset="0"/>
              </a:rPr>
              <a:t> </a:t>
            </a:r>
            <a:r>
              <a:rPr lang="fr-CA" altLang="ko-KR" sz="1600" i="1" dirty="0" smtClean="0">
                <a:solidFill>
                  <a:srgbClr val="000000"/>
                </a:solidFill>
                <a:latin typeface="Times New Roman" charset="0"/>
                <a:ea typeface="Times New Roman" charset="0"/>
                <a:cs typeface="Times New Roman" charset="0"/>
              </a:rPr>
              <a:t>n3</a:t>
            </a:r>
            <a:r>
              <a:rPr lang="fr-CA" altLang="ko-KR" sz="1600" dirty="0" smtClean="0">
                <a:solidFill>
                  <a:srgbClr val="000000"/>
                </a:solidFill>
                <a:latin typeface="Times New Roman" charset="0"/>
                <a:ea typeface="Times New Roman" charset="0"/>
                <a:cs typeface="Times New Roman" charset="0"/>
              </a:rPr>
              <a:t> de </a:t>
            </a:r>
            <a:r>
              <a:rPr lang="fr-CA" altLang="ko-KR" sz="1600" i="1" dirty="0" err="1" smtClean="0">
                <a:solidFill>
                  <a:srgbClr val="000000"/>
                </a:solidFill>
                <a:latin typeface="Times New Roman" charset="0"/>
                <a:ea typeface="Times New Roman" charset="0"/>
                <a:cs typeface="Times New Roman" charset="0"/>
              </a:rPr>
              <a:t>closed</a:t>
            </a:r>
            <a:r>
              <a:rPr lang="fr-CA" altLang="ko-KR" sz="1600" dirty="0" smtClean="0">
                <a:solidFill>
                  <a:srgbClr val="000000"/>
                </a:solidFill>
                <a:latin typeface="Times New Roman" charset="0"/>
                <a:ea typeface="Times New Roman" charset="0"/>
                <a:cs typeface="Times New Roman" charset="0"/>
              </a:rPr>
              <a:t> ou </a:t>
            </a:r>
            <a:r>
              <a:rPr lang="fr-CA" altLang="ko-KR" sz="1600" i="1" dirty="0" smtClean="0">
                <a:solidFill>
                  <a:srgbClr val="000000"/>
                </a:solidFill>
                <a:latin typeface="Times New Roman" charset="0"/>
                <a:ea typeface="Times New Roman" charset="0"/>
                <a:cs typeface="Times New Roman" charset="0"/>
              </a:rPr>
              <a:t>open</a:t>
            </a:r>
            <a:r>
              <a:rPr lang="fr-CA" altLang="ko-KR" sz="1600" dirty="0" smtClean="0">
                <a:solidFill>
                  <a:srgbClr val="000000"/>
                </a:solidFill>
                <a:latin typeface="Times New Roman" charset="0"/>
                <a:ea typeface="Times New Roman" charset="0"/>
                <a:cs typeface="Times New Roman" charset="0"/>
              </a:rPr>
              <a:t> et insérer </a:t>
            </a:r>
            <a:r>
              <a:rPr lang="fr-CA" altLang="ko-KR" sz="1600" i="1" dirty="0" smtClean="0">
                <a:solidFill>
                  <a:srgbClr val="000000"/>
                </a:solidFill>
                <a:latin typeface="Times New Roman" charset="0"/>
                <a:ea typeface="Times New Roman" charset="0"/>
                <a:cs typeface="Times New Roman" charset="0"/>
              </a:rPr>
              <a:t>n2</a:t>
            </a:r>
            <a:r>
              <a:rPr lang="fr-CA" altLang="ko-KR" sz="1600" dirty="0" smtClean="0">
                <a:solidFill>
                  <a:srgbClr val="000000"/>
                </a:solidFill>
                <a:latin typeface="Times New Roman" charset="0"/>
                <a:ea typeface="Times New Roman" charset="0"/>
                <a:cs typeface="Times New Roman" charset="0"/>
              </a:rPr>
              <a:t> dans </a:t>
            </a:r>
            <a:r>
              <a:rPr lang="fr-CA" altLang="ko-KR" sz="1600" i="1" dirty="0" smtClean="0">
                <a:solidFill>
                  <a:srgbClr val="000000"/>
                </a:solidFill>
                <a:latin typeface="Times New Roman" charset="0"/>
                <a:ea typeface="Times New Roman" charset="0"/>
                <a:cs typeface="Times New Roman" charset="0"/>
              </a:rPr>
              <a:t>open </a:t>
            </a:r>
            <a:r>
              <a:rPr lang="fr-CA" altLang="ko-KR" sz="1600" i="1" dirty="0" smtClean="0">
                <a:solidFill>
                  <a:srgbClr val="000066"/>
                </a:solidFill>
                <a:latin typeface="Times New Roman" charset="0"/>
                <a:ea typeface="Times New Roman" charset="0"/>
                <a:cs typeface="Times New Roman" charset="0"/>
              </a:rPr>
              <a:t>(ordre croissant selon f(n))</a:t>
            </a:r>
            <a:endParaRPr lang="fr-CA" altLang="ko-KR" sz="1600" i="1" dirty="0" smtClean="0">
              <a:solidFill>
                <a:srgbClr val="000066"/>
              </a:solidFill>
              <a:latin typeface="Times New Roman" charset="0"/>
              <a:ea typeface="굴림" charset="-127"/>
              <a:cs typeface="굴림" charset="-127"/>
            </a:endParaRPr>
          </a:p>
          <a:p>
            <a:pPr marL="1257300" lvl="2" indent="-342900" defTabSz="914400" eaLnBrk="0" fontAlgn="base" hangingPunct="0">
              <a:lnSpc>
                <a:spcPct val="110000"/>
              </a:lnSpc>
              <a:spcAft>
                <a:spcPct val="0"/>
              </a:spcAft>
              <a:buClr>
                <a:srgbClr val="000000"/>
              </a:buClr>
              <a:buFont typeface="+mj-lt"/>
              <a:buAutoNum type="arabicPeriod" startAt="10"/>
            </a:pPr>
            <a:r>
              <a:rPr lang="fr-CA" altLang="ko-KR" sz="1600" dirty="0" smtClean="0">
                <a:solidFill>
                  <a:srgbClr val="000000"/>
                </a:solidFill>
                <a:latin typeface="Times New Roman" charset="0"/>
                <a:ea typeface="굴림" charset="-127"/>
                <a:cs typeface="굴림" charset="-127"/>
              </a:rPr>
              <a:t>Sinon (</a:t>
            </a:r>
            <a:r>
              <a:rPr lang="fr-CA" altLang="ko-KR" sz="1600" dirty="0" err="1" smtClean="0">
                <a:solidFill>
                  <a:srgbClr val="000000"/>
                </a:solidFill>
                <a:latin typeface="Times New Roman" charset="0"/>
                <a:ea typeface="굴림" charset="-127"/>
                <a:cs typeface="굴림" charset="-127"/>
              </a:rPr>
              <a:t>c-à-d</a:t>
            </a:r>
            <a:r>
              <a:rPr lang="fr-CA" altLang="ko-KR" sz="1600" dirty="0" smtClean="0">
                <a:solidFill>
                  <a:srgbClr val="000000"/>
                </a:solidFill>
                <a:latin typeface="Times New Roman" charset="0"/>
                <a:ea typeface="굴림" charset="-127"/>
                <a:cs typeface="굴림" charset="-127"/>
              </a:rPr>
              <a:t>., n2 n’est est ni dans </a:t>
            </a:r>
            <a:r>
              <a:rPr lang="fr-CA" altLang="ko-KR" sz="1600" i="1" dirty="0" smtClean="0">
                <a:solidFill>
                  <a:srgbClr val="000000"/>
                </a:solidFill>
                <a:latin typeface="Times New Roman" charset="0"/>
                <a:ea typeface="굴림" charset="-127"/>
                <a:cs typeface="굴림" charset="-127"/>
              </a:rPr>
              <a:t>open</a:t>
            </a:r>
            <a:r>
              <a:rPr lang="fr-CA" altLang="ko-KR" sz="1600" dirty="0" smtClean="0">
                <a:solidFill>
                  <a:srgbClr val="000000"/>
                </a:solidFill>
                <a:latin typeface="Times New Roman" charset="0"/>
                <a:ea typeface="굴림" charset="-127"/>
                <a:cs typeface="굴림" charset="-127"/>
              </a:rPr>
              <a:t> ni dans </a:t>
            </a:r>
            <a:r>
              <a:rPr lang="fr-CA" altLang="ko-KR" sz="1600" i="1" dirty="0" err="1" smtClean="0">
                <a:solidFill>
                  <a:srgbClr val="000000"/>
                </a:solidFill>
                <a:latin typeface="Times New Roman" charset="0"/>
                <a:ea typeface="굴림" charset="-127"/>
                <a:cs typeface="굴림" charset="-127"/>
              </a:rPr>
              <a:t>closed</a:t>
            </a:r>
            <a:r>
              <a:rPr lang="fr-CA" altLang="ko-KR" sz="1600" i="1" dirty="0" smtClean="0">
                <a:solidFill>
                  <a:srgbClr val="000000"/>
                </a:solidFill>
                <a:latin typeface="Times New Roman" charset="0"/>
                <a:ea typeface="굴림" charset="-127"/>
                <a:cs typeface="굴림" charset="-127"/>
              </a:rPr>
              <a:t>) </a:t>
            </a:r>
          </a:p>
          <a:p>
            <a:pPr marL="1714500" lvl="3" indent="-342900" defTabSz="914400" eaLnBrk="0" fontAlgn="base" hangingPunct="0">
              <a:lnSpc>
                <a:spcPct val="110000"/>
              </a:lnSpc>
              <a:spcAft>
                <a:spcPct val="0"/>
              </a:spcAft>
              <a:buClr>
                <a:srgbClr val="000000"/>
              </a:buClr>
              <a:buFont typeface="+mj-lt"/>
              <a:buAutoNum type="arabicPeriod" startAt="14"/>
            </a:pPr>
            <a:r>
              <a:rPr lang="fr-CA" altLang="ko-KR" sz="1600" dirty="0" err="1" smtClean="0">
                <a:solidFill>
                  <a:srgbClr val="000000"/>
                </a:solidFill>
                <a:latin typeface="Times New Roman" charset="0"/>
                <a:ea typeface="굴림" charset="-127"/>
                <a:cs typeface="굴림" charset="-127"/>
              </a:rPr>
              <a:t>insèrer</a:t>
            </a:r>
            <a:r>
              <a:rPr lang="fr-CA" altLang="ko-KR" sz="1600" i="1" dirty="0" smtClean="0">
                <a:solidFill>
                  <a:srgbClr val="000000"/>
                </a:solidFill>
                <a:latin typeface="Times New Roman" charset="0"/>
                <a:ea typeface="굴림" charset="-127"/>
                <a:cs typeface="굴림" charset="-127"/>
              </a:rPr>
              <a:t> n2 </a:t>
            </a:r>
            <a:r>
              <a:rPr lang="fr-CA" altLang="ko-KR" sz="1600" dirty="0" smtClean="0">
                <a:solidFill>
                  <a:srgbClr val="000000"/>
                </a:solidFill>
                <a:latin typeface="Times New Roman" charset="0"/>
                <a:ea typeface="굴림" charset="-127"/>
                <a:cs typeface="굴림" charset="-127"/>
              </a:rPr>
              <a:t>dans open </a:t>
            </a:r>
            <a:r>
              <a:rPr lang="fr-CA" altLang="ko-KR" sz="1600" i="1" dirty="0" smtClean="0">
                <a:solidFill>
                  <a:srgbClr val="000066"/>
                </a:solidFill>
                <a:latin typeface="Times New Roman" charset="0"/>
                <a:ea typeface="굴림" charset="-127"/>
                <a:cs typeface="굴림" charset="-127"/>
              </a:rPr>
              <a:t>en triant les nœuds en ordre croissant selon f(n)</a:t>
            </a:r>
            <a:endParaRPr lang="fr-CA" altLang="ko-KR" sz="1600" i="1" dirty="0" smtClean="0">
              <a:solidFill>
                <a:srgbClr val="000000"/>
              </a:solidFill>
              <a:latin typeface="Times New Roman" charset="0"/>
              <a:ea typeface="굴림" charset="-127"/>
              <a:cs typeface="굴림" charset="-127"/>
            </a:endParaRPr>
          </a:p>
          <a:p>
            <a:pPr>
              <a:buNone/>
            </a:pPr>
            <a:endParaRPr lang="fr-CA" dirty="0"/>
          </a:p>
        </p:txBody>
      </p:sp>
      <p:sp>
        <p:nvSpPr>
          <p:cNvPr id="5" name="Espace réservé de la date 4"/>
          <p:cNvSpPr>
            <a:spLocks noGrp="1"/>
          </p:cNvSpPr>
          <p:nvPr>
            <p:ph type="dt" sz="half" idx="10"/>
          </p:nvPr>
        </p:nvSpPr>
        <p:spPr/>
        <p:txBody>
          <a:bodyPr/>
          <a:lstStyle/>
          <a:p>
            <a:r>
              <a:rPr lang="fr-CA" smtClean="0"/>
              <a:t>IFT615 - Été 2011</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23</a:t>
            </a:fld>
            <a:endParaRPr lang="fr-CA"/>
          </a:p>
        </p:txBody>
      </p:sp>
      <p:sp>
        <p:nvSpPr>
          <p:cNvPr id="7" name="Espace réservé du pied de page 6"/>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0628"/>
            <a:ext cx="8229600" cy="842972"/>
          </a:xfrm>
        </p:spPr>
        <p:txBody>
          <a:bodyPr>
            <a:normAutofit/>
          </a:bodyPr>
          <a:lstStyle/>
          <a:p>
            <a:r>
              <a:rPr lang="fr-CA" sz="3600" dirty="0" smtClean="0"/>
              <a:t>Exemple A* avec recherche dans une ville</a:t>
            </a:r>
            <a:endParaRPr lang="fr-CA" sz="3600" dirty="0"/>
          </a:p>
        </p:txBody>
      </p:sp>
      <p:sp>
        <p:nvSpPr>
          <p:cNvPr id="65" name="Rectangle 3"/>
          <p:cNvSpPr txBox="1">
            <a:spLocks noChangeArrowheads="1"/>
          </p:cNvSpPr>
          <p:nvPr/>
        </p:nvSpPr>
        <p:spPr bwMode="auto">
          <a:xfrm>
            <a:off x="609600" y="1447800"/>
            <a:ext cx="7772400" cy="45720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marL="342900" marR="0" lvl="0" indent="-342900" algn="l" defTabSz="914400" rtl="0" eaLnBrk="0" fontAlgn="base" latinLnBrk="0" hangingPunct="0">
              <a:lnSpc>
                <a:spcPct val="130000"/>
              </a:lnSpc>
              <a:spcBef>
                <a:spcPct val="20000"/>
              </a:spcBef>
              <a:spcAft>
                <a:spcPct val="0"/>
              </a:spcAft>
              <a:buClr>
                <a:srgbClr val="0033CC"/>
              </a:buClr>
              <a:buSzPct val="85000"/>
              <a:buFont typeface="Monotype Sorts" charset="2"/>
              <a:buNone/>
              <a:tabLst/>
              <a:defRPr/>
            </a:pPr>
            <a:r>
              <a:rPr kumimoji="0" lang="en-US" altLang="ko-KR" sz="2000" b="0" i="0" u="none" strike="noStrike" kern="0" cap="none" spc="0" normalizeH="0" baseline="0" noProof="0" smtClean="0">
                <a:ln>
                  <a:noFill/>
                </a:ln>
                <a:solidFill>
                  <a:srgbClr val="000000"/>
                </a:solidFill>
                <a:effectLst/>
                <a:uLnTx/>
                <a:uFillTx/>
                <a:latin typeface="Times New Roman"/>
                <a:ea typeface="굴림" charset="-127"/>
                <a:cs typeface="굴림" charset="-127"/>
              </a:rPr>
              <a:t> </a:t>
            </a:r>
            <a:endParaRPr kumimoji="0" lang="en-US" altLang="ko-KR" sz="2000" b="0" i="0" u="none" strike="noStrike" kern="0" cap="none" spc="0" normalizeH="0" baseline="0" noProof="0">
              <a:ln>
                <a:noFill/>
              </a:ln>
              <a:solidFill>
                <a:srgbClr val="000000"/>
              </a:solidFill>
              <a:effectLst/>
              <a:uLnTx/>
              <a:uFillTx/>
              <a:latin typeface="Times New Roman"/>
              <a:ea typeface="굴림" charset="-127"/>
              <a:cs typeface="굴림" charset="-127"/>
            </a:endParaRPr>
          </a:p>
        </p:txBody>
      </p:sp>
      <p:sp>
        <p:nvSpPr>
          <p:cNvPr id="66" name="Rectangle 4"/>
          <p:cNvSpPr>
            <a:spLocks noChangeArrowheads="1"/>
          </p:cNvSpPr>
          <p:nvPr/>
        </p:nvSpPr>
        <p:spPr bwMode="auto">
          <a:xfrm>
            <a:off x="685800" y="1676400"/>
            <a:ext cx="7772400" cy="4343400"/>
          </a:xfrm>
          <a:prstGeom prst="rect">
            <a:avLst/>
          </a:prstGeom>
          <a:noFill/>
          <a:ln w="9525">
            <a:noFill/>
            <a:miter lim="800000"/>
            <a:headEnd/>
            <a:tailEnd/>
          </a:ln>
        </p:spPr>
        <p:txBody>
          <a:bodyPr>
            <a:prstTxWarp prst="textNoShape">
              <a:avLst/>
            </a:prstTxWarp>
          </a:bodyPr>
          <a:lstStyle/>
          <a:p>
            <a:pPr marL="342900" indent="-342900" eaLnBrk="1" latinLnBrk="1" hangingPunct="1">
              <a:spcBef>
                <a:spcPct val="20000"/>
              </a:spcBef>
            </a:pPr>
            <a:r>
              <a:rPr lang="en-US" altLang="ko-KR" sz="2800">
                <a:latin typeface="Times New Roman" charset="0"/>
                <a:ea typeface="굴림" charset="-127"/>
                <a:cs typeface="굴림" charset="-127"/>
                <a:sym typeface="Symbol" charset="2"/>
              </a:rPr>
              <a:t> </a:t>
            </a:r>
          </a:p>
        </p:txBody>
      </p:sp>
      <p:sp>
        <p:nvSpPr>
          <p:cNvPr id="67" name="Line 49"/>
          <p:cNvSpPr>
            <a:spLocks noChangeShapeType="1"/>
          </p:cNvSpPr>
          <p:nvPr/>
        </p:nvSpPr>
        <p:spPr bwMode="auto">
          <a:xfrm>
            <a:off x="4800600" y="1524000"/>
            <a:ext cx="0" cy="4114800"/>
          </a:xfrm>
          <a:prstGeom prst="line">
            <a:avLst/>
          </a:prstGeom>
          <a:noFill/>
          <a:ln w="38100">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grpSp>
        <p:nvGrpSpPr>
          <p:cNvPr id="68" name="Group 55"/>
          <p:cNvGrpSpPr>
            <a:grpSpLocks/>
          </p:cNvGrpSpPr>
          <p:nvPr/>
        </p:nvGrpSpPr>
        <p:grpSpPr bwMode="auto">
          <a:xfrm>
            <a:off x="381000" y="1066800"/>
            <a:ext cx="3886200" cy="5060950"/>
            <a:chOff x="240" y="672"/>
            <a:chExt cx="2448" cy="3188"/>
          </a:xfrm>
        </p:grpSpPr>
        <p:sp>
          <p:nvSpPr>
            <p:cNvPr id="69" name="Oval 5"/>
            <p:cNvSpPr>
              <a:spLocks noChangeArrowheads="1"/>
            </p:cNvSpPr>
            <p:nvPr/>
          </p:nvSpPr>
          <p:spPr bwMode="auto">
            <a:xfrm>
              <a:off x="1008" y="1968"/>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0" name="Text Box 6"/>
            <p:cNvSpPr txBox="1">
              <a:spLocks noChangeArrowheads="1"/>
            </p:cNvSpPr>
            <p:nvPr/>
          </p:nvSpPr>
          <p:spPr bwMode="auto">
            <a:xfrm>
              <a:off x="1022" y="1944"/>
              <a:ext cx="260" cy="231"/>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latin typeface="Times New Roman" charset="0"/>
                  <a:ea typeface="굴림" charset="-127"/>
                  <a:cs typeface="굴림" charset="-127"/>
                </a:rPr>
                <a:t>v0</a:t>
              </a:r>
            </a:p>
          </p:txBody>
        </p:sp>
        <p:sp>
          <p:nvSpPr>
            <p:cNvPr id="71" name="Oval 7"/>
            <p:cNvSpPr>
              <a:spLocks noChangeArrowheads="1"/>
            </p:cNvSpPr>
            <p:nvPr/>
          </p:nvSpPr>
          <p:spPr bwMode="auto">
            <a:xfrm>
              <a:off x="418" y="2520"/>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2" name="Text Box 8"/>
            <p:cNvSpPr txBox="1">
              <a:spLocks noChangeArrowheads="1"/>
            </p:cNvSpPr>
            <p:nvPr/>
          </p:nvSpPr>
          <p:spPr bwMode="auto">
            <a:xfrm>
              <a:off x="432" y="2496"/>
              <a:ext cx="260" cy="231"/>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latin typeface="Times New Roman" charset="0"/>
                  <a:ea typeface="굴림" charset="-127"/>
                  <a:cs typeface="굴림" charset="-127"/>
                </a:rPr>
                <a:t>v3</a:t>
              </a:r>
            </a:p>
          </p:txBody>
        </p:sp>
        <p:sp>
          <p:nvSpPr>
            <p:cNvPr id="73" name="Oval 9"/>
            <p:cNvSpPr>
              <a:spLocks noChangeArrowheads="1"/>
            </p:cNvSpPr>
            <p:nvPr/>
          </p:nvSpPr>
          <p:spPr bwMode="auto">
            <a:xfrm>
              <a:off x="1042" y="2520"/>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4" name="Text Box 10"/>
            <p:cNvSpPr txBox="1">
              <a:spLocks noChangeArrowheads="1"/>
            </p:cNvSpPr>
            <p:nvPr/>
          </p:nvSpPr>
          <p:spPr bwMode="auto">
            <a:xfrm>
              <a:off x="1056" y="2496"/>
              <a:ext cx="260" cy="231"/>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latin typeface="Times New Roman" charset="0"/>
                  <a:ea typeface="굴림" charset="-127"/>
                  <a:cs typeface="굴림" charset="-127"/>
                </a:rPr>
                <a:t>v2</a:t>
              </a:r>
            </a:p>
          </p:txBody>
        </p:sp>
        <p:sp>
          <p:nvSpPr>
            <p:cNvPr id="75" name="Oval 11"/>
            <p:cNvSpPr>
              <a:spLocks noChangeArrowheads="1"/>
            </p:cNvSpPr>
            <p:nvPr/>
          </p:nvSpPr>
          <p:spPr bwMode="auto">
            <a:xfrm>
              <a:off x="1824" y="254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6" name="Text Box 12"/>
            <p:cNvSpPr txBox="1">
              <a:spLocks noChangeArrowheads="1"/>
            </p:cNvSpPr>
            <p:nvPr/>
          </p:nvSpPr>
          <p:spPr bwMode="auto">
            <a:xfrm>
              <a:off x="1824" y="2496"/>
              <a:ext cx="260" cy="231"/>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latin typeface="Times New Roman" charset="0"/>
                  <a:ea typeface="굴림" charset="-127"/>
                  <a:cs typeface="굴림" charset="-127"/>
                </a:rPr>
                <a:t>v1</a:t>
              </a:r>
            </a:p>
          </p:txBody>
        </p:sp>
        <p:sp>
          <p:nvSpPr>
            <p:cNvPr id="77" name="Oval 13"/>
            <p:cNvSpPr>
              <a:spLocks noChangeArrowheads="1"/>
            </p:cNvSpPr>
            <p:nvPr/>
          </p:nvSpPr>
          <p:spPr bwMode="auto">
            <a:xfrm>
              <a:off x="1008" y="302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8" name="Text Box 14"/>
            <p:cNvSpPr txBox="1">
              <a:spLocks noChangeArrowheads="1"/>
            </p:cNvSpPr>
            <p:nvPr/>
          </p:nvSpPr>
          <p:spPr bwMode="auto">
            <a:xfrm>
              <a:off x="1022" y="3000"/>
              <a:ext cx="260" cy="231"/>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latin typeface="Times New Roman" charset="0"/>
                  <a:ea typeface="굴림" charset="-127"/>
                  <a:cs typeface="굴림" charset="-127"/>
                </a:rPr>
                <a:t>v4</a:t>
              </a:r>
            </a:p>
          </p:txBody>
        </p:sp>
        <p:sp>
          <p:nvSpPr>
            <p:cNvPr id="79" name="Oval 15"/>
            <p:cNvSpPr>
              <a:spLocks noChangeArrowheads="1"/>
            </p:cNvSpPr>
            <p:nvPr/>
          </p:nvSpPr>
          <p:spPr bwMode="auto">
            <a:xfrm>
              <a:off x="994" y="362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80" name="Text Box 16"/>
            <p:cNvSpPr txBox="1">
              <a:spLocks noChangeArrowheads="1"/>
            </p:cNvSpPr>
            <p:nvPr/>
          </p:nvSpPr>
          <p:spPr bwMode="auto">
            <a:xfrm>
              <a:off x="1008" y="3600"/>
              <a:ext cx="260" cy="231"/>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latin typeface="Times New Roman" charset="0"/>
                  <a:ea typeface="굴림" charset="-127"/>
                  <a:cs typeface="굴림" charset="-127"/>
                </a:rPr>
                <a:t>v6</a:t>
              </a:r>
            </a:p>
          </p:txBody>
        </p:sp>
        <p:sp>
          <p:nvSpPr>
            <p:cNvPr id="81" name="Oval 17"/>
            <p:cNvSpPr>
              <a:spLocks noChangeArrowheads="1"/>
            </p:cNvSpPr>
            <p:nvPr/>
          </p:nvSpPr>
          <p:spPr bwMode="auto">
            <a:xfrm>
              <a:off x="1810" y="3048"/>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82" name="Text Box 18"/>
            <p:cNvSpPr txBox="1">
              <a:spLocks noChangeArrowheads="1"/>
            </p:cNvSpPr>
            <p:nvPr/>
          </p:nvSpPr>
          <p:spPr bwMode="auto">
            <a:xfrm>
              <a:off x="1824" y="3024"/>
              <a:ext cx="260" cy="231"/>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latin typeface="Times New Roman" charset="0"/>
                  <a:ea typeface="굴림" charset="-127"/>
                  <a:cs typeface="굴림" charset="-127"/>
                </a:rPr>
                <a:t>v5</a:t>
              </a:r>
            </a:p>
          </p:txBody>
        </p:sp>
        <p:sp>
          <p:nvSpPr>
            <p:cNvPr id="83" name="Line 19"/>
            <p:cNvSpPr>
              <a:spLocks noChangeShapeType="1"/>
            </p:cNvSpPr>
            <p:nvPr/>
          </p:nvSpPr>
          <p:spPr bwMode="auto">
            <a:xfrm>
              <a:off x="1152" y="2160"/>
              <a:ext cx="1" cy="33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84" name="Line 20"/>
            <p:cNvSpPr>
              <a:spLocks noChangeShapeType="1"/>
            </p:cNvSpPr>
            <p:nvPr/>
          </p:nvSpPr>
          <p:spPr bwMode="auto">
            <a:xfrm>
              <a:off x="1296" y="2112"/>
              <a:ext cx="576" cy="432"/>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85" name="Line 21"/>
            <p:cNvSpPr>
              <a:spLocks noChangeShapeType="1"/>
            </p:cNvSpPr>
            <p:nvPr/>
          </p:nvSpPr>
          <p:spPr bwMode="auto">
            <a:xfrm flipH="1">
              <a:off x="624" y="2112"/>
              <a:ext cx="384"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86" name="Line 22"/>
            <p:cNvSpPr>
              <a:spLocks noChangeShapeType="1"/>
            </p:cNvSpPr>
            <p:nvPr/>
          </p:nvSpPr>
          <p:spPr bwMode="auto">
            <a:xfrm>
              <a:off x="720" y="2640"/>
              <a:ext cx="288" cy="1"/>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87" name="Line 23"/>
            <p:cNvSpPr>
              <a:spLocks noChangeShapeType="1"/>
            </p:cNvSpPr>
            <p:nvPr/>
          </p:nvSpPr>
          <p:spPr bwMode="auto">
            <a:xfrm>
              <a:off x="576" y="2736"/>
              <a:ext cx="432" cy="33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88" name="Line 24"/>
            <p:cNvSpPr>
              <a:spLocks noChangeShapeType="1"/>
            </p:cNvSpPr>
            <p:nvPr/>
          </p:nvSpPr>
          <p:spPr bwMode="auto">
            <a:xfrm>
              <a:off x="1152" y="2736"/>
              <a:ext cx="1" cy="240"/>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89" name="Line 25"/>
            <p:cNvSpPr>
              <a:spLocks noChangeShapeType="1"/>
            </p:cNvSpPr>
            <p:nvPr/>
          </p:nvSpPr>
          <p:spPr bwMode="auto">
            <a:xfrm>
              <a:off x="1152" y="3216"/>
              <a:ext cx="1"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90" name="Line 26"/>
            <p:cNvSpPr>
              <a:spLocks noChangeShapeType="1"/>
            </p:cNvSpPr>
            <p:nvPr/>
          </p:nvSpPr>
          <p:spPr bwMode="auto">
            <a:xfrm>
              <a:off x="1968" y="2736"/>
              <a:ext cx="1" cy="288"/>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91" name="Line 27"/>
            <p:cNvSpPr>
              <a:spLocks noChangeShapeType="1"/>
            </p:cNvSpPr>
            <p:nvPr/>
          </p:nvSpPr>
          <p:spPr bwMode="auto">
            <a:xfrm flipH="1">
              <a:off x="1296" y="3264"/>
              <a:ext cx="576"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92" name="Text Box 28"/>
            <p:cNvSpPr txBox="1">
              <a:spLocks noChangeArrowheads="1"/>
            </p:cNvSpPr>
            <p:nvPr/>
          </p:nvSpPr>
          <p:spPr bwMode="auto">
            <a:xfrm>
              <a:off x="1152" y="1776"/>
              <a:ext cx="180" cy="212"/>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latin typeface="Times New Roman" charset="0"/>
                  <a:ea typeface="굴림" charset="-127"/>
                  <a:cs typeface="굴림" charset="-127"/>
                </a:rPr>
                <a:t>9</a:t>
              </a:r>
            </a:p>
          </p:txBody>
        </p:sp>
        <p:sp>
          <p:nvSpPr>
            <p:cNvPr id="93" name="Text Box 29"/>
            <p:cNvSpPr txBox="1">
              <a:spLocks noChangeArrowheads="1"/>
            </p:cNvSpPr>
            <p:nvPr/>
          </p:nvSpPr>
          <p:spPr bwMode="auto">
            <a:xfrm>
              <a:off x="1968" y="2352"/>
              <a:ext cx="180" cy="212"/>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latin typeface="Times New Roman" charset="0"/>
                  <a:ea typeface="굴림" charset="-127"/>
                  <a:cs typeface="굴림" charset="-127"/>
                </a:rPr>
                <a:t>2</a:t>
              </a:r>
            </a:p>
          </p:txBody>
        </p:sp>
        <p:sp>
          <p:nvSpPr>
            <p:cNvPr id="94" name="Text Box 30"/>
            <p:cNvSpPr txBox="1">
              <a:spLocks noChangeArrowheads="1"/>
            </p:cNvSpPr>
            <p:nvPr/>
          </p:nvSpPr>
          <p:spPr bwMode="auto">
            <a:xfrm>
              <a:off x="1248" y="2976"/>
              <a:ext cx="180" cy="212"/>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latin typeface="Times New Roman" charset="0"/>
                  <a:ea typeface="굴림" charset="-127"/>
                  <a:cs typeface="굴림" charset="-127"/>
                </a:rPr>
                <a:t>3</a:t>
              </a:r>
            </a:p>
          </p:txBody>
        </p:sp>
        <p:sp>
          <p:nvSpPr>
            <p:cNvPr id="95" name="Text Box 31"/>
            <p:cNvSpPr txBox="1">
              <a:spLocks noChangeArrowheads="1"/>
            </p:cNvSpPr>
            <p:nvPr/>
          </p:nvSpPr>
          <p:spPr bwMode="auto">
            <a:xfrm>
              <a:off x="2112" y="2976"/>
              <a:ext cx="180" cy="212"/>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latin typeface="Times New Roman" charset="0"/>
                  <a:ea typeface="굴림" charset="-127"/>
                  <a:cs typeface="굴림" charset="-127"/>
                </a:rPr>
                <a:t>2</a:t>
              </a:r>
            </a:p>
          </p:txBody>
        </p:sp>
        <p:sp>
          <p:nvSpPr>
            <p:cNvPr id="96" name="Text Box 32"/>
            <p:cNvSpPr txBox="1">
              <a:spLocks noChangeArrowheads="1"/>
            </p:cNvSpPr>
            <p:nvPr/>
          </p:nvSpPr>
          <p:spPr bwMode="auto">
            <a:xfrm>
              <a:off x="1296" y="2448"/>
              <a:ext cx="180" cy="212"/>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latin typeface="Times New Roman" charset="0"/>
                  <a:ea typeface="굴림" charset="-127"/>
                  <a:cs typeface="굴림" charset="-127"/>
                </a:rPr>
                <a:t>2</a:t>
              </a:r>
            </a:p>
          </p:txBody>
        </p:sp>
        <p:sp>
          <p:nvSpPr>
            <p:cNvPr id="97" name="Text Box 33"/>
            <p:cNvSpPr txBox="1">
              <a:spLocks noChangeArrowheads="1"/>
            </p:cNvSpPr>
            <p:nvPr/>
          </p:nvSpPr>
          <p:spPr bwMode="auto">
            <a:xfrm>
              <a:off x="240" y="2448"/>
              <a:ext cx="180" cy="212"/>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latin typeface="Times New Roman" charset="0"/>
                  <a:ea typeface="굴림" charset="-127"/>
                  <a:cs typeface="굴림" charset="-127"/>
                </a:rPr>
                <a:t>5</a:t>
              </a:r>
            </a:p>
          </p:txBody>
        </p:sp>
        <p:sp>
          <p:nvSpPr>
            <p:cNvPr id="98" name="Text Box 34"/>
            <p:cNvSpPr txBox="1">
              <a:spLocks noChangeArrowheads="1"/>
            </p:cNvSpPr>
            <p:nvPr/>
          </p:nvSpPr>
          <p:spPr bwMode="auto">
            <a:xfrm>
              <a:off x="1248" y="3648"/>
              <a:ext cx="180" cy="212"/>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latin typeface="Times New Roman" charset="0"/>
                  <a:ea typeface="굴림" charset="-127"/>
                  <a:cs typeface="굴림" charset="-127"/>
                </a:rPr>
                <a:t>0</a:t>
              </a:r>
            </a:p>
          </p:txBody>
        </p:sp>
        <p:sp>
          <p:nvSpPr>
            <p:cNvPr id="99" name="Text Box 35"/>
            <p:cNvSpPr txBox="1">
              <a:spLocks noChangeArrowheads="1"/>
            </p:cNvSpPr>
            <p:nvPr/>
          </p:nvSpPr>
          <p:spPr bwMode="auto">
            <a:xfrm>
              <a:off x="720" y="2112"/>
              <a:ext cx="180" cy="212"/>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latin typeface="Times New Roman" charset="0"/>
                  <a:ea typeface="굴림" charset="-127"/>
                  <a:cs typeface="굴림" charset="-127"/>
                </a:rPr>
                <a:t>2</a:t>
              </a:r>
            </a:p>
          </p:txBody>
        </p:sp>
        <p:sp>
          <p:nvSpPr>
            <p:cNvPr id="100" name="Text Box 36"/>
            <p:cNvSpPr txBox="1">
              <a:spLocks noChangeArrowheads="1"/>
            </p:cNvSpPr>
            <p:nvPr/>
          </p:nvSpPr>
          <p:spPr bwMode="auto">
            <a:xfrm>
              <a:off x="1536" y="2112"/>
              <a:ext cx="180" cy="212"/>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latin typeface="Times New Roman" charset="0"/>
                  <a:ea typeface="굴림" charset="-127"/>
                  <a:cs typeface="굴림" charset="-127"/>
                </a:rPr>
                <a:t>3</a:t>
              </a:r>
            </a:p>
          </p:txBody>
        </p:sp>
        <p:sp>
          <p:nvSpPr>
            <p:cNvPr id="101" name="Text Box 37"/>
            <p:cNvSpPr txBox="1">
              <a:spLocks noChangeArrowheads="1"/>
            </p:cNvSpPr>
            <p:nvPr/>
          </p:nvSpPr>
          <p:spPr bwMode="auto">
            <a:xfrm>
              <a:off x="768" y="2448"/>
              <a:ext cx="180" cy="212"/>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latin typeface="Times New Roman" charset="0"/>
                  <a:ea typeface="굴림" charset="-127"/>
                  <a:cs typeface="굴림" charset="-127"/>
                </a:rPr>
                <a:t>1</a:t>
              </a:r>
            </a:p>
          </p:txBody>
        </p:sp>
        <p:sp>
          <p:nvSpPr>
            <p:cNvPr id="102" name="Text Box 38"/>
            <p:cNvSpPr txBox="1">
              <a:spLocks noChangeArrowheads="1"/>
            </p:cNvSpPr>
            <p:nvPr/>
          </p:nvSpPr>
          <p:spPr bwMode="auto">
            <a:xfrm>
              <a:off x="720" y="2736"/>
              <a:ext cx="180" cy="212"/>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latin typeface="Times New Roman" charset="0"/>
                  <a:ea typeface="굴림" charset="-127"/>
                  <a:cs typeface="굴림" charset="-127"/>
                </a:rPr>
                <a:t>1</a:t>
              </a:r>
            </a:p>
          </p:txBody>
        </p:sp>
        <p:sp>
          <p:nvSpPr>
            <p:cNvPr id="103" name="Text Box 39"/>
            <p:cNvSpPr txBox="1">
              <a:spLocks noChangeArrowheads="1"/>
            </p:cNvSpPr>
            <p:nvPr/>
          </p:nvSpPr>
          <p:spPr bwMode="auto">
            <a:xfrm>
              <a:off x="1968" y="2736"/>
              <a:ext cx="180" cy="212"/>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latin typeface="Times New Roman" charset="0"/>
                  <a:ea typeface="굴림" charset="-127"/>
                  <a:cs typeface="굴림" charset="-127"/>
                </a:rPr>
                <a:t>7</a:t>
              </a:r>
            </a:p>
          </p:txBody>
        </p:sp>
        <p:sp>
          <p:nvSpPr>
            <p:cNvPr id="104" name="Text Box 40"/>
            <p:cNvSpPr txBox="1">
              <a:spLocks noChangeArrowheads="1"/>
            </p:cNvSpPr>
            <p:nvPr/>
          </p:nvSpPr>
          <p:spPr bwMode="auto">
            <a:xfrm>
              <a:off x="1152" y="2688"/>
              <a:ext cx="180" cy="212"/>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latin typeface="Times New Roman" charset="0"/>
                  <a:ea typeface="굴림" charset="-127"/>
                  <a:cs typeface="굴림" charset="-127"/>
                </a:rPr>
                <a:t>2</a:t>
              </a:r>
            </a:p>
          </p:txBody>
        </p:sp>
        <p:sp>
          <p:nvSpPr>
            <p:cNvPr id="105" name="Text Box 41"/>
            <p:cNvSpPr txBox="1">
              <a:spLocks noChangeArrowheads="1"/>
            </p:cNvSpPr>
            <p:nvPr/>
          </p:nvSpPr>
          <p:spPr bwMode="auto">
            <a:xfrm>
              <a:off x="1152" y="3264"/>
              <a:ext cx="180" cy="212"/>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latin typeface="Times New Roman" charset="0"/>
                  <a:ea typeface="굴림" charset="-127"/>
                  <a:cs typeface="굴림" charset="-127"/>
                </a:rPr>
                <a:t>4</a:t>
              </a:r>
            </a:p>
          </p:txBody>
        </p:sp>
        <p:sp>
          <p:nvSpPr>
            <p:cNvPr id="106" name="Text Box 42"/>
            <p:cNvSpPr txBox="1">
              <a:spLocks noChangeArrowheads="1"/>
            </p:cNvSpPr>
            <p:nvPr/>
          </p:nvSpPr>
          <p:spPr bwMode="auto">
            <a:xfrm>
              <a:off x="1536" y="3408"/>
              <a:ext cx="180" cy="212"/>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latin typeface="Times New Roman" charset="0"/>
                  <a:ea typeface="굴림" charset="-127"/>
                  <a:cs typeface="굴림" charset="-127"/>
                </a:rPr>
                <a:t>4</a:t>
              </a:r>
            </a:p>
          </p:txBody>
        </p:sp>
        <p:sp>
          <p:nvSpPr>
            <p:cNvPr id="107" name="Text Box 43"/>
            <p:cNvSpPr txBox="1">
              <a:spLocks noChangeArrowheads="1"/>
            </p:cNvSpPr>
            <p:nvPr/>
          </p:nvSpPr>
          <p:spPr bwMode="auto">
            <a:xfrm>
              <a:off x="1152" y="2208"/>
              <a:ext cx="180" cy="212"/>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latin typeface="Times New Roman" charset="0"/>
                  <a:ea typeface="굴림" charset="-127"/>
                  <a:cs typeface="굴림" charset="-127"/>
                </a:rPr>
                <a:t>4</a:t>
              </a:r>
            </a:p>
          </p:txBody>
        </p:sp>
        <p:sp>
          <p:nvSpPr>
            <p:cNvPr id="108" name="Text Box 44"/>
            <p:cNvSpPr txBox="1">
              <a:spLocks noChangeArrowheads="1"/>
            </p:cNvSpPr>
            <p:nvPr/>
          </p:nvSpPr>
          <p:spPr bwMode="auto">
            <a:xfrm>
              <a:off x="1536" y="1680"/>
              <a:ext cx="116" cy="288"/>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CA" sz="2400" b="0" i="0" u="none" strike="noStrike" kern="0" cap="none" spc="0" normalizeH="0" baseline="0" noProof="0">
                <a:ln>
                  <a:noFill/>
                </a:ln>
                <a:solidFill>
                  <a:sysClr val="windowText" lastClr="000000"/>
                </a:solidFill>
                <a:effectLst/>
                <a:uLnTx/>
                <a:uFillTx/>
                <a:latin typeface="Times New Roman" charset="0"/>
                <a:ea typeface="굴림" charset="-127"/>
                <a:cs typeface="굴림" charset="-127"/>
              </a:endParaRPr>
            </a:p>
          </p:txBody>
        </p:sp>
        <p:sp>
          <p:nvSpPr>
            <p:cNvPr id="109" name="Text Box 45"/>
            <p:cNvSpPr txBox="1">
              <a:spLocks noChangeArrowheads="1"/>
            </p:cNvSpPr>
            <p:nvPr/>
          </p:nvSpPr>
          <p:spPr bwMode="auto">
            <a:xfrm>
              <a:off x="1581" y="1632"/>
              <a:ext cx="400" cy="218"/>
            </a:xfrm>
            <a:prstGeom prst="rect">
              <a:avLst/>
            </a:prstGeom>
            <a:solidFill>
              <a:srgbClr val="B2B2B2"/>
            </a:solidFill>
            <a:ln w="9525">
              <a:solidFill>
                <a:srgbClr val="000000"/>
              </a:solid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latin typeface="Times New Roman" charset="0"/>
                  <a:ea typeface="굴림" charset="-127"/>
                  <a:cs typeface="굴림" charset="-127"/>
                </a:rPr>
                <a:t>h(n0)</a:t>
              </a:r>
            </a:p>
          </p:txBody>
        </p:sp>
        <p:sp>
          <p:nvSpPr>
            <p:cNvPr id="110" name="Line 46"/>
            <p:cNvSpPr>
              <a:spLocks noChangeShapeType="1"/>
            </p:cNvSpPr>
            <p:nvPr/>
          </p:nvSpPr>
          <p:spPr bwMode="auto">
            <a:xfrm flipH="1">
              <a:off x="1296" y="1776"/>
              <a:ext cx="288" cy="9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111" name="Text Box 47"/>
            <p:cNvSpPr txBox="1">
              <a:spLocks noChangeArrowheads="1"/>
            </p:cNvSpPr>
            <p:nvPr/>
          </p:nvSpPr>
          <p:spPr bwMode="auto">
            <a:xfrm>
              <a:off x="2064" y="2016"/>
              <a:ext cx="624" cy="218"/>
            </a:xfrm>
            <a:prstGeom prst="rect">
              <a:avLst/>
            </a:prstGeom>
            <a:solidFill>
              <a:srgbClr val="B2B2B2"/>
            </a:solidFill>
            <a:ln w="9525">
              <a:solidFill>
                <a:srgbClr val="000000"/>
              </a:solidFill>
              <a:miter lim="800000"/>
              <a:headEnd/>
              <a:tailEnd/>
            </a:ln>
          </p:spPr>
          <p:txBody>
            <a:bodyPr>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latin typeface="Times New Roman" charset="0"/>
                  <a:ea typeface="굴림" charset="-127"/>
                  <a:cs typeface="굴림" charset="-127"/>
                </a:rPr>
                <a:t>c(n0,n3)</a:t>
              </a:r>
            </a:p>
          </p:txBody>
        </p:sp>
        <p:sp>
          <p:nvSpPr>
            <p:cNvPr id="112" name="Line 48"/>
            <p:cNvSpPr>
              <a:spLocks noChangeShapeType="1"/>
            </p:cNvSpPr>
            <p:nvPr/>
          </p:nvSpPr>
          <p:spPr bwMode="auto">
            <a:xfrm flipH="1">
              <a:off x="1680" y="2160"/>
              <a:ext cx="384" cy="48"/>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113" name="Text Box 50"/>
            <p:cNvSpPr txBox="1">
              <a:spLocks noChangeArrowheads="1"/>
            </p:cNvSpPr>
            <p:nvPr/>
          </p:nvSpPr>
          <p:spPr bwMode="auto">
            <a:xfrm>
              <a:off x="528" y="672"/>
              <a:ext cx="1859" cy="853"/>
            </a:xfrm>
            <a:prstGeom prst="rect">
              <a:avLst/>
            </a:prstGeom>
            <a:noFill/>
            <a:ln w="9525">
              <a:noFill/>
              <a:miter lim="800000"/>
              <a:headEnd/>
              <a:tailEnd/>
            </a:ln>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1" i="0" u="sng" strike="noStrike" kern="0" cap="none" spc="0" normalizeH="0" baseline="0" noProof="0" dirty="0">
                  <a:ln>
                    <a:noFill/>
                  </a:ln>
                  <a:solidFill>
                    <a:sysClr val="windowText" lastClr="000000"/>
                  </a:solidFill>
                  <a:effectLst/>
                  <a:uLnTx/>
                  <a:uFillTx/>
                  <a:latin typeface="Times New Roman" charset="0"/>
                  <a:ea typeface="굴림" charset="-127"/>
                  <a:cs typeface="굴림" charset="-127"/>
                </a:rPr>
                <a:t>Routes entre les villes :</a:t>
              </a:r>
            </a:p>
            <a:p>
              <a:pPr marL="0" marR="0" lvl="0" indent="0"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dirty="0">
                  <a:ln>
                    <a:noFill/>
                  </a:ln>
                  <a:solidFill>
                    <a:sysClr val="windowText" lastClr="000000"/>
                  </a:solidFill>
                  <a:effectLst/>
                  <a:uLnTx/>
                  <a:uFillTx/>
                  <a:latin typeface="Times New Roman" charset="0"/>
                  <a:ea typeface="굴림" charset="-127"/>
                  <a:cs typeface="굴림" charset="-127"/>
                </a:rPr>
                <a:t>v0: ville de départ</a:t>
              </a:r>
            </a:p>
            <a:p>
              <a:pPr marL="0" marR="0" lvl="0" indent="0"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dirty="0">
                  <a:ln>
                    <a:noFill/>
                  </a:ln>
                  <a:solidFill>
                    <a:sysClr val="windowText" lastClr="000000"/>
                  </a:solidFill>
                  <a:effectLst/>
                  <a:uLnTx/>
                  <a:uFillTx/>
                  <a:latin typeface="Times New Roman" charset="0"/>
                  <a:ea typeface="굴림" charset="-127"/>
                  <a:cs typeface="굴림" charset="-127"/>
                </a:rPr>
                <a:t>v6: destination</a:t>
              </a:r>
            </a:p>
            <a:p>
              <a:pPr marL="0" marR="0" lvl="0" indent="0"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dirty="0">
                  <a:ln>
                    <a:noFill/>
                  </a:ln>
                  <a:solidFill>
                    <a:srgbClr val="CC00CC"/>
                  </a:solidFill>
                  <a:effectLst/>
                  <a:uLnTx/>
                  <a:uFillTx/>
                  <a:latin typeface="Times New Roman" charset="0"/>
                  <a:ea typeface="굴림" charset="-127"/>
                  <a:cs typeface="굴림" charset="-127"/>
                </a:rPr>
                <a:t>h: distance à </a:t>
              </a:r>
              <a:r>
                <a:rPr kumimoji="0" lang="fr-CA" sz="1600" b="0" i="1" u="none" strike="noStrike" kern="0" cap="none" spc="0" normalizeH="0" baseline="0" noProof="0" dirty="0" smtClean="0">
                  <a:ln>
                    <a:noFill/>
                  </a:ln>
                  <a:solidFill>
                    <a:srgbClr val="CC00CC"/>
                  </a:solidFill>
                  <a:effectLst/>
                  <a:uLnTx/>
                  <a:uFillTx/>
                  <a:latin typeface="Times New Roman" charset="0"/>
                  <a:ea typeface="굴림" charset="-127"/>
                  <a:cs typeface="굴림" charset="-127"/>
                </a:rPr>
                <a:t>vol </a:t>
              </a:r>
              <a:r>
                <a:rPr kumimoji="0" lang="fr-CA" sz="1600" b="0" i="1" u="none" strike="noStrike" kern="0" cap="none" spc="0" normalizeH="0" baseline="0" noProof="0" dirty="0">
                  <a:ln>
                    <a:noFill/>
                  </a:ln>
                  <a:solidFill>
                    <a:srgbClr val="CC00CC"/>
                  </a:solidFill>
                  <a:effectLst/>
                  <a:uLnTx/>
                  <a:uFillTx/>
                  <a:latin typeface="Times New Roman" charset="0"/>
                  <a:ea typeface="굴림" charset="-127"/>
                  <a:cs typeface="굴림" charset="-127"/>
                </a:rPr>
                <a:t>d’oiseau</a:t>
              </a:r>
            </a:p>
            <a:p>
              <a:pPr marL="0" marR="0" lvl="0" indent="0"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dirty="0">
                  <a:ln>
                    <a:noFill/>
                  </a:ln>
                  <a:solidFill>
                    <a:srgbClr val="3399FF"/>
                  </a:solidFill>
                  <a:effectLst/>
                  <a:uLnTx/>
                  <a:uFillTx/>
                  <a:latin typeface="Times New Roman" charset="0"/>
                  <a:ea typeface="굴림" charset="-127"/>
                  <a:cs typeface="굴림" charset="-127"/>
                </a:rPr>
                <a:t>C: distance réelle entre deux ville</a:t>
              </a:r>
            </a:p>
          </p:txBody>
        </p:sp>
      </p:grpSp>
      <p:sp>
        <p:nvSpPr>
          <p:cNvPr id="114" name="Text Box 51"/>
          <p:cNvSpPr txBox="1">
            <a:spLocks noChangeArrowheads="1"/>
          </p:cNvSpPr>
          <p:nvPr/>
        </p:nvSpPr>
        <p:spPr bwMode="auto">
          <a:xfrm>
            <a:off x="5200650" y="2233613"/>
            <a:ext cx="3441700" cy="366712"/>
          </a:xfrm>
          <a:prstGeom prst="rect">
            <a:avLst/>
          </a:prstGeom>
          <a:noFill/>
          <a:ln w="9525">
            <a:noFill/>
            <a:miter lim="800000"/>
            <a:headEnd/>
            <a:tailEnd/>
          </a:ln>
        </p:spPr>
        <p:txBody>
          <a:bodyPr>
            <a:prstTxWarp prst="textNoShape">
              <a:avLst/>
            </a:prstTxWarp>
            <a:spAutoFit/>
          </a:bodyPr>
          <a:lstStyle/>
          <a:p>
            <a:pPr marL="457200" indent="-457200"/>
            <a:r>
              <a:rPr lang="fr-CA">
                <a:latin typeface="Times New Roman" charset="0"/>
                <a:ea typeface="굴림" charset="-127"/>
                <a:cs typeface="굴림" charset="-127"/>
              </a:rPr>
              <a:t>1.  (v0, 9, void)</a:t>
            </a:r>
          </a:p>
        </p:txBody>
      </p:sp>
      <p:sp>
        <p:nvSpPr>
          <p:cNvPr id="115" name="Text Box 52"/>
          <p:cNvSpPr txBox="1">
            <a:spLocks noChangeArrowheads="1"/>
          </p:cNvSpPr>
          <p:nvPr/>
        </p:nvSpPr>
        <p:spPr bwMode="auto">
          <a:xfrm>
            <a:off x="5105400" y="4800600"/>
            <a:ext cx="3124200" cy="641350"/>
          </a:xfrm>
          <a:prstGeom prst="rect">
            <a:avLst/>
          </a:prstGeom>
          <a:noFill/>
          <a:ln w="9525">
            <a:noFill/>
            <a:miter lim="800000"/>
            <a:headEnd/>
            <a:tailEnd/>
          </a:ln>
        </p:spPr>
        <p:txBody>
          <a:bodyPr>
            <a:prstTxWarp prst="textNoShape">
              <a:avLst/>
            </a:prstTxWarp>
            <a:spAutoFit/>
          </a:bodyPr>
          <a:lstStyle/>
          <a:p>
            <a:r>
              <a:rPr lang="fr-CA" b="1" u="sng">
                <a:latin typeface="Times New Roman" charset="0"/>
                <a:ea typeface="굴림" charset="-127"/>
                <a:cs typeface="굴림" charset="-127"/>
              </a:rPr>
              <a:t>Contenu de</a:t>
            </a:r>
            <a:r>
              <a:rPr lang="fr-CA" b="1" i="1" u="sng">
                <a:latin typeface="Times New Roman" charset="0"/>
                <a:ea typeface="굴림" charset="-127"/>
                <a:cs typeface="굴림" charset="-127"/>
              </a:rPr>
              <a:t> closed</a:t>
            </a:r>
            <a:r>
              <a:rPr lang="fr-CA" b="1" u="sng">
                <a:latin typeface="Times New Roman" charset="0"/>
                <a:ea typeface="굴림" charset="-127"/>
                <a:cs typeface="굴림" charset="-127"/>
              </a:rPr>
              <a:t> à la sortie (noeud, f) :</a:t>
            </a:r>
          </a:p>
        </p:txBody>
      </p:sp>
      <p:sp>
        <p:nvSpPr>
          <p:cNvPr id="116" name="Text Box 53"/>
          <p:cNvSpPr txBox="1">
            <a:spLocks noChangeArrowheads="1"/>
          </p:cNvSpPr>
          <p:nvPr/>
        </p:nvSpPr>
        <p:spPr bwMode="auto">
          <a:xfrm>
            <a:off x="5305425" y="5476875"/>
            <a:ext cx="3403600" cy="366713"/>
          </a:xfrm>
          <a:prstGeom prst="rect">
            <a:avLst/>
          </a:prstGeom>
          <a:noFill/>
          <a:ln w="9525">
            <a:noFill/>
            <a:miter lim="800000"/>
            <a:headEnd/>
            <a:tailEnd/>
          </a:ln>
        </p:spPr>
        <p:txBody>
          <a:bodyPr wrap="none">
            <a:prstTxWarp prst="textNoShape">
              <a:avLst/>
            </a:prstTxWarp>
            <a:spAutoFit/>
          </a:bodyPr>
          <a:lstStyle/>
          <a:p>
            <a:pPr algn="ctr"/>
            <a:r>
              <a:rPr lang="fr-CA">
                <a:latin typeface="Times New Roman" charset="0"/>
                <a:ea typeface="굴림" charset="-127"/>
                <a:cs typeface="굴림" charset="-127"/>
              </a:rPr>
              <a:t>(v4,6), (v3,7), (v2,5), (v1,5), (v0,9)</a:t>
            </a:r>
          </a:p>
        </p:txBody>
      </p:sp>
      <p:sp>
        <p:nvSpPr>
          <p:cNvPr id="117" name="Text Box 54"/>
          <p:cNvSpPr txBox="1">
            <a:spLocks noChangeArrowheads="1"/>
          </p:cNvSpPr>
          <p:nvPr/>
        </p:nvSpPr>
        <p:spPr bwMode="auto">
          <a:xfrm>
            <a:off x="5029200" y="1524000"/>
            <a:ext cx="3124200" cy="641350"/>
          </a:xfrm>
          <a:prstGeom prst="rect">
            <a:avLst/>
          </a:prstGeom>
          <a:noFill/>
          <a:ln w="9525">
            <a:noFill/>
            <a:miter lim="800000"/>
            <a:headEnd/>
            <a:tailEnd/>
          </a:ln>
        </p:spPr>
        <p:txBody>
          <a:bodyPr>
            <a:prstTxWarp prst="textNoShape">
              <a:avLst/>
            </a:prstTxWarp>
            <a:spAutoFit/>
          </a:bodyPr>
          <a:lstStyle/>
          <a:p>
            <a:r>
              <a:rPr lang="fr-CA" b="1" u="sng" dirty="0" smtClean="0">
                <a:latin typeface="Times New Roman" charset="0"/>
                <a:ea typeface="굴림" charset="-127"/>
                <a:cs typeface="굴림" charset="-127"/>
              </a:rPr>
              <a:t>Contenu </a:t>
            </a:r>
            <a:r>
              <a:rPr lang="fr-CA" b="1" u="sng" dirty="0">
                <a:latin typeface="Times New Roman" charset="0"/>
                <a:ea typeface="굴림" charset="-127"/>
                <a:cs typeface="굴림" charset="-127"/>
              </a:rPr>
              <a:t>de </a:t>
            </a:r>
            <a:r>
              <a:rPr lang="fr-CA" b="1" i="1" u="sng" dirty="0">
                <a:latin typeface="Times New Roman" charset="0"/>
                <a:ea typeface="굴림" charset="-127"/>
                <a:cs typeface="굴림" charset="-127"/>
              </a:rPr>
              <a:t>open</a:t>
            </a:r>
            <a:r>
              <a:rPr lang="fr-CA" b="1" u="sng" dirty="0">
                <a:latin typeface="Times New Roman" charset="0"/>
                <a:ea typeface="굴림" charset="-127"/>
                <a:cs typeface="굴림" charset="-127"/>
              </a:rPr>
              <a:t> à chaque itération (état, f, parent) :</a:t>
            </a:r>
          </a:p>
        </p:txBody>
      </p:sp>
      <p:sp>
        <p:nvSpPr>
          <p:cNvPr id="118" name="Rectangle 56"/>
          <p:cNvSpPr>
            <a:spLocks noChangeArrowheads="1"/>
          </p:cNvSpPr>
          <p:nvPr/>
        </p:nvSpPr>
        <p:spPr bwMode="auto">
          <a:xfrm>
            <a:off x="5181600" y="2603500"/>
            <a:ext cx="3333750" cy="366713"/>
          </a:xfrm>
          <a:prstGeom prst="rect">
            <a:avLst/>
          </a:prstGeom>
          <a:noFill/>
          <a:ln w="12700">
            <a:noFill/>
            <a:miter lim="800000"/>
            <a:headEnd/>
            <a:tailEnd/>
          </a:ln>
        </p:spPr>
        <p:txBody>
          <a:bodyPr>
            <a:prstTxWarp prst="textNoShape">
              <a:avLst/>
            </a:prstTxWarp>
            <a:spAutoFit/>
          </a:bodyPr>
          <a:lstStyle/>
          <a:p>
            <a:pPr marL="457200" marR="0" lvl="0" indent="-45720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rPr>
              <a:t>2. (v1,5,v0) (v2,6,v0), (v3,7,v0)</a:t>
            </a:r>
          </a:p>
        </p:txBody>
      </p:sp>
      <p:sp>
        <p:nvSpPr>
          <p:cNvPr id="119" name="Rectangle 57"/>
          <p:cNvSpPr>
            <a:spLocks noChangeArrowheads="1"/>
          </p:cNvSpPr>
          <p:nvPr/>
        </p:nvSpPr>
        <p:spPr bwMode="auto">
          <a:xfrm>
            <a:off x="5181600" y="2911475"/>
            <a:ext cx="3552825" cy="366713"/>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rPr>
              <a:t>3. (v2,6,v0) (v3,7,v0), (v5,12,v1)</a:t>
            </a:r>
          </a:p>
        </p:txBody>
      </p:sp>
      <p:sp>
        <p:nvSpPr>
          <p:cNvPr id="120" name="Rectangle 58"/>
          <p:cNvSpPr>
            <a:spLocks noChangeArrowheads="1"/>
          </p:cNvSpPr>
          <p:nvPr/>
        </p:nvSpPr>
        <p:spPr bwMode="auto">
          <a:xfrm>
            <a:off x="5200650" y="3221038"/>
            <a:ext cx="3505200" cy="366712"/>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rPr>
              <a:t>4. (v3,7,v0),(v4,9,v2),(v5,12,v1)</a:t>
            </a:r>
          </a:p>
        </p:txBody>
      </p:sp>
      <p:sp>
        <p:nvSpPr>
          <p:cNvPr id="121" name="Rectangle 59"/>
          <p:cNvSpPr>
            <a:spLocks noChangeArrowheads="1"/>
          </p:cNvSpPr>
          <p:nvPr/>
        </p:nvSpPr>
        <p:spPr bwMode="auto">
          <a:xfrm>
            <a:off x="5200650" y="3509963"/>
            <a:ext cx="3514725" cy="366712"/>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rPr>
              <a:t>5. (v2,5,v3),(v4,6,v3),(v5,12,v1)</a:t>
            </a:r>
            <a:endParaRPr kumimoji="0" lang="en-US" sz="1800" b="1" i="0" u="none" strike="noStrike" kern="0" cap="none" spc="0" normalizeH="0" baseline="0" noProof="0">
              <a:ln>
                <a:noFill/>
              </a:ln>
              <a:solidFill>
                <a:sysClr val="windowText" lastClr="000000"/>
              </a:solidFill>
              <a:effectLst/>
              <a:uLnTx/>
              <a:uFillTx/>
            </a:endParaRPr>
          </a:p>
        </p:txBody>
      </p:sp>
      <p:sp>
        <p:nvSpPr>
          <p:cNvPr id="122" name="Rectangle 60"/>
          <p:cNvSpPr>
            <a:spLocks noChangeArrowheads="1"/>
          </p:cNvSpPr>
          <p:nvPr/>
        </p:nvSpPr>
        <p:spPr bwMode="auto">
          <a:xfrm>
            <a:off x="5200650" y="3810000"/>
            <a:ext cx="2828925" cy="366713"/>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rPr>
              <a:t>6. (v4,6,v3),(v5,12,v1)</a:t>
            </a:r>
            <a:endParaRPr kumimoji="0" lang="en-US" sz="1800" b="1" i="0" u="none" strike="noStrike" kern="0" cap="none" spc="0" normalizeH="0" baseline="0" noProof="0">
              <a:ln>
                <a:noFill/>
              </a:ln>
              <a:solidFill>
                <a:sysClr val="windowText" lastClr="000000"/>
              </a:solidFill>
              <a:effectLst/>
              <a:uLnTx/>
              <a:uFillTx/>
            </a:endParaRPr>
          </a:p>
        </p:txBody>
      </p:sp>
      <p:sp>
        <p:nvSpPr>
          <p:cNvPr id="123" name="Rectangle 61"/>
          <p:cNvSpPr>
            <a:spLocks noChangeArrowheads="1"/>
          </p:cNvSpPr>
          <p:nvPr/>
        </p:nvSpPr>
        <p:spPr bwMode="auto">
          <a:xfrm>
            <a:off x="5200650" y="4137025"/>
            <a:ext cx="2924175" cy="366713"/>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rPr>
              <a:t>7. (v6,7,v4), (v5,12,v1)</a:t>
            </a:r>
          </a:p>
        </p:txBody>
      </p:sp>
      <p:sp>
        <p:nvSpPr>
          <p:cNvPr id="124" name="Rectangle 62"/>
          <p:cNvSpPr>
            <a:spLocks noChangeArrowheads="1"/>
          </p:cNvSpPr>
          <p:nvPr/>
        </p:nvSpPr>
        <p:spPr bwMode="auto">
          <a:xfrm>
            <a:off x="5207000" y="4494213"/>
            <a:ext cx="2597150" cy="366712"/>
          </a:xfrm>
          <a:prstGeom prst="rect">
            <a:avLst/>
          </a:prstGeom>
          <a:noFill/>
          <a:ln w="12700">
            <a:noFill/>
            <a:miter lim="800000"/>
            <a:headEnd/>
            <a:tailEnd/>
          </a:ln>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rPr>
              <a:t>8. Solution: </a:t>
            </a:r>
            <a:r>
              <a:rPr kumimoji="0" lang="fr-CA" sz="1800" b="1" i="0" u="none" strike="noStrike" kern="0" cap="none" spc="0" normalizeH="0" baseline="0" noProof="0">
                <a:ln>
                  <a:noFill/>
                </a:ln>
                <a:solidFill>
                  <a:sysClr val="windowText" lastClr="000000"/>
                </a:solidFill>
                <a:effectLst/>
                <a:uLnTx/>
                <a:uFillTx/>
              </a:rPr>
              <a:t>v0,v3,v4,v6</a:t>
            </a:r>
            <a:endParaRPr kumimoji="0" lang="en-US" sz="1800" b="1" i="0" u="none" strike="noStrike" kern="0" cap="none" spc="0" normalizeH="0" baseline="0" noProof="0">
              <a:ln>
                <a:noFill/>
              </a:ln>
              <a:solidFill>
                <a:sysClr val="windowText" lastClr="000000"/>
              </a:solidFill>
              <a:effectLst/>
              <a:uLnTx/>
              <a:uFillTx/>
            </a:endParaRPr>
          </a:p>
        </p:txBody>
      </p:sp>
      <p:sp>
        <p:nvSpPr>
          <p:cNvPr id="125" name="Espace réservé de la date 124"/>
          <p:cNvSpPr>
            <a:spLocks noGrp="1"/>
          </p:cNvSpPr>
          <p:nvPr>
            <p:ph type="dt" sz="half" idx="10"/>
          </p:nvPr>
        </p:nvSpPr>
        <p:spPr/>
        <p:txBody>
          <a:bodyPr/>
          <a:lstStyle/>
          <a:p>
            <a:r>
              <a:rPr lang="fr-CA" smtClean="0"/>
              <a:t>IFT615 - Été 2011</a:t>
            </a:r>
            <a:endParaRPr lang="fr-CA"/>
          </a:p>
        </p:txBody>
      </p:sp>
      <p:sp>
        <p:nvSpPr>
          <p:cNvPr id="126" name="Espace réservé du numéro de diapositive 125"/>
          <p:cNvSpPr>
            <a:spLocks noGrp="1"/>
          </p:cNvSpPr>
          <p:nvPr>
            <p:ph type="sldNum" sz="quarter" idx="12"/>
          </p:nvPr>
        </p:nvSpPr>
        <p:spPr/>
        <p:txBody>
          <a:bodyPr/>
          <a:lstStyle/>
          <a:p>
            <a:fld id="{6955B7EA-E0F1-9E45-AF6A-7A9BD82D9F1F}" type="slidenum">
              <a:rPr lang="fr-CA" smtClean="0"/>
              <a:pPr/>
              <a:t>24</a:t>
            </a:fld>
            <a:endParaRPr lang="fr-CA"/>
          </a:p>
        </p:txBody>
      </p:sp>
      <p:sp>
        <p:nvSpPr>
          <p:cNvPr id="127" name="Espace réservé du pied de page 126"/>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114" grpId="0"/>
      <p:bldP spid="115" grpId="0"/>
      <p:bldP spid="116" grpId="0"/>
      <p:bldP spid="117" grpId="0"/>
      <p:bldP spid="118" grpId="0"/>
      <p:bldP spid="119" grpId="0"/>
      <p:bldP spid="120" grpId="0"/>
      <p:bldP spid="121" grpId="0"/>
      <p:bldP spid="122" grpId="0"/>
      <p:bldP spid="123" grpId="0"/>
      <p:bldP spid="124" grpId="0"/>
    </p:bld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61" name="Rectangle 2"/>
          <p:cNvSpPr>
            <a:spLocks noGrp="1" noChangeArrowheads="1"/>
          </p:cNvSpPr>
          <p:nvPr>
            <p:ph type="title"/>
          </p:nvPr>
        </p:nvSpPr>
        <p:spPr>
          <a:xfrm>
            <a:off x="150813" y="130175"/>
            <a:ext cx="8683625" cy="581025"/>
          </a:xfrm>
        </p:spPr>
        <p:txBody>
          <a:bodyPr>
            <a:normAutofit fontScale="90000"/>
          </a:bodyPr>
          <a:lstStyle/>
          <a:p>
            <a:r>
              <a:rPr lang="en-US"/>
              <a:t>A* en marche</a:t>
            </a:r>
          </a:p>
        </p:txBody>
      </p:sp>
      <p:sp>
        <p:nvSpPr>
          <p:cNvPr id="70662" name="Line 3"/>
          <p:cNvSpPr>
            <a:spLocks noChangeShapeType="1"/>
          </p:cNvSpPr>
          <p:nvPr/>
        </p:nvSpPr>
        <p:spPr bwMode="auto">
          <a:xfrm>
            <a:off x="1981200" y="205740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0663" name="Line 4"/>
          <p:cNvSpPr>
            <a:spLocks noChangeShapeType="1"/>
          </p:cNvSpPr>
          <p:nvPr/>
        </p:nvSpPr>
        <p:spPr bwMode="auto">
          <a:xfrm>
            <a:off x="2667000" y="205740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0664" name="Line 5"/>
          <p:cNvSpPr>
            <a:spLocks noChangeShapeType="1"/>
          </p:cNvSpPr>
          <p:nvPr/>
        </p:nvSpPr>
        <p:spPr bwMode="auto">
          <a:xfrm>
            <a:off x="3352800" y="205740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0665" name="Line 6"/>
          <p:cNvSpPr>
            <a:spLocks noChangeShapeType="1"/>
          </p:cNvSpPr>
          <p:nvPr/>
        </p:nvSpPr>
        <p:spPr bwMode="auto">
          <a:xfrm>
            <a:off x="4038600" y="205740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0666" name="Line 7"/>
          <p:cNvSpPr>
            <a:spLocks noChangeShapeType="1"/>
          </p:cNvSpPr>
          <p:nvPr/>
        </p:nvSpPr>
        <p:spPr bwMode="auto">
          <a:xfrm>
            <a:off x="4724400" y="205740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0667" name="Line 8"/>
          <p:cNvSpPr>
            <a:spLocks noChangeShapeType="1"/>
          </p:cNvSpPr>
          <p:nvPr/>
        </p:nvSpPr>
        <p:spPr bwMode="auto">
          <a:xfrm>
            <a:off x="5410200" y="205740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0668" name="Line 9"/>
          <p:cNvSpPr>
            <a:spLocks noChangeShapeType="1"/>
          </p:cNvSpPr>
          <p:nvPr/>
        </p:nvSpPr>
        <p:spPr bwMode="auto">
          <a:xfrm>
            <a:off x="6096000" y="205740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0669" name="Line 10"/>
          <p:cNvSpPr>
            <a:spLocks noChangeShapeType="1"/>
          </p:cNvSpPr>
          <p:nvPr/>
        </p:nvSpPr>
        <p:spPr bwMode="auto">
          <a:xfrm>
            <a:off x="6781800" y="205740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0670" name="Line 11"/>
          <p:cNvSpPr>
            <a:spLocks noChangeShapeType="1"/>
          </p:cNvSpPr>
          <p:nvPr/>
        </p:nvSpPr>
        <p:spPr bwMode="auto">
          <a:xfrm>
            <a:off x="7467600" y="205740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0671" name="Line 12"/>
          <p:cNvSpPr>
            <a:spLocks noChangeShapeType="1"/>
          </p:cNvSpPr>
          <p:nvPr/>
        </p:nvSpPr>
        <p:spPr bwMode="auto">
          <a:xfrm>
            <a:off x="1524000" y="289560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0672" name="Line 13"/>
          <p:cNvSpPr>
            <a:spLocks noChangeShapeType="1"/>
          </p:cNvSpPr>
          <p:nvPr/>
        </p:nvSpPr>
        <p:spPr bwMode="auto">
          <a:xfrm>
            <a:off x="1524000" y="358140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0673" name="Line 14"/>
          <p:cNvSpPr>
            <a:spLocks noChangeShapeType="1"/>
          </p:cNvSpPr>
          <p:nvPr/>
        </p:nvSpPr>
        <p:spPr bwMode="auto">
          <a:xfrm>
            <a:off x="1600200" y="426720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0674" name="Text Box 15"/>
          <p:cNvSpPr txBox="1">
            <a:spLocks noChangeArrowheads="1"/>
          </p:cNvSpPr>
          <p:nvPr/>
        </p:nvSpPr>
        <p:spPr bwMode="auto">
          <a:xfrm>
            <a:off x="782638" y="2667000"/>
            <a:ext cx="830262"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52</a:t>
            </a:r>
            <a:r>
              <a:rPr lang="en-US" baseline="30000">
                <a:latin typeface="Times New Roman" charset="0"/>
              </a:rPr>
              <a:t>e</a:t>
            </a:r>
            <a:r>
              <a:rPr lang="en-US">
                <a:latin typeface="Times New Roman" charset="0"/>
              </a:rPr>
              <a:t> rue</a:t>
            </a:r>
          </a:p>
        </p:txBody>
      </p:sp>
      <p:sp>
        <p:nvSpPr>
          <p:cNvPr id="70675" name="Text Box 16"/>
          <p:cNvSpPr txBox="1">
            <a:spLocks noChangeArrowheads="1"/>
          </p:cNvSpPr>
          <p:nvPr/>
        </p:nvSpPr>
        <p:spPr bwMode="auto">
          <a:xfrm>
            <a:off x="733425" y="3352800"/>
            <a:ext cx="830263"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51</a:t>
            </a:r>
            <a:r>
              <a:rPr lang="en-US" baseline="30000">
                <a:latin typeface="Times New Roman" charset="0"/>
              </a:rPr>
              <a:t>e</a:t>
            </a:r>
            <a:r>
              <a:rPr lang="en-US">
                <a:latin typeface="Times New Roman" charset="0"/>
              </a:rPr>
              <a:t> rue</a:t>
            </a:r>
          </a:p>
        </p:txBody>
      </p:sp>
      <p:sp>
        <p:nvSpPr>
          <p:cNvPr id="70676" name="Text Box 17"/>
          <p:cNvSpPr txBox="1">
            <a:spLocks noChangeArrowheads="1"/>
          </p:cNvSpPr>
          <p:nvPr/>
        </p:nvSpPr>
        <p:spPr bwMode="auto">
          <a:xfrm>
            <a:off x="809625" y="4038600"/>
            <a:ext cx="830263"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50</a:t>
            </a:r>
            <a:r>
              <a:rPr lang="en-US" baseline="30000">
                <a:latin typeface="Times New Roman" charset="0"/>
              </a:rPr>
              <a:t>e</a:t>
            </a:r>
            <a:r>
              <a:rPr lang="en-US">
                <a:latin typeface="Times New Roman" charset="0"/>
              </a:rPr>
              <a:t> rue</a:t>
            </a:r>
          </a:p>
        </p:txBody>
      </p:sp>
      <p:sp>
        <p:nvSpPr>
          <p:cNvPr id="70677" name="Text Box 18"/>
          <p:cNvSpPr txBox="1">
            <a:spLocks noChangeArrowheads="1"/>
          </p:cNvSpPr>
          <p:nvPr/>
        </p:nvSpPr>
        <p:spPr bwMode="auto">
          <a:xfrm rot="5400000">
            <a:off x="1707356" y="4922044"/>
            <a:ext cx="8842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10</a:t>
            </a:r>
            <a:r>
              <a:rPr lang="en-US" sz="1600" baseline="30000">
                <a:latin typeface="Times New Roman" charset="0"/>
              </a:rPr>
              <a:t>th</a:t>
            </a:r>
            <a:r>
              <a:rPr lang="en-US" sz="1600">
                <a:latin typeface="Times New Roman" charset="0"/>
              </a:rPr>
              <a:t> Ave</a:t>
            </a:r>
          </a:p>
        </p:txBody>
      </p:sp>
      <p:sp>
        <p:nvSpPr>
          <p:cNvPr id="70678" name="Text Box 19"/>
          <p:cNvSpPr txBox="1">
            <a:spLocks noChangeArrowheads="1"/>
          </p:cNvSpPr>
          <p:nvPr/>
        </p:nvSpPr>
        <p:spPr bwMode="auto">
          <a:xfrm rot="5400000">
            <a:off x="2570956" y="495061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9</a:t>
            </a:r>
            <a:r>
              <a:rPr lang="en-US" sz="1600" baseline="30000">
                <a:latin typeface="Times New Roman" charset="0"/>
              </a:rPr>
              <a:t>e</a:t>
            </a:r>
            <a:r>
              <a:rPr lang="en-US" sz="1600">
                <a:latin typeface="Times New Roman" charset="0"/>
              </a:rPr>
              <a:t> ave</a:t>
            </a:r>
          </a:p>
        </p:txBody>
      </p:sp>
      <p:sp>
        <p:nvSpPr>
          <p:cNvPr id="70679" name="Text Box 20"/>
          <p:cNvSpPr txBox="1">
            <a:spLocks noChangeArrowheads="1"/>
          </p:cNvSpPr>
          <p:nvPr/>
        </p:nvSpPr>
        <p:spPr bwMode="auto">
          <a:xfrm rot="5400000">
            <a:off x="3282156" y="500141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8</a:t>
            </a:r>
            <a:r>
              <a:rPr lang="en-US" sz="1600" baseline="30000">
                <a:latin typeface="Times New Roman" charset="0"/>
              </a:rPr>
              <a:t>e</a:t>
            </a:r>
            <a:r>
              <a:rPr lang="en-US" sz="1600">
                <a:latin typeface="Times New Roman" charset="0"/>
              </a:rPr>
              <a:t> ave</a:t>
            </a:r>
          </a:p>
        </p:txBody>
      </p:sp>
      <p:sp>
        <p:nvSpPr>
          <p:cNvPr id="70680" name="Text Box 21"/>
          <p:cNvSpPr txBox="1">
            <a:spLocks noChangeArrowheads="1"/>
          </p:cNvSpPr>
          <p:nvPr/>
        </p:nvSpPr>
        <p:spPr bwMode="auto">
          <a:xfrm rot="5400000">
            <a:off x="3790156" y="502681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7</a:t>
            </a:r>
            <a:r>
              <a:rPr lang="en-US" sz="1600" baseline="30000">
                <a:latin typeface="Times New Roman" charset="0"/>
              </a:rPr>
              <a:t>e</a:t>
            </a:r>
            <a:r>
              <a:rPr lang="en-US" sz="1600">
                <a:latin typeface="Times New Roman" charset="0"/>
              </a:rPr>
              <a:t> ave</a:t>
            </a:r>
          </a:p>
        </p:txBody>
      </p:sp>
      <p:sp>
        <p:nvSpPr>
          <p:cNvPr id="70681" name="Text Box 22"/>
          <p:cNvSpPr txBox="1">
            <a:spLocks noChangeArrowheads="1"/>
          </p:cNvSpPr>
          <p:nvPr/>
        </p:nvSpPr>
        <p:spPr bwMode="auto">
          <a:xfrm rot="5400000">
            <a:off x="4552156" y="502681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6</a:t>
            </a:r>
            <a:r>
              <a:rPr lang="en-US" sz="1600" baseline="30000">
                <a:latin typeface="Times New Roman" charset="0"/>
              </a:rPr>
              <a:t>e</a:t>
            </a:r>
            <a:r>
              <a:rPr lang="en-US" sz="1600">
                <a:latin typeface="Times New Roman" charset="0"/>
              </a:rPr>
              <a:t> ave</a:t>
            </a:r>
          </a:p>
        </p:txBody>
      </p:sp>
      <p:sp>
        <p:nvSpPr>
          <p:cNvPr id="70682" name="Text Box 23"/>
          <p:cNvSpPr txBox="1">
            <a:spLocks noChangeArrowheads="1"/>
          </p:cNvSpPr>
          <p:nvPr/>
        </p:nvSpPr>
        <p:spPr bwMode="auto">
          <a:xfrm rot="5400000">
            <a:off x="5237956" y="502681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5</a:t>
            </a:r>
            <a:r>
              <a:rPr lang="en-US" sz="1600" baseline="30000">
                <a:latin typeface="Times New Roman" charset="0"/>
              </a:rPr>
              <a:t>e</a:t>
            </a:r>
            <a:r>
              <a:rPr lang="en-US" sz="1600">
                <a:latin typeface="Times New Roman" charset="0"/>
              </a:rPr>
              <a:t> ave</a:t>
            </a:r>
          </a:p>
        </p:txBody>
      </p:sp>
      <p:sp>
        <p:nvSpPr>
          <p:cNvPr id="70683" name="Text Box 24"/>
          <p:cNvSpPr txBox="1">
            <a:spLocks noChangeArrowheads="1"/>
          </p:cNvSpPr>
          <p:nvPr/>
        </p:nvSpPr>
        <p:spPr bwMode="auto">
          <a:xfrm rot="5400000">
            <a:off x="5923756" y="502681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4</a:t>
            </a:r>
            <a:r>
              <a:rPr lang="en-US" sz="1600" baseline="30000">
                <a:latin typeface="Times New Roman" charset="0"/>
              </a:rPr>
              <a:t>e</a:t>
            </a:r>
            <a:r>
              <a:rPr lang="en-US" sz="1600">
                <a:latin typeface="Times New Roman" charset="0"/>
              </a:rPr>
              <a:t> ave</a:t>
            </a:r>
          </a:p>
        </p:txBody>
      </p:sp>
      <p:sp>
        <p:nvSpPr>
          <p:cNvPr id="70684" name="Text Box 25"/>
          <p:cNvSpPr txBox="1">
            <a:spLocks noChangeArrowheads="1"/>
          </p:cNvSpPr>
          <p:nvPr/>
        </p:nvSpPr>
        <p:spPr bwMode="auto">
          <a:xfrm rot="5400000">
            <a:off x="6607969" y="5025232"/>
            <a:ext cx="681037"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3</a:t>
            </a:r>
            <a:r>
              <a:rPr lang="en-US" sz="1600" baseline="30000">
                <a:latin typeface="Times New Roman" charset="0"/>
              </a:rPr>
              <a:t>e</a:t>
            </a:r>
            <a:r>
              <a:rPr lang="en-US" sz="1600">
                <a:latin typeface="Times New Roman" charset="0"/>
              </a:rPr>
              <a:t> ave</a:t>
            </a:r>
          </a:p>
        </p:txBody>
      </p:sp>
      <p:sp>
        <p:nvSpPr>
          <p:cNvPr id="70685" name="Text Box 26"/>
          <p:cNvSpPr txBox="1">
            <a:spLocks noChangeArrowheads="1"/>
          </p:cNvSpPr>
          <p:nvPr/>
        </p:nvSpPr>
        <p:spPr bwMode="auto">
          <a:xfrm rot="5400000">
            <a:off x="7374731" y="502681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2</a:t>
            </a:r>
            <a:r>
              <a:rPr lang="en-US" sz="1600" baseline="30000">
                <a:latin typeface="Times New Roman" charset="0"/>
              </a:rPr>
              <a:t>e</a:t>
            </a:r>
            <a:r>
              <a:rPr lang="en-US" sz="1600">
                <a:latin typeface="Times New Roman" charset="0"/>
              </a:rPr>
              <a:t> ave</a:t>
            </a:r>
          </a:p>
        </p:txBody>
      </p:sp>
      <p:sp>
        <p:nvSpPr>
          <p:cNvPr id="70686" name="Text Box 27"/>
          <p:cNvSpPr txBox="1">
            <a:spLocks noChangeArrowheads="1"/>
          </p:cNvSpPr>
          <p:nvPr/>
        </p:nvSpPr>
        <p:spPr bwMode="auto">
          <a:xfrm>
            <a:off x="2362200" y="3200400"/>
            <a:ext cx="354013" cy="457200"/>
          </a:xfrm>
          <a:prstGeom prst="rect">
            <a:avLst/>
          </a:prstGeom>
          <a:noFill/>
          <a:ln w="12700">
            <a:noFill/>
            <a:miter lim="800000"/>
            <a:headEnd/>
            <a:tailEnd/>
          </a:ln>
        </p:spPr>
        <p:txBody>
          <a:bodyPr wrap="none">
            <a:prstTxWarp prst="textNoShape">
              <a:avLst/>
            </a:prstTxWarp>
            <a:spAutoFit/>
          </a:bodyPr>
          <a:lstStyle/>
          <a:p>
            <a:pPr algn="ctr"/>
            <a:r>
              <a:rPr lang="en-US" sz="2400">
                <a:solidFill>
                  <a:srgbClr val="008000"/>
                </a:solidFill>
                <a:latin typeface="Times New Roman" charset="0"/>
              </a:rPr>
              <a:t>S</a:t>
            </a:r>
          </a:p>
        </p:txBody>
      </p:sp>
      <p:sp>
        <p:nvSpPr>
          <p:cNvPr id="70687" name="Text Box 28"/>
          <p:cNvSpPr txBox="1">
            <a:spLocks noChangeArrowheads="1"/>
          </p:cNvSpPr>
          <p:nvPr/>
        </p:nvSpPr>
        <p:spPr bwMode="auto">
          <a:xfrm>
            <a:off x="6705600" y="3200400"/>
            <a:ext cx="457200" cy="457200"/>
          </a:xfrm>
          <a:prstGeom prst="rect">
            <a:avLst/>
          </a:prstGeom>
          <a:noFill/>
          <a:ln w="12700">
            <a:noFill/>
            <a:miter lim="800000"/>
            <a:headEnd/>
            <a:tailEnd/>
          </a:ln>
        </p:spPr>
        <p:txBody>
          <a:bodyPr>
            <a:prstTxWarp prst="textNoShape">
              <a:avLst/>
            </a:prstTxWarp>
            <a:spAutoFit/>
          </a:bodyPr>
          <a:lstStyle/>
          <a:p>
            <a:pPr algn="ctr"/>
            <a:r>
              <a:rPr lang="en-US" sz="2400">
                <a:solidFill>
                  <a:srgbClr val="FF0000"/>
                </a:solidFill>
                <a:latin typeface="Times New Roman" charset="0"/>
              </a:rPr>
              <a:t>G</a:t>
            </a:r>
          </a:p>
        </p:txBody>
      </p:sp>
      <p:sp>
        <p:nvSpPr>
          <p:cNvPr id="1143837" name="Line 29"/>
          <p:cNvSpPr>
            <a:spLocks noChangeShapeType="1"/>
          </p:cNvSpPr>
          <p:nvPr/>
        </p:nvSpPr>
        <p:spPr bwMode="auto">
          <a:xfrm>
            <a:off x="2819400" y="342900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1143838" name="Line 30"/>
          <p:cNvSpPr>
            <a:spLocks noChangeShapeType="1"/>
          </p:cNvSpPr>
          <p:nvPr/>
        </p:nvSpPr>
        <p:spPr bwMode="auto">
          <a:xfrm>
            <a:off x="3505200" y="342900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1143839" name="Line 31"/>
          <p:cNvSpPr>
            <a:spLocks noChangeShapeType="1"/>
          </p:cNvSpPr>
          <p:nvPr/>
        </p:nvSpPr>
        <p:spPr bwMode="auto">
          <a:xfrm>
            <a:off x="4191000" y="342900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1143840" name="Line 32"/>
          <p:cNvSpPr>
            <a:spLocks noChangeShapeType="1"/>
          </p:cNvSpPr>
          <p:nvPr/>
        </p:nvSpPr>
        <p:spPr bwMode="auto">
          <a:xfrm>
            <a:off x="4876800" y="342900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1143841" name="Line 33"/>
          <p:cNvSpPr>
            <a:spLocks noChangeShapeType="1"/>
          </p:cNvSpPr>
          <p:nvPr/>
        </p:nvSpPr>
        <p:spPr bwMode="auto">
          <a:xfrm>
            <a:off x="5562600" y="342900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0693" name="Line 35"/>
          <p:cNvSpPr>
            <a:spLocks noChangeShapeType="1"/>
          </p:cNvSpPr>
          <p:nvPr/>
        </p:nvSpPr>
        <p:spPr bwMode="auto">
          <a:xfrm>
            <a:off x="1524000" y="228600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0694" name="Text Box 36"/>
          <p:cNvSpPr txBox="1">
            <a:spLocks noChangeArrowheads="1"/>
          </p:cNvSpPr>
          <p:nvPr/>
        </p:nvSpPr>
        <p:spPr bwMode="auto">
          <a:xfrm>
            <a:off x="752475" y="2057400"/>
            <a:ext cx="830263"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53</a:t>
            </a:r>
            <a:r>
              <a:rPr lang="en-US" baseline="30000">
                <a:latin typeface="Times New Roman" charset="0"/>
              </a:rPr>
              <a:t>e</a:t>
            </a:r>
            <a:r>
              <a:rPr lang="en-US">
                <a:latin typeface="Times New Roman" charset="0"/>
              </a:rPr>
              <a:t> rue</a:t>
            </a:r>
          </a:p>
        </p:txBody>
      </p:sp>
      <p:sp>
        <p:nvSpPr>
          <p:cNvPr id="70695" name="Rectangle 37"/>
          <p:cNvSpPr>
            <a:spLocks noChangeArrowheads="1"/>
          </p:cNvSpPr>
          <p:nvPr/>
        </p:nvSpPr>
        <p:spPr bwMode="auto">
          <a:xfrm>
            <a:off x="2971800" y="3733800"/>
            <a:ext cx="3581400" cy="304800"/>
          </a:xfrm>
          <a:prstGeom prst="rect">
            <a:avLst/>
          </a:prstGeom>
          <a:solidFill>
            <a:srgbClr val="00FF00"/>
          </a:solidFill>
          <a:ln w="12700">
            <a:noFill/>
            <a:miter lim="800000"/>
            <a:headEnd/>
            <a:tailEnd/>
          </a:ln>
        </p:spPr>
        <p:txBody>
          <a:bodyPr wrap="none" anchor="ctr">
            <a:prstTxWarp prst="textNoShape">
              <a:avLst/>
            </a:prstTxWarp>
            <a:spAutoFit/>
          </a:bodyPr>
          <a:lstStyle/>
          <a:p>
            <a:endParaRPr lang="en-CA"/>
          </a:p>
        </p:txBody>
      </p:sp>
      <p:sp>
        <p:nvSpPr>
          <p:cNvPr id="70696" name="Rectangle 38"/>
          <p:cNvSpPr>
            <a:spLocks noChangeArrowheads="1"/>
          </p:cNvSpPr>
          <p:nvPr/>
        </p:nvSpPr>
        <p:spPr bwMode="auto">
          <a:xfrm>
            <a:off x="6248400" y="2514600"/>
            <a:ext cx="304800" cy="1524000"/>
          </a:xfrm>
          <a:prstGeom prst="rect">
            <a:avLst/>
          </a:prstGeom>
          <a:solidFill>
            <a:srgbClr val="00FF00"/>
          </a:solidFill>
          <a:ln w="12700">
            <a:noFill/>
            <a:miter lim="800000"/>
            <a:headEnd/>
            <a:tailEnd/>
          </a:ln>
        </p:spPr>
        <p:txBody>
          <a:bodyPr wrap="none" anchor="ctr">
            <a:prstTxWarp prst="textNoShape">
              <a:avLst/>
            </a:prstTxWarp>
            <a:spAutoFit/>
          </a:bodyPr>
          <a:lstStyle/>
          <a:p>
            <a:endParaRPr lang="en-CA"/>
          </a:p>
        </p:txBody>
      </p:sp>
      <p:sp>
        <p:nvSpPr>
          <p:cNvPr id="1143847" name="Line 39"/>
          <p:cNvSpPr>
            <a:spLocks noChangeShapeType="1"/>
          </p:cNvSpPr>
          <p:nvPr/>
        </p:nvSpPr>
        <p:spPr bwMode="auto">
          <a:xfrm flipV="1">
            <a:off x="5943600" y="2895600"/>
            <a:ext cx="0" cy="4572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1143848" name="Line 40"/>
          <p:cNvSpPr>
            <a:spLocks noChangeShapeType="1"/>
          </p:cNvSpPr>
          <p:nvPr/>
        </p:nvSpPr>
        <p:spPr bwMode="auto">
          <a:xfrm>
            <a:off x="2514600" y="3733800"/>
            <a:ext cx="0" cy="38100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1143849" name="Line 41"/>
          <p:cNvSpPr>
            <a:spLocks noChangeShapeType="1"/>
          </p:cNvSpPr>
          <p:nvPr/>
        </p:nvSpPr>
        <p:spPr bwMode="auto">
          <a:xfrm>
            <a:off x="2819400" y="441960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1143850" name="Line 42"/>
          <p:cNvSpPr>
            <a:spLocks noChangeShapeType="1"/>
          </p:cNvSpPr>
          <p:nvPr/>
        </p:nvSpPr>
        <p:spPr bwMode="auto">
          <a:xfrm>
            <a:off x="3505200" y="441960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1143851" name="Line 43"/>
          <p:cNvSpPr>
            <a:spLocks noChangeShapeType="1"/>
          </p:cNvSpPr>
          <p:nvPr/>
        </p:nvSpPr>
        <p:spPr bwMode="auto">
          <a:xfrm>
            <a:off x="4114800" y="441960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1143852" name="Line 44"/>
          <p:cNvSpPr>
            <a:spLocks noChangeShapeType="1"/>
          </p:cNvSpPr>
          <p:nvPr/>
        </p:nvSpPr>
        <p:spPr bwMode="auto">
          <a:xfrm>
            <a:off x="4876800" y="441960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1143853" name="Line 45"/>
          <p:cNvSpPr>
            <a:spLocks noChangeShapeType="1"/>
          </p:cNvSpPr>
          <p:nvPr/>
        </p:nvSpPr>
        <p:spPr bwMode="auto">
          <a:xfrm>
            <a:off x="5562600" y="441960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1143854" name="Line 46"/>
          <p:cNvSpPr>
            <a:spLocks noChangeShapeType="1"/>
          </p:cNvSpPr>
          <p:nvPr/>
        </p:nvSpPr>
        <p:spPr bwMode="auto">
          <a:xfrm>
            <a:off x="6248400" y="441960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1143855" name="Line 47"/>
          <p:cNvSpPr>
            <a:spLocks noChangeShapeType="1"/>
          </p:cNvSpPr>
          <p:nvPr/>
        </p:nvSpPr>
        <p:spPr bwMode="auto">
          <a:xfrm flipV="1">
            <a:off x="6934200" y="3733800"/>
            <a:ext cx="0" cy="38100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1143856" name="AutoShape 48"/>
          <p:cNvSpPr>
            <a:spLocks noChangeArrowheads="1"/>
          </p:cNvSpPr>
          <p:nvPr/>
        </p:nvSpPr>
        <p:spPr bwMode="auto">
          <a:xfrm>
            <a:off x="3733800" y="1524000"/>
            <a:ext cx="1371600" cy="381000"/>
          </a:xfrm>
          <a:prstGeom prst="wedgeRectCallout">
            <a:avLst>
              <a:gd name="adj1" fmla="val 100116"/>
              <a:gd name="adj2" fmla="val 269167"/>
            </a:avLst>
          </a:prstGeom>
          <a:solidFill>
            <a:schemeClr val="bg1"/>
          </a:solidFill>
          <a:ln w="25400">
            <a:solidFill>
              <a:srgbClr val="FF6600"/>
            </a:solidFill>
            <a:miter lim="800000"/>
            <a:headEnd/>
            <a:tailEnd/>
          </a:ln>
        </p:spPr>
        <p:txBody>
          <a:bodyPr>
            <a:prstTxWarp prst="textNoShape">
              <a:avLst/>
            </a:prstTxWarp>
          </a:bodyPr>
          <a:lstStyle/>
          <a:p>
            <a:pPr algn="ctr"/>
            <a:r>
              <a:rPr lang="en-US" sz="2400"/>
              <a:t>f=6+2</a:t>
            </a:r>
          </a:p>
        </p:txBody>
      </p:sp>
      <p:sp>
        <p:nvSpPr>
          <p:cNvPr id="1143857" name="AutoShape 49"/>
          <p:cNvSpPr>
            <a:spLocks noChangeArrowheads="1"/>
          </p:cNvSpPr>
          <p:nvPr/>
        </p:nvSpPr>
        <p:spPr bwMode="auto">
          <a:xfrm>
            <a:off x="533400" y="5105400"/>
            <a:ext cx="1981200" cy="457200"/>
          </a:xfrm>
          <a:prstGeom prst="wedgeRectCallout">
            <a:avLst>
              <a:gd name="adj1" fmla="val 54167"/>
              <a:gd name="adj2" fmla="val -226389"/>
            </a:avLst>
          </a:prstGeom>
          <a:solidFill>
            <a:schemeClr val="bg1"/>
          </a:solidFill>
          <a:ln w="25400">
            <a:solidFill>
              <a:srgbClr val="008000"/>
            </a:solidFill>
            <a:miter lim="800000"/>
            <a:headEnd/>
            <a:tailEnd/>
          </a:ln>
        </p:spPr>
        <p:txBody>
          <a:bodyPr>
            <a:prstTxWarp prst="textNoShape">
              <a:avLst/>
            </a:prstTxWarp>
          </a:bodyPr>
          <a:lstStyle/>
          <a:p>
            <a:pPr algn="ctr"/>
            <a:r>
              <a:rPr lang="en-US" sz="2400"/>
              <a:t>f=1+7</a:t>
            </a:r>
          </a:p>
        </p:txBody>
      </p:sp>
      <p:sp>
        <p:nvSpPr>
          <p:cNvPr id="1143858" name="Line 50"/>
          <p:cNvSpPr>
            <a:spLocks noChangeShapeType="1"/>
          </p:cNvSpPr>
          <p:nvPr/>
        </p:nvSpPr>
        <p:spPr bwMode="auto">
          <a:xfrm flipV="1">
            <a:off x="5943600" y="2362200"/>
            <a:ext cx="0" cy="4572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1143859" name="AutoShape 51"/>
          <p:cNvSpPr>
            <a:spLocks noChangeArrowheads="1"/>
          </p:cNvSpPr>
          <p:nvPr/>
        </p:nvSpPr>
        <p:spPr bwMode="auto">
          <a:xfrm>
            <a:off x="6248400" y="1447800"/>
            <a:ext cx="1371600" cy="381000"/>
          </a:xfrm>
          <a:prstGeom prst="wedgeRectCallout">
            <a:avLst>
              <a:gd name="adj1" fmla="val -58102"/>
              <a:gd name="adj2" fmla="val 152500"/>
            </a:avLst>
          </a:prstGeom>
          <a:solidFill>
            <a:schemeClr val="bg1"/>
          </a:solidFill>
          <a:ln w="25400">
            <a:solidFill>
              <a:srgbClr val="FF6600"/>
            </a:solidFill>
            <a:miter lim="800000"/>
            <a:headEnd/>
            <a:tailEnd/>
          </a:ln>
        </p:spPr>
        <p:txBody>
          <a:bodyPr>
            <a:prstTxWarp prst="textNoShape">
              <a:avLst/>
            </a:prstTxWarp>
          </a:bodyPr>
          <a:lstStyle/>
          <a:p>
            <a:pPr algn="ctr"/>
            <a:r>
              <a:rPr lang="en-US" sz="2400"/>
              <a:t>f=7+3</a:t>
            </a:r>
          </a:p>
        </p:txBody>
      </p:sp>
      <p:sp>
        <p:nvSpPr>
          <p:cNvPr id="70710" name="Rectangle 52"/>
          <p:cNvSpPr>
            <a:spLocks noChangeArrowheads="1"/>
          </p:cNvSpPr>
          <p:nvPr/>
        </p:nvSpPr>
        <p:spPr bwMode="auto">
          <a:xfrm>
            <a:off x="1247775" y="684213"/>
            <a:ext cx="4972050" cy="366712"/>
          </a:xfrm>
          <a:prstGeom prst="rect">
            <a:avLst/>
          </a:prstGeom>
          <a:noFill/>
          <a:ln w="12700">
            <a:noFill/>
            <a:miter lim="800000"/>
            <a:headEnd/>
            <a:tailEnd/>
          </a:ln>
        </p:spPr>
        <p:txBody>
          <a:bodyPr wrap="none">
            <a:prstTxWarp prst="textNoShape">
              <a:avLst/>
            </a:prstTxWarp>
            <a:spAutoFit/>
          </a:bodyPr>
          <a:lstStyle/>
          <a:p>
            <a:pPr>
              <a:spcBef>
                <a:spcPct val="50000"/>
              </a:spcBef>
            </a:pPr>
            <a:r>
              <a:rPr lang="en-CA">
                <a:solidFill>
                  <a:srgbClr val="FF9900"/>
                </a:solidFill>
              </a:rPr>
              <a:t>(Illustration par Henry Kautz, U. of Washington)</a:t>
            </a:r>
            <a:endParaRPr lang="en-US">
              <a:solidFill>
                <a:srgbClr val="FF9900"/>
              </a:solidFill>
            </a:endParaRPr>
          </a:p>
        </p:txBody>
      </p:sp>
      <p:sp>
        <p:nvSpPr>
          <p:cNvPr id="55" name="Espace réservé de la date 54"/>
          <p:cNvSpPr>
            <a:spLocks noGrp="1"/>
          </p:cNvSpPr>
          <p:nvPr>
            <p:ph type="dt" sz="half" idx="10"/>
          </p:nvPr>
        </p:nvSpPr>
        <p:spPr/>
        <p:txBody>
          <a:bodyPr/>
          <a:lstStyle/>
          <a:p>
            <a:r>
              <a:rPr lang="fr-CA" smtClean="0"/>
              <a:t>IFT615 - Été 2011</a:t>
            </a:r>
            <a:endParaRPr lang="fr-CA"/>
          </a:p>
        </p:txBody>
      </p:sp>
      <p:sp>
        <p:nvSpPr>
          <p:cNvPr id="56" name="Espace réservé du numéro de diapositive 55"/>
          <p:cNvSpPr>
            <a:spLocks noGrp="1"/>
          </p:cNvSpPr>
          <p:nvPr>
            <p:ph type="sldNum" sz="quarter" idx="12"/>
          </p:nvPr>
        </p:nvSpPr>
        <p:spPr/>
        <p:txBody>
          <a:bodyPr/>
          <a:lstStyle/>
          <a:p>
            <a:fld id="{6955B7EA-E0F1-9E45-AF6A-7A9BD82D9F1F}" type="slidenum">
              <a:rPr lang="fr-CA" smtClean="0"/>
              <a:pPr/>
              <a:t>25</a:t>
            </a:fld>
            <a:endParaRPr lang="fr-CA"/>
          </a:p>
        </p:txBody>
      </p:sp>
      <p:sp>
        <p:nvSpPr>
          <p:cNvPr id="57" name="Espace réservé du pied de page 56"/>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38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38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38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38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438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438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38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438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438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438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438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438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438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4385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438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4385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43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37" grpId="0" animBg="1"/>
      <p:bldP spid="1143838" grpId="0" animBg="1"/>
      <p:bldP spid="1143839" grpId="0" animBg="1"/>
      <p:bldP spid="1143840" grpId="0" animBg="1"/>
      <p:bldP spid="1143841" grpId="0" animBg="1"/>
      <p:bldP spid="1143847" grpId="0" animBg="1"/>
      <p:bldP spid="1143848" grpId="0" animBg="1"/>
      <p:bldP spid="1143849" grpId="0" animBg="1"/>
      <p:bldP spid="1143850" grpId="0" animBg="1"/>
      <p:bldP spid="1143851" grpId="0" animBg="1"/>
      <p:bldP spid="1143852" grpId="0" animBg="1"/>
      <p:bldP spid="1143853" grpId="0" animBg="1"/>
      <p:bldP spid="1143854" grpId="0" animBg="1"/>
      <p:bldP spid="1143855" grpId="0" animBg="1"/>
      <p:bldP spid="1143856" grpId="0" animBg="1"/>
      <p:bldP spid="1143857" grpId="0" animBg="1"/>
      <p:bldP spid="1143858" grpId="0" animBg="1"/>
      <p:bldP spid="1143859" grpId="0" animBg="1"/>
    </p:bld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9" name="Rectangle 2"/>
          <p:cNvSpPr>
            <a:spLocks noGrp="1" noChangeArrowheads="1"/>
          </p:cNvSpPr>
          <p:nvPr>
            <p:ph type="title"/>
          </p:nvPr>
        </p:nvSpPr>
        <p:spPr>
          <a:xfrm>
            <a:off x="207963" y="0"/>
            <a:ext cx="8683625" cy="666750"/>
          </a:xfrm>
        </p:spPr>
        <p:txBody>
          <a:bodyPr/>
          <a:lstStyle/>
          <a:p>
            <a:r>
              <a:rPr lang="en-US" sz="2800"/>
              <a:t>Non-optimalité de Best-First Search</a:t>
            </a:r>
          </a:p>
        </p:txBody>
      </p:sp>
      <p:sp>
        <p:nvSpPr>
          <p:cNvPr id="72710" name="Line 3"/>
          <p:cNvSpPr>
            <a:spLocks noChangeShapeType="1"/>
          </p:cNvSpPr>
          <p:nvPr/>
        </p:nvSpPr>
        <p:spPr bwMode="auto">
          <a:xfrm>
            <a:off x="1981200" y="205740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1" name="Line 4"/>
          <p:cNvSpPr>
            <a:spLocks noChangeShapeType="1"/>
          </p:cNvSpPr>
          <p:nvPr/>
        </p:nvSpPr>
        <p:spPr bwMode="auto">
          <a:xfrm>
            <a:off x="2667000" y="205740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2" name="Line 5"/>
          <p:cNvSpPr>
            <a:spLocks noChangeShapeType="1"/>
          </p:cNvSpPr>
          <p:nvPr/>
        </p:nvSpPr>
        <p:spPr bwMode="auto">
          <a:xfrm>
            <a:off x="3352800" y="205740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3" name="Line 6"/>
          <p:cNvSpPr>
            <a:spLocks noChangeShapeType="1"/>
          </p:cNvSpPr>
          <p:nvPr/>
        </p:nvSpPr>
        <p:spPr bwMode="auto">
          <a:xfrm>
            <a:off x="4038600" y="205740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4" name="Line 7"/>
          <p:cNvSpPr>
            <a:spLocks noChangeShapeType="1"/>
          </p:cNvSpPr>
          <p:nvPr/>
        </p:nvSpPr>
        <p:spPr bwMode="auto">
          <a:xfrm>
            <a:off x="4724400" y="205740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5" name="Line 8"/>
          <p:cNvSpPr>
            <a:spLocks noChangeShapeType="1"/>
          </p:cNvSpPr>
          <p:nvPr/>
        </p:nvSpPr>
        <p:spPr bwMode="auto">
          <a:xfrm>
            <a:off x="5410200" y="205740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6" name="Line 9"/>
          <p:cNvSpPr>
            <a:spLocks noChangeShapeType="1"/>
          </p:cNvSpPr>
          <p:nvPr/>
        </p:nvSpPr>
        <p:spPr bwMode="auto">
          <a:xfrm>
            <a:off x="6096000" y="205740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7" name="Line 10"/>
          <p:cNvSpPr>
            <a:spLocks noChangeShapeType="1"/>
          </p:cNvSpPr>
          <p:nvPr/>
        </p:nvSpPr>
        <p:spPr bwMode="auto">
          <a:xfrm>
            <a:off x="6781800" y="205740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8" name="Line 11"/>
          <p:cNvSpPr>
            <a:spLocks noChangeShapeType="1"/>
          </p:cNvSpPr>
          <p:nvPr/>
        </p:nvSpPr>
        <p:spPr bwMode="auto">
          <a:xfrm>
            <a:off x="7467600" y="205740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9" name="Line 12"/>
          <p:cNvSpPr>
            <a:spLocks noChangeShapeType="1"/>
          </p:cNvSpPr>
          <p:nvPr/>
        </p:nvSpPr>
        <p:spPr bwMode="auto">
          <a:xfrm>
            <a:off x="1524000" y="289560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20" name="Line 13"/>
          <p:cNvSpPr>
            <a:spLocks noChangeShapeType="1"/>
          </p:cNvSpPr>
          <p:nvPr/>
        </p:nvSpPr>
        <p:spPr bwMode="auto">
          <a:xfrm>
            <a:off x="1524000" y="358140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21" name="Line 14"/>
          <p:cNvSpPr>
            <a:spLocks noChangeShapeType="1"/>
          </p:cNvSpPr>
          <p:nvPr/>
        </p:nvSpPr>
        <p:spPr bwMode="auto">
          <a:xfrm>
            <a:off x="1600200" y="426720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22" name="Text Box 15"/>
          <p:cNvSpPr txBox="1">
            <a:spLocks noChangeArrowheads="1"/>
          </p:cNvSpPr>
          <p:nvPr/>
        </p:nvSpPr>
        <p:spPr bwMode="auto">
          <a:xfrm>
            <a:off x="782638" y="2667000"/>
            <a:ext cx="830262"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52</a:t>
            </a:r>
            <a:r>
              <a:rPr lang="en-US" baseline="30000">
                <a:latin typeface="Times New Roman" charset="0"/>
              </a:rPr>
              <a:t>e</a:t>
            </a:r>
            <a:r>
              <a:rPr lang="en-US">
                <a:latin typeface="Times New Roman" charset="0"/>
              </a:rPr>
              <a:t> rue</a:t>
            </a:r>
          </a:p>
        </p:txBody>
      </p:sp>
      <p:sp>
        <p:nvSpPr>
          <p:cNvPr id="72723" name="Text Box 16"/>
          <p:cNvSpPr txBox="1">
            <a:spLocks noChangeArrowheads="1"/>
          </p:cNvSpPr>
          <p:nvPr/>
        </p:nvSpPr>
        <p:spPr bwMode="auto">
          <a:xfrm>
            <a:off x="733425" y="3352800"/>
            <a:ext cx="830263"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51</a:t>
            </a:r>
            <a:r>
              <a:rPr lang="en-US" baseline="30000">
                <a:latin typeface="Times New Roman" charset="0"/>
              </a:rPr>
              <a:t>e</a:t>
            </a:r>
            <a:r>
              <a:rPr lang="en-US">
                <a:latin typeface="Times New Roman" charset="0"/>
              </a:rPr>
              <a:t> rue</a:t>
            </a:r>
          </a:p>
        </p:txBody>
      </p:sp>
      <p:sp>
        <p:nvSpPr>
          <p:cNvPr id="72724" name="Text Box 17"/>
          <p:cNvSpPr txBox="1">
            <a:spLocks noChangeArrowheads="1"/>
          </p:cNvSpPr>
          <p:nvPr/>
        </p:nvSpPr>
        <p:spPr bwMode="auto">
          <a:xfrm>
            <a:off x="809625" y="4038600"/>
            <a:ext cx="830263"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50</a:t>
            </a:r>
            <a:r>
              <a:rPr lang="en-US" baseline="30000">
                <a:latin typeface="Times New Roman" charset="0"/>
              </a:rPr>
              <a:t>e</a:t>
            </a:r>
            <a:r>
              <a:rPr lang="en-US">
                <a:latin typeface="Times New Roman" charset="0"/>
              </a:rPr>
              <a:t> rue</a:t>
            </a:r>
          </a:p>
        </p:txBody>
      </p:sp>
      <p:sp>
        <p:nvSpPr>
          <p:cNvPr id="72725" name="Text Box 18"/>
          <p:cNvSpPr txBox="1">
            <a:spLocks noChangeArrowheads="1"/>
          </p:cNvSpPr>
          <p:nvPr/>
        </p:nvSpPr>
        <p:spPr bwMode="auto">
          <a:xfrm rot="5400000">
            <a:off x="1758156" y="4925219"/>
            <a:ext cx="7826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10</a:t>
            </a:r>
            <a:r>
              <a:rPr lang="en-US" sz="1600" baseline="30000">
                <a:latin typeface="Times New Roman" charset="0"/>
              </a:rPr>
              <a:t>e</a:t>
            </a:r>
            <a:r>
              <a:rPr lang="en-US" sz="1600">
                <a:latin typeface="Times New Roman" charset="0"/>
              </a:rPr>
              <a:t> ave</a:t>
            </a:r>
          </a:p>
        </p:txBody>
      </p:sp>
      <p:sp>
        <p:nvSpPr>
          <p:cNvPr id="72726" name="Text Box 19"/>
          <p:cNvSpPr txBox="1">
            <a:spLocks noChangeArrowheads="1"/>
          </p:cNvSpPr>
          <p:nvPr/>
        </p:nvSpPr>
        <p:spPr bwMode="auto">
          <a:xfrm rot="5400000">
            <a:off x="2570956" y="495061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9</a:t>
            </a:r>
            <a:r>
              <a:rPr lang="en-US" sz="1600" baseline="30000">
                <a:latin typeface="Times New Roman" charset="0"/>
              </a:rPr>
              <a:t>e</a:t>
            </a:r>
            <a:r>
              <a:rPr lang="en-US" sz="1600">
                <a:latin typeface="Times New Roman" charset="0"/>
              </a:rPr>
              <a:t> ave</a:t>
            </a:r>
          </a:p>
        </p:txBody>
      </p:sp>
      <p:sp>
        <p:nvSpPr>
          <p:cNvPr id="72727" name="Text Box 20"/>
          <p:cNvSpPr txBox="1">
            <a:spLocks noChangeArrowheads="1"/>
          </p:cNvSpPr>
          <p:nvPr/>
        </p:nvSpPr>
        <p:spPr bwMode="auto">
          <a:xfrm rot="5400000">
            <a:off x="3282156" y="500141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8</a:t>
            </a:r>
            <a:r>
              <a:rPr lang="en-US" sz="1600" baseline="30000">
                <a:latin typeface="Times New Roman" charset="0"/>
              </a:rPr>
              <a:t>e</a:t>
            </a:r>
            <a:r>
              <a:rPr lang="en-US" sz="1600">
                <a:latin typeface="Times New Roman" charset="0"/>
              </a:rPr>
              <a:t> ave</a:t>
            </a:r>
          </a:p>
        </p:txBody>
      </p:sp>
      <p:sp>
        <p:nvSpPr>
          <p:cNvPr id="72728" name="Text Box 21"/>
          <p:cNvSpPr txBox="1">
            <a:spLocks noChangeArrowheads="1"/>
          </p:cNvSpPr>
          <p:nvPr/>
        </p:nvSpPr>
        <p:spPr bwMode="auto">
          <a:xfrm rot="5400000">
            <a:off x="3790156" y="502681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7</a:t>
            </a:r>
            <a:r>
              <a:rPr lang="en-US" sz="1600" baseline="30000">
                <a:latin typeface="Times New Roman" charset="0"/>
              </a:rPr>
              <a:t>e</a:t>
            </a:r>
            <a:r>
              <a:rPr lang="en-US" sz="1600">
                <a:latin typeface="Times New Roman" charset="0"/>
              </a:rPr>
              <a:t> ave</a:t>
            </a:r>
          </a:p>
        </p:txBody>
      </p:sp>
      <p:sp>
        <p:nvSpPr>
          <p:cNvPr id="72729" name="Text Box 22"/>
          <p:cNvSpPr txBox="1">
            <a:spLocks noChangeArrowheads="1"/>
          </p:cNvSpPr>
          <p:nvPr/>
        </p:nvSpPr>
        <p:spPr bwMode="auto">
          <a:xfrm rot="5400000">
            <a:off x="4552156" y="502681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6</a:t>
            </a:r>
            <a:r>
              <a:rPr lang="en-US" sz="1600" baseline="30000">
                <a:latin typeface="Times New Roman" charset="0"/>
              </a:rPr>
              <a:t>e</a:t>
            </a:r>
            <a:r>
              <a:rPr lang="en-US" sz="1600">
                <a:latin typeface="Times New Roman" charset="0"/>
              </a:rPr>
              <a:t> ave</a:t>
            </a:r>
          </a:p>
        </p:txBody>
      </p:sp>
      <p:sp>
        <p:nvSpPr>
          <p:cNvPr id="72730" name="Text Box 23"/>
          <p:cNvSpPr txBox="1">
            <a:spLocks noChangeArrowheads="1"/>
          </p:cNvSpPr>
          <p:nvPr/>
        </p:nvSpPr>
        <p:spPr bwMode="auto">
          <a:xfrm rot="5400000">
            <a:off x="5237956" y="502681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5</a:t>
            </a:r>
            <a:r>
              <a:rPr lang="en-US" sz="1600" baseline="30000">
                <a:latin typeface="Times New Roman" charset="0"/>
              </a:rPr>
              <a:t>e</a:t>
            </a:r>
            <a:r>
              <a:rPr lang="en-US" sz="1600">
                <a:latin typeface="Times New Roman" charset="0"/>
              </a:rPr>
              <a:t> ave</a:t>
            </a:r>
          </a:p>
        </p:txBody>
      </p:sp>
      <p:sp>
        <p:nvSpPr>
          <p:cNvPr id="72731" name="Text Box 24"/>
          <p:cNvSpPr txBox="1">
            <a:spLocks noChangeArrowheads="1"/>
          </p:cNvSpPr>
          <p:nvPr/>
        </p:nvSpPr>
        <p:spPr bwMode="auto">
          <a:xfrm rot="5400000">
            <a:off x="5923756" y="502681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4</a:t>
            </a:r>
            <a:r>
              <a:rPr lang="en-US" sz="1600" baseline="30000">
                <a:latin typeface="Times New Roman" charset="0"/>
              </a:rPr>
              <a:t>e</a:t>
            </a:r>
            <a:r>
              <a:rPr lang="en-US" sz="1600">
                <a:latin typeface="Times New Roman" charset="0"/>
              </a:rPr>
              <a:t> ave</a:t>
            </a:r>
          </a:p>
        </p:txBody>
      </p:sp>
      <p:sp>
        <p:nvSpPr>
          <p:cNvPr id="72732" name="Text Box 25"/>
          <p:cNvSpPr txBox="1">
            <a:spLocks noChangeArrowheads="1"/>
          </p:cNvSpPr>
          <p:nvPr/>
        </p:nvSpPr>
        <p:spPr bwMode="auto">
          <a:xfrm rot="5400000">
            <a:off x="6607969" y="5025232"/>
            <a:ext cx="681037"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3</a:t>
            </a:r>
            <a:r>
              <a:rPr lang="en-US" sz="1600" baseline="30000">
                <a:latin typeface="Times New Roman" charset="0"/>
              </a:rPr>
              <a:t>e</a:t>
            </a:r>
            <a:r>
              <a:rPr lang="en-US" sz="1600">
                <a:latin typeface="Times New Roman" charset="0"/>
              </a:rPr>
              <a:t> ave</a:t>
            </a:r>
          </a:p>
        </p:txBody>
      </p:sp>
      <p:sp>
        <p:nvSpPr>
          <p:cNvPr id="72733" name="Text Box 26"/>
          <p:cNvSpPr txBox="1">
            <a:spLocks noChangeArrowheads="1"/>
          </p:cNvSpPr>
          <p:nvPr/>
        </p:nvSpPr>
        <p:spPr bwMode="auto">
          <a:xfrm rot="5400000">
            <a:off x="7374731" y="502681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2</a:t>
            </a:r>
            <a:r>
              <a:rPr lang="en-US" sz="1600" baseline="30000">
                <a:latin typeface="Times New Roman" charset="0"/>
              </a:rPr>
              <a:t>e</a:t>
            </a:r>
            <a:r>
              <a:rPr lang="en-US" sz="1600">
                <a:latin typeface="Times New Roman" charset="0"/>
              </a:rPr>
              <a:t> ave</a:t>
            </a:r>
          </a:p>
        </p:txBody>
      </p:sp>
      <p:sp>
        <p:nvSpPr>
          <p:cNvPr id="72734" name="Text Box 27"/>
          <p:cNvSpPr txBox="1">
            <a:spLocks noChangeArrowheads="1"/>
          </p:cNvSpPr>
          <p:nvPr/>
        </p:nvSpPr>
        <p:spPr bwMode="auto">
          <a:xfrm>
            <a:off x="2362200" y="3200400"/>
            <a:ext cx="354013" cy="457200"/>
          </a:xfrm>
          <a:prstGeom prst="rect">
            <a:avLst/>
          </a:prstGeom>
          <a:noFill/>
          <a:ln w="12700">
            <a:noFill/>
            <a:miter lim="800000"/>
            <a:headEnd/>
            <a:tailEnd/>
          </a:ln>
        </p:spPr>
        <p:txBody>
          <a:bodyPr wrap="none">
            <a:prstTxWarp prst="textNoShape">
              <a:avLst/>
            </a:prstTxWarp>
            <a:spAutoFit/>
          </a:bodyPr>
          <a:lstStyle/>
          <a:p>
            <a:pPr algn="ctr"/>
            <a:r>
              <a:rPr lang="en-US" sz="2400">
                <a:solidFill>
                  <a:srgbClr val="008000"/>
                </a:solidFill>
                <a:latin typeface="Times New Roman" charset="0"/>
              </a:rPr>
              <a:t>S</a:t>
            </a:r>
          </a:p>
        </p:txBody>
      </p:sp>
      <p:sp>
        <p:nvSpPr>
          <p:cNvPr id="72735" name="Text Box 28"/>
          <p:cNvSpPr txBox="1">
            <a:spLocks noChangeArrowheads="1"/>
          </p:cNvSpPr>
          <p:nvPr/>
        </p:nvSpPr>
        <p:spPr bwMode="auto">
          <a:xfrm>
            <a:off x="6705600" y="3200400"/>
            <a:ext cx="457200" cy="457200"/>
          </a:xfrm>
          <a:prstGeom prst="rect">
            <a:avLst/>
          </a:prstGeom>
          <a:noFill/>
          <a:ln w="12700">
            <a:noFill/>
            <a:miter lim="800000"/>
            <a:headEnd/>
            <a:tailEnd/>
          </a:ln>
        </p:spPr>
        <p:txBody>
          <a:bodyPr>
            <a:prstTxWarp prst="textNoShape">
              <a:avLst/>
            </a:prstTxWarp>
            <a:spAutoFit/>
          </a:bodyPr>
          <a:lstStyle/>
          <a:p>
            <a:pPr algn="ctr"/>
            <a:r>
              <a:rPr lang="en-US" sz="2400">
                <a:solidFill>
                  <a:srgbClr val="FF0000"/>
                </a:solidFill>
                <a:latin typeface="Times New Roman" charset="0"/>
              </a:rPr>
              <a:t>G</a:t>
            </a:r>
          </a:p>
        </p:txBody>
      </p:sp>
      <p:sp>
        <p:nvSpPr>
          <p:cNvPr id="72736" name="Line 29"/>
          <p:cNvSpPr>
            <a:spLocks noChangeShapeType="1"/>
          </p:cNvSpPr>
          <p:nvPr/>
        </p:nvSpPr>
        <p:spPr bwMode="auto">
          <a:xfrm>
            <a:off x="2819400" y="342900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37" name="Line 30"/>
          <p:cNvSpPr>
            <a:spLocks noChangeShapeType="1"/>
          </p:cNvSpPr>
          <p:nvPr/>
        </p:nvSpPr>
        <p:spPr bwMode="auto">
          <a:xfrm>
            <a:off x="3505200" y="342900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38" name="Line 31"/>
          <p:cNvSpPr>
            <a:spLocks noChangeShapeType="1"/>
          </p:cNvSpPr>
          <p:nvPr/>
        </p:nvSpPr>
        <p:spPr bwMode="auto">
          <a:xfrm>
            <a:off x="4191000" y="342900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39" name="Line 32"/>
          <p:cNvSpPr>
            <a:spLocks noChangeShapeType="1"/>
          </p:cNvSpPr>
          <p:nvPr/>
        </p:nvSpPr>
        <p:spPr bwMode="auto">
          <a:xfrm>
            <a:off x="4876800" y="342900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0" name="Line 33"/>
          <p:cNvSpPr>
            <a:spLocks noChangeShapeType="1"/>
          </p:cNvSpPr>
          <p:nvPr/>
        </p:nvSpPr>
        <p:spPr bwMode="auto">
          <a:xfrm>
            <a:off x="5562600" y="342900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1" name="Line 34"/>
          <p:cNvSpPr>
            <a:spLocks noChangeShapeType="1"/>
          </p:cNvSpPr>
          <p:nvPr/>
        </p:nvSpPr>
        <p:spPr bwMode="auto">
          <a:xfrm>
            <a:off x="6934200" y="2895600"/>
            <a:ext cx="0" cy="3810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2" name="Line 35"/>
          <p:cNvSpPr>
            <a:spLocks noChangeShapeType="1"/>
          </p:cNvSpPr>
          <p:nvPr/>
        </p:nvSpPr>
        <p:spPr bwMode="auto">
          <a:xfrm>
            <a:off x="6248400" y="213360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3" name="Line 36"/>
          <p:cNvSpPr>
            <a:spLocks noChangeShapeType="1"/>
          </p:cNvSpPr>
          <p:nvPr/>
        </p:nvSpPr>
        <p:spPr bwMode="auto">
          <a:xfrm>
            <a:off x="1524000" y="228600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44" name="Text Box 37"/>
          <p:cNvSpPr txBox="1">
            <a:spLocks noChangeArrowheads="1"/>
          </p:cNvSpPr>
          <p:nvPr/>
        </p:nvSpPr>
        <p:spPr bwMode="auto">
          <a:xfrm>
            <a:off x="754063" y="2057400"/>
            <a:ext cx="830262"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53</a:t>
            </a:r>
            <a:r>
              <a:rPr lang="en-US" baseline="30000">
                <a:latin typeface="Times New Roman" charset="0"/>
              </a:rPr>
              <a:t>e</a:t>
            </a:r>
            <a:r>
              <a:rPr lang="en-US">
                <a:latin typeface="Times New Roman" charset="0"/>
              </a:rPr>
              <a:t> rue</a:t>
            </a:r>
          </a:p>
        </p:txBody>
      </p:sp>
      <p:sp>
        <p:nvSpPr>
          <p:cNvPr id="72745" name="Rectangle 38"/>
          <p:cNvSpPr>
            <a:spLocks noChangeArrowheads="1"/>
          </p:cNvSpPr>
          <p:nvPr/>
        </p:nvSpPr>
        <p:spPr bwMode="auto">
          <a:xfrm>
            <a:off x="2971800" y="3733800"/>
            <a:ext cx="3581400" cy="304800"/>
          </a:xfrm>
          <a:prstGeom prst="rect">
            <a:avLst/>
          </a:prstGeom>
          <a:solidFill>
            <a:srgbClr val="00FF00"/>
          </a:solidFill>
          <a:ln w="12700">
            <a:noFill/>
            <a:miter lim="800000"/>
            <a:headEnd/>
            <a:tailEnd/>
          </a:ln>
        </p:spPr>
        <p:txBody>
          <a:bodyPr wrap="none" anchor="ctr">
            <a:prstTxWarp prst="textNoShape">
              <a:avLst/>
            </a:prstTxWarp>
            <a:spAutoFit/>
          </a:bodyPr>
          <a:lstStyle/>
          <a:p>
            <a:endParaRPr lang="en-CA"/>
          </a:p>
        </p:txBody>
      </p:sp>
      <p:sp>
        <p:nvSpPr>
          <p:cNvPr id="72746" name="Rectangle 39"/>
          <p:cNvSpPr>
            <a:spLocks noChangeArrowheads="1"/>
          </p:cNvSpPr>
          <p:nvPr/>
        </p:nvSpPr>
        <p:spPr bwMode="auto">
          <a:xfrm>
            <a:off x="6248400" y="2514600"/>
            <a:ext cx="304800" cy="1524000"/>
          </a:xfrm>
          <a:prstGeom prst="rect">
            <a:avLst/>
          </a:prstGeom>
          <a:solidFill>
            <a:srgbClr val="00FF00"/>
          </a:solidFill>
          <a:ln w="12700">
            <a:noFill/>
            <a:miter lim="800000"/>
            <a:headEnd/>
            <a:tailEnd/>
          </a:ln>
        </p:spPr>
        <p:txBody>
          <a:bodyPr wrap="none" anchor="ctr">
            <a:prstTxWarp prst="textNoShape">
              <a:avLst/>
            </a:prstTxWarp>
            <a:spAutoFit/>
          </a:bodyPr>
          <a:lstStyle/>
          <a:p>
            <a:endParaRPr lang="en-CA"/>
          </a:p>
        </p:txBody>
      </p:sp>
      <p:sp>
        <p:nvSpPr>
          <p:cNvPr id="72747" name="Line 40"/>
          <p:cNvSpPr>
            <a:spLocks noChangeShapeType="1"/>
          </p:cNvSpPr>
          <p:nvPr/>
        </p:nvSpPr>
        <p:spPr bwMode="auto">
          <a:xfrm flipV="1">
            <a:off x="5943600" y="2362200"/>
            <a:ext cx="0" cy="4572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8" name="Line 41"/>
          <p:cNvSpPr>
            <a:spLocks noChangeShapeType="1"/>
          </p:cNvSpPr>
          <p:nvPr/>
        </p:nvSpPr>
        <p:spPr bwMode="auto">
          <a:xfrm flipV="1">
            <a:off x="5943600" y="2895600"/>
            <a:ext cx="0" cy="4572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9" name="Line 42"/>
          <p:cNvSpPr>
            <a:spLocks noChangeShapeType="1"/>
          </p:cNvSpPr>
          <p:nvPr/>
        </p:nvSpPr>
        <p:spPr bwMode="auto">
          <a:xfrm>
            <a:off x="6934200" y="2362200"/>
            <a:ext cx="0" cy="3810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50" name="Line 43"/>
          <p:cNvSpPr>
            <a:spLocks noChangeShapeType="1"/>
          </p:cNvSpPr>
          <p:nvPr/>
        </p:nvSpPr>
        <p:spPr bwMode="auto">
          <a:xfrm>
            <a:off x="2514600" y="3733800"/>
            <a:ext cx="0" cy="38100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1" name="Line 44"/>
          <p:cNvSpPr>
            <a:spLocks noChangeShapeType="1"/>
          </p:cNvSpPr>
          <p:nvPr/>
        </p:nvSpPr>
        <p:spPr bwMode="auto">
          <a:xfrm>
            <a:off x="2819400" y="441960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2" name="Line 45"/>
          <p:cNvSpPr>
            <a:spLocks noChangeShapeType="1"/>
          </p:cNvSpPr>
          <p:nvPr/>
        </p:nvSpPr>
        <p:spPr bwMode="auto">
          <a:xfrm>
            <a:off x="3505200" y="441960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3" name="Line 46"/>
          <p:cNvSpPr>
            <a:spLocks noChangeShapeType="1"/>
          </p:cNvSpPr>
          <p:nvPr/>
        </p:nvSpPr>
        <p:spPr bwMode="auto">
          <a:xfrm>
            <a:off x="4114800" y="441960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4" name="Line 47"/>
          <p:cNvSpPr>
            <a:spLocks noChangeShapeType="1"/>
          </p:cNvSpPr>
          <p:nvPr/>
        </p:nvSpPr>
        <p:spPr bwMode="auto">
          <a:xfrm>
            <a:off x="4876800" y="441960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5" name="Line 48"/>
          <p:cNvSpPr>
            <a:spLocks noChangeShapeType="1"/>
          </p:cNvSpPr>
          <p:nvPr/>
        </p:nvSpPr>
        <p:spPr bwMode="auto">
          <a:xfrm>
            <a:off x="5562600" y="441960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6" name="Line 49"/>
          <p:cNvSpPr>
            <a:spLocks noChangeShapeType="1"/>
          </p:cNvSpPr>
          <p:nvPr/>
        </p:nvSpPr>
        <p:spPr bwMode="auto">
          <a:xfrm>
            <a:off x="6248400" y="441960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7" name="Line 50"/>
          <p:cNvSpPr>
            <a:spLocks noChangeShapeType="1"/>
          </p:cNvSpPr>
          <p:nvPr/>
        </p:nvSpPr>
        <p:spPr bwMode="auto">
          <a:xfrm flipV="1">
            <a:off x="6934200" y="3733800"/>
            <a:ext cx="0" cy="38100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8" name="AutoShape 51"/>
          <p:cNvSpPr>
            <a:spLocks noChangeArrowheads="1"/>
          </p:cNvSpPr>
          <p:nvPr/>
        </p:nvSpPr>
        <p:spPr bwMode="auto">
          <a:xfrm>
            <a:off x="2251075" y="1662113"/>
            <a:ext cx="2832100" cy="498475"/>
          </a:xfrm>
          <a:prstGeom prst="wedgeRectCallout">
            <a:avLst>
              <a:gd name="adj1" fmla="val 26991"/>
              <a:gd name="adj2" fmla="val 287356"/>
            </a:avLst>
          </a:prstGeom>
          <a:solidFill>
            <a:schemeClr val="bg1"/>
          </a:solidFill>
          <a:ln w="25400">
            <a:solidFill>
              <a:srgbClr val="FF6600"/>
            </a:solidFill>
            <a:miter lim="800000"/>
            <a:headEnd/>
            <a:tailEnd/>
          </a:ln>
        </p:spPr>
        <p:txBody>
          <a:bodyPr>
            <a:prstTxWarp prst="textNoShape">
              <a:avLst/>
            </a:prstTxWarp>
          </a:bodyPr>
          <a:lstStyle/>
          <a:p>
            <a:pPr algn="ctr"/>
            <a:r>
              <a:rPr lang="en-US"/>
              <a:t>Solution par Best-first</a:t>
            </a:r>
          </a:p>
        </p:txBody>
      </p:sp>
      <p:sp>
        <p:nvSpPr>
          <p:cNvPr id="72759" name="AutoShape 52"/>
          <p:cNvSpPr>
            <a:spLocks noChangeArrowheads="1"/>
          </p:cNvSpPr>
          <p:nvPr/>
        </p:nvSpPr>
        <p:spPr bwMode="auto">
          <a:xfrm>
            <a:off x="3821113" y="5510213"/>
            <a:ext cx="2947987" cy="546100"/>
          </a:xfrm>
          <a:prstGeom prst="wedgeRectCallout">
            <a:avLst>
              <a:gd name="adj1" fmla="val -5292"/>
              <a:gd name="adj2" fmla="val -224704"/>
            </a:avLst>
          </a:prstGeom>
          <a:solidFill>
            <a:schemeClr val="bg1"/>
          </a:solidFill>
          <a:ln w="25400">
            <a:solidFill>
              <a:srgbClr val="008000"/>
            </a:solidFill>
            <a:miter lim="800000"/>
            <a:headEnd/>
            <a:tailEnd/>
          </a:ln>
        </p:spPr>
        <p:txBody>
          <a:bodyPr>
            <a:prstTxWarp prst="textNoShape">
              <a:avLst/>
            </a:prstTxWarp>
          </a:bodyPr>
          <a:lstStyle/>
          <a:p>
            <a:pPr algn="ctr"/>
            <a:r>
              <a:rPr lang="en-US" sz="2000"/>
              <a:t>Solution optimale</a:t>
            </a:r>
          </a:p>
        </p:txBody>
      </p:sp>
      <p:sp>
        <p:nvSpPr>
          <p:cNvPr id="72760" name="Rectangle 53"/>
          <p:cNvSpPr>
            <a:spLocks noChangeArrowheads="1"/>
          </p:cNvSpPr>
          <p:nvPr/>
        </p:nvSpPr>
        <p:spPr bwMode="auto">
          <a:xfrm>
            <a:off x="1438275" y="684213"/>
            <a:ext cx="4972050" cy="366712"/>
          </a:xfrm>
          <a:prstGeom prst="rect">
            <a:avLst/>
          </a:prstGeom>
          <a:noFill/>
          <a:ln w="12700">
            <a:noFill/>
            <a:miter lim="800000"/>
            <a:headEnd/>
            <a:tailEnd/>
          </a:ln>
        </p:spPr>
        <p:txBody>
          <a:bodyPr wrap="none">
            <a:prstTxWarp prst="textNoShape">
              <a:avLst/>
            </a:prstTxWarp>
            <a:spAutoFit/>
          </a:bodyPr>
          <a:lstStyle/>
          <a:p>
            <a:pPr>
              <a:spcBef>
                <a:spcPct val="50000"/>
              </a:spcBef>
            </a:pPr>
            <a:r>
              <a:rPr lang="en-CA">
                <a:solidFill>
                  <a:srgbClr val="FF9900"/>
                </a:solidFill>
              </a:rPr>
              <a:t>(Illustration par Henry Kautz, U. of Washington)</a:t>
            </a:r>
            <a:endParaRPr lang="en-US">
              <a:solidFill>
                <a:srgbClr val="FF9900"/>
              </a:solidFill>
            </a:endParaRPr>
          </a:p>
        </p:txBody>
      </p:sp>
      <p:sp>
        <p:nvSpPr>
          <p:cNvPr id="57" name="Espace réservé de la date 56"/>
          <p:cNvSpPr>
            <a:spLocks noGrp="1"/>
          </p:cNvSpPr>
          <p:nvPr>
            <p:ph type="dt" sz="half" idx="10"/>
          </p:nvPr>
        </p:nvSpPr>
        <p:spPr/>
        <p:txBody>
          <a:bodyPr/>
          <a:lstStyle/>
          <a:p>
            <a:r>
              <a:rPr lang="fr-CA" smtClean="0"/>
              <a:t>IFT615 - Été 2011</a:t>
            </a:r>
            <a:endParaRPr lang="fr-CA"/>
          </a:p>
        </p:txBody>
      </p:sp>
      <p:sp>
        <p:nvSpPr>
          <p:cNvPr id="58" name="Espace réservé du numéro de diapositive 57"/>
          <p:cNvSpPr>
            <a:spLocks noGrp="1"/>
          </p:cNvSpPr>
          <p:nvPr>
            <p:ph type="sldNum" sz="quarter" idx="12"/>
          </p:nvPr>
        </p:nvSpPr>
        <p:spPr/>
        <p:txBody>
          <a:bodyPr/>
          <a:lstStyle/>
          <a:p>
            <a:fld id="{6955B7EA-E0F1-9E45-AF6A-7A9BD82D9F1F}" type="slidenum">
              <a:rPr lang="fr-CA" smtClean="0"/>
              <a:pPr/>
              <a:t>26</a:t>
            </a:fld>
            <a:endParaRPr lang="fr-CA"/>
          </a:p>
        </p:txBody>
      </p:sp>
      <p:sp>
        <p:nvSpPr>
          <p:cNvPr id="59" name="Espace réservé du pied de page 58"/>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0562" name="Rectangle 2"/>
          <p:cNvSpPr>
            <a:spLocks noGrp="1" noChangeArrowheads="1"/>
          </p:cNvSpPr>
          <p:nvPr>
            <p:ph type="title"/>
          </p:nvPr>
        </p:nvSpPr>
        <p:spPr/>
        <p:txBody>
          <a:bodyPr/>
          <a:lstStyle/>
          <a:p>
            <a:pPr>
              <a:defRPr/>
            </a:pPr>
            <a:r>
              <a:rPr lang="fr-CA" sz="2400">
                <a:effectLst>
                  <a:outerShdw blurRad="38100" dist="38100" dir="2700000" algn="tl">
                    <a:srgbClr val="DDDDDD"/>
                  </a:outerShdw>
                </a:effectLst>
                <a:ea typeface="+mj-ea"/>
                <a:cs typeface="+mj-cs"/>
              </a:rPr>
              <a:t>Démo d’algorithmes de recherche dans un espace d’états</a:t>
            </a:r>
          </a:p>
        </p:txBody>
      </p:sp>
      <p:sp>
        <p:nvSpPr>
          <p:cNvPr id="74758" name="Rectangle 3"/>
          <p:cNvSpPr>
            <a:spLocks noChangeArrowheads="1"/>
          </p:cNvSpPr>
          <p:nvPr/>
        </p:nvSpPr>
        <p:spPr bwMode="auto">
          <a:xfrm>
            <a:off x="590550" y="1571625"/>
            <a:ext cx="7772400" cy="4457700"/>
          </a:xfrm>
          <a:prstGeom prst="rect">
            <a:avLst/>
          </a:prstGeom>
          <a:noFill/>
          <a:ln w="9525">
            <a:noFill/>
            <a:miter lim="800000"/>
            <a:headEnd/>
            <a:tailEnd/>
          </a:ln>
        </p:spPr>
        <p:txBody>
          <a:bodyPr>
            <a:prstTxWarp prst="textNoShape">
              <a:avLst/>
            </a:prstTxWarp>
          </a:bodyPr>
          <a:lstStyle/>
          <a:p>
            <a:pPr marL="342900" indent="-342900">
              <a:lnSpc>
                <a:spcPct val="110000"/>
              </a:lnSpc>
              <a:spcBef>
                <a:spcPct val="20000"/>
              </a:spcBef>
              <a:buClr>
                <a:srgbClr val="0033CC"/>
              </a:buClr>
              <a:buSzPct val="85000"/>
              <a:buFont typeface="Monotype Sorts" charset="2"/>
              <a:buNone/>
            </a:pPr>
            <a:endParaRPr lang="fr-CA" altLang="ko-KR" sz="1600" i="1" dirty="0">
              <a:latin typeface="Times New Roman" charset="0"/>
              <a:ea typeface="굴림" charset="-127"/>
              <a:cs typeface="굴림" charset="-127"/>
              <a:hlinkClick r:id="rId3"/>
            </a:endParaRPr>
          </a:p>
          <a:p>
            <a:pPr marL="342900" indent="-342900">
              <a:lnSpc>
                <a:spcPct val="110000"/>
              </a:lnSpc>
              <a:spcBef>
                <a:spcPct val="20000"/>
              </a:spcBef>
              <a:buClr>
                <a:srgbClr val="0033CC"/>
              </a:buClr>
              <a:buSzPct val="85000"/>
              <a:buFont typeface="Monotype Sorts" charset="2"/>
              <a:buNone/>
            </a:pPr>
            <a:endParaRPr lang="fr-CA" altLang="ko-KR" sz="1600" i="1" dirty="0">
              <a:latin typeface="Times New Roman" charset="0"/>
              <a:ea typeface="굴림" charset="-127"/>
              <a:cs typeface="굴림" charset="-127"/>
              <a:hlinkClick r:id="rId3"/>
            </a:endParaRPr>
          </a:p>
          <a:p>
            <a:pPr marL="342900" indent="-342900">
              <a:lnSpc>
                <a:spcPct val="110000"/>
              </a:lnSpc>
              <a:spcBef>
                <a:spcPct val="20000"/>
              </a:spcBef>
              <a:buClr>
                <a:srgbClr val="0033CC"/>
              </a:buClr>
              <a:buSzPct val="85000"/>
              <a:buFont typeface="Monotype Sorts" charset="2"/>
              <a:buNone/>
            </a:pPr>
            <a:endParaRPr lang="fr-CA" altLang="ko-KR" sz="1600" i="1" dirty="0">
              <a:latin typeface="Times New Roman" charset="0"/>
              <a:ea typeface="굴림" charset="-127"/>
              <a:cs typeface="굴림" charset="-127"/>
              <a:hlinkClick r:id="rId3"/>
            </a:endParaRPr>
          </a:p>
          <a:p>
            <a:pPr marL="342900" indent="-342900">
              <a:lnSpc>
                <a:spcPct val="110000"/>
              </a:lnSpc>
              <a:spcBef>
                <a:spcPct val="20000"/>
              </a:spcBef>
              <a:buClr>
                <a:srgbClr val="0033CC"/>
              </a:buClr>
              <a:buSzPct val="85000"/>
              <a:buFont typeface="Monotype Sorts" charset="2"/>
              <a:buNone/>
            </a:pPr>
            <a:endParaRPr lang="fr-CA" altLang="ko-KR" sz="1600" i="1" dirty="0">
              <a:latin typeface="Times New Roman" charset="0"/>
              <a:ea typeface="굴림" charset="-127"/>
              <a:cs typeface="굴림" charset="-127"/>
              <a:hlinkClick r:id="rId3"/>
            </a:endParaRPr>
          </a:p>
          <a:p>
            <a:pPr marL="342900" indent="-342900">
              <a:lnSpc>
                <a:spcPct val="110000"/>
              </a:lnSpc>
              <a:spcBef>
                <a:spcPct val="20000"/>
              </a:spcBef>
              <a:buClr>
                <a:srgbClr val="0033CC"/>
              </a:buClr>
              <a:buSzPct val="85000"/>
              <a:buFont typeface="Monotype Sorts" charset="2"/>
              <a:buNone/>
            </a:pPr>
            <a:endParaRPr lang="fr-CA" altLang="ko-KR" sz="1600" i="1" dirty="0">
              <a:latin typeface="Times New Roman" charset="0"/>
              <a:ea typeface="굴림" charset="-127"/>
              <a:cs typeface="굴림" charset="-127"/>
              <a:hlinkClick r:id="rId3"/>
            </a:endParaRPr>
          </a:p>
          <a:p>
            <a:pPr marL="342900" indent="-342900" algn="ctr">
              <a:lnSpc>
                <a:spcPct val="110000"/>
              </a:lnSpc>
              <a:spcBef>
                <a:spcPct val="20000"/>
              </a:spcBef>
              <a:buClr>
                <a:srgbClr val="0033CC"/>
              </a:buClr>
              <a:buSzPct val="85000"/>
              <a:buFont typeface="Monotype Sorts" charset="2"/>
              <a:buNone/>
            </a:pPr>
            <a:r>
              <a:rPr lang="fr-CA" altLang="ko-KR" sz="1600" i="1" dirty="0">
                <a:latin typeface="Times New Roman" charset="0"/>
                <a:ea typeface="굴림" charset="-127"/>
                <a:cs typeface="굴림" charset="-127"/>
                <a:hlinkClick r:id="rId3"/>
              </a:rPr>
              <a:t>    </a:t>
            </a:r>
            <a:r>
              <a:rPr lang="fr-CA" altLang="ko-KR" sz="2000" dirty="0">
                <a:solidFill>
                  <a:srgbClr val="000066"/>
                </a:solidFill>
                <a:latin typeface="Times New Roman" charset="0"/>
                <a:ea typeface="굴림" charset="-127"/>
                <a:cs typeface="굴림" charset="-127"/>
                <a:hlinkClick r:id="rId3"/>
              </a:rPr>
              <a:t>A*, Profondeur, Largeur, Best-First</a:t>
            </a:r>
            <a:endParaRPr lang="fr-CA" altLang="ko-KR" sz="2000" i="1" dirty="0">
              <a:solidFill>
                <a:srgbClr val="000066"/>
              </a:solidFill>
              <a:latin typeface="Times New Roman" charset="0"/>
              <a:ea typeface="굴림" charset="-127"/>
              <a:cs typeface="굴림" charset="-127"/>
              <a:hlinkClick r:id="rId3"/>
            </a:endParaRPr>
          </a:p>
          <a:p>
            <a:pPr marL="342900" indent="-342900">
              <a:lnSpc>
                <a:spcPct val="110000"/>
              </a:lnSpc>
              <a:spcBef>
                <a:spcPct val="20000"/>
              </a:spcBef>
              <a:buClr>
                <a:srgbClr val="0033CC"/>
              </a:buClr>
              <a:buSzPct val="85000"/>
              <a:buFont typeface="Monotype Sorts" charset="2"/>
              <a:buNone/>
            </a:pPr>
            <a:r>
              <a:rPr lang="fr-CA" altLang="ko-KR" sz="1600" i="1" dirty="0">
                <a:latin typeface="Times New Roman" charset="0"/>
                <a:ea typeface="굴림" charset="-127"/>
                <a:cs typeface="굴림" charset="-127"/>
                <a:hlinkClick r:id="rId3"/>
              </a:rPr>
              <a:t>     </a:t>
            </a:r>
            <a:endParaRPr lang="fr-CA" altLang="ko-KR" sz="1600" i="1" dirty="0">
              <a:latin typeface="Times New Roman" charset="0"/>
              <a:ea typeface="굴림" charset="-127"/>
              <a:cs typeface="굴림" charset="-127"/>
            </a:endParaRPr>
          </a:p>
          <a:p>
            <a:pPr marL="342900" indent="-342900">
              <a:lnSpc>
                <a:spcPct val="110000"/>
              </a:lnSpc>
              <a:spcBef>
                <a:spcPct val="20000"/>
              </a:spcBef>
              <a:buClr>
                <a:srgbClr val="0033CC"/>
              </a:buClr>
              <a:buSzPct val="85000"/>
              <a:buFont typeface="Monotype Sorts" charset="2"/>
              <a:buNone/>
            </a:pPr>
            <a:endParaRPr lang="fr-CA" altLang="ko-KR" sz="1600" i="1" dirty="0">
              <a:latin typeface="Times New Roman" charset="0"/>
              <a:ea typeface="굴림" charset="-127"/>
              <a:cs typeface="굴림" charset="-127"/>
            </a:endParaRPr>
          </a:p>
        </p:txBody>
      </p:sp>
      <p:sp>
        <p:nvSpPr>
          <p:cNvPr id="7" name="Espace réservé de la date 6"/>
          <p:cNvSpPr>
            <a:spLocks noGrp="1"/>
          </p:cNvSpPr>
          <p:nvPr>
            <p:ph type="dt" sz="half" idx="10"/>
          </p:nvPr>
        </p:nvSpPr>
        <p:spPr/>
        <p:txBody>
          <a:bodyPr/>
          <a:lstStyle/>
          <a:p>
            <a:r>
              <a:rPr lang="fr-CA" smtClean="0"/>
              <a:t>IFT615 - Été 2011</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27</a:t>
            </a:fld>
            <a:endParaRPr lang="fr-CA"/>
          </a:p>
        </p:txBody>
      </p:sp>
      <p:sp>
        <p:nvSpPr>
          <p:cNvPr id="9" name="Espace réservé du pied de page 8"/>
          <p:cNvSpPr>
            <a:spLocks noGrp="1"/>
          </p:cNvSpPr>
          <p:nvPr>
            <p:ph type="ftr" sz="quarter" idx="11"/>
          </p:nvPr>
        </p:nvSpPr>
        <p:spPr/>
        <p:txBody>
          <a:bodyPr/>
          <a:lstStyle/>
          <a:p>
            <a:r>
              <a:rPr lang="fr-FR" smtClean="0"/>
              <a:t>© Éric Beaudry et Froduald Kabanza</a:t>
            </a:r>
            <a:endParaRPr lang="fr-CA"/>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093634" name="Rectangle 2"/>
          <p:cNvSpPr>
            <a:spLocks noGrp="1" noChangeArrowheads="1"/>
          </p:cNvSpPr>
          <p:nvPr>
            <p:ph type="title"/>
          </p:nvPr>
        </p:nvSpPr>
        <p:spPr>
          <a:xfrm>
            <a:off x="828675" y="581025"/>
            <a:ext cx="8080375" cy="485775"/>
          </a:xfrm>
        </p:spPr>
        <p:txBody>
          <a:bodyPr>
            <a:normAutofit fontScale="90000"/>
          </a:bodyPr>
          <a:lstStyle/>
          <a:p>
            <a:pPr>
              <a:defRPr/>
            </a:pPr>
            <a:r>
              <a:rPr lang="fr-CA" altLang="ko-KR">
                <a:effectLst>
                  <a:outerShdw blurRad="38100" dist="38100" dir="2700000" algn="tl">
                    <a:srgbClr val="DDDDDD"/>
                  </a:outerShdw>
                </a:effectLst>
                <a:ea typeface="굴림" charset="-127"/>
                <a:cs typeface="굴림" charset="-127"/>
              </a:rPr>
              <a:t>Propriétés de A*</a:t>
            </a:r>
          </a:p>
        </p:txBody>
      </p:sp>
      <p:sp>
        <p:nvSpPr>
          <p:cNvPr id="76806" name="Rectangle 3"/>
          <p:cNvSpPr>
            <a:spLocks noGrp="1" noChangeArrowheads="1"/>
          </p:cNvSpPr>
          <p:nvPr>
            <p:ph type="body" idx="1"/>
          </p:nvPr>
        </p:nvSpPr>
        <p:spPr>
          <a:xfrm>
            <a:off x="609600" y="1752600"/>
            <a:ext cx="7772400" cy="4114800"/>
          </a:xfrm>
        </p:spPr>
        <p:txBody>
          <a:bodyPr/>
          <a:lstStyle/>
          <a:p>
            <a:pPr>
              <a:lnSpc>
                <a:spcPct val="130000"/>
              </a:lnSpc>
            </a:pPr>
            <a:r>
              <a:rPr lang="fr-CA" altLang="ko-KR" sz="2000" dirty="0">
                <a:ea typeface="굴림" charset="-127"/>
                <a:cs typeface="굴림" charset="-127"/>
              </a:rPr>
              <a:t>Si le graphe est fini, A* termine toujours.</a:t>
            </a:r>
          </a:p>
          <a:p>
            <a:pPr>
              <a:lnSpc>
                <a:spcPct val="130000"/>
              </a:lnSpc>
            </a:pPr>
            <a:r>
              <a:rPr lang="fr-CA" altLang="ko-KR" sz="2000" dirty="0">
                <a:ea typeface="굴림" charset="-127"/>
                <a:cs typeface="굴림" charset="-127"/>
              </a:rPr>
              <a:t>Si une solution existe A* la trouve toujours.</a:t>
            </a:r>
          </a:p>
          <a:p>
            <a:pPr>
              <a:lnSpc>
                <a:spcPct val="130000"/>
              </a:lnSpc>
            </a:pPr>
            <a:r>
              <a:rPr lang="fr-CA" altLang="ko-KR" sz="2000" dirty="0">
                <a:ea typeface="굴림" charset="-127"/>
                <a:cs typeface="굴림" charset="-127"/>
              </a:rPr>
              <a:t>Si la fonction heuristique </a:t>
            </a:r>
            <a:r>
              <a:rPr lang="fr-CA" altLang="ko-KR" sz="2000" i="1" dirty="0">
                <a:ea typeface="굴림" charset="-127"/>
                <a:cs typeface="굴림" charset="-127"/>
              </a:rPr>
              <a:t>h </a:t>
            </a:r>
            <a:r>
              <a:rPr lang="fr-CA" altLang="ko-KR" sz="2000" dirty="0">
                <a:ea typeface="굴림" charset="-127"/>
                <a:cs typeface="굴림" charset="-127"/>
              </a:rPr>
              <a:t>retourne toujours un estimé inférieur au coût réel, on dit que </a:t>
            </a:r>
            <a:r>
              <a:rPr lang="fr-CA" altLang="ko-KR" sz="2000" b="1" i="1" dirty="0">
                <a:solidFill>
                  <a:srgbClr val="000066"/>
                </a:solidFill>
                <a:ea typeface="굴림" charset="-127"/>
                <a:cs typeface="굴림" charset="-127"/>
              </a:rPr>
              <a:t>h est admissible</a:t>
            </a:r>
            <a:r>
              <a:rPr lang="fr-CA" altLang="ko-KR" sz="2000" dirty="0">
                <a:ea typeface="굴림" charset="-127"/>
                <a:cs typeface="굴림" charset="-127"/>
              </a:rPr>
              <a:t>. </a:t>
            </a:r>
            <a:r>
              <a:rPr lang="fr-CA" altLang="ko-KR" sz="2000" b="1" dirty="0">
                <a:ea typeface="굴림" charset="-127"/>
                <a:cs typeface="굴림" charset="-127"/>
              </a:rPr>
              <a:t>Dans ce cas, A* retourne toujours une solution optimale</a:t>
            </a:r>
            <a:r>
              <a:rPr lang="fr-CA" altLang="ko-KR" sz="2000" dirty="0">
                <a:ea typeface="굴림" charset="-127"/>
                <a:cs typeface="굴림" charset="-127"/>
              </a:rPr>
              <a:t>.</a:t>
            </a:r>
          </a:p>
          <a:p>
            <a:pPr>
              <a:lnSpc>
                <a:spcPct val="130000"/>
              </a:lnSpc>
            </a:pPr>
            <a:r>
              <a:rPr lang="fr-CA" altLang="ko-KR" sz="2000" dirty="0">
                <a:ea typeface="굴림" charset="-127"/>
                <a:cs typeface="굴림" charset="-127"/>
              </a:rPr>
              <a:t> </a:t>
            </a:r>
            <a:r>
              <a:rPr lang="fr-CA" altLang="ko-KR" sz="2000" i="1" dirty="0">
                <a:solidFill>
                  <a:srgbClr val="000066"/>
                </a:solidFill>
                <a:ea typeface="굴림" charset="-127"/>
                <a:cs typeface="굴림" charset="-127"/>
              </a:rPr>
              <a:t>En fait, en principe A* est l’algorithme que j’ai appelé A* avec la condition additionnelle que h soit admissible</a:t>
            </a:r>
            <a:r>
              <a:rPr lang="fr-CA" altLang="ko-KR" sz="2000" dirty="0">
                <a:solidFill>
                  <a:srgbClr val="000066"/>
                </a:solidFill>
                <a:ea typeface="굴림" charset="-127"/>
                <a:cs typeface="굴림" charset="-127"/>
              </a:rPr>
              <a:t>.</a:t>
            </a:r>
          </a:p>
        </p:txBody>
      </p:sp>
      <p:sp>
        <p:nvSpPr>
          <p:cNvPr id="7" name="Espace réservé de la date 6"/>
          <p:cNvSpPr>
            <a:spLocks noGrp="1"/>
          </p:cNvSpPr>
          <p:nvPr>
            <p:ph type="dt" sz="half" idx="10"/>
          </p:nvPr>
        </p:nvSpPr>
        <p:spPr/>
        <p:txBody>
          <a:bodyPr/>
          <a:lstStyle/>
          <a:p>
            <a:r>
              <a:rPr lang="fr-CA" smtClean="0"/>
              <a:t>IFT615 - Été 2011</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28</a:t>
            </a:fld>
            <a:endParaRPr lang="fr-CA"/>
          </a:p>
        </p:txBody>
      </p:sp>
      <p:sp>
        <p:nvSpPr>
          <p:cNvPr id="9" name="Espace réservé du pied de page 8"/>
          <p:cNvSpPr>
            <a:spLocks noGrp="1"/>
          </p:cNvSpPr>
          <p:nvPr>
            <p:ph type="ftr" sz="quarter" idx="11"/>
          </p:nvPr>
        </p:nvSpPr>
        <p:spPr/>
        <p:txBody>
          <a:bodyPr/>
          <a:lstStyle/>
          <a:p>
            <a:r>
              <a:rPr lang="fr-FR" smtClean="0"/>
              <a:t>© Éric Beaudry et Froduald Kabanza</a:t>
            </a:r>
            <a:endParaRPr lang="fr-CA"/>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build="p"/>
    </p:bld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127426" name="Rectangle 2"/>
          <p:cNvSpPr>
            <a:spLocks noGrp="1" noChangeArrowheads="1"/>
          </p:cNvSpPr>
          <p:nvPr>
            <p:ph type="title"/>
          </p:nvPr>
        </p:nvSpPr>
        <p:spPr>
          <a:xfrm>
            <a:off x="666750" y="657225"/>
            <a:ext cx="8080375" cy="476250"/>
          </a:xfrm>
        </p:spPr>
        <p:txBody>
          <a:bodyPr/>
          <a:lstStyle/>
          <a:p>
            <a:pPr>
              <a:defRPr/>
            </a:pPr>
            <a:r>
              <a:rPr lang="fr-CA" altLang="ko-KR" sz="2400">
                <a:effectLst>
                  <a:outerShdw blurRad="38100" dist="38100" dir="2700000" algn="tl">
                    <a:srgbClr val="DDDDDD"/>
                  </a:outerShdw>
                </a:effectLst>
                <a:ea typeface="굴림" charset="-127"/>
                <a:cs typeface="굴림" charset="-127"/>
              </a:rPr>
              <a:t>Propriétés de A*: recherche en largeur</a:t>
            </a:r>
          </a:p>
        </p:txBody>
      </p:sp>
      <p:sp>
        <p:nvSpPr>
          <p:cNvPr id="78854" name="Rectangle 3"/>
          <p:cNvSpPr>
            <a:spLocks noGrp="1" noChangeArrowheads="1"/>
          </p:cNvSpPr>
          <p:nvPr>
            <p:ph type="body" idx="1"/>
          </p:nvPr>
        </p:nvSpPr>
        <p:spPr>
          <a:xfrm>
            <a:off x="609600" y="1600200"/>
            <a:ext cx="7772400" cy="4114800"/>
          </a:xfrm>
        </p:spPr>
        <p:txBody>
          <a:bodyPr/>
          <a:lstStyle/>
          <a:p>
            <a:pPr>
              <a:lnSpc>
                <a:spcPct val="130000"/>
              </a:lnSpc>
            </a:pPr>
            <a:r>
              <a:rPr lang="fr-CA" altLang="ko-KR" sz="2000">
                <a:ea typeface="굴림" charset="-127"/>
                <a:cs typeface="굴림" charset="-127"/>
              </a:rPr>
              <a:t>En utilisant des coûts des arcs uniformément égaux et strictement positifs (par exemple, tous égaux à 1) et h retournant toujours 0 quelque soit le nœud, A* devient une recherche en largeur</a:t>
            </a:r>
            <a:r>
              <a:rPr lang="en-US" altLang="ko-KR" sz="2000">
                <a:ea typeface="굴림" charset="-127"/>
                <a:cs typeface="굴림" charset="-127"/>
              </a:rPr>
              <a:t>. </a:t>
            </a:r>
          </a:p>
          <a:p>
            <a:pPr>
              <a:lnSpc>
                <a:spcPct val="130000"/>
              </a:lnSpc>
              <a:buFont typeface="Monotype Sorts" charset="2"/>
              <a:buNone/>
            </a:pPr>
            <a:endParaRPr lang="en-US" altLang="ko-KR" sz="2000">
              <a:ea typeface="굴림" charset="-127"/>
              <a:cs typeface="굴림" charset="-127"/>
            </a:endParaRPr>
          </a:p>
          <a:p>
            <a:pPr>
              <a:lnSpc>
                <a:spcPct val="130000"/>
              </a:lnSpc>
            </a:pPr>
            <a:r>
              <a:rPr lang="fr-CA" altLang="ko-KR" sz="2000" i="1">
                <a:ea typeface="굴림" charset="-127"/>
                <a:cs typeface="굴림" charset="-127"/>
              </a:rPr>
              <a:t>Open</a:t>
            </a:r>
            <a:r>
              <a:rPr lang="fr-CA" altLang="ko-KR" sz="2000">
                <a:ea typeface="굴림" charset="-127"/>
                <a:cs typeface="굴림" charset="-127"/>
              </a:rPr>
              <a:t> devient une queue LILO (</a:t>
            </a:r>
            <a:r>
              <a:rPr lang="fr-CA" altLang="ko-KR" sz="2000" i="1">
                <a:ea typeface="굴림" charset="-127"/>
                <a:cs typeface="굴림" charset="-127"/>
              </a:rPr>
              <a:t>last in, last out),</a:t>
            </a:r>
            <a:r>
              <a:rPr lang="fr-CA" altLang="ko-KR" sz="2000">
                <a:ea typeface="굴림" charset="-127"/>
                <a:cs typeface="굴림" charset="-127"/>
              </a:rPr>
              <a:t> en d’autre termes « dernier entré, dernier sorti ». </a:t>
            </a:r>
          </a:p>
        </p:txBody>
      </p:sp>
      <p:sp>
        <p:nvSpPr>
          <p:cNvPr id="7" name="Espace réservé de la date 6"/>
          <p:cNvSpPr>
            <a:spLocks noGrp="1"/>
          </p:cNvSpPr>
          <p:nvPr>
            <p:ph type="dt" sz="half" idx="10"/>
          </p:nvPr>
        </p:nvSpPr>
        <p:spPr/>
        <p:txBody>
          <a:bodyPr/>
          <a:lstStyle/>
          <a:p>
            <a:r>
              <a:rPr lang="fr-CA" smtClean="0"/>
              <a:t>IFT615 - Été 2011</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29</a:t>
            </a:fld>
            <a:endParaRPr lang="fr-CA"/>
          </a:p>
        </p:txBody>
      </p:sp>
      <p:sp>
        <p:nvSpPr>
          <p:cNvPr id="9" name="Espace réservé du pied de page 8"/>
          <p:cNvSpPr>
            <a:spLocks noGrp="1"/>
          </p:cNvSpPr>
          <p:nvPr>
            <p:ph type="ftr" sz="quarter" idx="11"/>
          </p:nvPr>
        </p:nvSpPr>
        <p:spPr/>
        <p:txBody>
          <a:bodyPr/>
          <a:lstStyle/>
          <a:p>
            <a:r>
              <a:rPr lang="fr-FR" smtClean="0"/>
              <a:t>© Éric Beaudry et Froduald Kabanza</a:t>
            </a:r>
            <a:endParaRPr lang="fr-CA"/>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CA" dirty="0" smtClean="0"/>
              <a:t>Motivation</a:t>
            </a:r>
            <a:endParaRPr lang="fr-CA" dirty="0"/>
          </a:p>
        </p:txBody>
      </p:sp>
      <p:sp>
        <p:nvSpPr>
          <p:cNvPr id="6" name="Espace réservé du texte 5"/>
          <p:cNvSpPr>
            <a:spLocks noGrp="1"/>
          </p:cNvSpPr>
          <p:nvPr>
            <p:ph type="body" idx="1"/>
          </p:nvPr>
        </p:nvSpPr>
        <p:spPr/>
        <p:txBody>
          <a:bodyPr/>
          <a:lstStyle/>
          <a:p>
            <a:r>
              <a:rPr lang="fr-CA" dirty="0" smtClean="0"/>
              <a:t>Problèmes pouvant être résolus à l’aide d’algorithmes de recherche</a:t>
            </a:r>
            <a:endParaRPr lang="fr-CA" dirty="0"/>
          </a:p>
        </p:txBody>
      </p:sp>
      <p:sp>
        <p:nvSpPr>
          <p:cNvPr id="7" name="Espace réservé de la date 6"/>
          <p:cNvSpPr>
            <a:spLocks noGrp="1"/>
          </p:cNvSpPr>
          <p:nvPr>
            <p:ph type="dt" sz="half" idx="10"/>
          </p:nvPr>
        </p:nvSpPr>
        <p:spPr/>
        <p:txBody>
          <a:bodyPr/>
          <a:lstStyle/>
          <a:p>
            <a:r>
              <a:rPr lang="fr-CA" smtClean="0"/>
              <a:t>IFT615 - Été 2011</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3</a:t>
            </a:fld>
            <a:endParaRPr lang="fr-CA"/>
          </a:p>
        </p:txBody>
      </p:sp>
      <p:sp>
        <p:nvSpPr>
          <p:cNvPr id="9" name="Espace réservé du pied de page 8"/>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a:xfrm>
            <a:off x="514350" y="561975"/>
            <a:ext cx="8080375" cy="457200"/>
          </a:xfrm>
        </p:spPr>
        <p:txBody>
          <a:bodyPr>
            <a:normAutofit fontScale="90000"/>
          </a:bodyPr>
          <a:lstStyle/>
          <a:p>
            <a:pPr>
              <a:defRPr/>
            </a:pPr>
            <a:r>
              <a:rPr lang="fr-CA" altLang="ko-KR">
                <a:effectLst>
                  <a:outerShdw blurRad="38100" dist="38100" dir="2700000" algn="tl">
                    <a:srgbClr val="DDDDDD"/>
                  </a:outerShdw>
                </a:effectLst>
                <a:ea typeface="굴림" charset="-127"/>
                <a:cs typeface="굴림" charset="-127"/>
              </a:rPr>
              <a:t>Propriétés de A*</a:t>
            </a:r>
          </a:p>
        </p:txBody>
      </p:sp>
      <p:sp>
        <p:nvSpPr>
          <p:cNvPr id="80902" name="Rectangle 3"/>
          <p:cNvSpPr>
            <a:spLocks noGrp="1" noChangeArrowheads="1"/>
          </p:cNvSpPr>
          <p:nvPr>
            <p:ph type="body" idx="1"/>
          </p:nvPr>
        </p:nvSpPr>
        <p:spPr>
          <a:xfrm>
            <a:off x="609600" y="1343025"/>
            <a:ext cx="7772400" cy="4695825"/>
          </a:xfrm>
        </p:spPr>
        <p:txBody>
          <a:bodyPr/>
          <a:lstStyle/>
          <a:p>
            <a:pPr>
              <a:lnSpc>
                <a:spcPct val="130000"/>
              </a:lnSpc>
            </a:pPr>
            <a:r>
              <a:rPr lang="fr-CA" altLang="ko-KR" sz="2000">
                <a:ea typeface="굴림" charset="-127"/>
                <a:cs typeface="굴림" charset="-127"/>
              </a:rPr>
              <a:t>Soit </a:t>
            </a:r>
            <a:r>
              <a:rPr lang="fr-CA" altLang="ko-KR" sz="2000" i="1">
                <a:ea typeface="굴림" charset="-127"/>
                <a:cs typeface="굴림" charset="-127"/>
              </a:rPr>
              <a:t>f*(n),</a:t>
            </a:r>
            <a:r>
              <a:rPr lang="fr-CA" altLang="ko-KR" sz="2000">
                <a:ea typeface="굴림" charset="-127"/>
                <a:cs typeface="굴림" charset="-127"/>
              </a:rPr>
              <a:t> le coût d’un chemin optimal passant par n. Pour chaque nœud exploré par A*, on a toujours </a:t>
            </a:r>
            <a:r>
              <a:rPr lang="fr-CA" altLang="ko-KR" sz="2000" i="1">
                <a:ea typeface="굴림" charset="-127"/>
                <a:cs typeface="굴림" charset="-127"/>
              </a:rPr>
              <a:t>f(n) </a:t>
            </a:r>
            <a:r>
              <a:rPr lang="fr-CA" altLang="ko-KR" sz="2000" i="1">
                <a:ea typeface="굴림" charset="-127"/>
                <a:cs typeface="굴림" charset="-127"/>
                <a:sym typeface="Symbol" charset="2"/>
              </a:rPr>
              <a:t> f*(n).</a:t>
            </a:r>
            <a:r>
              <a:rPr lang="fr-CA" altLang="ko-KR" sz="2000">
                <a:ea typeface="굴림" charset="-127"/>
                <a:cs typeface="굴림" charset="-127"/>
                <a:sym typeface="Symbol" charset="2"/>
              </a:rPr>
              <a:t> </a:t>
            </a:r>
          </a:p>
          <a:p>
            <a:pPr>
              <a:lnSpc>
                <a:spcPct val="130000"/>
              </a:lnSpc>
              <a:buFont typeface="Monotype Sorts" charset="2"/>
              <a:buNone/>
            </a:pPr>
            <a:endParaRPr lang="fr-CA" altLang="ko-KR" sz="2000">
              <a:ea typeface="굴림" charset="-127"/>
              <a:cs typeface="굴림" charset="-127"/>
            </a:endParaRPr>
          </a:p>
          <a:p>
            <a:pPr>
              <a:lnSpc>
                <a:spcPct val="130000"/>
              </a:lnSpc>
            </a:pPr>
            <a:r>
              <a:rPr lang="fr-CA" altLang="ko-KR" sz="2000">
                <a:ea typeface="굴림" charset="-127"/>
                <a:cs typeface="굴림" charset="-127"/>
              </a:rPr>
              <a:t>Si quelque soit un nœud </a:t>
            </a:r>
            <a:r>
              <a:rPr lang="fr-CA" altLang="ko-KR" sz="2000" i="1">
                <a:ea typeface="굴림" charset="-127"/>
                <a:cs typeface="굴림" charset="-127"/>
              </a:rPr>
              <a:t>n1</a:t>
            </a:r>
            <a:r>
              <a:rPr lang="fr-CA" altLang="ko-KR" sz="2000">
                <a:ea typeface="굴림" charset="-127"/>
                <a:cs typeface="굴림" charset="-127"/>
              </a:rPr>
              <a:t> et son successeur</a:t>
            </a:r>
            <a:r>
              <a:rPr lang="fr-CA" altLang="ko-KR" sz="2000" i="1">
                <a:ea typeface="굴림" charset="-127"/>
                <a:cs typeface="굴림" charset="-127"/>
              </a:rPr>
              <a:t> n2</a:t>
            </a:r>
            <a:r>
              <a:rPr lang="fr-CA" altLang="ko-KR" sz="2000">
                <a:ea typeface="굴림" charset="-127"/>
                <a:cs typeface="굴림" charset="-127"/>
              </a:rPr>
              <a:t>, nous avons toujours </a:t>
            </a:r>
            <a:r>
              <a:rPr lang="fr-CA" altLang="ko-KR" sz="2000" i="1">
                <a:ea typeface="굴림" charset="-127"/>
                <a:cs typeface="굴림" charset="-127"/>
              </a:rPr>
              <a:t>h(n1) </a:t>
            </a:r>
            <a:r>
              <a:rPr lang="fr-CA" altLang="ko-KR" sz="2000" i="1">
                <a:ea typeface="굴림" charset="-127"/>
                <a:cs typeface="굴림" charset="-127"/>
                <a:sym typeface="Symbol" charset="2"/>
              </a:rPr>
              <a:t>  c(n1,n2) + </a:t>
            </a:r>
            <a:r>
              <a:rPr lang="fr-CA" altLang="ko-KR" sz="2000" i="1">
                <a:ea typeface="굴림" charset="-127"/>
                <a:cs typeface="굴림" charset="-127"/>
              </a:rPr>
              <a:t>h(n2)</a:t>
            </a:r>
            <a:r>
              <a:rPr lang="fr-CA" altLang="ko-KR" sz="2000" i="1">
                <a:ea typeface="굴림" charset="-127"/>
                <a:cs typeface="굴림" charset="-127"/>
                <a:sym typeface="Symbol" charset="2"/>
              </a:rPr>
              <a:t>, </a:t>
            </a:r>
            <a:r>
              <a:rPr lang="fr-CA" altLang="ko-KR" sz="2000">
                <a:ea typeface="굴림" charset="-127"/>
                <a:cs typeface="굴림" charset="-127"/>
                <a:sym typeface="Symbol" charset="2"/>
              </a:rPr>
              <a:t>où </a:t>
            </a:r>
            <a:r>
              <a:rPr lang="fr-CA" altLang="ko-KR" sz="2000" i="1">
                <a:ea typeface="굴림" charset="-127"/>
                <a:cs typeface="굴림" charset="-127"/>
                <a:sym typeface="Symbol" charset="2"/>
              </a:rPr>
              <a:t>c(n1,n2) </a:t>
            </a:r>
            <a:r>
              <a:rPr lang="fr-CA" altLang="ko-KR" sz="2000">
                <a:ea typeface="굴림" charset="-127"/>
                <a:cs typeface="굴림" charset="-127"/>
                <a:sym typeface="Symbol" charset="2"/>
              </a:rPr>
              <a:t>est le coût de l’arc</a:t>
            </a:r>
            <a:r>
              <a:rPr lang="fr-CA" altLang="ko-KR" sz="2000" i="1">
                <a:ea typeface="굴림" charset="-127"/>
                <a:cs typeface="굴림" charset="-127"/>
                <a:sym typeface="Symbol" charset="2"/>
              </a:rPr>
              <a:t> (n1,n2), </a:t>
            </a:r>
            <a:r>
              <a:rPr lang="fr-CA" altLang="ko-KR" sz="2000">
                <a:ea typeface="굴림" charset="-127"/>
                <a:cs typeface="굴림" charset="-127"/>
                <a:sym typeface="Symbol" charset="2"/>
              </a:rPr>
              <a:t>on dit que </a:t>
            </a:r>
            <a:r>
              <a:rPr lang="fr-CA" altLang="ko-KR" sz="2000" i="1">
                <a:ea typeface="굴림" charset="-127"/>
                <a:cs typeface="굴림" charset="-127"/>
                <a:sym typeface="Symbol" charset="2"/>
              </a:rPr>
              <a:t>h</a:t>
            </a:r>
            <a:r>
              <a:rPr lang="fr-CA" altLang="ko-KR" sz="2000">
                <a:ea typeface="굴림" charset="-127"/>
                <a:cs typeface="굴림" charset="-127"/>
                <a:sym typeface="Symbol" charset="2"/>
              </a:rPr>
              <a:t> est </a:t>
            </a:r>
            <a:r>
              <a:rPr lang="fr-CA" altLang="ko-KR" sz="2000" i="1">
                <a:solidFill>
                  <a:srgbClr val="000066"/>
                </a:solidFill>
                <a:ea typeface="굴림" charset="-127"/>
                <a:cs typeface="굴림" charset="-127"/>
                <a:sym typeface="Symbol" charset="2"/>
              </a:rPr>
              <a:t>consistant</a:t>
            </a:r>
            <a:r>
              <a:rPr lang="fr-CA" altLang="ko-KR" sz="2000">
                <a:ea typeface="굴림" charset="-127"/>
                <a:cs typeface="굴림" charset="-127"/>
                <a:sym typeface="Symbol" charset="2"/>
              </a:rPr>
              <a:t> (on dit aussi parfois </a:t>
            </a:r>
            <a:r>
              <a:rPr lang="fr-CA" altLang="ko-KR" sz="2000" i="1">
                <a:solidFill>
                  <a:srgbClr val="000066"/>
                </a:solidFill>
                <a:ea typeface="굴림" charset="-127"/>
                <a:cs typeface="굴림" charset="-127"/>
                <a:sym typeface="Symbol" charset="2"/>
              </a:rPr>
              <a:t>monotone – </a:t>
            </a:r>
            <a:r>
              <a:rPr lang="fr-CA" altLang="ko-KR" sz="2000">
                <a:ea typeface="굴림" charset="-127"/>
                <a:cs typeface="굴림" charset="-127"/>
                <a:sym typeface="Symbol" charset="2"/>
              </a:rPr>
              <a:t>mais c’est en réalité f qui devient monotone</a:t>
            </a:r>
            <a:r>
              <a:rPr lang="fr-CA" altLang="ko-KR" sz="2000">
                <a:solidFill>
                  <a:srgbClr val="000066"/>
                </a:solidFill>
                <a:ea typeface="굴림" charset="-127"/>
                <a:cs typeface="굴림" charset="-127"/>
                <a:sym typeface="Symbol" charset="2"/>
              </a:rPr>
              <a:t>)</a:t>
            </a:r>
            <a:r>
              <a:rPr lang="fr-CA" altLang="ko-KR" sz="2000" i="1">
                <a:solidFill>
                  <a:srgbClr val="000066"/>
                </a:solidFill>
                <a:ea typeface="굴림" charset="-127"/>
                <a:cs typeface="굴림" charset="-127"/>
                <a:sym typeface="Symbol" charset="2"/>
              </a:rPr>
              <a:t>.</a:t>
            </a:r>
            <a:r>
              <a:rPr lang="fr-CA" altLang="ko-KR" sz="2000">
                <a:ea typeface="굴림" charset="-127"/>
                <a:cs typeface="굴림" charset="-127"/>
                <a:sym typeface="Symbol" charset="2"/>
              </a:rPr>
              <a:t> Dans ce cas, </a:t>
            </a:r>
          </a:p>
          <a:p>
            <a:pPr lvl="1">
              <a:lnSpc>
                <a:spcPct val="130000"/>
              </a:lnSpc>
            </a:pPr>
            <a:r>
              <a:rPr lang="fr-CA" altLang="ko-KR" sz="2000" i="1">
                <a:ea typeface="굴림" charset="-127"/>
                <a:cs typeface="굴림" charset="-127"/>
                <a:sym typeface="Symbol" charset="2"/>
              </a:rPr>
              <a:t>h</a:t>
            </a:r>
            <a:r>
              <a:rPr lang="fr-CA" altLang="ko-KR" sz="2000">
                <a:ea typeface="굴림" charset="-127"/>
                <a:cs typeface="굴림" charset="-127"/>
                <a:sym typeface="Symbol" charset="2"/>
              </a:rPr>
              <a:t> est aussi admissible.</a:t>
            </a:r>
          </a:p>
          <a:p>
            <a:pPr lvl="1">
              <a:lnSpc>
                <a:spcPct val="130000"/>
              </a:lnSpc>
            </a:pPr>
            <a:r>
              <a:rPr lang="fr-CA" altLang="ko-KR" sz="2000">
                <a:ea typeface="굴림" charset="-127"/>
                <a:cs typeface="굴림" charset="-127"/>
                <a:sym typeface="Symbol" charset="2"/>
              </a:rPr>
              <a:t>Chaque fois que A* choisit un nœud au début de open, cela veut dire que A* a déjà trouvé un chemin optimal vers ce nœud: le nœud ne sera plus jamais revisité!</a:t>
            </a:r>
            <a:endParaRPr lang="fr-CA" altLang="ko-KR" sz="2000">
              <a:ea typeface="굴림" charset="-127"/>
              <a:cs typeface="굴림" charset="-127"/>
            </a:endParaRPr>
          </a:p>
        </p:txBody>
      </p:sp>
      <p:sp>
        <p:nvSpPr>
          <p:cNvPr id="7" name="Espace réservé de la date 6"/>
          <p:cNvSpPr>
            <a:spLocks noGrp="1"/>
          </p:cNvSpPr>
          <p:nvPr>
            <p:ph type="dt" sz="half" idx="10"/>
          </p:nvPr>
        </p:nvSpPr>
        <p:spPr/>
        <p:txBody>
          <a:bodyPr/>
          <a:lstStyle/>
          <a:p>
            <a:r>
              <a:rPr lang="fr-CA" smtClean="0"/>
              <a:t>IFT615 - Été 2011</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30</a:t>
            </a:fld>
            <a:endParaRPr lang="fr-CA"/>
          </a:p>
        </p:txBody>
      </p:sp>
      <p:sp>
        <p:nvSpPr>
          <p:cNvPr id="9" name="Espace réservé du pied de page 8"/>
          <p:cNvSpPr>
            <a:spLocks noGrp="1"/>
          </p:cNvSpPr>
          <p:nvPr>
            <p:ph type="ftr" sz="quarter" idx="11"/>
          </p:nvPr>
        </p:nvSpPr>
        <p:spPr/>
        <p:txBody>
          <a:bodyPr/>
          <a:lstStyle/>
          <a:p>
            <a:r>
              <a:rPr lang="fr-FR" smtClean="0"/>
              <a:t>© Éric Beaudry et Froduald Kabanza</a:t>
            </a:r>
            <a:endParaRPr lang="fr-CA"/>
          </a:p>
        </p:txBody>
      </p:sp>
    </p:spTree>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a:xfrm>
            <a:off x="533400" y="866775"/>
            <a:ext cx="8080375" cy="504825"/>
          </a:xfrm>
        </p:spPr>
        <p:txBody>
          <a:bodyPr>
            <a:normAutofit fontScale="90000"/>
          </a:bodyPr>
          <a:lstStyle/>
          <a:p>
            <a:pPr>
              <a:defRPr/>
            </a:pPr>
            <a:r>
              <a:rPr lang="fr-CA" altLang="ko-KR">
                <a:effectLst>
                  <a:outerShdw blurRad="38100" dist="38100" dir="2700000" algn="tl">
                    <a:srgbClr val="DDDDDD"/>
                  </a:outerShdw>
                </a:effectLst>
                <a:ea typeface="굴림" charset="-127"/>
                <a:cs typeface="굴림" charset="-127"/>
              </a:rPr>
              <a:t>Propriétés de A*</a:t>
            </a:r>
          </a:p>
        </p:txBody>
      </p:sp>
      <p:sp>
        <p:nvSpPr>
          <p:cNvPr id="82950" name="Rectangle 3"/>
          <p:cNvSpPr>
            <a:spLocks noGrp="1" noChangeArrowheads="1"/>
          </p:cNvSpPr>
          <p:nvPr>
            <p:ph type="body" idx="1"/>
          </p:nvPr>
        </p:nvSpPr>
        <p:spPr>
          <a:xfrm>
            <a:off x="609600" y="1752600"/>
            <a:ext cx="7772400" cy="4114800"/>
          </a:xfrm>
        </p:spPr>
        <p:txBody>
          <a:bodyPr/>
          <a:lstStyle/>
          <a:p>
            <a:pPr>
              <a:lnSpc>
                <a:spcPct val="130000"/>
              </a:lnSpc>
            </a:pPr>
            <a:r>
              <a:rPr lang="fr-CA" altLang="ko-KR" sz="2000">
                <a:ea typeface="굴림" charset="-127"/>
                <a:cs typeface="굴림" charset="-127"/>
              </a:rPr>
              <a:t>Si on a deux heuristiques</a:t>
            </a:r>
            <a:r>
              <a:rPr lang="fr-CA" altLang="ko-KR" sz="2000" i="1">
                <a:ea typeface="굴림" charset="-127"/>
                <a:cs typeface="굴림" charset="-127"/>
              </a:rPr>
              <a:t> admissibles</a:t>
            </a:r>
            <a:r>
              <a:rPr lang="fr-CA" altLang="ko-KR" sz="2000">
                <a:ea typeface="굴림" charset="-127"/>
                <a:cs typeface="굴림" charset="-127"/>
              </a:rPr>
              <a:t> </a:t>
            </a:r>
            <a:r>
              <a:rPr lang="fr-CA" altLang="ko-KR" sz="2000" i="1">
                <a:ea typeface="굴림" charset="-127"/>
                <a:cs typeface="굴림" charset="-127"/>
              </a:rPr>
              <a:t>h1</a:t>
            </a:r>
            <a:r>
              <a:rPr lang="fr-CA" altLang="ko-KR" sz="2000">
                <a:ea typeface="굴림" charset="-127"/>
                <a:cs typeface="굴림" charset="-127"/>
              </a:rPr>
              <a:t> et </a:t>
            </a:r>
            <a:r>
              <a:rPr lang="fr-CA" altLang="ko-KR" sz="2000" i="1">
                <a:ea typeface="굴림" charset="-127"/>
                <a:cs typeface="굴림" charset="-127"/>
              </a:rPr>
              <a:t>h2</a:t>
            </a:r>
            <a:r>
              <a:rPr lang="fr-CA" altLang="ko-KR" sz="2000">
                <a:ea typeface="굴림" charset="-127"/>
                <a:cs typeface="굴림" charset="-127"/>
              </a:rPr>
              <a:t>, tel que </a:t>
            </a:r>
            <a:r>
              <a:rPr lang="fr-CA" altLang="ko-KR" sz="2000" i="1">
                <a:ea typeface="굴림" charset="-127"/>
                <a:cs typeface="굴림" charset="-127"/>
              </a:rPr>
              <a:t>h1(n)</a:t>
            </a:r>
            <a:r>
              <a:rPr lang="fr-CA" altLang="ko-KR" sz="2000">
                <a:ea typeface="굴림" charset="-127"/>
                <a:cs typeface="굴림" charset="-127"/>
              </a:rPr>
              <a:t> &lt; </a:t>
            </a:r>
            <a:r>
              <a:rPr lang="fr-CA" altLang="ko-KR" sz="2000" i="1">
                <a:ea typeface="굴림" charset="-127"/>
                <a:cs typeface="굴림" charset="-127"/>
              </a:rPr>
              <a:t>h2(n),</a:t>
            </a:r>
            <a:r>
              <a:rPr lang="fr-CA" altLang="ko-KR" sz="2000">
                <a:ea typeface="굴림" charset="-127"/>
                <a:cs typeface="굴림" charset="-127"/>
              </a:rPr>
              <a:t> alors </a:t>
            </a:r>
            <a:r>
              <a:rPr lang="fr-CA" altLang="ko-KR" sz="2000" i="1">
                <a:ea typeface="굴림" charset="-127"/>
                <a:cs typeface="굴림" charset="-127"/>
              </a:rPr>
              <a:t>h2(n)</a:t>
            </a:r>
            <a:r>
              <a:rPr lang="fr-CA" altLang="ko-KR" sz="2000">
                <a:ea typeface="굴림" charset="-127"/>
                <a:cs typeface="굴림" charset="-127"/>
              </a:rPr>
              <a:t> conduit plus vite au but: avec </a:t>
            </a:r>
            <a:r>
              <a:rPr lang="fr-CA" altLang="ko-KR" sz="2000" i="1">
                <a:ea typeface="굴림" charset="-127"/>
                <a:cs typeface="굴림" charset="-127"/>
              </a:rPr>
              <a:t>h2</a:t>
            </a:r>
            <a:r>
              <a:rPr lang="fr-CA" altLang="ko-KR" sz="2000">
                <a:ea typeface="굴림" charset="-127"/>
                <a:cs typeface="굴림" charset="-127"/>
              </a:rPr>
              <a:t>, A* explore moins ou autant de nœuds avant d’arriver au but qu’avec </a:t>
            </a:r>
            <a:r>
              <a:rPr lang="fr-CA" altLang="ko-KR" sz="2000" i="1">
                <a:ea typeface="굴림" charset="-127"/>
                <a:cs typeface="굴림" charset="-127"/>
              </a:rPr>
              <a:t>h1</a:t>
            </a:r>
            <a:r>
              <a:rPr lang="fr-CA" altLang="ko-KR" sz="2000">
                <a:ea typeface="굴림" charset="-127"/>
                <a:cs typeface="굴림" charset="-127"/>
              </a:rPr>
              <a:t>.</a:t>
            </a:r>
          </a:p>
          <a:p>
            <a:pPr>
              <a:lnSpc>
                <a:spcPct val="130000"/>
              </a:lnSpc>
            </a:pPr>
            <a:endParaRPr lang="fr-CA" altLang="ko-KR" sz="2000">
              <a:ea typeface="굴림" charset="-127"/>
              <a:cs typeface="굴림" charset="-127"/>
            </a:endParaRPr>
          </a:p>
          <a:p>
            <a:pPr>
              <a:lnSpc>
                <a:spcPct val="130000"/>
              </a:lnSpc>
            </a:pPr>
            <a:r>
              <a:rPr lang="fr-CA" altLang="ko-KR" sz="2000">
                <a:ea typeface="굴림" charset="-127"/>
                <a:cs typeface="굴림" charset="-127"/>
              </a:rPr>
              <a:t> Si </a:t>
            </a:r>
            <a:r>
              <a:rPr lang="fr-CA" altLang="ko-KR" sz="2000" i="1">
                <a:ea typeface="굴림" charset="-127"/>
                <a:cs typeface="굴림" charset="-127"/>
              </a:rPr>
              <a:t>h</a:t>
            </a:r>
            <a:r>
              <a:rPr lang="fr-CA" altLang="ko-KR" sz="2000">
                <a:ea typeface="굴림" charset="-127"/>
                <a:cs typeface="굴림" charset="-127"/>
              </a:rPr>
              <a:t> n’est pas admissible, soit </a:t>
            </a:r>
            <a:r>
              <a:rPr lang="fr-CA" altLang="ko-KR" sz="2000" i="1">
                <a:ea typeface="굴림" charset="-127"/>
                <a:cs typeface="굴림" charset="-127"/>
              </a:rPr>
              <a:t>x </a:t>
            </a:r>
            <a:r>
              <a:rPr lang="fr-CA" altLang="ko-KR" sz="2000">
                <a:ea typeface="굴림" charset="-127"/>
                <a:cs typeface="굴림" charset="-127"/>
              </a:rPr>
              <a:t>la borne supérieur sur la surestimation du coût. C-à-d., on a toujours </a:t>
            </a:r>
            <a:r>
              <a:rPr lang="fr-CA" altLang="ko-KR" sz="2000" i="1">
                <a:ea typeface="굴림" charset="-127"/>
                <a:cs typeface="굴림" charset="-127"/>
              </a:rPr>
              <a:t>h(n) </a:t>
            </a:r>
            <a:r>
              <a:rPr lang="fr-CA" altLang="ko-KR" sz="2000" i="1">
                <a:ea typeface="굴림" charset="-127"/>
                <a:cs typeface="굴림" charset="-127"/>
                <a:sym typeface="Symbol" charset="2"/>
              </a:rPr>
              <a:t>  h*(n) + x.</a:t>
            </a:r>
            <a:r>
              <a:rPr lang="fr-CA" altLang="ko-KR" sz="2000">
                <a:ea typeface="굴림" charset="-127"/>
                <a:cs typeface="굴림" charset="-127"/>
                <a:sym typeface="Symbol" charset="2"/>
              </a:rPr>
              <a:t>  Dans ce cas A* retournera une solution dont le coût est au plus </a:t>
            </a:r>
            <a:r>
              <a:rPr lang="fr-CA" altLang="ko-KR" sz="2000" i="1">
                <a:ea typeface="굴림" charset="-127"/>
                <a:cs typeface="굴림" charset="-127"/>
                <a:sym typeface="Symbol" charset="2"/>
              </a:rPr>
              <a:t>x </a:t>
            </a:r>
            <a:r>
              <a:rPr lang="fr-CA" altLang="ko-KR" sz="2000">
                <a:ea typeface="굴림" charset="-127"/>
                <a:cs typeface="굴림" charset="-127"/>
                <a:sym typeface="Symbol" charset="2"/>
              </a:rPr>
              <a:t>plus que le coût optimal, c-à-d., A* ne se trompe pas plus que </a:t>
            </a:r>
            <a:r>
              <a:rPr lang="fr-CA" altLang="ko-KR" sz="2000" i="1">
                <a:ea typeface="굴림" charset="-127"/>
                <a:cs typeface="굴림" charset="-127"/>
                <a:sym typeface="Symbol" charset="2"/>
              </a:rPr>
              <a:t>x</a:t>
            </a:r>
            <a:r>
              <a:rPr lang="fr-CA" altLang="ko-KR" sz="2000">
                <a:ea typeface="굴림" charset="-127"/>
                <a:cs typeface="굴림" charset="-127"/>
                <a:sym typeface="Symbol" charset="2"/>
              </a:rPr>
              <a:t> sur l’optimalité.</a:t>
            </a:r>
          </a:p>
        </p:txBody>
      </p:sp>
      <p:sp>
        <p:nvSpPr>
          <p:cNvPr id="7" name="Espace réservé de la date 6"/>
          <p:cNvSpPr>
            <a:spLocks noGrp="1"/>
          </p:cNvSpPr>
          <p:nvPr>
            <p:ph type="dt" sz="half" idx="10"/>
          </p:nvPr>
        </p:nvSpPr>
        <p:spPr/>
        <p:txBody>
          <a:bodyPr/>
          <a:lstStyle/>
          <a:p>
            <a:r>
              <a:rPr lang="fr-CA" smtClean="0"/>
              <a:t>IFT615 - Été 2011</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31</a:t>
            </a:fld>
            <a:endParaRPr lang="fr-CA"/>
          </a:p>
        </p:txBody>
      </p:sp>
      <p:sp>
        <p:nvSpPr>
          <p:cNvPr id="9" name="Espace réservé du pied de page 8"/>
          <p:cNvSpPr>
            <a:spLocks noGrp="1"/>
          </p:cNvSpPr>
          <p:nvPr>
            <p:ph type="ftr" sz="quarter" idx="11"/>
          </p:nvPr>
        </p:nvSpPr>
        <p:spPr/>
        <p:txBody>
          <a:bodyPr/>
          <a:lstStyle/>
          <a:p>
            <a:r>
              <a:rPr lang="fr-FR" smtClean="0"/>
              <a:t>© Éric Beaudry et Froduald Kabanza</a:t>
            </a:r>
            <a:endParaRPr lang="fr-CA"/>
          </a:p>
        </p:txBody>
      </p:sp>
    </p:spTree>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116162" name="Rectangle 2"/>
          <p:cNvSpPr>
            <a:spLocks noGrp="1" noChangeArrowheads="1"/>
          </p:cNvSpPr>
          <p:nvPr>
            <p:ph type="title"/>
          </p:nvPr>
        </p:nvSpPr>
        <p:spPr>
          <a:xfrm>
            <a:off x="509588" y="238125"/>
            <a:ext cx="8080375" cy="693738"/>
          </a:xfrm>
        </p:spPr>
        <p:txBody>
          <a:bodyPr/>
          <a:lstStyle/>
          <a:p>
            <a:pPr>
              <a:defRPr/>
            </a:pPr>
            <a:r>
              <a:rPr lang="fr-CA" altLang="ko-KR" sz="2400">
                <a:effectLst>
                  <a:outerShdw blurRad="38100" dist="38100" dir="2700000" algn="tl">
                    <a:srgbClr val="DDDDDD"/>
                  </a:outerShdw>
                </a:effectLst>
                <a:ea typeface="굴림" charset="-127"/>
                <a:cs typeface="굴림" charset="-127"/>
              </a:rPr>
              <a:t>Test sur la compréhension de A*</a:t>
            </a:r>
          </a:p>
        </p:txBody>
      </p:sp>
      <p:sp>
        <p:nvSpPr>
          <p:cNvPr id="34822" name="Rectangle 3"/>
          <p:cNvSpPr>
            <a:spLocks noGrp="1" noChangeArrowheads="1"/>
          </p:cNvSpPr>
          <p:nvPr>
            <p:ph type="body" idx="1"/>
          </p:nvPr>
        </p:nvSpPr>
        <p:spPr>
          <a:xfrm>
            <a:off x="609600" y="1752600"/>
            <a:ext cx="7924800" cy="4114800"/>
          </a:xfrm>
        </p:spPr>
        <p:txBody>
          <a:bodyPr/>
          <a:lstStyle/>
          <a:p>
            <a:r>
              <a:rPr lang="fr-CA" sz="1800"/>
              <a:t>Étant donné une fonction heuristique non admissible, l’algorithme A* donne toujours une solution lorsqu’elle existe, mais il n’y a pas de certitude qu’elle soit optimale.</a:t>
            </a:r>
          </a:p>
          <a:p>
            <a:pPr lvl="1"/>
            <a:r>
              <a:rPr lang="fr-CA" sz="1800">
                <a:solidFill>
                  <a:srgbClr val="6600CC"/>
                </a:solidFill>
              </a:rPr>
              <a:t>Vrai.</a:t>
            </a:r>
            <a:endParaRPr lang="en-CA" sz="1800">
              <a:solidFill>
                <a:srgbClr val="6600CC"/>
              </a:solidFill>
            </a:endParaRPr>
          </a:p>
          <a:p>
            <a:r>
              <a:rPr lang="fr-CA" sz="1800"/>
              <a:t>Si les coûts des arcs sont tous égaux à 1 et la fonction heuristique retourne tout le temps 0, alors A* retourne toujours une solution optimale lorsqu’elle existe.</a:t>
            </a:r>
          </a:p>
          <a:p>
            <a:pPr lvl="1"/>
            <a:r>
              <a:rPr lang="fr-CA" sz="1800">
                <a:solidFill>
                  <a:srgbClr val="6600CC"/>
                </a:solidFill>
              </a:rPr>
              <a:t>Vrai.</a:t>
            </a:r>
            <a:endParaRPr lang="en-CA" sz="1800">
              <a:solidFill>
                <a:srgbClr val="6600CC"/>
              </a:solidFill>
            </a:endParaRPr>
          </a:p>
          <a:p>
            <a:r>
              <a:rPr lang="fr-CA" sz="1800"/>
              <a:t>Lorsque la fonction de transition contient des boucles et que la fonction heuristique n’est pas admissible, A* peut boucler indéfiniment même si l’espace d’états est fini.</a:t>
            </a:r>
          </a:p>
          <a:p>
            <a:pPr lvl="1"/>
            <a:r>
              <a:rPr lang="fr-CA" sz="1800">
                <a:solidFill>
                  <a:srgbClr val="6600CC"/>
                </a:solidFill>
              </a:rPr>
              <a:t>Faux.</a:t>
            </a:r>
            <a:endParaRPr lang="en-CA" sz="1800">
              <a:solidFill>
                <a:srgbClr val="6600CC"/>
              </a:solidFill>
            </a:endParaRPr>
          </a:p>
          <a:p>
            <a:r>
              <a:rPr lang="fr-CA" sz="1800"/>
              <a:t>Avec une heuristique monotone, A* n’explore jamais le même état deux fois.</a:t>
            </a:r>
          </a:p>
          <a:p>
            <a:pPr lvl="1"/>
            <a:r>
              <a:rPr lang="fr-CA" sz="1800">
                <a:solidFill>
                  <a:srgbClr val="6600CC"/>
                </a:solidFill>
              </a:rPr>
              <a:t>Vrai.</a:t>
            </a:r>
            <a:endParaRPr lang="en-CA" sz="1800">
              <a:solidFill>
                <a:srgbClr val="6600CC"/>
              </a:solidFill>
            </a:endParaRPr>
          </a:p>
        </p:txBody>
      </p:sp>
      <p:sp>
        <p:nvSpPr>
          <p:cNvPr id="7" name="Espace réservé de la date 6"/>
          <p:cNvSpPr>
            <a:spLocks noGrp="1"/>
          </p:cNvSpPr>
          <p:nvPr>
            <p:ph type="dt" sz="half" idx="10"/>
          </p:nvPr>
        </p:nvSpPr>
        <p:spPr/>
        <p:txBody>
          <a:bodyPr/>
          <a:lstStyle/>
          <a:p>
            <a:r>
              <a:rPr lang="fr-CA" smtClean="0"/>
              <a:t>IFT615 - Été 2011</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32</a:t>
            </a:fld>
            <a:endParaRPr lang="fr-CA"/>
          </a:p>
        </p:txBody>
      </p:sp>
      <p:sp>
        <p:nvSpPr>
          <p:cNvPr id="9" name="Espace réservé du pied de page 8"/>
          <p:cNvSpPr>
            <a:spLocks noGrp="1"/>
          </p:cNvSpPr>
          <p:nvPr>
            <p:ph type="ftr" sz="quarter" idx="11"/>
          </p:nvPr>
        </p:nvSpPr>
        <p:spPr/>
        <p:txBody>
          <a:bodyPr/>
          <a:lstStyle/>
          <a:p>
            <a:r>
              <a:rPr lang="fr-FR" smtClean="0"/>
              <a:t>© Éric Beaudry et Froduald Kabanza</a:t>
            </a:r>
            <a:endParaRPr lang="fr-CA"/>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8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8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82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build="p"/>
    </p:bld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116162" name="Rectangle 2"/>
          <p:cNvSpPr>
            <a:spLocks noGrp="1" noChangeArrowheads="1"/>
          </p:cNvSpPr>
          <p:nvPr>
            <p:ph type="title"/>
          </p:nvPr>
        </p:nvSpPr>
        <p:spPr>
          <a:xfrm>
            <a:off x="533400" y="438150"/>
            <a:ext cx="8080375" cy="838200"/>
          </a:xfrm>
        </p:spPr>
        <p:txBody>
          <a:bodyPr/>
          <a:lstStyle/>
          <a:p>
            <a:pPr>
              <a:defRPr/>
            </a:pPr>
            <a:r>
              <a:rPr lang="fr-CA" altLang="ko-KR" sz="2400">
                <a:effectLst>
                  <a:outerShdw blurRad="38100" dist="38100" dir="2700000" algn="tl">
                    <a:srgbClr val="DDDDDD"/>
                  </a:outerShdw>
                </a:effectLst>
                <a:ea typeface="굴림" charset="-127"/>
                <a:cs typeface="굴림" charset="-127"/>
              </a:rPr>
              <a:t>Test sur la compréhension de A*</a:t>
            </a:r>
          </a:p>
        </p:txBody>
      </p:sp>
      <p:sp>
        <p:nvSpPr>
          <p:cNvPr id="34822" name="Rectangle 3"/>
          <p:cNvSpPr>
            <a:spLocks noGrp="1" noChangeArrowheads="1"/>
          </p:cNvSpPr>
          <p:nvPr>
            <p:ph type="body" idx="1"/>
          </p:nvPr>
        </p:nvSpPr>
        <p:spPr>
          <a:xfrm>
            <a:off x="609600" y="1752600"/>
            <a:ext cx="7924800" cy="4114800"/>
          </a:xfrm>
        </p:spPr>
        <p:txBody>
          <a:bodyPr/>
          <a:lstStyle/>
          <a:p>
            <a:r>
              <a:rPr lang="fr-CA" sz="2000"/>
              <a:t>Étant donné deux fonctions heuristiques </a:t>
            </a:r>
            <a:r>
              <a:rPr lang="fr-CA" sz="2000" i="1"/>
              <a:t>h</a:t>
            </a:r>
            <a:r>
              <a:rPr lang="fr-CA" sz="2000" i="1" baseline="-25000"/>
              <a:t>1</a:t>
            </a:r>
            <a:r>
              <a:rPr lang="fr-CA" sz="2000"/>
              <a:t> et </a:t>
            </a:r>
            <a:r>
              <a:rPr lang="fr-CA" sz="2000" i="1"/>
              <a:t>h</a:t>
            </a:r>
            <a:r>
              <a:rPr lang="fr-CA" sz="2000" i="1" baseline="-25000"/>
              <a:t>2</a:t>
            </a:r>
            <a:r>
              <a:rPr lang="fr-CA" sz="2000"/>
              <a:t> telles que                     </a:t>
            </a:r>
            <a:r>
              <a:rPr lang="fr-CA" sz="2000" i="1"/>
              <a:t>0≤ h</a:t>
            </a:r>
            <a:r>
              <a:rPr lang="fr-CA" sz="2000" i="1" baseline="-25000"/>
              <a:t>1</a:t>
            </a:r>
            <a:r>
              <a:rPr lang="fr-CA" sz="2000" i="1"/>
              <a:t>(s)&lt; h</a:t>
            </a:r>
            <a:r>
              <a:rPr lang="fr-CA" sz="2000" i="1" baseline="-25000"/>
              <a:t>2</a:t>
            </a:r>
            <a:r>
              <a:rPr lang="fr-CA" sz="2000" i="1"/>
              <a:t>(s) ≤ h*(s),</a:t>
            </a:r>
            <a:r>
              <a:rPr lang="fr-CA" sz="2000"/>
              <a:t>  pour tout état </a:t>
            </a:r>
            <a:r>
              <a:rPr lang="fr-CA" sz="2000" i="1"/>
              <a:t>s</a:t>
            </a:r>
            <a:r>
              <a:rPr lang="fr-CA" sz="2000"/>
              <a:t>, </a:t>
            </a:r>
            <a:r>
              <a:rPr lang="fr-CA" sz="2000" i="1"/>
              <a:t>h</a:t>
            </a:r>
            <a:r>
              <a:rPr lang="fr-CA" sz="2000" i="1" baseline="-25000"/>
              <a:t>2</a:t>
            </a:r>
            <a:r>
              <a:rPr lang="fr-CA" sz="2000"/>
              <a:t> est plus efficace que </a:t>
            </a:r>
            <a:r>
              <a:rPr lang="fr-CA" sz="2000" i="1"/>
              <a:t>h</a:t>
            </a:r>
            <a:r>
              <a:rPr lang="fr-CA" sz="2000" i="1" baseline="-25000"/>
              <a:t>1</a:t>
            </a:r>
            <a:r>
              <a:rPr lang="fr-CA" sz="2000" i="1"/>
              <a:t> </a:t>
            </a:r>
            <a:r>
              <a:rPr lang="fr-CA" sz="2000"/>
              <a:t>dans la mesure où les deux mènent à une solution optimale, mais </a:t>
            </a:r>
            <a:r>
              <a:rPr lang="fr-CA" sz="2000" i="1"/>
              <a:t>h</a:t>
            </a:r>
            <a:r>
              <a:rPr lang="fr-CA" sz="2000" i="1" baseline="-25000"/>
              <a:t>2</a:t>
            </a:r>
            <a:r>
              <a:rPr lang="fr-CA" sz="2000"/>
              <a:t> le fait en explorant moins de nœuds.</a:t>
            </a:r>
          </a:p>
          <a:p>
            <a:pPr lvl="1"/>
            <a:r>
              <a:rPr lang="fr-CA" sz="2000">
                <a:solidFill>
                  <a:srgbClr val="6600CC"/>
                </a:solidFill>
              </a:rPr>
              <a:t>Vrai.</a:t>
            </a:r>
            <a:endParaRPr lang="en-CA" sz="2000">
              <a:solidFill>
                <a:srgbClr val="6600CC"/>
              </a:solidFill>
            </a:endParaRPr>
          </a:p>
          <a:p>
            <a:r>
              <a:rPr lang="fr-CA" sz="2000"/>
              <a:t>Si h(s)=h*(s), pour tout état </a:t>
            </a:r>
            <a:r>
              <a:rPr lang="fr-CA" sz="2000" i="1"/>
              <a:t>s, </a:t>
            </a:r>
            <a:r>
              <a:rPr lang="fr-CA" sz="2000"/>
              <a:t>l’optimalité de A* est garantie. </a:t>
            </a:r>
          </a:p>
          <a:p>
            <a:pPr lvl="1"/>
            <a:r>
              <a:rPr lang="fr-CA" sz="2000">
                <a:solidFill>
                  <a:srgbClr val="6600CC"/>
                </a:solidFill>
              </a:rPr>
              <a:t>Vrai.</a:t>
            </a:r>
            <a:endParaRPr lang="en-CA" sz="2000">
              <a:solidFill>
                <a:srgbClr val="6600CC"/>
              </a:solidFill>
            </a:endParaRPr>
          </a:p>
          <a:p>
            <a:pPr>
              <a:lnSpc>
                <a:spcPct val="130000"/>
              </a:lnSpc>
              <a:buFont typeface="Monotype Sorts" charset="2"/>
              <a:buNone/>
            </a:pPr>
            <a:endParaRPr lang="fr-CA" altLang="ko-KR" sz="2000">
              <a:ea typeface="굴림" charset="-127"/>
              <a:cs typeface="굴림" charset="-127"/>
            </a:endParaRPr>
          </a:p>
        </p:txBody>
      </p:sp>
      <p:sp>
        <p:nvSpPr>
          <p:cNvPr id="7" name="Espace réservé de la date 6"/>
          <p:cNvSpPr>
            <a:spLocks noGrp="1"/>
          </p:cNvSpPr>
          <p:nvPr>
            <p:ph type="dt" sz="half" idx="10"/>
          </p:nvPr>
        </p:nvSpPr>
        <p:spPr/>
        <p:txBody>
          <a:bodyPr/>
          <a:lstStyle/>
          <a:p>
            <a:r>
              <a:rPr lang="fr-CA" smtClean="0"/>
              <a:t>IFT615 - Été 2011</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33</a:t>
            </a:fld>
            <a:endParaRPr lang="fr-CA"/>
          </a:p>
        </p:txBody>
      </p:sp>
      <p:sp>
        <p:nvSpPr>
          <p:cNvPr id="9" name="Espace réservé du pied de page 8"/>
          <p:cNvSpPr>
            <a:spLocks noGrp="1"/>
          </p:cNvSpPr>
          <p:nvPr>
            <p:ph type="ftr" sz="quarter" idx="11"/>
          </p:nvPr>
        </p:nvSpPr>
        <p:spPr/>
        <p:txBody>
          <a:bodyPr/>
          <a:lstStyle/>
          <a:p>
            <a:r>
              <a:rPr lang="fr-FR" smtClean="0"/>
              <a:t>© Éric Beaudry et Froduald Kabanza</a:t>
            </a:r>
            <a:endParaRPr lang="fr-CA"/>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fr-FR" smtClean="0"/>
              <a:t>© Eric Beaudry &amp; Froduald Kabanza</a:t>
            </a:r>
            <a:endParaRPr lang="en-US" smtClean="0"/>
          </a:p>
        </p:txBody>
      </p:sp>
      <p:sp>
        <p:nvSpPr>
          <p:cNvPr id="66563" name="Slide Number Placeholder 4"/>
          <p:cNvSpPr>
            <a:spLocks noGrp="1"/>
          </p:cNvSpPr>
          <p:nvPr>
            <p:ph type="sldNum" sz="quarter" idx="11"/>
          </p:nvPr>
        </p:nvSpPr>
        <p:spPr>
          <a:noFill/>
        </p:spPr>
        <p:txBody>
          <a:bodyPr/>
          <a:lstStyle/>
          <a:p>
            <a:fld id="{72757E24-73E2-6B46-9A88-4F468B82EE52}" type="slidenum">
              <a:rPr lang="en-US"/>
              <a:pPr/>
              <a:t>34</a:t>
            </a:fld>
            <a:endParaRPr lang="en-US"/>
          </a:p>
        </p:txBody>
      </p:sp>
      <p:sp>
        <p:nvSpPr>
          <p:cNvPr id="6" name="Date Placeholder 5"/>
          <p:cNvSpPr>
            <a:spLocks noGrp="1"/>
          </p:cNvSpPr>
          <p:nvPr>
            <p:ph type="dt" sz="quarter" idx="12"/>
          </p:nvPr>
        </p:nvSpPr>
        <p:spPr/>
        <p:txBody>
          <a:bodyPr/>
          <a:lstStyle/>
          <a:p>
            <a:pPr>
              <a:defRPr/>
            </a:pPr>
            <a:r>
              <a:rPr lang="fr-CA"/>
              <a:t>IFT615</a:t>
            </a:r>
            <a:endParaRPr lang="en-US"/>
          </a:p>
        </p:txBody>
      </p:sp>
      <p:sp>
        <p:nvSpPr>
          <p:cNvPr id="1086466" name="Rectangle 2"/>
          <p:cNvSpPr>
            <a:spLocks noGrp="1" noChangeArrowheads="1"/>
          </p:cNvSpPr>
          <p:nvPr>
            <p:ph type="title"/>
          </p:nvPr>
        </p:nvSpPr>
        <p:spPr>
          <a:xfrm>
            <a:off x="600075" y="657225"/>
            <a:ext cx="8080375" cy="390525"/>
          </a:xfrm>
        </p:spPr>
        <p:txBody>
          <a:bodyPr>
            <a:normAutofit fontScale="90000"/>
          </a:bodyPr>
          <a:lstStyle/>
          <a:p>
            <a:pPr>
              <a:defRPr/>
            </a:pPr>
            <a:r>
              <a:rPr lang="fr-CA" altLang="ko-KR" sz="2800" dirty="0">
                <a:effectLst>
                  <a:outerShdw blurRad="38100" dist="38100" dir="2700000" algn="tl">
                    <a:srgbClr val="DDDDDD"/>
                  </a:outerShdw>
                </a:effectLst>
                <a:ea typeface="굴림" charset="-127"/>
                <a:cs typeface="굴림" charset="-127"/>
              </a:rPr>
              <a:t>Définition générique de </a:t>
            </a:r>
            <a:r>
              <a:rPr lang="fr-CA" altLang="ko-KR" sz="2800" i="1" dirty="0">
                <a:effectLst>
                  <a:outerShdw blurRad="38100" dist="38100" dir="2700000" algn="tl">
                    <a:srgbClr val="DDDDDD"/>
                  </a:outerShdw>
                </a:effectLst>
                <a:ea typeface="굴림" charset="-127"/>
                <a:cs typeface="굴림" charset="-127"/>
              </a:rPr>
              <a:t>f</a:t>
            </a:r>
          </a:p>
        </p:txBody>
      </p:sp>
      <p:sp>
        <p:nvSpPr>
          <p:cNvPr id="66566" name="Rectangle 3"/>
          <p:cNvSpPr>
            <a:spLocks noGrp="1" noChangeArrowheads="1"/>
          </p:cNvSpPr>
          <p:nvPr>
            <p:ph type="body" idx="1"/>
          </p:nvPr>
        </p:nvSpPr>
        <p:spPr>
          <a:xfrm>
            <a:off x="609600" y="1600200"/>
            <a:ext cx="7772400" cy="4343400"/>
          </a:xfrm>
        </p:spPr>
        <p:txBody>
          <a:bodyPr/>
          <a:lstStyle/>
          <a:p>
            <a:pPr>
              <a:lnSpc>
                <a:spcPct val="130000"/>
              </a:lnSpc>
            </a:pPr>
            <a:r>
              <a:rPr lang="fr-CA" altLang="ko-KR" sz="2000">
                <a:ea typeface="굴림" charset="-127"/>
                <a:cs typeface="굴림" charset="-127"/>
              </a:rPr>
              <a:t>Selon le poids que l’on veut donner à l’une ou l’autre partie, on définie </a:t>
            </a:r>
            <a:r>
              <a:rPr lang="fr-CA" altLang="ko-KR" sz="2000" i="1">
                <a:ea typeface="굴림" charset="-127"/>
                <a:cs typeface="굴림" charset="-127"/>
              </a:rPr>
              <a:t>f</a:t>
            </a:r>
            <a:r>
              <a:rPr lang="fr-CA" altLang="ko-KR" sz="2000">
                <a:ea typeface="굴림" charset="-127"/>
                <a:cs typeface="굴림" charset="-127"/>
              </a:rPr>
              <a:t> comme suit:</a:t>
            </a:r>
          </a:p>
          <a:p>
            <a:pPr lvl="1">
              <a:lnSpc>
                <a:spcPct val="130000"/>
              </a:lnSpc>
              <a:buFont typeface="Monotype Sorts" charset="2"/>
              <a:buNone/>
            </a:pPr>
            <a:r>
              <a:rPr lang="fr-CA" altLang="ko-KR" sz="2000">
                <a:ea typeface="굴림" charset="-127"/>
                <a:cs typeface="굴림" charset="-127"/>
              </a:rPr>
              <a:t>                  </a:t>
            </a:r>
            <a:r>
              <a:rPr lang="fr-CA" altLang="ko-KR" sz="2000" i="1">
                <a:solidFill>
                  <a:srgbClr val="800000"/>
                </a:solidFill>
                <a:ea typeface="굴림" charset="-127"/>
                <a:cs typeface="굴림" charset="-127"/>
              </a:rPr>
              <a:t>f(n) = (1-w)*g(n) +  w*h(n)</a:t>
            </a:r>
          </a:p>
          <a:p>
            <a:pPr>
              <a:lnSpc>
                <a:spcPct val="130000"/>
              </a:lnSpc>
              <a:buFont typeface="Monotype Sorts" charset="2"/>
              <a:buNone/>
            </a:pPr>
            <a:r>
              <a:rPr lang="fr-CA" altLang="ko-KR" sz="2000">
                <a:ea typeface="굴림" charset="-127"/>
                <a:cs typeface="굴림" charset="-127"/>
              </a:rPr>
              <a:t>      où w est un nombre réel supérieur ou égal à 0 et inférieur ou égal à 1.</a:t>
            </a:r>
          </a:p>
          <a:p>
            <a:pPr>
              <a:lnSpc>
                <a:spcPct val="130000"/>
              </a:lnSpc>
            </a:pPr>
            <a:r>
              <a:rPr lang="fr-CA" altLang="ko-KR" sz="2000">
                <a:ea typeface="굴림" charset="-127"/>
                <a:cs typeface="굴림" charset="-127"/>
              </a:rPr>
              <a:t>Selon les valeurs qu’on donne à 0, on obtient des algorithmes de recherche classique:</a:t>
            </a:r>
          </a:p>
          <a:p>
            <a:pPr lvl="1">
              <a:lnSpc>
                <a:spcPct val="130000"/>
              </a:lnSpc>
            </a:pPr>
            <a:r>
              <a:rPr lang="fr-CA" altLang="ko-KR" sz="2000" b="1" i="1">
                <a:solidFill>
                  <a:srgbClr val="000066"/>
                </a:solidFill>
                <a:ea typeface="굴림" charset="-127"/>
                <a:cs typeface="굴림" charset="-127"/>
              </a:rPr>
              <a:t>Dijkstra</a:t>
            </a:r>
            <a:r>
              <a:rPr lang="fr-CA" altLang="ko-KR" sz="2000">
                <a:ea typeface="굴림" charset="-127"/>
                <a:cs typeface="굴림" charset="-127"/>
              </a:rPr>
              <a:t> : w = 0 </a:t>
            </a:r>
            <a:r>
              <a:rPr lang="fr-CA" altLang="ko-KR" sz="2000">
                <a:solidFill>
                  <a:schemeClr val="accent1"/>
                </a:solidFill>
                <a:ea typeface="굴림" charset="-127"/>
                <a:cs typeface="굴림" charset="-127"/>
              </a:rPr>
              <a:t>(</a:t>
            </a:r>
            <a:r>
              <a:rPr lang="fr-CA" altLang="ko-KR" sz="2000" i="1">
                <a:solidFill>
                  <a:schemeClr val="accent1"/>
                </a:solidFill>
                <a:ea typeface="굴림" charset="-127"/>
                <a:cs typeface="굴림" charset="-127"/>
              </a:rPr>
              <a:t>f(n) = g(n) </a:t>
            </a:r>
            <a:r>
              <a:rPr lang="fr-CA" altLang="ko-KR" sz="2000">
                <a:solidFill>
                  <a:schemeClr val="accent1"/>
                </a:solidFill>
                <a:ea typeface="굴림" charset="-127"/>
                <a:cs typeface="굴림" charset="-127"/>
              </a:rPr>
              <a:t>)</a:t>
            </a:r>
            <a:endParaRPr lang="fr-CA" altLang="ko-KR" sz="2000">
              <a:ea typeface="굴림" charset="-127"/>
              <a:cs typeface="굴림" charset="-127"/>
            </a:endParaRPr>
          </a:p>
          <a:p>
            <a:pPr lvl="1">
              <a:lnSpc>
                <a:spcPct val="130000"/>
              </a:lnSpc>
            </a:pPr>
            <a:r>
              <a:rPr lang="fr-CA" altLang="ko-KR" sz="2000" b="1" i="1">
                <a:solidFill>
                  <a:srgbClr val="000066"/>
                </a:solidFill>
                <a:ea typeface="굴림" charset="-127"/>
                <a:cs typeface="굴림" charset="-127"/>
              </a:rPr>
              <a:t>Best-first search</a:t>
            </a:r>
            <a:r>
              <a:rPr lang="fr-CA" altLang="ko-KR" sz="2000">
                <a:ea typeface="굴림" charset="-127"/>
                <a:cs typeface="굴림" charset="-127"/>
              </a:rPr>
              <a:t> : w = 1  </a:t>
            </a:r>
            <a:r>
              <a:rPr lang="fr-CA" altLang="ko-KR" sz="2000">
                <a:solidFill>
                  <a:schemeClr val="accent1"/>
                </a:solidFill>
                <a:ea typeface="굴림" charset="-127"/>
                <a:cs typeface="굴림" charset="-127"/>
              </a:rPr>
              <a:t>(</a:t>
            </a:r>
            <a:r>
              <a:rPr lang="fr-CA" altLang="ko-KR" sz="2000" i="1">
                <a:solidFill>
                  <a:schemeClr val="accent1"/>
                </a:solidFill>
                <a:ea typeface="굴림" charset="-127"/>
                <a:cs typeface="굴림" charset="-127"/>
              </a:rPr>
              <a:t>f(n) = h(n) </a:t>
            </a:r>
            <a:r>
              <a:rPr lang="fr-CA" altLang="ko-KR" sz="2000">
                <a:solidFill>
                  <a:schemeClr val="accent1"/>
                </a:solidFill>
                <a:ea typeface="굴림" charset="-127"/>
                <a:cs typeface="굴림" charset="-127"/>
              </a:rPr>
              <a:t>)</a:t>
            </a:r>
            <a:endParaRPr lang="fr-CA" altLang="ko-KR" sz="2000">
              <a:ea typeface="굴림" charset="-127"/>
              <a:cs typeface="굴림" charset="-127"/>
            </a:endParaRPr>
          </a:p>
          <a:p>
            <a:pPr lvl="1">
              <a:lnSpc>
                <a:spcPct val="130000"/>
              </a:lnSpc>
            </a:pPr>
            <a:r>
              <a:rPr lang="fr-CA" altLang="ko-KR" sz="2000" b="1" i="1">
                <a:solidFill>
                  <a:srgbClr val="000066"/>
                </a:solidFill>
                <a:ea typeface="굴림" charset="-127"/>
                <a:cs typeface="굴림" charset="-127"/>
              </a:rPr>
              <a:t>A*</a:t>
            </a:r>
            <a:r>
              <a:rPr lang="fr-CA" altLang="ko-KR" sz="2000">
                <a:ea typeface="굴림" charset="-127"/>
                <a:cs typeface="굴림" charset="-127"/>
              </a:rPr>
              <a:t> : w = 0.5   </a:t>
            </a:r>
            <a:r>
              <a:rPr lang="fr-CA" altLang="ko-KR" sz="2000">
                <a:solidFill>
                  <a:schemeClr val="accent1"/>
                </a:solidFill>
                <a:ea typeface="굴림" charset="-127"/>
                <a:cs typeface="굴림" charset="-127"/>
              </a:rPr>
              <a:t>(</a:t>
            </a:r>
            <a:r>
              <a:rPr lang="fr-CA" altLang="ko-KR" sz="2000" i="1">
                <a:solidFill>
                  <a:schemeClr val="accent1"/>
                </a:solidFill>
                <a:ea typeface="굴림" charset="-127"/>
                <a:cs typeface="굴림" charset="-127"/>
              </a:rPr>
              <a:t>f(n) = g(n) + h(n) </a:t>
            </a:r>
            <a:r>
              <a:rPr lang="fr-CA" altLang="ko-KR" sz="2000">
                <a:solidFill>
                  <a:schemeClr val="accent1"/>
                </a:solidFill>
                <a:ea typeface="굴림" charset="-127"/>
                <a:cs typeface="굴림" charset="-127"/>
              </a:rPr>
              <a:t>)</a:t>
            </a:r>
          </a:p>
        </p:txBody>
      </p:sp>
    </p:spTree>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136642" name="Rectangle 2"/>
          <p:cNvSpPr>
            <a:spLocks noGrp="1" noChangeArrowheads="1"/>
          </p:cNvSpPr>
          <p:nvPr>
            <p:ph type="title"/>
          </p:nvPr>
        </p:nvSpPr>
        <p:spPr>
          <a:xfrm>
            <a:off x="561975" y="485775"/>
            <a:ext cx="8080375" cy="590550"/>
          </a:xfrm>
        </p:spPr>
        <p:txBody>
          <a:bodyPr/>
          <a:lstStyle/>
          <a:p>
            <a:pPr>
              <a:defRPr/>
            </a:pPr>
            <a:r>
              <a:rPr lang="fr-CA" altLang="ko-KR" sz="2800" smtClean="0">
                <a:effectLst>
                  <a:outerShdw blurRad="38100" dist="38100" dir="2700000" algn="tl">
                    <a:srgbClr val="C0C0C0"/>
                  </a:outerShdw>
                </a:effectLst>
                <a:ea typeface="굴림" pitchFamily="50" charset="-127"/>
                <a:cs typeface="+mj-cs"/>
              </a:rPr>
              <a:t>Variations de A*</a:t>
            </a:r>
          </a:p>
        </p:txBody>
      </p:sp>
      <p:sp>
        <p:nvSpPr>
          <p:cNvPr id="89094" name="Rectangle 3"/>
          <p:cNvSpPr>
            <a:spLocks noGrp="1" noChangeArrowheads="1"/>
          </p:cNvSpPr>
          <p:nvPr>
            <p:ph type="body" idx="1"/>
          </p:nvPr>
        </p:nvSpPr>
        <p:spPr>
          <a:xfrm>
            <a:off x="609600" y="1447800"/>
            <a:ext cx="7772400" cy="4343400"/>
          </a:xfrm>
        </p:spPr>
        <p:txBody>
          <a:bodyPr/>
          <a:lstStyle/>
          <a:p>
            <a:pPr>
              <a:lnSpc>
                <a:spcPct val="130000"/>
              </a:lnSpc>
            </a:pPr>
            <a:r>
              <a:rPr lang="fr-CA" altLang="ko-KR" sz="1800">
                <a:solidFill>
                  <a:srgbClr val="000066"/>
                </a:solidFill>
                <a:ea typeface="굴림" charset="-127"/>
                <a:cs typeface="굴림" charset="-127"/>
              </a:rPr>
              <a:t>Beam search</a:t>
            </a:r>
          </a:p>
          <a:p>
            <a:pPr lvl="1">
              <a:lnSpc>
                <a:spcPct val="130000"/>
              </a:lnSpc>
            </a:pPr>
            <a:r>
              <a:rPr lang="fr-CA" altLang="ko-KR" sz="1800">
                <a:ea typeface="굴림" charset="-127"/>
                <a:cs typeface="굴림" charset="-127"/>
              </a:rPr>
              <a:t>On met une limite sur le contenu de OPEN et CLOSED</a:t>
            </a:r>
          </a:p>
          <a:p>
            <a:pPr lvl="1">
              <a:lnSpc>
                <a:spcPct val="130000"/>
              </a:lnSpc>
            </a:pPr>
            <a:r>
              <a:rPr lang="fr-CA" altLang="ko-KR" sz="1800">
                <a:ea typeface="굴림" charset="-127"/>
                <a:cs typeface="굴림" charset="-127"/>
              </a:rPr>
              <a:t>Recommandé lorsque pas assez d’espace mémoire.</a:t>
            </a:r>
            <a:r>
              <a:rPr lang="fr-CA" altLang="ko-KR" sz="1800">
                <a:solidFill>
                  <a:srgbClr val="000066"/>
                </a:solidFill>
                <a:ea typeface="굴림" charset="-127"/>
                <a:cs typeface="굴림" charset="-127"/>
              </a:rPr>
              <a:t>     </a:t>
            </a:r>
          </a:p>
          <a:p>
            <a:pPr>
              <a:lnSpc>
                <a:spcPct val="130000"/>
              </a:lnSpc>
            </a:pPr>
            <a:r>
              <a:rPr lang="fr-CA" altLang="ko-KR" sz="1800">
                <a:solidFill>
                  <a:srgbClr val="000099"/>
                </a:solidFill>
                <a:ea typeface="굴림" charset="-127"/>
                <a:cs typeface="굴림" charset="-127"/>
              </a:rPr>
              <a:t>Bit-state hashing</a:t>
            </a:r>
          </a:p>
          <a:p>
            <a:pPr lvl="1">
              <a:lnSpc>
                <a:spcPct val="130000"/>
              </a:lnSpc>
            </a:pPr>
            <a:r>
              <a:rPr lang="fr-CA" altLang="ko-KR" sz="1800">
                <a:ea typeface="굴림" charset="-127"/>
                <a:cs typeface="굴림" charset="-127"/>
              </a:rPr>
              <a:t>CLOSED est implémenté par une table hash et on ignore les collisions </a:t>
            </a:r>
          </a:p>
          <a:p>
            <a:pPr lvl="1">
              <a:lnSpc>
                <a:spcPct val="130000"/>
              </a:lnSpc>
            </a:pPr>
            <a:r>
              <a:rPr lang="fr-CA" altLang="ko-KR" sz="1800">
                <a:ea typeface="굴림" charset="-127"/>
                <a:cs typeface="굴림" charset="-127"/>
              </a:rPr>
              <a:t>Utilisé dans la vérification des protocoles de communication, mais avec une recherche en profondeur classique (pas A*). </a:t>
            </a:r>
          </a:p>
          <a:p>
            <a:pPr lvl="2">
              <a:lnSpc>
                <a:spcPct val="130000"/>
              </a:lnSpc>
            </a:pPr>
            <a:r>
              <a:rPr lang="fr-CA" altLang="ko-KR" sz="1800" i="1">
                <a:ea typeface="굴림" charset="-127"/>
                <a:cs typeface="굴림" charset="-127"/>
              </a:rPr>
              <a:t>Exemple</a:t>
            </a:r>
            <a:r>
              <a:rPr lang="fr-CA" altLang="ko-KR" sz="1800">
                <a:ea typeface="굴림" charset="-127"/>
                <a:cs typeface="굴림" charset="-127"/>
              </a:rPr>
              <a:t>:</a:t>
            </a:r>
            <a:r>
              <a:rPr lang="fr-CA" altLang="ko-KR" sz="1800">
                <a:solidFill>
                  <a:srgbClr val="000066"/>
                </a:solidFill>
                <a:ea typeface="굴림" charset="-127"/>
                <a:cs typeface="굴림" charset="-127"/>
              </a:rPr>
              <a:t> </a:t>
            </a:r>
            <a:r>
              <a:rPr lang="fr-CA" altLang="ko-KR" sz="1800">
                <a:ea typeface="굴림" charset="-127"/>
                <a:cs typeface="굴림" charset="-127"/>
              </a:rPr>
              <a:t>outil SPIN</a:t>
            </a:r>
          </a:p>
        </p:txBody>
      </p:sp>
      <p:sp>
        <p:nvSpPr>
          <p:cNvPr id="7" name="Espace réservé de la date 6"/>
          <p:cNvSpPr>
            <a:spLocks noGrp="1"/>
          </p:cNvSpPr>
          <p:nvPr>
            <p:ph type="dt" sz="half" idx="10"/>
          </p:nvPr>
        </p:nvSpPr>
        <p:spPr/>
        <p:txBody>
          <a:bodyPr/>
          <a:lstStyle/>
          <a:p>
            <a:r>
              <a:rPr lang="fr-CA" smtClean="0"/>
              <a:t>IFT615 - Été 2011</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35</a:t>
            </a:fld>
            <a:endParaRPr lang="fr-CA"/>
          </a:p>
        </p:txBody>
      </p:sp>
      <p:sp>
        <p:nvSpPr>
          <p:cNvPr id="9" name="Espace réservé du pied de page 8"/>
          <p:cNvSpPr>
            <a:spLocks noGrp="1"/>
          </p:cNvSpPr>
          <p:nvPr>
            <p:ph type="ftr" sz="quarter" idx="11"/>
          </p:nvPr>
        </p:nvSpPr>
        <p:spPr/>
        <p:txBody>
          <a:bodyPr/>
          <a:lstStyle/>
          <a:p>
            <a:r>
              <a:rPr lang="fr-FR" smtClean="0"/>
              <a:t>© Éric Beaudry et Froduald Kabanza</a:t>
            </a:r>
            <a:endParaRPr lang="fr-CA"/>
          </a:p>
        </p:txBody>
      </p:sp>
    </p:spTree>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137666" name="Rectangle 2"/>
          <p:cNvSpPr>
            <a:spLocks noGrp="1" noChangeArrowheads="1"/>
          </p:cNvSpPr>
          <p:nvPr>
            <p:ph type="title"/>
          </p:nvPr>
        </p:nvSpPr>
        <p:spPr>
          <a:xfrm>
            <a:off x="533400" y="523875"/>
            <a:ext cx="8080375" cy="504825"/>
          </a:xfrm>
        </p:spPr>
        <p:txBody>
          <a:bodyPr>
            <a:normAutofit fontScale="90000"/>
          </a:bodyPr>
          <a:lstStyle/>
          <a:p>
            <a:pPr>
              <a:defRPr/>
            </a:pPr>
            <a:r>
              <a:rPr lang="fr-CA" altLang="ko-KR" smtClean="0">
                <a:effectLst>
                  <a:outerShdw blurRad="38100" dist="38100" dir="2700000" algn="tl">
                    <a:srgbClr val="C0C0C0"/>
                  </a:outerShdw>
                </a:effectLst>
                <a:ea typeface="굴림" pitchFamily="50" charset="-127"/>
                <a:cs typeface="+mj-cs"/>
              </a:rPr>
              <a:t>Variations de A*</a:t>
            </a:r>
          </a:p>
        </p:txBody>
      </p:sp>
      <p:sp>
        <p:nvSpPr>
          <p:cNvPr id="90118" name="Rectangle 3"/>
          <p:cNvSpPr>
            <a:spLocks noGrp="1" noChangeArrowheads="1"/>
          </p:cNvSpPr>
          <p:nvPr>
            <p:ph type="body" idx="1"/>
          </p:nvPr>
        </p:nvSpPr>
        <p:spPr>
          <a:xfrm>
            <a:off x="609600" y="1222375"/>
            <a:ext cx="7850188" cy="4892675"/>
          </a:xfrm>
        </p:spPr>
        <p:txBody>
          <a:bodyPr>
            <a:normAutofit fontScale="92500"/>
          </a:bodyPr>
          <a:lstStyle/>
          <a:p>
            <a:pPr>
              <a:lnSpc>
                <a:spcPct val="130000"/>
              </a:lnSpc>
            </a:pPr>
            <a:r>
              <a:rPr lang="fr-CA" altLang="ko-KR" sz="2000">
                <a:solidFill>
                  <a:srgbClr val="000066"/>
                </a:solidFill>
                <a:ea typeface="굴림" charset="-127"/>
                <a:cs typeface="굴림" charset="-127"/>
              </a:rPr>
              <a:t>Iterative deepening</a:t>
            </a:r>
          </a:p>
          <a:p>
            <a:pPr lvl="1">
              <a:lnSpc>
                <a:spcPct val="130000"/>
              </a:lnSpc>
            </a:pPr>
            <a:r>
              <a:rPr lang="fr-CA" altLang="ko-KR" sz="2000">
                <a:ea typeface="굴림" charset="-127"/>
                <a:cs typeface="굴림" charset="-127"/>
              </a:rPr>
              <a:t>On met une limite sur la profondeur</a:t>
            </a:r>
          </a:p>
          <a:p>
            <a:pPr lvl="1">
              <a:lnSpc>
                <a:spcPct val="130000"/>
              </a:lnSpc>
            </a:pPr>
            <a:r>
              <a:rPr lang="fr-CA" altLang="ko-KR" sz="2000">
                <a:ea typeface="굴림" charset="-127"/>
                <a:cs typeface="굴림" charset="-127"/>
              </a:rPr>
              <a:t>On lance A* jusqu’à la limite de profondeur spécifiée.     </a:t>
            </a:r>
          </a:p>
          <a:p>
            <a:pPr lvl="1">
              <a:lnSpc>
                <a:spcPct val="130000"/>
              </a:lnSpc>
            </a:pPr>
            <a:r>
              <a:rPr lang="fr-CA" altLang="ko-KR" sz="2000">
                <a:ea typeface="굴림" charset="-127"/>
                <a:cs typeface="굴림" charset="-127"/>
              </a:rPr>
              <a:t>Si pas de solution on augmente la profondeur et on recommence A*</a:t>
            </a:r>
          </a:p>
          <a:p>
            <a:pPr lvl="1">
              <a:lnSpc>
                <a:spcPct val="130000"/>
              </a:lnSpc>
            </a:pPr>
            <a:r>
              <a:rPr lang="fr-CA" altLang="ko-KR" sz="2000">
                <a:ea typeface="굴림" charset="-127"/>
                <a:cs typeface="굴림" charset="-127"/>
              </a:rPr>
              <a:t>Ainsi de suite jusqu’à trouver une solution.</a:t>
            </a:r>
          </a:p>
          <a:p>
            <a:pPr>
              <a:lnSpc>
                <a:spcPct val="130000"/>
              </a:lnSpc>
            </a:pPr>
            <a:r>
              <a:rPr lang="fr-CA" altLang="ko-KR" sz="2000">
                <a:solidFill>
                  <a:srgbClr val="000066"/>
                </a:solidFill>
                <a:ea typeface="굴림" charset="-127"/>
                <a:cs typeface="굴림" charset="-127"/>
              </a:rPr>
              <a:t>And-Or A*</a:t>
            </a:r>
          </a:p>
          <a:p>
            <a:pPr lvl="1">
              <a:lnSpc>
                <a:spcPct val="130000"/>
              </a:lnSpc>
            </a:pPr>
            <a:r>
              <a:rPr lang="fr-CA" altLang="ko-KR" sz="2000">
                <a:ea typeface="굴림" charset="-127"/>
                <a:cs typeface="굴림" charset="-127"/>
              </a:rPr>
              <a:t>Fait pour les graphes ET-OU</a:t>
            </a:r>
          </a:p>
          <a:p>
            <a:pPr>
              <a:lnSpc>
                <a:spcPct val="130000"/>
              </a:lnSpc>
            </a:pPr>
            <a:r>
              <a:rPr lang="fr-CA" altLang="ko-KR" sz="2000">
                <a:ea typeface="굴림" charset="-127"/>
                <a:cs typeface="굴림" charset="-127"/>
              </a:rPr>
              <a:t>D* (inventé par Stenz et ses collègues).</a:t>
            </a:r>
          </a:p>
          <a:p>
            <a:pPr lvl="1">
              <a:lnSpc>
                <a:spcPct val="130000"/>
              </a:lnSpc>
            </a:pPr>
            <a:r>
              <a:rPr lang="fr-CA" altLang="ko-KR" sz="2000">
                <a:ea typeface="굴림" charset="-127"/>
                <a:cs typeface="굴림" charset="-127"/>
              </a:rPr>
              <a:t>A* Dynamique. Évite de refaire certains calculs lorsqu’il est appelé plusieurs fois pour atteindre le même but, suite à des changements de l’environnement</a:t>
            </a:r>
            <a:r>
              <a:rPr lang="en-CA" altLang="ko-KR" sz="2000">
                <a:ea typeface="굴림" charset="-127"/>
                <a:cs typeface="굴림" charset="-127"/>
              </a:rPr>
              <a:t>.</a:t>
            </a:r>
            <a:endParaRPr lang="fr-CA" altLang="ko-KR" sz="2000" b="1">
              <a:ea typeface="굴림" charset="-127"/>
              <a:cs typeface="굴림" charset="-127"/>
            </a:endParaRPr>
          </a:p>
        </p:txBody>
      </p:sp>
      <p:sp>
        <p:nvSpPr>
          <p:cNvPr id="7" name="Espace réservé de la date 6"/>
          <p:cNvSpPr>
            <a:spLocks noGrp="1"/>
          </p:cNvSpPr>
          <p:nvPr>
            <p:ph type="dt" sz="half" idx="10"/>
          </p:nvPr>
        </p:nvSpPr>
        <p:spPr/>
        <p:txBody>
          <a:bodyPr/>
          <a:lstStyle/>
          <a:p>
            <a:r>
              <a:rPr lang="fr-CA" smtClean="0"/>
              <a:t>IFT615 - Été 2011</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36</a:t>
            </a:fld>
            <a:endParaRPr lang="fr-CA"/>
          </a:p>
        </p:txBody>
      </p:sp>
      <p:sp>
        <p:nvSpPr>
          <p:cNvPr id="9" name="Espace réservé du pied de page 8"/>
          <p:cNvSpPr>
            <a:spLocks noGrp="1"/>
          </p:cNvSpPr>
          <p:nvPr>
            <p:ph type="ftr" sz="quarter" idx="11"/>
          </p:nvPr>
        </p:nvSpPr>
        <p:spPr/>
        <p:txBody>
          <a:bodyPr/>
          <a:lstStyle/>
          <a:p>
            <a:r>
              <a:rPr lang="fr-FR" smtClean="0"/>
              <a:t>© Éric Beaudry et Froduald Kabanza</a:t>
            </a:r>
            <a:endParaRPr lang="fr-CA"/>
          </a:p>
        </p:txBody>
      </p:sp>
    </p:spTree>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8" name="Titre 1"/>
          <p:cNvSpPr>
            <a:spLocks noGrp="1"/>
          </p:cNvSpPr>
          <p:nvPr>
            <p:ph type="title"/>
          </p:nvPr>
        </p:nvSpPr>
        <p:spPr/>
        <p:txBody>
          <a:bodyPr/>
          <a:lstStyle/>
          <a:p>
            <a:r>
              <a:rPr lang="fr-CA" smtClean="0"/>
              <a:t>Variations de A*</a:t>
            </a:r>
          </a:p>
        </p:txBody>
      </p:sp>
      <p:sp>
        <p:nvSpPr>
          <p:cNvPr id="91139" name="Espace réservé du contenu 2"/>
          <p:cNvSpPr>
            <a:spLocks noGrp="1"/>
          </p:cNvSpPr>
          <p:nvPr>
            <p:ph idx="1"/>
          </p:nvPr>
        </p:nvSpPr>
        <p:spPr/>
        <p:txBody>
          <a:bodyPr/>
          <a:lstStyle/>
          <a:p>
            <a:r>
              <a:rPr lang="fr-CA" smtClean="0"/>
              <a:t>ARA*</a:t>
            </a:r>
          </a:p>
          <a:p>
            <a:pPr lvl="1"/>
            <a:r>
              <a:rPr lang="fr-CA" smtClean="0"/>
              <a:t>Similaire au </a:t>
            </a:r>
            <a:r>
              <a:rPr lang="fr-CA" i="1" smtClean="0"/>
              <a:t>iterative deepening</a:t>
            </a:r>
            <a:r>
              <a:rPr lang="fr-CA" smtClean="0"/>
              <a:t>, en variant le poids de l’heuristique.</a:t>
            </a:r>
          </a:p>
        </p:txBody>
      </p:sp>
      <p:sp>
        <p:nvSpPr>
          <p:cNvPr id="7" name="Espace réservé de la date 6"/>
          <p:cNvSpPr>
            <a:spLocks noGrp="1"/>
          </p:cNvSpPr>
          <p:nvPr>
            <p:ph type="dt" sz="half" idx="10"/>
          </p:nvPr>
        </p:nvSpPr>
        <p:spPr/>
        <p:txBody>
          <a:bodyPr/>
          <a:lstStyle/>
          <a:p>
            <a:r>
              <a:rPr lang="fr-CA" smtClean="0"/>
              <a:t>IFT615 - Été 2011</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37</a:t>
            </a:fld>
            <a:endParaRPr lang="fr-CA"/>
          </a:p>
        </p:txBody>
      </p:sp>
      <p:sp>
        <p:nvSpPr>
          <p:cNvPr id="9" name="Espace réservé du pied de page 8"/>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0562" name="Rectangle 2"/>
          <p:cNvSpPr>
            <a:spLocks noGrp="1" noChangeArrowheads="1"/>
          </p:cNvSpPr>
          <p:nvPr>
            <p:ph type="title"/>
          </p:nvPr>
        </p:nvSpPr>
        <p:spPr/>
        <p:txBody>
          <a:bodyPr/>
          <a:lstStyle/>
          <a:p>
            <a:pPr>
              <a:defRPr/>
            </a:pPr>
            <a:r>
              <a:rPr lang="fr-CA" sz="2400">
                <a:effectLst>
                  <a:outerShdw blurRad="38100" dist="38100" dir="2700000" algn="tl">
                    <a:srgbClr val="DDDDDD"/>
                  </a:outerShdw>
                </a:effectLst>
                <a:ea typeface="+mj-ea"/>
                <a:cs typeface="+mj-cs"/>
              </a:rPr>
              <a:t>Démo d’algorithmes de recherche dans un espace d’états</a:t>
            </a:r>
          </a:p>
        </p:txBody>
      </p:sp>
      <p:sp>
        <p:nvSpPr>
          <p:cNvPr id="92166" name="Rectangle 3"/>
          <p:cNvSpPr>
            <a:spLocks noChangeArrowheads="1"/>
          </p:cNvSpPr>
          <p:nvPr/>
        </p:nvSpPr>
        <p:spPr bwMode="auto">
          <a:xfrm>
            <a:off x="590550" y="1571625"/>
            <a:ext cx="7772400" cy="4457700"/>
          </a:xfrm>
          <a:prstGeom prst="rect">
            <a:avLst/>
          </a:prstGeom>
          <a:noFill/>
          <a:ln w="9525">
            <a:noFill/>
            <a:miter lim="800000"/>
            <a:headEnd/>
            <a:tailEnd/>
          </a:ln>
        </p:spPr>
        <p:txBody>
          <a:bodyPr>
            <a:prstTxWarp prst="textNoShape">
              <a:avLst/>
            </a:prstTxWarp>
          </a:bodyPr>
          <a:lstStyle/>
          <a:p>
            <a:pPr marL="342900" indent="-342900">
              <a:lnSpc>
                <a:spcPct val="110000"/>
              </a:lnSpc>
              <a:spcBef>
                <a:spcPct val="20000"/>
              </a:spcBef>
              <a:buClr>
                <a:srgbClr val="0033CC"/>
              </a:buClr>
              <a:buSzPct val="85000"/>
              <a:buFont typeface="Monotype Sorts" charset="2"/>
              <a:buNone/>
            </a:pPr>
            <a:endParaRPr lang="fr-CA" altLang="ko-KR" sz="1600" i="1">
              <a:latin typeface="Times New Roman" charset="0"/>
              <a:ea typeface="굴림" charset="-127"/>
              <a:cs typeface="굴림" charset="-127"/>
            </a:endParaRPr>
          </a:p>
          <a:p>
            <a:pPr marL="342900" indent="-342900">
              <a:lnSpc>
                <a:spcPct val="110000"/>
              </a:lnSpc>
              <a:spcBef>
                <a:spcPct val="20000"/>
              </a:spcBef>
              <a:buClr>
                <a:srgbClr val="0033CC"/>
              </a:buClr>
              <a:buSzPct val="85000"/>
              <a:buFont typeface="Monotype Sorts" charset="2"/>
              <a:buNone/>
            </a:pPr>
            <a:endParaRPr lang="fr-CA" altLang="ko-KR" sz="1600" i="1">
              <a:latin typeface="Times New Roman" charset="0"/>
              <a:ea typeface="굴림" charset="-127"/>
              <a:cs typeface="굴림" charset="-127"/>
            </a:endParaRPr>
          </a:p>
          <a:p>
            <a:pPr marL="342900" indent="-342900">
              <a:lnSpc>
                <a:spcPct val="110000"/>
              </a:lnSpc>
              <a:spcBef>
                <a:spcPct val="20000"/>
              </a:spcBef>
              <a:buClr>
                <a:srgbClr val="0033CC"/>
              </a:buClr>
              <a:buSzPct val="85000"/>
              <a:buFont typeface="Monotype Sorts" charset="2"/>
              <a:buNone/>
            </a:pPr>
            <a:endParaRPr lang="fr-CA" altLang="ko-KR" sz="1600" i="1">
              <a:latin typeface="Times New Roman" charset="0"/>
              <a:ea typeface="굴림" charset="-127"/>
              <a:cs typeface="굴림" charset="-127"/>
            </a:endParaRPr>
          </a:p>
          <a:p>
            <a:pPr marL="342900" indent="-342900">
              <a:lnSpc>
                <a:spcPct val="110000"/>
              </a:lnSpc>
              <a:spcBef>
                <a:spcPct val="20000"/>
              </a:spcBef>
              <a:buClr>
                <a:srgbClr val="0033CC"/>
              </a:buClr>
              <a:buSzPct val="85000"/>
              <a:buFont typeface="Monotype Sorts" charset="2"/>
              <a:buNone/>
            </a:pPr>
            <a:endParaRPr lang="fr-CA" altLang="ko-KR" sz="1600" i="1">
              <a:latin typeface="Times New Roman" charset="0"/>
              <a:ea typeface="굴림" charset="-127"/>
              <a:cs typeface="굴림" charset="-127"/>
            </a:endParaRPr>
          </a:p>
          <a:p>
            <a:pPr marL="342900" indent="-342900">
              <a:lnSpc>
                <a:spcPct val="110000"/>
              </a:lnSpc>
              <a:spcBef>
                <a:spcPct val="20000"/>
              </a:spcBef>
              <a:buClr>
                <a:srgbClr val="0033CC"/>
              </a:buClr>
              <a:buSzPct val="85000"/>
              <a:buFont typeface="Monotype Sorts" charset="2"/>
              <a:buNone/>
            </a:pPr>
            <a:endParaRPr lang="fr-CA" altLang="ko-KR" sz="1600" i="1">
              <a:latin typeface="Times New Roman" charset="0"/>
              <a:ea typeface="굴림" charset="-127"/>
              <a:cs typeface="굴림" charset="-127"/>
            </a:endParaRPr>
          </a:p>
          <a:p>
            <a:pPr marL="342900" indent="-342900" algn="ctr">
              <a:lnSpc>
                <a:spcPct val="110000"/>
              </a:lnSpc>
              <a:spcBef>
                <a:spcPct val="20000"/>
              </a:spcBef>
              <a:buClr>
                <a:srgbClr val="0033CC"/>
              </a:buClr>
              <a:buSzPct val="85000"/>
              <a:buFont typeface="Monotype Sorts" charset="2"/>
              <a:buNone/>
            </a:pPr>
            <a:r>
              <a:rPr lang="fr-CA" altLang="ko-KR" sz="1600" i="1">
                <a:latin typeface="Times New Roman" charset="0"/>
                <a:ea typeface="굴림" charset="-127"/>
                <a:cs typeface="굴림" charset="-127"/>
              </a:rPr>
              <a:t>    </a:t>
            </a:r>
            <a:r>
              <a:rPr lang="fr-CA" altLang="ko-KR" sz="2000">
                <a:solidFill>
                  <a:srgbClr val="000066"/>
                </a:solidFill>
                <a:latin typeface="Times New Roman" charset="0"/>
                <a:ea typeface="굴림" charset="-127"/>
                <a:cs typeface="굴림" charset="-127"/>
                <a:hlinkClick r:id="rId3" action="ppaction://hlinkfile"/>
              </a:rPr>
              <a:t>A*, Profondeur, Largeur, Best-First</a:t>
            </a:r>
            <a:endParaRPr lang="fr-CA" altLang="ko-KR" sz="2000" i="1">
              <a:solidFill>
                <a:srgbClr val="000066"/>
              </a:solidFill>
              <a:latin typeface="Times New Roman" charset="0"/>
              <a:ea typeface="굴림" charset="-127"/>
              <a:cs typeface="굴림" charset="-127"/>
            </a:endParaRPr>
          </a:p>
          <a:p>
            <a:pPr marL="342900" indent="-342900">
              <a:lnSpc>
                <a:spcPct val="110000"/>
              </a:lnSpc>
              <a:spcBef>
                <a:spcPct val="20000"/>
              </a:spcBef>
              <a:buClr>
                <a:srgbClr val="0033CC"/>
              </a:buClr>
              <a:buSzPct val="85000"/>
              <a:buFont typeface="Monotype Sorts" charset="2"/>
              <a:buNone/>
            </a:pPr>
            <a:r>
              <a:rPr lang="fr-CA" altLang="ko-KR" sz="1600" i="1">
                <a:latin typeface="Times New Roman" charset="0"/>
                <a:ea typeface="굴림" charset="-127"/>
                <a:cs typeface="굴림" charset="-127"/>
              </a:rPr>
              <a:t>     </a:t>
            </a:r>
          </a:p>
          <a:p>
            <a:pPr marL="342900" indent="-342900">
              <a:lnSpc>
                <a:spcPct val="110000"/>
              </a:lnSpc>
              <a:spcBef>
                <a:spcPct val="20000"/>
              </a:spcBef>
              <a:buClr>
                <a:srgbClr val="0033CC"/>
              </a:buClr>
              <a:buSzPct val="85000"/>
              <a:buFont typeface="Monotype Sorts" charset="2"/>
              <a:buNone/>
            </a:pPr>
            <a:endParaRPr lang="fr-CA" altLang="ko-KR" sz="1600" i="1">
              <a:latin typeface="Times New Roman" charset="0"/>
              <a:ea typeface="굴림" charset="-127"/>
              <a:cs typeface="굴림" charset="-127"/>
            </a:endParaRPr>
          </a:p>
        </p:txBody>
      </p:sp>
      <p:sp>
        <p:nvSpPr>
          <p:cNvPr id="7" name="Espace réservé de la date 6"/>
          <p:cNvSpPr>
            <a:spLocks noGrp="1"/>
          </p:cNvSpPr>
          <p:nvPr>
            <p:ph type="dt" sz="half" idx="10"/>
          </p:nvPr>
        </p:nvSpPr>
        <p:spPr/>
        <p:txBody>
          <a:bodyPr/>
          <a:lstStyle/>
          <a:p>
            <a:r>
              <a:rPr lang="fr-CA" smtClean="0"/>
              <a:t>IFT615 - Été 2011</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38</a:t>
            </a:fld>
            <a:endParaRPr lang="fr-CA"/>
          </a:p>
        </p:txBody>
      </p:sp>
      <p:sp>
        <p:nvSpPr>
          <p:cNvPr id="9" name="Espace réservé du pied de page 8"/>
          <p:cNvSpPr>
            <a:spLocks noGrp="1"/>
          </p:cNvSpPr>
          <p:nvPr>
            <p:ph type="ftr" sz="quarter" idx="11"/>
          </p:nvPr>
        </p:nvSpPr>
        <p:spPr/>
        <p:txBody>
          <a:bodyPr/>
          <a:lstStyle/>
          <a:p>
            <a:r>
              <a:rPr lang="fr-FR" smtClean="0"/>
              <a:t>© Éric Beaudry et Froduald Kabanza</a:t>
            </a:r>
            <a:endParaRPr lang="fr-CA"/>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131522" name="Rectangle 2"/>
          <p:cNvSpPr>
            <a:spLocks noGrp="1" noChangeArrowheads="1"/>
          </p:cNvSpPr>
          <p:nvPr>
            <p:ph type="title"/>
          </p:nvPr>
        </p:nvSpPr>
        <p:spPr>
          <a:xfrm>
            <a:off x="857250" y="381000"/>
            <a:ext cx="8080375" cy="504825"/>
          </a:xfrm>
        </p:spPr>
        <p:txBody>
          <a:bodyPr>
            <a:normAutofit fontScale="90000"/>
          </a:bodyPr>
          <a:lstStyle/>
          <a:p>
            <a:pPr>
              <a:defRPr/>
            </a:pPr>
            <a:r>
              <a:rPr lang="fr-CA" altLang="ko-KR" sz="2800">
                <a:effectLst>
                  <a:outerShdw blurRad="38100" dist="38100" dir="2700000" algn="tl">
                    <a:srgbClr val="DDDDDD"/>
                  </a:outerShdw>
                </a:effectLst>
                <a:ea typeface="굴림" charset="-127"/>
                <a:cs typeface="굴림" charset="-127"/>
              </a:rPr>
              <a:t>Exemple académique</a:t>
            </a:r>
          </a:p>
        </p:txBody>
      </p:sp>
      <p:sp>
        <p:nvSpPr>
          <p:cNvPr id="94214" name="Rectangle 3"/>
          <p:cNvSpPr>
            <a:spLocks noGrp="1" noChangeArrowheads="1"/>
          </p:cNvSpPr>
          <p:nvPr>
            <p:ph type="body" idx="1"/>
          </p:nvPr>
        </p:nvSpPr>
        <p:spPr>
          <a:xfrm>
            <a:off x="609600" y="1447800"/>
            <a:ext cx="7772400" cy="4343400"/>
          </a:xfrm>
        </p:spPr>
        <p:txBody>
          <a:bodyPr/>
          <a:lstStyle/>
          <a:p>
            <a:pPr>
              <a:lnSpc>
                <a:spcPct val="130000"/>
              </a:lnSpc>
            </a:pPr>
            <a:r>
              <a:rPr lang="fr-CA" altLang="ko-KR" sz="1600">
                <a:solidFill>
                  <a:srgbClr val="800000"/>
                </a:solidFill>
                <a:ea typeface="굴림" charset="-127"/>
                <a:cs typeface="굴림" charset="-127"/>
              </a:rPr>
              <a:t>8-puzzle</a:t>
            </a:r>
            <a:endParaRPr lang="fr-CA" altLang="ko-KR" sz="1600">
              <a:ea typeface="굴림" charset="-127"/>
              <a:cs typeface="굴림" charset="-127"/>
            </a:endParaRPr>
          </a:p>
          <a:p>
            <a:pPr lvl="1">
              <a:lnSpc>
                <a:spcPct val="130000"/>
              </a:lnSpc>
            </a:pPr>
            <a:r>
              <a:rPr lang="fr-CA" altLang="ko-KR" sz="1600" i="1">
                <a:solidFill>
                  <a:schemeClr val="accent2"/>
                </a:solidFill>
                <a:ea typeface="굴림" charset="-127"/>
                <a:cs typeface="굴림" charset="-127"/>
              </a:rPr>
              <a:t>État</a:t>
            </a:r>
            <a:r>
              <a:rPr lang="fr-CA" altLang="ko-KR" sz="1600">
                <a:ea typeface="굴림" charset="-127"/>
                <a:cs typeface="굴림" charset="-127"/>
              </a:rPr>
              <a:t>: configuration légale du jeu</a:t>
            </a:r>
          </a:p>
          <a:p>
            <a:pPr lvl="1">
              <a:lnSpc>
                <a:spcPct val="130000"/>
              </a:lnSpc>
            </a:pPr>
            <a:r>
              <a:rPr lang="fr-CA" altLang="ko-KR" sz="1600" i="1">
                <a:solidFill>
                  <a:schemeClr val="accent2"/>
                </a:solidFill>
                <a:ea typeface="굴림" charset="-127"/>
                <a:cs typeface="굴림" charset="-127"/>
              </a:rPr>
              <a:t>État initial</a:t>
            </a:r>
            <a:r>
              <a:rPr lang="fr-CA" altLang="ko-KR" sz="1600">
                <a:ea typeface="굴림" charset="-127"/>
                <a:cs typeface="굴림" charset="-127"/>
              </a:rPr>
              <a:t>: configuration initiale</a:t>
            </a:r>
          </a:p>
          <a:p>
            <a:pPr lvl="1">
              <a:lnSpc>
                <a:spcPct val="130000"/>
              </a:lnSpc>
            </a:pPr>
            <a:r>
              <a:rPr lang="fr-CA" altLang="ko-KR" sz="1600" i="1">
                <a:solidFill>
                  <a:schemeClr val="accent2"/>
                </a:solidFill>
                <a:ea typeface="굴림" charset="-127"/>
                <a:cs typeface="굴림" charset="-127"/>
              </a:rPr>
              <a:t>État final (but)</a:t>
            </a:r>
            <a:r>
              <a:rPr lang="fr-CA" altLang="ko-KR" sz="1600">
                <a:ea typeface="굴림" charset="-127"/>
                <a:cs typeface="굴림" charset="-127"/>
              </a:rPr>
              <a:t>: configuration gagnante</a:t>
            </a:r>
          </a:p>
          <a:p>
            <a:pPr lvl="1">
              <a:lnSpc>
                <a:spcPct val="130000"/>
              </a:lnSpc>
            </a:pPr>
            <a:r>
              <a:rPr lang="fr-CA" altLang="ko-KR" sz="1600" i="1">
                <a:solidFill>
                  <a:schemeClr val="accent2"/>
                </a:solidFill>
                <a:ea typeface="굴림" charset="-127"/>
                <a:cs typeface="굴림" charset="-127"/>
              </a:rPr>
              <a:t>Transitions</a:t>
            </a:r>
          </a:p>
          <a:p>
            <a:pPr lvl="1">
              <a:lnSpc>
                <a:spcPct val="130000"/>
              </a:lnSpc>
              <a:buFont typeface="Monotype Sorts" charset="2"/>
              <a:buNone/>
            </a:pPr>
            <a:r>
              <a:rPr lang="fr-CA" altLang="ko-KR" sz="1600">
                <a:ea typeface="굴림" charset="-127"/>
                <a:cs typeface="굴림" charset="-127"/>
              </a:rPr>
              <a:t>  </a:t>
            </a:r>
          </a:p>
        </p:txBody>
      </p:sp>
      <p:grpSp>
        <p:nvGrpSpPr>
          <p:cNvPr id="2" name="Group 4"/>
          <p:cNvGrpSpPr>
            <a:grpSpLocks/>
          </p:cNvGrpSpPr>
          <p:nvPr/>
        </p:nvGrpSpPr>
        <p:grpSpPr bwMode="auto">
          <a:xfrm>
            <a:off x="7162800" y="1447800"/>
            <a:ext cx="914400" cy="946150"/>
            <a:chOff x="912" y="2496"/>
            <a:chExt cx="576" cy="596"/>
          </a:xfrm>
        </p:grpSpPr>
        <p:sp>
          <p:nvSpPr>
            <p:cNvPr id="94294" name="Text Box 5"/>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95" name="Text Box 6"/>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96" name="Text Box 7"/>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97" name="Text Box 8"/>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98" name="Text Box 9"/>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99" name="Text Box 10"/>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300" name="Text Box 11"/>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3" name="Group 12"/>
            <p:cNvGrpSpPr>
              <a:grpSpLocks/>
            </p:cNvGrpSpPr>
            <p:nvPr/>
          </p:nvGrpSpPr>
          <p:grpSpPr bwMode="auto">
            <a:xfrm>
              <a:off x="912" y="2496"/>
              <a:ext cx="576" cy="576"/>
              <a:chOff x="912" y="2496"/>
              <a:chExt cx="576" cy="576"/>
            </a:xfrm>
          </p:grpSpPr>
          <p:sp>
            <p:nvSpPr>
              <p:cNvPr id="94304"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305"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306"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307"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308"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302"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303" name="Text Box 19"/>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grpSp>
        <p:nvGrpSpPr>
          <p:cNvPr id="4" name="Group 20"/>
          <p:cNvGrpSpPr>
            <a:grpSpLocks/>
          </p:cNvGrpSpPr>
          <p:nvPr/>
        </p:nvGrpSpPr>
        <p:grpSpPr bwMode="auto">
          <a:xfrm>
            <a:off x="7239000" y="3505200"/>
            <a:ext cx="914400" cy="946150"/>
            <a:chOff x="4416" y="1920"/>
            <a:chExt cx="576" cy="596"/>
          </a:xfrm>
        </p:grpSpPr>
        <p:sp>
          <p:nvSpPr>
            <p:cNvPr id="94279" name="Text Box 21"/>
            <p:cNvSpPr txBox="1">
              <a:spLocks noChangeArrowheads="1"/>
            </p:cNvSpPr>
            <p:nvPr/>
          </p:nvSpPr>
          <p:spPr bwMode="auto">
            <a:xfrm>
              <a:off x="4416"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94280" name="Text Box 22"/>
            <p:cNvSpPr txBox="1">
              <a:spLocks noChangeArrowheads="1"/>
            </p:cNvSpPr>
            <p:nvPr/>
          </p:nvSpPr>
          <p:spPr bwMode="auto">
            <a:xfrm>
              <a:off x="4416"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81" name="Text Box 23"/>
            <p:cNvSpPr txBox="1">
              <a:spLocks noChangeArrowheads="1"/>
            </p:cNvSpPr>
            <p:nvPr/>
          </p:nvSpPr>
          <p:spPr bwMode="auto">
            <a:xfrm>
              <a:off x="4800"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82" name="Text Box 24"/>
            <p:cNvSpPr txBox="1">
              <a:spLocks noChangeArrowheads="1"/>
            </p:cNvSpPr>
            <p:nvPr/>
          </p:nvSpPr>
          <p:spPr bwMode="auto">
            <a:xfrm>
              <a:off x="4800"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83" name="Text Box 25"/>
            <p:cNvSpPr txBox="1">
              <a:spLocks noChangeArrowheads="1"/>
            </p:cNvSpPr>
            <p:nvPr/>
          </p:nvSpPr>
          <p:spPr bwMode="auto">
            <a:xfrm>
              <a:off x="4800"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84" name="Text Box 26"/>
            <p:cNvSpPr txBox="1">
              <a:spLocks noChangeArrowheads="1"/>
            </p:cNvSpPr>
            <p:nvPr/>
          </p:nvSpPr>
          <p:spPr bwMode="auto">
            <a:xfrm>
              <a:off x="4416"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85" name="Text Box 27"/>
            <p:cNvSpPr txBox="1">
              <a:spLocks noChangeArrowheads="1"/>
            </p:cNvSpPr>
            <p:nvPr/>
          </p:nvSpPr>
          <p:spPr bwMode="auto">
            <a:xfrm>
              <a:off x="4608"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5" name="Group 28"/>
            <p:cNvGrpSpPr>
              <a:grpSpLocks/>
            </p:cNvGrpSpPr>
            <p:nvPr/>
          </p:nvGrpSpPr>
          <p:grpSpPr bwMode="auto">
            <a:xfrm>
              <a:off x="4416" y="1920"/>
              <a:ext cx="576" cy="576"/>
              <a:chOff x="912" y="2496"/>
              <a:chExt cx="576" cy="576"/>
            </a:xfrm>
          </p:grpSpPr>
          <p:sp>
            <p:nvSpPr>
              <p:cNvPr id="94289" name="Rectangle 29"/>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90" name="Line 30"/>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91" name="Line 31"/>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92" name="Line 32"/>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93" name="Line 33"/>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87" name="Rectangle 34"/>
            <p:cNvSpPr>
              <a:spLocks noChangeArrowheads="1"/>
            </p:cNvSpPr>
            <p:nvPr/>
          </p:nvSpPr>
          <p:spPr bwMode="auto">
            <a:xfrm>
              <a:off x="4608" y="2112"/>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88" name="Text Box 35"/>
            <p:cNvSpPr txBox="1">
              <a:spLocks noChangeArrowheads="1"/>
            </p:cNvSpPr>
            <p:nvPr/>
          </p:nvSpPr>
          <p:spPr bwMode="auto">
            <a:xfrm>
              <a:off x="4608"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grpSp>
      <p:sp>
        <p:nvSpPr>
          <p:cNvPr id="94217" name="Line 36"/>
          <p:cNvSpPr>
            <a:spLocks noChangeShapeType="1"/>
          </p:cNvSpPr>
          <p:nvPr/>
        </p:nvSpPr>
        <p:spPr bwMode="auto">
          <a:xfrm>
            <a:off x="7620000" y="2514600"/>
            <a:ext cx="0" cy="914400"/>
          </a:xfrm>
          <a:prstGeom prst="line">
            <a:avLst/>
          </a:prstGeom>
          <a:noFill/>
          <a:ln w="57150">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18" name="Text Box 37"/>
          <p:cNvSpPr txBox="1">
            <a:spLocks noChangeArrowheads="1"/>
          </p:cNvSpPr>
          <p:nvPr/>
        </p:nvSpPr>
        <p:spPr bwMode="auto">
          <a:xfrm>
            <a:off x="7696200" y="2514600"/>
            <a:ext cx="409575" cy="701675"/>
          </a:xfrm>
          <a:prstGeom prst="rect">
            <a:avLst/>
          </a:prstGeom>
          <a:noFill/>
          <a:ln w="9525">
            <a:noFill/>
            <a:miter lim="800000"/>
            <a:headEnd/>
            <a:tailEnd/>
          </a:ln>
        </p:spPr>
        <p:txBody>
          <a:bodyPr wrap="none">
            <a:prstTxWarp prst="textNoShape">
              <a:avLst/>
            </a:prstTxWarp>
            <a:spAutoFit/>
          </a:bodyPr>
          <a:lstStyle/>
          <a:p>
            <a:pPr algn="ctr"/>
            <a:r>
              <a:rPr lang="fr-CA" sz="4000">
                <a:solidFill>
                  <a:srgbClr val="800000"/>
                </a:solidFill>
                <a:latin typeface="Times New Roman" charset="0"/>
                <a:ea typeface="굴림" charset="-127"/>
                <a:cs typeface="굴림" charset="-127"/>
              </a:rPr>
              <a:t>?</a:t>
            </a:r>
          </a:p>
        </p:txBody>
      </p:sp>
      <p:grpSp>
        <p:nvGrpSpPr>
          <p:cNvPr id="6" name="Group 38"/>
          <p:cNvGrpSpPr>
            <a:grpSpLocks/>
          </p:cNvGrpSpPr>
          <p:nvPr/>
        </p:nvGrpSpPr>
        <p:grpSpPr bwMode="auto">
          <a:xfrm>
            <a:off x="1219200" y="3962400"/>
            <a:ext cx="914400" cy="946150"/>
            <a:chOff x="912" y="2496"/>
            <a:chExt cx="576" cy="596"/>
          </a:xfrm>
        </p:grpSpPr>
        <p:sp>
          <p:nvSpPr>
            <p:cNvPr id="94264" name="Text Box 39"/>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65" name="Text Box 40"/>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66" name="Text Box 41"/>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67" name="Text Box 42"/>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68" name="Text Box 43"/>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69" name="Text Box 44"/>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70" name="Text Box 45"/>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7" name="Group 46"/>
            <p:cNvGrpSpPr>
              <a:grpSpLocks/>
            </p:cNvGrpSpPr>
            <p:nvPr/>
          </p:nvGrpSpPr>
          <p:grpSpPr bwMode="auto">
            <a:xfrm>
              <a:off x="912" y="2496"/>
              <a:ext cx="576" cy="576"/>
              <a:chOff x="912" y="2496"/>
              <a:chExt cx="576" cy="576"/>
            </a:xfrm>
          </p:grpSpPr>
          <p:sp>
            <p:nvSpPr>
              <p:cNvPr id="94274" name="Rectangle 47"/>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75" name="Line 48"/>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76" name="Line 49"/>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77" name="Line 50"/>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78" name="Line 51"/>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72" name="Rectangle 52"/>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73" name="Text Box 53"/>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sp>
        <p:nvSpPr>
          <p:cNvPr id="94220" name="Line 54"/>
          <p:cNvSpPr>
            <a:spLocks noChangeShapeType="1"/>
          </p:cNvSpPr>
          <p:nvPr/>
        </p:nvSpPr>
        <p:spPr bwMode="auto">
          <a:xfrm>
            <a:off x="2133600" y="4419600"/>
            <a:ext cx="1143000" cy="0"/>
          </a:xfrm>
          <a:prstGeom prst="line">
            <a:avLst/>
          </a:prstGeom>
          <a:noFill/>
          <a:ln w="9525">
            <a:solidFill>
              <a:srgbClr val="800000"/>
            </a:solidFill>
            <a:round/>
            <a:headEnd/>
            <a:tailEnd type="triangle" w="med" len="med"/>
          </a:ln>
        </p:spPr>
        <p:txBody>
          <a:bodyPr wrap="none" anchor="ctr">
            <a:prstTxWarp prst="textNoShape">
              <a:avLst/>
            </a:prstTxWarp>
          </a:bodyPr>
          <a:lstStyle/>
          <a:p>
            <a:endParaRPr lang="fr-CA"/>
          </a:p>
        </p:txBody>
      </p:sp>
      <p:grpSp>
        <p:nvGrpSpPr>
          <p:cNvPr id="8" name="Group 55"/>
          <p:cNvGrpSpPr>
            <a:grpSpLocks/>
          </p:cNvGrpSpPr>
          <p:nvPr/>
        </p:nvGrpSpPr>
        <p:grpSpPr bwMode="auto">
          <a:xfrm>
            <a:off x="3276600" y="3962400"/>
            <a:ext cx="914400" cy="946150"/>
            <a:chOff x="1824" y="2496"/>
            <a:chExt cx="576" cy="596"/>
          </a:xfrm>
        </p:grpSpPr>
        <p:sp>
          <p:nvSpPr>
            <p:cNvPr id="94249" name="Text Box 56"/>
            <p:cNvSpPr txBox="1">
              <a:spLocks noChangeArrowheads="1"/>
            </p:cNvSpPr>
            <p:nvPr/>
          </p:nvSpPr>
          <p:spPr bwMode="auto">
            <a:xfrm>
              <a:off x="182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50" name="Text Box 57"/>
            <p:cNvSpPr txBox="1">
              <a:spLocks noChangeArrowheads="1"/>
            </p:cNvSpPr>
            <p:nvPr/>
          </p:nvSpPr>
          <p:spPr bwMode="auto">
            <a:xfrm>
              <a:off x="182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51" name="Text Box 58"/>
            <p:cNvSpPr txBox="1">
              <a:spLocks noChangeArrowheads="1"/>
            </p:cNvSpPr>
            <p:nvPr/>
          </p:nvSpPr>
          <p:spPr bwMode="auto">
            <a:xfrm>
              <a:off x="2208"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52" name="Text Box 59"/>
            <p:cNvSpPr txBox="1">
              <a:spLocks noChangeArrowheads="1"/>
            </p:cNvSpPr>
            <p:nvPr/>
          </p:nvSpPr>
          <p:spPr bwMode="auto">
            <a:xfrm>
              <a:off x="2208"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53" name="Text Box 60"/>
            <p:cNvSpPr txBox="1">
              <a:spLocks noChangeArrowheads="1"/>
            </p:cNvSpPr>
            <p:nvPr/>
          </p:nvSpPr>
          <p:spPr bwMode="auto">
            <a:xfrm>
              <a:off x="2208"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54" name="Text Box 61"/>
            <p:cNvSpPr txBox="1">
              <a:spLocks noChangeArrowheads="1"/>
            </p:cNvSpPr>
            <p:nvPr/>
          </p:nvSpPr>
          <p:spPr bwMode="auto">
            <a:xfrm>
              <a:off x="1824"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55" name="Text Box 62"/>
            <p:cNvSpPr txBox="1">
              <a:spLocks noChangeArrowheads="1"/>
            </p:cNvSpPr>
            <p:nvPr/>
          </p:nvSpPr>
          <p:spPr bwMode="auto">
            <a:xfrm>
              <a:off x="201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9" name="Group 63"/>
            <p:cNvGrpSpPr>
              <a:grpSpLocks/>
            </p:cNvGrpSpPr>
            <p:nvPr/>
          </p:nvGrpSpPr>
          <p:grpSpPr bwMode="auto">
            <a:xfrm>
              <a:off x="1824" y="2496"/>
              <a:ext cx="576" cy="576"/>
              <a:chOff x="912" y="2496"/>
              <a:chExt cx="576" cy="576"/>
            </a:xfrm>
          </p:grpSpPr>
          <p:sp>
            <p:nvSpPr>
              <p:cNvPr id="94259" name="Rectangle 64"/>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60" name="Line 65"/>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61" name="Line 66"/>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62" name="Line 67"/>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63" name="Line 68"/>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57" name="Rectangle 69"/>
            <p:cNvSpPr>
              <a:spLocks noChangeArrowheads="1"/>
            </p:cNvSpPr>
            <p:nvPr/>
          </p:nvSpPr>
          <p:spPr bwMode="auto">
            <a:xfrm>
              <a:off x="2016" y="2688"/>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58" name="Text Box 70"/>
            <p:cNvSpPr txBox="1">
              <a:spLocks noChangeArrowheads="1"/>
            </p:cNvSpPr>
            <p:nvPr/>
          </p:nvSpPr>
          <p:spPr bwMode="auto">
            <a:xfrm>
              <a:off x="201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sp>
        <p:nvSpPr>
          <p:cNvPr id="94222" name="Line 71"/>
          <p:cNvSpPr>
            <a:spLocks noChangeShapeType="1"/>
          </p:cNvSpPr>
          <p:nvPr/>
        </p:nvSpPr>
        <p:spPr bwMode="auto">
          <a:xfrm>
            <a:off x="2133600" y="4876800"/>
            <a:ext cx="533400" cy="533400"/>
          </a:xfrm>
          <a:prstGeom prst="line">
            <a:avLst/>
          </a:prstGeom>
          <a:noFill/>
          <a:ln w="9525">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23" name="Line 72"/>
          <p:cNvSpPr>
            <a:spLocks noChangeShapeType="1"/>
          </p:cNvSpPr>
          <p:nvPr/>
        </p:nvSpPr>
        <p:spPr bwMode="auto">
          <a:xfrm flipH="1">
            <a:off x="838200" y="4876800"/>
            <a:ext cx="381000" cy="533400"/>
          </a:xfrm>
          <a:prstGeom prst="line">
            <a:avLst/>
          </a:prstGeom>
          <a:noFill/>
          <a:ln w="9525">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24" name="Text Box 73"/>
          <p:cNvSpPr txBox="1">
            <a:spLocks noChangeArrowheads="1"/>
          </p:cNvSpPr>
          <p:nvPr/>
        </p:nvSpPr>
        <p:spPr bwMode="auto">
          <a:xfrm>
            <a:off x="1279525" y="4775200"/>
            <a:ext cx="946150" cy="823913"/>
          </a:xfrm>
          <a:prstGeom prst="rect">
            <a:avLst/>
          </a:prstGeom>
          <a:noFill/>
          <a:ln w="9525">
            <a:noFill/>
            <a:miter lim="800000"/>
            <a:headEnd/>
            <a:tailEnd/>
          </a:ln>
        </p:spPr>
        <p:txBody>
          <a:bodyPr wrap="none">
            <a:prstTxWarp prst="textNoShape">
              <a:avLst/>
            </a:prstTxWarp>
            <a:spAutoFit/>
          </a:bodyPr>
          <a:lstStyle/>
          <a:p>
            <a:pPr algn="ctr"/>
            <a:r>
              <a:rPr lang="fr-CA" sz="4800">
                <a:solidFill>
                  <a:srgbClr val="800000"/>
                </a:solidFill>
                <a:latin typeface="Times New Roman" charset="0"/>
                <a:ea typeface="굴림" charset="-127"/>
                <a:cs typeface="굴림" charset="-127"/>
              </a:rPr>
              <a:t>. . .</a:t>
            </a:r>
          </a:p>
        </p:txBody>
      </p:sp>
      <p:sp>
        <p:nvSpPr>
          <p:cNvPr id="94225" name="Text Box 74"/>
          <p:cNvSpPr txBox="1">
            <a:spLocks noChangeArrowheads="1"/>
          </p:cNvSpPr>
          <p:nvPr/>
        </p:nvSpPr>
        <p:spPr bwMode="auto">
          <a:xfrm>
            <a:off x="4343400" y="3810000"/>
            <a:ext cx="946150" cy="823913"/>
          </a:xfrm>
          <a:prstGeom prst="rect">
            <a:avLst/>
          </a:prstGeom>
          <a:noFill/>
          <a:ln w="9525">
            <a:noFill/>
            <a:miter lim="800000"/>
            <a:headEnd/>
            <a:tailEnd/>
          </a:ln>
        </p:spPr>
        <p:txBody>
          <a:bodyPr wrap="none">
            <a:prstTxWarp prst="textNoShape">
              <a:avLst/>
            </a:prstTxWarp>
            <a:spAutoFit/>
          </a:bodyPr>
          <a:lstStyle/>
          <a:p>
            <a:pPr algn="ctr"/>
            <a:r>
              <a:rPr lang="fr-CA" sz="4800">
                <a:solidFill>
                  <a:srgbClr val="800000"/>
                </a:solidFill>
                <a:latin typeface="Times New Roman" charset="0"/>
                <a:ea typeface="굴림" charset="-127"/>
                <a:cs typeface="굴림" charset="-127"/>
              </a:rPr>
              <a:t>. . .</a:t>
            </a:r>
          </a:p>
        </p:txBody>
      </p:sp>
      <p:sp>
        <p:nvSpPr>
          <p:cNvPr id="94226" name="Text Box 75"/>
          <p:cNvSpPr txBox="1">
            <a:spLocks noChangeArrowheads="1"/>
          </p:cNvSpPr>
          <p:nvPr/>
        </p:nvSpPr>
        <p:spPr bwMode="auto">
          <a:xfrm>
            <a:off x="2314575" y="4114800"/>
            <a:ext cx="601663"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Nord</a:t>
            </a:r>
          </a:p>
        </p:txBody>
      </p:sp>
      <p:sp>
        <p:nvSpPr>
          <p:cNvPr id="94227" name="Line 76"/>
          <p:cNvSpPr>
            <a:spLocks noChangeShapeType="1"/>
          </p:cNvSpPr>
          <p:nvPr/>
        </p:nvSpPr>
        <p:spPr bwMode="auto">
          <a:xfrm flipH="1">
            <a:off x="2133600" y="4648200"/>
            <a:ext cx="1143000" cy="0"/>
          </a:xfrm>
          <a:prstGeom prst="line">
            <a:avLst/>
          </a:prstGeom>
          <a:noFill/>
          <a:ln w="9525">
            <a:solidFill>
              <a:srgbClr val="800000"/>
            </a:solidFill>
            <a:round/>
            <a:headEnd/>
            <a:tailEnd type="triangle" w="med" len="med"/>
          </a:ln>
        </p:spPr>
        <p:txBody>
          <a:bodyPr wrap="none" anchor="ctr">
            <a:prstTxWarp prst="textNoShape">
              <a:avLst/>
            </a:prstTxWarp>
          </a:bodyPr>
          <a:lstStyle/>
          <a:p>
            <a:endParaRPr lang="fr-CA"/>
          </a:p>
        </p:txBody>
      </p:sp>
      <p:sp>
        <p:nvSpPr>
          <p:cNvPr id="94228" name="Text Box 77"/>
          <p:cNvSpPr txBox="1">
            <a:spLocks noChangeArrowheads="1"/>
          </p:cNvSpPr>
          <p:nvPr/>
        </p:nvSpPr>
        <p:spPr bwMode="auto">
          <a:xfrm>
            <a:off x="5257800" y="5105400"/>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29" name="Text Box 78"/>
          <p:cNvSpPr txBox="1">
            <a:spLocks noChangeArrowheads="1"/>
          </p:cNvSpPr>
          <p:nvPr/>
        </p:nvSpPr>
        <p:spPr bwMode="auto">
          <a:xfrm>
            <a:off x="5257800" y="4800600"/>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30" name="Text Box 79"/>
          <p:cNvSpPr txBox="1">
            <a:spLocks noChangeArrowheads="1"/>
          </p:cNvSpPr>
          <p:nvPr/>
        </p:nvSpPr>
        <p:spPr bwMode="auto">
          <a:xfrm>
            <a:off x="5867400" y="4800600"/>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31" name="Text Box 80"/>
          <p:cNvSpPr txBox="1">
            <a:spLocks noChangeArrowheads="1"/>
          </p:cNvSpPr>
          <p:nvPr/>
        </p:nvSpPr>
        <p:spPr bwMode="auto">
          <a:xfrm>
            <a:off x="5562600" y="5105400"/>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32" name="Text Box 81"/>
          <p:cNvSpPr txBox="1">
            <a:spLocks noChangeArrowheads="1"/>
          </p:cNvSpPr>
          <p:nvPr/>
        </p:nvSpPr>
        <p:spPr bwMode="auto">
          <a:xfrm>
            <a:off x="5867400" y="5410200"/>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33" name="Text Box 82"/>
          <p:cNvSpPr txBox="1">
            <a:spLocks noChangeArrowheads="1"/>
          </p:cNvSpPr>
          <p:nvPr/>
        </p:nvSpPr>
        <p:spPr bwMode="auto">
          <a:xfrm>
            <a:off x="5257800" y="5410200"/>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34" name="Text Box 83"/>
          <p:cNvSpPr txBox="1">
            <a:spLocks noChangeArrowheads="1"/>
          </p:cNvSpPr>
          <p:nvPr/>
        </p:nvSpPr>
        <p:spPr bwMode="auto">
          <a:xfrm>
            <a:off x="5562600" y="5410200"/>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10" name="Group 84"/>
          <p:cNvGrpSpPr>
            <a:grpSpLocks/>
          </p:cNvGrpSpPr>
          <p:nvPr/>
        </p:nvGrpSpPr>
        <p:grpSpPr bwMode="auto">
          <a:xfrm>
            <a:off x="5257800" y="4800600"/>
            <a:ext cx="914400" cy="914400"/>
            <a:chOff x="912" y="2496"/>
            <a:chExt cx="576" cy="576"/>
          </a:xfrm>
        </p:grpSpPr>
        <p:sp>
          <p:nvSpPr>
            <p:cNvPr id="94244" name="Rectangle 85"/>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45" name="Line 86"/>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46" name="Line 87"/>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47" name="Line 88"/>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48" name="Line 89"/>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36" name="Rectangle 90"/>
          <p:cNvSpPr>
            <a:spLocks noChangeArrowheads="1"/>
          </p:cNvSpPr>
          <p:nvPr/>
        </p:nvSpPr>
        <p:spPr bwMode="auto">
          <a:xfrm>
            <a:off x="5867400" y="5105400"/>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37" name="Text Box 91"/>
          <p:cNvSpPr txBox="1">
            <a:spLocks noChangeArrowheads="1"/>
          </p:cNvSpPr>
          <p:nvPr/>
        </p:nvSpPr>
        <p:spPr bwMode="auto">
          <a:xfrm>
            <a:off x="5562600" y="4800600"/>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94238" name="Line 92"/>
          <p:cNvSpPr>
            <a:spLocks noChangeShapeType="1"/>
          </p:cNvSpPr>
          <p:nvPr/>
        </p:nvSpPr>
        <p:spPr bwMode="auto">
          <a:xfrm>
            <a:off x="4191000" y="4648200"/>
            <a:ext cx="1066800" cy="457200"/>
          </a:xfrm>
          <a:prstGeom prst="line">
            <a:avLst/>
          </a:prstGeom>
          <a:noFill/>
          <a:ln w="9525">
            <a:solidFill>
              <a:srgbClr val="800000"/>
            </a:solidFill>
            <a:round/>
            <a:headEnd/>
            <a:tailEnd type="triangle" w="med" len="med"/>
          </a:ln>
        </p:spPr>
        <p:txBody>
          <a:bodyPr wrap="none" anchor="ctr">
            <a:prstTxWarp prst="textNoShape">
              <a:avLst/>
            </a:prstTxWarp>
          </a:bodyPr>
          <a:lstStyle/>
          <a:p>
            <a:endParaRPr lang="fr-CA"/>
          </a:p>
        </p:txBody>
      </p:sp>
      <p:sp>
        <p:nvSpPr>
          <p:cNvPr id="94239" name="Line 93"/>
          <p:cNvSpPr>
            <a:spLocks noChangeShapeType="1"/>
          </p:cNvSpPr>
          <p:nvPr/>
        </p:nvSpPr>
        <p:spPr bwMode="auto">
          <a:xfrm flipV="1">
            <a:off x="4191000" y="3886200"/>
            <a:ext cx="1219200" cy="228600"/>
          </a:xfrm>
          <a:prstGeom prst="line">
            <a:avLst/>
          </a:prstGeom>
          <a:noFill/>
          <a:ln w="9525">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40" name="Line 94"/>
          <p:cNvSpPr>
            <a:spLocks noChangeShapeType="1"/>
          </p:cNvSpPr>
          <p:nvPr/>
        </p:nvSpPr>
        <p:spPr bwMode="auto">
          <a:xfrm>
            <a:off x="4191000" y="4876800"/>
            <a:ext cx="1066800" cy="457200"/>
          </a:xfrm>
          <a:prstGeom prst="line">
            <a:avLst/>
          </a:prstGeom>
          <a:noFill/>
          <a:ln w="9525">
            <a:solidFill>
              <a:srgbClr val="800000"/>
            </a:solidFill>
            <a:round/>
            <a:headEnd type="triangle" w="med" len="med"/>
            <a:tailEnd/>
          </a:ln>
        </p:spPr>
        <p:txBody>
          <a:bodyPr wrap="none" anchor="ctr">
            <a:prstTxWarp prst="textNoShape">
              <a:avLst/>
            </a:prstTxWarp>
          </a:bodyPr>
          <a:lstStyle/>
          <a:p>
            <a:endParaRPr lang="fr-CA"/>
          </a:p>
        </p:txBody>
      </p:sp>
      <p:sp>
        <p:nvSpPr>
          <p:cNvPr id="94241" name="Text Box 95"/>
          <p:cNvSpPr txBox="1">
            <a:spLocks noChangeArrowheads="1"/>
          </p:cNvSpPr>
          <p:nvPr/>
        </p:nvSpPr>
        <p:spPr bwMode="auto">
          <a:xfrm>
            <a:off x="4525963" y="4495800"/>
            <a:ext cx="44450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Est</a:t>
            </a:r>
          </a:p>
        </p:txBody>
      </p:sp>
      <p:sp>
        <p:nvSpPr>
          <p:cNvPr id="94242" name="Text Box 96"/>
          <p:cNvSpPr txBox="1">
            <a:spLocks noChangeArrowheads="1"/>
          </p:cNvSpPr>
          <p:nvPr/>
        </p:nvSpPr>
        <p:spPr bwMode="auto">
          <a:xfrm>
            <a:off x="4191000" y="5029200"/>
            <a:ext cx="658813"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Ouest</a:t>
            </a:r>
          </a:p>
        </p:txBody>
      </p:sp>
      <p:sp>
        <p:nvSpPr>
          <p:cNvPr id="94243" name="Text Box 97"/>
          <p:cNvSpPr txBox="1">
            <a:spLocks noChangeArrowheads="1"/>
          </p:cNvSpPr>
          <p:nvPr/>
        </p:nvSpPr>
        <p:spPr bwMode="auto">
          <a:xfrm>
            <a:off x="2413000" y="4572000"/>
            <a:ext cx="500063"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Sud</a:t>
            </a:r>
          </a:p>
        </p:txBody>
      </p:sp>
      <p:sp>
        <p:nvSpPr>
          <p:cNvPr id="101" name="Espace réservé de la date 100"/>
          <p:cNvSpPr>
            <a:spLocks noGrp="1"/>
          </p:cNvSpPr>
          <p:nvPr>
            <p:ph type="dt" sz="half" idx="10"/>
          </p:nvPr>
        </p:nvSpPr>
        <p:spPr/>
        <p:txBody>
          <a:bodyPr/>
          <a:lstStyle/>
          <a:p>
            <a:r>
              <a:rPr lang="fr-CA" smtClean="0"/>
              <a:t>IFT615 - Été 2011</a:t>
            </a:r>
            <a:endParaRPr lang="fr-CA"/>
          </a:p>
        </p:txBody>
      </p:sp>
      <p:sp>
        <p:nvSpPr>
          <p:cNvPr id="102" name="Espace réservé du numéro de diapositive 101"/>
          <p:cNvSpPr>
            <a:spLocks noGrp="1"/>
          </p:cNvSpPr>
          <p:nvPr>
            <p:ph type="sldNum" sz="quarter" idx="12"/>
          </p:nvPr>
        </p:nvSpPr>
        <p:spPr/>
        <p:txBody>
          <a:bodyPr/>
          <a:lstStyle/>
          <a:p>
            <a:fld id="{6955B7EA-E0F1-9E45-AF6A-7A9BD82D9F1F}" type="slidenum">
              <a:rPr lang="fr-CA" smtClean="0"/>
              <a:pPr/>
              <a:t>39</a:t>
            </a:fld>
            <a:endParaRPr lang="fr-CA"/>
          </a:p>
        </p:txBody>
      </p:sp>
      <p:sp>
        <p:nvSpPr>
          <p:cNvPr id="103" name="Espace réservé du pied de page 102"/>
          <p:cNvSpPr>
            <a:spLocks noGrp="1"/>
          </p:cNvSpPr>
          <p:nvPr>
            <p:ph type="ftr" sz="quarter" idx="11"/>
          </p:nvPr>
        </p:nvSpPr>
        <p:spPr/>
        <p:txBody>
          <a:bodyPr/>
          <a:lstStyle/>
          <a:p>
            <a:r>
              <a:rPr lang="fr-FR" smtClean="0"/>
              <a:t>© Éric Beaudry et Froduald Kabanza</a:t>
            </a:r>
            <a:endParaRPr lang="fr-CA"/>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CA" dirty="0" smtClean="0"/>
              <a:t>Exemple : trouver chemin dans ville</a:t>
            </a:r>
            <a:endParaRPr lang="fr-CA" dirty="0"/>
          </a:p>
        </p:txBody>
      </p:sp>
      <p:sp>
        <p:nvSpPr>
          <p:cNvPr id="35" name="Line 3"/>
          <p:cNvSpPr>
            <a:spLocks noChangeShapeType="1"/>
          </p:cNvSpPr>
          <p:nvPr/>
        </p:nvSpPr>
        <p:spPr bwMode="auto">
          <a:xfrm>
            <a:off x="1981200" y="2311392"/>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36" name="Line 4"/>
          <p:cNvSpPr>
            <a:spLocks noChangeShapeType="1"/>
          </p:cNvSpPr>
          <p:nvPr/>
        </p:nvSpPr>
        <p:spPr bwMode="auto">
          <a:xfrm>
            <a:off x="2667000" y="2311392"/>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37" name="Line 5"/>
          <p:cNvSpPr>
            <a:spLocks noChangeShapeType="1"/>
          </p:cNvSpPr>
          <p:nvPr/>
        </p:nvSpPr>
        <p:spPr bwMode="auto">
          <a:xfrm>
            <a:off x="3352800" y="2311392"/>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38" name="Line 6"/>
          <p:cNvSpPr>
            <a:spLocks noChangeShapeType="1"/>
          </p:cNvSpPr>
          <p:nvPr/>
        </p:nvSpPr>
        <p:spPr bwMode="auto">
          <a:xfrm>
            <a:off x="4038600" y="2311392"/>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39" name="Line 7"/>
          <p:cNvSpPr>
            <a:spLocks noChangeShapeType="1"/>
          </p:cNvSpPr>
          <p:nvPr/>
        </p:nvSpPr>
        <p:spPr bwMode="auto">
          <a:xfrm>
            <a:off x="4724400" y="2311392"/>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40" name="Line 8"/>
          <p:cNvSpPr>
            <a:spLocks noChangeShapeType="1"/>
          </p:cNvSpPr>
          <p:nvPr/>
        </p:nvSpPr>
        <p:spPr bwMode="auto">
          <a:xfrm>
            <a:off x="5410200" y="2311392"/>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41" name="Line 9"/>
          <p:cNvSpPr>
            <a:spLocks noChangeShapeType="1"/>
          </p:cNvSpPr>
          <p:nvPr/>
        </p:nvSpPr>
        <p:spPr bwMode="auto">
          <a:xfrm>
            <a:off x="6096000" y="2311392"/>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42" name="Line 10"/>
          <p:cNvSpPr>
            <a:spLocks noChangeShapeType="1"/>
          </p:cNvSpPr>
          <p:nvPr/>
        </p:nvSpPr>
        <p:spPr bwMode="auto">
          <a:xfrm>
            <a:off x="6781800" y="2311392"/>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43" name="Line 11"/>
          <p:cNvSpPr>
            <a:spLocks noChangeShapeType="1"/>
          </p:cNvSpPr>
          <p:nvPr/>
        </p:nvSpPr>
        <p:spPr bwMode="auto">
          <a:xfrm>
            <a:off x="7467600" y="2311392"/>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44" name="Line 12"/>
          <p:cNvSpPr>
            <a:spLocks noChangeShapeType="1"/>
          </p:cNvSpPr>
          <p:nvPr/>
        </p:nvSpPr>
        <p:spPr bwMode="auto">
          <a:xfrm>
            <a:off x="1524000" y="3149592"/>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45" name="Line 13"/>
          <p:cNvSpPr>
            <a:spLocks noChangeShapeType="1"/>
          </p:cNvSpPr>
          <p:nvPr/>
        </p:nvSpPr>
        <p:spPr bwMode="auto">
          <a:xfrm>
            <a:off x="1524000" y="3835392"/>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46" name="Line 14"/>
          <p:cNvSpPr>
            <a:spLocks noChangeShapeType="1"/>
          </p:cNvSpPr>
          <p:nvPr/>
        </p:nvSpPr>
        <p:spPr bwMode="auto">
          <a:xfrm>
            <a:off x="1600200" y="4521192"/>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47" name="Text Box 15"/>
          <p:cNvSpPr txBox="1">
            <a:spLocks noChangeArrowheads="1"/>
          </p:cNvSpPr>
          <p:nvPr/>
        </p:nvSpPr>
        <p:spPr bwMode="auto">
          <a:xfrm>
            <a:off x="782638" y="2920992"/>
            <a:ext cx="830262"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52</a:t>
            </a:r>
            <a:r>
              <a:rPr lang="en-US" baseline="30000">
                <a:latin typeface="Times New Roman" charset="0"/>
              </a:rPr>
              <a:t>e</a:t>
            </a:r>
            <a:r>
              <a:rPr lang="en-US">
                <a:latin typeface="Times New Roman" charset="0"/>
              </a:rPr>
              <a:t> rue</a:t>
            </a:r>
          </a:p>
        </p:txBody>
      </p:sp>
      <p:sp>
        <p:nvSpPr>
          <p:cNvPr id="48" name="Text Box 16"/>
          <p:cNvSpPr txBox="1">
            <a:spLocks noChangeArrowheads="1"/>
          </p:cNvSpPr>
          <p:nvPr/>
        </p:nvSpPr>
        <p:spPr bwMode="auto">
          <a:xfrm>
            <a:off x="733425" y="3606792"/>
            <a:ext cx="830263"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51</a:t>
            </a:r>
            <a:r>
              <a:rPr lang="en-US" baseline="30000">
                <a:latin typeface="Times New Roman" charset="0"/>
              </a:rPr>
              <a:t>e</a:t>
            </a:r>
            <a:r>
              <a:rPr lang="en-US">
                <a:latin typeface="Times New Roman" charset="0"/>
              </a:rPr>
              <a:t> rue</a:t>
            </a:r>
          </a:p>
        </p:txBody>
      </p:sp>
      <p:sp>
        <p:nvSpPr>
          <p:cNvPr id="49" name="Text Box 17"/>
          <p:cNvSpPr txBox="1">
            <a:spLocks noChangeArrowheads="1"/>
          </p:cNvSpPr>
          <p:nvPr/>
        </p:nvSpPr>
        <p:spPr bwMode="auto">
          <a:xfrm>
            <a:off x="809625" y="4292592"/>
            <a:ext cx="830263"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50</a:t>
            </a:r>
            <a:r>
              <a:rPr lang="en-US" baseline="30000">
                <a:latin typeface="Times New Roman" charset="0"/>
              </a:rPr>
              <a:t>e</a:t>
            </a:r>
            <a:r>
              <a:rPr lang="en-US">
                <a:latin typeface="Times New Roman" charset="0"/>
              </a:rPr>
              <a:t> rue</a:t>
            </a:r>
          </a:p>
        </p:txBody>
      </p:sp>
      <p:sp>
        <p:nvSpPr>
          <p:cNvPr id="50" name="Text Box 18"/>
          <p:cNvSpPr txBox="1">
            <a:spLocks noChangeArrowheads="1"/>
          </p:cNvSpPr>
          <p:nvPr/>
        </p:nvSpPr>
        <p:spPr bwMode="auto">
          <a:xfrm rot="5400000">
            <a:off x="1758156" y="5179211"/>
            <a:ext cx="7826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10</a:t>
            </a:r>
            <a:r>
              <a:rPr lang="en-US" sz="1600" baseline="30000">
                <a:latin typeface="Times New Roman" charset="0"/>
              </a:rPr>
              <a:t>e</a:t>
            </a:r>
            <a:r>
              <a:rPr lang="en-US" sz="1600">
                <a:latin typeface="Times New Roman" charset="0"/>
              </a:rPr>
              <a:t> ave</a:t>
            </a:r>
          </a:p>
        </p:txBody>
      </p:sp>
      <p:sp>
        <p:nvSpPr>
          <p:cNvPr id="51" name="Text Box 19"/>
          <p:cNvSpPr txBox="1">
            <a:spLocks noChangeArrowheads="1"/>
          </p:cNvSpPr>
          <p:nvPr/>
        </p:nvSpPr>
        <p:spPr bwMode="auto">
          <a:xfrm rot="5400000">
            <a:off x="2570956" y="5204611"/>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9</a:t>
            </a:r>
            <a:r>
              <a:rPr lang="en-US" sz="1600" baseline="30000">
                <a:latin typeface="Times New Roman" charset="0"/>
              </a:rPr>
              <a:t>e</a:t>
            </a:r>
            <a:r>
              <a:rPr lang="en-US" sz="1600">
                <a:latin typeface="Times New Roman" charset="0"/>
              </a:rPr>
              <a:t> ave</a:t>
            </a:r>
          </a:p>
        </p:txBody>
      </p:sp>
      <p:sp>
        <p:nvSpPr>
          <p:cNvPr id="52" name="Text Box 20"/>
          <p:cNvSpPr txBox="1">
            <a:spLocks noChangeArrowheads="1"/>
          </p:cNvSpPr>
          <p:nvPr/>
        </p:nvSpPr>
        <p:spPr bwMode="auto">
          <a:xfrm rot="5400000">
            <a:off x="3282156" y="5255411"/>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8</a:t>
            </a:r>
            <a:r>
              <a:rPr lang="en-US" sz="1600" baseline="30000">
                <a:latin typeface="Times New Roman" charset="0"/>
              </a:rPr>
              <a:t>e</a:t>
            </a:r>
            <a:r>
              <a:rPr lang="en-US" sz="1600">
                <a:latin typeface="Times New Roman" charset="0"/>
              </a:rPr>
              <a:t> ave</a:t>
            </a:r>
          </a:p>
        </p:txBody>
      </p:sp>
      <p:sp>
        <p:nvSpPr>
          <p:cNvPr id="53" name="Text Box 21"/>
          <p:cNvSpPr txBox="1">
            <a:spLocks noChangeArrowheads="1"/>
          </p:cNvSpPr>
          <p:nvPr/>
        </p:nvSpPr>
        <p:spPr bwMode="auto">
          <a:xfrm rot="5400000">
            <a:off x="3790156" y="5280811"/>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7</a:t>
            </a:r>
            <a:r>
              <a:rPr lang="en-US" sz="1600" baseline="30000">
                <a:latin typeface="Times New Roman" charset="0"/>
              </a:rPr>
              <a:t>e</a:t>
            </a:r>
            <a:r>
              <a:rPr lang="en-US" sz="1600">
                <a:latin typeface="Times New Roman" charset="0"/>
              </a:rPr>
              <a:t> ave</a:t>
            </a:r>
          </a:p>
        </p:txBody>
      </p:sp>
      <p:sp>
        <p:nvSpPr>
          <p:cNvPr id="54" name="Text Box 22"/>
          <p:cNvSpPr txBox="1">
            <a:spLocks noChangeArrowheads="1"/>
          </p:cNvSpPr>
          <p:nvPr/>
        </p:nvSpPr>
        <p:spPr bwMode="auto">
          <a:xfrm rot="5400000">
            <a:off x="4552156" y="5280811"/>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6</a:t>
            </a:r>
            <a:r>
              <a:rPr lang="en-US" sz="1600" baseline="30000">
                <a:latin typeface="Times New Roman" charset="0"/>
              </a:rPr>
              <a:t>e</a:t>
            </a:r>
            <a:r>
              <a:rPr lang="en-US" sz="1600">
                <a:latin typeface="Times New Roman" charset="0"/>
              </a:rPr>
              <a:t> ave</a:t>
            </a:r>
          </a:p>
        </p:txBody>
      </p:sp>
      <p:sp>
        <p:nvSpPr>
          <p:cNvPr id="55" name="Text Box 23"/>
          <p:cNvSpPr txBox="1">
            <a:spLocks noChangeArrowheads="1"/>
          </p:cNvSpPr>
          <p:nvPr/>
        </p:nvSpPr>
        <p:spPr bwMode="auto">
          <a:xfrm rot="5400000">
            <a:off x="5237956" y="5280811"/>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5</a:t>
            </a:r>
            <a:r>
              <a:rPr lang="en-US" sz="1600" baseline="30000">
                <a:latin typeface="Times New Roman" charset="0"/>
              </a:rPr>
              <a:t>e</a:t>
            </a:r>
            <a:r>
              <a:rPr lang="en-US" sz="1600">
                <a:latin typeface="Times New Roman" charset="0"/>
              </a:rPr>
              <a:t> ave</a:t>
            </a:r>
          </a:p>
        </p:txBody>
      </p:sp>
      <p:sp>
        <p:nvSpPr>
          <p:cNvPr id="56" name="Text Box 24"/>
          <p:cNvSpPr txBox="1">
            <a:spLocks noChangeArrowheads="1"/>
          </p:cNvSpPr>
          <p:nvPr/>
        </p:nvSpPr>
        <p:spPr bwMode="auto">
          <a:xfrm rot="5400000">
            <a:off x="5923756" y="5280811"/>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4</a:t>
            </a:r>
            <a:r>
              <a:rPr lang="en-US" sz="1600" baseline="30000">
                <a:latin typeface="Times New Roman" charset="0"/>
              </a:rPr>
              <a:t>e</a:t>
            </a:r>
            <a:r>
              <a:rPr lang="en-US" sz="1600">
                <a:latin typeface="Times New Roman" charset="0"/>
              </a:rPr>
              <a:t> ave</a:t>
            </a:r>
          </a:p>
        </p:txBody>
      </p:sp>
      <p:sp>
        <p:nvSpPr>
          <p:cNvPr id="57" name="Text Box 25"/>
          <p:cNvSpPr txBox="1">
            <a:spLocks noChangeArrowheads="1"/>
          </p:cNvSpPr>
          <p:nvPr/>
        </p:nvSpPr>
        <p:spPr bwMode="auto">
          <a:xfrm rot="5400000">
            <a:off x="6607969" y="5279224"/>
            <a:ext cx="681037"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3</a:t>
            </a:r>
            <a:r>
              <a:rPr lang="en-US" sz="1600" baseline="30000">
                <a:latin typeface="Times New Roman" charset="0"/>
              </a:rPr>
              <a:t>e</a:t>
            </a:r>
            <a:r>
              <a:rPr lang="en-US" sz="1600">
                <a:latin typeface="Times New Roman" charset="0"/>
              </a:rPr>
              <a:t> ave</a:t>
            </a:r>
          </a:p>
        </p:txBody>
      </p:sp>
      <p:sp>
        <p:nvSpPr>
          <p:cNvPr id="58" name="Text Box 26"/>
          <p:cNvSpPr txBox="1">
            <a:spLocks noChangeArrowheads="1"/>
          </p:cNvSpPr>
          <p:nvPr/>
        </p:nvSpPr>
        <p:spPr bwMode="auto">
          <a:xfrm rot="5400000">
            <a:off x="7374731" y="5280811"/>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2</a:t>
            </a:r>
            <a:r>
              <a:rPr lang="en-US" sz="1600" baseline="30000">
                <a:latin typeface="Times New Roman" charset="0"/>
              </a:rPr>
              <a:t>e</a:t>
            </a:r>
            <a:r>
              <a:rPr lang="en-US" sz="1600">
                <a:latin typeface="Times New Roman" charset="0"/>
              </a:rPr>
              <a:t> ave</a:t>
            </a:r>
          </a:p>
        </p:txBody>
      </p:sp>
      <p:sp>
        <p:nvSpPr>
          <p:cNvPr id="59" name="Text Box 27"/>
          <p:cNvSpPr txBox="1">
            <a:spLocks noChangeArrowheads="1"/>
          </p:cNvSpPr>
          <p:nvPr/>
        </p:nvSpPr>
        <p:spPr bwMode="auto">
          <a:xfrm>
            <a:off x="2295525" y="4073517"/>
            <a:ext cx="354013" cy="457200"/>
          </a:xfrm>
          <a:prstGeom prst="rect">
            <a:avLst/>
          </a:prstGeom>
          <a:noFill/>
          <a:ln w="12700">
            <a:noFill/>
            <a:miter lim="800000"/>
            <a:headEnd/>
            <a:tailEnd/>
          </a:ln>
        </p:spPr>
        <p:txBody>
          <a:bodyPr wrap="none">
            <a:prstTxWarp prst="textNoShape">
              <a:avLst/>
            </a:prstTxWarp>
            <a:spAutoFit/>
          </a:bodyPr>
          <a:lstStyle/>
          <a:p>
            <a:pPr algn="ctr"/>
            <a:r>
              <a:rPr lang="en-US" sz="2400">
                <a:solidFill>
                  <a:srgbClr val="008000"/>
                </a:solidFill>
                <a:latin typeface="Times New Roman" charset="0"/>
              </a:rPr>
              <a:t>S</a:t>
            </a:r>
          </a:p>
        </p:txBody>
      </p:sp>
      <p:sp>
        <p:nvSpPr>
          <p:cNvPr id="60" name="Text Box 28"/>
          <p:cNvSpPr txBox="1">
            <a:spLocks noChangeArrowheads="1"/>
          </p:cNvSpPr>
          <p:nvPr/>
        </p:nvSpPr>
        <p:spPr bwMode="auto">
          <a:xfrm>
            <a:off x="6705600" y="3454392"/>
            <a:ext cx="457200" cy="457200"/>
          </a:xfrm>
          <a:prstGeom prst="rect">
            <a:avLst/>
          </a:prstGeom>
          <a:noFill/>
          <a:ln w="12700">
            <a:noFill/>
            <a:miter lim="800000"/>
            <a:headEnd/>
            <a:tailEnd/>
          </a:ln>
        </p:spPr>
        <p:txBody>
          <a:bodyPr>
            <a:prstTxWarp prst="textNoShape">
              <a:avLst/>
            </a:prstTxWarp>
            <a:spAutoFit/>
          </a:bodyPr>
          <a:lstStyle/>
          <a:p>
            <a:pPr algn="ctr"/>
            <a:r>
              <a:rPr lang="en-US" sz="2400">
                <a:solidFill>
                  <a:srgbClr val="FF0000"/>
                </a:solidFill>
                <a:latin typeface="Times New Roman" charset="0"/>
              </a:rPr>
              <a:t>G</a:t>
            </a:r>
          </a:p>
        </p:txBody>
      </p:sp>
      <p:sp>
        <p:nvSpPr>
          <p:cNvPr id="61" name="Line 29"/>
          <p:cNvSpPr>
            <a:spLocks noChangeShapeType="1"/>
          </p:cNvSpPr>
          <p:nvPr/>
        </p:nvSpPr>
        <p:spPr bwMode="auto">
          <a:xfrm>
            <a:off x="1524000" y="2539992"/>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62" name="Text Box 30"/>
          <p:cNvSpPr txBox="1">
            <a:spLocks noChangeArrowheads="1"/>
          </p:cNvSpPr>
          <p:nvPr/>
        </p:nvSpPr>
        <p:spPr bwMode="auto">
          <a:xfrm>
            <a:off x="754063" y="2311392"/>
            <a:ext cx="830262" cy="366713"/>
          </a:xfrm>
          <a:prstGeom prst="rect">
            <a:avLst/>
          </a:prstGeom>
          <a:noFill/>
          <a:ln w="12700">
            <a:noFill/>
            <a:miter lim="800000"/>
            <a:headEnd/>
            <a:tailEnd/>
          </a:ln>
        </p:spPr>
        <p:txBody>
          <a:bodyPr wrap="none">
            <a:prstTxWarp prst="textNoShape">
              <a:avLst/>
            </a:prstTxWarp>
            <a:spAutoFit/>
          </a:bodyPr>
          <a:lstStyle/>
          <a:p>
            <a:pPr algn="ctr"/>
            <a:r>
              <a:rPr lang="en-US" dirty="0">
                <a:latin typeface="Times New Roman" charset="0"/>
              </a:rPr>
              <a:t>53</a:t>
            </a:r>
            <a:r>
              <a:rPr lang="en-US" baseline="30000" dirty="0">
                <a:latin typeface="Times New Roman" charset="0"/>
              </a:rPr>
              <a:t>e</a:t>
            </a:r>
            <a:r>
              <a:rPr lang="en-US" dirty="0">
                <a:latin typeface="Times New Roman" charset="0"/>
              </a:rPr>
              <a:t> rue</a:t>
            </a:r>
          </a:p>
        </p:txBody>
      </p:sp>
      <p:sp>
        <p:nvSpPr>
          <p:cNvPr id="63" name="Text Box 32"/>
          <p:cNvSpPr txBox="1">
            <a:spLocks noChangeArrowheads="1"/>
          </p:cNvSpPr>
          <p:nvPr/>
        </p:nvSpPr>
        <p:spPr bwMode="auto">
          <a:xfrm>
            <a:off x="466725" y="1206492"/>
            <a:ext cx="8534400" cy="779463"/>
          </a:xfrm>
          <a:prstGeom prst="rect">
            <a:avLst/>
          </a:prstGeom>
          <a:noFill/>
          <a:ln w="25400">
            <a:noFill/>
            <a:miter lim="800000"/>
            <a:headEnd/>
            <a:tailEnd/>
          </a:ln>
        </p:spPr>
        <p:txBody>
          <a:bodyPr>
            <a:prstTxWarp prst="textNoShape">
              <a:avLst/>
            </a:prstTxWarp>
            <a:spAutoFit/>
          </a:bodyPr>
          <a:lstStyle/>
          <a:p>
            <a:pPr>
              <a:spcBef>
                <a:spcPct val="50000"/>
              </a:spcBef>
            </a:pPr>
            <a:r>
              <a:rPr lang="en-US" dirty="0" err="1">
                <a:solidFill>
                  <a:schemeClr val="tx2"/>
                </a:solidFill>
              </a:rPr>
              <a:t>Trouver</a:t>
            </a:r>
            <a:r>
              <a:rPr lang="en-US" dirty="0">
                <a:solidFill>
                  <a:schemeClr val="tx2"/>
                </a:solidFill>
              </a:rPr>
              <a:t> un </a:t>
            </a:r>
            <a:r>
              <a:rPr lang="en-US" dirty="0" err="1">
                <a:solidFill>
                  <a:schemeClr val="tx2"/>
                </a:solidFill>
              </a:rPr>
              <a:t>chemin</a:t>
            </a:r>
            <a:r>
              <a:rPr lang="en-US" dirty="0">
                <a:solidFill>
                  <a:schemeClr val="tx2"/>
                </a:solidFill>
              </a:rPr>
              <a:t> de la 9</a:t>
            </a:r>
            <a:r>
              <a:rPr lang="en-US" baseline="30000" dirty="0">
                <a:solidFill>
                  <a:schemeClr val="tx2"/>
                </a:solidFill>
              </a:rPr>
              <a:t>e </a:t>
            </a:r>
            <a:r>
              <a:rPr lang="en-US" dirty="0">
                <a:solidFill>
                  <a:schemeClr val="tx2"/>
                </a:solidFill>
              </a:rPr>
              <a:t> </a:t>
            </a:r>
            <a:r>
              <a:rPr lang="en-US" dirty="0" err="1">
                <a:solidFill>
                  <a:schemeClr val="tx2"/>
                </a:solidFill>
              </a:rPr>
              <a:t>ave</a:t>
            </a:r>
            <a:r>
              <a:rPr lang="en-US" dirty="0">
                <a:solidFill>
                  <a:schemeClr val="tx2"/>
                </a:solidFill>
              </a:rPr>
              <a:t> &amp; 50</a:t>
            </a:r>
            <a:r>
              <a:rPr lang="en-US" baseline="30000" dirty="0">
                <a:solidFill>
                  <a:schemeClr val="tx2"/>
                </a:solidFill>
              </a:rPr>
              <a:t>e</a:t>
            </a:r>
            <a:r>
              <a:rPr lang="en-US" dirty="0">
                <a:solidFill>
                  <a:schemeClr val="tx2"/>
                </a:solidFill>
              </a:rPr>
              <a:t> rue </a:t>
            </a:r>
            <a:r>
              <a:rPr lang="en-US" dirty="0" err="1">
                <a:solidFill>
                  <a:schemeClr val="tx2"/>
                </a:solidFill>
              </a:rPr>
              <a:t>à</a:t>
            </a:r>
            <a:r>
              <a:rPr lang="en-US" dirty="0">
                <a:solidFill>
                  <a:schemeClr val="tx2"/>
                </a:solidFill>
              </a:rPr>
              <a:t> la 3</a:t>
            </a:r>
            <a:r>
              <a:rPr lang="en-US" baseline="30000" dirty="0">
                <a:solidFill>
                  <a:schemeClr val="tx2"/>
                </a:solidFill>
              </a:rPr>
              <a:t>e</a:t>
            </a:r>
            <a:r>
              <a:rPr lang="en-US" dirty="0">
                <a:solidFill>
                  <a:schemeClr val="tx2"/>
                </a:solidFill>
              </a:rPr>
              <a:t> </a:t>
            </a:r>
            <a:r>
              <a:rPr lang="en-US" dirty="0" err="1">
                <a:solidFill>
                  <a:schemeClr val="tx2"/>
                </a:solidFill>
              </a:rPr>
              <a:t>ave</a:t>
            </a:r>
            <a:r>
              <a:rPr lang="en-US" dirty="0">
                <a:solidFill>
                  <a:schemeClr val="tx2"/>
                </a:solidFill>
              </a:rPr>
              <a:t> et 51</a:t>
            </a:r>
            <a:r>
              <a:rPr lang="en-US" baseline="30000" dirty="0">
                <a:solidFill>
                  <a:schemeClr val="tx2"/>
                </a:solidFill>
              </a:rPr>
              <a:t>e</a:t>
            </a:r>
            <a:r>
              <a:rPr lang="en-US" dirty="0">
                <a:solidFill>
                  <a:schemeClr val="tx2"/>
                </a:solidFill>
              </a:rPr>
              <a:t> rue</a:t>
            </a:r>
          </a:p>
          <a:p>
            <a:pPr>
              <a:spcBef>
                <a:spcPct val="50000"/>
              </a:spcBef>
            </a:pPr>
            <a:r>
              <a:rPr lang="en-CA" dirty="0">
                <a:solidFill>
                  <a:srgbClr val="FF9900"/>
                </a:solidFill>
              </a:rPr>
              <a:t>(</a:t>
            </a:r>
            <a:r>
              <a:rPr lang="en-CA" dirty="0" err="1">
                <a:solidFill>
                  <a:srgbClr val="FF9900"/>
                </a:solidFill>
              </a:rPr>
              <a:t>Exemple</a:t>
            </a:r>
            <a:r>
              <a:rPr lang="en-CA" dirty="0">
                <a:solidFill>
                  <a:srgbClr val="FF9900"/>
                </a:solidFill>
              </a:rPr>
              <a:t> de Henry </a:t>
            </a:r>
            <a:r>
              <a:rPr lang="en-CA" dirty="0" err="1">
                <a:solidFill>
                  <a:srgbClr val="FF9900"/>
                </a:solidFill>
              </a:rPr>
              <a:t>Kautz</a:t>
            </a:r>
            <a:r>
              <a:rPr lang="en-CA" dirty="0">
                <a:solidFill>
                  <a:srgbClr val="FF9900"/>
                </a:solidFill>
              </a:rPr>
              <a:t>, U. of Washington)</a:t>
            </a:r>
            <a:endParaRPr lang="en-US" dirty="0">
              <a:solidFill>
                <a:srgbClr val="FF9900"/>
              </a:solidFill>
            </a:endParaRPr>
          </a:p>
        </p:txBody>
      </p:sp>
      <p:sp>
        <p:nvSpPr>
          <p:cNvPr id="64" name="Espace réservé de la date 63"/>
          <p:cNvSpPr>
            <a:spLocks noGrp="1"/>
          </p:cNvSpPr>
          <p:nvPr>
            <p:ph type="dt" sz="half" idx="10"/>
          </p:nvPr>
        </p:nvSpPr>
        <p:spPr/>
        <p:txBody>
          <a:bodyPr/>
          <a:lstStyle/>
          <a:p>
            <a:r>
              <a:rPr lang="fr-CA" smtClean="0"/>
              <a:t>IFT615 - Été 2011</a:t>
            </a:r>
            <a:endParaRPr lang="fr-CA"/>
          </a:p>
        </p:txBody>
      </p:sp>
      <p:sp>
        <p:nvSpPr>
          <p:cNvPr id="65" name="Espace réservé du numéro de diapositive 64"/>
          <p:cNvSpPr>
            <a:spLocks noGrp="1"/>
          </p:cNvSpPr>
          <p:nvPr>
            <p:ph type="sldNum" sz="quarter" idx="12"/>
          </p:nvPr>
        </p:nvSpPr>
        <p:spPr/>
        <p:txBody>
          <a:bodyPr/>
          <a:lstStyle/>
          <a:p>
            <a:fld id="{6955B7EA-E0F1-9E45-AF6A-7A9BD82D9F1F}" type="slidenum">
              <a:rPr lang="fr-CA" smtClean="0"/>
              <a:pPr/>
              <a:t>4</a:t>
            </a:fld>
            <a:endParaRPr lang="fr-CA"/>
          </a:p>
        </p:txBody>
      </p:sp>
      <p:sp>
        <p:nvSpPr>
          <p:cNvPr id="66" name="Espace réservé du pied de page 65"/>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7" name="Rounded Rectangle 176"/>
          <p:cNvSpPr/>
          <p:nvPr/>
        </p:nvSpPr>
        <p:spPr>
          <a:xfrm>
            <a:off x="4483224" y="159798"/>
            <a:ext cx="1890944" cy="126950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CA"/>
          </a:p>
        </p:txBody>
      </p:sp>
      <p:sp>
        <p:nvSpPr>
          <p:cNvPr id="482" name="Title 481"/>
          <p:cNvSpPr>
            <a:spLocks noGrp="1"/>
          </p:cNvSpPr>
          <p:nvPr>
            <p:ph type="title"/>
          </p:nvPr>
        </p:nvSpPr>
        <p:spPr>
          <a:xfrm>
            <a:off x="-1" y="0"/>
            <a:ext cx="4385570" cy="1143000"/>
          </a:xfrm>
        </p:spPr>
        <p:txBody>
          <a:bodyPr>
            <a:normAutofit fontScale="90000"/>
          </a:bodyPr>
          <a:lstStyle/>
          <a:p>
            <a:pPr algn="l"/>
            <a:r>
              <a:rPr lang="fr-CA" dirty="0" err="1" smtClean="0"/>
              <a:t>Classical</a:t>
            </a:r>
            <a:r>
              <a:rPr lang="fr-CA" dirty="0" smtClean="0"/>
              <a:t> Planning (A*)</a:t>
            </a:r>
            <a:endParaRPr lang="fr-CA" dirty="0"/>
          </a:p>
        </p:txBody>
      </p:sp>
      <p:sp>
        <p:nvSpPr>
          <p:cNvPr id="4" name="Slide Number Placeholder 3"/>
          <p:cNvSpPr>
            <a:spLocks noGrp="1"/>
          </p:cNvSpPr>
          <p:nvPr>
            <p:ph type="sldNum" sz="quarter" idx="12"/>
          </p:nvPr>
        </p:nvSpPr>
        <p:spPr/>
        <p:txBody>
          <a:bodyPr/>
          <a:lstStyle/>
          <a:p>
            <a:fld id="{6955B7EA-E0F1-9E45-AF6A-7A9BD82D9F1F}" type="slidenum">
              <a:rPr lang="fr-CA" smtClean="0"/>
              <a:pPr/>
              <a:t>40</a:t>
            </a:fld>
            <a:endParaRPr lang="fr-CA"/>
          </a:p>
        </p:txBody>
      </p:sp>
      <p:sp>
        <p:nvSpPr>
          <p:cNvPr id="120" name="Rectangle 119"/>
          <p:cNvSpPr/>
          <p:nvPr/>
        </p:nvSpPr>
        <p:spPr>
          <a:xfrm>
            <a:off x="4580878" y="272913"/>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121" name="Straight Connector 120"/>
          <p:cNvCxnSpPr/>
          <p:nvPr/>
        </p:nvCxnSpPr>
        <p:spPr>
          <a:xfrm rot="5400000">
            <a:off x="5014915" y="655599"/>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4580879" y="758829"/>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6076695" y="758829"/>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 name="Group 123"/>
          <p:cNvGrpSpPr/>
          <p:nvPr/>
        </p:nvGrpSpPr>
        <p:grpSpPr>
          <a:xfrm>
            <a:off x="4917137" y="275715"/>
            <a:ext cx="178546" cy="485915"/>
            <a:chOff x="1855437" y="2281561"/>
            <a:chExt cx="399495" cy="1038688"/>
          </a:xfrm>
        </p:grpSpPr>
        <p:cxnSp>
          <p:nvCxnSpPr>
            <p:cNvPr id="125" name="Straight Connector 124"/>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7" name="Straight Connector 126"/>
          <p:cNvCxnSpPr/>
          <p:nvPr/>
        </p:nvCxnSpPr>
        <p:spPr>
          <a:xfrm>
            <a:off x="5328787" y="758829"/>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 name="Group 127"/>
          <p:cNvGrpSpPr/>
          <p:nvPr/>
        </p:nvGrpSpPr>
        <p:grpSpPr>
          <a:xfrm>
            <a:off x="5708201" y="272913"/>
            <a:ext cx="178546" cy="485915"/>
            <a:chOff x="3471177" y="2281561"/>
            <a:chExt cx="399495" cy="1038688"/>
          </a:xfrm>
        </p:grpSpPr>
        <p:cxnSp>
          <p:nvCxnSpPr>
            <p:cNvPr id="129" name="Straight Connector 128"/>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1" name="Oval 130"/>
          <p:cNvSpPr/>
          <p:nvPr/>
        </p:nvSpPr>
        <p:spPr>
          <a:xfrm>
            <a:off x="5814061" y="275352"/>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132" name="Oval 131"/>
          <p:cNvSpPr/>
          <p:nvPr/>
        </p:nvSpPr>
        <p:spPr>
          <a:xfrm>
            <a:off x="5382605" y="283268"/>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133" name="Oval 132"/>
          <p:cNvSpPr/>
          <p:nvPr/>
        </p:nvSpPr>
        <p:spPr>
          <a:xfrm>
            <a:off x="4598861" y="287227"/>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5" name="Group 162"/>
          <p:cNvGrpSpPr/>
          <p:nvPr/>
        </p:nvGrpSpPr>
        <p:grpSpPr>
          <a:xfrm>
            <a:off x="4669654" y="949526"/>
            <a:ext cx="272719" cy="257838"/>
            <a:chOff x="1513962" y="5391154"/>
            <a:chExt cx="941492" cy="755190"/>
          </a:xfrm>
        </p:grpSpPr>
        <p:sp>
          <p:nvSpPr>
            <p:cNvPr id="16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16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16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16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16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16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17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17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17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17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17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17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17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208" name="Rounded Rectangle 207"/>
          <p:cNvSpPr/>
          <p:nvPr/>
        </p:nvSpPr>
        <p:spPr>
          <a:xfrm>
            <a:off x="115394"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09" name="Rectangle 208"/>
          <p:cNvSpPr/>
          <p:nvPr/>
        </p:nvSpPr>
        <p:spPr>
          <a:xfrm>
            <a:off x="257438"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210" name="Straight Connector 209"/>
          <p:cNvCxnSpPr/>
          <p:nvPr/>
        </p:nvCxnSpPr>
        <p:spPr>
          <a:xfrm rot="5400000">
            <a:off x="691475"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257439"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1753255"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 name="Group 212"/>
          <p:cNvGrpSpPr/>
          <p:nvPr/>
        </p:nvGrpSpPr>
        <p:grpSpPr>
          <a:xfrm>
            <a:off x="593697" y="2459622"/>
            <a:ext cx="178546" cy="485915"/>
            <a:chOff x="1855437" y="2281561"/>
            <a:chExt cx="399495" cy="1038688"/>
          </a:xfrm>
        </p:grpSpPr>
        <p:cxnSp>
          <p:nvCxnSpPr>
            <p:cNvPr id="214" name="Straight Connector 213"/>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16" name="Straight Connector 215"/>
          <p:cNvCxnSpPr/>
          <p:nvPr/>
        </p:nvCxnSpPr>
        <p:spPr>
          <a:xfrm>
            <a:off x="1005347"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 name="Group 216"/>
          <p:cNvGrpSpPr/>
          <p:nvPr/>
        </p:nvGrpSpPr>
        <p:grpSpPr>
          <a:xfrm>
            <a:off x="1384761" y="2456820"/>
            <a:ext cx="178546" cy="485915"/>
            <a:chOff x="3471177" y="2281561"/>
            <a:chExt cx="399495" cy="1038688"/>
          </a:xfrm>
        </p:grpSpPr>
        <p:cxnSp>
          <p:nvCxnSpPr>
            <p:cNvPr id="218" name="Straight Connector 217"/>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20" name="Oval 219"/>
          <p:cNvSpPr/>
          <p:nvPr/>
        </p:nvSpPr>
        <p:spPr>
          <a:xfrm>
            <a:off x="1490621"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21" name="Oval 220"/>
          <p:cNvSpPr/>
          <p:nvPr/>
        </p:nvSpPr>
        <p:spPr>
          <a:xfrm>
            <a:off x="1059165"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22" name="Oval 221"/>
          <p:cNvSpPr/>
          <p:nvPr/>
        </p:nvSpPr>
        <p:spPr>
          <a:xfrm>
            <a:off x="275421"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8" name="Group 222"/>
          <p:cNvGrpSpPr/>
          <p:nvPr/>
        </p:nvGrpSpPr>
        <p:grpSpPr>
          <a:xfrm rot="16200000">
            <a:off x="292948" y="2716183"/>
            <a:ext cx="272719" cy="257838"/>
            <a:chOff x="1513962" y="5391154"/>
            <a:chExt cx="941492" cy="755190"/>
          </a:xfrm>
        </p:grpSpPr>
        <p:sp>
          <p:nvSpPr>
            <p:cNvPr id="22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22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22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22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22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22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23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23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23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23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23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23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23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238" name="Rounded Rectangle 237"/>
          <p:cNvSpPr/>
          <p:nvPr/>
        </p:nvSpPr>
        <p:spPr>
          <a:xfrm>
            <a:off x="2139500"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39" name="Rectangle 238"/>
          <p:cNvSpPr/>
          <p:nvPr/>
        </p:nvSpPr>
        <p:spPr>
          <a:xfrm>
            <a:off x="2281544"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240" name="Straight Connector 239"/>
          <p:cNvCxnSpPr/>
          <p:nvPr/>
        </p:nvCxnSpPr>
        <p:spPr>
          <a:xfrm rot="5400000">
            <a:off x="2715581"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2281545"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3777361"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9" name="Group 242"/>
          <p:cNvGrpSpPr/>
          <p:nvPr/>
        </p:nvGrpSpPr>
        <p:grpSpPr>
          <a:xfrm>
            <a:off x="2617803" y="2459622"/>
            <a:ext cx="178546" cy="485915"/>
            <a:chOff x="1855437" y="2281561"/>
            <a:chExt cx="399495" cy="1038688"/>
          </a:xfrm>
        </p:grpSpPr>
        <p:cxnSp>
          <p:nvCxnSpPr>
            <p:cNvPr id="244" name="Straight Connector 243"/>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46" name="Straight Connector 245"/>
          <p:cNvCxnSpPr/>
          <p:nvPr/>
        </p:nvCxnSpPr>
        <p:spPr>
          <a:xfrm>
            <a:off x="3029453"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0" name="Group 246"/>
          <p:cNvGrpSpPr/>
          <p:nvPr/>
        </p:nvGrpSpPr>
        <p:grpSpPr>
          <a:xfrm>
            <a:off x="3408867" y="2456820"/>
            <a:ext cx="178546" cy="485915"/>
            <a:chOff x="3471177" y="2281561"/>
            <a:chExt cx="399495" cy="1038688"/>
          </a:xfrm>
        </p:grpSpPr>
        <p:cxnSp>
          <p:nvCxnSpPr>
            <p:cNvPr id="248" name="Straight Connector 247"/>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50" name="Oval 249"/>
          <p:cNvSpPr/>
          <p:nvPr/>
        </p:nvSpPr>
        <p:spPr>
          <a:xfrm>
            <a:off x="3514727"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51" name="Oval 250"/>
          <p:cNvSpPr/>
          <p:nvPr/>
        </p:nvSpPr>
        <p:spPr>
          <a:xfrm>
            <a:off x="3083271"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52" name="Oval 251"/>
          <p:cNvSpPr/>
          <p:nvPr/>
        </p:nvSpPr>
        <p:spPr>
          <a:xfrm>
            <a:off x="2299527"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11" name="Group 252"/>
          <p:cNvGrpSpPr/>
          <p:nvPr/>
        </p:nvGrpSpPr>
        <p:grpSpPr>
          <a:xfrm rot="16200000">
            <a:off x="2760938" y="2698428"/>
            <a:ext cx="272719" cy="257838"/>
            <a:chOff x="1513962" y="5391154"/>
            <a:chExt cx="941492" cy="755190"/>
          </a:xfrm>
        </p:grpSpPr>
        <p:sp>
          <p:nvSpPr>
            <p:cNvPr id="25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25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25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25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25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25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26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26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26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26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26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26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26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267" name="Rounded Rectangle 266"/>
          <p:cNvSpPr/>
          <p:nvPr/>
        </p:nvSpPr>
        <p:spPr>
          <a:xfrm>
            <a:off x="4145841"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68" name="Rectangle 267"/>
          <p:cNvSpPr/>
          <p:nvPr/>
        </p:nvSpPr>
        <p:spPr>
          <a:xfrm>
            <a:off x="4287885"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269" name="Straight Connector 268"/>
          <p:cNvCxnSpPr/>
          <p:nvPr/>
        </p:nvCxnSpPr>
        <p:spPr>
          <a:xfrm rot="5400000">
            <a:off x="4721922"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4287886"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5783702"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 name="Group 271"/>
          <p:cNvGrpSpPr/>
          <p:nvPr/>
        </p:nvGrpSpPr>
        <p:grpSpPr>
          <a:xfrm>
            <a:off x="4624144" y="2459622"/>
            <a:ext cx="178546" cy="485915"/>
            <a:chOff x="1855437" y="2281561"/>
            <a:chExt cx="399495" cy="1038688"/>
          </a:xfrm>
        </p:grpSpPr>
        <p:cxnSp>
          <p:nvCxnSpPr>
            <p:cNvPr id="273" name="Straight Connector 272"/>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75" name="Straight Connector 274"/>
          <p:cNvCxnSpPr/>
          <p:nvPr/>
        </p:nvCxnSpPr>
        <p:spPr>
          <a:xfrm>
            <a:off x="5035794"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 name="Group 275"/>
          <p:cNvGrpSpPr/>
          <p:nvPr/>
        </p:nvGrpSpPr>
        <p:grpSpPr>
          <a:xfrm>
            <a:off x="5415208" y="2456820"/>
            <a:ext cx="178546" cy="485915"/>
            <a:chOff x="3471177" y="2281561"/>
            <a:chExt cx="399495" cy="1038688"/>
          </a:xfrm>
        </p:grpSpPr>
        <p:cxnSp>
          <p:nvCxnSpPr>
            <p:cNvPr id="277" name="Straight Connector 276"/>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79" name="Oval 278"/>
          <p:cNvSpPr/>
          <p:nvPr/>
        </p:nvSpPr>
        <p:spPr>
          <a:xfrm>
            <a:off x="5521068"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80" name="Oval 279"/>
          <p:cNvSpPr/>
          <p:nvPr/>
        </p:nvSpPr>
        <p:spPr>
          <a:xfrm>
            <a:off x="5089612"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81" name="Oval 280"/>
          <p:cNvSpPr/>
          <p:nvPr/>
        </p:nvSpPr>
        <p:spPr>
          <a:xfrm>
            <a:off x="4305868"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14" name="Group 281"/>
          <p:cNvGrpSpPr/>
          <p:nvPr/>
        </p:nvGrpSpPr>
        <p:grpSpPr>
          <a:xfrm rot="16200000">
            <a:off x="5210206" y="2706331"/>
            <a:ext cx="272719" cy="257838"/>
            <a:chOff x="1513962" y="5391154"/>
            <a:chExt cx="941492" cy="755190"/>
          </a:xfrm>
        </p:grpSpPr>
        <p:sp>
          <p:nvSpPr>
            <p:cNvPr id="283"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284"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285"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286"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287"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288"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289"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290"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291"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292"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293"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294"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295"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cxnSp>
        <p:nvCxnSpPr>
          <p:cNvPr id="297" name="Straight Arrow Connector 296"/>
          <p:cNvCxnSpPr>
            <a:stCxn id="177" idx="2"/>
            <a:endCxn id="208" idx="0"/>
          </p:cNvCxnSpPr>
          <p:nvPr/>
        </p:nvCxnSpPr>
        <p:spPr>
          <a:xfrm rot="5400000">
            <a:off x="2787581" y="-297410"/>
            <a:ext cx="914400" cy="43678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9" name="TextBox 298"/>
          <p:cNvSpPr txBox="1"/>
          <p:nvPr/>
        </p:nvSpPr>
        <p:spPr>
          <a:xfrm rot="20588047">
            <a:off x="1944212" y="1473693"/>
            <a:ext cx="1242007" cy="369332"/>
          </a:xfrm>
          <a:prstGeom prst="rect">
            <a:avLst/>
          </a:prstGeom>
          <a:noFill/>
        </p:spPr>
        <p:txBody>
          <a:bodyPr wrap="none" rtlCol="0">
            <a:spAutoFit/>
          </a:bodyPr>
          <a:lstStyle/>
          <a:p>
            <a:r>
              <a:rPr lang="fr-CA" dirty="0" err="1" smtClean="0"/>
              <a:t>Goto</a:t>
            </a:r>
            <a:r>
              <a:rPr lang="fr-CA" dirty="0" smtClean="0"/>
              <a:t>(r5,r1)</a:t>
            </a:r>
            <a:endParaRPr lang="fr-CA" dirty="0"/>
          </a:p>
        </p:txBody>
      </p:sp>
      <p:cxnSp>
        <p:nvCxnSpPr>
          <p:cNvPr id="301" name="Straight Arrow Connector 300"/>
          <p:cNvCxnSpPr>
            <a:stCxn id="177" idx="2"/>
            <a:endCxn id="238" idx="0"/>
          </p:cNvCxnSpPr>
          <p:nvPr/>
        </p:nvCxnSpPr>
        <p:spPr>
          <a:xfrm rot="5400000">
            <a:off x="3799634" y="714643"/>
            <a:ext cx="914400" cy="23437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4" name="TextBox 303"/>
          <p:cNvSpPr txBox="1"/>
          <p:nvPr/>
        </p:nvSpPr>
        <p:spPr>
          <a:xfrm rot="19312990">
            <a:off x="3009532" y="1651247"/>
            <a:ext cx="1242007" cy="369332"/>
          </a:xfrm>
          <a:prstGeom prst="rect">
            <a:avLst/>
          </a:prstGeom>
          <a:noFill/>
        </p:spPr>
        <p:txBody>
          <a:bodyPr wrap="none" rtlCol="0">
            <a:spAutoFit/>
          </a:bodyPr>
          <a:lstStyle/>
          <a:p>
            <a:r>
              <a:rPr lang="fr-CA" dirty="0" err="1" smtClean="0"/>
              <a:t>Goto</a:t>
            </a:r>
            <a:r>
              <a:rPr lang="fr-CA" dirty="0" smtClean="0"/>
              <a:t>(r5,r2)</a:t>
            </a:r>
            <a:endParaRPr lang="fr-CA" dirty="0"/>
          </a:p>
        </p:txBody>
      </p:sp>
      <p:cxnSp>
        <p:nvCxnSpPr>
          <p:cNvPr id="305" name="Straight Arrow Connector 304"/>
          <p:cNvCxnSpPr>
            <a:stCxn id="177" idx="2"/>
            <a:endCxn id="267" idx="0"/>
          </p:cNvCxnSpPr>
          <p:nvPr/>
        </p:nvCxnSpPr>
        <p:spPr>
          <a:xfrm rot="5400000">
            <a:off x="4802805" y="1717814"/>
            <a:ext cx="914400" cy="3373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0" name="Rounded Rectangle 309"/>
          <p:cNvSpPr/>
          <p:nvPr/>
        </p:nvSpPr>
        <p:spPr>
          <a:xfrm>
            <a:off x="6249848"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311" name="Rectangle 310"/>
          <p:cNvSpPr/>
          <p:nvPr/>
        </p:nvSpPr>
        <p:spPr>
          <a:xfrm>
            <a:off x="6391892"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312" name="Straight Connector 311"/>
          <p:cNvCxnSpPr/>
          <p:nvPr/>
        </p:nvCxnSpPr>
        <p:spPr>
          <a:xfrm rot="5400000">
            <a:off x="6825929"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p:nvCxnSpPr>
        <p:spPr>
          <a:xfrm>
            <a:off x="6391893"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4" name="Straight Connector 313"/>
          <p:cNvCxnSpPr/>
          <p:nvPr/>
        </p:nvCxnSpPr>
        <p:spPr>
          <a:xfrm>
            <a:off x="7887709"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Group 314"/>
          <p:cNvGrpSpPr/>
          <p:nvPr/>
        </p:nvGrpSpPr>
        <p:grpSpPr>
          <a:xfrm>
            <a:off x="6728151" y="2459622"/>
            <a:ext cx="178546" cy="485915"/>
            <a:chOff x="1855437" y="2281561"/>
            <a:chExt cx="399495" cy="1038688"/>
          </a:xfrm>
        </p:grpSpPr>
        <p:cxnSp>
          <p:nvCxnSpPr>
            <p:cNvPr id="316" name="Straight Connector 315"/>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318" name="Straight Connector 317"/>
          <p:cNvCxnSpPr/>
          <p:nvPr/>
        </p:nvCxnSpPr>
        <p:spPr>
          <a:xfrm>
            <a:off x="7139801"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6" name="Group 318"/>
          <p:cNvGrpSpPr/>
          <p:nvPr/>
        </p:nvGrpSpPr>
        <p:grpSpPr>
          <a:xfrm>
            <a:off x="7519215" y="2456820"/>
            <a:ext cx="178546" cy="485915"/>
            <a:chOff x="3471177" y="2281561"/>
            <a:chExt cx="399495" cy="1038688"/>
          </a:xfrm>
        </p:grpSpPr>
        <p:cxnSp>
          <p:nvCxnSpPr>
            <p:cNvPr id="320" name="Straight Connector 319"/>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22" name="Oval 321"/>
          <p:cNvSpPr/>
          <p:nvPr/>
        </p:nvSpPr>
        <p:spPr>
          <a:xfrm>
            <a:off x="7625075"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23" name="Oval 322"/>
          <p:cNvSpPr/>
          <p:nvPr/>
        </p:nvSpPr>
        <p:spPr>
          <a:xfrm>
            <a:off x="7193619"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24" name="Oval 323"/>
          <p:cNvSpPr/>
          <p:nvPr/>
        </p:nvSpPr>
        <p:spPr>
          <a:xfrm>
            <a:off x="6409875"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17" name="Group 324"/>
          <p:cNvGrpSpPr/>
          <p:nvPr/>
        </p:nvGrpSpPr>
        <p:grpSpPr>
          <a:xfrm rot="16200000">
            <a:off x="7679156" y="2707306"/>
            <a:ext cx="272719" cy="257838"/>
            <a:chOff x="1513962" y="5391154"/>
            <a:chExt cx="941492" cy="755190"/>
          </a:xfrm>
        </p:grpSpPr>
        <p:sp>
          <p:nvSpPr>
            <p:cNvPr id="326"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327"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328"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329"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330"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331"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332"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333"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334"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335"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336"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337"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338"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cxnSp>
        <p:nvCxnSpPr>
          <p:cNvPr id="339" name="Straight Arrow Connector 338"/>
          <p:cNvCxnSpPr>
            <a:stCxn id="177" idx="2"/>
            <a:endCxn id="310" idx="0"/>
          </p:cNvCxnSpPr>
          <p:nvPr/>
        </p:nvCxnSpPr>
        <p:spPr>
          <a:xfrm rot="16200000" flipH="1">
            <a:off x="5854808" y="1003193"/>
            <a:ext cx="914400" cy="1766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0" name="Rounded Rectangle 349"/>
          <p:cNvSpPr/>
          <p:nvPr/>
        </p:nvSpPr>
        <p:spPr>
          <a:xfrm>
            <a:off x="133149" y="4607511"/>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351" name="Rectangle 350"/>
          <p:cNvSpPr/>
          <p:nvPr/>
        </p:nvSpPr>
        <p:spPr>
          <a:xfrm>
            <a:off x="275193" y="4720626"/>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352" name="Straight Connector 351"/>
          <p:cNvCxnSpPr/>
          <p:nvPr/>
        </p:nvCxnSpPr>
        <p:spPr>
          <a:xfrm rot="5400000">
            <a:off x="709230" y="5103312"/>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3" name="Straight Connector 352"/>
          <p:cNvCxnSpPr/>
          <p:nvPr/>
        </p:nvCxnSpPr>
        <p:spPr>
          <a:xfrm>
            <a:off x="275194" y="5206542"/>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4" name="Straight Connector 353"/>
          <p:cNvCxnSpPr/>
          <p:nvPr/>
        </p:nvCxnSpPr>
        <p:spPr>
          <a:xfrm>
            <a:off x="1771010" y="5206542"/>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8" name="Group 354"/>
          <p:cNvGrpSpPr/>
          <p:nvPr/>
        </p:nvGrpSpPr>
        <p:grpSpPr>
          <a:xfrm>
            <a:off x="611452" y="4723428"/>
            <a:ext cx="178546" cy="485915"/>
            <a:chOff x="1855437" y="2281561"/>
            <a:chExt cx="399495" cy="1038688"/>
          </a:xfrm>
        </p:grpSpPr>
        <p:cxnSp>
          <p:nvCxnSpPr>
            <p:cNvPr id="356" name="Straight Connector 355"/>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358" name="Straight Connector 357"/>
          <p:cNvCxnSpPr/>
          <p:nvPr/>
        </p:nvCxnSpPr>
        <p:spPr>
          <a:xfrm>
            <a:off x="1023102" y="5206542"/>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9" name="Group 358"/>
          <p:cNvGrpSpPr/>
          <p:nvPr/>
        </p:nvGrpSpPr>
        <p:grpSpPr>
          <a:xfrm>
            <a:off x="1402516" y="4720626"/>
            <a:ext cx="178546" cy="485915"/>
            <a:chOff x="3471177" y="2281561"/>
            <a:chExt cx="399495" cy="1038688"/>
          </a:xfrm>
        </p:grpSpPr>
        <p:cxnSp>
          <p:nvCxnSpPr>
            <p:cNvPr id="360" name="Straight Connector 359"/>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62" name="Oval 361"/>
          <p:cNvSpPr/>
          <p:nvPr/>
        </p:nvSpPr>
        <p:spPr>
          <a:xfrm>
            <a:off x="1508376" y="4723065"/>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63" name="Oval 362"/>
          <p:cNvSpPr/>
          <p:nvPr/>
        </p:nvSpPr>
        <p:spPr>
          <a:xfrm>
            <a:off x="1076920" y="4730981"/>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20" name="Group 364"/>
          <p:cNvGrpSpPr/>
          <p:nvPr/>
        </p:nvGrpSpPr>
        <p:grpSpPr>
          <a:xfrm rot="16200000">
            <a:off x="310703" y="4979989"/>
            <a:ext cx="272719" cy="257838"/>
            <a:chOff x="1513962" y="5391154"/>
            <a:chExt cx="941492" cy="755190"/>
          </a:xfrm>
        </p:grpSpPr>
        <p:sp>
          <p:nvSpPr>
            <p:cNvPr id="366"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367"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368"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369"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370"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371"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372"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373"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374"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375"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376"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377"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378"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364" name="Oval 363"/>
          <p:cNvSpPr/>
          <p:nvPr/>
        </p:nvSpPr>
        <p:spPr>
          <a:xfrm>
            <a:off x="319809" y="4850350"/>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79" name="Rounded Rectangle 378"/>
          <p:cNvSpPr/>
          <p:nvPr/>
        </p:nvSpPr>
        <p:spPr>
          <a:xfrm>
            <a:off x="3346867" y="4598633"/>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380" name="Rectangle 379"/>
          <p:cNvSpPr/>
          <p:nvPr/>
        </p:nvSpPr>
        <p:spPr>
          <a:xfrm>
            <a:off x="3488911" y="4711748"/>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381" name="Straight Connector 380"/>
          <p:cNvCxnSpPr/>
          <p:nvPr/>
        </p:nvCxnSpPr>
        <p:spPr>
          <a:xfrm rot="5400000">
            <a:off x="3922948" y="5094434"/>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3488912" y="5197664"/>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4984728" y="5197664"/>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1" name="Group 383"/>
          <p:cNvGrpSpPr/>
          <p:nvPr/>
        </p:nvGrpSpPr>
        <p:grpSpPr>
          <a:xfrm>
            <a:off x="3825170" y="4714550"/>
            <a:ext cx="178546" cy="485915"/>
            <a:chOff x="1855437" y="2281561"/>
            <a:chExt cx="399495" cy="1038688"/>
          </a:xfrm>
        </p:grpSpPr>
        <p:cxnSp>
          <p:nvCxnSpPr>
            <p:cNvPr id="385" name="Straight Connector 384"/>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387" name="Straight Connector 386"/>
          <p:cNvCxnSpPr/>
          <p:nvPr/>
        </p:nvCxnSpPr>
        <p:spPr>
          <a:xfrm>
            <a:off x="4236820" y="5197664"/>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2" name="Group 387"/>
          <p:cNvGrpSpPr/>
          <p:nvPr/>
        </p:nvGrpSpPr>
        <p:grpSpPr>
          <a:xfrm>
            <a:off x="4616234" y="4711748"/>
            <a:ext cx="178546" cy="485915"/>
            <a:chOff x="3471177" y="2281561"/>
            <a:chExt cx="399495" cy="1038688"/>
          </a:xfrm>
        </p:grpSpPr>
        <p:cxnSp>
          <p:nvCxnSpPr>
            <p:cNvPr id="389" name="Straight Connector 388"/>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91" name="Oval 390"/>
          <p:cNvSpPr/>
          <p:nvPr/>
        </p:nvSpPr>
        <p:spPr>
          <a:xfrm>
            <a:off x="4722094" y="4714187"/>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92" name="Oval 391"/>
          <p:cNvSpPr/>
          <p:nvPr/>
        </p:nvSpPr>
        <p:spPr>
          <a:xfrm>
            <a:off x="4290638" y="4722103"/>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23" name="Group 392"/>
          <p:cNvGrpSpPr/>
          <p:nvPr/>
        </p:nvGrpSpPr>
        <p:grpSpPr>
          <a:xfrm rot="16200000">
            <a:off x="4385556" y="4988866"/>
            <a:ext cx="272719" cy="257838"/>
            <a:chOff x="1513962" y="5391154"/>
            <a:chExt cx="941492" cy="755190"/>
          </a:xfrm>
        </p:grpSpPr>
        <p:sp>
          <p:nvSpPr>
            <p:cNvPr id="39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39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39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39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39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39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40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40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40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40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40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40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40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407" name="Oval 406"/>
          <p:cNvSpPr/>
          <p:nvPr/>
        </p:nvSpPr>
        <p:spPr>
          <a:xfrm>
            <a:off x="4350272" y="4850350"/>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408" name="Rounded Rectangle 407"/>
          <p:cNvSpPr/>
          <p:nvPr/>
        </p:nvSpPr>
        <p:spPr>
          <a:xfrm>
            <a:off x="7084364" y="4580877"/>
            <a:ext cx="1890944" cy="126950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CA"/>
          </a:p>
        </p:txBody>
      </p:sp>
      <p:sp>
        <p:nvSpPr>
          <p:cNvPr id="409" name="Rectangle 408"/>
          <p:cNvSpPr/>
          <p:nvPr/>
        </p:nvSpPr>
        <p:spPr>
          <a:xfrm>
            <a:off x="7226408" y="4693992"/>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410" name="Straight Connector 409"/>
          <p:cNvCxnSpPr/>
          <p:nvPr/>
        </p:nvCxnSpPr>
        <p:spPr>
          <a:xfrm rot="5400000">
            <a:off x="7660445" y="5076678"/>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7226409" y="5179908"/>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8722225" y="5179908"/>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4" name="Group 412"/>
          <p:cNvGrpSpPr/>
          <p:nvPr/>
        </p:nvGrpSpPr>
        <p:grpSpPr>
          <a:xfrm>
            <a:off x="7562667" y="4696794"/>
            <a:ext cx="178546" cy="485915"/>
            <a:chOff x="1855437" y="2281561"/>
            <a:chExt cx="399495" cy="1038688"/>
          </a:xfrm>
        </p:grpSpPr>
        <p:cxnSp>
          <p:nvCxnSpPr>
            <p:cNvPr id="414" name="Straight Connector 413"/>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416" name="Straight Connector 415"/>
          <p:cNvCxnSpPr/>
          <p:nvPr/>
        </p:nvCxnSpPr>
        <p:spPr>
          <a:xfrm>
            <a:off x="7974317" y="5179908"/>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5" name="Group 416"/>
          <p:cNvGrpSpPr/>
          <p:nvPr/>
        </p:nvGrpSpPr>
        <p:grpSpPr>
          <a:xfrm>
            <a:off x="8353731" y="4693992"/>
            <a:ext cx="178546" cy="485915"/>
            <a:chOff x="3471177" y="2281561"/>
            <a:chExt cx="399495" cy="1038688"/>
          </a:xfrm>
        </p:grpSpPr>
        <p:cxnSp>
          <p:nvCxnSpPr>
            <p:cNvPr id="418" name="Straight Connector 417"/>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9" name="Straight Connector 418"/>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20" name="Oval 419"/>
          <p:cNvSpPr/>
          <p:nvPr/>
        </p:nvSpPr>
        <p:spPr>
          <a:xfrm>
            <a:off x="8459591" y="4696431"/>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421" name="Oval 420"/>
          <p:cNvSpPr/>
          <p:nvPr/>
        </p:nvSpPr>
        <p:spPr>
          <a:xfrm>
            <a:off x="8640695" y="4704347"/>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26" name="Group 421"/>
          <p:cNvGrpSpPr/>
          <p:nvPr/>
        </p:nvGrpSpPr>
        <p:grpSpPr>
          <a:xfrm rot="16200000">
            <a:off x="8487036" y="4988865"/>
            <a:ext cx="272719" cy="257838"/>
            <a:chOff x="1513962" y="5391154"/>
            <a:chExt cx="941492" cy="755190"/>
          </a:xfrm>
        </p:grpSpPr>
        <p:sp>
          <p:nvSpPr>
            <p:cNvPr id="423"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424"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425"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426"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427"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428"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429"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430"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431"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432"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433"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434"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435"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436" name="Oval 435"/>
          <p:cNvSpPr/>
          <p:nvPr/>
        </p:nvSpPr>
        <p:spPr>
          <a:xfrm>
            <a:off x="8167668" y="4708307"/>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437" name="Straight Arrow Connector 436"/>
          <p:cNvCxnSpPr>
            <a:stCxn id="177" idx="2"/>
          </p:cNvCxnSpPr>
          <p:nvPr/>
        </p:nvCxnSpPr>
        <p:spPr>
          <a:xfrm rot="16200000" flipH="1">
            <a:off x="6598330" y="259671"/>
            <a:ext cx="905525" cy="32447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0" name="TextBox 439"/>
          <p:cNvSpPr txBox="1"/>
          <p:nvPr/>
        </p:nvSpPr>
        <p:spPr>
          <a:xfrm>
            <a:off x="8522564" y="2396972"/>
            <a:ext cx="468398" cy="584775"/>
          </a:xfrm>
          <a:prstGeom prst="rect">
            <a:avLst/>
          </a:prstGeom>
          <a:noFill/>
        </p:spPr>
        <p:txBody>
          <a:bodyPr wrap="none" rtlCol="0">
            <a:spAutoFit/>
          </a:bodyPr>
          <a:lstStyle/>
          <a:p>
            <a:r>
              <a:rPr lang="fr-CA" sz="3200" dirty="0" smtClean="0"/>
              <a:t>…</a:t>
            </a:r>
            <a:endParaRPr lang="fr-CA" dirty="0"/>
          </a:p>
        </p:txBody>
      </p:sp>
      <p:cxnSp>
        <p:nvCxnSpPr>
          <p:cNvPr id="441" name="Straight Arrow Connector 440"/>
          <p:cNvCxnSpPr>
            <a:stCxn id="208" idx="2"/>
            <a:endCxn id="350" idx="0"/>
          </p:cNvCxnSpPr>
          <p:nvPr/>
        </p:nvCxnSpPr>
        <p:spPr>
          <a:xfrm rot="16200000" flipH="1">
            <a:off x="572594" y="4101483"/>
            <a:ext cx="994299" cy="177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5" name="TextBox 444"/>
          <p:cNvSpPr txBox="1"/>
          <p:nvPr/>
        </p:nvSpPr>
        <p:spPr>
          <a:xfrm rot="16200000">
            <a:off x="383373" y="3915051"/>
            <a:ext cx="901401" cy="369332"/>
          </a:xfrm>
          <a:prstGeom prst="rect">
            <a:avLst/>
          </a:prstGeom>
          <a:noFill/>
        </p:spPr>
        <p:txBody>
          <a:bodyPr wrap="none" rtlCol="0">
            <a:spAutoFit/>
          </a:bodyPr>
          <a:lstStyle/>
          <a:p>
            <a:r>
              <a:rPr lang="fr-CA" dirty="0" err="1" smtClean="0"/>
              <a:t>Take</a:t>
            </a:r>
            <a:r>
              <a:rPr lang="fr-CA" dirty="0" smtClean="0"/>
              <a:t>(…)</a:t>
            </a:r>
            <a:endParaRPr lang="fr-CA" dirty="0"/>
          </a:p>
        </p:txBody>
      </p:sp>
      <p:cxnSp>
        <p:nvCxnSpPr>
          <p:cNvPr id="446" name="Straight Arrow Connector 445"/>
          <p:cNvCxnSpPr>
            <a:stCxn id="350" idx="3"/>
            <a:endCxn id="379" idx="1"/>
          </p:cNvCxnSpPr>
          <p:nvPr/>
        </p:nvCxnSpPr>
        <p:spPr>
          <a:xfrm flipV="1">
            <a:off x="2024093" y="5233387"/>
            <a:ext cx="1322774" cy="8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1" name="TextBox 450"/>
          <p:cNvSpPr txBox="1"/>
          <p:nvPr/>
        </p:nvSpPr>
        <p:spPr>
          <a:xfrm>
            <a:off x="2176662" y="4820575"/>
            <a:ext cx="948658" cy="369332"/>
          </a:xfrm>
          <a:prstGeom prst="rect">
            <a:avLst/>
          </a:prstGeom>
          <a:noFill/>
        </p:spPr>
        <p:txBody>
          <a:bodyPr wrap="none" rtlCol="0">
            <a:spAutoFit/>
          </a:bodyPr>
          <a:lstStyle/>
          <a:p>
            <a:r>
              <a:rPr lang="fr-CA" dirty="0" err="1" smtClean="0"/>
              <a:t>Goto</a:t>
            </a:r>
            <a:r>
              <a:rPr lang="fr-CA" dirty="0" smtClean="0"/>
              <a:t>(…)</a:t>
            </a:r>
            <a:endParaRPr lang="fr-CA" dirty="0"/>
          </a:p>
        </p:txBody>
      </p:sp>
      <p:cxnSp>
        <p:nvCxnSpPr>
          <p:cNvPr id="452" name="Straight Arrow Connector 451"/>
          <p:cNvCxnSpPr>
            <a:stCxn id="379" idx="3"/>
            <a:endCxn id="453" idx="1"/>
          </p:cNvCxnSpPr>
          <p:nvPr/>
        </p:nvCxnSpPr>
        <p:spPr>
          <a:xfrm flipV="1">
            <a:off x="5237811" y="5227183"/>
            <a:ext cx="738494" cy="62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3" name="TextBox 452"/>
          <p:cNvSpPr txBox="1"/>
          <p:nvPr/>
        </p:nvSpPr>
        <p:spPr>
          <a:xfrm>
            <a:off x="5976305" y="5042517"/>
            <a:ext cx="343364" cy="369332"/>
          </a:xfrm>
          <a:prstGeom prst="rect">
            <a:avLst/>
          </a:prstGeom>
          <a:noFill/>
        </p:spPr>
        <p:txBody>
          <a:bodyPr wrap="none" rtlCol="0">
            <a:spAutoFit/>
          </a:bodyPr>
          <a:lstStyle/>
          <a:p>
            <a:r>
              <a:rPr lang="fr-CA" dirty="0" smtClean="0"/>
              <a:t>…</a:t>
            </a:r>
            <a:endParaRPr lang="fr-CA" dirty="0"/>
          </a:p>
        </p:txBody>
      </p:sp>
      <p:cxnSp>
        <p:nvCxnSpPr>
          <p:cNvPr id="458" name="Straight Arrow Connector 457"/>
          <p:cNvCxnSpPr>
            <a:stCxn id="453" idx="3"/>
            <a:endCxn id="408" idx="1"/>
          </p:cNvCxnSpPr>
          <p:nvPr/>
        </p:nvCxnSpPr>
        <p:spPr>
          <a:xfrm flipV="1">
            <a:off x="6319669" y="5215631"/>
            <a:ext cx="764695" cy="115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4" name="Straight Arrow Connector 463"/>
          <p:cNvCxnSpPr>
            <a:stCxn id="208" idx="2"/>
          </p:cNvCxnSpPr>
          <p:nvPr/>
        </p:nvCxnSpPr>
        <p:spPr>
          <a:xfrm rot="16200000" flipH="1">
            <a:off x="1000950" y="3673128"/>
            <a:ext cx="648073" cy="5282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7" name="TextBox 466"/>
          <p:cNvSpPr txBox="1"/>
          <p:nvPr/>
        </p:nvSpPr>
        <p:spPr>
          <a:xfrm>
            <a:off x="1376040" y="3977197"/>
            <a:ext cx="468398" cy="584775"/>
          </a:xfrm>
          <a:prstGeom prst="rect">
            <a:avLst/>
          </a:prstGeom>
          <a:noFill/>
        </p:spPr>
        <p:txBody>
          <a:bodyPr wrap="none" rtlCol="0">
            <a:spAutoFit/>
          </a:bodyPr>
          <a:lstStyle/>
          <a:p>
            <a:r>
              <a:rPr lang="fr-CA" sz="3200" dirty="0" smtClean="0"/>
              <a:t>…</a:t>
            </a:r>
            <a:endParaRPr lang="fr-CA" dirty="0"/>
          </a:p>
        </p:txBody>
      </p:sp>
      <p:sp>
        <p:nvSpPr>
          <p:cNvPr id="468" name="TextBox 467"/>
          <p:cNvSpPr txBox="1"/>
          <p:nvPr/>
        </p:nvSpPr>
        <p:spPr>
          <a:xfrm>
            <a:off x="2885244" y="3897298"/>
            <a:ext cx="468398" cy="584775"/>
          </a:xfrm>
          <a:prstGeom prst="rect">
            <a:avLst/>
          </a:prstGeom>
          <a:noFill/>
        </p:spPr>
        <p:txBody>
          <a:bodyPr wrap="none" rtlCol="0">
            <a:spAutoFit/>
          </a:bodyPr>
          <a:lstStyle/>
          <a:p>
            <a:r>
              <a:rPr lang="fr-CA" sz="3200" dirty="0" smtClean="0"/>
              <a:t>…</a:t>
            </a:r>
            <a:endParaRPr lang="fr-CA" dirty="0"/>
          </a:p>
        </p:txBody>
      </p:sp>
      <p:cxnSp>
        <p:nvCxnSpPr>
          <p:cNvPr id="469" name="Straight Arrow Connector 468"/>
          <p:cNvCxnSpPr>
            <a:stCxn id="238" idx="2"/>
          </p:cNvCxnSpPr>
          <p:nvPr/>
        </p:nvCxnSpPr>
        <p:spPr>
          <a:xfrm rot="16200000" flipH="1">
            <a:off x="2874135" y="3824049"/>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3" name="TextBox 472"/>
          <p:cNvSpPr txBox="1"/>
          <p:nvPr/>
        </p:nvSpPr>
        <p:spPr>
          <a:xfrm>
            <a:off x="4927108" y="3897298"/>
            <a:ext cx="468398" cy="584775"/>
          </a:xfrm>
          <a:prstGeom prst="rect">
            <a:avLst/>
          </a:prstGeom>
          <a:noFill/>
        </p:spPr>
        <p:txBody>
          <a:bodyPr wrap="none" rtlCol="0">
            <a:spAutoFit/>
          </a:bodyPr>
          <a:lstStyle/>
          <a:p>
            <a:r>
              <a:rPr lang="fr-CA" sz="3200" dirty="0" smtClean="0"/>
              <a:t>…</a:t>
            </a:r>
            <a:endParaRPr lang="fr-CA" dirty="0"/>
          </a:p>
        </p:txBody>
      </p:sp>
      <p:cxnSp>
        <p:nvCxnSpPr>
          <p:cNvPr id="474" name="Straight Arrow Connector 473"/>
          <p:cNvCxnSpPr/>
          <p:nvPr/>
        </p:nvCxnSpPr>
        <p:spPr>
          <a:xfrm rot="16200000" flipH="1">
            <a:off x="4915999" y="3824049"/>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5" name="TextBox 474"/>
          <p:cNvSpPr txBox="1"/>
          <p:nvPr/>
        </p:nvSpPr>
        <p:spPr>
          <a:xfrm>
            <a:off x="7031116" y="3897298"/>
            <a:ext cx="468398" cy="584775"/>
          </a:xfrm>
          <a:prstGeom prst="rect">
            <a:avLst/>
          </a:prstGeom>
          <a:noFill/>
        </p:spPr>
        <p:txBody>
          <a:bodyPr wrap="none" rtlCol="0">
            <a:spAutoFit/>
          </a:bodyPr>
          <a:lstStyle/>
          <a:p>
            <a:r>
              <a:rPr lang="fr-CA" sz="3200" dirty="0" smtClean="0"/>
              <a:t>…</a:t>
            </a:r>
            <a:endParaRPr lang="fr-CA" dirty="0"/>
          </a:p>
        </p:txBody>
      </p:sp>
      <p:cxnSp>
        <p:nvCxnSpPr>
          <p:cNvPr id="476" name="Straight Arrow Connector 475"/>
          <p:cNvCxnSpPr/>
          <p:nvPr/>
        </p:nvCxnSpPr>
        <p:spPr>
          <a:xfrm rot="16200000" flipH="1">
            <a:off x="7020007" y="3824049"/>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7" name="TextBox 476"/>
          <p:cNvSpPr txBox="1"/>
          <p:nvPr/>
        </p:nvSpPr>
        <p:spPr>
          <a:xfrm>
            <a:off x="754603" y="6107838"/>
            <a:ext cx="468398" cy="584775"/>
          </a:xfrm>
          <a:prstGeom prst="rect">
            <a:avLst/>
          </a:prstGeom>
          <a:noFill/>
        </p:spPr>
        <p:txBody>
          <a:bodyPr wrap="none" rtlCol="0">
            <a:spAutoFit/>
          </a:bodyPr>
          <a:lstStyle/>
          <a:p>
            <a:r>
              <a:rPr lang="fr-CA" sz="3200" dirty="0" smtClean="0"/>
              <a:t>…</a:t>
            </a:r>
            <a:endParaRPr lang="fr-CA" dirty="0"/>
          </a:p>
        </p:txBody>
      </p:sp>
      <p:cxnSp>
        <p:nvCxnSpPr>
          <p:cNvPr id="478" name="Straight Arrow Connector 477"/>
          <p:cNvCxnSpPr/>
          <p:nvPr/>
        </p:nvCxnSpPr>
        <p:spPr>
          <a:xfrm rot="16200000" flipH="1">
            <a:off x="743494" y="6070101"/>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9" name="TextBox 478"/>
          <p:cNvSpPr txBox="1"/>
          <p:nvPr/>
        </p:nvSpPr>
        <p:spPr>
          <a:xfrm>
            <a:off x="4110363" y="6107838"/>
            <a:ext cx="468398" cy="584775"/>
          </a:xfrm>
          <a:prstGeom prst="rect">
            <a:avLst/>
          </a:prstGeom>
          <a:noFill/>
        </p:spPr>
        <p:txBody>
          <a:bodyPr wrap="none" rtlCol="0">
            <a:spAutoFit/>
          </a:bodyPr>
          <a:lstStyle/>
          <a:p>
            <a:r>
              <a:rPr lang="fr-CA" sz="3200" dirty="0" smtClean="0"/>
              <a:t>…</a:t>
            </a:r>
            <a:endParaRPr lang="fr-CA" dirty="0"/>
          </a:p>
        </p:txBody>
      </p:sp>
      <p:cxnSp>
        <p:nvCxnSpPr>
          <p:cNvPr id="480" name="Straight Arrow Connector 479"/>
          <p:cNvCxnSpPr/>
          <p:nvPr/>
        </p:nvCxnSpPr>
        <p:spPr>
          <a:xfrm rot="16200000" flipH="1">
            <a:off x="4099254" y="6070101"/>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6" name="Rectangle 2"/>
          <p:cNvSpPr>
            <a:spLocks noGrp="1" noChangeArrowheads="1"/>
          </p:cNvSpPr>
          <p:nvPr>
            <p:ph type="title"/>
          </p:nvPr>
        </p:nvSpPr>
        <p:spPr>
          <a:xfrm>
            <a:off x="227013" y="257175"/>
            <a:ext cx="8683625" cy="990600"/>
          </a:xfrm>
        </p:spPr>
        <p:txBody>
          <a:bodyPr>
            <a:normAutofit fontScale="90000"/>
          </a:bodyPr>
          <a:lstStyle/>
          <a:p>
            <a:r>
              <a:rPr lang="fr-CA"/>
              <a:t>Application dans la planification de trajectoires</a:t>
            </a:r>
          </a:p>
        </p:txBody>
      </p:sp>
      <p:pic>
        <p:nvPicPr>
          <p:cNvPr id="95238" name="Picture 2"/>
          <p:cNvPicPr>
            <a:picLocks noChangeAspect="1" noChangeArrowheads="1"/>
          </p:cNvPicPr>
          <p:nvPr/>
        </p:nvPicPr>
        <p:blipFill>
          <a:blip r:embed="rId2"/>
          <a:srcRect/>
          <a:stretch>
            <a:fillRect/>
          </a:stretch>
        </p:blipFill>
        <p:spPr bwMode="auto">
          <a:xfrm>
            <a:off x="388938" y="3028950"/>
            <a:ext cx="7840662" cy="2549525"/>
          </a:xfrm>
          <a:prstGeom prst="rect">
            <a:avLst/>
          </a:prstGeom>
          <a:noFill/>
          <a:ln w="9525">
            <a:noFill/>
            <a:miter lim="800000"/>
            <a:headEnd/>
            <a:tailEnd/>
          </a:ln>
        </p:spPr>
      </p:pic>
      <p:sp>
        <p:nvSpPr>
          <p:cNvPr id="95239" name="TextBox 6"/>
          <p:cNvSpPr txBox="1">
            <a:spLocks noChangeArrowheads="1"/>
          </p:cNvSpPr>
          <p:nvPr/>
        </p:nvSpPr>
        <p:spPr bwMode="auto">
          <a:xfrm>
            <a:off x="173038" y="1190625"/>
            <a:ext cx="8716962" cy="1570038"/>
          </a:xfrm>
          <a:prstGeom prst="rect">
            <a:avLst/>
          </a:prstGeom>
          <a:noFill/>
          <a:ln w="9525">
            <a:noFill/>
            <a:miter lim="800000"/>
            <a:headEnd/>
            <a:tailEnd/>
          </a:ln>
        </p:spPr>
        <p:txBody>
          <a:bodyPr>
            <a:prstTxWarp prst="textNoShape">
              <a:avLst/>
            </a:prstTxWarp>
            <a:spAutoFit/>
          </a:bodyPr>
          <a:lstStyle/>
          <a:p>
            <a:r>
              <a:rPr lang="en-CA" sz="1600" b="1">
                <a:solidFill>
                  <a:srgbClr val="000099"/>
                </a:solidFill>
              </a:rPr>
              <a:t>Références</a:t>
            </a:r>
            <a:r>
              <a:rPr lang="en-CA" sz="1600"/>
              <a:t>:</a:t>
            </a:r>
          </a:p>
          <a:p>
            <a:endParaRPr lang="en-CA" sz="1600"/>
          </a:p>
          <a:p>
            <a:r>
              <a:rPr lang="en-CA" sz="1600"/>
              <a:t>   Steven LaValle. </a:t>
            </a:r>
            <a:r>
              <a:rPr lang="en-CA" sz="1600" i="1"/>
              <a:t>Planning Algorithms</a:t>
            </a:r>
            <a:r>
              <a:rPr lang="en-CA" sz="1600"/>
              <a:t>. Morgan Kaufmann. Cambridge University Press, 2006. </a:t>
            </a:r>
          </a:p>
          <a:p>
            <a:r>
              <a:rPr lang="en-CA" sz="1600"/>
              <a:t>                            </a:t>
            </a:r>
            <a:r>
              <a:rPr lang="en-CA" sz="1600">
                <a:hlinkClick r:id="rId3"/>
              </a:rPr>
              <a:t>http://planning.cs.uiuc.edu/</a:t>
            </a:r>
            <a:r>
              <a:rPr lang="en-CA" sz="1600"/>
              <a:t> </a:t>
            </a:r>
          </a:p>
          <a:p>
            <a:r>
              <a:rPr lang="en-CA" sz="1600"/>
              <a:t>  Cours IFT702.</a:t>
            </a:r>
          </a:p>
          <a:p>
            <a:r>
              <a:rPr lang="en-CA" sz="1600"/>
              <a:t> </a:t>
            </a:r>
          </a:p>
        </p:txBody>
      </p:sp>
      <p:sp>
        <p:nvSpPr>
          <p:cNvPr id="95240" name="TextBox 7"/>
          <p:cNvSpPr txBox="1">
            <a:spLocks noChangeArrowheads="1"/>
          </p:cNvSpPr>
          <p:nvPr/>
        </p:nvSpPr>
        <p:spPr bwMode="auto">
          <a:xfrm>
            <a:off x="190500" y="2657475"/>
            <a:ext cx="3941763" cy="368300"/>
          </a:xfrm>
          <a:prstGeom prst="rect">
            <a:avLst/>
          </a:prstGeom>
          <a:noFill/>
          <a:ln w="9525">
            <a:noFill/>
            <a:miter lim="800000"/>
            <a:headEnd/>
            <a:tailEnd/>
          </a:ln>
        </p:spPr>
        <p:txBody>
          <a:bodyPr wrap="none">
            <a:prstTxWarp prst="textNoShape">
              <a:avLst/>
            </a:prstTxWarp>
            <a:spAutoFit/>
          </a:bodyPr>
          <a:lstStyle/>
          <a:p>
            <a:r>
              <a:rPr lang="en-CA" b="1">
                <a:solidFill>
                  <a:srgbClr val="000099"/>
                </a:solidFill>
              </a:rPr>
              <a:t>Architecture de contrôle générale:</a:t>
            </a:r>
          </a:p>
        </p:txBody>
      </p:sp>
      <p:sp>
        <p:nvSpPr>
          <p:cNvPr id="10" name="Espace réservé de la date 9"/>
          <p:cNvSpPr>
            <a:spLocks noGrp="1"/>
          </p:cNvSpPr>
          <p:nvPr>
            <p:ph type="dt" sz="half" idx="10"/>
          </p:nvPr>
        </p:nvSpPr>
        <p:spPr/>
        <p:txBody>
          <a:bodyPr/>
          <a:lstStyle/>
          <a:p>
            <a:r>
              <a:rPr lang="fr-CA" smtClean="0"/>
              <a:t>IFT615 - Été 2011</a:t>
            </a:r>
            <a:endParaRPr lang="fr-CA"/>
          </a:p>
        </p:txBody>
      </p:sp>
      <p:sp>
        <p:nvSpPr>
          <p:cNvPr id="11" name="Espace réservé du numéro de diapositive 10"/>
          <p:cNvSpPr>
            <a:spLocks noGrp="1"/>
          </p:cNvSpPr>
          <p:nvPr>
            <p:ph type="sldNum" sz="quarter" idx="12"/>
          </p:nvPr>
        </p:nvSpPr>
        <p:spPr/>
        <p:txBody>
          <a:bodyPr/>
          <a:lstStyle/>
          <a:p>
            <a:fld id="{6955B7EA-E0F1-9E45-AF6A-7A9BD82D9F1F}" type="slidenum">
              <a:rPr lang="fr-CA" smtClean="0"/>
              <a:pPr/>
              <a:t>41</a:t>
            </a:fld>
            <a:endParaRPr lang="fr-CA"/>
          </a:p>
        </p:txBody>
      </p:sp>
      <p:sp>
        <p:nvSpPr>
          <p:cNvPr id="12" name="Espace réservé du pied de page 11"/>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61" name="Rectangle 4"/>
          <p:cNvSpPr>
            <a:spLocks noChangeArrowheads="1"/>
          </p:cNvSpPr>
          <p:nvPr/>
        </p:nvSpPr>
        <p:spPr bwMode="auto">
          <a:xfrm>
            <a:off x="152400" y="101600"/>
            <a:ext cx="8839200" cy="812800"/>
          </a:xfrm>
          <a:prstGeom prst="rect">
            <a:avLst/>
          </a:prstGeom>
          <a:noFill/>
          <a:ln w="12700">
            <a:noFill/>
            <a:miter lim="800000"/>
            <a:headEnd/>
            <a:tailEnd/>
          </a:ln>
        </p:spPr>
        <p:txBody>
          <a:bodyPr lIns="90487" tIns="44450" rIns="90487" bIns="44450" anchor="b">
            <a:prstTxWarp prst="textNoShape">
              <a:avLst/>
            </a:prstTxWarp>
          </a:bodyPr>
          <a:lstStyle/>
          <a:p>
            <a:pPr algn="ctr"/>
            <a:r>
              <a:rPr lang="en-US" sz="3200" b="1">
                <a:solidFill>
                  <a:srgbClr val="000066"/>
                </a:solidFill>
              </a:rPr>
              <a:t>Application : industrie automobile</a:t>
            </a:r>
          </a:p>
        </p:txBody>
      </p:sp>
      <p:sp>
        <p:nvSpPr>
          <p:cNvPr id="96262" name="Text Box 6"/>
          <p:cNvSpPr txBox="1">
            <a:spLocks noChangeArrowheads="1"/>
          </p:cNvSpPr>
          <p:nvPr/>
        </p:nvSpPr>
        <p:spPr bwMode="auto">
          <a:xfrm>
            <a:off x="1117600" y="5103813"/>
            <a:ext cx="6483350" cy="369887"/>
          </a:xfrm>
          <a:prstGeom prst="rect">
            <a:avLst/>
          </a:prstGeom>
          <a:noFill/>
          <a:ln w="9525">
            <a:noFill/>
            <a:miter lim="800000"/>
            <a:headEnd/>
            <a:tailEnd/>
          </a:ln>
        </p:spPr>
        <p:txBody>
          <a:bodyPr>
            <a:prstTxWarp prst="textNoShape">
              <a:avLst/>
            </a:prstTxWarp>
            <a:spAutoFit/>
          </a:bodyPr>
          <a:lstStyle/>
          <a:p>
            <a:r>
              <a:rPr lang="fr-CA"/>
              <a:t>Démos du Motion Planning Kit (Jean-Claude Latombe)</a:t>
            </a:r>
            <a:endParaRPr lang="en-US"/>
          </a:p>
        </p:txBody>
      </p:sp>
      <p:pic>
        <p:nvPicPr>
          <p:cNvPr id="96263" name="Picture 7">
            <a:hlinkClick r:id="" action="ppaction://media"/>
          </p:cNvPr>
          <p:cNvPicPr/>
          <p:nvPr>
            <a:videoFile r:link="rId1"/>
          </p:nvPr>
        </p:nvPicPr>
        <p:blipFill>
          <a:blip r:embed="rId4"/>
          <a:srcRect/>
          <a:stretch>
            <a:fillRect/>
          </a:stretch>
        </p:blipFill>
        <p:spPr bwMode="auto">
          <a:xfrm>
            <a:off x="836613" y="1362075"/>
            <a:ext cx="4043362" cy="3400425"/>
          </a:xfrm>
          <a:prstGeom prst="rect">
            <a:avLst/>
          </a:prstGeom>
          <a:noFill/>
          <a:ln w="9525">
            <a:noFill/>
            <a:miter lim="800000"/>
            <a:headEnd/>
            <a:tailEnd/>
          </a:ln>
        </p:spPr>
      </p:pic>
      <p:pic>
        <p:nvPicPr>
          <p:cNvPr id="96264" name="Picture 8">
            <a:hlinkClick r:id="" action="ppaction://media"/>
          </p:cNvPr>
          <p:cNvPicPr/>
          <p:nvPr>
            <a:videoFile r:link="rId2"/>
          </p:nvPr>
        </p:nvPicPr>
        <p:blipFill>
          <a:blip r:embed="rId5"/>
          <a:srcRect/>
          <a:stretch>
            <a:fillRect/>
          </a:stretch>
        </p:blipFill>
        <p:spPr bwMode="auto">
          <a:xfrm>
            <a:off x="5018088" y="1365250"/>
            <a:ext cx="3582987" cy="3467100"/>
          </a:xfrm>
          <a:prstGeom prst="rect">
            <a:avLst/>
          </a:prstGeom>
          <a:noFill/>
          <a:ln w="9525">
            <a:noFill/>
            <a:miter lim="800000"/>
            <a:headEnd/>
            <a:tailEnd/>
          </a:ln>
        </p:spPr>
      </p:pic>
      <p:sp>
        <p:nvSpPr>
          <p:cNvPr id="9" name="Espace réservé de la date 8"/>
          <p:cNvSpPr>
            <a:spLocks noGrp="1"/>
          </p:cNvSpPr>
          <p:nvPr>
            <p:ph type="dt" sz="half" idx="10"/>
          </p:nvPr>
        </p:nvSpPr>
        <p:spPr/>
        <p:txBody>
          <a:bodyPr/>
          <a:lstStyle/>
          <a:p>
            <a:r>
              <a:rPr lang="fr-CA" smtClean="0"/>
              <a:t>IFT615 - Été 2011</a:t>
            </a:r>
            <a:endParaRPr lang="fr-CA"/>
          </a:p>
        </p:txBody>
      </p:sp>
      <p:sp>
        <p:nvSpPr>
          <p:cNvPr id="10" name="Espace réservé du numéro de diapositive 9"/>
          <p:cNvSpPr>
            <a:spLocks noGrp="1"/>
          </p:cNvSpPr>
          <p:nvPr>
            <p:ph type="sldNum" sz="quarter" idx="12"/>
          </p:nvPr>
        </p:nvSpPr>
        <p:spPr/>
        <p:txBody>
          <a:bodyPr/>
          <a:lstStyle/>
          <a:p>
            <a:fld id="{6955B7EA-E0F1-9E45-AF6A-7A9BD82D9F1F}" type="slidenum">
              <a:rPr lang="fr-CA" smtClean="0"/>
              <a:pPr/>
              <a:t>42</a:t>
            </a:fld>
            <a:endParaRPr lang="fr-CA"/>
          </a:p>
        </p:txBody>
      </p:sp>
      <p:sp>
        <p:nvSpPr>
          <p:cNvPr id="11" name="Espace réservé du pied de page 10"/>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934" fill="hold"/>
                                        <p:tgtEl>
                                          <p:spTgt spid="96263"/>
                                        </p:tgtEl>
                                      </p:cBhvr>
                                    </p:cmd>
                                  </p:childTnLst>
                                </p:cTn>
                              </p:par>
                            </p:childTnLst>
                          </p:cTn>
                        </p:par>
                        <p:par>
                          <p:cTn id="7" fill="hold">
                            <p:stCondLst>
                              <p:cond delay="7934"/>
                            </p:stCondLst>
                            <p:childTnLst>
                              <p:par>
                                <p:cTn id="8" presetID="1" presetClass="mediacall" presetSubtype="0" fill="hold" nodeType="afterEffect">
                                  <p:stCondLst>
                                    <p:cond delay="0"/>
                                  </p:stCondLst>
                                  <p:childTnLst>
                                    <p:cmd type="call" cmd="playFrom(0.0)">
                                      <p:cBhvr>
                                        <p:cTn id="9" dur="3967" fill="hold"/>
                                        <p:tgtEl>
                                          <p:spTgt spid="9626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10" fill="hold" display="0">
                  <p:stCondLst>
                    <p:cond delay="indefinite"/>
                  </p:stCondLst>
                  <p:endCondLst>
                    <p:cond evt="onNext" delay="0">
                      <p:tgtEl>
                        <p:sldTgt/>
                      </p:tgtEl>
                    </p:cond>
                    <p:cond evt="onPrev" delay="0">
                      <p:tgtEl>
                        <p:sldTgt/>
                      </p:tgtEl>
                    </p:cond>
                  </p:endCondLst>
                </p:cTn>
                <p:tgtEl>
                  <p:spTgt spid="96263"/>
                </p:tgtEl>
              </p:cMediaNode>
            </p:video>
            <p:seq concurrent="1" nextAc="seek">
              <p:cTn id="11" restart="whenNotActive" fill="hold" evtFilter="cancelBubble" nodeType="interactiveSeq">
                <p:stCondLst>
                  <p:cond evt="onClick" delay="0">
                    <p:tgtEl>
                      <p:spTgt spid="96263"/>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96263"/>
                                        </p:tgtEl>
                                      </p:cBhvr>
                                    </p:cmd>
                                  </p:childTnLst>
                                </p:cTn>
                              </p:par>
                            </p:childTnLst>
                          </p:cTn>
                        </p:par>
                      </p:childTnLst>
                    </p:cTn>
                  </p:par>
                </p:childTnLst>
              </p:cTn>
              <p:nextCondLst>
                <p:cond evt="onClick" delay="0">
                  <p:tgtEl>
                    <p:spTgt spid="96263"/>
                  </p:tgtEl>
                </p:cond>
              </p:nextCondLst>
            </p:seq>
            <p:video>
              <p:cMediaNode>
                <p:cTn id="16" fill="hold" display="0">
                  <p:stCondLst>
                    <p:cond delay="indefinite"/>
                  </p:stCondLst>
                  <p:endCondLst>
                    <p:cond evt="onNext" delay="0">
                      <p:tgtEl>
                        <p:sldTgt/>
                      </p:tgtEl>
                    </p:cond>
                    <p:cond evt="onPrev" delay="0">
                      <p:tgtEl>
                        <p:sldTgt/>
                      </p:tgtEl>
                    </p:cond>
                  </p:endCondLst>
                </p:cTn>
                <p:tgtEl>
                  <p:spTgt spid="96264"/>
                </p:tgtEl>
              </p:cMediaNode>
            </p:video>
            <p:seq concurrent="1" nextAc="seek">
              <p:cTn id="17" restart="whenNotActive" fill="hold" evtFilter="cancelBubble" nodeType="interactiveSeq">
                <p:stCondLst>
                  <p:cond evt="onClick" delay="0">
                    <p:tgtEl>
                      <p:spTgt spid="96264"/>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96264"/>
                                        </p:tgtEl>
                                      </p:cBhvr>
                                    </p:cmd>
                                  </p:childTnLst>
                                </p:cTn>
                              </p:par>
                            </p:childTnLst>
                          </p:cTn>
                        </p:par>
                      </p:childTnLst>
                    </p:cTn>
                  </p:par>
                </p:childTnLst>
              </p:cTn>
              <p:nextCondLst>
                <p:cond evt="onClick" delay="0">
                  <p:tgtEl>
                    <p:spTgt spid="96264"/>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5" name="Rectangle 4"/>
          <p:cNvSpPr>
            <a:spLocks noChangeArrowheads="1"/>
          </p:cNvSpPr>
          <p:nvPr/>
        </p:nvSpPr>
        <p:spPr bwMode="auto">
          <a:xfrm>
            <a:off x="160338" y="385763"/>
            <a:ext cx="8839200" cy="812800"/>
          </a:xfrm>
          <a:prstGeom prst="rect">
            <a:avLst/>
          </a:prstGeom>
          <a:noFill/>
          <a:ln w="12700">
            <a:noFill/>
            <a:miter lim="800000"/>
            <a:headEnd/>
            <a:tailEnd/>
          </a:ln>
        </p:spPr>
        <p:txBody>
          <a:bodyPr lIns="90487" tIns="44450" rIns="90487" bIns="44450" anchor="b">
            <a:prstTxWarp prst="textNoShape">
              <a:avLst/>
            </a:prstTxWarp>
          </a:bodyPr>
          <a:lstStyle/>
          <a:p>
            <a:pPr algn="ctr"/>
            <a:r>
              <a:rPr lang="en-US" sz="3200" b="1">
                <a:solidFill>
                  <a:srgbClr val="000066"/>
                </a:solidFill>
              </a:rPr>
              <a:t>Application : industrie automobile</a:t>
            </a:r>
          </a:p>
        </p:txBody>
      </p:sp>
      <p:pic>
        <p:nvPicPr>
          <p:cNvPr id="97286" name="Picture 2"/>
          <p:cNvPicPr>
            <a:picLocks noChangeAspect="1" noChangeArrowheads="1"/>
          </p:cNvPicPr>
          <p:nvPr/>
        </p:nvPicPr>
        <p:blipFill>
          <a:blip r:embed="rId2"/>
          <a:srcRect/>
          <a:stretch>
            <a:fillRect/>
          </a:stretch>
        </p:blipFill>
        <p:spPr bwMode="auto">
          <a:xfrm>
            <a:off x="295275" y="1743075"/>
            <a:ext cx="7715250" cy="3611563"/>
          </a:xfrm>
          <a:prstGeom prst="rect">
            <a:avLst/>
          </a:prstGeom>
          <a:noFill/>
          <a:ln w="9525">
            <a:noFill/>
            <a:miter lim="800000"/>
            <a:headEnd/>
            <a:tailEnd/>
          </a:ln>
        </p:spPr>
      </p:pic>
      <p:sp>
        <p:nvSpPr>
          <p:cNvPr id="97287" name="Rectangle 7"/>
          <p:cNvSpPr>
            <a:spLocks noChangeArrowheads="1"/>
          </p:cNvSpPr>
          <p:nvPr/>
        </p:nvSpPr>
        <p:spPr bwMode="auto">
          <a:xfrm>
            <a:off x="1336675" y="5021263"/>
            <a:ext cx="4078288" cy="369887"/>
          </a:xfrm>
          <a:prstGeom prst="rect">
            <a:avLst/>
          </a:prstGeom>
          <a:noFill/>
          <a:ln w="9525">
            <a:noFill/>
            <a:miter lim="800000"/>
            <a:headEnd/>
            <a:tailEnd/>
          </a:ln>
        </p:spPr>
        <p:txBody>
          <a:bodyPr wrap="none">
            <a:prstTxWarp prst="textNoShape">
              <a:avLst/>
            </a:prstTxWarp>
            <a:spAutoFit/>
          </a:bodyPr>
          <a:lstStyle/>
          <a:p>
            <a:r>
              <a:rPr lang="en-CA"/>
              <a:t>[Steven LaValle. </a:t>
            </a:r>
            <a:r>
              <a:rPr lang="en-CA" i="1"/>
              <a:t>Planning Algorithms</a:t>
            </a:r>
            <a:r>
              <a:rPr lang="en-CA"/>
              <a:t>] </a:t>
            </a:r>
          </a:p>
        </p:txBody>
      </p:sp>
      <p:sp>
        <p:nvSpPr>
          <p:cNvPr id="8" name="Espace réservé de la date 7"/>
          <p:cNvSpPr>
            <a:spLocks noGrp="1"/>
          </p:cNvSpPr>
          <p:nvPr>
            <p:ph type="dt" sz="half" idx="10"/>
          </p:nvPr>
        </p:nvSpPr>
        <p:spPr/>
        <p:txBody>
          <a:bodyPr/>
          <a:lstStyle/>
          <a:p>
            <a:r>
              <a:rPr lang="fr-CA" smtClean="0"/>
              <a:t>IFT615 - Été 2011</a:t>
            </a:r>
            <a:endParaRPr lang="fr-CA"/>
          </a:p>
        </p:txBody>
      </p:sp>
      <p:sp>
        <p:nvSpPr>
          <p:cNvPr id="9" name="Espace réservé du numéro de diapositive 8"/>
          <p:cNvSpPr>
            <a:spLocks noGrp="1"/>
          </p:cNvSpPr>
          <p:nvPr>
            <p:ph type="sldNum" sz="quarter" idx="12"/>
          </p:nvPr>
        </p:nvSpPr>
        <p:spPr/>
        <p:txBody>
          <a:bodyPr/>
          <a:lstStyle/>
          <a:p>
            <a:fld id="{6955B7EA-E0F1-9E45-AF6A-7A9BD82D9F1F}" type="slidenum">
              <a:rPr lang="fr-CA" smtClean="0"/>
              <a:pPr/>
              <a:t>43</a:t>
            </a:fld>
            <a:endParaRPr lang="fr-CA"/>
          </a:p>
        </p:txBody>
      </p:sp>
      <p:sp>
        <p:nvSpPr>
          <p:cNvPr id="10" name="Espace réservé du pied de page 9"/>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209550" y="152400"/>
            <a:ext cx="8683625" cy="669925"/>
          </a:xfrm>
        </p:spPr>
        <p:txBody>
          <a:bodyPr/>
          <a:lstStyle/>
          <a:p>
            <a:pPr>
              <a:defRPr/>
            </a:pPr>
            <a:r>
              <a:rPr lang="fr-CA" sz="2800" b="0">
                <a:effectLst>
                  <a:outerShdw blurRad="38100" dist="38100" dir="2700000" algn="tl">
                    <a:srgbClr val="DDDDDD"/>
                  </a:outerShdw>
                </a:effectLst>
                <a:latin typeface="Times New Roman" charset="0"/>
                <a:ea typeface="+mj-ea"/>
                <a:cs typeface="+mj-cs"/>
              </a:rPr>
              <a:t>Application: robots humanoïdes</a:t>
            </a:r>
          </a:p>
        </p:txBody>
      </p:sp>
      <p:pic>
        <p:nvPicPr>
          <p:cNvPr id="98309" name="Picture 3" descr="h6manip1"/>
          <p:cNvPicPr>
            <a:picLocks noChangeAspect="1" noChangeArrowheads="1" noCrop="1"/>
          </p:cNvPicPr>
          <p:nvPr/>
        </p:nvPicPr>
        <p:blipFill>
          <a:blip r:embed="rId3"/>
          <a:srcRect/>
          <a:stretch>
            <a:fillRect/>
          </a:stretch>
        </p:blipFill>
        <p:spPr bwMode="auto">
          <a:xfrm>
            <a:off x="6175375" y="2976563"/>
            <a:ext cx="2046288" cy="2525712"/>
          </a:xfrm>
          <a:prstGeom prst="rect">
            <a:avLst/>
          </a:prstGeom>
          <a:noFill/>
          <a:ln w="9525">
            <a:noFill/>
            <a:miter lim="800000"/>
            <a:headEnd/>
            <a:tailEnd/>
          </a:ln>
        </p:spPr>
      </p:pic>
      <p:pic>
        <p:nvPicPr>
          <p:cNvPr id="98310" name="Picture 4" descr="h6crouch_exec_sm"/>
          <p:cNvPicPr>
            <a:picLocks noChangeAspect="1" noChangeArrowheads="1"/>
          </p:cNvPicPr>
          <p:nvPr/>
        </p:nvPicPr>
        <p:blipFill>
          <a:blip r:embed="rId4"/>
          <a:srcRect/>
          <a:stretch>
            <a:fillRect/>
          </a:stretch>
        </p:blipFill>
        <p:spPr bwMode="auto">
          <a:xfrm>
            <a:off x="750888" y="3641725"/>
            <a:ext cx="3370262" cy="2308225"/>
          </a:xfrm>
          <a:prstGeom prst="rect">
            <a:avLst/>
          </a:prstGeom>
          <a:noFill/>
          <a:ln w="9525">
            <a:noFill/>
            <a:miter lim="800000"/>
            <a:headEnd/>
            <a:tailEnd/>
          </a:ln>
        </p:spPr>
      </p:pic>
      <p:sp>
        <p:nvSpPr>
          <p:cNvPr id="98311" name="Rectangle 5"/>
          <p:cNvSpPr>
            <a:spLocks noChangeArrowheads="1"/>
          </p:cNvSpPr>
          <p:nvPr/>
        </p:nvSpPr>
        <p:spPr bwMode="auto">
          <a:xfrm>
            <a:off x="438150" y="3724275"/>
            <a:ext cx="3479800" cy="2363788"/>
          </a:xfrm>
          <a:prstGeom prst="rect">
            <a:avLst/>
          </a:prstGeom>
          <a:noFill/>
          <a:ln w="38100" cap="sq">
            <a:noFill/>
            <a:miter lim="800000"/>
            <a:headEnd type="none" w="sm" len="sm"/>
            <a:tailEnd type="none" w="sm" len="sm"/>
          </a:ln>
        </p:spPr>
        <p:txBody>
          <a:bodyPr wrap="none" anchor="ctr">
            <a:prstTxWarp prst="textNoShape">
              <a:avLst/>
            </a:prstTxWarp>
          </a:bodyPr>
          <a:lstStyle/>
          <a:p>
            <a:endParaRPr lang="en-CA"/>
          </a:p>
        </p:txBody>
      </p:sp>
      <p:sp>
        <p:nvSpPr>
          <p:cNvPr id="98313" name="TextBox 11"/>
          <p:cNvSpPr txBox="1">
            <a:spLocks noChangeArrowheads="1"/>
          </p:cNvSpPr>
          <p:nvPr/>
        </p:nvSpPr>
        <p:spPr bwMode="auto">
          <a:xfrm>
            <a:off x="895350" y="5972175"/>
            <a:ext cx="2211388" cy="338138"/>
          </a:xfrm>
          <a:prstGeom prst="rect">
            <a:avLst/>
          </a:prstGeom>
          <a:noFill/>
          <a:ln w="9525">
            <a:noFill/>
            <a:miter lim="800000"/>
            <a:headEnd/>
            <a:tailEnd/>
          </a:ln>
        </p:spPr>
        <p:txBody>
          <a:bodyPr wrap="none">
            <a:prstTxWarp prst="textNoShape">
              <a:avLst/>
            </a:prstTxWarp>
            <a:spAutoFit/>
          </a:bodyPr>
          <a:lstStyle/>
          <a:p>
            <a:r>
              <a:rPr lang="en-CA" sz="1600"/>
              <a:t>S. Kagami. U of Tokyo</a:t>
            </a:r>
          </a:p>
        </p:txBody>
      </p:sp>
      <p:sp>
        <p:nvSpPr>
          <p:cNvPr id="98314" name="TextBox 12"/>
          <p:cNvSpPr txBox="1">
            <a:spLocks noChangeArrowheads="1"/>
          </p:cNvSpPr>
          <p:nvPr/>
        </p:nvSpPr>
        <p:spPr bwMode="auto">
          <a:xfrm>
            <a:off x="1619250" y="1514475"/>
            <a:ext cx="866775" cy="584200"/>
          </a:xfrm>
          <a:prstGeom prst="rect">
            <a:avLst/>
          </a:prstGeom>
          <a:noFill/>
          <a:ln w="9525">
            <a:noFill/>
            <a:miter lim="800000"/>
            <a:headEnd/>
            <a:tailEnd/>
          </a:ln>
        </p:spPr>
        <p:txBody>
          <a:bodyPr>
            <a:prstTxWarp prst="textNoShape">
              <a:avLst/>
            </a:prstTxWarp>
            <a:spAutoFit/>
          </a:bodyPr>
          <a:lstStyle/>
          <a:p>
            <a:r>
              <a:rPr lang="en-CA" sz="1600"/>
              <a:t>ASIMO </a:t>
            </a:r>
          </a:p>
          <a:p>
            <a:r>
              <a:rPr lang="en-CA" sz="1600"/>
              <a:t>Honda</a:t>
            </a:r>
          </a:p>
        </p:txBody>
      </p:sp>
      <p:sp>
        <p:nvSpPr>
          <p:cNvPr id="98315" name="TextBox 13"/>
          <p:cNvSpPr txBox="1">
            <a:spLocks noChangeArrowheads="1"/>
          </p:cNvSpPr>
          <p:nvPr/>
        </p:nvSpPr>
        <p:spPr bwMode="auto">
          <a:xfrm>
            <a:off x="5524500" y="5572125"/>
            <a:ext cx="2211388" cy="338138"/>
          </a:xfrm>
          <a:prstGeom prst="rect">
            <a:avLst/>
          </a:prstGeom>
          <a:noFill/>
          <a:ln w="9525">
            <a:noFill/>
            <a:miter lim="800000"/>
            <a:headEnd/>
            <a:tailEnd/>
          </a:ln>
        </p:spPr>
        <p:txBody>
          <a:bodyPr wrap="none">
            <a:prstTxWarp prst="textNoShape">
              <a:avLst/>
            </a:prstTxWarp>
            <a:spAutoFit/>
          </a:bodyPr>
          <a:lstStyle/>
          <a:p>
            <a:r>
              <a:rPr lang="en-CA" sz="1600"/>
              <a:t>S. Kagami. U of Tokyo</a:t>
            </a:r>
          </a:p>
        </p:txBody>
      </p:sp>
      <p:pic>
        <p:nvPicPr>
          <p:cNvPr id="98316" name="Picture 12">
            <a:hlinkClick r:id="" action="ppaction://media"/>
          </p:cNvPr>
          <p:cNvPicPr/>
          <p:nvPr>
            <a:videoFile r:link="rId1"/>
          </p:nvPr>
        </p:nvPicPr>
        <p:blipFill>
          <a:blip r:embed="rId5"/>
          <a:srcRect/>
          <a:stretch>
            <a:fillRect/>
          </a:stretch>
        </p:blipFill>
        <p:spPr bwMode="auto">
          <a:xfrm>
            <a:off x="2386013" y="922338"/>
            <a:ext cx="3246437" cy="2435225"/>
          </a:xfrm>
          <a:prstGeom prst="rect">
            <a:avLst/>
          </a:prstGeom>
          <a:noFill/>
          <a:ln w="9525">
            <a:noFill/>
            <a:miter lim="800000"/>
            <a:headEnd/>
            <a:tailEnd/>
          </a:ln>
        </p:spPr>
      </p:pic>
      <p:pic>
        <p:nvPicPr>
          <p:cNvPr id="98317" name="Picture 6" descr="c011112"/>
          <p:cNvPicPr>
            <a:picLocks noGrp="1" noChangeAspect="1" noChangeArrowheads="1"/>
          </p:cNvPicPr>
          <p:nvPr>
            <p:ph idx="1"/>
          </p:nvPr>
        </p:nvPicPr>
        <p:blipFill>
          <a:blip r:embed="rId6"/>
          <a:srcRect/>
          <a:stretch>
            <a:fillRect/>
          </a:stretch>
        </p:blipFill>
        <p:spPr>
          <a:xfrm>
            <a:off x="2403475" y="855663"/>
            <a:ext cx="3238500" cy="2506662"/>
          </a:xfrm>
          <a:noFill/>
        </p:spPr>
      </p:pic>
      <p:sp>
        <p:nvSpPr>
          <p:cNvPr id="14" name="Espace réservé de la date 13"/>
          <p:cNvSpPr>
            <a:spLocks noGrp="1"/>
          </p:cNvSpPr>
          <p:nvPr>
            <p:ph type="dt" sz="half" idx="10"/>
          </p:nvPr>
        </p:nvSpPr>
        <p:spPr/>
        <p:txBody>
          <a:bodyPr/>
          <a:lstStyle/>
          <a:p>
            <a:r>
              <a:rPr lang="fr-CA" smtClean="0"/>
              <a:t>IFT615 - Été 2011</a:t>
            </a:r>
            <a:endParaRPr lang="fr-CA"/>
          </a:p>
        </p:txBody>
      </p:sp>
      <p:sp>
        <p:nvSpPr>
          <p:cNvPr id="15" name="Espace réservé du numéro de diapositive 14"/>
          <p:cNvSpPr>
            <a:spLocks noGrp="1"/>
          </p:cNvSpPr>
          <p:nvPr>
            <p:ph type="sldNum" sz="quarter" idx="12"/>
          </p:nvPr>
        </p:nvSpPr>
        <p:spPr/>
        <p:txBody>
          <a:bodyPr/>
          <a:lstStyle/>
          <a:p>
            <a:fld id="{6955B7EA-E0F1-9E45-AF6A-7A9BD82D9F1F}" type="slidenum">
              <a:rPr lang="fr-CA" smtClean="0"/>
              <a:pPr/>
              <a:t>44</a:t>
            </a:fld>
            <a:endParaRPr lang="fr-CA"/>
          </a:p>
        </p:txBody>
      </p:sp>
      <p:sp>
        <p:nvSpPr>
          <p:cNvPr id="16" name="Espace réservé du pied de page 15"/>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33433" fill="hold"/>
                                        <p:tgtEl>
                                          <p:spTgt spid="9831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98316"/>
                </p:tgtEl>
              </p:cMediaNode>
            </p:video>
            <p:seq concurrent="1" nextAc="seek">
              <p:cTn id="8" restart="whenNotActive" fill="hold" evtFilter="cancelBubble" nodeType="interactiveSeq">
                <p:stCondLst>
                  <p:cond evt="onClick" delay="0">
                    <p:tgtEl>
                      <p:spTgt spid="9831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8316"/>
                                        </p:tgtEl>
                                      </p:cBhvr>
                                    </p:cmd>
                                  </p:childTnLst>
                                </p:cTn>
                              </p:par>
                            </p:childTnLst>
                          </p:cTn>
                        </p:par>
                      </p:childTnLst>
                    </p:cTn>
                  </p:par>
                </p:childTnLst>
              </p:cTn>
              <p:nextCondLst>
                <p:cond evt="onClick" delay="0">
                  <p:tgtEl>
                    <p:spTgt spid="98316"/>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225425" y="0"/>
            <a:ext cx="8683625" cy="669925"/>
          </a:xfrm>
        </p:spPr>
        <p:txBody>
          <a:bodyPr/>
          <a:lstStyle/>
          <a:p>
            <a:pPr>
              <a:defRPr/>
            </a:pPr>
            <a:r>
              <a:rPr lang="fr-CA" sz="2800" b="0">
                <a:effectLst>
                  <a:outerShdw blurRad="38100" dist="38100" dir="2700000" algn="tl">
                    <a:srgbClr val="DDDDDD"/>
                  </a:outerShdw>
                </a:effectLst>
                <a:latin typeface="Times New Roman" charset="0"/>
                <a:ea typeface="+mj-ea"/>
                <a:cs typeface="+mj-cs"/>
              </a:rPr>
              <a:t>Application: jeux vidéos et cinéma</a:t>
            </a:r>
          </a:p>
        </p:txBody>
      </p:sp>
      <p:sp>
        <p:nvSpPr>
          <p:cNvPr id="99333" name="Rectangle 5"/>
          <p:cNvSpPr>
            <a:spLocks noChangeArrowheads="1"/>
          </p:cNvSpPr>
          <p:nvPr/>
        </p:nvSpPr>
        <p:spPr bwMode="auto">
          <a:xfrm>
            <a:off x="438150" y="3724275"/>
            <a:ext cx="3479800" cy="2363788"/>
          </a:xfrm>
          <a:prstGeom prst="rect">
            <a:avLst/>
          </a:prstGeom>
          <a:noFill/>
          <a:ln w="38100" cap="sq">
            <a:noFill/>
            <a:miter lim="800000"/>
            <a:headEnd type="none" w="sm" len="sm"/>
            <a:tailEnd type="none" w="sm" len="sm"/>
          </a:ln>
        </p:spPr>
        <p:txBody>
          <a:bodyPr wrap="none" anchor="ctr">
            <a:prstTxWarp prst="textNoShape">
              <a:avLst/>
            </a:prstTxWarp>
          </a:bodyPr>
          <a:lstStyle/>
          <a:p>
            <a:endParaRPr lang="en-CA"/>
          </a:p>
        </p:txBody>
      </p:sp>
      <p:pic>
        <p:nvPicPr>
          <p:cNvPr id="99335" name="Picture 2"/>
          <p:cNvPicPr>
            <a:picLocks noChangeAspect="1" noChangeArrowheads="1"/>
          </p:cNvPicPr>
          <p:nvPr/>
        </p:nvPicPr>
        <p:blipFill>
          <a:blip r:embed="rId2"/>
          <a:srcRect/>
          <a:stretch>
            <a:fillRect/>
          </a:stretch>
        </p:blipFill>
        <p:spPr bwMode="auto">
          <a:xfrm>
            <a:off x="1241425" y="744538"/>
            <a:ext cx="6315075" cy="5524500"/>
          </a:xfrm>
          <a:prstGeom prst="rect">
            <a:avLst/>
          </a:prstGeom>
          <a:noFill/>
          <a:ln w="9525">
            <a:noFill/>
            <a:miter lim="800000"/>
            <a:headEnd/>
            <a:tailEnd/>
          </a:ln>
        </p:spPr>
      </p:pic>
      <p:sp>
        <p:nvSpPr>
          <p:cNvPr id="99336" name="Rectangle 8"/>
          <p:cNvSpPr>
            <a:spLocks noChangeArrowheads="1"/>
          </p:cNvSpPr>
          <p:nvPr/>
        </p:nvSpPr>
        <p:spPr bwMode="auto">
          <a:xfrm>
            <a:off x="1819275" y="5970588"/>
            <a:ext cx="3211513" cy="307975"/>
          </a:xfrm>
          <a:prstGeom prst="rect">
            <a:avLst/>
          </a:prstGeom>
          <a:noFill/>
          <a:ln w="9525">
            <a:noFill/>
            <a:miter lim="800000"/>
            <a:headEnd/>
            <a:tailEnd/>
          </a:ln>
        </p:spPr>
        <p:txBody>
          <a:bodyPr wrap="none">
            <a:prstTxWarp prst="textNoShape">
              <a:avLst/>
            </a:prstTxWarp>
            <a:spAutoFit/>
          </a:bodyPr>
          <a:lstStyle/>
          <a:p>
            <a:r>
              <a:rPr lang="en-CA" sz="1400"/>
              <a:t>[Steven LaValle. </a:t>
            </a:r>
            <a:r>
              <a:rPr lang="en-CA" sz="1400" i="1"/>
              <a:t>Planning Algorithms</a:t>
            </a:r>
            <a:r>
              <a:rPr lang="en-CA" sz="1400"/>
              <a:t>] </a:t>
            </a:r>
          </a:p>
        </p:txBody>
      </p:sp>
      <p:sp>
        <p:nvSpPr>
          <p:cNvPr id="9" name="Espace réservé de la date 8"/>
          <p:cNvSpPr>
            <a:spLocks noGrp="1"/>
          </p:cNvSpPr>
          <p:nvPr>
            <p:ph type="dt" sz="half" idx="10"/>
          </p:nvPr>
        </p:nvSpPr>
        <p:spPr/>
        <p:txBody>
          <a:bodyPr/>
          <a:lstStyle/>
          <a:p>
            <a:r>
              <a:rPr lang="fr-CA" smtClean="0"/>
              <a:t>IFT615 - Été 2011</a:t>
            </a:r>
            <a:endParaRPr lang="fr-CA"/>
          </a:p>
        </p:txBody>
      </p:sp>
      <p:sp>
        <p:nvSpPr>
          <p:cNvPr id="10" name="Espace réservé du numéro de diapositive 9"/>
          <p:cNvSpPr>
            <a:spLocks noGrp="1"/>
          </p:cNvSpPr>
          <p:nvPr>
            <p:ph type="sldNum" sz="quarter" idx="12"/>
          </p:nvPr>
        </p:nvSpPr>
        <p:spPr/>
        <p:txBody>
          <a:bodyPr/>
          <a:lstStyle/>
          <a:p>
            <a:fld id="{6955B7EA-E0F1-9E45-AF6A-7A9BD82D9F1F}" type="slidenum">
              <a:rPr lang="fr-CA" smtClean="0"/>
              <a:pPr/>
              <a:t>45</a:t>
            </a:fld>
            <a:endParaRPr lang="fr-CA"/>
          </a:p>
        </p:txBody>
      </p:sp>
      <p:sp>
        <p:nvSpPr>
          <p:cNvPr id="11" name="Espace réservé du pied de page 10"/>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5" name="Rectangle 4"/>
          <p:cNvSpPr>
            <a:spLocks noGrp="1" noChangeArrowheads="1"/>
          </p:cNvSpPr>
          <p:nvPr>
            <p:ph type="title"/>
          </p:nvPr>
        </p:nvSpPr>
        <p:spPr>
          <a:xfrm>
            <a:off x="161925" y="214313"/>
            <a:ext cx="8839200" cy="581025"/>
          </a:xfrm>
          <a:noFill/>
        </p:spPr>
        <p:txBody>
          <a:bodyPr>
            <a:normAutofit fontScale="90000"/>
          </a:bodyPr>
          <a:lstStyle/>
          <a:p>
            <a:r>
              <a:rPr lang="fr-CA">
                <a:latin typeface="Times New Roman" charset="0"/>
              </a:rPr>
              <a:t>Application : personnages animés</a:t>
            </a:r>
            <a:endParaRPr lang="en-US">
              <a:latin typeface="Times New Roman" charset="0"/>
            </a:endParaRPr>
          </a:p>
        </p:txBody>
      </p:sp>
      <p:sp>
        <p:nvSpPr>
          <p:cNvPr id="100357" name="Rectangle 1"/>
          <p:cNvSpPr>
            <a:spLocks noChangeArrowheads="1"/>
          </p:cNvSpPr>
          <p:nvPr/>
        </p:nvSpPr>
        <p:spPr bwMode="auto">
          <a:xfrm>
            <a:off x="534988" y="5295900"/>
            <a:ext cx="5984875" cy="585788"/>
          </a:xfrm>
          <a:prstGeom prst="rect">
            <a:avLst/>
          </a:prstGeom>
          <a:noFill/>
          <a:ln w="12700">
            <a:noFill/>
            <a:miter lim="800000"/>
            <a:headEnd/>
            <a:tailEnd/>
          </a:ln>
        </p:spPr>
        <p:txBody>
          <a:bodyPr anchor="ctr">
            <a:prstTxWarp prst="textNoShape">
              <a:avLst/>
            </a:prstTxWarp>
            <a:spAutoFit/>
          </a:bodyPr>
          <a:lstStyle/>
          <a:p>
            <a:r>
              <a:rPr lang="fr-CA" sz="1600">
                <a:latin typeface="Times New Roman" charset="0"/>
              </a:rPr>
              <a:t>Julien Pettré, Jean-Paul Laumond, Thierry Siméon</a:t>
            </a:r>
            <a:endParaRPr lang="en-CA" sz="1600">
              <a:latin typeface="Times New Roman" charset="0"/>
            </a:endParaRPr>
          </a:p>
          <a:p>
            <a:r>
              <a:rPr lang="en-CA" sz="1600" u="sng">
                <a:latin typeface="Times New Roman" charset="0"/>
                <a:ea typeface="Times New Roman" charset="0"/>
                <a:cs typeface="Times New Roman" charset="0"/>
              </a:rPr>
              <a:t>http://www.cs.uu.nl/centers/give/movie/publications/iros03-laas.php</a:t>
            </a:r>
            <a:endParaRPr lang="en-CA" sz="1600">
              <a:latin typeface="Times New Roman" charset="0"/>
            </a:endParaRPr>
          </a:p>
        </p:txBody>
      </p:sp>
      <p:pic>
        <p:nvPicPr>
          <p:cNvPr id="100359" name="Picture 7">
            <a:hlinkClick r:id="" action="ppaction://media"/>
          </p:cNvPr>
          <p:cNvPicPr/>
          <p:nvPr>
            <a:videoFile r:link="rId1"/>
          </p:nvPr>
        </p:nvPicPr>
        <p:blipFill>
          <a:blip r:embed="rId4"/>
          <a:srcRect/>
          <a:stretch>
            <a:fillRect/>
          </a:stretch>
        </p:blipFill>
        <p:spPr bwMode="auto">
          <a:xfrm>
            <a:off x="1001713" y="968375"/>
            <a:ext cx="6553200" cy="4267200"/>
          </a:xfrm>
          <a:prstGeom prst="rect">
            <a:avLst/>
          </a:prstGeom>
          <a:noFill/>
          <a:ln w="9525">
            <a:noFill/>
            <a:miter lim="800000"/>
            <a:headEnd/>
            <a:tailEnd/>
          </a:ln>
        </p:spPr>
      </p:pic>
      <p:sp>
        <p:nvSpPr>
          <p:cNvPr id="8" name="Espace réservé de la date 7"/>
          <p:cNvSpPr>
            <a:spLocks noGrp="1"/>
          </p:cNvSpPr>
          <p:nvPr>
            <p:ph type="dt" sz="half" idx="10"/>
          </p:nvPr>
        </p:nvSpPr>
        <p:spPr/>
        <p:txBody>
          <a:bodyPr/>
          <a:lstStyle/>
          <a:p>
            <a:r>
              <a:rPr lang="fr-CA" smtClean="0"/>
              <a:t>IFT615 - Été 2011</a:t>
            </a:r>
            <a:endParaRPr lang="fr-CA"/>
          </a:p>
        </p:txBody>
      </p:sp>
      <p:sp>
        <p:nvSpPr>
          <p:cNvPr id="9" name="Espace réservé du numéro de diapositive 8"/>
          <p:cNvSpPr>
            <a:spLocks noGrp="1"/>
          </p:cNvSpPr>
          <p:nvPr>
            <p:ph type="sldNum" sz="quarter" idx="12"/>
          </p:nvPr>
        </p:nvSpPr>
        <p:spPr/>
        <p:txBody>
          <a:bodyPr/>
          <a:lstStyle/>
          <a:p>
            <a:fld id="{6955B7EA-E0F1-9E45-AF6A-7A9BD82D9F1F}" type="slidenum">
              <a:rPr lang="fr-CA" smtClean="0"/>
              <a:pPr/>
              <a:t>46</a:t>
            </a:fld>
            <a:endParaRPr lang="fr-CA"/>
          </a:p>
        </p:txBody>
      </p:sp>
      <p:sp>
        <p:nvSpPr>
          <p:cNvPr id="10" name="Espace réservé du pied de page 9"/>
          <p:cNvSpPr>
            <a:spLocks noGrp="1"/>
          </p:cNvSpPr>
          <p:nvPr>
            <p:ph type="ftr" sz="quarter" idx="11"/>
          </p:nvPr>
        </p:nvSpPr>
        <p:spPr/>
        <p:txBody>
          <a:bodyPr/>
          <a:lstStyle/>
          <a:p>
            <a:r>
              <a:rPr lang="fr-FR" smtClean="0"/>
              <a:t>© Éric Beaudry et Froduald Kabanza</a:t>
            </a:r>
            <a:endParaRPr lang="fr-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100" fill="hold"/>
                                        <p:tgtEl>
                                          <p:spTgt spid="10035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00359"/>
                </p:tgtEl>
              </p:cMediaNode>
            </p:video>
            <p:seq concurrent="1" nextAc="seek">
              <p:cTn id="8" restart="whenNotActive" fill="hold" evtFilter="cancelBubble" nodeType="interactiveSeq">
                <p:stCondLst>
                  <p:cond evt="onClick" delay="0">
                    <p:tgtEl>
                      <p:spTgt spid="10035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0359"/>
                                        </p:tgtEl>
                                      </p:cBhvr>
                                    </p:cmd>
                                  </p:childTnLst>
                                </p:cTn>
                              </p:par>
                            </p:childTnLst>
                          </p:cTn>
                        </p:par>
                      </p:childTnLst>
                    </p:cTn>
                  </p:par>
                </p:childTnLst>
              </p:cTn>
              <p:nextCondLst>
                <p:cond evt="onClick" delay="0">
                  <p:tgtEl>
                    <p:spTgt spid="100359"/>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p:txBody>
          <a:bodyPr/>
          <a:lstStyle/>
          <a:p>
            <a:r>
              <a:rPr lang="fr-CA"/>
              <a:t>Énoncé du problème</a:t>
            </a:r>
          </a:p>
        </p:txBody>
      </p:sp>
      <p:sp>
        <p:nvSpPr>
          <p:cNvPr id="102405" name="Rectangle 3"/>
          <p:cNvSpPr>
            <a:spLocks noGrp="1" noChangeArrowheads="1"/>
          </p:cNvSpPr>
          <p:nvPr>
            <p:ph type="body" idx="1"/>
          </p:nvPr>
        </p:nvSpPr>
        <p:spPr>
          <a:xfrm>
            <a:off x="660400" y="1458913"/>
            <a:ext cx="8216900" cy="4670425"/>
          </a:xfrm>
        </p:spPr>
        <p:txBody>
          <a:bodyPr/>
          <a:lstStyle/>
          <a:p>
            <a:pPr>
              <a:lnSpc>
                <a:spcPct val="90000"/>
              </a:lnSpc>
            </a:pPr>
            <a:r>
              <a:rPr lang="fr-CA" i="1">
                <a:solidFill>
                  <a:srgbClr val="000066"/>
                </a:solidFill>
              </a:rPr>
              <a:t>Énoncé</a:t>
            </a:r>
            <a:r>
              <a:rPr lang="fr-CA">
                <a:solidFill>
                  <a:srgbClr val="000066"/>
                </a:solidFill>
              </a:rPr>
              <a:t>:</a:t>
            </a:r>
            <a:r>
              <a:rPr lang="fr-CA" i="1"/>
              <a:t> Calculer une trajectoire géométrique d’un solide articulé sans collision avec des obstacles statiques.</a:t>
            </a:r>
          </a:p>
        </p:txBody>
      </p:sp>
      <p:sp>
        <p:nvSpPr>
          <p:cNvPr id="102406" name="Text Box 4"/>
          <p:cNvSpPr txBox="1">
            <a:spLocks noChangeArrowheads="1"/>
          </p:cNvSpPr>
          <p:nvPr/>
        </p:nvSpPr>
        <p:spPr bwMode="auto">
          <a:xfrm>
            <a:off x="4114800" y="3981450"/>
            <a:ext cx="1924050" cy="650875"/>
          </a:xfrm>
          <a:prstGeom prst="rect">
            <a:avLst/>
          </a:prstGeom>
          <a:solidFill>
            <a:srgbClr val="99FFCC"/>
          </a:solidFill>
          <a:ln w="9525">
            <a:solidFill>
              <a:schemeClr val="tx1"/>
            </a:solidFill>
            <a:miter lim="800000"/>
            <a:headEnd/>
            <a:tailEnd/>
          </a:ln>
        </p:spPr>
        <p:txBody>
          <a:bodyPr>
            <a:prstTxWarp prst="textNoShape">
              <a:avLst/>
            </a:prstTxWarp>
            <a:spAutoFit/>
          </a:bodyPr>
          <a:lstStyle/>
          <a:p>
            <a:pPr>
              <a:spcBef>
                <a:spcPct val="50000"/>
              </a:spcBef>
            </a:pPr>
            <a:r>
              <a:rPr lang="fr-CA"/>
              <a:t>Planificateur de trajectoires</a:t>
            </a:r>
          </a:p>
        </p:txBody>
      </p:sp>
      <p:sp>
        <p:nvSpPr>
          <p:cNvPr id="102407" name="Rectangle 5"/>
          <p:cNvSpPr>
            <a:spLocks noChangeArrowheads="1"/>
          </p:cNvSpPr>
          <p:nvPr/>
        </p:nvSpPr>
        <p:spPr bwMode="auto">
          <a:xfrm>
            <a:off x="2990850" y="2233613"/>
            <a:ext cx="4572000" cy="1465262"/>
          </a:xfrm>
          <a:prstGeom prst="rect">
            <a:avLst/>
          </a:prstGeom>
          <a:solidFill>
            <a:srgbClr val="99FFCC"/>
          </a:solidFill>
          <a:ln w="9525">
            <a:noFill/>
            <a:miter lim="800000"/>
            <a:headEnd/>
            <a:tailEnd/>
          </a:ln>
        </p:spPr>
        <p:txBody>
          <a:bodyPr>
            <a:prstTxWarp prst="textNoShape">
              <a:avLst/>
            </a:prstTxWarp>
            <a:spAutoFit/>
          </a:bodyPr>
          <a:lstStyle/>
          <a:p>
            <a:r>
              <a:rPr lang="fr-CA" i="1">
                <a:solidFill>
                  <a:srgbClr val="000066"/>
                </a:solidFill>
              </a:rPr>
              <a:t>Entrée:</a:t>
            </a:r>
          </a:p>
          <a:p>
            <a:pPr lvl="1">
              <a:buFont typeface="Wingdings" charset="2"/>
              <a:buChar char="Ø"/>
            </a:pPr>
            <a:r>
              <a:rPr lang="fr-CA"/>
              <a:t>Géométrie du robot et des obstacles</a:t>
            </a:r>
          </a:p>
          <a:p>
            <a:pPr lvl="1">
              <a:buFont typeface="Wingdings" charset="2"/>
              <a:buChar char="Ø"/>
            </a:pPr>
            <a:r>
              <a:rPr lang="fr-CA"/>
              <a:t>Cinétique du robot (degrés de liberté)</a:t>
            </a:r>
          </a:p>
          <a:p>
            <a:pPr lvl="1">
              <a:buFont typeface="Wingdings" charset="2"/>
              <a:buChar char="Ø"/>
            </a:pPr>
            <a:r>
              <a:rPr lang="fr-CA"/>
              <a:t>Configurations initiale et finale</a:t>
            </a:r>
          </a:p>
        </p:txBody>
      </p:sp>
      <p:sp>
        <p:nvSpPr>
          <p:cNvPr id="102408" name="Rectangle 6"/>
          <p:cNvSpPr>
            <a:spLocks noChangeArrowheads="1"/>
          </p:cNvSpPr>
          <p:nvPr/>
        </p:nvSpPr>
        <p:spPr bwMode="auto">
          <a:xfrm>
            <a:off x="2647950" y="4910138"/>
            <a:ext cx="5476875" cy="1190625"/>
          </a:xfrm>
          <a:prstGeom prst="rect">
            <a:avLst/>
          </a:prstGeom>
          <a:solidFill>
            <a:srgbClr val="99FFCC"/>
          </a:solidFill>
          <a:ln w="9525">
            <a:noFill/>
            <a:miter lim="800000"/>
            <a:headEnd/>
            <a:tailEnd/>
          </a:ln>
        </p:spPr>
        <p:txBody>
          <a:bodyPr>
            <a:prstTxWarp prst="textNoShape">
              <a:avLst/>
            </a:prstTxWarp>
            <a:spAutoFit/>
          </a:bodyPr>
          <a:lstStyle/>
          <a:p>
            <a:r>
              <a:rPr lang="fr-CA" i="1">
                <a:solidFill>
                  <a:srgbClr val="000066"/>
                </a:solidFill>
              </a:rPr>
              <a:t>Sortie</a:t>
            </a:r>
            <a:r>
              <a:rPr lang="fr-CA">
                <a:solidFill>
                  <a:srgbClr val="CCFF33"/>
                </a:solidFill>
              </a:rPr>
              <a:t>:</a:t>
            </a:r>
          </a:p>
          <a:p>
            <a:pPr lvl="1">
              <a:buFont typeface="Wingdings" charset="2"/>
              <a:buChar char="Ø"/>
            </a:pPr>
            <a:r>
              <a:rPr lang="fr-CA"/>
              <a:t>Une séquence continue de configurations rapprochées, sans collision, joignant la configuration initiale à la configuration finale</a:t>
            </a:r>
          </a:p>
        </p:txBody>
      </p:sp>
      <p:sp>
        <p:nvSpPr>
          <p:cNvPr id="102409" name="Line 7"/>
          <p:cNvSpPr>
            <a:spLocks noChangeShapeType="1"/>
          </p:cNvSpPr>
          <p:nvPr/>
        </p:nvSpPr>
        <p:spPr bwMode="auto">
          <a:xfrm>
            <a:off x="5010150" y="3733800"/>
            <a:ext cx="0" cy="295275"/>
          </a:xfrm>
          <a:prstGeom prst="line">
            <a:avLst/>
          </a:prstGeom>
          <a:noFill/>
          <a:ln w="57150">
            <a:solidFill>
              <a:schemeClr val="tx1"/>
            </a:solidFill>
            <a:round/>
            <a:headEnd/>
            <a:tailEnd type="triangle" w="med" len="med"/>
          </a:ln>
        </p:spPr>
        <p:txBody>
          <a:bodyPr>
            <a:prstTxWarp prst="textNoShape">
              <a:avLst/>
            </a:prstTxWarp>
          </a:bodyPr>
          <a:lstStyle/>
          <a:p>
            <a:endParaRPr lang="fr-CA"/>
          </a:p>
        </p:txBody>
      </p:sp>
      <p:sp>
        <p:nvSpPr>
          <p:cNvPr id="102410" name="Line 8"/>
          <p:cNvSpPr>
            <a:spLocks noChangeShapeType="1"/>
          </p:cNvSpPr>
          <p:nvPr/>
        </p:nvSpPr>
        <p:spPr bwMode="auto">
          <a:xfrm>
            <a:off x="4960938" y="4627563"/>
            <a:ext cx="0" cy="295275"/>
          </a:xfrm>
          <a:prstGeom prst="line">
            <a:avLst/>
          </a:prstGeom>
          <a:noFill/>
          <a:ln w="57150">
            <a:solidFill>
              <a:schemeClr val="tx1"/>
            </a:solidFill>
            <a:round/>
            <a:headEnd/>
            <a:tailEnd type="triangle" w="med" len="med"/>
          </a:ln>
        </p:spPr>
        <p:txBody>
          <a:bodyPr>
            <a:prstTxWarp prst="textNoShape">
              <a:avLst/>
            </a:prstTxWarp>
          </a:bodyPr>
          <a:lstStyle/>
          <a:p>
            <a:endParaRPr lang="fr-CA"/>
          </a:p>
        </p:txBody>
      </p:sp>
      <p:sp>
        <p:nvSpPr>
          <p:cNvPr id="12" name="Espace réservé de la date 11"/>
          <p:cNvSpPr>
            <a:spLocks noGrp="1"/>
          </p:cNvSpPr>
          <p:nvPr>
            <p:ph type="dt" sz="half" idx="10"/>
          </p:nvPr>
        </p:nvSpPr>
        <p:spPr/>
        <p:txBody>
          <a:bodyPr/>
          <a:lstStyle/>
          <a:p>
            <a:r>
              <a:rPr lang="fr-CA" smtClean="0"/>
              <a:t>IFT615 - Été 2011</a:t>
            </a:r>
            <a:endParaRPr lang="fr-CA"/>
          </a:p>
        </p:txBody>
      </p:sp>
      <p:sp>
        <p:nvSpPr>
          <p:cNvPr id="13" name="Espace réservé du numéro de diapositive 12"/>
          <p:cNvSpPr>
            <a:spLocks noGrp="1"/>
          </p:cNvSpPr>
          <p:nvPr>
            <p:ph type="sldNum" sz="quarter" idx="12"/>
          </p:nvPr>
        </p:nvSpPr>
        <p:spPr/>
        <p:txBody>
          <a:bodyPr/>
          <a:lstStyle/>
          <a:p>
            <a:fld id="{6955B7EA-E0F1-9E45-AF6A-7A9BD82D9F1F}" type="slidenum">
              <a:rPr lang="fr-CA" smtClean="0"/>
              <a:pPr/>
              <a:t>47</a:t>
            </a:fld>
            <a:endParaRPr lang="fr-CA"/>
          </a:p>
        </p:txBody>
      </p:sp>
      <p:sp>
        <p:nvSpPr>
          <p:cNvPr id="14" name="Espace réservé du pied de page 13"/>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8" name="Rectangle 2"/>
          <p:cNvSpPr>
            <a:spLocks noGrp="1" noChangeArrowheads="1"/>
          </p:cNvSpPr>
          <p:nvPr>
            <p:ph type="title"/>
          </p:nvPr>
        </p:nvSpPr>
        <p:spPr/>
        <p:txBody>
          <a:bodyPr/>
          <a:lstStyle/>
          <a:p>
            <a:r>
              <a:rPr lang="fr-CA"/>
              <a:t>Quelques termes techniques</a:t>
            </a:r>
          </a:p>
        </p:txBody>
      </p:sp>
      <p:sp>
        <p:nvSpPr>
          <p:cNvPr id="103429" name="Rectangle 3"/>
          <p:cNvSpPr>
            <a:spLocks noGrp="1" noChangeArrowheads="1"/>
          </p:cNvSpPr>
          <p:nvPr>
            <p:ph type="body" sz="half" idx="1"/>
          </p:nvPr>
        </p:nvSpPr>
        <p:spPr>
          <a:xfrm>
            <a:off x="4981575" y="1162050"/>
            <a:ext cx="4038600" cy="5048250"/>
          </a:xfrm>
        </p:spPr>
        <p:txBody>
          <a:bodyPr/>
          <a:lstStyle/>
          <a:p>
            <a:pPr>
              <a:lnSpc>
                <a:spcPct val="90000"/>
              </a:lnSpc>
            </a:pPr>
            <a:r>
              <a:rPr lang="fr-CA" sz="1800" i="1"/>
              <a:t>Configuration</a:t>
            </a:r>
            <a:r>
              <a:rPr lang="fr-CA" sz="1800"/>
              <a:t> : position et orientation du bras</a:t>
            </a:r>
          </a:p>
          <a:p>
            <a:pPr lvl="1">
              <a:lnSpc>
                <a:spcPct val="90000"/>
              </a:lnSpc>
            </a:pPr>
            <a:r>
              <a:rPr lang="fr-CA" sz="1400"/>
              <a:t>représentée par un vecteur : un angle pour chaque joint</a:t>
            </a:r>
            <a:r>
              <a:rPr lang="fr-CA" sz="1400">
                <a:solidFill>
                  <a:srgbClr val="000066"/>
                </a:solidFill>
              </a:rPr>
              <a:t> </a:t>
            </a:r>
          </a:p>
          <a:p>
            <a:pPr lvl="1">
              <a:lnSpc>
                <a:spcPct val="90000"/>
              </a:lnSpc>
              <a:buFontTx/>
              <a:buNone/>
            </a:pPr>
            <a:endParaRPr lang="fr-CA" sz="1400">
              <a:solidFill>
                <a:srgbClr val="000066"/>
              </a:solidFill>
            </a:endParaRPr>
          </a:p>
          <a:p>
            <a:pPr>
              <a:lnSpc>
                <a:spcPct val="90000"/>
              </a:lnSpc>
            </a:pPr>
            <a:r>
              <a:rPr lang="fr-CA" sz="1800" i="1"/>
              <a:t>Cinétique inverse</a:t>
            </a:r>
            <a:r>
              <a:rPr lang="fr-CA" sz="1800"/>
              <a:t>: problème de déterminer les angles pour mettre le bout du bras dans une position donnée</a:t>
            </a:r>
          </a:p>
          <a:p>
            <a:pPr lvl="1">
              <a:lnSpc>
                <a:spcPct val="90000"/>
              </a:lnSpc>
            </a:pPr>
            <a:r>
              <a:rPr lang="fr-CA" sz="1800"/>
              <a:t>Ne tient pas compte de l’évitement des obstacles.</a:t>
            </a:r>
          </a:p>
          <a:p>
            <a:pPr lvl="1">
              <a:lnSpc>
                <a:spcPct val="90000"/>
              </a:lnSpc>
            </a:pPr>
            <a:r>
              <a:rPr lang="fr-CA" sz="1800"/>
              <a:t>Problème algébrique.</a:t>
            </a:r>
          </a:p>
          <a:p>
            <a:pPr lvl="1">
              <a:lnSpc>
                <a:spcPct val="90000"/>
              </a:lnSpc>
            </a:pPr>
            <a:r>
              <a:rPr lang="fr-CA" sz="1800"/>
              <a:t>Le Jacobien est une matrice relatant la vélocité du bout du bras avec les joints</a:t>
            </a:r>
          </a:p>
          <a:p>
            <a:pPr lvl="1">
              <a:lnSpc>
                <a:spcPct val="90000"/>
              </a:lnSpc>
              <a:buFontTx/>
              <a:buNone/>
            </a:pPr>
            <a:endParaRPr lang="fr-CA" sz="1600"/>
          </a:p>
          <a:p>
            <a:pPr>
              <a:lnSpc>
                <a:spcPct val="90000"/>
              </a:lnSpc>
            </a:pPr>
            <a:r>
              <a:rPr lang="fr-CA" sz="1800" i="1"/>
              <a:t>Planification de trajectoire</a:t>
            </a:r>
            <a:r>
              <a:rPr lang="fr-CA" sz="1800"/>
              <a:t>: tient compte de l’évitement des obstacles.</a:t>
            </a:r>
          </a:p>
        </p:txBody>
      </p:sp>
      <p:pic>
        <p:nvPicPr>
          <p:cNvPr id="103430" name="Picture 4"/>
          <p:cNvPicPr>
            <a:picLocks noGrp="1" noChangeAspect="1" noChangeArrowheads="1"/>
          </p:cNvPicPr>
          <p:nvPr>
            <p:ph sz="half" idx="2"/>
          </p:nvPr>
        </p:nvPicPr>
        <p:blipFill>
          <a:blip r:embed="rId2"/>
          <a:srcRect/>
          <a:stretch>
            <a:fillRect/>
          </a:stretch>
        </p:blipFill>
        <p:spPr>
          <a:xfrm>
            <a:off x="304800" y="1065213"/>
            <a:ext cx="3790950" cy="1722437"/>
          </a:xfrm>
          <a:noFill/>
        </p:spPr>
      </p:pic>
      <p:pic>
        <p:nvPicPr>
          <p:cNvPr id="103431" name="Picture 14" descr="Goal"/>
          <p:cNvPicPr>
            <a:picLocks noChangeAspect="1" noChangeArrowheads="1"/>
          </p:cNvPicPr>
          <p:nvPr/>
        </p:nvPicPr>
        <p:blipFill>
          <a:blip r:embed="rId3"/>
          <a:srcRect/>
          <a:stretch>
            <a:fillRect/>
          </a:stretch>
        </p:blipFill>
        <p:spPr bwMode="auto">
          <a:xfrm>
            <a:off x="2724150" y="3248025"/>
            <a:ext cx="2324100" cy="1795463"/>
          </a:xfrm>
          <a:prstGeom prst="rect">
            <a:avLst/>
          </a:prstGeom>
          <a:noFill/>
          <a:ln w="19050">
            <a:solidFill>
              <a:srgbClr val="000066"/>
            </a:solidFill>
            <a:miter lim="800000"/>
            <a:headEnd/>
            <a:tailEnd/>
          </a:ln>
        </p:spPr>
      </p:pic>
      <p:pic>
        <p:nvPicPr>
          <p:cNvPr id="103432" name="Picture 15" descr="Start"/>
          <p:cNvPicPr>
            <a:picLocks noChangeAspect="1" noChangeArrowheads="1"/>
          </p:cNvPicPr>
          <p:nvPr/>
        </p:nvPicPr>
        <p:blipFill>
          <a:blip r:embed="rId4"/>
          <a:srcRect/>
          <a:stretch>
            <a:fillRect/>
          </a:stretch>
        </p:blipFill>
        <p:spPr bwMode="auto">
          <a:xfrm>
            <a:off x="295275" y="3276600"/>
            <a:ext cx="2332038" cy="1760538"/>
          </a:xfrm>
          <a:prstGeom prst="rect">
            <a:avLst/>
          </a:prstGeom>
          <a:noFill/>
          <a:ln w="19050">
            <a:solidFill>
              <a:srgbClr val="000066"/>
            </a:solidFill>
            <a:miter lim="800000"/>
            <a:headEnd/>
            <a:tailEnd/>
          </a:ln>
        </p:spPr>
      </p:pic>
      <p:sp>
        <p:nvSpPr>
          <p:cNvPr id="103433" name="Text Box 16"/>
          <p:cNvSpPr txBox="1">
            <a:spLocks noChangeArrowheads="1"/>
          </p:cNvSpPr>
          <p:nvPr/>
        </p:nvSpPr>
        <p:spPr bwMode="auto">
          <a:xfrm>
            <a:off x="1089025" y="5218113"/>
            <a:ext cx="3257550" cy="366712"/>
          </a:xfrm>
          <a:prstGeom prst="rect">
            <a:avLst/>
          </a:prstGeom>
          <a:noFill/>
          <a:ln w="9525">
            <a:noFill/>
            <a:miter lim="800000"/>
            <a:headEnd/>
            <a:tailEnd/>
          </a:ln>
        </p:spPr>
        <p:txBody>
          <a:bodyPr wrap="none">
            <a:prstTxWarp prst="textNoShape">
              <a:avLst/>
            </a:prstTxWarp>
            <a:spAutoFit/>
          </a:bodyPr>
          <a:lstStyle/>
          <a:p>
            <a:r>
              <a:rPr lang="en-CA"/>
              <a:t>Deux configurations diffirentes</a:t>
            </a:r>
          </a:p>
        </p:txBody>
      </p:sp>
      <p:sp>
        <p:nvSpPr>
          <p:cNvPr id="11" name="Espace réservé de la date 10"/>
          <p:cNvSpPr>
            <a:spLocks noGrp="1"/>
          </p:cNvSpPr>
          <p:nvPr>
            <p:ph type="dt" sz="half" idx="12"/>
          </p:nvPr>
        </p:nvSpPr>
        <p:spPr/>
        <p:txBody>
          <a:bodyPr/>
          <a:lstStyle/>
          <a:p>
            <a:pPr>
              <a:defRPr/>
            </a:pPr>
            <a:r>
              <a:rPr lang="fr-CA" smtClean="0"/>
              <a:t>IFT615 - Été 2011</a:t>
            </a:r>
            <a:endParaRPr lang="en-US"/>
          </a:p>
        </p:txBody>
      </p:sp>
      <p:sp>
        <p:nvSpPr>
          <p:cNvPr id="12" name="Espace réservé du numéro de diapositive 11"/>
          <p:cNvSpPr>
            <a:spLocks noGrp="1"/>
          </p:cNvSpPr>
          <p:nvPr>
            <p:ph type="sldNum" sz="quarter" idx="11"/>
          </p:nvPr>
        </p:nvSpPr>
        <p:spPr/>
        <p:txBody>
          <a:bodyPr/>
          <a:lstStyle/>
          <a:p>
            <a:pPr>
              <a:defRPr/>
            </a:pPr>
            <a:fld id="{E2740D7F-A482-324D-ADA5-028324E12809}" type="slidenum">
              <a:rPr lang="en-US" smtClean="0"/>
              <a:pPr>
                <a:defRPr/>
              </a:pPr>
              <a:t>48</a:t>
            </a:fld>
            <a:endParaRPr lang="en-US"/>
          </a:p>
        </p:txBody>
      </p:sp>
      <p:sp>
        <p:nvSpPr>
          <p:cNvPr id="13" name="Espace réservé du pied de page 12"/>
          <p:cNvSpPr>
            <a:spLocks noGrp="1"/>
          </p:cNvSpPr>
          <p:nvPr>
            <p:ph type="ftr" sz="quarter" idx="10"/>
          </p:nvPr>
        </p:nvSpPr>
        <p:spPr/>
        <p:txBody>
          <a:bodyPr/>
          <a:lstStyle/>
          <a:p>
            <a:pPr>
              <a:defRPr/>
            </a:pPr>
            <a:r>
              <a:rPr lang="fr-FR" smtClean="0"/>
              <a:t>© Éric Beaudry et Froduald Kabanza</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2" name="Rectangle 2"/>
          <p:cNvSpPr>
            <a:spLocks noChangeArrowheads="1"/>
          </p:cNvSpPr>
          <p:nvPr/>
        </p:nvSpPr>
        <p:spPr bwMode="auto">
          <a:xfrm>
            <a:off x="609600" y="1752600"/>
            <a:ext cx="8001000" cy="2152650"/>
          </a:xfrm>
          <a:prstGeom prst="rect">
            <a:avLst/>
          </a:prstGeom>
          <a:solidFill>
            <a:srgbClr val="EAEAEA"/>
          </a:solidFill>
          <a:ln w="9525">
            <a:solidFill>
              <a:schemeClr val="tx1"/>
            </a:solidFill>
            <a:miter lim="800000"/>
            <a:headEnd/>
            <a:tailEnd/>
          </a:ln>
        </p:spPr>
        <p:txBody>
          <a:bodyPr wrap="none" anchor="ctr">
            <a:prstTxWarp prst="textNoShape">
              <a:avLst/>
            </a:prstTxWarp>
          </a:bodyPr>
          <a:lstStyle/>
          <a:p>
            <a:endParaRPr lang="en-CA"/>
          </a:p>
        </p:txBody>
      </p:sp>
      <p:sp>
        <p:nvSpPr>
          <p:cNvPr id="845827" name="Rectangle 3"/>
          <p:cNvSpPr>
            <a:spLocks noGrp="1" noChangeArrowheads="1"/>
          </p:cNvSpPr>
          <p:nvPr>
            <p:ph type="title"/>
          </p:nvPr>
        </p:nvSpPr>
        <p:spPr>
          <a:xfrm>
            <a:off x="161925" y="225425"/>
            <a:ext cx="8839200" cy="812800"/>
          </a:xfrm>
        </p:spPr>
        <p:txBody>
          <a:bodyPr>
            <a:normAutofit fontScale="90000"/>
          </a:bodyPr>
          <a:lstStyle/>
          <a:p>
            <a:pPr>
              <a:defRPr/>
            </a:pPr>
            <a:r>
              <a:rPr lang="en-US" b="0">
                <a:effectLst>
                  <a:outerShdw blurRad="38100" dist="38100" dir="2700000" algn="tl">
                    <a:srgbClr val="DDDDDD"/>
                  </a:outerShdw>
                </a:effectLst>
                <a:ea typeface="+mj-ea"/>
                <a:cs typeface="+mj-cs"/>
              </a:rPr>
              <a:t>Cadre générale de résolution du problèeme</a:t>
            </a:r>
          </a:p>
        </p:txBody>
      </p:sp>
      <p:sp>
        <p:nvSpPr>
          <p:cNvPr id="104454" name="Text Box 4"/>
          <p:cNvSpPr txBox="1">
            <a:spLocks noChangeArrowheads="1"/>
          </p:cNvSpPr>
          <p:nvPr/>
        </p:nvSpPr>
        <p:spPr bwMode="auto">
          <a:xfrm>
            <a:off x="2427288" y="1844675"/>
            <a:ext cx="4141787" cy="762000"/>
          </a:xfrm>
          <a:prstGeom prst="rect">
            <a:avLst/>
          </a:prstGeom>
          <a:noFill/>
          <a:ln w="9525">
            <a:noFill/>
            <a:miter lim="800000"/>
            <a:headEnd/>
            <a:tailEnd/>
          </a:ln>
        </p:spPr>
        <p:txBody>
          <a:bodyPr wrap="none">
            <a:prstTxWarp prst="textNoShape">
              <a:avLst/>
            </a:prstTxWarp>
            <a:spAutoFit/>
          </a:bodyPr>
          <a:lstStyle/>
          <a:p>
            <a:pPr algn="ctr" eaLnBrk="1" hangingPunct="1"/>
            <a:r>
              <a:rPr lang="en-US" sz="2400">
                <a:solidFill>
                  <a:srgbClr val="6600CC"/>
                </a:solidFill>
                <a:latin typeface="Times New Roman" charset="0"/>
              </a:rPr>
              <a:t>Problème continu</a:t>
            </a:r>
          </a:p>
          <a:p>
            <a:pPr algn="ctr" eaLnBrk="1" hangingPunct="1"/>
            <a:r>
              <a:rPr lang="en-US" sz="2000">
                <a:latin typeface="Times New Roman" charset="0"/>
              </a:rPr>
              <a:t>(espace de configuration + contraintes)</a:t>
            </a:r>
          </a:p>
        </p:txBody>
      </p:sp>
      <p:sp>
        <p:nvSpPr>
          <p:cNvPr id="104455" name="Text Box 5"/>
          <p:cNvSpPr txBox="1">
            <a:spLocks noChangeArrowheads="1"/>
          </p:cNvSpPr>
          <p:nvPr/>
        </p:nvSpPr>
        <p:spPr bwMode="auto">
          <a:xfrm>
            <a:off x="2949575" y="3025775"/>
            <a:ext cx="3546475" cy="769938"/>
          </a:xfrm>
          <a:prstGeom prst="rect">
            <a:avLst/>
          </a:prstGeom>
          <a:noFill/>
          <a:ln w="9525">
            <a:noFill/>
            <a:miter lim="800000"/>
            <a:headEnd/>
            <a:tailEnd/>
          </a:ln>
        </p:spPr>
        <p:txBody>
          <a:bodyPr wrap="none">
            <a:prstTxWarp prst="textNoShape">
              <a:avLst/>
            </a:prstTxWarp>
            <a:spAutoFit/>
          </a:bodyPr>
          <a:lstStyle/>
          <a:p>
            <a:pPr algn="ctr" eaLnBrk="1" hangingPunct="1"/>
            <a:r>
              <a:rPr lang="en-US" sz="2400">
                <a:solidFill>
                  <a:srgbClr val="CC0066"/>
                </a:solidFill>
                <a:latin typeface="Times New Roman" charset="0"/>
              </a:rPr>
              <a:t>Discrétisation</a:t>
            </a:r>
          </a:p>
          <a:p>
            <a:pPr algn="ctr" eaLnBrk="1" hangingPunct="1"/>
            <a:r>
              <a:rPr lang="en-US" sz="2000">
                <a:latin typeface="Times New Roman" charset="0"/>
              </a:rPr>
              <a:t>(decomposition, échantillonage)</a:t>
            </a:r>
          </a:p>
        </p:txBody>
      </p:sp>
      <p:sp>
        <p:nvSpPr>
          <p:cNvPr id="104456" name="Text Box 6"/>
          <p:cNvSpPr txBox="1">
            <a:spLocks noChangeArrowheads="1"/>
          </p:cNvSpPr>
          <p:nvPr/>
        </p:nvSpPr>
        <p:spPr bwMode="auto">
          <a:xfrm>
            <a:off x="3079750" y="4606925"/>
            <a:ext cx="4864100" cy="769938"/>
          </a:xfrm>
          <a:prstGeom prst="rect">
            <a:avLst/>
          </a:prstGeom>
          <a:noFill/>
          <a:ln w="9525">
            <a:noFill/>
            <a:miter lim="800000"/>
            <a:headEnd/>
            <a:tailEnd/>
          </a:ln>
        </p:spPr>
        <p:txBody>
          <a:bodyPr wrap="none">
            <a:prstTxWarp prst="textNoShape">
              <a:avLst/>
            </a:prstTxWarp>
            <a:spAutoFit/>
          </a:bodyPr>
          <a:lstStyle/>
          <a:p>
            <a:pPr algn="ctr" eaLnBrk="1" hangingPunct="1"/>
            <a:r>
              <a:rPr lang="en-US" sz="2400">
                <a:solidFill>
                  <a:srgbClr val="669900"/>
                </a:solidFill>
                <a:latin typeface="Times New Roman" charset="0"/>
              </a:rPr>
              <a:t>Recherche heuristique dans un graphe</a:t>
            </a:r>
          </a:p>
          <a:p>
            <a:pPr algn="ctr" eaLnBrk="1" hangingPunct="1"/>
            <a:r>
              <a:rPr lang="en-US" sz="2000">
                <a:latin typeface="Times New Roman" charset="0"/>
              </a:rPr>
              <a:t>(A* ou similaire)</a:t>
            </a:r>
          </a:p>
        </p:txBody>
      </p:sp>
      <p:sp>
        <p:nvSpPr>
          <p:cNvPr id="104457" name="Line 7"/>
          <p:cNvSpPr>
            <a:spLocks noChangeShapeType="1"/>
          </p:cNvSpPr>
          <p:nvPr/>
        </p:nvSpPr>
        <p:spPr bwMode="auto">
          <a:xfrm flipH="1">
            <a:off x="4552950" y="2667000"/>
            <a:ext cx="19050" cy="361950"/>
          </a:xfrm>
          <a:prstGeom prst="line">
            <a:avLst/>
          </a:prstGeom>
          <a:noFill/>
          <a:ln w="38100">
            <a:solidFill>
              <a:schemeClr val="tx1"/>
            </a:solidFill>
            <a:round/>
            <a:headEnd/>
            <a:tailEnd type="arrow" w="med" len="med"/>
          </a:ln>
        </p:spPr>
        <p:txBody>
          <a:bodyPr>
            <a:prstTxWarp prst="textNoShape">
              <a:avLst/>
            </a:prstTxWarp>
          </a:bodyPr>
          <a:lstStyle/>
          <a:p>
            <a:endParaRPr lang="fr-CA"/>
          </a:p>
        </p:txBody>
      </p:sp>
      <p:sp>
        <p:nvSpPr>
          <p:cNvPr id="104458" name="Line 8"/>
          <p:cNvSpPr>
            <a:spLocks noChangeShapeType="1"/>
          </p:cNvSpPr>
          <p:nvPr/>
        </p:nvSpPr>
        <p:spPr bwMode="auto">
          <a:xfrm>
            <a:off x="4581525" y="3905250"/>
            <a:ext cx="0" cy="609600"/>
          </a:xfrm>
          <a:prstGeom prst="line">
            <a:avLst/>
          </a:prstGeom>
          <a:noFill/>
          <a:ln w="38100">
            <a:solidFill>
              <a:schemeClr val="tx1"/>
            </a:solidFill>
            <a:round/>
            <a:headEnd/>
            <a:tailEnd type="arrow" w="med" len="med"/>
          </a:ln>
        </p:spPr>
        <p:txBody>
          <a:bodyPr>
            <a:prstTxWarp prst="textNoShape">
              <a:avLst/>
            </a:prstTxWarp>
          </a:bodyPr>
          <a:lstStyle/>
          <a:p>
            <a:endParaRPr lang="fr-CA"/>
          </a:p>
        </p:txBody>
      </p:sp>
      <p:sp>
        <p:nvSpPr>
          <p:cNvPr id="12" name="Espace réservé de la date 11"/>
          <p:cNvSpPr>
            <a:spLocks noGrp="1"/>
          </p:cNvSpPr>
          <p:nvPr>
            <p:ph type="dt" sz="half" idx="10"/>
          </p:nvPr>
        </p:nvSpPr>
        <p:spPr/>
        <p:txBody>
          <a:bodyPr/>
          <a:lstStyle/>
          <a:p>
            <a:r>
              <a:rPr lang="fr-CA" smtClean="0"/>
              <a:t>IFT615 - Été 2011</a:t>
            </a:r>
            <a:endParaRPr lang="fr-CA"/>
          </a:p>
        </p:txBody>
      </p:sp>
      <p:sp>
        <p:nvSpPr>
          <p:cNvPr id="13" name="Espace réservé du numéro de diapositive 12"/>
          <p:cNvSpPr>
            <a:spLocks noGrp="1"/>
          </p:cNvSpPr>
          <p:nvPr>
            <p:ph type="sldNum" sz="quarter" idx="12"/>
          </p:nvPr>
        </p:nvSpPr>
        <p:spPr/>
        <p:txBody>
          <a:bodyPr/>
          <a:lstStyle/>
          <a:p>
            <a:fld id="{6955B7EA-E0F1-9E45-AF6A-7A9BD82D9F1F}" type="slidenum">
              <a:rPr lang="fr-CA" smtClean="0"/>
              <a:pPr/>
              <a:t>49</a:t>
            </a:fld>
            <a:endParaRPr lang="fr-CA"/>
          </a:p>
        </p:txBody>
      </p:sp>
      <p:sp>
        <p:nvSpPr>
          <p:cNvPr id="14" name="Espace réservé du pied de page 13"/>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Exemple : trouver chemin dans ville</a:t>
            </a:r>
            <a:endParaRPr lang="fr-CA" dirty="0"/>
          </a:p>
        </p:txBody>
      </p:sp>
      <p:grpSp>
        <p:nvGrpSpPr>
          <p:cNvPr id="5" name="Group 39"/>
          <p:cNvGrpSpPr>
            <a:grpSpLocks/>
          </p:cNvGrpSpPr>
          <p:nvPr/>
        </p:nvGrpSpPr>
        <p:grpSpPr bwMode="auto">
          <a:xfrm>
            <a:off x="706438" y="2225832"/>
            <a:ext cx="7199312" cy="3503613"/>
            <a:chOff x="445" y="1200"/>
            <a:chExt cx="4535" cy="2207"/>
          </a:xfrm>
        </p:grpSpPr>
        <p:sp>
          <p:nvSpPr>
            <p:cNvPr id="6" name="Line 3"/>
            <p:cNvSpPr>
              <a:spLocks noChangeShapeType="1"/>
            </p:cNvSpPr>
            <p:nvPr/>
          </p:nvSpPr>
          <p:spPr bwMode="auto">
            <a:xfrm>
              <a:off x="1236"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 name="Line 4"/>
            <p:cNvSpPr>
              <a:spLocks noChangeShapeType="1"/>
            </p:cNvSpPr>
            <p:nvPr/>
          </p:nvSpPr>
          <p:spPr bwMode="auto">
            <a:xfrm>
              <a:off x="1668"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8" name="Line 5"/>
            <p:cNvSpPr>
              <a:spLocks noChangeShapeType="1"/>
            </p:cNvSpPr>
            <p:nvPr/>
          </p:nvSpPr>
          <p:spPr bwMode="auto">
            <a:xfrm>
              <a:off x="2100"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9" name="Line 6"/>
            <p:cNvSpPr>
              <a:spLocks noChangeShapeType="1"/>
            </p:cNvSpPr>
            <p:nvPr/>
          </p:nvSpPr>
          <p:spPr bwMode="auto">
            <a:xfrm>
              <a:off x="2532"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0" name="Line 7"/>
            <p:cNvSpPr>
              <a:spLocks noChangeShapeType="1"/>
            </p:cNvSpPr>
            <p:nvPr/>
          </p:nvSpPr>
          <p:spPr bwMode="auto">
            <a:xfrm>
              <a:off x="2964"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1" name="Line 8"/>
            <p:cNvSpPr>
              <a:spLocks noChangeShapeType="1"/>
            </p:cNvSpPr>
            <p:nvPr/>
          </p:nvSpPr>
          <p:spPr bwMode="auto">
            <a:xfrm>
              <a:off x="3396"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2" name="Line 9"/>
            <p:cNvSpPr>
              <a:spLocks noChangeShapeType="1"/>
            </p:cNvSpPr>
            <p:nvPr/>
          </p:nvSpPr>
          <p:spPr bwMode="auto">
            <a:xfrm>
              <a:off x="3828"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3" name="Line 10"/>
            <p:cNvSpPr>
              <a:spLocks noChangeShapeType="1"/>
            </p:cNvSpPr>
            <p:nvPr/>
          </p:nvSpPr>
          <p:spPr bwMode="auto">
            <a:xfrm>
              <a:off x="4260"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4" name="Line 11"/>
            <p:cNvSpPr>
              <a:spLocks noChangeShapeType="1"/>
            </p:cNvSpPr>
            <p:nvPr/>
          </p:nvSpPr>
          <p:spPr bwMode="auto">
            <a:xfrm>
              <a:off x="4692"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5" name="Line 12"/>
            <p:cNvSpPr>
              <a:spLocks noChangeShapeType="1"/>
            </p:cNvSpPr>
            <p:nvPr/>
          </p:nvSpPr>
          <p:spPr bwMode="auto">
            <a:xfrm>
              <a:off x="948" y="1728"/>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16" name="Line 13"/>
            <p:cNvSpPr>
              <a:spLocks noChangeShapeType="1"/>
            </p:cNvSpPr>
            <p:nvPr/>
          </p:nvSpPr>
          <p:spPr bwMode="auto">
            <a:xfrm>
              <a:off x="948" y="2160"/>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17" name="Line 14"/>
            <p:cNvSpPr>
              <a:spLocks noChangeShapeType="1"/>
            </p:cNvSpPr>
            <p:nvPr/>
          </p:nvSpPr>
          <p:spPr bwMode="auto">
            <a:xfrm>
              <a:off x="996" y="2592"/>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18" name="Text Box 15"/>
            <p:cNvSpPr txBox="1">
              <a:spLocks noChangeArrowheads="1"/>
            </p:cNvSpPr>
            <p:nvPr/>
          </p:nvSpPr>
          <p:spPr bwMode="auto">
            <a:xfrm>
              <a:off x="481" y="1584"/>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52</a:t>
              </a:r>
              <a:r>
                <a:rPr lang="en-US" baseline="30000">
                  <a:latin typeface="Times New Roman" charset="0"/>
                </a:rPr>
                <a:t>e</a:t>
              </a:r>
              <a:r>
                <a:rPr lang="en-US">
                  <a:latin typeface="Times New Roman" charset="0"/>
                </a:rPr>
                <a:t> rue</a:t>
              </a:r>
            </a:p>
          </p:txBody>
        </p:sp>
        <p:sp>
          <p:nvSpPr>
            <p:cNvPr id="19" name="Text Box 16"/>
            <p:cNvSpPr txBox="1">
              <a:spLocks noChangeArrowheads="1"/>
            </p:cNvSpPr>
            <p:nvPr/>
          </p:nvSpPr>
          <p:spPr bwMode="auto">
            <a:xfrm>
              <a:off x="450" y="2016"/>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51</a:t>
              </a:r>
              <a:r>
                <a:rPr lang="en-US" baseline="30000">
                  <a:latin typeface="Times New Roman" charset="0"/>
                </a:rPr>
                <a:t>e</a:t>
              </a:r>
              <a:r>
                <a:rPr lang="en-US">
                  <a:latin typeface="Times New Roman" charset="0"/>
                </a:rPr>
                <a:t> rue</a:t>
              </a:r>
            </a:p>
          </p:txBody>
        </p:sp>
        <p:sp>
          <p:nvSpPr>
            <p:cNvPr id="20" name="Text Box 17"/>
            <p:cNvSpPr txBox="1">
              <a:spLocks noChangeArrowheads="1"/>
            </p:cNvSpPr>
            <p:nvPr/>
          </p:nvSpPr>
          <p:spPr bwMode="auto">
            <a:xfrm>
              <a:off x="498" y="2448"/>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50</a:t>
              </a:r>
              <a:r>
                <a:rPr lang="en-US" baseline="30000">
                  <a:latin typeface="Times New Roman" charset="0"/>
                </a:rPr>
                <a:t>e</a:t>
              </a:r>
              <a:r>
                <a:rPr lang="en-US">
                  <a:latin typeface="Times New Roman" charset="0"/>
                </a:rPr>
                <a:t> rue</a:t>
              </a:r>
            </a:p>
          </p:txBody>
        </p:sp>
        <p:sp>
          <p:nvSpPr>
            <p:cNvPr id="21" name="Text Box 18"/>
            <p:cNvSpPr txBox="1">
              <a:spLocks noChangeArrowheads="1"/>
            </p:cNvSpPr>
            <p:nvPr/>
          </p:nvSpPr>
          <p:spPr bwMode="auto">
            <a:xfrm rot="5400000">
              <a:off x="1095" y="3007"/>
              <a:ext cx="493"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10</a:t>
              </a:r>
              <a:r>
                <a:rPr lang="en-US" sz="1600" baseline="30000">
                  <a:latin typeface="Times New Roman" charset="0"/>
                </a:rPr>
                <a:t>e</a:t>
              </a:r>
              <a:r>
                <a:rPr lang="en-US" sz="1600">
                  <a:latin typeface="Times New Roman" charset="0"/>
                </a:rPr>
                <a:t> ave</a:t>
              </a:r>
            </a:p>
          </p:txBody>
        </p:sp>
        <p:sp>
          <p:nvSpPr>
            <p:cNvPr id="22" name="Text Box 19"/>
            <p:cNvSpPr txBox="1">
              <a:spLocks noChangeArrowheads="1"/>
            </p:cNvSpPr>
            <p:nvPr/>
          </p:nvSpPr>
          <p:spPr bwMode="auto">
            <a:xfrm rot="5400000">
              <a:off x="1607" y="3023"/>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9</a:t>
              </a:r>
              <a:r>
                <a:rPr lang="en-US" sz="1600" baseline="30000">
                  <a:latin typeface="Times New Roman" charset="0"/>
                </a:rPr>
                <a:t>e</a:t>
              </a:r>
              <a:r>
                <a:rPr lang="en-US" sz="1600">
                  <a:latin typeface="Times New Roman" charset="0"/>
                </a:rPr>
                <a:t> ave</a:t>
              </a:r>
            </a:p>
          </p:txBody>
        </p:sp>
        <p:sp>
          <p:nvSpPr>
            <p:cNvPr id="23" name="Text Box 20"/>
            <p:cNvSpPr txBox="1">
              <a:spLocks noChangeArrowheads="1"/>
            </p:cNvSpPr>
            <p:nvPr/>
          </p:nvSpPr>
          <p:spPr bwMode="auto">
            <a:xfrm rot="5400000">
              <a:off x="2055" y="3055"/>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8</a:t>
              </a:r>
              <a:r>
                <a:rPr lang="en-US" sz="1600" baseline="30000">
                  <a:latin typeface="Times New Roman" charset="0"/>
                </a:rPr>
                <a:t>e</a:t>
              </a:r>
              <a:r>
                <a:rPr lang="en-US" sz="1600">
                  <a:latin typeface="Times New Roman" charset="0"/>
                </a:rPr>
                <a:t> ave</a:t>
              </a:r>
            </a:p>
          </p:txBody>
        </p:sp>
        <p:sp>
          <p:nvSpPr>
            <p:cNvPr id="24" name="Text Box 21"/>
            <p:cNvSpPr txBox="1">
              <a:spLocks noChangeArrowheads="1"/>
            </p:cNvSpPr>
            <p:nvPr/>
          </p:nvSpPr>
          <p:spPr bwMode="auto">
            <a:xfrm rot="5400000">
              <a:off x="2375"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7</a:t>
              </a:r>
              <a:r>
                <a:rPr lang="en-US" sz="1600" baseline="30000">
                  <a:latin typeface="Times New Roman" charset="0"/>
                </a:rPr>
                <a:t>e</a:t>
              </a:r>
              <a:r>
                <a:rPr lang="en-US" sz="1600">
                  <a:latin typeface="Times New Roman" charset="0"/>
                </a:rPr>
                <a:t> ave</a:t>
              </a:r>
            </a:p>
          </p:txBody>
        </p:sp>
        <p:sp>
          <p:nvSpPr>
            <p:cNvPr id="25" name="Text Box 22"/>
            <p:cNvSpPr txBox="1">
              <a:spLocks noChangeArrowheads="1"/>
            </p:cNvSpPr>
            <p:nvPr/>
          </p:nvSpPr>
          <p:spPr bwMode="auto">
            <a:xfrm rot="5400000">
              <a:off x="2855"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6</a:t>
              </a:r>
              <a:r>
                <a:rPr lang="en-US" sz="1600" baseline="30000">
                  <a:latin typeface="Times New Roman" charset="0"/>
                </a:rPr>
                <a:t>e</a:t>
              </a:r>
              <a:r>
                <a:rPr lang="en-US" sz="1600">
                  <a:latin typeface="Times New Roman" charset="0"/>
                </a:rPr>
                <a:t> ave</a:t>
              </a:r>
            </a:p>
          </p:txBody>
        </p:sp>
        <p:sp>
          <p:nvSpPr>
            <p:cNvPr id="26" name="Text Box 23"/>
            <p:cNvSpPr txBox="1">
              <a:spLocks noChangeArrowheads="1"/>
            </p:cNvSpPr>
            <p:nvPr/>
          </p:nvSpPr>
          <p:spPr bwMode="auto">
            <a:xfrm rot="5400000">
              <a:off x="3287"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5</a:t>
              </a:r>
              <a:r>
                <a:rPr lang="en-US" sz="1600" baseline="30000">
                  <a:latin typeface="Times New Roman" charset="0"/>
                </a:rPr>
                <a:t>e</a:t>
              </a:r>
              <a:r>
                <a:rPr lang="en-US" sz="1600">
                  <a:latin typeface="Times New Roman" charset="0"/>
                </a:rPr>
                <a:t> ave</a:t>
              </a:r>
            </a:p>
          </p:txBody>
        </p:sp>
        <p:sp>
          <p:nvSpPr>
            <p:cNvPr id="27" name="Text Box 24"/>
            <p:cNvSpPr txBox="1">
              <a:spLocks noChangeArrowheads="1"/>
            </p:cNvSpPr>
            <p:nvPr/>
          </p:nvSpPr>
          <p:spPr bwMode="auto">
            <a:xfrm rot="5400000">
              <a:off x="3719"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4</a:t>
              </a:r>
              <a:r>
                <a:rPr lang="en-US" sz="1600" baseline="30000">
                  <a:latin typeface="Times New Roman" charset="0"/>
                </a:rPr>
                <a:t>e</a:t>
              </a:r>
              <a:r>
                <a:rPr lang="en-US" sz="1600">
                  <a:latin typeface="Times New Roman" charset="0"/>
                </a:rPr>
                <a:t> ave</a:t>
              </a:r>
            </a:p>
          </p:txBody>
        </p:sp>
        <p:sp>
          <p:nvSpPr>
            <p:cNvPr id="28" name="Text Box 25"/>
            <p:cNvSpPr txBox="1">
              <a:spLocks noChangeArrowheads="1"/>
            </p:cNvSpPr>
            <p:nvPr/>
          </p:nvSpPr>
          <p:spPr bwMode="auto">
            <a:xfrm rot="5400000">
              <a:off x="4133" y="3069"/>
              <a:ext cx="464"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3</a:t>
              </a:r>
              <a:r>
                <a:rPr lang="en-US" sz="1600" baseline="30000">
                  <a:latin typeface="Times New Roman" charset="0"/>
                </a:rPr>
                <a:t>e</a:t>
              </a:r>
              <a:r>
                <a:rPr lang="en-US" sz="1600">
                  <a:latin typeface="Times New Roman" charset="0"/>
                </a:rPr>
                <a:t> Ave</a:t>
              </a:r>
            </a:p>
          </p:txBody>
        </p:sp>
        <p:sp>
          <p:nvSpPr>
            <p:cNvPr id="29" name="Text Box 26"/>
            <p:cNvSpPr txBox="1">
              <a:spLocks noChangeArrowheads="1"/>
            </p:cNvSpPr>
            <p:nvPr/>
          </p:nvSpPr>
          <p:spPr bwMode="auto">
            <a:xfrm rot="5400000">
              <a:off x="4633"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2</a:t>
              </a:r>
              <a:r>
                <a:rPr lang="en-US" sz="1600" baseline="30000">
                  <a:latin typeface="Times New Roman" charset="0"/>
                </a:rPr>
                <a:t>e</a:t>
              </a:r>
              <a:r>
                <a:rPr lang="en-US" sz="1600">
                  <a:latin typeface="Times New Roman" charset="0"/>
                </a:rPr>
                <a:t> ave</a:t>
              </a:r>
            </a:p>
          </p:txBody>
        </p:sp>
        <p:sp>
          <p:nvSpPr>
            <p:cNvPr id="30" name="Text Box 27"/>
            <p:cNvSpPr txBox="1">
              <a:spLocks noChangeArrowheads="1"/>
            </p:cNvSpPr>
            <p:nvPr/>
          </p:nvSpPr>
          <p:spPr bwMode="auto">
            <a:xfrm>
              <a:off x="1476" y="2352"/>
              <a:ext cx="223" cy="288"/>
            </a:xfrm>
            <a:prstGeom prst="rect">
              <a:avLst/>
            </a:prstGeom>
            <a:noFill/>
            <a:ln w="12700">
              <a:noFill/>
              <a:miter lim="800000"/>
              <a:headEnd/>
              <a:tailEnd/>
            </a:ln>
          </p:spPr>
          <p:txBody>
            <a:bodyPr wrap="none">
              <a:prstTxWarp prst="textNoShape">
                <a:avLst/>
              </a:prstTxWarp>
              <a:spAutoFit/>
            </a:bodyPr>
            <a:lstStyle/>
            <a:p>
              <a:pPr algn="ctr"/>
              <a:r>
                <a:rPr lang="en-US" sz="2400">
                  <a:solidFill>
                    <a:srgbClr val="008000"/>
                  </a:solidFill>
                  <a:latin typeface="Times New Roman" charset="0"/>
                </a:rPr>
                <a:t>S</a:t>
              </a:r>
            </a:p>
          </p:txBody>
        </p:sp>
        <p:sp>
          <p:nvSpPr>
            <p:cNvPr id="31" name="Text Box 28"/>
            <p:cNvSpPr txBox="1">
              <a:spLocks noChangeArrowheads="1"/>
            </p:cNvSpPr>
            <p:nvPr/>
          </p:nvSpPr>
          <p:spPr bwMode="auto">
            <a:xfrm>
              <a:off x="4212" y="1920"/>
              <a:ext cx="288" cy="288"/>
            </a:xfrm>
            <a:prstGeom prst="rect">
              <a:avLst/>
            </a:prstGeom>
            <a:noFill/>
            <a:ln w="12700">
              <a:noFill/>
              <a:miter lim="800000"/>
              <a:headEnd/>
              <a:tailEnd/>
            </a:ln>
          </p:spPr>
          <p:txBody>
            <a:bodyPr>
              <a:prstTxWarp prst="textNoShape">
                <a:avLst/>
              </a:prstTxWarp>
              <a:spAutoFit/>
            </a:bodyPr>
            <a:lstStyle/>
            <a:p>
              <a:pPr algn="ctr"/>
              <a:r>
                <a:rPr lang="en-US" sz="2400">
                  <a:solidFill>
                    <a:srgbClr val="FF0000"/>
                  </a:solidFill>
                  <a:latin typeface="Times New Roman" charset="0"/>
                </a:rPr>
                <a:t>G</a:t>
              </a:r>
            </a:p>
          </p:txBody>
        </p:sp>
        <p:sp>
          <p:nvSpPr>
            <p:cNvPr id="32" name="Line 29"/>
            <p:cNvSpPr>
              <a:spLocks noChangeShapeType="1"/>
            </p:cNvSpPr>
            <p:nvPr/>
          </p:nvSpPr>
          <p:spPr bwMode="auto">
            <a:xfrm>
              <a:off x="948" y="1344"/>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33" name="Text Box 30"/>
            <p:cNvSpPr txBox="1">
              <a:spLocks noChangeArrowheads="1"/>
            </p:cNvSpPr>
            <p:nvPr/>
          </p:nvSpPr>
          <p:spPr bwMode="auto">
            <a:xfrm>
              <a:off x="445" y="1200"/>
              <a:ext cx="559"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53</a:t>
              </a:r>
              <a:r>
                <a:rPr lang="en-US" baseline="30000">
                  <a:latin typeface="Times New Roman" charset="0"/>
                </a:rPr>
                <a:t>e</a:t>
              </a:r>
              <a:r>
                <a:rPr lang="en-US">
                  <a:latin typeface="Times New Roman" charset="0"/>
                </a:rPr>
                <a:t> rue </a:t>
              </a:r>
            </a:p>
          </p:txBody>
        </p:sp>
        <p:sp>
          <p:nvSpPr>
            <p:cNvPr id="34" name="Line 31"/>
            <p:cNvSpPr>
              <a:spLocks noChangeShapeType="1"/>
            </p:cNvSpPr>
            <p:nvPr/>
          </p:nvSpPr>
          <p:spPr bwMode="auto">
            <a:xfrm>
              <a:off x="1764"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5" name="Line 32"/>
            <p:cNvSpPr>
              <a:spLocks noChangeShapeType="1"/>
            </p:cNvSpPr>
            <p:nvPr/>
          </p:nvSpPr>
          <p:spPr bwMode="auto">
            <a:xfrm>
              <a:off x="2196"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6" name="Line 33"/>
            <p:cNvSpPr>
              <a:spLocks noChangeShapeType="1"/>
            </p:cNvSpPr>
            <p:nvPr/>
          </p:nvSpPr>
          <p:spPr bwMode="auto">
            <a:xfrm>
              <a:off x="2628"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7" name="Line 34"/>
            <p:cNvSpPr>
              <a:spLocks noChangeShapeType="1"/>
            </p:cNvSpPr>
            <p:nvPr/>
          </p:nvSpPr>
          <p:spPr bwMode="auto">
            <a:xfrm>
              <a:off x="3060"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8" name="Line 35"/>
            <p:cNvSpPr>
              <a:spLocks noChangeShapeType="1"/>
            </p:cNvSpPr>
            <p:nvPr/>
          </p:nvSpPr>
          <p:spPr bwMode="auto">
            <a:xfrm>
              <a:off x="3492"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9" name="Line 36"/>
            <p:cNvSpPr>
              <a:spLocks noChangeShapeType="1"/>
            </p:cNvSpPr>
            <p:nvPr/>
          </p:nvSpPr>
          <p:spPr bwMode="auto">
            <a:xfrm flipV="1">
              <a:off x="3924" y="2064"/>
              <a:ext cx="192"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40" name="Line 37"/>
            <p:cNvSpPr>
              <a:spLocks noChangeShapeType="1"/>
            </p:cNvSpPr>
            <p:nvPr/>
          </p:nvSpPr>
          <p:spPr bwMode="auto">
            <a:xfrm flipV="1">
              <a:off x="1716" y="2208"/>
              <a:ext cx="0" cy="288"/>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grpSp>
      <p:sp>
        <p:nvSpPr>
          <p:cNvPr id="41" name="Text Box 38"/>
          <p:cNvSpPr txBox="1">
            <a:spLocks noChangeArrowheads="1"/>
          </p:cNvSpPr>
          <p:nvPr/>
        </p:nvSpPr>
        <p:spPr bwMode="auto">
          <a:xfrm>
            <a:off x="466725" y="1273332"/>
            <a:ext cx="8534400" cy="779463"/>
          </a:xfrm>
          <a:prstGeom prst="rect">
            <a:avLst/>
          </a:prstGeom>
          <a:noFill/>
          <a:ln w="25400">
            <a:noFill/>
            <a:miter lim="800000"/>
            <a:headEnd/>
            <a:tailEnd/>
          </a:ln>
        </p:spPr>
        <p:txBody>
          <a:bodyPr>
            <a:prstTxWarp prst="textNoShape">
              <a:avLst/>
            </a:prstTxWarp>
            <a:spAutoFit/>
          </a:bodyPr>
          <a:lstStyle/>
          <a:p>
            <a:pPr>
              <a:spcBef>
                <a:spcPct val="50000"/>
              </a:spcBef>
            </a:pPr>
            <a:r>
              <a:rPr lang="en-US">
                <a:solidFill>
                  <a:schemeClr val="tx2"/>
                </a:solidFill>
              </a:rPr>
              <a:t>Trouver un chemin de la 9</a:t>
            </a:r>
            <a:r>
              <a:rPr lang="en-US" baseline="30000">
                <a:solidFill>
                  <a:schemeClr val="tx2"/>
                </a:solidFill>
              </a:rPr>
              <a:t>e </a:t>
            </a:r>
            <a:r>
              <a:rPr lang="en-US">
                <a:solidFill>
                  <a:schemeClr val="tx2"/>
                </a:solidFill>
              </a:rPr>
              <a:t>ave &amp; 50</a:t>
            </a:r>
            <a:r>
              <a:rPr lang="en-US" baseline="30000">
                <a:solidFill>
                  <a:schemeClr val="tx2"/>
                </a:solidFill>
              </a:rPr>
              <a:t>e</a:t>
            </a:r>
            <a:r>
              <a:rPr lang="en-US">
                <a:solidFill>
                  <a:schemeClr val="tx2"/>
                </a:solidFill>
              </a:rPr>
              <a:t> rue à la 3</a:t>
            </a:r>
            <a:r>
              <a:rPr lang="en-US" baseline="30000">
                <a:solidFill>
                  <a:schemeClr val="tx2"/>
                </a:solidFill>
              </a:rPr>
              <a:t>e</a:t>
            </a:r>
            <a:r>
              <a:rPr lang="en-US">
                <a:solidFill>
                  <a:schemeClr val="tx2"/>
                </a:solidFill>
              </a:rPr>
              <a:t> ave et 51</a:t>
            </a:r>
            <a:r>
              <a:rPr lang="en-US" baseline="30000">
                <a:solidFill>
                  <a:schemeClr val="tx2"/>
                </a:solidFill>
              </a:rPr>
              <a:t>e</a:t>
            </a:r>
            <a:r>
              <a:rPr lang="en-US">
                <a:solidFill>
                  <a:schemeClr val="tx2"/>
                </a:solidFill>
              </a:rPr>
              <a:t> rue</a:t>
            </a:r>
          </a:p>
          <a:p>
            <a:pPr>
              <a:spcBef>
                <a:spcPct val="50000"/>
              </a:spcBef>
            </a:pPr>
            <a:r>
              <a:rPr lang="en-CA">
                <a:solidFill>
                  <a:srgbClr val="FF9900"/>
                </a:solidFill>
              </a:rPr>
              <a:t>(Illustration par Henry Kautz, U. of Washington)</a:t>
            </a:r>
            <a:endParaRPr lang="en-US">
              <a:solidFill>
                <a:srgbClr val="FF9900"/>
              </a:solidFill>
            </a:endParaRPr>
          </a:p>
        </p:txBody>
      </p:sp>
      <p:sp>
        <p:nvSpPr>
          <p:cNvPr id="42" name="Espace réservé de la date 41"/>
          <p:cNvSpPr>
            <a:spLocks noGrp="1"/>
          </p:cNvSpPr>
          <p:nvPr>
            <p:ph type="dt" sz="half" idx="10"/>
          </p:nvPr>
        </p:nvSpPr>
        <p:spPr/>
        <p:txBody>
          <a:bodyPr/>
          <a:lstStyle/>
          <a:p>
            <a:r>
              <a:rPr lang="fr-CA" smtClean="0"/>
              <a:t>IFT615 - Été 2011</a:t>
            </a:r>
            <a:endParaRPr lang="fr-CA"/>
          </a:p>
        </p:txBody>
      </p:sp>
      <p:sp>
        <p:nvSpPr>
          <p:cNvPr id="43" name="Espace réservé du numéro de diapositive 42"/>
          <p:cNvSpPr>
            <a:spLocks noGrp="1"/>
          </p:cNvSpPr>
          <p:nvPr>
            <p:ph type="sldNum" sz="quarter" idx="12"/>
          </p:nvPr>
        </p:nvSpPr>
        <p:spPr/>
        <p:txBody>
          <a:bodyPr/>
          <a:lstStyle/>
          <a:p>
            <a:fld id="{6955B7EA-E0F1-9E45-AF6A-7A9BD82D9F1F}" type="slidenum">
              <a:rPr lang="fr-CA" smtClean="0"/>
              <a:pPr/>
              <a:t>5</a:t>
            </a:fld>
            <a:endParaRPr lang="fr-CA"/>
          </a:p>
        </p:txBody>
      </p:sp>
      <p:sp>
        <p:nvSpPr>
          <p:cNvPr id="44" name="Espace réservé du pied de page 43"/>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7" name="Rectangle 2"/>
          <p:cNvSpPr>
            <a:spLocks noGrp="1" noChangeArrowheads="1"/>
          </p:cNvSpPr>
          <p:nvPr>
            <p:ph type="title"/>
          </p:nvPr>
        </p:nvSpPr>
        <p:spPr>
          <a:xfrm>
            <a:off x="209550" y="673100"/>
            <a:ext cx="8683625" cy="690563"/>
          </a:xfrm>
        </p:spPr>
        <p:txBody>
          <a:bodyPr>
            <a:normAutofit fontScale="90000"/>
          </a:bodyPr>
          <a:lstStyle/>
          <a:p>
            <a:r>
              <a:rPr lang="fr-CA" sz="2800"/>
              <a:t>Approche combinatoire </a:t>
            </a:r>
            <a:br>
              <a:rPr lang="fr-CA" sz="2800"/>
            </a:br>
            <a:r>
              <a:rPr lang="fr-CA" sz="2800"/>
              <a:t>par décomposition en cellules</a:t>
            </a:r>
          </a:p>
        </p:txBody>
      </p:sp>
      <p:grpSp>
        <p:nvGrpSpPr>
          <p:cNvPr id="2" name="Group 4"/>
          <p:cNvGrpSpPr>
            <a:grpSpLocks/>
          </p:cNvGrpSpPr>
          <p:nvPr/>
        </p:nvGrpSpPr>
        <p:grpSpPr bwMode="auto">
          <a:xfrm>
            <a:off x="1371600" y="1905000"/>
            <a:ext cx="6400800" cy="3886200"/>
            <a:chOff x="864" y="1200"/>
            <a:chExt cx="4032" cy="2448"/>
          </a:xfrm>
        </p:grpSpPr>
        <p:sp>
          <p:nvSpPr>
            <p:cNvPr id="105480" name="Rectangle 5"/>
            <p:cNvSpPr>
              <a:spLocks noChangeArrowheads="1"/>
            </p:cNvSpPr>
            <p:nvPr/>
          </p:nvSpPr>
          <p:spPr bwMode="auto">
            <a:xfrm>
              <a:off x="864" y="1200"/>
              <a:ext cx="4032" cy="2448"/>
            </a:xfrm>
            <a:prstGeom prst="rect">
              <a:avLst/>
            </a:prstGeom>
            <a:noFill/>
            <a:ln w="76200">
              <a:solidFill>
                <a:schemeClr val="tx1"/>
              </a:solidFill>
              <a:miter lim="800000"/>
              <a:headEnd/>
              <a:tailEnd/>
            </a:ln>
          </p:spPr>
          <p:txBody>
            <a:bodyPr wrap="none" anchor="ctr">
              <a:prstTxWarp prst="textNoShape">
                <a:avLst/>
              </a:prstTxWarp>
            </a:bodyPr>
            <a:lstStyle/>
            <a:p>
              <a:endParaRPr lang="en-CA"/>
            </a:p>
          </p:txBody>
        </p:sp>
        <p:sp>
          <p:nvSpPr>
            <p:cNvPr id="105481" name="Line 6"/>
            <p:cNvSpPr>
              <a:spLocks noChangeShapeType="1"/>
            </p:cNvSpPr>
            <p:nvPr/>
          </p:nvSpPr>
          <p:spPr bwMode="auto">
            <a:xfrm>
              <a:off x="864" y="2400"/>
              <a:ext cx="336"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2" name="Line 7"/>
            <p:cNvSpPr>
              <a:spLocks noChangeShapeType="1"/>
            </p:cNvSpPr>
            <p:nvPr/>
          </p:nvSpPr>
          <p:spPr bwMode="auto">
            <a:xfrm>
              <a:off x="2112" y="1200"/>
              <a:ext cx="0" cy="624"/>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3" name="Line 8"/>
            <p:cNvSpPr>
              <a:spLocks noChangeShapeType="1"/>
            </p:cNvSpPr>
            <p:nvPr/>
          </p:nvSpPr>
          <p:spPr bwMode="auto">
            <a:xfrm>
              <a:off x="2112" y="3456"/>
              <a:ext cx="0" cy="192"/>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4" name="Line 9"/>
            <p:cNvSpPr>
              <a:spLocks noChangeShapeType="1"/>
            </p:cNvSpPr>
            <p:nvPr/>
          </p:nvSpPr>
          <p:spPr bwMode="auto">
            <a:xfrm flipH="1">
              <a:off x="3600" y="2400"/>
              <a:ext cx="1296"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5" name="Line 10"/>
            <p:cNvSpPr>
              <a:spLocks noChangeShapeType="1"/>
            </p:cNvSpPr>
            <p:nvPr/>
          </p:nvSpPr>
          <p:spPr bwMode="auto">
            <a:xfrm>
              <a:off x="2112" y="3024"/>
              <a:ext cx="244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6" name="Text Box 11"/>
            <p:cNvSpPr txBox="1">
              <a:spLocks noChangeArrowheads="1"/>
            </p:cNvSpPr>
            <p:nvPr/>
          </p:nvSpPr>
          <p:spPr bwMode="auto">
            <a:xfrm>
              <a:off x="864" y="1200"/>
              <a:ext cx="708" cy="288"/>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latin typeface="Times New Roman" charset="0"/>
                  <a:ea typeface="굴림" charset="-127"/>
                  <a:cs typeface="굴림" charset="-127"/>
                </a:rPr>
                <a:t>Room 1</a:t>
              </a:r>
            </a:p>
          </p:txBody>
        </p:sp>
        <p:sp>
          <p:nvSpPr>
            <p:cNvPr id="105487" name="Text Box 12"/>
            <p:cNvSpPr txBox="1">
              <a:spLocks noChangeArrowheads="1"/>
            </p:cNvSpPr>
            <p:nvPr/>
          </p:nvSpPr>
          <p:spPr bwMode="auto">
            <a:xfrm>
              <a:off x="888" y="3312"/>
              <a:ext cx="708" cy="288"/>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latin typeface="Times New Roman" charset="0"/>
                  <a:ea typeface="굴림" charset="-127"/>
                  <a:cs typeface="굴림" charset="-127"/>
                </a:rPr>
                <a:t>Room 2</a:t>
              </a:r>
            </a:p>
          </p:txBody>
        </p:sp>
        <p:sp>
          <p:nvSpPr>
            <p:cNvPr id="105488" name="Text Box 13"/>
            <p:cNvSpPr txBox="1">
              <a:spLocks noChangeArrowheads="1"/>
            </p:cNvSpPr>
            <p:nvPr/>
          </p:nvSpPr>
          <p:spPr bwMode="auto">
            <a:xfrm>
              <a:off x="2112" y="1200"/>
              <a:ext cx="708" cy="288"/>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latin typeface="Times New Roman" charset="0"/>
                  <a:ea typeface="굴림" charset="-127"/>
                  <a:cs typeface="굴림" charset="-127"/>
                </a:rPr>
                <a:t>Room 5</a:t>
              </a:r>
            </a:p>
          </p:txBody>
        </p:sp>
        <p:sp>
          <p:nvSpPr>
            <p:cNvPr id="105489" name="Text Box 14"/>
            <p:cNvSpPr txBox="1">
              <a:spLocks noChangeArrowheads="1"/>
            </p:cNvSpPr>
            <p:nvPr/>
          </p:nvSpPr>
          <p:spPr bwMode="auto">
            <a:xfrm>
              <a:off x="2112" y="3312"/>
              <a:ext cx="708" cy="288"/>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latin typeface="Times New Roman" charset="0"/>
                  <a:ea typeface="굴림" charset="-127"/>
                  <a:cs typeface="굴림" charset="-127"/>
                </a:rPr>
                <a:t>Room 4</a:t>
              </a:r>
            </a:p>
          </p:txBody>
        </p:sp>
        <p:sp>
          <p:nvSpPr>
            <p:cNvPr id="105490" name="Text Box 15"/>
            <p:cNvSpPr txBox="1">
              <a:spLocks noChangeArrowheads="1"/>
            </p:cNvSpPr>
            <p:nvPr/>
          </p:nvSpPr>
          <p:spPr bwMode="auto">
            <a:xfrm>
              <a:off x="2112" y="2784"/>
              <a:ext cx="708" cy="288"/>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latin typeface="Times New Roman" charset="0"/>
                  <a:ea typeface="굴림" charset="-127"/>
                  <a:cs typeface="굴림" charset="-127"/>
                </a:rPr>
                <a:t>Room 3</a:t>
              </a:r>
            </a:p>
          </p:txBody>
        </p:sp>
        <p:sp>
          <p:nvSpPr>
            <p:cNvPr id="105491" name="Line 16"/>
            <p:cNvSpPr>
              <a:spLocks noChangeShapeType="1"/>
            </p:cNvSpPr>
            <p:nvPr/>
          </p:nvSpPr>
          <p:spPr bwMode="auto">
            <a:xfrm flipV="1">
              <a:off x="1680" y="2400"/>
              <a:ext cx="148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92" name="Line 17"/>
            <p:cNvSpPr>
              <a:spLocks noChangeShapeType="1"/>
            </p:cNvSpPr>
            <p:nvPr/>
          </p:nvSpPr>
          <p:spPr bwMode="auto">
            <a:xfrm>
              <a:off x="2112" y="2832"/>
              <a:ext cx="0" cy="432"/>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93" name="Line 18"/>
            <p:cNvSpPr>
              <a:spLocks noChangeShapeType="1"/>
            </p:cNvSpPr>
            <p:nvPr/>
          </p:nvSpPr>
          <p:spPr bwMode="auto">
            <a:xfrm>
              <a:off x="2112" y="1872"/>
              <a:ext cx="0" cy="480"/>
            </a:xfrm>
            <a:prstGeom prst="line">
              <a:avLst/>
            </a:prstGeom>
            <a:noFill/>
            <a:ln w="38100">
              <a:solidFill>
                <a:schemeClr val="tx1"/>
              </a:solidFill>
              <a:prstDash val="sysDot"/>
              <a:round/>
              <a:headEnd/>
              <a:tailEnd/>
            </a:ln>
          </p:spPr>
          <p:txBody>
            <a:bodyPr wrap="none" anchor="ctr">
              <a:prstTxWarp prst="textNoShape">
                <a:avLst/>
              </a:prstTxWarp>
            </a:bodyPr>
            <a:lstStyle/>
            <a:p>
              <a:endParaRPr lang="fr-CA"/>
            </a:p>
          </p:txBody>
        </p:sp>
        <p:sp>
          <p:nvSpPr>
            <p:cNvPr id="105494" name="Line 19"/>
            <p:cNvSpPr>
              <a:spLocks noChangeShapeType="1"/>
            </p:cNvSpPr>
            <p:nvPr/>
          </p:nvSpPr>
          <p:spPr bwMode="auto">
            <a:xfrm>
              <a:off x="2112" y="3264"/>
              <a:ext cx="0" cy="144"/>
            </a:xfrm>
            <a:prstGeom prst="line">
              <a:avLst/>
            </a:prstGeom>
            <a:noFill/>
            <a:ln w="38100">
              <a:solidFill>
                <a:schemeClr val="tx1"/>
              </a:solidFill>
              <a:prstDash val="sysDot"/>
              <a:round/>
              <a:headEnd/>
              <a:tailEnd/>
            </a:ln>
          </p:spPr>
          <p:txBody>
            <a:bodyPr wrap="none" anchor="ctr">
              <a:prstTxWarp prst="textNoShape">
                <a:avLst/>
              </a:prstTxWarp>
            </a:bodyPr>
            <a:lstStyle/>
            <a:p>
              <a:endParaRPr lang="fr-CA"/>
            </a:p>
          </p:txBody>
        </p:sp>
      </p:grpSp>
      <p:pic>
        <p:nvPicPr>
          <p:cNvPr id="105479" name="Picture 20" descr="c011112"/>
          <p:cNvPicPr>
            <a:picLocks noGrp="1" noChangeAspect="1" noChangeArrowheads="1"/>
          </p:cNvPicPr>
          <p:nvPr>
            <p:ph sz="half" idx="2"/>
          </p:nvPr>
        </p:nvPicPr>
        <p:blipFill>
          <a:blip r:embed="rId2"/>
          <a:srcRect/>
          <a:stretch>
            <a:fillRect/>
          </a:stretch>
        </p:blipFill>
        <p:spPr>
          <a:xfrm>
            <a:off x="6964363" y="2530475"/>
            <a:ext cx="568325" cy="561975"/>
          </a:xfrm>
          <a:noFill/>
        </p:spPr>
      </p:pic>
      <p:sp>
        <p:nvSpPr>
          <p:cNvPr id="24" name="Espace réservé de la date 23"/>
          <p:cNvSpPr>
            <a:spLocks noGrp="1"/>
          </p:cNvSpPr>
          <p:nvPr>
            <p:ph type="dt" sz="half" idx="12"/>
          </p:nvPr>
        </p:nvSpPr>
        <p:spPr/>
        <p:txBody>
          <a:bodyPr/>
          <a:lstStyle/>
          <a:p>
            <a:pPr>
              <a:defRPr/>
            </a:pPr>
            <a:r>
              <a:rPr lang="fr-CA" smtClean="0"/>
              <a:t>IFT615 - Été 2011</a:t>
            </a:r>
            <a:endParaRPr lang="en-US"/>
          </a:p>
        </p:txBody>
      </p:sp>
      <p:sp>
        <p:nvSpPr>
          <p:cNvPr id="25" name="Espace réservé du numéro de diapositive 24"/>
          <p:cNvSpPr>
            <a:spLocks noGrp="1"/>
          </p:cNvSpPr>
          <p:nvPr>
            <p:ph type="sldNum" sz="quarter" idx="11"/>
          </p:nvPr>
        </p:nvSpPr>
        <p:spPr/>
        <p:txBody>
          <a:bodyPr/>
          <a:lstStyle/>
          <a:p>
            <a:pPr>
              <a:defRPr/>
            </a:pPr>
            <a:fld id="{E2740D7F-A482-324D-ADA5-028324E12809}" type="slidenum">
              <a:rPr lang="en-US" smtClean="0"/>
              <a:pPr>
                <a:defRPr/>
              </a:pPr>
              <a:t>50</a:t>
            </a:fld>
            <a:endParaRPr lang="en-US"/>
          </a:p>
        </p:txBody>
      </p:sp>
      <p:sp>
        <p:nvSpPr>
          <p:cNvPr id="26" name="Espace réservé du pied de page 25"/>
          <p:cNvSpPr>
            <a:spLocks noGrp="1"/>
          </p:cNvSpPr>
          <p:nvPr>
            <p:ph type="ftr" sz="quarter" idx="10"/>
          </p:nvPr>
        </p:nvSpPr>
        <p:spPr/>
        <p:txBody>
          <a:bodyPr/>
          <a:lstStyle/>
          <a:p>
            <a:pPr>
              <a:defRPr/>
            </a:pPr>
            <a:r>
              <a:rPr lang="fr-FR" smtClean="0"/>
              <a:t>© Éric Beaudry et Froduald Kabanza</a:t>
            </a:r>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501" name="Rectangle 3"/>
          <p:cNvSpPr>
            <a:spLocks noGrp="1" noChangeArrowheads="1"/>
          </p:cNvSpPr>
          <p:nvPr>
            <p:ph type="title"/>
          </p:nvPr>
        </p:nvSpPr>
        <p:spPr>
          <a:xfrm>
            <a:off x="403225" y="425450"/>
            <a:ext cx="4679950" cy="1524000"/>
          </a:xfrm>
        </p:spPr>
        <p:txBody>
          <a:bodyPr/>
          <a:lstStyle/>
          <a:p>
            <a:pPr algn="l"/>
            <a:r>
              <a:rPr lang="en-US" sz="1600" b="0">
                <a:solidFill>
                  <a:srgbClr val="000099"/>
                </a:solidFill>
              </a:rPr>
              <a:t>Décomposer la carte en grille (</a:t>
            </a:r>
            <a:r>
              <a:rPr lang="en-US" sz="1600" b="0" i="1">
                <a:solidFill>
                  <a:srgbClr val="000099"/>
                </a:solidFill>
              </a:rPr>
              <a:t>occupancy grid</a:t>
            </a:r>
            <a:r>
              <a:rPr lang="en-US" sz="1600" b="0">
                <a:solidFill>
                  <a:srgbClr val="000099"/>
                </a:solidFill>
              </a:rPr>
              <a:t>): </a:t>
            </a:r>
            <a:br>
              <a:rPr lang="en-US" sz="1600" b="0">
                <a:solidFill>
                  <a:srgbClr val="000099"/>
                </a:solidFill>
              </a:rPr>
            </a:br>
            <a:r>
              <a:rPr lang="en-US" sz="1600" b="0">
                <a:solidFill>
                  <a:srgbClr val="000099"/>
                </a:solidFill>
              </a:rPr>
              <a:t>4-connected (illustré ici) ou 8-connected.</a:t>
            </a:r>
            <a:br>
              <a:rPr lang="en-US" sz="1600" b="0">
                <a:solidFill>
                  <a:srgbClr val="000099"/>
                </a:solidFill>
              </a:rPr>
            </a:br>
            <a:r>
              <a:rPr lang="en-US" sz="1600" b="0">
                <a:solidFill>
                  <a:srgbClr val="000099"/>
                </a:solidFill>
              </a:rPr>
              <a:t/>
            </a:r>
            <a:br>
              <a:rPr lang="en-US" sz="1600" b="0">
                <a:solidFill>
                  <a:srgbClr val="000099"/>
                </a:solidFill>
              </a:rPr>
            </a:br>
            <a:r>
              <a:rPr lang="en-US" sz="1600" b="0" i="1">
                <a:solidFill>
                  <a:srgbClr val="000099"/>
                </a:solidFill>
              </a:rPr>
              <a:t>noeud</a:t>
            </a:r>
            <a:r>
              <a:rPr lang="en-US" sz="1600" b="0">
                <a:solidFill>
                  <a:srgbClr val="000099"/>
                </a:solidFill>
              </a:rPr>
              <a:t>: case occupé par le robot + orientation du robot</a:t>
            </a:r>
          </a:p>
        </p:txBody>
      </p:sp>
      <p:sp>
        <p:nvSpPr>
          <p:cNvPr id="106502" name="Text Box 4"/>
          <p:cNvSpPr txBox="1">
            <a:spLocks noChangeArrowheads="1"/>
          </p:cNvSpPr>
          <p:nvPr/>
        </p:nvSpPr>
        <p:spPr bwMode="auto">
          <a:xfrm>
            <a:off x="5943600" y="457200"/>
            <a:ext cx="2624138" cy="1590675"/>
          </a:xfrm>
          <a:prstGeom prst="rect">
            <a:avLst/>
          </a:prstGeom>
          <a:noFill/>
          <a:ln w="38100">
            <a:solidFill>
              <a:schemeClr val="accent1"/>
            </a:solidFill>
            <a:miter lim="800000"/>
            <a:headEnd/>
            <a:tailEnd/>
          </a:ln>
        </p:spPr>
        <p:txBody>
          <a:bodyPr wrap="none">
            <a:prstTxWarp prst="textNoShape">
              <a:avLst/>
            </a:prstTxWarp>
            <a:spAutoFit/>
          </a:bodyPr>
          <a:lstStyle/>
          <a:p>
            <a:r>
              <a:rPr lang="fr-CA" sz="2400" b="1">
                <a:solidFill>
                  <a:srgbClr val="000066"/>
                </a:solidFill>
                <a:latin typeface="Times New Roman" charset="0"/>
                <a:ea typeface="굴림" charset="-127"/>
                <a:cs typeface="굴림" charset="-127"/>
              </a:rPr>
              <a:t>Transitions:</a:t>
            </a:r>
          </a:p>
          <a:p>
            <a:r>
              <a:rPr lang="fr-CA" sz="2400">
                <a:latin typeface="Times New Roman" charset="0"/>
                <a:ea typeface="굴림" charset="-127"/>
                <a:cs typeface="굴림" charset="-127"/>
              </a:rPr>
              <a:t> - Turn left</a:t>
            </a:r>
          </a:p>
          <a:p>
            <a:r>
              <a:rPr lang="fr-CA" sz="2400">
                <a:latin typeface="Times New Roman" charset="0"/>
                <a:ea typeface="굴림" charset="-127"/>
                <a:cs typeface="굴림" charset="-127"/>
              </a:rPr>
              <a:t> - Turn right</a:t>
            </a:r>
          </a:p>
          <a:p>
            <a:r>
              <a:rPr lang="fr-CA" sz="2400">
                <a:latin typeface="Times New Roman" charset="0"/>
                <a:ea typeface="굴림" charset="-127"/>
                <a:cs typeface="굴림" charset="-127"/>
              </a:rPr>
              <a:t> - Go straight ahead</a:t>
            </a:r>
          </a:p>
        </p:txBody>
      </p:sp>
      <p:grpSp>
        <p:nvGrpSpPr>
          <p:cNvPr id="2" name="Group 5"/>
          <p:cNvGrpSpPr>
            <a:grpSpLocks/>
          </p:cNvGrpSpPr>
          <p:nvPr/>
        </p:nvGrpSpPr>
        <p:grpSpPr bwMode="auto">
          <a:xfrm>
            <a:off x="1295400" y="2209800"/>
            <a:ext cx="6400800" cy="3962400"/>
            <a:chOff x="816" y="1392"/>
            <a:chExt cx="4032" cy="2496"/>
          </a:xfrm>
        </p:grpSpPr>
        <p:grpSp>
          <p:nvGrpSpPr>
            <p:cNvPr id="3" name="Group 6"/>
            <p:cNvGrpSpPr>
              <a:grpSpLocks/>
            </p:cNvGrpSpPr>
            <p:nvPr/>
          </p:nvGrpSpPr>
          <p:grpSpPr bwMode="auto">
            <a:xfrm>
              <a:off x="816" y="1440"/>
              <a:ext cx="4032" cy="2448"/>
              <a:chOff x="816" y="1440"/>
              <a:chExt cx="4032" cy="2448"/>
            </a:xfrm>
          </p:grpSpPr>
          <p:sp>
            <p:nvSpPr>
              <p:cNvPr id="106518" name="Rectangle 7"/>
              <p:cNvSpPr>
                <a:spLocks noChangeArrowheads="1"/>
              </p:cNvSpPr>
              <p:nvPr/>
            </p:nvSpPr>
            <p:spPr bwMode="auto">
              <a:xfrm>
                <a:off x="816" y="1440"/>
                <a:ext cx="4032" cy="2448"/>
              </a:xfrm>
              <a:prstGeom prst="rect">
                <a:avLst/>
              </a:prstGeom>
              <a:noFill/>
              <a:ln w="76200">
                <a:solidFill>
                  <a:schemeClr val="tx1"/>
                </a:solidFill>
                <a:miter lim="800000"/>
                <a:headEnd/>
                <a:tailEnd/>
              </a:ln>
            </p:spPr>
            <p:txBody>
              <a:bodyPr wrap="none" anchor="ctr">
                <a:prstTxWarp prst="textNoShape">
                  <a:avLst/>
                </a:prstTxWarp>
              </a:bodyPr>
              <a:lstStyle/>
              <a:p>
                <a:endParaRPr lang="en-CA"/>
              </a:p>
            </p:txBody>
          </p:sp>
          <p:sp>
            <p:nvSpPr>
              <p:cNvPr id="106519" name="Line 8"/>
              <p:cNvSpPr>
                <a:spLocks noChangeShapeType="1"/>
              </p:cNvSpPr>
              <p:nvPr/>
            </p:nvSpPr>
            <p:spPr bwMode="auto">
              <a:xfrm>
                <a:off x="2064" y="1440"/>
                <a:ext cx="0" cy="576"/>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6520" name="Line 9"/>
              <p:cNvSpPr>
                <a:spLocks noChangeShapeType="1"/>
              </p:cNvSpPr>
              <p:nvPr/>
            </p:nvSpPr>
            <p:spPr bwMode="auto">
              <a:xfrm flipH="1">
                <a:off x="3648" y="2640"/>
                <a:ext cx="1200"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6521" name="Line 10"/>
              <p:cNvSpPr>
                <a:spLocks noChangeShapeType="1"/>
              </p:cNvSpPr>
              <p:nvPr/>
            </p:nvSpPr>
            <p:spPr bwMode="auto">
              <a:xfrm>
                <a:off x="2064" y="3312"/>
                <a:ext cx="244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6522" name="Line 11"/>
              <p:cNvSpPr>
                <a:spLocks noChangeShapeType="1"/>
              </p:cNvSpPr>
              <p:nvPr/>
            </p:nvSpPr>
            <p:spPr bwMode="auto">
              <a:xfrm>
                <a:off x="10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3" name="Line 12"/>
              <p:cNvSpPr>
                <a:spLocks noChangeShapeType="1"/>
              </p:cNvSpPr>
              <p:nvPr/>
            </p:nvSpPr>
            <p:spPr bwMode="auto">
              <a:xfrm>
                <a:off x="11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4" name="Line 13"/>
              <p:cNvSpPr>
                <a:spLocks noChangeShapeType="1"/>
              </p:cNvSpPr>
              <p:nvPr/>
            </p:nvSpPr>
            <p:spPr bwMode="auto">
              <a:xfrm>
                <a:off x="13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5" name="Line 14"/>
              <p:cNvSpPr>
                <a:spLocks noChangeShapeType="1"/>
              </p:cNvSpPr>
              <p:nvPr/>
            </p:nvSpPr>
            <p:spPr bwMode="auto">
              <a:xfrm>
                <a:off x="14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6" name="Line 15"/>
              <p:cNvSpPr>
                <a:spLocks noChangeShapeType="1"/>
              </p:cNvSpPr>
              <p:nvPr/>
            </p:nvSpPr>
            <p:spPr bwMode="auto">
              <a:xfrm>
                <a:off x="16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7" name="Line 16"/>
              <p:cNvSpPr>
                <a:spLocks noChangeShapeType="1"/>
              </p:cNvSpPr>
              <p:nvPr/>
            </p:nvSpPr>
            <p:spPr bwMode="auto">
              <a:xfrm>
                <a:off x="17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8" name="Line 17"/>
              <p:cNvSpPr>
                <a:spLocks noChangeShapeType="1"/>
              </p:cNvSpPr>
              <p:nvPr/>
            </p:nvSpPr>
            <p:spPr bwMode="auto">
              <a:xfrm>
                <a:off x="192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9" name="Line 18"/>
              <p:cNvSpPr>
                <a:spLocks noChangeShapeType="1"/>
              </p:cNvSpPr>
              <p:nvPr/>
            </p:nvSpPr>
            <p:spPr bwMode="auto">
              <a:xfrm>
                <a:off x="206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0" name="Line 19"/>
              <p:cNvSpPr>
                <a:spLocks noChangeShapeType="1"/>
              </p:cNvSpPr>
              <p:nvPr/>
            </p:nvSpPr>
            <p:spPr bwMode="auto">
              <a:xfrm>
                <a:off x="22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1" name="Line 20"/>
              <p:cNvSpPr>
                <a:spLocks noChangeShapeType="1"/>
              </p:cNvSpPr>
              <p:nvPr/>
            </p:nvSpPr>
            <p:spPr bwMode="auto">
              <a:xfrm>
                <a:off x="24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2" name="Line 21"/>
              <p:cNvSpPr>
                <a:spLocks noChangeShapeType="1"/>
              </p:cNvSpPr>
              <p:nvPr/>
            </p:nvSpPr>
            <p:spPr bwMode="auto">
              <a:xfrm>
                <a:off x="25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3" name="Line 22"/>
              <p:cNvSpPr>
                <a:spLocks noChangeShapeType="1"/>
              </p:cNvSpPr>
              <p:nvPr/>
            </p:nvSpPr>
            <p:spPr bwMode="auto">
              <a:xfrm>
                <a:off x="26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4" name="Line 23"/>
              <p:cNvSpPr>
                <a:spLocks noChangeShapeType="1"/>
              </p:cNvSpPr>
              <p:nvPr/>
            </p:nvSpPr>
            <p:spPr bwMode="auto">
              <a:xfrm>
                <a:off x="28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5" name="Line 24"/>
              <p:cNvSpPr>
                <a:spLocks noChangeShapeType="1"/>
              </p:cNvSpPr>
              <p:nvPr/>
            </p:nvSpPr>
            <p:spPr bwMode="auto">
              <a:xfrm>
                <a:off x="29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6" name="Line 25"/>
              <p:cNvSpPr>
                <a:spLocks noChangeShapeType="1"/>
              </p:cNvSpPr>
              <p:nvPr/>
            </p:nvSpPr>
            <p:spPr bwMode="auto">
              <a:xfrm>
                <a:off x="31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7" name="Line 26"/>
              <p:cNvSpPr>
                <a:spLocks noChangeShapeType="1"/>
              </p:cNvSpPr>
              <p:nvPr/>
            </p:nvSpPr>
            <p:spPr bwMode="auto">
              <a:xfrm>
                <a:off x="33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8" name="Line 27"/>
              <p:cNvSpPr>
                <a:spLocks noChangeShapeType="1"/>
              </p:cNvSpPr>
              <p:nvPr/>
            </p:nvSpPr>
            <p:spPr bwMode="auto">
              <a:xfrm>
                <a:off x="34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9" name="Line 28"/>
              <p:cNvSpPr>
                <a:spLocks noChangeShapeType="1"/>
              </p:cNvSpPr>
              <p:nvPr/>
            </p:nvSpPr>
            <p:spPr bwMode="auto">
              <a:xfrm>
                <a:off x="36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0" name="Line 29"/>
              <p:cNvSpPr>
                <a:spLocks noChangeShapeType="1"/>
              </p:cNvSpPr>
              <p:nvPr/>
            </p:nvSpPr>
            <p:spPr bwMode="auto">
              <a:xfrm>
                <a:off x="37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1" name="Line 30"/>
              <p:cNvSpPr>
                <a:spLocks noChangeShapeType="1"/>
              </p:cNvSpPr>
              <p:nvPr/>
            </p:nvSpPr>
            <p:spPr bwMode="auto">
              <a:xfrm>
                <a:off x="38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2" name="Line 31"/>
              <p:cNvSpPr>
                <a:spLocks noChangeShapeType="1"/>
              </p:cNvSpPr>
              <p:nvPr/>
            </p:nvSpPr>
            <p:spPr bwMode="auto">
              <a:xfrm>
                <a:off x="408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3" name="Line 32"/>
              <p:cNvSpPr>
                <a:spLocks noChangeShapeType="1"/>
              </p:cNvSpPr>
              <p:nvPr/>
            </p:nvSpPr>
            <p:spPr bwMode="auto">
              <a:xfrm>
                <a:off x="422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4" name="Line 33"/>
              <p:cNvSpPr>
                <a:spLocks noChangeShapeType="1"/>
              </p:cNvSpPr>
              <p:nvPr/>
            </p:nvSpPr>
            <p:spPr bwMode="auto">
              <a:xfrm>
                <a:off x="43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5" name="Line 34"/>
              <p:cNvSpPr>
                <a:spLocks noChangeShapeType="1"/>
              </p:cNvSpPr>
              <p:nvPr/>
            </p:nvSpPr>
            <p:spPr bwMode="auto">
              <a:xfrm>
                <a:off x="45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6" name="Line 35"/>
              <p:cNvSpPr>
                <a:spLocks noChangeShapeType="1"/>
              </p:cNvSpPr>
              <p:nvPr/>
            </p:nvSpPr>
            <p:spPr bwMode="auto">
              <a:xfrm>
                <a:off x="46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7" name="Line 36"/>
              <p:cNvSpPr>
                <a:spLocks noChangeShapeType="1"/>
              </p:cNvSpPr>
              <p:nvPr/>
            </p:nvSpPr>
            <p:spPr bwMode="auto">
              <a:xfrm>
                <a:off x="47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8" name="Line 37"/>
              <p:cNvSpPr>
                <a:spLocks noChangeShapeType="1"/>
              </p:cNvSpPr>
              <p:nvPr/>
            </p:nvSpPr>
            <p:spPr bwMode="auto">
              <a:xfrm>
                <a:off x="816" y="16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9" name="Line 38"/>
              <p:cNvSpPr>
                <a:spLocks noChangeShapeType="1"/>
              </p:cNvSpPr>
              <p:nvPr/>
            </p:nvSpPr>
            <p:spPr bwMode="auto">
              <a:xfrm>
                <a:off x="816" y="182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0" name="Line 39"/>
              <p:cNvSpPr>
                <a:spLocks noChangeShapeType="1"/>
              </p:cNvSpPr>
              <p:nvPr/>
            </p:nvSpPr>
            <p:spPr bwMode="auto">
              <a:xfrm>
                <a:off x="816" y="201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1" name="Line 40"/>
              <p:cNvSpPr>
                <a:spLocks noChangeShapeType="1"/>
              </p:cNvSpPr>
              <p:nvPr/>
            </p:nvSpPr>
            <p:spPr bwMode="auto">
              <a:xfrm>
                <a:off x="816" y="216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2" name="Line 41"/>
              <p:cNvSpPr>
                <a:spLocks noChangeShapeType="1"/>
              </p:cNvSpPr>
              <p:nvPr/>
            </p:nvSpPr>
            <p:spPr bwMode="auto">
              <a:xfrm>
                <a:off x="816" y="23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3" name="Line 42"/>
              <p:cNvSpPr>
                <a:spLocks noChangeShapeType="1"/>
              </p:cNvSpPr>
              <p:nvPr/>
            </p:nvSpPr>
            <p:spPr bwMode="auto">
              <a:xfrm>
                <a:off x="816" y="24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4" name="Line 43"/>
              <p:cNvSpPr>
                <a:spLocks noChangeShapeType="1"/>
              </p:cNvSpPr>
              <p:nvPr/>
            </p:nvSpPr>
            <p:spPr bwMode="auto">
              <a:xfrm>
                <a:off x="816" y="264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5" name="Line 44"/>
              <p:cNvSpPr>
                <a:spLocks noChangeShapeType="1"/>
              </p:cNvSpPr>
              <p:nvPr/>
            </p:nvSpPr>
            <p:spPr bwMode="auto">
              <a:xfrm>
                <a:off x="816" y="28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6" name="Line 45"/>
              <p:cNvSpPr>
                <a:spLocks noChangeShapeType="1"/>
              </p:cNvSpPr>
              <p:nvPr/>
            </p:nvSpPr>
            <p:spPr bwMode="auto">
              <a:xfrm>
                <a:off x="816" y="297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7" name="Line 46"/>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8" name="Line 47"/>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9" name="Line 48"/>
              <p:cNvSpPr>
                <a:spLocks noChangeShapeType="1"/>
              </p:cNvSpPr>
              <p:nvPr/>
            </p:nvSpPr>
            <p:spPr bwMode="auto">
              <a:xfrm>
                <a:off x="816" y="331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0" name="Line 49"/>
              <p:cNvSpPr>
                <a:spLocks noChangeShapeType="1"/>
              </p:cNvSpPr>
              <p:nvPr/>
            </p:nvSpPr>
            <p:spPr bwMode="auto">
              <a:xfrm>
                <a:off x="816" y="35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1" name="Line 50"/>
              <p:cNvSpPr>
                <a:spLocks noChangeShapeType="1"/>
              </p:cNvSpPr>
              <p:nvPr/>
            </p:nvSpPr>
            <p:spPr bwMode="auto">
              <a:xfrm>
                <a:off x="816" y="36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2" name="Line 51"/>
              <p:cNvSpPr>
                <a:spLocks noChangeShapeType="1"/>
              </p:cNvSpPr>
              <p:nvPr/>
            </p:nvSpPr>
            <p:spPr bwMode="auto">
              <a:xfrm>
                <a:off x="816" y="379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3" name="Rectangle 52"/>
              <p:cNvSpPr>
                <a:spLocks noChangeArrowheads="1"/>
              </p:cNvSpPr>
              <p:nvPr/>
            </p:nvSpPr>
            <p:spPr bwMode="auto">
              <a:xfrm>
                <a:off x="1920" y="144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4" name="Rectangle 53"/>
              <p:cNvSpPr>
                <a:spLocks noChangeArrowheads="1"/>
              </p:cNvSpPr>
              <p:nvPr/>
            </p:nvSpPr>
            <p:spPr bwMode="auto">
              <a:xfrm>
                <a:off x="1920" y="163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5" name="Rectangle 54"/>
              <p:cNvSpPr>
                <a:spLocks noChangeArrowheads="1"/>
              </p:cNvSpPr>
              <p:nvPr/>
            </p:nvSpPr>
            <p:spPr bwMode="auto">
              <a:xfrm>
                <a:off x="1920" y="1824"/>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6" name="Rectangle 55"/>
              <p:cNvSpPr>
                <a:spLocks noChangeArrowheads="1"/>
              </p:cNvSpPr>
              <p:nvPr/>
            </p:nvSpPr>
            <p:spPr bwMode="auto">
              <a:xfrm>
                <a:off x="81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7" name="Rectangle 56"/>
              <p:cNvSpPr>
                <a:spLocks noChangeArrowheads="1"/>
              </p:cNvSpPr>
              <p:nvPr/>
            </p:nvSpPr>
            <p:spPr bwMode="auto">
              <a:xfrm>
                <a:off x="1008"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8" name="Rectangle 57"/>
              <p:cNvSpPr>
                <a:spLocks noChangeArrowheads="1"/>
              </p:cNvSpPr>
              <p:nvPr/>
            </p:nvSpPr>
            <p:spPr bwMode="auto">
              <a:xfrm>
                <a:off x="1536"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9" name="Rectangle 58"/>
              <p:cNvSpPr>
                <a:spLocks noChangeArrowheads="1"/>
              </p:cNvSpPr>
              <p:nvPr/>
            </p:nvSpPr>
            <p:spPr bwMode="auto">
              <a:xfrm>
                <a:off x="168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0" name="Rectangle 59"/>
              <p:cNvSpPr>
                <a:spLocks noChangeArrowheads="1"/>
              </p:cNvSpPr>
              <p:nvPr/>
            </p:nvSpPr>
            <p:spPr bwMode="auto">
              <a:xfrm>
                <a:off x="1872"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1" name="Rectangle 60"/>
              <p:cNvSpPr>
                <a:spLocks noChangeArrowheads="1"/>
              </p:cNvSpPr>
              <p:nvPr/>
            </p:nvSpPr>
            <p:spPr bwMode="auto">
              <a:xfrm>
                <a:off x="2064"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2" name="Rectangle 61"/>
              <p:cNvSpPr>
                <a:spLocks noChangeArrowheads="1"/>
              </p:cNvSpPr>
              <p:nvPr/>
            </p:nvSpPr>
            <p:spPr bwMode="auto">
              <a:xfrm>
                <a:off x="220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3" name="Rectangle 62"/>
              <p:cNvSpPr>
                <a:spLocks noChangeArrowheads="1"/>
              </p:cNvSpPr>
              <p:nvPr/>
            </p:nvSpPr>
            <p:spPr bwMode="auto">
              <a:xfrm>
                <a:off x="24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4" name="Rectangle 63"/>
              <p:cNvSpPr>
                <a:spLocks noChangeArrowheads="1"/>
              </p:cNvSpPr>
              <p:nvPr/>
            </p:nvSpPr>
            <p:spPr bwMode="auto">
              <a:xfrm>
                <a:off x="25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5" name="Rectangle 64"/>
              <p:cNvSpPr>
                <a:spLocks noChangeArrowheads="1"/>
              </p:cNvSpPr>
              <p:nvPr/>
            </p:nvSpPr>
            <p:spPr bwMode="auto">
              <a:xfrm>
                <a:off x="2736" y="2448"/>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6" name="Rectangle 65"/>
              <p:cNvSpPr>
                <a:spLocks noChangeArrowheads="1"/>
              </p:cNvSpPr>
              <p:nvPr/>
            </p:nvSpPr>
            <p:spPr bwMode="auto">
              <a:xfrm>
                <a:off x="36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7" name="Rectangle 66"/>
              <p:cNvSpPr>
                <a:spLocks noChangeArrowheads="1"/>
              </p:cNvSpPr>
              <p:nvPr/>
            </p:nvSpPr>
            <p:spPr bwMode="auto">
              <a:xfrm>
                <a:off x="37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8" name="Rectangle 67"/>
              <p:cNvSpPr>
                <a:spLocks noChangeArrowheads="1"/>
              </p:cNvSpPr>
              <p:nvPr/>
            </p:nvSpPr>
            <p:spPr bwMode="auto">
              <a:xfrm>
                <a:off x="393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9" name="Rectangle 68"/>
              <p:cNvSpPr>
                <a:spLocks noChangeArrowheads="1"/>
              </p:cNvSpPr>
              <p:nvPr/>
            </p:nvSpPr>
            <p:spPr bwMode="auto">
              <a:xfrm>
                <a:off x="412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0" name="Rectangle 69"/>
              <p:cNvSpPr>
                <a:spLocks noChangeArrowheads="1"/>
              </p:cNvSpPr>
              <p:nvPr/>
            </p:nvSpPr>
            <p:spPr bwMode="auto">
              <a:xfrm>
                <a:off x="4320"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1" name="Rectangle 70"/>
              <p:cNvSpPr>
                <a:spLocks noChangeArrowheads="1"/>
              </p:cNvSpPr>
              <p:nvPr/>
            </p:nvSpPr>
            <p:spPr bwMode="auto">
              <a:xfrm>
                <a:off x="4464"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2" name="Rectangle 71"/>
              <p:cNvSpPr>
                <a:spLocks noChangeArrowheads="1"/>
              </p:cNvSpPr>
              <p:nvPr/>
            </p:nvSpPr>
            <p:spPr bwMode="auto">
              <a:xfrm>
                <a:off x="465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3" name="Rectangle 72"/>
              <p:cNvSpPr>
                <a:spLocks noChangeArrowheads="1"/>
              </p:cNvSpPr>
              <p:nvPr/>
            </p:nvSpPr>
            <p:spPr bwMode="auto">
              <a:xfrm>
                <a:off x="2064"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4" name="Rectangle 73"/>
              <p:cNvSpPr>
                <a:spLocks noChangeArrowheads="1"/>
              </p:cNvSpPr>
              <p:nvPr/>
            </p:nvSpPr>
            <p:spPr bwMode="auto">
              <a:xfrm>
                <a:off x="2256"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5" name="Rectangle 74"/>
              <p:cNvSpPr>
                <a:spLocks noChangeArrowheads="1"/>
              </p:cNvSpPr>
              <p:nvPr/>
            </p:nvSpPr>
            <p:spPr bwMode="auto">
              <a:xfrm>
                <a:off x="240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6" name="Rectangle 75"/>
              <p:cNvSpPr>
                <a:spLocks noChangeArrowheads="1"/>
              </p:cNvSpPr>
              <p:nvPr/>
            </p:nvSpPr>
            <p:spPr bwMode="auto">
              <a:xfrm>
                <a:off x="2592"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7" name="Rectangle 76"/>
              <p:cNvSpPr>
                <a:spLocks noChangeArrowheads="1"/>
              </p:cNvSpPr>
              <p:nvPr/>
            </p:nvSpPr>
            <p:spPr bwMode="auto">
              <a:xfrm>
                <a:off x="2784"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8" name="Rectangle 77"/>
              <p:cNvSpPr>
                <a:spLocks noChangeArrowheads="1"/>
              </p:cNvSpPr>
              <p:nvPr/>
            </p:nvSpPr>
            <p:spPr bwMode="auto">
              <a:xfrm>
                <a:off x="292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9" name="Rectangle 78"/>
              <p:cNvSpPr>
                <a:spLocks noChangeArrowheads="1"/>
              </p:cNvSpPr>
              <p:nvPr/>
            </p:nvSpPr>
            <p:spPr bwMode="auto">
              <a:xfrm>
                <a:off x="312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0" name="Rectangle 79"/>
              <p:cNvSpPr>
                <a:spLocks noChangeArrowheads="1"/>
              </p:cNvSpPr>
              <p:nvPr/>
            </p:nvSpPr>
            <p:spPr bwMode="auto">
              <a:xfrm>
                <a:off x="3312"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1" name="Rectangle 80"/>
              <p:cNvSpPr>
                <a:spLocks noChangeArrowheads="1"/>
              </p:cNvSpPr>
              <p:nvPr/>
            </p:nvSpPr>
            <p:spPr bwMode="auto">
              <a:xfrm>
                <a:off x="3456"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2" name="Rectangle 81"/>
              <p:cNvSpPr>
                <a:spLocks noChangeArrowheads="1"/>
              </p:cNvSpPr>
              <p:nvPr/>
            </p:nvSpPr>
            <p:spPr bwMode="auto">
              <a:xfrm>
                <a:off x="364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3" name="Rectangle 82"/>
              <p:cNvSpPr>
                <a:spLocks noChangeArrowheads="1"/>
              </p:cNvSpPr>
              <p:nvPr/>
            </p:nvSpPr>
            <p:spPr bwMode="auto">
              <a:xfrm>
                <a:off x="3840"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4" name="Rectangle 83"/>
              <p:cNvSpPr>
                <a:spLocks noChangeArrowheads="1"/>
              </p:cNvSpPr>
              <p:nvPr/>
            </p:nvSpPr>
            <p:spPr bwMode="auto">
              <a:xfrm>
                <a:off x="3984" y="3120"/>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5" name="Rectangle 84"/>
              <p:cNvSpPr>
                <a:spLocks noChangeArrowheads="1"/>
              </p:cNvSpPr>
              <p:nvPr/>
            </p:nvSpPr>
            <p:spPr bwMode="auto">
              <a:xfrm>
                <a:off x="4224" y="3120"/>
                <a:ext cx="288"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6" name="Rectangle 85"/>
              <p:cNvSpPr>
                <a:spLocks noChangeArrowheads="1"/>
              </p:cNvSpPr>
              <p:nvPr/>
            </p:nvSpPr>
            <p:spPr bwMode="auto">
              <a:xfrm>
                <a:off x="2064" y="331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7" name="Rectangle 86"/>
              <p:cNvSpPr>
                <a:spLocks noChangeArrowheads="1"/>
              </p:cNvSpPr>
              <p:nvPr/>
            </p:nvSpPr>
            <p:spPr bwMode="auto">
              <a:xfrm>
                <a:off x="2064" y="3744"/>
                <a:ext cx="144" cy="144"/>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grpSp>
            <p:nvGrpSpPr>
              <p:cNvPr id="4" name="Group 87"/>
              <p:cNvGrpSpPr>
                <a:grpSpLocks/>
              </p:cNvGrpSpPr>
              <p:nvPr/>
            </p:nvGrpSpPr>
            <p:grpSpPr bwMode="auto">
              <a:xfrm>
                <a:off x="1920" y="3312"/>
                <a:ext cx="96" cy="192"/>
                <a:chOff x="2016" y="3840"/>
                <a:chExt cx="96" cy="192"/>
              </a:xfrm>
            </p:grpSpPr>
            <p:sp>
              <p:nvSpPr>
                <p:cNvPr id="106604" name="Line 88"/>
                <p:cNvSpPr>
                  <a:spLocks noChangeShapeType="1"/>
                </p:cNvSpPr>
                <p:nvPr/>
              </p:nvSpPr>
              <p:spPr bwMode="auto">
                <a:xfrm>
                  <a:off x="2112" y="3888"/>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5" name="Line 89"/>
                <p:cNvSpPr>
                  <a:spLocks noChangeShapeType="1"/>
                </p:cNvSpPr>
                <p:nvPr/>
              </p:nvSpPr>
              <p:spPr bwMode="auto">
                <a:xfrm flipV="1">
                  <a:off x="2112" y="3840"/>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6" name="Line 90"/>
                <p:cNvSpPr>
                  <a:spLocks noChangeShapeType="1"/>
                </p:cNvSpPr>
                <p:nvPr/>
              </p:nvSpPr>
              <p:spPr bwMode="auto">
                <a:xfrm flipH="1">
                  <a:off x="2016" y="3936"/>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nvGrpSpPr>
              <p:cNvPr id="5" name="Group 91"/>
              <p:cNvGrpSpPr>
                <a:grpSpLocks/>
              </p:cNvGrpSpPr>
              <p:nvPr/>
            </p:nvGrpSpPr>
            <p:grpSpPr bwMode="auto">
              <a:xfrm>
                <a:off x="1344" y="3312"/>
                <a:ext cx="144" cy="192"/>
                <a:chOff x="1776" y="3744"/>
                <a:chExt cx="192" cy="192"/>
              </a:xfrm>
            </p:grpSpPr>
            <p:sp>
              <p:nvSpPr>
                <p:cNvPr id="106600" name="Line 92"/>
                <p:cNvSpPr>
                  <a:spLocks noChangeShapeType="1"/>
                </p:cNvSpPr>
                <p:nvPr/>
              </p:nvSpPr>
              <p:spPr bwMode="auto">
                <a:xfrm>
                  <a:off x="1872" y="3792"/>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1" name="Line 93"/>
                <p:cNvSpPr>
                  <a:spLocks noChangeShapeType="1"/>
                </p:cNvSpPr>
                <p:nvPr/>
              </p:nvSpPr>
              <p:spPr bwMode="auto">
                <a:xfrm flipV="1">
                  <a:off x="1872" y="3744"/>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2" name="Line 94"/>
                <p:cNvSpPr>
                  <a:spLocks noChangeShapeType="1"/>
                </p:cNvSpPr>
                <p:nvPr/>
              </p:nvSpPr>
              <p:spPr bwMode="auto">
                <a:xfrm flipH="1">
                  <a:off x="1776"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3" name="Line 95"/>
                <p:cNvSpPr>
                  <a:spLocks noChangeShapeType="1"/>
                </p:cNvSpPr>
                <p:nvPr/>
              </p:nvSpPr>
              <p:spPr bwMode="auto">
                <a:xfrm>
                  <a:off x="1872"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sp>
          <p:nvSpPr>
            <p:cNvPr id="106507" name="Rectangle 96"/>
            <p:cNvSpPr>
              <a:spLocks noChangeArrowheads="1"/>
            </p:cNvSpPr>
            <p:nvPr/>
          </p:nvSpPr>
          <p:spPr bwMode="auto">
            <a:xfrm>
              <a:off x="1920" y="2016"/>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08" name="Rectangle 97"/>
            <p:cNvSpPr>
              <a:spLocks noChangeArrowheads="1"/>
            </p:cNvSpPr>
            <p:nvPr/>
          </p:nvSpPr>
          <p:spPr bwMode="auto">
            <a:xfrm>
              <a:off x="1920" y="2160"/>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09" name="Rectangle 98"/>
            <p:cNvSpPr>
              <a:spLocks noChangeArrowheads="1"/>
            </p:cNvSpPr>
            <p:nvPr/>
          </p:nvSpPr>
          <p:spPr bwMode="auto">
            <a:xfrm>
              <a:off x="1920" y="23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10" name="Rectangle 99"/>
            <p:cNvSpPr>
              <a:spLocks noChangeArrowheads="1"/>
            </p:cNvSpPr>
            <p:nvPr/>
          </p:nvSpPr>
          <p:spPr bwMode="auto">
            <a:xfrm>
              <a:off x="2064" y="35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11" name="Rectangle 100"/>
            <p:cNvSpPr>
              <a:spLocks noChangeArrowheads="1"/>
            </p:cNvSpPr>
            <p:nvPr/>
          </p:nvSpPr>
          <p:spPr bwMode="auto">
            <a:xfrm>
              <a:off x="2064" y="3636"/>
              <a:ext cx="144" cy="108"/>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12" name="Text Box 101"/>
            <p:cNvSpPr txBox="1">
              <a:spLocks noChangeArrowheads="1"/>
            </p:cNvSpPr>
            <p:nvPr/>
          </p:nvSpPr>
          <p:spPr bwMode="auto">
            <a:xfrm>
              <a:off x="816" y="1392"/>
              <a:ext cx="708" cy="288"/>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latin typeface="Times New Roman" charset="0"/>
                  <a:ea typeface="굴림" charset="-127"/>
                  <a:cs typeface="굴림" charset="-127"/>
                </a:rPr>
                <a:t>Room 1</a:t>
              </a:r>
            </a:p>
          </p:txBody>
        </p:sp>
        <p:sp>
          <p:nvSpPr>
            <p:cNvPr id="106513" name="Text Box 102"/>
            <p:cNvSpPr txBox="1">
              <a:spLocks noChangeArrowheads="1"/>
            </p:cNvSpPr>
            <p:nvPr/>
          </p:nvSpPr>
          <p:spPr bwMode="auto">
            <a:xfrm>
              <a:off x="2064" y="1392"/>
              <a:ext cx="708" cy="288"/>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latin typeface="Times New Roman" charset="0"/>
                  <a:ea typeface="굴림" charset="-127"/>
                  <a:cs typeface="굴림" charset="-127"/>
                </a:rPr>
                <a:t>Room 5</a:t>
              </a:r>
            </a:p>
          </p:txBody>
        </p:sp>
        <p:sp>
          <p:nvSpPr>
            <p:cNvPr id="106514" name="Text Box 103"/>
            <p:cNvSpPr txBox="1">
              <a:spLocks noChangeArrowheads="1"/>
            </p:cNvSpPr>
            <p:nvPr/>
          </p:nvSpPr>
          <p:spPr bwMode="auto">
            <a:xfrm>
              <a:off x="816" y="2592"/>
              <a:ext cx="708" cy="288"/>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latin typeface="Times New Roman" charset="0"/>
                  <a:ea typeface="굴림" charset="-127"/>
                  <a:cs typeface="굴림" charset="-127"/>
                </a:rPr>
                <a:t>Room 2</a:t>
              </a:r>
            </a:p>
          </p:txBody>
        </p:sp>
        <p:sp>
          <p:nvSpPr>
            <p:cNvPr id="106515" name="Text Box 104"/>
            <p:cNvSpPr txBox="1">
              <a:spLocks noChangeArrowheads="1"/>
            </p:cNvSpPr>
            <p:nvPr/>
          </p:nvSpPr>
          <p:spPr bwMode="auto">
            <a:xfrm>
              <a:off x="2208" y="3312"/>
              <a:ext cx="708" cy="288"/>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latin typeface="Times New Roman" charset="0"/>
                  <a:ea typeface="굴림" charset="-127"/>
                  <a:cs typeface="굴림" charset="-127"/>
                </a:rPr>
                <a:t>Room 4</a:t>
              </a:r>
            </a:p>
          </p:txBody>
        </p:sp>
        <p:sp>
          <p:nvSpPr>
            <p:cNvPr id="106516" name="Text Box 105"/>
            <p:cNvSpPr txBox="1">
              <a:spLocks noChangeArrowheads="1"/>
            </p:cNvSpPr>
            <p:nvPr/>
          </p:nvSpPr>
          <p:spPr bwMode="auto">
            <a:xfrm>
              <a:off x="2064" y="2880"/>
              <a:ext cx="708" cy="288"/>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latin typeface="Times New Roman" charset="0"/>
                  <a:ea typeface="굴림" charset="-127"/>
                  <a:cs typeface="굴림" charset="-127"/>
                </a:rPr>
                <a:t>Room 3</a:t>
              </a:r>
            </a:p>
          </p:txBody>
        </p:sp>
        <p:sp>
          <p:nvSpPr>
            <p:cNvPr id="106517" name="Oval 106"/>
            <p:cNvSpPr>
              <a:spLocks noChangeArrowheads="1"/>
            </p:cNvSpPr>
            <p:nvPr/>
          </p:nvSpPr>
          <p:spPr bwMode="auto">
            <a:xfrm>
              <a:off x="3888" y="1824"/>
              <a:ext cx="144" cy="144"/>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CA"/>
            </a:p>
          </p:txBody>
        </p:sp>
      </p:grpSp>
      <p:sp>
        <p:nvSpPr>
          <p:cNvPr id="106504" name="Line 107"/>
          <p:cNvSpPr>
            <a:spLocks noChangeShapeType="1"/>
          </p:cNvSpPr>
          <p:nvPr/>
        </p:nvSpPr>
        <p:spPr bwMode="auto">
          <a:xfrm>
            <a:off x="7696200" y="1066800"/>
            <a:ext cx="1524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505" name="Line 108"/>
          <p:cNvSpPr>
            <a:spLocks noChangeShapeType="1"/>
          </p:cNvSpPr>
          <p:nvPr/>
        </p:nvSpPr>
        <p:spPr bwMode="auto">
          <a:xfrm flipH="1">
            <a:off x="7772400" y="1447800"/>
            <a:ext cx="1524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12" name="Espace réservé de la date 111"/>
          <p:cNvSpPr>
            <a:spLocks noGrp="1"/>
          </p:cNvSpPr>
          <p:nvPr>
            <p:ph type="dt" sz="half" idx="10"/>
          </p:nvPr>
        </p:nvSpPr>
        <p:spPr/>
        <p:txBody>
          <a:bodyPr/>
          <a:lstStyle/>
          <a:p>
            <a:r>
              <a:rPr lang="fr-CA" smtClean="0"/>
              <a:t>IFT615 - Été 2011</a:t>
            </a:r>
            <a:endParaRPr lang="fr-CA"/>
          </a:p>
        </p:txBody>
      </p:sp>
      <p:sp>
        <p:nvSpPr>
          <p:cNvPr id="113" name="Espace réservé du numéro de diapositive 112"/>
          <p:cNvSpPr>
            <a:spLocks noGrp="1"/>
          </p:cNvSpPr>
          <p:nvPr>
            <p:ph type="sldNum" sz="quarter" idx="12"/>
          </p:nvPr>
        </p:nvSpPr>
        <p:spPr/>
        <p:txBody>
          <a:bodyPr/>
          <a:lstStyle/>
          <a:p>
            <a:fld id="{6955B7EA-E0F1-9E45-AF6A-7A9BD82D9F1F}" type="slidenum">
              <a:rPr lang="fr-CA" smtClean="0"/>
              <a:pPr/>
              <a:t>51</a:t>
            </a:fld>
            <a:endParaRPr lang="fr-CA"/>
          </a:p>
        </p:txBody>
      </p:sp>
      <p:sp>
        <p:nvSpPr>
          <p:cNvPr id="114" name="Espace réservé du pied de page 113"/>
          <p:cNvSpPr>
            <a:spLocks noGrp="1"/>
          </p:cNvSpPr>
          <p:nvPr>
            <p:ph type="ftr" sz="quarter" idx="11"/>
          </p:nvPr>
        </p:nvSpPr>
        <p:spPr/>
        <p:txBody>
          <a:bodyPr/>
          <a:lstStyle/>
          <a:p>
            <a:r>
              <a:rPr lang="fr-FR" smtClean="0"/>
              <a:t>© Éric Beaudry et Froduald Kabanza</a:t>
            </a:r>
            <a:endParaRPr lang="fr-CA"/>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5" name="Rectangle 3"/>
          <p:cNvSpPr>
            <a:spLocks noGrp="1" noChangeArrowheads="1"/>
          </p:cNvSpPr>
          <p:nvPr>
            <p:ph type="title"/>
          </p:nvPr>
        </p:nvSpPr>
        <p:spPr>
          <a:xfrm>
            <a:off x="158750" y="276225"/>
            <a:ext cx="5640388" cy="1892300"/>
          </a:xfrm>
        </p:spPr>
        <p:txBody>
          <a:bodyPr>
            <a:normAutofit fontScale="90000"/>
          </a:bodyPr>
          <a:lstStyle/>
          <a:p>
            <a:pPr marL="342900" indent="-342900" algn="l">
              <a:lnSpc>
                <a:spcPct val="130000"/>
              </a:lnSpc>
            </a:pPr>
            <a:r>
              <a:rPr lang="fr-CA" altLang="ko-KR" sz="1800" i="1" u="sng">
                <a:latin typeface="Times New Roman" charset="0"/>
                <a:ea typeface="굴림" charset="-127"/>
                <a:cs typeface="굴림" charset="-127"/>
              </a:rPr>
              <a:t>Heuristiques</a:t>
            </a:r>
            <a:r>
              <a:rPr lang="fr-CA" altLang="ko-KR" sz="1800" u="sng">
                <a:latin typeface="Times New Roman" charset="0"/>
                <a:ea typeface="굴림" charset="-127"/>
                <a:cs typeface="굴림" charset="-127"/>
              </a:rPr>
              <a:t>: </a:t>
            </a:r>
            <a:br>
              <a:rPr lang="fr-CA" altLang="ko-KR" sz="1800" u="sng">
                <a:latin typeface="Times New Roman" charset="0"/>
                <a:ea typeface="굴림" charset="-127"/>
                <a:cs typeface="굴림" charset="-127"/>
              </a:rPr>
            </a:br>
            <a:r>
              <a:rPr lang="fr-CA" altLang="ko-KR" sz="1800" b="0">
                <a:latin typeface="Times New Roman" charset="0"/>
                <a:ea typeface="굴림" charset="-127"/>
                <a:cs typeface="굴림" charset="-127"/>
              </a:rPr>
              <a:t>-</a:t>
            </a:r>
            <a:r>
              <a:rPr lang="fr-CA" altLang="ko-KR" sz="1800">
                <a:latin typeface="Times New Roman" charset="0"/>
                <a:ea typeface="굴림" charset="-127"/>
                <a:cs typeface="굴림" charset="-127"/>
              </a:rPr>
              <a:t> </a:t>
            </a:r>
            <a:r>
              <a:rPr lang="fr-CA" altLang="ko-KR" sz="1800" b="0">
                <a:latin typeface="Times New Roman" charset="0"/>
                <a:ea typeface="굴림" charset="-127"/>
                <a:cs typeface="굴림" charset="-127"/>
              </a:rPr>
              <a:t>Distance euclidienne,  durée du voyage</a:t>
            </a:r>
            <a:br>
              <a:rPr lang="fr-CA" altLang="ko-KR" sz="1800" b="0">
                <a:latin typeface="Times New Roman" charset="0"/>
                <a:ea typeface="굴림" charset="-127"/>
                <a:cs typeface="굴림" charset="-127"/>
              </a:rPr>
            </a:br>
            <a:r>
              <a:rPr lang="fr-CA" altLang="ko-KR" sz="1800" b="0">
                <a:latin typeface="Times New Roman" charset="0"/>
                <a:ea typeface="굴림" charset="-127"/>
                <a:cs typeface="굴림" charset="-127"/>
              </a:rPr>
              <a:t>- Consommation d’énergie ou coût du billet</a:t>
            </a:r>
            <a:br>
              <a:rPr lang="fr-CA" altLang="ko-KR" sz="1800" b="0">
                <a:latin typeface="Times New Roman" charset="0"/>
                <a:ea typeface="굴림" charset="-127"/>
                <a:cs typeface="굴림" charset="-127"/>
              </a:rPr>
            </a:br>
            <a:r>
              <a:rPr lang="fr-CA" altLang="ko-KR" sz="1800" b="0">
                <a:latin typeface="Times New Roman" charset="0"/>
                <a:ea typeface="굴림" charset="-127"/>
                <a:cs typeface="굴림" charset="-127"/>
              </a:rPr>
              <a:t>- Degré de danger (chemin près des escaliers, des ennemis).</a:t>
            </a:r>
            <a:r>
              <a:rPr lang="fr-CA" altLang="ko-KR" sz="1600" b="0">
                <a:latin typeface="Times New Roman" charset="0"/>
                <a:ea typeface="굴림" charset="-127"/>
                <a:cs typeface="굴림" charset="-127"/>
              </a:rPr>
              <a:t/>
            </a:r>
            <a:br>
              <a:rPr lang="fr-CA" altLang="ko-KR" sz="1600" b="0">
                <a:latin typeface="Times New Roman" charset="0"/>
                <a:ea typeface="굴림" charset="-127"/>
                <a:cs typeface="굴림" charset="-127"/>
              </a:rPr>
            </a:br>
            <a:endParaRPr lang="en-US" sz="1600" b="0">
              <a:solidFill>
                <a:srgbClr val="000099"/>
              </a:solidFill>
              <a:latin typeface="Times New Roman" charset="0"/>
            </a:endParaRPr>
          </a:p>
        </p:txBody>
      </p:sp>
      <p:sp>
        <p:nvSpPr>
          <p:cNvPr id="107526" name="Text Box 4"/>
          <p:cNvSpPr txBox="1">
            <a:spLocks noChangeArrowheads="1"/>
          </p:cNvSpPr>
          <p:nvPr/>
        </p:nvSpPr>
        <p:spPr bwMode="auto">
          <a:xfrm>
            <a:off x="6019800" y="320675"/>
            <a:ext cx="2446338" cy="1200150"/>
          </a:xfrm>
          <a:prstGeom prst="rect">
            <a:avLst/>
          </a:prstGeom>
          <a:noFill/>
          <a:ln w="38100">
            <a:solidFill>
              <a:schemeClr val="accent1"/>
            </a:solidFill>
            <a:miter lim="800000"/>
            <a:headEnd/>
            <a:tailEnd/>
          </a:ln>
        </p:spPr>
        <p:txBody>
          <a:bodyPr>
            <a:prstTxWarp prst="textNoShape">
              <a:avLst/>
            </a:prstTxWarp>
            <a:spAutoFit/>
          </a:bodyPr>
          <a:lstStyle/>
          <a:p>
            <a:r>
              <a:rPr lang="fr-CA" sz="2400" b="1">
                <a:solidFill>
                  <a:srgbClr val="000066"/>
                </a:solidFill>
                <a:latin typeface="Times New Roman" charset="0"/>
                <a:ea typeface="굴림" charset="-127"/>
                <a:cs typeface="굴림" charset="-127"/>
              </a:rPr>
              <a:t>Go east =</a:t>
            </a:r>
            <a:r>
              <a:rPr lang="fr-CA" sz="2400" b="1">
                <a:solidFill>
                  <a:schemeClr val="accent2"/>
                </a:solidFill>
                <a:latin typeface="Times New Roman" charset="0"/>
                <a:ea typeface="굴림" charset="-127"/>
                <a:cs typeface="굴림" charset="-127"/>
              </a:rPr>
              <a:t> </a:t>
            </a:r>
          </a:p>
          <a:p>
            <a:r>
              <a:rPr lang="fr-CA" sz="2400">
                <a:latin typeface="Times New Roman" charset="0"/>
                <a:ea typeface="굴림" charset="-127"/>
                <a:cs typeface="굴림" charset="-127"/>
              </a:rPr>
              <a:t>  (Turn right) + </a:t>
            </a:r>
          </a:p>
          <a:p>
            <a:r>
              <a:rPr lang="fr-CA" sz="2400">
                <a:latin typeface="Times New Roman" charset="0"/>
                <a:ea typeface="굴림" charset="-127"/>
                <a:cs typeface="굴림" charset="-127"/>
              </a:rPr>
              <a:t> Go straight ahead</a:t>
            </a:r>
          </a:p>
        </p:txBody>
      </p:sp>
      <p:grpSp>
        <p:nvGrpSpPr>
          <p:cNvPr id="2" name="Group 5"/>
          <p:cNvGrpSpPr>
            <a:grpSpLocks/>
          </p:cNvGrpSpPr>
          <p:nvPr/>
        </p:nvGrpSpPr>
        <p:grpSpPr bwMode="auto">
          <a:xfrm>
            <a:off x="1295400" y="2209800"/>
            <a:ext cx="6400800" cy="3962400"/>
            <a:chOff x="816" y="1392"/>
            <a:chExt cx="4032" cy="2496"/>
          </a:xfrm>
        </p:grpSpPr>
        <p:grpSp>
          <p:nvGrpSpPr>
            <p:cNvPr id="3" name="Group 6"/>
            <p:cNvGrpSpPr>
              <a:grpSpLocks/>
            </p:cNvGrpSpPr>
            <p:nvPr/>
          </p:nvGrpSpPr>
          <p:grpSpPr bwMode="auto">
            <a:xfrm>
              <a:off x="816" y="1440"/>
              <a:ext cx="4032" cy="2448"/>
              <a:chOff x="816" y="1440"/>
              <a:chExt cx="4032" cy="2448"/>
            </a:xfrm>
          </p:grpSpPr>
          <p:sp>
            <p:nvSpPr>
              <p:cNvPr id="107540" name="Rectangle 7"/>
              <p:cNvSpPr>
                <a:spLocks noChangeArrowheads="1"/>
              </p:cNvSpPr>
              <p:nvPr/>
            </p:nvSpPr>
            <p:spPr bwMode="auto">
              <a:xfrm>
                <a:off x="816" y="1440"/>
                <a:ext cx="4032" cy="2448"/>
              </a:xfrm>
              <a:prstGeom prst="rect">
                <a:avLst/>
              </a:prstGeom>
              <a:noFill/>
              <a:ln w="76200">
                <a:solidFill>
                  <a:schemeClr val="tx1"/>
                </a:solidFill>
                <a:miter lim="800000"/>
                <a:headEnd/>
                <a:tailEnd/>
              </a:ln>
            </p:spPr>
            <p:txBody>
              <a:bodyPr wrap="none" anchor="ctr">
                <a:prstTxWarp prst="textNoShape">
                  <a:avLst/>
                </a:prstTxWarp>
              </a:bodyPr>
              <a:lstStyle/>
              <a:p>
                <a:endParaRPr lang="en-CA"/>
              </a:p>
            </p:txBody>
          </p:sp>
          <p:sp>
            <p:nvSpPr>
              <p:cNvPr id="107541" name="Line 8"/>
              <p:cNvSpPr>
                <a:spLocks noChangeShapeType="1"/>
              </p:cNvSpPr>
              <p:nvPr/>
            </p:nvSpPr>
            <p:spPr bwMode="auto">
              <a:xfrm>
                <a:off x="2064" y="1440"/>
                <a:ext cx="0" cy="576"/>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7542" name="Line 9"/>
              <p:cNvSpPr>
                <a:spLocks noChangeShapeType="1"/>
              </p:cNvSpPr>
              <p:nvPr/>
            </p:nvSpPr>
            <p:spPr bwMode="auto">
              <a:xfrm flipH="1">
                <a:off x="3648" y="2640"/>
                <a:ext cx="1200"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7543" name="Line 10"/>
              <p:cNvSpPr>
                <a:spLocks noChangeShapeType="1"/>
              </p:cNvSpPr>
              <p:nvPr/>
            </p:nvSpPr>
            <p:spPr bwMode="auto">
              <a:xfrm>
                <a:off x="2064" y="3312"/>
                <a:ext cx="244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7544" name="Line 11"/>
              <p:cNvSpPr>
                <a:spLocks noChangeShapeType="1"/>
              </p:cNvSpPr>
              <p:nvPr/>
            </p:nvSpPr>
            <p:spPr bwMode="auto">
              <a:xfrm>
                <a:off x="10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5" name="Line 12"/>
              <p:cNvSpPr>
                <a:spLocks noChangeShapeType="1"/>
              </p:cNvSpPr>
              <p:nvPr/>
            </p:nvSpPr>
            <p:spPr bwMode="auto">
              <a:xfrm>
                <a:off x="11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6" name="Line 13"/>
              <p:cNvSpPr>
                <a:spLocks noChangeShapeType="1"/>
              </p:cNvSpPr>
              <p:nvPr/>
            </p:nvSpPr>
            <p:spPr bwMode="auto">
              <a:xfrm>
                <a:off x="13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7" name="Line 14"/>
              <p:cNvSpPr>
                <a:spLocks noChangeShapeType="1"/>
              </p:cNvSpPr>
              <p:nvPr/>
            </p:nvSpPr>
            <p:spPr bwMode="auto">
              <a:xfrm>
                <a:off x="14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8" name="Line 15"/>
              <p:cNvSpPr>
                <a:spLocks noChangeShapeType="1"/>
              </p:cNvSpPr>
              <p:nvPr/>
            </p:nvSpPr>
            <p:spPr bwMode="auto">
              <a:xfrm>
                <a:off x="16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9" name="Line 16"/>
              <p:cNvSpPr>
                <a:spLocks noChangeShapeType="1"/>
              </p:cNvSpPr>
              <p:nvPr/>
            </p:nvSpPr>
            <p:spPr bwMode="auto">
              <a:xfrm>
                <a:off x="17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0" name="Line 17"/>
              <p:cNvSpPr>
                <a:spLocks noChangeShapeType="1"/>
              </p:cNvSpPr>
              <p:nvPr/>
            </p:nvSpPr>
            <p:spPr bwMode="auto">
              <a:xfrm>
                <a:off x="192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1" name="Line 18"/>
              <p:cNvSpPr>
                <a:spLocks noChangeShapeType="1"/>
              </p:cNvSpPr>
              <p:nvPr/>
            </p:nvSpPr>
            <p:spPr bwMode="auto">
              <a:xfrm>
                <a:off x="206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2" name="Line 19"/>
              <p:cNvSpPr>
                <a:spLocks noChangeShapeType="1"/>
              </p:cNvSpPr>
              <p:nvPr/>
            </p:nvSpPr>
            <p:spPr bwMode="auto">
              <a:xfrm>
                <a:off x="22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3" name="Line 20"/>
              <p:cNvSpPr>
                <a:spLocks noChangeShapeType="1"/>
              </p:cNvSpPr>
              <p:nvPr/>
            </p:nvSpPr>
            <p:spPr bwMode="auto">
              <a:xfrm>
                <a:off x="24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4" name="Line 21"/>
              <p:cNvSpPr>
                <a:spLocks noChangeShapeType="1"/>
              </p:cNvSpPr>
              <p:nvPr/>
            </p:nvSpPr>
            <p:spPr bwMode="auto">
              <a:xfrm>
                <a:off x="25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5" name="Line 22"/>
              <p:cNvSpPr>
                <a:spLocks noChangeShapeType="1"/>
              </p:cNvSpPr>
              <p:nvPr/>
            </p:nvSpPr>
            <p:spPr bwMode="auto">
              <a:xfrm>
                <a:off x="26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6" name="Line 23"/>
              <p:cNvSpPr>
                <a:spLocks noChangeShapeType="1"/>
              </p:cNvSpPr>
              <p:nvPr/>
            </p:nvSpPr>
            <p:spPr bwMode="auto">
              <a:xfrm>
                <a:off x="28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7" name="Line 24"/>
              <p:cNvSpPr>
                <a:spLocks noChangeShapeType="1"/>
              </p:cNvSpPr>
              <p:nvPr/>
            </p:nvSpPr>
            <p:spPr bwMode="auto">
              <a:xfrm>
                <a:off x="29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8" name="Line 25"/>
              <p:cNvSpPr>
                <a:spLocks noChangeShapeType="1"/>
              </p:cNvSpPr>
              <p:nvPr/>
            </p:nvSpPr>
            <p:spPr bwMode="auto">
              <a:xfrm>
                <a:off x="31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9" name="Line 26"/>
              <p:cNvSpPr>
                <a:spLocks noChangeShapeType="1"/>
              </p:cNvSpPr>
              <p:nvPr/>
            </p:nvSpPr>
            <p:spPr bwMode="auto">
              <a:xfrm>
                <a:off x="33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0" name="Line 27"/>
              <p:cNvSpPr>
                <a:spLocks noChangeShapeType="1"/>
              </p:cNvSpPr>
              <p:nvPr/>
            </p:nvSpPr>
            <p:spPr bwMode="auto">
              <a:xfrm>
                <a:off x="34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1" name="Line 28"/>
              <p:cNvSpPr>
                <a:spLocks noChangeShapeType="1"/>
              </p:cNvSpPr>
              <p:nvPr/>
            </p:nvSpPr>
            <p:spPr bwMode="auto">
              <a:xfrm>
                <a:off x="36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2" name="Line 29"/>
              <p:cNvSpPr>
                <a:spLocks noChangeShapeType="1"/>
              </p:cNvSpPr>
              <p:nvPr/>
            </p:nvSpPr>
            <p:spPr bwMode="auto">
              <a:xfrm>
                <a:off x="37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3" name="Line 30"/>
              <p:cNvSpPr>
                <a:spLocks noChangeShapeType="1"/>
              </p:cNvSpPr>
              <p:nvPr/>
            </p:nvSpPr>
            <p:spPr bwMode="auto">
              <a:xfrm>
                <a:off x="38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4" name="Line 31"/>
              <p:cNvSpPr>
                <a:spLocks noChangeShapeType="1"/>
              </p:cNvSpPr>
              <p:nvPr/>
            </p:nvSpPr>
            <p:spPr bwMode="auto">
              <a:xfrm>
                <a:off x="408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5" name="Line 32"/>
              <p:cNvSpPr>
                <a:spLocks noChangeShapeType="1"/>
              </p:cNvSpPr>
              <p:nvPr/>
            </p:nvSpPr>
            <p:spPr bwMode="auto">
              <a:xfrm>
                <a:off x="422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6" name="Line 33"/>
              <p:cNvSpPr>
                <a:spLocks noChangeShapeType="1"/>
              </p:cNvSpPr>
              <p:nvPr/>
            </p:nvSpPr>
            <p:spPr bwMode="auto">
              <a:xfrm>
                <a:off x="43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7" name="Line 34"/>
              <p:cNvSpPr>
                <a:spLocks noChangeShapeType="1"/>
              </p:cNvSpPr>
              <p:nvPr/>
            </p:nvSpPr>
            <p:spPr bwMode="auto">
              <a:xfrm>
                <a:off x="45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8" name="Line 35"/>
              <p:cNvSpPr>
                <a:spLocks noChangeShapeType="1"/>
              </p:cNvSpPr>
              <p:nvPr/>
            </p:nvSpPr>
            <p:spPr bwMode="auto">
              <a:xfrm>
                <a:off x="46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9" name="Line 36"/>
              <p:cNvSpPr>
                <a:spLocks noChangeShapeType="1"/>
              </p:cNvSpPr>
              <p:nvPr/>
            </p:nvSpPr>
            <p:spPr bwMode="auto">
              <a:xfrm>
                <a:off x="47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0" name="Line 37"/>
              <p:cNvSpPr>
                <a:spLocks noChangeShapeType="1"/>
              </p:cNvSpPr>
              <p:nvPr/>
            </p:nvSpPr>
            <p:spPr bwMode="auto">
              <a:xfrm>
                <a:off x="816" y="16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1" name="Line 38"/>
              <p:cNvSpPr>
                <a:spLocks noChangeShapeType="1"/>
              </p:cNvSpPr>
              <p:nvPr/>
            </p:nvSpPr>
            <p:spPr bwMode="auto">
              <a:xfrm>
                <a:off x="816" y="182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2" name="Line 39"/>
              <p:cNvSpPr>
                <a:spLocks noChangeShapeType="1"/>
              </p:cNvSpPr>
              <p:nvPr/>
            </p:nvSpPr>
            <p:spPr bwMode="auto">
              <a:xfrm>
                <a:off x="816" y="201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3" name="Line 40"/>
              <p:cNvSpPr>
                <a:spLocks noChangeShapeType="1"/>
              </p:cNvSpPr>
              <p:nvPr/>
            </p:nvSpPr>
            <p:spPr bwMode="auto">
              <a:xfrm>
                <a:off x="816" y="216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4" name="Line 41"/>
              <p:cNvSpPr>
                <a:spLocks noChangeShapeType="1"/>
              </p:cNvSpPr>
              <p:nvPr/>
            </p:nvSpPr>
            <p:spPr bwMode="auto">
              <a:xfrm>
                <a:off x="816" y="23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5" name="Line 42"/>
              <p:cNvSpPr>
                <a:spLocks noChangeShapeType="1"/>
              </p:cNvSpPr>
              <p:nvPr/>
            </p:nvSpPr>
            <p:spPr bwMode="auto">
              <a:xfrm>
                <a:off x="816" y="24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6" name="Line 43"/>
              <p:cNvSpPr>
                <a:spLocks noChangeShapeType="1"/>
              </p:cNvSpPr>
              <p:nvPr/>
            </p:nvSpPr>
            <p:spPr bwMode="auto">
              <a:xfrm>
                <a:off x="816" y="264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7" name="Line 44"/>
              <p:cNvSpPr>
                <a:spLocks noChangeShapeType="1"/>
              </p:cNvSpPr>
              <p:nvPr/>
            </p:nvSpPr>
            <p:spPr bwMode="auto">
              <a:xfrm>
                <a:off x="816" y="28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8" name="Line 45"/>
              <p:cNvSpPr>
                <a:spLocks noChangeShapeType="1"/>
              </p:cNvSpPr>
              <p:nvPr/>
            </p:nvSpPr>
            <p:spPr bwMode="auto">
              <a:xfrm>
                <a:off x="816" y="297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9" name="Line 46"/>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0" name="Line 47"/>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1" name="Line 48"/>
              <p:cNvSpPr>
                <a:spLocks noChangeShapeType="1"/>
              </p:cNvSpPr>
              <p:nvPr/>
            </p:nvSpPr>
            <p:spPr bwMode="auto">
              <a:xfrm>
                <a:off x="816" y="331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2" name="Line 49"/>
              <p:cNvSpPr>
                <a:spLocks noChangeShapeType="1"/>
              </p:cNvSpPr>
              <p:nvPr/>
            </p:nvSpPr>
            <p:spPr bwMode="auto">
              <a:xfrm>
                <a:off x="816" y="35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3" name="Line 50"/>
              <p:cNvSpPr>
                <a:spLocks noChangeShapeType="1"/>
              </p:cNvSpPr>
              <p:nvPr/>
            </p:nvSpPr>
            <p:spPr bwMode="auto">
              <a:xfrm>
                <a:off x="816" y="36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4" name="Line 51"/>
              <p:cNvSpPr>
                <a:spLocks noChangeShapeType="1"/>
              </p:cNvSpPr>
              <p:nvPr/>
            </p:nvSpPr>
            <p:spPr bwMode="auto">
              <a:xfrm>
                <a:off x="816" y="379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5" name="Rectangle 52"/>
              <p:cNvSpPr>
                <a:spLocks noChangeArrowheads="1"/>
              </p:cNvSpPr>
              <p:nvPr/>
            </p:nvSpPr>
            <p:spPr bwMode="auto">
              <a:xfrm>
                <a:off x="1920" y="144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6" name="Rectangle 53"/>
              <p:cNvSpPr>
                <a:spLocks noChangeArrowheads="1"/>
              </p:cNvSpPr>
              <p:nvPr/>
            </p:nvSpPr>
            <p:spPr bwMode="auto">
              <a:xfrm>
                <a:off x="1920" y="163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7" name="Rectangle 54"/>
              <p:cNvSpPr>
                <a:spLocks noChangeArrowheads="1"/>
              </p:cNvSpPr>
              <p:nvPr/>
            </p:nvSpPr>
            <p:spPr bwMode="auto">
              <a:xfrm>
                <a:off x="1920" y="1824"/>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8" name="Rectangle 55"/>
              <p:cNvSpPr>
                <a:spLocks noChangeArrowheads="1"/>
              </p:cNvSpPr>
              <p:nvPr/>
            </p:nvSpPr>
            <p:spPr bwMode="auto">
              <a:xfrm>
                <a:off x="81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9" name="Rectangle 56"/>
              <p:cNvSpPr>
                <a:spLocks noChangeArrowheads="1"/>
              </p:cNvSpPr>
              <p:nvPr/>
            </p:nvSpPr>
            <p:spPr bwMode="auto">
              <a:xfrm>
                <a:off x="1008"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0" name="Rectangle 57"/>
              <p:cNvSpPr>
                <a:spLocks noChangeArrowheads="1"/>
              </p:cNvSpPr>
              <p:nvPr/>
            </p:nvSpPr>
            <p:spPr bwMode="auto">
              <a:xfrm>
                <a:off x="1536"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1" name="Rectangle 58"/>
              <p:cNvSpPr>
                <a:spLocks noChangeArrowheads="1"/>
              </p:cNvSpPr>
              <p:nvPr/>
            </p:nvSpPr>
            <p:spPr bwMode="auto">
              <a:xfrm>
                <a:off x="168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2" name="Rectangle 59"/>
              <p:cNvSpPr>
                <a:spLocks noChangeArrowheads="1"/>
              </p:cNvSpPr>
              <p:nvPr/>
            </p:nvSpPr>
            <p:spPr bwMode="auto">
              <a:xfrm>
                <a:off x="1872"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3" name="Rectangle 60"/>
              <p:cNvSpPr>
                <a:spLocks noChangeArrowheads="1"/>
              </p:cNvSpPr>
              <p:nvPr/>
            </p:nvSpPr>
            <p:spPr bwMode="auto">
              <a:xfrm>
                <a:off x="2064"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4" name="Rectangle 61"/>
              <p:cNvSpPr>
                <a:spLocks noChangeArrowheads="1"/>
              </p:cNvSpPr>
              <p:nvPr/>
            </p:nvSpPr>
            <p:spPr bwMode="auto">
              <a:xfrm>
                <a:off x="220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5" name="Rectangle 62"/>
              <p:cNvSpPr>
                <a:spLocks noChangeArrowheads="1"/>
              </p:cNvSpPr>
              <p:nvPr/>
            </p:nvSpPr>
            <p:spPr bwMode="auto">
              <a:xfrm>
                <a:off x="24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6" name="Rectangle 63"/>
              <p:cNvSpPr>
                <a:spLocks noChangeArrowheads="1"/>
              </p:cNvSpPr>
              <p:nvPr/>
            </p:nvSpPr>
            <p:spPr bwMode="auto">
              <a:xfrm>
                <a:off x="25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7" name="Rectangle 64"/>
              <p:cNvSpPr>
                <a:spLocks noChangeArrowheads="1"/>
              </p:cNvSpPr>
              <p:nvPr/>
            </p:nvSpPr>
            <p:spPr bwMode="auto">
              <a:xfrm>
                <a:off x="2736" y="2448"/>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8" name="Rectangle 65"/>
              <p:cNvSpPr>
                <a:spLocks noChangeArrowheads="1"/>
              </p:cNvSpPr>
              <p:nvPr/>
            </p:nvSpPr>
            <p:spPr bwMode="auto">
              <a:xfrm>
                <a:off x="36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9" name="Rectangle 66"/>
              <p:cNvSpPr>
                <a:spLocks noChangeArrowheads="1"/>
              </p:cNvSpPr>
              <p:nvPr/>
            </p:nvSpPr>
            <p:spPr bwMode="auto">
              <a:xfrm>
                <a:off x="37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0" name="Rectangle 67"/>
              <p:cNvSpPr>
                <a:spLocks noChangeArrowheads="1"/>
              </p:cNvSpPr>
              <p:nvPr/>
            </p:nvSpPr>
            <p:spPr bwMode="auto">
              <a:xfrm>
                <a:off x="393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1" name="Rectangle 68"/>
              <p:cNvSpPr>
                <a:spLocks noChangeArrowheads="1"/>
              </p:cNvSpPr>
              <p:nvPr/>
            </p:nvSpPr>
            <p:spPr bwMode="auto">
              <a:xfrm>
                <a:off x="412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2" name="Rectangle 69"/>
              <p:cNvSpPr>
                <a:spLocks noChangeArrowheads="1"/>
              </p:cNvSpPr>
              <p:nvPr/>
            </p:nvSpPr>
            <p:spPr bwMode="auto">
              <a:xfrm>
                <a:off x="4320"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3" name="Rectangle 70"/>
              <p:cNvSpPr>
                <a:spLocks noChangeArrowheads="1"/>
              </p:cNvSpPr>
              <p:nvPr/>
            </p:nvSpPr>
            <p:spPr bwMode="auto">
              <a:xfrm>
                <a:off x="4464"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4" name="Rectangle 71"/>
              <p:cNvSpPr>
                <a:spLocks noChangeArrowheads="1"/>
              </p:cNvSpPr>
              <p:nvPr/>
            </p:nvSpPr>
            <p:spPr bwMode="auto">
              <a:xfrm>
                <a:off x="465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5" name="Rectangle 72"/>
              <p:cNvSpPr>
                <a:spLocks noChangeArrowheads="1"/>
              </p:cNvSpPr>
              <p:nvPr/>
            </p:nvSpPr>
            <p:spPr bwMode="auto">
              <a:xfrm>
                <a:off x="2064"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6" name="Rectangle 73"/>
              <p:cNvSpPr>
                <a:spLocks noChangeArrowheads="1"/>
              </p:cNvSpPr>
              <p:nvPr/>
            </p:nvSpPr>
            <p:spPr bwMode="auto">
              <a:xfrm>
                <a:off x="2256"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7" name="Rectangle 74"/>
              <p:cNvSpPr>
                <a:spLocks noChangeArrowheads="1"/>
              </p:cNvSpPr>
              <p:nvPr/>
            </p:nvSpPr>
            <p:spPr bwMode="auto">
              <a:xfrm>
                <a:off x="240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8" name="Rectangle 75"/>
              <p:cNvSpPr>
                <a:spLocks noChangeArrowheads="1"/>
              </p:cNvSpPr>
              <p:nvPr/>
            </p:nvSpPr>
            <p:spPr bwMode="auto">
              <a:xfrm>
                <a:off x="2592"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9" name="Rectangle 76"/>
              <p:cNvSpPr>
                <a:spLocks noChangeArrowheads="1"/>
              </p:cNvSpPr>
              <p:nvPr/>
            </p:nvSpPr>
            <p:spPr bwMode="auto">
              <a:xfrm>
                <a:off x="2784"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0" name="Rectangle 77"/>
              <p:cNvSpPr>
                <a:spLocks noChangeArrowheads="1"/>
              </p:cNvSpPr>
              <p:nvPr/>
            </p:nvSpPr>
            <p:spPr bwMode="auto">
              <a:xfrm>
                <a:off x="292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1" name="Rectangle 78"/>
              <p:cNvSpPr>
                <a:spLocks noChangeArrowheads="1"/>
              </p:cNvSpPr>
              <p:nvPr/>
            </p:nvSpPr>
            <p:spPr bwMode="auto">
              <a:xfrm>
                <a:off x="312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2" name="Rectangle 79"/>
              <p:cNvSpPr>
                <a:spLocks noChangeArrowheads="1"/>
              </p:cNvSpPr>
              <p:nvPr/>
            </p:nvSpPr>
            <p:spPr bwMode="auto">
              <a:xfrm>
                <a:off x="3312"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3" name="Rectangle 80"/>
              <p:cNvSpPr>
                <a:spLocks noChangeArrowheads="1"/>
              </p:cNvSpPr>
              <p:nvPr/>
            </p:nvSpPr>
            <p:spPr bwMode="auto">
              <a:xfrm>
                <a:off x="3456"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4" name="Rectangle 81"/>
              <p:cNvSpPr>
                <a:spLocks noChangeArrowheads="1"/>
              </p:cNvSpPr>
              <p:nvPr/>
            </p:nvSpPr>
            <p:spPr bwMode="auto">
              <a:xfrm>
                <a:off x="364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5" name="Rectangle 82"/>
              <p:cNvSpPr>
                <a:spLocks noChangeArrowheads="1"/>
              </p:cNvSpPr>
              <p:nvPr/>
            </p:nvSpPr>
            <p:spPr bwMode="auto">
              <a:xfrm>
                <a:off x="3840"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6" name="Rectangle 83"/>
              <p:cNvSpPr>
                <a:spLocks noChangeArrowheads="1"/>
              </p:cNvSpPr>
              <p:nvPr/>
            </p:nvSpPr>
            <p:spPr bwMode="auto">
              <a:xfrm>
                <a:off x="3984" y="3120"/>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7" name="Rectangle 84"/>
              <p:cNvSpPr>
                <a:spLocks noChangeArrowheads="1"/>
              </p:cNvSpPr>
              <p:nvPr/>
            </p:nvSpPr>
            <p:spPr bwMode="auto">
              <a:xfrm>
                <a:off x="4224" y="3120"/>
                <a:ext cx="288"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8" name="Rectangle 85"/>
              <p:cNvSpPr>
                <a:spLocks noChangeArrowheads="1"/>
              </p:cNvSpPr>
              <p:nvPr/>
            </p:nvSpPr>
            <p:spPr bwMode="auto">
              <a:xfrm>
                <a:off x="2064" y="331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9" name="Rectangle 86"/>
              <p:cNvSpPr>
                <a:spLocks noChangeArrowheads="1"/>
              </p:cNvSpPr>
              <p:nvPr/>
            </p:nvSpPr>
            <p:spPr bwMode="auto">
              <a:xfrm>
                <a:off x="2064" y="3744"/>
                <a:ext cx="144" cy="144"/>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grpSp>
            <p:nvGrpSpPr>
              <p:cNvPr id="4" name="Group 87"/>
              <p:cNvGrpSpPr>
                <a:grpSpLocks/>
              </p:cNvGrpSpPr>
              <p:nvPr/>
            </p:nvGrpSpPr>
            <p:grpSpPr bwMode="auto">
              <a:xfrm>
                <a:off x="1920" y="3312"/>
                <a:ext cx="96" cy="192"/>
                <a:chOff x="2016" y="3840"/>
                <a:chExt cx="96" cy="192"/>
              </a:xfrm>
            </p:grpSpPr>
            <p:sp>
              <p:nvSpPr>
                <p:cNvPr id="107626" name="Line 88"/>
                <p:cNvSpPr>
                  <a:spLocks noChangeShapeType="1"/>
                </p:cNvSpPr>
                <p:nvPr/>
              </p:nvSpPr>
              <p:spPr bwMode="auto">
                <a:xfrm>
                  <a:off x="2112" y="3888"/>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7" name="Line 89"/>
                <p:cNvSpPr>
                  <a:spLocks noChangeShapeType="1"/>
                </p:cNvSpPr>
                <p:nvPr/>
              </p:nvSpPr>
              <p:spPr bwMode="auto">
                <a:xfrm flipV="1">
                  <a:off x="2112" y="3840"/>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8" name="Line 90"/>
                <p:cNvSpPr>
                  <a:spLocks noChangeShapeType="1"/>
                </p:cNvSpPr>
                <p:nvPr/>
              </p:nvSpPr>
              <p:spPr bwMode="auto">
                <a:xfrm flipH="1">
                  <a:off x="2016" y="3936"/>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nvGrpSpPr>
              <p:cNvPr id="5" name="Group 91"/>
              <p:cNvGrpSpPr>
                <a:grpSpLocks/>
              </p:cNvGrpSpPr>
              <p:nvPr/>
            </p:nvGrpSpPr>
            <p:grpSpPr bwMode="auto">
              <a:xfrm>
                <a:off x="1344" y="3312"/>
                <a:ext cx="144" cy="192"/>
                <a:chOff x="1776" y="3744"/>
                <a:chExt cx="192" cy="192"/>
              </a:xfrm>
            </p:grpSpPr>
            <p:sp>
              <p:nvSpPr>
                <p:cNvPr id="107622" name="Line 92"/>
                <p:cNvSpPr>
                  <a:spLocks noChangeShapeType="1"/>
                </p:cNvSpPr>
                <p:nvPr/>
              </p:nvSpPr>
              <p:spPr bwMode="auto">
                <a:xfrm>
                  <a:off x="1872" y="3792"/>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3" name="Line 93"/>
                <p:cNvSpPr>
                  <a:spLocks noChangeShapeType="1"/>
                </p:cNvSpPr>
                <p:nvPr/>
              </p:nvSpPr>
              <p:spPr bwMode="auto">
                <a:xfrm flipV="1">
                  <a:off x="1872" y="3744"/>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4" name="Line 94"/>
                <p:cNvSpPr>
                  <a:spLocks noChangeShapeType="1"/>
                </p:cNvSpPr>
                <p:nvPr/>
              </p:nvSpPr>
              <p:spPr bwMode="auto">
                <a:xfrm flipH="1">
                  <a:off x="1776"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5" name="Line 95"/>
                <p:cNvSpPr>
                  <a:spLocks noChangeShapeType="1"/>
                </p:cNvSpPr>
                <p:nvPr/>
              </p:nvSpPr>
              <p:spPr bwMode="auto">
                <a:xfrm>
                  <a:off x="1872"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sp>
          <p:nvSpPr>
            <p:cNvPr id="107529" name="Rectangle 96"/>
            <p:cNvSpPr>
              <a:spLocks noChangeArrowheads="1"/>
            </p:cNvSpPr>
            <p:nvPr/>
          </p:nvSpPr>
          <p:spPr bwMode="auto">
            <a:xfrm>
              <a:off x="1920" y="2016"/>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0" name="Rectangle 97"/>
            <p:cNvSpPr>
              <a:spLocks noChangeArrowheads="1"/>
            </p:cNvSpPr>
            <p:nvPr/>
          </p:nvSpPr>
          <p:spPr bwMode="auto">
            <a:xfrm>
              <a:off x="1920" y="2160"/>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1" name="Rectangle 98"/>
            <p:cNvSpPr>
              <a:spLocks noChangeArrowheads="1"/>
            </p:cNvSpPr>
            <p:nvPr/>
          </p:nvSpPr>
          <p:spPr bwMode="auto">
            <a:xfrm>
              <a:off x="1920" y="23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2" name="Rectangle 99"/>
            <p:cNvSpPr>
              <a:spLocks noChangeArrowheads="1"/>
            </p:cNvSpPr>
            <p:nvPr/>
          </p:nvSpPr>
          <p:spPr bwMode="auto">
            <a:xfrm>
              <a:off x="2064" y="35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3" name="Rectangle 100"/>
            <p:cNvSpPr>
              <a:spLocks noChangeArrowheads="1"/>
            </p:cNvSpPr>
            <p:nvPr/>
          </p:nvSpPr>
          <p:spPr bwMode="auto">
            <a:xfrm>
              <a:off x="2064" y="3636"/>
              <a:ext cx="144" cy="108"/>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4" name="Text Box 101"/>
            <p:cNvSpPr txBox="1">
              <a:spLocks noChangeArrowheads="1"/>
            </p:cNvSpPr>
            <p:nvPr/>
          </p:nvSpPr>
          <p:spPr bwMode="auto">
            <a:xfrm>
              <a:off x="816" y="1392"/>
              <a:ext cx="708" cy="288"/>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latin typeface="Times New Roman" charset="0"/>
                  <a:ea typeface="굴림" charset="-127"/>
                  <a:cs typeface="굴림" charset="-127"/>
                </a:rPr>
                <a:t>Room 1</a:t>
              </a:r>
            </a:p>
          </p:txBody>
        </p:sp>
        <p:sp>
          <p:nvSpPr>
            <p:cNvPr id="107535" name="Text Box 102"/>
            <p:cNvSpPr txBox="1">
              <a:spLocks noChangeArrowheads="1"/>
            </p:cNvSpPr>
            <p:nvPr/>
          </p:nvSpPr>
          <p:spPr bwMode="auto">
            <a:xfrm>
              <a:off x="2064" y="1392"/>
              <a:ext cx="708" cy="288"/>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latin typeface="Times New Roman" charset="0"/>
                  <a:ea typeface="굴림" charset="-127"/>
                  <a:cs typeface="굴림" charset="-127"/>
                </a:rPr>
                <a:t>Room 5</a:t>
              </a:r>
            </a:p>
          </p:txBody>
        </p:sp>
        <p:sp>
          <p:nvSpPr>
            <p:cNvPr id="107536" name="Text Box 103"/>
            <p:cNvSpPr txBox="1">
              <a:spLocks noChangeArrowheads="1"/>
            </p:cNvSpPr>
            <p:nvPr/>
          </p:nvSpPr>
          <p:spPr bwMode="auto">
            <a:xfrm>
              <a:off x="816" y="2592"/>
              <a:ext cx="708" cy="288"/>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latin typeface="Times New Roman" charset="0"/>
                  <a:ea typeface="굴림" charset="-127"/>
                  <a:cs typeface="굴림" charset="-127"/>
                </a:rPr>
                <a:t>Room 2</a:t>
              </a:r>
            </a:p>
          </p:txBody>
        </p:sp>
        <p:sp>
          <p:nvSpPr>
            <p:cNvPr id="107537" name="Text Box 104"/>
            <p:cNvSpPr txBox="1">
              <a:spLocks noChangeArrowheads="1"/>
            </p:cNvSpPr>
            <p:nvPr/>
          </p:nvSpPr>
          <p:spPr bwMode="auto">
            <a:xfrm>
              <a:off x="2208" y="3312"/>
              <a:ext cx="708" cy="288"/>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latin typeface="Times New Roman" charset="0"/>
                  <a:ea typeface="굴림" charset="-127"/>
                  <a:cs typeface="굴림" charset="-127"/>
                </a:rPr>
                <a:t>Room 4</a:t>
              </a:r>
            </a:p>
          </p:txBody>
        </p:sp>
        <p:sp>
          <p:nvSpPr>
            <p:cNvPr id="107538" name="Text Box 105"/>
            <p:cNvSpPr txBox="1">
              <a:spLocks noChangeArrowheads="1"/>
            </p:cNvSpPr>
            <p:nvPr/>
          </p:nvSpPr>
          <p:spPr bwMode="auto">
            <a:xfrm>
              <a:off x="2064" y="2880"/>
              <a:ext cx="708" cy="288"/>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latin typeface="Times New Roman" charset="0"/>
                  <a:ea typeface="굴림" charset="-127"/>
                  <a:cs typeface="굴림" charset="-127"/>
                </a:rPr>
                <a:t>Room 3</a:t>
              </a:r>
            </a:p>
          </p:txBody>
        </p:sp>
        <p:sp>
          <p:nvSpPr>
            <p:cNvPr id="107539" name="Oval 106"/>
            <p:cNvSpPr>
              <a:spLocks noChangeArrowheads="1"/>
            </p:cNvSpPr>
            <p:nvPr/>
          </p:nvSpPr>
          <p:spPr bwMode="auto">
            <a:xfrm>
              <a:off x="3888" y="1824"/>
              <a:ext cx="144" cy="144"/>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CA"/>
            </a:p>
          </p:txBody>
        </p:sp>
      </p:grpSp>
      <p:sp>
        <p:nvSpPr>
          <p:cNvPr id="110" name="Espace réservé de la date 109"/>
          <p:cNvSpPr>
            <a:spLocks noGrp="1"/>
          </p:cNvSpPr>
          <p:nvPr>
            <p:ph type="dt" sz="half" idx="10"/>
          </p:nvPr>
        </p:nvSpPr>
        <p:spPr/>
        <p:txBody>
          <a:bodyPr/>
          <a:lstStyle/>
          <a:p>
            <a:r>
              <a:rPr lang="fr-CA" smtClean="0"/>
              <a:t>IFT615 - Été 2011</a:t>
            </a:r>
            <a:endParaRPr lang="fr-CA"/>
          </a:p>
        </p:txBody>
      </p:sp>
      <p:sp>
        <p:nvSpPr>
          <p:cNvPr id="111" name="Espace réservé du numéro de diapositive 110"/>
          <p:cNvSpPr>
            <a:spLocks noGrp="1"/>
          </p:cNvSpPr>
          <p:nvPr>
            <p:ph type="sldNum" sz="quarter" idx="12"/>
          </p:nvPr>
        </p:nvSpPr>
        <p:spPr/>
        <p:txBody>
          <a:bodyPr/>
          <a:lstStyle/>
          <a:p>
            <a:fld id="{6955B7EA-E0F1-9E45-AF6A-7A9BD82D9F1F}" type="slidenum">
              <a:rPr lang="fr-CA" smtClean="0"/>
              <a:pPr/>
              <a:t>52</a:t>
            </a:fld>
            <a:endParaRPr lang="fr-CA"/>
          </a:p>
        </p:txBody>
      </p:sp>
      <p:sp>
        <p:nvSpPr>
          <p:cNvPr id="112" name="Espace réservé du pied de page 111"/>
          <p:cNvSpPr>
            <a:spLocks noGrp="1"/>
          </p:cNvSpPr>
          <p:nvPr>
            <p:ph type="ftr" sz="quarter" idx="11"/>
          </p:nvPr>
        </p:nvSpPr>
        <p:spPr/>
        <p:txBody>
          <a:bodyPr/>
          <a:lstStyle/>
          <a:p>
            <a:r>
              <a:rPr lang="fr-FR" smtClean="0"/>
              <a:t>© Éric Beaudry et Froduald Kabanza</a:t>
            </a:r>
            <a:endParaRPr lang="fr-CA"/>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a:xfrm>
            <a:off x="371475" y="0"/>
            <a:ext cx="8570913" cy="1033463"/>
          </a:xfrm>
        </p:spPr>
        <p:txBody>
          <a:bodyPr/>
          <a:lstStyle/>
          <a:p>
            <a:pPr>
              <a:defRPr/>
            </a:pPr>
            <a:r>
              <a:rPr lang="fr-CA" sz="2800" b="0">
                <a:effectLst>
                  <a:outerShdw blurRad="38100" dist="38100" dir="2700000" algn="tl">
                    <a:srgbClr val="DDDDDD"/>
                  </a:outerShdw>
                </a:effectLst>
                <a:ea typeface="+mj-ea"/>
                <a:cs typeface="+mj-cs"/>
              </a:rPr>
              <a:t>Approche par échantillonage de l’espace de configurations  (probabilistic roadmap)</a:t>
            </a:r>
          </a:p>
        </p:txBody>
      </p:sp>
      <p:sp>
        <p:nvSpPr>
          <p:cNvPr id="108549" name="Freeform 3"/>
          <p:cNvSpPr>
            <a:spLocks/>
          </p:cNvSpPr>
          <p:nvPr/>
        </p:nvSpPr>
        <p:spPr bwMode="auto">
          <a:xfrm>
            <a:off x="196850" y="1147763"/>
            <a:ext cx="8337550" cy="4810125"/>
          </a:xfrm>
          <a:custGeom>
            <a:avLst/>
            <a:gdLst>
              <a:gd name="T0" fmla="*/ 2147483647 w 5252"/>
              <a:gd name="T1" fmla="*/ 2147483647 h 3030"/>
              <a:gd name="T2" fmla="*/ 2147483647 w 5252"/>
              <a:gd name="T3" fmla="*/ 2147483647 h 3030"/>
              <a:gd name="T4" fmla="*/ 2147483647 w 5252"/>
              <a:gd name="T5" fmla="*/ 2147483647 h 3030"/>
              <a:gd name="T6" fmla="*/ 2147483647 w 5252"/>
              <a:gd name="T7" fmla="*/ 2147483647 h 3030"/>
              <a:gd name="T8" fmla="*/ 2147483647 w 5252"/>
              <a:gd name="T9" fmla="*/ 2147483647 h 3030"/>
              <a:gd name="T10" fmla="*/ 2147483647 w 5252"/>
              <a:gd name="T11" fmla="*/ 2147483647 h 3030"/>
              <a:gd name="T12" fmla="*/ 2147483647 w 5252"/>
              <a:gd name="T13" fmla="*/ 2147483647 h 3030"/>
              <a:gd name="T14" fmla="*/ 2147483647 w 5252"/>
              <a:gd name="T15" fmla="*/ 2147483647 h 3030"/>
              <a:gd name="T16" fmla="*/ 2147483647 w 5252"/>
              <a:gd name="T17" fmla="*/ 2147483647 h 3030"/>
              <a:gd name="T18" fmla="*/ 2147483647 w 5252"/>
              <a:gd name="T19" fmla="*/ 2147483647 h 3030"/>
              <a:gd name="T20" fmla="*/ 2147483647 w 5252"/>
              <a:gd name="T21" fmla="*/ 2147483647 h 3030"/>
              <a:gd name="T22" fmla="*/ 2147483647 w 5252"/>
              <a:gd name="T23" fmla="*/ 2147483647 h 3030"/>
              <a:gd name="T24" fmla="*/ 2147483647 w 5252"/>
              <a:gd name="T25" fmla="*/ 2147483647 h 3030"/>
              <a:gd name="T26" fmla="*/ 2147483647 w 5252"/>
              <a:gd name="T27" fmla="*/ 2147483647 h 3030"/>
              <a:gd name="T28" fmla="*/ 2147483647 w 5252"/>
              <a:gd name="T29" fmla="*/ 2147483647 h 30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252"/>
              <a:gd name="T46" fmla="*/ 0 h 3030"/>
              <a:gd name="T47" fmla="*/ 5252 w 5252"/>
              <a:gd name="T48" fmla="*/ 3030 h 30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252" h="3030">
                <a:moveTo>
                  <a:pt x="414" y="2000"/>
                </a:moveTo>
                <a:cubicBezTo>
                  <a:pt x="410" y="1744"/>
                  <a:pt x="0" y="1501"/>
                  <a:pt x="111" y="1326"/>
                </a:cubicBezTo>
                <a:cubicBezTo>
                  <a:pt x="222" y="1151"/>
                  <a:pt x="870" y="1159"/>
                  <a:pt x="1081" y="949"/>
                </a:cubicBezTo>
                <a:cubicBezTo>
                  <a:pt x="1292" y="739"/>
                  <a:pt x="965" y="134"/>
                  <a:pt x="1377" y="67"/>
                </a:cubicBezTo>
                <a:cubicBezTo>
                  <a:pt x="1789" y="0"/>
                  <a:pt x="3127" y="529"/>
                  <a:pt x="3555" y="548"/>
                </a:cubicBezTo>
                <a:cubicBezTo>
                  <a:pt x="3983" y="567"/>
                  <a:pt x="3704" y="225"/>
                  <a:pt x="3947" y="178"/>
                </a:cubicBezTo>
                <a:cubicBezTo>
                  <a:pt x="4190" y="131"/>
                  <a:pt x="4797" y="82"/>
                  <a:pt x="5014" y="267"/>
                </a:cubicBezTo>
                <a:cubicBezTo>
                  <a:pt x="5231" y="452"/>
                  <a:pt x="5252" y="846"/>
                  <a:pt x="5251" y="1289"/>
                </a:cubicBezTo>
                <a:cubicBezTo>
                  <a:pt x="5250" y="1732"/>
                  <a:pt x="5195" y="2822"/>
                  <a:pt x="5007" y="2926"/>
                </a:cubicBezTo>
                <a:cubicBezTo>
                  <a:pt x="4819" y="3030"/>
                  <a:pt x="4372" y="1927"/>
                  <a:pt x="4125" y="1912"/>
                </a:cubicBezTo>
                <a:cubicBezTo>
                  <a:pt x="3878" y="1897"/>
                  <a:pt x="3723" y="2759"/>
                  <a:pt x="3525" y="2838"/>
                </a:cubicBezTo>
                <a:cubicBezTo>
                  <a:pt x="3327" y="2917"/>
                  <a:pt x="3327" y="2369"/>
                  <a:pt x="2940" y="2386"/>
                </a:cubicBezTo>
                <a:cubicBezTo>
                  <a:pt x="2553" y="2403"/>
                  <a:pt x="1668" y="2862"/>
                  <a:pt x="1200" y="2941"/>
                </a:cubicBezTo>
                <a:cubicBezTo>
                  <a:pt x="732" y="3020"/>
                  <a:pt x="263" y="3014"/>
                  <a:pt x="133" y="2860"/>
                </a:cubicBezTo>
                <a:cubicBezTo>
                  <a:pt x="3" y="2706"/>
                  <a:pt x="418" y="2256"/>
                  <a:pt x="414" y="2000"/>
                </a:cubicBezTo>
                <a:close/>
              </a:path>
            </a:pathLst>
          </a:custGeom>
          <a:solidFill>
            <a:srgbClr val="FFFFCC"/>
          </a:solidFill>
          <a:ln w="57150" cap="sq">
            <a:solidFill>
              <a:schemeClr val="bg2"/>
            </a:solidFill>
            <a:round/>
            <a:headEnd type="none" w="sm" len="sm"/>
            <a:tailEnd type="none" w="sm" len="sm"/>
          </a:ln>
        </p:spPr>
        <p:txBody>
          <a:bodyPr wrap="none" anchor="ctr">
            <a:prstTxWarp prst="textNoShape">
              <a:avLst/>
            </a:prstTxWarp>
          </a:bodyPr>
          <a:lstStyle/>
          <a:p>
            <a:endParaRPr lang="en-CA"/>
          </a:p>
        </p:txBody>
      </p:sp>
      <p:sp>
        <p:nvSpPr>
          <p:cNvPr id="108550" name="Text Box 4"/>
          <p:cNvSpPr txBox="1">
            <a:spLocks noChangeArrowheads="1"/>
          </p:cNvSpPr>
          <p:nvPr/>
        </p:nvSpPr>
        <p:spPr bwMode="auto">
          <a:xfrm>
            <a:off x="3675063" y="1060450"/>
            <a:ext cx="3048000" cy="366713"/>
          </a:xfrm>
          <a:prstGeom prst="rect">
            <a:avLst/>
          </a:prstGeom>
          <a:noFill/>
          <a:ln w="12700" cap="sq">
            <a:noFill/>
            <a:miter lim="800000"/>
            <a:headEnd type="none" w="sm" len="sm"/>
            <a:tailEnd type="none" w="sm" len="sm"/>
          </a:ln>
        </p:spPr>
        <p:txBody>
          <a:bodyPr wrap="none">
            <a:prstTxWarp prst="textNoShape">
              <a:avLst/>
            </a:prstTxWarp>
            <a:spAutoFit/>
          </a:bodyPr>
          <a:lstStyle/>
          <a:p>
            <a:pPr algn="ctr"/>
            <a:r>
              <a:rPr lang="en-US">
                <a:latin typeface="Times New Roman" charset="0"/>
              </a:rPr>
              <a:t>Espace de configurations libres</a:t>
            </a:r>
          </a:p>
        </p:txBody>
      </p:sp>
      <p:sp>
        <p:nvSpPr>
          <p:cNvPr id="108551" name="Line 5"/>
          <p:cNvSpPr>
            <a:spLocks noChangeShapeType="1"/>
          </p:cNvSpPr>
          <p:nvPr/>
        </p:nvSpPr>
        <p:spPr bwMode="auto">
          <a:xfrm flipH="1">
            <a:off x="4025900" y="1350963"/>
            <a:ext cx="647700" cy="835025"/>
          </a:xfrm>
          <a:prstGeom prst="line">
            <a:avLst/>
          </a:prstGeom>
          <a:noFill/>
          <a:ln w="12700" cap="sq">
            <a:solidFill>
              <a:srgbClr val="969696"/>
            </a:solidFill>
            <a:round/>
            <a:headEnd type="none" w="sm" len="sm"/>
            <a:tailEnd type="triangle" w="med" len="med"/>
          </a:ln>
        </p:spPr>
        <p:txBody>
          <a:bodyPr>
            <a:prstTxWarp prst="textNoShape">
              <a:avLst/>
            </a:prstTxWarp>
          </a:bodyPr>
          <a:lstStyle/>
          <a:p>
            <a:endParaRPr lang="fr-CA"/>
          </a:p>
        </p:txBody>
      </p:sp>
      <p:sp>
        <p:nvSpPr>
          <p:cNvPr id="108552" name="Freeform 6"/>
          <p:cNvSpPr>
            <a:spLocks/>
          </p:cNvSpPr>
          <p:nvPr/>
        </p:nvSpPr>
        <p:spPr bwMode="auto">
          <a:xfrm>
            <a:off x="4594225" y="2070100"/>
            <a:ext cx="911225" cy="1441450"/>
          </a:xfrm>
          <a:custGeom>
            <a:avLst/>
            <a:gdLst>
              <a:gd name="T0" fmla="*/ 2147483647 w 574"/>
              <a:gd name="T1" fmla="*/ 2147483647 h 908"/>
              <a:gd name="T2" fmla="*/ 2147483647 w 574"/>
              <a:gd name="T3" fmla="*/ 2147483647 h 908"/>
              <a:gd name="T4" fmla="*/ 2147483647 w 574"/>
              <a:gd name="T5" fmla="*/ 2147483647 h 908"/>
              <a:gd name="T6" fmla="*/ 2147483647 w 574"/>
              <a:gd name="T7" fmla="*/ 2147483647 h 908"/>
              <a:gd name="T8" fmla="*/ 2147483647 w 574"/>
              <a:gd name="T9" fmla="*/ 2147483647 h 908"/>
              <a:gd name="T10" fmla="*/ 2147483647 w 574"/>
              <a:gd name="T11" fmla="*/ 2147483647 h 908"/>
              <a:gd name="T12" fmla="*/ 0 60000 65536"/>
              <a:gd name="T13" fmla="*/ 0 60000 65536"/>
              <a:gd name="T14" fmla="*/ 0 60000 65536"/>
              <a:gd name="T15" fmla="*/ 0 60000 65536"/>
              <a:gd name="T16" fmla="*/ 0 60000 65536"/>
              <a:gd name="T17" fmla="*/ 0 60000 65536"/>
              <a:gd name="T18" fmla="*/ 0 w 574"/>
              <a:gd name="T19" fmla="*/ 0 h 908"/>
              <a:gd name="T20" fmla="*/ 574 w 574"/>
              <a:gd name="T21" fmla="*/ 908 h 908"/>
            </a:gdLst>
            <a:ahLst/>
            <a:cxnLst>
              <a:cxn ang="T12">
                <a:pos x="T0" y="T1"/>
              </a:cxn>
              <a:cxn ang="T13">
                <a:pos x="T2" y="T3"/>
              </a:cxn>
              <a:cxn ang="T14">
                <a:pos x="T4" y="T5"/>
              </a:cxn>
              <a:cxn ang="T15">
                <a:pos x="T6" y="T7"/>
              </a:cxn>
              <a:cxn ang="T16">
                <a:pos x="T8" y="T9"/>
              </a:cxn>
              <a:cxn ang="T17">
                <a:pos x="T10" y="T11"/>
              </a:cxn>
            </a:cxnLst>
            <a:rect l="T18" t="T19" r="T20" b="T21"/>
            <a:pathLst>
              <a:path w="574" h="908">
                <a:moveTo>
                  <a:pt x="16" y="71"/>
                </a:moveTo>
                <a:cubicBezTo>
                  <a:pt x="0" y="142"/>
                  <a:pt x="185" y="386"/>
                  <a:pt x="208" y="523"/>
                </a:cubicBezTo>
                <a:cubicBezTo>
                  <a:pt x="231" y="660"/>
                  <a:pt x="99" y="878"/>
                  <a:pt x="156" y="893"/>
                </a:cubicBezTo>
                <a:cubicBezTo>
                  <a:pt x="213" y="908"/>
                  <a:pt x="524" y="745"/>
                  <a:pt x="549" y="612"/>
                </a:cubicBezTo>
                <a:cubicBezTo>
                  <a:pt x="574" y="479"/>
                  <a:pt x="397" y="186"/>
                  <a:pt x="305" y="93"/>
                </a:cubicBezTo>
                <a:cubicBezTo>
                  <a:pt x="213" y="0"/>
                  <a:pt x="32" y="0"/>
                  <a:pt x="16" y="71"/>
                </a:cubicBezTo>
                <a:close/>
              </a:path>
            </a:pathLst>
          </a:custGeom>
          <a:solidFill>
            <a:schemeClr val="bg2"/>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sp>
        <p:nvSpPr>
          <p:cNvPr id="108553" name="Freeform 7"/>
          <p:cNvSpPr>
            <a:spLocks/>
          </p:cNvSpPr>
          <p:nvPr/>
        </p:nvSpPr>
        <p:spPr bwMode="auto">
          <a:xfrm>
            <a:off x="2844800" y="3057525"/>
            <a:ext cx="1223963" cy="493713"/>
          </a:xfrm>
          <a:custGeom>
            <a:avLst/>
            <a:gdLst>
              <a:gd name="T0" fmla="*/ 2147483647 w 771"/>
              <a:gd name="T1" fmla="*/ 2147483647 h 311"/>
              <a:gd name="T2" fmla="*/ 2147483647 w 771"/>
              <a:gd name="T3" fmla="*/ 2147483647 h 311"/>
              <a:gd name="T4" fmla="*/ 2147483647 w 771"/>
              <a:gd name="T5" fmla="*/ 2147483647 h 311"/>
              <a:gd name="T6" fmla="*/ 2147483647 w 771"/>
              <a:gd name="T7" fmla="*/ 2147483647 h 311"/>
              <a:gd name="T8" fmla="*/ 2147483647 w 771"/>
              <a:gd name="T9" fmla="*/ 2147483647 h 311"/>
              <a:gd name="T10" fmla="*/ 2147483647 w 771"/>
              <a:gd name="T11" fmla="*/ 2147483647 h 311"/>
              <a:gd name="T12" fmla="*/ 2147483647 w 771"/>
              <a:gd name="T13" fmla="*/ 2147483647 h 311"/>
              <a:gd name="T14" fmla="*/ 0 60000 65536"/>
              <a:gd name="T15" fmla="*/ 0 60000 65536"/>
              <a:gd name="T16" fmla="*/ 0 60000 65536"/>
              <a:gd name="T17" fmla="*/ 0 60000 65536"/>
              <a:gd name="T18" fmla="*/ 0 60000 65536"/>
              <a:gd name="T19" fmla="*/ 0 60000 65536"/>
              <a:gd name="T20" fmla="*/ 0 60000 65536"/>
              <a:gd name="T21" fmla="*/ 0 w 771"/>
              <a:gd name="T22" fmla="*/ 0 h 311"/>
              <a:gd name="T23" fmla="*/ 771 w 771"/>
              <a:gd name="T24" fmla="*/ 311 h 3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1" h="311">
                <a:moveTo>
                  <a:pt x="73" y="86"/>
                </a:moveTo>
                <a:cubicBezTo>
                  <a:pt x="14" y="106"/>
                  <a:pt x="0" y="95"/>
                  <a:pt x="59" y="131"/>
                </a:cubicBezTo>
                <a:cubicBezTo>
                  <a:pt x="118" y="167"/>
                  <a:pt x="312" y="311"/>
                  <a:pt x="429" y="301"/>
                </a:cubicBezTo>
                <a:cubicBezTo>
                  <a:pt x="546" y="291"/>
                  <a:pt x="753" y="94"/>
                  <a:pt x="762" y="71"/>
                </a:cubicBezTo>
                <a:cubicBezTo>
                  <a:pt x="771" y="48"/>
                  <a:pt x="539" y="170"/>
                  <a:pt x="481" y="160"/>
                </a:cubicBezTo>
                <a:cubicBezTo>
                  <a:pt x="423" y="150"/>
                  <a:pt x="483" y="24"/>
                  <a:pt x="414" y="12"/>
                </a:cubicBezTo>
                <a:cubicBezTo>
                  <a:pt x="345" y="0"/>
                  <a:pt x="132" y="66"/>
                  <a:pt x="73" y="86"/>
                </a:cubicBezTo>
                <a:close/>
              </a:path>
            </a:pathLst>
          </a:custGeom>
          <a:solidFill>
            <a:schemeClr val="bg2"/>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sp>
        <p:nvSpPr>
          <p:cNvPr id="108554" name="Freeform 8"/>
          <p:cNvSpPr>
            <a:spLocks/>
          </p:cNvSpPr>
          <p:nvPr/>
        </p:nvSpPr>
        <p:spPr bwMode="auto">
          <a:xfrm>
            <a:off x="2465388" y="4421188"/>
            <a:ext cx="1720850" cy="766762"/>
          </a:xfrm>
          <a:custGeom>
            <a:avLst/>
            <a:gdLst>
              <a:gd name="T0" fmla="*/ 2147483647 w 1084"/>
              <a:gd name="T1" fmla="*/ 2147483647 h 483"/>
              <a:gd name="T2" fmla="*/ 2147483647 w 1084"/>
              <a:gd name="T3" fmla="*/ 2147483647 h 483"/>
              <a:gd name="T4" fmla="*/ 2147483647 w 1084"/>
              <a:gd name="T5" fmla="*/ 2147483647 h 483"/>
              <a:gd name="T6" fmla="*/ 2147483647 w 1084"/>
              <a:gd name="T7" fmla="*/ 2147483647 h 483"/>
              <a:gd name="T8" fmla="*/ 0 60000 65536"/>
              <a:gd name="T9" fmla="*/ 0 60000 65536"/>
              <a:gd name="T10" fmla="*/ 0 60000 65536"/>
              <a:gd name="T11" fmla="*/ 0 60000 65536"/>
              <a:gd name="T12" fmla="*/ 0 w 1084"/>
              <a:gd name="T13" fmla="*/ 0 h 483"/>
              <a:gd name="T14" fmla="*/ 1084 w 1084"/>
              <a:gd name="T15" fmla="*/ 483 h 483"/>
            </a:gdLst>
            <a:ahLst/>
            <a:cxnLst>
              <a:cxn ang="T8">
                <a:pos x="T0" y="T1"/>
              </a:cxn>
              <a:cxn ang="T9">
                <a:pos x="T2" y="T3"/>
              </a:cxn>
              <a:cxn ang="T10">
                <a:pos x="T4" y="T5"/>
              </a:cxn>
              <a:cxn ang="T11">
                <a:pos x="T6" y="T7"/>
              </a:cxn>
            </a:cxnLst>
            <a:rect l="T12" t="T13" r="T14" b="T15"/>
            <a:pathLst>
              <a:path w="1084" h="483">
                <a:moveTo>
                  <a:pt x="9" y="442"/>
                </a:moveTo>
                <a:cubicBezTo>
                  <a:pt x="0" y="483"/>
                  <a:pt x="735" y="341"/>
                  <a:pt x="890" y="272"/>
                </a:cubicBezTo>
                <a:cubicBezTo>
                  <a:pt x="1045" y="203"/>
                  <a:pt x="1084" y="0"/>
                  <a:pt x="942" y="27"/>
                </a:cubicBezTo>
                <a:cubicBezTo>
                  <a:pt x="800" y="54"/>
                  <a:pt x="18" y="401"/>
                  <a:pt x="9" y="442"/>
                </a:cubicBezTo>
                <a:close/>
              </a:path>
            </a:pathLst>
          </a:custGeom>
          <a:solidFill>
            <a:schemeClr val="bg2"/>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sp>
        <p:nvSpPr>
          <p:cNvPr id="108555" name="Freeform 9"/>
          <p:cNvSpPr>
            <a:spLocks/>
          </p:cNvSpPr>
          <p:nvPr/>
        </p:nvSpPr>
        <p:spPr bwMode="auto">
          <a:xfrm>
            <a:off x="6199188" y="2178050"/>
            <a:ext cx="2233612" cy="2152650"/>
          </a:xfrm>
          <a:custGeom>
            <a:avLst/>
            <a:gdLst>
              <a:gd name="T0" fmla="*/ 2147483647 w 1407"/>
              <a:gd name="T1" fmla="*/ 2147483647 h 1356"/>
              <a:gd name="T2" fmla="*/ 2147483647 w 1407"/>
              <a:gd name="T3" fmla="*/ 2147483647 h 1356"/>
              <a:gd name="T4" fmla="*/ 2147483647 w 1407"/>
              <a:gd name="T5" fmla="*/ 2147483647 h 1356"/>
              <a:gd name="T6" fmla="*/ 2147483647 w 1407"/>
              <a:gd name="T7" fmla="*/ 2147483647 h 1356"/>
              <a:gd name="T8" fmla="*/ 2147483647 w 1407"/>
              <a:gd name="T9" fmla="*/ 2147483647 h 1356"/>
              <a:gd name="T10" fmla="*/ 2147483647 w 1407"/>
              <a:gd name="T11" fmla="*/ 2147483647 h 1356"/>
              <a:gd name="T12" fmla="*/ 2147483647 w 1407"/>
              <a:gd name="T13" fmla="*/ 2147483647 h 1356"/>
              <a:gd name="T14" fmla="*/ 2147483647 w 1407"/>
              <a:gd name="T15" fmla="*/ 2147483647 h 1356"/>
              <a:gd name="T16" fmla="*/ 2147483647 w 1407"/>
              <a:gd name="T17" fmla="*/ 2147483647 h 1356"/>
              <a:gd name="T18" fmla="*/ 2147483647 w 1407"/>
              <a:gd name="T19" fmla="*/ 2147483647 h 13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07"/>
              <a:gd name="T31" fmla="*/ 0 h 1356"/>
              <a:gd name="T32" fmla="*/ 1407 w 1407"/>
              <a:gd name="T33" fmla="*/ 1356 h 13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07" h="1356">
                <a:moveTo>
                  <a:pt x="131" y="1018"/>
                </a:moveTo>
                <a:cubicBezTo>
                  <a:pt x="46" y="1020"/>
                  <a:pt x="0" y="1028"/>
                  <a:pt x="175" y="929"/>
                </a:cubicBezTo>
                <a:cubicBezTo>
                  <a:pt x="350" y="830"/>
                  <a:pt x="1034" y="575"/>
                  <a:pt x="1182" y="425"/>
                </a:cubicBezTo>
                <a:cubicBezTo>
                  <a:pt x="1330" y="275"/>
                  <a:pt x="1035" y="50"/>
                  <a:pt x="1064" y="25"/>
                </a:cubicBezTo>
                <a:cubicBezTo>
                  <a:pt x="1093" y="0"/>
                  <a:pt x="1304" y="71"/>
                  <a:pt x="1353" y="277"/>
                </a:cubicBezTo>
                <a:cubicBezTo>
                  <a:pt x="1402" y="483"/>
                  <a:pt x="1407" y="1168"/>
                  <a:pt x="1360" y="1262"/>
                </a:cubicBezTo>
                <a:cubicBezTo>
                  <a:pt x="1313" y="1356"/>
                  <a:pt x="1133" y="860"/>
                  <a:pt x="1071" y="840"/>
                </a:cubicBezTo>
                <a:cubicBezTo>
                  <a:pt x="1009" y="820"/>
                  <a:pt x="1054" y="1132"/>
                  <a:pt x="990" y="1144"/>
                </a:cubicBezTo>
                <a:cubicBezTo>
                  <a:pt x="926" y="1156"/>
                  <a:pt x="830" y="931"/>
                  <a:pt x="686" y="914"/>
                </a:cubicBezTo>
                <a:cubicBezTo>
                  <a:pt x="542" y="897"/>
                  <a:pt x="216" y="1016"/>
                  <a:pt x="131" y="1018"/>
                </a:cubicBezTo>
                <a:close/>
              </a:path>
            </a:pathLst>
          </a:custGeom>
          <a:solidFill>
            <a:schemeClr val="bg2"/>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grpSp>
        <p:nvGrpSpPr>
          <p:cNvPr id="2" name="Group 10"/>
          <p:cNvGrpSpPr>
            <a:grpSpLocks/>
          </p:cNvGrpSpPr>
          <p:nvPr/>
        </p:nvGrpSpPr>
        <p:grpSpPr bwMode="auto">
          <a:xfrm>
            <a:off x="1444625" y="1865313"/>
            <a:ext cx="6748463" cy="3505200"/>
            <a:chOff x="1000" y="1489"/>
            <a:chExt cx="4251" cy="2208"/>
          </a:xfrm>
        </p:grpSpPr>
        <p:sp>
          <p:nvSpPr>
            <p:cNvPr id="108605" name="Line 11"/>
            <p:cNvSpPr>
              <a:spLocks noChangeShapeType="1"/>
            </p:cNvSpPr>
            <p:nvPr/>
          </p:nvSpPr>
          <p:spPr bwMode="auto">
            <a:xfrm>
              <a:off x="1511" y="2608"/>
              <a:ext cx="874" cy="318"/>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grpSp>
          <p:nvGrpSpPr>
            <p:cNvPr id="3" name="Group 12"/>
            <p:cNvGrpSpPr>
              <a:grpSpLocks/>
            </p:cNvGrpSpPr>
            <p:nvPr/>
          </p:nvGrpSpPr>
          <p:grpSpPr bwMode="auto">
            <a:xfrm>
              <a:off x="1000" y="1489"/>
              <a:ext cx="4251" cy="2208"/>
              <a:chOff x="1000" y="1489"/>
              <a:chExt cx="4251" cy="2208"/>
            </a:xfrm>
          </p:grpSpPr>
          <p:sp>
            <p:nvSpPr>
              <p:cNvPr id="108607" name="Line 13"/>
              <p:cNvSpPr>
                <a:spLocks noChangeShapeType="1"/>
              </p:cNvSpPr>
              <p:nvPr/>
            </p:nvSpPr>
            <p:spPr bwMode="auto">
              <a:xfrm flipH="1">
                <a:off x="2400" y="2037"/>
                <a:ext cx="503" cy="897"/>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grpSp>
            <p:nvGrpSpPr>
              <p:cNvPr id="4" name="Group 14"/>
              <p:cNvGrpSpPr>
                <a:grpSpLocks/>
              </p:cNvGrpSpPr>
              <p:nvPr/>
            </p:nvGrpSpPr>
            <p:grpSpPr bwMode="auto">
              <a:xfrm>
                <a:off x="1000" y="1607"/>
                <a:ext cx="1896" cy="2090"/>
                <a:chOff x="1000" y="1607"/>
                <a:chExt cx="1896" cy="2090"/>
              </a:xfrm>
            </p:grpSpPr>
            <p:sp>
              <p:nvSpPr>
                <p:cNvPr id="108622" name="Line 15"/>
                <p:cNvSpPr>
                  <a:spLocks noChangeShapeType="1"/>
                </p:cNvSpPr>
                <p:nvPr/>
              </p:nvSpPr>
              <p:spPr bwMode="auto">
                <a:xfrm>
                  <a:off x="1007" y="3259"/>
                  <a:ext cx="385" cy="438"/>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23" name="Line 16"/>
                <p:cNvSpPr>
                  <a:spLocks noChangeShapeType="1"/>
                </p:cNvSpPr>
                <p:nvPr/>
              </p:nvSpPr>
              <p:spPr bwMode="auto">
                <a:xfrm flipV="1">
                  <a:off x="1000" y="2570"/>
                  <a:ext cx="504" cy="667"/>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24" name="Line 17"/>
                <p:cNvSpPr>
                  <a:spLocks noChangeShapeType="1"/>
                </p:cNvSpPr>
                <p:nvPr/>
              </p:nvSpPr>
              <p:spPr bwMode="auto">
                <a:xfrm flipV="1">
                  <a:off x="1371" y="2541"/>
                  <a:ext cx="156" cy="1141"/>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25" name="Line 18"/>
                <p:cNvSpPr>
                  <a:spLocks noChangeShapeType="1"/>
                </p:cNvSpPr>
                <p:nvPr/>
              </p:nvSpPr>
              <p:spPr bwMode="auto">
                <a:xfrm flipV="1">
                  <a:off x="1015" y="2934"/>
                  <a:ext cx="1392" cy="311"/>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26" name="Line 19"/>
                <p:cNvSpPr>
                  <a:spLocks noChangeShapeType="1"/>
                </p:cNvSpPr>
                <p:nvPr/>
              </p:nvSpPr>
              <p:spPr bwMode="auto">
                <a:xfrm flipH="1">
                  <a:off x="1511" y="1607"/>
                  <a:ext cx="141" cy="978"/>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27" name="Line 20"/>
                <p:cNvSpPr>
                  <a:spLocks noChangeShapeType="1"/>
                </p:cNvSpPr>
                <p:nvPr/>
              </p:nvSpPr>
              <p:spPr bwMode="auto">
                <a:xfrm>
                  <a:off x="1659" y="1607"/>
                  <a:ext cx="296" cy="319"/>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28" name="Line 21"/>
                <p:cNvSpPr>
                  <a:spLocks noChangeShapeType="1"/>
                </p:cNvSpPr>
                <p:nvPr/>
              </p:nvSpPr>
              <p:spPr bwMode="auto">
                <a:xfrm flipH="1">
                  <a:off x="1533" y="1933"/>
                  <a:ext cx="422" cy="638"/>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29" name="Line 22"/>
                <p:cNvSpPr>
                  <a:spLocks noChangeShapeType="1"/>
                </p:cNvSpPr>
                <p:nvPr/>
              </p:nvSpPr>
              <p:spPr bwMode="auto">
                <a:xfrm>
                  <a:off x="1985" y="1933"/>
                  <a:ext cx="911" cy="104"/>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30" name="Line 23"/>
                <p:cNvSpPr>
                  <a:spLocks noChangeShapeType="1"/>
                </p:cNvSpPr>
                <p:nvPr/>
              </p:nvSpPr>
              <p:spPr bwMode="auto">
                <a:xfrm>
                  <a:off x="1689" y="1607"/>
                  <a:ext cx="1200" cy="430"/>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grpSp>
          <p:sp>
            <p:nvSpPr>
              <p:cNvPr id="108609" name="Line 24"/>
              <p:cNvSpPr>
                <a:spLocks noChangeShapeType="1"/>
              </p:cNvSpPr>
              <p:nvPr/>
            </p:nvSpPr>
            <p:spPr bwMode="auto">
              <a:xfrm>
                <a:off x="2437" y="2926"/>
                <a:ext cx="1244" cy="267"/>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10" name="Line 25"/>
              <p:cNvSpPr>
                <a:spLocks noChangeShapeType="1"/>
              </p:cNvSpPr>
              <p:nvPr/>
            </p:nvSpPr>
            <p:spPr bwMode="auto">
              <a:xfrm flipH="1">
                <a:off x="3659" y="2237"/>
                <a:ext cx="326" cy="956"/>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11" name="Line 26"/>
              <p:cNvSpPr>
                <a:spLocks noChangeShapeType="1"/>
              </p:cNvSpPr>
              <p:nvPr/>
            </p:nvSpPr>
            <p:spPr bwMode="auto">
              <a:xfrm flipH="1">
                <a:off x="4000" y="1496"/>
                <a:ext cx="489" cy="734"/>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12" name="Line 27"/>
              <p:cNvSpPr>
                <a:spLocks noChangeShapeType="1"/>
              </p:cNvSpPr>
              <p:nvPr/>
            </p:nvSpPr>
            <p:spPr bwMode="auto">
              <a:xfrm flipV="1">
                <a:off x="4103" y="2741"/>
                <a:ext cx="623" cy="163"/>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13" name="Line 28"/>
              <p:cNvSpPr>
                <a:spLocks noChangeShapeType="1"/>
              </p:cNvSpPr>
              <p:nvPr/>
            </p:nvSpPr>
            <p:spPr bwMode="auto">
              <a:xfrm flipH="1">
                <a:off x="3681" y="2926"/>
                <a:ext cx="415" cy="274"/>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14" name="Line 29"/>
              <p:cNvSpPr>
                <a:spLocks noChangeShapeType="1"/>
              </p:cNvSpPr>
              <p:nvPr/>
            </p:nvSpPr>
            <p:spPr bwMode="auto">
              <a:xfrm flipV="1">
                <a:off x="2429" y="2755"/>
                <a:ext cx="474" cy="171"/>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15" name="Line 30"/>
              <p:cNvSpPr>
                <a:spLocks noChangeShapeType="1"/>
              </p:cNvSpPr>
              <p:nvPr/>
            </p:nvSpPr>
            <p:spPr bwMode="auto">
              <a:xfrm flipH="1">
                <a:off x="2897" y="2021"/>
                <a:ext cx="29" cy="726"/>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16" name="Line 31"/>
              <p:cNvSpPr>
                <a:spLocks noChangeShapeType="1"/>
              </p:cNvSpPr>
              <p:nvPr/>
            </p:nvSpPr>
            <p:spPr bwMode="auto">
              <a:xfrm flipV="1">
                <a:off x="2903" y="2230"/>
                <a:ext cx="1111" cy="533"/>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17" name="Line 32"/>
              <p:cNvSpPr>
                <a:spLocks noChangeShapeType="1"/>
              </p:cNvSpPr>
              <p:nvPr/>
            </p:nvSpPr>
            <p:spPr bwMode="auto">
              <a:xfrm>
                <a:off x="2903" y="2778"/>
                <a:ext cx="1149" cy="133"/>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18" name="Line 33"/>
              <p:cNvSpPr>
                <a:spLocks noChangeShapeType="1"/>
              </p:cNvSpPr>
              <p:nvPr/>
            </p:nvSpPr>
            <p:spPr bwMode="auto">
              <a:xfrm>
                <a:off x="2903" y="2785"/>
                <a:ext cx="793" cy="408"/>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19" name="Line 34"/>
              <p:cNvSpPr>
                <a:spLocks noChangeShapeType="1"/>
              </p:cNvSpPr>
              <p:nvPr/>
            </p:nvSpPr>
            <p:spPr bwMode="auto">
              <a:xfrm>
                <a:off x="4503" y="1489"/>
                <a:ext cx="378" cy="111"/>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20" name="Line 35"/>
              <p:cNvSpPr>
                <a:spLocks noChangeShapeType="1"/>
              </p:cNvSpPr>
              <p:nvPr/>
            </p:nvSpPr>
            <p:spPr bwMode="auto">
              <a:xfrm flipV="1">
                <a:off x="4000" y="1622"/>
                <a:ext cx="859" cy="600"/>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sp>
            <p:nvSpPr>
              <p:cNvPr id="108621" name="Line 36"/>
              <p:cNvSpPr>
                <a:spLocks noChangeShapeType="1"/>
              </p:cNvSpPr>
              <p:nvPr/>
            </p:nvSpPr>
            <p:spPr bwMode="auto">
              <a:xfrm>
                <a:off x="4711" y="2733"/>
                <a:ext cx="540" cy="763"/>
              </a:xfrm>
              <a:prstGeom prst="line">
                <a:avLst/>
              </a:prstGeom>
              <a:noFill/>
              <a:ln w="12700" cap="sq">
                <a:solidFill>
                  <a:schemeClr val="bg2"/>
                </a:solidFill>
                <a:round/>
                <a:headEnd type="none" w="sm" len="sm"/>
                <a:tailEnd type="none" w="sm" len="sm"/>
              </a:ln>
            </p:spPr>
            <p:txBody>
              <a:bodyPr wrap="none" anchor="ctr">
                <a:prstTxWarp prst="textNoShape">
                  <a:avLst/>
                </a:prstTxWarp>
              </a:bodyPr>
              <a:lstStyle/>
              <a:p>
                <a:endParaRPr lang="fr-CA"/>
              </a:p>
            </p:txBody>
          </p:sp>
        </p:grpSp>
      </p:grpSp>
      <p:grpSp>
        <p:nvGrpSpPr>
          <p:cNvPr id="5" name="Group 37"/>
          <p:cNvGrpSpPr>
            <a:grpSpLocks/>
          </p:cNvGrpSpPr>
          <p:nvPr/>
        </p:nvGrpSpPr>
        <p:grpSpPr bwMode="auto">
          <a:xfrm>
            <a:off x="1419225" y="3052763"/>
            <a:ext cx="5529263" cy="846137"/>
            <a:chOff x="984" y="2237"/>
            <a:chExt cx="3483" cy="533"/>
          </a:xfrm>
        </p:grpSpPr>
        <p:sp>
          <p:nvSpPr>
            <p:cNvPr id="108603" name="Line 38"/>
            <p:cNvSpPr>
              <a:spLocks noChangeShapeType="1"/>
            </p:cNvSpPr>
            <p:nvPr/>
          </p:nvSpPr>
          <p:spPr bwMode="auto">
            <a:xfrm flipV="1">
              <a:off x="984" y="2599"/>
              <a:ext cx="526" cy="171"/>
            </a:xfrm>
            <a:prstGeom prst="line">
              <a:avLst/>
            </a:prstGeom>
            <a:noFill/>
            <a:ln w="19050" cap="sq">
              <a:solidFill>
                <a:schemeClr val="accent1"/>
              </a:solidFill>
              <a:round/>
              <a:headEnd type="none" w="sm" len="sm"/>
              <a:tailEnd type="none" w="sm" len="sm"/>
            </a:ln>
          </p:spPr>
          <p:txBody>
            <a:bodyPr wrap="none" anchor="ctr">
              <a:prstTxWarp prst="textNoShape">
                <a:avLst/>
              </a:prstTxWarp>
            </a:bodyPr>
            <a:lstStyle/>
            <a:p>
              <a:endParaRPr lang="fr-CA"/>
            </a:p>
          </p:txBody>
        </p:sp>
        <p:sp>
          <p:nvSpPr>
            <p:cNvPr id="108604" name="Line 39"/>
            <p:cNvSpPr>
              <a:spLocks noChangeShapeType="1"/>
            </p:cNvSpPr>
            <p:nvPr/>
          </p:nvSpPr>
          <p:spPr bwMode="auto">
            <a:xfrm>
              <a:off x="4030" y="2237"/>
              <a:ext cx="437" cy="38"/>
            </a:xfrm>
            <a:prstGeom prst="line">
              <a:avLst/>
            </a:prstGeom>
            <a:noFill/>
            <a:ln w="12700" cap="sq">
              <a:solidFill>
                <a:srgbClr val="15C408"/>
              </a:solidFill>
              <a:round/>
              <a:headEnd type="none" w="sm" len="sm"/>
              <a:tailEnd type="none" w="sm" len="sm"/>
            </a:ln>
          </p:spPr>
          <p:txBody>
            <a:bodyPr wrap="none" anchor="ctr">
              <a:prstTxWarp prst="textNoShape">
                <a:avLst/>
              </a:prstTxWarp>
            </a:bodyPr>
            <a:lstStyle/>
            <a:p>
              <a:endParaRPr lang="fr-CA"/>
            </a:p>
          </p:txBody>
        </p:sp>
      </p:grpSp>
      <p:grpSp>
        <p:nvGrpSpPr>
          <p:cNvPr id="6" name="Group 40"/>
          <p:cNvGrpSpPr>
            <a:grpSpLocks/>
          </p:cNvGrpSpPr>
          <p:nvPr/>
        </p:nvGrpSpPr>
        <p:grpSpPr bwMode="auto">
          <a:xfrm>
            <a:off x="958850" y="2603500"/>
            <a:ext cx="6369050" cy="1414463"/>
            <a:chOff x="694" y="1954"/>
            <a:chExt cx="4012" cy="891"/>
          </a:xfrm>
        </p:grpSpPr>
        <p:grpSp>
          <p:nvGrpSpPr>
            <p:cNvPr id="7" name="Group 41"/>
            <p:cNvGrpSpPr>
              <a:grpSpLocks/>
            </p:cNvGrpSpPr>
            <p:nvPr/>
          </p:nvGrpSpPr>
          <p:grpSpPr bwMode="auto">
            <a:xfrm>
              <a:off x="694" y="2480"/>
              <a:ext cx="350" cy="365"/>
              <a:chOff x="694" y="2480"/>
              <a:chExt cx="350" cy="365"/>
            </a:xfrm>
          </p:grpSpPr>
          <p:sp>
            <p:nvSpPr>
              <p:cNvPr id="108601" name="Oval 42"/>
              <p:cNvSpPr>
                <a:spLocks noChangeArrowheads="1"/>
              </p:cNvSpPr>
              <p:nvPr/>
            </p:nvSpPr>
            <p:spPr bwMode="auto">
              <a:xfrm>
                <a:off x="948" y="2710"/>
                <a:ext cx="96" cy="89"/>
              </a:xfrm>
              <a:prstGeom prst="ellipse">
                <a:avLst/>
              </a:prstGeom>
              <a:solidFill>
                <a:schemeClr val="accent1"/>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sp>
            <p:nvSpPr>
              <p:cNvPr id="831531" name="Text Box 43"/>
              <p:cNvSpPr txBox="1">
                <a:spLocks noChangeArrowheads="1"/>
              </p:cNvSpPr>
              <p:nvPr/>
            </p:nvSpPr>
            <p:spPr bwMode="auto">
              <a:xfrm>
                <a:off x="694" y="2480"/>
                <a:ext cx="316" cy="365"/>
              </a:xfrm>
              <a:prstGeom prst="rect">
                <a:avLst/>
              </a:prstGeom>
              <a:noFill/>
              <a:ln w="12700" cap="sq">
                <a:noFill/>
                <a:miter lim="800000"/>
                <a:headEnd type="none" w="sm" len="sm"/>
                <a:tailEnd type="none" w="sm" len="sm"/>
              </a:ln>
              <a:effectLst/>
            </p:spPr>
            <p:txBody>
              <a:bodyPr wrap="none">
                <a:prstTxWarp prst="textNoShape">
                  <a:avLst/>
                </a:prstTxWarp>
                <a:spAutoFit/>
              </a:bodyPr>
              <a:lstStyle/>
              <a:p>
                <a:pPr algn="ctr">
                  <a:defRPr/>
                </a:pPr>
                <a:r>
                  <a:rPr lang="en-US" sz="3200" b="1" i="1">
                    <a:solidFill>
                      <a:schemeClr val="accent1"/>
                    </a:solidFill>
                    <a:effectLst>
                      <a:outerShdw blurRad="38100" dist="38100" dir="2700000" algn="tl">
                        <a:srgbClr val="DDDDDD"/>
                      </a:outerShdw>
                    </a:effectLst>
                    <a:latin typeface="Times New Roman" charset="0"/>
                  </a:rPr>
                  <a:t>q</a:t>
                </a:r>
                <a:r>
                  <a:rPr lang="en-US" b="1" i="1">
                    <a:solidFill>
                      <a:schemeClr val="accent1"/>
                    </a:solidFill>
                    <a:effectLst>
                      <a:outerShdw blurRad="38100" dist="38100" dir="2700000" algn="tl">
                        <a:srgbClr val="DDDDDD"/>
                      </a:outerShdw>
                    </a:effectLst>
                    <a:latin typeface="Times New Roman" charset="0"/>
                  </a:rPr>
                  <a:t>b</a:t>
                </a:r>
                <a:endParaRPr lang="en-US" sz="3200">
                  <a:effectLst>
                    <a:outerShdw blurRad="38100" dist="38100" dir="2700000" algn="tl">
                      <a:srgbClr val="DDDDDD"/>
                    </a:outerShdw>
                  </a:effectLst>
                  <a:latin typeface="Times New Roman" charset="0"/>
                </a:endParaRPr>
              </a:p>
            </p:txBody>
          </p:sp>
        </p:grpSp>
        <p:grpSp>
          <p:nvGrpSpPr>
            <p:cNvPr id="8" name="Group 44"/>
            <p:cNvGrpSpPr>
              <a:grpSpLocks/>
            </p:cNvGrpSpPr>
            <p:nvPr/>
          </p:nvGrpSpPr>
          <p:grpSpPr bwMode="auto">
            <a:xfrm>
              <a:off x="4370" y="1954"/>
              <a:ext cx="336" cy="365"/>
              <a:chOff x="4370" y="1954"/>
              <a:chExt cx="336" cy="365"/>
            </a:xfrm>
          </p:grpSpPr>
          <p:sp>
            <p:nvSpPr>
              <p:cNvPr id="108599" name="Oval 45"/>
              <p:cNvSpPr>
                <a:spLocks noChangeArrowheads="1"/>
              </p:cNvSpPr>
              <p:nvPr/>
            </p:nvSpPr>
            <p:spPr bwMode="auto">
              <a:xfrm>
                <a:off x="4370" y="2221"/>
                <a:ext cx="96" cy="89"/>
              </a:xfrm>
              <a:prstGeom prst="ellipse">
                <a:avLst/>
              </a:prstGeom>
              <a:solidFill>
                <a:srgbClr val="15C408"/>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sp>
            <p:nvSpPr>
              <p:cNvPr id="831534" name="Text Box 46"/>
              <p:cNvSpPr txBox="1">
                <a:spLocks noChangeArrowheads="1"/>
              </p:cNvSpPr>
              <p:nvPr/>
            </p:nvSpPr>
            <p:spPr bwMode="auto">
              <a:xfrm>
                <a:off x="4390" y="1954"/>
                <a:ext cx="316" cy="365"/>
              </a:xfrm>
              <a:prstGeom prst="rect">
                <a:avLst/>
              </a:prstGeom>
              <a:noFill/>
              <a:ln w="12700" cap="sq">
                <a:noFill/>
                <a:miter lim="800000"/>
                <a:headEnd type="none" w="sm" len="sm"/>
                <a:tailEnd type="none" w="sm" len="sm"/>
              </a:ln>
              <a:effectLst/>
            </p:spPr>
            <p:txBody>
              <a:bodyPr wrap="none">
                <a:prstTxWarp prst="textNoShape">
                  <a:avLst/>
                </a:prstTxWarp>
                <a:spAutoFit/>
              </a:bodyPr>
              <a:lstStyle/>
              <a:p>
                <a:pPr algn="ctr">
                  <a:defRPr/>
                </a:pPr>
                <a:r>
                  <a:rPr lang="en-US" sz="3200" b="1" i="1">
                    <a:solidFill>
                      <a:srgbClr val="15C408"/>
                    </a:solidFill>
                    <a:effectLst>
                      <a:outerShdw blurRad="38100" dist="38100" dir="2700000" algn="tl">
                        <a:srgbClr val="DDDDDD"/>
                      </a:outerShdw>
                    </a:effectLst>
                    <a:latin typeface="Times New Roman" charset="0"/>
                  </a:rPr>
                  <a:t>q</a:t>
                </a:r>
                <a:r>
                  <a:rPr lang="en-US" b="1" i="1">
                    <a:solidFill>
                      <a:srgbClr val="15C408"/>
                    </a:solidFill>
                    <a:effectLst>
                      <a:outerShdw blurRad="38100" dist="38100" dir="2700000" algn="tl">
                        <a:srgbClr val="DDDDDD"/>
                      </a:outerShdw>
                    </a:effectLst>
                    <a:latin typeface="Times New Roman" charset="0"/>
                  </a:rPr>
                  <a:t>g</a:t>
                </a:r>
                <a:endParaRPr lang="en-US" sz="3200">
                  <a:effectLst>
                    <a:outerShdw blurRad="38100" dist="38100" dir="2700000" algn="tl">
                      <a:srgbClr val="DDDDDD"/>
                    </a:outerShdw>
                  </a:effectLst>
                  <a:latin typeface="Times New Roman" charset="0"/>
                </a:endParaRPr>
              </a:p>
            </p:txBody>
          </p:sp>
        </p:grpSp>
      </p:grpSp>
      <p:grpSp>
        <p:nvGrpSpPr>
          <p:cNvPr id="9" name="Group 47"/>
          <p:cNvGrpSpPr>
            <a:grpSpLocks/>
          </p:cNvGrpSpPr>
          <p:nvPr/>
        </p:nvGrpSpPr>
        <p:grpSpPr bwMode="auto">
          <a:xfrm>
            <a:off x="484188" y="1760538"/>
            <a:ext cx="7789862" cy="3630612"/>
            <a:chOff x="395" y="1423"/>
            <a:chExt cx="4907" cy="2287"/>
          </a:xfrm>
        </p:grpSpPr>
        <p:grpSp>
          <p:nvGrpSpPr>
            <p:cNvPr id="10" name="Group 48"/>
            <p:cNvGrpSpPr>
              <a:grpSpLocks/>
            </p:cNvGrpSpPr>
            <p:nvPr/>
          </p:nvGrpSpPr>
          <p:grpSpPr bwMode="auto">
            <a:xfrm>
              <a:off x="963" y="1423"/>
              <a:ext cx="4339" cy="2287"/>
              <a:chOff x="963" y="1438"/>
              <a:chExt cx="4339" cy="2287"/>
            </a:xfrm>
          </p:grpSpPr>
          <p:sp>
            <p:nvSpPr>
              <p:cNvPr id="108571" name="Oval 49"/>
              <p:cNvSpPr>
                <a:spLocks noChangeArrowheads="1"/>
              </p:cNvSpPr>
              <p:nvPr/>
            </p:nvSpPr>
            <p:spPr bwMode="auto">
              <a:xfrm>
                <a:off x="1460" y="2548"/>
                <a:ext cx="96" cy="89"/>
              </a:xfrm>
              <a:prstGeom prst="ellipse">
                <a:avLst/>
              </a:prstGeom>
              <a:solidFill>
                <a:schemeClr val="hlink"/>
              </a:solidFill>
              <a:ln w="12700" cap="sq">
                <a:noFill/>
                <a:round/>
                <a:headEnd type="none" w="sm" len="sm"/>
                <a:tailEnd type="none" w="sm" len="sm"/>
              </a:ln>
            </p:spPr>
            <p:txBody>
              <a:bodyPr wrap="none" anchor="ctr">
                <a:prstTxWarp prst="textNoShape">
                  <a:avLst/>
                </a:prstTxWarp>
              </a:bodyPr>
              <a:lstStyle/>
              <a:p>
                <a:endParaRPr lang="en-CA"/>
              </a:p>
            </p:txBody>
          </p:sp>
          <p:grpSp>
            <p:nvGrpSpPr>
              <p:cNvPr id="11" name="Group 50"/>
              <p:cNvGrpSpPr>
                <a:grpSpLocks/>
              </p:cNvGrpSpPr>
              <p:nvPr/>
            </p:nvGrpSpPr>
            <p:grpSpPr bwMode="auto">
              <a:xfrm>
                <a:off x="963" y="1438"/>
                <a:ext cx="4339" cy="2287"/>
                <a:chOff x="963" y="1438"/>
                <a:chExt cx="4339" cy="2287"/>
              </a:xfrm>
            </p:grpSpPr>
            <p:grpSp>
              <p:nvGrpSpPr>
                <p:cNvPr id="12" name="Group 51"/>
                <p:cNvGrpSpPr>
                  <a:grpSpLocks/>
                </p:cNvGrpSpPr>
                <p:nvPr/>
              </p:nvGrpSpPr>
              <p:grpSpPr bwMode="auto">
                <a:xfrm>
                  <a:off x="963" y="1438"/>
                  <a:ext cx="4339" cy="2287"/>
                  <a:chOff x="963" y="1438"/>
                  <a:chExt cx="4339" cy="2287"/>
                </a:xfrm>
              </p:grpSpPr>
              <p:grpSp>
                <p:nvGrpSpPr>
                  <p:cNvPr id="13" name="Group 52"/>
                  <p:cNvGrpSpPr>
                    <a:grpSpLocks/>
                  </p:cNvGrpSpPr>
                  <p:nvPr/>
                </p:nvGrpSpPr>
                <p:grpSpPr bwMode="auto">
                  <a:xfrm>
                    <a:off x="1910" y="1880"/>
                    <a:ext cx="554" cy="1096"/>
                    <a:chOff x="1910" y="1880"/>
                    <a:chExt cx="554" cy="1096"/>
                  </a:xfrm>
                </p:grpSpPr>
                <p:sp>
                  <p:nvSpPr>
                    <p:cNvPr id="108595" name="Oval 53"/>
                    <p:cNvSpPr>
                      <a:spLocks noChangeArrowheads="1"/>
                    </p:cNvSpPr>
                    <p:nvPr/>
                  </p:nvSpPr>
                  <p:spPr bwMode="auto">
                    <a:xfrm>
                      <a:off x="1910" y="1880"/>
                      <a:ext cx="96" cy="89"/>
                    </a:xfrm>
                    <a:prstGeom prst="ellipse">
                      <a:avLst/>
                    </a:prstGeom>
                    <a:solidFill>
                      <a:schemeClr val="hlink"/>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sp>
                  <p:nvSpPr>
                    <p:cNvPr id="108596" name="Oval 54"/>
                    <p:cNvSpPr>
                      <a:spLocks noChangeArrowheads="1"/>
                    </p:cNvSpPr>
                    <p:nvPr/>
                  </p:nvSpPr>
                  <p:spPr bwMode="auto">
                    <a:xfrm>
                      <a:off x="2368" y="2887"/>
                      <a:ext cx="96" cy="89"/>
                    </a:xfrm>
                    <a:prstGeom prst="ellipse">
                      <a:avLst/>
                    </a:prstGeom>
                    <a:solidFill>
                      <a:schemeClr val="hlink"/>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grpSp>
              <p:grpSp>
                <p:nvGrpSpPr>
                  <p:cNvPr id="14" name="Group 55"/>
                  <p:cNvGrpSpPr>
                    <a:grpSpLocks/>
                  </p:cNvGrpSpPr>
                  <p:nvPr/>
                </p:nvGrpSpPr>
                <p:grpSpPr bwMode="auto">
                  <a:xfrm>
                    <a:off x="963" y="1438"/>
                    <a:ext cx="4339" cy="2287"/>
                    <a:chOff x="963" y="1438"/>
                    <a:chExt cx="4339" cy="2287"/>
                  </a:xfrm>
                </p:grpSpPr>
                <p:grpSp>
                  <p:nvGrpSpPr>
                    <p:cNvPr id="15" name="Group 56"/>
                    <p:cNvGrpSpPr>
                      <a:grpSpLocks/>
                    </p:cNvGrpSpPr>
                    <p:nvPr/>
                  </p:nvGrpSpPr>
                  <p:grpSpPr bwMode="auto">
                    <a:xfrm>
                      <a:off x="4037" y="2700"/>
                      <a:ext cx="717" cy="245"/>
                      <a:chOff x="4037" y="2700"/>
                      <a:chExt cx="717" cy="245"/>
                    </a:xfrm>
                  </p:grpSpPr>
                  <p:sp>
                    <p:nvSpPr>
                      <p:cNvPr id="108593" name="Oval 57"/>
                      <p:cNvSpPr>
                        <a:spLocks noChangeArrowheads="1"/>
                      </p:cNvSpPr>
                      <p:nvPr/>
                    </p:nvSpPr>
                    <p:spPr bwMode="auto">
                      <a:xfrm>
                        <a:off x="4037" y="2856"/>
                        <a:ext cx="96" cy="89"/>
                      </a:xfrm>
                      <a:prstGeom prst="ellipse">
                        <a:avLst/>
                      </a:prstGeom>
                      <a:solidFill>
                        <a:schemeClr val="hlink"/>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sp>
                    <p:nvSpPr>
                      <p:cNvPr id="108594" name="Oval 58"/>
                      <p:cNvSpPr>
                        <a:spLocks noChangeArrowheads="1"/>
                      </p:cNvSpPr>
                      <p:nvPr/>
                    </p:nvSpPr>
                    <p:spPr bwMode="auto">
                      <a:xfrm>
                        <a:off x="4658" y="2700"/>
                        <a:ext cx="96" cy="89"/>
                      </a:xfrm>
                      <a:prstGeom prst="ellipse">
                        <a:avLst/>
                      </a:prstGeom>
                      <a:solidFill>
                        <a:schemeClr val="hlink"/>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grpSp>
                <p:grpSp>
                  <p:nvGrpSpPr>
                    <p:cNvPr id="16" name="Group 59"/>
                    <p:cNvGrpSpPr>
                      <a:grpSpLocks/>
                    </p:cNvGrpSpPr>
                    <p:nvPr/>
                  </p:nvGrpSpPr>
                  <p:grpSpPr bwMode="auto">
                    <a:xfrm>
                      <a:off x="963" y="1438"/>
                      <a:ext cx="4339" cy="2287"/>
                      <a:chOff x="963" y="1438"/>
                      <a:chExt cx="4339" cy="2287"/>
                    </a:xfrm>
                  </p:grpSpPr>
                  <p:grpSp>
                    <p:nvGrpSpPr>
                      <p:cNvPr id="17" name="Group 60"/>
                      <p:cNvGrpSpPr>
                        <a:grpSpLocks/>
                      </p:cNvGrpSpPr>
                      <p:nvPr/>
                    </p:nvGrpSpPr>
                    <p:grpSpPr bwMode="auto">
                      <a:xfrm>
                        <a:off x="963" y="3199"/>
                        <a:ext cx="4339" cy="526"/>
                        <a:chOff x="963" y="3199"/>
                        <a:chExt cx="4339" cy="526"/>
                      </a:xfrm>
                    </p:grpSpPr>
                    <p:sp>
                      <p:nvSpPr>
                        <p:cNvPr id="108590" name="Oval 61"/>
                        <p:cNvSpPr>
                          <a:spLocks noChangeArrowheads="1"/>
                        </p:cNvSpPr>
                        <p:nvPr/>
                      </p:nvSpPr>
                      <p:spPr bwMode="auto">
                        <a:xfrm>
                          <a:off x="963" y="3199"/>
                          <a:ext cx="96" cy="89"/>
                        </a:xfrm>
                        <a:prstGeom prst="ellipse">
                          <a:avLst/>
                        </a:prstGeom>
                        <a:solidFill>
                          <a:schemeClr val="hlink"/>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sp>
                      <p:nvSpPr>
                        <p:cNvPr id="108591" name="Oval 62"/>
                        <p:cNvSpPr>
                          <a:spLocks noChangeArrowheads="1"/>
                        </p:cNvSpPr>
                        <p:nvPr/>
                      </p:nvSpPr>
                      <p:spPr bwMode="auto">
                        <a:xfrm>
                          <a:off x="1340" y="3636"/>
                          <a:ext cx="96" cy="89"/>
                        </a:xfrm>
                        <a:prstGeom prst="ellipse">
                          <a:avLst/>
                        </a:prstGeom>
                        <a:solidFill>
                          <a:schemeClr val="hlink"/>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sp>
                      <p:nvSpPr>
                        <p:cNvPr id="108592" name="Oval 63"/>
                        <p:cNvSpPr>
                          <a:spLocks noChangeArrowheads="1"/>
                        </p:cNvSpPr>
                        <p:nvPr/>
                      </p:nvSpPr>
                      <p:spPr bwMode="auto">
                        <a:xfrm>
                          <a:off x="5206" y="3441"/>
                          <a:ext cx="96" cy="89"/>
                        </a:xfrm>
                        <a:prstGeom prst="ellipse">
                          <a:avLst/>
                        </a:prstGeom>
                        <a:solidFill>
                          <a:schemeClr val="hlink"/>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grpSp>
                  <p:grpSp>
                    <p:nvGrpSpPr>
                      <p:cNvPr id="18" name="Group 64"/>
                      <p:cNvGrpSpPr>
                        <a:grpSpLocks/>
                      </p:cNvGrpSpPr>
                      <p:nvPr/>
                    </p:nvGrpSpPr>
                    <p:grpSpPr bwMode="auto">
                      <a:xfrm>
                        <a:off x="1598" y="1438"/>
                        <a:ext cx="3326" cy="835"/>
                        <a:chOff x="1598" y="1438"/>
                        <a:chExt cx="3326" cy="835"/>
                      </a:xfrm>
                    </p:grpSpPr>
                    <p:grpSp>
                      <p:nvGrpSpPr>
                        <p:cNvPr id="19" name="Group 65"/>
                        <p:cNvGrpSpPr>
                          <a:grpSpLocks/>
                        </p:cNvGrpSpPr>
                        <p:nvPr/>
                      </p:nvGrpSpPr>
                      <p:grpSpPr bwMode="auto">
                        <a:xfrm>
                          <a:off x="1598" y="1438"/>
                          <a:ext cx="2950" cy="641"/>
                          <a:chOff x="1598" y="1438"/>
                          <a:chExt cx="2950" cy="641"/>
                        </a:xfrm>
                      </p:grpSpPr>
                      <p:sp>
                        <p:nvSpPr>
                          <p:cNvPr id="108587" name="Oval 66"/>
                          <p:cNvSpPr>
                            <a:spLocks noChangeArrowheads="1"/>
                          </p:cNvSpPr>
                          <p:nvPr/>
                        </p:nvSpPr>
                        <p:spPr bwMode="auto">
                          <a:xfrm>
                            <a:off x="4452" y="1438"/>
                            <a:ext cx="96" cy="89"/>
                          </a:xfrm>
                          <a:prstGeom prst="ellipse">
                            <a:avLst/>
                          </a:prstGeom>
                          <a:solidFill>
                            <a:schemeClr val="hlink"/>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sp>
                        <p:nvSpPr>
                          <p:cNvPr id="108588" name="Oval 67"/>
                          <p:cNvSpPr>
                            <a:spLocks noChangeArrowheads="1"/>
                          </p:cNvSpPr>
                          <p:nvPr/>
                        </p:nvSpPr>
                        <p:spPr bwMode="auto">
                          <a:xfrm>
                            <a:off x="1598" y="1553"/>
                            <a:ext cx="96" cy="89"/>
                          </a:xfrm>
                          <a:prstGeom prst="ellipse">
                            <a:avLst/>
                          </a:prstGeom>
                          <a:solidFill>
                            <a:schemeClr val="hlink"/>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sp>
                        <p:nvSpPr>
                          <p:cNvPr id="108589" name="Oval 68"/>
                          <p:cNvSpPr>
                            <a:spLocks noChangeArrowheads="1"/>
                          </p:cNvSpPr>
                          <p:nvPr/>
                        </p:nvSpPr>
                        <p:spPr bwMode="auto">
                          <a:xfrm>
                            <a:off x="2864" y="1990"/>
                            <a:ext cx="96" cy="89"/>
                          </a:xfrm>
                          <a:prstGeom prst="ellipse">
                            <a:avLst/>
                          </a:prstGeom>
                          <a:solidFill>
                            <a:schemeClr val="hlink"/>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grpSp>
                    <p:grpSp>
                      <p:nvGrpSpPr>
                        <p:cNvPr id="20" name="Group 69"/>
                        <p:cNvGrpSpPr>
                          <a:grpSpLocks/>
                        </p:cNvGrpSpPr>
                        <p:nvPr/>
                      </p:nvGrpSpPr>
                      <p:grpSpPr bwMode="auto">
                        <a:xfrm>
                          <a:off x="3932" y="1559"/>
                          <a:ext cx="992" cy="714"/>
                          <a:chOff x="3932" y="1559"/>
                          <a:chExt cx="992" cy="714"/>
                        </a:xfrm>
                      </p:grpSpPr>
                      <p:sp>
                        <p:nvSpPr>
                          <p:cNvPr id="108585" name="Oval 70"/>
                          <p:cNvSpPr>
                            <a:spLocks noChangeArrowheads="1"/>
                          </p:cNvSpPr>
                          <p:nvPr/>
                        </p:nvSpPr>
                        <p:spPr bwMode="auto">
                          <a:xfrm>
                            <a:off x="3932" y="2184"/>
                            <a:ext cx="96" cy="89"/>
                          </a:xfrm>
                          <a:prstGeom prst="ellipse">
                            <a:avLst/>
                          </a:prstGeom>
                          <a:solidFill>
                            <a:schemeClr val="hlink"/>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sp>
                        <p:nvSpPr>
                          <p:cNvPr id="108586" name="Oval 71"/>
                          <p:cNvSpPr>
                            <a:spLocks noChangeArrowheads="1"/>
                          </p:cNvSpPr>
                          <p:nvPr/>
                        </p:nvSpPr>
                        <p:spPr bwMode="auto">
                          <a:xfrm>
                            <a:off x="4828" y="1559"/>
                            <a:ext cx="96" cy="89"/>
                          </a:xfrm>
                          <a:prstGeom prst="ellipse">
                            <a:avLst/>
                          </a:prstGeom>
                          <a:solidFill>
                            <a:schemeClr val="hlink"/>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grpSp>
                  </p:grpSp>
                </p:grpSp>
              </p:grpSp>
            </p:grpSp>
            <p:grpSp>
              <p:nvGrpSpPr>
                <p:cNvPr id="21" name="Group 72"/>
                <p:cNvGrpSpPr>
                  <a:grpSpLocks/>
                </p:cNvGrpSpPr>
                <p:nvPr/>
              </p:nvGrpSpPr>
              <p:grpSpPr bwMode="auto">
                <a:xfrm>
                  <a:off x="2843" y="2722"/>
                  <a:ext cx="875" cy="514"/>
                  <a:chOff x="2843" y="2722"/>
                  <a:chExt cx="875" cy="514"/>
                </a:xfrm>
              </p:grpSpPr>
              <p:sp>
                <p:nvSpPr>
                  <p:cNvPr id="108575" name="Oval 73"/>
                  <p:cNvSpPr>
                    <a:spLocks noChangeArrowheads="1"/>
                  </p:cNvSpPr>
                  <p:nvPr/>
                </p:nvSpPr>
                <p:spPr bwMode="auto">
                  <a:xfrm>
                    <a:off x="3622" y="3147"/>
                    <a:ext cx="96" cy="89"/>
                  </a:xfrm>
                  <a:prstGeom prst="ellipse">
                    <a:avLst/>
                  </a:prstGeom>
                  <a:solidFill>
                    <a:schemeClr val="hlink"/>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sp>
                <p:nvSpPr>
                  <p:cNvPr id="108576" name="Oval 74"/>
                  <p:cNvSpPr>
                    <a:spLocks noChangeArrowheads="1"/>
                  </p:cNvSpPr>
                  <p:nvPr/>
                </p:nvSpPr>
                <p:spPr bwMode="auto">
                  <a:xfrm>
                    <a:off x="2843" y="2722"/>
                    <a:ext cx="96" cy="89"/>
                  </a:xfrm>
                  <a:prstGeom prst="ellipse">
                    <a:avLst/>
                  </a:prstGeom>
                  <a:solidFill>
                    <a:schemeClr val="hlink"/>
                  </a:solidFill>
                  <a:ln w="12700" cap="sq">
                    <a:solidFill>
                      <a:schemeClr val="tx1"/>
                    </a:solidFill>
                    <a:round/>
                    <a:headEnd type="none" w="sm" len="sm"/>
                    <a:tailEnd type="none" w="sm" len="sm"/>
                  </a:ln>
                </p:spPr>
                <p:txBody>
                  <a:bodyPr wrap="none" anchor="ctr">
                    <a:prstTxWarp prst="textNoShape">
                      <a:avLst/>
                    </a:prstTxWarp>
                  </a:bodyPr>
                  <a:lstStyle/>
                  <a:p>
                    <a:endParaRPr lang="en-CA"/>
                  </a:p>
                </p:txBody>
              </p:sp>
            </p:grpSp>
          </p:grpSp>
        </p:grpSp>
        <p:sp>
          <p:nvSpPr>
            <p:cNvPr id="108569" name="Text Box 75"/>
            <p:cNvSpPr txBox="1">
              <a:spLocks noChangeArrowheads="1"/>
            </p:cNvSpPr>
            <p:nvPr/>
          </p:nvSpPr>
          <p:spPr bwMode="auto">
            <a:xfrm>
              <a:off x="395" y="1449"/>
              <a:ext cx="736" cy="442"/>
            </a:xfrm>
            <a:prstGeom prst="rect">
              <a:avLst/>
            </a:prstGeom>
            <a:noFill/>
            <a:ln w="12700" cap="sq">
              <a:noFill/>
              <a:miter lim="800000"/>
              <a:headEnd type="none" w="sm" len="sm"/>
              <a:tailEnd type="none" w="sm" len="sm"/>
            </a:ln>
          </p:spPr>
          <p:txBody>
            <a:bodyPr wrap="none">
              <a:prstTxWarp prst="textNoShape">
                <a:avLst/>
              </a:prstTxWarp>
              <a:spAutoFit/>
            </a:bodyPr>
            <a:lstStyle/>
            <a:p>
              <a:pPr algn="ctr"/>
              <a:r>
                <a:rPr lang="en-US" sz="2000">
                  <a:solidFill>
                    <a:schemeClr val="hlink"/>
                  </a:solidFill>
                  <a:latin typeface="Times New Roman" charset="0"/>
                </a:rPr>
                <a:t>milestone</a:t>
              </a:r>
            </a:p>
            <a:p>
              <a:pPr algn="ctr"/>
              <a:r>
                <a:rPr lang="fr-CA" sz="2000">
                  <a:solidFill>
                    <a:schemeClr val="hlink"/>
                  </a:solidFill>
                  <a:latin typeface="Times New Roman" charset="0"/>
                </a:rPr>
                <a:t>(jalon)</a:t>
              </a:r>
              <a:endParaRPr lang="en-US" sz="2000">
                <a:solidFill>
                  <a:schemeClr val="hlink"/>
                </a:solidFill>
                <a:latin typeface="Times New Roman" charset="0"/>
              </a:endParaRPr>
            </a:p>
          </p:txBody>
        </p:sp>
        <p:sp>
          <p:nvSpPr>
            <p:cNvPr id="108570" name="Line 76"/>
            <p:cNvSpPr>
              <a:spLocks noChangeShapeType="1"/>
            </p:cNvSpPr>
            <p:nvPr/>
          </p:nvSpPr>
          <p:spPr bwMode="auto">
            <a:xfrm>
              <a:off x="1219" y="1586"/>
              <a:ext cx="359" cy="7"/>
            </a:xfrm>
            <a:prstGeom prst="line">
              <a:avLst/>
            </a:prstGeom>
            <a:noFill/>
            <a:ln w="12700" cap="sq">
              <a:solidFill>
                <a:schemeClr val="hlink"/>
              </a:solidFill>
              <a:round/>
              <a:headEnd type="none" w="sm" len="sm"/>
              <a:tailEnd type="triangle" w="med" len="med"/>
            </a:ln>
          </p:spPr>
          <p:txBody>
            <a:bodyPr>
              <a:prstTxWarp prst="textNoShape">
                <a:avLst/>
              </a:prstTxWarp>
            </a:bodyPr>
            <a:lstStyle/>
            <a:p>
              <a:endParaRPr lang="fr-CA"/>
            </a:p>
          </p:txBody>
        </p:sp>
      </p:grpSp>
      <p:grpSp>
        <p:nvGrpSpPr>
          <p:cNvPr id="22" name="Group 77"/>
          <p:cNvGrpSpPr>
            <a:grpSpLocks/>
          </p:cNvGrpSpPr>
          <p:nvPr/>
        </p:nvGrpSpPr>
        <p:grpSpPr bwMode="auto">
          <a:xfrm>
            <a:off x="1471613" y="3028950"/>
            <a:ext cx="5380037" cy="1116013"/>
            <a:chOff x="1017" y="2222"/>
            <a:chExt cx="3389" cy="703"/>
          </a:xfrm>
        </p:grpSpPr>
        <p:sp>
          <p:nvSpPr>
            <p:cNvPr id="108563" name="Line 78"/>
            <p:cNvSpPr>
              <a:spLocks noChangeShapeType="1"/>
            </p:cNvSpPr>
            <p:nvPr/>
          </p:nvSpPr>
          <p:spPr bwMode="auto">
            <a:xfrm flipV="1">
              <a:off x="1017" y="2581"/>
              <a:ext cx="487" cy="157"/>
            </a:xfrm>
            <a:prstGeom prst="line">
              <a:avLst/>
            </a:prstGeom>
            <a:noFill/>
            <a:ln w="38100" cap="sq">
              <a:solidFill>
                <a:srgbClr val="FF9900"/>
              </a:solidFill>
              <a:round/>
              <a:headEnd type="none" w="sm" len="sm"/>
              <a:tailEnd type="none" w="sm" len="sm"/>
            </a:ln>
          </p:spPr>
          <p:txBody>
            <a:bodyPr>
              <a:prstTxWarp prst="textNoShape">
                <a:avLst/>
              </a:prstTxWarp>
            </a:bodyPr>
            <a:lstStyle/>
            <a:p>
              <a:endParaRPr lang="fr-CA"/>
            </a:p>
          </p:txBody>
        </p:sp>
        <p:sp>
          <p:nvSpPr>
            <p:cNvPr id="108564" name="Line 79"/>
            <p:cNvSpPr>
              <a:spLocks noChangeShapeType="1"/>
            </p:cNvSpPr>
            <p:nvPr/>
          </p:nvSpPr>
          <p:spPr bwMode="auto">
            <a:xfrm>
              <a:off x="1504" y="2588"/>
              <a:ext cx="927" cy="337"/>
            </a:xfrm>
            <a:prstGeom prst="line">
              <a:avLst/>
            </a:prstGeom>
            <a:noFill/>
            <a:ln w="38100" cap="sq">
              <a:solidFill>
                <a:srgbClr val="FF9900"/>
              </a:solidFill>
              <a:round/>
              <a:headEnd type="none" w="sm" len="sm"/>
              <a:tailEnd type="none" w="sm" len="sm"/>
            </a:ln>
          </p:spPr>
          <p:txBody>
            <a:bodyPr>
              <a:prstTxWarp prst="textNoShape">
                <a:avLst/>
              </a:prstTxWarp>
            </a:bodyPr>
            <a:lstStyle/>
            <a:p>
              <a:endParaRPr lang="fr-CA"/>
            </a:p>
          </p:txBody>
        </p:sp>
        <p:sp>
          <p:nvSpPr>
            <p:cNvPr id="108565" name="Line 80"/>
            <p:cNvSpPr>
              <a:spLocks noChangeShapeType="1"/>
            </p:cNvSpPr>
            <p:nvPr/>
          </p:nvSpPr>
          <p:spPr bwMode="auto">
            <a:xfrm flipV="1">
              <a:off x="2424" y="2738"/>
              <a:ext cx="471" cy="187"/>
            </a:xfrm>
            <a:prstGeom prst="line">
              <a:avLst/>
            </a:prstGeom>
            <a:noFill/>
            <a:ln w="38100" cap="sq">
              <a:solidFill>
                <a:srgbClr val="FF9900"/>
              </a:solidFill>
              <a:round/>
              <a:headEnd type="none" w="sm" len="sm"/>
              <a:tailEnd type="none" w="sm" len="sm"/>
            </a:ln>
          </p:spPr>
          <p:txBody>
            <a:bodyPr>
              <a:prstTxWarp prst="textNoShape">
                <a:avLst/>
              </a:prstTxWarp>
            </a:bodyPr>
            <a:lstStyle/>
            <a:p>
              <a:endParaRPr lang="fr-CA"/>
            </a:p>
          </p:txBody>
        </p:sp>
        <p:sp>
          <p:nvSpPr>
            <p:cNvPr id="108566" name="Line 81"/>
            <p:cNvSpPr>
              <a:spLocks noChangeShapeType="1"/>
            </p:cNvSpPr>
            <p:nvPr/>
          </p:nvSpPr>
          <p:spPr bwMode="auto">
            <a:xfrm flipV="1">
              <a:off x="2902" y="2222"/>
              <a:ext cx="1093" cy="523"/>
            </a:xfrm>
            <a:prstGeom prst="line">
              <a:avLst/>
            </a:prstGeom>
            <a:noFill/>
            <a:ln w="38100" cap="sq">
              <a:solidFill>
                <a:srgbClr val="FF9900"/>
              </a:solidFill>
              <a:round/>
              <a:headEnd type="none" w="sm" len="sm"/>
              <a:tailEnd type="none" w="sm" len="sm"/>
            </a:ln>
          </p:spPr>
          <p:txBody>
            <a:bodyPr>
              <a:prstTxWarp prst="textNoShape">
                <a:avLst/>
              </a:prstTxWarp>
            </a:bodyPr>
            <a:lstStyle/>
            <a:p>
              <a:endParaRPr lang="fr-CA"/>
            </a:p>
          </p:txBody>
        </p:sp>
        <p:sp>
          <p:nvSpPr>
            <p:cNvPr id="108567" name="Line 82"/>
            <p:cNvSpPr>
              <a:spLocks noChangeShapeType="1"/>
            </p:cNvSpPr>
            <p:nvPr/>
          </p:nvSpPr>
          <p:spPr bwMode="auto">
            <a:xfrm>
              <a:off x="4002" y="2222"/>
              <a:ext cx="404" cy="37"/>
            </a:xfrm>
            <a:prstGeom prst="line">
              <a:avLst/>
            </a:prstGeom>
            <a:noFill/>
            <a:ln w="38100" cap="sq">
              <a:solidFill>
                <a:srgbClr val="FF9900"/>
              </a:solidFill>
              <a:round/>
              <a:headEnd type="none" w="sm" len="sm"/>
              <a:tailEnd type="none" w="sm" len="sm"/>
            </a:ln>
          </p:spPr>
          <p:txBody>
            <a:bodyPr>
              <a:prstTxWarp prst="textNoShape">
                <a:avLst/>
              </a:prstTxWarp>
            </a:bodyPr>
            <a:lstStyle/>
            <a:p>
              <a:endParaRPr lang="fr-CA"/>
            </a:p>
          </p:txBody>
        </p:sp>
      </p:grpSp>
      <p:sp>
        <p:nvSpPr>
          <p:cNvPr id="831571" name="Text Box 83"/>
          <p:cNvSpPr txBox="1">
            <a:spLocks noChangeArrowheads="1"/>
          </p:cNvSpPr>
          <p:nvPr/>
        </p:nvSpPr>
        <p:spPr bwMode="auto">
          <a:xfrm>
            <a:off x="2208213" y="5859463"/>
            <a:ext cx="4667250" cy="400050"/>
          </a:xfrm>
          <a:prstGeom prst="rect">
            <a:avLst/>
          </a:prstGeom>
          <a:noFill/>
          <a:ln w="12700" cap="sq">
            <a:noFill/>
            <a:miter lim="800000"/>
            <a:headEnd type="none" w="sm" len="sm"/>
            <a:tailEnd type="none" w="sm" len="sm"/>
          </a:ln>
          <a:effectLst/>
        </p:spPr>
        <p:txBody>
          <a:bodyPr wrap="none">
            <a:spAutoFit/>
          </a:bodyPr>
          <a:lstStyle/>
          <a:p>
            <a:pPr algn="ctr">
              <a:defRPr/>
            </a:pPr>
            <a:r>
              <a:rPr lang="en-US" sz="2000" dirty="0">
                <a:solidFill>
                  <a:schemeClr val="tx2"/>
                </a:solidFill>
                <a:effectLst>
                  <a:outerShdw blurRad="38100" dist="38100" dir="2700000" algn="tl">
                    <a:srgbClr val="C0C0C0"/>
                  </a:outerShdw>
                </a:effectLst>
                <a:latin typeface="Times New Roman" pitchFamily="18" charset="0"/>
              </a:rPr>
              <a:t>[</a:t>
            </a:r>
            <a:r>
              <a:rPr lang="en-US" sz="2000" dirty="0" err="1">
                <a:solidFill>
                  <a:schemeClr val="tx2"/>
                </a:solidFill>
                <a:effectLst>
                  <a:outerShdw blurRad="38100" dist="38100" dir="2700000" algn="tl">
                    <a:srgbClr val="C0C0C0"/>
                  </a:outerShdw>
                </a:effectLst>
                <a:latin typeface="Times New Roman" pitchFamily="18" charset="0"/>
              </a:rPr>
              <a:t>Kavraki</a:t>
            </a:r>
            <a:r>
              <a:rPr lang="en-US" sz="2000" dirty="0">
                <a:solidFill>
                  <a:schemeClr val="tx2"/>
                </a:solidFill>
                <a:effectLst>
                  <a:outerShdw blurRad="38100" dist="38100" dir="2700000" algn="tl">
                    <a:srgbClr val="C0C0C0"/>
                  </a:outerShdw>
                </a:effectLst>
                <a:latin typeface="Times New Roman" pitchFamily="18" charset="0"/>
              </a:rPr>
              <a:t>, </a:t>
            </a:r>
            <a:r>
              <a:rPr lang="en-US" sz="2000" dirty="0" err="1">
                <a:solidFill>
                  <a:schemeClr val="tx2"/>
                </a:solidFill>
                <a:effectLst>
                  <a:outerShdw blurRad="38100" dist="38100" dir="2700000" algn="tl">
                    <a:srgbClr val="C0C0C0"/>
                  </a:outerShdw>
                </a:effectLst>
                <a:latin typeface="Times New Roman" pitchFamily="18" charset="0"/>
              </a:rPr>
              <a:t>Svetska</a:t>
            </a:r>
            <a:r>
              <a:rPr lang="en-US" sz="2000" dirty="0">
                <a:solidFill>
                  <a:schemeClr val="tx2"/>
                </a:solidFill>
                <a:effectLst>
                  <a:outerShdw blurRad="38100" dist="38100" dir="2700000" algn="tl">
                    <a:srgbClr val="C0C0C0"/>
                  </a:outerShdw>
                </a:effectLst>
                <a:latin typeface="Times New Roman" pitchFamily="18" charset="0"/>
              </a:rPr>
              <a:t>, </a:t>
            </a:r>
            <a:r>
              <a:rPr lang="en-US" sz="2000" dirty="0" err="1">
                <a:solidFill>
                  <a:schemeClr val="tx2"/>
                </a:solidFill>
                <a:effectLst>
                  <a:outerShdw blurRad="38100" dist="38100" dir="2700000" algn="tl">
                    <a:srgbClr val="C0C0C0"/>
                  </a:outerShdw>
                </a:effectLst>
                <a:latin typeface="Times New Roman" pitchFamily="18" charset="0"/>
              </a:rPr>
              <a:t>Latombe</a:t>
            </a:r>
            <a:r>
              <a:rPr lang="en-US" sz="2000" dirty="0">
                <a:solidFill>
                  <a:schemeClr val="tx2"/>
                </a:solidFill>
                <a:effectLst>
                  <a:outerShdw blurRad="38100" dist="38100" dir="2700000" algn="tl">
                    <a:srgbClr val="C0C0C0"/>
                  </a:outerShdw>
                </a:effectLst>
                <a:latin typeface="Times New Roman" pitchFamily="18" charset="0"/>
              </a:rPr>
              <a:t>, </a:t>
            </a:r>
            <a:r>
              <a:rPr lang="en-US" sz="2000" dirty="0" err="1">
                <a:solidFill>
                  <a:schemeClr val="tx2"/>
                </a:solidFill>
                <a:effectLst>
                  <a:outerShdw blurRad="38100" dist="38100" dir="2700000" algn="tl">
                    <a:srgbClr val="C0C0C0"/>
                  </a:outerShdw>
                </a:effectLst>
                <a:latin typeface="Times New Roman" pitchFamily="18" charset="0"/>
              </a:rPr>
              <a:t>Overmars</a:t>
            </a:r>
            <a:r>
              <a:rPr lang="en-US" sz="2000" dirty="0">
                <a:solidFill>
                  <a:schemeClr val="tx2"/>
                </a:solidFill>
                <a:effectLst>
                  <a:outerShdw blurRad="38100" dist="38100" dir="2700000" algn="tl">
                    <a:srgbClr val="C0C0C0"/>
                  </a:outerShdw>
                </a:effectLst>
                <a:latin typeface="Times New Roman" pitchFamily="18" charset="0"/>
              </a:rPr>
              <a:t>, 95]</a:t>
            </a:r>
          </a:p>
        </p:txBody>
      </p:sp>
      <p:sp>
        <p:nvSpPr>
          <p:cNvPr id="87" name="Espace réservé de la date 86"/>
          <p:cNvSpPr>
            <a:spLocks noGrp="1"/>
          </p:cNvSpPr>
          <p:nvPr>
            <p:ph type="dt" sz="half" idx="10"/>
          </p:nvPr>
        </p:nvSpPr>
        <p:spPr/>
        <p:txBody>
          <a:bodyPr/>
          <a:lstStyle/>
          <a:p>
            <a:r>
              <a:rPr lang="fr-CA" smtClean="0"/>
              <a:t>IFT615 - Été 2011</a:t>
            </a:r>
            <a:endParaRPr lang="fr-CA"/>
          </a:p>
        </p:txBody>
      </p:sp>
      <p:sp>
        <p:nvSpPr>
          <p:cNvPr id="88" name="Espace réservé du numéro de diapositive 87"/>
          <p:cNvSpPr>
            <a:spLocks noGrp="1"/>
          </p:cNvSpPr>
          <p:nvPr>
            <p:ph type="sldNum" sz="quarter" idx="12"/>
          </p:nvPr>
        </p:nvSpPr>
        <p:spPr/>
        <p:txBody>
          <a:bodyPr/>
          <a:lstStyle/>
          <a:p>
            <a:fld id="{6955B7EA-E0F1-9E45-AF6A-7A9BD82D9F1F}" type="slidenum">
              <a:rPr lang="fr-CA" smtClean="0"/>
              <a:pPr/>
              <a:t>53</a:t>
            </a:fld>
            <a:endParaRPr lang="fr-CA"/>
          </a:p>
        </p:txBody>
      </p:sp>
      <p:sp>
        <p:nvSpPr>
          <p:cNvPr id="89" name="Espace réservé du pied de page 88"/>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73" name="Rectangle 2"/>
          <p:cNvSpPr>
            <a:spLocks noGrp="1" noChangeArrowheads="1"/>
          </p:cNvSpPr>
          <p:nvPr>
            <p:ph type="title"/>
          </p:nvPr>
        </p:nvSpPr>
        <p:spPr>
          <a:xfrm>
            <a:off x="152400" y="339725"/>
            <a:ext cx="8839200" cy="1089025"/>
          </a:xfrm>
        </p:spPr>
        <p:txBody>
          <a:bodyPr>
            <a:normAutofit fontScale="90000"/>
          </a:bodyPr>
          <a:lstStyle/>
          <a:p>
            <a:r>
              <a:rPr lang="en-CA"/>
              <a:t/>
            </a:r>
            <a:br>
              <a:rPr lang="en-CA"/>
            </a:br>
            <a:r>
              <a:rPr lang="en-CA"/>
              <a:t/>
            </a:r>
            <a:br>
              <a:rPr lang="en-CA"/>
            </a:br>
            <a:r>
              <a:rPr lang="en-CA"/>
              <a:t>Rapidly Exploring Dense Tree (RDT)</a:t>
            </a:r>
            <a:br>
              <a:rPr lang="en-CA"/>
            </a:br>
            <a:endParaRPr lang="en-US"/>
          </a:p>
        </p:txBody>
      </p:sp>
      <p:sp>
        <p:nvSpPr>
          <p:cNvPr id="109574" name="Rectangle 3"/>
          <p:cNvSpPr>
            <a:spLocks noGrp="1" noChangeArrowheads="1"/>
          </p:cNvSpPr>
          <p:nvPr>
            <p:ph type="body" idx="1"/>
          </p:nvPr>
        </p:nvSpPr>
        <p:spPr>
          <a:xfrm>
            <a:off x="419100" y="1362075"/>
            <a:ext cx="8229600" cy="752475"/>
          </a:xfrm>
        </p:spPr>
        <p:txBody>
          <a:bodyPr/>
          <a:lstStyle/>
          <a:p>
            <a:pPr>
              <a:buFont typeface="Webdings" charset="2"/>
              <a:buNone/>
            </a:pPr>
            <a:r>
              <a:rPr lang="en-US" sz="1800"/>
              <a:t>[</a:t>
            </a:r>
            <a:r>
              <a:rPr lang="en-US" sz="1800">
                <a:solidFill>
                  <a:srgbClr val="000099"/>
                </a:solidFill>
              </a:rPr>
              <a:t>Steven</a:t>
            </a:r>
            <a:r>
              <a:rPr lang="en-US" sz="1800"/>
              <a:t> </a:t>
            </a:r>
            <a:r>
              <a:rPr lang="en-US" sz="1800">
                <a:solidFill>
                  <a:srgbClr val="000099"/>
                </a:solidFill>
              </a:rPr>
              <a:t>LaValle. </a:t>
            </a:r>
            <a:r>
              <a:rPr lang="en-US" sz="1800" i="1">
                <a:solidFill>
                  <a:srgbClr val="000099"/>
                </a:solidFill>
              </a:rPr>
              <a:t>Planning Algorithms</a:t>
            </a:r>
            <a:r>
              <a:rPr lang="en-US" sz="1800"/>
              <a:t>]</a:t>
            </a:r>
          </a:p>
          <a:p>
            <a:r>
              <a:rPr lang="en-US" sz="1800"/>
              <a:t>RRT (rapidly exploring random tree):  cas particulier de RDT.</a:t>
            </a:r>
          </a:p>
        </p:txBody>
      </p:sp>
      <p:pic>
        <p:nvPicPr>
          <p:cNvPr id="109575" name="Picture 2"/>
          <p:cNvPicPr>
            <a:picLocks noChangeAspect="1" noChangeArrowheads="1"/>
          </p:cNvPicPr>
          <p:nvPr/>
        </p:nvPicPr>
        <p:blipFill>
          <a:blip r:embed="rId2"/>
          <a:srcRect/>
          <a:stretch>
            <a:fillRect/>
          </a:stretch>
        </p:blipFill>
        <p:spPr bwMode="auto">
          <a:xfrm>
            <a:off x="338138" y="2447925"/>
            <a:ext cx="5461000" cy="2654300"/>
          </a:xfrm>
          <a:prstGeom prst="rect">
            <a:avLst/>
          </a:prstGeom>
          <a:noFill/>
          <a:ln w="9525">
            <a:noFill/>
            <a:miter lim="800000"/>
            <a:headEnd/>
            <a:tailEnd/>
          </a:ln>
        </p:spPr>
      </p:pic>
      <p:pic>
        <p:nvPicPr>
          <p:cNvPr id="109576" name="Picture 8" descr="RRT-treemovie_small.gif"/>
          <p:cNvPicPr>
            <a:picLocks noChangeAspect="1"/>
          </p:cNvPicPr>
          <p:nvPr/>
        </p:nvPicPr>
        <p:blipFill>
          <a:blip r:embed="rId3"/>
          <a:srcRect/>
          <a:stretch>
            <a:fillRect/>
          </a:stretch>
        </p:blipFill>
        <p:spPr bwMode="auto">
          <a:xfrm>
            <a:off x="6211888" y="2574925"/>
            <a:ext cx="2336800" cy="2336800"/>
          </a:xfrm>
          <a:prstGeom prst="rect">
            <a:avLst/>
          </a:prstGeom>
          <a:noFill/>
          <a:ln w="9525">
            <a:noFill/>
            <a:miter lim="800000"/>
            <a:headEnd/>
            <a:tailEnd/>
          </a:ln>
        </p:spPr>
      </p:pic>
      <p:sp>
        <p:nvSpPr>
          <p:cNvPr id="9" name="Espace réservé de la date 8"/>
          <p:cNvSpPr>
            <a:spLocks noGrp="1"/>
          </p:cNvSpPr>
          <p:nvPr>
            <p:ph type="dt" sz="half" idx="10"/>
          </p:nvPr>
        </p:nvSpPr>
        <p:spPr/>
        <p:txBody>
          <a:bodyPr/>
          <a:lstStyle/>
          <a:p>
            <a:r>
              <a:rPr lang="fr-CA" smtClean="0"/>
              <a:t>IFT615 - Été 2011</a:t>
            </a:r>
            <a:endParaRPr lang="fr-CA"/>
          </a:p>
        </p:txBody>
      </p:sp>
      <p:sp>
        <p:nvSpPr>
          <p:cNvPr id="10" name="Espace réservé du numéro de diapositive 9"/>
          <p:cNvSpPr>
            <a:spLocks noGrp="1"/>
          </p:cNvSpPr>
          <p:nvPr>
            <p:ph type="sldNum" sz="quarter" idx="12"/>
          </p:nvPr>
        </p:nvSpPr>
        <p:spPr/>
        <p:txBody>
          <a:bodyPr/>
          <a:lstStyle/>
          <a:p>
            <a:fld id="{6955B7EA-E0F1-9E45-AF6A-7A9BD82D9F1F}" type="slidenum">
              <a:rPr lang="fr-CA" smtClean="0"/>
              <a:pPr/>
              <a:t>54</a:t>
            </a:fld>
            <a:endParaRPr lang="fr-CA"/>
          </a:p>
        </p:txBody>
      </p:sp>
      <p:sp>
        <p:nvSpPr>
          <p:cNvPr id="11" name="Espace réservé du pied de page 10"/>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9058" name="Rectangle 2"/>
          <p:cNvSpPr>
            <a:spLocks noGrp="1" noChangeArrowheads="1"/>
          </p:cNvSpPr>
          <p:nvPr>
            <p:ph type="title"/>
          </p:nvPr>
        </p:nvSpPr>
        <p:spPr>
          <a:xfrm>
            <a:off x="209550" y="498475"/>
            <a:ext cx="8683625" cy="561975"/>
          </a:xfrm>
        </p:spPr>
        <p:txBody>
          <a:bodyPr>
            <a:normAutofit fontScale="90000"/>
          </a:bodyPr>
          <a:lstStyle/>
          <a:p>
            <a:pPr>
              <a:defRPr/>
            </a:pPr>
            <a:r>
              <a:rPr lang="fr-CA" dirty="0" smtClean="0">
                <a:effectLst>
                  <a:outerShdw blurRad="38100" dist="38100" dir="2700000" algn="tl">
                    <a:srgbClr val="C0C0C0"/>
                  </a:outerShdw>
                </a:effectLst>
                <a:ea typeface="+mj-ea"/>
                <a:cs typeface="+mj-cs"/>
              </a:rPr>
              <a:t>Outils de planification de trajectoires</a:t>
            </a:r>
            <a:br>
              <a:rPr lang="fr-CA" dirty="0" smtClean="0">
                <a:effectLst>
                  <a:outerShdw blurRad="38100" dist="38100" dir="2700000" algn="tl">
                    <a:srgbClr val="C0C0C0"/>
                  </a:outerShdw>
                </a:effectLst>
                <a:ea typeface="+mj-ea"/>
                <a:cs typeface="+mj-cs"/>
              </a:rPr>
            </a:br>
            <a:r>
              <a:rPr lang="fr-CA" dirty="0" smtClean="0">
                <a:effectLst>
                  <a:outerShdw blurRad="38100" dist="38100" dir="2700000" algn="tl">
                    <a:srgbClr val="C0C0C0"/>
                  </a:outerShdw>
                </a:effectLst>
                <a:ea typeface="+mj-ea"/>
                <a:cs typeface="+mj-cs"/>
              </a:rPr>
              <a:t>et simulateurs robotiques</a:t>
            </a:r>
          </a:p>
        </p:txBody>
      </p:sp>
      <p:sp>
        <p:nvSpPr>
          <p:cNvPr id="110598" name="Rectangle 3"/>
          <p:cNvSpPr>
            <a:spLocks noChangeArrowheads="1"/>
          </p:cNvSpPr>
          <p:nvPr/>
        </p:nvSpPr>
        <p:spPr bwMode="auto">
          <a:xfrm>
            <a:off x="600075" y="1066800"/>
            <a:ext cx="7962900" cy="4933950"/>
          </a:xfrm>
          <a:prstGeom prst="rect">
            <a:avLst/>
          </a:prstGeom>
          <a:noFill/>
          <a:ln w="9525">
            <a:noFill/>
            <a:miter lim="800000"/>
            <a:headEnd/>
            <a:tailEnd/>
          </a:ln>
        </p:spPr>
        <p:txBody>
          <a:bodyPr>
            <a:prstTxWarp prst="textNoShape">
              <a:avLst/>
            </a:prstTxWarp>
          </a:bodyPr>
          <a:lstStyle/>
          <a:p>
            <a:pPr marL="342900" indent="-342900">
              <a:lnSpc>
                <a:spcPct val="130000"/>
              </a:lnSpc>
              <a:spcBef>
                <a:spcPct val="20000"/>
              </a:spcBef>
              <a:buClr>
                <a:srgbClr val="0033CC"/>
              </a:buClr>
              <a:buSzPct val="85000"/>
              <a:buFont typeface="Monotype Sorts" charset="2"/>
              <a:buChar char="l"/>
            </a:pPr>
            <a:r>
              <a:rPr lang="fr-CA" altLang="ko-KR">
                <a:solidFill>
                  <a:srgbClr val="000066"/>
                </a:solidFill>
                <a:latin typeface="Times New Roman" charset="0"/>
                <a:ea typeface="굴림" charset="-127"/>
                <a:cs typeface="굴림" charset="-127"/>
              </a:rPr>
              <a:t>OOPSMP (Object-Oriented  Programming System for Motion Planning)</a:t>
            </a:r>
          </a:p>
          <a:p>
            <a:pPr marL="800100" lvl="1" indent="-342900">
              <a:lnSpc>
                <a:spcPct val="130000"/>
              </a:lnSpc>
              <a:spcBef>
                <a:spcPct val="20000"/>
              </a:spcBef>
              <a:buClr>
                <a:srgbClr val="0033CC"/>
              </a:buClr>
              <a:buSzPct val="85000"/>
              <a:buFont typeface="Monotype Sorts" charset="2"/>
              <a:buChar char="l"/>
            </a:pPr>
            <a:r>
              <a:rPr lang="fr-CA" altLang="ko-KR">
                <a:solidFill>
                  <a:srgbClr val="000066"/>
                </a:solidFill>
                <a:latin typeface="Times New Roman" charset="0"/>
                <a:ea typeface="굴림" charset="-127"/>
                <a:cs typeface="굴림" charset="-127"/>
                <a:hlinkClick r:id="rId3"/>
              </a:rPr>
              <a:t>http://www.kavrakilab.org/OOPSMP/index.html</a:t>
            </a:r>
            <a:r>
              <a:rPr lang="fr-CA" altLang="ko-KR">
                <a:solidFill>
                  <a:srgbClr val="000066"/>
                </a:solidFill>
                <a:latin typeface="Times New Roman" charset="0"/>
                <a:ea typeface="굴림" charset="-127"/>
                <a:cs typeface="굴림" charset="-127"/>
              </a:rPr>
              <a:t> </a:t>
            </a:r>
          </a:p>
          <a:p>
            <a:pPr marL="800100" lvl="1" indent="-342900">
              <a:lnSpc>
                <a:spcPct val="130000"/>
              </a:lnSpc>
              <a:spcBef>
                <a:spcPct val="20000"/>
              </a:spcBef>
              <a:buClr>
                <a:srgbClr val="0033CC"/>
              </a:buClr>
              <a:buSzPct val="85000"/>
              <a:buFont typeface="Monotype Sorts" charset="2"/>
              <a:buChar char="l"/>
            </a:pPr>
            <a:r>
              <a:rPr lang="fr-CA" altLang="ko-KR">
                <a:solidFill>
                  <a:srgbClr val="000066"/>
                </a:solidFill>
                <a:latin typeface="Times New Roman" charset="0"/>
                <a:ea typeface="굴림" charset="-127"/>
                <a:cs typeface="굴림" charset="-127"/>
              </a:rPr>
              <a:t>Tutoriel: </a:t>
            </a:r>
            <a:r>
              <a:rPr lang="fr-CA" altLang="ko-KR">
                <a:solidFill>
                  <a:srgbClr val="000066"/>
                </a:solidFill>
                <a:latin typeface="Times New Roman" charset="0"/>
                <a:ea typeface="굴림" charset="-127"/>
                <a:cs typeface="굴림" charset="-127"/>
                <a:hlinkClick r:id="rId4"/>
              </a:rPr>
              <a:t>http://kavrakilab.org/OOPSMPtutorial</a:t>
            </a:r>
            <a:r>
              <a:rPr lang="fr-CA" altLang="ko-KR">
                <a:solidFill>
                  <a:srgbClr val="000066"/>
                </a:solidFill>
                <a:latin typeface="Times New Roman" charset="0"/>
                <a:ea typeface="굴림" charset="-127"/>
                <a:cs typeface="굴림" charset="-127"/>
              </a:rPr>
              <a:t> </a:t>
            </a:r>
          </a:p>
          <a:p>
            <a:pPr marL="342900" indent="-342900">
              <a:lnSpc>
                <a:spcPct val="130000"/>
              </a:lnSpc>
              <a:spcBef>
                <a:spcPct val="20000"/>
              </a:spcBef>
              <a:buClr>
                <a:srgbClr val="0033CC"/>
              </a:buClr>
              <a:buSzPct val="85000"/>
              <a:buFont typeface="Monotype Sorts" charset="2"/>
              <a:buChar char="l"/>
            </a:pPr>
            <a:r>
              <a:rPr lang="fr-CA" altLang="ko-KR">
                <a:solidFill>
                  <a:srgbClr val="000066"/>
                </a:solidFill>
                <a:latin typeface="Times New Roman" charset="0"/>
                <a:ea typeface="굴림" charset="-127"/>
                <a:cs typeface="굴림" charset="-127"/>
              </a:rPr>
              <a:t>MPK (Motion Planning Kit)</a:t>
            </a:r>
          </a:p>
          <a:p>
            <a:pPr marL="800100" lvl="1" indent="-342900">
              <a:lnSpc>
                <a:spcPct val="130000"/>
              </a:lnSpc>
              <a:spcBef>
                <a:spcPct val="20000"/>
              </a:spcBef>
              <a:buClr>
                <a:srgbClr val="0033CC"/>
              </a:buClr>
              <a:buSzPct val="85000"/>
              <a:buFont typeface="Monotype Sorts" charset="2"/>
              <a:buChar char="l"/>
            </a:pPr>
            <a:r>
              <a:rPr lang="en-US">
                <a:latin typeface="Times New Roman" charset="0"/>
                <a:hlinkClick r:id="rId5"/>
              </a:rPr>
              <a:t>http://robotics.stanford.edu/~mitul/mpk</a:t>
            </a:r>
            <a:r>
              <a:rPr lang="en-US">
                <a:latin typeface="Times New Roman" charset="0"/>
              </a:rPr>
              <a:t> </a:t>
            </a:r>
            <a:endParaRPr lang="fr-CA" altLang="ko-KR">
              <a:solidFill>
                <a:srgbClr val="000066"/>
              </a:solidFill>
              <a:latin typeface="Times New Roman" charset="0"/>
              <a:ea typeface="굴림" charset="-127"/>
              <a:cs typeface="굴림" charset="-127"/>
            </a:endParaRPr>
          </a:p>
          <a:p>
            <a:pPr marL="342900" indent="-342900">
              <a:lnSpc>
                <a:spcPct val="130000"/>
              </a:lnSpc>
              <a:spcBef>
                <a:spcPct val="20000"/>
              </a:spcBef>
              <a:buClr>
                <a:srgbClr val="0033CC"/>
              </a:buClr>
              <a:buSzPct val="85000"/>
              <a:buFont typeface="Monotype Sorts" charset="2"/>
              <a:buChar char="l"/>
            </a:pPr>
            <a:r>
              <a:rPr lang="fr-CA" altLang="ko-KR">
                <a:solidFill>
                  <a:srgbClr val="000066"/>
                </a:solidFill>
                <a:latin typeface="Times New Roman" charset="0"/>
                <a:ea typeface="굴림" charset="-127"/>
                <a:cs typeface="굴림" charset="-127"/>
              </a:rPr>
              <a:t>Roman Tutor</a:t>
            </a:r>
          </a:p>
          <a:p>
            <a:pPr marL="800100" lvl="1" indent="-342900">
              <a:lnSpc>
                <a:spcPct val="130000"/>
              </a:lnSpc>
              <a:spcBef>
                <a:spcPct val="20000"/>
              </a:spcBef>
              <a:buClr>
                <a:srgbClr val="0033CC"/>
              </a:buClr>
              <a:buSzPct val="85000"/>
              <a:buFont typeface="Monotype Sorts" charset="2"/>
              <a:buChar char="l"/>
            </a:pPr>
            <a:r>
              <a:rPr lang="fr-CA" altLang="ko-KR">
                <a:solidFill>
                  <a:srgbClr val="000066"/>
                </a:solidFill>
                <a:latin typeface="Times New Roman" charset="0"/>
                <a:ea typeface="굴림" charset="-127"/>
                <a:cs typeface="굴림" charset="-127"/>
              </a:rPr>
              <a:t>Basé sur MPK.</a:t>
            </a:r>
          </a:p>
          <a:p>
            <a:pPr marL="800100" lvl="1" indent="-342900">
              <a:lnSpc>
                <a:spcPct val="130000"/>
              </a:lnSpc>
              <a:spcBef>
                <a:spcPct val="20000"/>
              </a:spcBef>
              <a:buClr>
                <a:srgbClr val="0033CC"/>
              </a:buClr>
              <a:buSzPct val="85000"/>
              <a:buFont typeface="Monotype Sorts" charset="2"/>
              <a:buChar char="l"/>
            </a:pPr>
            <a:r>
              <a:rPr lang="fr-CA" altLang="ko-KR">
                <a:solidFill>
                  <a:srgbClr val="000066"/>
                </a:solidFill>
                <a:latin typeface="Times New Roman" charset="0"/>
                <a:ea typeface="굴림" charset="-127"/>
                <a:cs typeface="굴림" charset="-127"/>
              </a:rPr>
              <a:t>Contacter  </a:t>
            </a:r>
            <a:r>
              <a:rPr lang="fr-CA" altLang="ko-KR">
                <a:solidFill>
                  <a:srgbClr val="000066"/>
                </a:solidFill>
                <a:latin typeface="Times New Roman" charset="0"/>
                <a:ea typeface="굴림" charset="-127"/>
                <a:cs typeface="굴림" charset="-127"/>
                <a:hlinkClick r:id="rId6"/>
              </a:rPr>
              <a:t>http://planiart.usherbrooke.ca/~khaled/</a:t>
            </a:r>
            <a:r>
              <a:rPr lang="fr-CA" altLang="ko-KR">
                <a:solidFill>
                  <a:srgbClr val="000066"/>
                </a:solidFill>
                <a:latin typeface="Times New Roman" charset="0"/>
                <a:ea typeface="굴림" charset="-127"/>
                <a:cs typeface="굴림" charset="-127"/>
              </a:rPr>
              <a:t>  </a:t>
            </a:r>
          </a:p>
          <a:p>
            <a:pPr marL="342900" indent="-342900">
              <a:lnSpc>
                <a:spcPct val="130000"/>
              </a:lnSpc>
              <a:spcBef>
                <a:spcPct val="20000"/>
              </a:spcBef>
              <a:buClr>
                <a:srgbClr val="0033CC"/>
              </a:buClr>
              <a:buSzPct val="85000"/>
              <a:buFont typeface="Monotype Sorts" charset="2"/>
              <a:buChar char="l"/>
            </a:pPr>
            <a:r>
              <a:rPr lang="fr-CA" altLang="ko-KR">
                <a:solidFill>
                  <a:srgbClr val="000066"/>
                </a:solidFill>
                <a:latin typeface="Times New Roman" charset="0"/>
                <a:ea typeface="굴림" charset="-127"/>
                <a:cs typeface="굴림" charset="-127"/>
              </a:rPr>
              <a:t>Player, Stage, Gazebo</a:t>
            </a:r>
          </a:p>
          <a:p>
            <a:pPr marL="800100" lvl="1" indent="-342900">
              <a:lnSpc>
                <a:spcPct val="130000"/>
              </a:lnSpc>
              <a:spcBef>
                <a:spcPct val="20000"/>
              </a:spcBef>
              <a:buClr>
                <a:srgbClr val="0033CC"/>
              </a:buClr>
              <a:buSzPct val="85000"/>
              <a:buFont typeface="Monotype Sorts" charset="2"/>
              <a:buChar char="l"/>
            </a:pPr>
            <a:r>
              <a:rPr lang="fr-CA" altLang="ko-KR">
                <a:solidFill>
                  <a:srgbClr val="000066"/>
                </a:solidFill>
                <a:latin typeface="Times New Roman" charset="0"/>
                <a:ea typeface="굴림" charset="-127"/>
                <a:cs typeface="굴림" charset="-127"/>
                <a:hlinkClick r:id="rId7"/>
              </a:rPr>
              <a:t>http://playerstage.sourceforge.net/index.php?src=gazebo</a:t>
            </a:r>
            <a:endParaRPr lang="fr-CA" altLang="ko-KR">
              <a:solidFill>
                <a:srgbClr val="000066"/>
              </a:solidFill>
              <a:latin typeface="Times New Roman" charset="0"/>
              <a:ea typeface="굴림" charset="-127"/>
              <a:cs typeface="굴림" charset="-127"/>
            </a:endParaRPr>
          </a:p>
          <a:p>
            <a:pPr marL="800100" lvl="1" indent="-342900">
              <a:lnSpc>
                <a:spcPct val="130000"/>
              </a:lnSpc>
              <a:spcBef>
                <a:spcPct val="20000"/>
              </a:spcBef>
              <a:buClr>
                <a:srgbClr val="0033CC"/>
              </a:buClr>
              <a:buSzPct val="85000"/>
              <a:buFont typeface="Monotype Sorts" charset="2"/>
              <a:buChar char="l"/>
            </a:pPr>
            <a:r>
              <a:rPr lang="fr-CA" altLang="ko-KR">
                <a:solidFill>
                  <a:srgbClr val="000066"/>
                </a:solidFill>
                <a:latin typeface="Times New Roman" charset="0"/>
                <a:ea typeface="굴림" charset="-127"/>
                <a:cs typeface="굴림" charset="-127"/>
              </a:rPr>
              <a:t>Simulateurs de robot mobiles.</a:t>
            </a:r>
          </a:p>
          <a:p>
            <a:pPr marL="342900" indent="-342900">
              <a:lnSpc>
                <a:spcPct val="130000"/>
              </a:lnSpc>
              <a:spcBef>
                <a:spcPct val="20000"/>
              </a:spcBef>
              <a:buClr>
                <a:srgbClr val="0033CC"/>
              </a:buClr>
              <a:buSzPct val="85000"/>
              <a:buFont typeface="Monotype Sorts" charset="2"/>
              <a:buChar char="l"/>
            </a:pPr>
            <a:r>
              <a:rPr lang="fr-CA" altLang="ko-KR">
                <a:solidFill>
                  <a:srgbClr val="000066"/>
                </a:solidFill>
                <a:latin typeface="Times New Roman" charset="0"/>
                <a:ea typeface="굴림" charset="-127"/>
                <a:cs typeface="굴림" charset="-127"/>
              </a:rPr>
              <a:t>Microsoft Robotics Developer Studio 2008.</a:t>
            </a:r>
          </a:p>
        </p:txBody>
      </p:sp>
      <p:sp>
        <p:nvSpPr>
          <p:cNvPr id="7" name="Espace réservé de la date 6"/>
          <p:cNvSpPr>
            <a:spLocks noGrp="1"/>
          </p:cNvSpPr>
          <p:nvPr>
            <p:ph type="dt" sz="half" idx="12"/>
          </p:nvPr>
        </p:nvSpPr>
        <p:spPr/>
        <p:txBody>
          <a:bodyPr/>
          <a:lstStyle/>
          <a:p>
            <a:pPr>
              <a:defRPr/>
            </a:pPr>
            <a:r>
              <a:rPr lang="fr-CA" smtClean="0"/>
              <a:t>IFT615 - Été 2011</a:t>
            </a:r>
            <a:endParaRPr lang="en-US"/>
          </a:p>
        </p:txBody>
      </p:sp>
      <p:sp>
        <p:nvSpPr>
          <p:cNvPr id="8" name="Espace réservé du numéro de diapositive 7"/>
          <p:cNvSpPr>
            <a:spLocks noGrp="1"/>
          </p:cNvSpPr>
          <p:nvPr>
            <p:ph type="sldNum" sz="quarter" idx="11"/>
          </p:nvPr>
        </p:nvSpPr>
        <p:spPr/>
        <p:txBody>
          <a:bodyPr/>
          <a:lstStyle/>
          <a:p>
            <a:pPr>
              <a:defRPr/>
            </a:pPr>
            <a:fld id="{3E43EC90-3A8D-D944-9AA6-097477553313}" type="slidenum">
              <a:rPr lang="en-US" smtClean="0"/>
              <a:pPr>
                <a:defRPr/>
              </a:pPr>
              <a:t>55</a:t>
            </a:fld>
            <a:endParaRPr lang="en-US"/>
          </a:p>
        </p:txBody>
      </p:sp>
      <p:sp>
        <p:nvSpPr>
          <p:cNvPr id="9" name="Espace réservé du pied de page 8"/>
          <p:cNvSpPr>
            <a:spLocks noGrp="1"/>
          </p:cNvSpPr>
          <p:nvPr>
            <p:ph type="ftr" sz="quarter" idx="10"/>
          </p:nvPr>
        </p:nvSpPr>
        <p:spPr/>
        <p:txBody>
          <a:bodyPr/>
          <a:lstStyle/>
          <a:p>
            <a:pPr>
              <a:defRPr/>
            </a:pPr>
            <a:r>
              <a:rPr lang="fr-FR" smtClean="0"/>
              <a:t>© Éric Beaudry et Froduald Kabanza</a:t>
            </a:r>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9058" name="Rectangle 2"/>
          <p:cNvSpPr>
            <a:spLocks noGrp="1" noChangeArrowheads="1"/>
          </p:cNvSpPr>
          <p:nvPr>
            <p:ph type="title"/>
          </p:nvPr>
        </p:nvSpPr>
        <p:spPr>
          <a:xfrm>
            <a:off x="227013" y="282575"/>
            <a:ext cx="8683625" cy="561975"/>
          </a:xfrm>
        </p:spPr>
        <p:txBody>
          <a:bodyPr>
            <a:normAutofit fontScale="90000"/>
          </a:bodyPr>
          <a:lstStyle/>
          <a:p>
            <a:pPr>
              <a:defRPr/>
            </a:pPr>
            <a:r>
              <a:rPr lang="fr-CA">
                <a:effectLst>
                  <a:outerShdw blurRad="38100" dist="38100" dir="2700000" algn="tl">
                    <a:srgbClr val="DDDDDD"/>
                  </a:outerShdw>
                </a:effectLst>
                <a:ea typeface="+mj-ea"/>
                <a:cs typeface="+mj-cs"/>
              </a:rPr>
              <a:t>Exemple simple tirés de OOPSMP </a:t>
            </a:r>
          </a:p>
        </p:txBody>
      </p:sp>
      <p:pic>
        <p:nvPicPr>
          <p:cNvPr id="112646" name="Picture 6">
            <a:hlinkClick r:id="" action="ppaction://media"/>
          </p:cNvPr>
          <p:cNvPicPr/>
          <p:nvPr>
            <a:videoFile r:link="rId1"/>
          </p:nvPr>
        </p:nvPicPr>
        <p:blipFill>
          <a:blip r:embed="rId4"/>
          <a:srcRect/>
          <a:stretch>
            <a:fillRect/>
          </a:stretch>
        </p:blipFill>
        <p:spPr bwMode="auto">
          <a:xfrm>
            <a:off x="1382713" y="1123950"/>
            <a:ext cx="5000625" cy="4933950"/>
          </a:xfrm>
          <a:prstGeom prst="rect">
            <a:avLst/>
          </a:prstGeom>
          <a:noFill/>
          <a:ln w="9525">
            <a:noFill/>
            <a:miter lim="800000"/>
            <a:headEnd/>
            <a:tailEnd/>
          </a:ln>
        </p:spPr>
      </p:pic>
      <p:sp>
        <p:nvSpPr>
          <p:cNvPr id="7" name="Espace réservé de la date 6"/>
          <p:cNvSpPr>
            <a:spLocks noGrp="1"/>
          </p:cNvSpPr>
          <p:nvPr>
            <p:ph type="dt" sz="half" idx="12"/>
          </p:nvPr>
        </p:nvSpPr>
        <p:spPr/>
        <p:txBody>
          <a:bodyPr/>
          <a:lstStyle/>
          <a:p>
            <a:pPr>
              <a:defRPr/>
            </a:pPr>
            <a:r>
              <a:rPr lang="fr-CA" smtClean="0"/>
              <a:t>IFT615 - Été 2011</a:t>
            </a:r>
            <a:endParaRPr lang="en-US"/>
          </a:p>
        </p:txBody>
      </p:sp>
      <p:sp>
        <p:nvSpPr>
          <p:cNvPr id="8" name="Espace réservé du numéro de diapositive 7"/>
          <p:cNvSpPr>
            <a:spLocks noGrp="1"/>
          </p:cNvSpPr>
          <p:nvPr>
            <p:ph type="sldNum" sz="quarter" idx="11"/>
          </p:nvPr>
        </p:nvSpPr>
        <p:spPr/>
        <p:txBody>
          <a:bodyPr/>
          <a:lstStyle/>
          <a:p>
            <a:pPr>
              <a:defRPr/>
            </a:pPr>
            <a:fld id="{3E43EC90-3A8D-D944-9AA6-097477553313}" type="slidenum">
              <a:rPr lang="en-US" smtClean="0"/>
              <a:pPr>
                <a:defRPr/>
              </a:pPr>
              <a:t>56</a:t>
            </a:fld>
            <a:endParaRPr lang="en-US"/>
          </a:p>
        </p:txBody>
      </p:sp>
      <p:sp>
        <p:nvSpPr>
          <p:cNvPr id="9" name="Espace réservé du pied de page 8"/>
          <p:cNvSpPr>
            <a:spLocks noGrp="1"/>
          </p:cNvSpPr>
          <p:nvPr>
            <p:ph type="ftr" sz="quarter" idx="10"/>
          </p:nvPr>
        </p:nvSpPr>
        <p:spPr/>
        <p:txBody>
          <a:bodyPr/>
          <a:lstStyle/>
          <a:p>
            <a:pPr>
              <a:defRPr/>
            </a:pPr>
            <a:r>
              <a:rPr lang="fr-FR" smtClean="0"/>
              <a:t>© Éric Beaudry et Froduald Kabanza</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841" fill="hold"/>
                                        <p:tgtEl>
                                          <p:spTgt spid="11264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12646"/>
                </p:tgtEl>
              </p:cMediaNode>
            </p:video>
            <p:seq concurrent="1" nextAc="seek">
              <p:cTn id="8" restart="whenNotActive" fill="hold" evtFilter="cancelBubble" nodeType="interactiveSeq">
                <p:stCondLst>
                  <p:cond evt="onClick" delay="0">
                    <p:tgtEl>
                      <p:spTgt spid="11264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2646"/>
                                        </p:tgtEl>
                                      </p:cBhvr>
                                    </p:cmd>
                                  </p:childTnLst>
                                </p:cTn>
                              </p:par>
                            </p:childTnLst>
                          </p:cTn>
                        </p:par>
                      </p:childTnLst>
                    </p:cTn>
                  </p:par>
                </p:childTnLst>
              </p:cTn>
              <p:nextCondLst>
                <p:cond evt="onClick" delay="0">
                  <p:tgtEl>
                    <p:spTgt spid="112646"/>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9058" name="Rectangle 2"/>
          <p:cNvSpPr>
            <a:spLocks noGrp="1" noChangeArrowheads="1"/>
          </p:cNvSpPr>
          <p:nvPr>
            <p:ph type="title"/>
          </p:nvPr>
        </p:nvSpPr>
        <p:spPr>
          <a:xfrm>
            <a:off x="227013" y="282575"/>
            <a:ext cx="8683625" cy="561975"/>
          </a:xfrm>
        </p:spPr>
        <p:txBody>
          <a:bodyPr>
            <a:normAutofit fontScale="90000"/>
          </a:bodyPr>
          <a:lstStyle/>
          <a:p>
            <a:pPr>
              <a:defRPr/>
            </a:pPr>
            <a:r>
              <a:rPr lang="fr-CA">
                <a:effectLst>
                  <a:outerShdw blurRad="38100" dist="38100" dir="2700000" algn="tl">
                    <a:srgbClr val="DDDDDD"/>
                  </a:outerShdw>
                </a:effectLst>
                <a:ea typeface="+mj-ea"/>
                <a:cs typeface="+mj-cs"/>
              </a:rPr>
              <a:t>Exemple simple tirés de OOPSMP </a:t>
            </a:r>
          </a:p>
        </p:txBody>
      </p:sp>
      <p:pic>
        <p:nvPicPr>
          <p:cNvPr id="114694" name="Picture 6">
            <a:hlinkClick r:id="" action="ppaction://media"/>
          </p:cNvPr>
          <p:cNvPicPr/>
          <p:nvPr>
            <a:videoFile r:link="rId1"/>
          </p:nvPr>
        </p:nvPicPr>
        <p:blipFill>
          <a:blip r:embed="rId4"/>
          <a:srcRect/>
          <a:stretch>
            <a:fillRect/>
          </a:stretch>
        </p:blipFill>
        <p:spPr bwMode="auto">
          <a:xfrm>
            <a:off x="1806575" y="1054100"/>
            <a:ext cx="4983163" cy="4918075"/>
          </a:xfrm>
          <a:prstGeom prst="rect">
            <a:avLst/>
          </a:prstGeom>
          <a:noFill/>
          <a:ln w="9525">
            <a:noFill/>
            <a:miter lim="800000"/>
            <a:headEnd/>
            <a:tailEnd/>
          </a:ln>
        </p:spPr>
      </p:pic>
      <p:sp>
        <p:nvSpPr>
          <p:cNvPr id="7" name="Espace réservé de la date 6"/>
          <p:cNvSpPr>
            <a:spLocks noGrp="1"/>
          </p:cNvSpPr>
          <p:nvPr>
            <p:ph type="dt" sz="half" idx="12"/>
          </p:nvPr>
        </p:nvSpPr>
        <p:spPr/>
        <p:txBody>
          <a:bodyPr/>
          <a:lstStyle/>
          <a:p>
            <a:pPr>
              <a:defRPr/>
            </a:pPr>
            <a:r>
              <a:rPr lang="fr-CA" smtClean="0"/>
              <a:t>IFT615 - Été 2011</a:t>
            </a:r>
            <a:endParaRPr lang="en-US"/>
          </a:p>
        </p:txBody>
      </p:sp>
      <p:sp>
        <p:nvSpPr>
          <p:cNvPr id="8" name="Espace réservé du numéro de diapositive 7"/>
          <p:cNvSpPr>
            <a:spLocks noGrp="1"/>
          </p:cNvSpPr>
          <p:nvPr>
            <p:ph type="sldNum" sz="quarter" idx="11"/>
          </p:nvPr>
        </p:nvSpPr>
        <p:spPr/>
        <p:txBody>
          <a:bodyPr/>
          <a:lstStyle/>
          <a:p>
            <a:pPr>
              <a:defRPr/>
            </a:pPr>
            <a:fld id="{3E43EC90-3A8D-D944-9AA6-097477553313}" type="slidenum">
              <a:rPr lang="en-US" smtClean="0"/>
              <a:pPr>
                <a:defRPr/>
              </a:pPr>
              <a:t>57</a:t>
            </a:fld>
            <a:endParaRPr lang="en-US"/>
          </a:p>
        </p:txBody>
      </p:sp>
      <p:sp>
        <p:nvSpPr>
          <p:cNvPr id="9" name="Espace réservé du pied de page 8"/>
          <p:cNvSpPr>
            <a:spLocks noGrp="1"/>
          </p:cNvSpPr>
          <p:nvPr>
            <p:ph type="ftr" sz="quarter" idx="10"/>
          </p:nvPr>
        </p:nvSpPr>
        <p:spPr/>
        <p:txBody>
          <a:bodyPr/>
          <a:lstStyle/>
          <a:p>
            <a:pPr>
              <a:defRPr/>
            </a:pPr>
            <a:r>
              <a:rPr lang="fr-FR" smtClean="0"/>
              <a:t>© Éric Beaudry et Froduald Kabanza</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041" fill="hold"/>
                                        <p:tgtEl>
                                          <p:spTgt spid="11469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14694"/>
                </p:tgtEl>
              </p:cMediaNode>
            </p:video>
            <p:seq concurrent="1" nextAc="seek">
              <p:cTn id="8" restart="whenNotActive" fill="hold" evtFilter="cancelBubble" nodeType="interactiveSeq">
                <p:stCondLst>
                  <p:cond evt="onClick" delay="0">
                    <p:tgtEl>
                      <p:spTgt spid="11469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4694"/>
                                        </p:tgtEl>
                                      </p:cBhvr>
                                    </p:cmd>
                                  </p:childTnLst>
                                </p:cTn>
                              </p:par>
                            </p:childTnLst>
                          </p:cTn>
                        </p:par>
                      </p:childTnLst>
                    </p:cTn>
                  </p:par>
                </p:childTnLst>
              </p:cTn>
              <p:nextCondLst>
                <p:cond evt="onClick" delay="0">
                  <p:tgtEl>
                    <p:spTgt spid="114694"/>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CA" dirty="0" smtClean="0"/>
              <a:t>Exercice</a:t>
            </a:r>
            <a:endParaRPr lang="fr-CA" dirty="0"/>
          </a:p>
        </p:txBody>
      </p:sp>
      <p:sp>
        <p:nvSpPr>
          <p:cNvPr id="9" name="Espace réservé du texte 8"/>
          <p:cNvSpPr>
            <a:spLocks noGrp="1"/>
          </p:cNvSpPr>
          <p:nvPr>
            <p:ph type="body" idx="1"/>
          </p:nvPr>
        </p:nvSpPr>
        <p:spPr/>
        <p:txBody>
          <a:bodyPr/>
          <a:lstStyle/>
          <a:p>
            <a:r>
              <a:rPr lang="fr-CA" dirty="0" smtClean="0"/>
              <a:t>Travail pratique 0 – Application de la recherche heuristique</a:t>
            </a:r>
            <a:endParaRPr lang="fr-CA" dirty="0"/>
          </a:p>
        </p:txBody>
      </p:sp>
      <p:sp>
        <p:nvSpPr>
          <p:cNvPr id="7" name="Espace réservé de la date 6"/>
          <p:cNvSpPr>
            <a:spLocks noGrp="1"/>
          </p:cNvSpPr>
          <p:nvPr>
            <p:ph type="dt" sz="half" idx="10"/>
          </p:nvPr>
        </p:nvSpPr>
        <p:spPr/>
        <p:txBody>
          <a:bodyPr/>
          <a:lstStyle/>
          <a:p>
            <a:pPr>
              <a:defRPr/>
            </a:pPr>
            <a:r>
              <a:rPr lang="fr-CA" smtClean="0"/>
              <a:t>IFT615 - Été 2011</a:t>
            </a:r>
            <a:endParaRPr lang="en-US"/>
          </a:p>
        </p:txBody>
      </p:sp>
      <p:sp>
        <p:nvSpPr>
          <p:cNvPr id="5" name="Espace réservé du pied de page 4"/>
          <p:cNvSpPr>
            <a:spLocks noGrp="1"/>
          </p:cNvSpPr>
          <p:nvPr>
            <p:ph type="ftr" sz="quarter" idx="11"/>
          </p:nvPr>
        </p:nvSpPr>
        <p:spPr/>
        <p:txBody>
          <a:bodyPr/>
          <a:lstStyle/>
          <a:p>
            <a:pPr>
              <a:defRPr/>
            </a:pPr>
            <a:r>
              <a:rPr lang="fr-FR" smtClean="0"/>
              <a:t>© Éric Beaudry et Froduald Kabanza</a:t>
            </a:r>
            <a:endParaRPr lang="en-US"/>
          </a:p>
        </p:txBody>
      </p:sp>
      <p:sp>
        <p:nvSpPr>
          <p:cNvPr id="6" name="Espace réservé du numéro de diapositive 5"/>
          <p:cNvSpPr>
            <a:spLocks noGrp="1"/>
          </p:cNvSpPr>
          <p:nvPr>
            <p:ph type="sldNum" sz="quarter" idx="12"/>
          </p:nvPr>
        </p:nvSpPr>
        <p:spPr/>
        <p:txBody>
          <a:bodyPr/>
          <a:lstStyle/>
          <a:p>
            <a:pPr>
              <a:defRPr/>
            </a:pPr>
            <a:fld id="{3E43EC90-3A8D-D944-9AA6-097477553313}"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CA" smtClean="0"/>
              <a:t>Énoncé du TP0</a:t>
            </a:r>
            <a:endParaRPr lang="fr-CA"/>
          </a:p>
        </p:txBody>
      </p:sp>
      <p:sp>
        <p:nvSpPr>
          <p:cNvPr id="8" name="Espace réservé du contenu 7"/>
          <p:cNvSpPr>
            <a:spLocks noGrp="1"/>
          </p:cNvSpPr>
          <p:nvPr>
            <p:ph idx="1"/>
          </p:nvPr>
        </p:nvSpPr>
        <p:spPr/>
        <p:txBody>
          <a:bodyPr/>
          <a:lstStyle/>
          <a:p>
            <a:pPr>
              <a:buNone/>
            </a:pPr>
            <a:r>
              <a:rPr lang="fr-FR" dirty="0" smtClean="0">
                <a:hlinkClick r:id="rId2"/>
              </a:rPr>
              <a:t>http://planiart.usherbrooke.ca/~eric/ift615/tp0/</a:t>
            </a:r>
            <a:r>
              <a:rPr lang="fr-FR" dirty="0" smtClean="0"/>
              <a:t> </a:t>
            </a:r>
            <a:endParaRPr lang="fr-CA" dirty="0"/>
          </a:p>
        </p:txBody>
      </p:sp>
      <p:sp>
        <p:nvSpPr>
          <p:cNvPr id="4" name="Espace réservé de la date 3"/>
          <p:cNvSpPr>
            <a:spLocks noGrp="1"/>
          </p:cNvSpPr>
          <p:nvPr>
            <p:ph type="dt" sz="half" idx="10"/>
          </p:nvPr>
        </p:nvSpPr>
        <p:spPr/>
        <p:txBody>
          <a:bodyPr/>
          <a:lstStyle/>
          <a:p>
            <a:r>
              <a:rPr lang="fr-CA" smtClean="0"/>
              <a:t>IFT615 - Été 2011</a:t>
            </a:r>
            <a:endParaRPr lang="fr-CA"/>
          </a:p>
        </p:txBody>
      </p:sp>
      <p:sp>
        <p:nvSpPr>
          <p:cNvPr id="5" name="Espace réservé du pied de page 4"/>
          <p:cNvSpPr>
            <a:spLocks noGrp="1"/>
          </p:cNvSpPr>
          <p:nvPr>
            <p:ph type="ftr" sz="quarter" idx="11"/>
          </p:nvPr>
        </p:nvSpPr>
        <p:spPr/>
        <p:txBody>
          <a:bodyPr/>
          <a:lstStyle/>
          <a:p>
            <a:r>
              <a:rPr lang="fr-FR" smtClean="0"/>
              <a:t>© Éric Beaudry et Froduald Kabanza</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59</a:t>
            </a:fld>
            <a:endParaRPr lang="fr-CA"/>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Exemple : Google </a:t>
            </a:r>
            <a:r>
              <a:rPr lang="fr-CA" dirty="0" err="1" smtClean="0"/>
              <a:t>Maps</a:t>
            </a:r>
            <a:r>
              <a:rPr lang="fr-CA" dirty="0" smtClean="0"/>
              <a:t>	</a:t>
            </a:r>
            <a:endParaRPr lang="fr-CA" dirty="0"/>
          </a:p>
        </p:txBody>
      </p:sp>
      <p:pic>
        <p:nvPicPr>
          <p:cNvPr id="5" name="Image 4"/>
          <p:cNvPicPr>
            <a:picLocks noChangeAspect="1"/>
          </p:cNvPicPr>
          <p:nvPr/>
        </p:nvPicPr>
        <p:blipFill>
          <a:blip r:embed="rId2"/>
          <a:stretch>
            <a:fillRect/>
          </a:stretch>
        </p:blipFill>
        <p:spPr>
          <a:xfrm>
            <a:off x="17279" y="1235090"/>
            <a:ext cx="9112175" cy="4303149"/>
          </a:xfrm>
          <a:prstGeom prst="rect">
            <a:avLst/>
          </a:prstGeom>
        </p:spPr>
      </p:pic>
      <p:sp>
        <p:nvSpPr>
          <p:cNvPr id="6" name="Espace réservé de la date 5"/>
          <p:cNvSpPr>
            <a:spLocks noGrp="1"/>
          </p:cNvSpPr>
          <p:nvPr>
            <p:ph type="dt" sz="half" idx="10"/>
          </p:nvPr>
        </p:nvSpPr>
        <p:spPr/>
        <p:txBody>
          <a:bodyPr/>
          <a:lstStyle/>
          <a:p>
            <a:r>
              <a:rPr lang="fr-CA" smtClean="0"/>
              <a:t>IFT615 - Été 2011</a:t>
            </a:r>
            <a:endParaRPr lang="fr-CA"/>
          </a:p>
        </p:txBody>
      </p:sp>
      <p:sp>
        <p:nvSpPr>
          <p:cNvPr id="7" name="Espace réservé du numéro de diapositive 6"/>
          <p:cNvSpPr>
            <a:spLocks noGrp="1"/>
          </p:cNvSpPr>
          <p:nvPr>
            <p:ph type="sldNum" sz="quarter" idx="12"/>
          </p:nvPr>
        </p:nvSpPr>
        <p:spPr/>
        <p:txBody>
          <a:bodyPr/>
          <a:lstStyle/>
          <a:p>
            <a:fld id="{6955B7EA-E0F1-9E45-AF6A-7A9BD82D9F1F}" type="slidenum">
              <a:rPr lang="fr-CA" smtClean="0"/>
              <a:pPr/>
              <a:t>6</a:t>
            </a:fld>
            <a:endParaRPr lang="fr-CA"/>
          </a:p>
        </p:txBody>
      </p:sp>
      <p:sp>
        <p:nvSpPr>
          <p:cNvPr id="8" name="Espace réservé du pied de page 7"/>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CA" dirty="0" smtClean="0"/>
              <a:t>Exercice</a:t>
            </a:r>
            <a:endParaRPr lang="fr-CA" dirty="0"/>
          </a:p>
        </p:txBody>
      </p:sp>
      <p:sp>
        <p:nvSpPr>
          <p:cNvPr id="7" name="Espace réservé de la date 6"/>
          <p:cNvSpPr>
            <a:spLocks noGrp="1"/>
          </p:cNvSpPr>
          <p:nvPr>
            <p:ph type="dt" sz="half" idx="10"/>
          </p:nvPr>
        </p:nvSpPr>
        <p:spPr/>
        <p:txBody>
          <a:bodyPr/>
          <a:lstStyle/>
          <a:p>
            <a:pPr>
              <a:defRPr/>
            </a:pPr>
            <a:r>
              <a:rPr lang="fr-CA" smtClean="0"/>
              <a:t>IFT615 - Été 2011</a:t>
            </a:r>
            <a:endParaRPr lang="en-US"/>
          </a:p>
        </p:txBody>
      </p:sp>
      <p:sp>
        <p:nvSpPr>
          <p:cNvPr id="5" name="Espace réservé du pied de page 4"/>
          <p:cNvSpPr>
            <a:spLocks noGrp="1"/>
          </p:cNvSpPr>
          <p:nvPr>
            <p:ph type="ftr" sz="quarter" idx="11"/>
          </p:nvPr>
        </p:nvSpPr>
        <p:spPr/>
        <p:txBody>
          <a:bodyPr/>
          <a:lstStyle/>
          <a:p>
            <a:pPr>
              <a:defRPr/>
            </a:pPr>
            <a:r>
              <a:rPr lang="fr-FR" smtClean="0"/>
              <a:t>© Éric Beaudry et Froduald Kabanza</a:t>
            </a:r>
            <a:endParaRPr lang="en-US"/>
          </a:p>
        </p:txBody>
      </p:sp>
      <p:sp>
        <p:nvSpPr>
          <p:cNvPr id="6" name="Espace réservé du numéro de diapositive 5"/>
          <p:cNvSpPr>
            <a:spLocks noGrp="1"/>
          </p:cNvSpPr>
          <p:nvPr>
            <p:ph type="sldNum" sz="quarter" idx="12"/>
          </p:nvPr>
        </p:nvSpPr>
        <p:spPr/>
        <p:txBody>
          <a:bodyPr/>
          <a:lstStyle/>
          <a:p>
            <a:pPr>
              <a:defRPr/>
            </a:pPr>
            <a:fld id="{3E43EC90-3A8D-D944-9AA6-097477553313}" type="slidenum">
              <a:rPr lang="en-US" smtClean="0"/>
              <a:pPr>
                <a:defRPr/>
              </a:pPr>
              <a:t>60</a:t>
            </a:fld>
            <a:endParaRPr lang="en-US"/>
          </a:p>
        </p:txBody>
      </p:sp>
      <p:pic>
        <p:nvPicPr>
          <p:cNvPr id="10" name="Image 9" descr="recherche.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6612" y="1750158"/>
            <a:ext cx="9144001" cy="44767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smtClean="0"/>
              <a:t>Exemple : livrer des colis</a:t>
            </a:r>
            <a:endParaRPr lang="fr-CA" dirty="0"/>
          </a:p>
        </p:txBody>
      </p:sp>
      <p:sp>
        <p:nvSpPr>
          <p:cNvPr id="75" name="Rectangle 74"/>
          <p:cNvSpPr/>
          <p:nvPr/>
        </p:nvSpPr>
        <p:spPr>
          <a:xfrm>
            <a:off x="394566" y="2426552"/>
            <a:ext cx="3755251" cy="2274977"/>
          </a:xfrm>
          <a:prstGeom prst="rect">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76" name="Straight Connector 15"/>
          <p:cNvCxnSpPr/>
          <p:nvPr/>
        </p:nvCxnSpPr>
        <p:spPr>
          <a:xfrm rot="5400000">
            <a:off x="1368022" y="3284839"/>
            <a:ext cx="1716573" cy="0"/>
          </a:xfrm>
          <a:prstGeom prst="line">
            <a:avLst/>
          </a:prstGeom>
          <a:noFill/>
          <a:ln w="19050" cap="flat" cmpd="sng" algn="ctr">
            <a:solidFill>
              <a:sysClr val="windowText" lastClr="000000"/>
            </a:solidFill>
            <a:prstDash val="solid"/>
          </a:ln>
          <a:effectLst/>
        </p:spPr>
      </p:cxnSp>
      <p:cxnSp>
        <p:nvCxnSpPr>
          <p:cNvPr id="77" name="Straight Connector 6"/>
          <p:cNvCxnSpPr/>
          <p:nvPr/>
        </p:nvCxnSpPr>
        <p:spPr>
          <a:xfrm>
            <a:off x="394568" y="3516363"/>
            <a:ext cx="329253" cy="0"/>
          </a:xfrm>
          <a:prstGeom prst="line">
            <a:avLst/>
          </a:prstGeom>
          <a:noFill/>
          <a:ln w="19050" cap="flat" cmpd="sng" algn="ctr">
            <a:solidFill>
              <a:sysClr val="windowText" lastClr="000000"/>
            </a:solidFill>
            <a:prstDash val="solid"/>
          </a:ln>
          <a:effectLst/>
        </p:spPr>
      </p:cxnSp>
      <p:cxnSp>
        <p:nvCxnSpPr>
          <p:cNvPr id="78" name="Straight Connector 11"/>
          <p:cNvCxnSpPr/>
          <p:nvPr/>
        </p:nvCxnSpPr>
        <p:spPr>
          <a:xfrm>
            <a:off x="3749378" y="3516363"/>
            <a:ext cx="400441" cy="0"/>
          </a:xfrm>
          <a:prstGeom prst="line">
            <a:avLst/>
          </a:prstGeom>
          <a:noFill/>
          <a:ln w="19050" cap="flat" cmpd="sng" algn="ctr">
            <a:solidFill>
              <a:sysClr val="windowText" lastClr="000000"/>
            </a:solidFill>
            <a:prstDash val="solid"/>
          </a:ln>
          <a:effectLst/>
        </p:spPr>
      </p:cxnSp>
      <p:grpSp>
        <p:nvGrpSpPr>
          <p:cNvPr id="79" name="Group 17"/>
          <p:cNvGrpSpPr/>
          <p:nvPr/>
        </p:nvGrpSpPr>
        <p:grpSpPr>
          <a:xfrm>
            <a:off x="1148727" y="2432837"/>
            <a:ext cx="400441" cy="1089808"/>
            <a:chOff x="1855437" y="2281561"/>
            <a:chExt cx="399495" cy="1038688"/>
          </a:xfrm>
        </p:grpSpPr>
        <p:cxnSp>
          <p:nvCxnSpPr>
            <p:cNvPr id="80" name="Straight Connector 7"/>
            <p:cNvCxnSpPr/>
            <p:nvPr/>
          </p:nvCxnSpPr>
          <p:spPr>
            <a:xfrm>
              <a:off x="1855437" y="3320249"/>
              <a:ext cx="399495" cy="0"/>
            </a:xfrm>
            <a:prstGeom prst="line">
              <a:avLst/>
            </a:prstGeom>
            <a:noFill/>
            <a:ln w="19050" cap="flat" cmpd="sng" algn="ctr">
              <a:solidFill>
                <a:sysClr val="windowText" lastClr="000000"/>
              </a:solidFill>
              <a:prstDash val="solid"/>
            </a:ln>
            <a:effectLst/>
          </p:spPr>
        </p:cxnSp>
        <p:cxnSp>
          <p:nvCxnSpPr>
            <p:cNvPr id="81" name="Straight Connector 14"/>
            <p:cNvCxnSpPr/>
            <p:nvPr/>
          </p:nvCxnSpPr>
          <p:spPr>
            <a:xfrm rot="5400000">
              <a:off x="1553592" y="2796466"/>
              <a:ext cx="1029810" cy="0"/>
            </a:xfrm>
            <a:prstGeom prst="line">
              <a:avLst/>
            </a:prstGeom>
            <a:noFill/>
            <a:ln w="19050" cap="flat" cmpd="sng" algn="ctr">
              <a:solidFill>
                <a:sysClr val="windowText" lastClr="000000"/>
              </a:solidFill>
              <a:prstDash val="solid"/>
            </a:ln>
            <a:effectLst/>
          </p:spPr>
        </p:cxnSp>
      </p:grpSp>
      <p:cxnSp>
        <p:nvCxnSpPr>
          <p:cNvPr id="82" name="Straight Connector 9"/>
          <p:cNvCxnSpPr/>
          <p:nvPr/>
        </p:nvCxnSpPr>
        <p:spPr>
          <a:xfrm>
            <a:off x="2071973" y="3516363"/>
            <a:ext cx="329253" cy="0"/>
          </a:xfrm>
          <a:prstGeom prst="line">
            <a:avLst/>
          </a:prstGeom>
          <a:noFill/>
          <a:ln w="19050" cap="flat" cmpd="sng" algn="ctr">
            <a:solidFill>
              <a:sysClr val="windowText" lastClr="000000"/>
            </a:solidFill>
            <a:prstDash val="solid"/>
          </a:ln>
          <a:effectLst/>
        </p:spPr>
      </p:cxnSp>
      <p:grpSp>
        <p:nvGrpSpPr>
          <p:cNvPr id="83" name="Group 19"/>
          <p:cNvGrpSpPr/>
          <p:nvPr/>
        </p:nvGrpSpPr>
        <p:grpSpPr>
          <a:xfrm>
            <a:off x="2922921" y="2426552"/>
            <a:ext cx="400441" cy="1089808"/>
            <a:chOff x="3471177" y="2281561"/>
            <a:chExt cx="399495" cy="1038688"/>
          </a:xfrm>
        </p:grpSpPr>
        <p:cxnSp>
          <p:nvCxnSpPr>
            <p:cNvPr id="84" name="Straight Connector 10"/>
            <p:cNvCxnSpPr/>
            <p:nvPr/>
          </p:nvCxnSpPr>
          <p:spPr>
            <a:xfrm>
              <a:off x="3471177" y="3320249"/>
              <a:ext cx="399495" cy="0"/>
            </a:xfrm>
            <a:prstGeom prst="line">
              <a:avLst/>
            </a:prstGeom>
            <a:noFill/>
            <a:ln w="19050" cap="flat" cmpd="sng" algn="ctr">
              <a:solidFill>
                <a:sysClr val="windowText" lastClr="000000"/>
              </a:solidFill>
              <a:prstDash val="solid"/>
            </a:ln>
            <a:effectLst/>
          </p:spPr>
        </p:cxnSp>
        <p:cxnSp>
          <p:nvCxnSpPr>
            <p:cNvPr id="85" name="Straight Connector 16"/>
            <p:cNvCxnSpPr/>
            <p:nvPr/>
          </p:nvCxnSpPr>
          <p:spPr>
            <a:xfrm rot="5400000">
              <a:off x="3142695" y="2796466"/>
              <a:ext cx="1029810" cy="0"/>
            </a:xfrm>
            <a:prstGeom prst="line">
              <a:avLst/>
            </a:prstGeom>
            <a:noFill/>
            <a:ln w="19050" cap="flat" cmpd="sng" algn="ctr">
              <a:solidFill>
                <a:sysClr val="windowText" lastClr="000000"/>
              </a:solidFill>
              <a:prstDash val="solid"/>
            </a:ln>
            <a:effectLst/>
          </p:spPr>
        </p:cxnSp>
      </p:grpSp>
      <p:sp>
        <p:nvSpPr>
          <p:cNvPr id="86" name="TextBox 25"/>
          <p:cNvSpPr txBox="1"/>
          <p:nvPr/>
        </p:nvSpPr>
        <p:spPr>
          <a:xfrm>
            <a:off x="394568" y="2331192"/>
            <a:ext cx="462557" cy="56673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smtClean="0">
                <a:ln>
                  <a:noFill/>
                </a:ln>
                <a:solidFill>
                  <a:sysClr val="windowText" lastClr="000000"/>
                </a:solidFill>
                <a:effectLst/>
                <a:uLnTx/>
                <a:uFillTx/>
              </a:rPr>
              <a:t>r</a:t>
            </a:r>
            <a:r>
              <a:rPr kumimoji="0" lang="fr-CA" sz="1800" b="0" i="0" u="none" strike="noStrike" kern="0" cap="none" spc="0" normalizeH="0" baseline="-25000" noProof="0" dirty="0" smtClean="0">
                <a:ln>
                  <a:noFill/>
                </a:ln>
                <a:solidFill>
                  <a:sysClr val="windowText" lastClr="000000"/>
                </a:solidFill>
                <a:effectLst/>
                <a:uLnTx/>
                <a:uFillTx/>
              </a:rPr>
              <a:t>1</a:t>
            </a:r>
            <a:endParaRPr kumimoji="0" lang="fr-CA" sz="1800" b="0" i="0" u="none" strike="noStrike" kern="0" cap="none" spc="0" normalizeH="0" baseline="-25000" noProof="0" dirty="0">
              <a:ln>
                <a:noFill/>
              </a:ln>
              <a:solidFill>
                <a:sysClr val="windowText" lastClr="000000"/>
              </a:solidFill>
              <a:effectLst/>
              <a:uLnTx/>
              <a:uFillTx/>
            </a:endParaRPr>
          </a:p>
        </p:txBody>
      </p:sp>
      <p:sp>
        <p:nvSpPr>
          <p:cNvPr id="87" name="TextBox 26"/>
          <p:cNvSpPr txBox="1"/>
          <p:nvPr/>
        </p:nvSpPr>
        <p:spPr>
          <a:xfrm>
            <a:off x="1326291" y="2337477"/>
            <a:ext cx="462557" cy="56673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smtClean="0">
                <a:ln>
                  <a:noFill/>
                </a:ln>
                <a:solidFill>
                  <a:sysClr val="windowText" lastClr="000000"/>
                </a:solidFill>
                <a:effectLst/>
                <a:uLnTx/>
                <a:uFillTx/>
              </a:rPr>
              <a:t>r</a:t>
            </a:r>
            <a:r>
              <a:rPr kumimoji="0" lang="fr-CA" sz="1800" b="0" i="0" u="none" strike="noStrike" kern="0" cap="none" spc="0" normalizeH="0" baseline="-25000" noProof="0" dirty="0" smtClean="0">
                <a:ln>
                  <a:noFill/>
                </a:ln>
                <a:solidFill>
                  <a:sysClr val="windowText" lastClr="000000"/>
                </a:solidFill>
                <a:effectLst/>
                <a:uLnTx/>
                <a:uFillTx/>
              </a:rPr>
              <a:t>2</a:t>
            </a:r>
            <a:endParaRPr kumimoji="0" lang="fr-CA" sz="1800" b="0" i="0" u="none" strike="noStrike" kern="0" cap="none" spc="0" normalizeH="0" baseline="-25000" noProof="0" dirty="0">
              <a:ln>
                <a:noFill/>
              </a:ln>
              <a:solidFill>
                <a:sysClr val="windowText" lastClr="000000"/>
              </a:solidFill>
              <a:effectLst/>
              <a:uLnTx/>
              <a:uFillTx/>
            </a:endParaRPr>
          </a:p>
        </p:txBody>
      </p:sp>
      <p:sp>
        <p:nvSpPr>
          <p:cNvPr id="88" name="TextBox 27"/>
          <p:cNvSpPr txBox="1"/>
          <p:nvPr/>
        </p:nvSpPr>
        <p:spPr>
          <a:xfrm>
            <a:off x="2224356" y="2331192"/>
            <a:ext cx="462557" cy="56673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smtClean="0">
                <a:ln>
                  <a:noFill/>
                </a:ln>
                <a:solidFill>
                  <a:sysClr val="windowText" lastClr="000000"/>
                </a:solidFill>
                <a:effectLst/>
                <a:uLnTx/>
                <a:uFillTx/>
              </a:rPr>
              <a:t>r</a:t>
            </a:r>
            <a:r>
              <a:rPr kumimoji="0" lang="fr-CA" sz="1800" b="0" i="0" u="none" strike="noStrike" kern="0" cap="none" spc="0" normalizeH="0" baseline="-25000" noProof="0" dirty="0" smtClean="0">
                <a:ln>
                  <a:noFill/>
                </a:ln>
                <a:solidFill>
                  <a:sysClr val="windowText" lastClr="000000"/>
                </a:solidFill>
                <a:effectLst/>
                <a:uLnTx/>
                <a:uFillTx/>
              </a:rPr>
              <a:t>3</a:t>
            </a:r>
            <a:endParaRPr kumimoji="0" lang="fr-CA" sz="1800" b="0" i="0" u="none" strike="noStrike" kern="0" cap="none" spc="0" normalizeH="0" baseline="-25000" noProof="0" dirty="0">
              <a:ln>
                <a:noFill/>
              </a:ln>
              <a:solidFill>
                <a:sysClr val="windowText" lastClr="000000"/>
              </a:solidFill>
              <a:effectLst/>
              <a:uLnTx/>
              <a:uFillTx/>
            </a:endParaRPr>
          </a:p>
        </p:txBody>
      </p:sp>
      <p:sp>
        <p:nvSpPr>
          <p:cNvPr id="89" name="TextBox 28"/>
          <p:cNvSpPr txBox="1"/>
          <p:nvPr/>
        </p:nvSpPr>
        <p:spPr>
          <a:xfrm>
            <a:off x="3085432" y="2331192"/>
            <a:ext cx="462557" cy="56673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smtClean="0">
                <a:ln>
                  <a:noFill/>
                </a:ln>
                <a:solidFill>
                  <a:sysClr val="windowText" lastClr="000000"/>
                </a:solidFill>
                <a:effectLst/>
                <a:uLnTx/>
                <a:uFillTx/>
              </a:rPr>
              <a:t>r</a:t>
            </a:r>
            <a:r>
              <a:rPr kumimoji="0" lang="fr-CA" sz="1800" b="0" i="0" u="none" strike="noStrike" kern="0" cap="none" spc="0" normalizeH="0" baseline="-25000" noProof="0" dirty="0" smtClean="0">
                <a:ln>
                  <a:noFill/>
                </a:ln>
                <a:solidFill>
                  <a:sysClr val="windowText" lastClr="000000"/>
                </a:solidFill>
                <a:effectLst/>
                <a:uLnTx/>
                <a:uFillTx/>
              </a:rPr>
              <a:t>4</a:t>
            </a:r>
            <a:endParaRPr kumimoji="0" lang="fr-CA" sz="1800" b="0" i="0" u="none" strike="noStrike" kern="0" cap="none" spc="0" normalizeH="0" baseline="-25000" noProof="0" dirty="0">
              <a:ln>
                <a:noFill/>
              </a:ln>
              <a:solidFill>
                <a:sysClr val="windowText" lastClr="000000"/>
              </a:solidFill>
              <a:effectLst/>
              <a:uLnTx/>
              <a:uFillTx/>
            </a:endParaRPr>
          </a:p>
        </p:txBody>
      </p:sp>
      <p:sp>
        <p:nvSpPr>
          <p:cNvPr id="90" name="TextBox 29"/>
          <p:cNvSpPr txBox="1"/>
          <p:nvPr/>
        </p:nvSpPr>
        <p:spPr>
          <a:xfrm>
            <a:off x="394568" y="4015658"/>
            <a:ext cx="462557" cy="56673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smtClean="0">
                <a:ln>
                  <a:noFill/>
                </a:ln>
                <a:solidFill>
                  <a:sysClr val="windowText" lastClr="000000"/>
                </a:solidFill>
                <a:effectLst/>
                <a:uLnTx/>
                <a:uFillTx/>
              </a:rPr>
              <a:t>r</a:t>
            </a:r>
            <a:r>
              <a:rPr kumimoji="0" lang="fr-CA" sz="1800" b="0" i="0" u="none" strike="noStrike" kern="0" cap="none" spc="0" normalizeH="0" baseline="-25000" noProof="0" dirty="0" smtClean="0">
                <a:ln>
                  <a:noFill/>
                </a:ln>
                <a:solidFill>
                  <a:sysClr val="windowText" lastClr="000000"/>
                </a:solidFill>
                <a:effectLst/>
                <a:uLnTx/>
                <a:uFillTx/>
              </a:rPr>
              <a:t>5</a:t>
            </a:r>
            <a:endParaRPr kumimoji="0" lang="fr-CA" sz="1800" b="0" i="0" u="none" strike="noStrike" kern="0" cap="none" spc="0" normalizeH="0" baseline="-25000" noProof="0" dirty="0">
              <a:ln>
                <a:noFill/>
              </a:ln>
              <a:solidFill>
                <a:sysClr val="windowText" lastClr="000000"/>
              </a:solidFill>
              <a:effectLst/>
              <a:uLnTx/>
              <a:uFillTx/>
            </a:endParaRPr>
          </a:p>
        </p:txBody>
      </p:sp>
      <p:sp>
        <p:nvSpPr>
          <p:cNvPr id="91" name="TextBox 30"/>
          <p:cNvSpPr txBox="1"/>
          <p:nvPr/>
        </p:nvSpPr>
        <p:spPr>
          <a:xfrm>
            <a:off x="3562761" y="4001952"/>
            <a:ext cx="462557" cy="56673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smtClean="0">
                <a:ln>
                  <a:noFill/>
                </a:ln>
                <a:solidFill>
                  <a:sysClr val="windowText" lastClr="000000"/>
                </a:solidFill>
                <a:effectLst/>
                <a:uLnTx/>
                <a:uFillTx/>
              </a:rPr>
              <a:t>r</a:t>
            </a:r>
            <a:r>
              <a:rPr kumimoji="0" lang="fr-CA" sz="1800" b="0" i="0" u="none" strike="noStrike" kern="0" cap="none" spc="0" normalizeH="0" baseline="-25000" noProof="0" dirty="0" smtClean="0">
                <a:ln>
                  <a:noFill/>
                </a:ln>
                <a:solidFill>
                  <a:sysClr val="windowText" lastClr="000000"/>
                </a:solidFill>
                <a:effectLst/>
                <a:uLnTx/>
                <a:uFillTx/>
              </a:rPr>
              <a:t>6</a:t>
            </a:r>
            <a:endParaRPr kumimoji="0" lang="fr-CA" sz="1800" b="0" i="0" u="none" strike="noStrike" kern="0" cap="none" spc="0" normalizeH="0" baseline="-25000" noProof="0" dirty="0">
              <a:ln>
                <a:noFill/>
              </a:ln>
              <a:solidFill>
                <a:sysClr val="windowText" lastClr="000000"/>
              </a:solidFill>
              <a:effectLst/>
              <a:uLnTx/>
              <a:uFillTx/>
            </a:endParaRPr>
          </a:p>
        </p:txBody>
      </p:sp>
      <p:sp>
        <p:nvSpPr>
          <p:cNvPr id="110" name="Oval 48"/>
          <p:cNvSpPr/>
          <p:nvPr/>
        </p:nvSpPr>
        <p:spPr>
          <a:xfrm>
            <a:off x="3279809" y="2730686"/>
            <a:ext cx="292963" cy="292963"/>
          </a:xfrm>
          <a:prstGeom prst="ellipse">
            <a:avLst/>
          </a:prstGeom>
          <a:solidFill>
            <a:srgbClr val="00B0F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1" name="Oval 49"/>
          <p:cNvSpPr/>
          <p:nvPr/>
        </p:nvSpPr>
        <p:spPr>
          <a:xfrm>
            <a:off x="2312143" y="2748441"/>
            <a:ext cx="292963" cy="292963"/>
          </a:xfrm>
          <a:prstGeom prst="ellipse">
            <a:avLst/>
          </a:prstGeom>
          <a:solidFill>
            <a:srgbClr val="92D05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2" name="Oval 50"/>
          <p:cNvSpPr/>
          <p:nvPr/>
        </p:nvSpPr>
        <p:spPr>
          <a:xfrm>
            <a:off x="554365" y="2757319"/>
            <a:ext cx="292963" cy="292963"/>
          </a:xfrm>
          <a:prstGeom prst="ellipse">
            <a:avLst/>
          </a:prstGeom>
          <a:solidFill>
            <a:srgbClr val="C0504D"/>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147" name="Grouper 146"/>
          <p:cNvGrpSpPr/>
          <p:nvPr/>
        </p:nvGrpSpPr>
        <p:grpSpPr>
          <a:xfrm>
            <a:off x="5073098" y="2322314"/>
            <a:ext cx="3755253" cy="2370337"/>
            <a:chOff x="5073098" y="2322314"/>
            <a:chExt cx="3755253" cy="2370337"/>
          </a:xfrm>
        </p:grpSpPr>
        <p:sp>
          <p:nvSpPr>
            <p:cNvPr id="93" name="Rectangle 92"/>
            <p:cNvSpPr/>
            <p:nvPr/>
          </p:nvSpPr>
          <p:spPr>
            <a:xfrm>
              <a:off x="5073098" y="2417674"/>
              <a:ext cx="3755251" cy="2274977"/>
            </a:xfrm>
            <a:prstGeom prst="rect">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94" name="Straight Connector 24"/>
            <p:cNvCxnSpPr/>
            <p:nvPr/>
          </p:nvCxnSpPr>
          <p:spPr>
            <a:xfrm rot="5400000">
              <a:off x="6046554" y="3275961"/>
              <a:ext cx="1716573" cy="0"/>
            </a:xfrm>
            <a:prstGeom prst="line">
              <a:avLst/>
            </a:prstGeom>
            <a:noFill/>
            <a:ln w="19050" cap="flat" cmpd="sng" algn="ctr">
              <a:solidFill>
                <a:sysClr val="windowText" lastClr="000000"/>
              </a:solidFill>
              <a:prstDash val="solid"/>
            </a:ln>
            <a:effectLst/>
          </p:spPr>
        </p:cxnSp>
        <p:cxnSp>
          <p:nvCxnSpPr>
            <p:cNvPr id="95" name="Straight Connector 31"/>
            <p:cNvCxnSpPr/>
            <p:nvPr/>
          </p:nvCxnSpPr>
          <p:spPr>
            <a:xfrm>
              <a:off x="5073100" y="3507485"/>
              <a:ext cx="329253" cy="0"/>
            </a:xfrm>
            <a:prstGeom prst="line">
              <a:avLst/>
            </a:prstGeom>
            <a:noFill/>
            <a:ln w="19050" cap="flat" cmpd="sng" algn="ctr">
              <a:solidFill>
                <a:sysClr val="windowText" lastClr="000000"/>
              </a:solidFill>
              <a:prstDash val="solid"/>
            </a:ln>
            <a:effectLst/>
          </p:spPr>
        </p:cxnSp>
        <p:cxnSp>
          <p:nvCxnSpPr>
            <p:cNvPr id="96" name="Straight Connector 32"/>
            <p:cNvCxnSpPr/>
            <p:nvPr/>
          </p:nvCxnSpPr>
          <p:spPr>
            <a:xfrm>
              <a:off x="8427910" y="3507485"/>
              <a:ext cx="400441" cy="0"/>
            </a:xfrm>
            <a:prstGeom prst="line">
              <a:avLst/>
            </a:prstGeom>
            <a:noFill/>
            <a:ln w="19050" cap="flat" cmpd="sng" algn="ctr">
              <a:solidFill>
                <a:sysClr val="windowText" lastClr="000000"/>
              </a:solidFill>
              <a:prstDash val="solid"/>
            </a:ln>
            <a:effectLst/>
          </p:spPr>
        </p:cxnSp>
        <p:grpSp>
          <p:nvGrpSpPr>
            <p:cNvPr id="97" name="Group 33"/>
            <p:cNvGrpSpPr/>
            <p:nvPr/>
          </p:nvGrpSpPr>
          <p:grpSpPr>
            <a:xfrm>
              <a:off x="5804602" y="2434777"/>
              <a:ext cx="400441" cy="1038688"/>
              <a:chOff x="1855437" y="2281561"/>
              <a:chExt cx="399495" cy="1038688"/>
            </a:xfrm>
          </p:grpSpPr>
          <p:cxnSp>
            <p:nvCxnSpPr>
              <p:cNvPr id="108" name="Straight Connector 34"/>
              <p:cNvCxnSpPr/>
              <p:nvPr/>
            </p:nvCxnSpPr>
            <p:spPr>
              <a:xfrm>
                <a:off x="1855437" y="3320249"/>
                <a:ext cx="399495" cy="0"/>
              </a:xfrm>
              <a:prstGeom prst="line">
                <a:avLst/>
              </a:prstGeom>
              <a:noFill/>
              <a:ln w="19050" cap="flat" cmpd="sng" algn="ctr">
                <a:solidFill>
                  <a:sysClr val="windowText" lastClr="000000"/>
                </a:solidFill>
                <a:prstDash val="solid"/>
              </a:ln>
              <a:effectLst/>
            </p:spPr>
          </p:cxnSp>
          <p:cxnSp>
            <p:nvCxnSpPr>
              <p:cNvPr id="109" name="Straight Connector 35"/>
              <p:cNvCxnSpPr/>
              <p:nvPr/>
            </p:nvCxnSpPr>
            <p:spPr>
              <a:xfrm rot="5400000">
                <a:off x="1553592" y="2796466"/>
                <a:ext cx="1029810" cy="0"/>
              </a:xfrm>
              <a:prstGeom prst="line">
                <a:avLst/>
              </a:prstGeom>
              <a:noFill/>
              <a:ln w="19050" cap="flat" cmpd="sng" algn="ctr">
                <a:solidFill>
                  <a:sysClr val="windowText" lastClr="000000"/>
                </a:solidFill>
                <a:prstDash val="solid"/>
              </a:ln>
              <a:effectLst/>
            </p:spPr>
          </p:cxnSp>
        </p:grpSp>
        <p:cxnSp>
          <p:nvCxnSpPr>
            <p:cNvPr id="98" name="Straight Connector 36"/>
            <p:cNvCxnSpPr/>
            <p:nvPr/>
          </p:nvCxnSpPr>
          <p:spPr>
            <a:xfrm>
              <a:off x="6750505" y="3507485"/>
              <a:ext cx="329253" cy="0"/>
            </a:xfrm>
            <a:prstGeom prst="line">
              <a:avLst/>
            </a:prstGeom>
            <a:noFill/>
            <a:ln w="19050" cap="flat" cmpd="sng" algn="ctr">
              <a:solidFill>
                <a:sysClr val="windowText" lastClr="000000"/>
              </a:solidFill>
              <a:prstDash val="solid"/>
            </a:ln>
            <a:effectLst/>
          </p:spPr>
        </p:cxnSp>
        <p:grpSp>
          <p:nvGrpSpPr>
            <p:cNvPr id="99" name="Group 37"/>
            <p:cNvGrpSpPr/>
            <p:nvPr/>
          </p:nvGrpSpPr>
          <p:grpSpPr>
            <a:xfrm>
              <a:off x="7601453" y="2441465"/>
              <a:ext cx="400441" cy="1038688"/>
              <a:chOff x="3471177" y="2281561"/>
              <a:chExt cx="399495" cy="1038688"/>
            </a:xfrm>
          </p:grpSpPr>
          <p:cxnSp>
            <p:nvCxnSpPr>
              <p:cNvPr id="106" name="Straight Connector 38"/>
              <p:cNvCxnSpPr/>
              <p:nvPr/>
            </p:nvCxnSpPr>
            <p:spPr>
              <a:xfrm>
                <a:off x="3471177" y="3320249"/>
                <a:ext cx="399495" cy="0"/>
              </a:xfrm>
              <a:prstGeom prst="line">
                <a:avLst/>
              </a:prstGeom>
              <a:noFill/>
              <a:ln w="19050" cap="flat" cmpd="sng" algn="ctr">
                <a:solidFill>
                  <a:sysClr val="windowText" lastClr="000000"/>
                </a:solidFill>
                <a:prstDash val="solid"/>
              </a:ln>
              <a:effectLst/>
            </p:spPr>
          </p:cxnSp>
          <p:cxnSp>
            <p:nvCxnSpPr>
              <p:cNvPr id="107" name="Straight Connector 39"/>
              <p:cNvCxnSpPr/>
              <p:nvPr/>
            </p:nvCxnSpPr>
            <p:spPr>
              <a:xfrm rot="5400000">
                <a:off x="3142695" y="2796466"/>
                <a:ext cx="1029810" cy="0"/>
              </a:xfrm>
              <a:prstGeom prst="line">
                <a:avLst/>
              </a:prstGeom>
              <a:noFill/>
              <a:ln w="19050" cap="flat" cmpd="sng" algn="ctr">
                <a:solidFill>
                  <a:sysClr val="windowText" lastClr="000000"/>
                </a:solidFill>
                <a:prstDash val="solid"/>
              </a:ln>
              <a:effectLst/>
            </p:spPr>
          </p:cxnSp>
        </p:grpSp>
        <p:sp>
          <p:nvSpPr>
            <p:cNvPr id="100" name="TextBox 40"/>
            <p:cNvSpPr txBox="1"/>
            <p:nvPr/>
          </p:nvSpPr>
          <p:spPr>
            <a:xfrm>
              <a:off x="5073100" y="2322314"/>
              <a:ext cx="462557" cy="56673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smtClean="0">
                  <a:ln>
                    <a:noFill/>
                  </a:ln>
                  <a:solidFill>
                    <a:sysClr val="windowText" lastClr="000000"/>
                  </a:solidFill>
                  <a:effectLst/>
                  <a:uLnTx/>
                  <a:uFillTx/>
                </a:rPr>
                <a:t>r</a:t>
              </a:r>
              <a:r>
                <a:rPr kumimoji="0" lang="fr-CA" sz="1800" b="0" i="0" u="none" strike="noStrike" kern="0" cap="none" spc="0" normalizeH="0" baseline="-25000" noProof="0" dirty="0" smtClean="0">
                  <a:ln>
                    <a:noFill/>
                  </a:ln>
                  <a:solidFill>
                    <a:sysClr val="windowText" lastClr="000000"/>
                  </a:solidFill>
                  <a:effectLst/>
                  <a:uLnTx/>
                  <a:uFillTx/>
                </a:rPr>
                <a:t>1</a:t>
              </a:r>
              <a:endParaRPr kumimoji="0" lang="fr-CA" sz="1800" b="0" i="0" u="none" strike="noStrike" kern="0" cap="none" spc="0" normalizeH="0" baseline="-25000" noProof="0" dirty="0">
                <a:ln>
                  <a:noFill/>
                </a:ln>
                <a:solidFill>
                  <a:sysClr val="windowText" lastClr="000000"/>
                </a:solidFill>
                <a:effectLst/>
                <a:uLnTx/>
                <a:uFillTx/>
              </a:endParaRPr>
            </a:p>
          </p:txBody>
        </p:sp>
        <p:sp>
          <p:nvSpPr>
            <p:cNvPr id="101" name="TextBox 41"/>
            <p:cNvSpPr txBox="1"/>
            <p:nvPr/>
          </p:nvSpPr>
          <p:spPr>
            <a:xfrm>
              <a:off x="6004823" y="2328599"/>
              <a:ext cx="462557" cy="56673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smtClean="0">
                  <a:ln>
                    <a:noFill/>
                  </a:ln>
                  <a:solidFill>
                    <a:sysClr val="windowText" lastClr="000000"/>
                  </a:solidFill>
                  <a:effectLst/>
                  <a:uLnTx/>
                  <a:uFillTx/>
                </a:rPr>
                <a:t>r</a:t>
              </a:r>
              <a:r>
                <a:rPr kumimoji="0" lang="fr-CA" sz="1800" b="0" i="0" u="none" strike="noStrike" kern="0" cap="none" spc="0" normalizeH="0" baseline="-25000" noProof="0" dirty="0" smtClean="0">
                  <a:ln>
                    <a:noFill/>
                  </a:ln>
                  <a:solidFill>
                    <a:sysClr val="windowText" lastClr="000000"/>
                  </a:solidFill>
                  <a:effectLst/>
                  <a:uLnTx/>
                  <a:uFillTx/>
                </a:rPr>
                <a:t>2</a:t>
              </a:r>
              <a:endParaRPr kumimoji="0" lang="fr-CA" sz="1800" b="0" i="0" u="none" strike="noStrike" kern="0" cap="none" spc="0" normalizeH="0" baseline="-25000" noProof="0" dirty="0">
                <a:ln>
                  <a:noFill/>
                </a:ln>
                <a:solidFill>
                  <a:sysClr val="windowText" lastClr="000000"/>
                </a:solidFill>
                <a:effectLst/>
                <a:uLnTx/>
                <a:uFillTx/>
              </a:endParaRPr>
            </a:p>
          </p:txBody>
        </p:sp>
        <p:sp>
          <p:nvSpPr>
            <p:cNvPr id="102" name="TextBox 42"/>
            <p:cNvSpPr txBox="1"/>
            <p:nvPr/>
          </p:nvSpPr>
          <p:spPr>
            <a:xfrm>
              <a:off x="6902888" y="2322314"/>
              <a:ext cx="462557" cy="56673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smtClean="0">
                  <a:ln>
                    <a:noFill/>
                  </a:ln>
                  <a:solidFill>
                    <a:sysClr val="windowText" lastClr="000000"/>
                  </a:solidFill>
                  <a:effectLst/>
                  <a:uLnTx/>
                  <a:uFillTx/>
                </a:rPr>
                <a:t>r</a:t>
              </a:r>
              <a:r>
                <a:rPr kumimoji="0" lang="fr-CA" sz="1800" b="0" i="0" u="none" strike="noStrike" kern="0" cap="none" spc="0" normalizeH="0" baseline="-25000" noProof="0" dirty="0" smtClean="0">
                  <a:ln>
                    <a:noFill/>
                  </a:ln>
                  <a:solidFill>
                    <a:sysClr val="windowText" lastClr="000000"/>
                  </a:solidFill>
                  <a:effectLst/>
                  <a:uLnTx/>
                  <a:uFillTx/>
                </a:rPr>
                <a:t>3</a:t>
              </a:r>
              <a:endParaRPr kumimoji="0" lang="fr-CA" sz="1800" b="0" i="0" u="none" strike="noStrike" kern="0" cap="none" spc="0" normalizeH="0" baseline="-25000" noProof="0" dirty="0">
                <a:ln>
                  <a:noFill/>
                </a:ln>
                <a:solidFill>
                  <a:sysClr val="windowText" lastClr="000000"/>
                </a:solidFill>
                <a:effectLst/>
                <a:uLnTx/>
                <a:uFillTx/>
              </a:endParaRPr>
            </a:p>
          </p:txBody>
        </p:sp>
        <p:sp>
          <p:nvSpPr>
            <p:cNvPr id="103" name="TextBox 43"/>
            <p:cNvSpPr txBox="1"/>
            <p:nvPr/>
          </p:nvSpPr>
          <p:spPr>
            <a:xfrm>
              <a:off x="7763964" y="2322314"/>
              <a:ext cx="462557" cy="56673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smtClean="0">
                  <a:ln>
                    <a:noFill/>
                  </a:ln>
                  <a:solidFill>
                    <a:sysClr val="windowText" lastClr="000000"/>
                  </a:solidFill>
                  <a:effectLst/>
                  <a:uLnTx/>
                  <a:uFillTx/>
                </a:rPr>
                <a:t>r</a:t>
              </a:r>
              <a:r>
                <a:rPr kumimoji="0" lang="fr-CA" sz="1800" b="0" i="0" u="none" strike="noStrike" kern="0" cap="none" spc="0" normalizeH="0" baseline="-25000" noProof="0" dirty="0" smtClean="0">
                  <a:ln>
                    <a:noFill/>
                  </a:ln>
                  <a:solidFill>
                    <a:sysClr val="windowText" lastClr="000000"/>
                  </a:solidFill>
                  <a:effectLst/>
                  <a:uLnTx/>
                  <a:uFillTx/>
                </a:rPr>
                <a:t>4</a:t>
              </a:r>
              <a:endParaRPr kumimoji="0" lang="fr-CA" sz="1800" b="0" i="0" u="none" strike="noStrike" kern="0" cap="none" spc="0" normalizeH="0" baseline="-25000" noProof="0" dirty="0">
                <a:ln>
                  <a:noFill/>
                </a:ln>
                <a:solidFill>
                  <a:sysClr val="windowText" lastClr="000000"/>
                </a:solidFill>
                <a:effectLst/>
                <a:uLnTx/>
                <a:uFillTx/>
              </a:endParaRPr>
            </a:p>
          </p:txBody>
        </p:sp>
        <p:sp>
          <p:nvSpPr>
            <p:cNvPr id="104" name="TextBox 44"/>
            <p:cNvSpPr txBox="1"/>
            <p:nvPr/>
          </p:nvSpPr>
          <p:spPr>
            <a:xfrm>
              <a:off x="5073100" y="4006780"/>
              <a:ext cx="462557" cy="56673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smtClean="0">
                  <a:ln>
                    <a:noFill/>
                  </a:ln>
                  <a:solidFill>
                    <a:sysClr val="windowText" lastClr="000000"/>
                  </a:solidFill>
                  <a:effectLst/>
                  <a:uLnTx/>
                  <a:uFillTx/>
                </a:rPr>
                <a:t>r</a:t>
              </a:r>
              <a:r>
                <a:rPr kumimoji="0" lang="fr-CA" sz="1800" b="0" i="0" u="none" strike="noStrike" kern="0" cap="none" spc="0" normalizeH="0" baseline="-25000" noProof="0" dirty="0" smtClean="0">
                  <a:ln>
                    <a:noFill/>
                  </a:ln>
                  <a:solidFill>
                    <a:sysClr val="windowText" lastClr="000000"/>
                  </a:solidFill>
                  <a:effectLst/>
                  <a:uLnTx/>
                  <a:uFillTx/>
                </a:rPr>
                <a:t>5</a:t>
              </a:r>
              <a:endParaRPr kumimoji="0" lang="fr-CA" sz="1800" b="0" i="0" u="none" strike="noStrike" kern="0" cap="none" spc="0" normalizeH="0" baseline="-25000" noProof="0" dirty="0">
                <a:ln>
                  <a:noFill/>
                </a:ln>
                <a:solidFill>
                  <a:sysClr val="windowText" lastClr="000000"/>
                </a:solidFill>
                <a:effectLst/>
                <a:uLnTx/>
                <a:uFillTx/>
              </a:endParaRPr>
            </a:p>
          </p:txBody>
        </p:sp>
        <p:sp>
          <p:nvSpPr>
            <p:cNvPr id="105" name="TextBox 45"/>
            <p:cNvSpPr txBox="1"/>
            <p:nvPr/>
          </p:nvSpPr>
          <p:spPr>
            <a:xfrm>
              <a:off x="8241293" y="3993074"/>
              <a:ext cx="462557" cy="56673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smtClean="0">
                  <a:ln>
                    <a:noFill/>
                  </a:ln>
                  <a:solidFill>
                    <a:sysClr val="windowText" lastClr="000000"/>
                  </a:solidFill>
                  <a:effectLst/>
                  <a:uLnTx/>
                  <a:uFillTx/>
                </a:rPr>
                <a:t>r</a:t>
              </a:r>
              <a:r>
                <a:rPr kumimoji="0" lang="fr-CA" sz="1800" b="0" i="0" u="none" strike="noStrike" kern="0" cap="none" spc="0" normalizeH="0" baseline="-25000" noProof="0" dirty="0" smtClean="0">
                  <a:ln>
                    <a:noFill/>
                  </a:ln>
                  <a:solidFill>
                    <a:sysClr val="windowText" lastClr="000000"/>
                  </a:solidFill>
                  <a:effectLst/>
                  <a:uLnTx/>
                  <a:uFillTx/>
                </a:rPr>
                <a:t>6</a:t>
              </a:r>
              <a:endParaRPr kumimoji="0" lang="fr-CA" sz="1800" b="0" i="0" u="none" strike="noStrike" kern="0" cap="none" spc="0" normalizeH="0" baseline="-25000" noProof="0" dirty="0">
                <a:ln>
                  <a:noFill/>
                </a:ln>
                <a:solidFill>
                  <a:sysClr val="windowText" lastClr="000000"/>
                </a:solidFill>
                <a:effectLst/>
                <a:uLnTx/>
                <a:uFillTx/>
              </a:endParaRPr>
            </a:p>
          </p:txBody>
        </p:sp>
        <p:sp>
          <p:nvSpPr>
            <p:cNvPr id="113" name="Oval 51"/>
            <p:cNvSpPr/>
            <p:nvPr/>
          </p:nvSpPr>
          <p:spPr>
            <a:xfrm>
              <a:off x="7855412" y="2695175"/>
              <a:ext cx="292963" cy="292963"/>
            </a:xfrm>
            <a:prstGeom prst="ellipse">
              <a:avLst/>
            </a:prstGeom>
            <a:solidFill>
              <a:srgbClr val="C0504D"/>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4" name="Oval 52"/>
            <p:cNvSpPr/>
            <p:nvPr/>
          </p:nvSpPr>
          <p:spPr>
            <a:xfrm>
              <a:off x="6081218" y="2730686"/>
              <a:ext cx="292963" cy="292963"/>
            </a:xfrm>
            <a:prstGeom prst="ellipse">
              <a:avLst/>
            </a:prstGeom>
            <a:solidFill>
              <a:srgbClr val="92D05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5" name="Oval 53"/>
            <p:cNvSpPr/>
            <p:nvPr/>
          </p:nvSpPr>
          <p:spPr>
            <a:xfrm>
              <a:off x="8198038" y="2677420"/>
              <a:ext cx="292963" cy="292963"/>
            </a:xfrm>
            <a:prstGeom prst="ellipse">
              <a:avLst/>
            </a:prstGeom>
            <a:solidFill>
              <a:srgbClr val="00B0F0"/>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116" name="TextBox 54"/>
          <p:cNvSpPr txBox="1"/>
          <p:nvPr/>
        </p:nvSpPr>
        <p:spPr>
          <a:xfrm>
            <a:off x="301839" y="1873188"/>
            <a:ext cx="1493768"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2400" b="1" i="0" u="none" strike="noStrike" kern="0" cap="none" spc="0" normalizeH="0" baseline="0" noProof="0" dirty="0" smtClean="0">
                <a:ln>
                  <a:noFill/>
                </a:ln>
                <a:solidFill>
                  <a:srgbClr val="1F497D"/>
                </a:solidFill>
                <a:effectLst/>
                <a:uLnTx/>
                <a:uFillTx/>
              </a:rPr>
              <a:t>État initial</a:t>
            </a:r>
            <a:endParaRPr kumimoji="0" lang="fr-CA" sz="2400" b="1" i="0" u="none" strike="noStrike" kern="0" cap="none" spc="0" normalizeH="0" baseline="0" noProof="0" dirty="0">
              <a:ln>
                <a:noFill/>
              </a:ln>
              <a:solidFill>
                <a:srgbClr val="1F497D"/>
              </a:solidFill>
              <a:effectLst/>
              <a:uLnTx/>
              <a:uFillTx/>
            </a:endParaRPr>
          </a:p>
        </p:txBody>
      </p:sp>
      <p:sp>
        <p:nvSpPr>
          <p:cNvPr id="117" name="TextBox 55"/>
          <p:cNvSpPr txBox="1"/>
          <p:nvPr/>
        </p:nvSpPr>
        <p:spPr>
          <a:xfrm>
            <a:off x="5037585" y="1976084"/>
            <a:ext cx="629048"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2400" b="1" i="0" u="none" strike="noStrike" kern="0" cap="none" spc="0" normalizeH="0" baseline="0" noProof="0" dirty="0" smtClean="0">
                <a:ln>
                  <a:noFill/>
                </a:ln>
                <a:solidFill>
                  <a:srgbClr val="1F497D"/>
                </a:solidFill>
                <a:effectLst/>
                <a:uLnTx/>
                <a:uFillTx/>
              </a:rPr>
              <a:t>But</a:t>
            </a:r>
            <a:endParaRPr kumimoji="0" lang="fr-CA" sz="2400" b="1" i="0" u="none" strike="noStrike" kern="0" cap="none" spc="0" normalizeH="0" baseline="0" noProof="0" dirty="0">
              <a:ln>
                <a:noFill/>
              </a:ln>
              <a:solidFill>
                <a:srgbClr val="1F497D"/>
              </a:solidFill>
              <a:effectLst/>
              <a:uLnTx/>
              <a:uFillTx/>
            </a:endParaRPr>
          </a:p>
        </p:txBody>
      </p:sp>
      <p:grpSp>
        <p:nvGrpSpPr>
          <p:cNvPr id="118" name="Group 57"/>
          <p:cNvGrpSpPr/>
          <p:nvPr/>
        </p:nvGrpSpPr>
        <p:grpSpPr>
          <a:xfrm>
            <a:off x="798819" y="4064746"/>
            <a:ext cx="941492" cy="562826"/>
            <a:chOff x="1513962" y="5391154"/>
            <a:chExt cx="941492" cy="562826"/>
          </a:xfrm>
        </p:grpSpPr>
        <p:sp>
          <p:nvSpPr>
            <p:cNvPr id="119"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20"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21"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22"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23"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24"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25"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26"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27"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28"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29"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30"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31" name="Rectangle 35"/>
            <p:cNvSpPr>
              <a:spLocks noChangeArrowheads="1"/>
            </p:cNvSpPr>
            <p:nvPr/>
          </p:nvSpPr>
          <p:spPr bwMode="auto">
            <a:xfrm>
              <a:off x="1614712" y="5511015"/>
              <a:ext cx="519384" cy="244933"/>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600" b="1" i="0" u="none" strike="noStrike" kern="0" cap="none" spc="0" normalizeH="0" baseline="0" noProof="0">
                  <a:ln>
                    <a:noFill/>
                  </a:ln>
                  <a:solidFill>
                    <a:srgbClr val="1F1A17"/>
                  </a:solidFill>
                  <a:effectLst/>
                  <a:uLnTx/>
                  <a:uFillTx/>
                </a:rPr>
                <a:t>robot</a:t>
              </a:r>
              <a:endParaRPr kumimoji="0" lang="fr-CA" sz="3200" b="1" i="0" u="none" strike="noStrike" kern="0" cap="none" spc="0" normalizeH="0" baseline="0" noProof="0">
                <a:ln>
                  <a:noFill/>
                </a:ln>
                <a:solidFill>
                  <a:sysClr val="windowText" lastClr="000000"/>
                </a:solidFill>
                <a:effectLst/>
                <a:uLnTx/>
                <a:uFillTx/>
              </a:endParaRPr>
            </a:p>
          </p:txBody>
        </p:sp>
      </p:grpSp>
      <p:sp>
        <p:nvSpPr>
          <p:cNvPr id="148" name="Espace réservé de la date 147"/>
          <p:cNvSpPr>
            <a:spLocks noGrp="1"/>
          </p:cNvSpPr>
          <p:nvPr>
            <p:ph type="dt" sz="half" idx="10"/>
          </p:nvPr>
        </p:nvSpPr>
        <p:spPr/>
        <p:txBody>
          <a:bodyPr/>
          <a:lstStyle/>
          <a:p>
            <a:r>
              <a:rPr lang="fr-CA" smtClean="0"/>
              <a:t>IFT615 - Été 2011</a:t>
            </a:r>
            <a:endParaRPr lang="fr-CA"/>
          </a:p>
        </p:txBody>
      </p:sp>
      <p:sp>
        <p:nvSpPr>
          <p:cNvPr id="149" name="Espace réservé du numéro de diapositive 148"/>
          <p:cNvSpPr>
            <a:spLocks noGrp="1"/>
          </p:cNvSpPr>
          <p:nvPr>
            <p:ph type="sldNum" sz="quarter" idx="12"/>
          </p:nvPr>
        </p:nvSpPr>
        <p:spPr/>
        <p:txBody>
          <a:bodyPr/>
          <a:lstStyle/>
          <a:p>
            <a:fld id="{6955B7EA-E0F1-9E45-AF6A-7A9BD82D9F1F}" type="slidenum">
              <a:rPr lang="fr-CA" smtClean="0"/>
              <a:pPr/>
              <a:t>7</a:t>
            </a:fld>
            <a:endParaRPr lang="fr-CA"/>
          </a:p>
        </p:txBody>
      </p:sp>
      <p:sp>
        <p:nvSpPr>
          <p:cNvPr id="150" name="Espace réservé du pied de page 149"/>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Exemple : livrer des colis</a:t>
            </a:r>
            <a:endParaRPr lang="fr-CA" dirty="0"/>
          </a:p>
        </p:txBody>
      </p:sp>
      <p:sp>
        <p:nvSpPr>
          <p:cNvPr id="5" name="Freeform 3"/>
          <p:cNvSpPr>
            <a:spLocks noEditPoints="1"/>
          </p:cNvSpPr>
          <p:nvPr/>
        </p:nvSpPr>
        <p:spPr bwMode="auto">
          <a:xfrm>
            <a:off x="395288" y="1557338"/>
            <a:ext cx="8351837" cy="4589462"/>
          </a:xfrm>
          <a:custGeom>
            <a:avLst/>
            <a:gdLst>
              <a:gd name="T0" fmla="*/ 2147483647 w 13714"/>
              <a:gd name="T1" fmla="*/ 2147483647 h 7535"/>
              <a:gd name="T2" fmla="*/ 2147483647 w 13714"/>
              <a:gd name="T3" fmla="*/ 2147483647 h 7535"/>
              <a:gd name="T4" fmla="*/ 2147483647 w 13714"/>
              <a:gd name="T5" fmla="*/ 2147483647 h 7535"/>
              <a:gd name="T6" fmla="*/ 2147483647 w 13714"/>
              <a:gd name="T7" fmla="*/ 2147483647 h 7535"/>
              <a:gd name="T8" fmla="*/ 2147483647 w 13714"/>
              <a:gd name="T9" fmla="*/ 2147483647 h 7535"/>
              <a:gd name="T10" fmla="*/ 2147483647 w 13714"/>
              <a:gd name="T11" fmla="*/ 2147483647 h 7535"/>
              <a:gd name="T12" fmla="*/ 2147483647 w 13714"/>
              <a:gd name="T13" fmla="*/ 2147483647 h 7535"/>
              <a:gd name="T14" fmla="*/ 2147483647 w 13714"/>
              <a:gd name="T15" fmla="*/ 2147483647 h 7535"/>
              <a:gd name="T16" fmla="*/ 2147483647 w 13714"/>
              <a:gd name="T17" fmla="*/ 2147483647 h 7535"/>
              <a:gd name="T18" fmla="*/ 2147483647 w 13714"/>
              <a:gd name="T19" fmla="*/ 2147483647 h 7535"/>
              <a:gd name="T20" fmla="*/ 2147483647 w 13714"/>
              <a:gd name="T21" fmla="*/ 2147483647 h 7535"/>
              <a:gd name="T22" fmla="*/ 2147483647 w 13714"/>
              <a:gd name="T23" fmla="*/ 2147483647 h 7535"/>
              <a:gd name="T24" fmla="*/ 2147483647 w 13714"/>
              <a:gd name="T25" fmla="*/ 2147483647 h 7535"/>
              <a:gd name="T26" fmla="*/ 2147483647 w 13714"/>
              <a:gd name="T27" fmla="*/ 2147483647 h 7535"/>
              <a:gd name="T28" fmla="*/ 2147483647 w 13714"/>
              <a:gd name="T29" fmla="*/ 2147483647 h 7535"/>
              <a:gd name="T30" fmla="*/ 2147483647 w 13714"/>
              <a:gd name="T31" fmla="*/ 0 h 7535"/>
              <a:gd name="T32" fmla="*/ 2147483647 w 13714"/>
              <a:gd name="T33" fmla="*/ 0 h 7535"/>
              <a:gd name="T34" fmla="*/ 2147483647 w 13714"/>
              <a:gd name="T35" fmla="*/ 2147483647 h 7535"/>
              <a:gd name="T36" fmla="*/ 2147483647 w 13714"/>
              <a:gd name="T37" fmla="*/ 2147483647 h 7535"/>
              <a:gd name="T38" fmla="*/ 2147483647 w 13714"/>
              <a:gd name="T39" fmla="*/ 0 h 7535"/>
              <a:gd name="T40" fmla="*/ 2147483647 w 13714"/>
              <a:gd name="T41" fmla="*/ 2147483647 h 7535"/>
              <a:gd name="T42" fmla="*/ 2147483647 w 13714"/>
              <a:gd name="T43" fmla="*/ 2147483647 h 7535"/>
              <a:gd name="T44" fmla="*/ 2147483647 w 13714"/>
              <a:gd name="T45" fmla="*/ 0 h 7535"/>
              <a:gd name="T46" fmla="*/ 2147483647 w 13714"/>
              <a:gd name="T47" fmla="*/ 0 h 7535"/>
              <a:gd name="T48" fmla="*/ 2147483647 w 13714"/>
              <a:gd name="T49" fmla="*/ 2147483647 h 7535"/>
              <a:gd name="T50" fmla="*/ 0 w 13714"/>
              <a:gd name="T51" fmla="*/ 2147483647 h 7535"/>
              <a:gd name="T52" fmla="*/ 0 w 13714"/>
              <a:gd name="T53" fmla="*/ 0 h 7535"/>
              <a:gd name="T54" fmla="*/ 2147483647 w 13714"/>
              <a:gd name="T55" fmla="*/ 0 h 7535"/>
              <a:gd name="T56" fmla="*/ 2147483647 w 13714"/>
              <a:gd name="T57" fmla="*/ 2147483647 h 7535"/>
              <a:gd name="T58" fmla="*/ 0 w 13714"/>
              <a:gd name="T59" fmla="*/ 2147483647 h 7535"/>
              <a:gd name="T60" fmla="*/ 2147483647 w 13714"/>
              <a:gd name="T61" fmla="*/ 2147483647 h 7535"/>
              <a:gd name="T62" fmla="*/ 2147483647 w 13714"/>
              <a:gd name="T63" fmla="*/ 2147483647 h 7535"/>
              <a:gd name="T64" fmla="*/ 0 w 13714"/>
              <a:gd name="T65" fmla="*/ 2147483647 h 7535"/>
              <a:gd name="T66" fmla="*/ 0 w 13714"/>
              <a:gd name="T67" fmla="*/ 2147483647 h 7535"/>
              <a:gd name="T68" fmla="*/ 2147483647 w 13714"/>
              <a:gd name="T69" fmla="*/ 2147483647 h 7535"/>
              <a:gd name="T70" fmla="*/ 2147483647 w 13714"/>
              <a:gd name="T71" fmla="*/ 2147483647 h 7535"/>
              <a:gd name="T72" fmla="*/ 0 w 13714"/>
              <a:gd name="T73" fmla="*/ 2147483647 h 7535"/>
              <a:gd name="T74" fmla="*/ 0 w 13714"/>
              <a:gd name="T75" fmla="*/ 2147483647 h 7535"/>
              <a:gd name="T76" fmla="*/ 2147483647 w 13714"/>
              <a:gd name="T77" fmla="*/ 2147483647 h 7535"/>
              <a:gd name="T78" fmla="*/ 2147483647 w 13714"/>
              <a:gd name="T79" fmla="*/ 2147483647 h 75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714"/>
              <a:gd name="T121" fmla="*/ 0 h 7535"/>
              <a:gd name="T122" fmla="*/ 13714 w 13714"/>
              <a:gd name="T123" fmla="*/ 7535 h 75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714" h="7535">
                <a:moveTo>
                  <a:pt x="55" y="7426"/>
                </a:moveTo>
                <a:lnTo>
                  <a:pt x="13659" y="7426"/>
                </a:lnTo>
                <a:lnTo>
                  <a:pt x="13659" y="7535"/>
                </a:lnTo>
                <a:lnTo>
                  <a:pt x="55" y="7535"/>
                </a:lnTo>
                <a:lnTo>
                  <a:pt x="55" y="7426"/>
                </a:lnTo>
                <a:close/>
                <a:moveTo>
                  <a:pt x="13714" y="7480"/>
                </a:moveTo>
                <a:lnTo>
                  <a:pt x="13714" y="7535"/>
                </a:lnTo>
                <a:lnTo>
                  <a:pt x="13659" y="7535"/>
                </a:lnTo>
                <a:lnTo>
                  <a:pt x="13659" y="7480"/>
                </a:lnTo>
                <a:lnTo>
                  <a:pt x="13714" y="7480"/>
                </a:lnTo>
                <a:close/>
                <a:moveTo>
                  <a:pt x="13605" y="7480"/>
                </a:moveTo>
                <a:lnTo>
                  <a:pt x="13605" y="54"/>
                </a:lnTo>
                <a:lnTo>
                  <a:pt x="13714" y="54"/>
                </a:lnTo>
                <a:lnTo>
                  <a:pt x="13714" y="7480"/>
                </a:lnTo>
                <a:lnTo>
                  <a:pt x="13605" y="7480"/>
                </a:lnTo>
                <a:close/>
                <a:moveTo>
                  <a:pt x="13659" y="0"/>
                </a:moveTo>
                <a:lnTo>
                  <a:pt x="13714" y="0"/>
                </a:lnTo>
                <a:lnTo>
                  <a:pt x="13714" y="54"/>
                </a:lnTo>
                <a:lnTo>
                  <a:pt x="13659" y="54"/>
                </a:lnTo>
                <a:lnTo>
                  <a:pt x="13659" y="0"/>
                </a:lnTo>
                <a:close/>
                <a:moveTo>
                  <a:pt x="13659" y="109"/>
                </a:moveTo>
                <a:lnTo>
                  <a:pt x="55" y="109"/>
                </a:lnTo>
                <a:lnTo>
                  <a:pt x="55" y="0"/>
                </a:lnTo>
                <a:lnTo>
                  <a:pt x="13659" y="0"/>
                </a:lnTo>
                <a:lnTo>
                  <a:pt x="13659" y="109"/>
                </a:lnTo>
                <a:close/>
                <a:moveTo>
                  <a:pt x="0" y="54"/>
                </a:moveTo>
                <a:lnTo>
                  <a:pt x="0" y="0"/>
                </a:lnTo>
                <a:lnTo>
                  <a:pt x="55" y="0"/>
                </a:lnTo>
                <a:lnTo>
                  <a:pt x="55" y="54"/>
                </a:lnTo>
                <a:lnTo>
                  <a:pt x="0" y="54"/>
                </a:lnTo>
                <a:close/>
                <a:moveTo>
                  <a:pt x="109" y="54"/>
                </a:moveTo>
                <a:lnTo>
                  <a:pt x="109" y="7480"/>
                </a:lnTo>
                <a:lnTo>
                  <a:pt x="0" y="7480"/>
                </a:lnTo>
                <a:lnTo>
                  <a:pt x="0" y="54"/>
                </a:lnTo>
                <a:lnTo>
                  <a:pt x="109" y="54"/>
                </a:lnTo>
                <a:close/>
                <a:moveTo>
                  <a:pt x="55" y="7535"/>
                </a:moveTo>
                <a:lnTo>
                  <a:pt x="0" y="7535"/>
                </a:lnTo>
                <a:lnTo>
                  <a:pt x="0" y="7480"/>
                </a:lnTo>
                <a:lnTo>
                  <a:pt x="55" y="7480"/>
                </a:lnTo>
                <a:lnTo>
                  <a:pt x="55" y="7535"/>
                </a:lnTo>
                <a:close/>
              </a:path>
            </a:pathLst>
          </a:custGeom>
          <a:solidFill>
            <a:srgbClr val="1F1A17"/>
          </a:solidFill>
          <a:ln w="9525">
            <a:noFill/>
            <a:round/>
            <a:headEnd/>
            <a:tailEnd/>
          </a:ln>
        </p:spPr>
        <p:txBody>
          <a:bodyPr>
            <a:prstTxWarp prst="textNoShape">
              <a:avLst/>
            </a:prstTxWarp>
          </a:bodyPr>
          <a:lstStyle/>
          <a:p>
            <a:endParaRPr lang="fr-CA" sz="1800"/>
          </a:p>
        </p:txBody>
      </p:sp>
      <p:sp>
        <p:nvSpPr>
          <p:cNvPr id="6" name="Rectangle 4"/>
          <p:cNvSpPr>
            <a:spLocks noChangeArrowheads="1"/>
          </p:cNvSpPr>
          <p:nvPr/>
        </p:nvSpPr>
        <p:spPr bwMode="auto">
          <a:xfrm>
            <a:off x="2498725" y="4195763"/>
            <a:ext cx="873125"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7" name="Rectangle 5"/>
          <p:cNvSpPr>
            <a:spLocks noChangeArrowheads="1"/>
          </p:cNvSpPr>
          <p:nvPr/>
        </p:nvSpPr>
        <p:spPr bwMode="auto">
          <a:xfrm>
            <a:off x="3917950" y="4195763"/>
            <a:ext cx="654050"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8" name="Rectangle 6"/>
          <p:cNvSpPr>
            <a:spLocks noChangeArrowheads="1"/>
          </p:cNvSpPr>
          <p:nvPr/>
        </p:nvSpPr>
        <p:spPr bwMode="auto">
          <a:xfrm>
            <a:off x="4538663" y="1590675"/>
            <a:ext cx="65087" cy="2638425"/>
          </a:xfrm>
          <a:prstGeom prst="rect">
            <a:avLst/>
          </a:prstGeom>
          <a:solidFill>
            <a:srgbClr val="1F1A17"/>
          </a:solidFill>
          <a:ln w="9525">
            <a:noFill/>
            <a:miter lim="800000"/>
            <a:headEnd/>
            <a:tailEnd/>
          </a:ln>
        </p:spPr>
        <p:txBody>
          <a:bodyPr>
            <a:prstTxWarp prst="textNoShape">
              <a:avLst/>
            </a:prstTxWarp>
          </a:bodyPr>
          <a:lstStyle/>
          <a:p>
            <a:pPr algn="ctr"/>
            <a:endParaRPr lang="fr-CA" sz="1800"/>
          </a:p>
        </p:txBody>
      </p:sp>
      <p:sp>
        <p:nvSpPr>
          <p:cNvPr id="9" name="Rectangle 7"/>
          <p:cNvSpPr>
            <a:spLocks noChangeArrowheads="1"/>
          </p:cNvSpPr>
          <p:nvPr/>
        </p:nvSpPr>
        <p:spPr bwMode="auto">
          <a:xfrm>
            <a:off x="428625" y="4195763"/>
            <a:ext cx="873125"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0" name="Rectangle 8"/>
          <p:cNvSpPr>
            <a:spLocks noChangeArrowheads="1"/>
          </p:cNvSpPr>
          <p:nvPr/>
        </p:nvSpPr>
        <p:spPr bwMode="auto">
          <a:xfrm>
            <a:off x="1846263" y="4195763"/>
            <a:ext cx="652462"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1" name="Rectangle 9"/>
          <p:cNvSpPr>
            <a:spLocks noChangeArrowheads="1"/>
          </p:cNvSpPr>
          <p:nvPr/>
        </p:nvSpPr>
        <p:spPr bwMode="auto">
          <a:xfrm>
            <a:off x="2466975" y="1590675"/>
            <a:ext cx="65088" cy="263842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2" name="Rectangle 10"/>
          <p:cNvSpPr>
            <a:spLocks noChangeArrowheads="1"/>
          </p:cNvSpPr>
          <p:nvPr/>
        </p:nvSpPr>
        <p:spPr bwMode="auto">
          <a:xfrm>
            <a:off x="4572000" y="4195763"/>
            <a:ext cx="869950"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3" name="Rectangle 11"/>
          <p:cNvSpPr>
            <a:spLocks noChangeArrowheads="1"/>
          </p:cNvSpPr>
          <p:nvPr/>
        </p:nvSpPr>
        <p:spPr bwMode="auto">
          <a:xfrm>
            <a:off x="5988050" y="4195763"/>
            <a:ext cx="655638"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4" name="Rectangle 12"/>
          <p:cNvSpPr>
            <a:spLocks noChangeArrowheads="1"/>
          </p:cNvSpPr>
          <p:nvPr/>
        </p:nvSpPr>
        <p:spPr bwMode="auto">
          <a:xfrm>
            <a:off x="6610350" y="1590675"/>
            <a:ext cx="65088" cy="263842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5" name="Rectangle 13"/>
          <p:cNvSpPr>
            <a:spLocks noChangeArrowheads="1"/>
          </p:cNvSpPr>
          <p:nvPr/>
        </p:nvSpPr>
        <p:spPr bwMode="auto">
          <a:xfrm>
            <a:off x="6643688" y="4195763"/>
            <a:ext cx="868362"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6" name="Rectangle 14"/>
          <p:cNvSpPr>
            <a:spLocks noChangeArrowheads="1"/>
          </p:cNvSpPr>
          <p:nvPr/>
        </p:nvSpPr>
        <p:spPr bwMode="auto">
          <a:xfrm>
            <a:off x="8061325" y="4195763"/>
            <a:ext cx="649288"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7" name="Rectangle 15"/>
          <p:cNvSpPr>
            <a:spLocks noChangeArrowheads="1"/>
          </p:cNvSpPr>
          <p:nvPr/>
        </p:nvSpPr>
        <p:spPr bwMode="auto">
          <a:xfrm>
            <a:off x="4538663" y="4229100"/>
            <a:ext cx="65087" cy="131762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8" name="Rectangle 16"/>
          <p:cNvSpPr>
            <a:spLocks noChangeArrowheads="1"/>
          </p:cNvSpPr>
          <p:nvPr/>
        </p:nvSpPr>
        <p:spPr bwMode="auto">
          <a:xfrm>
            <a:off x="808038" y="1712913"/>
            <a:ext cx="296862"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p1</a:t>
            </a:r>
            <a:endParaRPr lang="fr-CA" sz="2800"/>
          </a:p>
        </p:txBody>
      </p:sp>
      <p:sp>
        <p:nvSpPr>
          <p:cNvPr id="19" name="Rectangle 17"/>
          <p:cNvSpPr>
            <a:spLocks noChangeArrowheads="1"/>
          </p:cNvSpPr>
          <p:nvPr/>
        </p:nvSpPr>
        <p:spPr bwMode="auto">
          <a:xfrm>
            <a:off x="2693988" y="1712913"/>
            <a:ext cx="296862"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p2</a:t>
            </a:r>
            <a:endParaRPr lang="fr-CA" sz="2800"/>
          </a:p>
        </p:txBody>
      </p:sp>
      <p:sp>
        <p:nvSpPr>
          <p:cNvPr id="20" name="Rectangle 18"/>
          <p:cNvSpPr>
            <a:spLocks noChangeArrowheads="1"/>
          </p:cNvSpPr>
          <p:nvPr/>
        </p:nvSpPr>
        <p:spPr bwMode="auto">
          <a:xfrm>
            <a:off x="4856163" y="1712913"/>
            <a:ext cx="296862"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p3</a:t>
            </a:r>
            <a:endParaRPr lang="fr-CA" sz="2800"/>
          </a:p>
        </p:txBody>
      </p:sp>
      <p:sp>
        <p:nvSpPr>
          <p:cNvPr id="21" name="Rectangle 19"/>
          <p:cNvSpPr>
            <a:spLocks noChangeArrowheads="1"/>
          </p:cNvSpPr>
          <p:nvPr/>
        </p:nvSpPr>
        <p:spPr bwMode="auto">
          <a:xfrm>
            <a:off x="6832600" y="1712913"/>
            <a:ext cx="296863"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p4</a:t>
            </a:r>
            <a:endParaRPr lang="fr-CA" sz="2800"/>
          </a:p>
        </p:txBody>
      </p:sp>
      <p:sp>
        <p:nvSpPr>
          <p:cNvPr id="22" name="Rectangle 20"/>
          <p:cNvSpPr>
            <a:spLocks noChangeArrowheads="1"/>
          </p:cNvSpPr>
          <p:nvPr/>
        </p:nvSpPr>
        <p:spPr bwMode="auto">
          <a:xfrm>
            <a:off x="523875" y="5561013"/>
            <a:ext cx="282575"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c1</a:t>
            </a:r>
            <a:endParaRPr lang="fr-CA" sz="2800"/>
          </a:p>
        </p:txBody>
      </p:sp>
      <p:sp>
        <p:nvSpPr>
          <p:cNvPr id="23" name="Rectangle 21"/>
          <p:cNvSpPr>
            <a:spLocks noChangeArrowheads="1"/>
          </p:cNvSpPr>
          <p:nvPr/>
        </p:nvSpPr>
        <p:spPr bwMode="auto">
          <a:xfrm>
            <a:off x="8051800" y="5561013"/>
            <a:ext cx="282575"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c2</a:t>
            </a:r>
            <a:endParaRPr lang="fr-CA" sz="2800"/>
          </a:p>
        </p:txBody>
      </p:sp>
      <p:grpSp>
        <p:nvGrpSpPr>
          <p:cNvPr id="24" name="Group 22"/>
          <p:cNvGrpSpPr>
            <a:grpSpLocks/>
          </p:cNvGrpSpPr>
          <p:nvPr/>
        </p:nvGrpSpPr>
        <p:grpSpPr bwMode="auto">
          <a:xfrm>
            <a:off x="1514475" y="5391150"/>
            <a:ext cx="941388" cy="563563"/>
            <a:chOff x="954" y="3396"/>
            <a:chExt cx="593" cy="355"/>
          </a:xfrm>
        </p:grpSpPr>
        <p:sp>
          <p:nvSpPr>
            <p:cNvPr id="25" name="Freeform 23"/>
            <p:cNvSpPr>
              <a:spLocks/>
            </p:cNvSpPr>
            <p:nvPr/>
          </p:nvSpPr>
          <p:spPr bwMode="auto">
            <a:xfrm>
              <a:off x="954" y="3455"/>
              <a:ext cx="473" cy="238"/>
            </a:xfrm>
            <a:custGeom>
              <a:avLst/>
              <a:gdLst>
                <a:gd name="T0" fmla="*/ 65 w 1237"/>
                <a:gd name="T1" fmla="*/ 0 h 619"/>
                <a:gd name="T2" fmla="*/ 66 w 1237"/>
                <a:gd name="T3" fmla="*/ 0 h 619"/>
                <a:gd name="T4" fmla="*/ 67 w 1237"/>
                <a:gd name="T5" fmla="*/ 0 h 619"/>
                <a:gd name="T6" fmla="*/ 67 w 1237"/>
                <a:gd name="T7" fmla="*/ 1 h 619"/>
                <a:gd name="T8" fmla="*/ 68 w 1237"/>
                <a:gd name="T9" fmla="*/ 1 h 619"/>
                <a:gd name="T10" fmla="*/ 68 w 1237"/>
                <a:gd name="T11" fmla="*/ 2 h 619"/>
                <a:gd name="T12" fmla="*/ 69 w 1237"/>
                <a:gd name="T13" fmla="*/ 2 h 619"/>
                <a:gd name="T14" fmla="*/ 69 w 1237"/>
                <a:gd name="T15" fmla="*/ 3 h 619"/>
                <a:gd name="T16" fmla="*/ 69 w 1237"/>
                <a:gd name="T17" fmla="*/ 4 h 619"/>
                <a:gd name="T18" fmla="*/ 69 w 1237"/>
                <a:gd name="T19" fmla="*/ 32 h 619"/>
                <a:gd name="T20" fmla="*/ 69 w 1237"/>
                <a:gd name="T21" fmla="*/ 33 h 619"/>
                <a:gd name="T22" fmla="*/ 69 w 1237"/>
                <a:gd name="T23" fmla="*/ 33 h 619"/>
                <a:gd name="T24" fmla="*/ 68 w 1237"/>
                <a:gd name="T25" fmla="*/ 34 h 619"/>
                <a:gd name="T26" fmla="*/ 68 w 1237"/>
                <a:gd name="T27" fmla="*/ 34 h 619"/>
                <a:gd name="T28" fmla="*/ 67 w 1237"/>
                <a:gd name="T29" fmla="*/ 35 h 619"/>
                <a:gd name="T30" fmla="*/ 66 w 1237"/>
                <a:gd name="T31" fmla="*/ 35 h 619"/>
                <a:gd name="T32" fmla="*/ 65 w 1237"/>
                <a:gd name="T33" fmla="*/ 35 h 619"/>
                <a:gd name="T34" fmla="*/ 4 w 1237"/>
                <a:gd name="T35" fmla="*/ 35 h 619"/>
                <a:gd name="T36" fmla="*/ 3 w 1237"/>
                <a:gd name="T37" fmla="*/ 35 h 619"/>
                <a:gd name="T38" fmla="*/ 3 w 1237"/>
                <a:gd name="T39" fmla="*/ 35 h 619"/>
                <a:gd name="T40" fmla="*/ 2 w 1237"/>
                <a:gd name="T41" fmla="*/ 35 h 619"/>
                <a:gd name="T42" fmla="*/ 1 w 1237"/>
                <a:gd name="T43" fmla="*/ 34 h 619"/>
                <a:gd name="T44" fmla="*/ 1 w 1237"/>
                <a:gd name="T45" fmla="*/ 33 h 619"/>
                <a:gd name="T46" fmla="*/ 0 w 1237"/>
                <a:gd name="T47" fmla="*/ 33 h 619"/>
                <a:gd name="T48" fmla="*/ 0 w 1237"/>
                <a:gd name="T49" fmla="*/ 32 h 619"/>
                <a:gd name="T50" fmla="*/ 0 w 1237"/>
                <a:gd name="T51" fmla="*/ 32 h 619"/>
                <a:gd name="T52" fmla="*/ 0 w 1237"/>
                <a:gd name="T53" fmla="*/ 3 h 619"/>
                <a:gd name="T54" fmla="*/ 0 w 1237"/>
                <a:gd name="T55" fmla="*/ 3 h 619"/>
                <a:gd name="T56" fmla="*/ 1 w 1237"/>
                <a:gd name="T57" fmla="*/ 2 h 619"/>
                <a:gd name="T58" fmla="*/ 1 w 1237"/>
                <a:gd name="T59" fmla="*/ 2 h 619"/>
                <a:gd name="T60" fmla="*/ 2 w 1237"/>
                <a:gd name="T61" fmla="*/ 1 h 619"/>
                <a:gd name="T62" fmla="*/ 2 w 1237"/>
                <a:gd name="T63" fmla="*/ 0 h 619"/>
                <a:gd name="T64" fmla="*/ 3 w 1237"/>
                <a:gd name="T65" fmla="*/ 0 h 619"/>
                <a:gd name="T66" fmla="*/ 4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prstTxWarp prst="textNoShape">
                <a:avLst/>
              </a:prstTxWarp>
            </a:bodyPr>
            <a:lstStyle/>
            <a:p>
              <a:endParaRPr lang="fr-CA" sz="1800"/>
            </a:p>
          </p:txBody>
        </p:sp>
        <p:sp>
          <p:nvSpPr>
            <p:cNvPr id="26" name="Freeform 24"/>
            <p:cNvSpPr>
              <a:spLocks/>
            </p:cNvSpPr>
            <p:nvPr/>
          </p:nvSpPr>
          <p:spPr bwMode="auto">
            <a:xfrm>
              <a:off x="954" y="3455"/>
              <a:ext cx="473" cy="238"/>
            </a:xfrm>
            <a:custGeom>
              <a:avLst/>
              <a:gdLst>
                <a:gd name="T0" fmla="*/ 65 w 1237"/>
                <a:gd name="T1" fmla="*/ 0 h 619"/>
                <a:gd name="T2" fmla="*/ 66 w 1237"/>
                <a:gd name="T3" fmla="*/ 0 h 619"/>
                <a:gd name="T4" fmla="*/ 67 w 1237"/>
                <a:gd name="T5" fmla="*/ 0 h 619"/>
                <a:gd name="T6" fmla="*/ 67 w 1237"/>
                <a:gd name="T7" fmla="*/ 1 h 619"/>
                <a:gd name="T8" fmla="*/ 68 w 1237"/>
                <a:gd name="T9" fmla="*/ 1 h 619"/>
                <a:gd name="T10" fmla="*/ 68 w 1237"/>
                <a:gd name="T11" fmla="*/ 2 h 619"/>
                <a:gd name="T12" fmla="*/ 69 w 1237"/>
                <a:gd name="T13" fmla="*/ 2 h 619"/>
                <a:gd name="T14" fmla="*/ 69 w 1237"/>
                <a:gd name="T15" fmla="*/ 3 h 619"/>
                <a:gd name="T16" fmla="*/ 69 w 1237"/>
                <a:gd name="T17" fmla="*/ 4 h 619"/>
                <a:gd name="T18" fmla="*/ 69 w 1237"/>
                <a:gd name="T19" fmla="*/ 32 h 619"/>
                <a:gd name="T20" fmla="*/ 69 w 1237"/>
                <a:gd name="T21" fmla="*/ 33 h 619"/>
                <a:gd name="T22" fmla="*/ 69 w 1237"/>
                <a:gd name="T23" fmla="*/ 33 h 619"/>
                <a:gd name="T24" fmla="*/ 68 w 1237"/>
                <a:gd name="T25" fmla="*/ 34 h 619"/>
                <a:gd name="T26" fmla="*/ 68 w 1237"/>
                <a:gd name="T27" fmla="*/ 34 h 619"/>
                <a:gd name="T28" fmla="*/ 67 w 1237"/>
                <a:gd name="T29" fmla="*/ 35 h 619"/>
                <a:gd name="T30" fmla="*/ 66 w 1237"/>
                <a:gd name="T31" fmla="*/ 35 h 619"/>
                <a:gd name="T32" fmla="*/ 65 w 1237"/>
                <a:gd name="T33" fmla="*/ 35 h 619"/>
                <a:gd name="T34" fmla="*/ 4 w 1237"/>
                <a:gd name="T35" fmla="*/ 35 h 619"/>
                <a:gd name="T36" fmla="*/ 3 w 1237"/>
                <a:gd name="T37" fmla="*/ 35 h 619"/>
                <a:gd name="T38" fmla="*/ 3 w 1237"/>
                <a:gd name="T39" fmla="*/ 35 h 619"/>
                <a:gd name="T40" fmla="*/ 2 w 1237"/>
                <a:gd name="T41" fmla="*/ 35 h 619"/>
                <a:gd name="T42" fmla="*/ 1 w 1237"/>
                <a:gd name="T43" fmla="*/ 34 h 619"/>
                <a:gd name="T44" fmla="*/ 1 w 1237"/>
                <a:gd name="T45" fmla="*/ 33 h 619"/>
                <a:gd name="T46" fmla="*/ 0 w 1237"/>
                <a:gd name="T47" fmla="*/ 33 h 619"/>
                <a:gd name="T48" fmla="*/ 0 w 1237"/>
                <a:gd name="T49" fmla="*/ 32 h 619"/>
                <a:gd name="T50" fmla="*/ 0 w 1237"/>
                <a:gd name="T51" fmla="*/ 32 h 619"/>
                <a:gd name="T52" fmla="*/ 0 w 1237"/>
                <a:gd name="T53" fmla="*/ 3 h 619"/>
                <a:gd name="T54" fmla="*/ 0 w 1237"/>
                <a:gd name="T55" fmla="*/ 3 h 619"/>
                <a:gd name="T56" fmla="*/ 1 w 1237"/>
                <a:gd name="T57" fmla="*/ 2 h 619"/>
                <a:gd name="T58" fmla="*/ 1 w 1237"/>
                <a:gd name="T59" fmla="*/ 2 h 619"/>
                <a:gd name="T60" fmla="*/ 2 w 1237"/>
                <a:gd name="T61" fmla="*/ 1 h 619"/>
                <a:gd name="T62" fmla="*/ 2 w 1237"/>
                <a:gd name="T63" fmla="*/ 0 h 619"/>
                <a:gd name="T64" fmla="*/ 3 w 1237"/>
                <a:gd name="T65" fmla="*/ 0 h 619"/>
                <a:gd name="T66" fmla="*/ 4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prstTxWarp prst="textNoShape">
                <a:avLst/>
              </a:prstTxWarp>
            </a:bodyPr>
            <a:lstStyle/>
            <a:p>
              <a:endParaRPr lang="fr-CA" sz="1800"/>
            </a:p>
          </p:txBody>
        </p:sp>
        <p:sp>
          <p:nvSpPr>
            <p:cNvPr id="27" name="Freeform 25"/>
            <p:cNvSpPr>
              <a:spLocks/>
            </p:cNvSpPr>
            <p:nvPr/>
          </p:nvSpPr>
          <p:spPr bwMode="auto">
            <a:xfrm>
              <a:off x="1013" y="3396"/>
              <a:ext cx="120" cy="59"/>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8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8 h 155"/>
                <a:gd name="T42" fmla="*/ 0 w 310"/>
                <a:gd name="T43" fmla="*/ 8 h 155"/>
                <a:gd name="T44" fmla="*/ 0 w 310"/>
                <a:gd name="T45" fmla="*/ 1 h 155"/>
                <a:gd name="T46" fmla="*/ 0 w 310"/>
                <a:gd name="T47" fmla="*/ 1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28" name="Freeform 26"/>
            <p:cNvSpPr>
              <a:spLocks/>
            </p:cNvSpPr>
            <p:nvPr/>
          </p:nvSpPr>
          <p:spPr bwMode="auto">
            <a:xfrm>
              <a:off x="1013" y="3396"/>
              <a:ext cx="120" cy="59"/>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8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8 h 155"/>
                <a:gd name="T42" fmla="*/ 0 w 310"/>
                <a:gd name="T43" fmla="*/ 8 h 155"/>
                <a:gd name="T44" fmla="*/ 0 w 310"/>
                <a:gd name="T45" fmla="*/ 1 h 155"/>
                <a:gd name="T46" fmla="*/ 0 w 310"/>
                <a:gd name="T47" fmla="*/ 1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29" name="Freeform 27"/>
            <p:cNvSpPr>
              <a:spLocks/>
            </p:cNvSpPr>
            <p:nvPr/>
          </p:nvSpPr>
          <p:spPr bwMode="auto">
            <a:xfrm>
              <a:off x="1250" y="3396"/>
              <a:ext cx="119" cy="59"/>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8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8 h 155"/>
                <a:gd name="T42" fmla="*/ 0 w 309"/>
                <a:gd name="T43" fmla="*/ 8 h 155"/>
                <a:gd name="T44" fmla="*/ 0 w 309"/>
                <a:gd name="T45" fmla="*/ 1 h 155"/>
                <a:gd name="T46" fmla="*/ 0 w 309"/>
                <a:gd name="T47" fmla="*/ 1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30" name="Freeform 28"/>
            <p:cNvSpPr>
              <a:spLocks/>
            </p:cNvSpPr>
            <p:nvPr/>
          </p:nvSpPr>
          <p:spPr bwMode="auto">
            <a:xfrm>
              <a:off x="1250" y="3396"/>
              <a:ext cx="119" cy="59"/>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8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8 h 155"/>
                <a:gd name="T42" fmla="*/ 0 w 309"/>
                <a:gd name="T43" fmla="*/ 8 h 155"/>
                <a:gd name="T44" fmla="*/ 0 w 309"/>
                <a:gd name="T45" fmla="*/ 1 h 155"/>
                <a:gd name="T46" fmla="*/ 0 w 309"/>
                <a:gd name="T47" fmla="*/ 1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31" name="Freeform 29"/>
            <p:cNvSpPr>
              <a:spLocks/>
            </p:cNvSpPr>
            <p:nvPr/>
          </p:nvSpPr>
          <p:spPr bwMode="auto">
            <a:xfrm>
              <a:off x="1013" y="3693"/>
              <a:ext cx="120" cy="58"/>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7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7 h 155"/>
                <a:gd name="T42" fmla="*/ 0 w 310"/>
                <a:gd name="T43" fmla="*/ 7 h 155"/>
                <a:gd name="T44" fmla="*/ 0 w 310"/>
                <a:gd name="T45" fmla="*/ 1 h 155"/>
                <a:gd name="T46" fmla="*/ 0 w 310"/>
                <a:gd name="T47" fmla="*/ 0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32" name="Freeform 30"/>
            <p:cNvSpPr>
              <a:spLocks/>
            </p:cNvSpPr>
            <p:nvPr/>
          </p:nvSpPr>
          <p:spPr bwMode="auto">
            <a:xfrm>
              <a:off x="1013" y="3693"/>
              <a:ext cx="120" cy="58"/>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7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7 h 155"/>
                <a:gd name="T42" fmla="*/ 0 w 310"/>
                <a:gd name="T43" fmla="*/ 7 h 155"/>
                <a:gd name="T44" fmla="*/ 0 w 310"/>
                <a:gd name="T45" fmla="*/ 1 h 155"/>
                <a:gd name="T46" fmla="*/ 0 w 310"/>
                <a:gd name="T47" fmla="*/ 0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33" name="Freeform 31"/>
            <p:cNvSpPr>
              <a:spLocks/>
            </p:cNvSpPr>
            <p:nvPr/>
          </p:nvSpPr>
          <p:spPr bwMode="auto">
            <a:xfrm>
              <a:off x="1250" y="3693"/>
              <a:ext cx="119" cy="58"/>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7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7 h 155"/>
                <a:gd name="T42" fmla="*/ 0 w 309"/>
                <a:gd name="T43" fmla="*/ 7 h 155"/>
                <a:gd name="T44" fmla="*/ 0 w 309"/>
                <a:gd name="T45" fmla="*/ 1 h 155"/>
                <a:gd name="T46" fmla="*/ 0 w 309"/>
                <a:gd name="T47" fmla="*/ 0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34" name="Freeform 32"/>
            <p:cNvSpPr>
              <a:spLocks/>
            </p:cNvSpPr>
            <p:nvPr/>
          </p:nvSpPr>
          <p:spPr bwMode="auto">
            <a:xfrm>
              <a:off x="1250" y="3693"/>
              <a:ext cx="119" cy="58"/>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7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7 h 155"/>
                <a:gd name="T42" fmla="*/ 0 w 309"/>
                <a:gd name="T43" fmla="*/ 7 h 155"/>
                <a:gd name="T44" fmla="*/ 0 w 309"/>
                <a:gd name="T45" fmla="*/ 1 h 155"/>
                <a:gd name="T46" fmla="*/ 0 w 309"/>
                <a:gd name="T47" fmla="*/ 0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35" name="Rectangle 33"/>
            <p:cNvSpPr>
              <a:spLocks noChangeArrowheads="1"/>
            </p:cNvSpPr>
            <p:nvPr/>
          </p:nvSpPr>
          <p:spPr bwMode="auto">
            <a:xfrm>
              <a:off x="1427" y="3492"/>
              <a:ext cx="120" cy="42"/>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36" name="Rectangle 34"/>
            <p:cNvSpPr>
              <a:spLocks noChangeArrowheads="1"/>
            </p:cNvSpPr>
            <p:nvPr/>
          </p:nvSpPr>
          <p:spPr bwMode="auto">
            <a:xfrm>
              <a:off x="1427" y="3612"/>
              <a:ext cx="120" cy="41"/>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37" name="Rectangle 35"/>
            <p:cNvSpPr>
              <a:spLocks noChangeArrowheads="1"/>
            </p:cNvSpPr>
            <p:nvPr/>
          </p:nvSpPr>
          <p:spPr bwMode="auto">
            <a:xfrm>
              <a:off x="1017" y="3472"/>
              <a:ext cx="327" cy="154"/>
            </a:xfrm>
            <a:prstGeom prst="rect">
              <a:avLst/>
            </a:prstGeom>
            <a:noFill/>
            <a:ln w="9525">
              <a:noFill/>
              <a:miter lim="800000"/>
              <a:headEnd/>
              <a:tailEnd/>
            </a:ln>
          </p:spPr>
          <p:txBody>
            <a:bodyPr wrap="none" lIns="0" tIns="0" rIns="0" bIns="0">
              <a:prstTxWarp prst="textNoShape">
                <a:avLst/>
              </a:prstTxWarp>
              <a:spAutoFit/>
            </a:bodyPr>
            <a:lstStyle/>
            <a:p>
              <a:r>
                <a:rPr lang="fr-CA" sz="1600" b="1">
                  <a:solidFill>
                    <a:srgbClr val="1F1A17"/>
                  </a:solidFill>
                </a:rPr>
                <a:t>robot</a:t>
              </a:r>
              <a:endParaRPr lang="fr-CA" sz="3200" b="1"/>
            </a:p>
          </p:txBody>
        </p:sp>
      </p:grpSp>
      <p:sp>
        <p:nvSpPr>
          <p:cNvPr id="38" name="Freeform 36"/>
          <p:cNvSpPr>
            <a:spLocks/>
          </p:cNvSpPr>
          <p:nvPr/>
        </p:nvSpPr>
        <p:spPr bwMode="auto">
          <a:xfrm>
            <a:off x="4962525" y="2887663"/>
            <a:ext cx="211138"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456988315 h 348"/>
              <a:gd name="T32" fmla="*/ 2147483647 w 348"/>
              <a:gd name="T33" fmla="*/ 456988315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786792335 w 348"/>
              <a:gd name="T45" fmla="*/ 2147483647 h 348"/>
              <a:gd name="T46" fmla="*/ 223441036 w 348"/>
              <a:gd name="T47" fmla="*/ 2147483647 h 348"/>
              <a:gd name="T48" fmla="*/ 223441036 w 348"/>
              <a:gd name="T49" fmla="*/ 2147483647 h 348"/>
              <a:gd name="T50" fmla="*/ 1786792335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8"/>
                </a:lnTo>
                <a:lnTo>
                  <a:pt x="209" y="345"/>
                </a:lnTo>
                <a:lnTo>
                  <a:pt x="226" y="342"/>
                </a:lnTo>
                <a:lnTo>
                  <a:pt x="242" y="335"/>
                </a:lnTo>
                <a:lnTo>
                  <a:pt x="257" y="328"/>
                </a:lnTo>
                <a:lnTo>
                  <a:pt x="272" y="319"/>
                </a:lnTo>
                <a:lnTo>
                  <a:pt x="285" y="309"/>
                </a:lnTo>
                <a:lnTo>
                  <a:pt x="297" y="298"/>
                </a:lnTo>
                <a:lnTo>
                  <a:pt x="309" y="285"/>
                </a:lnTo>
                <a:lnTo>
                  <a:pt x="319" y="272"/>
                </a:lnTo>
                <a:lnTo>
                  <a:pt x="328" y="257"/>
                </a:lnTo>
                <a:lnTo>
                  <a:pt x="334" y="243"/>
                </a:lnTo>
                <a:lnTo>
                  <a:pt x="340" y="226"/>
                </a:lnTo>
                <a:lnTo>
                  <a:pt x="344" y="210"/>
                </a:lnTo>
                <a:lnTo>
                  <a:pt x="348" y="192"/>
                </a:lnTo>
                <a:lnTo>
                  <a:pt x="348" y="174"/>
                </a:lnTo>
                <a:lnTo>
                  <a:pt x="348" y="158"/>
                </a:lnTo>
                <a:lnTo>
                  <a:pt x="344" y="140"/>
                </a:lnTo>
                <a:lnTo>
                  <a:pt x="340" y="123"/>
                </a:lnTo>
                <a:lnTo>
                  <a:pt x="334" y="107"/>
                </a:lnTo>
                <a:lnTo>
                  <a:pt x="328" y="91"/>
                </a:lnTo>
                <a:lnTo>
                  <a:pt x="319" y="78"/>
                </a:lnTo>
                <a:lnTo>
                  <a:pt x="309" y="64"/>
                </a:lnTo>
                <a:lnTo>
                  <a:pt x="297" y="52"/>
                </a:lnTo>
                <a:lnTo>
                  <a:pt x="285" y="41"/>
                </a:lnTo>
                <a:lnTo>
                  <a:pt x="272" y="31"/>
                </a:lnTo>
                <a:lnTo>
                  <a:pt x="257" y="22"/>
                </a:lnTo>
                <a:lnTo>
                  <a:pt x="242" y="14"/>
                </a:lnTo>
                <a:lnTo>
                  <a:pt x="226" y="8"/>
                </a:lnTo>
                <a:lnTo>
                  <a:pt x="209" y="4"/>
                </a:lnTo>
                <a:lnTo>
                  <a:pt x="192" y="2"/>
                </a:lnTo>
                <a:lnTo>
                  <a:pt x="174" y="0"/>
                </a:lnTo>
                <a:lnTo>
                  <a:pt x="156" y="2"/>
                </a:lnTo>
                <a:lnTo>
                  <a:pt x="139" y="4"/>
                </a:lnTo>
                <a:lnTo>
                  <a:pt x="122" y="8"/>
                </a:lnTo>
                <a:lnTo>
                  <a:pt x="107" y="14"/>
                </a:lnTo>
                <a:lnTo>
                  <a:pt x="91" y="22"/>
                </a:lnTo>
                <a:lnTo>
                  <a:pt x="77" y="31"/>
                </a:lnTo>
                <a:lnTo>
                  <a:pt x="64" y="41"/>
                </a:lnTo>
                <a:lnTo>
                  <a:pt x="52" y="52"/>
                </a:lnTo>
                <a:lnTo>
                  <a:pt x="40" y="64"/>
                </a:lnTo>
                <a:lnTo>
                  <a:pt x="30" y="78"/>
                </a:lnTo>
                <a:lnTo>
                  <a:pt x="21" y="91"/>
                </a:lnTo>
                <a:lnTo>
                  <a:pt x="14" y="107"/>
                </a:lnTo>
                <a:lnTo>
                  <a:pt x="8" y="123"/>
                </a:lnTo>
                <a:lnTo>
                  <a:pt x="3" y="140"/>
                </a:lnTo>
                <a:lnTo>
                  <a:pt x="1" y="158"/>
                </a:lnTo>
                <a:lnTo>
                  <a:pt x="0" y="174"/>
                </a:lnTo>
                <a:lnTo>
                  <a:pt x="1" y="192"/>
                </a:lnTo>
                <a:lnTo>
                  <a:pt x="3" y="210"/>
                </a:lnTo>
                <a:lnTo>
                  <a:pt x="8" y="226"/>
                </a:lnTo>
                <a:lnTo>
                  <a:pt x="14" y="243"/>
                </a:lnTo>
                <a:lnTo>
                  <a:pt x="21" y="257"/>
                </a:lnTo>
                <a:lnTo>
                  <a:pt x="30" y="272"/>
                </a:lnTo>
                <a:lnTo>
                  <a:pt x="40" y="285"/>
                </a:lnTo>
                <a:lnTo>
                  <a:pt x="52" y="298"/>
                </a:lnTo>
                <a:lnTo>
                  <a:pt x="64" y="309"/>
                </a:lnTo>
                <a:lnTo>
                  <a:pt x="77" y="319"/>
                </a:lnTo>
                <a:lnTo>
                  <a:pt x="91" y="328"/>
                </a:lnTo>
                <a:lnTo>
                  <a:pt x="107" y="335"/>
                </a:lnTo>
                <a:lnTo>
                  <a:pt x="122" y="342"/>
                </a:lnTo>
                <a:lnTo>
                  <a:pt x="139" y="345"/>
                </a:lnTo>
                <a:lnTo>
                  <a:pt x="156" y="348"/>
                </a:lnTo>
                <a:lnTo>
                  <a:pt x="174" y="348"/>
                </a:lnTo>
                <a:close/>
              </a:path>
            </a:pathLst>
          </a:custGeom>
          <a:solidFill>
            <a:srgbClr val="84C225"/>
          </a:solidFill>
          <a:ln w="9525">
            <a:noFill/>
            <a:round/>
            <a:headEnd/>
            <a:tailEnd/>
          </a:ln>
        </p:spPr>
        <p:txBody>
          <a:bodyPr>
            <a:prstTxWarp prst="textNoShape">
              <a:avLst/>
            </a:prstTxWarp>
          </a:bodyPr>
          <a:lstStyle/>
          <a:p>
            <a:endParaRPr lang="fr-CA" sz="1800"/>
          </a:p>
        </p:txBody>
      </p:sp>
      <p:sp>
        <p:nvSpPr>
          <p:cNvPr id="39" name="Freeform 37"/>
          <p:cNvSpPr>
            <a:spLocks/>
          </p:cNvSpPr>
          <p:nvPr/>
        </p:nvSpPr>
        <p:spPr bwMode="auto">
          <a:xfrm>
            <a:off x="4962525" y="2887663"/>
            <a:ext cx="211138"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456988315 h 348"/>
              <a:gd name="T32" fmla="*/ 2147483647 w 348"/>
              <a:gd name="T33" fmla="*/ 456988315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786792335 w 348"/>
              <a:gd name="T45" fmla="*/ 2147483647 h 348"/>
              <a:gd name="T46" fmla="*/ 223441036 w 348"/>
              <a:gd name="T47" fmla="*/ 2147483647 h 348"/>
              <a:gd name="T48" fmla="*/ 223441036 w 348"/>
              <a:gd name="T49" fmla="*/ 2147483647 h 348"/>
              <a:gd name="T50" fmla="*/ 1786792335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8"/>
                </a:lnTo>
                <a:lnTo>
                  <a:pt x="209" y="345"/>
                </a:lnTo>
                <a:lnTo>
                  <a:pt x="226" y="342"/>
                </a:lnTo>
                <a:lnTo>
                  <a:pt x="242" y="335"/>
                </a:lnTo>
                <a:lnTo>
                  <a:pt x="257" y="328"/>
                </a:lnTo>
                <a:lnTo>
                  <a:pt x="272" y="319"/>
                </a:lnTo>
                <a:lnTo>
                  <a:pt x="285" y="309"/>
                </a:lnTo>
                <a:lnTo>
                  <a:pt x="297" y="298"/>
                </a:lnTo>
                <a:lnTo>
                  <a:pt x="309" y="285"/>
                </a:lnTo>
                <a:lnTo>
                  <a:pt x="319" y="272"/>
                </a:lnTo>
                <a:lnTo>
                  <a:pt x="328" y="257"/>
                </a:lnTo>
                <a:lnTo>
                  <a:pt x="334" y="243"/>
                </a:lnTo>
                <a:lnTo>
                  <a:pt x="340" y="226"/>
                </a:lnTo>
                <a:lnTo>
                  <a:pt x="344" y="210"/>
                </a:lnTo>
                <a:lnTo>
                  <a:pt x="348" y="192"/>
                </a:lnTo>
                <a:lnTo>
                  <a:pt x="348" y="174"/>
                </a:lnTo>
                <a:lnTo>
                  <a:pt x="348" y="158"/>
                </a:lnTo>
                <a:lnTo>
                  <a:pt x="344" y="140"/>
                </a:lnTo>
                <a:lnTo>
                  <a:pt x="340" y="123"/>
                </a:lnTo>
                <a:lnTo>
                  <a:pt x="334" y="107"/>
                </a:lnTo>
                <a:lnTo>
                  <a:pt x="328" y="91"/>
                </a:lnTo>
                <a:lnTo>
                  <a:pt x="319" y="78"/>
                </a:lnTo>
                <a:lnTo>
                  <a:pt x="309" y="64"/>
                </a:lnTo>
                <a:lnTo>
                  <a:pt x="297" y="52"/>
                </a:lnTo>
                <a:lnTo>
                  <a:pt x="285" y="41"/>
                </a:lnTo>
                <a:lnTo>
                  <a:pt x="272" y="31"/>
                </a:lnTo>
                <a:lnTo>
                  <a:pt x="257" y="22"/>
                </a:lnTo>
                <a:lnTo>
                  <a:pt x="242" y="14"/>
                </a:lnTo>
                <a:lnTo>
                  <a:pt x="226" y="8"/>
                </a:lnTo>
                <a:lnTo>
                  <a:pt x="209" y="4"/>
                </a:lnTo>
                <a:lnTo>
                  <a:pt x="192" y="2"/>
                </a:lnTo>
                <a:lnTo>
                  <a:pt x="174" y="0"/>
                </a:lnTo>
                <a:lnTo>
                  <a:pt x="156" y="2"/>
                </a:lnTo>
                <a:lnTo>
                  <a:pt x="139" y="4"/>
                </a:lnTo>
                <a:lnTo>
                  <a:pt x="122" y="8"/>
                </a:lnTo>
                <a:lnTo>
                  <a:pt x="107" y="14"/>
                </a:lnTo>
                <a:lnTo>
                  <a:pt x="91" y="22"/>
                </a:lnTo>
                <a:lnTo>
                  <a:pt x="77" y="31"/>
                </a:lnTo>
                <a:lnTo>
                  <a:pt x="64" y="41"/>
                </a:lnTo>
                <a:lnTo>
                  <a:pt x="52" y="52"/>
                </a:lnTo>
                <a:lnTo>
                  <a:pt x="40" y="64"/>
                </a:lnTo>
                <a:lnTo>
                  <a:pt x="30" y="78"/>
                </a:lnTo>
                <a:lnTo>
                  <a:pt x="21" y="91"/>
                </a:lnTo>
                <a:lnTo>
                  <a:pt x="14" y="107"/>
                </a:lnTo>
                <a:lnTo>
                  <a:pt x="8" y="123"/>
                </a:lnTo>
                <a:lnTo>
                  <a:pt x="3" y="140"/>
                </a:lnTo>
                <a:lnTo>
                  <a:pt x="1" y="158"/>
                </a:lnTo>
                <a:lnTo>
                  <a:pt x="0" y="174"/>
                </a:lnTo>
                <a:lnTo>
                  <a:pt x="1" y="192"/>
                </a:lnTo>
                <a:lnTo>
                  <a:pt x="3" y="210"/>
                </a:lnTo>
                <a:lnTo>
                  <a:pt x="8" y="226"/>
                </a:lnTo>
                <a:lnTo>
                  <a:pt x="14" y="243"/>
                </a:lnTo>
                <a:lnTo>
                  <a:pt x="21" y="257"/>
                </a:lnTo>
                <a:lnTo>
                  <a:pt x="30" y="272"/>
                </a:lnTo>
                <a:lnTo>
                  <a:pt x="40" y="285"/>
                </a:lnTo>
                <a:lnTo>
                  <a:pt x="52" y="298"/>
                </a:lnTo>
                <a:lnTo>
                  <a:pt x="64" y="309"/>
                </a:lnTo>
                <a:lnTo>
                  <a:pt x="77" y="319"/>
                </a:lnTo>
                <a:lnTo>
                  <a:pt x="91" y="328"/>
                </a:lnTo>
                <a:lnTo>
                  <a:pt x="107" y="335"/>
                </a:lnTo>
                <a:lnTo>
                  <a:pt x="122" y="342"/>
                </a:lnTo>
                <a:lnTo>
                  <a:pt x="139" y="345"/>
                </a:lnTo>
                <a:lnTo>
                  <a:pt x="156" y="348"/>
                </a:lnTo>
                <a:lnTo>
                  <a:pt x="174" y="348"/>
                </a:lnTo>
              </a:path>
            </a:pathLst>
          </a:custGeom>
          <a:noFill/>
          <a:ln w="3175">
            <a:solidFill>
              <a:srgbClr val="1F1A17"/>
            </a:solidFill>
            <a:round/>
            <a:headEnd/>
            <a:tailEnd/>
          </a:ln>
        </p:spPr>
        <p:txBody>
          <a:bodyPr>
            <a:prstTxWarp prst="textNoShape">
              <a:avLst/>
            </a:prstTxWarp>
          </a:bodyPr>
          <a:lstStyle/>
          <a:p>
            <a:endParaRPr lang="fr-CA" sz="1800"/>
          </a:p>
        </p:txBody>
      </p:sp>
      <p:sp>
        <p:nvSpPr>
          <p:cNvPr id="40" name="Freeform 38"/>
          <p:cNvSpPr>
            <a:spLocks/>
          </p:cNvSpPr>
          <p:nvPr/>
        </p:nvSpPr>
        <p:spPr bwMode="auto">
          <a:xfrm>
            <a:off x="679450" y="2741613"/>
            <a:ext cx="212725" cy="212725"/>
          </a:xfrm>
          <a:custGeom>
            <a:avLst/>
            <a:gdLst>
              <a:gd name="T0" fmla="*/ 2147483647 w 349"/>
              <a:gd name="T1" fmla="*/ 2147483647 h 349"/>
              <a:gd name="T2" fmla="*/ 2147483647 w 349"/>
              <a:gd name="T3" fmla="*/ 2147483647 h 349"/>
              <a:gd name="T4" fmla="*/ 2147483647 w 349"/>
              <a:gd name="T5" fmla="*/ 2147483647 h 349"/>
              <a:gd name="T6" fmla="*/ 2147483647 w 349"/>
              <a:gd name="T7" fmla="*/ 2147483647 h 349"/>
              <a:gd name="T8" fmla="*/ 2147483647 w 349"/>
              <a:gd name="T9" fmla="*/ 2147483647 h 349"/>
              <a:gd name="T10" fmla="*/ 2147483647 w 349"/>
              <a:gd name="T11" fmla="*/ 2147483647 h 349"/>
              <a:gd name="T12" fmla="*/ 2147483647 w 349"/>
              <a:gd name="T13" fmla="*/ 2147483647 h 349"/>
              <a:gd name="T14" fmla="*/ 2147483647 w 349"/>
              <a:gd name="T15" fmla="*/ 2147483647 h 349"/>
              <a:gd name="T16" fmla="*/ 2147483647 w 349"/>
              <a:gd name="T17" fmla="*/ 2147483647 h 349"/>
              <a:gd name="T18" fmla="*/ 2147483647 w 349"/>
              <a:gd name="T19" fmla="*/ 2147483647 h 349"/>
              <a:gd name="T20" fmla="*/ 2147483647 w 349"/>
              <a:gd name="T21" fmla="*/ 2147483647 h 349"/>
              <a:gd name="T22" fmla="*/ 2147483647 w 349"/>
              <a:gd name="T23" fmla="*/ 2147483647 h 349"/>
              <a:gd name="T24" fmla="*/ 2147483647 w 349"/>
              <a:gd name="T25" fmla="*/ 2147483647 h 349"/>
              <a:gd name="T26" fmla="*/ 2147483647 w 349"/>
              <a:gd name="T27" fmla="*/ 2147483647 h 349"/>
              <a:gd name="T28" fmla="*/ 2147483647 w 349"/>
              <a:gd name="T29" fmla="*/ 1811548424 h 349"/>
              <a:gd name="T30" fmla="*/ 2147483647 w 349"/>
              <a:gd name="T31" fmla="*/ 226629535 h 349"/>
              <a:gd name="T32" fmla="*/ 2147483647 w 349"/>
              <a:gd name="T33" fmla="*/ 226629535 h 349"/>
              <a:gd name="T34" fmla="*/ 2147483647 w 349"/>
              <a:gd name="T35" fmla="*/ 1811548424 h 349"/>
              <a:gd name="T36" fmla="*/ 2147483647 w 349"/>
              <a:gd name="T37" fmla="*/ 2147483647 h 349"/>
              <a:gd name="T38" fmla="*/ 2147483647 w 349"/>
              <a:gd name="T39" fmla="*/ 2147483647 h 349"/>
              <a:gd name="T40" fmla="*/ 2147483647 w 349"/>
              <a:gd name="T41" fmla="*/ 2147483647 h 349"/>
              <a:gd name="T42" fmla="*/ 2147483647 w 349"/>
              <a:gd name="T43" fmla="*/ 2147483647 h 349"/>
              <a:gd name="T44" fmla="*/ 1811548424 w 349"/>
              <a:gd name="T45" fmla="*/ 2147483647 h 349"/>
              <a:gd name="T46" fmla="*/ 226629535 w 349"/>
              <a:gd name="T47" fmla="*/ 2147483647 h 349"/>
              <a:gd name="T48" fmla="*/ 226629535 w 349"/>
              <a:gd name="T49" fmla="*/ 2147483647 h 349"/>
              <a:gd name="T50" fmla="*/ 1811548424 w 349"/>
              <a:gd name="T51" fmla="*/ 2147483647 h 349"/>
              <a:gd name="T52" fmla="*/ 2147483647 w 349"/>
              <a:gd name="T53" fmla="*/ 2147483647 h 349"/>
              <a:gd name="T54" fmla="*/ 2147483647 w 349"/>
              <a:gd name="T55" fmla="*/ 2147483647 h 349"/>
              <a:gd name="T56" fmla="*/ 2147483647 w 349"/>
              <a:gd name="T57" fmla="*/ 2147483647 h 349"/>
              <a:gd name="T58" fmla="*/ 2147483647 w 349"/>
              <a:gd name="T59" fmla="*/ 2147483647 h 349"/>
              <a:gd name="T60" fmla="*/ 2147483647 w 349"/>
              <a:gd name="T61" fmla="*/ 2147483647 h 349"/>
              <a:gd name="T62" fmla="*/ 2147483647 w 349"/>
              <a:gd name="T63" fmla="*/ 2147483647 h 3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9"/>
              <a:gd name="T97" fmla="*/ 0 h 349"/>
              <a:gd name="T98" fmla="*/ 349 w 349"/>
              <a:gd name="T99" fmla="*/ 349 h 3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9" h="349">
                <a:moveTo>
                  <a:pt x="174" y="349"/>
                </a:moveTo>
                <a:lnTo>
                  <a:pt x="192" y="348"/>
                </a:lnTo>
                <a:lnTo>
                  <a:pt x="210" y="345"/>
                </a:lnTo>
                <a:lnTo>
                  <a:pt x="225" y="341"/>
                </a:lnTo>
                <a:lnTo>
                  <a:pt x="242" y="335"/>
                </a:lnTo>
                <a:lnTo>
                  <a:pt x="257" y="328"/>
                </a:lnTo>
                <a:lnTo>
                  <a:pt x="271" y="319"/>
                </a:lnTo>
                <a:lnTo>
                  <a:pt x="285" y="309"/>
                </a:lnTo>
                <a:lnTo>
                  <a:pt x="297" y="298"/>
                </a:lnTo>
                <a:lnTo>
                  <a:pt x="308" y="285"/>
                </a:lnTo>
                <a:lnTo>
                  <a:pt x="318" y="272"/>
                </a:lnTo>
                <a:lnTo>
                  <a:pt x="327" y="257"/>
                </a:lnTo>
                <a:lnTo>
                  <a:pt x="334" y="243"/>
                </a:lnTo>
                <a:lnTo>
                  <a:pt x="341" y="227"/>
                </a:lnTo>
                <a:lnTo>
                  <a:pt x="344" y="210"/>
                </a:lnTo>
                <a:lnTo>
                  <a:pt x="348" y="192"/>
                </a:lnTo>
                <a:lnTo>
                  <a:pt x="349" y="174"/>
                </a:lnTo>
                <a:lnTo>
                  <a:pt x="348" y="157"/>
                </a:lnTo>
                <a:lnTo>
                  <a:pt x="344" y="139"/>
                </a:lnTo>
                <a:lnTo>
                  <a:pt x="341" y="122"/>
                </a:lnTo>
                <a:lnTo>
                  <a:pt x="334" y="107"/>
                </a:lnTo>
                <a:lnTo>
                  <a:pt x="327" y="92"/>
                </a:lnTo>
                <a:lnTo>
                  <a:pt x="318" y="78"/>
                </a:lnTo>
                <a:lnTo>
                  <a:pt x="308" y="64"/>
                </a:lnTo>
                <a:lnTo>
                  <a:pt x="297" y="52"/>
                </a:lnTo>
                <a:lnTo>
                  <a:pt x="285" y="40"/>
                </a:lnTo>
                <a:lnTo>
                  <a:pt x="271" y="30"/>
                </a:lnTo>
                <a:lnTo>
                  <a:pt x="257" y="21"/>
                </a:lnTo>
                <a:lnTo>
                  <a:pt x="242" y="15"/>
                </a:lnTo>
                <a:lnTo>
                  <a:pt x="225" y="8"/>
                </a:lnTo>
                <a:lnTo>
                  <a:pt x="210" y="3"/>
                </a:lnTo>
                <a:lnTo>
                  <a:pt x="192" y="1"/>
                </a:lnTo>
                <a:lnTo>
                  <a:pt x="174" y="0"/>
                </a:lnTo>
                <a:lnTo>
                  <a:pt x="157" y="1"/>
                </a:lnTo>
                <a:lnTo>
                  <a:pt x="139" y="3"/>
                </a:lnTo>
                <a:lnTo>
                  <a:pt x="122" y="8"/>
                </a:lnTo>
                <a:lnTo>
                  <a:pt x="107" y="15"/>
                </a:lnTo>
                <a:lnTo>
                  <a:pt x="92" y="21"/>
                </a:lnTo>
                <a:lnTo>
                  <a:pt x="77" y="30"/>
                </a:lnTo>
                <a:lnTo>
                  <a:pt x="64" y="40"/>
                </a:lnTo>
                <a:lnTo>
                  <a:pt x="52" y="52"/>
                </a:lnTo>
                <a:lnTo>
                  <a:pt x="40" y="64"/>
                </a:lnTo>
                <a:lnTo>
                  <a:pt x="30" y="78"/>
                </a:lnTo>
                <a:lnTo>
                  <a:pt x="21" y="92"/>
                </a:lnTo>
                <a:lnTo>
                  <a:pt x="13" y="107"/>
                </a:lnTo>
                <a:lnTo>
                  <a:pt x="8" y="122"/>
                </a:lnTo>
                <a:lnTo>
                  <a:pt x="3" y="139"/>
                </a:lnTo>
                <a:lnTo>
                  <a:pt x="1" y="157"/>
                </a:lnTo>
                <a:lnTo>
                  <a:pt x="0" y="174"/>
                </a:lnTo>
                <a:lnTo>
                  <a:pt x="1" y="192"/>
                </a:lnTo>
                <a:lnTo>
                  <a:pt x="3" y="210"/>
                </a:lnTo>
                <a:lnTo>
                  <a:pt x="8" y="227"/>
                </a:lnTo>
                <a:lnTo>
                  <a:pt x="13" y="243"/>
                </a:lnTo>
                <a:lnTo>
                  <a:pt x="21" y="257"/>
                </a:lnTo>
                <a:lnTo>
                  <a:pt x="30" y="272"/>
                </a:lnTo>
                <a:lnTo>
                  <a:pt x="40" y="285"/>
                </a:lnTo>
                <a:lnTo>
                  <a:pt x="52" y="298"/>
                </a:lnTo>
                <a:lnTo>
                  <a:pt x="64" y="309"/>
                </a:lnTo>
                <a:lnTo>
                  <a:pt x="77" y="319"/>
                </a:lnTo>
                <a:lnTo>
                  <a:pt x="92" y="328"/>
                </a:lnTo>
                <a:lnTo>
                  <a:pt x="107" y="335"/>
                </a:lnTo>
                <a:lnTo>
                  <a:pt x="122" y="341"/>
                </a:lnTo>
                <a:lnTo>
                  <a:pt x="139" y="345"/>
                </a:lnTo>
                <a:lnTo>
                  <a:pt x="157" y="348"/>
                </a:lnTo>
                <a:lnTo>
                  <a:pt x="174" y="349"/>
                </a:lnTo>
                <a:close/>
              </a:path>
            </a:pathLst>
          </a:custGeom>
          <a:solidFill>
            <a:srgbClr val="E87877"/>
          </a:solidFill>
          <a:ln w="9525">
            <a:noFill/>
            <a:round/>
            <a:headEnd/>
            <a:tailEnd/>
          </a:ln>
        </p:spPr>
        <p:txBody>
          <a:bodyPr>
            <a:prstTxWarp prst="textNoShape">
              <a:avLst/>
            </a:prstTxWarp>
          </a:bodyPr>
          <a:lstStyle/>
          <a:p>
            <a:endParaRPr lang="fr-CA" sz="1800"/>
          </a:p>
        </p:txBody>
      </p:sp>
      <p:sp>
        <p:nvSpPr>
          <p:cNvPr id="41" name="Freeform 39"/>
          <p:cNvSpPr>
            <a:spLocks/>
          </p:cNvSpPr>
          <p:nvPr/>
        </p:nvSpPr>
        <p:spPr bwMode="auto">
          <a:xfrm>
            <a:off x="679450" y="2741613"/>
            <a:ext cx="212725" cy="212725"/>
          </a:xfrm>
          <a:custGeom>
            <a:avLst/>
            <a:gdLst>
              <a:gd name="T0" fmla="*/ 2147483647 w 349"/>
              <a:gd name="T1" fmla="*/ 2147483647 h 349"/>
              <a:gd name="T2" fmla="*/ 2147483647 w 349"/>
              <a:gd name="T3" fmla="*/ 2147483647 h 349"/>
              <a:gd name="T4" fmla="*/ 2147483647 w 349"/>
              <a:gd name="T5" fmla="*/ 2147483647 h 349"/>
              <a:gd name="T6" fmla="*/ 2147483647 w 349"/>
              <a:gd name="T7" fmla="*/ 2147483647 h 349"/>
              <a:gd name="T8" fmla="*/ 2147483647 w 349"/>
              <a:gd name="T9" fmla="*/ 2147483647 h 349"/>
              <a:gd name="T10" fmla="*/ 2147483647 w 349"/>
              <a:gd name="T11" fmla="*/ 2147483647 h 349"/>
              <a:gd name="T12" fmla="*/ 2147483647 w 349"/>
              <a:gd name="T13" fmla="*/ 2147483647 h 349"/>
              <a:gd name="T14" fmla="*/ 2147483647 w 349"/>
              <a:gd name="T15" fmla="*/ 2147483647 h 349"/>
              <a:gd name="T16" fmla="*/ 2147483647 w 349"/>
              <a:gd name="T17" fmla="*/ 2147483647 h 349"/>
              <a:gd name="T18" fmla="*/ 2147483647 w 349"/>
              <a:gd name="T19" fmla="*/ 2147483647 h 349"/>
              <a:gd name="T20" fmla="*/ 2147483647 w 349"/>
              <a:gd name="T21" fmla="*/ 2147483647 h 349"/>
              <a:gd name="T22" fmla="*/ 2147483647 w 349"/>
              <a:gd name="T23" fmla="*/ 2147483647 h 349"/>
              <a:gd name="T24" fmla="*/ 2147483647 w 349"/>
              <a:gd name="T25" fmla="*/ 2147483647 h 349"/>
              <a:gd name="T26" fmla="*/ 2147483647 w 349"/>
              <a:gd name="T27" fmla="*/ 2147483647 h 349"/>
              <a:gd name="T28" fmla="*/ 2147483647 w 349"/>
              <a:gd name="T29" fmla="*/ 1811548424 h 349"/>
              <a:gd name="T30" fmla="*/ 2147483647 w 349"/>
              <a:gd name="T31" fmla="*/ 226629535 h 349"/>
              <a:gd name="T32" fmla="*/ 2147483647 w 349"/>
              <a:gd name="T33" fmla="*/ 226629535 h 349"/>
              <a:gd name="T34" fmla="*/ 2147483647 w 349"/>
              <a:gd name="T35" fmla="*/ 1811548424 h 349"/>
              <a:gd name="T36" fmla="*/ 2147483647 w 349"/>
              <a:gd name="T37" fmla="*/ 2147483647 h 349"/>
              <a:gd name="T38" fmla="*/ 2147483647 w 349"/>
              <a:gd name="T39" fmla="*/ 2147483647 h 349"/>
              <a:gd name="T40" fmla="*/ 2147483647 w 349"/>
              <a:gd name="T41" fmla="*/ 2147483647 h 349"/>
              <a:gd name="T42" fmla="*/ 2147483647 w 349"/>
              <a:gd name="T43" fmla="*/ 2147483647 h 349"/>
              <a:gd name="T44" fmla="*/ 1811548424 w 349"/>
              <a:gd name="T45" fmla="*/ 2147483647 h 349"/>
              <a:gd name="T46" fmla="*/ 226629535 w 349"/>
              <a:gd name="T47" fmla="*/ 2147483647 h 349"/>
              <a:gd name="T48" fmla="*/ 226629535 w 349"/>
              <a:gd name="T49" fmla="*/ 2147483647 h 349"/>
              <a:gd name="T50" fmla="*/ 1811548424 w 349"/>
              <a:gd name="T51" fmla="*/ 2147483647 h 349"/>
              <a:gd name="T52" fmla="*/ 2147483647 w 349"/>
              <a:gd name="T53" fmla="*/ 2147483647 h 349"/>
              <a:gd name="T54" fmla="*/ 2147483647 w 349"/>
              <a:gd name="T55" fmla="*/ 2147483647 h 349"/>
              <a:gd name="T56" fmla="*/ 2147483647 w 349"/>
              <a:gd name="T57" fmla="*/ 2147483647 h 349"/>
              <a:gd name="T58" fmla="*/ 2147483647 w 349"/>
              <a:gd name="T59" fmla="*/ 2147483647 h 349"/>
              <a:gd name="T60" fmla="*/ 2147483647 w 349"/>
              <a:gd name="T61" fmla="*/ 2147483647 h 349"/>
              <a:gd name="T62" fmla="*/ 2147483647 w 349"/>
              <a:gd name="T63" fmla="*/ 2147483647 h 3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9"/>
              <a:gd name="T97" fmla="*/ 0 h 349"/>
              <a:gd name="T98" fmla="*/ 349 w 349"/>
              <a:gd name="T99" fmla="*/ 349 h 3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9" h="349">
                <a:moveTo>
                  <a:pt x="174" y="349"/>
                </a:moveTo>
                <a:lnTo>
                  <a:pt x="192" y="348"/>
                </a:lnTo>
                <a:lnTo>
                  <a:pt x="210" y="345"/>
                </a:lnTo>
                <a:lnTo>
                  <a:pt x="225" y="341"/>
                </a:lnTo>
                <a:lnTo>
                  <a:pt x="242" y="335"/>
                </a:lnTo>
                <a:lnTo>
                  <a:pt x="257" y="328"/>
                </a:lnTo>
                <a:lnTo>
                  <a:pt x="271" y="319"/>
                </a:lnTo>
                <a:lnTo>
                  <a:pt x="285" y="309"/>
                </a:lnTo>
                <a:lnTo>
                  <a:pt x="297" y="298"/>
                </a:lnTo>
                <a:lnTo>
                  <a:pt x="308" y="285"/>
                </a:lnTo>
                <a:lnTo>
                  <a:pt x="318" y="272"/>
                </a:lnTo>
                <a:lnTo>
                  <a:pt x="327" y="257"/>
                </a:lnTo>
                <a:lnTo>
                  <a:pt x="334" y="243"/>
                </a:lnTo>
                <a:lnTo>
                  <a:pt x="341" y="227"/>
                </a:lnTo>
                <a:lnTo>
                  <a:pt x="344" y="210"/>
                </a:lnTo>
                <a:lnTo>
                  <a:pt x="348" y="192"/>
                </a:lnTo>
                <a:lnTo>
                  <a:pt x="349" y="174"/>
                </a:lnTo>
                <a:lnTo>
                  <a:pt x="348" y="157"/>
                </a:lnTo>
                <a:lnTo>
                  <a:pt x="344" y="139"/>
                </a:lnTo>
                <a:lnTo>
                  <a:pt x="341" y="122"/>
                </a:lnTo>
                <a:lnTo>
                  <a:pt x="334" y="107"/>
                </a:lnTo>
                <a:lnTo>
                  <a:pt x="327" y="92"/>
                </a:lnTo>
                <a:lnTo>
                  <a:pt x="318" y="78"/>
                </a:lnTo>
                <a:lnTo>
                  <a:pt x="308" y="64"/>
                </a:lnTo>
                <a:lnTo>
                  <a:pt x="297" y="52"/>
                </a:lnTo>
                <a:lnTo>
                  <a:pt x="285" y="40"/>
                </a:lnTo>
                <a:lnTo>
                  <a:pt x="271" y="30"/>
                </a:lnTo>
                <a:lnTo>
                  <a:pt x="257" y="21"/>
                </a:lnTo>
                <a:lnTo>
                  <a:pt x="242" y="15"/>
                </a:lnTo>
                <a:lnTo>
                  <a:pt x="225" y="8"/>
                </a:lnTo>
                <a:lnTo>
                  <a:pt x="210" y="3"/>
                </a:lnTo>
                <a:lnTo>
                  <a:pt x="192" y="1"/>
                </a:lnTo>
                <a:lnTo>
                  <a:pt x="174" y="0"/>
                </a:lnTo>
                <a:lnTo>
                  <a:pt x="157" y="1"/>
                </a:lnTo>
                <a:lnTo>
                  <a:pt x="139" y="3"/>
                </a:lnTo>
                <a:lnTo>
                  <a:pt x="122" y="8"/>
                </a:lnTo>
                <a:lnTo>
                  <a:pt x="107" y="15"/>
                </a:lnTo>
                <a:lnTo>
                  <a:pt x="92" y="21"/>
                </a:lnTo>
                <a:lnTo>
                  <a:pt x="77" y="30"/>
                </a:lnTo>
                <a:lnTo>
                  <a:pt x="64" y="40"/>
                </a:lnTo>
                <a:lnTo>
                  <a:pt x="52" y="52"/>
                </a:lnTo>
                <a:lnTo>
                  <a:pt x="40" y="64"/>
                </a:lnTo>
                <a:lnTo>
                  <a:pt x="30" y="78"/>
                </a:lnTo>
                <a:lnTo>
                  <a:pt x="21" y="92"/>
                </a:lnTo>
                <a:lnTo>
                  <a:pt x="13" y="107"/>
                </a:lnTo>
                <a:lnTo>
                  <a:pt x="8" y="122"/>
                </a:lnTo>
                <a:lnTo>
                  <a:pt x="3" y="139"/>
                </a:lnTo>
                <a:lnTo>
                  <a:pt x="1" y="157"/>
                </a:lnTo>
                <a:lnTo>
                  <a:pt x="0" y="174"/>
                </a:lnTo>
                <a:lnTo>
                  <a:pt x="1" y="192"/>
                </a:lnTo>
                <a:lnTo>
                  <a:pt x="3" y="210"/>
                </a:lnTo>
                <a:lnTo>
                  <a:pt x="8" y="227"/>
                </a:lnTo>
                <a:lnTo>
                  <a:pt x="13" y="243"/>
                </a:lnTo>
                <a:lnTo>
                  <a:pt x="21" y="257"/>
                </a:lnTo>
                <a:lnTo>
                  <a:pt x="30" y="272"/>
                </a:lnTo>
                <a:lnTo>
                  <a:pt x="40" y="285"/>
                </a:lnTo>
                <a:lnTo>
                  <a:pt x="52" y="298"/>
                </a:lnTo>
                <a:lnTo>
                  <a:pt x="64" y="309"/>
                </a:lnTo>
                <a:lnTo>
                  <a:pt x="77" y="319"/>
                </a:lnTo>
                <a:lnTo>
                  <a:pt x="92" y="328"/>
                </a:lnTo>
                <a:lnTo>
                  <a:pt x="107" y="335"/>
                </a:lnTo>
                <a:lnTo>
                  <a:pt x="122" y="341"/>
                </a:lnTo>
                <a:lnTo>
                  <a:pt x="139" y="345"/>
                </a:lnTo>
                <a:lnTo>
                  <a:pt x="157" y="348"/>
                </a:lnTo>
                <a:lnTo>
                  <a:pt x="174" y="349"/>
                </a:lnTo>
              </a:path>
            </a:pathLst>
          </a:custGeom>
          <a:noFill/>
          <a:ln w="3175">
            <a:solidFill>
              <a:srgbClr val="1F1A17"/>
            </a:solidFill>
            <a:round/>
            <a:headEnd/>
            <a:tailEnd/>
          </a:ln>
        </p:spPr>
        <p:txBody>
          <a:bodyPr>
            <a:prstTxWarp prst="textNoShape">
              <a:avLst/>
            </a:prstTxWarp>
          </a:bodyPr>
          <a:lstStyle/>
          <a:p>
            <a:endParaRPr lang="fr-CA" sz="1800"/>
          </a:p>
        </p:txBody>
      </p:sp>
      <p:sp>
        <p:nvSpPr>
          <p:cNvPr id="42" name="Freeform 40"/>
          <p:cNvSpPr>
            <a:spLocks/>
          </p:cNvSpPr>
          <p:nvPr/>
        </p:nvSpPr>
        <p:spPr bwMode="auto">
          <a:xfrm>
            <a:off x="8180388" y="2152650"/>
            <a:ext cx="212725"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228307106 h 348"/>
              <a:gd name="T32" fmla="*/ 2147483647 w 348"/>
              <a:gd name="T33" fmla="*/ 228307106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827205666 w 348"/>
              <a:gd name="T45" fmla="*/ 2147483647 h 348"/>
              <a:gd name="T46" fmla="*/ 456988315 w 348"/>
              <a:gd name="T47" fmla="*/ 2147483647 h 348"/>
              <a:gd name="T48" fmla="*/ 456988315 w 348"/>
              <a:gd name="T49" fmla="*/ 2147483647 h 348"/>
              <a:gd name="T50" fmla="*/ 1827205666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7"/>
                </a:lnTo>
                <a:lnTo>
                  <a:pt x="209" y="345"/>
                </a:lnTo>
                <a:lnTo>
                  <a:pt x="226" y="340"/>
                </a:lnTo>
                <a:lnTo>
                  <a:pt x="243" y="334"/>
                </a:lnTo>
                <a:lnTo>
                  <a:pt x="257" y="327"/>
                </a:lnTo>
                <a:lnTo>
                  <a:pt x="272" y="319"/>
                </a:lnTo>
                <a:lnTo>
                  <a:pt x="285" y="309"/>
                </a:lnTo>
                <a:lnTo>
                  <a:pt x="298" y="297"/>
                </a:lnTo>
                <a:lnTo>
                  <a:pt x="309" y="285"/>
                </a:lnTo>
                <a:lnTo>
                  <a:pt x="319" y="272"/>
                </a:lnTo>
                <a:lnTo>
                  <a:pt x="328" y="257"/>
                </a:lnTo>
                <a:lnTo>
                  <a:pt x="335" y="241"/>
                </a:lnTo>
                <a:lnTo>
                  <a:pt x="340" y="226"/>
                </a:lnTo>
                <a:lnTo>
                  <a:pt x="345" y="209"/>
                </a:lnTo>
                <a:lnTo>
                  <a:pt x="348" y="192"/>
                </a:lnTo>
                <a:lnTo>
                  <a:pt x="348" y="174"/>
                </a:lnTo>
                <a:lnTo>
                  <a:pt x="348" y="156"/>
                </a:lnTo>
                <a:lnTo>
                  <a:pt x="345" y="139"/>
                </a:lnTo>
                <a:lnTo>
                  <a:pt x="340" y="122"/>
                </a:lnTo>
                <a:lnTo>
                  <a:pt x="335" y="107"/>
                </a:lnTo>
                <a:lnTo>
                  <a:pt x="328" y="91"/>
                </a:lnTo>
                <a:lnTo>
                  <a:pt x="319" y="76"/>
                </a:lnTo>
                <a:lnTo>
                  <a:pt x="309" y="63"/>
                </a:lnTo>
                <a:lnTo>
                  <a:pt x="298" y="50"/>
                </a:lnTo>
                <a:lnTo>
                  <a:pt x="285" y="39"/>
                </a:lnTo>
                <a:lnTo>
                  <a:pt x="272" y="29"/>
                </a:lnTo>
                <a:lnTo>
                  <a:pt x="257" y="21"/>
                </a:lnTo>
                <a:lnTo>
                  <a:pt x="243" y="13"/>
                </a:lnTo>
                <a:lnTo>
                  <a:pt x="226" y="8"/>
                </a:lnTo>
                <a:lnTo>
                  <a:pt x="209" y="3"/>
                </a:lnTo>
                <a:lnTo>
                  <a:pt x="192" y="1"/>
                </a:lnTo>
                <a:lnTo>
                  <a:pt x="174" y="0"/>
                </a:lnTo>
                <a:lnTo>
                  <a:pt x="156" y="1"/>
                </a:lnTo>
                <a:lnTo>
                  <a:pt x="140" y="3"/>
                </a:lnTo>
                <a:lnTo>
                  <a:pt x="123" y="8"/>
                </a:lnTo>
                <a:lnTo>
                  <a:pt x="107" y="13"/>
                </a:lnTo>
                <a:lnTo>
                  <a:pt x="91" y="21"/>
                </a:lnTo>
                <a:lnTo>
                  <a:pt x="78" y="29"/>
                </a:lnTo>
                <a:lnTo>
                  <a:pt x="64" y="39"/>
                </a:lnTo>
                <a:lnTo>
                  <a:pt x="52" y="50"/>
                </a:lnTo>
                <a:lnTo>
                  <a:pt x="41" y="63"/>
                </a:lnTo>
                <a:lnTo>
                  <a:pt x="31" y="76"/>
                </a:lnTo>
                <a:lnTo>
                  <a:pt x="22" y="91"/>
                </a:lnTo>
                <a:lnTo>
                  <a:pt x="14" y="107"/>
                </a:lnTo>
                <a:lnTo>
                  <a:pt x="8" y="122"/>
                </a:lnTo>
                <a:lnTo>
                  <a:pt x="4" y="139"/>
                </a:lnTo>
                <a:lnTo>
                  <a:pt x="2" y="156"/>
                </a:lnTo>
                <a:lnTo>
                  <a:pt x="0" y="174"/>
                </a:lnTo>
                <a:lnTo>
                  <a:pt x="2" y="192"/>
                </a:lnTo>
                <a:lnTo>
                  <a:pt x="4" y="209"/>
                </a:lnTo>
                <a:lnTo>
                  <a:pt x="8" y="226"/>
                </a:lnTo>
                <a:lnTo>
                  <a:pt x="14" y="241"/>
                </a:lnTo>
                <a:lnTo>
                  <a:pt x="22" y="257"/>
                </a:lnTo>
                <a:lnTo>
                  <a:pt x="31" y="272"/>
                </a:lnTo>
                <a:lnTo>
                  <a:pt x="41" y="285"/>
                </a:lnTo>
                <a:lnTo>
                  <a:pt x="52" y="297"/>
                </a:lnTo>
                <a:lnTo>
                  <a:pt x="64" y="309"/>
                </a:lnTo>
                <a:lnTo>
                  <a:pt x="78" y="319"/>
                </a:lnTo>
                <a:lnTo>
                  <a:pt x="91" y="327"/>
                </a:lnTo>
                <a:lnTo>
                  <a:pt x="107" y="334"/>
                </a:lnTo>
                <a:lnTo>
                  <a:pt x="123" y="340"/>
                </a:lnTo>
                <a:lnTo>
                  <a:pt x="140" y="345"/>
                </a:lnTo>
                <a:lnTo>
                  <a:pt x="156" y="347"/>
                </a:lnTo>
                <a:lnTo>
                  <a:pt x="174" y="348"/>
                </a:lnTo>
                <a:close/>
              </a:path>
            </a:pathLst>
          </a:custGeom>
          <a:solidFill>
            <a:srgbClr val="3BB3C2"/>
          </a:solidFill>
          <a:ln w="9525">
            <a:noFill/>
            <a:round/>
            <a:headEnd/>
            <a:tailEnd/>
          </a:ln>
        </p:spPr>
        <p:txBody>
          <a:bodyPr>
            <a:prstTxWarp prst="textNoShape">
              <a:avLst/>
            </a:prstTxWarp>
          </a:bodyPr>
          <a:lstStyle/>
          <a:p>
            <a:endParaRPr lang="fr-CA" sz="1800"/>
          </a:p>
        </p:txBody>
      </p:sp>
      <p:sp>
        <p:nvSpPr>
          <p:cNvPr id="43" name="Freeform 41"/>
          <p:cNvSpPr>
            <a:spLocks/>
          </p:cNvSpPr>
          <p:nvPr/>
        </p:nvSpPr>
        <p:spPr bwMode="auto">
          <a:xfrm>
            <a:off x="8180388" y="2152650"/>
            <a:ext cx="212725"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228307106 h 348"/>
              <a:gd name="T32" fmla="*/ 2147483647 w 348"/>
              <a:gd name="T33" fmla="*/ 228307106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827205666 w 348"/>
              <a:gd name="T45" fmla="*/ 2147483647 h 348"/>
              <a:gd name="T46" fmla="*/ 456988315 w 348"/>
              <a:gd name="T47" fmla="*/ 2147483647 h 348"/>
              <a:gd name="T48" fmla="*/ 456988315 w 348"/>
              <a:gd name="T49" fmla="*/ 2147483647 h 348"/>
              <a:gd name="T50" fmla="*/ 1827205666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7"/>
                </a:lnTo>
                <a:lnTo>
                  <a:pt x="209" y="345"/>
                </a:lnTo>
                <a:lnTo>
                  <a:pt x="226" y="340"/>
                </a:lnTo>
                <a:lnTo>
                  <a:pt x="243" y="334"/>
                </a:lnTo>
                <a:lnTo>
                  <a:pt x="257" y="327"/>
                </a:lnTo>
                <a:lnTo>
                  <a:pt x="272" y="319"/>
                </a:lnTo>
                <a:lnTo>
                  <a:pt x="285" y="309"/>
                </a:lnTo>
                <a:lnTo>
                  <a:pt x="298" y="297"/>
                </a:lnTo>
                <a:lnTo>
                  <a:pt x="309" y="285"/>
                </a:lnTo>
                <a:lnTo>
                  <a:pt x="319" y="272"/>
                </a:lnTo>
                <a:lnTo>
                  <a:pt x="328" y="257"/>
                </a:lnTo>
                <a:lnTo>
                  <a:pt x="335" y="241"/>
                </a:lnTo>
                <a:lnTo>
                  <a:pt x="340" y="226"/>
                </a:lnTo>
                <a:lnTo>
                  <a:pt x="345" y="209"/>
                </a:lnTo>
                <a:lnTo>
                  <a:pt x="348" y="192"/>
                </a:lnTo>
                <a:lnTo>
                  <a:pt x="348" y="174"/>
                </a:lnTo>
                <a:lnTo>
                  <a:pt x="348" y="156"/>
                </a:lnTo>
                <a:lnTo>
                  <a:pt x="345" y="139"/>
                </a:lnTo>
                <a:lnTo>
                  <a:pt x="340" y="122"/>
                </a:lnTo>
                <a:lnTo>
                  <a:pt x="335" y="107"/>
                </a:lnTo>
                <a:lnTo>
                  <a:pt x="328" y="91"/>
                </a:lnTo>
                <a:lnTo>
                  <a:pt x="319" y="76"/>
                </a:lnTo>
                <a:lnTo>
                  <a:pt x="309" y="63"/>
                </a:lnTo>
                <a:lnTo>
                  <a:pt x="298" y="50"/>
                </a:lnTo>
                <a:lnTo>
                  <a:pt x="285" y="39"/>
                </a:lnTo>
                <a:lnTo>
                  <a:pt x="272" y="29"/>
                </a:lnTo>
                <a:lnTo>
                  <a:pt x="257" y="21"/>
                </a:lnTo>
                <a:lnTo>
                  <a:pt x="243" y="13"/>
                </a:lnTo>
                <a:lnTo>
                  <a:pt x="226" y="8"/>
                </a:lnTo>
                <a:lnTo>
                  <a:pt x="209" y="3"/>
                </a:lnTo>
                <a:lnTo>
                  <a:pt x="192" y="1"/>
                </a:lnTo>
                <a:lnTo>
                  <a:pt x="174" y="0"/>
                </a:lnTo>
                <a:lnTo>
                  <a:pt x="156" y="1"/>
                </a:lnTo>
                <a:lnTo>
                  <a:pt x="140" y="3"/>
                </a:lnTo>
                <a:lnTo>
                  <a:pt x="123" y="8"/>
                </a:lnTo>
                <a:lnTo>
                  <a:pt x="107" y="13"/>
                </a:lnTo>
                <a:lnTo>
                  <a:pt x="91" y="21"/>
                </a:lnTo>
                <a:lnTo>
                  <a:pt x="78" y="29"/>
                </a:lnTo>
                <a:lnTo>
                  <a:pt x="64" y="39"/>
                </a:lnTo>
                <a:lnTo>
                  <a:pt x="52" y="50"/>
                </a:lnTo>
                <a:lnTo>
                  <a:pt x="41" y="63"/>
                </a:lnTo>
                <a:lnTo>
                  <a:pt x="31" y="76"/>
                </a:lnTo>
                <a:lnTo>
                  <a:pt x="22" y="91"/>
                </a:lnTo>
                <a:lnTo>
                  <a:pt x="14" y="107"/>
                </a:lnTo>
                <a:lnTo>
                  <a:pt x="8" y="122"/>
                </a:lnTo>
                <a:lnTo>
                  <a:pt x="4" y="139"/>
                </a:lnTo>
                <a:lnTo>
                  <a:pt x="2" y="156"/>
                </a:lnTo>
                <a:lnTo>
                  <a:pt x="0" y="174"/>
                </a:lnTo>
                <a:lnTo>
                  <a:pt x="2" y="192"/>
                </a:lnTo>
                <a:lnTo>
                  <a:pt x="4" y="209"/>
                </a:lnTo>
                <a:lnTo>
                  <a:pt x="8" y="226"/>
                </a:lnTo>
                <a:lnTo>
                  <a:pt x="14" y="241"/>
                </a:lnTo>
                <a:lnTo>
                  <a:pt x="22" y="257"/>
                </a:lnTo>
                <a:lnTo>
                  <a:pt x="31" y="272"/>
                </a:lnTo>
                <a:lnTo>
                  <a:pt x="41" y="285"/>
                </a:lnTo>
                <a:lnTo>
                  <a:pt x="52" y="297"/>
                </a:lnTo>
                <a:lnTo>
                  <a:pt x="64" y="309"/>
                </a:lnTo>
                <a:lnTo>
                  <a:pt x="78" y="319"/>
                </a:lnTo>
                <a:lnTo>
                  <a:pt x="91" y="327"/>
                </a:lnTo>
                <a:lnTo>
                  <a:pt x="107" y="334"/>
                </a:lnTo>
                <a:lnTo>
                  <a:pt x="123" y="340"/>
                </a:lnTo>
                <a:lnTo>
                  <a:pt x="140" y="345"/>
                </a:lnTo>
                <a:lnTo>
                  <a:pt x="156" y="347"/>
                </a:lnTo>
                <a:lnTo>
                  <a:pt x="174" y="348"/>
                </a:lnTo>
              </a:path>
            </a:pathLst>
          </a:custGeom>
          <a:noFill/>
          <a:ln w="3175">
            <a:solidFill>
              <a:srgbClr val="1F1A17"/>
            </a:solidFill>
            <a:round/>
            <a:headEnd/>
            <a:tailEnd/>
          </a:ln>
        </p:spPr>
        <p:txBody>
          <a:bodyPr>
            <a:prstTxWarp prst="textNoShape">
              <a:avLst/>
            </a:prstTxWarp>
          </a:bodyPr>
          <a:lstStyle/>
          <a:p>
            <a:endParaRPr lang="fr-CA" sz="1800"/>
          </a:p>
        </p:txBody>
      </p:sp>
      <p:sp>
        <p:nvSpPr>
          <p:cNvPr id="44" name="Rectangle 42"/>
          <p:cNvSpPr>
            <a:spLocks noChangeArrowheads="1"/>
          </p:cNvSpPr>
          <p:nvPr/>
        </p:nvSpPr>
        <p:spPr bwMode="auto">
          <a:xfrm>
            <a:off x="654050" y="3071813"/>
            <a:ext cx="304800" cy="274637"/>
          </a:xfrm>
          <a:prstGeom prst="rect">
            <a:avLst/>
          </a:prstGeom>
          <a:noFill/>
          <a:ln w="9525">
            <a:noFill/>
            <a:miter lim="800000"/>
            <a:headEnd/>
            <a:tailEnd/>
          </a:ln>
        </p:spPr>
        <p:txBody>
          <a:bodyPr wrap="none" lIns="0" tIns="0" rIns="0" bIns="0">
            <a:prstTxWarp prst="textNoShape">
              <a:avLst/>
            </a:prstTxWarp>
            <a:spAutoFit/>
          </a:bodyPr>
          <a:lstStyle/>
          <a:p>
            <a:r>
              <a:rPr lang="fr-CA" sz="1800" b="1" i="1">
                <a:solidFill>
                  <a:srgbClr val="1F1A17"/>
                </a:solidFill>
              </a:rPr>
              <a:t>O1</a:t>
            </a:r>
            <a:endParaRPr lang="fr-CA" i="1"/>
          </a:p>
        </p:txBody>
      </p:sp>
      <p:sp>
        <p:nvSpPr>
          <p:cNvPr id="45" name="Rectangle 43"/>
          <p:cNvSpPr>
            <a:spLocks noChangeArrowheads="1"/>
          </p:cNvSpPr>
          <p:nvPr/>
        </p:nvSpPr>
        <p:spPr bwMode="auto">
          <a:xfrm>
            <a:off x="4826000" y="3144838"/>
            <a:ext cx="304800" cy="274637"/>
          </a:xfrm>
          <a:prstGeom prst="rect">
            <a:avLst/>
          </a:prstGeom>
          <a:noFill/>
          <a:ln w="9525">
            <a:noFill/>
            <a:miter lim="800000"/>
            <a:headEnd/>
            <a:tailEnd/>
          </a:ln>
        </p:spPr>
        <p:txBody>
          <a:bodyPr wrap="none" lIns="0" tIns="0" rIns="0" bIns="0">
            <a:prstTxWarp prst="textNoShape">
              <a:avLst/>
            </a:prstTxWarp>
            <a:spAutoFit/>
          </a:bodyPr>
          <a:lstStyle/>
          <a:p>
            <a:r>
              <a:rPr lang="fr-CA" sz="1800" b="1" i="1">
                <a:solidFill>
                  <a:srgbClr val="1F1A17"/>
                </a:solidFill>
              </a:rPr>
              <a:t>O2</a:t>
            </a:r>
            <a:endParaRPr lang="fr-CA" i="1"/>
          </a:p>
        </p:txBody>
      </p:sp>
      <p:sp>
        <p:nvSpPr>
          <p:cNvPr id="46" name="Rectangle 44"/>
          <p:cNvSpPr>
            <a:spLocks noChangeArrowheads="1"/>
          </p:cNvSpPr>
          <p:nvPr/>
        </p:nvSpPr>
        <p:spPr bwMode="auto">
          <a:xfrm>
            <a:off x="7961313" y="2366963"/>
            <a:ext cx="304800" cy="274637"/>
          </a:xfrm>
          <a:prstGeom prst="rect">
            <a:avLst/>
          </a:prstGeom>
          <a:noFill/>
          <a:ln w="9525">
            <a:noFill/>
            <a:miter lim="800000"/>
            <a:headEnd/>
            <a:tailEnd/>
          </a:ln>
        </p:spPr>
        <p:txBody>
          <a:bodyPr wrap="none" lIns="0" tIns="0" rIns="0" bIns="0">
            <a:prstTxWarp prst="textNoShape">
              <a:avLst/>
            </a:prstTxWarp>
            <a:spAutoFit/>
          </a:bodyPr>
          <a:lstStyle/>
          <a:p>
            <a:r>
              <a:rPr lang="fr-CA" sz="1800" b="1" i="1">
                <a:solidFill>
                  <a:srgbClr val="1F1A17"/>
                </a:solidFill>
              </a:rPr>
              <a:t>O3</a:t>
            </a:r>
            <a:endParaRPr lang="fr-CA" i="1"/>
          </a:p>
        </p:txBody>
      </p:sp>
      <p:sp>
        <p:nvSpPr>
          <p:cNvPr id="47" name="Freeform 45"/>
          <p:cNvSpPr>
            <a:spLocks/>
          </p:cNvSpPr>
          <p:nvPr/>
        </p:nvSpPr>
        <p:spPr bwMode="auto">
          <a:xfrm>
            <a:off x="528638" y="2492375"/>
            <a:ext cx="7643812" cy="3444875"/>
          </a:xfrm>
          <a:custGeom>
            <a:avLst/>
            <a:gdLst>
              <a:gd name="T0" fmla="*/ 2147483647 w 4815"/>
              <a:gd name="T1" fmla="*/ 2147483647 h 2170"/>
              <a:gd name="T2" fmla="*/ 2147483647 w 4815"/>
              <a:gd name="T3" fmla="*/ 2147483647 h 2170"/>
              <a:gd name="T4" fmla="*/ 2147483647 w 4815"/>
              <a:gd name="T5" fmla="*/ 2147483647 h 2170"/>
              <a:gd name="T6" fmla="*/ 2147483647 w 4815"/>
              <a:gd name="T7" fmla="*/ 2147483647 h 2170"/>
              <a:gd name="T8" fmla="*/ 2147483647 w 4815"/>
              <a:gd name="T9" fmla="*/ 2147483647 h 2170"/>
              <a:gd name="T10" fmla="*/ 2147483647 w 4815"/>
              <a:gd name="T11" fmla="*/ 2147483647 h 2170"/>
              <a:gd name="T12" fmla="*/ 2147483647 w 4815"/>
              <a:gd name="T13" fmla="*/ 2147483647 h 2170"/>
              <a:gd name="T14" fmla="*/ 2147483647 w 4815"/>
              <a:gd name="T15" fmla="*/ 2147483647 h 2170"/>
              <a:gd name="T16" fmla="*/ 2147483647 w 4815"/>
              <a:gd name="T17" fmla="*/ 2147483647 h 2170"/>
              <a:gd name="T18" fmla="*/ 2147483647 w 4815"/>
              <a:gd name="T19" fmla="*/ 2147483647 h 2170"/>
              <a:gd name="T20" fmla="*/ 2147483647 w 4815"/>
              <a:gd name="T21" fmla="*/ 2147483647 h 2170"/>
              <a:gd name="T22" fmla="*/ 2147483647 w 4815"/>
              <a:gd name="T23" fmla="*/ 2147483647 h 2170"/>
              <a:gd name="T24" fmla="*/ 2147483647 w 4815"/>
              <a:gd name="T25" fmla="*/ 2147483647 h 2170"/>
              <a:gd name="T26" fmla="*/ 2147483647 w 4815"/>
              <a:gd name="T27" fmla="*/ 2147483647 h 2170"/>
              <a:gd name="T28" fmla="*/ 2147483647 w 4815"/>
              <a:gd name="T29" fmla="*/ 2147483647 h 2170"/>
              <a:gd name="T30" fmla="*/ 2147483647 w 4815"/>
              <a:gd name="T31" fmla="*/ 2147483647 h 2170"/>
              <a:gd name="T32" fmla="*/ 2147483647 w 4815"/>
              <a:gd name="T33" fmla="*/ 2147483647 h 2170"/>
              <a:gd name="T34" fmla="*/ 2147483647 w 4815"/>
              <a:gd name="T35" fmla="*/ 2147483647 h 2170"/>
              <a:gd name="T36" fmla="*/ 2147483647 w 4815"/>
              <a:gd name="T37" fmla="*/ 2147483647 h 2170"/>
              <a:gd name="T38" fmla="*/ 2147483647 w 4815"/>
              <a:gd name="T39" fmla="*/ 2147483647 h 2170"/>
              <a:gd name="T40" fmla="*/ 2147483647 w 4815"/>
              <a:gd name="T41" fmla="*/ 2147483647 h 2170"/>
              <a:gd name="T42" fmla="*/ 2147483647 w 4815"/>
              <a:gd name="T43" fmla="*/ 2147483647 h 2170"/>
              <a:gd name="T44" fmla="*/ 2147483647 w 4815"/>
              <a:gd name="T45" fmla="*/ 2147483647 h 2170"/>
              <a:gd name="T46" fmla="*/ 2147483647 w 4815"/>
              <a:gd name="T47" fmla="*/ 2147483647 h 2170"/>
              <a:gd name="T48" fmla="*/ 2147483647 w 4815"/>
              <a:gd name="T49" fmla="*/ 2147483647 h 2170"/>
              <a:gd name="T50" fmla="*/ 2147483647 w 4815"/>
              <a:gd name="T51" fmla="*/ 2147483647 h 2170"/>
              <a:gd name="T52" fmla="*/ 2147483647 w 4815"/>
              <a:gd name="T53" fmla="*/ 2147483647 h 2170"/>
              <a:gd name="T54" fmla="*/ 2147483647 w 4815"/>
              <a:gd name="T55" fmla="*/ 2147483647 h 2170"/>
              <a:gd name="T56" fmla="*/ 2147483647 w 4815"/>
              <a:gd name="T57" fmla="*/ 2147483647 h 2170"/>
              <a:gd name="T58" fmla="*/ 2147483647 w 4815"/>
              <a:gd name="T59" fmla="*/ 2147483647 h 2170"/>
              <a:gd name="T60" fmla="*/ 2147483647 w 4815"/>
              <a:gd name="T61" fmla="*/ 0 h 2170"/>
              <a:gd name="T62" fmla="*/ 2147483647 w 4815"/>
              <a:gd name="T63" fmla="*/ 2147483647 h 2170"/>
              <a:gd name="T64" fmla="*/ 2147483647 w 4815"/>
              <a:gd name="T65" fmla="*/ 2147483647 h 2170"/>
              <a:gd name="T66" fmla="*/ 2147483647 w 4815"/>
              <a:gd name="T67" fmla="*/ 2147483647 h 2170"/>
              <a:gd name="T68" fmla="*/ 2147483647 w 4815"/>
              <a:gd name="T69" fmla="*/ 2147483647 h 2170"/>
              <a:gd name="T70" fmla="*/ 2147483647 w 4815"/>
              <a:gd name="T71" fmla="*/ 2147483647 h 2170"/>
              <a:gd name="T72" fmla="*/ 2147483647 w 4815"/>
              <a:gd name="T73" fmla="*/ 2147483647 h 2170"/>
              <a:gd name="T74" fmla="*/ 2147483647 w 4815"/>
              <a:gd name="T75" fmla="*/ 2147483647 h 2170"/>
              <a:gd name="T76" fmla="*/ 2147483647 w 4815"/>
              <a:gd name="T77" fmla="*/ 2147483647 h 2170"/>
              <a:gd name="T78" fmla="*/ 2147483647 w 4815"/>
              <a:gd name="T79" fmla="*/ 2147483647 h 2170"/>
              <a:gd name="T80" fmla="*/ 2147483647 w 4815"/>
              <a:gd name="T81" fmla="*/ 2147483647 h 2170"/>
              <a:gd name="T82" fmla="*/ 2147483647 w 4815"/>
              <a:gd name="T83" fmla="*/ 2147483647 h 2170"/>
              <a:gd name="T84" fmla="*/ 2147483647 w 4815"/>
              <a:gd name="T85" fmla="*/ 2147483647 h 2170"/>
              <a:gd name="T86" fmla="*/ 2147483647 w 4815"/>
              <a:gd name="T87" fmla="*/ 2147483647 h 2170"/>
              <a:gd name="T88" fmla="*/ 2147483647 w 4815"/>
              <a:gd name="T89" fmla="*/ 2147483647 h 2170"/>
              <a:gd name="T90" fmla="*/ 2147483647 w 4815"/>
              <a:gd name="T91" fmla="*/ 2147483647 h 217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15"/>
              <a:gd name="T139" fmla="*/ 0 h 2170"/>
              <a:gd name="T140" fmla="*/ 4815 w 4815"/>
              <a:gd name="T141" fmla="*/ 2170 h 217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15" h="2170">
                <a:moveTo>
                  <a:pt x="1232" y="1951"/>
                </a:moveTo>
                <a:cubicBezTo>
                  <a:pt x="1367" y="1875"/>
                  <a:pt x="1503" y="1800"/>
                  <a:pt x="1458" y="1724"/>
                </a:cubicBezTo>
                <a:cubicBezTo>
                  <a:pt x="1413" y="1648"/>
                  <a:pt x="1186" y="1693"/>
                  <a:pt x="959" y="1497"/>
                </a:cubicBezTo>
                <a:cubicBezTo>
                  <a:pt x="732" y="1301"/>
                  <a:pt x="196" y="772"/>
                  <a:pt x="98" y="545"/>
                </a:cubicBezTo>
                <a:cubicBezTo>
                  <a:pt x="0" y="318"/>
                  <a:pt x="264" y="189"/>
                  <a:pt x="370" y="136"/>
                </a:cubicBezTo>
                <a:cubicBezTo>
                  <a:pt x="476" y="83"/>
                  <a:pt x="673" y="121"/>
                  <a:pt x="733" y="227"/>
                </a:cubicBezTo>
                <a:cubicBezTo>
                  <a:pt x="793" y="333"/>
                  <a:pt x="733" y="620"/>
                  <a:pt x="733" y="771"/>
                </a:cubicBezTo>
                <a:cubicBezTo>
                  <a:pt x="733" y="922"/>
                  <a:pt x="665" y="1013"/>
                  <a:pt x="733" y="1134"/>
                </a:cubicBezTo>
                <a:cubicBezTo>
                  <a:pt x="801" y="1255"/>
                  <a:pt x="998" y="1421"/>
                  <a:pt x="1141" y="1497"/>
                </a:cubicBezTo>
                <a:cubicBezTo>
                  <a:pt x="1284" y="1573"/>
                  <a:pt x="1496" y="1490"/>
                  <a:pt x="1594" y="1588"/>
                </a:cubicBezTo>
                <a:cubicBezTo>
                  <a:pt x="1692" y="1686"/>
                  <a:pt x="1451" y="2004"/>
                  <a:pt x="1731" y="2087"/>
                </a:cubicBezTo>
                <a:cubicBezTo>
                  <a:pt x="2011" y="2170"/>
                  <a:pt x="2857" y="2087"/>
                  <a:pt x="3273" y="2087"/>
                </a:cubicBezTo>
                <a:cubicBezTo>
                  <a:pt x="3689" y="2087"/>
                  <a:pt x="4021" y="2170"/>
                  <a:pt x="4225" y="2087"/>
                </a:cubicBezTo>
                <a:cubicBezTo>
                  <a:pt x="4429" y="2004"/>
                  <a:pt x="4429" y="1770"/>
                  <a:pt x="4497" y="1588"/>
                </a:cubicBezTo>
                <a:cubicBezTo>
                  <a:pt x="4565" y="1406"/>
                  <a:pt x="4581" y="1187"/>
                  <a:pt x="4634" y="998"/>
                </a:cubicBezTo>
                <a:cubicBezTo>
                  <a:pt x="4687" y="809"/>
                  <a:pt x="4815" y="590"/>
                  <a:pt x="4815" y="454"/>
                </a:cubicBezTo>
                <a:cubicBezTo>
                  <a:pt x="4815" y="318"/>
                  <a:pt x="4740" y="212"/>
                  <a:pt x="4634" y="182"/>
                </a:cubicBezTo>
                <a:cubicBezTo>
                  <a:pt x="4528" y="152"/>
                  <a:pt x="4263" y="219"/>
                  <a:pt x="4180" y="272"/>
                </a:cubicBezTo>
                <a:cubicBezTo>
                  <a:pt x="4097" y="325"/>
                  <a:pt x="4120" y="439"/>
                  <a:pt x="4135" y="499"/>
                </a:cubicBezTo>
                <a:cubicBezTo>
                  <a:pt x="4150" y="559"/>
                  <a:pt x="4218" y="582"/>
                  <a:pt x="4271" y="635"/>
                </a:cubicBezTo>
                <a:cubicBezTo>
                  <a:pt x="4324" y="688"/>
                  <a:pt x="4414" y="734"/>
                  <a:pt x="4452" y="817"/>
                </a:cubicBezTo>
                <a:cubicBezTo>
                  <a:pt x="4490" y="900"/>
                  <a:pt x="4504" y="1021"/>
                  <a:pt x="4497" y="1134"/>
                </a:cubicBezTo>
                <a:cubicBezTo>
                  <a:pt x="4490" y="1247"/>
                  <a:pt x="4513" y="1391"/>
                  <a:pt x="4407" y="1497"/>
                </a:cubicBezTo>
                <a:cubicBezTo>
                  <a:pt x="4301" y="1603"/>
                  <a:pt x="4006" y="1724"/>
                  <a:pt x="3862" y="1769"/>
                </a:cubicBezTo>
                <a:cubicBezTo>
                  <a:pt x="3718" y="1814"/>
                  <a:pt x="3628" y="1807"/>
                  <a:pt x="3545" y="1769"/>
                </a:cubicBezTo>
                <a:cubicBezTo>
                  <a:pt x="3462" y="1731"/>
                  <a:pt x="3401" y="1664"/>
                  <a:pt x="3363" y="1543"/>
                </a:cubicBezTo>
                <a:cubicBezTo>
                  <a:pt x="3325" y="1422"/>
                  <a:pt x="3325" y="1195"/>
                  <a:pt x="3318" y="1044"/>
                </a:cubicBezTo>
                <a:cubicBezTo>
                  <a:pt x="3311" y="893"/>
                  <a:pt x="3311" y="748"/>
                  <a:pt x="3318" y="635"/>
                </a:cubicBezTo>
                <a:cubicBezTo>
                  <a:pt x="3325" y="522"/>
                  <a:pt x="3363" y="454"/>
                  <a:pt x="3363" y="363"/>
                </a:cubicBezTo>
                <a:cubicBezTo>
                  <a:pt x="3363" y="272"/>
                  <a:pt x="3356" y="151"/>
                  <a:pt x="3318" y="91"/>
                </a:cubicBezTo>
                <a:cubicBezTo>
                  <a:pt x="3280" y="31"/>
                  <a:pt x="3212" y="0"/>
                  <a:pt x="3137" y="0"/>
                </a:cubicBezTo>
                <a:cubicBezTo>
                  <a:pt x="3062" y="0"/>
                  <a:pt x="2910" y="38"/>
                  <a:pt x="2865" y="91"/>
                </a:cubicBezTo>
                <a:cubicBezTo>
                  <a:pt x="2820" y="144"/>
                  <a:pt x="2857" y="227"/>
                  <a:pt x="2865" y="318"/>
                </a:cubicBezTo>
                <a:cubicBezTo>
                  <a:pt x="2873" y="409"/>
                  <a:pt x="2880" y="544"/>
                  <a:pt x="2910" y="635"/>
                </a:cubicBezTo>
                <a:cubicBezTo>
                  <a:pt x="2940" y="726"/>
                  <a:pt x="2993" y="786"/>
                  <a:pt x="3046" y="862"/>
                </a:cubicBezTo>
                <a:cubicBezTo>
                  <a:pt x="3099" y="938"/>
                  <a:pt x="3220" y="968"/>
                  <a:pt x="3227" y="1089"/>
                </a:cubicBezTo>
                <a:cubicBezTo>
                  <a:pt x="3234" y="1210"/>
                  <a:pt x="3174" y="1452"/>
                  <a:pt x="3091" y="1588"/>
                </a:cubicBezTo>
                <a:cubicBezTo>
                  <a:pt x="3008" y="1724"/>
                  <a:pt x="2819" y="1837"/>
                  <a:pt x="2728" y="1905"/>
                </a:cubicBezTo>
                <a:cubicBezTo>
                  <a:pt x="2637" y="1973"/>
                  <a:pt x="2630" y="1988"/>
                  <a:pt x="2547" y="1996"/>
                </a:cubicBezTo>
                <a:cubicBezTo>
                  <a:pt x="2464" y="2004"/>
                  <a:pt x="2312" y="2004"/>
                  <a:pt x="2229" y="1951"/>
                </a:cubicBezTo>
                <a:cubicBezTo>
                  <a:pt x="2146" y="1898"/>
                  <a:pt x="2093" y="1823"/>
                  <a:pt x="2048" y="1679"/>
                </a:cubicBezTo>
                <a:cubicBezTo>
                  <a:pt x="2003" y="1535"/>
                  <a:pt x="1964" y="1263"/>
                  <a:pt x="1957" y="1089"/>
                </a:cubicBezTo>
                <a:cubicBezTo>
                  <a:pt x="1950" y="915"/>
                  <a:pt x="2018" y="779"/>
                  <a:pt x="2003" y="635"/>
                </a:cubicBezTo>
                <a:cubicBezTo>
                  <a:pt x="1988" y="491"/>
                  <a:pt x="1912" y="318"/>
                  <a:pt x="1867" y="227"/>
                </a:cubicBezTo>
                <a:cubicBezTo>
                  <a:pt x="1822" y="136"/>
                  <a:pt x="1776" y="106"/>
                  <a:pt x="1731" y="91"/>
                </a:cubicBezTo>
                <a:cubicBezTo>
                  <a:pt x="1686" y="76"/>
                  <a:pt x="1640" y="106"/>
                  <a:pt x="1594" y="136"/>
                </a:cubicBezTo>
              </a:path>
            </a:pathLst>
          </a:custGeom>
          <a:noFill/>
          <a:ln w="57150" cap="rnd">
            <a:solidFill>
              <a:srgbClr val="CC6600"/>
            </a:solidFill>
            <a:prstDash val="sysDot"/>
            <a:round/>
            <a:headEnd/>
            <a:tailEnd/>
          </a:ln>
        </p:spPr>
        <p:txBody>
          <a:bodyPr>
            <a:prstTxWarp prst="textNoShape">
              <a:avLst/>
            </a:prstTxWarp>
          </a:bodyPr>
          <a:lstStyle/>
          <a:p>
            <a:endParaRPr lang="fr-CA" sz="1800"/>
          </a:p>
        </p:txBody>
      </p:sp>
      <p:sp>
        <p:nvSpPr>
          <p:cNvPr id="48" name="Espace réservé de la date 47"/>
          <p:cNvSpPr>
            <a:spLocks noGrp="1"/>
          </p:cNvSpPr>
          <p:nvPr>
            <p:ph type="dt" sz="half" idx="10"/>
          </p:nvPr>
        </p:nvSpPr>
        <p:spPr/>
        <p:txBody>
          <a:bodyPr/>
          <a:lstStyle/>
          <a:p>
            <a:r>
              <a:rPr lang="fr-CA" smtClean="0"/>
              <a:t>IFT615 - Été 2011</a:t>
            </a:r>
            <a:endParaRPr lang="fr-CA"/>
          </a:p>
        </p:txBody>
      </p:sp>
      <p:sp>
        <p:nvSpPr>
          <p:cNvPr id="49" name="Espace réservé du numéro de diapositive 48"/>
          <p:cNvSpPr>
            <a:spLocks noGrp="1"/>
          </p:cNvSpPr>
          <p:nvPr>
            <p:ph type="sldNum" sz="quarter" idx="12"/>
          </p:nvPr>
        </p:nvSpPr>
        <p:spPr/>
        <p:txBody>
          <a:bodyPr/>
          <a:lstStyle/>
          <a:p>
            <a:fld id="{6955B7EA-E0F1-9E45-AF6A-7A9BD82D9F1F}" type="slidenum">
              <a:rPr lang="fr-CA" smtClean="0"/>
              <a:pPr/>
              <a:t>8</a:t>
            </a:fld>
            <a:endParaRPr lang="fr-CA"/>
          </a:p>
        </p:txBody>
      </p:sp>
      <p:sp>
        <p:nvSpPr>
          <p:cNvPr id="50" name="Espace réservé du pied de page 49"/>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61111E-6 3.7037E-7 C 0.02084 -0.01481 0.04202 -0.02963 0.04723 -0.0419 C 0.05226 -0.05416 0.04862 -0.05764 0.0316 -0.07338 C 0.01459 -0.08912 -0.02222 -0.09977 -0.05503 -0.13657 C -0.08784 -0.17338 -0.14565 -0.24328 -0.16527 -0.29398 C -0.18489 -0.34467 -0.18506 -0.41828 -0.17326 -0.44097 C -0.16145 -0.46365 -0.11024 -0.46736 -0.09444 -0.43055 C -0.07864 -0.39375 -0.09045 -0.26944 -0.07864 -0.22037 C -0.06683 -0.17129 -0.04722 -0.15926 -0.02361 -0.13657 C 8.61111E-6 -0.11389 0.04462 -0.11018 0.06303 -0.08402 C 0.08143 -0.05787 0.02882 0.00185 0.08664 0.02107 C 0.14445 0.04028 0.33195 0.03148 0.40955 0.03148 C 0.48698 0.03148 0.52101 0.0544 0.55105 0.02107 C 0.58143 -0.01227 0.57882 -0.10509 0.59063 -0.16805 C 0.60244 -0.23102 0.62466 -0.31157 0.62223 -0.35694 C 0.61962 -0.40231 0.59323 -0.43565 0.57483 -0.44097 C 0.55643 -0.44629 0.51598 -0.41296 0.51198 -0.38842 C 0.50799 -0.36389 0.5408 -0.32546 0.55105 -0.29398 C 0.56164 -0.2625 0.57882 -0.23634 0.57483 -0.19953 C 0.57084 -0.16273 0.54723 -0.09606 0.52761 -0.07338 C 0.50799 -0.05069 0.47778 -0.06458 0.45678 -0.06296 C 0.4356 -0.06134 0.41476 -0.04537 0.40157 -0.06296 C 0.38837 -0.08055 0.38299 -0.12615 0.37796 -0.16805 C 0.37275 -0.20995 0.37119 -0.27315 0.37014 -0.31504 C 0.36876 -0.35694 0.37518 -0.39375 0.37014 -0.4199 C 0.36476 -0.44606 0.34914 -0.46898 0.33872 -0.47245 C 0.3283 -0.47592 0.31615 -0.45833 0.30695 -0.44097 C 0.29792 -0.42361 0.28473 -0.3919 0.28334 -0.36736 C 0.2823 -0.34282 0.28733 -0.32199 0.29914 -0.29398 C 0.31112 -0.26597 0.35018 -0.23796 0.35435 -0.19953 C 0.35834 -0.16111 0.34237 -0.09444 0.32292 -0.06296 C 0.3033 -0.03148 0.26372 -0.01574 0.23629 -0.01041 C 0.20869 -0.00509 0.17327 -0.00532 0.15747 -0.03148 C 0.14167 -0.05764 0.14445 -0.11898 0.14185 -0.16805 C 0.13924 -0.21713 0.15226 -0.27824 0.14185 -0.32546 C 0.13143 -0.37268 0.10504 -0.41203 0.07882 -0.45139 " pathEditMode="fixed" ptsTypes="aaaaaaaaaaaaaaaaaaaaaaaaaaaaaaaaaaaA">
                                      <p:cBhvr>
                                        <p:cTn id="6" dur="6000" fill="hold"/>
                                        <p:tgtEl>
                                          <p:spTgt spid="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Exemple : </a:t>
            </a:r>
            <a:r>
              <a:rPr lang="fr-CA" dirty="0" err="1" smtClean="0"/>
              <a:t>nPuzzle</a:t>
            </a:r>
            <a:endParaRPr lang="fr-CA" dirty="0"/>
          </a:p>
        </p:txBody>
      </p:sp>
      <p:grpSp>
        <p:nvGrpSpPr>
          <p:cNvPr id="5" name="Group 4"/>
          <p:cNvGrpSpPr>
            <a:grpSpLocks/>
          </p:cNvGrpSpPr>
          <p:nvPr/>
        </p:nvGrpSpPr>
        <p:grpSpPr bwMode="auto">
          <a:xfrm>
            <a:off x="1543998" y="2225675"/>
            <a:ext cx="914400" cy="946150"/>
            <a:chOff x="912" y="2496"/>
            <a:chExt cx="576" cy="596"/>
          </a:xfrm>
        </p:grpSpPr>
        <p:sp>
          <p:nvSpPr>
            <p:cNvPr id="6" name="Text Box 5"/>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7" name="Text Box 6"/>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8" name="Text Box 7"/>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 name="Text Box 8"/>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10" name="Text Box 9"/>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11" name="Text Box 10"/>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12" name="Text Box 11"/>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13" name="Group 12"/>
            <p:cNvGrpSpPr>
              <a:grpSpLocks/>
            </p:cNvGrpSpPr>
            <p:nvPr/>
          </p:nvGrpSpPr>
          <p:grpSpPr bwMode="auto">
            <a:xfrm>
              <a:off x="912" y="2496"/>
              <a:ext cx="576" cy="576"/>
              <a:chOff x="912" y="2496"/>
              <a:chExt cx="576" cy="576"/>
            </a:xfrm>
          </p:grpSpPr>
          <p:sp>
            <p:nvSpPr>
              <p:cNvPr id="16"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17"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8"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9"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20"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14"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15" name="Text Box 19"/>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grpSp>
        <p:nvGrpSpPr>
          <p:cNvPr id="21" name="Group 20"/>
          <p:cNvGrpSpPr>
            <a:grpSpLocks/>
          </p:cNvGrpSpPr>
          <p:nvPr/>
        </p:nvGrpSpPr>
        <p:grpSpPr bwMode="auto">
          <a:xfrm>
            <a:off x="5945388" y="2241550"/>
            <a:ext cx="914400" cy="946150"/>
            <a:chOff x="4416" y="1920"/>
            <a:chExt cx="576" cy="596"/>
          </a:xfrm>
        </p:grpSpPr>
        <p:sp>
          <p:nvSpPr>
            <p:cNvPr id="22" name="Text Box 21"/>
            <p:cNvSpPr txBox="1">
              <a:spLocks noChangeArrowheads="1"/>
            </p:cNvSpPr>
            <p:nvPr/>
          </p:nvSpPr>
          <p:spPr bwMode="auto">
            <a:xfrm>
              <a:off x="4416"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23" name="Text Box 22"/>
            <p:cNvSpPr txBox="1">
              <a:spLocks noChangeArrowheads="1"/>
            </p:cNvSpPr>
            <p:nvPr/>
          </p:nvSpPr>
          <p:spPr bwMode="auto">
            <a:xfrm>
              <a:off x="4416"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24" name="Text Box 23"/>
            <p:cNvSpPr txBox="1">
              <a:spLocks noChangeArrowheads="1"/>
            </p:cNvSpPr>
            <p:nvPr/>
          </p:nvSpPr>
          <p:spPr bwMode="auto">
            <a:xfrm>
              <a:off x="4800"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25" name="Text Box 24"/>
            <p:cNvSpPr txBox="1">
              <a:spLocks noChangeArrowheads="1"/>
            </p:cNvSpPr>
            <p:nvPr/>
          </p:nvSpPr>
          <p:spPr bwMode="auto">
            <a:xfrm>
              <a:off x="4800"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26" name="Text Box 25"/>
            <p:cNvSpPr txBox="1">
              <a:spLocks noChangeArrowheads="1"/>
            </p:cNvSpPr>
            <p:nvPr/>
          </p:nvSpPr>
          <p:spPr bwMode="auto">
            <a:xfrm>
              <a:off x="4800"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27" name="Text Box 26"/>
            <p:cNvSpPr txBox="1">
              <a:spLocks noChangeArrowheads="1"/>
            </p:cNvSpPr>
            <p:nvPr/>
          </p:nvSpPr>
          <p:spPr bwMode="auto">
            <a:xfrm>
              <a:off x="4416"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28" name="Text Box 27"/>
            <p:cNvSpPr txBox="1">
              <a:spLocks noChangeArrowheads="1"/>
            </p:cNvSpPr>
            <p:nvPr/>
          </p:nvSpPr>
          <p:spPr bwMode="auto">
            <a:xfrm>
              <a:off x="4608"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29" name="Group 28"/>
            <p:cNvGrpSpPr>
              <a:grpSpLocks/>
            </p:cNvGrpSpPr>
            <p:nvPr/>
          </p:nvGrpSpPr>
          <p:grpSpPr bwMode="auto">
            <a:xfrm>
              <a:off x="4416" y="1920"/>
              <a:ext cx="576" cy="576"/>
              <a:chOff x="912" y="2496"/>
              <a:chExt cx="576" cy="576"/>
            </a:xfrm>
          </p:grpSpPr>
          <p:sp>
            <p:nvSpPr>
              <p:cNvPr id="32" name="Rectangle 29"/>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33" name="Line 30"/>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34" name="Line 31"/>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35" name="Line 32"/>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36" name="Line 33"/>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30" name="Rectangle 34"/>
            <p:cNvSpPr>
              <a:spLocks noChangeArrowheads="1"/>
            </p:cNvSpPr>
            <p:nvPr/>
          </p:nvSpPr>
          <p:spPr bwMode="auto">
            <a:xfrm>
              <a:off x="4608" y="2112"/>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31" name="Text Box 35"/>
            <p:cNvSpPr txBox="1">
              <a:spLocks noChangeArrowheads="1"/>
            </p:cNvSpPr>
            <p:nvPr/>
          </p:nvSpPr>
          <p:spPr bwMode="auto">
            <a:xfrm>
              <a:off x="4608"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grpSp>
      <p:sp>
        <p:nvSpPr>
          <p:cNvPr id="37" name="Line 36"/>
          <p:cNvSpPr>
            <a:spLocks noChangeShapeType="1"/>
          </p:cNvSpPr>
          <p:nvPr/>
        </p:nvSpPr>
        <p:spPr bwMode="auto">
          <a:xfrm>
            <a:off x="2805532" y="2714625"/>
            <a:ext cx="2835056" cy="0"/>
          </a:xfrm>
          <a:prstGeom prst="line">
            <a:avLst/>
          </a:prstGeom>
          <a:noFill/>
          <a:ln w="57150">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38" name="Text Box 37"/>
          <p:cNvSpPr txBox="1">
            <a:spLocks noChangeArrowheads="1"/>
          </p:cNvSpPr>
          <p:nvPr/>
        </p:nvSpPr>
        <p:spPr bwMode="auto">
          <a:xfrm>
            <a:off x="4152370" y="1981200"/>
            <a:ext cx="409575" cy="701675"/>
          </a:xfrm>
          <a:prstGeom prst="rect">
            <a:avLst/>
          </a:prstGeom>
          <a:noFill/>
          <a:ln w="9525">
            <a:noFill/>
            <a:miter lim="800000"/>
            <a:headEnd/>
            <a:tailEnd/>
          </a:ln>
        </p:spPr>
        <p:txBody>
          <a:bodyPr wrap="none">
            <a:prstTxWarp prst="textNoShape">
              <a:avLst/>
            </a:prstTxWarp>
            <a:spAutoFit/>
          </a:bodyPr>
          <a:lstStyle/>
          <a:p>
            <a:pPr algn="ctr"/>
            <a:r>
              <a:rPr lang="fr-CA" sz="4000" dirty="0">
                <a:solidFill>
                  <a:srgbClr val="800000"/>
                </a:solidFill>
                <a:latin typeface="Times New Roman" charset="0"/>
                <a:ea typeface="굴림" charset="-127"/>
                <a:cs typeface="굴림" charset="-127"/>
              </a:rPr>
              <a:t>?</a:t>
            </a:r>
          </a:p>
        </p:txBody>
      </p:sp>
      <p:sp>
        <p:nvSpPr>
          <p:cNvPr id="40" name="Text Box 5"/>
          <p:cNvSpPr txBox="1">
            <a:spLocks noChangeArrowheads="1"/>
          </p:cNvSpPr>
          <p:nvPr/>
        </p:nvSpPr>
        <p:spPr bwMode="auto">
          <a:xfrm>
            <a:off x="1688044"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41" name="Text Box 6"/>
          <p:cNvSpPr txBox="1">
            <a:spLocks noChangeArrowheads="1"/>
          </p:cNvSpPr>
          <p:nvPr/>
        </p:nvSpPr>
        <p:spPr bwMode="auto">
          <a:xfrm>
            <a:off x="1688044"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42" name="Text Box 7"/>
          <p:cNvSpPr txBox="1">
            <a:spLocks noChangeArrowheads="1"/>
          </p:cNvSpPr>
          <p:nvPr/>
        </p:nvSpPr>
        <p:spPr bwMode="auto">
          <a:xfrm>
            <a:off x="2297644"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43" name="Text Box 8"/>
          <p:cNvSpPr txBox="1">
            <a:spLocks noChangeArrowheads="1"/>
          </p:cNvSpPr>
          <p:nvPr/>
        </p:nvSpPr>
        <p:spPr bwMode="auto">
          <a:xfrm>
            <a:off x="2297644"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44" name="Text Box 9"/>
          <p:cNvSpPr txBox="1">
            <a:spLocks noChangeArrowheads="1"/>
          </p:cNvSpPr>
          <p:nvPr/>
        </p:nvSpPr>
        <p:spPr bwMode="auto">
          <a:xfrm>
            <a:off x="2297644"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45" name="Text Box 10"/>
          <p:cNvSpPr txBox="1">
            <a:spLocks noChangeArrowheads="1"/>
          </p:cNvSpPr>
          <p:nvPr/>
        </p:nvSpPr>
        <p:spPr bwMode="auto">
          <a:xfrm>
            <a:off x="1688044"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46" name="Text Box 11"/>
          <p:cNvSpPr txBox="1">
            <a:spLocks noChangeArrowheads="1"/>
          </p:cNvSpPr>
          <p:nvPr/>
        </p:nvSpPr>
        <p:spPr bwMode="auto">
          <a:xfrm>
            <a:off x="1973794"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smtClean="0">
                <a:solidFill>
                  <a:srgbClr val="800000"/>
                </a:solidFill>
                <a:latin typeface="Times New Roman" charset="0"/>
                <a:ea typeface="굴림" charset="-127"/>
                <a:cs typeface="굴림" charset="-127"/>
              </a:rPr>
              <a:t>6</a:t>
            </a:r>
            <a:endParaRPr lang="fr-CA" sz="1600" dirty="0">
              <a:solidFill>
                <a:srgbClr val="800000"/>
              </a:solidFill>
              <a:latin typeface="Times New Roman" charset="0"/>
              <a:ea typeface="굴림" charset="-127"/>
              <a:cs typeface="굴림" charset="-127"/>
            </a:endParaRPr>
          </a:p>
        </p:txBody>
      </p:sp>
      <p:grpSp>
        <p:nvGrpSpPr>
          <p:cNvPr id="47" name="Group 12"/>
          <p:cNvGrpSpPr>
            <a:grpSpLocks/>
          </p:cNvGrpSpPr>
          <p:nvPr/>
        </p:nvGrpSpPr>
        <p:grpSpPr bwMode="auto">
          <a:xfrm>
            <a:off x="1688044" y="4491567"/>
            <a:ext cx="914400" cy="914400"/>
            <a:chOff x="912" y="2496"/>
            <a:chExt cx="576" cy="576"/>
          </a:xfrm>
        </p:grpSpPr>
        <p:sp>
          <p:nvSpPr>
            <p:cNvPr id="50"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51"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52"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53"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54"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48" name="Rectangle 18"/>
          <p:cNvSpPr>
            <a:spLocks noChangeArrowheads="1"/>
          </p:cNvSpPr>
          <p:nvPr/>
        </p:nvSpPr>
        <p:spPr bwMode="auto">
          <a:xfrm>
            <a:off x="1992844" y="4796367"/>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49" name="Text Box 19"/>
          <p:cNvSpPr txBox="1">
            <a:spLocks noChangeArrowheads="1"/>
          </p:cNvSpPr>
          <p:nvPr/>
        </p:nvSpPr>
        <p:spPr bwMode="auto">
          <a:xfrm>
            <a:off x="1992844"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55" name="Text Box 5"/>
          <p:cNvSpPr txBox="1">
            <a:spLocks noChangeArrowheads="1"/>
          </p:cNvSpPr>
          <p:nvPr/>
        </p:nvSpPr>
        <p:spPr bwMode="auto">
          <a:xfrm>
            <a:off x="3133727"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56" name="Text Box 6"/>
          <p:cNvSpPr txBox="1">
            <a:spLocks noChangeArrowheads="1"/>
          </p:cNvSpPr>
          <p:nvPr/>
        </p:nvSpPr>
        <p:spPr bwMode="auto">
          <a:xfrm>
            <a:off x="3133727"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57" name="Text Box 7"/>
          <p:cNvSpPr txBox="1">
            <a:spLocks noChangeArrowheads="1"/>
          </p:cNvSpPr>
          <p:nvPr/>
        </p:nvSpPr>
        <p:spPr bwMode="auto">
          <a:xfrm>
            <a:off x="3743327"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58" name="Text Box 8"/>
          <p:cNvSpPr txBox="1">
            <a:spLocks noChangeArrowheads="1"/>
          </p:cNvSpPr>
          <p:nvPr/>
        </p:nvSpPr>
        <p:spPr bwMode="auto">
          <a:xfrm>
            <a:off x="3743327"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59" name="Text Box 9"/>
          <p:cNvSpPr txBox="1">
            <a:spLocks noChangeArrowheads="1"/>
          </p:cNvSpPr>
          <p:nvPr/>
        </p:nvSpPr>
        <p:spPr bwMode="auto">
          <a:xfrm>
            <a:off x="3743327"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60" name="Text Box 10"/>
          <p:cNvSpPr txBox="1">
            <a:spLocks noChangeArrowheads="1"/>
          </p:cNvSpPr>
          <p:nvPr/>
        </p:nvSpPr>
        <p:spPr bwMode="auto">
          <a:xfrm>
            <a:off x="3133727"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61" name="Text Box 11"/>
          <p:cNvSpPr txBox="1">
            <a:spLocks noChangeArrowheads="1"/>
          </p:cNvSpPr>
          <p:nvPr/>
        </p:nvSpPr>
        <p:spPr bwMode="auto">
          <a:xfrm>
            <a:off x="3419477"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smtClean="0">
                <a:solidFill>
                  <a:srgbClr val="800000"/>
                </a:solidFill>
                <a:latin typeface="Times New Roman" charset="0"/>
                <a:ea typeface="굴림" charset="-127"/>
                <a:cs typeface="굴림" charset="-127"/>
              </a:rPr>
              <a:t>6</a:t>
            </a:r>
            <a:endParaRPr lang="fr-CA" sz="1600" dirty="0">
              <a:solidFill>
                <a:srgbClr val="800000"/>
              </a:solidFill>
              <a:latin typeface="Times New Roman" charset="0"/>
              <a:ea typeface="굴림" charset="-127"/>
              <a:cs typeface="굴림" charset="-127"/>
            </a:endParaRPr>
          </a:p>
        </p:txBody>
      </p:sp>
      <p:grpSp>
        <p:nvGrpSpPr>
          <p:cNvPr id="62" name="Group 12"/>
          <p:cNvGrpSpPr>
            <a:grpSpLocks/>
          </p:cNvGrpSpPr>
          <p:nvPr/>
        </p:nvGrpSpPr>
        <p:grpSpPr bwMode="auto">
          <a:xfrm>
            <a:off x="3133727" y="4459817"/>
            <a:ext cx="914400" cy="914400"/>
            <a:chOff x="912" y="2496"/>
            <a:chExt cx="576" cy="576"/>
          </a:xfrm>
        </p:grpSpPr>
        <p:sp>
          <p:nvSpPr>
            <p:cNvPr id="63"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64"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65"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66"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67"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68" name="Rectangle 18"/>
          <p:cNvSpPr>
            <a:spLocks noChangeArrowheads="1"/>
          </p:cNvSpPr>
          <p:nvPr/>
        </p:nvSpPr>
        <p:spPr bwMode="auto">
          <a:xfrm>
            <a:off x="3438527" y="4459817"/>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69" name="Text Box 19"/>
          <p:cNvSpPr txBox="1">
            <a:spLocks noChangeArrowheads="1"/>
          </p:cNvSpPr>
          <p:nvPr/>
        </p:nvSpPr>
        <p:spPr bwMode="auto">
          <a:xfrm>
            <a:off x="3419477" y="47328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sp>
        <p:nvSpPr>
          <p:cNvPr id="70" name="Text Box 5"/>
          <p:cNvSpPr txBox="1">
            <a:spLocks noChangeArrowheads="1"/>
          </p:cNvSpPr>
          <p:nvPr/>
        </p:nvSpPr>
        <p:spPr bwMode="auto">
          <a:xfrm>
            <a:off x="4702907"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71" name="Text Box 6"/>
          <p:cNvSpPr txBox="1">
            <a:spLocks noChangeArrowheads="1"/>
          </p:cNvSpPr>
          <p:nvPr/>
        </p:nvSpPr>
        <p:spPr bwMode="auto">
          <a:xfrm>
            <a:off x="5007707"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2</a:t>
            </a:r>
          </a:p>
        </p:txBody>
      </p:sp>
      <p:sp>
        <p:nvSpPr>
          <p:cNvPr id="72" name="Text Box 7"/>
          <p:cNvSpPr txBox="1">
            <a:spLocks noChangeArrowheads="1"/>
          </p:cNvSpPr>
          <p:nvPr/>
        </p:nvSpPr>
        <p:spPr bwMode="auto">
          <a:xfrm>
            <a:off x="5312507"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73" name="Text Box 8"/>
          <p:cNvSpPr txBox="1">
            <a:spLocks noChangeArrowheads="1"/>
          </p:cNvSpPr>
          <p:nvPr/>
        </p:nvSpPr>
        <p:spPr bwMode="auto">
          <a:xfrm>
            <a:off x="5312507"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74" name="Text Box 9"/>
          <p:cNvSpPr txBox="1">
            <a:spLocks noChangeArrowheads="1"/>
          </p:cNvSpPr>
          <p:nvPr/>
        </p:nvSpPr>
        <p:spPr bwMode="auto">
          <a:xfrm>
            <a:off x="5312507"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75" name="Text Box 10"/>
          <p:cNvSpPr txBox="1">
            <a:spLocks noChangeArrowheads="1"/>
          </p:cNvSpPr>
          <p:nvPr/>
        </p:nvSpPr>
        <p:spPr bwMode="auto">
          <a:xfrm>
            <a:off x="4702907"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76" name="Text Box 11"/>
          <p:cNvSpPr txBox="1">
            <a:spLocks noChangeArrowheads="1"/>
          </p:cNvSpPr>
          <p:nvPr/>
        </p:nvSpPr>
        <p:spPr bwMode="auto">
          <a:xfrm>
            <a:off x="4988657"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smtClean="0">
                <a:solidFill>
                  <a:srgbClr val="800000"/>
                </a:solidFill>
                <a:latin typeface="Times New Roman" charset="0"/>
                <a:ea typeface="굴림" charset="-127"/>
                <a:cs typeface="굴림" charset="-127"/>
              </a:rPr>
              <a:t>6</a:t>
            </a:r>
            <a:endParaRPr lang="fr-CA" sz="1600" dirty="0">
              <a:solidFill>
                <a:srgbClr val="800000"/>
              </a:solidFill>
              <a:latin typeface="Times New Roman" charset="0"/>
              <a:ea typeface="굴림" charset="-127"/>
              <a:cs typeface="굴림" charset="-127"/>
            </a:endParaRPr>
          </a:p>
        </p:txBody>
      </p:sp>
      <p:grpSp>
        <p:nvGrpSpPr>
          <p:cNvPr id="77" name="Group 12"/>
          <p:cNvGrpSpPr>
            <a:grpSpLocks/>
          </p:cNvGrpSpPr>
          <p:nvPr/>
        </p:nvGrpSpPr>
        <p:grpSpPr bwMode="auto">
          <a:xfrm>
            <a:off x="4702907" y="4491567"/>
            <a:ext cx="914400" cy="914400"/>
            <a:chOff x="912" y="2496"/>
            <a:chExt cx="576" cy="576"/>
          </a:xfrm>
        </p:grpSpPr>
        <p:sp>
          <p:nvSpPr>
            <p:cNvPr id="78"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79"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80"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81"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82"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83" name="Rectangle 18"/>
          <p:cNvSpPr>
            <a:spLocks noChangeArrowheads="1"/>
          </p:cNvSpPr>
          <p:nvPr/>
        </p:nvSpPr>
        <p:spPr bwMode="auto">
          <a:xfrm>
            <a:off x="4702907" y="4492626"/>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84" name="Text Box 19"/>
          <p:cNvSpPr txBox="1">
            <a:spLocks noChangeArrowheads="1"/>
          </p:cNvSpPr>
          <p:nvPr/>
        </p:nvSpPr>
        <p:spPr bwMode="auto">
          <a:xfrm>
            <a:off x="4988657"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sp>
        <p:nvSpPr>
          <p:cNvPr id="85" name="Text Box 5"/>
          <p:cNvSpPr txBox="1">
            <a:spLocks noChangeArrowheads="1"/>
          </p:cNvSpPr>
          <p:nvPr/>
        </p:nvSpPr>
        <p:spPr bwMode="auto">
          <a:xfrm>
            <a:off x="6280152" y="44682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1</a:t>
            </a:r>
          </a:p>
        </p:txBody>
      </p:sp>
      <p:sp>
        <p:nvSpPr>
          <p:cNvPr id="86" name="Text Box 6"/>
          <p:cNvSpPr txBox="1">
            <a:spLocks noChangeArrowheads="1"/>
          </p:cNvSpPr>
          <p:nvPr/>
        </p:nvSpPr>
        <p:spPr bwMode="auto">
          <a:xfrm>
            <a:off x="6584952" y="443653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2</a:t>
            </a:r>
          </a:p>
        </p:txBody>
      </p:sp>
      <p:sp>
        <p:nvSpPr>
          <p:cNvPr id="87" name="Text Box 7"/>
          <p:cNvSpPr txBox="1">
            <a:spLocks noChangeArrowheads="1"/>
          </p:cNvSpPr>
          <p:nvPr/>
        </p:nvSpPr>
        <p:spPr bwMode="auto">
          <a:xfrm>
            <a:off x="6889752" y="44682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88" name="Text Box 8"/>
          <p:cNvSpPr txBox="1">
            <a:spLocks noChangeArrowheads="1"/>
          </p:cNvSpPr>
          <p:nvPr/>
        </p:nvSpPr>
        <p:spPr bwMode="auto">
          <a:xfrm>
            <a:off x="6889752" y="47730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89" name="Text Box 9"/>
          <p:cNvSpPr txBox="1">
            <a:spLocks noChangeArrowheads="1"/>
          </p:cNvSpPr>
          <p:nvPr/>
        </p:nvSpPr>
        <p:spPr bwMode="auto">
          <a:xfrm>
            <a:off x="6889752" y="50778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0" name="Text Box 10"/>
          <p:cNvSpPr txBox="1">
            <a:spLocks noChangeArrowheads="1"/>
          </p:cNvSpPr>
          <p:nvPr/>
        </p:nvSpPr>
        <p:spPr bwMode="auto">
          <a:xfrm>
            <a:off x="6280152" y="50778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1" name="Text Box 11"/>
          <p:cNvSpPr txBox="1">
            <a:spLocks noChangeArrowheads="1"/>
          </p:cNvSpPr>
          <p:nvPr/>
        </p:nvSpPr>
        <p:spPr bwMode="auto">
          <a:xfrm>
            <a:off x="6565902" y="50778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smtClean="0">
                <a:solidFill>
                  <a:srgbClr val="800000"/>
                </a:solidFill>
                <a:latin typeface="Times New Roman" charset="0"/>
                <a:ea typeface="굴림" charset="-127"/>
                <a:cs typeface="굴림" charset="-127"/>
              </a:rPr>
              <a:t>6</a:t>
            </a:r>
            <a:endParaRPr lang="fr-CA" sz="1600" dirty="0">
              <a:solidFill>
                <a:srgbClr val="800000"/>
              </a:solidFill>
              <a:latin typeface="Times New Roman" charset="0"/>
              <a:ea typeface="굴림" charset="-127"/>
              <a:cs typeface="굴림" charset="-127"/>
            </a:endParaRPr>
          </a:p>
        </p:txBody>
      </p:sp>
      <p:grpSp>
        <p:nvGrpSpPr>
          <p:cNvPr id="92" name="Group 12"/>
          <p:cNvGrpSpPr>
            <a:grpSpLocks/>
          </p:cNvGrpSpPr>
          <p:nvPr/>
        </p:nvGrpSpPr>
        <p:grpSpPr bwMode="auto">
          <a:xfrm>
            <a:off x="6280152" y="4468284"/>
            <a:ext cx="914400" cy="914400"/>
            <a:chOff x="912" y="2496"/>
            <a:chExt cx="576" cy="576"/>
          </a:xfrm>
        </p:grpSpPr>
        <p:sp>
          <p:nvSpPr>
            <p:cNvPr id="93"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5"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6"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7"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8" name="Rectangle 18"/>
          <p:cNvSpPr>
            <a:spLocks noChangeArrowheads="1"/>
          </p:cNvSpPr>
          <p:nvPr/>
        </p:nvSpPr>
        <p:spPr bwMode="auto">
          <a:xfrm>
            <a:off x="6280152" y="4773084"/>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99" name="Text Box 19"/>
          <p:cNvSpPr txBox="1">
            <a:spLocks noChangeArrowheads="1"/>
          </p:cNvSpPr>
          <p:nvPr/>
        </p:nvSpPr>
        <p:spPr bwMode="auto">
          <a:xfrm>
            <a:off x="6565902" y="474133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sp>
        <p:nvSpPr>
          <p:cNvPr id="100" name="Text Box 5"/>
          <p:cNvSpPr txBox="1">
            <a:spLocks noChangeArrowheads="1"/>
          </p:cNvSpPr>
          <p:nvPr/>
        </p:nvSpPr>
        <p:spPr bwMode="auto">
          <a:xfrm>
            <a:off x="7831669"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1</a:t>
            </a:r>
          </a:p>
        </p:txBody>
      </p:sp>
      <p:sp>
        <p:nvSpPr>
          <p:cNvPr id="101" name="Text Box 6"/>
          <p:cNvSpPr txBox="1">
            <a:spLocks noChangeArrowheads="1"/>
          </p:cNvSpPr>
          <p:nvPr/>
        </p:nvSpPr>
        <p:spPr bwMode="auto">
          <a:xfrm>
            <a:off x="8136469" y="443653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2</a:t>
            </a:r>
          </a:p>
        </p:txBody>
      </p:sp>
      <p:sp>
        <p:nvSpPr>
          <p:cNvPr id="102" name="Text Box 7"/>
          <p:cNvSpPr txBox="1">
            <a:spLocks noChangeArrowheads="1"/>
          </p:cNvSpPr>
          <p:nvPr/>
        </p:nvSpPr>
        <p:spPr bwMode="auto">
          <a:xfrm>
            <a:off x="8441269"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103" name="Text Box 8"/>
          <p:cNvSpPr txBox="1">
            <a:spLocks noChangeArrowheads="1"/>
          </p:cNvSpPr>
          <p:nvPr/>
        </p:nvSpPr>
        <p:spPr bwMode="auto">
          <a:xfrm>
            <a:off x="8441269"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104" name="Text Box 9"/>
          <p:cNvSpPr txBox="1">
            <a:spLocks noChangeArrowheads="1"/>
          </p:cNvSpPr>
          <p:nvPr/>
        </p:nvSpPr>
        <p:spPr bwMode="auto">
          <a:xfrm>
            <a:off x="8441269"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105" name="Text Box 10"/>
          <p:cNvSpPr txBox="1">
            <a:spLocks noChangeArrowheads="1"/>
          </p:cNvSpPr>
          <p:nvPr/>
        </p:nvSpPr>
        <p:spPr bwMode="auto">
          <a:xfrm>
            <a:off x="7831669"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106" name="Text Box 11"/>
          <p:cNvSpPr txBox="1">
            <a:spLocks noChangeArrowheads="1"/>
          </p:cNvSpPr>
          <p:nvPr/>
        </p:nvSpPr>
        <p:spPr bwMode="auto">
          <a:xfrm>
            <a:off x="8117419"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smtClean="0">
                <a:solidFill>
                  <a:srgbClr val="800000"/>
                </a:solidFill>
                <a:latin typeface="Times New Roman" charset="0"/>
                <a:ea typeface="굴림" charset="-127"/>
                <a:cs typeface="굴림" charset="-127"/>
              </a:rPr>
              <a:t>6</a:t>
            </a:r>
            <a:endParaRPr lang="fr-CA" sz="1600" dirty="0">
              <a:solidFill>
                <a:srgbClr val="800000"/>
              </a:solidFill>
              <a:latin typeface="Times New Roman" charset="0"/>
              <a:ea typeface="굴림" charset="-127"/>
              <a:cs typeface="굴림" charset="-127"/>
            </a:endParaRPr>
          </a:p>
        </p:txBody>
      </p:sp>
      <p:grpSp>
        <p:nvGrpSpPr>
          <p:cNvPr id="107" name="Group 12"/>
          <p:cNvGrpSpPr>
            <a:grpSpLocks/>
          </p:cNvGrpSpPr>
          <p:nvPr/>
        </p:nvGrpSpPr>
        <p:grpSpPr bwMode="auto">
          <a:xfrm>
            <a:off x="7831669" y="4459817"/>
            <a:ext cx="914400" cy="914400"/>
            <a:chOff x="912" y="2496"/>
            <a:chExt cx="576" cy="576"/>
          </a:xfrm>
        </p:grpSpPr>
        <p:sp>
          <p:nvSpPr>
            <p:cNvPr id="108"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109"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10"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11"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12"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113" name="Rectangle 18"/>
          <p:cNvSpPr>
            <a:spLocks noChangeArrowheads="1"/>
          </p:cNvSpPr>
          <p:nvPr/>
        </p:nvSpPr>
        <p:spPr bwMode="auto">
          <a:xfrm>
            <a:off x="8136469" y="4764617"/>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114" name="Text Box 19"/>
          <p:cNvSpPr txBox="1">
            <a:spLocks noChangeArrowheads="1"/>
          </p:cNvSpPr>
          <p:nvPr/>
        </p:nvSpPr>
        <p:spPr bwMode="auto">
          <a:xfrm>
            <a:off x="7821086" y="47328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grpSp>
        <p:nvGrpSpPr>
          <p:cNvPr id="115" name="Group 4"/>
          <p:cNvGrpSpPr>
            <a:grpSpLocks/>
          </p:cNvGrpSpPr>
          <p:nvPr/>
        </p:nvGrpSpPr>
        <p:grpSpPr bwMode="auto">
          <a:xfrm>
            <a:off x="223198" y="4523317"/>
            <a:ext cx="914400" cy="946150"/>
            <a:chOff x="912" y="2496"/>
            <a:chExt cx="576" cy="596"/>
          </a:xfrm>
        </p:grpSpPr>
        <p:sp>
          <p:nvSpPr>
            <p:cNvPr id="116" name="Text Box 5"/>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117" name="Text Box 6"/>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118" name="Text Box 7"/>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119" name="Text Box 8"/>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120" name="Text Box 9"/>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121" name="Text Box 10"/>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122" name="Text Box 11"/>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123" name="Group 12"/>
            <p:cNvGrpSpPr>
              <a:grpSpLocks/>
            </p:cNvGrpSpPr>
            <p:nvPr/>
          </p:nvGrpSpPr>
          <p:grpSpPr bwMode="auto">
            <a:xfrm>
              <a:off x="912" y="2496"/>
              <a:ext cx="576" cy="576"/>
              <a:chOff x="912" y="2496"/>
              <a:chExt cx="576" cy="576"/>
            </a:xfrm>
          </p:grpSpPr>
          <p:sp>
            <p:nvSpPr>
              <p:cNvPr id="126"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127"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28"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29"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30"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124"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125" name="Text Box 19"/>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sp>
        <p:nvSpPr>
          <p:cNvPr id="131" name="ZoneTexte 130"/>
          <p:cNvSpPr txBox="1"/>
          <p:nvPr/>
        </p:nvSpPr>
        <p:spPr>
          <a:xfrm>
            <a:off x="1118548" y="4153985"/>
            <a:ext cx="653995" cy="369332"/>
          </a:xfrm>
          <a:prstGeom prst="rect">
            <a:avLst/>
          </a:prstGeom>
          <a:noFill/>
        </p:spPr>
        <p:txBody>
          <a:bodyPr wrap="none" rtlCol="0">
            <a:spAutoFit/>
          </a:bodyPr>
          <a:lstStyle/>
          <a:p>
            <a:r>
              <a:rPr lang="fr-CA" dirty="0" smtClean="0">
                <a:solidFill>
                  <a:srgbClr val="FF0000"/>
                </a:solidFill>
              </a:rPr>
              <a:t>Nord</a:t>
            </a:r>
            <a:endParaRPr lang="fr-CA" dirty="0">
              <a:solidFill>
                <a:srgbClr val="FF0000"/>
              </a:solidFill>
            </a:endParaRPr>
          </a:p>
        </p:txBody>
      </p:sp>
      <p:sp>
        <p:nvSpPr>
          <p:cNvPr id="132" name="Rectangle 131"/>
          <p:cNvSpPr/>
          <p:nvPr/>
        </p:nvSpPr>
        <p:spPr>
          <a:xfrm>
            <a:off x="5677659" y="4090485"/>
            <a:ext cx="533281" cy="369332"/>
          </a:xfrm>
          <a:prstGeom prst="rect">
            <a:avLst/>
          </a:prstGeom>
        </p:spPr>
        <p:txBody>
          <a:bodyPr wrap="none">
            <a:spAutoFit/>
          </a:bodyPr>
          <a:lstStyle/>
          <a:p>
            <a:r>
              <a:rPr lang="fr-CA" dirty="0" smtClean="0">
                <a:solidFill>
                  <a:srgbClr val="FF0000"/>
                </a:solidFill>
              </a:rPr>
              <a:t>Sud</a:t>
            </a:r>
            <a:endParaRPr lang="fr-CA" dirty="0">
              <a:solidFill>
                <a:srgbClr val="FF0000"/>
              </a:solidFill>
            </a:endParaRPr>
          </a:p>
        </p:txBody>
      </p:sp>
      <p:sp>
        <p:nvSpPr>
          <p:cNvPr id="133" name="Rectangle 132"/>
          <p:cNvSpPr/>
          <p:nvPr/>
        </p:nvSpPr>
        <p:spPr>
          <a:xfrm>
            <a:off x="4048912" y="4067202"/>
            <a:ext cx="738641" cy="369332"/>
          </a:xfrm>
          <a:prstGeom prst="rect">
            <a:avLst/>
          </a:prstGeom>
        </p:spPr>
        <p:txBody>
          <a:bodyPr wrap="none">
            <a:spAutoFit/>
          </a:bodyPr>
          <a:lstStyle/>
          <a:p>
            <a:r>
              <a:rPr lang="fr-CA" dirty="0" smtClean="0">
                <a:solidFill>
                  <a:srgbClr val="FF0000"/>
                </a:solidFill>
              </a:rPr>
              <a:t>Ouest</a:t>
            </a:r>
            <a:endParaRPr lang="fr-CA" dirty="0">
              <a:solidFill>
                <a:srgbClr val="FF0000"/>
              </a:solidFill>
            </a:endParaRPr>
          </a:p>
        </p:txBody>
      </p:sp>
      <p:sp>
        <p:nvSpPr>
          <p:cNvPr id="134" name="Rectangle 133"/>
          <p:cNvSpPr/>
          <p:nvPr/>
        </p:nvSpPr>
        <p:spPr>
          <a:xfrm>
            <a:off x="2537803" y="4123294"/>
            <a:ext cx="653995" cy="369332"/>
          </a:xfrm>
          <a:prstGeom prst="rect">
            <a:avLst/>
          </a:prstGeom>
        </p:spPr>
        <p:txBody>
          <a:bodyPr wrap="none">
            <a:spAutoFit/>
          </a:bodyPr>
          <a:lstStyle/>
          <a:p>
            <a:r>
              <a:rPr lang="fr-CA" dirty="0" smtClean="0">
                <a:solidFill>
                  <a:srgbClr val="FF0000"/>
                </a:solidFill>
              </a:rPr>
              <a:t>Nord</a:t>
            </a:r>
            <a:endParaRPr lang="fr-CA" dirty="0">
              <a:solidFill>
                <a:srgbClr val="FF0000"/>
              </a:solidFill>
            </a:endParaRPr>
          </a:p>
        </p:txBody>
      </p:sp>
      <p:sp>
        <p:nvSpPr>
          <p:cNvPr id="135" name="Rectangle 134"/>
          <p:cNvSpPr/>
          <p:nvPr/>
        </p:nvSpPr>
        <p:spPr>
          <a:xfrm>
            <a:off x="7194552" y="4067202"/>
            <a:ext cx="466794" cy="369332"/>
          </a:xfrm>
          <a:prstGeom prst="rect">
            <a:avLst/>
          </a:prstGeom>
        </p:spPr>
        <p:txBody>
          <a:bodyPr wrap="none">
            <a:spAutoFit/>
          </a:bodyPr>
          <a:lstStyle/>
          <a:p>
            <a:r>
              <a:rPr lang="fr-CA" dirty="0" smtClean="0">
                <a:solidFill>
                  <a:srgbClr val="FF0000"/>
                </a:solidFill>
              </a:rPr>
              <a:t>Est</a:t>
            </a:r>
            <a:endParaRPr lang="fr-CA" dirty="0">
              <a:solidFill>
                <a:srgbClr val="FF0000"/>
              </a:solidFill>
            </a:endParaRPr>
          </a:p>
        </p:txBody>
      </p:sp>
      <p:sp>
        <p:nvSpPr>
          <p:cNvPr id="138" name="Espace réservé de la date 137"/>
          <p:cNvSpPr>
            <a:spLocks noGrp="1"/>
          </p:cNvSpPr>
          <p:nvPr>
            <p:ph type="dt" sz="half" idx="10"/>
          </p:nvPr>
        </p:nvSpPr>
        <p:spPr/>
        <p:txBody>
          <a:bodyPr/>
          <a:lstStyle/>
          <a:p>
            <a:r>
              <a:rPr lang="fr-CA" smtClean="0"/>
              <a:t>IFT615 - Été 2011</a:t>
            </a:r>
            <a:endParaRPr lang="fr-CA"/>
          </a:p>
        </p:txBody>
      </p:sp>
      <p:sp>
        <p:nvSpPr>
          <p:cNvPr id="139" name="Espace réservé du numéro de diapositive 138"/>
          <p:cNvSpPr>
            <a:spLocks noGrp="1"/>
          </p:cNvSpPr>
          <p:nvPr>
            <p:ph type="sldNum" sz="quarter" idx="12"/>
          </p:nvPr>
        </p:nvSpPr>
        <p:spPr/>
        <p:txBody>
          <a:bodyPr/>
          <a:lstStyle/>
          <a:p>
            <a:fld id="{6955B7EA-E0F1-9E45-AF6A-7A9BD82D9F1F}" type="slidenum">
              <a:rPr lang="fr-CA" smtClean="0"/>
              <a:pPr/>
              <a:t>9</a:t>
            </a:fld>
            <a:endParaRPr lang="fr-CA"/>
          </a:p>
        </p:txBody>
      </p:sp>
      <p:sp>
        <p:nvSpPr>
          <p:cNvPr id="140" name="Espace réservé du pied de page 139"/>
          <p:cNvSpPr>
            <a:spLocks noGrp="1"/>
          </p:cNvSpPr>
          <p:nvPr>
            <p:ph type="ftr" sz="quarter" idx="11"/>
          </p:nvPr>
        </p:nvSpPr>
        <p:spPr/>
        <p:txBody>
          <a:bodyPr/>
          <a:lstStyle/>
          <a:p>
            <a:r>
              <a:rPr lang="fr-FR" smtClean="0"/>
              <a:t>© Éric Beaudry et Froduald Kabanza</a:t>
            </a:r>
            <a:endParaRPr lang="fr-CA"/>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Civique.thmx</Template>
  <TotalTime>4471</TotalTime>
  <Words>4548</Words>
  <Application>Microsoft Macintosh PowerPoint</Application>
  <PresentationFormat>Présentation à l'écran (4:3)</PresentationFormat>
  <Paragraphs>813</Paragraphs>
  <Slides>60</Slides>
  <Notes>16</Notes>
  <HiddenSlides>0</HiddenSlides>
  <MMClips>6</MMClips>
  <ScaleCrop>false</ScaleCrop>
  <HeadingPairs>
    <vt:vector size="4" baseType="variant">
      <vt:variant>
        <vt:lpstr>Modèle de conception</vt:lpstr>
      </vt:variant>
      <vt:variant>
        <vt:i4>1</vt:i4>
      </vt:variant>
      <vt:variant>
        <vt:lpstr>Titres des diapositives</vt:lpstr>
      </vt:variant>
      <vt:variant>
        <vt:i4>60</vt:i4>
      </vt:variant>
    </vt:vector>
  </HeadingPairs>
  <TitlesOfParts>
    <vt:vector size="61" baseType="lpstr">
      <vt:lpstr>Thème Office</vt:lpstr>
      <vt:lpstr>IFT 615 – Intelligence artificielle  Recherche heuristique</vt:lpstr>
      <vt:lpstr>Objectifs</vt:lpstr>
      <vt:lpstr>Motivation</vt:lpstr>
      <vt:lpstr>Exemple : trouver chemin dans ville</vt:lpstr>
      <vt:lpstr>Exemple : trouver chemin dans ville</vt:lpstr>
      <vt:lpstr>Exemple : Google Maps </vt:lpstr>
      <vt:lpstr>Exemple : livrer des colis</vt:lpstr>
      <vt:lpstr>Exemple : livrer des colis</vt:lpstr>
      <vt:lpstr>Exemple : nPuzzle</vt:lpstr>
      <vt:lpstr>Résolution par recherche dans un graphe</vt:lpstr>
      <vt:lpstr>Résolution de problèmes</vt:lpstr>
      <vt:lpstr>Résolution de problème par une recherche heuristique dans un graphe</vt:lpstr>
      <vt:lpstr>Problème de recherche dans un graphe</vt:lpstr>
      <vt:lpstr>Exemple : graphe d’une ville</vt:lpstr>
      <vt:lpstr>Exemple : trouver un chemin dans un ville</vt:lpstr>
      <vt:lpstr>Rappel sur les algorithmes de recherche dans des graphes</vt:lpstr>
      <vt:lpstr>Algorithme A*</vt:lpstr>
      <vt:lpstr>Algorithme A*</vt:lpstr>
      <vt:lpstr>Variables importantes : open et closed</vt:lpstr>
      <vt:lpstr>Insertion des nœuds dans open</vt:lpstr>
      <vt:lpstr>Définition de f</vt:lpstr>
      <vt:lpstr>Exemples de fonctions heuristiques</vt:lpstr>
      <vt:lpstr>Algorithme générique de recherche dans un graphe</vt:lpstr>
      <vt:lpstr>Exemple A* avec recherche dans une ville</vt:lpstr>
      <vt:lpstr>A* en marche</vt:lpstr>
      <vt:lpstr>Non-optimalité de Best-First Search</vt:lpstr>
      <vt:lpstr>Démo d’algorithmes de recherche dans un espace d’états</vt:lpstr>
      <vt:lpstr>Propriétés de A*</vt:lpstr>
      <vt:lpstr>Propriétés de A*: recherche en largeur</vt:lpstr>
      <vt:lpstr>Propriétés de A*</vt:lpstr>
      <vt:lpstr>Propriétés de A*</vt:lpstr>
      <vt:lpstr>Test sur la compréhension de A*</vt:lpstr>
      <vt:lpstr>Test sur la compréhension de A*</vt:lpstr>
      <vt:lpstr>Définition générique de f</vt:lpstr>
      <vt:lpstr>Variations de A*</vt:lpstr>
      <vt:lpstr>Variations de A*</vt:lpstr>
      <vt:lpstr>Variations de A*</vt:lpstr>
      <vt:lpstr>Démo d’algorithmes de recherche dans un espace d’états</vt:lpstr>
      <vt:lpstr>Exemple académique</vt:lpstr>
      <vt:lpstr>Classical Planning (A*)</vt:lpstr>
      <vt:lpstr>Application dans la planification de trajectoires</vt:lpstr>
      <vt:lpstr>Diapositive 42</vt:lpstr>
      <vt:lpstr>Diapositive 43</vt:lpstr>
      <vt:lpstr>Application: robots humanoïdes</vt:lpstr>
      <vt:lpstr>Application: jeux vidéos et cinéma</vt:lpstr>
      <vt:lpstr>Application : personnages animés</vt:lpstr>
      <vt:lpstr>Énoncé du problème</vt:lpstr>
      <vt:lpstr>Quelques termes techniques</vt:lpstr>
      <vt:lpstr>Cadre générale de résolution du problèeme</vt:lpstr>
      <vt:lpstr>Approche combinatoire  par décomposition en cellules</vt:lpstr>
      <vt:lpstr>Décomposer la carte en grille (occupancy grid):  4-connected (illustré ici) ou 8-connected.  noeud: case occupé par le robot + orientation du robot</vt:lpstr>
      <vt:lpstr>Heuristiques:  - Distance euclidienne,  durée du voyage - Consommation d’énergie ou coût du billet - Degré de danger (chemin près des escaliers, des ennemis). </vt:lpstr>
      <vt:lpstr>Approche par échantillonage de l’espace de configurations  (probabilistic roadmap)</vt:lpstr>
      <vt:lpstr>  Rapidly Exploring Dense Tree (RDT) </vt:lpstr>
      <vt:lpstr>Outils de planification de trajectoires et simulateurs robotiques</vt:lpstr>
      <vt:lpstr>Exemple simple tirés de OOPSMP </vt:lpstr>
      <vt:lpstr>Exemple simple tirés de OOPSMP </vt:lpstr>
      <vt:lpstr>Exercice</vt:lpstr>
      <vt:lpstr>Énoncé du TP0</vt:lpstr>
      <vt:lpstr>Exercice</vt:lpstr>
    </vt:vector>
  </TitlesOfParts>
  <Company>Université de Sherbrooke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IFT 615 – Intelligence artificielle  Recherche heuristique</dc:title>
  <dc:creator>Eric Beaudry</dc:creator>
  <cp:lastModifiedBy>Eric Beaudry</cp:lastModifiedBy>
  <cp:revision>12</cp:revision>
  <dcterms:created xsi:type="dcterms:W3CDTF">2011-05-09T15:14:28Z</dcterms:created>
  <dcterms:modified xsi:type="dcterms:W3CDTF">2011-05-12T00:58:04Z</dcterms:modified>
</cp:coreProperties>
</file>