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70" r:id="rId6"/>
    <p:sldId id="267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73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A3F08E-0491-4647-BB06-BB15F5C49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A25E5EA-AE9D-47A7-8AF7-9D68404F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4709DD-6988-4E69-B293-A9687336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DD0A-12A2-4E14-B8BC-805EBE880E5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44F400-28F5-4B9E-A391-E69839E3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A8B833F-F310-456F-BC0D-C1C65EF3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727A-76C8-458F-A5A2-A41BF6C0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3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5F26A9-CDE0-44FF-B203-B91734B7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D5539DC-0AE2-472D-B18A-E9BC73CB5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C9AAE6E-699C-41DE-9BBD-0CA1DCDD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DD0A-12A2-4E14-B8BC-805EBE880E5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52D5AA5-6E94-48D4-A35D-FE5D6A3D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B94BE1-E2A2-4045-B942-714B18FB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727A-76C8-458F-A5A2-A41BF6C0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6B21C82-AE51-45BF-8A47-E9A0EE1EB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14B03EF-1758-4046-814B-832C25D2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E97661E-8084-4034-A73B-285AE91D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DD0A-12A2-4E14-B8BC-805EBE880E5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89CD86D-DAC4-48A4-B79D-AEB955B5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A57D38-5A2D-4D18-86A6-C59C8CE0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727A-76C8-458F-A5A2-A41BF6C0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D5C7FD-098F-40EB-AD5F-81A2FF2E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B9477C-D054-4827-9524-1853A2AE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F74E873-DDDF-4720-A72B-230C53A3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DD0A-12A2-4E14-B8BC-805EBE880E5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FDBB218-9C58-4441-AFA3-1B8FE41C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5EBED8F-878A-47C5-AA0B-8829997B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727A-76C8-458F-A5A2-A41BF6C0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5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640469-08DB-41ED-A9C9-627FAF62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2DF83AE-25BB-4AFF-A6DC-A16722F96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0BA1679-0A36-476A-B66F-90D8DD2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DD0A-12A2-4E14-B8BC-805EBE880E5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DF1DEA6-CE40-4943-8F3C-789E5590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B60B1D-3602-4505-ADC4-1F8D642C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727A-76C8-458F-A5A2-A41BF6C0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AA8122-8409-4DB7-A079-ED488452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F47689-58B7-49C2-B9A4-1F0F2853A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47DC0C6-3724-4D04-9BB8-7C0C1A0AA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6253B1C-78FD-4830-99AD-09FCDA22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DD0A-12A2-4E14-B8BC-805EBE880E5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B59C6E7-E603-4ED7-A6C8-DD68D20E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10C3741-2257-46BD-9500-91A10DC4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727A-76C8-458F-A5A2-A41BF6C0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0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979558-3837-49A3-A1F1-36969071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AC9D032-777E-47C5-A4E8-9166DFD8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331AC50-4287-4EC1-8433-BC0AEA726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9118233-592B-4749-AE6B-4C0E6F599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DB08CA0-D155-4061-8347-E68083E87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7CFA642-1957-4D6D-AB68-ADDE2651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DD0A-12A2-4E14-B8BC-805EBE880E5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902DC08-84BF-4BA7-8A0C-AABEBE84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DE5BC63-3D7E-40E2-AEF4-5154E980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727A-76C8-458F-A5A2-A41BF6C0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4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CBD337-3974-4272-94DF-76F58D9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544EE1B-2EE2-4485-8E0C-88E4E56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DD0A-12A2-4E14-B8BC-805EBE880E5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EA64DBE-B765-473B-90D0-302D5F27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9BDDFE8-2183-4827-8897-F3730982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727A-76C8-458F-A5A2-A41BF6C0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6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6B2405-07F9-4B4C-B429-504F3423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DD0A-12A2-4E14-B8BC-805EBE880E5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A6EDEEF-EE30-4150-942E-B77751BE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E398244-27A7-41CD-A395-CBF52864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727A-76C8-458F-A5A2-A41BF6C0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0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87B127-8D33-4185-A23E-5EAA1FAB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3BC45C6-6FD3-4B2E-B33B-6A959DBB1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C84BE3A-0CA1-440B-9854-5038907B5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CA5591E-B562-409A-935B-E4FFD1F3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DD0A-12A2-4E14-B8BC-805EBE880E5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5B21DA-C6FE-40DB-B142-BF806301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59F4542-9CFE-49DB-9199-C70F6A2B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727A-76C8-458F-A5A2-A41BF6C0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2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E524B8-839C-4405-9175-D2DFC263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CEE3D3B-6267-435F-B06F-BBD1B4497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28DB820-E053-4E5F-86E3-6C22FACB1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FA20ECF-13E6-483D-BA39-5AF44FC2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DD0A-12A2-4E14-B8BC-805EBE880E5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F49319E-A2F0-484E-810E-CA6C762A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18C3C6D-D196-4B8F-ACC1-D4EE3086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727A-76C8-458F-A5A2-A41BF6C0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0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29549FB-89E1-415A-8F87-336493E3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B2DB743-3DA4-4AF1-BE3D-FB036022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756317-0620-4BBA-8FEA-614298C1B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DD0A-12A2-4E14-B8BC-805EBE880E5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D728D43-6E34-40F1-AD33-C92F9A67D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E86C015-CED7-4148-960B-139348077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727A-76C8-458F-A5A2-A41BF6C0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7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748" y="629068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" y="0"/>
            <a:ext cx="12184227" cy="6862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1957" y="1371599"/>
            <a:ext cx="597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40942" y="1371599"/>
            <a:ext cx="105673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72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中科大大一学生学习情况 </a:t>
            </a:r>
          </a:p>
        </p:txBody>
      </p:sp>
      <p:sp>
        <p:nvSpPr>
          <p:cNvPr id="8" name="矩形 7"/>
          <p:cNvSpPr/>
          <p:nvPr/>
        </p:nvSpPr>
        <p:spPr>
          <a:xfrm>
            <a:off x="6650357" y="4014083"/>
            <a:ext cx="495520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第</a:t>
            </a:r>
            <a:r>
              <a:rPr lang="en-US" altLang="zh-CN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7</a:t>
            </a:r>
            <a:r>
              <a:rPr lang="zh-CN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组小分队：</a:t>
            </a:r>
            <a:endParaRPr lang="en-US" altLang="zh-CN" sz="4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田丽</a:t>
            </a: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菲 王奥 罗靖宇</a:t>
            </a:r>
            <a:endParaRPr lang="zh-CN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3425" y="2571638"/>
            <a:ext cx="4559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——</a:t>
            </a:r>
            <a:r>
              <a:rPr lang="zh-CN" altLang="en-US" sz="4400" dirty="0" smtClean="0">
                <a:solidFill>
                  <a:srgbClr val="7030A0"/>
                </a:solidFill>
              </a:rPr>
              <a:t>研讨与报告</a:t>
            </a:r>
            <a:endParaRPr lang="zh-CN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>
                <a:alpha val="41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53FF54B-8D23-4053-AD12-8828AC9F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1" y="507352"/>
            <a:ext cx="3867460" cy="30936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8E31A71-66E1-463D-809D-2199948AF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722" y="507352"/>
            <a:ext cx="3975475" cy="30936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62DB3ED-2921-4C10-998F-6F3FF505B316}"/>
              </a:ext>
            </a:extLst>
          </p:cNvPr>
          <p:cNvSpPr txBox="1"/>
          <p:nvPr/>
        </p:nvSpPr>
        <p:spPr>
          <a:xfrm>
            <a:off x="8289507" y="505657"/>
            <a:ext cx="3526559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有</a:t>
            </a:r>
            <a:r>
              <a:rPr lang="en-US" altLang="zh-CN" b="1" dirty="0"/>
              <a:t>77%</a:t>
            </a:r>
            <a:r>
              <a:rPr lang="zh-CN" altLang="en-US" b="1" dirty="0"/>
              <a:t>的的学生都参与了社团活动，</a:t>
            </a:r>
            <a:r>
              <a:rPr lang="en-US" altLang="zh-CN" b="1" dirty="0"/>
              <a:t>23%</a:t>
            </a:r>
            <a:r>
              <a:rPr lang="zh-CN" altLang="en-US" b="1" dirty="0"/>
              <a:t>的人未参与社团活动。</a:t>
            </a:r>
            <a:r>
              <a:rPr lang="en-US" altLang="zh-CN" b="1" dirty="0"/>
              <a:t>71%</a:t>
            </a:r>
            <a:r>
              <a:rPr lang="zh-CN" altLang="en-US" b="1" dirty="0"/>
              <a:t>的学生只加入了</a:t>
            </a:r>
            <a:r>
              <a:rPr lang="en-US" altLang="zh-CN" b="1" dirty="0"/>
              <a:t>1~2</a:t>
            </a:r>
            <a:r>
              <a:rPr lang="zh-CN" altLang="en-US" b="1" dirty="0"/>
              <a:t>个</a:t>
            </a:r>
            <a:r>
              <a:rPr lang="zh-CN" altLang="en-US" b="1" dirty="0" smtClean="0"/>
              <a:t>社团</a:t>
            </a:r>
            <a:r>
              <a:rPr lang="zh-CN" altLang="en-US" b="1" dirty="0"/>
              <a:t>。</a:t>
            </a:r>
            <a:r>
              <a:rPr lang="zh-CN" altLang="en-US" b="1" dirty="0" smtClean="0"/>
              <a:t>有</a:t>
            </a:r>
            <a:r>
              <a:rPr lang="en-US" altLang="zh-CN" b="1" dirty="0"/>
              <a:t>63%</a:t>
            </a:r>
            <a:r>
              <a:rPr lang="zh-CN" altLang="en-US" b="1" dirty="0"/>
              <a:t>的学生每周社团活动时间只有</a:t>
            </a:r>
            <a:r>
              <a:rPr lang="en-US" altLang="zh-CN" b="1" dirty="0"/>
              <a:t>0~1</a:t>
            </a:r>
            <a:r>
              <a:rPr lang="zh-CN" altLang="en-US" b="1" dirty="0"/>
              <a:t>小时，仅有</a:t>
            </a:r>
            <a:r>
              <a:rPr lang="en-US" altLang="zh-CN" b="1" dirty="0"/>
              <a:t>11%</a:t>
            </a:r>
            <a:r>
              <a:rPr lang="zh-CN" altLang="en-US" b="1" dirty="0"/>
              <a:t>的学生社团活动时间超过了</a:t>
            </a:r>
            <a:r>
              <a:rPr lang="en-US" altLang="zh-CN" b="1" dirty="0"/>
              <a:t>3</a:t>
            </a:r>
            <a:r>
              <a:rPr lang="zh-CN" altLang="en-US" b="1" dirty="0"/>
              <a:t>小时。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xmlns="" id="{C5FFC5DE-FE43-4489-B81A-04F701A1F6BE}"/>
              </a:ext>
            </a:extLst>
          </p:cNvPr>
          <p:cNvSpPr/>
          <p:nvPr/>
        </p:nvSpPr>
        <p:spPr>
          <a:xfrm>
            <a:off x="9969754" y="2259984"/>
            <a:ext cx="166063" cy="1169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5F20ED7-1FD2-4569-B642-A3E7ED07F9CE}"/>
              </a:ext>
            </a:extLst>
          </p:cNvPr>
          <p:cNvSpPr txBox="1"/>
          <p:nvPr/>
        </p:nvSpPr>
        <p:spPr>
          <a:xfrm>
            <a:off x="8289507" y="3429000"/>
            <a:ext cx="352655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学生们对社团的热情程度并不高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3FCEC6A-3A09-4FA5-A656-693E5F370F67}"/>
              </a:ext>
            </a:extLst>
          </p:cNvPr>
          <p:cNvSpPr txBox="1"/>
          <p:nvPr/>
        </p:nvSpPr>
        <p:spPr>
          <a:xfrm>
            <a:off x="395926" y="5005632"/>
            <a:ext cx="65044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原因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2CDAEEF3-114A-41EF-860B-2432761B2368}"/>
              </a:ext>
            </a:extLst>
          </p:cNvPr>
          <p:cNvCxnSpPr>
            <a:cxnSpLocks/>
          </p:cNvCxnSpPr>
          <p:nvPr/>
        </p:nvCxnSpPr>
        <p:spPr>
          <a:xfrm>
            <a:off x="1143691" y="5374964"/>
            <a:ext cx="914400" cy="84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A30B8635-499A-4A1A-AF7B-311A04136DF1}"/>
              </a:ext>
            </a:extLst>
          </p:cNvPr>
          <p:cNvCxnSpPr>
            <a:cxnSpLocks/>
          </p:cNvCxnSpPr>
          <p:nvPr/>
        </p:nvCxnSpPr>
        <p:spPr>
          <a:xfrm>
            <a:off x="1143691" y="519029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FEC49165-09EF-42D0-A042-A2D7F4078BB2}"/>
              </a:ext>
            </a:extLst>
          </p:cNvPr>
          <p:cNvCxnSpPr>
            <a:cxnSpLocks/>
          </p:cNvCxnSpPr>
          <p:nvPr/>
        </p:nvCxnSpPr>
        <p:spPr>
          <a:xfrm flipV="1">
            <a:off x="1143691" y="4242062"/>
            <a:ext cx="914400" cy="76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0AE07F59-B2ED-4D10-B9DA-58AD2183C61E}"/>
              </a:ext>
            </a:extLst>
          </p:cNvPr>
          <p:cNvSpPr txBox="1"/>
          <p:nvPr/>
        </p:nvSpPr>
        <p:spPr>
          <a:xfrm>
            <a:off x="2058091" y="4057396"/>
            <a:ext cx="6463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学校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3AD74187-1580-486C-BBB0-AE8393ED9246}"/>
              </a:ext>
            </a:extLst>
          </p:cNvPr>
          <p:cNvSpPr txBox="1"/>
          <p:nvPr/>
        </p:nvSpPr>
        <p:spPr>
          <a:xfrm>
            <a:off x="2058090" y="5005632"/>
            <a:ext cx="6463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学生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36EE33BB-75E1-49B2-A156-4B90C021C60D}"/>
              </a:ext>
            </a:extLst>
          </p:cNvPr>
          <p:cNvSpPr txBox="1"/>
          <p:nvPr/>
        </p:nvSpPr>
        <p:spPr>
          <a:xfrm>
            <a:off x="2058090" y="6037024"/>
            <a:ext cx="6463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社团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D813E218-E069-4D91-8987-D96C30FF2791}"/>
              </a:ext>
            </a:extLst>
          </p:cNvPr>
          <p:cNvSpPr txBox="1"/>
          <p:nvPr/>
        </p:nvSpPr>
        <p:spPr>
          <a:xfrm>
            <a:off x="3205114" y="4057396"/>
            <a:ext cx="387798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社团方面不太重视，未投入过多精力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22BED34B-859F-4E75-A337-73DAC29B8EF2}"/>
              </a:ext>
            </a:extLst>
          </p:cNvPr>
          <p:cNvSpPr txBox="1"/>
          <p:nvPr/>
        </p:nvSpPr>
        <p:spPr>
          <a:xfrm>
            <a:off x="3205114" y="6050320"/>
            <a:ext cx="84946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社团的宣传力度不够，或者社团的活动并未吸引到学生甚至根本就没有任何活动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F3E4669A-0DC0-41C0-ADA8-BEF81B0E19BB}"/>
              </a:ext>
            </a:extLst>
          </p:cNvPr>
          <p:cNvCxnSpPr>
            <a:cxnSpLocks/>
          </p:cNvCxnSpPr>
          <p:nvPr/>
        </p:nvCxnSpPr>
        <p:spPr>
          <a:xfrm>
            <a:off x="2856322" y="5190298"/>
            <a:ext cx="348792" cy="35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30C85709-DF63-48A7-89F1-8682B6178C18}"/>
              </a:ext>
            </a:extLst>
          </p:cNvPr>
          <p:cNvCxnSpPr>
            <a:cxnSpLocks/>
          </p:cNvCxnSpPr>
          <p:nvPr/>
        </p:nvCxnSpPr>
        <p:spPr>
          <a:xfrm flipV="1">
            <a:off x="2856322" y="4901938"/>
            <a:ext cx="348792" cy="28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125DF5BC-D0EC-4FEF-969B-AF99CFB35224}"/>
              </a:ext>
            </a:extLst>
          </p:cNvPr>
          <p:cNvSpPr txBox="1"/>
          <p:nvPr/>
        </p:nvSpPr>
        <p:spPr>
          <a:xfrm>
            <a:off x="3205114" y="4717272"/>
            <a:ext cx="864232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被调查者都是大一新生，对自己的大学生活还保持观望态度，不愿轻易尝试新的事物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5083E76C-E0C7-4F4A-AFE9-3509CA3F678F}"/>
              </a:ext>
            </a:extLst>
          </p:cNvPr>
          <p:cNvSpPr txBox="1"/>
          <p:nvPr/>
        </p:nvSpPr>
        <p:spPr>
          <a:xfrm>
            <a:off x="3205115" y="5343309"/>
            <a:ext cx="849463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大一是</a:t>
            </a:r>
            <a:r>
              <a:rPr lang="zh-CN" altLang="en-US" b="1" dirty="0"/>
              <a:t>整个</a:t>
            </a:r>
            <a:r>
              <a:rPr lang="zh-CN" altLang="zh-CN" b="1" dirty="0"/>
              <a:t>大学生活中课程最多的一段时间，</a:t>
            </a:r>
            <a:r>
              <a:rPr lang="zh-CN" altLang="zh-CN" b="1" dirty="0" smtClean="0"/>
              <a:t>没有</a:t>
            </a:r>
            <a:r>
              <a:rPr lang="zh-CN" altLang="en-US" b="1" dirty="0" smtClean="0"/>
              <a:t>很多</a:t>
            </a:r>
            <a:r>
              <a:rPr lang="zh-CN" altLang="zh-CN" b="1" dirty="0" smtClean="0"/>
              <a:t>的</a:t>
            </a:r>
            <a:r>
              <a:rPr lang="zh-CN" altLang="zh-CN" b="1" dirty="0"/>
              <a:t>时间去参加一些社团活动</a:t>
            </a:r>
            <a:endParaRPr lang="zh-CN" altLang="en-US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3E77B3B6-784A-48FB-98DD-A63B812EAEC1}"/>
              </a:ext>
            </a:extLst>
          </p:cNvPr>
          <p:cNvCxnSpPr>
            <a:cxnSpLocks/>
          </p:cNvCxnSpPr>
          <p:nvPr/>
        </p:nvCxnSpPr>
        <p:spPr>
          <a:xfrm>
            <a:off x="2856322" y="4232635"/>
            <a:ext cx="34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26AD5E12-24E0-40B1-965C-9C825267B573}"/>
              </a:ext>
            </a:extLst>
          </p:cNvPr>
          <p:cNvCxnSpPr>
            <a:cxnSpLocks/>
          </p:cNvCxnSpPr>
          <p:nvPr/>
        </p:nvCxnSpPr>
        <p:spPr>
          <a:xfrm>
            <a:off x="2856322" y="6244413"/>
            <a:ext cx="34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4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6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>
                <a:alpha val="41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A44B37D-85A2-4B45-9DDD-9EA21C316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7" y="397238"/>
            <a:ext cx="6194482" cy="48366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4579B47-2F46-43B1-82E0-73FCA8C371C6}"/>
              </a:ext>
            </a:extLst>
          </p:cNvPr>
          <p:cNvSpPr txBox="1"/>
          <p:nvPr/>
        </p:nvSpPr>
        <p:spPr>
          <a:xfrm>
            <a:off x="7723084" y="261958"/>
            <a:ext cx="265582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/>
              <a:t>8%</a:t>
            </a:r>
            <a:r>
              <a:rPr lang="zh-CN" altLang="en-US" b="1" dirty="0"/>
              <a:t>的学生对自己</a:t>
            </a:r>
            <a:r>
              <a:rPr lang="zh-CN" altLang="en-US" b="1" dirty="0" smtClean="0"/>
              <a:t>的生活感觉</a:t>
            </a:r>
            <a:r>
              <a:rPr lang="zh-CN" altLang="en-US" b="1" dirty="0"/>
              <a:t>非常满意，有</a:t>
            </a:r>
            <a:r>
              <a:rPr lang="en-US" altLang="zh-CN" b="1" dirty="0"/>
              <a:t>70%</a:t>
            </a:r>
            <a:r>
              <a:rPr lang="zh-CN" altLang="en-US" b="1" dirty="0"/>
              <a:t>的学生对自己的生活感觉还行，依然有</a:t>
            </a:r>
            <a:r>
              <a:rPr lang="en-US" altLang="zh-CN" b="1" dirty="0"/>
              <a:t>22%</a:t>
            </a:r>
            <a:r>
              <a:rPr lang="zh-CN" altLang="en-US" b="1" dirty="0"/>
              <a:t>的人对自己的生活感到不满意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E7DE829-91CE-456C-BAA9-ED37C66254F4}"/>
              </a:ext>
            </a:extLst>
          </p:cNvPr>
          <p:cNvSpPr txBox="1"/>
          <p:nvPr/>
        </p:nvSpPr>
        <p:spPr>
          <a:xfrm>
            <a:off x="8727832" y="1989056"/>
            <a:ext cx="6463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原因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832ECAA9-CD62-4D16-B590-AE8F1FBB6B80}"/>
              </a:ext>
            </a:extLst>
          </p:cNvPr>
          <p:cNvCxnSpPr>
            <a:cxnSpLocks/>
          </p:cNvCxnSpPr>
          <p:nvPr/>
        </p:nvCxnSpPr>
        <p:spPr>
          <a:xfrm>
            <a:off x="9380836" y="2358388"/>
            <a:ext cx="100474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7BFEF07A-2FA2-4424-9CC6-2BD5822EB8C7}"/>
              </a:ext>
            </a:extLst>
          </p:cNvPr>
          <p:cNvCxnSpPr>
            <a:cxnSpLocks/>
          </p:cNvCxnSpPr>
          <p:nvPr/>
        </p:nvCxnSpPr>
        <p:spPr>
          <a:xfrm flipH="1">
            <a:off x="7782497" y="2358388"/>
            <a:ext cx="94533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E50B24-E257-444B-B979-2542B0F62155}"/>
              </a:ext>
            </a:extLst>
          </p:cNvPr>
          <p:cNvSpPr txBox="1"/>
          <p:nvPr/>
        </p:nvSpPr>
        <p:spPr>
          <a:xfrm>
            <a:off x="7459331" y="2815588"/>
            <a:ext cx="6463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学校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6297BF7-B009-4255-8A7A-F793C0773335}"/>
              </a:ext>
            </a:extLst>
          </p:cNvPr>
          <p:cNvSpPr txBox="1"/>
          <p:nvPr/>
        </p:nvSpPr>
        <p:spPr>
          <a:xfrm>
            <a:off x="10055746" y="2815588"/>
            <a:ext cx="6463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个人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DF08665-5C36-46BF-ABDD-854E4B57169E}"/>
              </a:ext>
            </a:extLst>
          </p:cNvPr>
          <p:cNvSpPr txBox="1"/>
          <p:nvPr/>
        </p:nvSpPr>
        <p:spPr>
          <a:xfrm>
            <a:off x="7095033" y="3346515"/>
            <a:ext cx="137492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科大的的基础教育一向走在国内前列，所以可能对学生的要求较高，有一些学生无法达到高要求</a:t>
            </a:r>
            <a:r>
              <a:rPr lang="zh-CN" altLang="en-US" b="1" dirty="0" smtClean="0"/>
              <a:t>也正常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672D6848-5135-43E8-ABB4-9777EFAAA329}"/>
              </a:ext>
            </a:extLst>
          </p:cNvPr>
          <p:cNvSpPr txBox="1"/>
          <p:nvPr/>
        </p:nvSpPr>
        <p:spPr>
          <a:xfrm>
            <a:off x="9698122" y="3337088"/>
            <a:ext cx="137492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刚刚进入科大的学生，可能还未适应</a:t>
            </a:r>
            <a:r>
              <a:rPr lang="zh-CN" altLang="en-US" b="1" dirty="0" smtClean="0"/>
              <a:t>大学生活，暂时</a:t>
            </a:r>
            <a:r>
              <a:rPr lang="zh-CN" altLang="en-US" b="1" dirty="0"/>
              <a:t>无法</a:t>
            </a:r>
            <a:r>
              <a:rPr lang="zh-CN" altLang="en-US" b="1" dirty="0" smtClean="0"/>
              <a:t>达到对自身</a:t>
            </a:r>
            <a:r>
              <a:rPr lang="zh-CN" altLang="en-US" b="1" dirty="0"/>
              <a:t>要求，而对生活不满意</a:t>
            </a:r>
          </a:p>
        </p:txBody>
      </p:sp>
    </p:spTree>
    <p:extLst>
      <p:ext uri="{BB962C8B-B14F-4D97-AF65-F5344CB8AC3E}">
        <p14:creationId xmlns:p14="http://schemas.microsoft.com/office/powerpoint/2010/main" val="373365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>
                <a:alpha val="41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3B0E8FB-4B3A-41EC-86D0-5DC612C6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6" y="144379"/>
            <a:ext cx="5611168" cy="350081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C969D80-ECC7-4D36-96FD-1FD354EA3700}"/>
              </a:ext>
            </a:extLst>
          </p:cNvPr>
          <p:cNvSpPr txBox="1"/>
          <p:nvPr/>
        </p:nvSpPr>
        <p:spPr>
          <a:xfrm>
            <a:off x="7011253" y="1384997"/>
            <a:ext cx="3155432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47%</a:t>
            </a:r>
            <a:r>
              <a:rPr lang="zh-CN" altLang="en-US" b="1" dirty="0"/>
              <a:t>的人有转专业意向或已转过专业，</a:t>
            </a:r>
            <a:r>
              <a:rPr lang="en-US" altLang="zh-CN" b="1" dirty="0"/>
              <a:t>53%</a:t>
            </a:r>
            <a:r>
              <a:rPr lang="zh-CN" altLang="en-US" b="1" dirty="0"/>
              <a:t>的人没有，有转专业意向或转过专业的人占有</a:t>
            </a:r>
            <a:r>
              <a:rPr lang="zh-CN" altLang="en-US" b="1" dirty="0" smtClean="0"/>
              <a:t>相当大的</a:t>
            </a:r>
            <a:r>
              <a:rPr lang="zh-CN" altLang="en-US" b="1" dirty="0"/>
              <a:t>比例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BBA3EDB-E96D-4760-A41E-67F7CDFEC3F6}"/>
              </a:ext>
            </a:extLst>
          </p:cNvPr>
          <p:cNvSpPr txBox="1"/>
          <p:nvPr/>
        </p:nvSpPr>
        <p:spPr>
          <a:xfrm>
            <a:off x="1838226" y="5005632"/>
            <a:ext cx="6463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原因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15D50BA8-049D-4D05-B415-7B3743AA36A2}"/>
              </a:ext>
            </a:extLst>
          </p:cNvPr>
          <p:cNvCxnSpPr>
            <a:cxnSpLocks/>
          </p:cNvCxnSpPr>
          <p:nvPr/>
        </p:nvCxnSpPr>
        <p:spPr>
          <a:xfrm>
            <a:off x="2477191" y="5368910"/>
            <a:ext cx="539386" cy="36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6488E288-F88E-49CB-97D9-515EA60F5346}"/>
              </a:ext>
            </a:extLst>
          </p:cNvPr>
          <p:cNvCxnSpPr>
            <a:cxnSpLocks/>
          </p:cNvCxnSpPr>
          <p:nvPr/>
        </p:nvCxnSpPr>
        <p:spPr>
          <a:xfrm flipV="1">
            <a:off x="2484557" y="4739124"/>
            <a:ext cx="539386" cy="29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110B366-9AAA-41D5-ABFE-A8B788E5ECE2}"/>
              </a:ext>
            </a:extLst>
          </p:cNvPr>
          <p:cNvSpPr txBox="1"/>
          <p:nvPr/>
        </p:nvSpPr>
        <p:spPr>
          <a:xfrm>
            <a:off x="3016578" y="4538162"/>
            <a:ext cx="72586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学生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014718E-1C6A-4454-B1EE-CB2C593F88C8}"/>
              </a:ext>
            </a:extLst>
          </p:cNvPr>
          <p:cNvSpPr txBox="1"/>
          <p:nvPr/>
        </p:nvSpPr>
        <p:spPr>
          <a:xfrm>
            <a:off x="3016576" y="5544647"/>
            <a:ext cx="72586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学校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21A3C168-95DD-48BA-8ACB-AF422B23E9BD}"/>
              </a:ext>
            </a:extLst>
          </p:cNvPr>
          <p:cNvCxnSpPr>
            <a:cxnSpLocks/>
          </p:cNvCxnSpPr>
          <p:nvPr/>
        </p:nvCxnSpPr>
        <p:spPr>
          <a:xfrm>
            <a:off x="3742439" y="4722828"/>
            <a:ext cx="61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2975087D-3163-45C5-B9D7-B9F445CDEF95}"/>
              </a:ext>
            </a:extLst>
          </p:cNvPr>
          <p:cNvCxnSpPr>
            <a:cxnSpLocks/>
          </p:cNvCxnSpPr>
          <p:nvPr/>
        </p:nvCxnSpPr>
        <p:spPr>
          <a:xfrm>
            <a:off x="3742439" y="5729313"/>
            <a:ext cx="61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F64A3AB7-6E5E-42BD-8513-E3E43E564918}"/>
              </a:ext>
            </a:extLst>
          </p:cNvPr>
          <p:cNvSpPr txBox="1"/>
          <p:nvPr/>
        </p:nvSpPr>
        <p:spPr>
          <a:xfrm>
            <a:off x="4358889" y="4397478"/>
            <a:ext cx="563722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很多竞赛学生服从调剂，被分到自己并不感兴趣的专业，所以他们中的相当</a:t>
            </a:r>
            <a:r>
              <a:rPr lang="zh-CN" altLang="en-US" b="1" dirty="0" smtClean="0"/>
              <a:t>一部分有转</a:t>
            </a:r>
            <a:r>
              <a:rPr lang="zh-CN" altLang="en-US" b="1" dirty="0"/>
              <a:t>专业</a:t>
            </a:r>
            <a:r>
              <a:rPr lang="zh-CN" altLang="en-US" b="1" dirty="0" smtClean="0"/>
              <a:t>的倾向。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58932039-0B68-4CFD-8EC7-30AF171F750B}"/>
              </a:ext>
            </a:extLst>
          </p:cNvPr>
          <p:cNvSpPr txBox="1"/>
          <p:nvPr/>
        </p:nvSpPr>
        <p:spPr>
          <a:xfrm>
            <a:off x="4358889" y="5387043"/>
            <a:ext cx="604363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科大宽松的专业选择制度，由于科大在大一安排的课大多是通修的基础课，所以课程对于专业选择方面的限制较小</a:t>
            </a:r>
          </a:p>
        </p:txBody>
      </p:sp>
    </p:spTree>
    <p:extLst>
      <p:ext uri="{BB962C8B-B14F-4D97-AF65-F5344CB8AC3E}">
        <p14:creationId xmlns:p14="http://schemas.microsoft.com/office/powerpoint/2010/main" val="316971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7" grpId="0" animBg="1"/>
      <p:bldP spid="18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>
                <a:alpha val="41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0114A5B-9A84-40DF-B3A0-75BE4670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4" y="397042"/>
            <a:ext cx="6781500" cy="53754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F54F8DB-066F-4F69-80D5-65631A9319E8}"/>
              </a:ext>
            </a:extLst>
          </p:cNvPr>
          <p:cNvSpPr/>
          <p:nvPr/>
        </p:nvSpPr>
        <p:spPr>
          <a:xfrm>
            <a:off x="7365476" y="830545"/>
            <a:ext cx="402210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37%</a:t>
            </a:r>
            <a:r>
              <a:rPr lang="zh-CN" altLang="en-US" dirty="0" smtClean="0"/>
              <a:t>的同学已</a:t>
            </a:r>
            <a:r>
              <a:rPr lang="zh-CN" altLang="en-US" dirty="0"/>
              <a:t>有明确的长远理想，</a:t>
            </a:r>
            <a:r>
              <a:rPr lang="en-US" altLang="zh-CN" dirty="0"/>
              <a:t>42%</a:t>
            </a:r>
            <a:r>
              <a:rPr lang="zh-CN" altLang="en-US" dirty="0" smtClean="0"/>
              <a:t>的同学希望</a:t>
            </a:r>
            <a:r>
              <a:rPr lang="zh-CN" altLang="en-US" dirty="0"/>
              <a:t>能成功保研或出国，这</a:t>
            </a:r>
            <a:r>
              <a:rPr lang="en-US" altLang="zh-CN" dirty="0"/>
              <a:t>79%</a:t>
            </a:r>
            <a:r>
              <a:rPr lang="zh-CN" altLang="en-US" dirty="0" smtClean="0"/>
              <a:t>的同学有</a:t>
            </a:r>
            <a:r>
              <a:rPr lang="zh-CN" altLang="en-US" dirty="0"/>
              <a:t>较高的目标和追求。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94F992F-80D1-4BC0-8387-AD8C6B6E3454}"/>
              </a:ext>
            </a:extLst>
          </p:cNvPr>
          <p:cNvSpPr/>
          <p:nvPr/>
        </p:nvSpPr>
        <p:spPr>
          <a:xfrm>
            <a:off x="7365475" y="2123813"/>
            <a:ext cx="4022103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12%</a:t>
            </a:r>
            <a:r>
              <a:rPr lang="zh-CN" altLang="en-US" dirty="0" smtClean="0"/>
              <a:t>的同学希望</a:t>
            </a:r>
            <a:r>
              <a:rPr lang="zh-CN" altLang="en-US" dirty="0"/>
              <a:t>可以顺利毕业，</a:t>
            </a:r>
            <a:r>
              <a:rPr lang="en-US" altLang="zh-CN" dirty="0"/>
              <a:t>3%</a:t>
            </a:r>
            <a:r>
              <a:rPr lang="zh-CN" altLang="en-US" dirty="0" smtClean="0"/>
              <a:t>的同学还</a:t>
            </a:r>
            <a:r>
              <a:rPr lang="zh-CN" altLang="en-US" dirty="0"/>
              <a:t>比较迷茫，</a:t>
            </a:r>
            <a:r>
              <a:rPr lang="zh-CN" altLang="en-US" dirty="0" smtClean="0"/>
              <a:t>这些同学可能</a:t>
            </a:r>
            <a:r>
              <a:rPr lang="zh-CN" altLang="en-US" dirty="0"/>
              <a:t>对大学的生活与学习适应较慢，目前还没有时间思考更长远的事，相信在未来他们也能找到自己的方向。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2AAEB54-E764-4B55-870A-07B4C18BAD31}"/>
              </a:ext>
            </a:extLst>
          </p:cNvPr>
          <p:cNvSpPr/>
          <p:nvPr/>
        </p:nvSpPr>
        <p:spPr>
          <a:xfrm>
            <a:off x="7365475" y="4018173"/>
            <a:ext cx="4022103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剩下</a:t>
            </a:r>
            <a:r>
              <a:rPr lang="en-US" altLang="zh-CN" dirty="0"/>
              <a:t>6%</a:t>
            </a:r>
            <a:r>
              <a:rPr lang="zh-CN" altLang="en-US" dirty="0" smtClean="0"/>
              <a:t>的同学单纯</a:t>
            </a:r>
            <a:r>
              <a:rPr lang="zh-CN" altLang="en-US" dirty="0"/>
              <a:t>地想刷高</a:t>
            </a:r>
            <a:r>
              <a:rPr lang="en-US" altLang="zh-CN" dirty="0"/>
              <a:t>GPA</a:t>
            </a:r>
            <a:r>
              <a:rPr lang="zh-CN" altLang="en-US" dirty="0" smtClean="0"/>
              <a:t>，经询问部分同学得知，他们还</a:t>
            </a:r>
            <a:r>
              <a:rPr lang="zh-CN" altLang="en-US" dirty="0"/>
              <a:t>没有找到目标并且还保存着大学前‘‘分数至上’’的</a:t>
            </a:r>
            <a:r>
              <a:rPr lang="zh-CN" altLang="en-US" dirty="0" smtClean="0"/>
              <a:t>理念，认为在大学高分就是</a:t>
            </a:r>
            <a:r>
              <a:rPr lang="zh-CN" altLang="en-US" dirty="0"/>
              <a:t>一切，这种观念一定要改正，否则可能会一误终身。</a:t>
            </a:r>
          </a:p>
        </p:txBody>
      </p:sp>
    </p:spTree>
    <p:extLst>
      <p:ext uri="{BB962C8B-B14F-4D97-AF65-F5344CB8AC3E}">
        <p14:creationId xmlns:p14="http://schemas.microsoft.com/office/powerpoint/2010/main" val="330111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4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0809" y="240631"/>
            <a:ext cx="5269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FFFF00"/>
                </a:solidFill>
              </a:rPr>
              <a:t>4.</a:t>
            </a:r>
            <a:r>
              <a:rPr lang="zh-CN" altLang="en-US" sz="5400" dirty="0" smtClean="0">
                <a:solidFill>
                  <a:srgbClr val="FFFF00"/>
                </a:solidFill>
              </a:rPr>
              <a:t>总结与致谢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7221" y="1163961"/>
            <a:ext cx="9661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92D050"/>
                </a:solidFill>
              </a:rPr>
              <a:t>无论是前期问卷的</a:t>
            </a:r>
            <a:r>
              <a:rPr lang="zh-CN" altLang="en-US" sz="3200" dirty="0" smtClean="0">
                <a:solidFill>
                  <a:srgbClr val="92D050"/>
                </a:solidFill>
              </a:rPr>
              <a:t>设计与</a:t>
            </a:r>
            <a:r>
              <a:rPr lang="zh-CN" altLang="en-US" sz="3200" dirty="0">
                <a:solidFill>
                  <a:srgbClr val="92D050"/>
                </a:solidFill>
              </a:rPr>
              <a:t>发放回收，还是后期小组研讨对数据的处理和分析</a:t>
            </a:r>
            <a:r>
              <a:rPr lang="zh-CN" altLang="en-US" sz="3200" dirty="0" smtClean="0">
                <a:solidFill>
                  <a:srgbClr val="92D050"/>
                </a:solidFill>
              </a:rPr>
              <a:t>，以及报告的完成，均</a:t>
            </a:r>
            <a:r>
              <a:rPr lang="zh-CN" altLang="en-US" sz="3200" dirty="0">
                <a:solidFill>
                  <a:srgbClr val="92D050"/>
                </a:solidFill>
              </a:rPr>
              <a:t>是十分有意义的</a:t>
            </a:r>
            <a:r>
              <a:rPr lang="zh-CN" altLang="en-US" sz="3200" dirty="0" smtClean="0">
                <a:solidFill>
                  <a:srgbClr val="92D050"/>
                </a:solidFill>
              </a:rPr>
              <a:t>过程，我们也于无形中增长了能力，开拓了眼界。</a:t>
            </a:r>
            <a:r>
              <a:rPr lang="zh-CN" altLang="en-US" sz="3200" dirty="0">
                <a:solidFill>
                  <a:srgbClr val="92D050"/>
                </a:solidFill>
              </a:rPr>
              <a:t>就调查结果而言，我们通过抽样调查认识到了大一新生的学习生活状况以及反应出的</a:t>
            </a:r>
            <a:r>
              <a:rPr lang="zh-CN" altLang="en-US" sz="3200" dirty="0" smtClean="0">
                <a:solidFill>
                  <a:srgbClr val="92D050"/>
                </a:solidFill>
              </a:rPr>
              <a:t>问题</a:t>
            </a:r>
            <a:r>
              <a:rPr lang="en-US" altLang="zh-CN" sz="3200" dirty="0" smtClean="0">
                <a:solidFill>
                  <a:srgbClr val="92D050"/>
                </a:solidFill>
              </a:rPr>
              <a:t>.</a:t>
            </a:r>
            <a:r>
              <a:rPr lang="zh-CN" altLang="en-US" sz="3200" dirty="0" smtClean="0">
                <a:solidFill>
                  <a:srgbClr val="92D050"/>
                </a:solidFill>
              </a:rPr>
              <a:t>诸如理想，初心，课外活动等，均值得引起深思。</a:t>
            </a:r>
            <a:endParaRPr lang="zh-CN" altLang="en-US" sz="32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7221" y="4327756"/>
            <a:ext cx="9444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注：因本组调查偏重研讨，故大多数任务如问卷的设计与</a:t>
            </a:r>
            <a:r>
              <a:rPr lang="zh-CN" altLang="en-US" sz="2800" dirty="0" smtClean="0"/>
              <a:t>发放等</a:t>
            </a:r>
            <a:r>
              <a:rPr lang="zh-CN" altLang="en-US" sz="2800" dirty="0" smtClean="0"/>
              <a:t>均由小组成员共同完成，报告内容具体分工如下：</a:t>
            </a:r>
            <a:endParaRPr lang="en-US" altLang="zh-CN" sz="2800" dirty="0" smtClean="0"/>
          </a:p>
          <a:p>
            <a:r>
              <a:rPr lang="zh-CN" altLang="en-US" sz="2800" dirty="0" smtClean="0"/>
              <a:t>图表制作：罗靖宇    </a:t>
            </a:r>
            <a:endParaRPr lang="en-US" altLang="zh-CN" sz="2800" dirty="0" smtClean="0"/>
          </a:p>
          <a:p>
            <a:r>
              <a:rPr lang="zh-CN" altLang="en-US" sz="2800" dirty="0" smtClean="0"/>
              <a:t>数据分析与总结：王奥   </a:t>
            </a:r>
            <a:endParaRPr lang="en-US" altLang="zh-CN" sz="2800" dirty="0" smtClean="0"/>
          </a:p>
          <a:p>
            <a:r>
              <a:rPr lang="zh-CN" altLang="en-US" sz="2800" dirty="0" smtClean="0"/>
              <a:t> </a:t>
            </a:r>
            <a:r>
              <a:rPr lang="en-US" altLang="zh-CN" sz="2800" dirty="0" smtClean="0"/>
              <a:t>PPT</a:t>
            </a:r>
            <a:r>
              <a:rPr lang="zh-CN" altLang="en-US" sz="2800" dirty="0" smtClean="0"/>
              <a:t>设计与定稿：田丽菲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329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4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2525" y="2201779"/>
            <a:ext cx="10599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92D050"/>
                </a:solidFill>
              </a:rPr>
              <a:t>感谢学校对新生研讨课的支持。</a:t>
            </a:r>
            <a:endParaRPr lang="en-US" altLang="zh-CN" sz="4000" dirty="0">
              <a:solidFill>
                <a:srgbClr val="92D050"/>
              </a:solidFill>
            </a:endParaRPr>
          </a:p>
          <a:p>
            <a:r>
              <a:rPr lang="zh-CN" altLang="en-US" sz="4000" dirty="0">
                <a:solidFill>
                  <a:srgbClr val="92D050"/>
                </a:solidFill>
              </a:rPr>
              <a:t>感谢为本调研提供帮助的教师，宿管阿姨。</a:t>
            </a:r>
            <a:endParaRPr lang="en-US" altLang="zh-CN" sz="4000" dirty="0">
              <a:solidFill>
                <a:srgbClr val="92D050"/>
              </a:solidFill>
            </a:endParaRPr>
          </a:p>
          <a:p>
            <a:r>
              <a:rPr lang="zh-CN" altLang="en-US" sz="4000" dirty="0">
                <a:solidFill>
                  <a:srgbClr val="92D050"/>
                </a:solidFill>
              </a:rPr>
              <a:t>感谢所有参与问卷调查的同学！ 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7892717" y="4752474"/>
            <a:ext cx="3068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</a:rPr>
              <a:t>谢谢观赏</a:t>
            </a:r>
            <a:r>
              <a:rPr lang="zh-CN" altLang="en-US" sz="4400" dirty="0">
                <a:solidFill>
                  <a:srgbClr val="FFFF00"/>
                </a:solidFill>
              </a:rPr>
              <a:t>❤</a:t>
            </a:r>
          </a:p>
        </p:txBody>
      </p:sp>
    </p:spTree>
    <p:extLst>
      <p:ext uri="{BB962C8B-B14F-4D97-AF65-F5344CB8AC3E}">
        <p14:creationId xmlns:p14="http://schemas.microsoft.com/office/powerpoint/2010/main" val="95281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289"/>
            <a:ext cx="12192000" cy="6839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3158" y="389203"/>
            <a:ext cx="1552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目录</a:t>
            </a:r>
            <a:endParaRPr lang="zh-CN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5821" y="1311442"/>
            <a:ext cx="2466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引言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55821" y="2193940"/>
            <a:ext cx="29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调查过程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455821" y="3000543"/>
            <a:ext cx="381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数据分析</a:t>
            </a:r>
            <a:endParaRPr lang="zh-CN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455821" y="3807477"/>
            <a:ext cx="389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总结与致谢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23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6586" cy="6861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1442" y="1094875"/>
            <a:ext cx="267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1.</a:t>
            </a:r>
            <a:r>
              <a:rPr lang="zh-CN" altLang="en-US" sz="4800" i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引言</a:t>
            </a:r>
            <a:endParaRPr lang="zh-CN" altLang="en-US" sz="4800" i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1442" y="2201779"/>
            <a:ext cx="93244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中国学生在大学以前往往是在父母老师的督促下学习，而以前</a:t>
            </a:r>
            <a:r>
              <a:rPr lang="zh-CN" altLang="en-US" sz="3200" dirty="0" smtClean="0"/>
              <a:t>师长们就</a:t>
            </a:r>
            <a:r>
              <a:rPr lang="zh-CN" altLang="en-US" sz="3200" dirty="0"/>
              <a:t>不断和我们强调大学</a:t>
            </a:r>
            <a:r>
              <a:rPr lang="zh-CN" altLang="en-US" sz="3200" dirty="0" smtClean="0"/>
              <a:t>学习中自主性的</a:t>
            </a:r>
            <a:r>
              <a:rPr lang="zh-CN" altLang="en-US" sz="3200" dirty="0"/>
              <a:t>重要性</a:t>
            </a:r>
            <a:r>
              <a:rPr lang="zh-CN" altLang="en-US" sz="3200" dirty="0" smtClean="0"/>
              <a:t>，</a:t>
            </a:r>
            <a:r>
              <a:rPr lang="zh-CN" altLang="en-US" sz="3200" dirty="0"/>
              <a:t>来到大学后我们对此更是</a:t>
            </a:r>
            <a:r>
              <a:rPr lang="zh-CN" altLang="en-US" sz="3200" dirty="0" smtClean="0"/>
              <a:t>有了</a:t>
            </a:r>
            <a:r>
              <a:rPr lang="zh-CN" altLang="en-US" sz="3200" dirty="0"/>
              <a:t>切身体会。大量研究和新闻表明，许多大学生存在各种各样的学习问题 </a:t>
            </a:r>
            <a:r>
              <a:rPr lang="zh-CN" altLang="en-US" sz="3200" dirty="0" smtClean="0"/>
              <a:t>，为了解科大新生的学习生活状况，我们</a:t>
            </a:r>
            <a:r>
              <a:rPr lang="zh-CN" altLang="en-US" sz="3200" dirty="0" smtClean="0"/>
              <a:t>决定</a:t>
            </a:r>
            <a:r>
              <a:rPr lang="zh-CN" altLang="en-US" sz="3200" dirty="0" smtClean="0"/>
              <a:t>开展本次</a:t>
            </a:r>
            <a:r>
              <a:rPr lang="zh-CN" altLang="en-US" sz="3200" dirty="0" smtClean="0"/>
              <a:t>调研</a:t>
            </a:r>
            <a:r>
              <a:rPr lang="zh-CN" altLang="en-US" sz="3200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8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2999" y="914400"/>
            <a:ext cx="447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1" dirty="0" smtClean="0"/>
              <a:t>2.</a:t>
            </a:r>
            <a:r>
              <a:rPr lang="zh-CN" altLang="en-US" sz="4800" i="1" dirty="0" smtClean="0"/>
              <a:t>调查过程</a:t>
            </a:r>
            <a:endParaRPr lang="zh-CN" altLang="en-US" sz="4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395662" y="1925054"/>
            <a:ext cx="74114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*</a:t>
            </a:r>
            <a:r>
              <a:rPr lang="zh-CN" altLang="en-US" sz="3200" dirty="0" smtClean="0"/>
              <a:t>确定</a:t>
            </a:r>
            <a:r>
              <a:rPr lang="zh-CN" altLang="en-US" sz="3200" dirty="0"/>
              <a:t>调查</a:t>
            </a:r>
            <a:r>
              <a:rPr lang="zh-CN" altLang="en-US" sz="3200" dirty="0" smtClean="0"/>
              <a:t>方案：线下发放调查问卷</a:t>
            </a:r>
            <a:r>
              <a:rPr lang="zh-CN" altLang="en-US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7904" y="3064408"/>
            <a:ext cx="92161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*调查前的准备：校学生活动中心许可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楼管老师协助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贴门法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发放礼物以提高回收率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95661" y="4758322"/>
            <a:ext cx="8446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*问卷发放回收：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9</a:t>
            </a:r>
            <a:r>
              <a:rPr lang="zh-CN" altLang="en-US" sz="3200" dirty="0" smtClean="0"/>
              <a:t>日发放问卷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次日回收</a:t>
            </a:r>
            <a:r>
              <a:rPr lang="en-US" altLang="zh-CN" sz="3200" dirty="0" smtClean="0"/>
              <a:t>——3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17</a:t>
            </a:r>
            <a:r>
              <a:rPr lang="zh-CN" altLang="en-US" sz="3200" dirty="0" smtClean="0"/>
              <a:t>日礼物发放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913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2" y="457199"/>
            <a:ext cx="5335405" cy="5895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81" y="253410"/>
            <a:ext cx="4321037" cy="33358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81" y="3589251"/>
            <a:ext cx="4321037" cy="3131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3068" y="457199"/>
            <a:ext cx="615553" cy="20814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调查问卷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1973" y="709863"/>
            <a:ext cx="615553" cy="16844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7030A0"/>
                </a:solidFill>
              </a:rPr>
              <a:t>问卷结果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2074" y="86627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i="1" dirty="0" smtClean="0"/>
              <a:t>3.</a:t>
            </a:r>
            <a:r>
              <a:rPr lang="zh-CN" altLang="en-US" sz="5400" i="1" dirty="0" smtClean="0"/>
              <a:t>数据分析</a:t>
            </a:r>
            <a:endParaRPr lang="zh-CN" altLang="en-US" sz="5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20516" y="1925053"/>
            <a:ext cx="3645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3.1</a:t>
            </a:r>
            <a:r>
              <a:rPr lang="zh-CN" altLang="en-US" sz="3200" dirty="0" smtClean="0"/>
              <a:t>过往竞赛学习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20516" y="2671008"/>
            <a:ext cx="3332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3.2</a:t>
            </a:r>
            <a:r>
              <a:rPr lang="zh-CN" altLang="en-US" sz="3200" dirty="0" smtClean="0"/>
              <a:t>学习时间情况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20516" y="3429000"/>
            <a:ext cx="427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3.3</a:t>
            </a:r>
            <a:r>
              <a:rPr lang="zh-CN" altLang="en-US" sz="3200" dirty="0" smtClean="0"/>
              <a:t>课余活动安排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20516" y="4162925"/>
            <a:ext cx="567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3.4</a:t>
            </a:r>
            <a:r>
              <a:rPr lang="zh-CN" altLang="en-US" sz="3200" dirty="0" smtClean="0"/>
              <a:t>心态，专业，动力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453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>
                <a:alpha val="41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2B10F8C-F8F8-43F5-B464-0B98600A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051884" cy="480018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77A0ADA-521E-4AD4-A4A0-4DBB04BFDFEC}"/>
              </a:ext>
            </a:extLst>
          </p:cNvPr>
          <p:cNvSpPr txBox="1"/>
          <p:nvPr/>
        </p:nvSpPr>
        <p:spPr>
          <a:xfrm>
            <a:off x="6765592" y="391708"/>
            <a:ext cx="4471904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在被调查的新生中，有</a:t>
            </a:r>
            <a:r>
              <a:rPr lang="en-US" altLang="zh-CN" sz="2000" dirty="0"/>
              <a:t>60%</a:t>
            </a:r>
            <a:r>
              <a:rPr lang="zh-CN" altLang="en-US" sz="2000" dirty="0"/>
              <a:t>的同学学习过竞赛，占被调查者中的大部分，</a:t>
            </a:r>
            <a:r>
              <a:rPr lang="en-US" altLang="zh-CN" sz="2000" dirty="0"/>
              <a:t>40%</a:t>
            </a:r>
            <a:r>
              <a:rPr lang="zh-CN" altLang="en-US" sz="2000" dirty="0"/>
              <a:t>未学习过竞赛。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79B44E7-8174-4E3B-AF39-EE365D140F49}"/>
              </a:ext>
            </a:extLst>
          </p:cNvPr>
          <p:cNvSpPr txBox="1"/>
          <p:nvPr/>
        </p:nvSpPr>
        <p:spPr>
          <a:xfrm>
            <a:off x="6705434" y="3072469"/>
            <a:ext cx="453206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科大理科实力强大，以数理</a:t>
            </a:r>
            <a:r>
              <a:rPr lang="zh-CN" altLang="en-US" sz="2400" b="1" dirty="0"/>
              <a:t>专业吸引到了大量的竞赛生，</a:t>
            </a:r>
            <a:r>
              <a:rPr lang="zh-CN" altLang="en-US" sz="2400" b="1" dirty="0" smtClean="0"/>
              <a:t>也在一定程度上从侧面</a:t>
            </a:r>
            <a:r>
              <a:rPr lang="zh-CN" altLang="en-US" sz="2400" b="1" dirty="0"/>
              <a:t>反映了科大对竞赛生招生</a:t>
            </a:r>
            <a:r>
              <a:rPr lang="zh-CN" altLang="en-US" sz="2400" b="1" dirty="0" smtClean="0"/>
              <a:t>的倾斜</a:t>
            </a:r>
            <a:r>
              <a:rPr lang="zh-CN" altLang="en-US" sz="2400" b="1" dirty="0"/>
              <a:t>。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xmlns="" id="{013C8FAB-B355-492E-8BCF-ED9BA6B964E0}"/>
              </a:ext>
            </a:extLst>
          </p:cNvPr>
          <p:cNvSpPr/>
          <p:nvPr/>
        </p:nvSpPr>
        <p:spPr>
          <a:xfrm>
            <a:off x="8499254" y="1626681"/>
            <a:ext cx="1206631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E1AB3E0-882E-45B8-883A-EBB18DA6DE3D}"/>
              </a:ext>
            </a:extLst>
          </p:cNvPr>
          <p:cNvSpPr txBox="1"/>
          <p:nvPr/>
        </p:nvSpPr>
        <p:spPr>
          <a:xfrm>
            <a:off x="383036" y="5464098"/>
            <a:ext cx="11299627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而在这方面，性别几乎未体现出差异</a:t>
            </a:r>
            <a:r>
              <a:rPr lang="zh-CN" altLang="en-US" sz="2800" dirty="0" smtClean="0"/>
              <a:t>，这大大</a:t>
            </a:r>
            <a:r>
              <a:rPr lang="zh-CN" altLang="en-US" sz="2800" dirty="0"/>
              <a:t>出乎我们的意料。以我们的经验，学竞赛的通常都是男生。</a:t>
            </a:r>
          </a:p>
        </p:txBody>
      </p:sp>
    </p:spTree>
    <p:extLst>
      <p:ext uri="{BB962C8B-B14F-4D97-AF65-F5344CB8AC3E}">
        <p14:creationId xmlns:p14="http://schemas.microsoft.com/office/powerpoint/2010/main" val="386391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>
                <a:alpha val="41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492DF31-1A5C-47F6-82C0-2FF3690F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77" y="549730"/>
            <a:ext cx="5096947" cy="41120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842ED4E-1F80-43B3-8589-C5DD85A52C23}"/>
              </a:ext>
            </a:extLst>
          </p:cNvPr>
          <p:cNvSpPr txBox="1"/>
          <p:nvPr/>
        </p:nvSpPr>
        <p:spPr>
          <a:xfrm>
            <a:off x="5929459" y="243973"/>
            <a:ext cx="6080287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在被调查者中，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47</a:t>
            </a:r>
            <a:r>
              <a:rPr lang="en-US" altLang="zh-CN" sz="2000" dirty="0" smtClean="0"/>
              <a:t>%</a:t>
            </a:r>
            <a:r>
              <a:rPr lang="zh-CN" altLang="en-US" sz="2000" dirty="0"/>
              <a:t>的学生工作日的日均学习时间超过</a:t>
            </a:r>
            <a:r>
              <a:rPr lang="zh-CN" altLang="en-US" sz="2000" dirty="0" smtClean="0"/>
              <a:t>了</a:t>
            </a:r>
            <a:r>
              <a:rPr lang="en-US" altLang="zh-CN" sz="2000" dirty="0"/>
              <a:t>4</a:t>
            </a:r>
            <a:r>
              <a:rPr lang="zh-CN" altLang="en-US" sz="2000" dirty="0" smtClean="0"/>
              <a:t>小时</a:t>
            </a:r>
            <a:r>
              <a:rPr lang="zh-CN" altLang="en-US" sz="2000" dirty="0"/>
              <a:t>。仅有</a:t>
            </a:r>
            <a:r>
              <a:rPr lang="en-US" altLang="zh-CN" sz="2000" dirty="0"/>
              <a:t>31%</a:t>
            </a:r>
            <a:r>
              <a:rPr lang="zh-CN" altLang="en-US" sz="2000" dirty="0"/>
              <a:t>的学生工作日的日均学习时间低于</a:t>
            </a:r>
            <a:r>
              <a:rPr lang="en-US" altLang="zh-CN" sz="2000" dirty="0"/>
              <a:t>3</a:t>
            </a:r>
            <a:r>
              <a:rPr lang="zh-CN" altLang="en-US" sz="2000" dirty="0"/>
              <a:t>小时。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xmlns="" id="{00D258FE-EA8B-4469-ACF3-41BEA075FD81}"/>
              </a:ext>
            </a:extLst>
          </p:cNvPr>
          <p:cNvSpPr/>
          <p:nvPr/>
        </p:nvSpPr>
        <p:spPr>
          <a:xfrm>
            <a:off x="8623721" y="1259636"/>
            <a:ext cx="78629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956C979-0917-4691-881F-003F5466E681}"/>
              </a:ext>
            </a:extLst>
          </p:cNvPr>
          <p:cNvSpPr txBox="1"/>
          <p:nvPr/>
        </p:nvSpPr>
        <p:spPr>
          <a:xfrm flipH="1">
            <a:off x="5929458" y="2256413"/>
            <a:ext cx="608028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科大的学生自律性较强，可以很好地把握自己的学习时间。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6762050-8F49-413F-8EAF-D7E41A720BC5}"/>
              </a:ext>
            </a:extLst>
          </p:cNvPr>
          <p:cNvSpPr txBox="1"/>
          <p:nvPr/>
        </p:nvSpPr>
        <p:spPr>
          <a:xfrm>
            <a:off x="7886761" y="3197923"/>
            <a:ext cx="216568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性别差异明显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CE17272-5B91-42FF-A79B-23C96A03BAD8}"/>
              </a:ext>
            </a:extLst>
          </p:cNvPr>
          <p:cNvSpPr txBox="1"/>
          <p:nvPr/>
        </p:nvSpPr>
        <p:spPr>
          <a:xfrm>
            <a:off x="6531809" y="3816232"/>
            <a:ext cx="164594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女生工作日日均学习时间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9E9658CE-8E6B-4DB1-9E34-26F80F67C491}"/>
                  </a:ext>
                </a:extLst>
              </p:cNvPr>
              <p:cNvSpPr txBox="1"/>
              <p:nvPr/>
            </p:nvSpPr>
            <p:spPr>
              <a:xfrm>
                <a:off x="8649092" y="3893175"/>
                <a:ext cx="64102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E9658CE-8E6B-4DB1-9E34-26F80F67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092" y="3893175"/>
                <a:ext cx="641023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C8E3862-3285-4721-B328-FC1039BD81CB}"/>
              </a:ext>
            </a:extLst>
          </p:cNvPr>
          <p:cNvSpPr txBox="1"/>
          <p:nvPr/>
        </p:nvSpPr>
        <p:spPr>
          <a:xfrm flipH="1">
            <a:off x="9761455" y="3803558"/>
            <a:ext cx="158370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男生工作日日均学习时间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82B6285-311C-4196-8094-FA32E34C3327}"/>
              </a:ext>
            </a:extLst>
          </p:cNvPr>
          <p:cNvSpPr txBox="1"/>
          <p:nvPr/>
        </p:nvSpPr>
        <p:spPr>
          <a:xfrm flipH="1">
            <a:off x="2022423" y="5333641"/>
            <a:ext cx="158817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性格特征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BF619180-AEB5-47A5-B59A-388C7DED0607}"/>
              </a:ext>
            </a:extLst>
          </p:cNvPr>
          <p:cNvCxnSpPr>
            <a:cxnSpLocks/>
          </p:cNvCxnSpPr>
          <p:nvPr/>
        </p:nvCxnSpPr>
        <p:spPr>
          <a:xfrm>
            <a:off x="3610595" y="5792528"/>
            <a:ext cx="490193" cy="25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36B5F755-240F-423E-B956-DDA0D85820D0}"/>
              </a:ext>
            </a:extLst>
          </p:cNvPr>
          <p:cNvCxnSpPr>
            <a:cxnSpLocks/>
          </p:cNvCxnSpPr>
          <p:nvPr/>
        </p:nvCxnSpPr>
        <p:spPr>
          <a:xfrm flipV="1">
            <a:off x="3610594" y="5244087"/>
            <a:ext cx="490193" cy="17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E86AAD36-EF30-4FE2-98AC-0570804FE211}"/>
              </a:ext>
            </a:extLst>
          </p:cNvPr>
          <p:cNvSpPr txBox="1"/>
          <p:nvPr/>
        </p:nvSpPr>
        <p:spPr>
          <a:xfrm>
            <a:off x="4119639" y="5059421"/>
            <a:ext cx="18570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女生内敛、细腻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56634285-B143-4DBA-A6AB-C2E6D988C0CE}"/>
              </a:ext>
            </a:extLst>
          </p:cNvPr>
          <p:cNvSpPr txBox="1"/>
          <p:nvPr/>
        </p:nvSpPr>
        <p:spPr>
          <a:xfrm>
            <a:off x="4119639" y="5860699"/>
            <a:ext cx="18570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男生激进、冒险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xmlns="" id="{525044BC-A318-459D-B94C-56023AEF6764}"/>
              </a:ext>
            </a:extLst>
          </p:cNvPr>
          <p:cNvSpPr/>
          <p:nvPr/>
        </p:nvSpPr>
        <p:spPr>
          <a:xfrm>
            <a:off x="6198125" y="5053864"/>
            <a:ext cx="575282" cy="363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xmlns="" id="{43262D40-0F38-40B4-9086-9EDD2C1F2574}"/>
              </a:ext>
            </a:extLst>
          </p:cNvPr>
          <p:cNvSpPr/>
          <p:nvPr/>
        </p:nvSpPr>
        <p:spPr>
          <a:xfrm>
            <a:off x="6198126" y="5860697"/>
            <a:ext cx="575281" cy="369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1858D4C6-F712-483E-A376-1A18A71ABB53}"/>
              </a:ext>
            </a:extLst>
          </p:cNvPr>
          <p:cNvSpPr txBox="1"/>
          <p:nvPr/>
        </p:nvSpPr>
        <p:spPr>
          <a:xfrm>
            <a:off x="7069973" y="5048307"/>
            <a:ext cx="281887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保持良好的耐性与自律性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016DDD56-34AB-4FCA-AA04-7740C874719E}"/>
              </a:ext>
            </a:extLst>
          </p:cNvPr>
          <p:cNvSpPr txBox="1"/>
          <p:nvPr/>
        </p:nvSpPr>
        <p:spPr>
          <a:xfrm>
            <a:off x="7069973" y="5860697"/>
            <a:ext cx="315823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思维活跃，更难静下心来学习</a:t>
            </a:r>
          </a:p>
        </p:txBody>
      </p:sp>
    </p:spTree>
    <p:extLst>
      <p:ext uri="{BB962C8B-B14F-4D97-AF65-F5344CB8AC3E}">
        <p14:creationId xmlns:p14="http://schemas.microsoft.com/office/powerpoint/2010/main" val="191010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/>
      <p:bldP spid="12" grpId="0" animBg="1"/>
      <p:bldP spid="13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>
                <a:alpha val="41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2876E86-211A-47EB-8354-C6D85053C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1" y="33998"/>
            <a:ext cx="5084159" cy="39828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5E5F4F-2409-4B73-A4B3-AB6CB6F50113}"/>
              </a:ext>
            </a:extLst>
          </p:cNvPr>
          <p:cNvSpPr txBox="1"/>
          <p:nvPr/>
        </p:nvSpPr>
        <p:spPr>
          <a:xfrm>
            <a:off x="5976595" y="541174"/>
            <a:ext cx="558518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77%</a:t>
            </a:r>
            <a:r>
              <a:rPr lang="zh-CN" altLang="en-US" b="1" dirty="0"/>
              <a:t>的同学学习时间周末日均学习时间超过了</a:t>
            </a:r>
            <a:r>
              <a:rPr lang="en-US" altLang="zh-CN" b="1" dirty="0"/>
              <a:t>6</a:t>
            </a:r>
            <a:r>
              <a:rPr lang="zh-CN" altLang="en-US" b="1" dirty="0"/>
              <a:t>小时。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xmlns="" id="{2442289F-C2C0-46D6-B66F-EA4DB407A432}"/>
              </a:ext>
            </a:extLst>
          </p:cNvPr>
          <p:cNvSpPr/>
          <p:nvPr/>
        </p:nvSpPr>
        <p:spPr>
          <a:xfrm>
            <a:off x="8334671" y="985340"/>
            <a:ext cx="796894" cy="923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DF3D977-3720-4113-8957-BD048A86937C}"/>
              </a:ext>
            </a:extLst>
          </p:cNvPr>
          <p:cNvSpPr txBox="1"/>
          <p:nvPr/>
        </p:nvSpPr>
        <p:spPr>
          <a:xfrm>
            <a:off x="5398669" y="1950082"/>
            <a:ext cx="66688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zh-CN" altLang="en-US" b="1" dirty="0" smtClean="0"/>
              <a:t>周末</a:t>
            </a:r>
            <a:r>
              <a:rPr lang="zh-CN" altLang="en-US" b="1" dirty="0"/>
              <a:t>，科大学子也没有放松自己，</a:t>
            </a:r>
            <a:r>
              <a:rPr lang="zh-CN" altLang="en-US" b="1" dirty="0" smtClean="0"/>
              <a:t>反而更加严格</a:t>
            </a:r>
            <a:r>
              <a:rPr lang="zh-CN" altLang="en-US" b="1" dirty="0"/>
              <a:t>地</a:t>
            </a:r>
            <a:r>
              <a:rPr lang="zh-CN" altLang="en-US" b="1" dirty="0" smtClean="0"/>
              <a:t>要求</a:t>
            </a:r>
            <a:r>
              <a:rPr lang="zh-CN" altLang="en-US" b="1" dirty="0"/>
              <a:t>自己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5E31CAC-6D31-4C0A-A018-930C9F4ADB90}"/>
              </a:ext>
            </a:extLst>
          </p:cNvPr>
          <p:cNvSpPr txBox="1"/>
          <p:nvPr/>
        </p:nvSpPr>
        <p:spPr>
          <a:xfrm>
            <a:off x="7717456" y="2584973"/>
            <a:ext cx="223651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性别差异完全相反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CEE7EB2-B464-4A54-AC3C-48069FB703CC}"/>
              </a:ext>
            </a:extLst>
          </p:cNvPr>
          <p:cNvSpPr txBox="1"/>
          <p:nvPr/>
        </p:nvSpPr>
        <p:spPr>
          <a:xfrm>
            <a:off x="6305566" y="3248937"/>
            <a:ext cx="164594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男生休息日日均学习时间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06731763-5C9D-4235-AEB6-649DF2AC0135}"/>
                  </a:ext>
                </a:extLst>
              </p:cNvPr>
              <p:cNvSpPr txBox="1"/>
              <p:nvPr/>
            </p:nvSpPr>
            <p:spPr>
              <a:xfrm>
                <a:off x="8422849" y="3325880"/>
                <a:ext cx="64102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731763-5C9D-4235-AEB6-649DF2AC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849" y="3325880"/>
                <a:ext cx="641023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81DD78A-7156-42D9-A087-F62A83E4C6BD}"/>
              </a:ext>
            </a:extLst>
          </p:cNvPr>
          <p:cNvSpPr txBox="1"/>
          <p:nvPr/>
        </p:nvSpPr>
        <p:spPr>
          <a:xfrm flipH="1">
            <a:off x="9535212" y="3236263"/>
            <a:ext cx="158370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女生休息日日均学习时间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060A9657-6B04-491D-B869-1334F032515C}"/>
              </a:ext>
            </a:extLst>
          </p:cNvPr>
          <p:cNvSpPr txBox="1"/>
          <p:nvPr/>
        </p:nvSpPr>
        <p:spPr>
          <a:xfrm>
            <a:off x="1232986" y="5074242"/>
            <a:ext cx="69762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原因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xmlns="" id="{3C15B71E-400D-497E-B1E8-CC8CA4210080}"/>
              </a:ext>
            </a:extLst>
          </p:cNvPr>
          <p:cNvSpPr/>
          <p:nvPr/>
        </p:nvSpPr>
        <p:spPr>
          <a:xfrm flipV="1">
            <a:off x="1980710" y="5225914"/>
            <a:ext cx="229876" cy="6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8357DADA-AF59-4125-8DFA-45A3C7FB2FBC}"/>
              </a:ext>
            </a:extLst>
          </p:cNvPr>
          <p:cNvSpPr txBox="1"/>
          <p:nvPr/>
        </p:nvSpPr>
        <p:spPr>
          <a:xfrm>
            <a:off x="2311979" y="5074242"/>
            <a:ext cx="110523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娱乐方式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2813DADA-34C1-4094-AF64-842AE77E4F0F}"/>
              </a:ext>
            </a:extLst>
          </p:cNvPr>
          <p:cNvCxnSpPr>
            <a:cxnSpLocks/>
          </p:cNvCxnSpPr>
          <p:nvPr/>
        </p:nvCxnSpPr>
        <p:spPr>
          <a:xfrm>
            <a:off x="3513895" y="5312231"/>
            <a:ext cx="556180" cy="26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92CEC700-C4C5-49F9-8093-C1664DB31951}"/>
              </a:ext>
            </a:extLst>
          </p:cNvPr>
          <p:cNvCxnSpPr>
            <a:cxnSpLocks/>
          </p:cNvCxnSpPr>
          <p:nvPr/>
        </p:nvCxnSpPr>
        <p:spPr>
          <a:xfrm flipV="1">
            <a:off x="3518609" y="4933261"/>
            <a:ext cx="556180" cy="28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34AE9E5B-1F47-4DBE-B445-FD52010818AE}"/>
              </a:ext>
            </a:extLst>
          </p:cNvPr>
          <p:cNvSpPr txBox="1"/>
          <p:nvPr/>
        </p:nvSpPr>
        <p:spPr>
          <a:xfrm>
            <a:off x="4070075" y="4568891"/>
            <a:ext cx="388143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男生的娱乐很大部分是可以碎片化完成的，例如游戏和者体育运动等等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xmlns="" id="{73E19E96-000E-4BD0-91D4-66086A0F4C18}"/>
              </a:ext>
            </a:extLst>
          </p:cNvPr>
          <p:cNvSpPr/>
          <p:nvPr/>
        </p:nvSpPr>
        <p:spPr>
          <a:xfrm>
            <a:off x="8034861" y="4663709"/>
            <a:ext cx="3847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1CF5B121-9C77-474C-B663-D45090A98B71}"/>
              </a:ext>
            </a:extLst>
          </p:cNvPr>
          <p:cNvSpPr txBox="1"/>
          <p:nvPr/>
        </p:nvSpPr>
        <p:spPr>
          <a:xfrm>
            <a:off x="8619920" y="4582859"/>
            <a:ext cx="225772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碎片化的娱乐不会占用周末的大部分时间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6DC32DB2-C218-4168-9BF6-66CF2B338D07}"/>
              </a:ext>
            </a:extLst>
          </p:cNvPr>
          <p:cNvSpPr txBox="1"/>
          <p:nvPr/>
        </p:nvSpPr>
        <p:spPr>
          <a:xfrm>
            <a:off x="4070074" y="5341776"/>
            <a:ext cx="388143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女生娱乐项目大多需要集中的时间，例如追剧和购物等等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DE2F3C10-DE71-4ED9-A02B-F748C7EE6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992" y="5402790"/>
            <a:ext cx="402371" cy="52430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486E4E52-B737-48B5-B537-DA32752C6AD4}"/>
              </a:ext>
            </a:extLst>
          </p:cNvPr>
          <p:cNvSpPr txBox="1"/>
          <p:nvPr/>
        </p:nvSpPr>
        <p:spPr>
          <a:xfrm>
            <a:off x="8502975" y="5341776"/>
            <a:ext cx="225772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娱乐项目集中在周末，</a:t>
            </a:r>
            <a:r>
              <a:rPr lang="zh-CN" altLang="en-US" b="1" dirty="0"/>
              <a:t>减少</a:t>
            </a:r>
            <a:r>
              <a:rPr lang="zh-CN" altLang="en-US" b="1" dirty="0" smtClean="0"/>
              <a:t>了女生在周末的日均学习时间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36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2" grpId="0" animBg="1"/>
      <p:bldP spid="13" grpId="0"/>
      <p:bldP spid="14" grpId="0" animBg="1"/>
      <p:bldP spid="16" grpId="0" animBg="1"/>
      <p:bldP spid="17" grpId="0" animBg="1"/>
      <p:bldP spid="18" grpId="0" animBg="1"/>
      <p:bldP spid="27" grpId="0" animBg="1"/>
      <p:bldP spid="28" grpId="0" animBg="1"/>
      <p:bldP spid="29" grpId="0" animBg="1"/>
      <p:bldP spid="30" grpId="0" animBg="1"/>
      <p:bldP spid="3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938</TotalTime>
  <Words>1153</Words>
  <Application>Microsoft Office PowerPoint</Application>
  <PresentationFormat>自定义</PresentationFormat>
  <Paragraphs>84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靖宇 罗</dc:creator>
  <cp:lastModifiedBy>Tian</cp:lastModifiedBy>
  <cp:revision>35</cp:revision>
  <dcterms:created xsi:type="dcterms:W3CDTF">2019-05-17T06:07:04Z</dcterms:created>
  <dcterms:modified xsi:type="dcterms:W3CDTF">2019-05-21T04:36:16Z</dcterms:modified>
</cp:coreProperties>
</file>