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1"/>
  </p:notesMasterIdLst>
  <p:sldIdLst>
    <p:sldId id="256" r:id="rId5"/>
    <p:sldId id="259" r:id="rId6"/>
    <p:sldId id="263" r:id="rId7"/>
    <p:sldId id="264" r:id="rId8"/>
    <p:sldId id="265" r:id="rId9"/>
    <p:sldId id="266" r:id="rId10"/>
    <p:sldId id="28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7" r:id="rId25"/>
    <p:sldId id="282" r:id="rId26"/>
    <p:sldId id="283" r:id="rId27"/>
    <p:sldId id="288" r:id="rId28"/>
    <p:sldId id="284" r:id="rId29"/>
    <p:sldId id="285"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
      <p:font typeface="Open Sans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B0720F-29F8-495F-859A-9D02CE2029D7}">
  <a:tblStyle styleId="{F4B0720F-29F8-495F-859A-9D02CE202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9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2efabe58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f916240fb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10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09de5cf35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2efabe5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2b99aec54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2b99aec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066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203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d0d8e4d94_0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5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4000" i="1" dirty="0" smtClean="0">
                <a:solidFill>
                  <a:srgbClr val="FFFFFF"/>
                </a:solidFill>
              </a:rPr>
              <a:t>ANH NGUYEN</a:t>
            </a:r>
            <a:endParaRPr sz="4000" dirty="0">
              <a:solidFill>
                <a:srgbClr val="FFFFFF"/>
              </a:solidFill>
            </a:endParaRPr>
          </a:p>
          <a:p>
            <a:pPr marL="0" lvl="0" indent="0" algn="ctr" rtl="0">
              <a:lnSpc>
                <a:spcPct val="115000"/>
              </a:lnSpc>
              <a:spcBef>
                <a:spcPts val="0"/>
              </a:spcBef>
              <a:spcAft>
                <a:spcPts val="0"/>
              </a:spcAft>
              <a:buNone/>
            </a:pPr>
            <a:r>
              <a:rPr lang="en" sz="4000" i="1" dirty="0" smtClean="0">
                <a:solidFill>
                  <a:srgbClr val="FFFFFF"/>
                </a:solidFill>
              </a:rPr>
              <a:t>[20230803]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Low Storage Alert</a:t>
            </a:r>
            <a:r>
              <a:rPr lang="en" sz="1600" b="1">
                <a:solidFill>
                  <a:schemeClr val="dk1"/>
                </a:solidFill>
                <a:latin typeface="Arial"/>
                <a:ea typeface="Arial"/>
                <a:cs typeface="Arial"/>
                <a:sym typeface="Arial"/>
              </a:rPr>
              <a:t> </a:t>
            </a:r>
            <a:endParaRPr sz="1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Low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Depending on the specific alert take the following action:</a:t>
            </a:r>
            <a:br>
              <a:rPr lang="en" dirty="0">
                <a:latin typeface="Open Sans Light"/>
                <a:ea typeface="Open Sans Light"/>
                <a:cs typeface="Open Sans Light"/>
                <a:sym typeface="Open Sans Light"/>
              </a:rPr>
            </a:b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a:t>
            </a:r>
            <a:endParaRPr sz="24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0" name="Google Shape;280;p67"/>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5867400" cy="1584840"/>
        </p:xfrm>
        <a:graphic>
          <a:graphicData uri="http://schemas.openxmlformats.org/drawingml/2006/table">
            <a:tbl>
              <a:tblPr>
                <a:noFill/>
                <a:tableStyleId>{F4B0720F-29F8-495F-859A-9D02CE2029D7}</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8" name="Google Shape;288;p68"/>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5" name="Google Shape;295;p69"/>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Application Down</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Customer Support -- Susan 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Networking -- Bob Sparrow</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Ops -- Glen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Database Admin -- Karen 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Development Team – Gal Tree</a:t>
            </a:r>
            <a:endParaRPr dirty="0">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5867400" cy="2377260"/>
        </p:xfrm>
        <a:graphic>
          <a:graphicData uri="http://schemas.openxmlformats.org/drawingml/2006/table">
            <a:tbl>
              <a:tblPr>
                <a:noFill/>
                <a:tableStyleId>{F4B0720F-29F8-495F-859A-9D02CE2029D7}</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3" name="Google Shape;303;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10" name="Google Shape;310;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09:20 -- !svega !bsparrow !ghammer !khouse !gtree we have an application outage </a:t>
            </a:r>
            <a:r>
              <a:rPr lang="en" b="1" dirty="0">
                <a:latin typeface="Open Sans"/>
                <a:ea typeface="Open Sans"/>
                <a:cs typeface="Open Sans"/>
                <a:sym typeface="Open Sans"/>
              </a:rPr>
              <a:t>FROM: YOU</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0930 -- Everything looks good from the network </a:t>
            </a:r>
            <a:r>
              <a:rPr lang="en" b="1" dirty="0">
                <a:latin typeface="Open Sans"/>
                <a:ea typeface="Open Sans"/>
                <a:cs typeface="Open Sans"/>
                <a:sym typeface="Open Sans"/>
              </a:rPr>
              <a:t>FROM: sparrow</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0932 -- I can access the DB and it is reporting back normal </a:t>
            </a:r>
            <a:r>
              <a:rPr lang="en" b="1" dirty="0">
                <a:latin typeface="Open Sans"/>
                <a:ea typeface="Open Sans"/>
                <a:cs typeface="Open Sans"/>
                <a:sym typeface="Open Sans"/>
              </a:rPr>
              <a:t>FROM: khouse</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0935 -- Everything here looks normal.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0937 -- We are still reviewing logs and seeing if we can reproduce on our end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0938 -- We should try restarting the app, Maybe that will help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0940 -- Maybe that will help.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0943 -- Okay I will try. Bringing down.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0945 -- App is down. Bring back up.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0947 -- App is starting.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0952 -- Main app is back up.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0955 -- App is still not respond.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0956 -- I’m sending you some new logs !gtree these look off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1005 -- !sre !ghammer when was the last deploy? What were the details? This looks like a qa build.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1007 -- I did a deploy with one of the devs to qa to do some testing. Let me check.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1010 -- I think there was a mixup when doing the deployment. The wrong scripts was used and that build was deployed to prod.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1011 -- Were there any migrations for that !ghammer FROM: khouse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1012 -- No, just code changes.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1013 -- Thats good. We should be able to just revert back then.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1015 -- Let me take down the app and redeploy it. FROM: YOU</a:t>
            </a:r>
            <a:endParaRPr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1017 -- App is down. Bring back up.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1023  -- App is starting.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chemeClr val="dk1"/>
                </a:solidFill>
                <a:latin typeface="Open Sans Light"/>
                <a:ea typeface="Open Sans Light"/>
                <a:cs typeface="Open Sans Light"/>
                <a:sym typeface="Open Sans Light"/>
              </a:rPr>
              <a:t>1026 -- Main app is back up. FROM: hammer</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1030 -- Everything looks like it is responding now. FROM: svega</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09:15 Hey we have reports of an application outage and we can not reach the app either. </a:t>
            </a:r>
            <a:r>
              <a:rPr lang="en" b="1" dirty="0">
                <a:latin typeface="Open Sans"/>
                <a:ea typeface="Open Sans"/>
                <a:cs typeface="Open Sans"/>
                <a:sym typeface="Open Sans"/>
              </a:rPr>
              <a:t>FROM: svega</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dirty="0">
                <a:latin typeface="Open Sans"/>
                <a:ea typeface="Open Sans"/>
                <a:cs typeface="Open Sans"/>
                <a:sym typeface="Open Sans"/>
              </a:rPr>
              <a:t>FROM: YOU</a:t>
            </a:r>
            <a:endParaRPr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a:t>
            </a:r>
            <a:r>
              <a:rPr lang="en" sz="3500" b="1" dirty="0" smtClean="0"/>
              <a:t>Log</a:t>
            </a:r>
            <a:endParaRPr sz="3500" b="1" dirty="0"/>
          </a:p>
        </p:txBody>
      </p:sp>
      <p:sp>
        <p:nvSpPr>
          <p:cNvPr id="318" name="Google Shape;318;p72"/>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smtClean="0">
                <a:latin typeface="Open Sans"/>
                <a:ea typeface="Open Sans"/>
                <a:cs typeface="Open Sans"/>
                <a:sym typeface="Open Sans"/>
              </a:rPr>
              <a:t>09/04/2021  </a:t>
            </a:r>
            <a:r>
              <a:rPr lang="en" sz="1800" b="1" dirty="0">
                <a:latin typeface="Open Sans"/>
                <a:ea typeface="Open Sans"/>
                <a:cs typeface="Open Sans"/>
                <a:sym typeface="Open Sans"/>
              </a:rPr>
              <a:t>-- </a:t>
            </a:r>
            <a:r>
              <a:rPr lang="en-US" sz="1800" b="1" i="1" dirty="0" smtClean="0">
                <a:latin typeface="Open Sans"/>
                <a:ea typeface="Open Sans"/>
                <a:cs typeface="Open Sans"/>
                <a:sym typeface="Open Sans"/>
              </a:rPr>
              <a:t>Storage Alert</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smtClean="0">
                <a:solidFill>
                  <a:schemeClr val="tx1"/>
                </a:solidFill>
                <a:latin typeface="Open Sans"/>
                <a:ea typeface="Open Sans"/>
                <a:cs typeface="Open Sans"/>
                <a:sym typeface="Open Sans"/>
              </a:rPr>
              <a:t>Troubleshooting</a:t>
            </a:r>
            <a:endParaRPr sz="1800" b="1" dirty="0">
              <a:solidFill>
                <a:schemeClr val="tx1"/>
              </a:solidFill>
              <a:latin typeface="Open Sans"/>
              <a:ea typeface="Open Sans"/>
              <a:cs typeface="Open Sans"/>
              <a:sym typeface="Open Sans"/>
            </a:endParaRPr>
          </a:p>
          <a:p>
            <a:pPr marL="285750" indent="-285750">
              <a:lnSpc>
                <a:spcPct val="100000"/>
              </a:lnSpc>
              <a:spcBef>
                <a:spcPts val="1200"/>
              </a:spcBef>
              <a:buSzPct val="100000"/>
            </a:pPr>
            <a:r>
              <a:rPr lang="en" sz="1400" dirty="0" smtClean="0">
                <a:solidFill>
                  <a:schemeClr val="tx1"/>
                </a:solidFill>
                <a:latin typeface="Arial" panose="020B0604020202020204" pitchFamily="34" charset="0"/>
                <a:cs typeface="Arial" panose="020B0604020202020204" pitchFamily="34" charset="0"/>
                <a:sym typeface="Open Sans"/>
              </a:rPr>
              <a:t>Went to our </a:t>
            </a:r>
            <a:r>
              <a:rPr lang="en" sz="1400" dirty="0">
                <a:solidFill>
                  <a:schemeClr val="tx1"/>
                </a:solidFill>
                <a:latin typeface="Arial" panose="020B0604020202020204" pitchFamily="34" charset="0"/>
                <a:cs typeface="Arial" panose="020B0604020202020204" pitchFamily="34" charset="0"/>
                <a:sym typeface="Open Sans"/>
              </a:rPr>
              <a:t>monitoring stack </a:t>
            </a:r>
            <a:r>
              <a:rPr lang="en" sz="1400" dirty="0" smtClean="0">
                <a:solidFill>
                  <a:schemeClr val="tx1"/>
                </a:solidFill>
                <a:latin typeface="Arial" panose="020B0604020202020204" pitchFamily="34" charset="0"/>
                <a:cs typeface="Arial" panose="020B0604020202020204" pitchFamily="34" charset="0"/>
                <a:sym typeface="Open Sans"/>
              </a:rPr>
              <a:t>to check data</a:t>
            </a:r>
            <a:endParaRPr lang="en" sz="1400" dirty="0">
              <a:solidFill>
                <a:schemeClr val="tx1"/>
              </a:solidFill>
              <a:latin typeface="Arial" panose="020B0604020202020204" pitchFamily="34" charset="0"/>
              <a:cs typeface="Arial" panose="020B0604020202020204" pitchFamily="34" charset="0"/>
              <a:sym typeface="Open Sans"/>
            </a:endParaRPr>
          </a:p>
          <a:p>
            <a:pPr marL="285750" indent="-285750">
              <a:lnSpc>
                <a:spcPct val="100000"/>
              </a:lnSpc>
              <a:spcBef>
                <a:spcPts val="1200"/>
              </a:spcBef>
              <a:buSzPct val="100000"/>
            </a:pPr>
            <a:r>
              <a:rPr lang="en" sz="1400" dirty="0">
                <a:solidFill>
                  <a:schemeClr val="tx1"/>
                </a:solidFill>
                <a:latin typeface="Arial" panose="020B0604020202020204" pitchFamily="34" charset="0"/>
                <a:cs typeface="Arial" panose="020B0604020202020204" pitchFamily="34" charset="0"/>
                <a:sym typeface="Open Sans"/>
              </a:rPr>
              <a:t>I saw disk space is low in the past few days</a:t>
            </a:r>
          </a:p>
          <a:p>
            <a:pPr marL="285750" indent="-285750">
              <a:lnSpc>
                <a:spcPct val="100000"/>
              </a:lnSpc>
              <a:spcBef>
                <a:spcPts val="1200"/>
              </a:spcBef>
              <a:buSzPct val="100000"/>
            </a:pPr>
            <a:r>
              <a:rPr lang="en" sz="1400" dirty="0">
                <a:solidFill>
                  <a:schemeClr val="tx1"/>
                </a:solidFill>
                <a:latin typeface="Arial" panose="020B0604020202020204" pitchFamily="34" charset="0"/>
                <a:cs typeface="Arial" panose="020B0604020202020204" pitchFamily="34" charset="0"/>
              </a:rPr>
              <a:t>Checked this path /home/sre/course4/app.log is increase of </a:t>
            </a:r>
            <a:r>
              <a:rPr lang="en" sz="1400" dirty="0" smtClean="0">
                <a:solidFill>
                  <a:schemeClr val="tx1"/>
                </a:solidFill>
                <a:latin typeface="Arial" panose="020B0604020202020204" pitchFamily="34" charset="0"/>
                <a:cs typeface="Arial" panose="020B0604020202020204" pitchFamily="34" charset="0"/>
              </a:rPr>
              <a:t>data</a:t>
            </a:r>
          </a:p>
          <a:p>
            <a:pPr marL="285750" indent="-285750">
              <a:lnSpc>
                <a:spcPct val="100000"/>
              </a:lnSpc>
              <a:spcBef>
                <a:spcPts val="1200"/>
              </a:spcBef>
              <a:buSzPct val="100000"/>
            </a:pPr>
            <a:r>
              <a:rPr lang="en" sz="1400" dirty="0" smtClean="0">
                <a:solidFill>
                  <a:schemeClr val="tx1"/>
                </a:solidFill>
                <a:latin typeface="Arial" panose="020B0604020202020204" pitchFamily="34" charset="0"/>
                <a:cs typeface="Arial" panose="020B0604020202020204" pitchFamily="34" charset="0"/>
                <a:sym typeface="Open Sans"/>
              </a:rPr>
              <a:t>Contact to the team responsible for the server</a:t>
            </a:r>
            <a:endParaRPr sz="1400" dirty="0">
              <a:solidFill>
                <a:schemeClr val="tx1"/>
              </a:solidFill>
              <a:latin typeface="Arial" panose="020B0604020202020204" pitchFamily="34" charset="0"/>
              <a:cs typeface="Arial" panose="020B0604020202020204" pitchFamily="34" charset="0"/>
              <a:sym typeface="Open Sans"/>
            </a:endParaRPr>
          </a:p>
          <a:p>
            <a:pPr marL="0" lvl="0" indent="0" algn="l" rtl="0">
              <a:lnSpc>
                <a:spcPct val="100000"/>
              </a:lnSpc>
              <a:spcBef>
                <a:spcPts val="1200"/>
              </a:spcBef>
              <a:spcAft>
                <a:spcPts val="0"/>
              </a:spcAft>
              <a:buNone/>
            </a:pPr>
            <a:r>
              <a:rPr lang="en" sz="1800" b="1" dirty="0" smtClean="0">
                <a:solidFill>
                  <a:schemeClr val="tx1"/>
                </a:solidFill>
                <a:latin typeface="Open Sans"/>
                <a:ea typeface="Open Sans"/>
                <a:cs typeface="Open Sans"/>
                <a:sym typeface="Open Sans"/>
              </a:rPr>
              <a:t>Resolution</a:t>
            </a:r>
            <a:endParaRPr sz="1800" b="1" dirty="0">
              <a:solidFill>
                <a:schemeClr val="tx1"/>
              </a:solidFill>
              <a:latin typeface="Open Sans"/>
              <a:ea typeface="Open Sans"/>
              <a:cs typeface="Open Sans"/>
              <a:sym typeface="Open Sans"/>
            </a:endParaRPr>
          </a:p>
          <a:p>
            <a:pPr marL="285750" indent="-285750">
              <a:lnSpc>
                <a:spcPct val="100000"/>
              </a:lnSpc>
              <a:spcBef>
                <a:spcPts val="1200"/>
              </a:spcBef>
              <a:buSzPct val="100000"/>
            </a:pPr>
            <a:r>
              <a:rPr lang="en-US" sz="1400" dirty="0">
                <a:solidFill>
                  <a:schemeClr val="tx1"/>
                </a:solidFill>
                <a:latin typeface="Arial" panose="020B0604020202020204" pitchFamily="34" charset="0"/>
                <a:cs typeface="Arial" panose="020B0604020202020204" pitchFamily="34" charset="0"/>
                <a:sym typeface="Open Sans"/>
              </a:rPr>
              <a:t>Check with </a:t>
            </a:r>
            <a:r>
              <a:rPr lang="en-US" sz="1400" dirty="0" smtClean="0">
                <a:solidFill>
                  <a:schemeClr val="tx1"/>
                </a:solidFill>
                <a:latin typeface="Arial" panose="020B0604020202020204" pitchFamily="34" charset="0"/>
                <a:cs typeface="Arial" panose="020B0604020202020204" pitchFamily="34" charset="0"/>
                <a:sym typeface="Open Sans"/>
              </a:rPr>
              <a:t>Compliance </a:t>
            </a:r>
            <a:r>
              <a:rPr lang="en-US" sz="1400" dirty="0">
                <a:solidFill>
                  <a:schemeClr val="tx1"/>
                </a:solidFill>
                <a:latin typeface="Arial" panose="020B0604020202020204" pitchFamily="34" charset="0"/>
                <a:cs typeface="Arial" panose="020B0604020202020204" pitchFamily="34" charset="0"/>
                <a:sym typeface="Open Sans"/>
              </a:rPr>
              <a:t>team to clear logs file or request additional storage</a:t>
            </a: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Create </a:t>
            </a:r>
            <a:r>
              <a:rPr lang="en-US" sz="1400" dirty="0" err="1" smtClean="0">
                <a:solidFill>
                  <a:schemeClr val="tx1"/>
                </a:solidFill>
                <a:latin typeface="Arial" panose="020B0604020202020204" pitchFamily="34" charset="0"/>
                <a:cs typeface="Arial" panose="020B0604020202020204" pitchFamily="34" charset="0"/>
                <a:sym typeface="Open Sans"/>
              </a:rPr>
              <a:t>cron</a:t>
            </a:r>
            <a:r>
              <a:rPr lang="en-US" sz="1400" dirty="0" smtClean="0">
                <a:solidFill>
                  <a:schemeClr val="tx1"/>
                </a:solidFill>
                <a:latin typeface="Arial" panose="020B0604020202020204" pitchFamily="34" charset="0"/>
                <a:cs typeface="Arial" panose="020B0604020202020204" pitchFamily="34" charset="0"/>
                <a:sym typeface="Open Sans"/>
              </a:rPr>
              <a:t> job for automation clear logs</a:t>
            </a:r>
            <a:endParaRPr sz="1400" dirty="0" smtClean="0">
              <a:solidFill>
                <a:schemeClr val="tx1"/>
              </a:solidFill>
              <a:latin typeface="Arial" panose="020B0604020202020204" pitchFamily="34" charset="0"/>
              <a:cs typeface="Arial" panose="020B0604020202020204" pitchFamily="34" charset="0"/>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a:t>
            </a:r>
            <a:r>
              <a:rPr lang="en" sz="3500" b="1" dirty="0" smtClean="0"/>
              <a:t>Log</a:t>
            </a:r>
            <a:endParaRPr sz="3500" b="1" dirty="0"/>
          </a:p>
        </p:txBody>
      </p:sp>
      <p:sp>
        <p:nvSpPr>
          <p:cNvPr id="324" name="Google Shape;324;p73"/>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US" sz="1800" b="1" dirty="0" smtClean="0">
                <a:latin typeface="Open Sans"/>
                <a:ea typeface="Open Sans"/>
                <a:cs typeface="Open Sans"/>
                <a:sym typeface="Open Sans"/>
              </a:rPr>
              <a:t>09/05/2021  </a:t>
            </a:r>
            <a:r>
              <a:rPr lang="en-US" sz="1800" b="1" dirty="0">
                <a:latin typeface="Open Sans"/>
                <a:ea typeface="Open Sans"/>
                <a:cs typeface="Open Sans"/>
                <a:sym typeface="Open Sans"/>
              </a:rPr>
              <a:t>-- </a:t>
            </a:r>
            <a:r>
              <a:rPr lang="en-US" sz="1800" b="1" i="1" dirty="0" smtClean="0">
                <a:latin typeface="Open Sans"/>
                <a:ea typeface="Open Sans"/>
                <a:cs typeface="Open Sans"/>
                <a:sym typeface="Open Sans"/>
              </a:rPr>
              <a:t>DNS </a:t>
            </a:r>
            <a:r>
              <a:rPr lang="en-US" sz="1800" b="1" i="1" dirty="0">
                <a:latin typeface="Open Sans"/>
                <a:ea typeface="Open Sans"/>
                <a:cs typeface="Open Sans"/>
                <a:sym typeface="Open Sans"/>
              </a:rPr>
              <a:t>Alert</a:t>
            </a:r>
            <a:endParaRPr lang="en-US" sz="600" dirty="0">
              <a:latin typeface="Open Sans"/>
              <a:ea typeface="Open Sans"/>
              <a:cs typeface="Open Sans"/>
              <a:sym typeface="Open Sans"/>
            </a:endParaRPr>
          </a:p>
          <a:p>
            <a:pPr marL="0" lvl="0" indent="0">
              <a:lnSpc>
                <a:spcPct val="100000"/>
              </a:lnSpc>
              <a:spcBef>
                <a:spcPts val="1200"/>
              </a:spcBef>
              <a:buNone/>
            </a:pPr>
            <a:r>
              <a:rPr lang="en-US" sz="1800" b="1" dirty="0">
                <a:solidFill>
                  <a:schemeClr val="tx1"/>
                </a:solidFill>
                <a:latin typeface="Open Sans"/>
                <a:ea typeface="Open Sans"/>
                <a:cs typeface="Open Sans"/>
                <a:sym typeface="Open Sans"/>
              </a:rPr>
              <a:t>Troubleshooting</a:t>
            </a:r>
          </a:p>
          <a:p>
            <a:pPr marL="285750" indent="-285750">
              <a:lnSpc>
                <a:spcPct val="100000"/>
              </a:lnSpc>
              <a:spcBef>
                <a:spcPts val="1200"/>
              </a:spcBef>
              <a:buSzPct val="100000"/>
            </a:pPr>
            <a:r>
              <a:rPr lang="en-US" sz="1400" dirty="0">
                <a:solidFill>
                  <a:schemeClr val="tx1"/>
                </a:solidFill>
                <a:latin typeface="Arial" panose="020B0604020202020204" pitchFamily="34" charset="0"/>
                <a:cs typeface="Arial" panose="020B0604020202020204" pitchFamily="34" charset="0"/>
                <a:sym typeface="Open Sans"/>
              </a:rPr>
              <a:t>Went to our monitoring stack to check data</a:t>
            </a: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DNS server DNS1 is active, DNS query answer reduced and stopped</a:t>
            </a:r>
            <a:endParaRPr lang="en-US" sz="1400" dirty="0">
              <a:solidFill>
                <a:schemeClr val="tx1"/>
              </a:solidFill>
              <a:latin typeface="Arial" panose="020B0604020202020204" pitchFamily="34" charset="0"/>
              <a:cs typeface="Arial" panose="020B0604020202020204" pitchFamily="34" charset="0"/>
              <a:sym typeface="Open Sans"/>
            </a:endParaRP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rPr>
              <a:t>Refer to logs, DNS1 service is error even server status is UP</a:t>
            </a:r>
            <a:endParaRPr lang="en-US" sz="1400" dirty="0">
              <a:solidFill>
                <a:schemeClr val="tx1"/>
              </a:solidFill>
              <a:latin typeface="Arial" panose="020B0604020202020204" pitchFamily="34" charset="0"/>
              <a:cs typeface="Arial" panose="020B0604020202020204" pitchFamily="34" charset="0"/>
            </a:endParaRP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Standby server DNS2 is UP</a:t>
            </a:r>
            <a:endParaRPr lang="en-US" sz="1400" dirty="0">
              <a:solidFill>
                <a:schemeClr val="tx1"/>
              </a:solidFill>
              <a:latin typeface="Arial" panose="020B0604020202020204" pitchFamily="34" charset="0"/>
              <a:cs typeface="Arial" panose="020B0604020202020204" pitchFamily="34" charset="0"/>
              <a:sym typeface="Open Sans"/>
            </a:endParaRPr>
          </a:p>
          <a:p>
            <a:pPr marL="0" lvl="0" indent="0">
              <a:lnSpc>
                <a:spcPct val="100000"/>
              </a:lnSpc>
              <a:spcBef>
                <a:spcPts val="1200"/>
              </a:spcBef>
              <a:buNone/>
            </a:pPr>
            <a:r>
              <a:rPr lang="en-US" sz="1800" b="1" dirty="0">
                <a:solidFill>
                  <a:schemeClr val="tx1"/>
                </a:solidFill>
                <a:latin typeface="Open Sans"/>
                <a:ea typeface="Open Sans"/>
                <a:cs typeface="Open Sans"/>
                <a:sym typeface="Open Sans"/>
              </a:rPr>
              <a:t>Resolution</a:t>
            </a: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Initiate the failover procedure to server DNS2, run following command</a:t>
            </a:r>
          </a:p>
          <a:p>
            <a:pPr marL="742950" lvl="1" indent="-285750">
              <a:lnSpc>
                <a:spcPct val="100000"/>
              </a:lnSpc>
              <a:spcBef>
                <a:spcPts val="1200"/>
              </a:spcBef>
              <a:buSzPct val="100000"/>
            </a:pPr>
            <a:r>
              <a:rPr lang="en-US" sz="1400" dirty="0" err="1" smtClean="0">
                <a:solidFill>
                  <a:schemeClr val="tx1"/>
                </a:solidFill>
                <a:latin typeface="Arial" panose="020B0604020202020204" pitchFamily="34" charset="0"/>
                <a:cs typeface="Arial" panose="020B0604020202020204" pitchFamily="34" charset="0"/>
                <a:sym typeface="Open Sans"/>
              </a:rPr>
              <a:t>dnsTool</a:t>
            </a:r>
            <a:r>
              <a:rPr lang="en-US" sz="1400" dirty="0" smtClean="0">
                <a:solidFill>
                  <a:schemeClr val="tx1"/>
                </a:solidFill>
                <a:latin typeface="Arial" panose="020B0604020202020204" pitchFamily="34" charset="0"/>
                <a:cs typeface="Arial" panose="020B0604020202020204" pitchFamily="34" charset="0"/>
                <a:sym typeface="Open Sans"/>
              </a:rPr>
              <a:t> –a shutdown –s dns1 # shutdown </a:t>
            </a:r>
            <a:r>
              <a:rPr lang="en-US" sz="1400" dirty="0" err="1" smtClean="0">
                <a:solidFill>
                  <a:schemeClr val="tx1"/>
                </a:solidFill>
                <a:latin typeface="Arial" panose="020B0604020202020204" pitchFamily="34" charset="0"/>
                <a:cs typeface="Arial" panose="020B0604020202020204" pitchFamily="34" charset="0"/>
                <a:sym typeface="Open Sans"/>
              </a:rPr>
              <a:t>dns</a:t>
            </a:r>
            <a:r>
              <a:rPr lang="en-US" sz="1400" dirty="0" smtClean="0">
                <a:solidFill>
                  <a:schemeClr val="tx1"/>
                </a:solidFill>
                <a:latin typeface="Arial" panose="020B0604020202020204" pitchFamily="34" charset="0"/>
                <a:cs typeface="Arial" panose="020B0604020202020204" pitchFamily="34" charset="0"/>
                <a:sym typeface="Open Sans"/>
              </a:rPr>
              <a:t> process then shutdown server</a:t>
            </a:r>
          </a:p>
          <a:p>
            <a:pPr marL="742950" lvl="1" indent="-285750">
              <a:lnSpc>
                <a:spcPct val="100000"/>
              </a:lnSpc>
              <a:spcBef>
                <a:spcPts val="1200"/>
              </a:spcBef>
              <a:buSzPct val="100000"/>
            </a:pPr>
            <a:r>
              <a:rPr lang="en-US" sz="1400" dirty="0" err="1" smtClean="0">
                <a:solidFill>
                  <a:schemeClr val="tx1"/>
                </a:solidFill>
                <a:latin typeface="Arial" panose="020B0604020202020204" pitchFamily="34" charset="0"/>
                <a:cs typeface="Arial" panose="020B0604020202020204" pitchFamily="34" charset="0"/>
                <a:sym typeface="Open Sans"/>
              </a:rPr>
              <a:t>dnsTool</a:t>
            </a:r>
            <a:r>
              <a:rPr lang="en-US" sz="1400" dirty="0" smtClean="0">
                <a:solidFill>
                  <a:schemeClr val="tx1"/>
                </a:solidFill>
                <a:latin typeface="Arial" panose="020B0604020202020204" pitchFamily="34" charset="0"/>
                <a:cs typeface="Arial" panose="020B0604020202020204" pitchFamily="34" charset="0"/>
                <a:sym typeface="Open Sans"/>
              </a:rPr>
              <a:t> –a failover –s dns2 # failover to dns2 (</a:t>
            </a:r>
            <a:r>
              <a:rPr lang="en-US" sz="1400" dirty="0" err="1" smtClean="0">
                <a:solidFill>
                  <a:schemeClr val="tx1"/>
                </a:solidFill>
                <a:latin typeface="Arial" panose="020B0604020202020204" pitchFamily="34" charset="0"/>
                <a:cs typeface="Arial" panose="020B0604020202020204" pitchFamily="34" charset="0"/>
                <a:sym typeface="Open Sans"/>
              </a:rPr>
              <a:t>dnsTool</a:t>
            </a:r>
            <a:r>
              <a:rPr lang="en-US" sz="1400" dirty="0" smtClean="0">
                <a:solidFill>
                  <a:schemeClr val="tx1"/>
                </a:solidFill>
                <a:latin typeface="Arial" panose="020B0604020202020204" pitchFamily="34" charset="0"/>
                <a:cs typeface="Arial" panose="020B0604020202020204" pitchFamily="34" charset="0"/>
                <a:sym typeface="Open Sans"/>
              </a:rPr>
              <a:t> –a failover –s dns2 –f # if dns1 shutdown was not successful)</a:t>
            </a:r>
            <a:endParaRPr lang="en-US" sz="1400" dirty="0">
              <a:solidFill>
                <a:schemeClr val="tx1"/>
              </a:solidFill>
              <a:latin typeface="Arial" panose="020B0604020202020204" pitchFamily="34" charset="0"/>
              <a:cs typeface="Arial" panose="020B0604020202020204" pitchFamily="34" charset="0"/>
              <a:sym typeface="Open Sans"/>
            </a:endParaRPr>
          </a:p>
          <a:p>
            <a:pPr marL="285750" indent="-285750">
              <a:lnSpc>
                <a:spcPct val="100000"/>
              </a:lnSpc>
              <a:spcBef>
                <a:spcPts val="1200"/>
              </a:spcBef>
              <a:buSzPct val="100000"/>
            </a:pPr>
            <a:endParaRPr lang="en-US" sz="1400" dirty="0">
              <a:solidFill>
                <a:schemeClr val="tx1"/>
              </a:solidFill>
              <a:latin typeface="Arial" panose="020B0604020202020204" pitchFamily="34" charset="0"/>
              <a:cs typeface="Arial" panose="020B0604020202020204" pitchFamily="34" charset="0"/>
              <a:sym typeface="Open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a:t>
            </a:r>
            <a:r>
              <a:rPr lang="en" sz="3500" b="1" dirty="0" smtClean="0"/>
              <a:t>Log</a:t>
            </a:r>
            <a:endParaRPr sz="3500" b="1" dirty="0"/>
          </a:p>
        </p:txBody>
      </p:sp>
      <p:sp>
        <p:nvSpPr>
          <p:cNvPr id="330" name="Google Shape;330;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US" sz="1800" b="1" dirty="0" smtClean="0">
                <a:latin typeface="Open Sans"/>
                <a:ea typeface="Open Sans"/>
                <a:cs typeface="Open Sans"/>
                <a:sym typeface="Open Sans"/>
              </a:rPr>
              <a:t>09/06/2021  </a:t>
            </a:r>
            <a:r>
              <a:rPr lang="en-US" sz="1800" b="1" dirty="0">
                <a:latin typeface="Open Sans"/>
                <a:ea typeface="Open Sans"/>
                <a:cs typeface="Open Sans"/>
                <a:sym typeface="Open Sans"/>
              </a:rPr>
              <a:t>-- </a:t>
            </a:r>
            <a:r>
              <a:rPr lang="en-US" sz="1800" b="1" i="1" dirty="0" smtClean="0">
                <a:latin typeface="Open Sans"/>
                <a:ea typeface="Open Sans"/>
                <a:cs typeface="Open Sans"/>
                <a:sym typeface="Open Sans"/>
              </a:rPr>
              <a:t>Application </a:t>
            </a:r>
            <a:r>
              <a:rPr lang="en-US" sz="1800" b="1" i="1" dirty="0">
                <a:latin typeface="Open Sans"/>
                <a:ea typeface="Open Sans"/>
                <a:cs typeface="Open Sans"/>
                <a:sym typeface="Open Sans"/>
              </a:rPr>
              <a:t>Alert</a:t>
            </a:r>
            <a:endParaRPr lang="en-US" sz="600" dirty="0">
              <a:latin typeface="Open Sans"/>
              <a:ea typeface="Open Sans"/>
              <a:cs typeface="Open Sans"/>
              <a:sym typeface="Open Sans"/>
            </a:endParaRPr>
          </a:p>
          <a:p>
            <a:pPr marL="0" lvl="0" indent="0">
              <a:lnSpc>
                <a:spcPct val="100000"/>
              </a:lnSpc>
              <a:spcBef>
                <a:spcPts val="1200"/>
              </a:spcBef>
              <a:buNone/>
            </a:pPr>
            <a:r>
              <a:rPr lang="en-US" sz="1800" b="1" dirty="0">
                <a:solidFill>
                  <a:schemeClr val="tx1"/>
                </a:solidFill>
                <a:latin typeface="Open Sans"/>
                <a:ea typeface="Open Sans"/>
                <a:cs typeface="Open Sans"/>
                <a:sym typeface="Open Sans"/>
              </a:rPr>
              <a:t>Troubleshooting</a:t>
            </a: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Verify the application is unreachable</a:t>
            </a:r>
            <a:endParaRPr lang="en-US" sz="1400" dirty="0">
              <a:solidFill>
                <a:schemeClr val="tx1"/>
              </a:solidFill>
              <a:latin typeface="Arial" panose="020B0604020202020204" pitchFamily="34" charset="0"/>
              <a:cs typeface="Arial" panose="020B0604020202020204" pitchFamily="34" charset="0"/>
              <a:sym typeface="Open Sans"/>
            </a:endParaRP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Escalate to:</a:t>
            </a:r>
          </a:p>
          <a:p>
            <a:pPr marL="742950" lvl="1"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Customer Support: App is response or not</a:t>
            </a:r>
            <a:endParaRPr lang="en-US" sz="1400" dirty="0">
              <a:solidFill>
                <a:schemeClr val="tx1"/>
              </a:solidFill>
              <a:latin typeface="Arial" panose="020B0604020202020204" pitchFamily="34" charset="0"/>
              <a:cs typeface="Arial" panose="020B0604020202020204" pitchFamily="34" charset="0"/>
              <a:sym typeface="Open Sans"/>
            </a:endParaRPr>
          </a:p>
          <a:p>
            <a:pPr marL="742950" lvl="1" indent="-285750">
              <a:lnSpc>
                <a:spcPct val="100000"/>
              </a:lnSpc>
              <a:spcBef>
                <a:spcPts val="1200"/>
              </a:spcBef>
              <a:buSzPct val="100000"/>
            </a:pPr>
            <a:r>
              <a:rPr lang="en-US" sz="1400" dirty="0">
                <a:solidFill>
                  <a:schemeClr val="tx1"/>
                </a:solidFill>
                <a:latin typeface="Arial" panose="020B0604020202020204" pitchFamily="34" charset="0"/>
                <a:cs typeface="Arial" panose="020B0604020202020204" pitchFamily="34" charset="0"/>
                <a:sym typeface="Open Sans"/>
              </a:rPr>
              <a:t>Ops </a:t>
            </a:r>
            <a:r>
              <a:rPr lang="en-US" sz="1400" dirty="0" smtClean="0">
                <a:solidFill>
                  <a:schemeClr val="tx1"/>
                </a:solidFill>
                <a:latin typeface="Arial" panose="020B0604020202020204" pitchFamily="34" charset="0"/>
                <a:cs typeface="Arial" panose="020B0604020202020204" pitchFamily="34" charset="0"/>
                <a:sym typeface="Open Sans"/>
              </a:rPr>
              <a:t>team: make sure hosts status is UP</a:t>
            </a:r>
          </a:p>
          <a:p>
            <a:pPr marL="742950" lvl="1"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Database Admin: DB is up and healthy</a:t>
            </a:r>
          </a:p>
          <a:p>
            <a:pPr marL="742950" lvl="1"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Networking: there is no issue </a:t>
            </a:r>
            <a:r>
              <a:rPr lang="en-US" sz="1400" smtClean="0">
                <a:solidFill>
                  <a:schemeClr val="tx1"/>
                </a:solidFill>
                <a:latin typeface="Arial" panose="020B0604020202020204" pitchFamily="34" charset="0"/>
                <a:cs typeface="Arial" panose="020B0604020202020204" pitchFamily="34" charset="0"/>
                <a:sym typeface="Open Sans"/>
              </a:rPr>
              <a:t>on </a:t>
            </a:r>
            <a:r>
              <a:rPr lang="en-US" sz="1400" smtClean="0">
                <a:solidFill>
                  <a:schemeClr val="tx1"/>
                </a:solidFill>
                <a:latin typeface="Arial" panose="020B0604020202020204" pitchFamily="34" charset="0"/>
                <a:cs typeface="Arial" panose="020B0604020202020204" pitchFamily="34" charset="0"/>
                <a:sym typeface="Open Sans"/>
              </a:rPr>
              <a:t>connectivity</a:t>
            </a:r>
            <a:endParaRPr lang="en-US" sz="1400" dirty="0" smtClean="0">
              <a:solidFill>
                <a:schemeClr val="tx1"/>
              </a:solidFill>
              <a:latin typeface="Arial" panose="020B0604020202020204" pitchFamily="34" charset="0"/>
              <a:cs typeface="Arial" panose="020B0604020202020204" pitchFamily="34" charset="0"/>
              <a:sym typeface="Open Sans"/>
            </a:endParaRPr>
          </a:p>
          <a:p>
            <a:pPr marL="742950" lvl="1"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Development team: reproduction error and deployment review</a:t>
            </a:r>
            <a:endParaRPr lang="en-US" sz="1400" dirty="0">
              <a:solidFill>
                <a:schemeClr val="tx1"/>
              </a:solidFill>
              <a:latin typeface="Arial" panose="020B0604020202020204" pitchFamily="34" charset="0"/>
              <a:cs typeface="Arial" panose="020B0604020202020204" pitchFamily="34" charset="0"/>
              <a:sym typeface="Open Sans"/>
            </a:endParaRPr>
          </a:p>
          <a:p>
            <a:pPr marL="0" lvl="0" indent="0">
              <a:lnSpc>
                <a:spcPct val="100000"/>
              </a:lnSpc>
              <a:spcBef>
                <a:spcPts val="1200"/>
              </a:spcBef>
              <a:buNone/>
            </a:pPr>
            <a:r>
              <a:rPr lang="en-US" sz="1800" b="1" dirty="0" smtClean="0">
                <a:solidFill>
                  <a:schemeClr val="tx1"/>
                </a:solidFill>
                <a:latin typeface="Open Sans"/>
                <a:ea typeface="Open Sans"/>
                <a:cs typeface="Open Sans"/>
                <a:sym typeface="Open Sans"/>
              </a:rPr>
              <a:t>Resolution</a:t>
            </a:r>
            <a:endParaRPr lang="en-US" sz="1800" b="1" dirty="0">
              <a:solidFill>
                <a:schemeClr val="tx1"/>
              </a:solidFill>
              <a:latin typeface="Open Sans"/>
              <a:ea typeface="Open Sans"/>
              <a:cs typeface="Open Sans"/>
              <a:sym typeface="Open Sans"/>
            </a:endParaRPr>
          </a:p>
          <a:p>
            <a:pPr marL="285750" indent="-285750">
              <a:lnSpc>
                <a:spcPct val="100000"/>
              </a:lnSpc>
              <a:spcBef>
                <a:spcPts val="1200"/>
              </a:spcBef>
              <a:buSzPct val="100000"/>
            </a:pPr>
            <a:r>
              <a:rPr lang="en-US" sz="1400" dirty="0" smtClean="0">
                <a:solidFill>
                  <a:schemeClr val="tx1"/>
                </a:solidFill>
                <a:latin typeface="Arial" panose="020B0604020202020204" pitchFamily="34" charset="0"/>
                <a:cs typeface="Arial" panose="020B0604020202020204" pitchFamily="34" charset="0"/>
                <a:sym typeface="Open Sans"/>
              </a:rPr>
              <a:t>Development team find out that previous deployment was wrong, Dev team re-deploy with correct script. App is back to normal status</a:t>
            </a:r>
            <a:endParaRPr lang="en-US" sz="1400" dirty="0">
              <a:solidFill>
                <a:schemeClr val="tx1"/>
              </a:solidFill>
              <a:latin typeface="Arial" panose="020B0604020202020204" pitchFamily="34" charset="0"/>
              <a:cs typeface="Arial" panose="020B0604020202020204" pitchFamily="34" charset="0"/>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dirty="0">
                <a:solidFill>
                  <a:schemeClr val="dk1"/>
                </a:solidFill>
                <a:latin typeface="Open Sans"/>
                <a:ea typeface="Open Sans"/>
                <a:cs typeface="Open Sans"/>
                <a:sym typeface="Open Sans"/>
              </a:rPr>
              <a:t>Application Outage </a:t>
            </a:r>
            <a:r>
              <a:rPr lang="en" sz="1800" b="1" i="1" dirty="0" smtClean="0">
                <a:solidFill>
                  <a:schemeClr val="dk1"/>
                </a:solidFill>
                <a:latin typeface="Open Sans"/>
                <a:ea typeface="Open Sans"/>
                <a:cs typeface="Open Sans"/>
                <a:sym typeface="Open Sans"/>
              </a:rPr>
              <a:t>– 09/07/2021  </a:t>
            </a:r>
            <a:endParaRPr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Stakeholders</a:t>
            </a:r>
          </a:p>
          <a:p>
            <a:pPr marL="342900" indent="-342900">
              <a:lnSpc>
                <a:spcPct val="100000"/>
              </a:lnSpc>
              <a:spcBef>
                <a:spcPts val="600"/>
              </a:spcBef>
              <a:buClr>
                <a:schemeClr val="tx1"/>
              </a:buClr>
              <a:buSzPct val="150000"/>
              <a:buFont typeface="Arial" panose="020B0604020202020204" pitchFamily="34" charset="0"/>
              <a:buChar char="•"/>
            </a:pPr>
            <a:r>
              <a:rPr lang="en-US" sz="1400" dirty="0">
                <a:solidFill>
                  <a:schemeClr val="dk1"/>
                </a:solidFill>
                <a:latin typeface="Open Sans"/>
                <a:ea typeface="Open Sans"/>
                <a:cs typeface="Open Sans"/>
                <a:sym typeface="Open Sans"/>
              </a:rPr>
              <a:t>Customer Support -- Susan Vega</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Networking </a:t>
            </a:r>
            <a:r>
              <a:rPr lang="en-US" sz="1400" dirty="0">
                <a:solidFill>
                  <a:schemeClr val="dk1"/>
                </a:solidFill>
                <a:latin typeface="Open Sans"/>
                <a:ea typeface="Open Sans"/>
                <a:cs typeface="Open Sans"/>
                <a:sym typeface="Open Sans"/>
              </a:rPr>
              <a:t>-- Bob Sparrow</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Ops </a:t>
            </a:r>
            <a:r>
              <a:rPr lang="en-US" sz="1400" dirty="0">
                <a:solidFill>
                  <a:schemeClr val="dk1"/>
                </a:solidFill>
                <a:latin typeface="Open Sans"/>
                <a:ea typeface="Open Sans"/>
                <a:cs typeface="Open Sans"/>
                <a:sym typeface="Open Sans"/>
              </a:rPr>
              <a:t>-- Glen Hammer</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Database </a:t>
            </a:r>
            <a:r>
              <a:rPr lang="en-US" sz="1400" dirty="0">
                <a:solidFill>
                  <a:schemeClr val="dk1"/>
                </a:solidFill>
                <a:latin typeface="Open Sans"/>
                <a:ea typeface="Open Sans"/>
                <a:cs typeface="Open Sans"/>
                <a:sym typeface="Open Sans"/>
              </a:rPr>
              <a:t>Admin -- Karen House</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Development </a:t>
            </a:r>
            <a:r>
              <a:rPr lang="en-US" sz="1400" dirty="0">
                <a:solidFill>
                  <a:schemeClr val="dk1"/>
                </a:solidFill>
                <a:latin typeface="Open Sans"/>
                <a:ea typeface="Open Sans"/>
                <a:cs typeface="Open Sans"/>
                <a:sym typeface="Open Sans"/>
              </a:rPr>
              <a:t>Team – Gal </a:t>
            </a:r>
            <a:r>
              <a:rPr lang="en-US" sz="1400" dirty="0" smtClean="0">
                <a:solidFill>
                  <a:schemeClr val="dk1"/>
                </a:solidFill>
                <a:latin typeface="Open Sans"/>
                <a:ea typeface="Open Sans"/>
                <a:cs typeface="Open Sans"/>
                <a:sym typeface="Open Sans"/>
              </a:rPr>
              <a:t>Tree</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SRE - Me</a:t>
            </a:r>
            <a:endParaRPr lang="en-US" sz="14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Incident Timeline</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0915: An application outage notice from </a:t>
            </a:r>
            <a:r>
              <a:rPr lang="en-US" sz="1400" dirty="0" err="1">
                <a:solidFill>
                  <a:schemeClr val="dk1"/>
                </a:solidFill>
                <a:latin typeface="Open Sans"/>
                <a:ea typeface="Open Sans"/>
                <a:cs typeface="Open Sans"/>
                <a:sym typeface="Open Sans"/>
              </a:rPr>
              <a:t>s</a:t>
            </a:r>
            <a:r>
              <a:rPr lang="en-US" sz="1400" dirty="0" err="1" smtClean="0">
                <a:solidFill>
                  <a:schemeClr val="dk1"/>
                </a:solidFill>
                <a:latin typeface="Open Sans"/>
                <a:ea typeface="Open Sans"/>
                <a:cs typeface="Open Sans"/>
                <a:sym typeface="Open Sans"/>
              </a:rPr>
              <a:t>vega</a:t>
            </a:r>
            <a:endParaRPr lang="en-US" sz="1400" dirty="0" smtClean="0">
              <a:solidFill>
                <a:schemeClr val="dk1"/>
              </a:solidFill>
              <a:latin typeface="Open Sans"/>
              <a:ea typeface="Open Sans"/>
              <a:cs typeface="Open Sans"/>
              <a:sym typeface="Open Sans"/>
            </a:endParaRP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0920: Me: escalate to teams Network, Ops, Database Admin, Dev team</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0930: sparrow found no issue on network</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0932: </a:t>
            </a:r>
            <a:r>
              <a:rPr lang="en-US" sz="1400" dirty="0" err="1" smtClean="0">
                <a:solidFill>
                  <a:schemeClr val="dk1"/>
                </a:solidFill>
                <a:latin typeface="Open Sans"/>
                <a:ea typeface="Open Sans"/>
                <a:cs typeface="Open Sans"/>
                <a:sym typeface="Open Sans"/>
              </a:rPr>
              <a:t>khouse</a:t>
            </a:r>
            <a:r>
              <a:rPr lang="en-US" sz="1400" dirty="0" smtClean="0">
                <a:solidFill>
                  <a:schemeClr val="dk1"/>
                </a:solidFill>
                <a:latin typeface="Open Sans"/>
                <a:ea typeface="Open Sans"/>
                <a:cs typeface="Open Sans"/>
                <a:sym typeface="Open Sans"/>
              </a:rPr>
              <a:t> check DB and return normal</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0935: </a:t>
            </a:r>
            <a:r>
              <a:rPr lang="en-US" sz="1400" dirty="0" err="1" smtClean="0">
                <a:solidFill>
                  <a:schemeClr val="dk1"/>
                </a:solidFill>
                <a:latin typeface="Open Sans"/>
                <a:ea typeface="Open Sans"/>
                <a:cs typeface="Open Sans"/>
                <a:sym typeface="Open Sans"/>
              </a:rPr>
              <a:t>ghammer</a:t>
            </a:r>
            <a:r>
              <a:rPr lang="en-US" sz="1400" dirty="0" smtClean="0">
                <a:solidFill>
                  <a:schemeClr val="dk1"/>
                </a:solidFill>
                <a:latin typeface="Open Sans"/>
                <a:ea typeface="Open Sans"/>
                <a:cs typeface="Open Sans"/>
                <a:sym typeface="Open Sans"/>
              </a:rPr>
              <a:t> check servers seem normal</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0937: </a:t>
            </a:r>
            <a:r>
              <a:rPr lang="en-US" sz="1400" dirty="0" err="1" smtClean="0">
                <a:solidFill>
                  <a:schemeClr val="dk1"/>
                </a:solidFill>
                <a:latin typeface="Open Sans"/>
                <a:ea typeface="Open Sans"/>
                <a:cs typeface="Open Sans"/>
                <a:sym typeface="Open Sans"/>
              </a:rPr>
              <a:t>gtree</a:t>
            </a:r>
            <a:r>
              <a:rPr lang="en-US" sz="1400" dirty="0" smtClean="0">
                <a:solidFill>
                  <a:schemeClr val="dk1"/>
                </a:solidFill>
                <a:latin typeface="Open Sans"/>
                <a:ea typeface="Open Sans"/>
                <a:cs typeface="Open Sans"/>
                <a:sym typeface="Open Sans"/>
              </a:rPr>
              <a:t> checking app logs</a:t>
            </a:r>
            <a:endParaRPr lang="en-US" sz="1400" dirty="0">
              <a:solidFill>
                <a:schemeClr val="dk1"/>
              </a:solidFill>
              <a:latin typeface="Open Sans"/>
              <a:ea typeface="Open Sans"/>
              <a:cs typeface="Open Sans"/>
              <a:sym typeface="Open Sans"/>
            </a:endParaRP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0943: Me trying to restart App</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0955: App is back up (hammer) but still not response (</a:t>
            </a:r>
            <a:r>
              <a:rPr lang="en-US" sz="1400" dirty="0" err="1" smtClean="0">
                <a:solidFill>
                  <a:schemeClr val="dk1"/>
                </a:solidFill>
                <a:latin typeface="Open Sans"/>
                <a:ea typeface="Open Sans"/>
                <a:cs typeface="Open Sans"/>
                <a:sym typeface="Open Sans"/>
              </a:rPr>
              <a:t>svega</a:t>
            </a:r>
            <a:r>
              <a:rPr lang="en-US" sz="1400" dirty="0" smtClean="0">
                <a:solidFill>
                  <a:schemeClr val="dk1"/>
                </a:solidFill>
                <a:latin typeface="Open Sans"/>
                <a:ea typeface="Open Sans"/>
                <a:cs typeface="Open Sans"/>
                <a:sym typeface="Open Sans"/>
              </a:rPr>
              <a:t>)</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0956: hammer gather some new logs</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1015: Me re-deploy app by last good version</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1025: Main app is back up (hammer)</a:t>
            </a:r>
          </a:p>
          <a:p>
            <a:pPr marL="34290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1030: App is responding (</a:t>
            </a:r>
            <a:r>
              <a:rPr lang="en-US" sz="1400" dirty="0" err="1" smtClean="0">
                <a:solidFill>
                  <a:schemeClr val="dk1"/>
                </a:solidFill>
                <a:latin typeface="Open Sans"/>
                <a:ea typeface="Open Sans"/>
                <a:cs typeface="Open Sans"/>
                <a:sym typeface="Open Sans"/>
              </a:rPr>
              <a:t>svega</a:t>
            </a:r>
            <a:r>
              <a:rPr lang="en-US" sz="1400" dirty="0" smtClean="0">
                <a:solidFill>
                  <a:schemeClr val="dk1"/>
                </a:solidFill>
                <a:latin typeface="Open Sans"/>
                <a:ea typeface="Open Sans"/>
                <a:cs typeface="Open Sans"/>
                <a:sym typeface="Open Sans"/>
              </a:rPr>
              <a:t>)</a:t>
            </a:r>
            <a:endParaRPr sz="1800" b="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Impact</a:t>
            </a:r>
          </a:p>
          <a:p>
            <a:pPr marL="342900" lvl="0" indent="-342900">
              <a:lnSpc>
                <a:spcPct val="100000"/>
              </a:lnSpc>
              <a:spcBef>
                <a:spcPts val="600"/>
              </a:spcBef>
              <a:buClr>
                <a:schemeClr val="tx1"/>
              </a:buClr>
              <a:buSzPct val="150000"/>
              <a:buFont typeface="Arial" panose="020B0604020202020204" pitchFamily="34" charset="0"/>
              <a:buChar char="•"/>
            </a:pPr>
            <a:r>
              <a:rPr lang="en-US" sz="1400" dirty="0">
                <a:solidFill>
                  <a:schemeClr val="dk1"/>
                </a:solidFill>
                <a:latin typeface="Open Sans"/>
                <a:ea typeface="Open Sans"/>
                <a:cs typeface="Open Sans"/>
                <a:sym typeface="Open Sans"/>
              </a:rPr>
              <a:t>App was down </a:t>
            </a:r>
            <a:r>
              <a:rPr lang="en-US" sz="1400" dirty="0" smtClean="0">
                <a:solidFill>
                  <a:schemeClr val="dk1"/>
                </a:solidFill>
                <a:latin typeface="Open Sans"/>
                <a:ea typeface="Open Sans"/>
                <a:cs typeface="Open Sans"/>
                <a:sym typeface="Open Sans"/>
              </a:rPr>
              <a:t>for about </a:t>
            </a:r>
            <a:r>
              <a:rPr lang="en-US" sz="1400" dirty="0">
                <a:solidFill>
                  <a:schemeClr val="dk1"/>
                </a:solidFill>
                <a:latin typeface="Open Sans"/>
                <a:ea typeface="Open Sans"/>
                <a:cs typeface="Open Sans"/>
                <a:sym typeface="Open Sans"/>
              </a:rPr>
              <a:t>45 </a:t>
            </a:r>
            <a:r>
              <a:rPr lang="en-US" sz="1400" dirty="0" smtClean="0">
                <a:solidFill>
                  <a:schemeClr val="dk1"/>
                </a:solidFill>
                <a:latin typeface="Open Sans"/>
                <a:ea typeface="Open Sans"/>
                <a:cs typeface="Open Sans"/>
                <a:sym typeface="Open Sans"/>
              </a:rPr>
              <a:t>minutes</a:t>
            </a:r>
          </a:p>
          <a:p>
            <a:pPr marL="342900" lvl="0" indent="-342900">
              <a:lnSpc>
                <a:spcPct val="100000"/>
              </a:lnSpc>
              <a:spcBef>
                <a:spcPts val="600"/>
              </a:spcBef>
              <a:buClr>
                <a:schemeClr val="tx1"/>
              </a:buClr>
              <a:buSzPct val="150000"/>
              <a:buFont typeface="Arial" panose="020B0604020202020204" pitchFamily="34" charset="0"/>
              <a:buChar char="•"/>
            </a:pPr>
            <a:r>
              <a:rPr lang="en-US" sz="1400" dirty="0" smtClean="0">
                <a:solidFill>
                  <a:schemeClr val="dk1"/>
                </a:solidFill>
                <a:latin typeface="Open Sans"/>
                <a:ea typeface="Open Sans"/>
                <a:cs typeface="Open Sans"/>
                <a:sym typeface="Open Sans"/>
              </a:rPr>
              <a:t>Issue prevent/delay customer to place orders, as</a:t>
            </a:r>
            <a:r>
              <a:rPr lang="en" sz="1400" dirty="0" smtClean="0">
                <a:solidFill>
                  <a:schemeClr val="dk1"/>
                </a:solidFill>
                <a:latin typeface="Open Sans"/>
                <a:ea typeface="Open Sans"/>
                <a:cs typeface="Open Sans"/>
                <a:sym typeface="Open Sans"/>
              </a:rPr>
              <a:t> </a:t>
            </a:r>
            <a:r>
              <a:rPr lang="en" sz="1400" dirty="0">
                <a:solidFill>
                  <a:schemeClr val="dk1"/>
                </a:solidFill>
                <a:latin typeface="Open Sans"/>
                <a:ea typeface="Open Sans"/>
                <a:cs typeface="Open Sans"/>
                <a:sym typeface="Open Sans"/>
              </a:rPr>
              <a:t>well as having to pull additional business resources in to process orders manually. This led to a loss of revenue for the business. </a:t>
            </a:r>
            <a:endParaRPr sz="1400"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smtClean="0"/>
              <a:t>Post-Mortem</a:t>
            </a:r>
            <a:endParaRPr sz="3500" b="1" dirty="0"/>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indent="457200">
              <a:lnSpc>
                <a:spcPct val="100000"/>
              </a:lnSpc>
              <a:spcBef>
                <a:spcPts val="1200"/>
              </a:spcBef>
              <a:buNone/>
            </a:pPr>
            <a:r>
              <a:rPr lang="en-US" sz="1800" b="1" i="1" dirty="0">
                <a:solidFill>
                  <a:schemeClr val="dk1"/>
                </a:solidFill>
                <a:latin typeface="Open Sans"/>
                <a:ea typeface="Open Sans"/>
                <a:cs typeface="Open Sans"/>
                <a:sym typeface="Open Sans"/>
              </a:rPr>
              <a:t>Application Outage – </a:t>
            </a:r>
            <a:r>
              <a:rPr lang="en-US" sz="1800" b="1" i="1" dirty="0" smtClean="0">
                <a:solidFill>
                  <a:schemeClr val="dk1"/>
                </a:solidFill>
                <a:latin typeface="Open Sans"/>
                <a:ea typeface="Open Sans"/>
                <a:cs typeface="Open Sans"/>
                <a:sym typeface="Open Sans"/>
              </a:rPr>
              <a:t>09/07/2021  (cont.)</a:t>
            </a:r>
            <a:endParaRPr lang="en-US"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endParaRPr lang="en" sz="1800" b="1" dirty="0" smtClean="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smtClean="0">
                <a:solidFill>
                  <a:schemeClr val="dk1"/>
                </a:solidFill>
                <a:latin typeface="Open Sans"/>
                <a:ea typeface="Open Sans"/>
                <a:cs typeface="Open Sans"/>
                <a:sym typeface="Open Sans"/>
              </a:rPr>
              <a:t>Resolution</a:t>
            </a:r>
          </a:p>
          <a:p>
            <a:pPr marL="342900" lvl="0" indent="-342900">
              <a:lnSpc>
                <a:spcPct val="100000"/>
              </a:lnSpc>
              <a:spcBef>
                <a:spcPts val="600"/>
              </a:spcBef>
              <a:buClr>
                <a:srgbClr val="000000"/>
              </a:buClr>
              <a:buSzPct val="150000"/>
              <a:buFont typeface="Arial" panose="020B0604020202020204" pitchFamily="34" charset="0"/>
              <a:buChar char="•"/>
            </a:pPr>
            <a:r>
              <a:rPr lang="en-US" sz="1400" dirty="0" smtClean="0">
                <a:solidFill>
                  <a:srgbClr val="000000"/>
                </a:solidFill>
                <a:latin typeface="Open Sans"/>
                <a:ea typeface="Open Sans"/>
                <a:cs typeface="Open Sans"/>
                <a:sym typeface="Open Sans"/>
              </a:rPr>
              <a:t>Take down the app</a:t>
            </a:r>
          </a:p>
          <a:p>
            <a:pPr marL="342900" lvl="0" indent="-342900">
              <a:lnSpc>
                <a:spcPct val="100000"/>
              </a:lnSpc>
              <a:spcBef>
                <a:spcPts val="600"/>
              </a:spcBef>
              <a:buClr>
                <a:srgbClr val="000000"/>
              </a:buClr>
              <a:buSzPct val="150000"/>
              <a:buFont typeface="Arial" panose="020B0604020202020204" pitchFamily="34" charset="0"/>
              <a:buChar char="•"/>
            </a:pPr>
            <a:r>
              <a:rPr lang="en-US" sz="1400" dirty="0" smtClean="0">
                <a:solidFill>
                  <a:srgbClr val="000000"/>
                </a:solidFill>
                <a:latin typeface="Open Sans"/>
                <a:ea typeface="Open Sans"/>
                <a:cs typeface="Open Sans"/>
                <a:sym typeface="Open Sans"/>
              </a:rPr>
              <a:t>Revert deployment code changes (from </a:t>
            </a:r>
            <a:r>
              <a:rPr lang="en-US" sz="1400" dirty="0" smtClean="0">
                <a:solidFill>
                  <a:srgbClr val="000000"/>
                </a:solidFill>
                <a:latin typeface="Open Sans"/>
                <a:ea typeface="Open Sans"/>
                <a:cs typeface="Open Sans"/>
                <a:sym typeface="Open Sans"/>
              </a:rPr>
              <a:t>previous working)</a:t>
            </a:r>
            <a:endParaRPr lang="en-US" sz="1400" dirty="0" smtClean="0">
              <a:solidFill>
                <a:srgbClr val="000000"/>
              </a:solidFill>
              <a:latin typeface="Open Sans"/>
              <a:ea typeface="Open Sans"/>
              <a:cs typeface="Open Sans"/>
              <a:sym typeface="Open Sans"/>
            </a:endParaRPr>
          </a:p>
          <a:p>
            <a:pPr marL="342900" lvl="0" indent="-342900">
              <a:lnSpc>
                <a:spcPct val="100000"/>
              </a:lnSpc>
              <a:spcBef>
                <a:spcPts val="600"/>
              </a:spcBef>
              <a:buClr>
                <a:srgbClr val="000000"/>
              </a:buClr>
              <a:buSzPct val="150000"/>
              <a:buFont typeface="Arial" panose="020B0604020202020204" pitchFamily="34" charset="0"/>
              <a:buChar char="•"/>
            </a:pPr>
            <a:r>
              <a:rPr lang="en-US" sz="1400" dirty="0" smtClean="0">
                <a:solidFill>
                  <a:srgbClr val="000000"/>
                </a:solidFill>
                <a:latin typeface="Open Sans"/>
                <a:ea typeface="Open Sans"/>
                <a:cs typeface="Open Sans"/>
                <a:sym typeface="Open Sans"/>
              </a:rPr>
              <a:t>Bring back up, app started and responding</a:t>
            </a:r>
          </a:p>
          <a:p>
            <a:pPr marL="0" lvl="0" indent="457200" algn="l" rtl="0">
              <a:lnSpc>
                <a:spcPct val="100000"/>
              </a:lnSpc>
              <a:spcBef>
                <a:spcPts val="1200"/>
              </a:spcBef>
              <a:spcAft>
                <a:spcPts val="0"/>
              </a:spcAft>
              <a:buClr>
                <a:schemeClr val="dk1"/>
              </a:buClr>
              <a:buSzPts val="1100"/>
              <a:buFont typeface="Arial"/>
              <a:buNone/>
            </a:pPr>
            <a:endParaRPr sz="1800" b="1" dirty="0">
              <a:solidFill>
                <a:schemeClr val="dk1"/>
              </a:solidFill>
              <a:latin typeface="Open Sans"/>
              <a:ea typeface="Open Sans"/>
              <a:cs typeface="Open Sans"/>
              <a:sym typeface="Open Sans"/>
            </a:endParaRPr>
          </a:p>
          <a:p>
            <a:pPr marL="0" indent="457200">
              <a:lnSpc>
                <a:spcPct val="100000"/>
              </a:lnSpc>
              <a:spcBef>
                <a:spcPts val="1200"/>
              </a:spcBef>
              <a:buClr>
                <a:schemeClr val="dk1"/>
              </a:buClr>
              <a:buSzPts val="1100"/>
              <a:buNone/>
            </a:pPr>
            <a:r>
              <a:rPr lang="en" sz="1800" b="1" dirty="0">
                <a:solidFill>
                  <a:schemeClr val="dk1"/>
                </a:solidFill>
                <a:latin typeface="Open Sans"/>
                <a:ea typeface="Open Sans"/>
                <a:cs typeface="Open Sans"/>
                <a:sym typeface="Open Sans"/>
              </a:rPr>
              <a:t>Action </a:t>
            </a:r>
            <a:r>
              <a:rPr lang="en" sz="1800" b="1" dirty="0" smtClean="0">
                <a:solidFill>
                  <a:schemeClr val="dk1"/>
                </a:solidFill>
                <a:latin typeface="Open Sans"/>
                <a:ea typeface="Open Sans"/>
                <a:cs typeface="Open Sans"/>
                <a:sym typeface="Open Sans"/>
              </a:rPr>
              <a:t>Plan</a:t>
            </a:r>
          </a:p>
          <a:p>
            <a:pPr marL="342900" lvl="0" indent="-342900">
              <a:lnSpc>
                <a:spcPct val="100000"/>
              </a:lnSpc>
              <a:spcBef>
                <a:spcPts val="600"/>
              </a:spcBef>
              <a:buClr>
                <a:srgbClr val="000000"/>
              </a:buClr>
              <a:buSzPct val="150000"/>
              <a:buFont typeface="Arial" panose="020B0604020202020204" pitchFamily="34" charset="0"/>
              <a:buChar char="•"/>
            </a:pPr>
            <a:r>
              <a:rPr lang="en-US" sz="1400" b="1" dirty="0">
                <a:solidFill>
                  <a:schemeClr val="tx1"/>
                </a:solidFill>
                <a:latin typeface="Open Sans"/>
                <a:ea typeface="Open Sans"/>
                <a:cs typeface="Open Sans"/>
                <a:sym typeface="Open Sans"/>
              </a:rPr>
              <a:t>Root Cause</a:t>
            </a:r>
            <a:r>
              <a:rPr lang="en-US" sz="1400" dirty="0">
                <a:solidFill>
                  <a:schemeClr val="tx1"/>
                </a:solidFill>
                <a:latin typeface="Open Sans"/>
                <a:ea typeface="Open Sans"/>
                <a:cs typeface="Open Sans"/>
                <a:sym typeface="Open Sans"/>
              </a:rPr>
              <a:t>: The outage was caused </a:t>
            </a:r>
            <a:r>
              <a:rPr lang="en-US" sz="1400" dirty="0" smtClean="0">
                <a:solidFill>
                  <a:schemeClr val="tx1"/>
                </a:solidFill>
                <a:latin typeface="Open Sans"/>
                <a:ea typeface="Open Sans"/>
                <a:cs typeface="Open Sans"/>
                <a:sym typeface="Open Sans"/>
              </a:rPr>
              <a:t>by application is running </a:t>
            </a:r>
            <a:r>
              <a:rPr lang="en-US" sz="1400" dirty="0" err="1" smtClean="0">
                <a:solidFill>
                  <a:schemeClr val="tx1"/>
                </a:solidFill>
                <a:latin typeface="Open Sans"/>
                <a:ea typeface="Open Sans"/>
                <a:cs typeface="Open Sans"/>
                <a:sym typeface="Open Sans"/>
              </a:rPr>
              <a:t>qa</a:t>
            </a:r>
            <a:r>
              <a:rPr lang="en-US" sz="1400" dirty="0" smtClean="0">
                <a:solidFill>
                  <a:schemeClr val="tx1"/>
                </a:solidFill>
                <a:latin typeface="Open Sans"/>
                <a:ea typeface="Open Sans"/>
                <a:cs typeface="Open Sans"/>
                <a:sym typeface="Open Sans"/>
              </a:rPr>
              <a:t> version </a:t>
            </a:r>
            <a:r>
              <a:rPr lang="en-US" sz="1400" dirty="0">
                <a:solidFill>
                  <a:schemeClr val="tx1"/>
                </a:solidFill>
                <a:latin typeface="Open Sans"/>
                <a:ea typeface="Open Sans"/>
                <a:cs typeface="Open Sans"/>
                <a:sym typeface="Open Sans"/>
              </a:rPr>
              <a:t>.</a:t>
            </a:r>
            <a:endParaRPr lang="en-US" sz="1400" dirty="0" smtClean="0">
              <a:solidFill>
                <a:schemeClr val="tx1"/>
              </a:solidFill>
              <a:latin typeface="Open Sans"/>
              <a:ea typeface="Open Sans"/>
              <a:cs typeface="Open Sans"/>
              <a:sym typeface="Open Sans"/>
            </a:endParaRPr>
          </a:p>
          <a:p>
            <a:pPr marL="342900" lvl="0" indent="-342900">
              <a:lnSpc>
                <a:spcPct val="100000"/>
              </a:lnSpc>
              <a:spcBef>
                <a:spcPts val="600"/>
              </a:spcBef>
              <a:buClr>
                <a:srgbClr val="000000"/>
              </a:buClr>
              <a:buSzPct val="150000"/>
              <a:buFont typeface="Arial" panose="020B0604020202020204" pitchFamily="34" charset="0"/>
              <a:buChar char="•"/>
            </a:pPr>
            <a:r>
              <a:rPr lang="en-US" sz="1400" b="1" dirty="0">
                <a:solidFill>
                  <a:schemeClr val="tx1"/>
                </a:solidFill>
                <a:latin typeface="Open Sans"/>
                <a:ea typeface="Open Sans"/>
                <a:cs typeface="Open Sans"/>
                <a:sym typeface="Open Sans"/>
              </a:rPr>
              <a:t>Analysis</a:t>
            </a:r>
            <a:r>
              <a:rPr lang="en-US" sz="1400" dirty="0">
                <a:solidFill>
                  <a:schemeClr val="tx1"/>
                </a:solidFill>
                <a:latin typeface="Open Sans"/>
                <a:ea typeface="Open Sans"/>
                <a:cs typeface="Open Sans"/>
                <a:sym typeface="Open Sans"/>
              </a:rPr>
              <a:t>: The </a:t>
            </a:r>
            <a:r>
              <a:rPr lang="en-US" sz="1400" dirty="0" smtClean="0">
                <a:solidFill>
                  <a:schemeClr val="tx1"/>
                </a:solidFill>
                <a:latin typeface="Open Sans"/>
                <a:ea typeface="Open Sans"/>
                <a:cs typeface="Open Sans"/>
                <a:sym typeface="Open Sans"/>
              </a:rPr>
              <a:t>error </a:t>
            </a:r>
            <a:r>
              <a:rPr lang="en-US" sz="1400" dirty="0">
                <a:solidFill>
                  <a:schemeClr val="tx1"/>
                </a:solidFill>
                <a:latin typeface="Open Sans"/>
                <a:ea typeface="Open Sans"/>
                <a:cs typeface="Open Sans"/>
                <a:sym typeface="Open Sans"/>
              </a:rPr>
              <a:t>occurred due to a recent code </a:t>
            </a:r>
            <a:r>
              <a:rPr lang="en-US" sz="1400" dirty="0" smtClean="0">
                <a:solidFill>
                  <a:schemeClr val="tx1"/>
                </a:solidFill>
                <a:latin typeface="Open Sans"/>
                <a:ea typeface="Open Sans"/>
                <a:cs typeface="Open Sans"/>
                <a:sym typeface="Open Sans"/>
              </a:rPr>
              <a:t>change, that the </a:t>
            </a:r>
            <a:r>
              <a:rPr lang="en-US" sz="1400" dirty="0">
                <a:solidFill>
                  <a:schemeClr val="tx1"/>
                </a:solidFill>
                <a:latin typeface="Open Sans"/>
                <a:ea typeface="Open Sans"/>
                <a:cs typeface="Open Sans"/>
                <a:sym typeface="Open Sans"/>
              </a:rPr>
              <a:t>wrong scripts was used and that build was deployed to </a:t>
            </a:r>
            <a:r>
              <a:rPr lang="en-US" sz="1400" dirty="0" smtClean="0">
                <a:solidFill>
                  <a:schemeClr val="tx1"/>
                </a:solidFill>
                <a:latin typeface="Open Sans"/>
                <a:ea typeface="Open Sans"/>
                <a:cs typeface="Open Sans"/>
                <a:sym typeface="Open Sans"/>
              </a:rPr>
              <a:t>prod instead of </a:t>
            </a:r>
            <a:r>
              <a:rPr lang="en-US" sz="1400" dirty="0" err="1" smtClean="0">
                <a:solidFill>
                  <a:schemeClr val="tx1"/>
                </a:solidFill>
                <a:latin typeface="Open Sans"/>
                <a:ea typeface="Open Sans"/>
                <a:cs typeface="Open Sans"/>
                <a:sym typeface="Open Sans"/>
              </a:rPr>
              <a:t>qa</a:t>
            </a:r>
            <a:r>
              <a:rPr lang="en-US" sz="1400" dirty="0" smtClean="0">
                <a:solidFill>
                  <a:schemeClr val="tx1"/>
                </a:solidFill>
                <a:latin typeface="Open Sans"/>
                <a:ea typeface="Open Sans"/>
                <a:cs typeface="Open Sans"/>
                <a:sym typeface="Open Sans"/>
              </a:rPr>
              <a:t>.</a:t>
            </a:r>
            <a:endParaRPr lang="en-US" sz="1400" dirty="0">
              <a:solidFill>
                <a:schemeClr val="tx1"/>
              </a:solidFill>
              <a:latin typeface="Open Sans"/>
              <a:ea typeface="Open Sans"/>
              <a:cs typeface="Open Sans"/>
              <a:sym typeface="Open Sans"/>
            </a:endParaRPr>
          </a:p>
          <a:p>
            <a:pPr marL="342900" lvl="0" indent="-342900">
              <a:lnSpc>
                <a:spcPct val="100000"/>
              </a:lnSpc>
              <a:spcBef>
                <a:spcPts val="600"/>
              </a:spcBef>
              <a:buClr>
                <a:srgbClr val="000000"/>
              </a:buClr>
              <a:buSzPct val="150000"/>
              <a:buFont typeface="Arial" panose="020B0604020202020204" pitchFamily="34" charset="0"/>
              <a:buChar char="•"/>
            </a:pPr>
            <a:r>
              <a:rPr lang="en-US" sz="1400" b="1" dirty="0" smtClean="0">
                <a:solidFill>
                  <a:schemeClr val="tx1"/>
                </a:solidFill>
                <a:latin typeface="Open Sans"/>
                <a:ea typeface="Open Sans"/>
                <a:cs typeface="Open Sans"/>
                <a:sym typeface="Open Sans"/>
              </a:rPr>
              <a:t>Response</a:t>
            </a:r>
            <a:r>
              <a:rPr lang="en-US" sz="1400" dirty="0">
                <a:solidFill>
                  <a:schemeClr val="tx1"/>
                </a:solidFill>
                <a:latin typeface="Open Sans"/>
                <a:ea typeface="Open Sans"/>
                <a:cs typeface="Open Sans"/>
                <a:sym typeface="Open Sans"/>
              </a:rPr>
              <a:t>: To address the outage, the following actions were taken</a:t>
            </a:r>
            <a:r>
              <a:rPr lang="en-US" sz="1400" dirty="0" smtClean="0">
                <a:solidFill>
                  <a:schemeClr val="tx1"/>
                </a:solidFill>
                <a:latin typeface="Open Sans"/>
                <a:ea typeface="Open Sans"/>
                <a:cs typeface="Open Sans"/>
                <a:sym typeface="Open Sans"/>
              </a:rPr>
              <a:t>:</a:t>
            </a:r>
          </a:p>
          <a:p>
            <a:pPr marL="800100" lvl="1" indent="-342900">
              <a:lnSpc>
                <a:spcPct val="100000"/>
              </a:lnSpc>
              <a:spcBef>
                <a:spcPts val="600"/>
              </a:spcBef>
              <a:buClr>
                <a:srgbClr val="000000"/>
              </a:buClr>
              <a:buSzPct val="150000"/>
              <a:buFont typeface="Arial" panose="020B0604020202020204" pitchFamily="34" charset="0"/>
              <a:buChar char="•"/>
            </a:pPr>
            <a:r>
              <a:rPr lang="en-US" sz="1400" dirty="0">
                <a:solidFill>
                  <a:schemeClr val="tx1"/>
                </a:solidFill>
                <a:latin typeface="Open Sans"/>
                <a:ea typeface="Open Sans"/>
                <a:cs typeface="Open Sans"/>
                <a:sym typeface="Open Sans"/>
              </a:rPr>
              <a:t>Check last </a:t>
            </a:r>
            <a:r>
              <a:rPr lang="en-US" sz="1400" dirty="0" smtClean="0">
                <a:solidFill>
                  <a:schemeClr val="tx1"/>
                </a:solidFill>
                <a:latin typeface="Open Sans"/>
                <a:ea typeface="Open Sans"/>
                <a:cs typeface="Open Sans"/>
                <a:sym typeface="Open Sans"/>
              </a:rPr>
              <a:t>deploy detail with Dev team</a:t>
            </a:r>
            <a:endParaRPr lang="en-US" sz="1400" dirty="0">
              <a:solidFill>
                <a:schemeClr val="tx1"/>
              </a:solidFill>
              <a:latin typeface="Open Sans"/>
              <a:ea typeface="Open Sans"/>
              <a:cs typeface="Open Sans"/>
              <a:sym typeface="Open Sans"/>
            </a:endParaRPr>
          </a:p>
          <a:p>
            <a:pPr marL="800100" lvl="1" indent="-342900">
              <a:lnSpc>
                <a:spcPct val="100000"/>
              </a:lnSpc>
              <a:spcBef>
                <a:spcPts val="600"/>
              </a:spcBef>
              <a:buClr>
                <a:srgbClr val="000000"/>
              </a:buClr>
              <a:buSzPct val="150000"/>
              <a:buFont typeface="Arial" panose="020B0604020202020204" pitchFamily="34" charset="0"/>
              <a:buChar char="•"/>
            </a:pPr>
            <a:r>
              <a:rPr lang="en-US" sz="1400" dirty="0" smtClean="0">
                <a:solidFill>
                  <a:schemeClr val="tx1"/>
                </a:solidFill>
                <a:latin typeface="Open Sans"/>
                <a:ea typeface="Open Sans"/>
                <a:cs typeface="Open Sans"/>
                <a:sym typeface="Open Sans"/>
              </a:rPr>
              <a:t>Rolled back </a:t>
            </a:r>
            <a:r>
              <a:rPr lang="en-US" sz="1400" dirty="0">
                <a:solidFill>
                  <a:schemeClr val="tx1"/>
                </a:solidFill>
                <a:latin typeface="Open Sans"/>
                <a:ea typeface="Open Sans"/>
                <a:cs typeface="Open Sans"/>
                <a:sym typeface="Open Sans"/>
              </a:rPr>
              <a:t>the code </a:t>
            </a:r>
            <a:r>
              <a:rPr lang="en-US" sz="1400" dirty="0" smtClean="0">
                <a:solidFill>
                  <a:schemeClr val="tx1"/>
                </a:solidFill>
                <a:latin typeface="Open Sans"/>
                <a:ea typeface="Open Sans"/>
                <a:cs typeface="Open Sans"/>
                <a:sym typeface="Open Sans"/>
              </a:rPr>
              <a:t>change </a:t>
            </a:r>
            <a:r>
              <a:rPr lang="en-US" sz="1400" dirty="0">
                <a:solidFill>
                  <a:schemeClr val="tx1"/>
                </a:solidFill>
                <a:latin typeface="Open Sans"/>
                <a:ea typeface="Open Sans"/>
                <a:cs typeface="Open Sans"/>
                <a:sym typeface="Open Sans"/>
              </a:rPr>
              <a:t>to revert to the previous working version</a:t>
            </a:r>
            <a:r>
              <a:rPr lang="en-US" sz="1400" dirty="0" smtClean="0">
                <a:solidFill>
                  <a:schemeClr val="tx1"/>
                </a:solidFill>
                <a:latin typeface="Open Sans"/>
                <a:ea typeface="Open Sans"/>
                <a:cs typeface="Open Sans"/>
                <a:sym typeface="Open Sans"/>
              </a:rPr>
              <a:t>.</a:t>
            </a:r>
          </a:p>
          <a:p>
            <a:pPr marL="800100" lvl="1" indent="-342900">
              <a:lnSpc>
                <a:spcPct val="100000"/>
              </a:lnSpc>
              <a:spcBef>
                <a:spcPts val="600"/>
              </a:spcBef>
              <a:buClr>
                <a:srgbClr val="000000"/>
              </a:buClr>
              <a:buSzPct val="150000"/>
              <a:buFont typeface="Arial" panose="020B0604020202020204" pitchFamily="34" charset="0"/>
              <a:buChar char="•"/>
            </a:pPr>
            <a:r>
              <a:rPr lang="en-US" sz="1400" dirty="0">
                <a:solidFill>
                  <a:schemeClr val="tx1"/>
                </a:solidFill>
                <a:latin typeface="Open Sans"/>
                <a:ea typeface="Open Sans"/>
                <a:cs typeface="Open Sans"/>
                <a:sym typeface="Open Sans"/>
              </a:rPr>
              <a:t>Communicated with users about the issue and provided updates on the progress of the resolution.</a:t>
            </a:r>
            <a:endParaRPr lang="en-US" sz="1400" dirty="0" smtClean="0">
              <a:solidFill>
                <a:schemeClr val="tx1"/>
              </a:solidFill>
              <a:latin typeface="Open Sans"/>
              <a:ea typeface="Open Sans"/>
              <a:cs typeface="Open Sans"/>
              <a:sym typeface="Open Sans"/>
            </a:endParaRPr>
          </a:p>
          <a:p>
            <a:pPr marL="342900" indent="-342900">
              <a:lnSpc>
                <a:spcPct val="100000"/>
              </a:lnSpc>
              <a:spcBef>
                <a:spcPts val="600"/>
              </a:spcBef>
              <a:buClr>
                <a:srgbClr val="000000"/>
              </a:buClr>
              <a:buSzPct val="150000"/>
              <a:buFont typeface="Arial" panose="020B0604020202020204" pitchFamily="34" charset="0"/>
              <a:buChar char="•"/>
            </a:pPr>
            <a:r>
              <a:rPr lang="en-US" sz="1400" b="1" dirty="0" smtClean="0">
                <a:solidFill>
                  <a:schemeClr val="tx1"/>
                </a:solidFill>
                <a:latin typeface="Open Sans"/>
                <a:ea typeface="Open Sans"/>
                <a:cs typeface="Open Sans"/>
                <a:sym typeface="Open Sans"/>
              </a:rPr>
              <a:t>Prevention:</a:t>
            </a:r>
            <a:endParaRPr lang="en-US" sz="1400" b="1" dirty="0">
              <a:solidFill>
                <a:schemeClr val="tx1"/>
              </a:solidFill>
              <a:latin typeface="Open Sans"/>
              <a:ea typeface="Open Sans"/>
              <a:cs typeface="Open Sans"/>
              <a:sym typeface="Open Sans"/>
            </a:endParaRPr>
          </a:p>
          <a:p>
            <a:pPr marL="800100" lvl="1" indent="-342900">
              <a:lnSpc>
                <a:spcPct val="100000"/>
              </a:lnSpc>
              <a:spcBef>
                <a:spcPts val="600"/>
              </a:spcBef>
              <a:buClr>
                <a:srgbClr val="000000"/>
              </a:buClr>
              <a:buSzPct val="150000"/>
              <a:buFont typeface="Arial" panose="020B0604020202020204" pitchFamily="34" charset="0"/>
              <a:buChar char="•"/>
            </a:pPr>
            <a:r>
              <a:rPr lang="en-US" sz="1400" dirty="0">
                <a:solidFill>
                  <a:schemeClr val="tx1"/>
                </a:solidFill>
                <a:latin typeface="Open Sans"/>
                <a:ea typeface="Open Sans"/>
                <a:cs typeface="Open Sans"/>
                <a:sym typeface="Open Sans"/>
              </a:rPr>
              <a:t>Implement </a:t>
            </a:r>
            <a:r>
              <a:rPr lang="en-US" sz="1400" dirty="0">
                <a:solidFill>
                  <a:schemeClr val="tx1"/>
                </a:solidFill>
                <a:latin typeface="Open Sans"/>
                <a:ea typeface="Open Sans"/>
                <a:cs typeface="Open Sans"/>
                <a:sym typeface="Open Sans"/>
              </a:rPr>
              <a:t>stricter code review </a:t>
            </a:r>
            <a:r>
              <a:rPr lang="en-US" sz="1400" dirty="0">
                <a:solidFill>
                  <a:schemeClr val="tx1"/>
                </a:solidFill>
                <a:latin typeface="Open Sans"/>
                <a:ea typeface="Open Sans"/>
                <a:cs typeface="Open Sans"/>
                <a:sym typeface="Open Sans"/>
              </a:rPr>
              <a:t>processes</a:t>
            </a:r>
          </a:p>
          <a:p>
            <a:pPr marL="800100" lvl="1" indent="-342900">
              <a:lnSpc>
                <a:spcPct val="100000"/>
              </a:lnSpc>
              <a:spcBef>
                <a:spcPts val="600"/>
              </a:spcBef>
              <a:buClr>
                <a:srgbClr val="000000"/>
              </a:buClr>
              <a:buSzPct val="150000"/>
              <a:buFont typeface="Arial" panose="020B0604020202020204" pitchFamily="34" charset="0"/>
              <a:buChar char="•"/>
            </a:pPr>
            <a:r>
              <a:rPr lang="en-US" sz="1400" dirty="0">
                <a:solidFill>
                  <a:schemeClr val="tx1"/>
                </a:solidFill>
                <a:latin typeface="Open Sans"/>
                <a:ea typeface="Open Sans"/>
                <a:cs typeface="Open Sans"/>
                <a:sym typeface="Open Sans"/>
              </a:rPr>
              <a:t>Enhance the testing strategy to include more comprehensive unit tests, integration tests, and end-to-end tests for critical functionality</a:t>
            </a:r>
          </a:p>
          <a:p>
            <a:pPr marL="0" indent="457200">
              <a:lnSpc>
                <a:spcPct val="100000"/>
              </a:lnSpc>
              <a:spcBef>
                <a:spcPts val="1200"/>
              </a:spcBef>
              <a:buClr>
                <a:schemeClr val="dk1"/>
              </a:buClr>
              <a:buSzPts val="1100"/>
              <a:buNone/>
            </a:pP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00016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Toil Reduction Plan</a:t>
            </a:r>
            <a:endParaRPr sz="3600" b="1" dirty="0"/>
          </a:p>
        </p:txBody>
      </p:sp>
      <p:graphicFrame>
        <p:nvGraphicFramePr>
          <p:cNvPr id="355" name="Google Shape;355;p78"/>
          <p:cNvGraphicFramePr/>
          <p:nvPr>
            <p:extLst>
              <p:ext uri="{D42A27DB-BD31-4B8C-83A1-F6EECF244321}">
                <p14:modId xmlns:p14="http://schemas.microsoft.com/office/powerpoint/2010/main" val="2981086063"/>
              </p:ext>
            </p:extLst>
          </p:nvPr>
        </p:nvGraphicFramePr>
        <p:xfrm>
          <a:off x="264945" y="1385146"/>
          <a:ext cx="7052175" cy="5248566"/>
        </p:xfrm>
        <a:graphic>
          <a:graphicData uri="http://schemas.openxmlformats.org/drawingml/2006/table">
            <a:tbl>
              <a:tblPr>
                <a:noFill/>
                <a:tableStyleId>{F4B0720F-29F8-495F-859A-9D02CE2029D7}</a:tableStyleId>
              </a:tblPr>
              <a:tblGrid>
                <a:gridCol w="2350725">
                  <a:extLst>
                    <a:ext uri="{9D8B030D-6E8A-4147-A177-3AD203B41FA5}">
                      <a16:colId xmlns:a16="http://schemas.microsoft.com/office/drawing/2014/main" val="20000"/>
                    </a:ext>
                  </a:extLst>
                </a:gridCol>
                <a:gridCol w="2350725">
                  <a:extLst>
                    <a:ext uri="{9D8B030D-6E8A-4147-A177-3AD203B41FA5}">
                      <a16:colId xmlns:a16="http://schemas.microsoft.com/office/drawing/2014/main" val="20001"/>
                    </a:ext>
                  </a:extLst>
                </a:gridCol>
                <a:gridCol w="2350725">
                  <a:extLst>
                    <a:ext uri="{9D8B030D-6E8A-4147-A177-3AD203B41FA5}">
                      <a16:colId xmlns:a16="http://schemas.microsoft.com/office/drawing/2014/main" val="20002"/>
                    </a:ext>
                  </a:extLst>
                </a:gridCol>
              </a:tblGrid>
              <a:tr h="710650">
                <a:tc>
                  <a:txBody>
                    <a:bodyPr/>
                    <a:lstStyle/>
                    <a:p>
                      <a:pPr marL="0" lvl="0" indent="0" algn="l" rtl="0">
                        <a:lnSpc>
                          <a:spcPct val="115000"/>
                        </a:lnSpc>
                        <a:spcBef>
                          <a:spcPts val="1200"/>
                        </a:spcBef>
                        <a:spcAft>
                          <a:spcPts val="0"/>
                        </a:spcAft>
                        <a:buClr>
                          <a:schemeClr val="dk1"/>
                        </a:buClr>
                        <a:buSzPts val="1100"/>
                        <a:buFont typeface="Arial"/>
                        <a:buNone/>
                      </a:pPr>
                      <a:r>
                        <a:rPr lang="en" sz="1600" b="1" dirty="0">
                          <a:solidFill>
                            <a:schemeClr val="dk1"/>
                          </a:solidFill>
                        </a:rPr>
                        <a:t>Toil Items</a:t>
                      </a:r>
                      <a:endParaRPr sz="1200" dirty="0">
                        <a:solidFill>
                          <a:schemeClr val="dk2"/>
                        </a:solidFill>
                        <a:latin typeface="Open Sans"/>
                        <a:ea typeface="Open Sans"/>
                        <a:cs typeface="Open Sans"/>
                        <a:sym typeface="Open Sans"/>
                      </a:endParaRPr>
                    </a:p>
                    <a:p>
                      <a:pPr marL="0" lvl="0" indent="0" algn="l" rtl="0">
                        <a:spcBef>
                          <a:spcPts val="1200"/>
                        </a:spcBef>
                        <a:spcAft>
                          <a:spcPts val="0"/>
                        </a:spcAft>
                        <a:buNone/>
                      </a:pPr>
                      <a:endParaRPr dirty="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dirty="0">
                          <a:solidFill>
                            <a:schemeClr val="dk1"/>
                          </a:solidFill>
                        </a:rPr>
                        <a:t>Why it is considered toil?</a:t>
                      </a:r>
                      <a:endParaRPr dirty="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Benefits of automating</a:t>
                      </a:r>
                      <a:endParaRPr/>
                    </a:p>
                  </a:txBody>
                  <a:tcPr marL="91425" marR="91425" marT="91425" marB="91425"/>
                </a:tc>
                <a:extLst>
                  <a:ext uri="{0D108BD9-81ED-4DB2-BD59-A6C34878D82A}">
                    <a16:rowId xmlns:a16="http://schemas.microsoft.com/office/drawing/2014/main" val="10000"/>
                  </a:ext>
                </a:extLst>
              </a:tr>
              <a:tr h="890200">
                <a:tc>
                  <a:txBody>
                    <a:bodyPr/>
                    <a:lstStyle/>
                    <a:p>
                      <a:pPr marL="0" lvl="0" indent="0" algn="l" rtl="0">
                        <a:spcBef>
                          <a:spcPts val="0"/>
                        </a:spcBef>
                        <a:spcAft>
                          <a:spcPts val="0"/>
                        </a:spcAft>
                        <a:buNone/>
                      </a:pPr>
                      <a:r>
                        <a:rPr lang="en-US" smtClean="0"/>
                        <a:t>Manual services status </a:t>
                      </a:r>
                      <a:r>
                        <a:rPr lang="en-US" dirty="0" smtClean="0"/>
                        <a:t>check</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smtClean="0">
                          <a:solidFill>
                            <a:srgbClr val="000000"/>
                          </a:solidFill>
                          <a:effectLst/>
                          <a:latin typeface="Arial"/>
                          <a:ea typeface="Arial"/>
                          <a:cs typeface="Arial"/>
                          <a:sym typeface="Arial"/>
                        </a:rPr>
                        <a:t>Manually checking the status of services can be time-consuming, error-prone, and take away valuable time from more strategic or high-value activities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Implementing automated monitoring and alerting systems, you can significantly reduce the need for manual service checks. This frees up time and resources, allowing you to focus on more valuable tasks and proactive maintenance</a:t>
                      </a:r>
                      <a:endParaRPr dirty="0"/>
                    </a:p>
                  </a:txBody>
                  <a:tcPr marL="91425" marR="91425" marT="91425" marB="91425"/>
                </a:tc>
                <a:extLst>
                  <a:ext uri="{0D108BD9-81ED-4DB2-BD59-A6C34878D82A}">
                    <a16:rowId xmlns:a16="http://schemas.microsoft.com/office/drawing/2014/main" val="10001"/>
                  </a:ext>
                </a:extLst>
              </a:tr>
              <a:tr h="890200">
                <a:tc>
                  <a:txBody>
                    <a:bodyPr/>
                    <a:lstStyle/>
                    <a:p>
                      <a:pPr marL="0" lvl="0" indent="0" algn="l" rtl="0">
                        <a:spcBef>
                          <a:spcPts val="0"/>
                        </a:spcBef>
                        <a:spcAft>
                          <a:spcPts val="0"/>
                        </a:spcAft>
                        <a:buNone/>
                      </a:pPr>
                      <a:r>
                        <a:rPr lang="en-US" dirty="0" smtClean="0"/>
                        <a:t>Manual clear logs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Manually clearing logs involves identifying and deleting old log files, which can be a repetitive and tedious task</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Firstly, it would save time by eliminating the need for manual intervention in clearing logs. Secondly, it would ensure that log files are regularly cleared, preventing excessive disk usage and potential performance issues.</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Toil Reduction </a:t>
            </a:r>
            <a:r>
              <a:rPr lang="en" sz="3600" b="1" dirty="0" smtClean="0"/>
              <a:t>Plan (cont.)</a:t>
            </a:r>
            <a:endParaRPr sz="3600" b="1" dirty="0"/>
          </a:p>
        </p:txBody>
      </p:sp>
      <p:graphicFrame>
        <p:nvGraphicFramePr>
          <p:cNvPr id="355" name="Google Shape;355;p78"/>
          <p:cNvGraphicFramePr/>
          <p:nvPr>
            <p:extLst>
              <p:ext uri="{D42A27DB-BD31-4B8C-83A1-F6EECF244321}">
                <p14:modId xmlns:p14="http://schemas.microsoft.com/office/powerpoint/2010/main" val="3909186214"/>
              </p:ext>
            </p:extLst>
          </p:nvPr>
        </p:nvGraphicFramePr>
        <p:xfrm>
          <a:off x="264945" y="1385146"/>
          <a:ext cx="7052175" cy="6315366"/>
        </p:xfrm>
        <a:graphic>
          <a:graphicData uri="http://schemas.openxmlformats.org/drawingml/2006/table">
            <a:tbl>
              <a:tblPr>
                <a:noFill/>
                <a:tableStyleId>{F4B0720F-29F8-495F-859A-9D02CE2029D7}</a:tableStyleId>
              </a:tblPr>
              <a:tblGrid>
                <a:gridCol w="2350725">
                  <a:extLst>
                    <a:ext uri="{9D8B030D-6E8A-4147-A177-3AD203B41FA5}">
                      <a16:colId xmlns:a16="http://schemas.microsoft.com/office/drawing/2014/main" val="20000"/>
                    </a:ext>
                  </a:extLst>
                </a:gridCol>
                <a:gridCol w="2350725">
                  <a:extLst>
                    <a:ext uri="{9D8B030D-6E8A-4147-A177-3AD203B41FA5}">
                      <a16:colId xmlns:a16="http://schemas.microsoft.com/office/drawing/2014/main" val="20001"/>
                    </a:ext>
                  </a:extLst>
                </a:gridCol>
                <a:gridCol w="2350725">
                  <a:extLst>
                    <a:ext uri="{9D8B030D-6E8A-4147-A177-3AD203B41FA5}">
                      <a16:colId xmlns:a16="http://schemas.microsoft.com/office/drawing/2014/main" val="20002"/>
                    </a:ext>
                  </a:extLst>
                </a:gridCol>
              </a:tblGrid>
              <a:tr h="710650">
                <a:tc>
                  <a:txBody>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Toil Items</a:t>
                      </a:r>
                      <a:endParaRPr sz="1200">
                        <a:solidFill>
                          <a:schemeClr val="dk2"/>
                        </a:solidFill>
                        <a:latin typeface="Open Sans"/>
                        <a:ea typeface="Open Sans"/>
                        <a:cs typeface="Open Sans"/>
                        <a:sym typeface="Open Sans"/>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dirty="0">
                          <a:solidFill>
                            <a:schemeClr val="dk1"/>
                          </a:solidFill>
                        </a:rPr>
                        <a:t>Why it is considered toil?</a:t>
                      </a:r>
                      <a:endParaRPr dirty="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Benefits of automating</a:t>
                      </a:r>
                      <a:endParaRPr/>
                    </a:p>
                  </a:txBody>
                  <a:tcPr marL="91425" marR="91425" marT="91425" marB="91425"/>
                </a:tc>
                <a:extLst>
                  <a:ext uri="{0D108BD9-81ED-4DB2-BD59-A6C34878D82A}">
                    <a16:rowId xmlns:a16="http://schemas.microsoft.com/office/drawing/2014/main" val="10000"/>
                  </a:ext>
                </a:extLst>
              </a:tr>
              <a:tr h="890200">
                <a:tc>
                  <a:txBody>
                    <a:bodyPr/>
                    <a:lstStyle/>
                    <a:p>
                      <a:pPr marL="0" lvl="0" indent="0" algn="l" rtl="0">
                        <a:spcBef>
                          <a:spcPts val="0"/>
                        </a:spcBef>
                        <a:spcAft>
                          <a:spcPts val="0"/>
                        </a:spcAft>
                        <a:buNone/>
                      </a:pPr>
                      <a:r>
                        <a:rPr lang="en-US" dirty="0" smtClean="0"/>
                        <a:t>Manually failover of</a:t>
                      </a:r>
                      <a:r>
                        <a:rPr lang="en-US" baseline="0" dirty="0" smtClean="0"/>
                        <a:t> DNS services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Repetitive, manual, and time-consuming tasks that could be automated</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Automated failover mechanisms can detect unresponsive DNS services, trigger failover procedures, and ensure a smooth transition to backup services without human intervention.</a:t>
                      </a:r>
                      <a:endParaRPr dirty="0"/>
                    </a:p>
                  </a:txBody>
                  <a:tcPr marL="91425" marR="91425" marT="91425" marB="91425"/>
                </a:tc>
                <a:extLst>
                  <a:ext uri="{0D108BD9-81ED-4DB2-BD59-A6C34878D82A}">
                    <a16:rowId xmlns:a16="http://schemas.microsoft.com/office/drawing/2014/main" val="10003"/>
                  </a:ext>
                </a:extLst>
              </a:tr>
              <a:tr h="925700">
                <a:tc>
                  <a:txBody>
                    <a:bodyPr/>
                    <a:lstStyle/>
                    <a:p>
                      <a:pPr marL="0" lvl="0" indent="0" algn="l" rtl="0">
                        <a:spcBef>
                          <a:spcPts val="0"/>
                        </a:spcBef>
                        <a:spcAft>
                          <a:spcPts val="0"/>
                        </a:spcAft>
                        <a:buNone/>
                      </a:pPr>
                      <a:r>
                        <a:rPr lang="en-US" dirty="0" smtClean="0"/>
                        <a:t>Manual deploy code changes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Currently, the process of deploying code changes to different environments is done manually, which is time-consuming and prone to human error. It involves multiple steps such as copying files, configuring settings, and restarting services.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Firstly, it would save time by eliminating the need for manual intervention in each deployment. Secondly, it would reduce the risk of human error, ensuring that the correct code changes are deployed consistently across different environments. Additionally, automation would enable faster and more frequent deployments, allowing for quicker feedback loops and faster time-to-market for new features and bug fixes</a:t>
                      </a:r>
                      <a:endParaRPr dirty="0"/>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00204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1" name="Google Shape;361;p79"/>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smtClean="0">
                <a:solidFill>
                  <a:schemeClr val="dk1"/>
                </a:solidFill>
                <a:latin typeface="Open Sans"/>
                <a:ea typeface="Open Sans"/>
                <a:cs typeface="Open Sans"/>
                <a:sym typeface="Open Sans"/>
              </a:rPr>
              <a:t>DNS service failover </a:t>
            </a:r>
            <a:r>
              <a:rPr lang="en" sz="1400" dirty="0">
                <a:solidFill>
                  <a:schemeClr val="dk1"/>
                </a:solidFill>
                <a:latin typeface="Open Sans"/>
                <a:ea typeface="Open Sans"/>
                <a:cs typeface="Open Sans"/>
                <a:sym typeface="Open Sans"/>
              </a:rPr>
              <a:t>automation script </a:t>
            </a:r>
            <a:r>
              <a:rPr lang="en" sz="1400" dirty="0" smtClean="0">
                <a:solidFill>
                  <a:schemeClr val="dk1"/>
                </a:solidFill>
                <a:latin typeface="Open Sans"/>
                <a:ea typeface="Open Sans"/>
                <a:cs typeface="Open Sans"/>
                <a:sym typeface="Open Sans"/>
              </a:rPr>
              <a:t>pseudocode.</a:t>
            </a: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2" name="Picture 1"/>
          <p:cNvPicPr>
            <a:picLocks noChangeAspect="1"/>
          </p:cNvPicPr>
          <p:nvPr/>
        </p:nvPicPr>
        <p:blipFill rotWithShape="1">
          <a:blip r:embed="rId3"/>
          <a:srcRect t="8319" r="3849" b="9216"/>
          <a:stretch/>
        </p:blipFill>
        <p:spPr>
          <a:xfrm>
            <a:off x="0" y="2705099"/>
            <a:ext cx="7454900" cy="467360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Automation Implementation</a:t>
            </a:r>
            <a:endParaRPr sz="3600" b="1" dirty="0"/>
          </a:p>
        </p:txBody>
      </p:sp>
      <p:sp>
        <p:nvSpPr>
          <p:cNvPr id="367" name="Google Shape;367;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smtClean="0">
                <a:solidFill>
                  <a:schemeClr val="dk1"/>
                </a:solidFill>
                <a:latin typeface="Open Sans"/>
                <a:ea typeface="Open Sans"/>
                <a:cs typeface="Open Sans"/>
                <a:sym typeface="Open Sans"/>
              </a:rPr>
              <a:t>Clear logs automation </a:t>
            </a:r>
            <a:r>
              <a:rPr lang="en" sz="1400" dirty="0">
                <a:solidFill>
                  <a:schemeClr val="dk1"/>
                </a:solidFill>
                <a:latin typeface="Open Sans"/>
                <a:ea typeface="Open Sans"/>
                <a:cs typeface="Open Sans"/>
                <a:sym typeface="Open Sans"/>
              </a:rPr>
              <a:t>script </a:t>
            </a:r>
            <a:r>
              <a:rPr lang="en" sz="1400" dirty="0" smtClean="0">
                <a:solidFill>
                  <a:schemeClr val="dk1"/>
                </a:solidFill>
                <a:latin typeface="Open Sans"/>
                <a:ea typeface="Open Sans"/>
                <a:cs typeface="Open Sans"/>
                <a:sym typeface="Open Sans"/>
              </a:rPr>
              <a:t>pseudocode</a:t>
            </a: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2" name="Picture 1"/>
          <p:cNvPicPr>
            <a:picLocks noChangeAspect="1"/>
          </p:cNvPicPr>
          <p:nvPr/>
        </p:nvPicPr>
        <p:blipFill rotWithShape="1">
          <a:blip r:embed="rId3"/>
          <a:srcRect t="8544" r="2170" b="5854"/>
          <a:stretch/>
        </p:blipFill>
        <p:spPr>
          <a:xfrm>
            <a:off x="9525" y="2679701"/>
            <a:ext cx="7585075" cy="4851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Design decision highlights</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Test Section</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All test suites are passing 100%.</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Deployment Notes</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smtClean="0">
                <a:solidFill>
                  <a:schemeClr val="dk1"/>
                </a:solidFill>
                <a:latin typeface="Arial"/>
                <a:ea typeface="Arial"/>
                <a:cs typeface="Arial"/>
                <a:sym typeface="Arial"/>
              </a:rPr>
              <a:t>The database admins asked for an additional set of scripts to be run for data corrections.</a:t>
            </a:r>
            <a:endParaRPr sz="1500" dirty="0" smtClean="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smtClean="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3</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dirty="0" smtClean="0">
                <a:solidFill>
                  <a:schemeClr val="dk1"/>
                </a:solidFill>
                <a:latin typeface="Courier New"/>
                <a:ea typeface="Courier New"/>
                <a:cs typeface="Courier New"/>
                <a:sym typeface="Courier New"/>
              </a:rPr>
              <a:t>256mb</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250m</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spcBef>
                <a:spcPts val="1400"/>
              </a:spcBef>
              <a:buClr>
                <a:schemeClr val="dk1"/>
              </a:buClr>
              <a:buSzPts val="1100"/>
              <a:buNone/>
            </a:pPr>
            <a:r>
              <a:rPr lang="en-US" sz="1700" b="1" dirty="0">
                <a:solidFill>
                  <a:schemeClr val="dk1"/>
                </a:solidFill>
                <a:latin typeface="Arial"/>
                <a:ea typeface="Arial"/>
                <a:cs typeface="Arial"/>
                <a:sym typeface="Arial"/>
              </a:rPr>
              <a:t>Stakeholders</a:t>
            </a:r>
          </a:p>
          <a:p>
            <a:pPr lvl="0" indent="-323850">
              <a:spcBef>
                <a:spcPts val="1200"/>
              </a:spcBef>
              <a:buClr>
                <a:schemeClr val="dk1"/>
              </a:buClr>
              <a:buSzPts val="1500"/>
              <a:buFont typeface="Arial"/>
              <a:buChar char="●"/>
            </a:pPr>
            <a:r>
              <a:rPr lang="en-US" sz="1500" dirty="0">
                <a:solidFill>
                  <a:schemeClr val="dk1"/>
                </a:solidFill>
                <a:latin typeface="Arial"/>
                <a:ea typeface="Arial"/>
                <a:cs typeface="Arial"/>
                <a:sym typeface="Arial"/>
              </a:rPr>
              <a:t>Developers</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John Doe</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Jane Peters</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Sam Ross</a:t>
            </a:r>
          </a:p>
          <a:p>
            <a:pPr lvl="0" indent="-323850">
              <a:buClr>
                <a:schemeClr val="dk1"/>
              </a:buClr>
              <a:buSzPts val="1500"/>
              <a:buFont typeface="Arial"/>
              <a:buChar char="●"/>
            </a:pPr>
            <a:r>
              <a:rPr lang="en-US" sz="1500" dirty="0">
                <a:solidFill>
                  <a:schemeClr val="dk1"/>
                </a:solidFill>
                <a:latin typeface="Arial"/>
                <a:ea typeface="Arial"/>
                <a:cs typeface="Arial"/>
                <a:sym typeface="Arial"/>
              </a:rPr>
              <a:t>Ops</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Jay Smith</a:t>
            </a:r>
          </a:p>
          <a:p>
            <a:pPr lvl="0" indent="-323850">
              <a:buClr>
                <a:schemeClr val="dk1"/>
              </a:buClr>
              <a:buSzPts val="1500"/>
              <a:buFont typeface="Arial"/>
              <a:buChar char="●"/>
            </a:pPr>
            <a:r>
              <a:rPr lang="en-US" sz="1500" dirty="0">
                <a:solidFill>
                  <a:schemeClr val="dk1"/>
                </a:solidFill>
                <a:latin typeface="Arial"/>
                <a:ea typeface="Arial"/>
                <a:cs typeface="Arial"/>
                <a:sym typeface="Arial"/>
              </a:rPr>
              <a:t>SRE</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John Robert</a:t>
            </a:r>
          </a:p>
          <a:p>
            <a:pPr marL="0" lvl="0" indent="0">
              <a:spcBef>
                <a:spcPts val="1400"/>
              </a:spcBef>
              <a:buClr>
                <a:schemeClr val="dk1"/>
              </a:buClr>
              <a:buSzPts val="1100"/>
              <a:buNone/>
            </a:pPr>
            <a:r>
              <a:rPr lang="en-US" sz="1700" b="1" dirty="0">
                <a:solidFill>
                  <a:schemeClr val="dk1"/>
                </a:solidFill>
                <a:latin typeface="Arial"/>
                <a:ea typeface="Arial"/>
                <a:cs typeface="Arial"/>
                <a:sym typeface="Arial"/>
              </a:rPr>
              <a:t>Code Changes</a:t>
            </a:r>
          </a:p>
          <a:p>
            <a:pPr lvl="0" indent="-323850">
              <a:spcBef>
                <a:spcPts val="1200"/>
              </a:spcBef>
              <a:buClr>
                <a:schemeClr val="dk1"/>
              </a:buClr>
              <a:buSzPts val="1500"/>
              <a:buFont typeface="Arial"/>
              <a:buChar char="●"/>
            </a:pPr>
            <a:r>
              <a:rPr lang="en-US" sz="1500" dirty="0">
                <a:solidFill>
                  <a:schemeClr val="dk1"/>
                </a:solidFill>
                <a:latin typeface="Arial"/>
                <a:ea typeface="Arial"/>
                <a:cs typeface="Arial"/>
                <a:sym typeface="Arial"/>
              </a:rPr>
              <a:t>Security fixes</a:t>
            </a:r>
          </a:p>
          <a:p>
            <a:pPr lvl="1" indent="-323850">
              <a:spcBef>
                <a:spcPts val="0"/>
              </a:spcBef>
              <a:buClr>
                <a:schemeClr val="dk1"/>
              </a:buClr>
              <a:buSzPts val="1500"/>
              <a:buFont typeface="Arial"/>
              <a:buChar char="○"/>
            </a:pPr>
            <a:r>
              <a:rPr lang="en-US" sz="1500" dirty="0" smtClean="0">
                <a:solidFill>
                  <a:schemeClr val="dk1"/>
                </a:solidFill>
                <a:latin typeface="Arial"/>
                <a:ea typeface="Arial"/>
                <a:cs typeface="Arial"/>
                <a:sym typeface="Arial"/>
              </a:rPr>
              <a:t>Fixed </a:t>
            </a:r>
            <a:r>
              <a:rPr lang="en-US" sz="1500" dirty="0">
                <a:solidFill>
                  <a:schemeClr val="dk1"/>
                </a:solidFill>
                <a:latin typeface="Arial"/>
                <a:ea typeface="Arial"/>
                <a:cs typeface="Arial"/>
                <a:sym typeface="Arial"/>
              </a:rPr>
              <a:t>a security flaw where attackers could execute a SQL injection attack (</a:t>
            </a:r>
            <a:r>
              <a:rPr lang="en-US" sz="1500" dirty="0" smtClean="0">
                <a:solidFill>
                  <a:schemeClr val="dk1"/>
                </a:solidFill>
                <a:latin typeface="Arial"/>
                <a:ea typeface="Arial"/>
                <a:cs typeface="Arial"/>
                <a:sym typeface="Arial"/>
              </a:rPr>
              <a:t>Tk-205)</a:t>
            </a:r>
            <a:endParaRPr lang="en-US" sz="1500" dirty="0">
              <a:solidFill>
                <a:schemeClr val="dk1"/>
              </a:solidFill>
              <a:latin typeface="Arial"/>
              <a:ea typeface="Arial"/>
              <a:cs typeface="Arial"/>
              <a:sym typeface="Arial"/>
            </a:endParaRPr>
          </a:p>
          <a:p>
            <a:pPr lvl="0" indent="-323850">
              <a:buClr>
                <a:schemeClr val="dk1"/>
              </a:buClr>
              <a:buSzPts val="1500"/>
              <a:buFont typeface="Arial"/>
              <a:buChar char="●"/>
            </a:pPr>
            <a:r>
              <a:rPr lang="en-US" sz="1500" dirty="0">
                <a:solidFill>
                  <a:schemeClr val="dk1"/>
                </a:solidFill>
                <a:latin typeface="Arial"/>
                <a:ea typeface="Arial"/>
                <a:cs typeface="Arial"/>
                <a:sym typeface="Arial"/>
              </a:rPr>
              <a:t>Feature Additions</a:t>
            </a:r>
          </a:p>
          <a:p>
            <a:pPr lvl="1" indent="-323850">
              <a:spcBef>
                <a:spcPts val="0"/>
              </a:spcBef>
              <a:buClr>
                <a:schemeClr val="dk1"/>
              </a:buClr>
              <a:buSzPts val="1500"/>
              <a:buFont typeface="Arial"/>
              <a:buChar char="○"/>
            </a:pPr>
            <a:r>
              <a:rPr lang="en-US" sz="1500" dirty="0" smtClean="0">
                <a:solidFill>
                  <a:schemeClr val="dk1"/>
                </a:solidFill>
                <a:latin typeface="Arial"/>
                <a:ea typeface="Arial"/>
                <a:cs typeface="Arial"/>
                <a:sym typeface="Arial"/>
              </a:rPr>
              <a:t>Rearranged </a:t>
            </a:r>
            <a:r>
              <a:rPr lang="en-US" sz="1500" dirty="0">
                <a:solidFill>
                  <a:schemeClr val="dk1"/>
                </a:solidFill>
                <a:latin typeface="Arial"/>
                <a:ea typeface="Arial"/>
                <a:cs typeface="Arial"/>
                <a:sym typeface="Arial"/>
              </a:rPr>
              <a:t>the catalog menu in the </a:t>
            </a:r>
            <a:r>
              <a:rPr lang="en-US" sz="1500" dirty="0" smtClean="0">
                <a:solidFill>
                  <a:schemeClr val="dk1"/>
                </a:solidFill>
                <a:latin typeface="Arial"/>
                <a:ea typeface="Arial"/>
                <a:cs typeface="Arial"/>
                <a:sym typeface="Arial"/>
              </a:rPr>
              <a:t>UI (Tk-202</a:t>
            </a:r>
            <a:r>
              <a:rPr lang="en-US" sz="1500" dirty="0">
                <a:solidFill>
                  <a:schemeClr val="dk1"/>
                </a:solidFill>
                <a:latin typeface="Arial"/>
                <a:ea typeface="Arial"/>
                <a:cs typeface="Arial"/>
                <a:sym typeface="Arial"/>
              </a:rPr>
              <a:t>)</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Added a new catalog for exotic plants. (Tk-203</a:t>
            </a:r>
            <a:r>
              <a:rPr lang="en-US" sz="1500" dirty="0" smtClean="0">
                <a:solidFill>
                  <a:schemeClr val="dk1"/>
                </a:solidFill>
                <a:latin typeface="Arial"/>
                <a:ea typeface="Arial"/>
                <a:cs typeface="Arial"/>
                <a:sym typeface="Arial"/>
              </a:rPr>
              <a:t>)</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A</a:t>
            </a:r>
            <a:r>
              <a:rPr lang="en-US" sz="1500" dirty="0" smtClean="0">
                <a:solidFill>
                  <a:schemeClr val="dk1"/>
                </a:solidFill>
                <a:latin typeface="Arial"/>
                <a:ea typeface="Arial"/>
                <a:cs typeface="Arial"/>
                <a:sym typeface="Arial"/>
              </a:rPr>
              <a:t>dded </a:t>
            </a:r>
            <a:r>
              <a:rPr lang="en-US" sz="1500" dirty="0">
                <a:solidFill>
                  <a:schemeClr val="dk1"/>
                </a:solidFill>
                <a:latin typeface="Arial"/>
                <a:ea typeface="Arial"/>
                <a:cs typeface="Arial"/>
                <a:sym typeface="Arial"/>
              </a:rPr>
              <a:t>an </a:t>
            </a:r>
            <a:r>
              <a:rPr lang="en-US" sz="1500" dirty="0" smtClean="0">
                <a:solidFill>
                  <a:schemeClr val="dk1"/>
                </a:solidFill>
                <a:latin typeface="Arial"/>
                <a:ea typeface="Arial"/>
                <a:cs typeface="Arial"/>
                <a:sym typeface="Arial"/>
              </a:rPr>
              <a:t>order processor component to the application (Tk-201)</a:t>
            </a:r>
          </a:p>
          <a:p>
            <a:pPr marL="0" lvl="0" indent="0">
              <a:spcBef>
                <a:spcPts val="1400"/>
              </a:spcBef>
              <a:buClr>
                <a:schemeClr val="dk1"/>
              </a:buClr>
              <a:buSzPts val="1100"/>
              <a:buNone/>
            </a:pPr>
            <a:r>
              <a:rPr lang="en-US" sz="1700" b="1" dirty="0" smtClean="0">
                <a:solidFill>
                  <a:schemeClr val="dk1"/>
                </a:solidFill>
                <a:latin typeface="Arial"/>
                <a:ea typeface="Arial"/>
                <a:cs typeface="Arial"/>
                <a:sym typeface="Arial"/>
              </a:rPr>
              <a:t>Data and System Changes</a:t>
            </a:r>
          </a:p>
          <a:p>
            <a:pPr lvl="0" indent="-323850">
              <a:spcBef>
                <a:spcPts val="1200"/>
              </a:spcBef>
              <a:buClr>
                <a:schemeClr val="dk1"/>
              </a:buClr>
              <a:buSzPts val="1500"/>
              <a:buFont typeface="Arial"/>
              <a:buChar char="●"/>
            </a:pPr>
            <a:r>
              <a:rPr lang="en-US" sz="1500" dirty="0" smtClean="0">
                <a:solidFill>
                  <a:schemeClr val="dk1"/>
                </a:solidFill>
                <a:latin typeface="Arial"/>
                <a:ea typeface="Arial"/>
                <a:cs typeface="Arial"/>
                <a:sym typeface="Arial"/>
              </a:rPr>
              <a:t> </a:t>
            </a:r>
            <a:r>
              <a:rPr lang="en-US" sz="1500" dirty="0">
                <a:solidFill>
                  <a:schemeClr val="dk1"/>
                </a:solidFill>
                <a:latin typeface="Arial"/>
                <a:ea typeface="Arial"/>
                <a:cs typeface="Arial"/>
                <a:sym typeface="Arial"/>
              </a:rPr>
              <a:t>Data model changes</a:t>
            </a:r>
          </a:p>
          <a:p>
            <a:pPr lvl="1" indent="-323850">
              <a:spcBef>
                <a:spcPts val="0"/>
              </a:spcBef>
              <a:buClr>
                <a:schemeClr val="dk1"/>
              </a:buClr>
              <a:buSzPts val="1500"/>
              <a:buFont typeface="Arial"/>
              <a:buChar char="○"/>
            </a:pPr>
            <a:r>
              <a:rPr lang="en-US" sz="1500" dirty="0">
                <a:solidFill>
                  <a:schemeClr val="dk1"/>
                </a:solidFill>
                <a:latin typeface="Arial"/>
                <a:ea typeface="Arial"/>
                <a:cs typeface="Arial"/>
                <a:sym typeface="Arial"/>
              </a:rPr>
              <a:t>Added </a:t>
            </a:r>
            <a:r>
              <a:rPr lang="en-US" sz="1500" dirty="0" smtClean="0">
                <a:solidFill>
                  <a:schemeClr val="dk1"/>
                </a:solidFill>
                <a:latin typeface="Arial"/>
                <a:ea typeface="Arial"/>
                <a:cs typeface="Arial"/>
                <a:sym typeface="Arial"/>
              </a:rPr>
              <a:t>new </a:t>
            </a:r>
            <a:r>
              <a:rPr lang="en-US" sz="1500" dirty="0">
                <a:solidFill>
                  <a:schemeClr val="dk1"/>
                </a:solidFill>
                <a:latin typeface="Arial"/>
                <a:ea typeface="Arial"/>
                <a:cs typeface="Arial"/>
                <a:sym typeface="Arial"/>
              </a:rPr>
              <a:t>tables in the database to handle the additional catalogs. (</a:t>
            </a:r>
            <a:r>
              <a:rPr lang="en-US" sz="1500" dirty="0" smtClean="0">
                <a:solidFill>
                  <a:schemeClr val="dk1"/>
                </a:solidFill>
                <a:latin typeface="Arial"/>
                <a:ea typeface="Arial"/>
                <a:cs typeface="Arial"/>
                <a:sym typeface="Arial"/>
              </a:rPr>
              <a:t>TK-203)</a:t>
            </a:r>
            <a:endParaRPr lang="en-US" sz="1500" dirty="0">
              <a:solidFill>
                <a:schemeClr val="dk1"/>
              </a:solidFill>
              <a:latin typeface="Arial"/>
              <a:ea typeface="Arial"/>
              <a:cs typeface="Arial"/>
              <a:sym typeface="Arial"/>
            </a:endParaRPr>
          </a:p>
          <a:p>
            <a:pPr lvl="1" indent="-323850">
              <a:spcBef>
                <a:spcPts val="0"/>
              </a:spcBef>
              <a:buClr>
                <a:schemeClr val="dk1"/>
              </a:buClr>
              <a:buSzPts val="1500"/>
              <a:buFont typeface="Arial"/>
              <a:buChar char="○"/>
            </a:pPr>
            <a:r>
              <a:rPr lang="en-US" sz="1500" dirty="0" smtClean="0">
                <a:solidFill>
                  <a:schemeClr val="dk1"/>
                </a:solidFill>
                <a:latin typeface="Arial"/>
                <a:ea typeface="Arial"/>
                <a:cs typeface="Arial"/>
                <a:sym typeface="Arial"/>
              </a:rPr>
              <a:t>Added a new catalog in catalog menu </a:t>
            </a:r>
            <a:r>
              <a:rPr lang="en-US" sz="1500" dirty="0">
                <a:solidFill>
                  <a:schemeClr val="dk1"/>
                </a:solidFill>
                <a:latin typeface="Arial"/>
                <a:ea typeface="Arial"/>
                <a:cs typeface="Arial"/>
                <a:sym typeface="Arial"/>
              </a:rPr>
              <a:t>(</a:t>
            </a:r>
            <a:r>
              <a:rPr lang="en-US" sz="1500" dirty="0" smtClean="0">
                <a:solidFill>
                  <a:schemeClr val="dk1"/>
                </a:solidFill>
                <a:latin typeface="Arial"/>
                <a:ea typeface="Arial"/>
                <a:cs typeface="Arial"/>
                <a:sym typeface="Arial"/>
              </a:rPr>
              <a:t>Tk-202)</a:t>
            </a:r>
            <a:endParaRPr lang="en-US" sz="1500" dirty="0">
              <a:solidFill>
                <a:schemeClr val="dk1"/>
              </a:solidFill>
              <a:latin typeface="Arial"/>
              <a:ea typeface="Arial"/>
              <a:cs typeface="Arial"/>
              <a:sym typeface="Arial"/>
            </a:endParaRPr>
          </a:p>
          <a:p>
            <a:pPr lvl="1" indent="-323850">
              <a:spcBef>
                <a:spcPts val="0"/>
              </a:spcBef>
              <a:buClr>
                <a:schemeClr val="dk1"/>
              </a:buClr>
              <a:buSzPts val="1500"/>
              <a:buFont typeface="Arial"/>
              <a:buChar char="○"/>
            </a:pPr>
            <a:r>
              <a:rPr lang="en-US" sz="1500" dirty="0" smtClean="0">
                <a:solidFill>
                  <a:schemeClr val="dk1"/>
                </a:solidFill>
                <a:latin typeface="Arial"/>
                <a:ea typeface="Arial"/>
                <a:cs typeface="Arial"/>
                <a:sym typeface="Arial"/>
              </a:rPr>
              <a:t>Decouple order processing component from UI (Tk-201)</a:t>
            </a: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As-Built Doc</a:t>
            </a:r>
            <a:br>
              <a:rPr lang="en" sz="3700" dirty="0"/>
            </a:br>
            <a:r>
              <a:rPr lang="en" sz="3700" dirty="0"/>
              <a:t>Release 	</a:t>
            </a:r>
            <a:r>
              <a:rPr lang="en" sz="3700" dirty="0" smtClean="0"/>
              <a:t>2</a:t>
            </a:r>
            <a:endParaRPr sz="3700" dirty="0"/>
          </a:p>
          <a:p>
            <a:pPr marL="0" lvl="0" indent="0" algn="l" rtl="0">
              <a:spcBef>
                <a:spcPts val="0"/>
              </a:spcBef>
              <a:spcAft>
                <a:spcPts val="0"/>
              </a:spcAft>
              <a:buNone/>
            </a:pPr>
            <a:endParaRPr sz="3600" b="1" dirty="0"/>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indent="-323850">
              <a:spcBef>
                <a:spcPts val="1200"/>
              </a:spcBef>
              <a:buClr>
                <a:schemeClr val="dk1"/>
              </a:buClr>
              <a:buSzPts val="1500"/>
              <a:buFont typeface="Arial"/>
              <a:buChar char="●"/>
            </a:pPr>
            <a:r>
              <a:rPr lang="en-US" sz="1500" dirty="0">
                <a:solidFill>
                  <a:schemeClr val="dk1"/>
                </a:solidFill>
                <a:latin typeface="Arial"/>
                <a:ea typeface="Arial"/>
                <a:cs typeface="Arial"/>
                <a:sym typeface="Arial"/>
              </a:rPr>
              <a:t>System changes</a:t>
            </a:r>
          </a:p>
          <a:p>
            <a:pPr lvl="1" indent="-323850">
              <a:lnSpc>
                <a:spcPct val="50000"/>
              </a:lnSpc>
              <a:buClr>
                <a:schemeClr val="dk1"/>
              </a:buClr>
              <a:buSzPts val="1500"/>
              <a:buFont typeface="Arial"/>
              <a:buChar char="○"/>
            </a:pPr>
            <a:r>
              <a:rPr lang="en-US" sz="1500" dirty="0" smtClean="0">
                <a:solidFill>
                  <a:schemeClr val="dk1"/>
                </a:solidFill>
                <a:latin typeface="Arial"/>
                <a:ea typeface="Arial"/>
                <a:cs typeface="Arial"/>
                <a:sym typeface="Arial"/>
              </a:rPr>
              <a:t>Increase replicas to 7</a:t>
            </a:r>
          </a:p>
          <a:p>
            <a:pPr lvl="1" indent="-323850">
              <a:lnSpc>
                <a:spcPct val="50000"/>
              </a:lnSpc>
              <a:buClr>
                <a:schemeClr val="dk1"/>
              </a:buClr>
              <a:buSzPts val="1500"/>
              <a:buFont typeface="Arial"/>
              <a:buChar char="○"/>
            </a:pPr>
            <a:r>
              <a:rPr lang="en-US" sz="1500" dirty="0" smtClean="0">
                <a:solidFill>
                  <a:schemeClr val="dk1"/>
                </a:solidFill>
                <a:latin typeface="Arial"/>
                <a:ea typeface="Arial"/>
                <a:cs typeface="Arial"/>
                <a:sym typeface="Arial"/>
              </a:rPr>
              <a:t>Main app: Increase </a:t>
            </a:r>
            <a:r>
              <a:rPr lang="en-US" sz="1500" dirty="0">
                <a:solidFill>
                  <a:schemeClr val="dk1"/>
                </a:solidFill>
                <a:latin typeface="Arial"/>
                <a:ea typeface="Arial"/>
                <a:cs typeface="Arial"/>
                <a:sym typeface="Arial"/>
              </a:rPr>
              <a:t>RAM usage by 25</a:t>
            </a:r>
            <a:r>
              <a:rPr lang="en-US" sz="1500" dirty="0" smtClean="0">
                <a:solidFill>
                  <a:schemeClr val="dk1"/>
                </a:solidFill>
                <a:latin typeface="Arial"/>
                <a:ea typeface="Arial"/>
                <a:cs typeface="Arial"/>
                <a:sym typeface="Arial"/>
              </a:rPr>
              <a:t>%</a:t>
            </a:r>
          </a:p>
          <a:p>
            <a:pPr lvl="1" indent="-323850">
              <a:lnSpc>
                <a:spcPct val="50000"/>
              </a:lnSpc>
              <a:buClr>
                <a:schemeClr val="dk1"/>
              </a:buClr>
              <a:buSzPts val="1500"/>
              <a:buFont typeface="Arial"/>
              <a:buChar char="○"/>
            </a:pPr>
            <a:r>
              <a:rPr lang="en-US" sz="1500" dirty="0" smtClean="0">
                <a:solidFill>
                  <a:schemeClr val="dk1"/>
                </a:solidFill>
                <a:latin typeface="Arial"/>
                <a:ea typeface="Arial"/>
                <a:cs typeface="Arial"/>
                <a:sym typeface="Arial"/>
              </a:rPr>
              <a:t>Add Order processor app with CPU 500m and Memory 1gb</a:t>
            </a:r>
          </a:p>
          <a:p>
            <a:pPr marL="0" lvl="0" indent="0" algn="l" rtl="0">
              <a:spcBef>
                <a:spcPts val="1400"/>
              </a:spcBef>
              <a:spcAft>
                <a:spcPts val="0"/>
              </a:spcAft>
              <a:buClr>
                <a:schemeClr val="dk1"/>
              </a:buClr>
              <a:buSzPts val="1100"/>
              <a:buFont typeface="Arial"/>
              <a:buNone/>
            </a:pPr>
            <a:r>
              <a:rPr lang="en" sz="1700" b="1" dirty="0" smtClean="0">
                <a:solidFill>
                  <a:schemeClr val="dk1"/>
                </a:solidFill>
                <a:latin typeface="Arial"/>
                <a:ea typeface="Arial"/>
                <a:cs typeface="Arial"/>
                <a:sym typeface="Arial"/>
              </a:rPr>
              <a:t>Design </a:t>
            </a:r>
            <a:r>
              <a:rPr lang="en" sz="1700" b="1" dirty="0">
                <a:solidFill>
                  <a:schemeClr val="dk1"/>
                </a:solidFill>
                <a:latin typeface="Arial"/>
                <a:ea typeface="Arial"/>
                <a:cs typeface="Arial"/>
                <a:sym typeface="Arial"/>
              </a:rPr>
              <a:t>decision highlights</a:t>
            </a:r>
            <a:endParaRPr sz="1700" b="1" dirty="0">
              <a:solidFill>
                <a:schemeClr val="dk1"/>
              </a:solidFill>
              <a:latin typeface="Arial"/>
              <a:ea typeface="Arial"/>
              <a:cs typeface="Arial"/>
              <a:sym typeface="Arial"/>
            </a:endParaRPr>
          </a:p>
          <a:p>
            <a:pPr marL="0" lvl="0" indent="0">
              <a:spcBef>
                <a:spcPts val="1200"/>
              </a:spcBef>
              <a:buClr>
                <a:schemeClr val="dk1"/>
              </a:buClr>
              <a:buSzPts val="1100"/>
              <a:buNone/>
            </a:pPr>
            <a:r>
              <a:rPr lang="en-US" sz="1500" dirty="0" smtClean="0">
                <a:solidFill>
                  <a:schemeClr val="dk1"/>
                </a:solidFill>
                <a:latin typeface="Arial"/>
                <a:ea typeface="Arial"/>
                <a:cs typeface="Arial"/>
                <a:sym typeface="Arial"/>
              </a:rPr>
              <a:t>Added </a:t>
            </a:r>
            <a:r>
              <a:rPr lang="en-US" sz="1500" dirty="0">
                <a:solidFill>
                  <a:schemeClr val="dk1"/>
                </a:solidFill>
                <a:latin typeface="Arial"/>
                <a:ea typeface="Arial"/>
                <a:cs typeface="Arial"/>
                <a:sym typeface="Arial"/>
              </a:rPr>
              <a:t>an additional component to the application, an order processor. The order processor is responsible for batch-processing orders on a schedule. The reasoning behind this was to decouple the UI from order processing, and since order processing can be CPU intensive, this decoupling prevents the app from performing poorly. The Design Doc 5247 goes into more detail about the design specifics</a:t>
            </a:r>
            <a:r>
              <a:rPr lang="en-US" sz="1500" dirty="0" smtClean="0">
                <a:solidFill>
                  <a:schemeClr val="dk1"/>
                </a:solidFill>
                <a:latin typeface="Arial"/>
                <a:ea typeface="Arial"/>
                <a:cs typeface="Arial"/>
                <a:sym typeface="Arial"/>
              </a:rPr>
              <a:t>.</a:t>
            </a:r>
          </a:p>
          <a:p>
            <a:pPr marL="0" lvl="0" indent="0">
              <a:spcBef>
                <a:spcPts val="1200"/>
              </a:spcBef>
              <a:buClr>
                <a:schemeClr val="dk1"/>
              </a:buClr>
              <a:buSzPts val="1100"/>
              <a:buNone/>
            </a:pPr>
            <a:r>
              <a:rPr lang="en" sz="1700" b="1" dirty="0" smtClean="0">
                <a:solidFill>
                  <a:schemeClr val="dk1"/>
                </a:solidFill>
                <a:latin typeface="Arial"/>
                <a:ea typeface="Arial"/>
                <a:cs typeface="Arial"/>
                <a:sym typeface="Arial"/>
              </a:rPr>
              <a:t>Test Section</a:t>
            </a:r>
            <a:endParaRPr sz="1700" b="1" dirty="0" smtClean="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US" sz="1500" dirty="0" smtClean="0">
                <a:solidFill>
                  <a:schemeClr val="dk1"/>
                </a:solidFill>
                <a:latin typeface="Arial"/>
                <a:ea typeface="Arial"/>
                <a:cs typeface="Arial"/>
                <a:sym typeface="Arial"/>
              </a:rPr>
              <a:t>Database load test is passed</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Deployment Notes</a:t>
            </a:r>
            <a:endParaRPr sz="1700" b="1" dirty="0">
              <a:solidFill>
                <a:schemeClr val="dk1"/>
              </a:solidFill>
              <a:latin typeface="Arial"/>
              <a:ea typeface="Arial"/>
              <a:cs typeface="Arial"/>
              <a:sym typeface="Arial"/>
            </a:endParaRPr>
          </a:p>
          <a:p>
            <a:pPr marL="0" lvl="0" indent="0">
              <a:spcBef>
                <a:spcPts val="1200"/>
              </a:spcBef>
              <a:buClr>
                <a:schemeClr val="dk1"/>
              </a:buClr>
              <a:buSzPts val="1100"/>
              <a:buNone/>
            </a:pPr>
            <a:r>
              <a:rPr lang="en-US" sz="1500" dirty="0">
                <a:solidFill>
                  <a:schemeClr val="dk1"/>
                </a:solidFill>
                <a:latin typeface="Arial"/>
                <a:ea typeface="Arial"/>
                <a:cs typeface="Arial"/>
                <a:sym typeface="Arial"/>
              </a:rPr>
              <a:t>The release process follows a staged rollout approach</a:t>
            </a:r>
          </a:p>
          <a:p>
            <a:pPr marL="0" lvl="0" indent="0">
              <a:spcBef>
                <a:spcPts val="1200"/>
              </a:spcBef>
              <a:buClr>
                <a:schemeClr val="dk1"/>
              </a:buClr>
              <a:buSzPts val="1100"/>
              <a:buNone/>
            </a:pPr>
            <a:r>
              <a:rPr lang="en-US" sz="1500" dirty="0">
                <a:solidFill>
                  <a:schemeClr val="dk1"/>
                </a:solidFill>
                <a:latin typeface="Arial"/>
                <a:ea typeface="Arial"/>
                <a:cs typeface="Arial"/>
                <a:sym typeface="Arial"/>
              </a:rPr>
              <a:t>A blue-green deployment strategy was adopted</a:t>
            </a:r>
          </a:p>
          <a:p>
            <a:pPr marL="0" lvl="0" indent="0">
              <a:spcBef>
                <a:spcPts val="1200"/>
              </a:spcBef>
              <a:buClr>
                <a:schemeClr val="dk1"/>
              </a:buClr>
              <a:buSzPts val="1100"/>
              <a:buNone/>
            </a:pPr>
            <a:r>
              <a:rPr lang="en-US" sz="1500" dirty="0">
                <a:solidFill>
                  <a:schemeClr val="dk1"/>
                </a:solidFill>
                <a:latin typeface="Arial"/>
                <a:ea typeface="Arial"/>
                <a:cs typeface="Arial"/>
                <a:sym typeface="Arial"/>
              </a:rPr>
              <a:t>Automated monitoring tools used to ensure proper functioning</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extLst>
      <p:ext uri="{BB962C8B-B14F-4D97-AF65-F5344CB8AC3E}">
        <p14:creationId xmlns:p14="http://schemas.microsoft.com/office/powerpoint/2010/main" val="1076130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Update the file for Release 2 to match the description in the scenario:</a:t>
            </a:r>
            <a:endParaRPr sz="14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a:t>
            </a:r>
            <a:r>
              <a:rPr lang="en" sz="1400" b="1" dirty="0">
                <a:solidFill>
                  <a:srgbClr val="FF0000"/>
                </a:solidFill>
                <a:latin typeface="Courier New"/>
                <a:ea typeface="Courier New"/>
                <a:cs typeface="Courier New"/>
                <a:sym typeface="Courier New"/>
              </a:rPr>
              <a:t>7</a:t>
            </a:r>
            <a:endParaRPr sz="1400" b="1"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smtClean="0">
                <a:solidFill>
                  <a:srgbClr val="FF0000"/>
                </a:solidFill>
                <a:latin typeface="Courier New"/>
                <a:ea typeface="Courier New"/>
                <a:cs typeface="Courier New"/>
                <a:sym typeface="Courier New"/>
              </a:rPr>
              <a:t>320mb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US" sz="1400" b="1" dirty="0" smtClean="0">
                <a:solidFill>
                  <a:srgbClr val="FF0000"/>
                </a:solidFill>
                <a:latin typeface="Courier New"/>
                <a:ea typeface="Courier New"/>
                <a:cs typeface="Courier New"/>
                <a:sym typeface="Courier New"/>
              </a:rPr>
              <a:t>250m</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order_processor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US" sz="1400" b="1" dirty="0" smtClean="0">
                <a:solidFill>
                  <a:srgbClr val="FF0000"/>
                </a:solidFill>
                <a:latin typeface="Courier New"/>
                <a:ea typeface="Courier New"/>
                <a:cs typeface="Courier New"/>
                <a:sym typeface="Courier New"/>
              </a:rPr>
              <a:t>1gb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US" sz="1400" b="1" dirty="0" smtClean="0">
                <a:solidFill>
                  <a:srgbClr val="FF0000"/>
                </a:solidFill>
                <a:latin typeface="Courier New"/>
                <a:ea typeface="Courier New"/>
                <a:cs typeface="Courier New"/>
                <a:sym typeface="Courier New"/>
              </a:rPr>
              <a:t>500m</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2280</Words>
  <Application>Microsoft Office PowerPoint</Application>
  <PresentationFormat>Custom</PresentationFormat>
  <Paragraphs>410</Paragraphs>
  <Slides>26</Slides>
  <Notes>26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Courier New</vt:lpstr>
      <vt:lpstr>Helvetica Neue</vt:lpstr>
      <vt:lpstr>Open Sans</vt:lpstr>
      <vt:lpstr>Open Sans Light</vt:lpstr>
      <vt:lpstr>Arial</vt:lpstr>
      <vt:lpstr>Simple Light</vt:lpstr>
      <vt:lpstr>Simple Light</vt:lpstr>
      <vt:lpstr>Simple Light</vt:lpstr>
      <vt:lpstr>White</vt:lpstr>
      <vt:lpstr>Project: Plan, Reduce, Repeat   </vt:lpstr>
      <vt:lpstr>PowerPoint Presentation</vt:lpstr>
      <vt:lpstr>As-Built Doc Release  1 </vt:lpstr>
      <vt:lpstr>As-Built Doc Release  1 </vt:lpstr>
      <vt:lpstr>Deployment File Release 1 </vt:lpstr>
      <vt:lpstr>As-Built Doc Release  2 </vt:lpstr>
      <vt:lpstr>As-Built Doc Release  2 </vt:lpstr>
      <vt:lpstr>Deployment File Release 2 </vt:lpstr>
      <vt:lpstr>PowerPoint Presentation</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vt:lpstr>
      <vt:lpstr>On-Call Summary Log</vt:lpstr>
      <vt:lpstr>On-Call Summary Log</vt:lpstr>
      <vt:lpstr>Post-Mortem</vt:lpstr>
      <vt:lpstr>Post-Mortem</vt:lpstr>
      <vt:lpstr>PowerPoint Presentation</vt:lpstr>
      <vt:lpstr>Toil Reduction Plan</vt:lpstr>
      <vt:lpstr>Toil Reduction Plan (cont.)</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c:title>
  <cp:lastModifiedBy>Nguyễn Tuấn Anh (CTVIS-KQT&amp;THHT-PQTHTCNTT)</cp:lastModifiedBy>
  <cp:revision>79</cp:revision>
  <dcterms:modified xsi:type="dcterms:W3CDTF">2023-08-03T08:42:24Z</dcterms:modified>
</cp:coreProperties>
</file>