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9" r:id="rId5"/>
    <p:sldId id="265" r:id="rId6"/>
    <p:sldId id="266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x-none" smtClean="0"/>
              <a:t>30.04.2023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Кейс «Дорога»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Черников Кирилл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x-none" dirty="0"/>
          </a:p>
        </p:txBody>
      </p:sp>
      <p:grpSp>
        <p:nvGrpSpPr>
          <p:cNvPr id="63" name="组合 43">
            <a:extLst>
              <a:ext uri="{FF2B5EF4-FFF2-40B4-BE49-F238E27FC236}">
                <a16:creationId xmlns:a16="http://schemas.microsoft.com/office/drawing/2014/main" id="{B29E5567-C76F-3C45-8557-7FFE041FE30F}"/>
              </a:ext>
            </a:extLst>
          </p:cNvPr>
          <p:cNvGrpSpPr/>
          <p:nvPr/>
        </p:nvGrpSpPr>
        <p:grpSpPr>
          <a:xfrm>
            <a:off x="4679824" y="2313816"/>
            <a:ext cx="3329201" cy="3327668"/>
            <a:chOff x="3347856" y="1888809"/>
            <a:chExt cx="2663825" cy="2662237"/>
          </a:xfrm>
          <a:solidFill>
            <a:schemeClr val="bg1">
              <a:lumMod val="95000"/>
            </a:schemeClr>
          </a:solidFill>
        </p:grpSpPr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1FDF239-07A1-0149-8D22-FD607EDC3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5" name="TextBox 144">
              <a:extLst>
                <a:ext uri="{FF2B5EF4-FFF2-40B4-BE49-F238E27FC236}">
                  <a16:creationId xmlns:a16="http://schemas.microsoft.com/office/drawing/2014/main" id="{5E8D21F1-AD54-5249-BC42-0D5BA840E086}"/>
                </a:ext>
              </a:extLst>
            </p:cNvPr>
            <p:cNvSpPr txBox="1"/>
            <p:nvPr/>
          </p:nvSpPr>
          <p:spPr>
            <a:xfrm>
              <a:off x="5215273" y="3837624"/>
              <a:ext cx="311934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6" name="组合 46">
            <a:extLst>
              <a:ext uri="{FF2B5EF4-FFF2-40B4-BE49-F238E27FC236}">
                <a16:creationId xmlns:a16="http://schemas.microsoft.com/office/drawing/2014/main" id="{D47FDB68-2CCD-1C46-ACE8-73DAC7CC274B}"/>
              </a:ext>
            </a:extLst>
          </p:cNvPr>
          <p:cNvGrpSpPr/>
          <p:nvPr/>
        </p:nvGrpSpPr>
        <p:grpSpPr>
          <a:xfrm>
            <a:off x="4360392" y="1982444"/>
            <a:ext cx="2747881" cy="2748252"/>
            <a:chOff x="3092268" y="1623697"/>
            <a:chExt cx="2198688" cy="2198687"/>
          </a:xfrm>
          <a:solidFill>
            <a:schemeClr val="bg1">
              <a:lumMod val="95000"/>
            </a:schemeClr>
          </a:solidFill>
        </p:grpSpPr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36CBEF0-F258-B746-9A2B-D1BEC9B8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" name="TextBox 152">
              <a:extLst>
                <a:ext uri="{FF2B5EF4-FFF2-40B4-BE49-F238E27FC236}">
                  <a16:creationId xmlns:a16="http://schemas.microsoft.com/office/drawing/2014/main" id="{77C7F141-8A3E-3A49-BB3B-C1AE4189C964}"/>
                </a:ext>
              </a:extLst>
            </p:cNvPr>
            <p:cNvSpPr txBox="1"/>
            <p:nvPr/>
          </p:nvSpPr>
          <p:spPr>
            <a:xfrm>
              <a:off x="3808197" y="1809956"/>
              <a:ext cx="32732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9" name="组合 49">
            <a:extLst>
              <a:ext uri="{FF2B5EF4-FFF2-40B4-BE49-F238E27FC236}">
                <a16:creationId xmlns:a16="http://schemas.microsoft.com/office/drawing/2014/main" id="{6295011B-D86F-7246-9606-05CFAC330370}"/>
              </a:ext>
            </a:extLst>
          </p:cNvPr>
          <p:cNvGrpSpPr/>
          <p:nvPr/>
        </p:nvGrpSpPr>
        <p:grpSpPr>
          <a:xfrm>
            <a:off x="5165907" y="2790051"/>
            <a:ext cx="1414613" cy="1414803"/>
            <a:chOff x="3736793" y="2269809"/>
            <a:chExt cx="1131888" cy="1131887"/>
          </a:xfrm>
          <a:solidFill>
            <a:schemeClr val="bg1">
              <a:lumMod val="95000"/>
            </a:schemeClr>
          </a:solidFill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0DDDB96-D0E4-784E-BA45-7297C52B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" name="TextBox 150">
              <a:extLst>
                <a:ext uri="{FF2B5EF4-FFF2-40B4-BE49-F238E27FC236}">
                  <a16:creationId xmlns:a16="http://schemas.microsoft.com/office/drawing/2014/main" id="{AD9AF58B-7D31-7449-9000-D39005200554}"/>
                </a:ext>
              </a:extLst>
            </p:cNvPr>
            <p:cNvSpPr txBox="1"/>
            <p:nvPr/>
          </p:nvSpPr>
          <p:spPr>
            <a:xfrm>
              <a:off x="4013937" y="2370026"/>
              <a:ext cx="309369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72" name="组合 52">
            <a:extLst>
              <a:ext uri="{FF2B5EF4-FFF2-40B4-BE49-F238E27FC236}">
                <a16:creationId xmlns:a16="http://schemas.microsoft.com/office/drawing/2014/main" id="{B88FB5A1-CF00-6549-8A63-F8DA0F4A3C43}"/>
              </a:ext>
            </a:extLst>
          </p:cNvPr>
          <p:cNvGrpSpPr/>
          <p:nvPr/>
        </p:nvGrpSpPr>
        <p:grpSpPr>
          <a:xfrm>
            <a:off x="5304787" y="2905139"/>
            <a:ext cx="2065376" cy="2065653"/>
            <a:chOff x="3847918" y="2361884"/>
            <a:chExt cx="1652588" cy="1652587"/>
          </a:xfrm>
          <a:solidFill>
            <a:schemeClr val="bg1">
              <a:lumMod val="95000"/>
            </a:schemeClr>
          </a:solidFill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49B92DD6-3A35-474A-8C02-2039D7ED2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4" name="TextBox 147">
              <a:extLst>
                <a:ext uri="{FF2B5EF4-FFF2-40B4-BE49-F238E27FC236}">
                  <a16:creationId xmlns:a16="http://schemas.microsoft.com/office/drawing/2014/main" id="{9F7A1CE9-25D7-9A44-B20F-9FF9C53674AC}"/>
                </a:ext>
              </a:extLst>
            </p:cNvPr>
            <p:cNvSpPr txBox="1"/>
            <p:nvPr/>
          </p:nvSpPr>
          <p:spPr>
            <a:xfrm>
              <a:off x="5056570" y="2613663"/>
              <a:ext cx="29269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76" name="Freeform 28">
            <a:extLst>
              <a:ext uri="{FF2B5EF4-FFF2-40B4-BE49-F238E27FC236}">
                <a16:creationId xmlns:a16="http://schemas.microsoft.com/office/drawing/2014/main" id="{7888690A-0DFD-E146-8127-173F51CAC4C4}"/>
              </a:ext>
            </a:extLst>
          </p:cNvPr>
          <p:cNvSpPr>
            <a:spLocks noEditPoints="1"/>
          </p:cNvSpPr>
          <p:nvPr/>
        </p:nvSpPr>
        <p:spPr bwMode="auto">
          <a:xfrm>
            <a:off x="8081179" y="4193941"/>
            <a:ext cx="319496" cy="480201"/>
          </a:xfrm>
          <a:custGeom>
            <a:avLst/>
            <a:gdLst>
              <a:gd name="T0" fmla="*/ 83 w 103"/>
              <a:gd name="T1" fmla="*/ 52 h 155"/>
              <a:gd name="T2" fmla="*/ 83 w 103"/>
              <a:gd name="T3" fmla="*/ 52 h 155"/>
              <a:gd name="T4" fmla="*/ 87 w 103"/>
              <a:gd name="T5" fmla="*/ 36 h 155"/>
              <a:gd name="T6" fmla="*/ 52 w 103"/>
              <a:gd name="T7" fmla="*/ 0 h 155"/>
              <a:gd name="T8" fmla="*/ 32 w 103"/>
              <a:gd name="T9" fmla="*/ 6 h 155"/>
              <a:gd name="T10" fmla="*/ 28 w 103"/>
              <a:gd name="T11" fmla="*/ 10 h 155"/>
              <a:gd name="T12" fmla="*/ 27 w 103"/>
              <a:gd name="T13" fmla="*/ 10 h 155"/>
              <a:gd name="T14" fmla="*/ 17 w 103"/>
              <a:gd name="T15" fmla="*/ 36 h 155"/>
              <a:gd name="T16" fmla="*/ 17 w 103"/>
              <a:gd name="T17" fmla="*/ 36 h 155"/>
              <a:gd name="T18" fmla="*/ 17 w 103"/>
              <a:gd name="T19" fmla="*/ 38 h 155"/>
              <a:gd name="T20" fmla="*/ 17 w 103"/>
              <a:gd name="T21" fmla="*/ 40 h 155"/>
              <a:gd name="T22" fmla="*/ 17 w 103"/>
              <a:gd name="T23" fmla="*/ 40 h 155"/>
              <a:gd name="T24" fmla="*/ 21 w 103"/>
              <a:gd name="T25" fmla="*/ 52 h 155"/>
              <a:gd name="T26" fmla="*/ 20 w 103"/>
              <a:gd name="T27" fmla="*/ 52 h 155"/>
              <a:gd name="T28" fmla="*/ 9 w 103"/>
              <a:gd name="T29" fmla="*/ 55 h 155"/>
              <a:gd name="T30" fmla="*/ 0 w 103"/>
              <a:gd name="T31" fmla="*/ 72 h 155"/>
              <a:gd name="T32" fmla="*/ 0 w 103"/>
              <a:gd name="T33" fmla="*/ 107 h 155"/>
              <a:gd name="T34" fmla="*/ 0 w 103"/>
              <a:gd name="T35" fmla="*/ 112 h 155"/>
              <a:gd name="T36" fmla="*/ 0 w 103"/>
              <a:gd name="T37" fmla="*/ 135 h 155"/>
              <a:gd name="T38" fmla="*/ 20 w 103"/>
              <a:gd name="T39" fmla="*/ 155 h 155"/>
              <a:gd name="T40" fmla="*/ 83 w 103"/>
              <a:gd name="T41" fmla="*/ 155 h 155"/>
              <a:gd name="T42" fmla="*/ 103 w 103"/>
              <a:gd name="T43" fmla="*/ 135 h 155"/>
              <a:gd name="T44" fmla="*/ 103 w 103"/>
              <a:gd name="T45" fmla="*/ 72 h 155"/>
              <a:gd name="T46" fmla="*/ 83 w 103"/>
              <a:gd name="T47" fmla="*/ 52 h 155"/>
              <a:gd name="T48" fmla="*/ 82 w 103"/>
              <a:gd name="T49" fmla="*/ 36 h 155"/>
              <a:gd name="T50" fmla="*/ 81 w 103"/>
              <a:gd name="T51" fmla="*/ 45 h 155"/>
              <a:gd name="T52" fmla="*/ 81 w 103"/>
              <a:gd name="T53" fmla="*/ 45 h 155"/>
              <a:gd name="T54" fmla="*/ 79 w 103"/>
              <a:gd name="T55" fmla="*/ 48 h 155"/>
              <a:gd name="T56" fmla="*/ 79 w 103"/>
              <a:gd name="T57" fmla="*/ 49 h 155"/>
              <a:gd name="T58" fmla="*/ 78 w 103"/>
              <a:gd name="T59" fmla="*/ 50 h 155"/>
              <a:gd name="T60" fmla="*/ 61 w 103"/>
              <a:gd name="T61" fmla="*/ 64 h 155"/>
              <a:gd name="T62" fmla="*/ 67 w 103"/>
              <a:gd name="T63" fmla="*/ 64 h 155"/>
              <a:gd name="T64" fmla="*/ 59 w 103"/>
              <a:gd name="T65" fmla="*/ 102 h 155"/>
              <a:gd name="T66" fmla="*/ 57 w 103"/>
              <a:gd name="T67" fmla="*/ 112 h 155"/>
              <a:gd name="T68" fmla="*/ 54 w 103"/>
              <a:gd name="T69" fmla="*/ 95 h 155"/>
              <a:gd name="T70" fmla="*/ 52 w 103"/>
              <a:gd name="T71" fmla="*/ 78 h 155"/>
              <a:gd name="T72" fmla="*/ 55 w 103"/>
              <a:gd name="T73" fmla="*/ 73 h 155"/>
              <a:gd name="T74" fmla="*/ 59 w 103"/>
              <a:gd name="T75" fmla="*/ 66 h 155"/>
              <a:gd name="T76" fmla="*/ 44 w 103"/>
              <a:gd name="T77" fmla="*/ 66 h 155"/>
              <a:gd name="T78" fmla="*/ 46 w 103"/>
              <a:gd name="T79" fmla="*/ 69 h 155"/>
              <a:gd name="T80" fmla="*/ 52 w 103"/>
              <a:gd name="T81" fmla="*/ 78 h 155"/>
              <a:gd name="T82" fmla="*/ 47 w 103"/>
              <a:gd name="T83" fmla="*/ 112 h 155"/>
              <a:gd name="T84" fmla="*/ 37 w 103"/>
              <a:gd name="T85" fmla="*/ 64 h 155"/>
              <a:gd name="T86" fmla="*/ 42 w 103"/>
              <a:gd name="T87" fmla="*/ 64 h 155"/>
              <a:gd name="T88" fmla="*/ 34 w 103"/>
              <a:gd name="T89" fmla="*/ 60 h 155"/>
              <a:gd name="T90" fmla="*/ 27 w 103"/>
              <a:gd name="T91" fmla="*/ 53 h 155"/>
              <a:gd name="T92" fmla="*/ 21 w 103"/>
              <a:gd name="T93" fmla="*/ 36 h 155"/>
              <a:gd name="T94" fmla="*/ 29 w 103"/>
              <a:gd name="T95" fmla="*/ 16 h 155"/>
              <a:gd name="T96" fmla="*/ 52 w 103"/>
              <a:gd name="T97" fmla="*/ 5 h 155"/>
              <a:gd name="T98" fmla="*/ 80 w 103"/>
              <a:gd name="T99" fmla="*/ 26 h 155"/>
              <a:gd name="T100" fmla="*/ 81 w 103"/>
              <a:gd name="T101" fmla="*/ 28 h 155"/>
              <a:gd name="T102" fmla="*/ 82 w 103"/>
              <a:gd name="T103" fmla="*/ 31 h 155"/>
              <a:gd name="T104" fmla="*/ 82 w 103"/>
              <a:gd name="T105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3" h="155">
                <a:moveTo>
                  <a:pt x="83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5" y="47"/>
                  <a:pt x="87" y="41"/>
                  <a:pt x="87" y="36"/>
                </a:cubicBezTo>
                <a:cubicBezTo>
                  <a:pt x="87" y="16"/>
                  <a:pt x="71" y="0"/>
                  <a:pt x="52" y="0"/>
                </a:cubicBezTo>
                <a:cubicBezTo>
                  <a:pt x="45" y="0"/>
                  <a:pt x="38" y="3"/>
                  <a:pt x="32" y="6"/>
                </a:cubicBezTo>
                <a:cubicBezTo>
                  <a:pt x="28" y="10"/>
                  <a:pt x="28" y="10"/>
                  <a:pt x="28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1" y="17"/>
                  <a:pt x="17" y="2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7"/>
                  <a:pt x="17" y="38"/>
                </a:cubicBezTo>
                <a:cubicBezTo>
                  <a:pt x="17" y="38"/>
                  <a:pt x="17" y="39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4"/>
                  <a:pt x="19" y="48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6" y="52"/>
                  <a:pt x="12" y="53"/>
                  <a:pt x="9" y="55"/>
                </a:cubicBezTo>
                <a:cubicBezTo>
                  <a:pt x="4" y="59"/>
                  <a:pt x="0" y="65"/>
                  <a:pt x="0" y="72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6"/>
                  <a:pt x="9" y="155"/>
                  <a:pt x="20" y="155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94" y="155"/>
                  <a:pt x="103" y="146"/>
                  <a:pt x="103" y="135"/>
                </a:cubicBezTo>
                <a:cubicBezTo>
                  <a:pt x="103" y="72"/>
                  <a:pt x="103" y="72"/>
                  <a:pt x="103" y="72"/>
                </a:cubicBezTo>
                <a:cubicBezTo>
                  <a:pt x="103" y="61"/>
                  <a:pt x="94" y="52"/>
                  <a:pt x="83" y="52"/>
                </a:cubicBezTo>
                <a:close/>
                <a:moveTo>
                  <a:pt x="82" y="36"/>
                </a:moveTo>
                <a:cubicBezTo>
                  <a:pt x="82" y="39"/>
                  <a:pt x="82" y="42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6"/>
                  <a:pt x="80" y="47"/>
                  <a:pt x="79" y="48"/>
                </a:cubicBezTo>
                <a:cubicBezTo>
                  <a:pt x="79" y="48"/>
                  <a:pt x="79" y="49"/>
                  <a:pt x="79" y="49"/>
                </a:cubicBezTo>
                <a:cubicBezTo>
                  <a:pt x="79" y="50"/>
                  <a:pt x="78" y="50"/>
                  <a:pt x="78" y="50"/>
                </a:cubicBezTo>
                <a:cubicBezTo>
                  <a:pt x="75" y="57"/>
                  <a:pt x="69" y="62"/>
                  <a:pt x="61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4" y="95"/>
                  <a:pt x="54" y="95"/>
                  <a:pt x="54" y="95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3"/>
                  <a:pt x="55" y="73"/>
                  <a:pt x="55" y="73"/>
                </a:cubicBezTo>
                <a:cubicBezTo>
                  <a:pt x="59" y="66"/>
                  <a:pt x="59" y="66"/>
                  <a:pt x="59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6" y="69"/>
                  <a:pt x="46" y="69"/>
                  <a:pt x="46" y="69"/>
                </a:cubicBezTo>
                <a:cubicBezTo>
                  <a:pt x="52" y="78"/>
                  <a:pt x="52" y="78"/>
                  <a:pt x="52" y="78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37" y="64"/>
                  <a:pt x="37" y="64"/>
                  <a:pt x="37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39" y="63"/>
                  <a:pt x="36" y="62"/>
                  <a:pt x="34" y="60"/>
                </a:cubicBezTo>
                <a:cubicBezTo>
                  <a:pt x="31" y="58"/>
                  <a:pt x="29" y="56"/>
                  <a:pt x="27" y="53"/>
                </a:cubicBezTo>
                <a:cubicBezTo>
                  <a:pt x="23" y="48"/>
                  <a:pt x="21" y="42"/>
                  <a:pt x="21" y="36"/>
                </a:cubicBezTo>
                <a:cubicBezTo>
                  <a:pt x="21" y="28"/>
                  <a:pt x="24" y="21"/>
                  <a:pt x="29" y="16"/>
                </a:cubicBezTo>
                <a:cubicBezTo>
                  <a:pt x="34" y="9"/>
                  <a:pt x="42" y="5"/>
                  <a:pt x="52" y="5"/>
                </a:cubicBezTo>
                <a:cubicBezTo>
                  <a:pt x="65" y="5"/>
                  <a:pt x="76" y="14"/>
                  <a:pt x="80" y="26"/>
                </a:cubicBezTo>
                <a:cubicBezTo>
                  <a:pt x="81" y="27"/>
                  <a:pt x="81" y="27"/>
                  <a:pt x="81" y="28"/>
                </a:cubicBezTo>
                <a:cubicBezTo>
                  <a:pt x="81" y="29"/>
                  <a:pt x="81" y="30"/>
                  <a:pt x="82" y="31"/>
                </a:cubicBezTo>
                <a:cubicBezTo>
                  <a:pt x="82" y="32"/>
                  <a:pt x="82" y="34"/>
                  <a:pt x="82" y="3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7" name="组合 57">
            <a:extLst>
              <a:ext uri="{FF2B5EF4-FFF2-40B4-BE49-F238E27FC236}">
                <a16:creationId xmlns:a16="http://schemas.microsoft.com/office/drawing/2014/main" id="{B5F4B809-DEC2-7C4A-BFD4-28E64DC16D4E}"/>
              </a:ext>
            </a:extLst>
          </p:cNvPr>
          <p:cNvGrpSpPr/>
          <p:nvPr/>
        </p:nvGrpSpPr>
        <p:grpSpPr>
          <a:xfrm rot="2700000">
            <a:off x="8409300" y="4160050"/>
            <a:ext cx="2645085" cy="876446"/>
            <a:chOff x="6403403" y="1682338"/>
            <a:chExt cx="2116150" cy="701279"/>
          </a:xfrm>
        </p:grpSpPr>
        <p:sp>
          <p:nvSpPr>
            <p:cNvPr id="78" name="TextBox 110">
              <a:extLst>
                <a:ext uri="{FF2B5EF4-FFF2-40B4-BE49-F238E27FC236}">
                  <a16:creationId xmlns:a16="http://schemas.microsoft.com/office/drawing/2014/main" id="{A8A11F64-DF85-904E-AC63-52FFCA3E81CC}"/>
                </a:ext>
              </a:extLst>
            </p:cNvPr>
            <p:cNvSpPr txBox="1"/>
            <p:nvPr/>
          </p:nvSpPr>
          <p:spPr>
            <a:xfrm>
              <a:off x="6447908" y="2149666"/>
              <a:ext cx="2071645" cy="233951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Кол-во -2 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矩形 59">
              <a:extLst>
                <a:ext uri="{FF2B5EF4-FFF2-40B4-BE49-F238E27FC236}">
                  <a16:creationId xmlns:a16="http://schemas.microsoft.com/office/drawing/2014/main" id="{DC8E70B1-FBEC-6247-ACDF-ACBFF6F9F3D0}"/>
                </a:ext>
              </a:extLst>
            </p:cNvPr>
            <p:cNvSpPr/>
            <p:nvPr/>
          </p:nvSpPr>
          <p:spPr>
            <a:xfrm>
              <a:off x="6403403" y="1682338"/>
              <a:ext cx="1604334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 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87">
              <a:extLst>
                <a:ext uri="{FF2B5EF4-FFF2-40B4-BE49-F238E27FC236}">
                  <a16:creationId xmlns:a16="http://schemas.microsoft.com/office/drawing/2014/main" id="{E2BE165C-3B2B-9F44-A263-B49F54E23018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任意多边形 88">
            <a:extLst>
              <a:ext uri="{FF2B5EF4-FFF2-40B4-BE49-F238E27FC236}">
                <a16:creationId xmlns:a16="http://schemas.microsoft.com/office/drawing/2014/main" id="{752FACCB-9D23-1843-8E23-78124F0E4C1C}"/>
              </a:ext>
            </a:extLst>
          </p:cNvPr>
          <p:cNvSpPr/>
          <p:nvPr/>
        </p:nvSpPr>
        <p:spPr>
          <a:xfrm>
            <a:off x="7366602" y="3184696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2" name="组合 89">
            <a:extLst>
              <a:ext uri="{FF2B5EF4-FFF2-40B4-BE49-F238E27FC236}">
                <a16:creationId xmlns:a16="http://schemas.microsoft.com/office/drawing/2014/main" id="{06AC378D-3E30-B14B-BB76-60F80E355D12}"/>
              </a:ext>
            </a:extLst>
          </p:cNvPr>
          <p:cNvGrpSpPr/>
          <p:nvPr/>
        </p:nvGrpSpPr>
        <p:grpSpPr>
          <a:xfrm>
            <a:off x="3957635" y="2980547"/>
            <a:ext cx="400773" cy="343285"/>
            <a:chOff x="2541588" y="2027238"/>
            <a:chExt cx="320675" cy="274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5D276F7-D552-3D48-8A1B-0E32F8F94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588" y="2027238"/>
              <a:ext cx="320675" cy="274638"/>
            </a:xfrm>
            <a:custGeom>
              <a:avLst/>
              <a:gdLst>
                <a:gd name="T0" fmla="*/ 14 w 202"/>
                <a:gd name="T1" fmla="*/ 157 h 173"/>
                <a:gd name="T2" fmla="*/ 14 w 202"/>
                <a:gd name="T3" fmla="*/ 0 h 173"/>
                <a:gd name="T4" fmla="*/ 0 w 202"/>
                <a:gd name="T5" fmla="*/ 0 h 173"/>
                <a:gd name="T6" fmla="*/ 0 w 202"/>
                <a:gd name="T7" fmla="*/ 173 h 173"/>
                <a:gd name="T8" fmla="*/ 202 w 202"/>
                <a:gd name="T9" fmla="*/ 173 h 173"/>
                <a:gd name="T10" fmla="*/ 202 w 202"/>
                <a:gd name="T11" fmla="*/ 157 h 173"/>
                <a:gd name="T12" fmla="*/ 14 w 202"/>
                <a:gd name="T13" fmla="*/ 15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73">
                  <a:moveTo>
                    <a:pt x="14" y="157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202" y="173"/>
                  </a:lnTo>
                  <a:lnTo>
                    <a:pt x="202" y="157"/>
                  </a:lnTo>
                  <a:lnTo>
                    <a:pt x="14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07A2842-CF00-BF4F-AE6C-935D9C9A2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2106613"/>
              <a:ext cx="242887" cy="153988"/>
            </a:xfrm>
            <a:custGeom>
              <a:avLst/>
              <a:gdLst>
                <a:gd name="T0" fmla="*/ 45 w 153"/>
                <a:gd name="T1" fmla="*/ 49 h 97"/>
                <a:gd name="T2" fmla="*/ 71 w 153"/>
                <a:gd name="T3" fmla="*/ 68 h 97"/>
                <a:gd name="T4" fmla="*/ 127 w 153"/>
                <a:gd name="T5" fmla="*/ 28 h 97"/>
                <a:gd name="T6" fmla="*/ 135 w 153"/>
                <a:gd name="T7" fmla="*/ 38 h 97"/>
                <a:gd name="T8" fmla="*/ 153 w 153"/>
                <a:gd name="T9" fmla="*/ 0 h 97"/>
                <a:gd name="T10" fmla="*/ 111 w 153"/>
                <a:gd name="T11" fmla="*/ 4 h 97"/>
                <a:gd name="T12" fmla="*/ 120 w 153"/>
                <a:gd name="T13" fmla="*/ 16 h 97"/>
                <a:gd name="T14" fmla="*/ 71 w 153"/>
                <a:gd name="T15" fmla="*/ 50 h 97"/>
                <a:gd name="T16" fmla="*/ 43 w 153"/>
                <a:gd name="T17" fmla="*/ 28 h 97"/>
                <a:gd name="T18" fmla="*/ 0 w 153"/>
                <a:gd name="T19" fmla="*/ 88 h 97"/>
                <a:gd name="T20" fmla="*/ 12 w 153"/>
                <a:gd name="T21" fmla="*/ 97 h 97"/>
                <a:gd name="T22" fmla="*/ 45 w 153"/>
                <a:gd name="T23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7">
                  <a:moveTo>
                    <a:pt x="45" y="49"/>
                  </a:moveTo>
                  <a:lnTo>
                    <a:pt x="71" y="68"/>
                  </a:lnTo>
                  <a:lnTo>
                    <a:pt x="127" y="28"/>
                  </a:lnTo>
                  <a:lnTo>
                    <a:pt x="135" y="38"/>
                  </a:lnTo>
                  <a:lnTo>
                    <a:pt x="153" y="0"/>
                  </a:lnTo>
                  <a:lnTo>
                    <a:pt x="111" y="4"/>
                  </a:lnTo>
                  <a:lnTo>
                    <a:pt x="120" y="16"/>
                  </a:lnTo>
                  <a:lnTo>
                    <a:pt x="71" y="50"/>
                  </a:lnTo>
                  <a:lnTo>
                    <a:pt x="43" y="28"/>
                  </a:lnTo>
                  <a:lnTo>
                    <a:pt x="0" y="88"/>
                  </a:lnTo>
                  <a:lnTo>
                    <a:pt x="12" y="97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85" name="组合 92">
            <a:extLst>
              <a:ext uri="{FF2B5EF4-FFF2-40B4-BE49-F238E27FC236}">
                <a16:creationId xmlns:a16="http://schemas.microsoft.com/office/drawing/2014/main" id="{D7F05762-BABC-8147-95DF-5E473A3E8467}"/>
              </a:ext>
            </a:extLst>
          </p:cNvPr>
          <p:cNvGrpSpPr/>
          <p:nvPr/>
        </p:nvGrpSpPr>
        <p:grpSpPr>
          <a:xfrm rot="2700000">
            <a:off x="1657769" y="1733449"/>
            <a:ext cx="2589459" cy="914479"/>
            <a:chOff x="6432912" y="1656192"/>
            <a:chExt cx="2071645" cy="731712"/>
          </a:xfrm>
        </p:grpSpPr>
        <p:sp>
          <p:nvSpPr>
            <p:cNvPr id="86" name="TextBox 126">
              <a:extLst>
                <a:ext uri="{FF2B5EF4-FFF2-40B4-BE49-F238E27FC236}">
                  <a16:creationId xmlns:a16="http://schemas.microsoft.com/office/drawing/2014/main" id="{1320BDF5-FDCB-C94F-B0FA-00D839A4AFEF}"/>
                </a:ext>
              </a:extLst>
            </p:cNvPr>
            <p:cNvSpPr txBox="1"/>
            <p:nvPr/>
          </p:nvSpPr>
          <p:spPr>
            <a:xfrm>
              <a:off x="6432912" y="2153952"/>
              <a:ext cx="2071645" cy="233952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Количество - </a:t>
              </a:r>
              <a:r>
                <a:rPr lang="ru-RU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矩形 94">
              <a:extLst>
                <a:ext uri="{FF2B5EF4-FFF2-40B4-BE49-F238E27FC236}">
                  <a16:creationId xmlns:a16="http://schemas.microsoft.com/office/drawing/2014/main" id="{0ABD8C5D-8695-2845-A8B5-C68EFC48A349}"/>
                </a:ext>
              </a:extLst>
            </p:cNvPr>
            <p:cNvSpPr/>
            <p:nvPr/>
          </p:nvSpPr>
          <p:spPr>
            <a:xfrm>
              <a:off x="6508591" y="1656192"/>
              <a:ext cx="1859259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 and Subset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95">
              <a:extLst>
                <a:ext uri="{FF2B5EF4-FFF2-40B4-BE49-F238E27FC236}">
                  <a16:creationId xmlns:a16="http://schemas.microsoft.com/office/drawing/2014/main" id="{8C24A585-AF00-254C-9690-E877D382C66C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 96">
            <a:extLst>
              <a:ext uri="{FF2B5EF4-FFF2-40B4-BE49-F238E27FC236}">
                <a16:creationId xmlns:a16="http://schemas.microsoft.com/office/drawing/2014/main" id="{4EE07FA7-0A07-7C47-B64B-9403CE24299B}"/>
              </a:ext>
            </a:extLst>
          </p:cNvPr>
          <p:cNvSpPr/>
          <p:nvPr/>
        </p:nvSpPr>
        <p:spPr>
          <a:xfrm>
            <a:off x="4124124" y="2510268"/>
            <a:ext cx="1142800" cy="1142956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0" name="组合 97">
            <a:extLst>
              <a:ext uri="{FF2B5EF4-FFF2-40B4-BE49-F238E27FC236}">
                <a16:creationId xmlns:a16="http://schemas.microsoft.com/office/drawing/2014/main" id="{43AA84F0-3DEC-7A4E-8DDC-22AA491DFAD0}"/>
              </a:ext>
            </a:extLst>
          </p:cNvPr>
          <p:cNvGrpSpPr/>
          <p:nvPr/>
        </p:nvGrpSpPr>
        <p:grpSpPr>
          <a:xfrm>
            <a:off x="3868354" y="4972782"/>
            <a:ext cx="476167" cy="559572"/>
            <a:chOff x="2635250" y="3875088"/>
            <a:chExt cx="381000" cy="4476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C2FCFC5-E701-4E40-A40F-9484AAD3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0" y="3967163"/>
              <a:ext cx="146050" cy="168275"/>
            </a:xfrm>
            <a:custGeom>
              <a:avLst/>
              <a:gdLst>
                <a:gd name="T0" fmla="*/ 45 w 53"/>
                <a:gd name="T1" fmla="*/ 0 h 61"/>
                <a:gd name="T2" fmla="*/ 34 w 53"/>
                <a:gd name="T3" fmla="*/ 0 h 61"/>
                <a:gd name="T4" fmla="*/ 26 w 53"/>
                <a:gd name="T5" fmla="*/ 33 h 61"/>
                <a:gd name="T6" fmla="*/ 23 w 53"/>
                <a:gd name="T7" fmla="*/ 7 h 61"/>
                <a:gd name="T8" fmla="*/ 19 w 53"/>
                <a:gd name="T9" fmla="*/ 33 h 61"/>
                <a:gd name="T10" fmla="*/ 11 w 53"/>
                <a:gd name="T11" fmla="*/ 0 h 61"/>
                <a:gd name="T12" fmla="*/ 1 w 53"/>
                <a:gd name="T13" fmla="*/ 0 h 61"/>
                <a:gd name="T14" fmla="*/ 3 w 53"/>
                <a:gd name="T15" fmla="*/ 6 h 61"/>
                <a:gd name="T16" fmla="*/ 3 w 53"/>
                <a:gd name="T17" fmla="*/ 21 h 61"/>
                <a:gd name="T18" fmla="*/ 0 w 53"/>
                <a:gd name="T19" fmla="*/ 27 h 61"/>
                <a:gd name="T20" fmla="*/ 7 w 53"/>
                <a:gd name="T21" fmla="*/ 27 h 61"/>
                <a:gd name="T22" fmla="*/ 19 w 53"/>
                <a:gd name="T23" fmla="*/ 38 h 61"/>
                <a:gd name="T24" fmla="*/ 19 w 53"/>
                <a:gd name="T25" fmla="*/ 61 h 61"/>
                <a:gd name="T26" fmla="*/ 45 w 53"/>
                <a:gd name="T27" fmla="*/ 61 h 61"/>
                <a:gd name="T28" fmla="*/ 53 w 53"/>
                <a:gd name="T29" fmla="*/ 54 h 61"/>
                <a:gd name="T30" fmla="*/ 53 w 53"/>
                <a:gd name="T31" fmla="*/ 7 h 61"/>
                <a:gd name="T32" fmla="*/ 45 w 53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1">
                  <a:moveTo>
                    <a:pt x="4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4"/>
                    <a:pt x="2" y="26"/>
                    <a:pt x="0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27"/>
                    <a:pt x="19" y="32"/>
                    <a:pt x="19" y="38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9" y="61"/>
                    <a:pt x="53" y="58"/>
                    <a:pt x="53" y="5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9F22E57-A71F-8C46-9243-854A5A177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875088"/>
              <a:ext cx="87312" cy="106363"/>
            </a:xfrm>
            <a:custGeom>
              <a:avLst/>
              <a:gdLst>
                <a:gd name="T0" fmla="*/ 8 w 32"/>
                <a:gd name="T1" fmla="*/ 32 h 39"/>
                <a:gd name="T2" fmla="*/ 13 w 32"/>
                <a:gd name="T3" fmla="*/ 32 h 39"/>
                <a:gd name="T4" fmla="*/ 16 w 32"/>
                <a:gd name="T5" fmla="*/ 39 h 39"/>
                <a:gd name="T6" fmla="*/ 18 w 32"/>
                <a:gd name="T7" fmla="*/ 32 h 39"/>
                <a:gd name="T8" fmla="*/ 24 w 32"/>
                <a:gd name="T9" fmla="*/ 32 h 39"/>
                <a:gd name="T10" fmla="*/ 24 w 32"/>
                <a:gd name="T11" fmla="*/ 32 h 39"/>
                <a:gd name="T12" fmla="*/ 32 w 32"/>
                <a:gd name="T13" fmla="*/ 24 h 39"/>
                <a:gd name="T14" fmla="*/ 32 w 32"/>
                <a:gd name="T15" fmla="*/ 8 h 39"/>
                <a:gd name="T16" fmla="*/ 24 w 32"/>
                <a:gd name="T17" fmla="*/ 0 h 39"/>
                <a:gd name="T18" fmla="*/ 8 w 32"/>
                <a:gd name="T19" fmla="*/ 0 h 39"/>
                <a:gd name="T20" fmla="*/ 0 w 32"/>
                <a:gd name="T21" fmla="*/ 8 h 39"/>
                <a:gd name="T22" fmla="*/ 0 w 32"/>
                <a:gd name="T23" fmla="*/ 24 h 39"/>
                <a:gd name="T24" fmla="*/ 8 w 32"/>
                <a:gd name="T25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9">
                  <a:moveTo>
                    <a:pt x="8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8" y="32"/>
                    <a:pt x="32" y="28"/>
                    <a:pt x="32" y="2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28" y="0"/>
                    <a:pt x="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BF54AB5-F235-E04B-805A-280E9D35A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225" y="4071938"/>
              <a:ext cx="30162" cy="130175"/>
            </a:xfrm>
            <a:custGeom>
              <a:avLst/>
              <a:gdLst>
                <a:gd name="T0" fmla="*/ 9 w 19"/>
                <a:gd name="T1" fmla="*/ 0 h 82"/>
                <a:gd name="T2" fmla="*/ 0 w 19"/>
                <a:gd name="T3" fmla="*/ 68 h 82"/>
                <a:gd name="T4" fmla="*/ 9 w 19"/>
                <a:gd name="T5" fmla="*/ 82 h 82"/>
                <a:gd name="T6" fmla="*/ 19 w 19"/>
                <a:gd name="T7" fmla="*/ 68 h 82"/>
                <a:gd name="T8" fmla="*/ 9 w 1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2">
                  <a:moveTo>
                    <a:pt x="9" y="0"/>
                  </a:moveTo>
                  <a:lnTo>
                    <a:pt x="0" y="68"/>
                  </a:lnTo>
                  <a:lnTo>
                    <a:pt x="9" y="82"/>
                  </a:lnTo>
                  <a:lnTo>
                    <a:pt x="19" y="6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29316E1-92E7-844D-8EBC-E0F9E02F6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962400"/>
              <a:ext cx="161925" cy="263525"/>
            </a:xfrm>
            <a:custGeom>
              <a:avLst/>
              <a:gdLst>
                <a:gd name="T0" fmla="*/ 49 w 59"/>
                <a:gd name="T1" fmla="*/ 31 h 96"/>
                <a:gd name="T2" fmla="*/ 38 w 59"/>
                <a:gd name="T3" fmla="*/ 31 h 96"/>
                <a:gd name="T4" fmla="*/ 40 w 59"/>
                <a:gd name="T5" fmla="*/ 30 h 96"/>
                <a:gd name="T6" fmla="*/ 43 w 59"/>
                <a:gd name="T7" fmla="*/ 23 h 96"/>
                <a:gd name="T8" fmla="*/ 43 w 59"/>
                <a:gd name="T9" fmla="*/ 8 h 96"/>
                <a:gd name="T10" fmla="*/ 35 w 59"/>
                <a:gd name="T11" fmla="*/ 0 h 96"/>
                <a:gd name="T12" fmla="*/ 19 w 59"/>
                <a:gd name="T13" fmla="*/ 0 h 96"/>
                <a:gd name="T14" fmla="*/ 11 w 59"/>
                <a:gd name="T15" fmla="*/ 8 h 96"/>
                <a:gd name="T16" fmla="*/ 11 w 59"/>
                <a:gd name="T17" fmla="*/ 23 h 96"/>
                <a:gd name="T18" fmla="*/ 15 w 59"/>
                <a:gd name="T19" fmla="*/ 30 h 96"/>
                <a:gd name="T20" fmla="*/ 17 w 59"/>
                <a:gd name="T21" fmla="*/ 31 h 96"/>
                <a:gd name="T22" fmla="*/ 5 w 59"/>
                <a:gd name="T23" fmla="*/ 31 h 96"/>
                <a:gd name="T24" fmla="*/ 0 w 59"/>
                <a:gd name="T25" fmla="*/ 32 h 96"/>
                <a:gd name="T26" fmla="*/ 2 w 59"/>
                <a:gd name="T27" fmla="*/ 33 h 96"/>
                <a:gd name="T28" fmla="*/ 5 w 59"/>
                <a:gd name="T29" fmla="*/ 33 h 96"/>
                <a:gd name="T30" fmla="*/ 25 w 59"/>
                <a:gd name="T31" fmla="*/ 33 h 96"/>
                <a:gd name="T32" fmla="*/ 27 w 59"/>
                <a:gd name="T33" fmla="*/ 38 h 96"/>
                <a:gd name="T34" fmla="*/ 29 w 59"/>
                <a:gd name="T35" fmla="*/ 33 h 96"/>
                <a:gd name="T36" fmla="*/ 49 w 59"/>
                <a:gd name="T37" fmla="*/ 33 h 96"/>
                <a:gd name="T38" fmla="*/ 57 w 59"/>
                <a:gd name="T39" fmla="*/ 40 h 96"/>
                <a:gd name="T40" fmla="*/ 57 w 59"/>
                <a:gd name="T41" fmla="*/ 87 h 96"/>
                <a:gd name="T42" fmla="*/ 49 w 59"/>
                <a:gd name="T43" fmla="*/ 94 h 96"/>
                <a:gd name="T44" fmla="*/ 22 w 59"/>
                <a:gd name="T45" fmla="*/ 94 h 96"/>
                <a:gd name="T46" fmla="*/ 22 w 59"/>
                <a:gd name="T47" fmla="*/ 96 h 96"/>
                <a:gd name="T48" fmla="*/ 49 w 59"/>
                <a:gd name="T49" fmla="*/ 96 h 96"/>
                <a:gd name="T50" fmla="*/ 59 w 59"/>
                <a:gd name="T51" fmla="*/ 87 h 96"/>
                <a:gd name="T52" fmla="*/ 59 w 59"/>
                <a:gd name="T53" fmla="*/ 40 h 96"/>
                <a:gd name="T54" fmla="*/ 49 w 59"/>
                <a:gd name="T55" fmla="*/ 3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96">
                  <a:moveTo>
                    <a:pt x="49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6"/>
                    <a:pt x="43" y="2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3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3" y="28"/>
                    <a:pt x="15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1"/>
                    <a:pt x="2" y="32"/>
                    <a:pt x="0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3" y="33"/>
                    <a:pt x="4" y="33"/>
                    <a:pt x="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4" y="33"/>
                    <a:pt x="57" y="36"/>
                    <a:pt x="57" y="40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91"/>
                    <a:pt x="54" y="94"/>
                    <a:pt x="49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5" y="96"/>
                    <a:pt x="59" y="92"/>
                    <a:pt x="59" y="8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5" y="31"/>
                    <a:pt x="4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B2A94A09-84AE-7744-A451-D41996302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5250" y="4052888"/>
              <a:ext cx="174625" cy="269875"/>
            </a:xfrm>
            <a:custGeom>
              <a:avLst/>
              <a:gdLst>
                <a:gd name="T0" fmla="*/ 54 w 64"/>
                <a:gd name="T1" fmla="*/ 33 h 98"/>
                <a:gd name="T2" fmla="*/ 46 w 64"/>
                <a:gd name="T3" fmla="*/ 33 h 98"/>
                <a:gd name="T4" fmla="*/ 47 w 64"/>
                <a:gd name="T5" fmla="*/ 32 h 98"/>
                <a:gd name="T6" fmla="*/ 49 w 64"/>
                <a:gd name="T7" fmla="*/ 25 h 98"/>
                <a:gd name="T8" fmla="*/ 49 w 64"/>
                <a:gd name="T9" fmla="*/ 10 h 98"/>
                <a:gd name="T10" fmla="*/ 40 w 64"/>
                <a:gd name="T11" fmla="*/ 0 h 98"/>
                <a:gd name="T12" fmla="*/ 24 w 64"/>
                <a:gd name="T13" fmla="*/ 0 h 98"/>
                <a:gd name="T14" fmla="*/ 14 w 64"/>
                <a:gd name="T15" fmla="*/ 10 h 98"/>
                <a:gd name="T16" fmla="*/ 14 w 64"/>
                <a:gd name="T17" fmla="*/ 25 h 98"/>
                <a:gd name="T18" fmla="*/ 17 w 64"/>
                <a:gd name="T19" fmla="*/ 32 h 98"/>
                <a:gd name="T20" fmla="*/ 18 w 64"/>
                <a:gd name="T21" fmla="*/ 33 h 98"/>
                <a:gd name="T22" fmla="*/ 9 w 64"/>
                <a:gd name="T23" fmla="*/ 33 h 98"/>
                <a:gd name="T24" fmla="*/ 0 w 64"/>
                <a:gd name="T25" fmla="*/ 42 h 98"/>
                <a:gd name="T26" fmla="*/ 0 w 64"/>
                <a:gd name="T27" fmla="*/ 90 h 98"/>
                <a:gd name="T28" fmla="*/ 9 w 64"/>
                <a:gd name="T29" fmla="*/ 98 h 98"/>
                <a:gd name="T30" fmla="*/ 54 w 64"/>
                <a:gd name="T31" fmla="*/ 98 h 98"/>
                <a:gd name="T32" fmla="*/ 64 w 64"/>
                <a:gd name="T33" fmla="*/ 90 h 98"/>
                <a:gd name="T34" fmla="*/ 64 w 64"/>
                <a:gd name="T35" fmla="*/ 42 h 98"/>
                <a:gd name="T36" fmla="*/ 54 w 64"/>
                <a:gd name="T37" fmla="*/ 33 h 98"/>
                <a:gd name="T38" fmla="*/ 16 w 64"/>
                <a:gd name="T39" fmla="*/ 25 h 98"/>
                <a:gd name="T40" fmla="*/ 16 w 64"/>
                <a:gd name="T41" fmla="*/ 10 h 98"/>
                <a:gd name="T42" fmla="*/ 24 w 64"/>
                <a:gd name="T43" fmla="*/ 2 h 98"/>
                <a:gd name="T44" fmla="*/ 40 w 64"/>
                <a:gd name="T45" fmla="*/ 2 h 98"/>
                <a:gd name="T46" fmla="*/ 48 w 64"/>
                <a:gd name="T47" fmla="*/ 10 h 98"/>
                <a:gd name="T48" fmla="*/ 48 w 64"/>
                <a:gd name="T49" fmla="*/ 25 h 98"/>
                <a:gd name="T50" fmla="*/ 40 w 64"/>
                <a:gd name="T51" fmla="*/ 33 h 98"/>
                <a:gd name="T52" fmla="*/ 24 w 64"/>
                <a:gd name="T53" fmla="*/ 33 h 98"/>
                <a:gd name="T54" fmla="*/ 16 w 64"/>
                <a:gd name="T55" fmla="*/ 25 h 98"/>
                <a:gd name="T56" fmla="*/ 62 w 64"/>
                <a:gd name="T57" fmla="*/ 90 h 98"/>
                <a:gd name="T58" fmla="*/ 54 w 64"/>
                <a:gd name="T59" fmla="*/ 96 h 98"/>
                <a:gd name="T60" fmla="*/ 9 w 64"/>
                <a:gd name="T61" fmla="*/ 96 h 98"/>
                <a:gd name="T62" fmla="*/ 1 w 64"/>
                <a:gd name="T63" fmla="*/ 90 h 98"/>
                <a:gd name="T64" fmla="*/ 1 w 64"/>
                <a:gd name="T65" fmla="*/ 42 h 98"/>
                <a:gd name="T66" fmla="*/ 9 w 64"/>
                <a:gd name="T67" fmla="*/ 35 h 98"/>
                <a:gd name="T68" fmla="*/ 30 w 64"/>
                <a:gd name="T69" fmla="*/ 35 h 98"/>
                <a:gd name="T70" fmla="*/ 32 w 64"/>
                <a:gd name="T71" fmla="*/ 40 h 98"/>
                <a:gd name="T72" fmla="*/ 34 w 64"/>
                <a:gd name="T73" fmla="*/ 35 h 98"/>
                <a:gd name="T74" fmla="*/ 54 w 64"/>
                <a:gd name="T75" fmla="*/ 35 h 98"/>
                <a:gd name="T76" fmla="*/ 62 w 64"/>
                <a:gd name="T77" fmla="*/ 42 h 98"/>
                <a:gd name="T78" fmla="*/ 62 w 64"/>
                <a:gd name="T79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98">
                  <a:moveTo>
                    <a:pt x="54" y="3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30"/>
                    <a:pt x="49" y="28"/>
                    <a:pt x="49" y="2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45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8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37"/>
                    <a:pt x="0" y="4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4"/>
                    <a:pt x="4" y="98"/>
                    <a:pt x="9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0" y="98"/>
                    <a:pt x="64" y="94"/>
                    <a:pt x="64" y="9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37"/>
                    <a:pt x="60" y="33"/>
                    <a:pt x="54" y="33"/>
                  </a:cubicBezTo>
                  <a:close/>
                  <a:moveTo>
                    <a:pt x="16" y="25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5"/>
                    <a:pt x="20" y="2"/>
                    <a:pt x="24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2"/>
                    <a:pt x="48" y="5"/>
                    <a:pt x="48" y="1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0"/>
                    <a:pt x="44" y="33"/>
                    <a:pt x="4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0" y="33"/>
                    <a:pt x="16" y="30"/>
                    <a:pt x="16" y="25"/>
                  </a:cubicBezTo>
                  <a:close/>
                  <a:moveTo>
                    <a:pt x="62" y="90"/>
                  </a:moveTo>
                  <a:cubicBezTo>
                    <a:pt x="62" y="93"/>
                    <a:pt x="59" y="96"/>
                    <a:pt x="54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5" y="96"/>
                    <a:pt x="1" y="93"/>
                    <a:pt x="1" y="9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5" y="35"/>
                    <a:pt x="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9" y="35"/>
                    <a:pt x="62" y="38"/>
                    <a:pt x="62" y="42"/>
                  </a:cubicBezTo>
                  <a:lnTo>
                    <a:pt x="6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62DA0782-A21E-6B43-A791-1844D864D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4171950"/>
              <a:ext cx="30162" cy="125413"/>
            </a:xfrm>
            <a:custGeom>
              <a:avLst/>
              <a:gdLst>
                <a:gd name="T0" fmla="*/ 0 w 19"/>
                <a:gd name="T1" fmla="*/ 65 h 79"/>
                <a:gd name="T2" fmla="*/ 10 w 19"/>
                <a:gd name="T3" fmla="*/ 79 h 79"/>
                <a:gd name="T4" fmla="*/ 19 w 19"/>
                <a:gd name="T5" fmla="*/ 65 h 79"/>
                <a:gd name="T6" fmla="*/ 10 w 19"/>
                <a:gd name="T7" fmla="*/ 0 h 79"/>
                <a:gd name="T8" fmla="*/ 0 w 19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9">
                  <a:moveTo>
                    <a:pt x="0" y="65"/>
                  </a:moveTo>
                  <a:lnTo>
                    <a:pt x="10" y="79"/>
                  </a:lnTo>
                  <a:lnTo>
                    <a:pt x="19" y="65"/>
                  </a:lnTo>
                  <a:lnTo>
                    <a:pt x="10" y="0"/>
                  </a:ln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97" name="组合 104">
            <a:extLst>
              <a:ext uri="{FF2B5EF4-FFF2-40B4-BE49-F238E27FC236}">
                <a16:creationId xmlns:a16="http://schemas.microsoft.com/office/drawing/2014/main" id="{BAA05454-422D-1946-B956-82B4AAAA1E18}"/>
              </a:ext>
            </a:extLst>
          </p:cNvPr>
          <p:cNvGrpSpPr/>
          <p:nvPr/>
        </p:nvGrpSpPr>
        <p:grpSpPr>
          <a:xfrm rot="2700000">
            <a:off x="1493356" y="3768666"/>
            <a:ext cx="2589459" cy="1046706"/>
            <a:chOff x="6422834" y="1650423"/>
            <a:chExt cx="2071645" cy="837513"/>
          </a:xfrm>
        </p:grpSpPr>
        <p:sp>
          <p:nvSpPr>
            <p:cNvPr id="98" name="TextBox 122">
              <a:extLst>
                <a:ext uri="{FF2B5EF4-FFF2-40B4-BE49-F238E27FC236}">
                  <a16:creationId xmlns:a16="http://schemas.microsoft.com/office/drawing/2014/main" id="{3CB437E4-0285-8C45-8F44-D98E98D28B82}"/>
                </a:ext>
              </a:extLst>
            </p:cNvPr>
            <p:cNvSpPr txBox="1"/>
            <p:nvPr/>
          </p:nvSpPr>
          <p:spPr>
            <a:xfrm>
              <a:off x="6422834" y="2017570"/>
              <a:ext cx="2071645" cy="4703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600" dirty="0" smtClean="0"/>
                <a:t>4736-</a:t>
              </a:r>
              <a:r>
                <a:rPr lang="en-US" sz="1600" dirty="0" smtClean="0"/>
                <a:t>train</a:t>
              </a:r>
            </a:p>
            <a:p>
              <a:r>
                <a:rPr lang="ru-RU" sz="1600" dirty="0" smtClean="0"/>
                <a:t>650</a:t>
              </a:r>
              <a:r>
                <a:rPr lang="en-US" sz="1600" dirty="0" smtClean="0"/>
                <a:t>-test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矩形 106">
              <a:extLst>
                <a:ext uri="{FF2B5EF4-FFF2-40B4-BE49-F238E27FC236}">
                  <a16:creationId xmlns:a16="http://schemas.microsoft.com/office/drawing/2014/main" id="{73286A0A-1C5E-C24D-8A51-4FA3A9790BDD}"/>
                </a:ext>
              </a:extLst>
            </p:cNvPr>
            <p:cNvSpPr/>
            <p:nvPr/>
          </p:nvSpPr>
          <p:spPr>
            <a:xfrm>
              <a:off x="7018520" y="1650423"/>
              <a:ext cx="1331848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Train/Test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107">
              <a:extLst>
                <a:ext uri="{FF2B5EF4-FFF2-40B4-BE49-F238E27FC236}">
                  <a16:creationId xmlns:a16="http://schemas.microsoft.com/office/drawing/2014/main" id="{05EFA2BB-FEEE-2444-91F2-A765D2D77C70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任意多边形 108">
            <a:extLst>
              <a:ext uri="{FF2B5EF4-FFF2-40B4-BE49-F238E27FC236}">
                <a16:creationId xmlns:a16="http://schemas.microsoft.com/office/drawing/2014/main" id="{87CAA1BA-83E6-7D40-BE34-419DC8C8AD6A}"/>
              </a:ext>
            </a:extLst>
          </p:cNvPr>
          <p:cNvSpPr/>
          <p:nvPr/>
        </p:nvSpPr>
        <p:spPr>
          <a:xfrm>
            <a:off x="3424159" y="3281760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 rot="2700000">
            <a:off x="8470594" y="2205073"/>
            <a:ext cx="2589457" cy="888669"/>
            <a:chOff x="6414312" y="1641124"/>
            <a:chExt cx="2071645" cy="711060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14312" y="2118233"/>
              <a:ext cx="2071645" cy="233951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Кол-во - 2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Simplex/Complex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任意多边形 113">
            <a:extLst>
              <a:ext uri="{FF2B5EF4-FFF2-40B4-BE49-F238E27FC236}">
                <a16:creationId xmlns:a16="http://schemas.microsoft.com/office/drawing/2014/main" id="{57E760DC-48EC-7242-887F-E88D6942F220}"/>
              </a:ext>
            </a:extLst>
          </p:cNvPr>
          <p:cNvSpPr/>
          <p:nvPr/>
        </p:nvSpPr>
        <p:spPr>
          <a:xfrm>
            <a:off x="6923766" y="1641703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7" name="组合 114">
            <a:extLst>
              <a:ext uri="{FF2B5EF4-FFF2-40B4-BE49-F238E27FC236}">
                <a16:creationId xmlns:a16="http://schemas.microsoft.com/office/drawing/2014/main" id="{21EB0087-295F-DC46-BBF3-01548D98B192}"/>
              </a:ext>
            </a:extLst>
          </p:cNvPr>
          <p:cNvGrpSpPr/>
          <p:nvPr/>
        </p:nvGrpSpPr>
        <p:grpSpPr>
          <a:xfrm>
            <a:off x="8087404" y="2295332"/>
            <a:ext cx="509896" cy="400828"/>
            <a:chOff x="5297488" y="2511425"/>
            <a:chExt cx="407988" cy="3206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99BEF26B-D0A3-9F4E-9028-5D3F51D0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488" y="2511425"/>
              <a:ext cx="322263" cy="239713"/>
            </a:xfrm>
            <a:custGeom>
              <a:avLst/>
              <a:gdLst>
                <a:gd name="T0" fmla="*/ 15 w 131"/>
                <a:gd name="T1" fmla="*/ 92 h 97"/>
                <a:gd name="T2" fmla="*/ 6 w 131"/>
                <a:gd name="T3" fmla="*/ 83 h 97"/>
                <a:gd name="T4" fmla="*/ 6 w 131"/>
                <a:gd name="T5" fmla="*/ 15 h 97"/>
                <a:gd name="T6" fmla="*/ 15 w 131"/>
                <a:gd name="T7" fmla="*/ 6 h 97"/>
                <a:gd name="T8" fmla="*/ 117 w 131"/>
                <a:gd name="T9" fmla="*/ 6 h 97"/>
                <a:gd name="T10" fmla="*/ 126 w 131"/>
                <a:gd name="T11" fmla="*/ 15 h 97"/>
                <a:gd name="T12" fmla="*/ 126 w 131"/>
                <a:gd name="T13" fmla="*/ 23 h 97"/>
                <a:gd name="T14" fmla="*/ 131 w 131"/>
                <a:gd name="T15" fmla="*/ 23 h 97"/>
                <a:gd name="T16" fmla="*/ 131 w 131"/>
                <a:gd name="T17" fmla="*/ 15 h 97"/>
                <a:gd name="T18" fmla="*/ 117 w 131"/>
                <a:gd name="T19" fmla="*/ 0 h 97"/>
                <a:gd name="T20" fmla="*/ 15 w 131"/>
                <a:gd name="T21" fmla="*/ 0 h 97"/>
                <a:gd name="T22" fmla="*/ 0 w 131"/>
                <a:gd name="T23" fmla="*/ 15 h 97"/>
                <a:gd name="T24" fmla="*/ 0 w 131"/>
                <a:gd name="T25" fmla="*/ 83 h 97"/>
                <a:gd name="T26" fmla="*/ 15 w 131"/>
                <a:gd name="T27" fmla="*/ 97 h 97"/>
                <a:gd name="T28" fmla="*/ 97 w 131"/>
                <a:gd name="T29" fmla="*/ 97 h 97"/>
                <a:gd name="T30" fmla="*/ 97 w 131"/>
                <a:gd name="T31" fmla="*/ 92 h 97"/>
                <a:gd name="T32" fmla="*/ 15 w 131"/>
                <a:gd name="T33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97">
                  <a:moveTo>
                    <a:pt x="15" y="92"/>
                  </a:moveTo>
                  <a:cubicBezTo>
                    <a:pt x="10" y="92"/>
                    <a:pt x="6" y="88"/>
                    <a:pt x="6" y="8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0"/>
                    <a:pt x="10" y="6"/>
                    <a:pt x="15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2" y="6"/>
                    <a:pt x="126" y="10"/>
                    <a:pt x="126" y="15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7"/>
                    <a:pt x="125" y="0"/>
                    <a:pt x="11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1"/>
                    <a:pt x="7" y="97"/>
                    <a:pt x="15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1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91F3335C-1D0A-1843-B1BA-67223DBD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2663825"/>
              <a:ext cx="163513" cy="168275"/>
            </a:xfrm>
            <a:custGeom>
              <a:avLst/>
              <a:gdLst>
                <a:gd name="T0" fmla="*/ 58 w 67"/>
                <a:gd name="T1" fmla="*/ 0 h 68"/>
                <a:gd name="T2" fmla="*/ 46 w 67"/>
                <a:gd name="T3" fmla="*/ 0 h 68"/>
                <a:gd name="T4" fmla="*/ 37 w 67"/>
                <a:gd name="T5" fmla="*/ 37 h 68"/>
                <a:gd name="T6" fmla="*/ 33 w 67"/>
                <a:gd name="T7" fmla="*/ 8 h 68"/>
                <a:gd name="T8" fmla="*/ 29 w 67"/>
                <a:gd name="T9" fmla="*/ 37 h 68"/>
                <a:gd name="T10" fmla="*/ 21 w 67"/>
                <a:gd name="T11" fmla="*/ 0 h 68"/>
                <a:gd name="T12" fmla="*/ 9 w 67"/>
                <a:gd name="T13" fmla="*/ 0 h 68"/>
                <a:gd name="T14" fmla="*/ 0 w 67"/>
                <a:gd name="T15" fmla="*/ 8 h 68"/>
                <a:gd name="T16" fmla="*/ 0 w 67"/>
                <a:gd name="T17" fmla="*/ 60 h 68"/>
                <a:gd name="T18" fmla="*/ 9 w 67"/>
                <a:gd name="T19" fmla="*/ 68 h 68"/>
                <a:gd name="T20" fmla="*/ 58 w 67"/>
                <a:gd name="T21" fmla="*/ 68 h 68"/>
                <a:gd name="T22" fmla="*/ 67 w 67"/>
                <a:gd name="T23" fmla="*/ 60 h 68"/>
                <a:gd name="T24" fmla="*/ 67 w 67"/>
                <a:gd name="T25" fmla="*/ 8 h 68"/>
                <a:gd name="T26" fmla="*/ 58 w 67"/>
                <a:gd name="T2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8">
                  <a:moveTo>
                    <a:pt x="5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5"/>
                    <a:pt x="4" y="68"/>
                    <a:pt x="9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3" y="68"/>
                    <a:pt x="67" y="65"/>
                    <a:pt x="67" y="6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4"/>
                    <a:pt x="63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F1409E6F-A82C-B049-B406-6B79AD8B2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2573338"/>
              <a:ext cx="87313" cy="103188"/>
            </a:xfrm>
            <a:custGeom>
              <a:avLst/>
              <a:gdLst>
                <a:gd name="T0" fmla="*/ 9 w 35"/>
                <a:gd name="T1" fmla="*/ 35 h 42"/>
                <a:gd name="T2" fmla="*/ 9 w 35"/>
                <a:gd name="T3" fmla="*/ 36 h 42"/>
                <a:gd name="T4" fmla="*/ 15 w 35"/>
                <a:gd name="T5" fmla="*/ 36 h 42"/>
                <a:gd name="T6" fmla="*/ 17 w 35"/>
                <a:gd name="T7" fmla="*/ 42 h 42"/>
                <a:gd name="T8" fmla="*/ 20 w 35"/>
                <a:gd name="T9" fmla="*/ 36 h 42"/>
                <a:gd name="T10" fmla="*/ 26 w 35"/>
                <a:gd name="T11" fmla="*/ 36 h 42"/>
                <a:gd name="T12" fmla="*/ 26 w 35"/>
                <a:gd name="T13" fmla="*/ 35 h 42"/>
                <a:gd name="T14" fmla="*/ 35 w 35"/>
                <a:gd name="T15" fmla="*/ 26 h 42"/>
                <a:gd name="T16" fmla="*/ 35 w 35"/>
                <a:gd name="T17" fmla="*/ 9 h 42"/>
                <a:gd name="T18" fmla="*/ 26 w 35"/>
                <a:gd name="T19" fmla="*/ 0 h 42"/>
                <a:gd name="T20" fmla="*/ 9 w 35"/>
                <a:gd name="T21" fmla="*/ 0 h 42"/>
                <a:gd name="T22" fmla="*/ 0 w 35"/>
                <a:gd name="T23" fmla="*/ 9 h 42"/>
                <a:gd name="T24" fmla="*/ 0 w 35"/>
                <a:gd name="T25" fmla="*/ 26 h 42"/>
                <a:gd name="T26" fmla="*/ 9 w 35"/>
                <a:gd name="T2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42">
                  <a:moveTo>
                    <a:pt x="9" y="35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1" y="35"/>
                    <a:pt x="35" y="31"/>
                    <a:pt x="35" y="26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4"/>
                    <a:pt x="31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1"/>
                    <a:pt x="4" y="35"/>
                    <a:pt x="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132C9DFC-6F47-A647-AEA1-76C038B9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2605088"/>
              <a:ext cx="203200" cy="109538"/>
            </a:xfrm>
            <a:custGeom>
              <a:avLst/>
              <a:gdLst>
                <a:gd name="T0" fmla="*/ 116 w 128"/>
                <a:gd name="T1" fmla="*/ 9 h 69"/>
                <a:gd name="T2" fmla="*/ 91 w 128"/>
                <a:gd name="T3" fmla="*/ 34 h 69"/>
                <a:gd name="T4" fmla="*/ 79 w 128"/>
                <a:gd name="T5" fmla="*/ 20 h 69"/>
                <a:gd name="T6" fmla="*/ 38 w 128"/>
                <a:gd name="T7" fmla="*/ 59 h 69"/>
                <a:gd name="T8" fmla="*/ 15 w 128"/>
                <a:gd name="T9" fmla="*/ 50 h 69"/>
                <a:gd name="T10" fmla="*/ 0 w 128"/>
                <a:gd name="T11" fmla="*/ 65 h 69"/>
                <a:gd name="T12" fmla="*/ 3 w 128"/>
                <a:gd name="T13" fmla="*/ 69 h 69"/>
                <a:gd name="T14" fmla="*/ 17 w 128"/>
                <a:gd name="T15" fmla="*/ 55 h 69"/>
                <a:gd name="T16" fmla="*/ 40 w 128"/>
                <a:gd name="T17" fmla="*/ 64 h 69"/>
                <a:gd name="T18" fmla="*/ 79 w 128"/>
                <a:gd name="T19" fmla="*/ 26 h 69"/>
                <a:gd name="T20" fmla="*/ 91 w 128"/>
                <a:gd name="T21" fmla="*/ 40 h 69"/>
                <a:gd name="T22" fmla="*/ 119 w 128"/>
                <a:gd name="T23" fmla="*/ 12 h 69"/>
                <a:gd name="T24" fmla="*/ 124 w 128"/>
                <a:gd name="T25" fmla="*/ 17 h 69"/>
                <a:gd name="T26" fmla="*/ 128 w 128"/>
                <a:gd name="T27" fmla="*/ 0 h 69"/>
                <a:gd name="T28" fmla="*/ 111 w 128"/>
                <a:gd name="T29" fmla="*/ 5 h 69"/>
                <a:gd name="T30" fmla="*/ 116 w 128"/>
                <a:gd name="T31" fmla="*/ 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69">
                  <a:moveTo>
                    <a:pt x="116" y="9"/>
                  </a:moveTo>
                  <a:lnTo>
                    <a:pt x="91" y="34"/>
                  </a:lnTo>
                  <a:lnTo>
                    <a:pt x="79" y="20"/>
                  </a:lnTo>
                  <a:lnTo>
                    <a:pt x="38" y="59"/>
                  </a:lnTo>
                  <a:lnTo>
                    <a:pt x="15" y="50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17" y="55"/>
                  </a:lnTo>
                  <a:lnTo>
                    <a:pt x="40" y="64"/>
                  </a:lnTo>
                  <a:lnTo>
                    <a:pt x="79" y="26"/>
                  </a:lnTo>
                  <a:lnTo>
                    <a:pt x="91" y="40"/>
                  </a:lnTo>
                  <a:lnTo>
                    <a:pt x="119" y="12"/>
                  </a:lnTo>
                  <a:lnTo>
                    <a:pt x="124" y="17"/>
                  </a:lnTo>
                  <a:lnTo>
                    <a:pt x="128" y="0"/>
                  </a:lnTo>
                  <a:lnTo>
                    <a:pt x="111" y="5"/>
                  </a:lnTo>
                  <a:lnTo>
                    <a:pt x="11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 animBg="1"/>
      <p:bldP spid="89" grpId="0" animBg="1"/>
      <p:bldP spid="101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8421" y="141626"/>
            <a:ext cx="39645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latin typeface="+mj-lt"/>
                <a:ea typeface="+mj-ea"/>
                <a:cs typeface="+mj-cs"/>
              </a:rPr>
              <a:t>Пример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837096"/>
            <a:ext cx="3694166" cy="27178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5" y="3652256"/>
            <a:ext cx="3840480" cy="28820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98" y="740716"/>
            <a:ext cx="3888074" cy="2917801"/>
          </a:xfrm>
          <a:prstGeom prst="rect">
            <a:avLst/>
          </a:prstGeom>
        </p:spPr>
      </p:pic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702"/>
              </p:ext>
            </p:extLst>
          </p:nvPr>
        </p:nvGraphicFramePr>
        <p:xfrm>
          <a:off x="666206" y="3670662"/>
          <a:ext cx="2945776" cy="15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24">
                  <a:extLst>
                    <a:ext uri="{9D8B030D-6E8A-4147-A177-3AD203B41FA5}">
                      <a16:colId xmlns:a16="http://schemas.microsoft.com/office/drawing/2014/main" val="334273445"/>
                    </a:ext>
                  </a:extLst>
                </a:gridCol>
                <a:gridCol w="1516252">
                  <a:extLst>
                    <a:ext uri="{9D8B030D-6E8A-4147-A177-3AD203B41FA5}">
                      <a16:colId xmlns:a16="http://schemas.microsoft.com/office/drawing/2014/main" val="149946609"/>
                    </a:ext>
                  </a:extLst>
                </a:gridCol>
              </a:tblGrid>
              <a:tr h="378641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inpin heiti" panose="00000500000000000000" pitchFamily="2" charset="-122"/>
                        </a:rPr>
                        <a:t>Test data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64372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0000"/>
                          </a:solidFill>
                          <a:latin typeface="Roboto"/>
                        </a:rPr>
                        <a:t>650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5773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Roboto"/>
                        </a:rPr>
                        <a:t>jpg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386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3680 x 2760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120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56042"/>
              </p:ext>
            </p:extLst>
          </p:nvPr>
        </p:nvGraphicFramePr>
        <p:xfrm>
          <a:off x="4186685" y="1827590"/>
          <a:ext cx="2945776" cy="177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24">
                  <a:extLst>
                    <a:ext uri="{9D8B030D-6E8A-4147-A177-3AD203B41FA5}">
                      <a16:colId xmlns:a16="http://schemas.microsoft.com/office/drawing/2014/main" val="334273445"/>
                    </a:ext>
                  </a:extLst>
                </a:gridCol>
                <a:gridCol w="1516252">
                  <a:extLst>
                    <a:ext uri="{9D8B030D-6E8A-4147-A177-3AD203B41FA5}">
                      <a16:colId xmlns:a16="http://schemas.microsoft.com/office/drawing/2014/main" val="149946609"/>
                    </a:ext>
                  </a:extLst>
                </a:gridCol>
              </a:tblGrid>
              <a:tr h="378641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inpin heiti" panose="00000500000000000000" pitchFamily="2" charset="-122"/>
                        </a:rPr>
                        <a:t>Training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inpin heiti" panose="00000500000000000000" pitchFamily="2" charset="-122"/>
                        </a:rPr>
                        <a:t> data negative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64372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0000"/>
                          </a:solidFill>
                          <a:latin typeface="Roboto"/>
                        </a:rPr>
                        <a:t>650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5773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Roboto"/>
                        </a:rPr>
                        <a:t>jpg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386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3680 x 2760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120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56339"/>
              </p:ext>
            </p:extLst>
          </p:nvPr>
        </p:nvGraphicFramePr>
        <p:xfrm>
          <a:off x="8035874" y="3670662"/>
          <a:ext cx="2945776" cy="177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24">
                  <a:extLst>
                    <a:ext uri="{9D8B030D-6E8A-4147-A177-3AD203B41FA5}">
                      <a16:colId xmlns:a16="http://schemas.microsoft.com/office/drawing/2014/main" val="334273445"/>
                    </a:ext>
                  </a:extLst>
                </a:gridCol>
                <a:gridCol w="1516252">
                  <a:extLst>
                    <a:ext uri="{9D8B030D-6E8A-4147-A177-3AD203B41FA5}">
                      <a16:colId xmlns:a16="http://schemas.microsoft.com/office/drawing/2014/main" val="149946609"/>
                    </a:ext>
                  </a:extLst>
                </a:gridCol>
              </a:tblGrid>
              <a:tr h="378641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inpin heiti" panose="00000500000000000000" pitchFamily="2" charset="-122"/>
                        </a:rPr>
                        <a:t>Training data (positive)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64372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0000"/>
                          </a:solidFill>
                          <a:latin typeface="Roboto"/>
                        </a:rPr>
                        <a:t>650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5773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Roboto"/>
                        </a:rPr>
                        <a:t>jpg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386"/>
                  </a:ext>
                </a:extLst>
              </a:tr>
              <a:tr h="378641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3680 x 2760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662" t="24733" r="23836" b="34196"/>
          <a:stretch/>
        </p:blipFill>
        <p:spPr>
          <a:xfrm>
            <a:off x="5501640" y="3704909"/>
            <a:ext cx="6701247" cy="22264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9774" t="35089" r="54385" b="9196"/>
          <a:stretch/>
        </p:blipFill>
        <p:spPr>
          <a:xfrm>
            <a:off x="367937" y="1346253"/>
            <a:ext cx="4663440" cy="40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771" y="287383"/>
            <a:ext cx="10570029" cy="857205"/>
          </a:xfrm>
        </p:spPr>
        <p:txBody>
          <a:bodyPr/>
          <a:lstStyle/>
          <a:p>
            <a:r>
              <a:rPr lang="en-US" dirty="0" smtClean="0"/>
              <a:t>Train </a:t>
            </a:r>
            <a:r>
              <a:rPr lang="ru-RU" dirty="0" smtClean="0"/>
              <a:t>и его настройка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33" y="1144588"/>
            <a:ext cx="3204309" cy="23574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48" y="3618183"/>
            <a:ext cx="3204310" cy="2404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58" y="1144588"/>
            <a:ext cx="3141375" cy="2357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833" y="3620810"/>
            <a:ext cx="3200808" cy="24020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6" y="1342659"/>
            <a:ext cx="1016000" cy="1016000"/>
          </a:xfrm>
          <a:prstGeom prst="rect">
            <a:avLst/>
          </a:prstGeom>
        </p:spPr>
      </p:pic>
      <p:pic>
        <p:nvPicPr>
          <p:cNvPr id="1026" name="Picture 2" descr="файл, интерфейс, символ, текст, бумага, лист значок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46" y="1257056"/>
            <a:ext cx="1187206" cy="118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6918" y="1575167"/>
            <a:ext cx="550984" cy="550984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2044134" y="2501290"/>
            <a:ext cx="15630" cy="10785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10604"/>
              </p:ext>
            </p:extLst>
          </p:nvPr>
        </p:nvGraphicFramePr>
        <p:xfrm>
          <a:off x="182503" y="3772349"/>
          <a:ext cx="43296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Ямы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377" t="36518" r="34204" b="10268"/>
          <a:stretch/>
        </p:blipFill>
        <p:spPr>
          <a:xfrm>
            <a:off x="1385751" y="1426675"/>
            <a:ext cx="9366068" cy="505632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83771" y="287383"/>
            <a:ext cx="10570029" cy="857205"/>
          </a:xfrm>
        </p:spPr>
        <p:txBody>
          <a:bodyPr/>
          <a:lstStyle/>
          <a:p>
            <a:r>
              <a:rPr lang="ru-RU" dirty="0" smtClean="0"/>
              <a:t>Стек </a:t>
            </a:r>
            <a:r>
              <a:rPr lang="ru-RU" dirty="0" err="1" smtClean="0"/>
              <a:t>технологй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9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967" t="20982" r="53782" b="5447"/>
          <a:stretch/>
        </p:blipFill>
        <p:spPr>
          <a:xfrm>
            <a:off x="1136470" y="1162324"/>
            <a:ext cx="3182739" cy="34417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8971" t="32589" r="54885" b="19018"/>
          <a:stretch/>
        </p:blipFill>
        <p:spPr>
          <a:xfrm>
            <a:off x="4820197" y="1144588"/>
            <a:ext cx="4571999" cy="34417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0075" t="72634" r="25068" b="21294"/>
          <a:stretch/>
        </p:blipFill>
        <p:spPr>
          <a:xfrm>
            <a:off x="1136470" y="5682342"/>
            <a:ext cx="8438606" cy="44413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344090" y="4611189"/>
            <a:ext cx="3082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Roboto"/>
              </a:rPr>
              <a:t>Резюме нейронной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30730" y="6198926"/>
            <a:ext cx="4184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Roboto"/>
              </a:rPr>
              <a:t>Запуск обучения с параметрами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514" y="26126"/>
            <a:ext cx="10542116" cy="753337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94423" y="208407"/>
            <a:ext cx="390062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VGG1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изначально подобная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модель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62685"/>
              </p:ext>
            </p:extLst>
          </p:nvPr>
        </p:nvGraphicFramePr>
        <p:xfrm>
          <a:off x="549030" y="950839"/>
          <a:ext cx="11233009" cy="23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61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817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257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Learning</a:t>
                      </a:r>
                      <a:r>
                        <a:rPr lang="en-US" sz="1600" baseline="0" dirty="0" smtClean="0"/>
                        <a:t> rate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Epoch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Steps</a:t>
                      </a:r>
                      <a:r>
                        <a:rPr lang="en-US" sz="1600" baseline="0" dirty="0" smtClean="0"/>
                        <a:t> per epoch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 steps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Generator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 data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Loss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dirty="0" smtClean="0"/>
                        <a:t>loss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dirty="0" smtClean="0"/>
                        <a:t>accuracy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Epoch with best score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7</a:t>
                      </a: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312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141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89</a:t>
                      </a: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,103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0.7381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0.5023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</a:t>
                      </a:r>
                      <a:r>
                        <a:rPr lang="en-US" dirty="0" smtClean="0"/>
                        <a:t>0</a:t>
                      </a:r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0.4978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0.8478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</a:t>
                      </a:r>
                      <a:r>
                        <a:rPr lang="en-US" dirty="0" smtClean="0"/>
                        <a:t>0</a:t>
                      </a:r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0.4658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0.8531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2" y="3329116"/>
            <a:ext cx="2836979" cy="213383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70581" y="4202430"/>
            <a:ext cx="104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Точность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371" y="4580701"/>
            <a:ext cx="2836979" cy="21338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50" y="3332783"/>
            <a:ext cx="2836979" cy="21301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329" y="4584368"/>
            <a:ext cx="2836979" cy="213017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573711" y="5617028"/>
            <a:ext cx="999672" cy="36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Ошибка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62050" y="5615354"/>
            <a:ext cx="1739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Валидационная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 ошибка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042460" y="4072869"/>
            <a:ext cx="1739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Валидационная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 точность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22514" y="26126"/>
            <a:ext cx="10542116" cy="753337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66" y="1278298"/>
            <a:ext cx="4719968" cy="471996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86570" y="5628934"/>
            <a:ext cx="2104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Ссылка на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rPr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226</Words>
  <Application>Microsoft Office PowerPoint</Application>
  <PresentationFormat>Широкоэкранный</PresentationFormat>
  <Paragraphs>146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inpin heiti</vt:lpstr>
      <vt:lpstr>Roboto</vt:lpstr>
      <vt:lpstr>华文新魏</vt:lpstr>
      <vt:lpstr>Office Theme</vt:lpstr>
      <vt:lpstr>Кейс «Дорога»</vt:lpstr>
      <vt:lpstr>Структура данных</vt:lpstr>
      <vt:lpstr>Презентация PowerPoint</vt:lpstr>
      <vt:lpstr>Загрузка датасета</vt:lpstr>
      <vt:lpstr>Train и его настройка</vt:lpstr>
      <vt:lpstr>Стек технологй</vt:lpstr>
      <vt:lpstr>Программная реализация</vt:lpstr>
      <vt:lpstr>Архитектура</vt:lpstr>
      <vt:lpstr>Репозиторий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Kirill Chernikov</cp:lastModifiedBy>
  <cp:revision>25</cp:revision>
  <dcterms:created xsi:type="dcterms:W3CDTF">2023-02-11T11:38:42Z</dcterms:created>
  <dcterms:modified xsi:type="dcterms:W3CDTF">2023-04-30T08:03:58Z</dcterms:modified>
</cp:coreProperties>
</file>