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8" r:id="rId9"/>
    <p:sldId id="263" r:id="rId10"/>
    <p:sldId id="269" r:id="rId11"/>
    <p:sldId id="264" r:id="rId12"/>
    <p:sldId id="261" r:id="rId13"/>
    <p:sldId id="270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4CBC-A3E0-7B73-A81D-BFACCADF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AA022-1C83-9B05-A942-4EED129D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4C807-E038-6407-E36A-0B77DBD4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FFE02-9FE9-12C3-FD22-58EC714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B3E7B-D5F2-DE2E-E8EB-D084D12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9C7C-5E13-95BF-43C9-40D6FA9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4EC0CE-8636-EA98-649F-9E1C428C9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9AE3A-2A06-FCD9-3602-2A9EEB37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F61B-6A4D-635B-6C1D-E165AEAD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F76A7-EC90-6CFF-BB0B-5564EFD5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80F720-9768-247E-8C97-F35F7283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D17CF2-75BA-F740-0CAA-78CB4692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CE1C0-CF81-1703-E116-3FF8220E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6989A-8FC3-804E-B35A-0E6C19C1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14595-6778-7BA9-0353-38C54A2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C181E-0971-E115-1FCC-2C9D7E0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BB9D4-AEAF-E5A7-AA80-7E370279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ACCFB-05B7-21D4-FAC8-2FE3794E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75A0E-2718-EA94-1D3E-D42EB1D3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62D2D-A1A2-E3FA-71D5-8EA4817A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02C55-09FC-561D-A9CA-34D2A3AE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050F3A-5CD0-701E-00C2-D8A7D09CE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BBD7D-DFAE-C29B-8B5C-8880F57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975E3-542A-2B1D-F275-BA861120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7BEBF-17AD-4851-BC54-0B30623F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3B9-0B44-AE6D-08F2-5B9877AF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F056-36A9-9DC6-A4C2-1F8546F94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E9BC7-396D-683B-D269-331B714B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8F1A1-2724-FD7C-9057-E1F04350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8CF44-1EBD-5237-C982-5175F4E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29B110-6B6E-08B2-D593-C8D4EA9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FBAA-DC30-72BD-47A0-87B0D97A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DA30C-D092-13D7-CCC6-17AB1C56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1CC4F-6DAF-016A-EFE7-9325EAE8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4A086B-1422-C337-4F9B-559C8E3B3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D21CCF-8FD5-5AF4-A7E4-77BB9E5B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788798-65AE-0690-73C4-2C75D67D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B25BD7-407E-F8A0-EC72-223E642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2A8DBC-D8AF-34F5-C4CD-156758B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A1EF0-E865-0513-AEAC-DF26CC7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9FE64A-1555-D684-9624-9410390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4B3763-C966-C097-3B04-76FF11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0E88A9-4B8E-CD16-790C-11DED6AF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5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F7493F-BC93-B1C9-A3D0-EE042BF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D5CC6C-CE57-24CD-1746-9FBDBF2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8332A-4CAA-B22F-D0E2-3FB02BE6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42C0-9766-E010-C4B9-BD26EC5B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B45-B887-524F-9233-6443B2AE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48B69-AEEE-8E23-8DDF-C2364C66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83361-13ED-9C66-6BB7-0C485706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3109B-CAF1-C1FF-B379-CC6E5E04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82BD6F-D62C-17DA-EFCE-45BDCDCE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6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77FF2-03F9-A8B5-64C4-ADB8240F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05F058-A598-3585-D0D8-21C39C42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E27507-BFE7-8304-48C7-1547F7C7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DA128-9AF7-C0B4-423F-C666C733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D52BA-3A7F-A10B-FD33-49B13C30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961F6-D43F-D9C7-8480-4D246ADC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CE093D-0DDE-15DD-3F77-8AEE735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D458B-C400-E87E-A95D-363233018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2CD3-4D9D-0DF7-C4FA-0A91FE4E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A739-919E-4F44-8D27-30D310F4C35C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EDAF-9A62-63CD-FE6B-599720F8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77DB6-94F8-56AF-3639-F432D37B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01ED-DBB1-4F5B-8EEA-019681548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C2B21C-4B12-79A4-1691-9C365B6C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0"/>
            <a:ext cx="984885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C45555-0884-48A8-56CA-8BE0F222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6200" y="2644775"/>
            <a:ext cx="4419600" cy="957263"/>
          </a:xfrm>
        </p:spPr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SuperSort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789E25-E0CA-F9FE-D999-4F6DC36BA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SuSo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4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9B16-6EBA-31CC-58E9-27E8FFE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D26D-2606-AAF6-118D-0D44BDF8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Folgende Probleme gehabt:</a:t>
            </a:r>
          </a:p>
          <a:p>
            <a:endParaRPr lang="de-DE" dirty="0"/>
          </a:p>
          <a:p>
            <a:r>
              <a:rPr lang="de-DE" dirty="0"/>
              <a:t>Keine oder unzureichende Dokumentation und kaum Anwendungsbeispiele</a:t>
            </a:r>
          </a:p>
          <a:p>
            <a:r>
              <a:rPr lang="de-DE" dirty="0"/>
              <a:t>Pakete konnten mit Cabal nicht verlässlich installiert werden</a:t>
            </a:r>
          </a:p>
          <a:p>
            <a:r>
              <a:rPr lang="de-DE" dirty="0"/>
              <a:t>Veraltete Pakete</a:t>
            </a:r>
          </a:p>
          <a:p>
            <a:r>
              <a:rPr lang="de-DE" dirty="0"/>
              <a:t>Funktionsumfang nicht erreicht</a:t>
            </a:r>
          </a:p>
          <a:p>
            <a:r>
              <a:rPr lang="de-DE" dirty="0"/>
              <a:t>Viel Zeit durch Problembehebung verloren</a:t>
            </a:r>
          </a:p>
        </p:txBody>
      </p:sp>
    </p:spTree>
    <p:extLst>
      <p:ext uri="{BB962C8B-B14F-4D97-AF65-F5344CB8AC3E}">
        <p14:creationId xmlns:p14="http://schemas.microsoft.com/office/powerpoint/2010/main" val="26806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0CFA0-4959-E17A-DBD8-231B5D14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Fazit - Aufwand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DCDC86-37C7-97BB-358C-AC4B4FDA7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3876"/>
              </p:ext>
            </p:extLst>
          </p:nvPr>
        </p:nvGraphicFramePr>
        <p:xfrm>
          <a:off x="1409698" y="1473404"/>
          <a:ext cx="8942307" cy="424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02">
                  <a:extLst>
                    <a:ext uri="{9D8B030D-6E8A-4147-A177-3AD203B41FA5}">
                      <a16:colId xmlns:a16="http://schemas.microsoft.com/office/drawing/2014/main" val="1802161498"/>
                    </a:ext>
                  </a:extLst>
                </a:gridCol>
                <a:gridCol w="1738207">
                  <a:extLst>
                    <a:ext uri="{9D8B030D-6E8A-4147-A177-3AD203B41FA5}">
                      <a16:colId xmlns:a16="http://schemas.microsoft.com/office/drawing/2014/main" val="1269543500"/>
                    </a:ext>
                  </a:extLst>
                </a:gridCol>
                <a:gridCol w="1656042">
                  <a:extLst>
                    <a:ext uri="{9D8B030D-6E8A-4147-A177-3AD203B41FA5}">
                      <a16:colId xmlns:a16="http://schemas.microsoft.com/office/drawing/2014/main" val="2223170665"/>
                    </a:ext>
                  </a:extLst>
                </a:gridCol>
                <a:gridCol w="1819746">
                  <a:extLst>
                    <a:ext uri="{9D8B030D-6E8A-4147-A177-3AD203B41FA5}">
                      <a16:colId xmlns:a16="http://schemas.microsoft.com/office/drawing/2014/main" val="212369715"/>
                    </a:ext>
                  </a:extLst>
                </a:gridCol>
                <a:gridCol w="2004710">
                  <a:extLst>
                    <a:ext uri="{9D8B030D-6E8A-4147-A177-3AD203B41FA5}">
                      <a16:colId xmlns:a16="http://schemas.microsoft.com/office/drawing/2014/main" val="4248164998"/>
                    </a:ext>
                  </a:extLst>
                </a:gridCol>
              </a:tblGrid>
              <a:tr h="84845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Konzeption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Einrichtung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Programmieren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Präsentation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703791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042066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Holländer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7948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Neumann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55473"/>
                  </a:ext>
                </a:extLst>
              </a:tr>
              <a:tr h="84845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Gesamt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4½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19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3½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707629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3D15D9F0-B76B-7E71-DCA0-600B26BD02C1}"/>
              </a:ext>
            </a:extLst>
          </p:cNvPr>
          <p:cNvSpPr txBox="1">
            <a:spLocks/>
          </p:cNvSpPr>
          <p:nvPr/>
        </p:nvSpPr>
        <p:spPr>
          <a:xfrm rot="817074">
            <a:off x="838200" y="30403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highlight>
                  <a:srgbClr val="FFFF00"/>
                </a:highlight>
              </a:rPr>
              <a:t> = 43 Mannstunden</a:t>
            </a:r>
          </a:p>
        </p:txBody>
      </p:sp>
    </p:spTree>
    <p:extLst>
      <p:ext uri="{BB962C8B-B14F-4D97-AF65-F5344CB8AC3E}">
        <p14:creationId xmlns:p14="http://schemas.microsoft.com/office/powerpoint/2010/main" val="223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AF43D-66EB-EF61-3A62-EA00537E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FE433-C78A-490E-2644-80B24B21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2"/>
            <a:ext cx="10515600" cy="524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Innerhalb von </a:t>
            </a:r>
            <a:r>
              <a:rPr lang="de-DE" u="sng" dirty="0"/>
              <a:t>43</a:t>
            </a:r>
            <a:r>
              <a:rPr lang="de-DE" dirty="0"/>
              <a:t> Stunden folgende Ziele erreicht:</a:t>
            </a:r>
          </a:p>
          <a:p>
            <a:endParaRPr lang="de-DE" dirty="0"/>
          </a:p>
          <a:p>
            <a:r>
              <a:rPr lang="de-DE" dirty="0"/>
              <a:t>GUI ohne Funktion</a:t>
            </a:r>
          </a:p>
          <a:p>
            <a:r>
              <a:rPr lang="de-DE" dirty="0"/>
              <a:t>Aufruf einer API (ohne Header)</a:t>
            </a:r>
          </a:p>
          <a:p>
            <a:r>
              <a:rPr lang="de-DE" dirty="0"/>
              <a:t>Kompilierung der Abhängigkeiten mit Nix-Shell</a:t>
            </a:r>
          </a:p>
          <a:p>
            <a:r>
              <a:rPr lang="de-DE" dirty="0"/>
              <a:t>Grundfunktion des Programms ist gegeben</a:t>
            </a:r>
          </a:p>
          <a:p>
            <a:r>
              <a:rPr lang="de-DE" dirty="0"/>
              <a:t>Gute Zusammenarbeit mit </a:t>
            </a:r>
            <a:r>
              <a:rPr lang="de-DE" dirty="0" err="1"/>
              <a:t>Git</a:t>
            </a:r>
            <a:r>
              <a:rPr lang="de-DE" dirty="0"/>
              <a:t> (via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r>
              <a:rPr lang="de-DE" dirty="0"/>
              <a:t>Einige Module sind fertig, aber das </a:t>
            </a:r>
            <a:r>
              <a:rPr lang="de-DE"/>
              <a:t>Gesamtprogramm nicht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B8C0-BC04-59CF-7F27-0F3F9363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4D540-6E2D-C10E-B709-6EC95499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Has</a:t>
            </a:r>
            <a:r>
              <a:rPr lang="de-DE" u="sng" dirty="0" err="1"/>
              <a:t>s</a:t>
            </a:r>
            <a:r>
              <a:rPr lang="de-DE" dirty="0" err="1"/>
              <a:t>kell</a:t>
            </a:r>
            <a:r>
              <a:rPr lang="de-DE" dirty="0"/>
              <a:t> als Programmiersprache?!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Bleibt und ist eine Nische für spezielle Anwendungsfälle</a:t>
            </a:r>
          </a:p>
          <a:p>
            <a:r>
              <a:rPr lang="de-DE" dirty="0"/>
              <a:t>Ist so </a:t>
            </a:r>
            <a:r>
              <a:rPr lang="de-DE" dirty="0" err="1"/>
              <a:t>unintuitiv</a:t>
            </a:r>
            <a:r>
              <a:rPr lang="de-DE" dirty="0"/>
              <a:t> das drei Erwachsene </a:t>
            </a:r>
            <a:r>
              <a:rPr lang="de-DE" dirty="0" err="1"/>
              <a:t>ITler</a:t>
            </a:r>
            <a:r>
              <a:rPr lang="de-DE" dirty="0"/>
              <a:t> nicht in der Lage sind simpelste RL-Tools mit vertretbaren Zeitaufwand zu erstellen</a:t>
            </a:r>
          </a:p>
          <a:p>
            <a:r>
              <a:rPr lang="de-DE" dirty="0"/>
              <a:t>Gutes Einstiegsprojekt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64CD-0B67-D1F8-FCBE-F1CEB986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Vielen Dank für die Aufmerksamkeit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F0232FB-0B14-8EB9-52C1-E222A5EB8913}"/>
              </a:ext>
            </a:extLst>
          </p:cNvPr>
          <p:cNvSpPr txBox="1">
            <a:spLocks/>
          </p:cNvSpPr>
          <p:nvPr/>
        </p:nvSpPr>
        <p:spPr>
          <a:xfrm>
            <a:off x="838200" y="2894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1691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1EEE7-6476-4FED-5D5A-CD25229B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SuperSort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DE95B-DF2B-110C-6A21-0B7F9FE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Sortiert Daten und Ordner</a:t>
            </a:r>
          </a:p>
          <a:p>
            <a:endParaRPr lang="de-DE" dirty="0"/>
          </a:p>
          <a:p>
            <a:r>
              <a:rPr lang="de-DE" dirty="0"/>
              <a:t>Effizient</a:t>
            </a:r>
          </a:p>
          <a:p>
            <a:endParaRPr lang="de-DE" dirty="0"/>
          </a:p>
          <a:p>
            <a:r>
              <a:rPr lang="de-DE" dirty="0"/>
              <a:t>Konfigurierbar</a:t>
            </a:r>
          </a:p>
          <a:p>
            <a:endParaRPr lang="de-DE" dirty="0"/>
          </a:p>
          <a:p>
            <a:r>
              <a:rPr lang="de-DE" dirty="0"/>
              <a:t>„Einfach“</a:t>
            </a:r>
          </a:p>
        </p:txBody>
      </p:sp>
    </p:spTree>
    <p:extLst>
      <p:ext uri="{BB962C8B-B14F-4D97-AF65-F5344CB8AC3E}">
        <p14:creationId xmlns:p14="http://schemas.microsoft.com/office/powerpoint/2010/main" val="30879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6920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43D3542-4E5E-9844-C414-89493C2F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62" y="691893"/>
            <a:ext cx="3010473" cy="1739385"/>
          </a:xfrm>
        </p:spPr>
      </p:pic>
      <p:pic>
        <p:nvPicPr>
          <p:cNvPr id="15" name="Inhaltsplatzhalter 10">
            <a:extLst>
              <a:ext uri="{FF2B5EF4-FFF2-40B4-BE49-F238E27FC236}">
                <a16:creationId xmlns:a16="http://schemas.microsoft.com/office/drawing/2014/main" id="{FACD7CA1-213F-E4D8-E05E-C3CC0362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2" y="3514627"/>
            <a:ext cx="3010473" cy="1739385"/>
          </a:xfrm>
          <a:prstGeom prst="rect">
            <a:avLst/>
          </a:prstGeom>
        </p:spPr>
      </p:pic>
      <p:pic>
        <p:nvPicPr>
          <p:cNvPr id="16" name="Inhaltsplatzhalter 10">
            <a:extLst>
              <a:ext uri="{FF2B5EF4-FFF2-40B4-BE49-F238E27FC236}">
                <a16:creationId xmlns:a16="http://schemas.microsoft.com/office/drawing/2014/main" id="{7806B845-BDED-F3C2-0270-D6D327C6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49" y="4834839"/>
            <a:ext cx="3155611" cy="18232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" y="2965551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1331152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599" y="2025492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8379" y="5426601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60" y="3753320"/>
            <a:ext cx="1361284" cy="136128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F8A11B4-D3B0-7083-7578-A9A14A1139E9}"/>
              </a:ext>
            </a:extLst>
          </p:cNvPr>
          <p:cNvSpPr txBox="1"/>
          <p:nvPr/>
        </p:nvSpPr>
        <p:spPr>
          <a:xfrm>
            <a:off x="9024933" y="1573899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Rechnungen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BB0ED09-49E1-8A19-8F17-1BD2F23C7301}"/>
              </a:ext>
            </a:extLst>
          </p:cNvPr>
          <p:cNvGrpSpPr/>
          <p:nvPr/>
        </p:nvGrpSpPr>
        <p:grpSpPr>
          <a:xfrm>
            <a:off x="9647878" y="2352684"/>
            <a:ext cx="2763672" cy="1596789"/>
            <a:chOff x="9647878" y="2352684"/>
            <a:chExt cx="2763672" cy="1596789"/>
          </a:xfrm>
        </p:grpSpPr>
        <p:pic>
          <p:nvPicPr>
            <p:cNvPr id="14" name="Inhaltsplatzhalter 10">
              <a:extLst>
                <a:ext uri="{FF2B5EF4-FFF2-40B4-BE49-F238E27FC236}">
                  <a16:creationId xmlns:a16="http://schemas.microsoft.com/office/drawing/2014/main" id="{958A8539-A5F2-DF15-B0DF-F1F06912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878" y="2352684"/>
              <a:ext cx="2763672" cy="1596789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72763F2-9F3E-CC0D-DD63-42080B53692C}"/>
                </a:ext>
              </a:extLst>
            </p:cNvPr>
            <p:cNvSpPr txBox="1"/>
            <p:nvPr/>
          </p:nvSpPr>
          <p:spPr>
            <a:xfrm>
              <a:off x="10621965" y="311528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Fotos</a:t>
              </a: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35903812-F570-0767-9D60-87A83BC0D7DF}"/>
              </a:ext>
            </a:extLst>
          </p:cNvPr>
          <p:cNvSpPr txBox="1"/>
          <p:nvPr/>
        </p:nvSpPr>
        <p:spPr>
          <a:xfrm>
            <a:off x="8457637" y="438431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Screenshots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4980" y="2882557"/>
            <a:ext cx="1361283" cy="13612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EDDE6E7-A801-C743-534D-CFBE36484735}"/>
              </a:ext>
            </a:extLst>
          </p:cNvPr>
          <p:cNvSpPr txBox="1"/>
          <p:nvPr/>
        </p:nvSpPr>
        <p:spPr>
          <a:xfrm>
            <a:off x="10459834" y="5746460"/>
            <a:ext cx="90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Notizen</a:t>
            </a:r>
          </a:p>
        </p:txBody>
      </p:sp>
    </p:spTree>
    <p:extLst>
      <p:ext uri="{BB962C8B-B14F-4D97-AF65-F5344CB8AC3E}">
        <p14:creationId xmlns:p14="http://schemas.microsoft.com/office/powerpoint/2010/main" val="21256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079 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78 0.01551 L 0.78177 0.32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7 0.253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8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25393 L 0.81796 0.346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6888 0.0277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888 0.02778 L 1.05612 -0.0564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8294 -0.09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294 -0.09931 L 0.85899 -0.417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49296 -0.343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782657"/>
                  </p:ext>
                </p:extLst>
              </p:nvPr>
            </p:nvGraphicFramePr>
            <p:xfrm>
              <a:off x="10390562" y="1279552"/>
              <a:ext cx="3533020" cy="36663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33020" cy="3666342"/>
                    </a:xfrm>
                    <a:prstGeom prst="rect">
                      <a:avLst/>
                    </a:prstGeom>
                  </am3d:spPr>
                  <am3d:camera>
                    <am3d:pos x="0" y="0" z="65930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072774" d="1000000"/>
                    <am3d:preTrans dx="983301" dy="-9956585" dz="-601184"/>
                    <am3d:scale>
                      <am3d:sx n="1000000" d="1000000"/>
                      <am3d:sy n="1000000" d="1000000"/>
                      <am3d:sz n="1000000" d="1000000"/>
                    </am3d:scale>
                    <am3d:rot ax="1732910" ay="-2835776" az="-132330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9137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-Modell 12" descr="Wolke">
                <a:extLst>
                  <a:ext uri="{FF2B5EF4-FFF2-40B4-BE49-F238E27FC236}">
                    <a16:creationId xmlns:a16="http://schemas.microsoft.com/office/drawing/2014/main" id="{42D0C338-B7D1-91CC-99B1-DDAEED3E16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0562" y="1279552"/>
                <a:ext cx="3533020" cy="36663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58E5DFA8-70FB-870C-D97B-5757F0B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984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UserStory</a:t>
            </a:r>
            <a:r>
              <a:rPr lang="de-DE" dirty="0"/>
              <a:t>: </a:t>
            </a:r>
            <a:r>
              <a:rPr lang="de-DE" dirty="0" err="1"/>
              <a:t>SuperSort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46B2AF1-EECC-77C4-841C-0044E321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92" y="2167760"/>
            <a:ext cx="1361283" cy="136128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8813E58-9DCF-F947-BC03-E0CD61C15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" y="3670834"/>
            <a:ext cx="1361283" cy="136128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C991B1B-CA95-4018-5298-136FFC384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57868" y="1869361"/>
            <a:ext cx="3411476" cy="36426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17C2DCA-4C5A-4092-B4C6-7E1B4421E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" y="5254012"/>
            <a:ext cx="1361283" cy="136128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A6D1C8A-C72F-78F0-1669-F4497EBC0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11" y="4627427"/>
            <a:ext cx="1361284" cy="136128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304E4EF-6908-8EE0-7A88-CEEABE635A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29" y="243861"/>
            <a:ext cx="1361283" cy="136128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B8A114-170E-23AA-9752-B2DD49A66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95813"/>
            <a:ext cx="1361283" cy="136128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2306849-5D12-0DA9-EA27-C9EE31E1A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0" y="3112723"/>
            <a:ext cx="1361283" cy="13612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DE5F9F-6FF1-01D8-65A5-9A8BC0F4D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4" y="1598018"/>
            <a:ext cx="1361284" cy="13612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E6B4CA-B001-8D53-C8CE-C6A7B8F95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" y="653924"/>
            <a:ext cx="1361283" cy="13612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AAFE6D-E269-0114-B396-F881ABDC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57" y="5065818"/>
            <a:ext cx="1361283" cy="13612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970CE7-CB3D-C1F9-BE71-3FBD6884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71" y="1758565"/>
            <a:ext cx="1361283" cy="13612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009E213-4ECE-D235-6FE5-9619BE7D8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30" y="3119848"/>
            <a:ext cx="1361283" cy="136128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C555B0D-A790-D51A-BF2F-9CD323E0DDC1}"/>
              </a:ext>
            </a:extLst>
          </p:cNvPr>
          <p:cNvSpPr txBox="1"/>
          <p:nvPr/>
        </p:nvSpPr>
        <p:spPr>
          <a:xfrm rot="3032408">
            <a:off x="10833276" y="3410429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Datenstruktur</a:t>
            </a:r>
          </a:p>
        </p:txBody>
      </p:sp>
    </p:spTree>
    <p:extLst>
      <p:ext uri="{BB962C8B-B14F-4D97-AF65-F5344CB8AC3E}">
        <p14:creationId xmlns:p14="http://schemas.microsoft.com/office/powerpoint/2010/main" val="13095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3997 0.1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4" y="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39 L 0.51407 -0.1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5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0.3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93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9662 -0.2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2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9297 -0.34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1719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0.40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20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53451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97" y="16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42279 0.189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7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42318 -0.031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17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0508 -0.31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52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8 L 0.32279 0.166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07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139 L 0.32513 -0.032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7 0.10671 L 1.0707 0.4578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75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06 -0.1125 L 1.04583 -0.014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49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4 0.38727 L 1.05612 -0.0564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80" y="-2182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62 -0.25185 L 0.99402 -0.3423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4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-0.34329 L 0.97018 -0.0333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54" y="15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0.4088 L 0.95495 0.31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5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51 0.32754 L 1.05612 -0.0564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42" y="-188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9 0.18981 L 1.01081 -0.0034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01" y="-96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18 -0.03101 L 0.97018 -0.0333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22" y="-78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08 -0.31597 L 0.95248 0.00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70" y="162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13 -0.03218 L 1.05612 -0.056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1" y="-85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78 0.16643 L 0.81797 0.3460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FF5C1FA-AF17-37DB-FE49-2B9717D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43" y="213666"/>
            <a:ext cx="9539885" cy="64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DE9C273-B420-2959-0643-D2AAEE9EB327}"/>
              </a:ext>
            </a:extLst>
          </p:cNvPr>
          <p:cNvGrpSpPr/>
          <p:nvPr/>
        </p:nvGrpSpPr>
        <p:grpSpPr>
          <a:xfrm>
            <a:off x="2856312" y="4330976"/>
            <a:ext cx="1766393" cy="1516245"/>
            <a:chOff x="1499489" y="2710014"/>
            <a:chExt cx="1766393" cy="1516245"/>
          </a:xfrm>
        </p:grpSpPr>
        <p:sp>
          <p:nvSpPr>
            <p:cNvPr id="17" name="Sechseck 16">
              <a:extLst>
                <a:ext uri="{FF2B5EF4-FFF2-40B4-BE49-F238E27FC236}">
                  <a16:creationId xmlns:a16="http://schemas.microsoft.com/office/drawing/2014/main" id="{37410611-9377-ECC3-A947-D11D006354E5}"/>
                </a:ext>
              </a:extLst>
            </p:cNvPr>
            <p:cNvSpPr/>
            <p:nvPr/>
          </p:nvSpPr>
          <p:spPr>
            <a:xfrm>
              <a:off x="1499489" y="2710014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Sechseck 4">
              <a:extLst>
                <a:ext uri="{FF2B5EF4-FFF2-40B4-BE49-F238E27FC236}">
                  <a16:creationId xmlns:a16="http://schemas.microsoft.com/office/drawing/2014/main" id="{E9CF9041-D4A3-A860-1BFD-435BEAEEB8FA}"/>
                </a:ext>
              </a:extLst>
            </p:cNvPr>
            <p:cNvSpPr txBox="1"/>
            <p:nvPr/>
          </p:nvSpPr>
          <p:spPr>
            <a:xfrm>
              <a:off x="1773042" y="2944828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Konfigurations-datei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1E6605E-9C93-2BA3-447D-F6A56039D699}"/>
              </a:ext>
            </a:extLst>
          </p:cNvPr>
          <p:cNvGrpSpPr/>
          <p:nvPr/>
        </p:nvGrpSpPr>
        <p:grpSpPr>
          <a:xfrm>
            <a:off x="2894412" y="2680994"/>
            <a:ext cx="1766393" cy="1516245"/>
            <a:chOff x="2997422" y="1874196"/>
            <a:chExt cx="1766393" cy="1516245"/>
          </a:xfrm>
        </p:grpSpPr>
        <p:sp>
          <p:nvSpPr>
            <p:cNvPr id="15" name="Sechseck 14">
              <a:extLst>
                <a:ext uri="{FF2B5EF4-FFF2-40B4-BE49-F238E27FC236}">
                  <a16:creationId xmlns:a16="http://schemas.microsoft.com/office/drawing/2014/main" id="{81302BF3-4DD8-EFBC-D1F1-C558617F7935}"/>
                </a:ext>
              </a:extLst>
            </p:cNvPr>
            <p:cNvSpPr/>
            <p:nvPr/>
          </p:nvSpPr>
          <p:spPr>
            <a:xfrm>
              <a:off x="2997422" y="1874196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chseck 6">
              <a:extLst>
                <a:ext uri="{FF2B5EF4-FFF2-40B4-BE49-F238E27FC236}">
                  <a16:creationId xmlns:a16="http://schemas.microsoft.com/office/drawing/2014/main" id="{658ECF82-A098-46CB-6443-944CF476AB0A}"/>
                </a:ext>
              </a:extLst>
            </p:cNvPr>
            <p:cNvSpPr txBox="1"/>
            <p:nvPr/>
          </p:nvSpPr>
          <p:spPr>
            <a:xfrm>
              <a:off x="3270975" y="2109010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Erweiterte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Regeln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9C75DBD-909D-BD3C-4CD4-6AAA4C609709}"/>
              </a:ext>
            </a:extLst>
          </p:cNvPr>
          <p:cNvGrpSpPr/>
          <p:nvPr/>
        </p:nvGrpSpPr>
        <p:grpSpPr>
          <a:xfrm>
            <a:off x="4387252" y="3556524"/>
            <a:ext cx="1766393" cy="1516245"/>
            <a:chOff x="4781555" y="433131"/>
            <a:chExt cx="1766393" cy="1516245"/>
          </a:xfrm>
        </p:grpSpPr>
        <p:sp>
          <p:nvSpPr>
            <p:cNvPr id="13" name="Sechseck 12">
              <a:extLst>
                <a:ext uri="{FF2B5EF4-FFF2-40B4-BE49-F238E27FC236}">
                  <a16:creationId xmlns:a16="http://schemas.microsoft.com/office/drawing/2014/main" id="{B946A27F-C9A4-A807-5770-F759C530154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chseck 8">
              <a:extLst>
                <a:ext uri="{FF2B5EF4-FFF2-40B4-BE49-F238E27FC236}">
                  <a16:creationId xmlns:a16="http://schemas.microsoft.com/office/drawing/2014/main" id="{0C927395-462D-5E37-7D6C-111D07995C5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GUI</a:t>
              </a:r>
              <a:endParaRPr lang="de-DE" sz="15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B120184-F1FB-CCC9-9D3D-97A48B6D946E}"/>
              </a:ext>
            </a:extLst>
          </p:cNvPr>
          <p:cNvGrpSpPr/>
          <p:nvPr/>
        </p:nvGrpSpPr>
        <p:grpSpPr>
          <a:xfrm>
            <a:off x="1363472" y="3455446"/>
            <a:ext cx="1766393" cy="1516245"/>
            <a:chOff x="1482374" y="1094479"/>
            <a:chExt cx="1766393" cy="1516245"/>
          </a:xfrm>
        </p:grpSpPr>
        <p:sp>
          <p:nvSpPr>
            <p:cNvPr id="11" name="Sechseck 10">
              <a:extLst>
                <a:ext uri="{FF2B5EF4-FFF2-40B4-BE49-F238E27FC236}">
                  <a16:creationId xmlns:a16="http://schemas.microsoft.com/office/drawing/2014/main" id="{194A2199-9D99-28C2-729D-CBB6B5D425EF}"/>
                </a:ext>
              </a:extLst>
            </p:cNvPr>
            <p:cNvSpPr/>
            <p:nvPr/>
          </p:nvSpPr>
          <p:spPr>
            <a:xfrm>
              <a:off x="1482374" y="1094479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chseck 10">
              <a:extLst>
                <a:ext uri="{FF2B5EF4-FFF2-40B4-BE49-F238E27FC236}">
                  <a16:creationId xmlns:a16="http://schemas.microsoft.com/office/drawing/2014/main" id="{8885FD86-E922-9810-4751-C0EA5DF89AEF}"/>
                </a:ext>
              </a:extLst>
            </p:cNvPr>
            <p:cNvSpPr txBox="1"/>
            <p:nvPr/>
          </p:nvSpPr>
          <p:spPr>
            <a:xfrm>
              <a:off x="1755927" y="1329293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Statisches Sortieren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5E82CE6-E028-9B86-BFE3-AD15C3B7E5D2}"/>
              </a:ext>
            </a:extLst>
          </p:cNvPr>
          <p:cNvGrpSpPr/>
          <p:nvPr/>
        </p:nvGrpSpPr>
        <p:grpSpPr>
          <a:xfrm>
            <a:off x="2894412" y="1047341"/>
            <a:ext cx="1766393" cy="1516245"/>
            <a:chOff x="4781555" y="433131"/>
            <a:chExt cx="1766393" cy="1516245"/>
          </a:xfrm>
        </p:grpSpPr>
        <p:sp>
          <p:nvSpPr>
            <p:cNvPr id="29" name="Sechseck 28">
              <a:extLst>
                <a:ext uri="{FF2B5EF4-FFF2-40B4-BE49-F238E27FC236}">
                  <a16:creationId xmlns:a16="http://schemas.microsoft.com/office/drawing/2014/main" id="{25465815-4F85-93ED-D459-BB74CD78375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Sechseck 8">
              <a:extLst>
                <a:ext uri="{FF2B5EF4-FFF2-40B4-BE49-F238E27FC236}">
                  <a16:creationId xmlns:a16="http://schemas.microsoft.com/office/drawing/2014/main" id="{A60000E6-F238-B92F-B1E9-A00508918B4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Erweiterungen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023808F-2120-64BB-3B69-BE9A74B2469A}"/>
              </a:ext>
            </a:extLst>
          </p:cNvPr>
          <p:cNvGrpSpPr/>
          <p:nvPr/>
        </p:nvGrpSpPr>
        <p:grpSpPr>
          <a:xfrm>
            <a:off x="7137313" y="3033215"/>
            <a:ext cx="1766393" cy="1516245"/>
            <a:chOff x="4781555" y="433131"/>
            <a:chExt cx="1766393" cy="1516245"/>
          </a:xfrm>
        </p:grpSpPr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694EA3C7-19F7-742C-F84D-C724E2E3E30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echseck 8">
              <a:extLst>
                <a:ext uri="{FF2B5EF4-FFF2-40B4-BE49-F238E27FC236}">
                  <a16:creationId xmlns:a16="http://schemas.microsoft.com/office/drawing/2014/main" id="{8F3A53F7-17F5-7980-93FB-9CC4B6EAE1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Datenbank</a:t>
              </a:r>
              <a:endParaRPr lang="de-DE" sz="1500" kern="1200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9F6515F-0931-A275-2171-990CACD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411" y="-9530"/>
            <a:ext cx="6841362" cy="1084855"/>
          </a:xfrm>
        </p:spPr>
        <p:txBody>
          <a:bodyPr/>
          <a:lstStyle/>
          <a:p>
            <a:pPr algn="ctr"/>
            <a:r>
              <a:rPr lang="de-DE" dirty="0"/>
              <a:t>„Road“-</a:t>
            </a:r>
            <a:r>
              <a:rPr lang="de-DE" dirty="0" err="1"/>
              <a:t>map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ABFF891-746B-7067-C296-EBDE76885111}"/>
              </a:ext>
            </a:extLst>
          </p:cNvPr>
          <p:cNvGrpSpPr/>
          <p:nvPr/>
        </p:nvGrpSpPr>
        <p:grpSpPr>
          <a:xfrm>
            <a:off x="5644473" y="2131560"/>
            <a:ext cx="1766393" cy="1516245"/>
            <a:chOff x="4781555" y="433131"/>
            <a:chExt cx="1766393" cy="1516245"/>
          </a:xfrm>
        </p:grpSpPr>
        <p:sp>
          <p:nvSpPr>
            <p:cNvPr id="23" name="Sechseck 22">
              <a:extLst>
                <a:ext uri="{FF2B5EF4-FFF2-40B4-BE49-F238E27FC236}">
                  <a16:creationId xmlns:a16="http://schemas.microsoft.com/office/drawing/2014/main" id="{386824B9-030E-7AC0-E269-D5CEA17C3BF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Sechseck 8">
              <a:extLst>
                <a:ext uri="{FF2B5EF4-FFF2-40B4-BE49-F238E27FC236}">
                  <a16:creationId xmlns:a16="http://schemas.microsoft.com/office/drawing/2014/main" id="{4EA608CF-45F5-1B10-5E60-2B5442AF0A27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Webseite</a:t>
              </a:r>
              <a:endParaRPr lang="de-DE" sz="15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0C39CA0-D10C-5F8D-20A1-A23BFF1DF735}"/>
              </a:ext>
            </a:extLst>
          </p:cNvPr>
          <p:cNvGrpSpPr/>
          <p:nvPr/>
        </p:nvGrpSpPr>
        <p:grpSpPr>
          <a:xfrm>
            <a:off x="5152722" y="5167429"/>
            <a:ext cx="1766393" cy="1516245"/>
            <a:chOff x="4781555" y="433131"/>
            <a:chExt cx="1766393" cy="1516245"/>
          </a:xfrm>
        </p:grpSpPr>
        <p:sp>
          <p:nvSpPr>
            <p:cNvPr id="26" name="Sechseck 25">
              <a:extLst>
                <a:ext uri="{FF2B5EF4-FFF2-40B4-BE49-F238E27FC236}">
                  <a16:creationId xmlns:a16="http://schemas.microsoft.com/office/drawing/2014/main" id="{D58F0AA5-79EF-DF14-D40E-2059D50574A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Sechseck 8">
              <a:extLst>
                <a:ext uri="{FF2B5EF4-FFF2-40B4-BE49-F238E27FC236}">
                  <a16:creationId xmlns:a16="http://schemas.microsoft.com/office/drawing/2014/main" id="{84B6A5E5-0F23-47A9-5D1E-B57628376780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strike="sngStrike" dirty="0"/>
                <a:t>Gloss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GTK3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14135EC-A957-7D99-25C6-64628077350D}"/>
              </a:ext>
            </a:extLst>
          </p:cNvPr>
          <p:cNvGrpSpPr/>
          <p:nvPr/>
        </p:nvGrpSpPr>
        <p:grpSpPr>
          <a:xfrm>
            <a:off x="7200984" y="1386502"/>
            <a:ext cx="1766393" cy="1516245"/>
            <a:chOff x="4781555" y="433131"/>
            <a:chExt cx="1766393" cy="1516245"/>
          </a:xfrm>
        </p:grpSpPr>
        <p:sp>
          <p:nvSpPr>
            <p:cNvPr id="32" name="Sechseck 31">
              <a:extLst>
                <a:ext uri="{FF2B5EF4-FFF2-40B4-BE49-F238E27FC236}">
                  <a16:creationId xmlns:a16="http://schemas.microsoft.com/office/drawing/2014/main" id="{91A35699-E086-00A5-18D5-84755F83861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Sechseck 8">
              <a:extLst>
                <a:ext uri="{FF2B5EF4-FFF2-40B4-BE49-F238E27FC236}">
                  <a16:creationId xmlns:a16="http://schemas.microsoft.com/office/drawing/2014/main" id="{CE1250AC-BFB0-525C-9495-3DC5F0952BB4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API</a:t>
              </a:r>
              <a:endParaRPr lang="de-DE" sz="1500" kern="1200" dirty="0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B906EFB-7EA8-B7E6-2838-278C72BA0EF3}"/>
              </a:ext>
            </a:extLst>
          </p:cNvPr>
          <p:cNvGrpSpPr/>
          <p:nvPr/>
        </p:nvGrpSpPr>
        <p:grpSpPr>
          <a:xfrm>
            <a:off x="8707788" y="609421"/>
            <a:ext cx="1766393" cy="1516245"/>
            <a:chOff x="4781555" y="433131"/>
            <a:chExt cx="1766393" cy="1516245"/>
          </a:xfrm>
        </p:grpSpPr>
        <p:sp>
          <p:nvSpPr>
            <p:cNvPr id="38" name="Sechseck 37">
              <a:extLst>
                <a:ext uri="{FF2B5EF4-FFF2-40B4-BE49-F238E27FC236}">
                  <a16:creationId xmlns:a16="http://schemas.microsoft.com/office/drawing/2014/main" id="{94F0CE64-0A2E-9BE0-2CB9-9EF31A806FB9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chseck 8">
              <a:extLst>
                <a:ext uri="{FF2B5EF4-FFF2-40B4-BE49-F238E27FC236}">
                  <a16:creationId xmlns:a16="http://schemas.microsoft.com/office/drawing/2014/main" id="{C3362A88-A17A-BFD2-8EA3-49F87DB0481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Integration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(</a:t>
              </a:r>
              <a:r>
                <a:rPr lang="de-DE" sz="1500" kern="1200" dirty="0" err="1"/>
                <a:t>Nextcloud</a:t>
              </a:r>
              <a:r>
                <a:rPr lang="de-DE" sz="1500" dirty="0"/>
                <a:t>?)</a:t>
              </a:r>
              <a:endParaRPr lang="de-DE" sz="1500" kern="1200" dirty="0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609A5AF-7D6C-7708-59DE-A9362821A829}"/>
              </a:ext>
            </a:extLst>
          </p:cNvPr>
          <p:cNvGrpSpPr/>
          <p:nvPr/>
        </p:nvGrpSpPr>
        <p:grpSpPr>
          <a:xfrm>
            <a:off x="1394590" y="222350"/>
            <a:ext cx="1766393" cy="1516245"/>
            <a:chOff x="4781555" y="433131"/>
            <a:chExt cx="1766393" cy="1516245"/>
          </a:xfrm>
        </p:grpSpPr>
        <p:sp>
          <p:nvSpPr>
            <p:cNvPr id="41" name="Sechseck 40">
              <a:extLst>
                <a:ext uri="{FF2B5EF4-FFF2-40B4-BE49-F238E27FC236}">
                  <a16:creationId xmlns:a16="http://schemas.microsoft.com/office/drawing/2014/main" id="{0BCDE58C-EAAA-07D6-4FC9-365F8E9D5C20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Sechseck 8">
              <a:extLst>
                <a:ext uri="{FF2B5EF4-FFF2-40B4-BE49-F238E27FC236}">
                  <a16:creationId xmlns:a16="http://schemas.microsoft.com/office/drawing/2014/main" id="{231598CB-C3E6-BF2A-41F4-5B7E1D670CA8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Geolocation</a:t>
              </a:r>
              <a:endParaRPr lang="de-DE" sz="1500" kern="1200" dirty="0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987FD88-BD80-CA1A-4C13-9F7EBDC794FC}"/>
              </a:ext>
            </a:extLst>
          </p:cNvPr>
          <p:cNvGrpSpPr/>
          <p:nvPr/>
        </p:nvGrpSpPr>
        <p:grpSpPr>
          <a:xfrm>
            <a:off x="2887430" y="-589000"/>
            <a:ext cx="1766393" cy="1516245"/>
            <a:chOff x="4781555" y="433131"/>
            <a:chExt cx="1766393" cy="1516245"/>
          </a:xfrm>
        </p:grpSpPr>
        <p:sp>
          <p:nvSpPr>
            <p:cNvPr id="44" name="Sechseck 43">
              <a:extLst>
                <a:ext uri="{FF2B5EF4-FFF2-40B4-BE49-F238E27FC236}">
                  <a16:creationId xmlns:a16="http://schemas.microsoft.com/office/drawing/2014/main" id="{4CDA27D8-9304-1EA6-01D1-32F77E7B86C7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Sechseck 8">
              <a:extLst>
                <a:ext uri="{FF2B5EF4-FFF2-40B4-BE49-F238E27FC236}">
                  <a16:creationId xmlns:a16="http://schemas.microsoft.com/office/drawing/2014/main" id="{AF9CFB02-308F-78EE-1286-1B772DC32523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Texterkennung</a:t>
              </a:r>
              <a:endParaRPr lang="de-DE" sz="1500" kern="1200" dirty="0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44FF2C0-535C-504D-1F78-4C1148AF4DEC}"/>
              </a:ext>
            </a:extLst>
          </p:cNvPr>
          <p:cNvGrpSpPr/>
          <p:nvPr/>
        </p:nvGrpSpPr>
        <p:grpSpPr>
          <a:xfrm>
            <a:off x="4387251" y="218007"/>
            <a:ext cx="1766393" cy="1516245"/>
            <a:chOff x="4781555" y="433131"/>
            <a:chExt cx="1766393" cy="1516245"/>
          </a:xfrm>
        </p:grpSpPr>
        <p:sp>
          <p:nvSpPr>
            <p:cNvPr id="47" name="Sechseck 46">
              <a:extLst>
                <a:ext uri="{FF2B5EF4-FFF2-40B4-BE49-F238E27FC236}">
                  <a16:creationId xmlns:a16="http://schemas.microsoft.com/office/drawing/2014/main" id="{D3FC034C-DA3B-F3B0-3F42-5CAE9A1CD4A1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echseck 8">
              <a:extLst>
                <a:ext uri="{FF2B5EF4-FFF2-40B4-BE49-F238E27FC236}">
                  <a16:creationId xmlns:a16="http://schemas.microsoft.com/office/drawing/2014/main" id="{D6D316C0-F011-9CA2-2F95-1782B6F7991F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Zeitstempel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E56F8FA-A6B8-A89C-36D8-E6DFBB9BC194}"/>
              </a:ext>
            </a:extLst>
          </p:cNvPr>
          <p:cNvGrpSpPr/>
          <p:nvPr/>
        </p:nvGrpSpPr>
        <p:grpSpPr>
          <a:xfrm>
            <a:off x="8707787" y="2256134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3" name="Sechseck 52">
              <a:extLst>
                <a:ext uri="{FF2B5EF4-FFF2-40B4-BE49-F238E27FC236}">
                  <a16:creationId xmlns:a16="http://schemas.microsoft.com/office/drawing/2014/main" id="{E5E72900-C040-AB44-D734-01B383894B42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Sechseck 8">
              <a:extLst>
                <a:ext uri="{FF2B5EF4-FFF2-40B4-BE49-F238E27FC236}">
                  <a16:creationId xmlns:a16="http://schemas.microsoft.com/office/drawing/2014/main" id="{6A1EAF22-4F88-4F47-EE93-C6C72CBC1C6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BE295F6-9CFA-2106-FD3D-809B0BF4ECC3}"/>
              </a:ext>
            </a:extLst>
          </p:cNvPr>
          <p:cNvGrpSpPr/>
          <p:nvPr/>
        </p:nvGrpSpPr>
        <p:grpSpPr>
          <a:xfrm>
            <a:off x="6668002" y="602021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6" name="Sechseck 55">
              <a:extLst>
                <a:ext uri="{FF2B5EF4-FFF2-40B4-BE49-F238E27FC236}">
                  <a16:creationId xmlns:a16="http://schemas.microsoft.com/office/drawing/2014/main" id="{14C05A93-1BE6-D9B6-AEEC-3F9ADEC791F3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echseck 8">
              <a:extLst>
                <a:ext uri="{FF2B5EF4-FFF2-40B4-BE49-F238E27FC236}">
                  <a16:creationId xmlns:a16="http://schemas.microsoft.com/office/drawing/2014/main" id="{6AEA8BC3-F7B5-7B37-4627-01D2E92FA396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75A655-0635-6114-A767-0FA0C20782EC}"/>
              </a:ext>
            </a:extLst>
          </p:cNvPr>
          <p:cNvGrpSpPr/>
          <p:nvPr/>
        </p:nvGrpSpPr>
        <p:grpSpPr>
          <a:xfrm>
            <a:off x="5152721" y="6778333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59" name="Sechseck 58">
              <a:extLst>
                <a:ext uri="{FF2B5EF4-FFF2-40B4-BE49-F238E27FC236}">
                  <a16:creationId xmlns:a16="http://schemas.microsoft.com/office/drawing/2014/main" id="{53AE6810-705C-5386-F4B8-CEE792A2B714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echseck 8">
              <a:extLst>
                <a:ext uri="{FF2B5EF4-FFF2-40B4-BE49-F238E27FC236}">
                  <a16:creationId xmlns:a16="http://schemas.microsoft.com/office/drawing/2014/main" id="{F5B6A9C9-1E79-FDB9-EEDD-69EAE9278CC2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4D5799A-8BD4-A396-19AA-5DB92C95387A}"/>
              </a:ext>
            </a:extLst>
          </p:cNvPr>
          <p:cNvGrpSpPr/>
          <p:nvPr/>
        </p:nvGrpSpPr>
        <p:grpSpPr>
          <a:xfrm>
            <a:off x="1401572" y="-1407170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2" name="Sechseck 61">
              <a:extLst>
                <a:ext uri="{FF2B5EF4-FFF2-40B4-BE49-F238E27FC236}">
                  <a16:creationId xmlns:a16="http://schemas.microsoft.com/office/drawing/2014/main" id="{16F25B2F-2D31-F01F-38EF-73819F0C36AF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Sechseck 8">
              <a:extLst>
                <a:ext uri="{FF2B5EF4-FFF2-40B4-BE49-F238E27FC236}">
                  <a16:creationId xmlns:a16="http://schemas.microsoft.com/office/drawing/2014/main" id="{C9DE7607-DBE1-6C3D-C1DC-3DFC65C949B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03187A6-18BB-2E19-CE1F-D08FE74388DF}"/>
              </a:ext>
            </a:extLst>
          </p:cNvPr>
          <p:cNvGrpSpPr/>
          <p:nvPr/>
        </p:nvGrpSpPr>
        <p:grpSpPr>
          <a:xfrm>
            <a:off x="4387251" y="-140695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5" name="Sechseck 64">
              <a:extLst>
                <a:ext uri="{FF2B5EF4-FFF2-40B4-BE49-F238E27FC236}">
                  <a16:creationId xmlns:a16="http://schemas.microsoft.com/office/drawing/2014/main" id="{B7DFBB4A-9B09-29AD-FADF-BBC397687E88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Sechseck 8">
              <a:extLst>
                <a:ext uri="{FF2B5EF4-FFF2-40B4-BE49-F238E27FC236}">
                  <a16:creationId xmlns:a16="http://schemas.microsoft.com/office/drawing/2014/main" id="{652E71EF-8161-E215-97EA-2C3D6BEEEE4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D8D481E-051F-BE73-D7CD-FAAE585BEB20}"/>
              </a:ext>
            </a:extLst>
          </p:cNvPr>
          <p:cNvGrpSpPr/>
          <p:nvPr/>
        </p:nvGrpSpPr>
        <p:grpSpPr>
          <a:xfrm>
            <a:off x="-114909" y="-602641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68" name="Sechseck 67">
              <a:extLst>
                <a:ext uri="{FF2B5EF4-FFF2-40B4-BE49-F238E27FC236}">
                  <a16:creationId xmlns:a16="http://schemas.microsoft.com/office/drawing/2014/main" id="{54E3FCCA-FFF8-99E9-C8C9-9386C66C36C6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Sechseck 8">
              <a:extLst>
                <a:ext uri="{FF2B5EF4-FFF2-40B4-BE49-F238E27FC236}">
                  <a16:creationId xmlns:a16="http://schemas.microsoft.com/office/drawing/2014/main" id="{B8C49C35-0130-2928-F05D-70C22170234E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EA5034A-7919-2346-1B1B-844DAB0F59B2}"/>
              </a:ext>
            </a:extLst>
          </p:cNvPr>
          <p:cNvGrpSpPr/>
          <p:nvPr/>
        </p:nvGrpSpPr>
        <p:grpSpPr>
          <a:xfrm>
            <a:off x="8630153" y="3883888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1" name="Sechseck 70">
              <a:extLst>
                <a:ext uri="{FF2B5EF4-FFF2-40B4-BE49-F238E27FC236}">
                  <a16:creationId xmlns:a16="http://schemas.microsoft.com/office/drawing/2014/main" id="{55527926-612A-A252-0DC4-5497143264BB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chseck 8">
              <a:extLst>
                <a:ext uri="{FF2B5EF4-FFF2-40B4-BE49-F238E27FC236}">
                  <a16:creationId xmlns:a16="http://schemas.microsoft.com/office/drawing/2014/main" id="{216B7944-1522-AA4F-2AA6-71AA0DF734ED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11FAD6F-201A-526C-547D-183E84AEFCB0}"/>
              </a:ext>
            </a:extLst>
          </p:cNvPr>
          <p:cNvGrpSpPr/>
          <p:nvPr/>
        </p:nvGrpSpPr>
        <p:grpSpPr>
          <a:xfrm>
            <a:off x="10179210" y="1457867"/>
            <a:ext cx="1766393" cy="1516245"/>
            <a:chOff x="4781555" y="433131"/>
            <a:chExt cx="1766393" cy="1516245"/>
          </a:xfrm>
          <a:solidFill>
            <a:srgbClr val="FFFFFF">
              <a:alpha val="0"/>
            </a:srgbClr>
          </a:solidFill>
        </p:grpSpPr>
        <p:sp>
          <p:nvSpPr>
            <p:cNvPr id="74" name="Sechseck 73">
              <a:extLst>
                <a:ext uri="{FF2B5EF4-FFF2-40B4-BE49-F238E27FC236}">
                  <a16:creationId xmlns:a16="http://schemas.microsoft.com/office/drawing/2014/main" id="{698D3FB5-3F53-886E-BB27-8FCF0164B40E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chseck 8">
              <a:extLst>
                <a:ext uri="{FF2B5EF4-FFF2-40B4-BE49-F238E27FC236}">
                  <a16:creationId xmlns:a16="http://schemas.microsoft.com/office/drawing/2014/main" id="{05550C81-E4F2-FB6E-0849-EAEC4E765EAA}"/>
                </a:ext>
              </a:extLst>
            </p:cNvPr>
            <p:cNvSpPr txBox="1"/>
            <p:nvPr/>
          </p:nvSpPr>
          <p:spPr>
            <a:xfrm>
              <a:off x="5055108" y="667945"/>
              <a:ext cx="1219287" cy="1046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500" kern="1200" dirty="0"/>
            </a:p>
          </p:txBody>
        </p: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B9A4F988-9341-5A31-76DA-72A865AEE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9" y="5131258"/>
            <a:ext cx="1667549" cy="1667549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665136-E7F0-DAEE-D23B-94FA35ADE0FE}"/>
              </a:ext>
            </a:extLst>
          </p:cNvPr>
          <p:cNvGrpSpPr/>
          <p:nvPr/>
        </p:nvGrpSpPr>
        <p:grpSpPr>
          <a:xfrm>
            <a:off x="-62746" y="1042573"/>
            <a:ext cx="1766393" cy="1516245"/>
            <a:chOff x="4781555" y="433131"/>
            <a:chExt cx="1766393" cy="1516245"/>
          </a:xfrm>
        </p:grpSpPr>
        <p:sp>
          <p:nvSpPr>
            <p:cNvPr id="4" name="Sechseck 3">
              <a:extLst>
                <a:ext uri="{FF2B5EF4-FFF2-40B4-BE49-F238E27FC236}">
                  <a16:creationId xmlns:a16="http://schemas.microsoft.com/office/drawing/2014/main" id="{7676A045-17C9-AAAD-1B05-B9480D0308FA}"/>
                </a:ext>
              </a:extLst>
            </p:cNvPr>
            <p:cNvSpPr/>
            <p:nvPr/>
          </p:nvSpPr>
          <p:spPr>
            <a:xfrm>
              <a:off x="4781555" y="433131"/>
              <a:ext cx="1766393" cy="15162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Sechseck 8">
              <a:extLst>
                <a:ext uri="{FF2B5EF4-FFF2-40B4-BE49-F238E27FC236}">
                  <a16:creationId xmlns:a16="http://schemas.microsoft.com/office/drawing/2014/main" id="{66E2562E-8510-0B91-D062-8967AB584F0C}"/>
                </a:ext>
              </a:extLst>
            </p:cNvPr>
            <p:cNvSpPr txBox="1"/>
            <p:nvPr/>
          </p:nvSpPr>
          <p:spPr>
            <a:xfrm>
              <a:off x="4865137" y="667945"/>
              <a:ext cx="1616189" cy="1046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dirty="0"/>
                <a:t>Benachrichtigung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0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806 3.7037E-6 C 0.26146 3.7037E-6 0.3612 0.22639 0.3612 0.41041 L 0.3612 0.82083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D2A18-C674-7E1B-89C9-86EC46DF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7F960-11F3-06AD-21E3-36D388CC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der verbleibenden und kurzen Zeit das bestmöglichste Ergebnis erzielen</a:t>
            </a:r>
          </a:p>
          <a:p>
            <a:endParaRPr lang="de-DE" dirty="0"/>
          </a:p>
          <a:p>
            <a:r>
              <a:rPr lang="de-DE" dirty="0"/>
              <a:t>Haskell ausprobieren und kennenlernen</a:t>
            </a:r>
          </a:p>
          <a:p>
            <a:endParaRPr lang="de-DE" dirty="0"/>
          </a:p>
          <a:p>
            <a:r>
              <a:rPr lang="de-DE" dirty="0"/>
              <a:t>Vergleich mit anderen Projekten in anderen Programmiersprachen</a:t>
            </a:r>
          </a:p>
          <a:p>
            <a:endParaRPr lang="de-DE" dirty="0"/>
          </a:p>
          <a:p>
            <a:r>
              <a:rPr lang="de-DE" dirty="0"/>
              <a:t>Gute Note für das Fach Programmieren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6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6DCF-BA83-BC72-4659-E9D267E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Konzeption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78B15B-D229-96C0-6081-34CC4208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85" y="1690688"/>
            <a:ext cx="5609429" cy="4947356"/>
          </a:xfrm>
        </p:spPr>
      </p:pic>
    </p:spTree>
    <p:extLst>
      <p:ext uri="{BB962C8B-B14F-4D97-AF65-F5344CB8AC3E}">
        <p14:creationId xmlns:p14="http://schemas.microsoft.com/office/powerpoint/2010/main" val="184205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9A188-7E7B-25AD-68C9-E60C411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Programm- und Codevorstellung</a:t>
            </a:r>
          </a:p>
        </p:txBody>
      </p:sp>
    </p:spTree>
    <p:extLst>
      <p:ext uri="{BB962C8B-B14F-4D97-AF65-F5344CB8AC3E}">
        <p14:creationId xmlns:p14="http://schemas.microsoft.com/office/powerpoint/2010/main" val="23453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SuperSort</vt:lpstr>
      <vt:lpstr>SuperSort</vt:lpstr>
      <vt:lpstr>UserStory: SuperSort</vt:lpstr>
      <vt:lpstr>UserStory: SuperSort</vt:lpstr>
      <vt:lpstr>PowerPoint-Präsentation</vt:lpstr>
      <vt:lpstr>„Road“-map</vt:lpstr>
      <vt:lpstr>Ziele</vt:lpstr>
      <vt:lpstr>Konzeption</vt:lpstr>
      <vt:lpstr>Programm- und Codevorstellung</vt:lpstr>
      <vt:lpstr>Fazit</vt:lpstr>
      <vt:lpstr>Fazit - Aufwand</vt:lpstr>
      <vt:lpstr>Fazit</vt:lpstr>
      <vt:lpstr>Fazit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SuperSort</dc:title>
  <dc:creator>Robert</dc:creator>
  <cp:lastModifiedBy>Robert</cp:lastModifiedBy>
  <cp:revision>14</cp:revision>
  <dcterms:created xsi:type="dcterms:W3CDTF">2024-05-03T19:58:13Z</dcterms:created>
  <dcterms:modified xsi:type="dcterms:W3CDTF">2024-05-13T12:07:47Z</dcterms:modified>
</cp:coreProperties>
</file>