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260" r:id="rId3"/>
    <p:sldId id="303" r:id="rId4"/>
    <p:sldId id="261" r:id="rId5"/>
    <p:sldId id="262" r:id="rId6"/>
    <p:sldId id="264" r:id="rId7"/>
    <p:sldId id="265" r:id="rId8"/>
    <p:sldId id="302" r:id="rId9"/>
    <p:sldId id="266" r:id="rId10"/>
    <p:sldId id="284" r:id="rId11"/>
    <p:sldId id="281" r:id="rId12"/>
    <p:sldId id="286" r:id="rId13"/>
    <p:sldId id="268" r:id="rId14"/>
    <p:sldId id="301" r:id="rId15"/>
    <p:sldId id="288" r:id="rId16"/>
    <p:sldId id="283" r:id="rId17"/>
    <p:sldId id="275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A31E"/>
    <a:srgbClr val="1B6AA3"/>
    <a:srgbClr val="3ABDDB"/>
    <a:srgbClr val="E55948"/>
    <a:srgbClr val="1BBA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56" autoAdjust="0"/>
    <p:restoredTop sz="95520" autoAdjust="0"/>
  </p:normalViewPr>
  <p:slideViewPr>
    <p:cSldViewPr snapToGrid="0">
      <p:cViewPr>
        <p:scale>
          <a:sx n="136" d="100"/>
          <a:sy n="136" d="100"/>
        </p:scale>
        <p:origin x="-678" y="-4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-288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5B8EC-3500-4828-A46C-D5CA2C3AC482}" type="datetimeFigureOut">
              <a:rPr lang="zh-CN" altLang="en-US" smtClean="0"/>
              <a:pPr/>
              <a:t>4/21 Saturday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A52D1-9D30-4440-B2A6-75365096F6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746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126214.htm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baike.baidu.com/view/1474554.htm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A52D1-9D30-4440-B2A6-75365096F6E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0630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A52D1-9D30-4440-B2A6-75365096F6E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439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FEC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RFC5109</a:t>
            </a:r>
            <a:r>
              <a:rPr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前向纠错也叫前向</a:t>
            </a:r>
            <a:r>
              <a:rPr lang="zh-CN" alt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纠错码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(Forward Error Correction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简称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FEC)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，是增加</a:t>
            </a:r>
            <a:r>
              <a:rPr lang="zh-CN" alt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数据通讯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可信度的方法。在单向通讯信道中，一旦错误被发现，其接收器将无权再请求传输。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FEC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是利用数据进行传输冗余信息的方法，当传输中出现错误，将允许接收器再建数据。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NACK  rfc5104</a:t>
            </a:r>
          </a:p>
          <a:p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</a:t>
            </a:r>
            <a:r>
              <a:rPr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RFC 2198 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A52D1-9D30-4440-B2A6-75365096F6E8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4395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音频降噪  噪声频谱可以使用如语音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噪声似然函数进行估计。将接收到的每帧信号和频率分量分类为噪声或语音。该算法的核心思想是采用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维纳滤波器抑制估计出来的噪声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回音消除  回声时延估计；</a:t>
            </a: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NLMS(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归一化最小均方自适应算法</a:t>
            </a: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NLP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（非线性滤波）；</a:t>
            </a: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CNG(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舒适噪声产生）。一般经典</a:t>
            </a: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AEC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算法还应包括双端检测</a:t>
            </a: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(DT)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，另外会议消除还要进行机型适配，苹果的处理效果比较好，</a:t>
            </a: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就要做机型适配，要对回声时延估计进行调优；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清晰帧检测</a:t>
            </a:r>
            <a:r>
              <a:rPr lang="zh-CN" altLang="en-US" sz="1200" b="1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endParaRPr lang="en-US" altLang="zh-CN" sz="1200" b="1" i="0" kern="1200" baseline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i="0" kern="1200" baseline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啸叫抑制   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A52D1-9D30-4440-B2A6-75365096F6E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4395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时流媒体应用的最大特点是实时性，而延迟是实时性的最大敌人。从媒体收发端来讲，媒体数据的处理速度是造成延迟的重要原因；而从传输角度来讲，网络拥塞则是造成延迟的最主要原因。网络拥塞可能造成数据包丢失，也可能造成数据传输时间变长，延迟增大。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拥塞控制是实时流媒体应用质量保证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(QoS)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的重要手段之一，它在缓解网络拥堵、减小网络延迟、平滑数据传输等质量保证方面发挥重要作用。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WebRTC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通控制发送端数据发送码率来达到控制网络拥塞的目的，其采用谷歌提出的拥塞控制算法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(Google Congestion Control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，简称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GCC[1])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来控制发送端码率</a:t>
            </a:r>
          </a:p>
          <a:p>
            <a:endParaRPr lang="en-US" altLang="zh-CN" smtClean="0"/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基于丢包率的码率控制运行在发送端，依靠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RTCP RR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报文进行工作。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WebRTC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在发送端收到来自接收端的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RTCP RR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报文，根据其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 Block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中携带的丢包率信息，动态调整发送端码率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。基于延迟的码率控制运行在接收端，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WebRTC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根据数据包到达的时间延迟，通过到达时间滤波器，估算出网络延迟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m(t)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，然后经过过载检测器判断当前网络的拥塞状况，最后在码率控制器根据规则计算出远端估计最大码率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。得到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之后，通过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RTCP REMB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报文返回发送端。发送端综合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和预配置的上下限，计算出最终的目标码率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，该码率会作用到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RTP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PacedSender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等模块，控制发送端的码率。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A52D1-9D30-4440-B2A6-75365096F6E8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82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A52D1-9D30-4440-B2A6-75365096F6E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0643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全省各地都有子公司，为了一场会议赶汽车、坐高铁，耗时耗费用，架上两架摄像机一场会议直播就解决了，还可及时互动留言。一个厅局开次会议，想传达到各地，不管你在办公室还是在路上，打开手机就可参加会议直播。招商局想要招商，也不用大老远的跑香港跑上海。当会议遇上直播，一切痛点和难题都能迎刃而解。年会、峰会、办公会等会议直播还可设权限，限定参与人员，参会人员可以互动、留言、转发分享。最主要的是，不管外面是下雨下雹子还是下铁皮，只要打开手机，开会就是这么简单！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为了参加培训，往往浪费大量时间和精力在路途上，现在，一场直播，就可轻松解决。不限地域不限人数，视频还能回放随时温故知新，还可设定门票价格，让无数人看你的精彩演讲。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员工参加了公司举办的篮球比赛，希望全家人都能看到，给自己加油打气，而主办方也想要扩大关注范围，参赛选手的家人朋友通过直播看比赛，转发分享，是不是就能满足两者需求呢？ </a:t>
            </a:r>
            <a:endParaRPr lang="zh-CN" altLang="en-US" smtClean="0"/>
          </a:p>
          <a:p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mtClean="0"/>
              <a:t>如果给我们的公安、工商、环保、疾控中心等党政机关都打造专属的直播间，简直就是赢取民心的利器！公安机关要普法、疾控中心想宣传艾滋病、国税局要讲解企业所得税，一场直播就能搞定，如此接地气的玩法还拉近了与民众的距离。而且，这还是展示政绩的好窗口哦，就看谁能玩得</a:t>
            </a:r>
            <a:r>
              <a:rPr lang="en-US" altLang="zh-CN" smtClean="0"/>
              <a:t>6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A52D1-9D30-4440-B2A6-75365096F6E8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4395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A52D1-9D30-4440-B2A6-75365096F6E8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0743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A52D1-9D30-4440-B2A6-75365096F6E8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608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A52D1-9D30-4440-B2A6-75365096F6E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073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主播端混流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服务端混流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A52D1-9D30-4440-B2A6-75365096F6E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240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A52D1-9D30-4440-B2A6-75365096F6E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649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A52D1-9D30-4440-B2A6-75365096F6E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47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A52D1-9D30-4440-B2A6-75365096F6E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037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05AE4-D074-4A71-8FC0-BE1AD017F802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464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05AE4-D074-4A71-8FC0-BE1AD017F802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984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05AE4-D074-4A71-8FC0-BE1AD017F802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152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2117-ECE0-4F4C-921B-035E3497E88B}" type="datetimeFigureOut">
              <a:rPr lang="zh-CN" altLang="en-US" smtClean="0"/>
              <a:pPr/>
              <a:t>4/21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6AB7-A898-4423-9B64-AC47026B5A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794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2117-ECE0-4F4C-921B-035E3497E88B}" type="datetimeFigureOut">
              <a:rPr lang="zh-CN" altLang="en-US" smtClean="0"/>
              <a:pPr/>
              <a:t>4/21 Saturday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6AB7-A898-4423-9B64-AC47026B5A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619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2117-ECE0-4F4C-921B-035E3497E88B}" type="datetimeFigureOut">
              <a:rPr lang="zh-CN" altLang="en-US" smtClean="0"/>
              <a:pPr/>
              <a:t>4/21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6AB7-A898-4423-9B64-AC47026B5A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172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2117-ECE0-4F4C-921B-035E3497E88B}" type="datetimeFigureOut">
              <a:rPr lang="zh-CN" altLang="en-US" smtClean="0"/>
              <a:pPr/>
              <a:t>4/21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6AB7-A898-4423-9B64-AC47026B5A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064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2117-ECE0-4F4C-921B-035E3497E88B}" type="datetimeFigureOut">
              <a:rPr lang="zh-CN" altLang="en-US" smtClean="0"/>
              <a:pPr/>
              <a:t>4/21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6AB7-A898-4423-9B64-AC47026B5A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879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标题和竖排文字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2117-ECE0-4F4C-921B-035E3497E88B}" type="datetimeFigureOut">
              <a:rPr lang="zh-CN" altLang="en-US" smtClean="0"/>
              <a:pPr/>
              <a:t>4/21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6AB7-A898-4423-9B64-AC47026B5A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230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2117-ECE0-4F4C-921B-035E3497E88B}" type="datetimeFigureOut">
              <a:rPr lang="zh-CN" altLang="en-US" smtClean="0"/>
              <a:pPr/>
              <a:t>4/21 Saturday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6AB7-A898-4423-9B64-AC47026B5A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96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2117-ECE0-4F4C-921B-035E3497E88B}" type="datetimeFigureOut">
              <a:rPr lang="zh-CN" altLang="en-US" smtClean="0"/>
              <a:pPr/>
              <a:t>4/21 Saturday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6AB7-A898-4423-9B64-AC47026B5A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2443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2117-ECE0-4F4C-921B-035E3497E88B}" type="datetimeFigureOut">
              <a:rPr lang="zh-CN" altLang="en-US" smtClean="0"/>
              <a:pPr/>
              <a:t>4/21 Saturday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6AB7-A898-4423-9B64-AC47026B5A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9084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2117-ECE0-4F4C-921B-035E3497E88B}" type="datetimeFigureOut">
              <a:rPr lang="zh-CN" altLang="en-US" smtClean="0"/>
              <a:pPr/>
              <a:t>4/21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6AB7-A898-4423-9B64-AC47026B5A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698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垂直排列标题与&#10;文本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2117-ECE0-4F4C-921B-035E3497E88B}" type="datetimeFigureOut">
              <a:rPr lang="zh-CN" altLang="en-US" smtClean="0"/>
              <a:pPr/>
              <a:t>4/21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6AB7-A898-4423-9B64-AC47026B5A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165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2117-ECE0-4F4C-921B-035E3497E88B}" type="datetimeFigureOut">
              <a:rPr lang="zh-CN" altLang="en-US" smtClean="0"/>
              <a:pPr/>
              <a:t>4/21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6AB7-A898-4423-9B64-AC47026B5A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968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2117-ECE0-4F4C-921B-035E3497E88B}" type="datetimeFigureOut">
              <a:rPr lang="zh-CN" altLang="en-US" smtClean="0"/>
              <a:pPr/>
              <a:t>4/21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6AB7-A898-4423-9B64-AC47026B5A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87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2117-ECE0-4F4C-921B-035E3497E88B}" type="datetimeFigureOut">
              <a:rPr lang="zh-CN" altLang="en-US" smtClean="0"/>
              <a:pPr/>
              <a:t>4/21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6AB7-A898-4423-9B64-AC47026B5A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359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2117-ECE0-4F4C-921B-035E3497E88B}" type="datetimeFigureOut">
              <a:rPr lang="zh-CN" altLang="en-US" smtClean="0"/>
              <a:pPr/>
              <a:t>4/21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6AB7-A898-4423-9B64-AC47026B5A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557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2117-ECE0-4F4C-921B-035E3497E88B}" type="datetimeFigureOut">
              <a:rPr lang="zh-CN" altLang="en-US" smtClean="0"/>
              <a:pPr/>
              <a:t>4/21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6AB7-A898-4423-9B64-AC47026B5A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323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2117-ECE0-4F4C-921B-035E3497E88B}" type="datetimeFigureOut">
              <a:rPr lang="zh-CN" altLang="en-US" smtClean="0"/>
              <a:pPr/>
              <a:t>4/21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6AB7-A898-4423-9B64-AC47026B5A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057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2117-ECE0-4F4C-921B-035E3497E88B}" type="datetimeFigureOut">
              <a:rPr lang="zh-CN" altLang="en-US" smtClean="0"/>
              <a:pPr/>
              <a:t>4/21 Saturday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6AB7-A898-4423-9B64-AC47026B5A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169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2117-ECE0-4F4C-921B-035E3497E88B}" type="datetimeFigureOut">
              <a:rPr lang="zh-CN" altLang="en-US" smtClean="0"/>
              <a:pPr/>
              <a:t>4/21 Saturday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6AB7-A898-4423-9B64-AC47026B5A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592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72117-ECE0-4F4C-921B-035E3497E88B}" type="datetimeFigureOut">
              <a:rPr lang="zh-CN" altLang="en-US" smtClean="0"/>
              <a:pPr/>
              <a:t>4/21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06AB7-A898-4423-9B64-AC47026B5A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046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0" r:id="rId3"/>
    <p:sldLayoutId id="2147483664" r:id="rId4"/>
    <p:sldLayoutId id="2147483651" r:id="rId5"/>
    <p:sldLayoutId id="2147483666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67" r:id="rId14"/>
    <p:sldLayoutId id="2147483660" r:id="rId15"/>
    <p:sldLayoutId id="2147483661" r:id="rId16"/>
    <p:sldLayoutId id="2147483662" r:id="rId17"/>
    <p:sldLayoutId id="2147483659" r:id="rId18"/>
    <p:sldLayoutId id="2147483663" r:id="rId19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互动直播技术的思考和实践</a:t>
            </a:r>
            <a:br>
              <a:rPr lang="zh-CN" altLang="en-US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1800" dirty="0"/>
              <a:t>容联云</a:t>
            </a:r>
            <a:r>
              <a:rPr lang="zh-CN" altLang="en-US" sz="1800"/>
              <a:t>通讯 胡斌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8702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" y="1114425"/>
            <a:ext cx="160020" cy="417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文本框 7"/>
          <p:cNvSpPr txBox="1"/>
          <p:nvPr/>
        </p:nvSpPr>
        <p:spPr>
          <a:xfrm>
            <a:off x="264988" y="1126815"/>
            <a:ext cx="42021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/>
              <a:t>视频</a:t>
            </a:r>
            <a:r>
              <a:rPr lang="en-US" altLang="zh-CN" sz="2100"/>
              <a:t>svc</a:t>
            </a:r>
            <a:endParaRPr lang="zh-CN" altLang="en-US" sz="2100"/>
          </a:p>
        </p:txBody>
      </p:sp>
      <p:sp>
        <p:nvSpPr>
          <p:cNvPr id="2" name="矩形 1"/>
          <p:cNvSpPr/>
          <p:nvPr/>
        </p:nvSpPr>
        <p:spPr>
          <a:xfrm>
            <a:off x="769212" y="2124415"/>
            <a:ext cx="1445351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350"/>
              <a:t>时域分层</a:t>
            </a:r>
            <a:endParaRPr lang="en-US" altLang="zh-CN" sz="135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913" y="1583177"/>
            <a:ext cx="5125863" cy="198420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65652" y="4567504"/>
            <a:ext cx="125247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350"/>
              <a:t>空域分层</a:t>
            </a:r>
            <a:endParaRPr lang="en-US" altLang="zh-CN" sz="135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6914" y="3924353"/>
            <a:ext cx="5125862" cy="20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12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" y="1114425"/>
            <a:ext cx="160020" cy="417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文本框 7"/>
          <p:cNvSpPr txBox="1"/>
          <p:nvPr/>
        </p:nvSpPr>
        <p:spPr>
          <a:xfrm>
            <a:off x="264988" y="1126815"/>
            <a:ext cx="42021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/>
              <a:t>抗丢包技术 </a:t>
            </a:r>
            <a:endParaRPr lang="en-US" altLang="zh-CN" sz="2100"/>
          </a:p>
        </p:txBody>
      </p:sp>
      <p:sp>
        <p:nvSpPr>
          <p:cNvPr id="2" name="文本框 1"/>
          <p:cNvSpPr txBox="1"/>
          <p:nvPr/>
        </p:nvSpPr>
        <p:spPr>
          <a:xfrm>
            <a:off x="443888" y="2563025"/>
            <a:ext cx="524954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00" smtClean="0"/>
              <a:t>FEC      RFC5109    </a:t>
            </a:r>
            <a:endParaRPr lang="zh-CN" altLang="en-US" sz="2700"/>
          </a:p>
        </p:txBody>
      </p:sp>
      <p:sp>
        <p:nvSpPr>
          <p:cNvPr id="3" name="文本框 2"/>
          <p:cNvSpPr txBox="1"/>
          <p:nvPr/>
        </p:nvSpPr>
        <p:spPr>
          <a:xfrm>
            <a:off x="443889" y="1697596"/>
            <a:ext cx="580163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00" smtClean="0"/>
              <a:t>NACK</a:t>
            </a:r>
            <a:r>
              <a:rPr lang="zh-CN" altLang="en-US" sz="2700"/>
              <a:t> </a:t>
            </a:r>
            <a:r>
              <a:rPr lang="zh-CN" altLang="en-US" sz="2700" smtClean="0"/>
              <a:t>  </a:t>
            </a:r>
            <a:r>
              <a:rPr lang="en-US" altLang="zh-CN" sz="2700" smtClean="0"/>
              <a:t>RFC5104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43888" y="3428454"/>
            <a:ext cx="524954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00" smtClean="0"/>
              <a:t>RED      RFC2198</a:t>
            </a:r>
            <a:endParaRPr lang="zh-CN" altLang="en-US" sz="2700"/>
          </a:p>
        </p:txBody>
      </p:sp>
      <p:sp>
        <p:nvSpPr>
          <p:cNvPr id="7" name="文本框 6"/>
          <p:cNvSpPr txBox="1"/>
          <p:nvPr/>
        </p:nvSpPr>
        <p:spPr>
          <a:xfrm>
            <a:off x="443888" y="4293883"/>
            <a:ext cx="314697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00" smtClean="0"/>
              <a:t>OPUS</a:t>
            </a:r>
            <a:r>
              <a:rPr lang="zh-CN" altLang="en-US" sz="2700"/>
              <a:t> 编码</a:t>
            </a:r>
            <a:r>
              <a:rPr lang="zh-CN" altLang="en-US" sz="2700" smtClean="0"/>
              <a:t>内</a:t>
            </a:r>
            <a:r>
              <a:rPr lang="en-US" altLang="zh-CN" sz="2700" smtClean="0"/>
              <a:t>FEC</a:t>
            </a:r>
          </a:p>
        </p:txBody>
      </p:sp>
    </p:spTree>
    <p:extLst>
      <p:ext uri="{BB962C8B-B14F-4D97-AF65-F5344CB8AC3E}">
        <p14:creationId xmlns:p14="http://schemas.microsoft.com/office/powerpoint/2010/main" val="108512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" y="1114425"/>
            <a:ext cx="160020" cy="417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文本框 7"/>
          <p:cNvSpPr txBox="1"/>
          <p:nvPr/>
        </p:nvSpPr>
        <p:spPr>
          <a:xfrm>
            <a:off x="264988" y="1126815"/>
            <a:ext cx="42021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/>
              <a:t>音视频处理算法</a:t>
            </a:r>
            <a:endParaRPr lang="en-US" altLang="zh-CN" sz="2100"/>
          </a:p>
        </p:txBody>
      </p:sp>
      <p:sp>
        <p:nvSpPr>
          <p:cNvPr id="12" name="矩形 11"/>
          <p:cNvSpPr/>
          <p:nvPr/>
        </p:nvSpPr>
        <p:spPr>
          <a:xfrm>
            <a:off x="475422" y="2128126"/>
            <a:ext cx="3781277" cy="484748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2700"/>
              <a:t>音频降噪</a:t>
            </a:r>
            <a:endParaRPr lang="en-US" altLang="zh-CN" sz="2700"/>
          </a:p>
        </p:txBody>
      </p:sp>
      <p:sp>
        <p:nvSpPr>
          <p:cNvPr id="6" name="矩形 5"/>
          <p:cNvSpPr/>
          <p:nvPr/>
        </p:nvSpPr>
        <p:spPr>
          <a:xfrm>
            <a:off x="475423" y="2888617"/>
            <a:ext cx="3781277" cy="484748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2700"/>
              <a:t>回音消除优化</a:t>
            </a:r>
            <a:endParaRPr lang="en-US" altLang="zh-CN" sz="2700"/>
          </a:p>
        </p:txBody>
      </p:sp>
      <p:sp>
        <p:nvSpPr>
          <p:cNvPr id="7" name="矩形 6"/>
          <p:cNvSpPr/>
          <p:nvPr/>
        </p:nvSpPr>
        <p:spPr>
          <a:xfrm>
            <a:off x="475423" y="3649108"/>
            <a:ext cx="3781277" cy="484748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2700"/>
              <a:t>清晰帧检测</a:t>
            </a:r>
            <a:endParaRPr lang="en-US" altLang="zh-CN" sz="2700"/>
          </a:p>
        </p:txBody>
      </p:sp>
      <p:sp>
        <p:nvSpPr>
          <p:cNvPr id="8" name="矩形 7"/>
          <p:cNvSpPr/>
          <p:nvPr/>
        </p:nvSpPr>
        <p:spPr>
          <a:xfrm>
            <a:off x="475423" y="4409599"/>
            <a:ext cx="3781277" cy="484748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2700"/>
              <a:t>啸叫抑制</a:t>
            </a:r>
            <a:endParaRPr lang="en-US" altLang="zh-CN" sz="2700"/>
          </a:p>
        </p:txBody>
      </p:sp>
    </p:spTree>
    <p:extLst>
      <p:ext uri="{BB962C8B-B14F-4D97-AF65-F5344CB8AC3E}">
        <p14:creationId xmlns:p14="http://schemas.microsoft.com/office/powerpoint/2010/main" val="108512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" y="1114425"/>
            <a:ext cx="160020" cy="417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文本框 7"/>
          <p:cNvSpPr txBox="1"/>
          <p:nvPr/>
        </p:nvSpPr>
        <p:spPr>
          <a:xfrm>
            <a:off x="478540" y="1126516"/>
            <a:ext cx="42021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/>
              <a:t>带宽码率自适应</a:t>
            </a:r>
            <a:endParaRPr lang="en-US" altLang="zh-CN" sz="21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1" y="1905912"/>
            <a:ext cx="8907612" cy="345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5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" y="1114425"/>
            <a:ext cx="160020" cy="417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文本框 7"/>
          <p:cNvSpPr txBox="1"/>
          <p:nvPr/>
        </p:nvSpPr>
        <p:spPr>
          <a:xfrm>
            <a:off x="264988" y="1126815"/>
            <a:ext cx="42021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/>
              <a:t>就近</a:t>
            </a:r>
            <a:r>
              <a:rPr lang="zh-CN" altLang="en-US" sz="2100" smtClean="0"/>
              <a:t>接入和智能路由</a:t>
            </a:r>
            <a:endParaRPr lang="zh-CN" altLang="en-US" sz="21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866" y="1766047"/>
            <a:ext cx="5770942" cy="4160287"/>
          </a:xfrm>
          <a:prstGeom prst="rect">
            <a:avLst/>
          </a:prstGeom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912" y="2241633"/>
            <a:ext cx="738499" cy="344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025" y="4795617"/>
            <a:ext cx="738499" cy="344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622" y="3934896"/>
            <a:ext cx="738499" cy="344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直接箭头连接符 18"/>
          <p:cNvCxnSpPr/>
          <p:nvPr/>
        </p:nvCxnSpPr>
        <p:spPr>
          <a:xfrm>
            <a:off x="3399534" y="2576597"/>
            <a:ext cx="976901" cy="753174"/>
          </a:xfrm>
          <a:prstGeom prst="straightConnector1">
            <a:avLst/>
          </a:prstGeom>
          <a:ln w="254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4331932" y="3274584"/>
            <a:ext cx="94857" cy="802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3" name="直接箭头连接符 54"/>
          <p:cNvCxnSpPr/>
          <p:nvPr/>
        </p:nvCxnSpPr>
        <p:spPr>
          <a:xfrm>
            <a:off x="4427724" y="3372427"/>
            <a:ext cx="1082898" cy="684813"/>
          </a:xfrm>
          <a:prstGeom prst="straightConnector1">
            <a:avLst/>
          </a:prstGeom>
          <a:ln w="25400">
            <a:solidFill>
              <a:srgbClr val="FFC000"/>
            </a:solidFill>
            <a:prstDash val="dash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4696256" y="4383823"/>
            <a:ext cx="94857" cy="802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7" name="直接箭头连接符 49"/>
          <p:cNvCxnSpPr>
            <a:endCxn id="10" idx="1"/>
          </p:cNvCxnSpPr>
          <p:nvPr/>
        </p:nvCxnSpPr>
        <p:spPr>
          <a:xfrm flipV="1">
            <a:off x="4778316" y="4107144"/>
            <a:ext cx="732306" cy="307070"/>
          </a:xfrm>
          <a:prstGeom prst="straightConnector1">
            <a:avLst/>
          </a:prstGeom>
          <a:ln w="254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44"/>
          <p:cNvCxnSpPr>
            <a:endCxn id="14" idx="1"/>
          </p:cNvCxnSpPr>
          <p:nvPr/>
        </p:nvCxnSpPr>
        <p:spPr>
          <a:xfrm>
            <a:off x="3271088" y="2619241"/>
            <a:ext cx="1439059" cy="1776341"/>
          </a:xfrm>
          <a:prstGeom prst="straightConnector1">
            <a:avLst/>
          </a:prstGeom>
          <a:ln w="25400">
            <a:solidFill>
              <a:srgbClr val="FFC000"/>
            </a:solidFill>
            <a:prstDash val="dash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4109064" y="5275633"/>
            <a:ext cx="94857" cy="802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20" name="直接箭头连接符 46"/>
          <p:cNvCxnSpPr/>
          <p:nvPr/>
        </p:nvCxnSpPr>
        <p:spPr>
          <a:xfrm>
            <a:off x="3136126" y="2641434"/>
            <a:ext cx="1028906" cy="2634199"/>
          </a:xfrm>
          <a:prstGeom prst="straightConnector1">
            <a:avLst/>
          </a:prstGeom>
          <a:ln w="25400">
            <a:solidFill>
              <a:srgbClr val="FFC000"/>
            </a:solidFill>
            <a:prstDash val="dash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51"/>
          <p:cNvCxnSpPr/>
          <p:nvPr/>
        </p:nvCxnSpPr>
        <p:spPr>
          <a:xfrm flipV="1">
            <a:off x="4203921" y="4213902"/>
            <a:ext cx="1306701" cy="1071309"/>
          </a:xfrm>
          <a:prstGeom prst="straightConnector1">
            <a:avLst/>
          </a:prstGeom>
          <a:ln w="25400">
            <a:solidFill>
              <a:srgbClr val="FFC000"/>
            </a:solidFill>
            <a:prstDash val="dash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61"/>
          <p:cNvCxnSpPr/>
          <p:nvPr/>
        </p:nvCxnSpPr>
        <p:spPr>
          <a:xfrm flipV="1">
            <a:off x="1934503" y="4460396"/>
            <a:ext cx="2731346" cy="478845"/>
          </a:xfrm>
          <a:prstGeom prst="straightConnector1">
            <a:avLst/>
          </a:prstGeom>
          <a:ln w="25400">
            <a:solidFill>
              <a:srgbClr val="FFC000"/>
            </a:solidFill>
            <a:prstDash val="dash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58"/>
          <p:cNvCxnSpPr>
            <a:endCxn id="19" idx="1"/>
          </p:cNvCxnSpPr>
          <p:nvPr/>
        </p:nvCxnSpPr>
        <p:spPr>
          <a:xfrm>
            <a:off x="1883451" y="4950999"/>
            <a:ext cx="2239504" cy="336393"/>
          </a:xfrm>
          <a:prstGeom prst="straightConnector1">
            <a:avLst/>
          </a:prstGeom>
          <a:ln w="254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64"/>
          <p:cNvCxnSpPr>
            <a:endCxn id="24" idx="3"/>
          </p:cNvCxnSpPr>
          <p:nvPr/>
        </p:nvCxnSpPr>
        <p:spPr>
          <a:xfrm flipV="1">
            <a:off x="1934503" y="3380056"/>
            <a:ext cx="2492286" cy="1502407"/>
          </a:xfrm>
          <a:prstGeom prst="straightConnector1">
            <a:avLst/>
          </a:prstGeom>
          <a:ln w="25400">
            <a:solidFill>
              <a:srgbClr val="FFC000"/>
            </a:solidFill>
            <a:prstDash val="dash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6510852" y="2136445"/>
            <a:ext cx="1625653" cy="484748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sz="2700" b="1" dirty="0">
                <a:ln w="10541" cmpd="sng">
                  <a:noFill/>
                  <a:prstDash val="solid"/>
                </a:ln>
                <a:solidFill>
                  <a:srgbClr val="1BBA9E"/>
                </a:solidFill>
              </a:rPr>
              <a:t>多接入点</a:t>
            </a:r>
          </a:p>
        </p:txBody>
      </p:sp>
      <p:sp>
        <p:nvSpPr>
          <p:cNvPr id="26" name="矩形 25"/>
          <p:cNvSpPr/>
          <p:nvPr/>
        </p:nvSpPr>
        <p:spPr>
          <a:xfrm>
            <a:off x="6465000" y="2870131"/>
            <a:ext cx="1656962" cy="484748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sz="2700" b="1" dirty="0">
                <a:ln w="10541" cmpd="sng">
                  <a:noFill/>
                  <a:prstDash val="solid"/>
                </a:ln>
                <a:solidFill>
                  <a:srgbClr val="1BBA9E"/>
                </a:solidFill>
              </a:rPr>
              <a:t>就近接入</a:t>
            </a:r>
          </a:p>
        </p:txBody>
      </p:sp>
      <p:sp>
        <p:nvSpPr>
          <p:cNvPr id="27" name="矩形 26"/>
          <p:cNvSpPr/>
          <p:nvPr/>
        </p:nvSpPr>
        <p:spPr>
          <a:xfrm>
            <a:off x="6510852" y="4337503"/>
            <a:ext cx="1624814" cy="484748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sz="2700" b="1" dirty="0">
                <a:ln w="10541" cmpd="sng">
                  <a:noFill/>
                  <a:prstDash val="solid"/>
                </a:ln>
                <a:solidFill>
                  <a:srgbClr val="1BBA9E"/>
                </a:solidFill>
              </a:rPr>
              <a:t>多线机房</a:t>
            </a:r>
          </a:p>
        </p:txBody>
      </p:sp>
      <p:sp>
        <p:nvSpPr>
          <p:cNvPr id="28" name="矩形 27"/>
          <p:cNvSpPr/>
          <p:nvPr/>
        </p:nvSpPr>
        <p:spPr>
          <a:xfrm>
            <a:off x="6477939" y="3603817"/>
            <a:ext cx="1656962" cy="484748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sz="2700" b="1" smtClean="0">
                <a:ln w="10541" cmpd="sng">
                  <a:noFill/>
                  <a:prstDash val="solid"/>
                </a:ln>
                <a:solidFill>
                  <a:srgbClr val="1BBA9E"/>
                </a:solidFill>
              </a:rPr>
              <a:t>智能路由</a:t>
            </a:r>
            <a:endParaRPr lang="zh-CN" altLang="en-US" sz="2700" b="1" dirty="0">
              <a:ln w="10541" cmpd="sng">
                <a:noFill/>
                <a:prstDash val="solid"/>
              </a:ln>
              <a:solidFill>
                <a:srgbClr val="1BBA9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28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" y="1114425"/>
            <a:ext cx="160020" cy="417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文本框 7"/>
          <p:cNvSpPr txBox="1"/>
          <p:nvPr/>
        </p:nvSpPr>
        <p:spPr>
          <a:xfrm>
            <a:off x="419535" y="1126815"/>
            <a:ext cx="42021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/>
              <a:t>会议旁路直播的场景应用</a:t>
            </a:r>
            <a:endParaRPr lang="en-US" altLang="zh-CN" sz="2100"/>
          </a:p>
        </p:txBody>
      </p:sp>
      <p:sp>
        <p:nvSpPr>
          <p:cNvPr id="17" name="文本框 16"/>
          <p:cNvSpPr txBox="1"/>
          <p:nvPr/>
        </p:nvSpPr>
        <p:spPr>
          <a:xfrm>
            <a:off x="3224115" y="2505109"/>
            <a:ext cx="8849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/>
              <a:t>会议直播 </a:t>
            </a:r>
            <a:endParaRPr lang="en-US" altLang="zh-CN" sz="1350"/>
          </a:p>
        </p:txBody>
      </p:sp>
      <p:sp>
        <p:nvSpPr>
          <p:cNvPr id="19" name="文本框 18"/>
          <p:cNvSpPr txBox="1"/>
          <p:nvPr/>
        </p:nvSpPr>
        <p:spPr>
          <a:xfrm>
            <a:off x="3224115" y="4091210"/>
            <a:ext cx="95746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/>
              <a:t>培训直播 </a:t>
            </a:r>
            <a:endParaRPr lang="en-US" altLang="zh-CN" sz="1350"/>
          </a:p>
        </p:txBody>
      </p:sp>
      <p:sp>
        <p:nvSpPr>
          <p:cNvPr id="21" name="文本框 20"/>
          <p:cNvSpPr txBox="1"/>
          <p:nvPr/>
        </p:nvSpPr>
        <p:spPr>
          <a:xfrm>
            <a:off x="7500900" y="4153098"/>
            <a:ext cx="126816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/>
              <a:t>党政机关直播</a:t>
            </a:r>
            <a:endParaRPr lang="en-US" altLang="zh-CN" sz="1350"/>
          </a:p>
        </p:txBody>
      </p:sp>
      <p:sp>
        <p:nvSpPr>
          <p:cNvPr id="22" name="文本框 21"/>
          <p:cNvSpPr txBox="1"/>
          <p:nvPr/>
        </p:nvSpPr>
        <p:spPr>
          <a:xfrm>
            <a:off x="7428366" y="2482164"/>
            <a:ext cx="13407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/>
              <a:t>体育赛事直播</a:t>
            </a:r>
            <a:endParaRPr lang="en-US" altLang="zh-CN" sz="135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72" y="3608813"/>
            <a:ext cx="2422869" cy="1513779"/>
          </a:xfrm>
          <a:prstGeom prst="rect">
            <a:avLst/>
          </a:prstGeom>
        </p:spPr>
      </p:pic>
      <p:pic>
        <p:nvPicPr>
          <p:cNvPr id="3" name="图片 2" descr="&lt;strong&gt;体育赛事&lt;/strong&gt; - 站长之家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286" y="1966683"/>
            <a:ext cx="2531347" cy="1677017"/>
          </a:xfrm>
          <a:prstGeom prst="rect">
            <a:avLst/>
          </a:prstGeom>
        </p:spPr>
      </p:pic>
      <p:pic>
        <p:nvPicPr>
          <p:cNvPr id="1026" name="Picture 2" descr="http://cms-bucket.nosdn.127.net/catchpic/a/a1/a118310e4f2d4d760878e614ad1b0999.jpg?imageView&amp;thumbnail=550x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285" y="3806186"/>
            <a:ext cx="2568899" cy="170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mgsrc.baidu.com/image/c0%3Dshijue1%2C0%2C0%2C294%2C40/sign=5a78e00d3c7adab429dd1300e3bdd969/4bed2e738bd4b31c2560c79e8dd6277f9e2ff8b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72" y="1691851"/>
            <a:ext cx="2422415" cy="158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12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7"/>
          <p:cNvSpPr txBox="1"/>
          <p:nvPr/>
        </p:nvSpPr>
        <p:spPr>
          <a:xfrm>
            <a:off x="264988" y="1126815"/>
            <a:ext cx="544162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最佳实践 </a:t>
            </a:r>
            <a:r>
              <a:rPr lang="en-US" altLang="zh-CN" sz="21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zh-CN" altLang="en-US" sz="21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容</a:t>
            </a:r>
            <a:r>
              <a:rPr lang="zh-CN" altLang="en-US" sz="2100" b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联</a:t>
            </a:r>
            <a:r>
              <a:rPr lang="en-US" altLang="zh-CN" sz="2100" b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</a:t>
            </a:r>
            <a:r>
              <a:rPr lang="zh-CN" altLang="en-US" sz="2100" b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通讯</a:t>
            </a:r>
            <a:r>
              <a:rPr lang="zh-CN" altLang="en-US" sz="2100" b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云</a:t>
            </a:r>
            <a:r>
              <a:rPr lang="zh-CN" altLang="en-US" sz="21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服务</a:t>
            </a:r>
          </a:p>
        </p:txBody>
      </p:sp>
      <p:sp>
        <p:nvSpPr>
          <p:cNvPr id="36" name="矩形 35"/>
          <p:cNvSpPr/>
          <p:nvPr/>
        </p:nvSpPr>
        <p:spPr>
          <a:xfrm>
            <a:off x="1" y="1114425"/>
            <a:ext cx="160020" cy="417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85" name="组 130"/>
          <p:cNvGrpSpPr>
            <a:grpSpLocks noChangeAspect="1"/>
          </p:cNvGrpSpPr>
          <p:nvPr/>
        </p:nvGrpSpPr>
        <p:grpSpPr>
          <a:xfrm>
            <a:off x="500834" y="1723022"/>
            <a:ext cx="3691338" cy="2797415"/>
            <a:chOff x="705018" y="1075637"/>
            <a:chExt cx="6187879" cy="4689374"/>
          </a:xfrm>
        </p:grpSpPr>
        <p:grpSp>
          <p:nvGrpSpPr>
            <p:cNvPr id="86" name="组合 68"/>
            <p:cNvGrpSpPr/>
            <p:nvPr/>
          </p:nvGrpSpPr>
          <p:grpSpPr>
            <a:xfrm>
              <a:off x="705018" y="1223437"/>
              <a:ext cx="6187879" cy="4541574"/>
              <a:chOff x="727034" y="1307576"/>
              <a:chExt cx="6187879" cy="4541574"/>
            </a:xfrm>
          </p:grpSpPr>
          <p:cxnSp>
            <p:nvCxnSpPr>
              <p:cNvPr id="108" name="直接连接符 56"/>
              <p:cNvCxnSpPr>
                <a:endCxn id="88" idx="1"/>
              </p:cNvCxnSpPr>
              <p:nvPr/>
            </p:nvCxnSpPr>
            <p:spPr>
              <a:xfrm flipV="1">
                <a:off x="727034" y="1548119"/>
                <a:ext cx="2772907" cy="188832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57"/>
              <p:cNvCxnSpPr>
                <a:endCxn id="89" idx="1"/>
              </p:cNvCxnSpPr>
              <p:nvPr/>
            </p:nvCxnSpPr>
            <p:spPr>
              <a:xfrm flipV="1">
                <a:off x="1704150" y="2527141"/>
                <a:ext cx="1759451" cy="7927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59"/>
              <p:cNvCxnSpPr>
                <a:endCxn id="111" idx="1"/>
              </p:cNvCxnSpPr>
              <p:nvPr/>
            </p:nvCxnSpPr>
            <p:spPr>
              <a:xfrm>
                <a:off x="727034" y="3436443"/>
                <a:ext cx="2757714" cy="83453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64"/>
              <p:cNvCxnSpPr/>
              <p:nvPr/>
            </p:nvCxnSpPr>
            <p:spPr>
              <a:xfrm>
                <a:off x="727034" y="3436443"/>
                <a:ext cx="2778587" cy="1072222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65"/>
              <p:cNvCxnSpPr/>
              <p:nvPr/>
            </p:nvCxnSpPr>
            <p:spPr>
              <a:xfrm>
                <a:off x="727034" y="3436443"/>
                <a:ext cx="2829517" cy="2011482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470A558B-F221-4E2A-BFF5-9EA2A1E26F86}"/>
                  </a:ext>
                </a:extLst>
              </p:cNvPr>
              <p:cNvSpPr/>
              <p:nvPr/>
            </p:nvSpPr>
            <p:spPr>
              <a:xfrm>
                <a:off x="727034" y="2543781"/>
                <a:ext cx="1784677" cy="1785323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127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19" tIns="45709" rIns="91419" bIns="4570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217"/>
                <a:endParaRPr lang="zh-CN" altLang="en-US" sz="1600" baseline="-25000" dirty="0">
                  <a:solidFill>
                    <a:srgbClr val="E8D4C1"/>
                  </a:solidFill>
                  <a:latin typeface="Microsoft YaHei" charset="-122"/>
                  <a:ea typeface="Microsoft YaHei" charset="-122"/>
                  <a:cs typeface="Microsoft YaHei" charset="-122"/>
                  <a:sym typeface="Verdana" charset="0"/>
                </a:endParaRPr>
              </a:p>
            </p:txBody>
          </p:sp>
          <p:sp>
            <p:nvSpPr>
              <p:cNvPr id="114" name="圆角矩形 50">
                <a:extLst>
                  <a:ext uri="{FF2B5EF4-FFF2-40B4-BE49-F238E27FC236}">
                    <a16:creationId xmlns:a16="http://schemas.microsoft.com/office/drawing/2014/main" id="{37339068-5079-4427-869B-B25021380D95}"/>
                  </a:ext>
                </a:extLst>
              </p:cNvPr>
              <p:cNvSpPr/>
              <p:nvPr/>
            </p:nvSpPr>
            <p:spPr>
              <a:xfrm>
                <a:off x="4390295" y="1307576"/>
                <a:ext cx="2524618" cy="556739"/>
              </a:xfrm>
              <a:prstGeom prst="roundRect">
                <a:avLst/>
              </a:prstGeom>
              <a:noFill/>
            </p:spPr>
            <p:txBody>
              <a:bodyPr wrap="square" lIns="96431" tIns="48215" rIns="96431" bIns="48215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tx2">
                        <a:lumMod val="7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ea"/>
                    <a:sym typeface="Verdana" charset="0"/>
                  </a:rPr>
                  <a:t>短信、电话、流量</a:t>
                </a:r>
              </a:p>
            </p:txBody>
          </p:sp>
          <p:sp>
            <p:nvSpPr>
              <p:cNvPr id="115" name="圆角矩形 51">
                <a:extLst>
                  <a:ext uri="{FF2B5EF4-FFF2-40B4-BE49-F238E27FC236}">
                    <a16:creationId xmlns:a16="http://schemas.microsoft.com/office/drawing/2014/main" id="{689AC2F5-0962-41C4-A679-7430C468894C}"/>
                  </a:ext>
                </a:extLst>
              </p:cNvPr>
              <p:cNvSpPr/>
              <p:nvPr/>
            </p:nvSpPr>
            <p:spPr>
              <a:xfrm>
                <a:off x="4360916" y="4323885"/>
                <a:ext cx="2238826" cy="556142"/>
              </a:xfrm>
              <a:prstGeom prst="roundRect">
                <a:avLst/>
              </a:prstGeom>
              <a:noFill/>
            </p:spPr>
            <p:txBody>
              <a:bodyPr wrap="square" lIns="96431" tIns="48215" rIns="96431" bIns="48215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tx2">
                        <a:lumMod val="7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Verdana" charset="0"/>
                  </a:rPr>
                  <a:t>即时通讯（</a:t>
                </a:r>
                <a:r>
                  <a:rPr lang="en-US" altLang="zh-CN" sz="1200" dirty="0">
                    <a:solidFill>
                      <a:schemeClr val="tx2">
                        <a:lumMod val="7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Verdana" charset="0"/>
                  </a:rPr>
                  <a:t>IM</a:t>
                </a:r>
                <a:r>
                  <a:rPr lang="zh-CN" altLang="en-US" sz="1200" dirty="0">
                    <a:solidFill>
                      <a:schemeClr val="tx2">
                        <a:lumMod val="7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Verdana" charset="0"/>
                  </a:rPr>
                  <a:t>）</a:t>
                </a:r>
              </a:p>
            </p:txBody>
          </p:sp>
          <p:sp>
            <p:nvSpPr>
              <p:cNvPr id="116" name="圆角矩形 53">
                <a:extLst>
                  <a:ext uri="{FF2B5EF4-FFF2-40B4-BE49-F238E27FC236}">
                    <a16:creationId xmlns:a16="http://schemas.microsoft.com/office/drawing/2014/main" id="{581941A8-635A-47B5-92B8-96C1E5FA4271}"/>
                  </a:ext>
                </a:extLst>
              </p:cNvPr>
              <p:cNvSpPr/>
              <p:nvPr/>
            </p:nvSpPr>
            <p:spPr>
              <a:xfrm>
                <a:off x="4360914" y="3342771"/>
                <a:ext cx="2238826" cy="556142"/>
              </a:xfrm>
              <a:prstGeom prst="roundRect">
                <a:avLst/>
              </a:prstGeom>
              <a:noFill/>
            </p:spPr>
            <p:txBody>
              <a:bodyPr wrap="square" lIns="96431" tIns="48215" rIns="96431" bIns="48215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 smtClean="0">
                    <a:solidFill>
                      <a:schemeClr val="tx2">
                        <a:lumMod val="7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Verdana" charset="0"/>
                  </a:rPr>
                  <a:t>多方音视频</a:t>
                </a:r>
                <a:r>
                  <a:rPr lang="zh-CN" altLang="en-US" sz="1200" dirty="0">
                    <a:solidFill>
                      <a:schemeClr val="tx2">
                        <a:lumMod val="7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Verdana" charset="0"/>
                  </a:rPr>
                  <a:t>会议</a:t>
                </a:r>
              </a:p>
            </p:txBody>
          </p:sp>
          <p:sp>
            <p:nvSpPr>
              <p:cNvPr id="117" name="圆角矩形 58">
                <a:extLst>
                  <a:ext uri="{FF2B5EF4-FFF2-40B4-BE49-F238E27FC236}">
                    <a16:creationId xmlns:a16="http://schemas.microsoft.com/office/drawing/2014/main" id="{528D9FF3-1CA2-4B09-BF71-FF5752589C54}"/>
                  </a:ext>
                </a:extLst>
              </p:cNvPr>
              <p:cNvSpPr/>
              <p:nvPr/>
            </p:nvSpPr>
            <p:spPr>
              <a:xfrm>
                <a:off x="4360916" y="2310145"/>
                <a:ext cx="1992102" cy="556142"/>
              </a:xfrm>
              <a:prstGeom prst="roundRect">
                <a:avLst/>
              </a:prstGeom>
              <a:noFill/>
            </p:spPr>
            <p:txBody>
              <a:bodyPr wrap="square" lIns="96431" tIns="48215" rIns="96431" bIns="48215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tx2">
                        <a:lumMod val="7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Verdana" charset="0"/>
                  </a:rPr>
                  <a:t>语音</a:t>
                </a:r>
                <a:r>
                  <a:rPr lang="en-US" altLang="zh-CN" sz="1200" dirty="0">
                    <a:solidFill>
                      <a:schemeClr val="tx2">
                        <a:lumMod val="7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Verdana" charset="0"/>
                  </a:rPr>
                  <a:t>/</a:t>
                </a:r>
                <a:r>
                  <a:rPr lang="zh-CN" altLang="en-US" sz="1200" dirty="0">
                    <a:solidFill>
                      <a:schemeClr val="tx2">
                        <a:lumMod val="7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Verdana" charset="0"/>
                  </a:rPr>
                  <a:t>视频通话</a:t>
                </a:r>
              </a:p>
            </p:txBody>
          </p:sp>
          <p:sp>
            <p:nvSpPr>
              <p:cNvPr id="118" name="圆角矩形 96">
                <a:extLst>
                  <a:ext uri="{FF2B5EF4-FFF2-40B4-BE49-F238E27FC236}">
                    <a16:creationId xmlns:a16="http://schemas.microsoft.com/office/drawing/2014/main" id="{554FDCF1-3056-416B-98A6-92851D36C46A}"/>
                  </a:ext>
                </a:extLst>
              </p:cNvPr>
              <p:cNvSpPr/>
              <p:nvPr/>
            </p:nvSpPr>
            <p:spPr>
              <a:xfrm>
                <a:off x="4360916" y="5293008"/>
                <a:ext cx="1465862" cy="556142"/>
              </a:xfrm>
              <a:prstGeom prst="roundRect">
                <a:avLst/>
              </a:prstGeom>
              <a:noFill/>
            </p:spPr>
            <p:txBody>
              <a:bodyPr wrap="square" lIns="96431" tIns="48215" rIns="96431" bIns="48215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tx2">
                        <a:lumMod val="7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Verdana" charset="0"/>
                  </a:rPr>
                  <a:t>直播平台</a:t>
                </a:r>
              </a:p>
            </p:txBody>
          </p:sp>
          <p:pic>
            <p:nvPicPr>
              <p:cNvPr id="119" name="Picture 7" descr="\\MAGNUM\Projects\Microsoft\Cloud Power FY12\Design\ICONS_PNG\Availability.png">
                <a:extLst>
                  <a:ext uri="{FF2B5EF4-FFF2-40B4-BE49-F238E27FC236}">
                    <a16:creationId xmlns:a16="http://schemas.microsoft.com/office/drawing/2014/main" id="{7DC54FAD-51EF-471D-9432-0C6D70826F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biLevel thresh="25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9369" y="2820297"/>
                <a:ext cx="1468469" cy="1468469"/>
              </a:xfrm>
              <a:prstGeom prst="rect">
                <a:avLst/>
              </a:prstGeom>
              <a:noFill/>
            </p:spPr>
          </p:pic>
          <p:sp>
            <p:nvSpPr>
              <p:cNvPr id="120" name="Title 1">
                <a:extLst>
                  <a:ext uri="{FF2B5EF4-FFF2-40B4-BE49-F238E27FC236}">
                    <a16:creationId xmlns:a16="http://schemas.microsoft.com/office/drawing/2014/main" id="{94905BA3-2BB1-4578-8D80-796BCCD2B4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7098" y="2687685"/>
                <a:ext cx="1221459" cy="278603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>
                <a:lvl1pPr algn="l" defTabSz="914363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0" baseline="0">
                    <a:ln w="3175">
                      <a:noFill/>
                    </a:ln>
                    <a:solidFill>
                      <a:schemeClr val="bg1"/>
                    </a:solidFill>
                    <a:effectLst/>
                    <a:latin typeface="Segoe UI Light" pitchFamily="34" charset="0"/>
                    <a:ea typeface="+mn-ea"/>
                    <a:cs typeface="Arial" charset="0"/>
                  </a:defRPr>
                </a:lvl1pPr>
              </a:lstStyle>
              <a:p>
                <a:pPr algn="ctr">
                  <a:tabLst>
                    <a:tab pos="1082926" algn="l"/>
                  </a:tabLst>
                </a:pPr>
                <a:r>
                  <a:rPr lang="zh-CN" altLang="en-US" sz="1200" b="1" dirty="0">
                    <a:solidFill>
                      <a:schemeClr val="bg2">
                        <a:lumMod val="90000"/>
                      </a:schemeClr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能力接口</a:t>
                </a:r>
                <a:endParaRPr sz="1200" b="1" dirty="0">
                  <a:solidFill>
                    <a:schemeClr val="bg2">
                      <a:lumMod val="90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p:grpSp>
        <p:pic>
          <p:nvPicPr>
            <p:cNvPr id="87" name="图片 86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50501" y="1075637"/>
              <a:ext cx="767090" cy="768163"/>
            </a:xfrm>
            <a:prstGeom prst="rect">
              <a:avLst/>
            </a:prstGeom>
          </p:spPr>
        </p:pic>
        <p:pic>
          <p:nvPicPr>
            <p:cNvPr id="88" name="图片 87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14161" y="2093711"/>
              <a:ext cx="817884" cy="690059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89" name="图片 88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35308" y="3163411"/>
              <a:ext cx="785696" cy="536170"/>
            </a:xfrm>
            <a:prstGeom prst="rect">
              <a:avLst/>
            </a:prstGeom>
          </p:spPr>
        </p:pic>
        <p:pic>
          <p:nvPicPr>
            <p:cNvPr id="106" name="图片 105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22082" y="4123048"/>
              <a:ext cx="750022" cy="705280"/>
            </a:xfrm>
            <a:prstGeom prst="rect">
              <a:avLst/>
            </a:prstGeom>
          </p:spPr>
        </p:pic>
        <p:pic>
          <p:nvPicPr>
            <p:cNvPr id="107" name="图片 106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07111" y="4997303"/>
              <a:ext cx="696955" cy="724443"/>
            </a:xfrm>
            <a:prstGeom prst="rect">
              <a:avLst/>
            </a:prstGeom>
          </p:spPr>
        </p:pic>
      </p:grpSp>
      <p:grpSp>
        <p:nvGrpSpPr>
          <p:cNvPr id="141" name="组合 7"/>
          <p:cNvGrpSpPr>
            <a:grpSpLocks noChangeAspect="1"/>
          </p:cNvGrpSpPr>
          <p:nvPr/>
        </p:nvGrpSpPr>
        <p:grpSpPr>
          <a:xfrm>
            <a:off x="4483996" y="1542313"/>
            <a:ext cx="3316540" cy="3783084"/>
            <a:chOff x="7082653" y="847255"/>
            <a:chExt cx="4631736" cy="5519040"/>
          </a:xfrm>
        </p:grpSpPr>
        <p:grpSp>
          <p:nvGrpSpPr>
            <p:cNvPr id="142" name="组合 78"/>
            <p:cNvGrpSpPr/>
            <p:nvPr/>
          </p:nvGrpSpPr>
          <p:grpSpPr>
            <a:xfrm>
              <a:off x="7082653" y="925578"/>
              <a:ext cx="4629729" cy="5368999"/>
              <a:chOff x="7237680" y="962525"/>
              <a:chExt cx="4629729" cy="5368999"/>
            </a:xfrm>
          </p:grpSpPr>
          <p:sp>
            <p:nvSpPr>
              <p:cNvPr id="144" name="TextBox 9">
                <a:extLst>
                  <a:ext uri="{FF2B5EF4-FFF2-40B4-BE49-F238E27FC236}">
                    <a16:creationId xmlns:a16="http://schemas.microsoft.com/office/drawing/2014/main" id="{CE93E2B4-1B90-4B5D-9E9C-B30DCFCF8140}"/>
                  </a:ext>
                </a:extLst>
              </p:cNvPr>
              <p:cNvSpPr txBox="1"/>
              <p:nvPr/>
            </p:nvSpPr>
            <p:spPr>
              <a:xfrm>
                <a:off x="7980896" y="1135172"/>
                <a:ext cx="2445771" cy="12123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r">
                  <a:lnSpc>
                    <a:spcPct val="150000"/>
                  </a:lnSpc>
                  <a:defRPr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+mj-ea"/>
                    <a:cs typeface="Segoe UI Semilight" panose="020B0402040204020203" pitchFamily="34" charset="0"/>
                  </a:defRPr>
                </a:lvl1pPr>
              </a:lstStyle>
              <a:p>
                <a:pPr algn="l"/>
                <a:r>
                  <a:rPr lang="zh-CN" altLang="en-US" sz="1200" dirty="0" smtClean="0">
                    <a:solidFill>
                      <a:schemeClr val="tx2">
                        <a:lumMod val="7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金融行业场景</a:t>
                </a:r>
                <a:endParaRPr lang="en-US" altLang="zh-CN" sz="1200" dirty="0">
                  <a:solidFill>
                    <a:schemeClr val="tx2">
                      <a:lumMod val="7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endParaRPr>
              </a:p>
              <a:p>
                <a:pPr algn="l"/>
                <a:r>
                  <a:rPr lang="en-US" altLang="zh-CN" sz="1000" dirty="0">
                    <a:solidFill>
                      <a:schemeClr val="tx2">
                        <a:lumMod val="7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VTM</a:t>
                </a:r>
                <a:r>
                  <a:rPr lang="zh-CN" altLang="en-US" sz="1000" dirty="0">
                    <a:solidFill>
                      <a:schemeClr val="tx2">
                        <a:lumMod val="7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远程认证、视频</a:t>
                </a:r>
                <a:r>
                  <a:rPr lang="zh-CN" altLang="en-US" sz="1000" dirty="0" smtClean="0">
                    <a:solidFill>
                      <a:schemeClr val="tx2">
                        <a:lumMod val="7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客服、在线客服等</a:t>
                </a:r>
                <a:endParaRPr lang="zh-CN" altLang="en-US" sz="1000" dirty="0">
                  <a:solidFill>
                    <a:schemeClr val="tx2">
                      <a:lumMod val="7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45" name="TextBox 13">
                <a:extLst>
                  <a:ext uri="{FF2B5EF4-FFF2-40B4-BE49-F238E27FC236}">
                    <a16:creationId xmlns:a16="http://schemas.microsoft.com/office/drawing/2014/main" id="{2F7A491B-DC37-47B0-AE13-5DAC80398C7B}"/>
                  </a:ext>
                </a:extLst>
              </p:cNvPr>
              <p:cNvSpPr txBox="1"/>
              <p:nvPr/>
            </p:nvSpPr>
            <p:spPr>
              <a:xfrm>
                <a:off x="7992786" y="3589514"/>
                <a:ext cx="2445771" cy="12123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r">
                  <a:lnSpc>
                    <a:spcPct val="150000"/>
                  </a:lnSpc>
                  <a:defRPr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+mj-ea"/>
                    <a:cs typeface="Segoe UI Semilight" panose="020B0402040204020203" pitchFamily="34" charset="0"/>
                  </a:defRPr>
                </a:lvl1pPr>
              </a:lstStyle>
              <a:p>
                <a:pPr algn="l"/>
                <a:r>
                  <a:rPr lang="zh-CN" altLang="en-US" sz="1200" dirty="0" smtClean="0">
                    <a:solidFill>
                      <a:schemeClr val="tx2">
                        <a:lumMod val="7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企业沟通办公类</a:t>
                </a:r>
                <a:endParaRPr lang="en-US" altLang="zh-CN" sz="1200" dirty="0">
                  <a:solidFill>
                    <a:schemeClr val="tx2">
                      <a:lumMod val="7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endParaRPr>
              </a:p>
              <a:p>
                <a:pPr algn="l"/>
                <a:r>
                  <a:rPr lang="zh-CN" altLang="en-US" sz="1000" dirty="0">
                    <a:solidFill>
                      <a:schemeClr val="tx2">
                        <a:lumMod val="7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企业内部组织架构、通讯、办公、大会直播、培训等</a:t>
                </a:r>
              </a:p>
            </p:txBody>
          </p:sp>
          <p:sp>
            <p:nvSpPr>
              <p:cNvPr id="146" name="TextBox 17">
                <a:extLst>
                  <a:ext uri="{FF2B5EF4-FFF2-40B4-BE49-F238E27FC236}">
                    <a16:creationId xmlns:a16="http://schemas.microsoft.com/office/drawing/2014/main" id="{4E0B010E-37A2-4DED-AC08-77A234E99FAF}"/>
                  </a:ext>
                </a:extLst>
              </p:cNvPr>
              <p:cNvSpPr txBox="1"/>
              <p:nvPr/>
            </p:nvSpPr>
            <p:spPr>
              <a:xfrm>
                <a:off x="7986070" y="2331113"/>
                <a:ext cx="2445771" cy="12123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r">
                  <a:lnSpc>
                    <a:spcPct val="150000"/>
                  </a:lnSpc>
                  <a:defRPr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+mj-ea"/>
                    <a:cs typeface="Segoe UI Semilight" panose="020B0402040204020203" pitchFamily="34" charset="0"/>
                  </a:defRPr>
                </a:lvl1pPr>
              </a:lstStyle>
              <a:p>
                <a:pPr algn="l"/>
                <a:r>
                  <a:rPr lang="zh-CN" altLang="en-US" sz="1200" dirty="0" smtClean="0">
                    <a:solidFill>
                      <a:schemeClr val="tx2">
                        <a:lumMod val="7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媒体行业场景</a:t>
                </a:r>
                <a:endParaRPr lang="en-US" altLang="zh-CN" sz="1200" dirty="0" smtClean="0">
                  <a:solidFill>
                    <a:schemeClr val="tx2">
                      <a:lumMod val="7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endParaRPr>
              </a:p>
              <a:p>
                <a:pPr algn="l"/>
                <a:r>
                  <a:rPr lang="zh-CN" altLang="en-US" sz="1000" dirty="0" smtClean="0">
                    <a:solidFill>
                      <a:schemeClr val="tx2">
                        <a:lumMod val="7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报社</a:t>
                </a:r>
                <a:r>
                  <a:rPr lang="zh-CN" altLang="en-US" sz="1000" dirty="0">
                    <a:solidFill>
                      <a:schemeClr val="tx2">
                        <a:lumMod val="7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白板协同、文件共享、实时音视频传输等</a:t>
                </a:r>
              </a:p>
            </p:txBody>
          </p:sp>
          <p:sp>
            <p:nvSpPr>
              <p:cNvPr id="147" name="TextBox 17">
                <a:extLst>
                  <a:ext uri="{FF2B5EF4-FFF2-40B4-BE49-F238E27FC236}">
                    <a16:creationId xmlns:a16="http://schemas.microsoft.com/office/drawing/2014/main" id="{4C2B5DB6-54D9-4896-9582-6C8FEA930344}"/>
                  </a:ext>
                </a:extLst>
              </p:cNvPr>
              <p:cNvSpPr txBox="1"/>
              <p:nvPr/>
            </p:nvSpPr>
            <p:spPr>
              <a:xfrm>
                <a:off x="7986070" y="4821838"/>
                <a:ext cx="2445771" cy="12123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r">
                  <a:lnSpc>
                    <a:spcPct val="150000"/>
                  </a:lnSpc>
                  <a:defRPr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+mj-ea"/>
                    <a:cs typeface="Segoe UI Semilight" panose="020B0402040204020203" pitchFamily="34" charset="0"/>
                  </a:defRPr>
                </a:lvl1pPr>
              </a:lstStyle>
              <a:p>
                <a:pPr algn="l"/>
                <a:r>
                  <a:rPr lang="zh-CN" altLang="en-US" sz="1200" dirty="0" smtClean="0">
                    <a:solidFill>
                      <a:schemeClr val="tx2">
                        <a:lumMod val="7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航空行业场景</a:t>
                </a:r>
                <a:endParaRPr lang="en-US" altLang="zh-CN" sz="1200" dirty="0">
                  <a:solidFill>
                    <a:schemeClr val="tx2">
                      <a:lumMod val="7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endParaRPr>
              </a:p>
              <a:p>
                <a:pPr algn="l"/>
                <a:r>
                  <a:rPr lang="zh-CN" altLang="en-US" sz="1000" dirty="0">
                    <a:solidFill>
                      <a:schemeClr val="tx2">
                        <a:lumMod val="7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将各种协同设备连接起来，结合办公生成业务系统</a:t>
                </a:r>
              </a:p>
            </p:txBody>
          </p:sp>
          <p:grpSp>
            <p:nvGrpSpPr>
              <p:cNvPr id="148" name="组合 77"/>
              <p:cNvGrpSpPr/>
              <p:nvPr/>
            </p:nvGrpSpPr>
            <p:grpSpPr>
              <a:xfrm>
                <a:off x="10345636" y="962525"/>
                <a:ext cx="1521773" cy="5368999"/>
                <a:chOff x="10345636" y="962525"/>
                <a:chExt cx="1521773" cy="5368999"/>
              </a:xfrm>
            </p:grpSpPr>
            <p:sp>
              <p:nvSpPr>
                <p:cNvPr id="151" name="任意多边形 37"/>
                <p:cNvSpPr/>
                <p:nvPr/>
              </p:nvSpPr>
              <p:spPr>
                <a:xfrm rot="17511025">
                  <a:off x="10441473" y="4905588"/>
                  <a:ext cx="1330099" cy="1521773"/>
                </a:xfrm>
                <a:custGeom>
                  <a:avLst/>
                  <a:gdLst>
                    <a:gd name="connsiteX0" fmla="*/ 798286 w 1596572"/>
                    <a:gd name="connsiteY0" fmla="*/ 331673 h 1826645"/>
                    <a:gd name="connsiteX1" fmla="*/ 101600 w 1596572"/>
                    <a:gd name="connsiteY1" fmla="*/ 1028359 h 1826645"/>
                    <a:gd name="connsiteX2" fmla="*/ 798286 w 1596572"/>
                    <a:gd name="connsiteY2" fmla="*/ 1725045 h 1826645"/>
                    <a:gd name="connsiteX3" fmla="*/ 1494972 w 1596572"/>
                    <a:gd name="connsiteY3" fmla="*/ 1028359 h 1826645"/>
                    <a:gd name="connsiteX4" fmla="*/ 798286 w 1596572"/>
                    <a:gd name="connsiteY4" fmla="*/ 331673 h 1826645"/>
                    <a:gd name="connsiteX5" fmla="*/ 798286 w 1596572"/>
                    <a:gd name="connsiteY5" fmla="*/ 0 h 1826645"/>
                    <a:gd name="connsiteX6" fmla="*/ 940015 w 1596572"/>
                    <a:gd name="connsiteY6" fmla="*/ 244361 h 1826645"/>
                    <a:gd name="connsiteX7" fmla="*/ 959169 w 1596572"/>
                    <a:gd name="connsiteY7" fmla="*/ 246291 h 1826645"/>
                    <a:gd name="connsiteX8" fmla="*/ 1596572 w 1596572"/>
                    <a:gd name="connsiteY8" fmla="*/ 1028359 h 1826645"/>
                    <a:gd name="connsiteX9" fmla="*/ 798286 w 1596572"/>
                    <a:gd name="connsiteY9" fmla="*/ 1826645 h 1826645"/>
                    <a:gd name="connsiteX10" fmla="*/ 0 w 1596572"/>
                    <a:gd name="connsiteY10" fmla="*/ 1028359 h 1826645"/>
                    <a:gd name="connsiteX11" fmla="*/ 637403 w 1596572"/>
                    <a:gd name="connsiteY11" fmla="*/ 246291 h 1826645"/>
                    <a:gd name="connsiteX12" fmla="*/ 656556 w 1596572"/>
                    <a:gd name="connsiteY12" fmla="*/ 244361 h 1826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596572" h="1826645">
                      <a:moveTo>
                        <a:pt x="798286" y="331673"/>
                      </a:moveTo>
                      <a:cubicBezTo>
                        <a:pt x="413517" y="331673"/>
                        <a:pt x="101600" y="643590"/>
                        <a:pt x="101600" y="1028359"/>
                      </a:cubicBezTo>
                      <a:cubicBezTo>
                        <a:pt x="101600" y="1413128"/>
                        <a:pt x="413517" y="1725045"/>
                        <a:pt x="798286" y="1725045"/>
                      </a:cubicBezTo>
                      <a:cubicBezTo>
                        <a:pt x="1183055" y="1725045"/>
                        <a:pt x="1494972" y="1413128"/>
                        <a:pt x="1494972" y="1028359"/>
                      </a:cubicBezTo>
                      <a:cubicBezTo>
                        <a:pt x="1494972" y="643590"/>
                        <a:pt x="1183055" y="331673"/>
                        <a:pt x="798286" y="331673"/>
                      </a:cubicBezTo>
                      <a:close/>
                      <a:moveTo>
                        <a:pt x="798286" y="0"/>
                      </a:moveTo>
                      <a:lnTo>
                        <a:pt x="940015" y="244361"/>
                      </a:lnTo>
                      <a:lnTo>
                        <a:pt x="959169" y="246291"/>
                      </a:lnTo>
                      <a:cubicBezTo>
                        <a:pt x="1322934" y="320729"/>
                        <a:pt x="1596572" y="642588"/>
                        <a:pt x="1596572" y="1028359"/>
                      </a:cubicBezTo>
                      <a:cubicBezTo>
                        <a:pt x="1596572" y="1469240"/>
                        <a:pt x="1239167" y="1826645"/>
                        <a:pt x="798286" y="1826645"/>
                      </a:cubicBezTo>
                      <a:cubicBezTo>
                        <a:pt x="357405" y="1826645"/>
                        <a:pt x="0" y="1469240"/>
                        <a:pt x="0" y="1028359"/>
                      </a:cubicBezTo>
                      <a:cubicBezTo>
                        <a:pt x="0" y="642588"/>
                        <a:pt x="273638" y="320729"/>
                        <a:pt x="637403" y="246291"/>
                      </a:cubicBezTo>
                      <a:lnTo>
                        <a:pt x="656556" y="244361"/>
                      </a:ln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0">
                    <a:solidFill>
                      <a:srgbClr val="E8D4C1"/>
                    </a:solidFill>
                  </a:endParaRPr>
                </a:p>
              </p:txBody>
            </p:sp>
            <p:sp>
              <p:nvSpPr>
                <p:cNvPr id="152" name="任意多边形 38"/>
                <p:cNvSpPr/>
                <p:nvPr/>
              </p:nvSpPr>
              <p:spPr>
                <a:xfrm rot="16846038">
                  <a:off x="10441473" y="3560827"/>
                  <a:ext cx="1330099" cy="1521773"/>
                </a:xfrm>
                <a:custGeom>
                  <a:avLst/>
                  <a:gdLst>
                    <a:gd name="connsiteX0" fmla="*/ 798286 w 1596572"/>
                    <a:gd name="connsiteY0" fmla="*/ 331673 h 1826645"/>
                    <a:gd name="connsiteX1" fmla="*/ 101600 w 1596572"/>
                    <a:gd name="connsiteY1" fmla="*/ 1028359 h 1826645"/>
                    <a:gd name="connsiteX2" fmla="*/ 798286 w 1596572"/>
                    <a:gd name="connsiteY2" fmla="*/ 1725045 h 1826645"/>
                    <a:gd name="connsiteX3" fmla="*/ 1494972 w 1596572"/>
                    <a:gd name="connsiteY3" fmla="*/ 1028359 h 1826645"/>
                    <a:gd name="connsiteX4" fmla="*/ 798286 w 1596572"/>
                    <a:gd name="connsiteY4" fmla="*/ 331673 h 1826645"/>
                    <a:gd name="connsiteX5" fmla="*/ 798286 w 1596572"/>
                    <a:gd name="connsiteY5" fmla="*/ 0 h 1826645"/>
                    <a:gd name="connsiteX6" fmla="*/ 940015 w 1596572"/>
                    <a:gd name="connsiteY6" fmla="*/ 244361 h 1826645"/>
                    <a:gd name="connsiteX7" fmla="*/ 959169 w 1596572"/>
                    <a:gd name="connsiteY7" fmla="*/ 246291 h 1826645"/>
                    <a:gd name="connsiteX8" fmla="*/ 1596572 w 1596572"/>
                    <a:gd name="connsiteY8" fmla="*/ 1028359 h 1826645"/>
                    <a:gd name="connsiteX9" fmla="*/ 798286 w 1596572"/>
                    <a:gd name="connsiteY9" fmla="*/ 1826645 h 1826645"/>
                    <a:gd name="connsiteX10" fmla="*/ 0 w 1596572"/>
                    <a:gd name="connsiteY10" fmla="*/ 1028359 h 1826645"/>
                    <a:gd name="connsiteX11" fmla="*/ 637403 w 1596572"/>
                    <a:gd name="connsiteY11" fmla="*/ 246291 h 1826645"/>
                    <a:gd name="connsiteX12" fmla="*/ 656556 w 1596572"/>
                    <a:gd name="connsiteY12" fmla="*/ 244361 h 1826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596572" h="1826645">
                      <a:moveTo>
                        <a:pt x="798286" y="331673"/>
                      </a:moveTo>
                      <a:cubicBezTo>
                        <a:pt x="413517" y="331673"/>
                        <a:pt x="101600" y="643590"/>
                        <a:pt x="101600" y="1028359"/>
                      </a:cubicBezTo>
                      <a:cubicBezTo>
                        <a:pt x="101600" y="1413128"/>
                        <a:pt x="413517" y="1725045"/>
                        <a:pt x="798286" y="1725045"/>
                      </a:cubicBezTo>
                      <a:cubicBezTo>
                        <a:pt x="1183055" y="1725045"/>
                        <a:pt x="1494972" y="1413128"/>
                        <a:pt x="1494972" y="1028359"/>
                      </a:cubicBezTo>
                      <a:cubicBezTo>
                        <a:pt x="1494972" y="643590"/>
                        <a:pt x="1183055" y="331673"/>
                        <a:pt x="798286" y="331673"/>
                      </a:cubicBezTo>
                      <a:close/>
                      <a:moveTo>
                        <a:pt x="798286" y="0"/>
                      </a:moveTo>
                      <a:lnTo>
                        <a:pt x="940015" y="244361"/>
                      </a:lnTo>
                      <a:lnTo>
                        <a:pt x="959169" y="246291"/>
                      </a:lnTo>
                      <a:cubicBezTo>
                        <a:pt x="1322934" y="320729"/>
                        <a:pt x="1596572" y="642588"/>
                        <a:pt x="1596572" y="1028359"/>
                      </a:cubicBezTo>
                      <a:cubicBezTo>
                        <a:pt x="1596572" y="1469240"/>
                        <a:pt x="1239167" y="1826645"/>
                        <a:pt x="798286" y="1826645"/>
                      </a:cubicBezTo>
                      <a:cubicBezTo>
                        <a:pt x="357405" y="1826645"/>
                        <a:pt x="0" y="1469240"/>
                        <a:pt x="0" y="1028359"/>
                      </a:cubicBezTo>
                      <a:cubicBezTo>
                        <a:pt x="0" y="642588"/>
                        <a:pt x="273638" y="320729"/>
                        <a:pt x="637403" y="246291"/>
                      </a:cubicBezTo>
                      <a:lnTo>
                        <a:pt x="656556" y="244361"/>
                      </a:ln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0">
                    <a:solidFill>
                      <a:srgbClr val="E8D4C1"/>
                    </a:solidFill>
                  </a:endParaRPr>
                </a:p>
              </p:txBody>
            </p:sp>
            <p:sp>
              <p:nvSpPr>
                <p:cNvPr id="153" name="任意多边形 39"/>
                <p:cNvSpPr/>
                <p:nvPr/>
              </p:nvSpPr>
              <p:spPr>
                <a:xfrm rot="15406297">
                  <a:off x="10441473" y="2205673"/>
                  <a:ext cx="1330099" cy="1521773"/>
                </a:xfrm>
                <a:custGeom>
                  <a:avLst/>
                  <a:gdLst>
                    <a:gd name="connsiteX0" fmla="*/ 798286 w 1596572"/>
                    <a:gd name="connsiteY0" fmla="*/ 331673 h 1826645"/>
                    <a:gd name="connsiteX1" fmla="*/ 101600 w 1596572"/>
                    <a:gd name="connsiteY1" fmla="*/ 1028359 h 1826645"/>
                    <a:gd name="connsiteX2" fmla="*/ 798286 w 1596572"/>
                    <a:gd name="connsiteY2" fmla="*/ 1725045 h 1826645"/>
                    <a:gd name="connsiteX3" fmla="*/ 1494972 w 1596572"/>
                    <a:gd name="connsiteY3" fmla="*/ 1028359 h 1826645"/>
                    <a:gd name="connsiteX4" fmla="*/ 798286 w 1596572"/>
                    <a:gd name="connsiteY4" fmla="*/ 331673 h 1826645"/>
                    <a:gd name="connsiteX5" fmla="*/ 798286 w 1596572"/>
                    <a:gd name="connsiteY5" fmla="*/ 0 h 1826645"/>
                    <a:gd name="connsiteX6" fmla="*/ 940015 w 1596572"/>
                    <a:gd name="connsiteY6" fmla="*/ 244361 h 1826645"/>
                    <a:gd name="connsiteX7" fmla="*/ 959169 w 1596572"/>
                    <a:gd name="connsiteY7" fmla="*/ 246291 h 1826645"/>
                    <a:gd name="connsiteX8" fmla="*/ 1596572 w 1596572"/>
                    <a:gd name="connsiteY8" fmla="*/ 1028359 h 1826645"/>
                    <a:gd name="connsiteX9" fmla="*/ 798286 w 1596572"/>
                    <a:gd name="connsiteY9" fmla="*/ 1826645 h 1826645"/>
                    <a:gd name="connsiteX10" fmla="*/ 0 w 1596572"/>
                    <a:gd name="connsiteY10" fmla="*/ 1028359 h 1826645"/>
                    <a:gd name="connsiteX11" fmla="*/ 637403 w 1596572"/>
                    <a:gd name="connsiteY11" fmla="*/ 246291 h 1826645"/>
                    <a:gd name="connsiteX12" fmla="*/ 656556 w 1596572"/>
                    <a:gd name="connsiteY12" fmla="*/ 244361 h 1826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596572" h="1826645">
                      <a:moveTo>
                        <a:pt x="798286" y="331673"/>
                      </a:moveTo>
                      <a:cubicBezTo>
                        <a:pt x="413517" y="331673"/>
                        <a:pt x="101600" y="643590"/>
                        <a:pt x="101600" y="1028359"/>
                      </a:cubicBezTo>
                      <a:cubicBezTo>
                        <a:pt x="101600" y="1413128"/>
                        <a:pt x="413517" y="1725045"/>
                        <a:pt x="798286" y="1725045"/>
                      </a:cubicBezTo>
                      <a:cubicBezTo>
                        <a:pt x="1183055" y="1725045"/>
                        <a:pt x="1494972" y="1413128"/>
                        <a:pt x="1494972" y="1028359"/>
                      </a:cubicBezTo>
                      <a:cubicBezTo>
                        <a:pt x="1494972" y="643590"/>
                        <a:pt x="1183055" y="331673"/>
                        <a:pt x="798286" y="331673"/>
                      </a:cubicBezTo>
                      <a:close/>
                      <a:moveTo>
                        <a:pt x="798286" y="0"/>
                      </a:moveTo>
                      <a:lnTo>
                        <a:pt x="940015" y="244361"/>
                      </a:lnTo>
                      <a:lnTo>
                        <a:pt x="959169" y="246291"/>
                      </a:lnTo>
                      <a:cubicBezTo>
                        <a:pt x="1322934" y="320729"/>
                        <a:pt x="1596572" y="642588"/>
                        <a:pt x="1596572" y="1028359"/>
                      </a:cubicBezTo>
                      <a:cubicBezTo>
                        <a:pt x="1596572" y="1469240"/>
                        <a:pt x="1239167" y="1826645"/>
                        <a:pt x="798286" y="1826645"/>
                      </a:cubicBezTo>
                      <a:cubicBezTo>
                        <a:pt x="357405" y="1826645"/>
                        <a:pt x="0" y="1469240"/>
                        <a:pt x="0" y="1028359"/>
                      </a:cubicBezTo>
                      <a:cubicBezTo>
                        <a:pt x="0" y="642588"/>
                        <a:pt x="273638" y="320729"/>
                        <a:pt x="637403" y="246291"/>
                      </a:cubicBezTo>
                      <a:lnTo>
                        <a:pt x="656556" y="244361"/>
                      </a:ln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0">
                    <a:solidFill>
                      <a:srgbClr val="E8D4C1"/>
                    </a:solidFill>
                  </a:endParaRPr>
                </a:p>
              </p:txBody>
            </p:sp>
            <p:sp>
              <p:nvSpPr>
                <p:cNvPr id="154" name="任意多边形 40"/>
                <p:cNvSpPr/>
                <p:nvPr/>
              </p:nvSpPr>
              <p:spPr>
                <a:xfrm rot="14806759">
                  <a:off x="10441473" y="866688"/>
                  <a:ext cx="1330099" cy="1521773"/>
                </a:xfrm>
                <a:custGeom>
                  <a:avLst/>
                  <a:gdLst>
                    <a:gd name="connsiteX0" fmla="*/ 798286 w 1596572"/>
                    <a:gd name="connsiteY0" fmla="*/ 331673 h 1826645"/>
                    <a:gd name="connsiteX1" fmla="*/ 101600 w 1596572"/>
                    <a:gd name="connsiteY1" fmla="*/ 1028359 h 1826645"/>
                    <a:gd name="connsiteX2" fmla="*/ 798286 w 1596572"/>
                    <a:gd name="connsiteY2" fmla="*/ 1725045 h 1826645"/>
                    <a:gd name="connsiteX3" fmla="*/ 1494972 w 1596572"/>
                    <a:gd name="connsiteY3" fmla="*/ 1028359 h 1826645"/>
                    <a:gd name="connsiteX4" fmla="*/ 798286 w 1596572"/>
                    <a:gd name="connsiteY4" fmla="*/ 331673 h 1826645"/>
                    <a:gd name="connsiteX5" fmla="*/ 798286 w 1596572"/>
                    <a:gd name="connsiteY5" fmla="*/ 0 h 1826645"/>
                    <a:gd name="connsiteX6" fmla="*/ 940015 w 1596572"/>
                    <a:gd name="connsiteY6" fmla="*/ 244361 h 1826645"/>
                    <a:gd name="connsiteX7" fmla="*/ 959169 w 1596572"/>
                    <a:gd name="connsiteY7" fmla="*/ 246291 h 1826645"/>
                    <a:gd name="connsiteX8" fmla="*/ 1596572 w 1596572"/>
                    <a:gd name="connsiteY8" fmla="*/ 1028359 h 1826645"/>
                    <a:gd name="connsiteX9" fmla="*/ 798286 w 1596572"/>
                    <a:gd name="connsiteY9" fmla="*/ 1826645 h 1826645"/>
                    <a:gd name="connsiteX10" fmla="*/ 0 w 1596572"/>
                    <a:gd name="connsiteY10" fmla="*/ 1028359 h 1826645"/>
                    <a:gd name="connsiteX11" fmla="*/ 637403 w 1596572"/>
                    <a:gd name="connsiteY11" fmla="*/ 246291 h 1826645"/>
                    <a:gd name="connsiteX12" fmla="*/ 656556 w 1596572"/>
                    <a:gd name="connsiteY12" fmla="*/ 244361 h 1826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596572" h="1826645">
                      <a:moveTo>
                        <a:pt x="798286" y="331673"/>
                      </a:moveTo>
                      <a:cubicBezTo>
                        <a:pt x="413517" y="331673"/>
                        <a:pt x="101600" y="643590"/>
                        <a:pt x="101600" y="1028359"/>
                      </a:cubicBezTo>
                      <a:cubicBezTo>
                        <a:pt x="101600" y="1413128"/>
                        <a:pt x="413517" y="1725045"/>
                        <a:pt x="798286" y="1725045"/>
                      </a:cubicBezTo>
                      <a:cubicBezTo>
                        <a:pt x="1183055" y="1725045"/>
                        <a:pt x="1494972" y="1413128"/>
                        <a:pt x="1494972" y="1028359"/>
                      </a:cubicBezTo>
                      <a:cubicBezTo>
                        <a:pt x="1494972" y="643590"/>
                        <a:pt x="1183055" y="331673"/>
                        <a:pt x="798286" y="331673"/>
                      </a:cubicBezTo>
                      <a:close/>
                      <a:moveTo>
                        <a:pt x="798286" y="0"/>
                      </a:moveTo>
                      <a:lnTo>
                        <a:pt x="940015" y="244361"/>
                      </a:lnTo>
                      <a:lnTo>
                        <a:pt x="959169" y="246291"/>
                      </a:lnTo>
                      <a:cubicBezTo>
                        <a:pt x="1322934" y="320729"/>
                        <a:pt x="1596572" y="642588"/>
                        <a:pt x="1596572" y="1028359"/>
                      </a:cubicBezTo>
                      <a:cubicBezTo>
                        <a:pt x="1596572" y="1469240"/>
                        <a:pt x="1239167" y="1826645"/>
                        <a:pt x="798286" y="1826645"/>
                      </a:cubicBezTo>
                      <a:cubicBezTo>
                        <a:pt x="357405" y="1826645"/>
                        <a:pt x="0" y="1469240"/>
                        <a:pt x="0" y="1028359"/>
                      </a:cubicBezTo>
                      <a:cubicBezTo>
                        <a:pt x="0" y="642588"/>
                        <a:pt x="273638" y="320729"/>
                        <a:pt x="637403" y="246291"/>
                      </a:cubicBezTo>
                      <a:lnTo>
                        <a:pt x="656556" y="244361"/>
                      </a:ln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0">
                    <a:solidFill>
                      <a:srgbClr val="E8D4C1"/>
                    </a:solidFill>
                  </a:endParaRPr>
                </a:p>
              </p:txBody>
            </p:sp>
            <p:pic>
              <p:nvPicPr>
                <p:cNvPr id="155" name="图片 154">
                  <a:extLst>
                    <a:ext uri="{FF2B5EF4-FFF2-40B4-BE49-F238E27FC236}">
                      <a16:creationId xmlns:a16="http://schemas.microsoft.com/office/drawing/2014/main" id="{6CD62FC8-9D3E-48BE-87F6-14E7468DFF9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10610587" y="1003869"/>
                  <a:ext cx="1170946" cy="1166727"/>
                </a:xfrm>
                <a:prstGeom prst="ellipse">
                  <a:avLst/>
                </a:prstGeom>
              </p:spPr>
            </p:pic>
            <p:pic>
              <p:nvPicPr>
                <p:cNvPr id="156" name="图片 155">
                  <a:extLst>
                    <a:ext uri="{FF2B5EF4-FFF2-40B4-BE49-F238E27FC236}">
                      <a16:creationId xmlns:a16="http://schemas.microsoft.com/office/drawing/2014/main" id="{10EB0F42-ABA4-4448-AEE5-E8173485A2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10632909" y="3763365"/>
                  <a:ext cx="1126301" cy="1157858"/>
                </a:xfrm>
                <a:prstGeom prst="ellipse">
                  <a:avLst/>
                </a:prstGeom>
              </p:spPr>
            </p:pic>
            <p:pic>
              <p:nvPicPr>
                <p:cNvPr id="157" name="图片 156">
                  <a:extLst>
                    <a:ext uri="{FF2B5EF4-FFF2-40B4-BE49-F238E27FC236}">
                      <a16:creationId xmlns:a16="http://schemas.microsoft.com/office/drawing/2014/main" id="{B29A5926-D8B0-435A-B399-044176305D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10582460" y="2360555"/>
                  <a:ext cx="1244390" cy="1206886"/>
                </a:xfrm>
                <a:prstGeom prst="ellipse">
                  <a:avLst/>
                </a:prstGeom>
              </p:spPr>
            </p:pic>
            <p:pic>
              <p:nvPicPr>
                <p:cNvPr id="158" name="图片 157">
                  <a:extLst>
                    <a:ext uri="{FF2B5EF4-FFF2-40B4-BE49-F238E27FC236}">
                      <a16:creationId xmlns:a16="http://schemas.microsoft.com/office/drawing/2014/main" id="{0A18A388-E8E6-4075-800A-D66E488C7B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2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10617156" y="5113071"/>
                  <a:ext cx="1177022" cy="1190771"/>
                </a:xfrm>
                <a:prstGeom prst="ellipse">
                  <a:avLst/>
                </a:prstGeom>
              </p:spPr>
            </p:pic>
          </p:grpSp>
          <p:sp>
            <p:nvSpPr>
              <p:cNvPr id="149" name="圆角矩形 148"/>
              <p:cNvSpPr/>
              <p:nvPr/>
            </p:nvSpPr>
            <p:spPr>
              <a:xfrm>
                <a:off x="7237680" y="2686694"/>
                <a:ext cx="473250" cy="1770375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solidFill>
                    <a:srgbClr val="E8D4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0" name="文本框 149"/>
              <p:cNvSpPr txBox="1"/>
              <p:nvPr/>
            </p:nvSpPr>
            <p:spPr>
              <a:xfrm>
                <a:off x="7255032" y="2768843"/>
                <a:ext cx="543402" cy="1618163"/>
              </a:xfrm>
              <a:prstGeom prst="rect">
                <a:avLst/>
              </a:prstGeom>
              <a:noFill/>
            </p:spPr>
            <p:txBody>
              <a:bodyPr wrap="square" lIns="96431" tIns="48215" rIns="96431" bIns="48215" rtlCol="0">
                <a:spAutoFit/>
              </a:bodyPr>
              <a:lstStyle>
                <a:defPPr>
                  <a:defRPr lang="zh-CN"/>
                </a:defPPr>
                <a:lvl1pPr>
                  <a:lnSpc>
                    <a:spcPct val="120000"/>
                  </a:lnSpc>
                  <a:defRPr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</a:lstStyle>
              <a:p>
                <a:r>
                  <a:rPr lang="zh-CN" altLang="en-US" dirty="0">
                    <a:solidFill>
                      <a:srgbClr val="E8D4C1"/>
                    </a:solidFill>
                  </a:rPr>
                  <a:t>应用场景</a:t>
                </a:r>
              </a:p>
            </p:txBody>
          </p:sp>
        </p:grpSp>
        <p:sp>
          <p:nvSpPr>
            <p:cNvPr id="143" name="圆角矩形 142"/>
            <p:cNvSpPr/>
            <p:nvPr/>
          </p:nvSpPr>
          <p:spPr>
            <a:xfrm>
              <a:off x="7100005" y="847255"/>
              <a:ext cx="4614384" cy="5519040"/>
            </a:xfrm>
            <a:prstGeom prst="round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E8D4C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410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2620"/>
    </mc:Choice>
    <mc:Fallback xmlns="">
      <p:transition spd="slow" advClick="0" advTm="5262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017809" y="2653895"/>
            <a:ext cx="2831545" cy="992579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CN" sz="6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Thanks</a:t>
            </a:r>
            <a:endParaRPr lang="zh-CN" altLang="en-US" sz="6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01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" y="1114425"/>
            <a:ext cx="160020" cy="417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文本框 7"/>
          <p:cNvSpPr txBox="1"/>
          <p:nvPr/>
        </p:nvSpPr>
        <p:spPr>
          <a:xfrm>
            <a:off x="410398" y="1133895"/>
            <a:ext cx="365550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smtClean="0"/>
              <a:t>目录</a:t>
            </a:r>
            <a:endParaRPr lang="en-US" altLang="zh-CN" sz="2100"/>
          </a:p>
        </p:txBody>
      </p:sp>
      <p:sp>
        <p:nvSpPr>
          <p:cNvPr id="3" name="矩形 2"/>
          <p:cNvSpPr/>
          <p:nvPr/>
        </p:nvSpPr>
        <p:spPr>
          <a:xfrm>
            <a:off x="410398" y="1828800"/>
            <a:ext cx="644760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zh-CN" altLang="en-US" sz="3600"/>
              <a:t>常用互动直播的技术方案</a:t>
            </a:r>
            <a:endParaRPr lang="en-US" altLang="zh-CN" sz="360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CN" altLang="en-US" sz="3600"/>
              <a:t>会议实现互动直播的优点</a:t>
            </a:r>
            <a:endParaRPr lang="en-US" altLang="zh-CN" sz="360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CN" altLang="en-US" sz="3600"/>
              <a:t>视频会议中用到的优化技术</a:t>
            </a:r>
            <a:endParaRPr lang="en-US" altLang="zh-CN" sz="360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CN" altLang="en-US" sz="3600"/>
              <a:t>会议旁路直播的场景应用</a:t>
            </a:r>
            <a:endParaRPr lang="en-US" altLang="zh-CN" sz="3600"/>
          </a:p>
        </p:txBody>
      </p:sp>
    </p:spTree>
    <p:extLst>
      <p:ext uri="{BB962C8B-B14F-4D97-AF65-F5344CB8AC3E}">
        <p14:creationId xmlns:p14="http://schemas.microsoft.com/office/powerpoint/2010/main" val="112388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" y="1114425"/>
            <a:ext cx="160020" cy="417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文本框 7"/>
          <p:cNvSpPr txBox="1"/>
          <p:nvPr/>
        </p:nvSpPr>
        <p:spPr>
          <a:xfrm>
            <a:off x="410398" y="1133895"/>
            <a:ext cx="365550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/>
              <a:t>基于</a:t>
            </a:r>
            <a:r>
              <a:rPr lang="en-US" altLang="zh-CN" sz="2100"/>
              <a:t>RTMP</a:t>
            </a:r>
            <a:r>
              <a:rPr lang="zh-CN" altLang="en-US" sz="2100"/>
              <a:t>技术的连麦</a:t>
            </a:r>
            <a:endParaRPr lang="en-US" altLang="zh-CN" sz="2100"/>
          </a:p>
        </p:txBody>
      </p:sp>
      <p:sp>
        <p:nvSpPr>
          <p:cNvPr id="2" name="圆角矩形 1"/>
          <p:cNvSpPr/>
          <p:nvPr/>
        </p:nvSpPr>
        <p:spPr>
          <a:xfrm>
            <a:off x="801453" y="2704990"/>
            <a:ext cx="830687" cy="44432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/>
              <a:t>主播端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382892" y="2737646"/>
            <a:ext cx="791846" cy="4684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/>
              <a:t>连麦者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2288262" y="4656839"/>
            <a:ext cx="1197736" cy="4684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/>
              <a:t>观众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4475559" y="4656838"/>
            <a:ext cx="1197736" cy="4684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/>
              <a:t>观众</a:t>
            </a:r>
          </a:p>
        </p:txBody>
      </p:sp>
      <p:sp>
        <p:nvSpPr>
          <p:cNvPr id="13" name="云形 12"/>
          <p:cNvSpPr/>
          <p:nvPr/>
        </p:nvSpPr>
        <p:spPr>
          <a:xfrm>
            <a:off x="2325188" y="1695877"/>
            <a:ext cx="3267111" cy="229971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0" name="图片 19" descr="电脑&lt;strong&gt;机箱&lt;/strong&gt;生产厂家_电脑&lt;strong&gt;机箱&lt;/strong&gt;厂家_电脑&lt;strong&gt;机箱&lt;/strong&gt;批发_淘宝助理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376" y="2709642"/>
            <a:ext cx="842963" cy="5057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图片 20" descr="电脑&lt;strong&gt;机箱&lt;/strong&gt;生产厂家_电脑&lt;strong&gt;机箱&lt;/strong&gt;厂家_电脑&lt;strong&gt;机箱&lt;/strong&gt;批发_淘宝助理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27" y="1951363"/>
            <a:ext cx="842963" cy="5057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2" name="图片 21" descr="电脑&lt;strong&gt;机箱&lt;/strong&gt;生产厂家_电脑&lt;strong&gt;机箱&lt;/strong&gt;厂家_电脑&lt;strong&gt;机箱&lt;/strong&gt;批发_淘宝助理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337" y="2704990"/>
            <a:ext cx="842963" cy="5057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3" name="图片 22" descr="电脑&lt;strong&gt;机箱&lt;/strong&gt;生产厂家_电脑&lt;strong&gt;机箱&lt;/strong&gt;厂家_电脑&lt;strong&gt;机箱&lt;/strong&gt;批发_淘宝助理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106" y="3392943"/>
            <a:ext cx="842963" cy="5057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25" name="直接箭头连接符 24"/>
          <p:cNvCxnSpPr>
            <a:stCxn id="2" idx="3"/>
          </p:cNvCxnSpPr>
          <p:nvPr/>
        </p:nvCxnSpPr>
        <p:spPr>
          <a:xfrm>
            <a:off x="1632140" y="2927150"/>
            <a:ext cx="7284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2973409" y="2457142"/>
            <a:ext cx="677438" cy="5007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22" idx="1"/>
          </p:cNvCxnSpPr>
          <p:nvPr/>
        </p:nvCxnSpPr>
        <p:spPr>
          <a:xfrm>
            <a:off x="3958744" y="2457141"/>
            <a:ext cx="790593" cy="5007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2" idx="3"/>
            <a:endCxn id="6" idx="1"/>
          </p:cNvCxnSpPr>
          <p:nvPr/>
        </p:nvCxnSpPr>
        <p:spPr>
          <a:xfrm>
            <a:off x="5592299" y="2957879"/>
            <a:ext cx="790593" cy="140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2973409" y="2976532"/>
            <a:ext cx="1025179" cy="416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3" idx="1"/>
            <a:endCxn id="10" idx="0"/>
          </p:cNvCxnSpPr>
          <p:nvPr/>
        </p:nvCxnSpPr>
        <p:spPr>
          <a:xfrm flipH="1">
            <a:off x="2887130" y="3993138"/>
            <a:ext cx="1071614" cy="663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3" idx="1"/>
            <a:endCxn id="11" idx="0"/>
          </p:cNvCxnSpPr>
          <p:nvPr/>
        </p:nvCxnSpPr>
        <p:spPr>
          <a:xfrm>
            <a:off x="3958744" y="3993138"/>
            <a:ext cx="1115684" cy="663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3632189" y="2848157"/>
            <a:ext cx="812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CDN</a:t>
            </a:r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2422858" y="2601115"/>
            <a:ext cx="6929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/>
              <a:t>边缘节点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4852540" y="2593997"/>
            <a:ext cx="7397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/>
              <a:t>边缘节点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4002601" y="3294713"/>
            <a:ext cx="7467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/>
              <a:t>边缘节点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3602164" y="1859034"/>
            <a:ext cx="7333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/>
              <a:t>BGP</a:t>
            </a:r>
            <a:r>
              <a:rPr lang="zh-CN" altLang="en-US" sz="900"/>
              <a:t>机房</a:t>
            </a:r>
          </a:p>
        </p:txBody>
      </p:sp>
    </p:spTree>
    <p:extLst>
      <p:ext uri="{BB962C8B-B14F-4D97-AF65-F5344CB8AC3E}">
        <p14:creationId xmlns:p14="http://schemas.microsoft.com/office/powerpoint/2010/main" val="157890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" y="1114425"/>
            <a:ext cx="160020" cy="417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文本框 7"/>
          <p:cNvSpPr txBox="1"/>
          <p:nvPr/>
        </p:nvSpPr>
        <p:spPr>
          <a:xfrm>
            <a:off x="343086" y="1126815"/>
            <a:ext cx="365550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/>
              <a:t>视频会议实现互动直播</a:t>
            </a:r>
            <a:endParaRPr lang="zh-CN" altLang="en-US" sz="21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948349" y="2077904"/>
            <a:ext cx="830687" cy="44432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/>
              <a:t>主播端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920544" y="3505468"/>
            <a:ext cx="791846" cy="4684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/>
              <a:t>连麦者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5692429" y="4671126"/>
            <a:ext cx="1197736" cy="4684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/>
              <a:t>观众</a:t>
            </a:r>
          </a:p>
        </p:txBody>
      </p:sp>
      <p:sp>
        <p:nvSpPr>
          <p:cNvPr id="9" name="云形 8"/>
          <p:cNvSpPr/>
          <p:nvPr/>
        </p:nvSpPr>
        <p:spPr>
          <a:xfrm>
            <a:off x="5413413" y="2363903"/>
            <a:ext cx="1755766" cy="131196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7" name="直接箭头连接符 16"/>
          <p:cNvCxnSpPr>
            <a:stCxn id="5" idx="3"/>
          </p:cNvCxnSpPr>
          <p:nvPr/>
        </p:nvCxnSpPr>
        <p:spPr>
          <a:xfrm>
            <a:off x="1779036" y="2300065"/>
            <a:ext cx="949877" cy="4968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9" idx="1"/>
            <a:endCxn id="8" idx="0"/>
          </p:cNvCxnSpPr>
          <p:nvPr/>
        </p:nvCxnSpPr>
        <p:spPr>
          <a:xfrm>
            <a:off x="6291297" y="3674468"/>
            <a:ext cx="1" cy="996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811033" y="2848157"/>
            <a:ext cx="812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CDN</a:t>
            </a:r>
            <a:endParaRPr lang="zh-CN" altLang="en-US"/>
          </a:p>
        </p:txBody>
      </p:sp>
      <p:sp>
        <p:nvSpPr>
          <p:cNvPr id="35" name="云形 34"/>
          <p:cNvSpPr/>
          <p:nvPr/>
        </p:nvSpPr>
        <p:spPr>
          <a:xfrm>
            <a:off x="2555822" y="2363903"/>
            <a:ext cx="1979710" cy="131196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>
                <a:solidFill>
                  <a:schemeClr val="tx1"/>
                </a:solidFill>
              </a:rPr>
              <a:t>会议系统</a:t>
            </a:r>
          </a:p>
        </p:txBody>
      </p:sp>
      <p:cxnSp>
        <p:nvCxnSpPr>
          <p:cNvPr id="37" name="直接箭头连接符 36"/>
          <p:cNvCxnSpPr>
            <a:stCxn id="35" idx="0"/>
            <a:endCxn id="9" idx="2"/>
          </p:cNvCxnSpPr>
          <p:nvPr/>
        </p:nvCxnSpPr>
        <p:spPr>
          <a:xfrm>
            <a:off x="4533882" y="3019884"/>
            <a:ext cx="8849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6" idx="3"/>
          </p:cNvCxnSpPr>
          <p:nvPr/>
        </p:nvCxnSpPr>
        <p:spPr>
          <a:xfrm flipV="1">
            <a:off x="1712389" y="3194406"/>
            <a:ext cx="904583" cy="5452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1973727" y="2358716"/>
            <a:ext cx="60721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/>
              <a:t>UDP</a:t>
            </a:r>
            <a:endParaRPr lang="zh-CN" altLang="en-US" sz="1350"/>
          </a:p>
        </p:txBody>
      </p:sp>
      <p:sp>
        <p:nvSpPr>
          <p:cNvPr id="57" name="文本框 56"/>
          <p:cNvSpPr txBox="1"/>
          <p:nvPr/>
        </p:nvSpPr>
        <p:spPr>
          <a:xfrm>
            <a:off x="4654329" y="2881384"/>
            <a:ext cx="6250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/>
              <a:t>RTMP</a:t>
            </a:r>
            <a:endParaRPr lang="zh-CN" altLang="en-US" sz="1350"/>
          </a:p>
        </p:txBody>
      </p:sp>
      <p:sp>
        <p:nvSpPr>
          <p:cNvPr id="58" name="文本框 57"/>
          <p:cNvSpPr txBox="1"/>
          <p:nvPr/>
        </p:nvSpPr>
        <p:spPr>
          <a:xfrm>
            <a:off x="5692429" y="3931481"/>
            <a:ext cx="141560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/>
              <a:t>RTMP/HLS/FLV</a:t>
            </a:r>
            <a:endParaRPr lang="zh-CN" altLang="en-US" sz="1350"/>
          </a:p>
        </p:txBody>
      </p:sp>
      <p:sp>
        <p:nvSpPr>
          <p:cNvPr id="61" name="文本框 60"/>
          <p:cNvSpPr txBox="1"/>
          <p:nvPr/>
        </p:nvSpPr>
        <p:spPr>
          <a:xfrm>
            <a:off x="1995508" y="3476311"/>
            <a:ext cx="60721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/>
              <a:t>UDP</a:t>
            </a:r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91146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" y="1114425"/>
            <a:ext cx="160020" cy="417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文本框 7"/>
          <p:cNvSpPr txBox="1"/>
          <p:nvPr/>
        </p:nvSpPr>
        <p:spPr>
          <a:xfrm>
            <a:off x="457870" y="1139205"/>
            <a:ext cx="365550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/>
              <a:t>会议实现互动直播的优点</a:t>
            </a:r>
            <a:endParaRPr lang="en-US" altLang="zh-CN" sz="2100"/>
          </a:p>
        </p:txBody>
      </p:sp>
      <p:sp>
        <p:nvSpPr>
          <p:cNvPr id="2" name="矩形 1"/>
          <p:cNvSpPr/>
          <p:nvPr/>
        </p:nvSpPr>
        <p:spPr>
          <a:xfrm>
            <a:off x="621507" y="1810941"/>
            <a:ext cx="6236494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300"/>
              <a:t>低延迟</a:t>
            </a:r>
            <a:endParaRPr lang="en-US" altLang="zh-CN" sz="3300"/>
          </a:p>
          <a:p>
            <a:r>
              <a:rPr lang="zh-CN" altLang="en-US" sz="3300"/>
              <a:t>抗丢包</a:t>
            </a:r>
            <a:endParaRPr lang="en-US" altLang="zh-CN" sz="3300"/>
          </a:p>
          <a:p>
            <a:r>
              <a:rPr lang="zh-CN" altLang="en-US" sz="3300"/>
              <a:t>多人连麦</a:t>
            </a:r>
            <a:endParaRPr lang="en-US" altLang="zh-CN" sz="3300"/>
          </a:p>
          <a:p>
            <a:r>
              <a:rPr lang="en-US" altLang="zh-CN" sz="3300"/>
              <a:t>Web</a:t>
            </a:r>
            <a:r>
              <a:rPr lang="zh-CN" altLang="en-US" sz="3300"/>
              <a:t>端</a:t>
            </a:r>
            <a:r>
              <a:rPr lang="zh-CN" altLang="en-US" sz="3300" smtClean="0"/>
              <a:t>实现互动直播</a:t>
            </a:r>
            <a:endParaRPr lang="en-US" altLang="zh-CN" sz="3300"/>
          </a:p>
          <a:p>
            <a:r>
              <a:rPr lang="zh-CN" altLang="en-US" sz="3300" smtClean="0"/>
              <a:t>微信小程序互动直播</a:t>
            </a:r>
            <a:endParaRPr lang="en-US" altLang="zh-CN" sz="3300"/>
          </a:p>
        </p:txBody>
      </p:sp>
    </p:spTree>
    <p:extLst>
      <p:ext uri="{BB962C8B-B14F-4D97-AF65-F5344CB8AC3E}">
        <p14:creationId xmlns:p14="http://schemas.microsoft.com/office/powerpoint/2010/main" val="214291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" y="1114425"/>
            <a:ext cx="160020" cy="417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文本框 7"/>
          <p:cNvSpPr txBox="1"/>
          <p:nvPr/>
        </p:nvSpPr>
        <p:spPr>
          <a:xfrm>
            <a:off x="429193" y="1114425"/>
            <a:ext cx="48439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/>
              <a:t>多人连麦</a:t>
            </a:r>
            <a:endParaRPr lang="en-US" altLang="zh-CN" sz="2100"/>
          </a:p>
        </p:txBody>
      </p:sp>
      <p:sp>
        <p:nvSpPr>
          <p:cNvPr id="23" name="圆角矩形 22"/>
          <p:cNvSpPr/>
          <p:nvPr/>
        </p:nvSpPr>
        <p:spPr>
          <a:xfrm>
            <a:off x="1047455" y="1952438"/>
            <a:ext cx="830687" cy="44432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/>
              <a:t>主播端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1019650" y="3380001"/>
            <a:ext cx="791846" cy="4684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/>
              <a:t>连麦者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5791535" y="4545659"/>
            <a:ext cx="1197736" cy="4684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/>
              <a:t>观众</a:t>
            </a:r>
          </a:p>
        </p:txBody>
      </p:sp>
      <p:sp>
        <p:nvSpPr>
          <p:cNvPr id="33" name="云形 32"/>
          <p:cNvSpPr/>
          <p:nvPr/>
        </p:nvSpPr>
        <p:spPr>
          <a:xfrm>
            <a:off x="5512520" y="2238436"/>
            <a:ext cx="1755766" cy="131196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4" name="直接箭头连接符 33"/>
          <p:cNvCxnSpPr>
            <a:stCxn id="23" idx="3"/>
          </p:cNvCxnSpPr>
          <p:nvPr/>
        </p:nvCxnSpPr>
        <p:spPr>
          <a:xfrm>
            <a:off x="1878142" y="2174598"/>
            <a:ext cx="949877" cy="4968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3" idx="1"/>
            <a:endCxn id="32" idx="0"/>
          </p:cNvCxnSpPr>
          <p:nvPr/>
        </p:nvCxnSpPr>
        <p:spPr>
          <a:xfrm>
            <a:off x="6390403" y="3549001"/>
            <a:ext cx="1" cy="996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5910139" y="2722691"/>
            <a:ext cx="812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CDN</a:t>
            </a:r>
            <a:endParaRPr lang="zh-CN" altLang="en-US"/>
          </a:p>
        </p:txBody>
      </p:sp>
      <p:sp>
        <p:nvSpPr>
          <p:cNvPr id="37" name="云形 36"/>
          <p:cNvSpPr/>
          <p:nvPr/>
        </p:nvSpPr>
        <p:spPr>
          <a:xfrm>
            <a:off x="2654928" y="2238436"/>
            <a:ext cx="1979710" cy="131196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>
                <a:solidFill>
                  <a:schemeClr val="tx1"/>
                </a:solidFill>
              </a:rPr>
              <a:t>会议系统</a:t>
            </a:r>
          </a:p>
        </p:txBody>
      </p:sp>
      <p:cxnSp>
        <p:nvCxnSpPr>
          <p:cNvPr id="38" name="直接箭头连接符 37"/>
          <p:cNvCxnSpPr>
            <a:stCxn id="37" idx="0"/>
            <a:endCxn id="33" idx="2"/>
          </p:cNvCxnSpPr>
          <p:nvPr/>
        </p:nvCxnSpPr>
        <p:spPr>
          <a:xfrm>
            <a:off x="4632988" y="2894417"/>
            <a:ext cx="8849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1" idx="3"/>
          </p:cNvCxnSpPr>
          <p:nvPr/>
        </p:nvCxnSpPr>
        <p:spPr>
          <a:xfrm flipV="1">
            <a:off x="1811496" y="3068939"/>
            <a:ext cx="904583" cy="5452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2072833" y="2233249"/>
            <a:ext cx="60721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/>
              <a:t>UDP</a:t>
            </a:r>
            <a:endParaRPr lang="zh-CN" altLang="en-US" sz="1350"/>
          </a:p>
        </p:txBody>
      </p:sp>
      <p:sp>
        <p:nvSpPr>
          <p:cNvPr id="41" name="文本框 40"/>
          <p:cNvSpPr txBox="1"/>
          <p:nvPr/>
        </p:nvSpPr>
        <p:spPr>
          <a:xfrm>
            <a:off x="4753435" y="2755918"/>
            <a:ext cx="6250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/>
              <a:t>RTMP</a:t>
            </a:r>
            <a:endParaRPr lang="zh-CN" altLang="en-US" sz="1350"/>
          </a:p>
        </p:txBody>
      </p:sp>
      <p:sp>
        <p:nvSpPr>
          <p:cNvPr id="42" name="文本框 41"/>
          <p:cNvSpPr txBox="1"/>
          <p:nvPr/>
        </p:nvSpPr>
        <p:spPr>
          <a:xfrm>
            <a:off x="5791535" y="3806014"/>
            <a:ext cx="141560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/>
              <a:t>RTMP/HLS/FLV</a:t>
            </a:r>
            <a:endParaRPr lang="zh-CN" altLang="en-US" sz="1350"/>
          </a:p>
        </p:txBody>
      </p:sp>
      <p:sp>
        <p:nvSpPr>
          <p:cNvPr id="43" name="文本框 42"/>
          <p:cNvSpPr txBox="1"/>
          <p:nvPr/>
        </p:nvSpPr>
        <p:spPr>
          <a:xfrm>
            <a:off x="2945436" y="3806774"/>
            <a:ext cx="60721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/>
              <a:t>UDP</a:t>
            </a:r>
            <a:endParaRPr lang="zh-CN" altLang="en-US" sz="1350"/>
          </a:p>
        </p:txBody>
      </p:sp>
      <p:sp>
        <p:nvSpPr>
          <p:cNvPr id="44" name="圆角矩形 43"/>
          <p:cNvSpPr/>
          <p:nvPr/>
        </p:nvSpPr>
        <p:spPr>
          <a:xfrm>
            <a:off x="2305910" y="4170408"/>
            <a:ext cx="791846" cy="4684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/>
              <a:t>连麦者</a:t>
            </a:r>
          </a:p>
        </p:txBody>
      </p:sp>
      <p:sp>
        <p:nvSpPr>
          <p:cNvPr id="45" name="圆角矩形 44"/>
          <p:cNvSpPr/>
          <p:nvPr/>
        </p:nvSpPr>
        <p:spPr>
          <a:xfrm>
            <a:off x="3725884" y="4170408"/>
            <a:ext cx="791846" cy="4684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/>
              <a:t>连麦者</a:t>
            </a:r>
          </a:p>
        </p:txBody>
      </p:sp>
      <p:cxnSp>
        <p:nvCxnSpPr>
          <p:cNvPr id="5" name="直接箭头连接符 4"/>
          <p:cNvCxnSpPr>
            <a:endCxn id="44" idx="0"/>
          </p:cNvCxnSpPr>
          <p:nvPr/>
        </p:nvCxnSpPr>
        <p:spPr>
          <a:xfrm flipH="1">
            <a:off x="2701833" y="3489345"/>
            <a:ext cx="583386" cy="6810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45" idx="0"/>
          </p:cNvCxnSpPr>
          <p:nvPr/>
        </p:nvCxnSpPr>
        <p:spPr>
          <a:xfrm>
            <a:off x="3975638" y="3390822"/>
            <a:ext cx="146170" cy="7795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2209598" y="3291451"/>
            <a:ext cx="60721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/>
              <a:t>UDP</a:t>
            </a:r>
            <a:endParaRPr lang="zh-CN" altLang="en-US" sz="1350"/>
          </a:p>
        </p:txBody>
      </p:sp>
      <p:sp>
        <p:nvSpPr>
          <p:cNvPr id="47" name="文本框 46"/>
          <p:cNvSpPr txBox="1"/>
          <p:nvPr/>
        </p:nvSpPr>
        <p:spPr>
          <a:xfrm>
            <a:off x="4025769" y="3667515"/>
            <a:ext cx="60721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/>
              <a:t>UDP</a:t>
            </a:r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34143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7"/>
          <p:cNvSpPr txBox="1"/>
          <p:nvPr/>
        </p:nvSpPr>
        <p:spPr>
          <a:xfrm>
            <a:off x="264988" y="1126815"/>
            <a:ext cx="43594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/>
              <a:t>Web</a:t>
            </a:r>
            <a:r>
              <a:rPr lang="zh-CN" altLang="en-US" sz="2100"/>
              <a:t>端利用</a:t>
            </a:r>
            <a:r>
              <a:rPr lang="en-US" altLang="zh-CN" sz="2100"/>
              <a:t>webrtc</a:t>
            </a:r>
            <a:r>
              <a:rPr lang="zh-CN" altLang="en-US" sz="2100"/>
              <a:t>实现推流</a:t>
            </a:r>
            <a:r>
              <a:rPr lang="en-US" altLang="zh-CN" sz="2100" b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21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" y="1114425"/>
            <a:ext cx="160020" cy="417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238592" y="3508790"/>
            <a:ext cx="791846" cy="4684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/>
              <a:t>Web</a:t>
            </a:r>
          </a:p>
          <a:p>
            <a:pPr algn="ctr"/>
            <a:r>
              <a:rPr lang="zh-CN" altLang="en-US" sz="1350"/>
              <a:t>连麦者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6010477" y="4674448"/>
            <a:ext cx="1197736" cy="4684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/>
              <a:t>观众</a:t>
            </a:r>
          </a:p>
        </p:txBody>
      </p:sp>
      <p:sp>
        <p:nvSpPr>
          <p:cNvPr id="28" name="云形 27"/>
          <p:cNvSpPr/>
          <p:nvPr/>
        </p:nvSpPr>
        <p:spPr>
          <a:xfrm>
            <a:off x="5731462" y="2367225"/>
            <a:ext cx="1755766" cy="131196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2097084" y="2303387"/>
            <a:ext cx="949877" cy="4968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8" idx="1"/>
            <a:endCxn id="27" idx="0"/>
          </p:cNvCxnSpPr>
          <p:nvPr/>
        </p:nvCxnSpPr>
        <p:spPr>
          <a:xfrm>
            <a:off x="6609345" y="3677790"/>
            <a:ext cx="1" cy="996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129081" y="2851480"/>
            <a:ext cx="812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CDN</a:t>
            </a:r>
            <a:endParaRPr lang="zh-CN" altLang="en-US"/>
          </a:p>
        </p:txBody>
      </p:sp>
      <p:sp>
        <p:nvSpPr>
          <p:cNvPr id="32" name="云形 31"/>
          <p:cNvSpPr/>
          <p:nvPr/>
        </p:nvSpPr>
        <p:spPr>
          <a:xfrm>
            <a:off x="2873870" y="2367225"/>
            <a:ext cx="1979710" cy="131196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>
                <a:solidFill>
                  <a:schemeClr val="tx1"/>
                </a:solidFill>
              </a:rPr>
              <a:t>会议系统</a:t>
            </a:r>
          </a:p>
        </p:txBody>
      </p:sp>
      <p:cxnSp>
        <p:nvCxnSpPr>
          <p:cNvPr id="33" name="直接箭头连接符 32"/>
          <p:cNvCxnSpPr>
            <a:stCxn id="32" idx="0"/>
            <a:endCxn id="28" idx="2"/>
          </p:cNvCxnSpPr>
          <p:nvPr/>
        </p:nvCxnSpPr>
        <p:spPr>
          <a:xfrm>
            <a:off x="4851930" y="3023206"/>
            <a:ext cx="8849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6" idx="3"/>
          </p:cNvCxnSpPr>
          <p:nvPr/>
        </p:nvCxnSpPr>
        <p:spPr>
          <a:xfrm flipV="1">
            <a:off x="2030438" y="3197728"/>
            <a:ext cx="904583" cy="5452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2291775" y="2362038"/>
            <a:ext cx="60721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/>
              <a:t>UDP</a:t>
            </a:r>
            <a:endParaRPr lang="zh-CN" altLang="en-US" sz="1350"/>
          </a:p>
        </p:txBody>
      </p:sp>
      <p:sp>
        <p:nvSpPr>
          <p:cNvPr id="38" name="文本框 37"/>
          <p:cNvSpPr txBox="1"/>
          <p:nvPr/>
        </p:nvSpPr>
        <p:spPr>
          <a:xfrm>
            <a:off x="4972377" y="2884707"/>
            <a:ext cx="6250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/>
              <a:t>RTMP</a:t>
            </a:r>
            <a:endParaRPr lang="zh-CN" altLang="en-US" sz="1350"/>
          </a:p>
        </p:txBody>
      </p:sp>
      <p:sp>
        <p:nvSpPr>
          <p:cNvPr id="39" name="文本框 38"/>
          <p:cNvSpPr txBox="1"/>
          <p:nvPr/>
        </p:nvSpPr>
        <p:spPr>
          <a:xfrm>
            <a:off x="6010477" y="3934803"/>
            <a:ext cx="141560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/>
              <a:t>RTMP/HLS/FLV</a:t>
            </a:r>
            <a:endParaRPr lang="zh-CN" altLang="en-US" sz="1350"/>
          </a:p>
        </p:txBody>
      </p:sp>
      <p:sp>
        <p:nvSpPr>
          <p:cNvPr id="40" name="文本框 39"/>
          <p:cNvSpPr txBox="1"/>
          <p:nvPr/>
        </p:nvSpPr>
        <p:spPr>
          <a:xfrm>
            <a:off x="3164378" y="3935563"/>
            <a:ext cx="60721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/>
              <a:t>UDP</a:t>
            </a:r>
            <a:endParaRPr lang="zh-CN" altLang="en-US" sz="1350"/>
          </a:p>
        </p:txBody>
      </p:sp>
      <p:sp>
        <p:nvSpPr>
          <p:cNvPr id="41" name="圆角矩形 40"/>
          <p:cNvSpPr/>
          <p:nvPr/>
        </p:nvSpPr>
        <p:spPr>
          <a:xfrm>
            <a:off x="2524852" y="4299197"/>
            <a:ext cx="791846" cy="4684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/>
              <a:t>连麦者</a:t>
            </a:r>
          </a:p>
        </p:txBody>
      </p:sp>
      <p:sp>
        <p:nvSpPr>
          <p:cNvPr id="42" name="圆角矩形 41"/>
          <p:cNvSpPr/>
          <p:nvPr/>
        </p:nvSpPr>
        <p:spPr>
          <a:xfrm>
            <a:off x="3944826" y="4299197"/>
            <a:ext cx="791846" cy="4684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/>
              <a:t>连麦者</a:t>
            </a:r>
          </a:p>
        </p:txBody>
      </p:sp>
      <p:cxnSp>
        <p:nvCxnSpPr>
          <p:cNvPr id="43" name="直接箭头连接符 42"/>
          <p:cNvCxnSpPr>
            <a:endCxn id="41" idx="0"/>
          </p:cNvCxnSpPr>
          <p:nvPr/>
        </p:nvCxnSpPr>
        <p:spPr>
          <a:xfrm flipH="1">
            <a:off x="2920775" y="3618134"/>
            <a:ext cx="583386" cy="6810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endCxn id="42" idx="0"/>
          </p:cNvCxnSpPr>
          <p:nvPr/>
        </p:nvCxnSpPr>
        <p:spPr>
          <a:xfrm>
            <a:off x="4194580" y="3519611"/>
            <a:ext cx="146170" cy="7795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428540" y="3420240"/>
            <a:ext cx="60721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/>
              <a:t>UDP</a:t>
            </a:r>
            <a:endParaRPr lang="zh-CN" altLang="en-US" sz="1350"/>
          </a:p>
        </p:txBody>
      </p:sp>
      <p:sp>
        <p:nvSpPr>
          <p:cNvPr id="46" name="文本框 45"/>
          <p:cNvSpPr txBox="1"/>
          <p:nvPr/>
        </p:nvSpPr>
        <p:spPr>
          <a:xfrm>
            <a:off x="4244711" y="3796304"/>
            <a:ext cx="60721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/>
              <a:t>UDP</a:t>
            </a:r>
            <a:endParaRPr lang="zh-CN" altLang="en-US" sz="1350"/>
          </a:p>
        </p:txBody>
      </p:sp>
      <p:sp>
        <p:nvSpPr>
          <p:cNvPr id="47" name="圆角矩形 46"/>
          <p:cNvSpPr/>
          <p:nvPr/>
        </p:nvSpPr>
        <p:spPr>
          <a:xfrm>
            <a:off x="1238423" y="2062266"/>
            <a:ext cx="830687" cy="44432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/>
              <a:t>Web</a:t>
            </a:r>
          </a:p>
          <a:p>
            <a:pPr algn="ctr"/>
            <a:r>
              <a:rPr lang="zh-CN" altLang="en-US" sz="1350"/>
              <a:t>主播端</a:t>
            </a:r>
          </a:p>
        </p:txBody>
      </p:sp>
    </p:spTree>
    <p:extLst>
      <p:ext uri="{BB962C8B-B14F-4D97-AF65-F5344CB8AC3E}">
        <p14:creationId xmlns:p14="http://schemas.microsoft.com/office/powerpoint/2010/main" val="23611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2620"/>
    </mc:Choice>
    <mc:Fallback xmlns="">
      <p:transition spd="slow" advClick="0" advTm="5262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7"/>
          <p:cNvSpPr txBox="1"/>
          <p:nvPr/>
        </p:nvSpPr>
        <p:spPr>
          <a:xfrm>
            <a:off x="264988" y="1126815"/>
            <a:ext cx="43594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/>
              <a:t>微信小程序实现推流</a:t>
            </a:r>
            <a:r>
              <a:rPr lang="en-US" altLang="zh-CN" sz="2100" b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21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" y="1114425"/>
            <a:ext cx="160020" cy="417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802114" y="3689090"/>
            <a:ext cx="1114667" cy="4684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/>
              <a:t>微信小程序</a:t>
            </a:r>
            <a:endParaRPr lang="en-US" altLang="zh-CN" sz="1350"/>
          </a:p>
          <a:p>
            <a:pPr algn="ctr"/>
            <a:r>
              <a:rPr lang="zh-CN" altLang="en-US" sz="1350"/>
              <a:t>连麦者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5830174" y="4854748"/>
            <a:ext cx="1197736" cy="4684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/>
              <a:t>观众</a:t>
            </a:r>
          </a:p>
        </p:txBody>
      </p:sp>
      <p:sp>
        <p:nvSpPr>
          <p:cNvPr id="28" name="云形 27"/>
          <p:cNvSpPr/>
          <p:nvPr/>
        </p:nvSpPr>
        <p:spPr>
          <a:xfrm>
            <a:off x="5551159" y="2547525"/>
            <a:ext cx="1755766" cy="131196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1916781" y="2483687"/>
            <a:ext cx="949877" cy="4968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8" idx="1"/>
            <a:endCxn id="27" idx="0"/>
          </p:cNvCxnSpPr>
          <p:nvPr/>
        </p:nvCxnSpPr>
        <p:spPr>
          <a:xfrm>
            <a:off x="6429042" y="3858090"/>
            <a:ext cx="1" cy="996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5948778" y="3031780"/>
            <a:ext cx="812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CDN</a:t>
            </a:r>
            <a:endParaRPr lang="zh-CN" altLang="en-US"/>
          </a:p>
        </p:txBody>
      </p:sp>
      <p:sp>
        <p:nvSpPr>
          <p:cNvPr id="32" name="云形 31"/>
          <p:cNvSpPr/>
          <p:nvPr/>
        </p:nvSpPr>
        <p:spPr>
          <a:xfrm>
            <a:off x="2693567" y="2547525"/>
            <a:ext cx="1979710" cy="131196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>
                <a:solidFill>
                  <a:schemeClr val="tx1"/>
                </a:solidFill>
              </a:rPr>
              <a:t>会议系统</a:t>
            </a:r>
          </a:p>
        </p:txBody>
      </p:sp>
      <p:cxnSp>
        <p:nvCxnSpPr>
          <p:cNvPr id="33" name="直接箭头连接符 32"/>
          <p:cNvCxnSpPr>
            <a:stCxn id="32" idx="0"/>
            <a:endCxn id="28" idx="2"/>
          </p:cNvCxnSpPr>
          <p:nvPr/>
        </p:nvCxnSpPr>
        <p:spPr>
          <a:xfrm>
            <a:off x="4671627" y="3203506"/>
            <a:ext cx="8849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cxnSpLocks/>
            <a:stCxn id="26" idx="3"/>
          </p:cNvCxnSpPr>
          <p:nvPr/>
        </p:nvCxnSpPr>
        <p:spPr>
          <a:xfrm flipV="1">
            <a:off x="1916781" y="3378029"/>
            <a:ext cx="837937" cy="5452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4792074" y="3065007"/>
            <a:ext cx="75908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/>
              <a:t>RTMP</a:t>
            </a:r>
            <a:endParaRPr lang="zh-CN" altLang="en-US" sz="1350"/>
          </a:p>
        </p:txBody>
      </p:sp>
      <p:sp>
        <p:nvSpPr>
          <p:cNvPr id="39" name="文本框 38"/>
          <p:cNvSpPr txBox="1"/>
          <p:nvPr/>
        </p:nvSpPr>
        <p:spPr>
          <a:xfrm>
            <a:off x="5830174" y="4115103"/>
            <a:ext cx="141560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/>
              <a:t>RTMP/HLS/FLV</a:t>
            </a:r>
            <a:endParaRPr lang="zh-CN" altLang="en-US" sz="1350"/>
          </a:p>
        </p:txBody>
      </p:sp>
      <p:sp>
        <p:nvSpPr>
          <p:cNvPr id="40" name="文本框 39"/>
          <p:cNvSpPr txBox="1"/>
          <p:nvPr/>
        </p:nvSpPr>
        <p:spPr>
          <a:xfrm>
            <a:off x="2984075" y="4115863"/>
            <a:ext cx="60721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/>
              <a:t>UDP</a:t>
            </a:r>
            <a:endParaRPr lang="zh-CN" altLang="en-US" sz="1350"/>
          </a:p>
        </p:txBody>
      </p:sp>
      <p:sp>
        <p:nvSpPr>
          <p:cNvPr id="41" name="圆角矩形 40"/>
          <p:cNvSpPr/>
          <p:nvPr/>
        </p:nvSpPr>
        <p:spPr>
          <a:xfrm>
            <a:off x="2344549" y="4479497"/>
            <a:ext cx="791846" cy="4684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/>
              <a:t>连麦者</a:t>
            </a:r>
          </a:p>
        </p:txBody>
      </p:sp>
      <p:sp>
        <p:nvSpPr>
          <p:cNvPr id="42" name="圆角矩形 41"/>
          <p:cNvSpPr/>
          <p:nvPr/>
        </p:nvSpPr>
        <p:spPr>
          <a:xfrm>
            <a:off x="3764523" y="4479497"/>
            <a:ext cx="791846" cy="4684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/>
              <a:t>连麦者</a:t>
            </a:r>
          </a:p>
        </p:txBody>
      </p:sp>
      <p:cxnSp>
        <p:nvCxnSpPr>
          <p:cNvPr id="43" name="直接箭头连接符 42"/>
          <p:cNvCxnSpPr>
            <a:endCxn id="41" idx="0"/>
          </p:cNvCxnSpPr>
          <p:nvPr/>
        </p:nvCxnSpPr>
        <p:spPr>
          <a:xfrm flipH="1">
            <a:off x="2740472" y="3798434"/>
            <a:ext cx="583386" cy="6810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endCxn id="42" idx="0"/>
          </p:cNvCxnSpPr>
          <p:nvPr/>
        </p:nvCxnSpPr>
        <p:spPr>
          <a:xfrm>
            <a:off x="4014277" y="3699911"/>
            <a:ext cx="146170" cy="7795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248237" y="3600540"/>
            <a:ext cx="60721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/>
              <a:t>UDP</a:t>
            </a:r>
            <a:endParaRPr lang="zh-CN" altLang="en-US" sz="1350"/>
          </a:p>
        </p:txBody>
      </p:sp>
      <p:sp>
        <p:nvSpPr>
          <p:cNvPr id="46" name="文本框 45"/>
          <p:cNvSpPr txBox="1"/>
          <p:nvPr/>
        </p:nvSpPr>
        <p:spPr>
          <a:xfrm>
            <a:off x="4064408" y="3976604"/>
            <a:ext cx="60721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/>
              <a:t>UDP</a:t>
            </a:r>
            <a:endParaRPr lang="zh-CN" altLang="en-US" sz="1350"/>
          </a:p>
        </p:txBody>
      </p:sp>
      <p:sp>
        <p:nvSpPr>
          <p:cNvPr id="47" name="圆角矩形 46"/>
          <p:cNvSpPr/>
          <p:nvPr/>
        </p:nvSpPr>
        <p:spPr>
          <a:xfrm>
            <a:off x="802114" y="2242566"/>
            <a:ext cx="1086693" cy="44432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/>
              <a:t>微信小程序</a:t>
            </a:r>
            <a:endParaRPr lang="en-US" altLang="zh-CN" sz="1350"/>
          </a:p>
          <a:p>
            <a:pPr algn="ctr"/>
            <a:r>
              <a:rPr lang="zh-CN" altLang="en-US" sz="1350"/>
              <a:t>主播端</a:t>
            </a:r>
          </a:p>
        </p:txBody>
      </p:sp>
    </p:spTree>
    <p:extLst>
      <p:ext uri="{BB962C8B-B14F-4D97-AF65-F5344CB8AC3E}">
        <p14:creationId xmlns:p14="http://schemas.microsoft.com/office/powerpoint/2010/main" val="168943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2620"/>
    </mc:Choice>
    <mc:Fallback xmlns="">
      <p:transition spd="slow" advClick="0" advTm="5262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7"/>
          <p:cNvSpPr txBox="1"/>
          <p:nvPr/>
        </p:nvSpPr>
        <p:spPr>
          <a:xfrm>
            <a:off x="264988" y="1126815"/>
            <a:ext cx="405114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/>
              <a:t>视频会议中用到的关键优化方案</a:t>
            </a:r>
            <a:endParaRPr lang="zh-CN" altLang="en-US" sz="21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" y="1114425"/>
            <a:ext cx="160020" cy="417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4989" y="1767006"/>
            <a:ext cx="4572000" cy="263149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28625" indent="-428625">
              <a:buFont typeface="Arial" panose="020B0604020202020204" pitchFamily="34" charset="0"/>
              <a:buChar char="•"/>
            </a:pPr>
            <a:r>
              <a:rPr lang="zh-CN" altLang="en-US" sz="3300"/>
              <a:t>视频</a:t>
            </a:r>
            <a:r>
              <a:rPr lang="en-US" altLang="zh-CN" sz="3300"/>
              <a:t>svc</a:t>
            </a:r>
          </a:p>
          <a:p>
            <a:pPr marL="428625" indent="-428625">
              <a:buFont typeface="Arial" panose="020B0604020202020204" pitchFamily="34" charset="0"/>
              <a:buChar char="•"/>
            </a:pPr>
            <a:r>
              <a:rPr lang="zh-CN" altLang="en-US" sz="3300"/>
              <a:t>抗丢包技术</a:t>
            </a:r>
            <a:endParaRPr lang="en-US" altLang="zh-CN" sz="3300"/>
          </a:p>
          <a:p>
            <a:pPr marL="428625" indent="-428625">
              <a:buFont typeface="Arial" panose="020B0604020202020204" pitchFamily="34" charset="0"/>
              <a:buChar char="•"/>
            </a:pPr>
            <a:r>
              <a:rPr lang="zh-CN" altLang="en-US" sz="3300"/>
              <a:t>音视频处理算法</a:t>
            </a:r>
            <a:endParaRPr lang="en-US" altLang="zh-CN" sz="3300"/>
          </a:p>
          <a:p>
            <a:pPr marL="428625" indent="-428625">
              <a:buFont typeface="Arial" panose="020B0604020202020204" pitchFamily="34" charset="0"/>
              <a:buChar char="•"/>
            </a:pPr>
            <a:r>
              <a:rPr lang="zh-CN" altLang="en-US" sz="3300"/>
              <a:t>带宽码率自适应</a:t>
            </a:r>
            <a:endParaRPr lang="en-US" altLang="zh-CN" sz="3300"/>
          </a:p>
          <a:p>
            <a:pPr marL="428625" indent="-428625">
              <a:buFont typeface="Arial" panose="020B0604020202020204" pitchFamily="34" charset="0"/>
              <a:buChar char="•"/>
            </a:pPr>
            <a:r>
              <a:rPr lang="zh-CN" altLang="en-US" sz="3300"/>
              <a:t>智能路由和就近</a:t>
            </a:r>
            <a:r>
              <a:rPr lang="zh-CN" altLang="en-US" sz="3300" smtClean="0"/>
              <a:t>接入</a:t>
            </a:r>
            <a:endParaRPr lang="en-US" altLang="zh-CN" sz="3300" smtClean="0"/>
          </a:p>
        </p:txBody>
      </p:sp>
    </p:spTree>
    <p:extLst>
      <p:ext uri="{BB962C8B-B14F-4D97-AF65-F5344CB8AC3E}">
        <p14:creationId xmlns:p14="http://schemas.microsoft.com/office/powerpoint/2010/main" val="193505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2620"/>
    </mc:Choice>
    <mc:Fallback xmlns="">
      <p:transition spd="slow" advClick="0" advTm="5262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容联易通PPT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99D9CB18-E351-4BC6-A714-77363A10AFE4}" vid="{AA3AD441-413B-4383-B44F-291C3FA8856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容联易通PPT模板</Template>
  <TotalTime>4748</TotalTime>
  <Words>1237</Words>
  <Application>Microsoft Office PowerPoint</Application>
  <PresentationFormat>全屏显示(4:3)</PresentationFormat>
  <Paragraphs>175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黑体</vt:lpstr>
      <vt:lpstr>宋体</vt:lpstr>
      <vt:lpstr>Microsoft YaHei</vt:lpstr>
      <vt:lpstr>Microsoft YaHei</vt:lpstr>
      <vt:lpstr>Arial</vt:lpstr>
      <vt:lpstr>Arial Black</vt:lpstr>
      <vt:lpstr>Calibri</vt:lpstr>
      <vt:lpstr>Segoe UI Semilight</vt:lpstr>
      <vt:lpstr>Verdana</vt:lpstr>
      <vt:lpstr>容联易通PPT模板</vt:lpstr>
      <vt:lpstr>互动直播技术的思考和实践  容联云通讯 胡斌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实时音视频通信系统构建 容联云通讯 王寅</dc:title>
  <dc:creator>wangandyyin</dc:creator>
  <cp:lastModifiedBy>WIN</cp:lastModifiedBy>
  <cp:revision>792</cp:revision>
  <dcterms:created xsi:type="dcterms:W3CDTF">2017-09-16T09:09:02Z</dcterms:created>
  <dcterms:modified xsi:type="dcterms:W3CDTF">2018-04-21T05:01:25Z</dcterms:modified>
</cp:coreProperties>
</file>