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handoutMasterIdLst>
    <p:handoutMasterId r:id="rId35"/>
  </p:handoutMasterIdLst>
  <p:sldIdLst>
    <p:sldId id="256" r:id="rId3"/>
    <p:sldId id="257" r:id="rId4"/>
    <p:sldId id="264" r:id="rId5"/>
    <p:sldId id="266" r:id="rId6"/>
    <p:sldId id="267" r:id="rId7"/>
    <p:sldId id="268" r:id="rId8"/>
    <p:sldId id="269" r:id="rId9"/>
    <p:sldId id="270" r:id="rId10"/>
    <p:sldId id="271" r:id="rId11"/>
    <p:sldId id="272" r:id="rId12"/>
    <p:sldId id="277" r:id="rId13"/>
    <p:sldId id="278" r:id="rId14"/>
    <p:sldId id="279" r:id="rId15"/>
    <p:sldId id="280" r:id="rId16"/>
    <p:sldId id="281" r:id="rId17"/>
    <p:sldId id="282" r:id="rId18"/>
    <p:sldId id="283" r:id="rId19"/>
    <p:sldId id="275" r:id="rId20"/>
    <p:sldId id="276" r:id="rId21"/>
    <p:sldId id="273" r:id="rId22"/>
    <p:sldId id="284" r:id="rId23"/>
    <p:sldId id="285" r:id="rId24"/>
    <p:sldId id="286" r:id="rId25"/>
    <p:sldId id="287" r:id="rId26"/>
    <p:sldId id="274" r:id="rId27"/>
    <p:sldId id="288" r:id="rId28"/>
    <p:sldId id="290" r:id="rId29"/>
    <p:sldId id="289" r:id="rId30"/>
    <p:sldId id="291" r:id="rId31"/>
    <p:sldId id="292" r:id="rId32"/>
    <p:sldId id="26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9AB5"/>
    <a:srgbClr val="1A4652"/>
    <a:srgbClr val="7B160B"/>
    <a:srgbClr val="9E0000"/>
    <a:srgbClr val="A65416"/>
    <a:srgbClr val="7C1F02"/>
    <a:srgbClr val="A14825"/>
    <a:srgbClr val="D66764"/>
    <a:srgbClr val="BE6E6E"/>
    <a:srgbClr val="C45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94660"/>
  </p:normalViewPr>
  <p:slideViewPr>
    <p:cSldViewPr>
      <p:cViewPr varScale="1">
        <p:scale>
          <a:sx n="64" d="100"/>
          <a:sy n="64" d="100"/>
        </p:scale>
        <p:origin x="-1352" y="-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6"/>
    </p:cViewPr>
  </p:sorterViewPr>
  <p:notesViewPr>
    <p:cSldViewPr>
      <p:cViewPr varScale="1">
        <p:scale>
          <a:sx n="52" d="100"/>
          <a:sy n="52" d="100"/>
        </p:scale>
        <p:origin x="-2136" y="-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A95B4-9328-497F-9C08-5895394A6D22}" type="datetimeFigureOut">
              <a:rPr lang="zh-TW" altLang="en-US" smtClean="0"/>
              <a:t>2018/8/4</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C96CFA-30A8-45D6-A516-FCF5E0C208AD}" type="slidenum">
              <a:rPr lang="zh-TW" altLang="en-US" smtClean="0"/>
              <a:t>‹#›</a:t>
            </a:fld>
            <a:endParaRPr lang="zh-TW" altLang="en-US"/>
          </a:p>
        </p:txBody>
      </p:sp>
    </p:spTree>
    <p:extLst>
      <p:ext uri="{BB962C8B-B14F-4D97-AF65-F5344CB8AC3E}">
        <p14:creationId xmlns:p14="http://schemas.microsoft.com/office/powerpoint/2010/main" val="276064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535D9-13D4-4E2B-AF7C-B81975B86A1B}" type="datetimeFigureOut">
              <a:rPr lang="zh-CN" altLang="en-US" smtClean="0"/>
              <a:t>2018/8/4</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F640A-6326-4715-8FB1-029858259961}" type="slidenum">
              <a:rPr lang="zh-CN" altLang="en-US" smtClean="0"/>
              <a:t>‹#›</a:t>
            </a:fld>
            <a:endParaRPr lang="zh-CN" altLang="en-US"/>
          </a:p>
        </p:txBody>
      </p:sp>
    </p:spTree>
    <p:extLst>
      <p:ext uri="{BB962C8B-B14F-4D97-AF65-F5344CB8AC3E}">
        <p14:creationId xmlns:p14="http://schemas.microsoft.com/office/powerpoint/2010/main" val="119076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D3DF640A-6326-4715-8FB1-02985825996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D3DF640A-6326-4715-8FB1-02985825996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D3DF640A-6326-4715-8FB1-029858259961}"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D3DF640A-6326-4715-8FB1-029858259961}" type="slidenum">
              <a:rPr lang="zh-CN" altLang="en-US" smtClean="0"/>
              <a:t>19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3DF640A-6326-4715-8FB1-029858259961}" type="slidenum">
              <a:rPr lang="zh-CN" altLang="en-US" smtClean="0"/>
              <a:t>21</a:t>
            </a:fld>
            <a:endParaRPr lang="zh-CN" altLang="en-US"/>
          </a:p>
        </p:txBody>
      </p:sp>
    </p:spTree>
    <p:extLst>
      <p:ext uri="{BB962C8B-B14F-4D97-AF65-F5344CB8AC3E}">
        <p14:creationId xmlns:p14="http://schemas.microsoft.com/office/powerpoint/2010/main" val="130141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D3DF640A-6326-4715-8FB1-029858259961}" type="slidenum">
              <a:rPr lang="zh-CN" altLang="en-US" smtClean="0"/>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会议-商务-洽谈副本.jp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日期占位符 2"/>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TW" altLang="en-US" smtClean="0"/>
              <a:t>按一下以編輯母片標題樣式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占位符 4"/>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TW" altLang="en-US" smtClean="0"/>
              <a:t>按一下以編輯母片標題樣式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占位符 4"/>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竖排文字占位符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日期占位符 3"/>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TW" altLang="en-US" smtClean="0"/>
              <a:t>按一下以編輯母片標題樣式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日期占位符 3"/>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6"/>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46084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3240125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3562674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5279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会议-商务-洽谈副本2.jp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302190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170609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2168563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2764005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1"/>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28225549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16953622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9"/>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191785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descr="会议-商务-洽谈副本2.jpg"/>
          <p:cNvPicPr>
            <a:picLocks noChangeAspect="1"/>
          </p:cNvPicPr>
          <p:nvPr userDrawn="1"/>
        </p:nvPicPr>
        <p:blipFill>
          <a:blip r:embed="rId2"/>
          <a:stretch>
            <a:fillRect/>
          </a:stretch>
        </p:blipFill>
        <p:spPr>
          <a:xfrm>
            <a:off x="0" y="0"/>
            <a:ext cx="9144000" cy="6858000"/>
          </a:xfrm>
          <a:prstGeom prst="rect">
            <a:avLst/>
          </a:prstGeom>
        </p:spPr>
      </p:pic>
      <p:sp>
        <p:nvSpPr>
          <p:cNvPr id="8" name="图片占位符 7"/>
          <p:cNvSpPr>
            <a:spLocks noGrp="1"/>
          </p:cNvSpPr>
          <p:nvPr>
            <p:ph type="pic" sz="quarter" idx="10"/>
          </p:nvPr>
        </p:nvSpPr>
        <p:spPr>
          <a:xfrm>
            <a:off x="571503" y="2000257"/>
            <a:ext cx="3500432" cy="4071950"/>
          </a:xfrm>
        </p:spPr>
        <p:txBody>
          <a:bodyPr/>
          <a:lstStyle/>
          <a:p>
            <a:r>
              <a:rPr lang="zh-TW" altLang="en-US" smtClean="0"/>
              <a:t>按一下圖示以新增圖片</a:t>
            </a: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spTree>
    <p:extLst>
      <p:ext uri="{BB962C8B-B14F-4D97-AF65-F5344CB8AC3E}">
        <p14:creationId xmlns:p14="http://schemas.microsoft.com/office/powerpoint/2010/main" val="20014944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04" y="5445224"/>
            <a:ext cx="9036496" cy="1381720"/>
          </a:xfrm>
          <a:prstGeom prst="rect">
            <a:avLst/>
          </a:prstGeom>
        </p:spPr>
      </p:pic>
    </p:spTree>
    <p:extLst>
      <p:ext uri="{BB962C8B-B14F-4D97-AF65-F5344CB8AC3E}">
        <p14:creationId xmlns:p14="http://schemas.microsoft.com/office/powerpoint/2010/main" val="28207961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40152" cy="512815"/>
          </a:xfrm>
          <a:prstGeom prst="rect">
            <a:avLst/>
          </a:prstGeom>
        </p:spPr>
      </p:pic>
      <p:pic>
        <p:nvPicPr>
          <p:cNvPr id="2" name="圖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59966" y="34377"/>
            <a:ext cx="2951312" cy="536809"/>
          </a:xfrm>
          <a:prstGeom prst="rect">
            <a:avLst/>
          </a:prstGeom>
        </p:spPr>
      </p:pic>
    </p:spTree>
    <p:extLst>
      <p:ext uri="{BB962C8B-B14F-4D97-AF65-F5344CB8AC3E}">
        <p14:creationId xmlns:p14="http://schemas.microsoft.com/office/powerpoint/2010/main" val="373506771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按一下以編輯母片標題樣式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5" name="日期占位符 4"/>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TW" altLang="en-US" smtClean="0"/>
              <a:t>按一下以編輯母片標題樣式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CN" altLang="en-US"/>
          </a:p>
        </p:txBody>
      </p:sp>
      <p:sp>
        <p:nvSpPr>
          <p:cNvPr id="7" name="日期占位符 6"/>
          <p:cNvSpPr>
            <a:spLocks noGrp="1"/>
          </p:cNvSpPr>
          <p:nvPr>
            <p:ph type="dt" sz="half" idx="10"/>
          </p:nvPr>
        </p:nvSpPr>
        <p:spPr/>
        <p:txBody>
          <a:bodyPr/>
          <a:lstStyle/>
          <a:p>
            <a:fld id="{C0E8C165-286F-4829-B346-1E679C5713C8}" type="datetimeFigureOut">
              <a:rPr lang="zh-CN" altLang="en-US" smtClean="0"/>
              <a:pPr/>
              <a:t>2018/8/4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0A6411-AF6C-4672-85EF-AD6EB7F524F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8C165-286F-4829-B346-1E679C5713C8}" type="datetimeFigureOut">
              <a:rPr lang="zh-CN" altLang="en-US" smtClean="0"/>
              <a:pPr/>
              <a:t>2018/8/4</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A6411-AF6C-4672-85EF-AD6EB7F524F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73" r:id="rId5"/>
    <p:sldLayoutId id="2147483674" r:id="rId6"/>
    <p:sldLayoutId id="2147483675"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09CD2-8F1D-417A-9FBB-505436F39687}" type="datetimeFigureOut">
              <a:rPr lang="zh-TW" altLang="en-US" smtClean="0"/>
              <a:t>2018/8/4</a:t>
            </a:fld>
            <a:endParaRPr lang="zh-TW" altLang="en-US"/>
          </a:p>
        </p:txBody>
      </p:sp>
      <p:sp>
        <p:nvSpPr>
          <p:cNvPr id="5" name="頁尾版面配置區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D34C9-B469-4228-8AE2-B214BB523988}" type="slidenum">
              <a:rPr lang="zh-TW" altLang="en-US" smtClean="0"/>
              <a:t>‹#›</a:t>
            </a:fld>
            <a:endParaRPr lang="zh-TW" altLang="en-US"/>
          </a:p>
        </p:txBody>
      </p:sp>
    </p:spTree>
    <p:extLst>
      <p:ext uri="{BB962C8B-B14F-4D97-AF65-F5344CB8AC3E}">
        <p14:creationId xmlns:p14="http://schemas.microsoft.com/office/powerpoint/2010/main" val="36519051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clogin2.twnia.nchc.org.tw/" TargetMode="External"/><Relationship Id="rId2" Type="http://schemas.openxmlformats.org/officeDocument/2006/relationships/hyperlink" Target="http://clogin1.twnia.nchc.org.tw/" TargetMode="External"/><Relationship Id="rId1" Type="http://schemas.openxmlformats.org/officeDocument/2006/relationships/slideLayout" Target="../slideLayouts/slideLayout7.xml"/><Relationship Id="rId4" Type="http://schemas.openxmlformats.org/officeDocument/2006/relationships/hyperlink" Target="http://glogin1.twnia.nchc.org.t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xdata1.twnia.nchc.org.t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iservice.nchc.org.tw/nchc_service/index.php" TargetMode="External"/><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2990348"/>
            <a:ext cx="8032405" cy="1015663"/>
          </a:xfrm>
          <a:prstGeom prst="rect">
            <a:avLst/>
          </a:prstGeom>
          <a:noFill/>
        </p:spPr>
        <p:txBody>
          <a:bodyPr wrap="square" rtlCol="0">
            <a:spAutoFit/>
          </a:bodyPr>
          <a:lstStyle/>
          <a:p>
            <a:r>
              <a:rPr lang="en-US" altLang="zh-TW" sz="6000" b="1" dirty="0" err="1" smtClean="0">
                <a:ln w="17780" cmpd="sng">
                  <a:solidFill>
                    <a:srgbClr val="FFFFFF"/>
                  </a:solidFill>
                  <a:prstDash val="solid"/>
                  <a:miter lim="800000"/>
                </a:ln>
                <a:solidFill>
                  <a:srgbClr val="1A4652"/>
                </a:solidFill>
                <a:effectLst>
                  <a:outerShdw blurRad="50800" algn="tl" rotWithShape="0">
                    <a:srgbClr val="000000"/>
                  </a:outerShdw>
                </a:effectLst>
                <a:latin typeface="Arial Black" pitchFamily="34" charset="0"/>
              </a:rPr>
              <a:t>Taiwania</a:t>
            </a:r>
            <a:r>
              <a:rPr lang="en-US" altLang="zh-TW" sz="6000" b="1" dirty="0" smtClean="0">
                <a:ln w="17780" cmpd="sng">
                  <a:solidFill>
                    <a:srgbClr val="FFFFFF"/>
                  </a:solidFill>
                  <a:prstDash val="solid"/>
                  <a:miter lim="800000"/>
                </a:ln>
                <a:solidFill>
                  <a:srgbClr val="1A4652"/>
                </a:solidFill>
                <a:effectLst>
                  <a:outerShdw blurRad="50800" algn="tl" rotWithShape="0">
                    <a:srgbClr val="000000"/>
                  </a:outerShdw>
                </a:effectLst>
                <a:latin typeface="Arial Black" pitchFamily="34" charset="0"/>
              </a:rPr>
              <a:t> </a:t>
            </a:r>
            <a:r>
              <a:rPr lang="zh-TW" altLang="en-US" sz="6000" b="1" dirty="0" smtClean="0">
                <a:ln w="17780" cmpd="sng">
                  <a:solidFill>
                    <a:srgbClr val="FFFFFF"/>
                  </a:solidFill>
                  <a:prstDash val="solid"/>
                  <a:miter lim="800000"/>
                </a:ln>
                <a:solidFill>
                  <a:srgbClr val="1A4652"/>
                </a:solidFill>
                <a:effectLst>
                  <a:outerShdw blurRad="50800" algn="tl" rotWithShape="0">
                    <a:srgbClr val="000000"/>
                  </a:outerShdw>
                </a:effectLst>
                <a:latin typeface="微軟正黑體" panose="020B0604030504040204" pitchFamily="34" charset="-120"/>
                <a:ea typeface="微軟正黑體" panose="020B0604030504040204" pitchFamily="34" charset="-120"/>
              </a:rPr>
              <a:t>使用</a:t>
            </a:r>
            <a:r>
              <a:rPr lang="zh-TW" altLang="en-US" sz="6000" b="1" dirty="0">
                <a:ln w="17780" cmpd="sng">
                  <a:solidFill>
                    <a:srgbClr val="FFFFFF"/>
                  </a:solidFill>
                  <a:prstDash val="solid"/>
                  <a:miter lim="800000"/>
                </a:ln>
                <a:solidFill>
                  <a:srgbClr val="1A4652"/>
                </a:solidFill>
                <a:effectLst>
                  <a:outerShdw blurRad="50800" algn="tl" rotWithShape="0">
                    <a:srgbClr val="000000"/>
                  </a:outerShdw>
                </a:effectLst>
                <a:latin typeface="微軟正黑體" panose="020B0604030504040204" pitchFamily="34" charset="-120"/>
                <a:ea typeface="微軟正黑體" panose="020B0604030504040204" pitchFamily="34" charset="-120"/>
              </a:rPr>
              <a:t>懶人包</a:t>
            </a:r>
            <a:endParaRPr lang="zh-CN" altLang="en-US" sz="6000" b="1" dirty="0">
              <a:ln w="17780" cmpd="sng">
                <a:solidFill>
                  <a:srgbClr val="FFFFFF"/>
                </a:solidFill>
                <a:prstDash val="solid"/>
                <a:miter lim="800000"/>
              </a:ln>
              <a:solidFill>
                <a:srgbClr val="1A4652"/>
              </a:solidFill>
              <a:effectLst>
                <a:outerShdw blurRad="50800" algn="tl" rotWithShape="0">
                  <a:srgbClr val="000000"/>
                </a:outerShdw>
              </a:effectLst>
              <a:latin typeface="微軟正黑體" panose="020B0604030504040204" pitchFamily="34" charset="-120"/>
              <a:ea typeface="微軟正黑體" panose="020B0604030504040204" pitchFamily="34" charset="-120"/>
            </a:endParaRPr>
          </a:p>
        </p:txBody>
      </p:sp>
      <p:sp>
        <p:nvSpPr>
          <p:cNvPr id="9" name="TextBox 8"/>
          <p:cNvSpPr txBox="1"/>
          <p:nvPr/>
        </p:nvSpPr>
        <p:spPr>
          <a:xfrm>
            <a:off x="2571736" y="1928803"/>
            <a:ext cx="214315" cy="246221"/>
          </a:xfrm>
          <a:prstGeom prst="rect">
            <a:avLst/>
          </a:prstGeom>
          <a:noFill/>
        </p:spPr>
        <p:txBody>
          <a:bodyPr wrap="square" rtlCol="0">
            <a:spAutoFit/>
          </a:bodyPr>
          <a:lstStyle/>
          <a:p>
            <a:r>
              <a:rPr lang="en-US" altLang="zh-CN" sz="1000" dirty="0" smtClean="0">
                <a:solidFill>
                  <a:schemeClr val="bg1"/>
                </a:solidFill>
              </a:rPr>
              <a:t>●</a:t>
            </a:r>
            <a:endParaRPr lang="zh-CN" altLang="en-US" sz="1000" dirty="0">
              <a:solidFill>
                <a:schemeClr val="bg1"/>
              </a:solidFill>
            </a:endParaRPr>
          </a:p>
        </p:txBody>
      </p:sp>
      <p:sp>
        <p:nvSpPr>
          <p:cNvPr id="6" name="矩形 5"/>
          <p:cNvSpPr/>
          <p:nvPr/>
        </p:nvSpPr>
        <p:spPr>
          <a:xfrm>
            <a:off x="-2840" y="625818"/>
            <a:ext cx="9144000" cy="642942"/>
          </a:xfrm>
          <a:prstGeom prst="rect">
            <a:avLst/>
          </a:prstGeom>
          <a:gradFill>
            <a:gsLst>
              <a:gs pos="0">
                <a:srgbClr val="F8F8F8">
                  <a:alpha val="0"/>
                </a:srgbClr>
              </a:gs>
              <a:gs pos="64000">
                <a:srgbClr val="1A46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4400" dirty="0"/>
          </a:p>
        </p:txBody>
      </p:sp>
      <p:sp>
        <p:nvSpPr>
          <p:cNvPr id="7" name="矩形 6"/>
          <p:cNvSpPr/>
          <p:nvPr/>
        </p:nvSpPr>
        <p:spPr>
          <a:xfrm>
            <a:off x="-2840" y="5949280"/>
            <a:ext cx="9144000" cy="642942"/>
          </a:xfrm>
          <a:prstGeom prst="rect">
            <a:avLst/>
          </a:prstGeom>
          <a:gradFill>
            <a:gsLst>
              <a:gs pos="0">
                <a:srgbClr val="F8F8F8">
                  <a:alpha val="0"/>
                </a:srgbClr>
              </a:gs>
              <a:gs pos="64000">
                <a:srgbClr val="1A46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3528" y="620688"/>
            <a:ext cx="8229600" cy="5078313"/>
          </a:xfrm>
          <a:prstGeom prst="rect">
            <a:avLst/>
          </a:prstGeom>
          <a:noFill/>
        </p:spPr>
        <p:txBody>
          <a:bodyPr wrap="square" rtlCol="0">
            <a:spAutoFit/>
          </a:bodyPr>
          <a:lstStyle/>
          <a:p>
            <a:pPr marL="800100" lvl="1" indent="-342900">
              <a:buFont typeface="+mj-lt"/>
              <a:buAutoNum type="arabicPeriod" startAt="5"/>
            </a:pPr>
            <a:r>
              <a:rPr lang="en-US" altLang="zh-TW" dirty="0" smtClean="0"/>
              <a:t>Fill </a:t>
            </a:r>
            <a:r>
              <a:rPr lang="en-US" altLang="zh-TW" dirty="0"/>
              <a:t>in your basic information - setup your Peta system account and </a:t>
            </a:r>
            <a:r>
              <a:rPr lang="en-US" altLang="zh-TW" dirty="0" smtClean="0"/>
              <a:t>password</a:t>
            </a:r>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r>
              <a:rPr lang="en-US" altLang="zh-TW" dirty="0" smtClean="0"/>
              <a:t>E-mail </a:t>
            </a:r>
            <a:r>
              <a:rPr lang="en-US" altLang="zh-TW" dirty="0"/>
              <a:t>account </a:t>
            </a:r>
            <a:r>
              <a:rPr lang="en-US" altLang="zh-TW" dirty="0" smtClean="0"/>
              <a:t>authentication</a:t>
            </a:r>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r>
              <a:rPr lang="en-US" altLang="zh-TW" dirty="0" smtClean="0"/>
              <a:t>Select </a:t>
            </a:r>
            <a:r>
              <a:rPr lang="zh-TW" altLang="zh-TW" dirty="0"/>
              <a:t>the [mobile authentication], dialog box to enter the SMS verification code received by the mobile phone</a:t>
            </a:r>
            <a:r>
              <a:rPr lang="zh-TW" altLang="zh-TW" dirty="0" smtClean="0"/>
              <a:t>.</a:t>
            </a:r>
            <a:endParaRPr lang="en-US" altLang="zh-TW" dirty="0" smtClean="0"/>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a:p>
            <a:pPr marL="800100" lvl="1" indent="-342900">
              <a:buFont typeface="+mj-lt"/>
              <a:buAutoNum type="arabicPeriod" startAt="5"/>
            </a:pPr>
            <a:endParaRPr lang="en-US" altLang="zh-TW" dirty="0"/>
          </a:p>
          <a:p>
            <a:pPr marL="800100" lvl="1" indent="-342900">
              <a:buFont typeface="+mj-lt"/>
              <a:buAutoNum type="arabicPeriod" startAt="5"/>
            </a:pPr>
            <a:endParaRPr lang="en-US" altLang="zh-TW" dirty="0" smtClean="0"/>
          </a:p>
        </p:txBody>
      </p:sp>
      <p:pic>
        <p:nvPicPr>
          <p:cNvPr id="3" name="圖片 2"/>
          <p:cNvPicPr/>
          <p:nvPr/>
        </p:nvPicPr>
        <p:blipFill>
          <a:blip r:embed="rId2" cstate="print">
            <a:extLst>
              <a:ext uri="{28A0092B-C50C-407E-A947-70E740481C1C}">
                <a14:useLocalDpi xmlns:a14="http://schemas.microsoft.com/office/drawing/2010/main" val="0"/>
              </a:ext>
            </a:extLst>
          </a:blip>
          <a:stretch>
            <a:fillRect/>
          </a:stretch>
        </p:blipFill>
        <p:spPr>
          <a:xfrm>
            <a:off x="1259633" y="980728"/>
            <a:ext cx="3747140" cy="1589725"/>
          </a:xfrm>
          <a:prstGeom prst="rect">
            <a:avLst/>
          </a:prstGeom>
        </p:spPr>
      </p:pic>
      <p:pic>
        <p:nvPicPr>
          <p:cNvPr id="4" name="圖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1721" y="2852936"/>
            <a:ext cx="4337523" cy="1093846"/>
          </a:xfrm>
          <a:prstGeom prst="rect">
            <a:avLst/>
          </a:prstGeom>
          <a:noFill/>
          <a:ln>
            <a:noFill/>
          </a:ln>
          <a:extLst/>
        </p:spPr>
      </p:pic>
      <p:pic>
        <p:nvPicPr>
          <p:cNvPr id="5" name="圖片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4509119"/>
            <a:ext cx="4309368" cy="2165514"/>
          </a:xfrm>
          <a:prstGeom prst="rect">
            <a:avLst/>
          </a:prstGeom>
          <a:noFill/>
          <a:ln>
            <a:noFill/>
          </a:ln>
          <a:extLst/>
        </p:spPr>
      </p:pic>
    </p:spTree>
    <p:extLst>
      <p:ext uri="{BB962C8B-B14F-4D97-AF65-F5344CB8AC3E}">
        <p14:creationId xmlns:p14="http://schemas.microsoft.com/office/powerpoint/2010/main" val="1830640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79512" y="698495"/>
            <a:ext cx="8784976" cy="5970865"/>
          </a:xfrm>
          <a:prstGeom prst="rect">
            <a:avLst/>
          </a:prstGeom>
          <a:noFill/>
        </p:spPr>
        <p:txBody>
          <a:bodyPr wrap="square" rtlCol="0">
            <a:spAutoFit/>
          </a:bodyPr>
          <a:lstStyle/>
          <a:p>
            <a:r>
              <a:rPr lang="en-US" altLang="zh-TW" sz="2200" b="1" dirty="0" smtClean="0"/>
              <a:t>2.2 </a:t>
            </a:r>
            <a:r>
              <a:rPr lang="en-US" altLang="zh-TW" sz="2200" b="1" dirty="0" smtClean="0"/>
              <a:t>Command </a:t>
            </a:r>
            <a:r>
              <a:rPr lang="en-US" altLang="zh-TW" sz="2200" b="1" dirty="0"/>
              <a:t>line login</a:t>
            </a:r>
            <a:endParaRPr lang="zh-TW" altLang="zh-TW" sz="2200" b="1" dirty="0"/>
          </a:p>
          <a:p>
            <a:r>
              <a:rPr lang="en-US" altLang="zh-TW" dirty="0"/>
              <a:t> </a:t>
            </a:r>
            <a:endParaRPr lang="zh-TW" altLang="zh-TW" dirty="0"/>
          </a:p>
          <a:p>
            <a:pPr lvl="1"/>
            <a:r>
              <a:rPr lang="en-US" altLang="zh-TW" dirty="0"/>
              <a:t>Users login to the system using issued account and One-Time Password. (OTP). Confirm that you have done the following before you start to remote access to the HPC system.</a:t>
            </a:r>
            <a:endParaRPr lang="zh-TW" altLang="zh-TW" dirty="0"/>
          </a:p>
          <a:p>
            <a:pPr marL="742950" lvl="1" indent="-285750">
              <a:buFont typeface="Arial" panose="020B0604020202020204" pitchFamily="34" charset="0"/>
              <a:buChar char="•"/>
            </a:pPr>
            <a:endParaRPr lang="en-US" altLang="zh-TW" dirty="0" smtClean="0"/>
          </a:p>
          <a:p>
            <a:pPr marL="742950" lvl="1" indent="-285750">
              <a:buFont typeface="Arial" panose="020B0604020202020204" pitchFamily="34" charset="0"/>
              <a:buChar char="•"/>
            </a:pPr>
            <a:r>
              <a:rPr lang="en-US" altLang="zh-TW" dirty="0" smtClean="0"/>
              <a:t>Connect </a:t>
            </a:r>
            <a:r>
              <a:rPr lang="en-US" altLang="zh-TW" dirty="0"/>
              <a:t>to member registration website to apply your login account and password for this system.</a:t>
            </a:r>
            <a:endParaRPr lang="zh-TW" altLang="zh-TW" dirty="0"/>
          </a:p>
          <a:p>
            <a:pPr lvl="2"/>
            <a:r>
              <a:rPr lang="en-US" altLang="zh-TW" dirty="0"/>
              <a:t>Note: </a:t>
            </a:r>
            <a:r>
              <a:rPr lang="en-US" altLang="zh-TW" dirty="0" smtClean="0"/>
              <a:t> The </a:t>
            </a:r>
            <a:r>
              <a:rPr lang="en-US" altLang="zh-TW" dirty="0"/>
              <a:t>password you get here is not OTP. It is an account password. </a:t>
            </a:r>
            <a:endParaRPr lang="en-US" altLang="zh-TW" dirty="0" smtClean="0"/>
          </a:p>
          <a:p>
            <a:pPr lvl="2"/>
            <a:r>
              <a:rPr lang="en-US" altLang="zh-TW" dirty="0"/>
              <a:t> </a:t>
            </a:r>
            <a:r>
              <a:rPr lang="en-US" altLang="zh-TW" dirty="0" smtClean="0"/>
              <a:t>           The   combination </a:t>
            </a:r>
            <a:r>
              <a:rPr lang="en-US" altLang="zh-TW" dirty="0"/>
              <a:t>of account password and OTP will be used for login </a:t>
            </a:r>
            <a:endParaRPr lang="en-US" altLang="zh-TW" dirty="0" smtClean="0"/>
          </a:p>
          <a:p>
            <a:pPr lvl="2"/>
            <a:r>
              <a:rPr lang="en-US" altLang="zh-TW" dirty="0"/>
              <a:t> </a:t>
            </a:r>
            <a:r>
              <a:rPr lang="en-US" altLang="zh-TW" dirty="0" smtClean="0"/>
              <a:t>           to </a:t>
            </a:r>
            <a:r>
              <a:rPr lang="en-US" altLang="zh-TW" dirty="0"/>
              <a:t>the system.</a:t>
            </a:r>
            <a:endParaRPr lang="zh-TW" altLang="zh-TW" dirty="0"/>
          </a:p>
          <a:p>
            <a:pPr marL="742950" lvl="1" indent="-285750">
              <a:buFont typeface="Arial" panose="020B0604020202020204" pitchFamily="34" charset="0"/>
              <a:buChar char="•"/>
            </a:pPr>
            <a:endParaRPr lang="en-US" altLang="zh-TW" dirty="0" smtClean="0"/>
          </a:p>
          <a:p>
            <a:pPr marL="742950" lvl="1" indent="-285750">
              <a:buFont typeface="Arial" panose="020B0604020202020204" pitchFamily="34" charset="0"/>
              <a:buChar char="•"/>
            </a:pPr>
            <a:r>
              <a:rPr lang="en-US" altLang="zh-TW" dirty="0" smtClean="0"/>
              <a:t>Get </a:t>
            </a:r>
            <a:r>
              <a:rPr lang="en-US" altLang="zh-TW" dirty="0"/>
              <a:t>OTP QR code from login to member registration website.</a:t>
            </a:r>
            <a:endParaRPr lang="zh-TW" altLang="zh-TW" dirty="0"/>
          </a:p>
          <a:p>
            <a:pPr lvl="2"/>
            <a:r>
              <a:rPr lang="en-US" altLang="zh-TW" dirty="0" smtClean="0"/>
              <a:t>Download </a:t>
            </a:r>
            <a:r>
              <a:rPr lang="en-US" altLang="zh-TW" dirty="0"/>
              <a:t>“SOPHOS authenticator” or “Google authenticator” apps in your smartphone.</a:t>
            </a:r>
            <a:endParaRPr lang="zh-TW" altLang="zh-TW" dirty="0"/>
          </a:p>
          <a:p>
            <a:pPr marL="742950" lvl="1" indent="-285750">
              <a:buFont typeface="Arial" panose="020B0604020202020204" pitchFamily="34" charset="0"/>
              <a:buChar char="•"/>
            </a:pPr>
            <a:endParaRPr lang="en-US" altLang="zh-TW" dirty="0" smtClean="0"/>
          </a:p>
          <a:p>
            <a:pPr marL="742950" lvl="1" indent="-285750">
              <a:buFont typeface="Arial" panose="020B0604020202020204" pitchFamily="34" charset="0"/>
              <a:buChar char="•"/>
            </a:pPr>
            <a:r>
              <a:rPr lang="en-US" altLang="zh-TW" dirty="0" smtClean="0"/>
              <a:t>Scan </a:t>
            </a:r>
            <a:r>
              <a:rPr lang="en-US" altLang="zh-TW" dirty="0"/>
              <a:t>the generated QR code using the downloaded apps and it will start to generate OTP once in every 30 second.</a:t>
            </a:r>
            <a:endParaRPr lang="zh-TW" altLang="zh-TW" dirty="0"/>
          </a:p>
          <a:p>
            <a:pPr lvl="2"/>
            <a:r>
              <a:rPr lang="en-US" altLang="zh-TW" dirty="0"/>
              <a:t># Incorrect time on your smartphone and PC can cause troubles. </a:t>
            </a:r>
            <a:endParaRPr lang="en-US" altLang="zh-TW" dirty="0" smtClean="0"/>
          </a:p>
          <a:p>
            <a:pPr lvl="2"/>
            <a:r>
              <a:rPr lang="en-US" altLang="zh-TW" dirty="0"/>
              <a:t> </a:t>
            </a:r>
            <a:r>
              <a:rPr lang="en-US" altLang="zh-TW" dirty="0" smtClean="0"/>
              <a:t>   Please </a:t>
            </a:r>
            <a:r>
              <a:rPr lang="en-US" altLang="zh-TW" dirty="0"/>
              <a:t>make sure your device has the right time.</a:t>
            </a:r>
            <a:endParaRPr lang="zh-TW" altLang="zh-TW" dirty="0"/>
          </a:p>
          <a:p>
            <a:pPr lvl="1"/>
            <a:r>
              <a:rPr lang="en-US" altLang="zh-TW" dirty="0"/>
              <a:t> </a:t>
            </a:r>
            <a:endParaRPr lang="zh-TW" altLang="zh-TW" dirty="0"/>
          </a:p>
          <a:p>
            <a:endParaRPr lang="zh-TW" altLang="en-US" dirty="0"/>
          </a:p>
        </p:txBody>
      </p:sp>
    </p:spTree>
    <p:extLst>
      <p:ext uri="{BB962C8B-B14F-4D97-AF65-F5344CB8AC3E}">
        <p14:creationId xmlns:p14="http://schemas.microsoft.com/office/powerpoint/2010/main" val="3213829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3" y="2613248"/>
            <a:ext cx="65151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11560" y="698064"/>
            <a:ext cx="8424936" cy="1754326"/>
          </a:xfrm>
          <a:prstGeom prst="rect">
            <a:avLst/>
          </a:prstGeom>
        </p:spPr>
        <p:txBody>
          <a:bodyPr wrap="square">
            <a:spAutoFit/>
          </a:bodyPr>
          <a:lstStyle/>
          <a:p>
            <a:pPr lvl="1"/>
            <a:r>
              <a:rPr lang="en-US" altLang="zh-TW" dirty="0"/>
              <a:t>Now, you can follow the steps below to access to the system using SSH client software such as </a:t>
            </a:r>
            <a:r>
              <a:rPr lang="en-US" altLang="zh-TW" dirty="0" err="1"/>
              <a:t>TeraTerm</a:t>
            </a:r>
            <a:r>
              <a:rPr lang="en-US" altLang="zh-TW" dirty="0"/>
              <a:t> from your PC.</a:t>
            </a:r>
            <a:endParaRPr lang="zh-TW" altLang="zh-TW" dirty="0"/>
          </a:p>
          <a:p>
            <a:pPr marL="800100" lvl="1" indent="-342900">
              <a:buFont typeface="+mj-lt"/>
              <a:buAutoNum type="arabicPeriod"/>
            </a:pPr>
            <a:r>
              <a:rPr lang="en-US" altLang="zh-TW" dirty="0"/>
              <a:t>Open SSH client software from your PC. </a:t>
            </a:r>
            <a:endParaRPr lang="zh-TW" altLang="zh-TW" dirty="0"/>
          </a:p>
          <a:p>
            <a:pPr marL="800100" lvl="1" indent="-342900">
              <a:buFont typeface="+mj-lt"/>
              <a:buAutoNum type="arabicPeriod"/>
            </a:pPr>
            <a:r>
              <a:rPr lang="en-US" altLang="zh-TW" dirty="0"/>
              <a:t>Input the Host IP address and port number.</a:t>
            </a:r>
            <a:endParaRPr lang="zh-TW" altLang="zh-TW" dirty="0"/>
          </a:p>
          <a:p>
            <a:pPr lvl="2"/>
            <a:r>
              <a:rPr lang="en-US" altLang="zh-TW" dirty="0"/>
              <a:t>Note: The IP address below are directly accessible from anywhere in Taiwan. If you are outside Taiwan, you will not be able to access to the system.</a:t>
            </a:r>
            <a:endParaRPr lang="zh-TW" altLang="zh-TW" dirty="0"/>
          </a:p>
        </p:txBody>
      </p:sp>
    </p:spTree>
    <p:extLst>
      <p:ext uri="{BB962C8B-B14F-4D97-AF65-F5344CB8AC3E}">
        <p14:creationId xmlns:p14="http://schemas.microsoft.com/office/powerpoint/2010/main" val="3544756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712968" cy="4801314"/>
          </a:xfrm>
          <a:prstGeom prst="rect">
            <a:avLst/>
          </a:prstGeom>
        </p:spPr>
        <p:txBody>
          <a:bodyPr wrap="square">
            <a:spAutoFit/>
          </a:bodyPr>
          <a:lstStyle/>
          <a:p>
            <a:pPr marL="342900" lvl="0" indent="-342900">
              <a:buFont typeface="+mj-lt"/>
              <a:buAutoNum type="arabicPeriod" startAt="3"/>
            </a:pPr>
            <a:r>
              <a:rPr lang="en-US" altLang="zh-TW" dirty="0" smtClean="0"/>
              <a:t>Enter </a:t>
            </a:r>
            <a:r>
              <a:rPr lang="en-US" altLang="zh-TW" dirty="0"/>
              <a:t>your account name in “username” box, select “keyboard-interactive” and click OK</a:t>
            </a:r>
            <a:r>
              <a:rPr lang="en-US" altLang="zh-TW" dirty="0" smtClean="0"/>
              <a:t>.</a:t>
            </a:r>
          </a:p>
          <a:p>
            <a:pPr marL="342900" lvl="0" indent="-342900">
              <a:buFont typeface="+mj-lt"/>
              <a:buAutoNum type="arabicPeriod" startAt="3"/>
            </a:pPr>
            <a:endParaRPr lang="en-US" altLang="zh-TW" dirty="0"/>
          </a:p>
          <a:p>
            <a:pPr marL="342900" lvl="0" indent="-342900">
              <a:buFont typeface="+mj-lt"/>
              <a:buAutoNum type="arabicPeriod" startAt="3"/>
            </a:pPr>
            <a:endParaRPr lang="en-US" altLang="zh-TW" dirty="0" smtClean="0"/>
          </a:p>
          <a:p>
            <a:pPr marL="342900" lvl="0" indent="-342900">
              <a:buFont typeface="+mj-lt"/>
              <a:buAutoNum type="arabicPeriod" startAt="3"/>
            </a:pPr>
            <a:endParaRPr lang="en-US" altLang="zh-TW" dirty="0"/>
          </a:p>
          <a:p>
            <a:pPr marL="342900" lvl="0" indent="-342900">
              <a:buFont typeface="+mj-lt"/>
              <a:buAutoNum type="arabicPeriod" startAt="3"/>
            </a:pPr>
            <a:endParaRPr lang="en-US" altLang="zh-TW" dirty="0" smtClean="0"/>
          </a:p>
          <a:p>
            <a:pPr marL="342900" lvl="0" indent="-342900">
              <a:buFont typeface="+mj-lt"/>
              <a:buAutoNum type="arabicPeriod" startAt="3"/>
            </a:pPr>
            <a:endParaRPr lang="en-US" altLang="zh-TW" dirty="0"/>
          </a:p>
          <a:p>
            <a:pPr marL="342900" lvl="0" indent="-342900">
              <a:buFont typeface="+mj-lt"/>
              <a:buAutoNum type="arabicPeriod" startAt="3"/>
            </a:pPr>
            <a:endParaRPr lang="en-US" altLang="zh-TW" dirty="0" smtClean="0"/>
          </a:p>
          <a:p>
            <a:pPr marL="342900" lvl="0" indent="-342900">
              <a:buFont typeface="+mj-lt"/>
              <a:buAutoNum type="arabicPeriod" startAt="3"/>
            </a:pPr>
            <a:endParaRPr lang="en-US" altLang="zh-TW" dirty="0"/>
          </a:p>
          <a:p>
            <a:pPr marL="342900" lvl="0" indent="-342900">
              <a:buFont typeface="+mj-lt"/>
              <a:buAutoNum type="arabicPeriod" startAt="3"/>
            </a:pPr>
            <a:endParaRPr lang="en-US" altLang="zh-TW" dirty="0" smtClean="0"/>
          </a:p>
          <a:p>
            <a:pPr marL="342900" lvl="0" indent="-342900">
              <a:buFont typeface="+mj-lt"/>
              <a:buAutoNum type="arabicPeriod" startAt="3"/>
            </a:pPr>
            <a:endParaRPr lang="en-US" altLang="zh-TW" dirty="0"/>
          </a:p>
          <a:p>
            <a:pPr marL="342900" lvl="0" indent="-342900">
              <a:buFont typeface="+mj-lt"/>
              <a:buAutoNum type="arabicPeriod" startAt="3"/>
            </a:pPr>
            <a:endParaRPr lang="en-US" altLang="zh-TW" dirty="0" smtClean="0"/>
          </a:p>
          <a:p>
            <a:pPr marL="342900" lvl="0" indent="-342900">
              <a:buFont typeface="+mj-lt"/>
              <a:buAutoNum type="arabicPeriod" startAt="4"/>
            </a:pPr>
            <a:r>
              <a:rPr lang="en-US" altLang="zh-TW" dirty="0" smtClean="0"/>
              <a:t>Now</a:t>
            </a:r>
            <a:r>
              <a:rPr lang="en-US" altLang="zh-TW" dirty="0"/>
              <a:t>, you will be asked to enter password. Enter your account password followed by OTP and press Enter. Password = Account password + </a:t>
            </a:r>
            <a:r>
              <a:rPr lang="en-US" altLang="zh-TW" dirty="0" smtClean="0"/>
              <a:t>OTP</a:t>
            </a:r>
            <a:r>
              <a:rPr lang="en-US" altLang="zh-TW" dirty="0"/>
              <a:t> </a:t>
            </a:r>
            <a:endParaRPr lang="zh-TW" altLang="zh-TW" dirty="0"/>
          </a:p>
          <a:p>
            <a:pPr lvl="1"/>
            <a:r>
              <a:rPr lang="en-US" altLang="zh-TW" dirty="0"/>
              <a:t># On the first login to this system, a message about a key fingerprint is popped up. In this case, select “yes” and continue</a:t>
            </a:r>
            <a:r>
              <a:rPr lang="en-US" altLang="zh-TW" dirty="0" smtClean="0"/>
              <a:t>.</a:t>
            </a:r>
            <a:r>
              <a:rPr lang="en-US" altLang="zh-TW" dirty="0"/>
              <a:t> </a:t>
            </a:r>
            <a:endParaRPr lang="zh-TW" altLang="zh-TW" dirty="0"/>
          </a:p>
          <a:p>
            <a:r>
              <a:rPr lang="en-US" altLang="zh-TW" dirty="0" smtClean="0"/>
              <a:t>        After </a:t>
            </a:r>
            <a:r>
              <a:rPr lang="en-US" altLang="zh-TW" dirty="0"/>
              <a:t>the correct authentication, the login to any one login node will succeed as below.</a:t>
            </a:r>
            <a:endParaRPr lang="zh-TW" altLang="zh-TW" dirty="0"/>
          </a:p>
          <a:p>
            <a:pPr marL="342900" lvl="0" indent="-342900">
              <a:buFont typeface="+mj-lt"/>
              <a:buAutoNum type="arabicPeriod" startAt="3"/>
            </a:pPr>
            <a:endParaRPr lang="zh-TW" altLang="zh-TW" dirty="0"/>
          </a:p>
        </p:txBody>
      </p:sp>
      <p:pic>
        <p:nvPicPr>
          <p:cNvPr id="5" name="圖片 4"/>
          <p:cNvPicPr/>
          <p:nvPr/>
        </p:nvPicPr>
        <p:blipFill>
          <a:blip r:embed="rId2">
            <a:extLst>
              <a:ext uri="{28A0092B-C50C-407E-A947-70E740481C1C}">
                <a14:useLocalDpi xmlns:a14="http://schemas.microsoft.com/office/drawing/2010/main" val="0"/>
              </a:ext>
            </a:extLst>
          </a:blip>
          <a:stretch>
            <a:fillRect/>
          </a:stretch>
        </p:blipFill>
        <p:spPr>
          <a:xfrm>
            <a:off x="2339753" y="5157193"/>
            <a:ext cx="3676020" cy="150527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807270"/>
            <a:ext cx="4015824" cy="249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0437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4280855"/>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矩形 1"/>
          <p:cNvSpPr/>
          <p:nvPr/>
        </p:nvSpPr>
        <p:spPr>
          <a:xfrm>
            <a:off x="251520" y="401751"/>
            <a:ext cx="8892480" cy="6555641"/>
          </a:xfrm>
          <a:prstGeom prst="rect">
            <a:avLst/>
          </a:prstGeom>
        </p:spPr>
        <p:txBody>
          <a:bodyPr wrap="square">
            <a:spAutoFit/>
          </a:bodyPr>
          <a:lstStyle/>
          <a:p>
            <a:r>
              <a:rPr lang="en-US" altLang="zh-TW" sz="2000" dirty="0"/>
              <a:t> </a:t>
            </a:r>
            <a:endParaRPr lang="zh-TW" altLang="zh-TW" sz="2000" dirty="0"/>
          </a:p>
          <a:p>
            <a:pPr marL="0" lvl="1"/>
            <a:r>
              <a:rPr lang="en-US" altLang="zh-TW" sz="2200" b="1" dirty="0"/>
              <a:t>2.3 Changing </a:t>
            </a:r>
            <a:r>
              <a:rPr lang="en-US" altLang="zh-TW" sz="2200" b="1" dirty="0" smtClean="0"/>
              <a:t>Password</a:t>
            </a:r>
            <a:endParaRPr lang="en-US" altLang="zh-TW" sz="2200" dirty="0" smtClean="0"/>
          </a:p>
          <a:p>
            <a:endParaRPr lang="en-US" altLang="zh-TW" dirty="0"/>
          </a:p>
          <a:p>
            <a:pPr lvl="1"/>
            <a:r>
              <a:rPr lang="en-US" altLang="zh-TW" dirty="0" smtClean="0"/>
              <a:t>If </a:t>
            </a:r>
            <a:r>
              <a:rPr lang="en-US" altLang="zh-TW" dirty="0"/>
              <a:t>you need to change your account password, please go to member registration website</a:t>
            </a:r>
            <a:r>
              <a:rPr lang="en-US" altLang="zh-TW" dirty="0" smtClean="0"/>
              <a:t>.</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r>
              <a:rPr lang="en-GB" altLang="zh-TW" sz="2200" b="1" dirty="0"/>
              <a:t> </a:t>
            </a:r>
            <a:r>
              <a:rPr lang="en-US" altLang="zh-TW" sz="2200" b="1" dirty="0"/>
              <a:t>2.4 Command line logout</a:t>
            </a:r>
            <a:endParaRPr lang="zh-TW" altLang="zh-TW" sz="2200" b="1" dirty="0"/>
          </a:p>
          <a:p>
            <a:pPr lvl="1"/>
            <a:r>
              <a:rPr lang="en-GB" altLang="zh-TW" dirty="0"/>
              <a:t>Execute the logout or exit command</a:t>
            </a:r>
            <a:r>
              <a:rPr lang="en-GB" altLang="zh-TW" dirty="0" smtClean="0"/>
              <a:t>.</a:t>
            </a:r>
          </a:p>
          <a:p>
            <a:pPr lvl="1"/>
            <a:endParaRPr lang="en-GB" altLang="zh-TW" dirty="0"/>
          </a:p>
          <a:p>
            <a:pPr lvl="1"/>
            <a:r>
              <a:rPr lang="en-GB" altLang="zh-TW" dirty="0"/>
              <a:t>[user@clogin1~]$ </a:t>
            </a:r>
            <a:r>
              <a:rPr lang="en-GB" altLang="zh-TW" b="1" u="sng" dirty="0"/>
              <a:t>exit</a:t>
            </a:r>
          </a:p>
          <a:p>
            <a:pPr lvl="1"/>
            <a:endParaRPr lang="zh-TW" altLang="zh-TW" dirty="0"/>
          </a:p>
          <a:p>
            <a:pPr lvl="1"/>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zh-TW" altLang="zh-TW" dirty="0"/>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827585" y="1669607"/>
            <a:ext cx="3644265" cy="1435100"/>
          </a:xfrm>
          <a:prstGeom prst="rect">
            <a:avLst/>
          </a:prstGeom>
        </p:spPr>
      </p:pic>
    </p:spTree>
    <p:extLst>
      <p:ext uri="{BB962C8B-B14F-4D97-AF65-F5344CB8AC3E}">
        <p14:creationId xmlns:p14="http://schemas.microsoft.com/office/powerpoint/2010/main" val="343073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576" y="4437112"/>
            <a:ext cx="712879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07504" y="548680"/>
            <a:ext cx="8892480" cy="5940088"/>
          </a:xfrm>
          <a:prstGeom prst="rect">
            <a:avLst/>
          </a:prstGeom>
        </p:spPr>
        <p:txBody>
          <a:bodyPr wrap="square">
            <a:spAutoFit/>
          </a:bodyPr>
          <a:lstStyle/>
          <a:p>
            <a:r>
              <a:rPr lang="en-GB" altLang="zh-TW" sz="2200" b="1" dirty="0" smtClean="0"/>
              <a:t>2.5  </a:t>
            </a:r>
            <a:r>
              <a:rPr lang="en-US" altLang="zh-TW" sz="2200" b="1" dirty="0" smtClean="0"/>
              <a:t>File transfer</a:t>
            </a:r>
          </a:p>
          <a:p>
            <a:pPr lvl="1"/>
            <a:r>
              <a:rPr lang="en-GB" altLang="zh-TW" dirty="0" smtClean="0"/>
              <a:t>To </a:t>
            </a:r>
            <a:r>
              <a:rPr lang="en-GB" altLang="zh-TW" dirty="0"/>
              <a:t>transfer files from your PC or workstation to this system, use </a:t>
            </a:r>
            <a:r>
              <a:rPr lang="en-GB" altLang="zh-TW" dirty="0" err="1"/>
              <a:t>scp</a:t>
            </a:r>
            <a:r>
              <a:rPr lang="en-GB" altLang="zh-TW" dirty="0"/>
              <a:t>/</a:t>
            </a:r>
            <a:r>
              <a:rPr lang="en-GB" altLang="zh-TW" dirty="0" err="1"/>
              <a:t>sftp</a:t>
            </a:r>
            <a:r>
              <a:rPr lang="en-GB" altLang="zh-TW" dirty="0"/>
              <a:t> service. </a:t>
            </a:r>
            <a:endParaRPr lang="en-GB" altLang="zh-TW" dirty="0" smtClean="0"/>
          </a:p>
          <a:p>
            <a:pPr lvl="1"/>
            <a:endParaRPr lang="en-GB" altLang="zh-TW" b="1" u="sng" dirty="0" smtClean="0"/>
          </a:p>
          <a:p>
            <a:pPr lvl="1"/>
            <a:r>
              <a:rPr lang="en-GB" altLang="zh-TW" b="1" u="sng" dirty="0" smtClean="0"/>
              <a:t>Linux/UNIX </a:t>
            </a:r>
          </a:p>
          <a:p>
            <a:pPr lvl="1"/>
            <a:r>
              <a:rPr lang="en-GB" altLang="zh-TW" dirty="0" smtClean="0"/>
              <a:t>users </a:t>
            </a:r>
            <a:r>
              <a:rPr lang="en-GB" altLang="zh-TW" dirty="0"/>
              <a:t>use the </a:t>
            </a:r>
            <a:r>
              <a:rPr lang="en-GB" altLang="zh-TW" dirty="0" err="1"/>
              <a:t>scp</a:t>
            </a:r>
            <a:r>
              <a:rPr lang="en-GB" altLang="zh-TW" dirty="0"/>
              <a:t> or </a:t>
            </a:r>
            <a:r>
              <a:rPr lang="en-GB" altLang="zh-TW" dirty="0" err="1"/>
              <a:t>sftp</a:t>
            </a:r>
            <a:r>
              <a:rPr lang="en-GB" altLang="zh-TW" dirty="0"/>
              <a:t> command and Windows PC users use client software such as </a:t>
            </a:r>
            <a:r>
              <a:rPr lang="en-GB" altLang="zh-TW" dirty="0" err="1"/>
              <a:t>WinSCP</a:t>
            </a:r>
            <a:r>
              <a:rPr lang="en-GB" altLang="zh-TW" dirty="0" smtClean="0"/>
              <a:t>.</a:t>
            </a:r>
          </a:p>
          <a:p>
            <a:pPr lvl="2"/>
            <a:r>
              <a:rPr lang="en-GB" altLang="zh-TW" b="1" dirty="0"/>
              <a:t>$ </a:t>
            </a:r>
            <a:r>
              <a:rPr lang="en-GB" altLang="zh-TW" b="1" dirty="0" err="1"/>
              <a:t>scp</a:t>
            </a:r>
            <a:r>
              <a:rPr lang="en-GB" altLang="zh-TW" b="1" dirty="0"/>
              <a:t> [option] &lt;source host&gt;:&lt;local path of directory or file&gt;  </a:t>
            </a:r>
            <a:endParaRPr lang="zh-TW" altLang="zh-TW" b="1" dirty="0"/>
          </a:p>
          <a:p>
            <a:pPr lvl="2"/>
            <a:r>
              <a:rPr lang="en-GB" altLang="zh-TW" b="1" dirty="0"/>
              <a:t>&lt;destination host&gt;:&lt;remote path of directory or file</a:t>
            </a:r>
            <a:r>
              <a:rPr lang="en-GB" altLang="zh-TW" b="1" dirty="0" smtClean="0"/>
              <a:t>&gt;</a:t>
            </a:r>
          </a:p>
          <a:p>
            <a:pPr lvl="2"/>
            <a:endParaRPr lang="en-GB" altLang="zh-TW" b="1" dirty="0"/>
          </a:p>
          <a:p>
            <a:pPr lvl="2"/>
            <a:r>
              <a:rPr lang="en-GB" altLang="zh-TW" dirty="0"/>
              <a:t>Some major options used with </a:t>
            </a:r>
            <a:r>
              <a:rPr lang="en-GB" altLang="zh-TW" dirty="0" err="1"/>
              <a:t>scp</a:t>
            </a:r>
            <a:r>
              <a:rPr lang="en-GB" altLang="zh-TW" dirty="0"/>
              <a:t> commands are:</a:t>
            </a:r>
            <a:endParaRPr lang="zh-TW" altLang="zh-TW" dirty="0"/>
          </a:p>
          <a:p>
            <a:pPr lvl="2"/>
            <a:r>
              <a:rPr lang="en-GB" altLang="zh-TW" dirty="0"/>
              <a:t>-p      Preserves modification times, access times, and modes from the original file.</a:t>
            </a:r>
            <a:endParaRPr lang="zh-TW" altLang="zh-TW" dirty="0"/>
          </a:p>
          <a:p>
            <a:pPr lvl="2"/>
            <a:r>
              <a:rPr lang="en-GB" altLang="zh-TW" dirty="0" smtClean="0"/>
              <a:t>-</a:t>
            </a:r>
            <a:r>
              <a:rPr lang="en-GB" altLang="zh-TW" dirty="0"/>
              <a:t>r      Recursively copy entire directories.  </a:t>
            </a:r>
            <a:endParaRPr lang="zh-TW" altLang="zh-TW" dirty="0"/>
          </a:p>
          <a:p>
            <a:pPr lvl="1"/>
            <a:r>
              <a:rPr lang="en-GB" altLang="zh-TW" dirty="0"/>
              <a:t> </a:t>
            </a:r>
            <a:r>
              <a:rPr lang="en-GB" altLang="zh-TW" dirty="0" smtClean="0"/>
              <a:t>Use </a:t>
            </a:r>
            <a:r>
              <a:rPr lang="en-GB" altLang="zh-TW" dirty="0" err="1"/>
              <a:t>sftp</a:t>
            </a:r>
            <a:r>
              <a:rPr lang="en-GB" altLang="zh-TW" dirty="0"/>
              <a:t> command and access to one of the data transfer nodes. </a:t>
            </a:r>
            <a:endParaRPr lang="zh-TW" altLang="zh-TW" dirty="0"/>
          </a:p>
          <a:p>
            <a:pPr lvl="2"/>
            <a:endParaRPr lang="en-GB" altLang="zh-TW" dirty="0" smtClean="0"/>
          </a:p>
          <a:p>
            <a:pPr lvl="2"/>
            <a:r>
              <a:rPr lang="en-GB" altLang="zh-TW" dirty="0" smtClean="0"/>
              <a:t>$ </a:t>
            </a:r>
            <a:r>
              <a:rPr lang="en-GB" altLang="zh-TW" b="1" dirty="0" err="1"/>
              <a:t>sftp</a:t>
            </a:r>
            <a:r>
              <a:rPr lang="en-GB" altLang="zh-TW" dirty="0"/>
              <a:t> [option] [username@]&lt;</a:t>
            </a:r>
            <a:r>
              <a:rPr lang="en-GB" altLang="zh-TW" b="1" i="1" u="sng" dirty="0"/>
              <a:t>destination host</a:t>
            </a:r>
            <a:r>
              <a:rPr lang="en-GB" altLang="zh-TW" dirty="0"/>
              <a:t>&gt;</a:t>
            </a:r>
            <a:endParaRPr lang="zh-TW" altLang="zh-TW" dirty="0"/>
          </a:p>
          <a:p>
            <a:pPr lvl="2"/>
            <a:r>
              <a:rPr lang="en-GB" altLang="zh-TW" dirty="0"/>
              <a:t>Connected to &lt;destination host&gt;.</a:t>
            </a:r>
            <a:endParaRPr lang="zh-TW" altLang="zh-TW" dirty="0"/>
          </a:p>
          <a:p>
            <a:pPr lvl="2"/>
            <a:r>
              <a:rPr lang="en-GB" altLang="zh-TW" dirty="0" err="1"/>
              <a:t>sftp</a:t>
            </a:r>
            <a:r>
              <a:rPr lang="en-GB" altLang="zh-TW" dirty="0"/>
              <a:t>&gt; </a:t>
            </a:r>
            <a:r>
              <a:rPr lang="en-GB" altLang="zh-TW" b="1" dirty="0"/>
              <a:t>get </a:t>
            </a:r>
            <a:r>
              <a:rPr lang="en-GB" altLang="zh-TW" dirty="0"/>
              <a:t>&lt;</a:t>
            </a:r>
            <a:r>
              <a:rPr lang="en-GB" altLang="zh-TW" b="1" i="1" u="sng" dirty="0"/>
              <a:t>remote path of directory or file</a:t>
            </a:r>
            <a:r>
              <a:rPr lang="en-GB" altLang="zh-TW" dirty="0"/>
              <a:t>&gt;  </a:t>
            </a:r>
            <a:endParaRPr lang="zh-TW" altLang="zh-TW" dirty="0"/>
          </a:p>
          <a:p>
            <a:pPr lvl="7"/>
            <a:r>
              <a:rPr lang="en-GB" altLang="zh-TW" dirty="0" smtClean="0">
                <a:solidFill>
                  <a:srgbClr val="FF0000"/>
                </a:solidFill>
              </a:rPr>
              <a:t>-&gt; </a:t>
            </a:r>
            <a:r>
              <a:rPr lang="en-GB" altLang="zh-TW" dirty="0">
                <a:solidFill>
                  <a:srgbClr val="FF0000"/>
                </a:solidFill>
              </a:rPr>
              <a:t>download file to local current directory</a:t>
            </a:r>
            <a:endParaRPr lang="zh-TW" altLang="zh-TW" dirty="0">
              <a:solidFill>
                <a:srgbClr val="FF0000"/>
              </a:solidFill>
            </a:endParaRPr>
          </a:p>
          <a:p>
            <a:pPr lvl="2"/>
            <a:r>
              <a:rPr lang="en-GB" altLang="zh-TW" dirty="0" err="1"/>
              <a:t>sftp</a:t>
            </a:r>
            <a:r>
              <a:rPr lang="en-GB" altLang="zh-TW" dirty="0"/>
              <a:t>&gt; </a:t>
            </a:r>
            <a:r>
              <a:rPr lang="en-GB" altLang="zh-TW" b="1" dirty="0"/>
              <a:t>put </a:t>
            </a:r>
            <a:r>
              <a:rPr lang="en-GB" altLang="zh-TW" dirty="0"/>
              <a:t>&lt;</a:t>
            </a:r>
            <a:r>
              <a:rPr lang="en-GB" altLang="zh-TW" b="1" i="1" u="sng" dirty="0"/>
              <a:t>local path of directory or file</a:t>
            </a:r>
            <a:r>
              <a:rPr lang="en-GB" altLang="zh-TW" dirty="0"/>
              <a:t>&gt; </a:t>
            </a:r>
            <a:endParaRPr lang="zh-TW" altLang="zh-TW" dirty="0"/>
          </a:p>
          <a:p>
            <a:pPr lvl="7"/>
            <a:r>
              <a:rPr lang="en-GB" altLang="zh-TW" dirty="0">
                <a:solidFill>
                  <a:srgbClr val="FF0000"/>
                </a:solidFill>
              </a:rPr>
              <a:t> -&gt; upload file to server current directory</a:t>
            </a:r>
            <a:endParaRPr lang="zh-TW" altLang="zh-TW" dirty="0">
              <a:solidFill>
                <a:srgbClr val="FF0000"/>
              </a:solidFill>
            </a:endParaRPr>
          </a:p>
          <a:p>
            <a:pPr lvl="2"/>
            <a:r>
              <a:rPr lang="en-GB" altLang="zh-TW" dirty="0" err="1"/>
              <a:t>sftp</a:t>
            </a:r>
            <a:r>
              <a:rPr lang="en-GB" altLang="zh-TW" dirty="0"/>
              <a:t>&gt; </a:t>
            </a:r>
            <a:r>
              <a:rPr lang="en-GB" altLang="zh-TW" b="1" dirty="0"/>
              <a:t>bye                           </a:t>
            </a:r>
            <a:r>
              <a:rPr lang="en-GB" altLang="zh-TW" b="1" dirty="0" smtClean="0"/>
              <a:t> </a:t>
            </a:r>
            <a:r>
              <a:rPr lang="en-GB" altLang="zh-TW" dirty="0" smtClean="0">
                <a:solidFill>
                  <a:srgbClr val="FF0000"/>
                </a:solidFill>
              </a:rPr>
              <a:t>-&gt; </a:t>
            </a:r>
            <a:r>
              <a:rPr lang="en-GB" altLang="zh-TW" dirty="0">
                <a:solidFill>
                  <a:srgbClr val="FF0000"/>
                </a:solidFill>
              </a:rPr>
              <a:t>quit </a:t>
            </a:r>
            <a:r>
              <a:rPr lang="en-GB" altLang="zh-TW" dirty="0" err="1" smtClean="0">
                <a:solidFill>
                  <a:srgbClr val="FF0000"/>
                </a:solidFill>
              </a:rPr>
              <a:t>sftp</a:t>
            </a:r>
            <a:endParaRPr lang="zh-TW" altLang="zh-TW" dirty="0">
              <a:solidFill>
                <a:srgbClr val="FF0000"/>
              </a:solidFill>
            </a:endParaRPr>
          </a:p>
        </p:txBody>
      </p:sp>
    </p:spTree>
    <p:extLst>
      <p:ext uri="{BB962C8B-B14F-4D97-AF65-F5344CB8AC3E}">
        <p14:creationId xmlns:p14="http://schemas.microsoft.com/office/powerpoint/2010/main" val="313942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0140" y="882000"/>
            <a:ext cx="9036496" cy="5355312"/>
          </a:xfrm>
          <a:prstGeom prst="rect">
            <a:avLst/>
          </a:prstGeom>
        </p:spPr>
        <p:txBody>
          <a:bodyPr wrap="square">
            <a:spAutoFit/>
          </a:bodyPr>
          <a:lstStyle/>
          <a:p>
            <a:pPr lvl="1"/>
            <a:r>
              <a:rPr lang="en-GB" altLang="zh-TW" dirty="0"/>
              <a:t>Some major options used with </a:t>
            </a:r>
            <a:r>
              <a:rPr lang="en-GB" altLang="zh-TW" dirty="0" err="1"/>
              <a:t>sftp</a:t>
            </a:r>
            <a:r>
              <a:rPr lang="en-GB" altLang="zh-TW" dirty="0"/>
              <a:t> commands are:</a:t>
            </a:r>
            <a:endParaRPr lang="zh-TW" altLang="zh-TW" dirty="0"/>
          </a:p>
          <a:p>
            <a:pPr lvl="1"/>
            <a:r>
              <a:rPr lang="en-GB" altLang="zh-TW" dirty="0"/>
              <a:t>-p      Preserves modification times, access times, and modes from the original file.</a:t>
            </a:r>
            <a:endParaRPr lang="zh-TW" altLang="zh-TW" dirty="0"/>
          </a:p>
          <a:p>
            <a:pPr lvl="1"/>
            <a:r>
              <a:rPr lang="en-GB" altLang="zh-TW" dirty="0" smtClean="0"/>
              <a:t>-</a:t>
            </a:r>
            <a:r>
              <a:rPr lang="en-GB" altLang="zh-TW" dirty="0"/>
              <a:t>r      Recursively copy entire directories.  </a:t>
            </a:r>
            <a:endParaRPr lang="zh-TW" altLang="zh-TW" dirty="0"/>
          </a:p>
          <a:p>
            <a:r>
              <a:rPr lang="en-GB" altLang="zh-TW" dirty="0"/>
              <a:t> </a:t>
            </a:r>
            <a:endParaRPr lang="zh-TW" altLang="zh-TW" dirty="0"/>
          </a:p>
          <a:p>
            <a:pPr lvl="1"/>
            <a:r>
              <a:rPr lang="en-GB" altLang="zh-TW" dirty="0"/>
              <a:t>Some major internal command used in </a:t>
            </a:r>
            <a:r>
              <a:rPr lang="en-GB" altLang="zh-TW" dirty="0" err="1"/>
              <a:t>sftp</a:t>
            </a:r>
            <a:r>
              <a:rPr lang="en-GB" altLang="zh-TW" dirty="0"/>
              <a:t> commands are:</a:t>
            </a:r>
            <a:endParaRPr lang="zh-TW" altLang="zh-TW" dirty="0"/>
          </a:p>
          <a:p>
            <a:pPr lvl="2"/>
            <a:r>
              <a:rPr lang="en-GB" altLang="zh-TW" dirty="0"/>
              <a:t>cd </a:t>
            </a:r>
            <a:r>
              <a:rPr lang="en-GB" altLang="zh-TW" i="1" u="sng" dirty="0"/>
              <a:t>&lt;path&gt;</a:t>
            </a:r>
            <a:r>
              <a:rPr lang="en-GB" altLang="zh-TW" dirty="0"/>
              <a:t>     Change remote directory to </a:t>
            </a:r>
            <a:r>
              <a:rPr lang="en-GB" altLang="zh-TW" i="1" u="sng" dirty="0"/>
              <a:t>&lt;path&gt;.</a:t>
            </a:r>
            <a:endParaRPr lang="zh-TW" altLang="zh-TW" dirty="0"/>
          </a:p>
          <a:p>
            <a:pPr lvl="2"/>
            <a:r>
              <a:rPr lang="en-GB" altLang="zh-TW" dirty="0" err="1" smtClean="0"/>
              <a:t>pwd</a:t>
            </a:r>
            <a:r>
              <a:rPr lang="en-GB" altLang="zh-TW" dirty="0" smtClean="0"/>
              <a:t>                </a:t>
            </a:r>
            <a:r>
              <a:rPr lang="en-GB" altLang="zh-TW" dirty="0"/>
              <a:t>Display remote working directory.  </a:t>
            </a:r>
            <a:endParaRPr lang="zh-TW" altLang="zh-TW" dirty="0"/>
          </a:p>
          <a:p>
            <a:pPr lvl="2"/>
            <a:r>
              <a:rPr lang="en-GB" altLang="zh-TW" dirty="0" err="1" smtClean="0"/>
              <a:t>lcd</a:t>
            </a:r>
            <a:r>
              <a:rPr lang="en-GB" altLang="zh-TW" dirty="0" smtClean="0"/>
              <a:t> </a:t>
            </a:r>
            <a:r>
              <a:rPr lang="en-GB" altLang="zh-TW" i="1" u="sng" dirty="0"/>
              <a:t>&lt;path&gt;</a:t>
            </a:r>
            <a:r>
              <a:rPr lang="en-GB" altLang="zh-TW" dirty="0"/>
              <a:t>     Change local directory to </a:t>
            </a:r>
            <a:r>
              <a:rPr lang="en-GB" altLang="zh-TW" i="1" u="sng" dirty="0"/>
              <a:t>&lt;path&gt;.</a:t>
            </a:r>
            <a:endParaRPr lang="zh-TW" altLang="zh-TW" dirty="0"/>
          </a:p>
          <a:p>
            <a:pPr lvl="2"/>
            <a:r>
              <a:rPr lang="en-GB" altLang="zh-TW" dirty="0" err="1" smtClean="0"/>
              <a:t>lpwd</a:t>
            </a:r>
            <a:r>
              <a:rPr lang="en-GB" altLang="zh-TW" dirty="0" smtClean="0"/>
              <a:t>               </a:t>
            </a:r>
            <a:r>
              <a:rPr lang="en-GB" altLang="zh-TW" dirty="0"/>
              <a:t>Display local working directory.</a:t>
            </a:r>
            <a:endParaRPr lang="zh-TW" altLang="zh-TW" dirty="0"/>
          </a:p>
          <a:p>
            <a:pPr lvl="2"/>
            <a:endParaRPr lang="zh-TW" altLang="zh-TW" b="1" dirty="0"/>
          </a:p>
          <a:p>
            <a:pPr lvl="1"/>
            <a:endParaRPr lang="zh-TW" altLang="zh-TW" dirty="0"/>
          </a:p>
          <a:p>
            <a:pPr lvl="1"/>
            <a:endParaRPr lang="zh-TW" altLang="zh-TW" dirty="0"/>
          </a:p>
          <a:p>
            <a:pPr lvl="1"/>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zh-TW" dirty="0"/>
          </a:p>
        </p:txBody>
      </p:sp>
    </p:spTree>
    <p:extLst>
      <p:ext uri="{BB962C8B-B14F-4D97-AF65-F5344CB8AC3E}">
        <p14:creationId xmlns:p14="http://schemas.microsoft.com/office/powerpoint/2010/main" val="1273906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4959234"/>
            <a:ext cx="5832648" cy="1206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矩形 1"/>
          <p:cNvSpPr/>
          <p:nvPr/>
        </p:nvSpPr>
        <p:spPr>
          <a:xfrm>
            <a:off x="179512" y="596289"/>
            <a:ext cx="8928992" cy="6217087"/>
          </a:xfrm>
          <a:prstGeom prst="rect">
            <a:avLst/>
          </a:prstGeom>
        </p:spPr>
        <p:txBody>
          <a:bodyPr wrap="square">
            <a:spAutoFit/>
          </a:bodyPr>
          <a:lstStyle/>
          <a:p>
            <a:r>
              <a:rPr lang="en-US" altLang="zh-TW" sz="2000" b="1" u="sng" dirty="0"/>
              <a:t>Windows users</a:t>
            </a:r>
            <a:endParaRPr lang="zh-TW" altLang="zh-TW" sz="2000" b="1" u="sng" dirty="0"/>
          </a:p>
          <a:p>
            <a:endParaRPr lang="en-GB" altLang="zh-TW" dirty="0" smtClean="0"/>
          </a:p>
          <a:p>
            <a:r>
              <a:rPr lang="en-GB" altLang="zh-TW" dirty="0" smtClean="0"/>
              <a:t>Start </a:t>
            </a:r>
            <a:r>
              <a:rPr lang="en-GB" altLang="zh-TW" dirty="0" err="1"/>
              <a:t>WinSCP</a:t>
            </a:r>
            <a:r>
              <a:rPr lang="en-GB" altLang="zh-TW" dirty="0"/>
              <a:t> and access to one of the data transfer node of the system. After the connection is established, you can transfer files just with drag &amp; drop.</a:t>
            </a:r>
            <a:endParaRPr lang="zh-TW" altLang="zh-TW" dirty="0"/>
          </a:p>
          <a:p>
            <a:endParaRPr lang="en-GB" altLang="zh-TW" dirty="0" smtClean="0"/>
          </a:p>
          <a:p>
            <a:r>
              <a:rPr lang="en-GB" altLang="zh-TW" dirty="0" smtClean="0"/>
              <a:t>Below </a:t>
            </a:r>
            <a:r>
              <a:rPr lang="en-GB" altLang="zh-TW" dirty="0"/>
              <a:t>is the login window of </a:t>
            </a:r>
            <a:r>
              <a:rPr lang="en-GB" altLang="zh-TW" dirty="0" err="1"/>
              <a:t>WinSCP</a:t>
            </a:r>
            <a:r>
              <a:rPr lang="en-GB" altLang="zh-TW" dirty="0"/>
              <a:t>. Enter the following information and click “login” button.</a:t>
            </a:r>
            <a:endParaRPr lang="zh-TW" altLang="zh-TW" dirty="0"/>
          </a:p>
          <a:p>
            <a:pPr lvl="1"/>
            <a:r>
              <a:rPr lang="en-US" altLang="zh-TW" b="1" dirty="0"/>
              <a:t>Host name:    </a:t>
            </a:r>
            <a:r>
              <a:rPr lang="en-US" altLang="zh-TW" dirty="0"/>
              <a:t>“140.110.148.21” or “140.110.148.22”</a:t>
            </a:r>
            <a:endParaRPr lang="zh-TW" altLang="zh-TW" dirty="0"/>
          </a:p>
          <a:p>
            <a:pPr lvl="1"/>
            <a:r>
              <a:rPr lang="en-US" altLang="zh-TW" b="1" dirty="0"/>
              <a:t>Port number:</a:t>
            </a:r>
            <a:r>
              <a:rPr lang="en-US" altLang="zh-TW" dirty="0"/>
              <a:t>  22</a:t>
            </a:r>
            <a:endParaRPr lang="zh-TW" altLang="zh-TW" dirty="0"/>
          </a:p>
          <a:p>
            <a:pPr lvl="1"/>
            <a:r>
              <a:rPr lang="en-US" altLang="zh-TW" b="1" dirty="0"/>
              <a:t>User name:</a:t>
            </a:r>
            <a:r>
              <a:rPr lang="en-US" altLang="zh-TW" dirty="0"/>
              <a:t>    issued user name</a:t>
            </a:r>
            <a:endParaRPr lang="zh-TW" altLang="zh-TW" dirty="0"/>
          </a:p>
          <a:p>
            <a:pPr lvl="1"/>
            <a:r>
              <a:rPr lang="en-US" altLang="zh-TW" b="1" dirty="0"/>
              <a:t>Password:  </a:t>
            </a:r>
            <a:r>
              <a:rPr lang="en-US" altLang="zh-TW" dirty="0"/>
              <a:t>   </a:t>
            </a:r>
            <a:r>
              <a:rPr lang="de-DE" altLang="zh-TW" dirty="0"/>
              <a:t>issued username + one-time </a:t>
            </a:r>
            <a:r>
              <a:rPr lang="de-DE" altLang="zh-TW" dirty="0" smtClean="0"/>
              <a:t>password</a:t>
            </a:r>
          </a:p>
          <a:p>
            <a:pPr lvl="1"/>
            <a:endParaRPr lang="de-DE" altLang="zh-TW" dirty="0"/>
          </a:p>
          <a:p>
            <a:pPr lvl="1"/>
            <a:endParaRPr lang="de-DE" altLang="zh-TW" dirty="0" smtClean="0"/>
          </a:p>
          <a:p>
            <a:pPr lvl="1"/>
            <a:endParaRPr lang="de-DE" altLang="zh-TW" dirty="0"/>
          </a:p>
          <a:p>
            <a:r>
              <a:rPr lang="en-GB" altLang="zh-TW" dirty="0"/>
              <a:t>After the connection is established, </a:t>
            </a:r>
            <a:r>
              <a:rPr lang="en-GB" altLang="zh-TW" dirty="0" err="1"/>
              <a:t>WinSCP</a:t>
            </a:r>
            <a:r>
              <a:rPr lang="en-GB" altLang="zh-TW" dirty="0"/>
              <a:t> windows appears as below</a:t>
            </a:r>
            <a:r>
              <a:rPr lang="en-GB" altLang="zh-TW" dirty="0" smtClean="0"/>
              <a:t>.</a:t>
            </a:r>
          </a:p>
          <a:p>
            <a:endParaRPr lang="en-GB" altLang="zh-TW" dirty="0"/>
          </a:p>
          <a:p>
            <a:endParaRPr lang="en-GB" altLang="zh-TW" dirty="0" smtClean="0"/>
          </a:p>
          <a:p>
            <a:endParaRPr lang="en-GB" altLang="zh-TW" dirty="0"/>
          </a:p>
          <a:p>
            <a:pPr lvl="7"/>
            <a:r>
              <a:rPr lang="en-GB" altLang="zh-TW" dirty="0"/>
              <a:t>If you use FileZilla FTP client to transfer files, you have to go to Site Manager – Transfer Setting – Limit simultaneous connections to 1.</a:t>
            </a:r>
            <a:endParaRPr lang="zh-TW" altLang="zh-TW" dirty="0"/>
          </a:p>
          <a:p>
            <a:endParaRPr lang="zh-TW" altLang="zh-TW" dirty="0"/>
          </a:p>
          <a:p>
            <a:pPr lvl="1"/>
            <a:endParaRPr lang="zh-TW" altLang="zh-TW" dirty="0"/>
          </a:p>
        </p:txBody>
      </p:sp>
      <p:pic>
        <p:nvPicPr>
          <p:cNvPr id="3" name="図 48"/>
          <p:cNvPicPr/>
          <p:nvPr/>
        </p:nvPicPr>
        <p:blipFill>
          <a:blip r:embed="rId2"/>
          <a:stretch>
            <a:fillRect/>
          </a:stretch>
        </p:blipFill>
        <p:spPr>
          <a:xfrm>
            <a:off x="5796136" y="2492896"/>
            <a:ext cx="3073400" cy="1630215"/>
          </a:xfrm>
          <a:prstGeom prst="rect">
            <a:avLst/>
          </a:prstGeom>
        </p:spPr>
      </p:pic>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392290" y="4575906"/>
            <a:ext cx="2645411" cy="1982965"/>
          </a:xfrm>
          <a:prstGeom prst="rect">
            <a:avLst/>
          </a:prstGeom>
        </p:spPr>
      </p:pic>
    </p:spTree>
    <p:extLst>
      <p:ext uri="{BB962C8B-B14F-4D97-AF65-F5344CB8AC3E}">
        <p14:creationId xmlns:p14="http://schemas.microsoft.com/office/powerpoint/2010/main" val="1732487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3528" y="620689"/>
            <a:ext cx="8229600" cy="646331"/>
          </a:xfrm>
          <a:prstGeom prst="rect">
            <a:avLst/>
          </a:prstGeom>
          <a:noFill/>
        </p:spPr>
        <p:txBody>
          <a:bodyPr wrap="square" rtlCol="0">
            <a:spAutoFit/>
          </a:bodyPr>
          <a:lstStyle/>
          <a:p>
            <a:pPr marL="800100" lvl="1" indent="-342900">
              <a:buFont typeface="+mj-lt"/>
              <a:buAutoNum type="arabicPeriod" startAt="8"/>
            </a:pPr>
            <a:r>
              <a:rPr lang="zh-TW" altLang="zh-TW" dirty="0"/>
              <a:t>Checking the project code by member account login</a:t>
            </a:r>
          </a:p>
          <a:p>
            <a:pPr marL="800100" lvl="1" indent="-342900">
              <a:buFont typeface="+mj-lt"/>
              <a:buAutoNum type="arabicPeriod" startAt="8"/>
            </a:pPr>
            <a:endParaRPr lang="en-US" altLang="zh-TW" dirty="0"/>
          </a:p>
        </p:txBody>
      </p:sp>
      <p:pic>
        <p:nvPicPr>
          <p:cNvPr id="6" name="圖片 5"/>
          <p:cNvPicPr/>
          <p:nvPr/>
        </p:nvPicPr>
        <p:blipFill>
          <a:blip r:embed="rId2">
            <a:extLst>
              <a:ext uri="{28A0092B-C50C-407E-A947-70E740481C1C}">
                <a14:useLocalDpi xmlns:a14="http://schemas.microsoft.com/office/drawing/2010/main" val="0"/>
              </a:ext>
            </a:extLst>
          </a:blip>
          <a:stretch>
            <a:fillRect/>
          </a:stretch>
        </p:blipFill>
        <p:spPr>
          <a:xfrm>
            <a:off x="1259632" y="1142269"/>
            <a:ext cx="4824536" cy="1508125"/>
          </a:xfrm>
          <a:prstGeom prst="rect">
            <a:avLst/>
          </a:prstGeom>
        </p:spPr>
      </p:pic>
      <p:sp>
        <p:nvSpPr>
          <p:cNvPr id="7" name="矩形 6"/>
          <p:cNvSpPr/>
          <p:nvPr/>
        </p:nvSpPr>
        <p:spPr>
          <a:xfrm>
            <a:off x="3275858" y="1963119"/>
            <a:ext cx="531495" cy="149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Tree>
    <p:extLst>
      <p:ext uri="{BB962C8B-B14F-4D97-AF65-F5344CB8AC3E}">
        <p14:creationId xmlns:p14="http://schemas.microsoft.com/office/powerpoint/2010/main" val="922504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107504" y="625818"/>
            <a:ext cx="9036496" cy="642942"/>
          </a:xfrm>
          <a:prstGeom prst="rect">
            <a:avLst/>
          </a:prstGeom>
          <a:gradFill>
            <a:gsLst>
              <a:gs pos="0">
                <a:srgbClr val="F8F8F8">
                  <a:alpha val="0"/>
                </a:srgbClr>
              </a:gs>
              <a:gs pos="64000">
                <a:srgbClr val="1A46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TW" sz="4400" b="1" dirty="0" smtClean="0">
                <a:solidFill>
                  <a:schemeClr val="bg1"/>
                </a:solidFill>
                <a:latin typeface="Arial Unicode MS" pitchFamily="34" charset="-122"/>
                <a:ea typeface="Arial Unicode MS" pitchFamily="34" charset="-122"/>
                <a:cs typeface="Arial Unicode MS" pitchFamily="34" charset="-122"/>
              </a:rPr>
              <a:t>3. </a:t>
            </a:r>
            <a:r>
              <a:rPr lang="en-US" altLang="zh-TW" sz="4400" b="1" dirty="0"/>
              <a:t>Compile and Link</a:t>
            </a:r>
            <a:endParaRPr lang="zh-TW" altLang="zh-TW" sz="4400" b="1" dirty="0"/>
          </a:p>
        </p:txBody>
      </p:sp>
      <p:sp>
        <p:nvSpPr>
          <p:cNvPr id="4" name="Line 2"/>
          <p:cNvSpPr>
            <a:spLocks noChangeShapeType="1"/>
          </p:cNvSpPr>
          <p:nvPr/>
        </p:nvSpPr>
        <p:spPr bwMode="auto">
          <a:xfrm flipV="1">
            <a:off x="2041524" y="1941525"/>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422524" y="1941525"/>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6"/>
          <p:cNvSpPr>
            <a:spLocks noChangeShapeType="1"/>
          </p:cNvSpPr>
          <p:nvPr/>
        </p:nvSpPr>
        <p:spPr bwMode="auto">
          <a:xfrm flipV="1">
            <a:off x="2346324" y="2703525"/>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9" name="Line 7"/>
          <p:cNvSpPr>
            <a:spLocks noChangeShapeType="1"/>
          </p:cNvSpPr>
          <p:nvPr/>
        </p:nvSpPr>
        <p:spPr bwMode="auto">
          <a:xfrm>
            <a:off x="2422524" y="3465525"/>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0" name="Line 8"/>
          <p:cNvSpPr>
            <a:spLocks noChangeShapeType="1"/>
          </p:cNvSpPr>
          <p:nvPr/>
        </p:nvSpPr>
        <p:spPr bwMode="auto">
          <a:xfrm flipV="1">
            <a:off x="2346324" y="4207099"/>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1" name="AutoShape 20"/>
          <p:cNvSpPr>
            <a:spLocks noChangeArrowheads="1"/>
          </p:cNvSpPr>
          <p:nvPr/>
        </p:nvSpPr>
        <p:spPr bwMode="gray">
          <a:xfrm>
            <a:off x="3053976" y="1844824"/>
            <a:ext cx="5105400" cy="646224"/>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lvl="1"/>
            <a:r>
              <a:rPr lang="en-US" altLang="zh-CN" b="1" dirty="0" smtClean="0">
                <a:solidFill>
                  <a:srgbClr val="000000"/>
                </a:solidFill>
                <a:ea typeface="宋体" charset="-122"/>
              </a:rPr>
              <a:t>3.1. </a:t>
            </a:r>
            <a:r>
              <a:rPr lang="en-GB" altLang="zh-TW" b="1" dirty="0"/>
              <a:t>Environment modules</a:t>
            </a:r>
            <a:endParaRPr lang="zh-TW" altLang="zh-TW" b="1" dirty="0"/>
          </a:p>
        </p:txBody>
      </p:sp>
      <p:sp>
        <p:nvSpPr>
          <p:cNvPr id="13" name="AutoShape 22"/>
          <p:cNvSpPr>
            <a:spLocks noChangeArrowheads="1"/>
          </p:cNvSpPr>
          <p:nvPr/>
        </p:nvSpPr>
        <p:spPr bwMode="gray">
          <a:xfrm>
            <a:off x="3025773" y="2864117"/>
            <a:ext cx="5105400" cy="638674"/>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lvl="1"/>
            <a:r>
              <a:rPr lang="en-US" altLang="zh-TW" b="1" dirty="0" smtClean="0"/>
              <a:t>3.2  </a:t>
            </a:r>
            <a:r>
              <a:rPr lang="en-GB" altLang="zh-TW" b="1" dirty="0"/>
              <a:t>Intel Compiler</a:t>
            </a:r>
            <a:endParaRPr lang="zh-TW" altLang="zh-TW" b="1" dirty="0"/>
          </a:p>
        </p:txBody>
      </p:sp>
      <p:sp>
        <p:nvSpPr>
          <p:cNvPr id="15" name="AutoShape 24"/>
          <p:cNvSpPr>
            <a:spLocks noChangeArrowheads="1"/>
          </p:cNvSpPr>
          <p:nvPr/>
        </p:nvSpPr>
        <p:spPr bwMode="gray">
          <a:xfrm>
            <a:off x="3051948" y="3848771"/>
            <a:ext cx="5105400" cy="574351"/>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lvl="1"/>
            <a:r>
              <a:rPr lang="en-GB" altLang="zh-TW" b="1" dirty="0" smtClean="0"/>
              <a:t>3.3 PGI </a:t>
            </a:r>
            <a:r>
              <a:rPr lang="en-GB" altLang="zh-TW" b="1" dirty="0"/>
              <a:t>compiler</a:t>
            </a:r>
            <a:endParaRPr lang="zh-TW" altLang="zh-TW" b="1" dirty="0"/>
          </a:p>
        </p:txBody>
      </p:sp>
      <p:sp>
        <p:nvSpPr>
          <p:cNvPr id="17" name="Oval 26"/>
          <p:cNvSpPr>
            <a:spLocks noChangeArrowheads="1"/>
          </p:cNvSpPr>
          <p:nvPr/>
        </p:nvSpPr>
        <p:spPr bwMode="gray">
          <a:xfrm>
            <a:off x="2917824" y="2047182"/>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0" name="AutoShape 29"/>
          <p:cNvSpPr>
            <a:spLocks noChangeArrowheads="1"/>
          </p:cNvSpPr>
          <p:nvPr/>
        </p:nvSpPr>
        <p:spPr bwMode="gray">
          <a:xfrm>
            <a:off x="3025773" y="4740250"/>
            <a:ext cx="5105400" cy="632966"/>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marL="0" lvl="1"/>
            <a:r>
              <a:rPr lang="en-US" altLang="zh-TW" b="1" dirty="0" smtClean="0"/>
              <a:t>        3.4 </a:t>
            </a:r>
            <a:r>
              <a:rPr lang="en-GB" altLang="zh-TW" b="1" dirty="0"/>
              <a:t>Compile with </a:t>
            </a:r>
            <a:r>
              <a:rPr lang="en-GB" altLang="zh-TW" b="1" dirty="0" smtClean="0"/>
              <a:t>CUDA</a:t>
            </a:r>
            <a:endParaRPr lang="zh-CN" altLang="en-US" b="1" dirty="0"/>
          </a:p>
        </p:txBody>
      </p:sp>
      <p:sp>
        <p:nvSpPr>
          <p:cNvPr id="22" name="Oval 31"/>
          <p:cNvSpPr>
            <a:spLocks noChangeArrowheads="1"/>
          </p:cNvSpPr>
          <p:nvPr/>
        </p:nvSpPr>
        <p:spPr bwMode="gray">
          <a:xfrm>
            <a:off x="2936875" y="4878361"/>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5" name="Oval 26"/>
          <p:cNvSpPr>
            <a:spLocks noChangeArrowheads="1"/>
          </p:cNvSpPr>
          <p:nvPr/>
        </p:nvSpPr>
        <p:spPr bwMode="gray">
          <a:xfrm>
            <a:off x="2928927" y="3006991"/>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6" name="Oval 26"/>
          <p:cNvSpPr>
            <a:spLocks noChangeArrowheads="1"/>
          </p:cNvSpPr>
          <p:nvPr/>
        </p:nvSpPr>
        <p:spPr bwMode="gray">
          <a:xfrm>
            <a:off x="2928927" y="3990071"/>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pic>
        <p:nvPicPr>
          <p:cNvPr id="182" name="Picture 3" descr="RY_circle001"/>
          <p:cNvPicPr>
            <a:picLocks noChangeAspect="1" noChangeArrowheads="1"/>
          </p:cNvPicPr>
          <p:nvPr/>
        </p:nvPicPr>
        <p:blipFill>
          <a:blip r:embed="rId3"/>
          <a:srcRect/>
          <a:stretch>
            <a:fillRect/>
          </a:stretch>
        </p:blipFill>
        <p:spPr bwMode="auto">
          <a:xfrm>
            <a:off x="381350" y="2432068"/>
            <a:ext cx="2024063" cy="2025650"/>
          </a:xfrm>
          <a:prstGeom prst="rect">
            <a:avLst/>
          </a:prstGeom>
          <a:noFill/>
        </p:spPr>
      </p:pic>
      <p:pic>
        <p:nvPicPr>
          <p:cNvPr id="18" name="圖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514" y="3070743"/>
            <a:ext cx="1124961" cy="748300"/>
          </a:xfrm>
          <a:prstGeom prst="rect">
            <a:avLst/>
          </a:prstGeom>
        </p:spPr>
      </p:pic>
      <p:sp>
        <p:nvSpPr>
          <p:cNvPr id="23" name="Line 3"/>
          <p:cNvSpPr>
            <a:spLocks noChangeShapeType="1"/>
          </p:cNvSpPr>
          <p:nvPr/>
        </p:nvSpPr>
        <p:spPr bwMode="auto">
          <a:xfrm>
            <a:off x="1619673" y="4366236"/>
            <a:ext cx="726652" cy="592818"/>
          </a:xfrm>
          <a:prstGeom prst="line">
            <a:avLst/>
          </a:prstGeom>
          <a:noFill/>
          <a:ln w="12700" cap="rnd">
            <a:solidFill>
              <a:srgbClr val="003366"/>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71815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82"/>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18"/>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P spid="13" grpId="0" animBg="1"/>
      <p:bldP spid="15" grpId="0" animBg="1"/>
      <p:bldP spid="17" grpId="0" animBg="1"/>
      <p:bldP spid="20" grpId="0" animBg="1"/>
      <p:bldP spid="22"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0" y="625818"/>
            <a:ext cx="9144000" cy="642942"/>
          </a:xfrm>
          <a:prstGeom prst="rect">
            <a:avLst/>
          </a:prstGeom>
          <a:gradFill>
            <a:gsLst>
              <a:gs pos="0">
                <a:srgbClr val="F8F8F8">
                  <a:alpha val="0"/>
                </a:srgbClr>
              </a:gs>
              <a:gs pos="64000">
                <a:srgbClr val="1A46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TW" sz="4400" b="1" dirty="0">
                <a:solidFill>
                  <a:schemeClr val="bg1"/>
                </a:solidFill>
                <a:latin typeface="Arial Unicode MS" pitchFamily="34" charset="-122"/>
                <a:ea typeface="Arial Unicode MS" pitchFamily="34" charset="-122"/>
                <a:cs typeface="Arial Unicode MS" pitchFamily="34" charset="-122"/>
              </a:rPr>
              <a:t>1. </a:t>
            </a:r>
            <a:r>
              <a:rPr lang="en-US" altLang="zh-CN" sz="4400" b="1" dirty="0" smtClean="0">
                <a:solidFill>
                  <a:schemeClr val="bg1"/>
                </a:solidFill>
                <a:latin typeface="Arial Unicode MS" pitchFamily="34" charset="-122"/>
                <a:ea typeface="Arial Unicode MS" pitchFamily="34" charset="-122"/>
                <a:cs typeface="Arial Unicode MS" pitchFamily="34" charset="-122"/>
              </a:rPr>
              <a:t>INTRODUCTION</a:t>
            </a:r>
            <a:endParaRPr lang="zh-CN" altLang="en-US" sz="4400" dirty="0"/>
          </a:p>
        </p:txBody>
      </p:sp>
      <p:sp>
        <p:nvSpPr>
          <p:cNvPr id="4" name="Line 2"/>
          <p:cNvSpPr>
            <a:spLocks noChangeShapeType="1"/>
          </p:cNvSpPr>
          <p:nvPr/>
        </p:nvSpPr>
        <p:spPr bwMode="auto">
          <a:xfrm flipV="1">
            <a:off x="2041524" y="1941525"/>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422524" y="1941525"/>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6"/>
          <p:cNvSpPr>
            <a:spLocks noChangeShapeType="1"/>
          </p:cNvSpPr>
          <p:nvPr/>
        </p:nvSpPr>
        <p:spPr bwMode="auto">
          <a:xfrm flipV="1">
            <a:off x="2346324" y="2703525"/>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9" name="Line 7"/>
          <p:cNvSpPr>
            <a:spLocks noChangeShapeType="1"/>
          </p:cNvSpPr>
          <p:nvPr/>
        </p:nvSpPr>
        <p:spPr bwMode="auto">
          <a:xfrm>
            <a:off x="2422524" y="3465525"/>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0" name="Line 8"/>
          <p:cNvSpPr>
            <a:spLocks noChangeShapeType="1"/>
          </p:cNvSpPr>
          <p:nvPr/>
        </p:nvSpPr>
        <p:spPr bwMode="auto">
          <a:xfrm flipV="1">
            <a:off x="2346324" y="4151325"/>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1" name="AutoShape 20"/>
          <p:cNvSpPr>
            <a:spLocks noChangeArrowheads="1"/>
          </p:cNvSpPr>
          <p:nvPr/>
        </p:nvSpPr>
        <p:spPr bwMode="gray">
          <a:xfrm>
            <a:off x="3053976" y="1729317"/>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2" name="Rectangle 21"/>
          <p:cNvSpPr>
            <a:spLocks noChangeArrowheads="1"/>
          </p:cNvSpPr>
          <p:nvPr/>
        </p:nvSpPr>
        <p:spPr bwMode="auto">
          <a:xfrm>
            <a:off x="3690290" y="1772816"/>
            <a:ext cx="1991251" cy="400110"/>
          </a:xfrm>
          <a:prstGeom prst="rect">
            <a:avLst/>
          </a:prstGeom>
          <a:noFill/>
          <a:ln w="9525">
            <a:noFill/>
            <a:miter lim="800000"/>
            <a:headEnd/>
            <a:tailEnd/>
          </a:ln>
          <a:effectLst/>
        </p:spPr>
        <p:txBody>
          <a:bodyPr wrap="none">
            <a:spAutoFit/>
          </a:bodyPr>
          <a:lstStyle/>
          <a:p>
            <a:pPr eaLnBrk="0" hangingPunct="0"/>
            <a:r>
              <a:rPr lang="en-US" altLang="zh-CN" sz="2000" b="1" dirty="0">
                <a:solidFill>
                  <a:srgbClr val="000000"/>
                </a:solidFill>
                <a:latin typeface="Arial Rounded MT Bold" panose="020F0704030504030204" pitchFamily="34" charset="0"/>
                <a:ea typeface="宋体" charset="-122"/>
              </a:rPr>
              <a:t>1.1 Home </a:t>
            </a:r>
            <a:r>
              <a:rPr lang="en-US" altLang="zh-CN" sz="2000" b="1" dirty="0" smtClean="0">
                <a:solidFill>
                  <a:srgbClr val="000000"/>
                </a:solidFill>
                <a:latin typeface="Arial Rounded MT Bold" panose="020F0704030504030204" pitchFamily="34" charset="0"/>
                <a:ea typeface="宋体" charset="-122"/>
              </a:rPr>
              <a:t>area</a:t>
            </a:r>
            <a:endParaRPr lang="en-US" altLang="zh-CN" sz="2000" b="1" dirty="0">
              <a:solidFill>
                <a:srgbClr val="000000"/>
              </a:solidFill>
              <a:latin typeface="Arial Rounded MT Bold" panose="020F0704030504030204" pitchFamily="34" charset="0"/>
              <a:ea typeface="宋体" charset="-122"/>
            </a:endParaRPr>
          </a:p>
        </p:txBody>
      </p:sp>
      <p:sp>
        <p:nvSpPr>
          <p:cNvPr id="13" name="AutoShape 22"/>
          <p:cNvSpPr>
            <a:spLocks noChangeArrowheads="1"/>
          </p:cNvSpPr>
          <p:nvPr/>
        </p:nvSpPr>
        <p:spPr bwMode="gray">
          <a:xfrm>
            <a:off x="3025773" y="2462226"/>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4" name="Rectangle 23"/>
          <p:cNvSpPr>
            <a:spLocks noChangeArrowheads="1"/>
          </p:cNvSpPr>
          <p:nvPr/>
        </p:nvSpPr>
        <p:spPr bwMode="auto">
          <a:xfrm>
            <a:off x="3690289" y="2522116"/>
            <a:ext cx="3287760" cy="400110"/>
          </a:xfrm>
          <a:prstGeom prst="rect">
            <a:avLst/>
          </a:prstGeom>
          <a:noFill/>
          <a:ln w="9525">
            <a:noFill/>
            <a:miter lim="800000"/>
            <a:headEnd/>
            <a:tailEnd/>
          </a:ln>
          <a:effectLst/>
        </p:spPr>
        <p:txBody>
          <a:bodyPr wrap="none">
            <a:spAutoFit/>
          </a:bodyPr>
          <a:lstStyle/>
          <a:p>
            <a:pPr eaLnBrk="0" hangingPunct="0"/>
            <a:r>
              <a:rPr lang="en-US" altLang="zh-CN" sz="2000" b="1" dirty="0">
                <a:solidFill>
                  <a:srgbClr val="000000"/>
                </a:solidFill>
                <a:latin typeface="Arial Rounded MT Bold" panose="020F0704030504030204" pitchFamily="34" charset="0"/>
                <a:ea typeface="宋体" charset="-122"/>
              </a:rPr>
              <a:t>1.2 Temporary work </a:t>
            </a:r>
            <a:r>
              <a:rPr lang="en-US" altLang="zh-CN" sz="2000" b="1" dirty="0" smtClean="0">
                <a:solidFill>
                  <a:srgbClr val="000000"/>
                </a:solidFill>
                <a:latin typeface="Arial Rounded MT Bold" panose="020F0704030504030204" pitchFamily="34" charset="0"/>
                <a:ea typeface="宋体" charset="-122"/>
              </a:rPr>
              <a:t>area</a:t>
            </a:r>
            <a:endParaRPr lang="en-US" altLang="zh-CN" sz="2000" b="1" dirty="0">
              <a:solidFill>
                <a:srgbClr val="000000"/>
              </a:solidFill>
              <a:latin typeface="Arial Rounded MT Bold" panose="020F0704030504030204" pitchFamily="34" charset="0"/>
              <a:ea typeface="宋体" charset="-122"/>
            </a:endParaRPr>
          </a:p>
        </p:txBody>
      </p:sp>
      <p:sp>
        <p:nvSpPr>
          <p:cNvPr id="15" name="AutoShape 24"/>
          <p:cNvSpPr>
            <a:spLocks noChangeArrowheads="1"/>
          </p:cNvSpPr>
          <p:nvPr/>
        </p:nvSpPr>
        <p:spPr bwMode="gray">
          <a:xfrm>
            <a:off x="3022599" y="3205176"/>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16" name="Rectangle 25"/>
          <p:cNvSpPr>
            <a:spLocks noChangeArrowheads="1"/>
          </p:cNvSpPr>
          <p:nvPr/>
        </p:nvSpPr>
        <p:spPr bwMode="auto">
          <a:xfrm>
            <a:off x="3687115" y="3265066"/>
            <a:ext cx="2156360" cy="400110"/>
          </a:xfrm>
          <a:prstGeom prst="rect">
            <a:avLst/>
          </a:prstGeom>
          <a:noFill/>
          <a:ln w="9525">
            <a:noFill/>
            <a:miter lim="800000"/>
            <a:headEnd/>
            <a:tailEnd/>
          </a:ln>
          <a:effectLst/>
        </p:spPr>
        <p:txBody>
          <a:bodyPr wrap="none">
            <a:spAutoFit/>
          </a:bodyPr>
          <a:lstStyle/>
          <a:p>
            <a:pPr eaLnBrk="0" hangingPunct="0"/>
            <a:r>
              <a:rPr lang="en-US" altLang="zh-CN" sz="2000" b="1" dirty="0">
                <a:solidFill>
                  <a:srgbClr val="000000"/>
                </a:solidFill>
                <a:latin typeface="Arial Rounded MT Bold" panose="020F0704030504030204" pitchFamily="34" charset="0"/>
                <a:ea typeface="宋体" charset="-122"/>
              </a:rPr>
              <a:t>1.3 Login nodes</a:t>
            </a:r>
          </a:p>
        </p:txBody>
      </p:sp>
      <p:sp>
        <p:nvSpPr>
          <p:cNvPr id="17" name="Oval 26"/>
          <p:cNvSpPr>
            <a:spLocks noChangeArrowheads="1"/>
          </p:cNvSpPr>
          <p:nvPr/>
        </p:nvSpPr>
        <p:spPr bwMode="gray">
          <a:xfrm>
            <a:off x="2936875" y="1830400"/>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0" name="AutoShape 29"/>
          <p:cNvSpPr>
            <a:spLocks noChangeArrowheads="1"/>
          </p:cNvSpPr>
          <p:nvPr/>
        </p:nvSpPr>
        <p:spPr bwMode="gray">
          <a:xfrm>
            <a:off x="3025773" y="3937014"/>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1" name="Rectangle 30"/>
          <p:cNvSpPr>
            <a:spLocks noChangeArrowheads="1"/>
          </p:cNvSpPr>
          <p:nvPr/>
        </p:nvSpPr>
        <p:spPr bwMode="auto">
          <a:xfrm>
            <a:off x="3690290" y="3996904"/>
            <a:ext cx="3095527" cy="400110"/>
          </a:xfrm>
          <a:prstGeom prst="rect">
            <a:avLst/>
          </a:prstGeom>
          <a:noFill/>
          <a:ln w="9525">
            <a:noFill/>
            <a:miter lim="800000"/>
            <a:headEnd/>
            <a:tailEnd/>
          </a:ln>
          <a:effectLst/>
        </p:spPr>
        <p:txBody>
          <a:bodyPr wrap="none">
            <a:spAutoFit/>
          </a:bodyPr>
          <a:lstStyle/>
          <a:p>
            <a:pPr eaLnBrk="0" hangingPunct="0"/>
            <a:r>
              <a:rPr lang="en-US" altLang="zh-CN" sz="2000" b="1" dirty="0">
                <a:solidFill>
                  <a:srgbClr val="000000"/>
                </a:solidFill>
                <a:latin typeface="Arial Rounded MT Bold" panose="020F0704030504030204" pitchFamily="34" charset="0"/>
                <a:ea typeface="宋体" charset="-122"/>
              </a:rPr>
              <a:t>1.4 Data transfer nodes</a:t>
            </a:r>
          </a:p>
        </p:txBody>
      </p:sp>
      <p:sp>
        <p:nvSpPr>
          <p:cNvPr id="22" name="Oval 31"/>
          <p:cNvSpPr>
            <a:spLocks noChangeArrowheads="1"/>
          </p:cNvSpPr>
          <p:nvPr/>
        </p:nvSpPr>
        <p:spPr bwMode="gray">
          <a:xfrm>
            <a:off x="2936875" y="407512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5" name="Oval 26"/>
          <p:cNvSpPr>
            <a:spLocks noChangeArrowheads="1"/>
          </p:cNvSpPr>
          <p:nvPr/>
        </p:nvSpPr>
        <p:spPr bwMode="gray">
          <a:xfrm>
            <a:off x="2928927" y="257494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6" name="Oval 26"/>
          <p:cNvSpPr>
            <a:spLocks noChangeArrowheads="1"/>
          </p:cNvSpPr>
          <p:nvPr/>
        </p:nvSpPr>
        <p:spPr bwMode="gray">
          <a:xfrm>
            <a:off x="2928927" y="33464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pic>
        <p:nvPicPr>
          <p:cNvPr id="182" name="Picture 3" descr="RY_circle001"/>
          <p:cNvPicPr>
            <a:picLocks noChangeAspect="1" noChangeArrowheads="1"/>
          </p:cNvPicPr>
          <p:nvPr/>
        </p:nvPicPr>
        <p:blipFill>
          <a:blip r:embed="rId3"/>
          <a:srcRect/>
          <a:stretch>
            <a:fillRect/>
          </a:stretch>
        </p:blipFill>
        <p:spPr bwMode="auto">
          <a:xfrm>
            <a:off x="381350" y="2432068"/>
            <a:ext cx="2024063" cy="2025650"/>
          </a:xfrm>
          <a:prstGeom prst="rect">
            <a:avLst/>
          </a:prstGeom>
          <a:noFill/>
        </p:spPr>
      </p:pic>
      <p:pic>
        <p:nvPicPr>
          <p:cNvPr id="18" name="圖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514" y="3070743"/>
            <a:ext cx="1124961" cy="74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par>
                                <p:cTn id="8" presetID="21" presetClass="entr" presetSubtype="1" fill="hold"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wheel(1)">
                                      <p:cBhvr>
                                        <p:cTn id="10" dur="2000"/>
                                        <p:tgtEl>
                                          <p:spTgt spid="18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p:bldP spid="13" grpId="0" animBg="1"/>
      <p:bldP spid="14" grpId="0"/>
      <p:bldP spid="15" grpId="0" animBg="1"/>
      <p:bldP spid="16" grpId="0"/>
      <p:bldP spid="17" grpId="0" animBg="1"/>
      <p:bldP spid="20" grpId="0" animBg="1"/>
      <p:bldP spid="21" grpId="0"/>
      <p:bldP spid="22"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664" y="2719567"/>
            <a:ext cx="48965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矩形 3"/>
          <p:cNvSpPr/>
          <p:nvPr/>
        </p:nvSpPr>
        <p:spPr>
          <a:xfrm>
            <a:off x="1582147" y="4345934"/>
            <a:ext cx="48965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矩形 4"/>
          <p:cNvSpPr/>
          <p:nvPr/>
        </p:nvSpPr>
        <p:spPr>
          <a:xfrm>
            <a:off x="1582147" y="3553846"/>
            <a:ext cx="48965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矩形 1"/>
          <p:cNvSpPr/>
          <p:nvPr/>
        </p:nvSpPr>
        <p:spPr>
          <a:xfrm>
            <a:off x="251520" y="673526"/>
            <a:ext cx="8892480" cy="4339650"/>
          </a:xfrm>
          <a:prstGeom prst="rect">
            <a:avLst/>
          </a:prstGeom>
        </p:spPr>
        <p:txBody>
          <a:bodyPr wrap="square">
            <a:spAutoFit/>
          </a:bodyPr>
          <a:lstStyle/>
          <a:p>
            <a:pPr lvl="0"/>
            <a:r>
              <a:rPr lang="en-US" altLang="zh-TW" sz="2200" b="1" dirty="0" smtClean="0"/>
              <a:t>3. Compile </a:t>
            </a:r>
            <a:r>
              <a:rPr lang="en-US" altLang="zh-TW" sz="2200" b="1" dirty="0"/>
              <a:t>and Link</a:t>
            </a:r>
            <a:endParaRPr lang="zh-TW" altLang="zh-TW" sz="2200" b="1" dirty="0"/>
          </a:p>
          <a:p>
            <a:pPr lvl="1"/>
            <a:endParaRPr lang="en-GB" altLang="zh-TW" b="1" dirty="0" smtClean="0"/>
          </a:p>
          <a:p>
            <a:pPr lvl="1"/>
            <a:r>
              <a:rPr lang="en-GB" altLang="zh-TW" sz="2000" b="1" dirty="0" smtClean="0"/>
              <a:t>3.1  Environment </a:t>
            </a:r>
            <a:r>
              <a:rPr lang="en-GB" altLang="zh-TW" sz="2000" b="1" dirty="0"/>
              <a:t>modules</a:t>
            </a:r>
            <a:endParaRPr lang="zh-TW" altLang="zh-TW" sz="2000" b="1" dirty="0"/>
          </a:p>
          <a:p>
            <a:pPr lvl="2"/>
            <a:r>
              <a:rPr lang="en-GB" altLang="zh-TW" dirty="0"/>
              <a:t> </a:t>
            </a:r>
            <a:r>
              <a:rPr lang="en-GB" altLang="zh-TW" dirty="0" smtClean="0"/>
              <a:t>The </a:t>
            </a:r>
            <a:r>
              <a:rPr lang="en-GB" altLang="zh-TW" dirty="0"/>
              <a:t>environment settings which are required for using the compiler, library, applications can be changed by using module commands.</a:t>
            </a:r>
            <a:endParaRPr lang="zh-TW" altLang="zh-TW" dirty="0"/>
          </a:p>
          <a:p>
            <a:pPr lvl="1"/>
            <a:r>
              <a:rPr lang="en-GB" altLang="zh-TW" dirty="0"/>
              <a:t> </a:t>
            </a:r>
            <a:endParaRPr lang="zh-TW" altLang="zh-TW" dirty="0"/>
          </a:p>
          <a:p>
            <a:pPr lvl="2"/>
            <a:r>
              <a:rPr lang="en-GB" altLang="zh-TW" dirty="0"/>
              <a:t>1. Confirm the available module on login nodes</a:t>
            </a:r>
            <a:endParaRPr lang="zh-TW" altLang="zh-TW" dirty="0"/>
          </a:p>
          <a:p>
            <a:pPr lvl="3"/>
            <a:r>
              <a:rPr lang="en-GB" altLang="zh-TW" dirty="0"/>
              <a:t>[user@clogin1]$ </a:t>
            </a:r>
            <a:r>
              <a:rPr lang="en-GB" altLang="zh-TW" b="1" dirty="0"/>
              <a:t>module avail</a:t>
            </a:r>
            <a:endParaRPr lang="zh-TW" altLang="zh-TW" dirty="0"/>
          </a:p>
          <a:p>
            <a:pPr lvl="2"/>
            <a:endParaRPr lang="en-GB" altLang="zh-TW" dirty="0" smtClean="0"/>
          </a:p>
          <a:p>
            <a:pPr lvl="2"/>
            <a:r>
              <a:rPr lang="en-GB" altLang="zh-TW" dirty="0" smtClean="0"/>
              <a:t>2</a:t>
            </a:r>
            <a:r>
              <a:rPr lang="en-GB" altLang="zh-TW" dirty="0"/>
              <a:t>. Load the module which are required for using the compiler, library, applications</a:t>
            </a:r>
            <a:endParaRPr lang="zh-TW" altLang="zh-TW" dirty="0"/>
          </a:p>
          <a:p>
            <a:pPr lvl="3"/>
            <a:r>
              <a:rPr lang="en-GB" altLang="zh-TW" dirty="0"/>
              <a:t>[user@clogin1]$ </a:t>
            </a:r>
            <a:r>
              <a:rPr lang="en-GB" altLang="zh-TW" b="1" dirty="0"/>
              <a:t>module load </a:t>
            </a:r>
            <a:r>
              <a:rPr lang="en-GB" altLang="zh-TW" b="1" i="1" u="sng" dirty="0"/>
              <a:t>&lt;module name&gt;</a:t>
            </a:r>
            <a:endParaRPr lang="zh-TW" altLang="zh-TW" dirty="0"/>
          </a:p>
          <a:p>
            <a:pPr lvl="2"/>
            <a:endParaRPr lang="en-GB" altLang="zh-TW" dirty="0" smtClean="0"/>
          </a:p>
          <a:p>
            <a:pPr lvl="2"/>
            <a:r>
              <a:rPr lang="en-GB" altLang="zh-TW" dirty="0" smtClean="0"/>
              <a:t>3</a:t>
            </a:r>
            <a:r>
              <a:rPr lang="en-GB" altLang="zh-TW" dirty="0"/>
              <a:t>. Add another module</a:t>
            </a:r>
            <a:endParaRPr lang="zh-TW" altLang="zh-TW" dirty="0"/>
          </a:p>
          <a:p>
            <a:pPr lvl="3"/>
            <a:r>
              <a:rPr lang="en-GB" altLang="zh-TW" dirty="0"/>
              <a:t>[user@clogin1]$</a:t>
            </a:r>
            <a:r>
              <a:rPr lang="en-GB" altLang="zh-TW" b="1" dirty="0"/>
              <a:t> module add </a:t>
            </a:r>
            <a:r>
              <a:rPr lang="en-GB" altLang="zh-TW" b="1" i="1" u="sng" dirty="0"/>
              <a:t>&lt;module name&gt;</a:t>
            </a:r>
            <a:endParaRPr lang="zh-TW" altLang="zh-TW" dirty="0"/>
          </a:p>
          <a:p>
            <a:pPr lvl="1"/>
            <a:r>
              <a:rPr lang="en-GB" altLang="zh-TW" dirty="0"/>
              <a:t> </a:t>
            </a:r>
            <a:endParaRPr lang="zh-TW" altLang="zh-TW" dirty="0"/>
          </a:p>
        </p:txBody>
      </p:sp>
    </p:spTree>
    <p:extLst>
      <p:ext uri="{BB962C8B-B14F-4D97-AF65-F5344CB8AC3E}">
        <p14:creationId xmlns:p14="http://schemas.microsoft.com/office/powerpoint/2010/main" val="3861695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48680"/>
            <a:ext cx="8892480" cy="646331"/>
          </a:xfrm>
          <a:prstGeom prst="rect">
            <a:avLst/>
          </a:prstGeom>
        </p:spPr>
        <p:txBody>
          <a:bodyPr wrap="square">
            <a:spAutoFit/>
          </a:bodyPr>
          <a:lstStyle/>
          <a:p>
            <a:pPr lvl="2"/>
            <a:r>
              <a:rPr lang="en-GB" altLang="zh-TW" dirty="0" smtClean="0"/>
              <a:t>4. </a:t>
            </a:r>
            <a:r>
              <a:rPr lang="en-GB" altLang="zh-TW" dirty="0"/>
              <a:t>The following modules are available in this </a:t>
            </a:r>
            <a:r>
              <a:rPr lang="en-GB" altLang="zh-TW" dirty="0" smtClean="0"/>
              <a:t>HPC</a:t>
            </a:r>
          </a:p>
          <a:p>
            <a:pPr lvl="1"/>
            <a:endParaRPr lang="zh-TW" altLang="zh-TW" dirty="0"/>
          </a:p>
        </p:txBody>
      </p:sp>
      <p:graphicFrame>
        <p:nvGraphicFramePr>
          <p:cNvPr id="3" name="表格 2"/>
          <p:cNvGraphicFramePr>
            <a:graphicFrameLocks noGrp="1"/>
          </p:cNvGraphicFramePr>
          <p:nvPr>
            <p:extLst>
              <p:ext uri="{D42A27DB-BD31-4B8C-83A1-F6EECF244321}">
                <p14:modId xmlns:p14="http://schemas.microsoft.com/office/powerpoint/2010/main" val="1393603277"/>
              </p:ext>
            </p:extLst>
          </p:nvPr>
        </p:nvGraphicFramePr>
        <p:xfrm>
          <a:off x="1259632" y="969288"/>
          <a:ext cx="7128792" cy="5196016"/>
        </p:xfrm>
        <a:graphic>
          <a:graphicData uri="http://schemas.openxmlformats.org/drawingml/2006/table">
            <a:tbl>
              <a:tblPr firstRow="1" firstCol="1">
                <a:tableStyleId>{5C22544A-7EE6-4342-B048-85BDC9FD1C3A}</a:tableStyleId>
              </a:tblPr>
              <a:tblGrid>
                <a:gridCol w="2880320"/>
                <a:gridCol w="4248472"/>
              </a:tblGrid>
              <a:tr h="288736">
                <a:tc>
                  <a:txBody>
                    <a:bodyPr/>
                    <a:lstStyle/>
                    <a:p>
                      <a:pPr algn="l">
                        <a:spcAft>
                          <a:spcPts val="0"/>
                        </a:spcAft>
                      </a:pPr>
                      <a:r>
                        <a:rPr lang="en-GB" sz="1400" kern="100" dirty="0">
                          <a:effectLst/>
                        </a:rPr>
                        <a:t>Module Name</a:t>
                      </a:r>
                      <a:endParaRPr lang="zh-TW" sz="14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dirty="0">
                          <a:effectLst/>
                        </a:rPr>
                        <a:t>Description</a:t>
                      </a:r>
                      <a:endParaRPr lang="zh-TW" sz="14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blacs/openmpi/gcc/64/1.1patch03</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Blacs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blas/gcc/64/3.7.0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Basic Linear Algebra Subprograms for GNU</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bonnie++/1.97.1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Bonnie++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cuda/8.0.61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CUDA library for GPU</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fftw2/openmpi/gcc/64/double/2.1.5</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FFTW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fftw2/openmpi/gcc/64/float/2.1.5</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FFTW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fftw3/openmpi/gcc/64/3.3.6</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FFTW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gdb/7.12.1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GNU Cross Compilers</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hdf5/1.10.1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Hierarchical Data Format</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hwloc/1.11.6</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Hardware Locality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intel/2017_u4</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Intel Parallel Studio XE 2017 update 4</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intel/2018_init</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Intel Parallel Studio XE 2018 Initial</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intel/2018_u1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Intel Parallel Studio XE 2018 update 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iozone/3_465</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File system benchmark tool</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lapack/gcc/64/3.7.0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Linear Algebra package</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mvapich2/gcc/64/2.2rc1</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MVAPICH MPI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netcdf/gcc/64/4.6.0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Network Common Data Form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netperf/2.7.0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400" kern="100">
                          <a:effectLst/>
                        </a:rPr>
                        <a:t>Network benchmark</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openmpi/gcc/64/1.10.3</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400" kern="100">
                          <a:effectLst/>
                        </a:rPr>
                        <a:t>GCC compiled OpenMPI</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openmpi/pgi/2.1.2/2017</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400" kern="100">
                          <a:effectLst/>
                        </a:rPr>
                        <a:t>PGI compiled OpenMPI</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petsc/openmpi/gcc/3.8.0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400" kern="100">
                          <a:effectLst/>
                        </a:rPr>
                        <a:t>PETSc data structure library</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a:effectLst/>
                        </a:rPr>
                        <a:t>pgi/17.10</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400" kern="100">
                          <a:effectLst/>
                        </a:rPr>
                        <a:t>PGI compilers and development tools</a:t>
                      </a:r>
                      <a:endParaRPr lang="zh-TW" sz="14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spcAft>
                          <a:spcPts val="0"/>
                        </a:spcAft>
                      </a:pPr>
                      <a:r>
                        <a:rPr lang="en-GB" sz="1400" kern="100" dirty="0" err="1">
                          <a:effectLst/>
                        </a:rPr>
                        <a:t>scalapack</a:t>
                      </a:r>
                      <a:r>
                        <a:rPr lang="en-GB" sz="1400" kern="100" dirty="0">
                          <a:effectLst/>
                        </a:rPr>
                        <a:t>/</a:t>
                      </a:r>
                      <a:r>
                        <a:rPr lang="en-GB" sz="1400" kern="100" dirty="0" err="1">
                          <a:effectLst/>
                        </a:rPr>
                        <a:t>openmpi</a:t>
                      </a:r>
                      <a:r>
                        <a:rPr lang="en-GB" sz="1400" kern="100" dirty="0">
                          <a:effectLst/>
                        </a:rPr>
                        <a:t>/</a:t>
                      </a:r>
                      <a:r>
                        <a:rPr lang="en-GB" sz="1400" kern="100" dirty="0" err="1">
                          <a:effectLst/>
                        </a:rPr>
                        <a:t>gcc</a:t>
                      </a:r>
                      <a:r>
                        <a:rPr lang="en-GB" sz="1400" kern="100" dirty="0">
                          <a:effectLst/>
                        </a:rPr>
                        <a:t>/64/2.0.2</a:t>
                      </a:r>
                      <a:endParaRPr lang="zh-TW" sz="14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US" sz="1400" kern="100" dirty="0">
                          <a:effectLst/>
                        </a:rPr>
                        <a:t>Scalable Linear Algebra Library</a:t>
                      </a:r>
                      <a:endParaRPr lang="zh-TW" sz="14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矩形 3"/>
          <p:cNvSpPr/>
          <p:nvPr/>
        </p:nvSpPr>
        <p:spPr>
          <a:xfrm>
            <a:off x="1281134" y="6165304"/>
            <a:ext cx="8115402" cy="738664"/>
          </a:xfrm>
          <a:prstGeom prst="rect">
            <a:avLst/>
          </a:prstGeom>
          <a:noFill/>
        </p:spPr>
        <p:txBody>
          <a:bodyPr wrap="square">
            <a:spAutoFit/>
          </a:bodyPr>
          <a:lstStyle/>
          <a:p>
            <a:r>
              <a:rPr lang="en-GB" altLang="zh-TW" sz="1400" dirty="0"/>
              <a:t>Note: </a:t>
            </a:r>
            <a:r>
              <a:rPr lang="en-GB" altLang="zh-TW" sz="1400" dirty="0" err="1"/>
              <a:t>openmpi</a:t>
            </a:r>
            <a:r>
              <a:rPr lang="en-GB" altLang="zh-TW" sz="1400" dirty="0"/>
              <a:t>/</a:t>
            </a:r>
            <a:r>
              <a:rPr lang="en-GB" altLang="zh-TW" sz="1400" dirty="0" err="1"/>
              <a:t>gcc</a:t>
            </a:r>
            <a:r>
              <a:rPr lang="en-GB" altLang="zh-TW" sz="1400" dirty="0"/>
              <a:t> and </a:t>
            </a:r>
            <a:r>
              <a:rPr lang="en-GB" altLang="zh-TW" sz="1400" dirty="0" err="1"/>
              <a:t>openmpi</a:t>
            </a:r>
            <a:r>
              <a:rPr lang="en-GB" altLang="zh-TW" sz="1400" dirty="0"/>
              <a:t>/</a:t>
            </a:r>
            <a:r>
              <a:rPr lang="en-GB" altLang="zh-TW" sz="1400" dirty="0" err="1"/>
              <a:t>pgi</a:t>
            </a:r>
            <a:r>
              <a:rPr lang="en-GB" altLang="zh-TW" sz="1400" dirty="0"/>
              <a:t> have conflict setting. So, you cannot </a:t>
            </a:r>
            <a:r>
              <a:rPr lang="en-GB" altLang="zh-TW" sz="1400" dirty="0" smtClean="0"/>
              <a:t>load  both </a:t>
            </a:r>
            <a:r>
              <a:rPr lang="en-GB" altLang="zh-TW" sz="1400" dirty="0"/>
              <a:t>module at a time. </a:t>
            </a:r>
            <a:endParaRPr lang="en-GB" altLang="zh-TW" sz="1400" dirty="0" smtClean="0"/>
          </a:p>
          <a:p>
            <a:r>
              <a:rPr lang="en-GB" altLang="zh-TW" sz="1400" dirty="0"/>
              <a:t> </a:t>
            </a:r>
            <a:r>
              <a:rPr lang="en-GB" altLang="zh-TW" sz="1400" dirty="0" smtClean="0"/>
              <a:t>          Similarly</a:t>
            </a:r>
            <a:r>
              <a:rPr lang="en-GB" altLang="zh-TW" sz="1400" dirty="0"/>
              <a:t>, intel/2017_u4, intel/2018_init and </a:t>
            </a:r>
            <a:r>
              <a:rPr lang="en-GB" altLang="zh-TW" sz="1400" dirty="0" smtClean="0"/>
              <a:t> intel/2018_u1 </a:t>
            </a:r>
            <a:r>
              <a:rPr lang="en-GB" altLang="zh-TW" sz="1400" dirty="0"/>
              <a:t>also have conflict setting. </a:t>
            </a:r>
            <a:endParaRPr lang="en-GB" altLang="zh-TW" sz="1400" dirty="0" smtClean="0"/>
          </a:p>
          <a:p>
            <a:r>
              <a:rPr lang="en-GB" altLang="zh-TW" sz="1400" dirty="0"/>
              <a:t> </a:t>
            </a:r>
            <a:r>
              <a:rPr lang="en-GB" altLang="zh-TW" sz="1400" dirty="0" smtClean="0"/>
              <a:t>          So</a:t>
            </a:r>
            <a:r>
              <a:rPr lang="en-GB" altLang="zh-TW" sz="1400" dirty="0"/>
              <a:t>, you can </a:t>
            </a:r>
            <a:r>
              <a:rPr lang="en-GB" altLang="zh-TW" sz="1400" dirty="0" smtClean="0"/>
              <a:t>load  only </a:t>
            </a:r>
            <a:r>
              <a:rPr lang="en-GB" altLang="zh-TW" sz="1400" dirty="0"/>
              <a:t>one of </a:t>
            </a:r>
            <a:r>
              <a:rPr lang="en-GB" altLang="zh-TW" sz="1400" dirty="0" smtClean="0"/>
              <a:t> these </a:t>
            </a:r>
            <a:r>
              <a:rPr lang="en-GB" altLang="zh-TW" sz="1400" dirty="0"/>
              <a:t>module at a time.</a:t>
            </a:r>
            <a:endParaRPr lang="zh-TW" altLang="zh-TW" sz="1400" dirty="0"/>
          </a:p>
        </p:txBody>
      </p:sp>
    </p:spTree>
    <p:extLst>
      <p:ext uri="{BB962C8B-B14F-4D97-AF65-F5344CB8AC3E}">
        <p14:creationId xmlns:p14="http://schemas.microsoft.com/office/powerpoint/2010/main" val="2498744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9672" y="1017510"/>
            <a:ext cx="54006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矩形 3"/>
          <p:cNvSpPr/>
          <p:nvPr/>
        </p:nvSpPr>
        <p:spPr>
          <a:xfrm>
            <a:off x="1619672" y="2665479"/>
            <a:ext cx="54006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矩形 4"/>
          <p:cNvSpPr/>
          <p:nvPr/>
        </p:nvSpPr>
        <p:spPr>
          <a:xfrm>
            <a:off x="1608718" y="1812302"/>
            <a:ext cx="54006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文字方塊 1"/>
          <p:cNvSpPr txBox="1"/>
          <p:nvPr/>
        </p:nvSpPr>
        <p:spPr>
          <a:xfrm>
            <a:off x="1259632" y="699661"/>
            <a:ext cx="6990408" cy="2585323"/>
          </a:xfrm>
          <a:prstGeom prst="rect">
            <a:avLst/>
          </a:prstGeom>
          <a:noFill/>
        </p:spPr>
        <p:txBody>
          <a:bodyPr wrap="square" rtlCol="0">
            <a:spAutoFit/>
          </a:bodyPr>
          <a:lstStyle/>
          <a:p>
            <a:pPr lvl="0"/>
            <a:r>
              <a:rPr lang="en-US" altLang="zh-TW" dirty="0" smtClean="0"/>
              <a:t>5. </a:t>
            </a:r>
            <a:r>
              <a:rPr lang="en-GB" altLang="zh-TW" dirty="0" smtClean="0"/>
              <a:t>List </a:t>
            </a:r>
            <a:r>
              <a:rPr lang="en-GB" altLang="zh-TW" dirty="0"/>
              <a:t>all the modules currently loaded</a:t>
            </a:r>
            <a:endParaRPr lang="zh-TW" altLang="zh-TW" dirty="0"/>
          </a:p>
          <a:p>
            <a:pPr lvl="1"/>
            <a:r>
              <a:rPr lang="en-GB" altLang="zh-TW" dirty="0"/>
              <a:t>[user@clogin1]$</a:t>
            </a:r>
            <a:r>
              <a:rPr lang="en-GB" altLang="zh-TW" b="1" dirty="0"/>
              <a:t> module list</a:t>
            </a:r>
            <a:endParaRPr lang="zh-TW" altLang="zh-TW" dirty="0"/>
          </a:p>
          <a:p>
            <a:pPr lvl="0"/>
            <a:endParaRPr lang="en-US" altLang="zh-TW" dirty="0" smtClean="0"/>
          </a:p>
          <a:p>
            <a:pPr lvl="0"/>
            <a:r>
              <a:rPr lang="en-US" altLang="zh-TW" dirty="0" smtClean="0"/>
              <a:t>6. </a:t>
            </a:r>
            <a:r>
              <a:rPr lang="en-GB" altLang="zh-TW" dirty="0" smtClean="0"/>
              <a:t>Unload </a:t>
            </a:r>
            <a:r>
              <a:rPr lang="en-GB" altLang="zh-TW" dirty="0"/>
              <a:t>the module</a:t>
            </a:r>
            <a:endParaRPr lang="zh-TW" altLang="zh-TW" dirty="0"/>
          </a:p>
          <a:p>
            <a:pPr lvl="1"/>
            <a:r>
              <a:rPr lang="en-GB" altLang="zh-TW" dirty="0"/>
              <a:t>[user@clogin1]$</a:t>
            </a:r>
            <a:r>
              <a:rPr lang="en-GB" altLang="zh-TW" b="1" dirty="0"/>
              <a:t> module unload </a:t>
            </a:r>
            <a:r>
              <a:rPr lang="en-GB" altLang="zh-TW" b="1" i="1" u="sng" dirty="0"/>
              <a:t>&lt;module name&gt;</a:t>
            </a:r>
            <a:endParaRPr lang="zh-TW" altLang="zh-TW" dirty="0"/>
          </a:p>
          <a:p>
            <a:endParaRPr lang="en-US" altLang="zh-TW" dirty="0" smtClean="0"/>
          </a:p>
          <a:p>
            <a:r>
              <a:rPr lang="en-US" altLang="zh-TW" dirty="0" smtClean="0"/>
              <a:t>7</a:t>
            </a:r>
            <a:r>
              <a:rPr lang="en-GB" altLang="zh-TW" dirty="0" smtClean="0"/>
              <a:t>.   </a:t>
            </a:r>
            <a:r>
              <a:rPr lang="en-GB" altLang="zh-TW" dirty="0"/>
              <a:t>Unload all loaded modules</a:t>
            </a:r>
            <a:endParaRPr lang="zh-TW" altLang="zh-TW" dirty="0"/>
          </a:p>
          <a:p>
            <a:pPr lvl="1"/>
            <a:r>
              <a:rPr lang="en-GB" altLang="zh-TW" dirty="0"/>
              <a:t>[user@clogin1]$</a:t>
            </a:r>
            <a:r>
              <a:rPr lang="en-GB" altLang="zh-TW" b="1" dirty="0"/>
              <a:t> module purge</a:t>
            </a:r>
            <a:endParaRPr lang="zh-TW" altLang="zh-TW" dirty="0"/>
          </a:p>
          <a:p>
            <a:endParaRPr lang="zh-TW" altLang="en-US" dirty="0"/>
          </a:p>
        </p:txBody>
      </p:sp>
    </p:spTree>
    <p:extLst>
      <p:ext uri="{BB962C8B-B14F-4D97-AF65-F5344CB8AC3E}">
        <p14:creationId xmlns:p14="http://schemas.microsoft.com/office/powerpoint/2010/main" val="3170685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35696" y="1556792"/>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816223" y="3212976"/>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850706" y="3739103"/>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816223" y="4293096"/>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691680" y="5085184"/>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1691680" y="5661248"/>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1703039" y="6237312"/>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835696" y="2348880"/>
            <a:ext cx="69847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528274" y="620688"/>
            <a:ext cx="8604563" cy="6247864"/>
          </a:xfrm>
          <a:prstGeom prst="rect">
            <a:avLst/>
          </a:prstGeom>
          <a:noFill/>
        </p:spPr>
        <p:txBody>
          <a:bodyPr wrap="square" rtlCol="0">
            <a:spAutoFit/>
          </a:bodyPr>
          <a:lstStyle/>
          <a:p>
            <a:r>
              <a:rPr lang="en-US" altLang="zh-TW" sz="2200" b="1" dirty="0" smtClean="0"/>
              <a:t>3.2 </a:t>
            </a:r>
            <a:r>
              <a:rPr lang="en-GB" altLang="zh-TW" sz="2200" b="1" dirty="0" smtClean="0"/>
              <a:t>Intel </a:t>
            </a:r>
            <a:r>
              <a:rPr lang="en-GB" altLang="zh-TW" sz="2200" b="1" dirty="0"/>
              <a:t>Compiler</a:t>
            </a:r>
            <a:endParaRPr lang="zh-TW" altLang="zh-TW" sz="2200" b="1" dirty="0"/>
          </a:p>
          <a:p>
            <a:pPr lvl="1"/>
            <a:r>
              <a:rPr lang="en-GB" altLang="zh-TW" dirty="0"/>
              <a:t> </a:t>
            </a:r>
            <a:r>
              <a:rPr lang="en-US" altLang="zh-TW" b="1" dirty="0" smtClean="0"/>
              <a:t>3.2.1  </a:t>
            </a:r>
            <a:r>
              <a:rPr lang="en-GB" altLang="zh-TW" b="1" dirty="0" smtClean="0"/>
              <a:t>Loading </a:t>
            </a:r>
            <a:r>
              <a:rPr lang="en-GB" altLang="zh-TW" b="1" dirty="0"/>
              <a:t>compiler environment</a:t>
            </a:r>
            <a:endParaRPr lang="zh-TW" altLang="zh-TW" b="1" dirty="0"/>
          </a:p>
          <a:p>
            <a:pPr lvl="2"/>
            <a:r>
              <a:rPr lang="en-GB" altLang="zh-TW" dirty="0" smtClean="0"/>
              <a:t>  Load </a:t>
            </a:r>
            <a:r>
              <a:rPr lang="en-GB" altLang="zh-TW" dirty="0"/>
              <a:t>Intel compiler environment</a:t>
            </a:r>
            <a:endParaRPr lang="zh-TW" altLang="zh-TW" dirty="0"/>
          </a:p>
          <a:p>
            <a:pPr lvl="3"/>
            <a:r>
              <a:rPr lang="en-GB" altLang="zh-TW" dirty="0"/>
              <a:t>[user@clogin1]$ </a:t>
            </a:r>
            <a:r>
              <a:rPr lang="en-GB" altLang="zh-TW" b="1" dirty="0"/>
              <a:t>module load intel/2018_u1</a:t>
            </a:r>
            <a:endParaRPr lang="zh-TW" altLang="zh-TW" dirty="0"/>
          </a:p>
          <a:p>
            <a:pPr lvl="3"/>
            <a:r>
              <a:rPr lang="en-GB" altLang="zh-TW" dirty="0"/>
              <a:t># Choose a module to match the version to use.</a:t>
            </a:r>
            <a:endParaRPr lang="zh-TW" altLang="zh-TW" dirty="0"/>
          </a:p>
          <a:p>
            <a:pPr lvl="2"/>
            <a:r>
              <a:rPr lang="en-GB" altLang="zh-TW" dirty="0" smtClean="0"/>
              <a:t>  Export </a:t>
            </a:r>
            <a:r>
              <a:rPr lang="en-GB" altLang="zh-TW" dirty="0"/>
              <a:t>license file</a:t>
            </a:r>
            <a:endParaRPr lang="zh-TW" altLang="zh-TW" dirty="0"/>
          </a:p>
          <a:p>
            <a:pPr lvl="3"/>
            <a:r>
              <a:rPr lang="en-GB" altLang="zh-TW" dirty="0"/>
              <a:t>[user@clogin1]$ </a:t>
            </a:r>
            <a:r>
              <a:rPr lang="en-GB" altLang="zh-TW" b="1" dirty="0"/>
              <a:t>export INTEL_LICENSE_FILE=28518@sufi.nchc.org.tw</a:t>
            </a:r>
            <a:endParaRPr lang="zh-TW" altLang="zh-TW" dirty="0"/>
          </a:p>
          <a:p>
            <a:pPr lvl="1"/>
            <a:r>
              <a:rPr lang="en-US" altLang="zh-TW" b="1" dirty="0" smtClean="0"/>
              <a:t>3.2.2  </a:t>
            </a:r>
            <a:r>
              <a:rPr lang="en-GB" altLang="zh-TW" b="1" dirty="0" smtClean="0"/>
              <a:t>Serial </a:t>
            </a:r>
            <a:r>
              <a:rPr lang="en-GB" altLang="zh-TW" b="1" dirty="0"/>
              <a:t>program</a:t>
            </a:r>
            <a:endParaRPr lang="zh-TW" altLang="zh-TW" b="1" dirty="0"/>
          </a:p>
          <a:p>
            <a:pPr lvl="2"/>
            <a:r>
              <a:rPr lang="en-GB" altLang="zh-TW" dirty="0" smtClean="0"/>
              <a:t>  Compile </a:t>
            </a:r>
            <a:r>
              <a:rPr lang="en-GB" altLang="zh-TW" dirty="0"/>
              <a:t>/ link C program</a:t>
            </a:r>
            <a:endParaRPr lang="zh-TW" altLang="zh-TW" dirty="0"/>
          </a:p>
          <a:p>
            <a:pPr lvl="3"/>
            <a:r>
              <a:rPr lang="en-GB" altLang="zh-TW" dirty="0"/>
              <a:t>[user@clogin1]$ </a:t>
            </a:r>
            <a:r>
              <a:rPr lang="en-GB" altLang="zh-TW" b="1" dirty="0" err="1"/>
              <a:t>icc</a:t>
            </a:r>
            <a:r>
              <a:rPr lang="en-GB" altLang="zh-TW" b="1" dirty="0"/>
              <a:t> –o sample.exe  </a:t>
            </a:r>
            <a:r>
              <a:rPr lang="en-GB" altLang="zh-TW" b="1" dirty="0" err="1"/>
              <a:t>sample.c</a:t>
            </a:r>
            <a:endParaRPr lang="zh-TW" altLang="zh-TW" dirty="0"/>
          </a:p>
          <a:p>
            <a:pPr lvl="2"/>
            <a:r>
              <a:rPr lang="en-GB" altLang="zh-TW" dirty="0" smtClean="0"/>
              <a:t>  Compile </a:t>
            </a:r>
            <a:r>
              <a:rPr lang="en-GB" altLang="zh-TW" dirty="0"/>
              <a:t>/ link C++ program</a:t>
            </a:r>
            <a:endParaRPr lang="zh-TW" altLang="zh-TW" dirty="0"/>
          </a:p>
          <a:p>
            <a:pPr lvl="3"/>
            <a:r>
              <a:rPr lang="en-GB" altLang="zh-TW" dirty="0"/>
              <a:t>[user@clogin1]$ </a:t>
            </a:r>
            <a:r>
              <a:rPr lang="en-GB" altLang="zh-TW" b="1" dirty="0" err="1"/>
              <a:t>icpc</a:t>
            </a:r>
            <a:r>
              <a:rPr lang="en-GB" altLang="zh-TW" b="1" dirty="0"/>
              <a:t> –o sample.exe </a:t>
            </a:r>
            <a:r>
              <a:rPr lang="en-GB" altLang="zh-TW" b="1" dirty="0" err="1"/>
              <a:t>sample.c</a:t>
            </a:r>
            <a:endParaRPr lang="zh-TW" altLang="zh-TW" dirty="0"/>
          </a:p>
          <a:p>
            <a:pPr lvl="2"/>
            <a:r>
              <a:rPr lang="en-GB" altLang="zh-TW" dirty="0" smtClean="0"/>
              <a:t>  Compile </a:t>
            </a:r>
            <a:r>
              <a:rPr lang="en-GB" altLang="zh-TW" dirty="0"/>
              <a:t>/ link Fortran program</a:t>
            </a:r>
            <a:endParaRPr lang="zh-TW" altLang="zh-TW" dirty="0"/>
          </a:p>
          <a:p>
            <a:pPr lvl="3"/>
            <a:r>
              <a:rPr lang="en-GB" altLang="zh-TW" dirty="0"/>
              <a:t>[user@clogin1]$</a:t>
            </a:r>
            <a:r>
              <a:rPr lang="en-GB" altLang="zh-TW" b="1" dirty="0"/>
              <a:t> </a:t>
            </a:r>
            <a:r>
              <a:rPr lang="en-GB" altLang="zh-TW" b="1" dirty="0" err="1"/>
              <a:t>ifort</a:t>
            </a:r>
            <a:r>
              <a:rPr lang="en-GB" altLang="zh-TW" b="1" dirty="0"/>
              <a:t> –o sample.exe </a:t>
            </a:r>
            <a:r>
              <a:rPr lang="en-GB" altLang="zh-TW" b="1" dirty="0" err="1"/>
              <a:t>sample.f</a:t>
            </a:r>
            <a:endParaRPr lang="zh-TW" altLang="zh-TW" dirty="0"/>
          </a:p>
          <a:p>
            <a:pPr lvl="1"/>
            <a:r>
              <a:rPr lang="en-US" altLang="zh-TW" b="1" dirty="0" smtClean="0"/>
              <a:t>3.2.3  </a:t>
            </a:r>
            <a:r>
              <a:rPr lang="en-GB" altLang="zh-TW" b="1" dirty="0" smtClean="0"/>
              <a:t>Thread </a:t>
            </a:r>
            <a:r>
              <a:rPr lang="en-GB" altLang="zh-TW" b="1" dirty="0"/>
              <a:t>parallel program</a:t>
            </a:r>
            <a:endParaRPr lang="zh-TW" altLang="zh-TW" b="1" dirty="0"/>
          </a:p>
          <a:p>
            <a:pPr lvl="2"/>
            <a:r>
              <a:rPr lang="en-GB" altLang="zh-TW" dirty="0" smtClean="0"/>
              <a:t>  Compile </a:t>
            </a:r>
            <a:r>
              <a:rPr lang="en-GB" altLang="zh-TW" dirty="0"/>
              <a:t>/ link C program</a:t>
            </a:r>
            <a:endParaRPr lang="zh-TW" altLang="zh-TW" dirty="0"/>
          </a:p>
          <a:p>
            <a:pPr lvl="3"/>
            <a:r>
              <a:rPr lang="en-GB" altLang="zh-TW" dirty="0"/>
              <a:t>[user@clogin1]$</a:t>
            </a:r>
            <a:r>
              <a:rPr lang="en-GB" altLang="zh-TW" b="1" dirty="0"/>
              <a:t> </a:t>
            </a:r>
            <a:r>
              <a:rPr lang="en-GB" altLang="zh-TW" b="1" dirty="0" err="1"/>
              <a:t>icc</a:t>
            </a:r>
            <a:r>
              <a:rPr lang="en-GB" altLang="zh-TW" b="1" dirty="0"/>
              <a:t> -</a:t>
            </a:r>
            <a:r>
              <a:rPr lang="en-GB" altLang="zh-TW" b="1" dirty="0" err="1"/>
              <a:t>qopenmp</a:t>
            </a:r>
            <a:r>
              <a:rPr lang="en-GB" altLang="zh-TW" b="1" dirty="0"/>
              <a:t> –o sample_omp.exe </a:t>
            </a:r>
            <a:r>
              <a:rPr lang="en-GB" altLang="zh-TW" b="1" dirty="0" err="1"/>
              <a:t>sample_omp.c</a:t>
            </a:r>
            <a:endParaRPr lang="zh-TW" altLang="zh-TW" dirty="0"/>
          </a:p>
          <a:p>
            <a:pPr lvl="2"/>
            <a:r>
              <a:rPr lang="en-GB" altLang="zh-TW" dirty="0" smtClean="0"/>
              <a:t> Compile </a:t>
            </a:r>
            <a:r>
              <a:rPr lang="en-GB" altLang="zh-TW" dirty="0"/>
              <a:t>/ link C++ program</a:t>
            </a:r>
            <a:endParaRPr lang="zh-TW" altLang="zh-TW" dirty="0"/>
          </a:p>
          <a:p>
            <a:pPr lvl="3"/>
            <a:r>
              <a:rPr lang="en-GB" altLang="zh-TW" dirty="0"/>
              <a:t>[user@clogin1]$ </a:t>
            </a:r>
            <a:r>
              <a:rPr lang="en-GB" altLang="zh-TW" b="1" dirty="0" err="1"/>
              <a:t>icpc</a:t>
            </a:r>
            <a:r>
              <a:rPr lang="en-GB" altLang="zh-TW" b="1" dirty="0"/>
              <a:t> -</a:t>
            </a:r>
            <a:r>
              <a:rPr lang="en-GB" altLang="zh-TW" b="1" dirty="0" err="1"/>
              <a:t>qopenmp</a:t>
            </a:r>
            <a:r>
              <a:rPr lang="en-GB" altLang="zh-TW" b="1" dirty="0"/>
              <a:t> –o sample_omp.exe </a:t>
            </a:r>
            <a:r>
              <a:rPr lang="en-GB" altLang="zh-TW" b="1" dirty="0" err="1"/>
              <a:t>sample_omp.c</a:t>
            </a:r>
            <a:endParaRPr lang="zh-TW" altLang="zh-TW" dirty="0"/>
          </a:p>
          <a:p>
            <a:pPr lvl="2"/>
            <a:r>
              <a:rPr lang="en-GB" altLang="zh-TW" dirty="0" smtClean="0"/>
              <a:t> Compile </a:t>
            </a:r>
            <a:r>
              <a:rPr lang="en-GB" altLang="zh-TW" dirty="0"/>
              <a:t>/ link Fortran program</a:t>
            </a:r>
            <a:endParaRPr lang="zh-TW" altLang="zh-TW" dirty="0"/>
          </a:p>
          <a:p>
            <a:pPr lvl="3"/>
            <a:r>
              <a:rPr lang="en-GB" altLang="zh-TW" b="1" dirty="0"/>
              <a:t>[user@clogin1]$ </a:t>
            </a:r>
            <a:r>
              <a:rPr lang="en-GB" altLang="zh-TW" b="1" dirty="0" err="1"/>
              <a:t>ifort</a:t>
            </a:r>
            <a:r>
              <a:rPr lang="en-GB" altLang="zh-TW" b="1" dirty="0"/>
              <a:t> -</a:t>
            </a:r>
            <a:r>
              <a:rPr lang="en-GB" altLang="zh-TW" b="1" dirty="0" err="1"/>
              <a:t>qopenmp</a:t>
            </a:r>
            <a:r>
              <a:rPr lang="en-GB" altLang="zh-TW" b="1" dirty="0"/>
              <a:t> –o sample_omp.exe </a:t>
            </a:r>
            <a:r>
              <a:rPr lang="en-GB" altLang="zh-TW" b="1" dirty="0" err="1"/>
              <a:t>sample_omp.f</a:t>
            </a:r>
            <a:endParaRPr lang="zh-TW" altLang="zh-TW" dirty="0"/>
          </a:p>
          <a:p>
            <a:endParaRPr lang="zh-TW" altLang="en-US" dirty="0"/>
          </a:p>
        </p:txBody>
      </p:sp>
    </p:spTree>
    <p:extLst>
      <p:ext uri="{BB962C8B-B14F-4D97-AF65-F5344CB8AC3E}">
        <p14:creationId xmlns:p14="http://schemas.microsoft.com/office/powerpoint/2010/main" val="1130971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19672" y="2728085"/>
            <a:ext cx="6624736"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619672" y="1656382"/>
            <a:ext cx="6624736" cy="2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619672" y="1037419"/>
            <a:ext cx="6624736" cy="31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619672" y="2132856"/>
            <a:ext cx="6624736" cy="27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72008" y="474340"/>
            <a:ext cx="9252520" cy="6771084"/>
          </a:xfrm>
          <a:prstGeom prst="rect">
            <a:avLst/>
          </a:prstGeom>
        </p:spPr>
        <p:txBody>
          <a:bodyPr wrap="square">
            <a:spAutoFit/>
          </a:bodyPr>
          <a:lstStyle/>
          <a:p>
            <a:pPr lvl="2"/>
            <a:r>
              <a:rPr lang="en-US" altLang="zh-TW" b="1" dirty="0" smtClean="0"/>
              <a:t>3.2.4 </a:t>
            </a:r>
            <a:r>
              <a:rPr lang="en-GB" altLang="zh-TW" b="1" dirty="0" smtClean="0"/>
              <a:t>MPI </a:t>
            </a:r>
            <a:r>
              <a:rPr lang="en-GB" altLang="zh-TW" b="1" dirty="0"/>
              <a:t>parallel program</a:t>
            </a:r>
            <a:endParaRPr lang="zh-TW" altLang="zh-TW" b="1" dirty="0"/>
          </a:p>
          <a:p>
            <a:pPr lvl="3"/>
            <a:r>
              <a:rPr lang="en-GB" altLang="zh-TW" dirty="0"/>
              <a:t> </a:t>
            </a:r>
            <a:r>
              <a:rPr lang="en-US" altLang="zh-TW" dirty="0" smtClean="0"/>
              <a:t>1. </a:t>
            </a:r>
            <a:r>
              <a:rPr lang="en-GB" altLang="zh-TW" dirty="0" smtClean="0"/>
              <a:t>Build </a:t>
            </a:r>
            <a:r>
              <a:rPr lang="en-GB" altLang="zh-TW" dirty="0"/>
              <a:t>C source code called by MPI </a:t>
            </a:r>
            <a:r>
              <a:rPr lang="en-GB" altLang="zh-TW" dirty="0" err="1"/>
              <a:t>libary</a:t>
            </a:r>
            <a:endParaRPr lang="zh-TW" altLang="zh-TW" dirty="0"/>
          </a:p>
          <a:p>
            <a:pPr lvl="4"/>
            <a:r>
              <a:rPr lang="en-GB" altLang="zh-TW" dirty="0"/>
              <a:t>[user@clogin1]$ </a:t>
            </a:r>
            <a:r>
              <a:rPr lang="en-GB" altLang="zh-TW" b="1" dirty="0" err="1"/>
              <a:t>mpiicc</a:t>
            </a:r>
            <a:r>
              <a:rPr lang="en-GB" altLang="zh-TW" b="1" dirty="0"/>
              <a:t> –o sample_mpi.exe </a:t>
            </a:r>
            <a:r>
              <a:rPr lang="en-GB" altLang="zh-TW" b="1" dirty="0" err="1"/>
              <a:t>sample_mpi.c</a:t>
            </a:r>
            <a:endParaRPr lang="zh-TW" altLang="zh-TW" dirty="0"/>
          </a:p>
          <a:p>
            <a:pPr lvl="3"/>
            <a:r>
              <a:rPr lang="en-US" altLang="zh-TW" dirty="0" smtClean="0"/>
              <a:t>2. </a:t>
            </a:r>
            <a:r>
              <a:rPr lang="en-GB" altLang="zh-TW" dirty="0" smtClean="0"/>
              <a:t>Build </a:t>
            </a:r>
            <a:r>
              <a:rPr lang="en-GB" altLang="zh-TW" dirty="0"/>
              <a:t>C++ source code called by MPI library</a:t>
            </a:r>
            <a:endParaRPr lang="zh-TW" altLang="zh-TW" dirty="0"/>
          </a:p>
          <a:p>
            <a:pPr lvl="4"/>
            <a:r>
              <a:rPr lang="en-GB" altLang="zh-TW" dirty="0"/>
              <a:t>[user@clogin1]$ </a:t>
            </a:r>
            <a:r>
              <a:rPr lang="en-GB" altLang="zh-TW" b="1" dirty="0" err="1"/>
              <a:t>mpiicpc</a:t>
            </a:r>
            <a:r>
              <a:rPr lang="en-GB" altLang="zh-TW" b="1" dirty="0"/>
              <a:t> –o sample_mpi.exe </a:t>
            </a:r>
            <a:r>
              <a:rPr lang="en-GB" altLang="zh-TW" b="1" dirty="0" err="1"/>
              <a:t>sample_mpi.c</a:t>
            </a:r>
            <a:endParaRPr lang="zh-TW" altLang="zh-TW" dirty="0"/>
          </a:p>
          <a:p>
            <a:pPr lvl="3"/>
            <a:r>
              <a:rPr lang="en-US" altLang="zh-TW" dirty="0" smtClean="0"/>
              <a:t>3. </a:t>
            </a:r>
            <a:r>
              <a:rPr lang="en-GB" altLang="zh-TW" dirty="0" smtClean="0"/>
              <a:t>Build </a:t>
            </a:r>
            <a:r>
              <a:rPr lang="en-GB" altLang="zh-TW" dirty="0"/>
              <a:t>Fortran source code called by MPI library</a:t>
            </a:r>
            <a:endParaRPr lang="zh-TW" altLang="zh-TW" dirty="0"/>
          </a:p>
          <a:p>
            <a:pPr lvl="4"/>
            <a:r>
              <a:rPr lang="en-GB" altLang="zh-TW" dirty="0"/>
              <a:t>[user@clogin1]$ </a:t>
            </a:r>
            <a:r>
              <a:rPr lang="en-GB" altLang="zh-TW" b="1" dirty="0" err="1"/>
              <a:t>mpiifort</a:t>
            </a:r>
            <a:r>
              <a:rPr lang="en-GB" altLang="zh-TW" b="1" dirty="0"/>
              <a:t> –o sample_mpi.exe </a:t>
            </a:r>
            <a:r>
              <a:rPr lang="en-GB" altLang="zh-TW" b="1" dirty="0" err="1"/>
              <a:t>sample_mpi.f</a:t>
            </a:r>
            <a:endParaRPr lang="zh-TW" altLang="zh-TW" dirty="0"/>
          </a:p>
          <a:p>
            <a:pPr lvl="3"/>
            <a:r>
              <a:rPr lang="en-US" altLang="zh-TW" dirty="0" smtClean="0"/>
              <a:t>4. </a:t>
            </a:r>
            <a:r>
              <a:rPr lang="en-GB" altLang="zh-TW" dirty="0" smtClean="0"/>
              <a:t>Job </a:t>
            </a:r>
            <a:r>
              <a:rPr lang="en-GB" altLang="zh-TW" dirty="0"/>
              <a:t>script example for running parallel program compiled by Intel library.</a:t>
            </a:r>
            <a:endParaRPr lang="zh-TW" altLang="zh-TW" dirty="0"/>
          </a:p>
          <a:p>
            <a:pPr lvl="4"/>
            <a:r>
              <a:rPr lang="en-GB" altLang="zh-TW" dirty="0"/>
              <a:t>$ </a:t>
            </a:r>
            <a:r>
              <a:rPr lang="en-GB" altLang="zh-TW" b="1" dirty="0"/>
              <a:t>vim example01.sh</a:t>
            </a:r>
            <a:endParaRPr lang="zh-TW" altLang="zh-TW" dirty="0"/>
          </a:p>
          <a:p>
            <a:pPr lvl="4"/>
            <a:r>
              <a:rPr lang="en-GB" altLang="zh-TW" dirty="0"/>
              <a:t>#!/bin/bash</a:t>
            </a:r>
            <a:endParaRPr lang="zh-TW" altLang="zh-TW" dirty="0"/>
          </a:p>
          <a:p>
            <a:pPr lvl="4"/>
            <a:r>
              <a:rPr lang="en-GB" altLang="zh-TW" dirty="0"/>
              <a:t>#PBS -P TRI654321</a:t>
            </a:r>
            <a:endParaRPr lang="zh-TW" altLang="zh-TW" dirty="0"/>
          </a:p>
          <a:p>
            <a:pPr lvl="4"/>
            <a:r>
              <a:rPr lang="en-GB" altLang="zh-TW" dirty="0"/>
              <a:t>#PBS -N </a:t>
            </a:r>
            <a:r>
              <a:rPr lang="en-GB" altLang="zh-TW" dirty="0" err="1"/>
              <a:t>sample_job</a:t>
            </a:r>
            <a:endParaRPr lang="zh-TW" altLang="zh-TW" dirty="0"/>
          </a:p>
          <a:p>
            <a:pPr lvl="4"/>
            <a:r>
              <a:rPr lang="en-GB" altLang="zh-TW" dirty="0"/>
              <a:t>#PBS -l select=2:ncpus=40:mpiprocs=4</a:t>
            </a:r>
            <a:endParaRPr lang="zh-TW" altLang="zh-TW" dirty="0"/>
          </a:p>
          <a:p>
            <a:pPr lvl="4"/>
            <a:r>
              <a:rPr lang="en-GB" altLang="zh-TW" dirty="0"/>
              <a:t>#PBS -l </a:t>
            </a:r>
            <a:r>
              <a:rPr lang="en-GB" altLang="zh-TW" dirty="0" err="1"/>
              <a:t>walltime</a:t>
            </a:r>
            <a:r>
              <a:rPr lang="en-GB" altLang="zh-TW" dirty="0"/>
              <a:t>=00:30:00</a:t>
            </a:r>
            <a:endParaRPr lang="zh-TW" altLang="zh-TW" dirty="0"/>
          </a:p>
          <a:p>
            <a:pPr lvl="4"/>
            <a:r>
              <a:rPr lang="en-GB" altLang="zh-TW" dirty="0"/>
              <a:t>#PBS -q </a:t>
            </a:r>
            <a:r>
              <a:rPr lang="en-GB" altLang="zh-TW" dirty="0" err="1"/>
              <a:t>ctest</a:t>
            </a:r>
            <a:endParaRPr lang="zh-TW" altLang="zh-TW" dirty="0"/>
          </a:p>
          <a:p>
            <a:pPr lvl="4"/>
            <a:r>
              <a:rPr lang="en-GB" altLang="zh-TW" dirty="0"/>
              <a:t>#PBS -j </a:t>
            </a:r>
            <a:r>
              <a:rPr lang="en-GB" altLang="zh-TW" dirty="0" err="1"/>
              <a:t>oe</a:t>
            </a:r>
            <a:endParaRPr lang="zh-TW" altLang="zh-TW" dirty="0"/>
          </a:p>
          <a:p>
            <a:pPr lvl="2"/>
            <a:r>
              <a:rPr lang="en-GB" altLang="zh-TW" dirty="0"/>
              <a:t> </a:t>
            </a:r>
            <a:endParaRPr lang="zh-TW" altLang="zh-TW" dirty="0"/>
          </a:p>
          <a:p>
            <a:pPr lvl="4"/>
            <a:r>
              <a:rPr lang="en-GB" altLang="zh-TW" b="1" dirty="0"/>
              <a:t>module load intel/2018_u1</a:t>
            </a:r>
            <a:endParaRPr lang="zh-TW" altLang="zh-TW" dirty="0"/>
          </a:p>
          <a:p>
            <a:pPr lvl="4"/>
            <a:r>
              <a:rPr lang="en-GB" altLang="zh-TW" dirty="0"/>
              <a:t>cd ${PBS_O_WORKDIR:-"."}</a:t>
            </a:r>
            <a:endParaRPr lang="zh-TW" altLang="zh-TW" dirty="0"/>
          </a:p>
          <a:p>
            <a:pPr lvl="4"/>
            <a:r>
              <a:rPr lang="en-US" altLang="zh-TW" b="1" dirty="0"/>
              <a:t>export I_MPI_HYDRA_BRANCH_COUNT=-1</a:t>
            </a:r>
            <a:endParaRPr lang="zh-TW" altLang="zh-TW" dirty="0"/>
          </a:p>
          <a:p>
            <a:pPr lvl="4"/>
            <a:r>
              <a:rPr lang="en-GB" altLang="zh-TW" dirty="0" err="1"/>
              <a:t>mpirun</a:t>
            </a:r>
            <a:r>
              <a:rPr lang="en-GB" altLang="zh-TW" dirty="0"/>
              <a:t> ./sample_mpi.exe</a:t>
            </a:r>
            <a:endParaRPr lang="zh-TW" altLang="zh-TW" dirty="0"/>
          </a:p>
          <a:p>
            <a:pPr lvl="2"/>
            <a:endParaRPr lang="en-US" altLang="zh-TW" sz="200" dirty="0" smtClean="0"/>
          </a:p>
          <a:p>
            <a:pPr lvl="3"/>
            <a:r>
              <a:rPr lang="en-US" altLang="zh-TW" dirty="0" smtClean="0"/>
              <a:t>5. </a:t>
            </a:r>
            <a:r>
              <a:rPr lang="en-GB" altLang="zh-TW" dirty="0" smtClean="0"/>
              <a:t>Please </a:t>
            </a:r>
            <a:r>
              <a:rPr lang="en-GB" altLang="zh-TW" dirty="0"/>
              <a:t>export the environment </a:t>
            </a:r>
            <a:r>
              <a:rPr lang="en-GB" altLang="zh-TW" dirty="0" smtClean="0"/>
              <a:t>value</a:t>
            </a:r>
          </a:p>
          <a:p>
            <a:pPr lvl="3"/>
            <a:r>
              <a:rPr lang="en-GB" altLang="zh-TW" dirty="0"/>
              <a:t> </a:t>
            </a:r>
            <a:r>
              <a:rPr lang="en-GB" altLang="zh-TW" dirty="0" smtClean="0"/>
              <a:t>     </a:t>
            </a:r>
            <a:r>
              <a:rPr lang="en-GB" altLang="zh-TW" dirty="0"/>
              <a:t>`export I_MPI_HYDRA_BRANCH_COUNT= - 1` </a:t>
            </a:r>
            <a:r>
              <a:rPr lang="en-GB" altLang="zh-TW" dirty="0" smtClean="0"/>
              <a:t>,  before </a:t>
            </a:r>
            <a:r>
              <a:rPr lang="en-GB" altLang="zh-TW" dirty="0"/>
              <a:t>issue the </a:t>
            </a:r>
            <a:r>
              <a:rPr lang="en-GB" altLang="zh-TW" dirty="0" err="1"/>
              <a:t>mpirun</a:t>
            </a:r>
            <a:r>
              <a:rPr lang="en-GB" altLang="zh-TW" dirty="0"/>
              <a:t>.</a:t>
            </a:r>
            <a:endParaRPr lang="zh-TW" altLang="zh-TW" dirty="0"/>
          </a:p>
          <a:p>
            <a:pPr lvl="1"/>
            <a:r>
              <a:rPr lang="en-GB" altLang="zh-TW" dirty="0"/>
              <a:t> </a:t>
            </a:r>
            <a:endParaRPr lang="zh-TW" altLang="zh-TW" dirty="0"/>
          </a:p>
        </p:txBody>
      </p:sp>
    </p:spTree>
    <p:extLst>
      <p:ext uri="{BB962C8B-B14F-4D97-AF65-F5344CB8AC3E}">
        <p14:creationId xmlns:p14="http://schemas.microsoft.com/office/powerpoint/2010/main" val="2623711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7664" y="1844824"/>
            <a:ext cx="67687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1547664" y="2420888"/>
            <a:ext cx="676875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547664" y="3525270"/>
            <a:ext cx="6768752" cy="325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547664" y="4067133"/>
            <a:ext cx="6768752" cy="29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547664" y="4601006"/>
            <a:ext cx="6768752" cy="268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547664" y="5720882"/>
            <a:ext cx="6768752" cy="268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547664" y="6277068"/>
            <a:ext cx="67687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79512" y="692696"/>
            <a:ext cx="8820472" cy="5970865"/>
          </a:xfrm>
          <a:prstGeom prst="rect">
            <a:avLst/>
          </a:prstGeom>
        </p:spPr>
        <p:txBody>
          <a:bodyPr wrap="square">
            <a:spAutoFit/>
          </a:bodyPr>
          <a:lstStyle/>
          <a:p>
            <a:r>
              <a:rPr lang="en-US" altLang="zh-TW" sz="2200" b="1" dirty="0" smtClean="0"/>
              <a:t>3.3 </a:t>
            </a:r>
            <a:r>
              <a:rPr lang="en-GB" altLang="zh-TW" sz="2200" b="1" dirty="0" smtClean="0"/>
              <a:t>PGI </a:t>
            </a:r>
            <a:r>
              <a:rPr lang="en-GB" altLang="zh-TW" sz="2200" b="1" dirty="0"/>
              <a:t>compiler</a:t>
            </a:r>
            <a:endParaRPr lang="zh-TW" altLang="zh-TW" sz="2200" b="1" dirty="0"/>
          </a:p>
          <a:p>
            <a:r>
              <a:rPr lang="en-GB" altLang="zh-TW" dirty="0"/>
              <a:t> </a:t>
            </a:r>
            <a:endParaRPr lang="zh-TW" altLang="zh-TW" dirty="0"/>
          </a:p>
          <a:p>
            <a:pPr lvl="1"/>
            <a:r>
              <a:rPr lang="en-US" altLang="zh-TW" b="1" dirty="0" smtClean="0"/>
              <a:t>3.3.1  </a:t>
            </a:r>
            <a:r>
              <a:rPr lang="en-GB" altLang="zh-TW" b="1" dirty="0" smtClean="0"/>
              <a:t>Loading </a:t>
            </a:r>
            <a:r>
              <a:rPr lang="en-GB" altLang="zh-TW" b="1" dirty="0"/>
              <a:t>compiler environment</a:t>
            </a:r>
            <a:endParaRPr lang="zh-TW" altLang="zh-TW" b="1" dirty="0"/>
          </a:p>
          <a:p>
            <a:pPr lvl="2"/>
            <a:r>
              <a:rPr lang="en-US" altLang="zh-TW" dirty="0" smtClean="0"/>
              <a:t>  1. </a:t>
            </a:r>
            <a:r>
              <a:rPr lang="en-GB" altLang="zh-TW" dirty="0" smtClean="0"/>
              <a:t>Load </a:t>
            </a:r>
            <a:r>
              <a:rPr lang="en-GB" altLang="zh-TW" dirty="0"/>
              <a:t>PGI compiler environment</a:t>
            </a:r>
            <a:endParaRPr lang="zh-TW" altLang="zh-TW" dirty="0"/>
          </a:p>
          <a:p>
            <a:pPr lvl="3"/>
            <a:r>
              <a:rPr lang="en-GB" altLang="zh-TW" dirty="0"/>
              <a:t>[user@clogin1]$ </a:t>
            </a:r>
            <a:r>
              <a:rPr lang="en-GB" altLang="zh-TW" b="1" dirty="0"/>
              <a:t>module load </a:t>
            </a:r>
            <a:r>
              <a:rPr lang="en-GB" altLang="zh-TW" b="1" dirty="0" err="1"/>
              <a:t>pgi</a:t>
            </a:r>
            <a:r>
              <a:rPr lang="en-GB" altLang="zh-TW" b="1" dirty="0"/>
              <a:t>/17.10</a:t>
            </a:r>
            <a:endParaRPr lang="zh-TW" altLang="zh-TW" dirty="0"/>
          </a:p>
          <a:p>
            <a:pPr lvl="2"/>
            <a:r>
              <a:rPr lang="en-US" altLang="zh-TW" dirty="0" smtClean="0"/>
              <a:t>  2. </a:t>
            </a:r>
            <a:r>
              <a:rPr lang="en-GB" altLang="zh-TW" dirty="0" smtClean="0"/>
              <a:t>Export </a:t>
            </a:r>
            <a:r>
              <a:rPr lang="en-GB" altLang="zh-TW" dirty="0"/>
              <a:t>license file</a:t>
            </a:r>
            <a:endParaRPr lang="zh-TW" altLang="zh-TW" dirty="0"/>
          </a:p>
          <a:p>
            <a:pPr lvl="3"/>
            <a:r>
              <a:rPr lang="en-GB" altLang="zh-TW" dirty="0"/>
              <a:t>[user@clogin1]$</a:t>
            </a:r>
            <a:r>
              <a:rPr lang="en-GB" altLang="zh-TW" b="1" dirty="0"/>
              <a:t> export LM_LICENSE_FILE=27500@sufi.nchc.org.tw</a:t>
            </a:r>
            <a:endParaRPr lang="zh-TW" altLang="zh-TW" dirty="0"/>
          </a:p>
          <a:p>
            <a:pPr lvl="1"/>
            <a:endParaRPr lang="en-US" altLang="zh-TW" b="1" dirty="0" smtClean="0"/>
          </a:p>
          <a:p>
            <a:pPr lvl="1"/>
            <a:r>
              <a:rPr lang="en-US" altLang="zh-TW" b="1" dirty="0" smtClean="0"/>
              <a:t>3.3.2 </a:t>
            </a:r>
            <a:r>
              <a:rPr lang="en-GB" altLang="zh-TW" b="1" dirty="0" smtClean="0"/>
              <a:t>Serial </a:t>
            </a:r>
            <a:r>
              <a:rPr lang="en-GB" altLang="zh-TW" b="1" dirty="0"/>
              <a:t>program</a:t>
            </a:r>
            <a:endParaRPr lang="zh-TW" altLang="zh-TW" b="1" dirty="0"/>
          </a:p>
          <a:p>
            <a:pPr lvl="2"/>
            <a:r>
              <a:rPr lang="en-US" altLang="zh-TW" dirty="0" smtClean="0"/>
              <a:t>  1. </a:t>
            </a:r>
            <a:r>
              <a:rPr lang="en-GB" altLang="zh-TW" dirty="0" smtClean="0"/>
              <a:t>Compile/link </a:t>
            </a:r>
            <a:r>
              <a:rPr lang="en-GB" altLang="zh-TW" dirty="0"/>
              <a:t>C program </a:t>
            </a:r>
            <a:endParaRPr lang="zh-TW" altLang="zh-TW" dirty="0"/>
          </a:p>
          <a:p>
            <a:pPr lvl="3"/>
            <a:r>
              <a:rPr lang="en-GB" altLang="zh-TW" dirty="0"/>
              <a:t>[user@clogin1]$ </a:t>
            </a:r>
            <a:r>
              <a:rPr lang="en-GB" altLang="zh-TW" b="1" dirty="0" err="1"/>
              <a:t>pgcc</a:t>
            </a:r>
            <a:r>
              <a:rPr lang="en-GB" altLang="zh-TW" b="1" dirty="0"/>
              <a:t> –o sample.exe </a:t>
            </a:r>
            <a:r>
              <a:rPr lang="en-GB" altLang="zh-TW" b="1" dirty="0" err="1"/>
              <a:t>sample.c</a:t>
            </a:r>
            <a:endParaRPr lang="zh-TW" altLang="zh-TW" dirty="0"/>
          </a:p>
          <a:p>
            <a:pPr lvl="2"/>
            <a:r>
              <a:rPr lang="en-US" altLang="zh-TW" dirty="0" smtClean="0"/>
              <a:t>  2. </a:t>
            </a:r>
            <a:r>
              <a:rPr lang="en-GB" altLang="zh-TW" dirty="0" smtClean="0"/>
              <a:t>Compile/link </a:t>
            </a:r>
            <a:r>
              <a:rPr lang="en-GB" altLang="zh-TW" dirty="0"/>
              <a:t>C++ program</a:t>
            </a:r>
            <a:endParaRPr lang="zh-TW" altLang="zh-TW" dirty="0"/>
          </a:p>
          <a:p>
            <a:pPr lvl="3"/>
            <a:r>
              <a:rPr lang="en-GB" altLang="zh-TW" dirty="0"/>
              <a:t>[user@clogin1]$ </a:t>
            </a:r>
            <a:r>
              <a:rPr lang="en-GB" altLang="zh-TW" b="1" dirty="0" err="1"/>
              <a:t>pgc</a:t>
            </a:r>
            <a:r>
              <a:rPr lang="en-GB" altLang="zh-TW" b="1" dirty="0"/>
              <a:t>++ –o sample.exe </a:t>
            </a:r>
            <a:r>
              <a:rPr lang="en-GB" altLang="zh-TW" b="1" dirty="0" err="1"/>
              <a:t>sample.c</a:t>
            </a:r>
            <a:endParaRPr lang="zh-TW" altLang="zh-TW" dirty="0"/>
          </a:p>
          <a:p>
            <a:pPr lvl="2"/>
            <a:r>
              <a:rPr lang="en-US" altLang="zh-TW" dirty="0" smtClean="0"/>
              <a:t>  3. </a:t>
            </a:r>
            <a:r>
              <a:rPr lang="en-GB" altLang="zh-TW" dirty="0" smtClean="0"/>
              <a:t>Compile/link </a:t>
            </a:r>
            <a:r>
              <a:rPr lang="en-GB" altLang="zh-TW" dirty="0"/>
              <a:t>Fortran program</a:t>
            </a:r>
            <a:endParaRPr lang="zh-TW" altLang="zh-TW" dirty="0"/>
          </a:p>
          <a:p>
            <a:pPr lvl="3"/>
            <a:r>
              <a:rPr lang="en-GB" altLang="zh-TW" dirty="0"/>
              <a:t>[user@clogin1]$ </a:t>
            </a:r>
            <a:r>
              <a:rPr lang="en-GB" altLang="zh-TW" b="1" dirty="0" err="1"/>
              <a:t>pgfortran</a:t>
            </a:r>
            <a:r>
              <a:rPr lang="en-GB" altLang="zh-TW" b="1" dirty="0"/>
              <a:t> –o sample.exe </a:t>
            </a:r>
            <a:r>
              <a:rPr lang="en-GB" altLang="zh-TW" b="1" dirty="0" err="1"/>
              <a:t>sample.f</a:t>
            </a:r>
            <a:endParaRPr lang="zh-TW" altLang="zh-TW" dirty="0"/>
          </a:p>
          <a:p>
            <a:pPr lvl="1"/>
            <a:endParaRPr lang="en-US" altLang="zh-TW" b="1" dirty="0" smtClean="0"/>
          </a:p>
          <a:p>
            <a:pPr lvl="1"/>
            <a:r>
              <a:rPr lang="en-US" altLang="zh-TW" b="1" dirty="0" smtClean="0"/>
              <a:t>3.3.3  </a:t>
            </a:r>
            <a:r>
              <a:rPr lang="en-GB" altLang="zh-TW" b="1" dirty="0" smtClean="0"/>
              <a:t>Thread </a:t>
            </a:r>
            <a:r>
              <a:rPr lang="en-GB" altLang="zh-TW" b="1" dirty="0"/>
              <a:t>parallel program</a:t>
            </a:r>
            <a:endParaRPr lang="zh-TW" altLang="zh-TW" b="1" dirty="0"/>
          </a:p>
          <a:p>
            <a:pPr lvl="2"/>
            <a:r>
              <a:rPr lang="en-US" altLang="zh-TW" dirty="0" smtClean="0"/>
              <a:t> 1. </a:t>
            </a:r>
            <a:r>
              <a:rPr lang="en-GB" altLang="zh-TW" dirty="0" smtClean="0"/>
              <a:t>Compile/link </a:t>
            </a:r>
            <a:r>
              <a:rPr lang="en-GB" altLang="zh-TW" dirty="0"/>
              <a:t>C program</a:t>
            </a:r>
            <a:endParaRPr lang="zh-TW" altLang="zh-TW" dirty="0"/>
          </a:p>
          <a:p>
            <a:pPr lvl="3"/>
            <a:r>
              <a:rPr lang="en-GB" altLang="zh-TW" dirty="0"/>
              <a:t>[user@clogin1]$ </a:t>
            </a:r>
            <a:r>
              <a:rPr lang="en-GB" altLang="zh-TW" b="1" dirty="0" err="1"/>
              <a:t>pgcc</a:t>
            </a:r>
            <a:r>
              <a:rPr lang="en-GB" altLang="zh-TW" b="1" dirty="0"/>
              <a:t> –</a:t>
            </a:r>
            <a:r>
              <a:rPr lang="en-GB" altLang="zh-TW" b="1" dirty="0" err="1"/>
              <a:t>mp</a:t>
            </a:r>
            <a:r>
              <a:rPr lang="en-GB" altLang="zh-TW" b="1" dirty="0"/>
              <a:t> –o sample_omp.exe </a:t>
            </a:r>
            <a:r>
              <a:rPr lang="en-GB" altLang="zh-TW" b="1" dirty="0" err="1"/>
              <a:t>sample_omp.c</a:t>
            </a:r>
            <a:endParaRPr lang="zh-TW" altLang="zh-TW" dirty="0"/>
          </a:p>
          <a:p>
            <a:pPr lvl="2"/>
            <a:r>
              <a:rPr lang="en-US" altLang="zh-TW" dirty="0" smtClean="0"/>
              <a:t> 2. </a:t>
            </a:r>
            <a:r>
              <a:rPr lang="en-GB" altLang="zh-TW" dirty="0" smtClean="0"/>
              <a:t>Compile/link </a:t>
            </a:r>
            <a:r>
              <a:rPr lang="en-GB" altLang="zh-TW" dirty="0"/>
              <a:t>C++ program</a:t>
            </a:r>
            <a:endParaRPr lang="zh-TW" altLang="zh-TW" dirty="0"/>
          </a:p>
          <a:p>
            <a:pPr lvl="3"/>
            <a:r>
              <a:rPr lang="en-GB" altLang="zh-TW" dirty="0"/>
              <a:t>[user@clogin1]$ </a:t>
            </a:r>
            <a:r>
              <a:rPr lang="en-GB" altLang="zh-TW" b="1" dirty="0" err="1"/>
              <a:t>pgc</a:t>
            </a:r>
            <a:r>
              <a:rPr lang="en-GB" altLang="zh-TW" b="1" dirty="0"/>
              <a:t>++ -</a:t>
            </a:r>
            <a:r>
              <a:rPr lang="en-GB" altLang="zh-TW" b="1" dirty="0" err="1"/>
              <a:t>mp</a:t>
            </a:r>
            <a:r>
              <a:rPr lang="en-GB" altLang="zh-TW" b="1" dirty="0"/>
              <a:t> –o sample_omp.exe </a:t>
            </a:r>
            <a:r>
              <a:rPr lang="en-GB" altLang="zh-TW" b="1" dirty="0" err="1"/>
              <a:t>sample_omp.c</a:t>
            </a:r>
            <a:endParaRPr lang="zh-TW" altLang="zh-TW" dirty="0"/>
          </a:p>
        </p:txBody>
      </p:sp>
    </p:spTree>
    <p:extLst>
      <p:ext uri="{BB962C8B-B14F-4D97-AF65-F5344CB8AC3E}">
        <p14:creationId xmlns:p14="http://schemas.microsoft.com/office/powerpoint/2010/main" val="3624496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1680" y="1988840"/>
            <a:ext cx="55446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1691680" y="3304862"/>
            <a:ext cx="55446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691680" y="4437112"/>
            <a:ext cx="554461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619672" y="5517232"/>
            <a:ext cx="55446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323528" y="764704"/>
            <a:ext cx="8568952" cy="5970865"/>
          </a:xfrm>
          <a:prstGeom prst="rect">
            <a:avLst/>
          </a:prstGeom>
          <a:noFill/>
        </p:spPr>
        <p:txBody>
          <a:bodyPr wrap="square" rtlCol="0">
            <a:spAutoFit/>
          </a:bodyPr>
          <a:lstStyle/>
          <a:p>
            <a:r>
              <a:rPr lang="en-GB" altLang="zh-TW" sz="2200" b="1" dirty="0" smtClean="0"/>
              <a:t>3.4  Compile </a:t>
            </a:r>
            <a:r>
              <a:rPr lang="en-GB" altLang="zh-TW" sz="2200" b="1" dirty="0"/>
              <a:t>with CUDA </a:t>
            </a:r>
            <a:endParaRPr lang="zh-TW" altLang="zh-TW" sz="2200" b="1" dirty="0"/>
          </a:p>
          <a:p>
            <a:r>
              <a:rPr lang="en-GB" altLang="zh-TW" dirty="0"/>
              <a:t> </a:t>
            </a:r>
            <a:endParaRPr lang="zh-TW" altLang="zh-TW" dirty="0"/>
          </a:p>
          <a:p>
            <a:pPr lvl="1"/>
            <a:r>
              <a:rPr lang="en-GB" altLang="zh-TW" b="1" dirty="0" smtClean="0"/>
              <a:t>3.4.1  CUDA </a:t>
            </a:r>
            <a:r>
              <a:rPr lang="en-GB" altLang="zh-TW" b="1" dirty="0"/>
              <a:t>program</a:t>
            </a:r>
            <a:endParaRPr lang="zh-TW" altLang="zh-TW" b="1" dirty="0"/>
          </a:p>
          <a:p>
            <a:pPr lvl="2"/>
            <a:r>
              <a:rPr lang="en-GB" altLang="zh-TW" dirty="0" smtClean="0"/>
              <a:t>   1. Load </a:t>
            </a:r>
            <a:r>
              <a:rPr lang="en-GB" altLang="zh-TW" dirty="0"/>
              <a:t>CUDA compiler environment</a:t>
            </a:r>
            <a:endParaRPr lang="zh-TW" altLang="zh-TW" dirty="0"/>
          </a:p>
          <a:p>
            <a:pPr lvl="3"/>
            <a:r>
              <a:rPr lang="en-GB" altLang="zh-TW" dirty="0"/>
              <a:t>[user@glogin1]$ </a:t>
            </a:r>
            <a:r>
              <a:rPr lang="en-GB" altLang="zh-TW" b="1" dirty="0"/>
              <a:t>module purge</a:t>
            </a:r>
            <a:endParaRPr lang="zh-TW" altLang="zh-TW" dirty="0"/>
          </a:p>
          <a:p>
            <a:pPr lvl="3"/>
            <a:r>
              <a:rPr lang="en-GB" altLang="zh-TW" dirty="0"/>
              <a:t>[user@glogin1]$ </a:t>
            </a:r>
            <a:r>
              <a:rPr lang="en-GB" altLang="zh-TW" b="1" dirty="0"/>
              <a:t>module load </a:t>
            </a:r>
            <a:r>
              <a:rPr lang="en-GB" altLang="zh-TW" b="1" dirty="0" err="1"/>
              <a:t>cuda</a:t>
            </a:r>
            <a:r>
              <a:rPr lang="en-GB" altLang="zh-TW" b="1" dirty="0"/>
              <a:t>/8.0.61</a:t>
            </a:r>
            <a:endParaRPr lang="zh-TW" altLang="zh-TW" dirty="0"/>
          </a:p>
          <a:p>
            <a:pPr lvl="3"/>
            <a:r>
              <a:rPr lang="en-GB" altLang="zh-TW" dirty="0"/>
              <a:t># Please choose a module to match the version to use.</a:t>
            </a:r>
            <a:endParaRPr lang="zh-TW" altLang="zh-TW" dirty="0"/>
          </a:p>
          <a:p>
            <a:pPr lvl="2"/>
            <a:r>
              <a:rPr lang="en-GB" altLang="zh-TW" dirty="0" smtClean="0"/>
              <a:t>   </a:t>
            </a:r>
          </a:p>
          <a:p>
            <a:pPr lvl="2"/>
            <a:r>
              <a:rPr lang="en-GB" altLang="zh-TW" dirty="0" smtClean="0"/>
              <a:t>  2. Compile/link </a:t>
            </a:r>
            <a:r>
              <a:rPr lang="en-GB" altLang="zh-TW" dirty="0"/>
              <a:t>CUDA C program </a:t>
            </a:r>
            <a:endParaRPr lang="zh-TW" altLang="zh-TW" dirty="0"/>
          </a:p>
          <a:p>
            <a:pPr lvl="3"/>
            <a:r>
              <a:rPr lang="en-GB" altLang="zh-TW" dirty="0"/>
              <a:t>[user@glogin1]$ </a:t>
            </a:r>
            <a:r>
              <a:rPr lang="en-GB" altLang="zh-TW" b="1" dirty="0" err="1"/>
              <a:t>nvcc</a:t>
            </a:r>
            <a:r>
              <a:rPr lang="en-GB" altLang="zh-TW" b="1" dirty="0"/>
              <a:t> –o sample.exe sample.cu</a:t>
            </a:r>
            <a:endParaRPr lang="zh-TW" altLang="zh-TW" dirty="0"/>
          </a:p>
          <a:p>
            <a:pPr lvl="3"/>
            <a:r>
              <a:rPr lang="en-GB" altLang="zh-TW" dirty="0"/>
              <a:t># The extension of the source file must be “.cu”.</a:t>
            </a:r>
            <a:endParaRPr lang="zh-TW" altLang="zh-TW" dirty="0"/>
          </a:p>
          <a:p>
            <a:pPr lvl="2"/>
            <a:r>
              <a:rPr lang="en-GB" altLang="zh-TW" dirty="0" smtClean="0"/>
              <a:t>   </a:t>
            </a:r>
          </a:p>
          <a:p>
            <a:pPr lvl="2"/>
            <a:r>
              <a:rPr lang="en-GB" altLang="zh-TW" dirty="0" smtClean="0"/>
              <a:t>  3. Compile/link </a:t>
            </a:r>
            <a:r>
              <a:rPr lang="en-GB" altLang="zh-TW" dirty="0"/>
              <a:t>CUDA C++ program</a:t>
            </a:r>
            <a:endParaRPr lang="zh-TW" altLang="zh-TW" dirty="0"/>
          </a:p>
          <a:p>
            <a:pPr lvl="3"/>
            <a:r>
              <a:rPr lang="en-GB" altLang="zh-TW" dirty="0"/>
              <a:t>[user@glogin1]$ </a:t>
            </a:r>
            <a:r>
              <a:rPr lang="en-GB" altLang="zh-TW" b="1" dirty="0" err="1"/>
              <a:t>nvcc</a:t>
            </a:r>
            <a:r>
              <a:rPr lang="en-GB" altLang="zh-TW" b="1" dirty="0"/>
              <a:t> –o sample.exe sample.cu</a:t>
            </a:r>
            <a:endParaRPr lang="zh-TW" altLang="zh-TW" dirty="0"/>
          </a:p>
          <a:p>
            <a:pPr lvl="3"/>
            <a:r>
              <a:rPr lang="en-GB" altLang="zh-TW" dirty="0"/>
              <a:t># The extension of the source file must be “.cu”.</a:t>
            </a:r>
            <a:endParaRPr lang="zh-TW" altLang="zh-TW" dirty="0"/>
          </a:p>
          <a:p>
            <a:pPr lvl="2"/>
            <a:r>
              <a:rPr lang="en-GB" altLang="zh-TW" dirty="0" smtClean="0"/>
              <a:t>  </a:t>
            </a:r>
          </a:p>
          <a:p>
            <a:pPr lvl="2"/>
            <a:r>
              <a:rPr lang="en-GB" altLang="zh-TW" dirty="0" smtClean="0"/>
              <a:t>  4.Compile/link </a:t>
            </a:r>
            <a:r>
              <a:rPr lang="en-GB" altLang="zh-TW" dirty="0"/>
              <a:t>CUDA Fortran program</a:t>
            </a:r>
            <a:endParaRPr lang="zh-TW" altLang="zh-TW" dirty="0"/>
          </a:p>
          <a:p>
            <a:pPr lvl="3"/>
            <a:r>
              <a:rPr lang="en-GB" altLang="zh-TW" dirty="0"/>
              <a:t>[user@glogin1]$ </a:t>
            </a:r>
            <a:r>
              <a:rPr lang="en-GB" altLang="zh-TW" b="1" dirty="0"/>
              <a:t>module add </a:t>
            </a:r>
            <a:r>
              <a:rPr lang="en-GB" altLang="zh-TW" b="1" dirty="0" err="1"/>
              <a:t>pgi</a:t>
            </a:r>
            <a:endParaRPr lang="zh-TW" altLang="zh-TW" dirty="0"/>
          </a:p>
          <a:p>
            <a:pPr lvl="3"/>
            <a:r>
              <a:rPr lang="en-GB" altLang="zh-TW" dirty="0"/>
              <a:t>[user@glogin1]$ </a:t>
            </a:r>
            <a:r>
              <a:rPr lang="en-GB" altLang="zh-TW" b="1" dirty="0" err="1"/>
              <a:t>pgfortran</a:t>
            </a:r>
            <a:r>
              <a:rPr lang="en-GB" altLang="zh-TW" b="1" dirty="0"/>
              <a:t> –o sample.exe </a:t>
            </a:r>
            <a:r>
              <a:rPr lang="en-GB" altLang="zh-TW" b="1" dirty="0" err="1"/>
              <a:t>sample.cuf</a:t>
            </a:r>
            <a:endParaRPr lang="zh-TW" altLang="zh-TW" dirty="0"/>
          </a:p>
          <a:p>
            <a:pPr lvl="3"/>
            <a:r>
              <a:rPr lang="en-GB" altLang="zh-TW" dirty="0"/>
              <a:t># The extension of the source file must be “.</a:t>
            </a:r>
            <a:r>
              <a:rPr lang="en-GB" altLang="zh-TW" dirty="0" err="1"/>
              <a:t>cuf</a:t>
            </a:r>
            <a:r>
              <a:rPr lang="en-GB" altLang="zh-TW" dirty="0"/>
              <a:t>”.</a:t>
            </a:r>
            <a:endParaRPr lang="zh-TW" altLang="zh-TW" dirty="0"/>
          </a:p>
          <a:p>
            <a:endParaRPr lang="zh-TW" altLang="en-US" dirty="0"/>
          </a:p>
        </p:txBody>
      </p:sp>
    </p:spTree>
    <p:extLst>
      <p:ext uri="{BB962C8B-B14F-4D97-AF65-F5344CB8AC3E}">
        <p14:creationId xmlns:p14="http://schemas.microsoft.com/office/powerpoint/2010/main" val="1752660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9632" y="2852936"/>
            <a:ext cx="53285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1259632" y="3724875"/>
            <a:ext cx="5328592" cy="78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1259632" y="4869160"/>
            <a:ext cx="540060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59632" y="6165304"/>
            <a:ext cx="5400600" cy="375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0" y="908720"/>
            <a:ext cx="8964488" cy="5632311"/>
          </a:xfrm>
          <a:prstGeom prst="rect">
            <a:avLst/>
          </a:prstGeom>
        </p:spPr>
        <p:txBody>
          <a:bodyPr wrap="square">
            <a:spAutoFit/>
          </a:bodyPr>
          <a:lstStyle/>
          <a:p>
            <a:pPr lvl="1"/>
            <a:r>
              <a:rPr lang="en-GB" altLang="zh-TW" b="1" dirty="0" smtClean="0"/>
              <a:t>3.4.2  MPI </a:t>
            </a:r>
            <a:r>
              <a:rPr lang="en-GB" altLang="zh-TW" b="1" dirty="0"/>
              <a:t>parallel CUDA program</a:t>
            </a:r>
            <a:endParaRPr lang="zh-TW" altLang="zh-TW" b="1" dirty="0"/>
          </a:p>
          <a:p>
            <a:pPr lvl="2"/>
            <a:r>
              <a:rPr lang="en-GB" altLang="zh-TW" dirty="0"/>
              <a:t> This is an example of compiling and running CUDA MPI program using </a:t>
            </a:r>
            <a:r>
              <a:rPr lang="en-GB" altLang="zh-TW" dirty="0" err="1"/>
              <a:t>OpenMPI</a:t>
            </a:r>
            <a:r>
              <a:rPr lang="en-GB" altLang="zh-TW" dirty="0"/>
              <a:t>. </a:t>
            </a:r>
            <a:endParaRPr lang="en-GB" altLang="zh-TW" dirty="0" smtClean="0"/>
          </a:p>
          <a:p>
            <a:pPr lvl="2"/>
            <a:r>
              <a:rPr lang="en-GB" altLang="zh-TW" dirty="0"/>
              <a:t> </a:t>
            </a:r>
            <a:r>
              <a:rPr lang="en-GB" altLang="zh-TW" dirty="0" smtClean="0"/>
              <a:t>For </a:t>
            </a:r>
            <a:r>
              <a:rPr lang="en-GB" altLang="zh-TW" dirty="0"/>
              <a:t>example, there are two programs, simpleMPI.cu (CUDA source file) and </a:t>
            </a:r>
            <a:endParaRPr lang="en-GB" altLang="zh-TW" dirty="0" smtClean="0"/>
          </a:p>
          <a:p>
            <a:pPr lvl="2"/>
            <a:r>
              <a:rPr lang="en-GB" altLang="zh-TW" dirty="0"/>
              <a:t> </a:t>
            </a:r>
            <a:r>
              <a:rPr lang="en-GB" altLang="zh-TW" dirty="0" smtClean="0"/>
              <a:t>simpleMPI.cpp </a:t>
            </a:r>
            <a:r>
              <a:rPr lang="en-GB" altLang="zh-TW" dirty="0"/>
              <a:t>(C++ source file) to be compiled.</a:t>
            </a:r>
            <a:endParaRPr lang="zh-TW" altLang="zh-TW" dirty="0"/>
          </a:p>
          <a:p>
            <a:pPr lvl="1"/>
            <a:endParaRPr lang="en-GB" altLang="zh-TW" b="1" u="sng" dirty="0" smtClean="0"/>
          </a:p>
          <a:p>
            <a:pPr lvl="2"/>
            <a:r>
              <a:rPr lang="en-GB" altLang="zh-TW" b="1" u="sng" dirty="0" smtClean="0"/>
              <a:t>Compiling</a:t>
            </a:r>
            <a:r>
              <a:rPr lang="en-GB" altLang="zh-TW" b="1" u="sng" dirty="0"/>
              <a:t>:</a:t>
            </a:r>
            <a:endParaRPr lang="zh-TW" altLang="zh-TW" u="sng" dirty="0"/>
          </a:p>
          <a:p>
            <a:pPr lvl="2"/>
            <a:r>
              <a:rPr lang="en-GB" altLang="zh-TW" dirty="0" smtClean="0"/>
              <a:t>1. Load </a:t>
            </a:r>
            <a:r>
              <a:rPr lang="en-GB" altLang="zh-TW" dirty="0" err="1"/>
              <a:t>OpenMPI</a:t>
            </a:r>
            <a:r>
              <a:rPr lang="en-GB" altLang="zh-TW" dirty="0"/>
              <a:t> and CUDA environment module</a:t>
            </a:r>
            <a:endParaRPr lang="zh-TW" altLang="zh-TW" dirty="0"/>
          </a:p>
          <a:p>
            <a:pPr lvl="3"/>
            <a:r>
              <a:rPr lang="en-GB" altLang="zh-TW" dirty="0"/>
              <a:t>$ module load </a:t>
            </a:r>
            <a:r>
              <a:rPr lang="en-GB" altLang="zh-TW" dirty="0" err="1"/>
              <a:t>openmpi</a:t>
            </a:r>
            <a:r>
              <a:rPr lang="en-GB" altLang="zh-TW" dirty="0"/>
              <a:t>/</a:t>
            </a:r>
            <a:r>
              <a:rPr lang="en-GB" altLang="zh-TW" dirty="0" err="1"/>
              <a:t>gcc</a:t>
            </a:r>
            <a:r>
              <a:rPr lang="en-GB" altLang="zh-TW" dirty="0"/>
              <a:t>/64/1.10.4</a:t>
            </a:r>
            <a:endParaRPr lang="zh-TW" altLang="zh-TW" dirty="0"/>
          </a:p>
          <a:p>
            <a:pPr lvl="3"/>
            <a:r>
              <a:rPr lang="en-GB" altLang="zh-TW" dirty="0"/>
              <a:t>$ module load </a:t>
            </a:r>
            <a:r>
              <a:rPr lang="en-GB" altLang="zh-TW" dirty="0" err="1"/>
              <a:t>cuda</a:t>
            </a:r>
            <a:r>
              <a:rPr lang="en-GB" altLang="zh-TW" dirty="0"/>
              <a:t>/8.0.61</a:t>
            </a:r>
            <a:endParaRPr lang="zh-TW" altLang="zh-TW" dirty="0"/>
          </a:p>
          <a:p>
            <a:pPr lvl="2"/>
            <a:r>
              <a:rPr lang="en-US" altLang="zh-TW" dirty="0" smtClean="0"/>
              <a:t>2. </a:t>
            </a:r>
            <a:r>
              <a:rPr lang="en-GB" altLang="zh-TW" dirty="0" smtClean="0"/>
              <a:t>Check </a:t>
            </a:r>
            <a:r>
              <a:rPr lang="en-GB" altLang="zh-TW" dirty="0"/>
              <a:t>that the modules are loaded as below.</a:t>
            </a:r>
            <a:endParaRPr lang="zh-TW" altLang="zh-TW" dirty="0"/>
          </a:p>
          <a:p>
            <a:pPr lvl="3"/>
            <a:r>
              <a:rPr lang="en-GB" altLang="zh-TW" dirty="0"/>
              <a:t>$ module list</a:t>
            </a:r>
            <a:endParaRPr lang="zh-TW" altLang="zh-TW" dirty="0"/>
          </a:p>
          <a:p>
            <a:pPr lvl="3"/>
            <a:r>
              <a:rPr lang="en-GB" altLang="zh-TW" dirty="0" smtClean="0"/>
              <a:t>Currently </a:t>
            </a:r>
            <a:r>
              <a:rPr lang="en-GB" altLang="zh-TW" dirty="0"/>
              <a:t>Loaded </a:t>
            </a:r>
            <a:r>
              <a:rPr lang="en-GB" altLang="zh-TW" dirty="0" err="1"/>
              <a:t>Modulefiles</a:t>
            </a:r>
            <a:r>
              <a:rPr lang="en-GB" altLang="zh-TW" dirty="0"/>
              <a:t>:</a:t>
            </a:r>
            <a:endParaRPr lang="zh-TW" altLang="zh-TW" dirty="0"/>
          </a:p>
          <a:p>
            <a:pPr lvl="3"/>
            <a:r>
              <a:rPr lang="en-GB" altLang="zh-TW" dirty="0" smtClean="0"/>
              <a:t>1</a:t>
            </a:r>
            <a:r>
              <a:rPr lang="en-GB" altLang="zh-TW" dirty="0"/>
              <a:t>) </a:t>
            </a:r>
            <a:r>
              <a:rPr lang="en-GB" altLang="zh-TW" dirty="0" err="1"/>
              <a:t>openmpi</a:t>
            </a:r>
            <a:r>
              <a:rPr lang="en-GB" altLang="zh-TW" dirty="0"/>
              <a:t>/</a:t>
            </a:r>
            <a:r>
              <a:rPr lang="en-GB" altLang="zh-TW" dirty="0" err="1"/>
              <a:t>gcc</a:t>
            </a:r>
            <a:r>
              <a:rPr lang="en-GB" altLang="zh-TW" dirty="0"/>
              <a:t>/64/1.10.4   2) </a:t>
            </a:r>
            <a:r>
              <a:rPr lang="en-GB" altLang="zh-TW" dirty="0" err="1"/>
              <a:t>cuda</a:t>
            </a:r>
            <a:r>
              <a:rPr lang="en-GB" altLang="zh-TW" dirty="0"/>
              <a:t>/8.0.61</a:t>
            </a:r>
            <a:endParaRPr lang="zh-TW" altLang="zh-TW" dirty="0"/>
          </a:p>
          <a:p>
            <a:pPr lvl="2"/>
            <a:r>
              <a:rPr lang="en-US" altLang="zh-TW" dirty="0" smtClean="0"/>
              <a:t>3. </a:t>
            </a:r>
            <a:r>
              <a:rPr lang="en-GB" altLang="zh-TW" dirty="0" smtClean="0"/>
              <a:t>Check </a:t>
            </a:r>
            <a:r>
              <a:rPr lang="en-GB" altLang="zh-TW" dirty="0"/>
              <a:t>that you have loaded correct </a:t>
            </a:r>
            <a:r>
              <a:rPr lang="en-GB" altLang="zh-TW" dirty="0" err="1"/>
              <a:t>nvcc</a:t>
            </a:r>
            <a:r>
              <a:rPr lang="en-GB" altLang="zh-TW" dirty="0"/>
              <a:t> and </a:t>
            </a:r>
            <a:r>
              <a:rPr lang="en-GB" altLang="zh-TW" dirty="0" err="1"/>
              <a:t>mpic</a:t>
            </a:r>
            <a:r>
              <a:rPr lang="en-GB" altLang="zh-TW" dirty="0"/>
              <a:t>++ command.</a:t>
            </a:r>
            <a:endParaRPr lang="zh-TW" altLang="zh-TW" dirty="0"/>
          </a:p>
          <a:p>
            <a:pPr lvl="3"/>
            <a:r>
              <a:rPr lang="en-GB" altLang="zh-TW" dirty="0"/>
              <a:t>$ which </a:t>
            </a:r>
            <a:r>
              <a:rPr lang="en-GB" altLang="zh-TW" dirty="0" err="1"/>
              <a:t>nvcc</a:t>
            </a:r>
            <a:endParaRPr lang="zh-TW" altLang="zh-TW" dirty="0"/>
          </a:p>
          <a:p>
            <a:pPr lvl="3"/>
            <a:r>
              <a:rPr lang="en-GB" altLang="zh-TW" dirty="0"/>
              <a:t>/</a:t>
            </a:r>
            <a:r>
              <a:rPr lang="en-GB" altLang="zh-TW" dirty="0" err="1"/>
              <a:t>pkg</a:t>
            </a:r>
            <a:r>
              <a:rPr lang="en-GB" altLang="zh-TW" dirty="0"/>
              <a:t>/</a:t>
            </a:r>
            <a:r>
              <a:rPr lang="en-GB" altLang="zh-TW" dirty="0" err="1"/>
              <a:t>cuda</a:t>
            </a:r>
            <a:r>
              <a:rPr lang="en-GB" altLang="zh-TW" dirty="0"/>
              <a:t>/8.0.61/bin/</a:t>
            </a:r>
            <a:r>
              <a:rPr lang="en-GB" altLang="zh-TW" dirty="0" err="1"/>
              <a:t>nvcc</a:t>
            </a:r>
            <a:endParaRPr lang="zh-TW" altLang="zh-TW" dirty="0"/>
          </a:p>
          <a:p>
            <a:pPr lvl="3"/>
            <a:r>
              <a:rPr lang="en-GB" altLang="zh-TW" dirty="0"/>
              <a:t>$ which </a:t>
            </a:r>
            <a:r>
              <a:rPr lang="en-GB" altLang="zh-TW" dirty="0" err="1"/>
              <a:t>mpic</a:t>
            </a:r>
            <a:r>
              <a:rPr lang="en-GB" altLang="zh-TW" dirty="0"/>
              <a:t>++</a:t>
            </a:r>
            <a:endParaRPr lang="zh-TW" altLang="zh-TW" dirty="0"/>
          </a:p>
          <a:p>
            <a:pPr lvl="3"/>
            <a:r>
              <a:rPr lang="en-GB" altLang="zh-TW" dirty="0"/>
              <a:t>/</a:t>
            </a:r>
            <a:r>
              <a:rPr lang="en-GB" altLang="zh-TW" dirty="0" err="1"/>
              <a:t>usr</a:t>
            </a:r>
            <a:r>
              <a:rPr lang="en-GB" altLang="zh-TW" dirty="0"/>
              <a:t>/</a:t>
            </a:r>
            <a:r>
              <a:rPr lang="en-GB" altLang="zh-TW" dirty="0" err="1"/>
              <a:t>mpi</a:t>
            </a:r>
            <a:r>
              <a:rPr lang="en-GB" altLang="zh-TW" dirty="0"/>
              <a:t>/</a:t>
            </a:r>
            <a:r>
              <a:rPr lang="en-GB" altLang="zh-TW" dirty="0" err="1"/>
              <a:t>gcc</a:t>
            </a:r>
            <a:r>
              <a:rPr lang="en-GB" altLang="zh-TW" dirty="0"/>
              <a:t>/openmpi-1.10.4-hfi/bin/</a:t>
            </a:r>
            <a:r>
              <a:rPr lang="en-GB" altLang="zh-TW" dirty="0" err="1"/>
              <a:t>mpic</a:t>
            </a:r>
            <a:r>
              <a:rPr lang="en-GB" altLang="zh-TW" dirty="0"/>
              <a:t>++</a:t>
            </a:r>
            <a:endParaRPr lang="zh-TW" altLang="zh-TW" dirty="0"/>
          </a:p>
          <a:p>
            <a:pPr lvl="2"/>
            <a:r>
              <a:rPr lang="en-US" altLang="zh-TW" dirty="0" smtClean="0"/>
              <a:t>4. </a:t>
            </a:r>
            <a:r>
              <a:rPr lang="en-GB" altLang="zh-TW" dirty="0" smtClean="0"/>
              <a:t>Compile </a:t>
            </a:r>
            <a:r>
              <a:rPr lang="en-GB" altLang="zh-TW" dirty="0"/>
              <a:t>simpleMPI.cu using </a:t>
            </a:r>
            <a:r>
              <a:rPr lang="en-GB" altLang="zh-TW" dirty="0" err="1"/>
              <a:t>nvcc</a:t>
            </a:r>
            <a:r>
              <a:rPr lang="en-GB" altLang="zh-TW" dirty="0"/>
              <a:t>.</a:t>
            </a:r>
            <a:endParaRPr lang="zh-TW" altLang="zh-TW" dirty="0"/>
          </a:p>
          <a:p>
            <a:pPr lvl="3"/>
            <a:r>
              <a:rPr lang="en-GB" altLang="zh-TW" dirty="0"/>
              <a:t>$ </a:t>
            </a:r>
            <a:r>
              <a:rPr lang="en-GB" altLang="zh-TW" dirty="0" err="1"/>
              <a:t>nvcc</a:t>
            </a:r>
            <a:r>
              <a:rPr lang="en-GB" altLang="zh-TW" dirty="0"/>
              <a:t> -c simpleMPI.cu -o </a:t>
            </a:r>
            <a:r>
              <a:rPr lang="en-GB" altLang="zh-TW" dirty="0" err="1"/>
              <a:t>simpleMPI_cuda.o</a:t>
            </a:r>
            <a:endParaRPr lang="zh-TW" altLang="zh-TW" dirty="0"/>
          </a:p>
        </p:txBody>
      </p:sp>
    </p:spTree>
    <p:extLst>
      <p:ext uri="{BB962C8B-B14F-4D97-AF65-F5344CB8AC3E}">
        <p14:creationId xmlns:p14="http://schemas.microsoft.com/office/powerpoint/2010/main" val="3610896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5576" y="980728"/>
            <a:ext cx="64087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p:nvSpPr>
        <p:spPr>
          <a:xfrm>
            <a:off x="755576" y="1844824"/>
            <a:ext cx="640871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755576" y="3212976"/>
            <a:ext cx="640871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755576" y="4293096"/>
            <a:ext cx="6408712" cy="646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0" y="692696"/>
            <a:ext cx="8316416" cy="4247317"/>
          </a:xfrm>
          <a:prstGeom prst="rect">
            <a:avLst/>
          </a:prstGeom>
          <a:noFill/>
        </p:spPr>
        <p:txBody>
          <a:bodyPr wrap="square" rtlCol="0">
            <a:spAutoFit/>
          </a:bodyPr>
          <a:lstStyle/>
          <a:p>
            <a:pPr lvl="1"/>
            <a:r>
              <a:rPr lang="en-GB" altLang="zh-TW" dirty="0" smtClean="0"/>
              <a:t>5. Compile </a:t>
            </a:r>
            <a:r>
              <a:rPr lang="en-GB" altLang="zh-TW" dirty="0"/>
              <a:t>simpleMPI.cpp using </a:t>
            </a:r>
            <a:r>
              <a:rPr lang="en-GB" altLang="zh-TW" dirty="0" err="1"/>
              <a:t>mpic</a:t>
            </a:r>
            <a:r>
              <a:rPr lang="en-GB" altLang="zh-TW" dirty="0" smtClean="0"/>
              <a:t>++.</a:t>
            </a:r>
            <a:endParaRPr lang="zh-TW" altLang="zh-TW" dirty="0"/>
          </a:p>
          <a:p>
            <a:pPr lvl="2"/>
            <a:r>
              <a:rPr lang="en-GB" altLang="zh-TW" dirty="0" err="1"/>
              <a:t>mpic</a:t>
            </a:r>
            <a:r>
              <a:rPr lang="en-GB" altLang="zh-TW" dirty="0"/>
              <a:t>++ -c simpleMPI.cpp -o </a:t>
            </a:r>
            <a:r>
              <a:rPr lang="en-GB" altLang="zh-TW" dirty="0" err="1"/>
              <a:t>simpleMPI_mpi.o</a:t>
            </a:r>
            <a:endParaRPr lang="zh-TW" altLang="zh-TW" dirty="0"/>
          </a:p>
          <a:p>
            <a:pPr lvl="1"/>
            <a:endParaRPr lang="en-GB" altLang="zh-TW" dirty="0" smtClean="0"/>
          </a:p>
          <a:p>
            <a:pPr lvl="1"/>
            <a:r>
              <a:rPr lang="en-GB" altLang="zh-TW" dirty="0" smtClean="0"/>
              <a:t>6. Check </a:t>
            </a:r>
            <a:r>
              <a:rPr lang="en-GB" altLang="zh-TW" dirty="0"/>
              <a:t>that the following files are created by the respective compilers</a:t>
            </a:r>
            <a:endParaRPr lang="zh-TW" altLang="zh-TW" dirty="0"/>
          </a:p>
          <a:p>
            <a:pPr lvl="2"/>
            <a:r>
              <a:rPr lang="en-GB" altLang="zh-TW" dirty="0"/>
              <a:t>$ ls *.o</a:t>
            </a:r>
            <a:endParaRPr lang="zh-TW" altLang="zh-TW" dirty="0"/>
          </a:p>
          <a:p>
            <a:pPr lvl="2"/>
            <a:r>
              <a:rPr lang="en-GB" altLang="zh-TW" dirty="0" err="1"/>
              <a:t>simpleMPI_cuda.o</a:t>
            </a:r>
            <a:r>
              <a:rPr lang="en-GB" altLang="zh-TW" dirty="0"/>
              <a:t>  </a:t>
            </a:r>
            <a:endParaRPr lang="zh-TW" altLang="zh-TW" dirty="0"/>
          </a:p>
          <a:p>
            <a:pPr lvl="2"/>
            <a:r>
              <a:rPr lang="en-GB" altLang="zh-TW" dirty="0" err="1"/>
              <a:t>simpleMPI_mpi.o</a:t>
            </a:r>
            <a:endParaRPr lang="zh-TW" altLang="zh-TW" dirty="0"/>
          </a:p>
          <a:p>
            <a:pPr lvl="1"/>
            <a:endParaRPr lang="en-GB" altLang="zh-TW" dirty="0" smtClean="0"/>
          </a:p>
          <a:p>
            <a:pPr lvl="1"/>
            <a:r>
              <a:rPr lang="en-GB" altLang="zh-TW" dirty="0" smtClean="0"/>
              <a:t>7. Link </a:t>
            </a:r>
            <a:r>
              <a:rPr lang="en-GB" altLang="zh-TW" dirty="0"/>
              <a:t>the above two files.</a:t>
            </a:r>
            <a:endParaRPr lang="zh-TW" altLang="zh-TW" dirty="0"/>
          </a:p>
          <a:p>
            <a:pPr lvl="2"/>
            <a:r>
              <a:rPr lang="en-GB" altLang="zh-TW" dirty="0"/>
              <a:t>$ </a:t>
            </a:r>
            <a:r>
              <a:rPr lang="en-GB" altLang="zh-TW" dirty="0" err="1"/>
              <a:t>mpic</a:t>
            </a:r>
            <a:r>
              <a:rPr lang="en-GB" altLang="zh-TW" dirty="0"/>
              <a:t>++ -o </a:t>
            </a:r>
            <a:r>
              <a:rPr lang="en-GB" altLang="zh-TW" dirty="0" err="1"/>
              <a:t>simpleMPI</a:t>
            </a:r>
            <a:r>
              <a:rPr lang="en-GB" altLang="zh-TW" dirty="0"/>
              <a:t> </a:t>
            </a:r>
            <a:r>
              <a:rPr lang="en-GB" altLang="zh-TW" dirty="0" err="1"/>
              <a:t>simpleMPI_cuda.o</a:t>
            </a:r>
            <a:r>
              <a:rPr lang="en-GB" altLang="zh-TW" dirty="0"/>
              <a:t> </a:t>
            </a:r>
            <a:r>
              <a:rPr lang="en-GB" altLang="zh-TW" dirty="0" err="1"/>
              <a:t>simpleMPI_mpi.o</a:t>
            </a:r>
            <a:r>
              <a:rPr lang="en-GB" altLang="zh-TW" dirty="0"/>
              <a:t> -L/</a:t>
            </a:r>
            <a:r>
              <a:rPr lang="en-GB" altLang="zh-TW" dirty="0" err="1"/>
              <a:t>pkg</a:t>
            </a:r>
            <a:r>
              <a:rPr lang="en-GB" altLang="zh-TW" dirty="0"/>
              <a:t>/</a:t>
            </a:r>
            <a:r>
              <a:rPr lang="en-GB" altLang="zh-TW" dirty="0" err="1"/>
              <a:t>cuda</a:t>
            </a:r>
            <a:r>
              <a:rPr lang="en-GB" altLang="zh-TW" dirty="0"/>
              <a:t>/8.0.61/lib64 -</a:t>
            </a:r>
            <a:r>
              <a:rPr lang="en-GB" altLang="zh-TW" dirty="0" err="1"/>
              <a:t>lcudart</a:t>
            </a:r>
            <a:endParaRPr lang="zh-TW" altLang="zh-TW" dirty="0"/>
          </a:p>
          <a:p>
            <a:pPr lvl="1"/>
            <a:endParaRPr lang="en-GB" altLang="zh-TW" dirty="0" smtClean="0"/>
          </a:p>
          <a:p>
            <a:pPr lvl="1"/>
            <a:r>
              <a:rPr lang="en-GB" altLang="zh-TW" dirty="0" smtClean="0"/>
              <a:t>8. Confirm </a:t>
            </a:r>
            <a:r>
              <a:rPr lang="en-GB" altLang="zh-TW" dirty="0"/>
              <a:t>that the executable </a:t>
            </a:r>
            <a:r>
              <a:rPr lang="en-GB" altLang="zh-TW" dirty="0" err="1"/>
              <a:t>simpleMPI</a:t>
            </a:r>
            <a:r>
              <a:rPr lang="en-GB" altLang="zh-TW" dirty="0"/>
              <a:t> is created.</a:t>
            </a:r>
            <a:endParaRPr lang="zh-TW" altLang="zh-TW" dirty="0"/>
          </a:p>
          <a:p>
            <a:pPr lvl="2"/>
            <a:r>
              <a:rPr lang="en-GB" altLang="zh-TW" dirty="0"/>
              <a:t>$ ls </a:t>
            </a:r>
            <a:r>
              <a:rPr lang="en-GB" altLang="zh-TW" dirty="0" err="1"/>
              <a:t>simpleMPI</a:t>
            </a:r>
            <a:endParaRPr lang="zh-TW" altLang="zh-TW" dirty="0"/>
          </a:p>
          <a:p>
            <a:pPr lvl="2"/>
            <a:r>
              <a:rPr lang="en-GB" altLang="zh-TW" dirty="0" err="1" smtClean="0"/>
              <a:t>simpleMPI</a:t>
            </a:r>
            <a:endParaRPr lang="zh-TW" altLang="zh-TW" dirty="0"/>
          </a:p>
        </p:txBody>
      </p:sp>
    </p:spTree>
    <p:extLst>
      <p:ext uri="{BB962C8B-B14F-4D97-AF65-F5344CB8AC3E}">
        <p14:creationId xmlns:p14="http://schemas.microsoft.com/office/powerpoint/2010/main" val="499695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2924944"/>
            <a:ext cx="7992888" cy="3888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07504" y="692696"/>
            <a:ext cx="8856984" cy="6155531"/>
          </a:xfrm>
          <a:prstGeom prst="rect">
            <a:avLst/>
          </a:prstGeom>
        </p:spPr>
        <p:txBody>
          <a:bodyPr wrap="square">
            <a:spAutoFit/>
          </a:bodyPr>
          <a:lstStyle/>
          <a:p>
            <a:r>
              <a:rPr lang="en-GB" altLang="zh-TW" sz="2200" b="1" u="sng" dirty="0"/>
              <a:t>Creating job script:</a:t>
            </a:r>
            <a:endParaRPr lang="zh-TW" altLang="zh-TW" sz="2200" dirty="0"/>
          </a:p>
          <a:p>
            <a:pPr lvl="1"/>
            <a:r>
              <a:rPr lang="en-US" altLang="zh-TW" dirty="0" smtClean="0"/>
              <a:t>1. </a:t>
            </a:r>
            <a:r>
              <a:rPr lang="en-GB" altLang="zh-TW" dirty="0" smtClean="0"/>
              <a:t>There </a:t>
            </a:r>
            <a:r>
              <a:rPr lang="en-GB" altLang="zh-TW" dirty="0"/>
              <a:t>are 4 GPUs installed on each GPU nodes in this system. So, you need to create </a:t>
            </a:r>
            <a:endParaRPr lang="en-GB" altLang="zh-TW" dirty="0" smtClean="0"/>
          </a:p>
          <a:p>
            <a:pPr lvl="1"/>
            <a:r>
              <a:rPr lang="en-GB" altLang="zh-TW" dirty="0"/>
              <a:t> </a:t>
            </a:r>
            <a:r>
              <a:rPr lang="en-GB" altLang="zh-TW" dirty="0" smtClean="0"/>
              <a:t>   the </a:t>
            </a:r>
            <a:r>
              <a:rPr lang="en-GB" altLang="zh-TW" dirty="0"/>
              <a:t>following script at first before creating PBS job script which distributes GPU </a:t>
            </a:r>
            <a:r>
              <a:rPr lang="en-GB" altLang="zh-TW" dirty="0" smtClean="0"/>
              <a:t> </a:t>
            </a:r>
          </a:p>
          <a:p>
            <a:pPr lvl="1"/>
            <a:r>
              <a:rPr lang="en-GB" altLang="zh-TW" dirty="0"/>
              <a:t> </a:t>
            </a:r>
            <a:r>
              <a:rPr lang="en-GB" altLang="zh-TW" dirty="0" smtClean="0"/>
              <a:t>   processes </a:t>
            </a:r>
            <a:r>
              <a:rPr lang="en-GB" altLang="zh-TW" dirty="0"/>
              <a:t>on different GPUs within a node. So, there will be maximum 4 GPU </a:t>
            </a:r>
            <a:endParaRPr lang="en-GB" altLang="zh-TW" dirty="0" smtClean="0"/>
          </a:p>
          <a:p>
            <a:pPr lvl="1"/>
            <a:r>
              <a:rPr lang="en-GB" altLang="zh-TW" dirty="0"/>
              <a:t> </a:t>
            </a:r>
            <a:r>
              <a:rPr lang="en-GB" altLang="zh-TW" dirty="0" smtClean="0"/>
              <a:t>   processes </a:t>
            </a:r>
            <a:r>
              <a:rPr lang="en-GB" altLang="zh-TW" dirty="0"/>
              <a:t>running on a GPU node.</a:t>
            </a:r>
            <a:endParaRPr lang="zh-TW" altLang="zh-TW" dirty="0"/>
          </a:p>
          <a:p>
            <a:pPr lvl="2"/>
            <a:r>
              <a:rPr lang="en-GB" altLang="zh-TW" sz="1600" i="1" dirty="0"/>
              <a:t>Note: You can also specify CUDA device in your CUDA program instead. If you have done so, there is no need to create the following script.</a:t>
            </a:r>
            <a:endParaRPr lang="zh-TW" altLang="zh-TW" sz="1600" dirty="0"/>
          </a:p>
          <a:p>
            <a:pPr lvl="2"/>
            <a:r>
              <a:rPr lang="en-GB" altLang="zh-TW" sz="1600" dirty="0"/>
              <a:t>Specify the above executable </a:t>
            </a:r>
            <a:r>
              <a:rPr lang="en-GB" altLang="zh-TW" sz="1600" dirty="0" err="1"/>
              <a:t>simpleMPI</a:t>
            </a:r>
            <a:r>
              <a:rPr lang="en-GB" altLang="zh-TW" sz="1600" dirty="0"/>
              <a:t> in the script below.</a:t>
            </a:r>
            <a:endParaRPr lang="zh-TW" altLang="zh-TW" sz="1600" dirty="0"/>
          </a:p>
          <a:p>
            <a:pPr lvl="2"/>
            <a:r>
              <a:rPr lang="en-GB" altLang="zh-TW" sz="1400" dirty="0"/>
              <a:t>$ vim </a:t>
            </a:r>
            <a:r>
              <a:rPr lang="en-GB" altLang="zh-TW" sz="1400" b="1" dirty="0"/>
              <a:t>run_4gpu.sh</a:t>
            </a:r>
            <a:endParaRPr lang="zh-TW" altLang="zh-TW" sz="1400" dirty="0"/>
          </a:p>
          <a:p>
            <a:pPr lvl="2"/>
            <a:r>
              <a:rPr lang="en-GB" altLang="zh-TW" sz="1400" dirty="0"/>
              <a:t>#!/bin/bash</a:t>
            </a:r>
            <a:endParaRPr lang="zh-TW" altLang="zh-TW" sz="1400" dirty="0"/>
          </a:p>
          <a:p>
            <a:pPr lvl="2"/>
            <a:r>
              <a:rPr lang="en-GB" altLang="zh-TW" sz="1400" dirty="0"/>
              <a:t> </a:t>
            </a:r>
            <a:endParaRPr lang="zh-TW" altLang="zh-TW" sz="1400" dirty="0"/>
          </a:p>
          <a:p>
            <a:pPr lvl="2"/>
            <a:r>
              <a:rPr lang="en-GB" altLang="zh-TW" sz="1400" dirty="0"/>
              <a:t>#load </a:t>
            </a:r>
            <a:r>
              <a:rPr lang="en-GB" altLang="zh-TW" sz="1400" dirty="0" err="1"/>
              <a:t>cuda</a:t>
            </a:r>
            <a:r>
              <a:rPr lang="en-GB" altLang="zh-TW" sz="1400" dirty="0"/>
              <a:t> library</a:t>
            </a:r>
            <a:endParaRPr lang="zh-TW" altLang="zh-TW" sz="1400" dirty="0"/>
          </a:p>
          <a:p>
            <a:pPr lvl="2"/>
            <a:r>
              <a:rPr lang="en-GB" altLang="zh-TW" sz="1400" dirty="0"/>
              <a:t>module load </a:t>
            </a:r>
            <a:r>
              <a:rPr lang="en-GB" altLang="zh-TW" sz="1400" dirty="0" err="1"/>
              <a:t>cuda</a:t>
            </a:r>
            <a:r>
              <a:rPr lang="en-GB" altLang="zh-TW" sz="1400" dirty="0"/>
              <a:t>/8.0.61</a:t>
            </a:r>
            <a:endParaRPr lang="zh-TW" altLang="zh-TW" sz="1400" dirty="0"/>
          </a:p>
          <a:p>
            <a:pPr lvl="2"/>
            <a:r>
              <a:rPr lang="en-GB" altLang="zh-TW" sz="1400" dirty="0"/>
              <a:t>#location of Binary</a:t>
            </a:r>
            <a:endParaRPr lang="zh-TW" altLang="zh-TW" sz="1400" dirty="0"/>
          </a:p>
          <a:p>
            <a:pPr lvl="2"/>
            <a:r>
              <a:rPr lang="en-GB" altLang="zh-TW" sz="1400" dirty="0"/>
              <a:t>EXEC_DIR=`</a:t>
            </a:r>
            <a:r>
              <a:rPr lang="en-GB" altLang="zh-TW" sz="1400" dirty="0" err="1"/>
              <a:t>pwd</a:t>
            </a:r>
            <a:r>
              <a:rPr lang="en-GB" altLang="zh-TW" sz="1400" dirty="0"/>
              <a:t>`</a:t>
            </a:r>
            <a:endParaRPr lang="zh-TW" altLang="zh-TW" sz="1400" dirty="0"/>
          </a:p>
          <a:p>
            <a:pPr lvl="2"/>
            <a:r>
              <a:rPr lang="en-GB" altLang="zh-TW" sz="1400" dirty="0"/>
              <a:t>APP=$EXEC_DIR/</a:t>
            </a:r>
            <a:r>
              <a:rPr lang="en-GB" altLang="zh-TW" sz="1400" b="1" dirty="0" err="1"/>
              <a:t>simpleMPI</a:t>
            </a:r>
            <a:endParaRPr lang="zh-TW" altLang="zh-TW" sz="1400" dirty="0"/>
          </a:p>
          <a:p>
            <a:pPr lvl="2"/>
            <a:r>
              <a:rPr lang="en-GB" altLang="zh-TW" sz="1400" dirty="0" err="1"/>
              <a:t>lrank</a:t>
            </a:r>
            <a:r>
              <a:rPr lang="en-GB" altLang="zh-TW" sz="1400" dirty="0"/>
              <a:t>=$OMPI_COMM_WORLD_LOCAL_RANK</a:t>
            </a:r>
            <a:endParaRPr lang="zh-TW" altLang="zh-TW" sz="1400" dirty="0"/>
          </a:p>
          <a:p>
            <a:pPr lvl="2"/>
            <a:r>
              <a:rPr lang="en-GB" altLang="zh-TW" sz="1400" dirty="0"/>
              <a:t>case ${</a:t>
            </a:r>
            <a:r>
              <a:rPr lang="en-GB" altLang="zh-TW" sz="1400" dirty="0" err="1"/>
              <a:t>lrank</a:t>
            </a:r>
            <a:r>
              <a:rPr lang="en-GB" altLang="zh-TW" sz="1400" dirty="0"/>
              <a:t>} in</a:t>
            </a:r>
            <a:endParaRPr lang="zh-TW" altLang="zh-TW" sz="1400" dirty="0"/>
          </a:p>
          <a:p>
            <a:pPr lvl="2"/>
            <a:r>
              <a:rPr lang="en-GB" altLang="zh-TW" sz="1400" dirty="0"/>
              <a:t>[0])</a:t>
            </a:r>
            <a:endParaRPr lang="zh-TW" altLang="zh-TW" sz="1400" dirty="0"/>
          </a:p>
          <a:p>
            <a:pPr lvl="2"/>
            <a:r>
              <a:rPr lang="en-GB" altLang="zh-TW" sz="1400" dirty="0"/>
              <a:t>  export CUDA_VISIBLE_DEVICES=0</a:t>
            </a:r>
            <a:endParaRPr lang="zh-TW" altLang="zh-TW" sz="1400" dirty="0"/>
          </a:p>
          <a:p>
            <a:pPr lvl="2"/>
            <a:r>
              <a:rPr lang="en-GB" altLang="zh-TW" sz="1400" dirty="0"/>
              <a:t>  $APP</a:t>
            </a:r>
            <a:endParaRPr lang="zh-TW" altLang="zh-TW" sz="1400" dirty="0"/>
          </a:p>
          <a:p>
            <a:pPr lvl="2"/>
            <a:r>
              <a:rPr lang="en-GB" altLang="zh-TW" sz="1400" dirty="0"/>
              <a:t>  ;;</a:t>
            </a:r>
            <a:endParaRPr lang="zh-TW" altLang="zh-TW" sz="1400" dirty="0"/>
          </a:p>
          <a:p>
            <a:pPr lvl="2"/>
            <a:r>
              <a:rPr lang="en-GB" altLang="zh-TW" sz="1400" dirty="0"/>
              <a:t>[1])</a:t>
            </a:r>
            <a:endParaRPr lang="zh-TW" altLang="zh-TW" sz="1400" dirty="0"/>
          </a:p>
          <a:p>
            <a:pPr lvl="2"/>
            <a:r>
              <a:rPr lang="en-GB" altLang="zh-TW" sz="1400" dirty="0"/>
              <a:t>  export CUDA_VISIBLE_DEVICES=1</a:t>
            </a:r>
            <a:endParaRPr lang="zh-TW" altLang="zh-TW" sz="1400" dirty="0"/>
          </a:p>
          <a:p>
            <a:pPr lvl="2"/>
            <a:r>
              <a:rPr lang="en-GB" altLang="zh-TW" sz="1400" dirty="0"/>
              <a:t>  $APP</a:t>
            </a:r>
            <a:endParaRPr lang="zh-TW" altLang="zh-TW" sz="1400" dirty="0"/>
          </a:p>
          <a:p>
            <a:pPr lvl="2"/>
            <a:r>
              <a:rPr lang="en-GB" altLang="zh-TW" sz="1400" dirty="0"/>
              <a:t>  </a:t>
            </a:r>
            <a:r>
              <a:rPr lang="en-GB" altLang="zh-TW" sz="1400" dirty="0" smtClean="0"/>
              <a:t>;;</a:t>
            </a:r>
            <a:endParaRPr lang="zh-TW" altLang="zh-TW" sz="1400" dirty="0"/>
          </a:p>
        </p:txBody>
      </p:sp>
      <p:sp>
        <p:nvSpPr>
          <p:cNvPr id="3" name="矩形 2"/>
          <p:cNvSpPr/>
          <p:nvPr/>
        </p:nvSpPr>
        <p:spPr>
          <a:xfrm>
            <a:off x="4211960" y="2996952"/>
            <a:ext cx="4572000" cy="2031325"/>
          </a:xfrm>
          <a:prstGeom prst="rect">
            <a:avLst/>
          </a:prstGeom>
        </p:spPr>
        <p:txBody>
          <a:bodyPr>
            <a:spAutoFit/>
          </a:bodyPr>
          <a:lstStyle/>
          <a:p>
            <a:pPr lvl="3"/>
            <a:r>
              <a:rPr lang="en-GB" altLang="zh-TW" sz="1400" dirty="0"/>
              <a:t>[2])</a:t>
            </a:r>
            <a:endParaRPr lang="zh-TW" altLang="zh-TW" sz="1400" dirty="0"/>
          </a:p>
          <a:p>
            <a:pPr lvl="3"/>
            <a:r>
              <a:rPr lang="en-GB" altLang="zh-TW" sz="1400" dirty="0"/>
              <a:t>  export CUDA_VISIBLE_DEVICES=2</a:t>
            </a:r>
            <a:endParaRPr lang="zh-TW" altLang="zh-TW" sz="1400" dirty="0"/>
          </a:p>
          <a:p>
            <a:pPr lvl="3"/>
            <a:r>
              <a:rPr lang="en-GB" altLang="zh-TW" sz="1400" dirty="0"/>
              <a:t>  $APP</a:t>
            </a:r>
            <a:endParaRPr lang="zh-TW" altLang="zh-TW" sz="1400" dirty="0"/>
          </a:p>
          <a:p>
            <a:pPr lvl="3"/>
            <a:r>
              <a:rPr lang="en-GB" altLang="zh-TW" sz="1400" dirty="0"/>
              <a:t>  ;;</a:t>
            </a:r>
            <a:endParaRPr lang="zh-TW" altLang="zh-TW" sz="1400" dirty="0"/>
          </a:p>
          <a:p>
            <a:pPr lvl="3"/>
            <a:r>
              <a:rPr lang="en-GB" altLang="zh-TW" sz="1400" dirty="0"/>
              <a:t>[3])</a:t>
            </a:r>
            <a:endParaRPr lang="zh-TW" altLang="zh-TW" sz="1400" dirty="0"/>
          </a:p>
          <a:p>
            <a:pPr lvl="3"/>
            <a:r>
              <a:rPr lang="en-GB" altLang="zh-TW" sz="1400" dirty="0"/>
              <a:t>  export CUDA_VISIBLE_DEVICES=3</a:t>
            </a:r>
            <a:endParaRPr lang="zh-TW" altLang="zh-TW" sz="1400" dirty="0"/>
          </a:p>
          <a:p>
            <a:pPr lvl="3"/>
            <a:r>
              <a:rPr lang="en-GB" altLang="zh-TW" sz="1400" dirty="0"/>
              <a:t>  $APP</a:t>
            </a:r>
            <a:endParaRPr lang="zh-TW" altLang="zh-TW" sz="1400" dirty="0"/>
          </a:p>
          <a:p>
            <a:pPr lvl="3"/>
            <a:r>
              <a:rPr lang="en-GB" altLang="zh-TW" sz="1400" dirty="0"/>
              <a:t>  ;;</a:t>
            </a:r>
            <a:endParaRPr lang="zh-TW" altLang="zh-TW" sz="1400" dirty="0"/>
          </a:p>
          <a:p>
            <a:pPr lvl="3"/>
            <a:r>
              <a:rPr lang="en-GB" altLang="zh-TW" sz="1400" dirty="0" err="1"/>
              <a:t>esac</a:t>
            </a:r>
            <a:endParaRPr lang="zh-TW" altLang="en-US" sz="1400" dirty="0"/>
          </a:p>
        </p:txBody>
      </p:sp>
    </p:spTree>
    <p:extLst>
      <p:ext uri="{BB962C8B-B14F-4D97-AF65-F5344CB8AC3E}">
        <p14:creationId xmlns:p14="http://schemas.microsoft.com/office/powerpoint/2010/main" val="125566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600" y="5229200"/>
            <a:ext cx="66967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文字方塊 1"/>
          <p:cNvSpPr txBox="1"/>
          <p:nvPr/>
        </p:nvSpPr>
        <p:spPr>
          <a:xfrm>
            <a:off x="460917" y="764704"/>
            <a:ext cx="8229600" cy="5940088"/>
          </a:xfrm>
          <a:prstGeom prst="rect">
            <a:avLst/>
          </a:prstGeom>
          <a:noFill/>
        </p:spPr>
        <p:txBody>
          <a:bodyPr wrap="square" rtlCol="0">
            <a:spAutoFit/>
          </a:bodyPr>
          <a:lstStyle/>
          <a:p>
            <a:pPr marL="0" lvl="1"/>
            <a:r>
              <a:rPr lang="en-US" altLang="zh-TW" sz="2200" b="1" dirty="0" smtClean="0">
                <a:ea typeface="Meiryo UI" panose="020B0604030504040204" pitchFamily="34" charset="-128"/>
                <a:cs typeface="Meiryo UI" panose="020B0604030504040204" pitchFamily="34" charset="-128"/>
              </a:rPr>
              <a:t>1.1  Home </a:t>
            </a:r>
            <a:r>
              <a:rPr lang="en-US" altLang="zh-TW" sz="2200" b="1" dirty="0">
                <a:ea typeface="Meiryo UI" panose="020B0604030504040204" pitchFamily="34" charset="-128"/>
                <a:cs typeface="Meiryo UI" panose="020B0604030504040204" pitchFamily="34" charset="-128"/>
              </a:rPr>
              <a:t>area</a:t>
            </a:r>
            <a:endParaRPr lang="zh-TW" altLang="zh-TW" sz="2200" b="1" dirty="0">
              <a:ea typeface="Meiryo UI" panose="020B0604030504040204" pitchFamily="34" charset="-128"/>
              <a:cs typeface="Meiryo UI" panose="020B0604030504040204" pitchFamily="34" charset="-128"/>
            </a:endParaRPr>
          </a:p>
          <a:p>
            <a:pPr lvl="1"/>
            <a:r>
              <a:rPr lang="en-GB" altLang="zh-TW" sz="1600" dirty="0" smtClean="0">
                <a:ea typeface="Meiryo UI" panose="020B0604030504040204" pitchFamily="34" charset="-128"/>
                <a:cs typeface="Meiryo UI" panose="020B0604030504040204" pitchFamily="34" charset="-128"/>
              </a:rPr>
              <a:t>The </a:t>
            </a:r>
            <a:r>
              <a:rPr lang="en-GB" altLang="zh-TW" sz="1600" dirty="0">
                <a:ea typeface="Meiryo UI" panose="020B0604030504040204" pitchFamily="34" charset="-128"/>
                <a:cs typeface="Meiryo UI" panose="020B0604030504040204" pitchFamily="34" charset="-128"/>
              </a:rPr>
              <a:t>total capacity of </a:t>
            </a:r>
            <a:r>
              <a:rPr lang="en-GB" altLang="zh-TW" sz="1600" b="1" u="sng" dirty="0">
                <a:ea typeface="Meiryo UI" panose="020B0604030504040204" pitchFamily="34" charset="-128"/>
                <a:cs typeface="Meiryo UI" panose="020B0604030504040204" pitchFamily="34" charset="-128"/>
              </a:rPr>
              <a:t>0.25 PB</a:t>
            </a:r>
            <a:r>
              <a:rPr lang="en-GB" altLang="zh-TW" sz="1600" dirty="0">
                <a:ea typeface="Meiryo UI" panose="020B0604030504040204" pitchFamily="34" charset="-128"/>
                <a:cs typeface="Meiryo UI" panose="020B0604030504040204" pitchFamily="34" charset="-128"/>
              </a:rPr>
              <a:t> of home area is used by system users to store their private files. Users can compile their program and execute/manage their jobs in this home area. All users by default have 100GB of quota in /home</a:t>
            </a:r>
            <a:r>
              <a:rPr lang="en-GB" altLang="zh-TW" sz="1600" dirty="0" smtClean="0">
                <a:ea typeface="Meiryo UI" panose="020B0604030504040204" pitchFamily="34" charset="-128"/>
                <a:cs typeface="Meiryo UI" panose="020B0604030504040204" pitchFamily="34" charset="-128"/>
              </a:rPr>
              <a:t>.</a:t>
            </a:r>
          </a:p>
          <a:p>
            <a:pPr lvl="1"/>
            <a:endParaRPr lang="en-GB" altLang="zh-TW" sz="1600" dirty="0" smtClean="0">
              <a:ea typeface="Meiryo UI" panose="020B0604030504040204" pitchFamily="34" charset="-128"/>
              <a:cs typeface="Meiryo UI" panose="020B0604030504040204" pitchFamily="34" charset="-128"/>
            </a:endParaRPr>
          </a:p>
          <a:p>
            <a:r>
              <a:rPr lang="en-US" altLang="zh-TW" sz="2200" b="1" dirty="0" smtClean="0">
                <a:ea typeface="Meiryo UI" panose="020B0604030504040204" pitchFamily="34" charset="-128"/>
                <a:cs typeface="Meiryo UI" panose="020B0604030504040204" pitchFamily="34" charset="-128"/>
              </a:rPr>
              <a:t>1.2  Temporary </a:t>
            </a:r>
            <a:r>
              <a:rPr lang="en-US" altLang="zh-TW" sz="2200" b="1" dirty="0">
                <a:ea typeface="Meiryo UI" panose="020B0604030504040204" pitchFamily="34" charset="-128"/>
                <a:cs typeface="Meiryo UI" panose="020B0604030504040204" pitchFamily="34" charset="-128"/>
              </a:rPr>
              <a:t>work </a:t>
            </a:r>
            <a:r>
              <a:rPr lang="en-US" altLang="zh-TW" sz="2200" b="1" dirty="0" smtClean="0">
                <a:ea typeface="Meiryo UI" panose="020B0604030504040204" pitchFamily="34" charset="-128"/>
                <a:cs typeface="Meiryo UI" panose="020B0604030504040204" pitchFamily="34" charset="-128"/>
              </a:rPr>
              <a:t>area</a:t>
            </a:r>
          </a:p>
          <a:p>
            <a:pPr lvl="1"/>
            <a:r>
              <a:rPr lang="en-US" altLang="zh-TW" sz="1600" dirty="0">
                <a:ea typeface="Meiryo UI" panose="020B0604030504040204" pitchFamily="34" charset="-128"/>
                <a:cs typeface="Meiryo UI" panose="020B0604030504040204" pitchFamily="34" charset="-128"/>
              </a:rPr>
              <a:t>All account holders by default have a /work1 disk space quota of 1.5 TB. This space on this clusters is intended for computing work and not for long term storage. In order to keep /work1 in a stable and efficient status, we will begin to regularly apply automated purge policy. There is no system backup for data in /work1, it is the user's responsibility to back up data. We cannot recover any data in /work1, including files lost to system crashes or hardware failure so it is important to make copies of your important data regularly. All inactive files that have not been written to or read within the last 28 days will be removed. We strongly urge users to regularly clean up their data in /work1 to decrease /work1 usage and to back up files you need to </a:t>
            </a:r>
            <a:r>
              <a:rPr lang="en-US" altLang="zh-TW" sz="1600" dirty="0" smtClean="0">
                <a:ea typeface="Meiryo UI" panose="020B0604030504040204" pitchFamily="34" charset="-128"/>
                <a:cs typeface="Meiryo UI" panose="020B0604030504040204" pitchFamily="34" charset="-128"/>
              </a:rPr>
              <a:t>retain</a:t>
            </a:r>
          </a:p>
          <a:p>
            <a:pPr lvl="1"/>
            <a:r>
              <a:rPr lang="en-GB" altLang="zh-TW" sz="1600" dirty="0">
                <a:ea typeface="Meiryo UI" panose="020B0604030504040204" pitchFamily="34" charset="-128"/>
                <a:cs typeface="Meiryo UI" panose="020B0604030504040204" pitchFamily="34" charset="-128"/>
              </a:rPr>
              <a:t>e.g. data can be copied in a simple way from /work1 to /home or /project, using </a:t>
            </a:r>
            <a:r>
              <a:rPr lang="en-GB" altLang="zh-TW" sz="1600" dirty="0" err="1">
                <a:ea typeface="Meiryo UI" panose="020B0604030504040204" pitchFamily="34" charset="-128"/>
                <a:cs typeface="Meiryo UI" panose="020B0604030504040204" pitchFamily="34" charset="-128"/>
              </a:rPr>
              <a:t>cp</a:t>
            </a:r>
            <a:r>
              <a:rPr lang="en-GB" altLang="zh-TW" sz="1600" dirty="0">
                <a:ea typeface="Meiryo UI" panose="020B0604030504040204" pitchFamily="34" charset="-128"/>
                <a:cs typeface="Meiryo UI" panose="020B0604030504040204" pitchFamily="34" charset="-128"/>
              </a:rPr>
              <a:t> command as below</a:t>
            </a:r>
            <a:r>
              <a:rPr lang="en-GB" altLang="zh-TW" sz="1600" dirty="0" smtClean="0">
                <a:ea typeface="Meiryo UI" panose="020B0604030504040204" pitchFamily="34" charset="-128"/>
                <a:cs typeface="Meiryo UI" panose="020B0604030504040204" pitchFamily="34" charset="-128"/>
              </a:rPr>
              <a:t>.</a:t>
            </a:r>
          </a:p>
          <a:p>
            <a:pPr lvl="1"/>
            <a:r>
              <a:rPr lang="en-GB" altLang="zh-TW" sz="1600" dirty="0">
                <a:ea typeface="Meiryo UI" panose="020B0604030504040204" pitchFamily="34" charset="-128"/>
                <a:cs typeface="Meiryo UI" panose="020B0604030504040204" pitchFamily="34" charset="-128"/>
              </a:rPr>
              <a:t> </a:t>
            </a:r>
            <a:endParaRPr lang="en-GB" altLang="zh-TW" sz="1600" dirty="0" smtClean="0">
              <a:ea typeface="Meiryo UI" panose="020B0604030504040204" pitchFamily="34" charset="-128"/>
              <a:cs typeface="Meiryo UI" panose="020B0604030504040204" pitchFamily="34" charset="-128"/>
            </a:endParaRPr>
          </a:p>
          <a:p>
            <a:pPr lvl="1"/>
            <a:r>
              <a:rPr lang="en-GB" altLang="zh-TW" sz="1600" dirty="0" smtClean="0">
                <a:ea typeface="Meiryo UI" panose="020B0604030504040204" pitchFamily="34" charset="-128"/>
                <a:cs typeface="Meiryo UI" panose="020B0604030504040204" pitchFamily="34" charset="-128"/>
              </a:rPr>
              <a:t> </a:t>
            </a:r>
            <a:r>
              <a:rPr lang="en-US" altLang="zh-TW" sz="1600" dirty="0" smtClean="0">
                <a:effectLst>
                  <a:outerShdw blurRad="38100" dist="38100" dir="2700000" algn="tl">
                    <a:srgbClr val="000000">
                      <a:alpha val="43137"/>
                    </a:srgbClr>
                  </a:outerShdw>
                </a:effectLst>
                <a:ea typeface="Meiryo UI" panose="020B0604030504040204" pitchFamily="34" charset="-128"/>
                <a:cs typeface="Meiryo UI" panose="020B0604030504040204" pitchFamily="34" charset="-128"/>
              </a:rPr>
              <a:t> </a:t>
            </a:r>
            <a:r>
              <a:rPr lang="en-US" altLang="zh-TW" sz="1600" dirty="0">
                <a:effectLst>
                  <a:outerShdw blurRad="38100" dist="38100" dir="2700000" algn="tl">
                    <a:srgbClr val="000000">
                      <a:alpha val="43137"/>
                    </a:srgbClr>
                  </a:outerShdw>
                </a:effectLst>
                <a:ea typeface="Meiryo UI" panose="020B0604030504040204" pitchFamily="34" charset="-128"/>
                <a:cs typeface="Meiryo UI" panose="020B0604030504040204" pitchFamily="34" charset="-128"/>
              </a:rPr>
              <a:t>[user@clogin1]$ </a:t>
            </a:r>
            <a:r>
              <a:rPr lang="en-US" altLang="zh-TW" sz="1600" dirty="0" err="1">
                <a:effectLst>
                  <a:outerShdw blurRad="38100" dist="38100" dir="2700000" algn="tl">
                    <a:srgbClr val="000000">
                      <a:alpha val="43137"/>
                    </a:srgbClr>
                  </a:outerShdw>
                </a:effectLst>
                <a:ea typeface="Meiryo UI" panose="020B0604030504040204" pitchFamily="34" charset="-128"/>
                <a:cs typeface="Meiryo UI" panose="020B0604030504040204" pitchFamily="34" charset="-128"/>
              </a:rPr>
              <a:t>cp</a:t>
            </a:r>
            <a:r>
              <a:rPr lang="en-US" altLang="zh-TW" sz="1600" dirty="0">
                <a:effectLst>
                  <a:outerShdw blurRad="38100" dist="38100" dir="2700000" algn="tl">
                    <a:srgbClr val="000000">
                      <a:alpha val="43137"/>
                    </a:srgbClr>
                  </a:outerShdw>
                </a:effectLst>
                <a:ea typeface="Meiryo UI" panose="020B0604030504040204" pitchFamily="34" charset="-128"/>
                <a:cs typeface="Meiryo UI" panose="020B0604030504040204" pitchFamily="34" charset="-128"/>
              </a:rPr>
              <a:t> /work1/&lt;path to target file&gt; /project/&lt;destination path&gt;</a:t>
            </a:r>
            <a:endParaRPr lang="zh-TW" altLang="zh-TW" sz="1600" dirty="0">
              <a:effectLst>
                <a:outerShdw blurRad="38100" dist="38100" dir="2700000" algn="tl">
                  <a:srgbClr val="000000">
                    <a:alpha val="43137"/>
                  </a:srgbClr>
                </a:outerShdw>
              </a:effectLst>
              <a:ea typeface="Meiryo UI" panose="020B0604030504040204" pitchFamily="34" charset="-128"/>
              <a:cs typeface="Meiryo UI" panose="020B0604030504040204" pitchFamily="34" charset="-128"/>
            </a:endParaRPr>
          </a:p>
          <a:p>
            <a:r>
              <a:rPr lang="en-GB" altLang="zh-TW" sz="1600" dirty="0" smtClean="0">
                <a:ea typeface="Meiryo UI" panose="020B0604030504040204" pitchFamily="34" charset="-128"/>
                <a:cs typeface="Meiryo UI" panose="020B0604030504040204" pitchFamily="34" charset="-128"/>
              </a:rPr>
              <a:t>        </a:t>
            </a:r>
            <a:r>
              <a:rPr lang="en-GB" altLang="zh-TW" sz="1600" dirty="0" smtClean="0">
                <a:ln w="3175">
                  <a:solidFill>
                    <a:schemeClr val="tx1"/>
                  </a:solidFill>
                </a:ln>
                <a:ea typeface="Meiryo UI" panose="020B0604030504040204" pitchFamily="34" charset="-128"/>
                <a:cs typeface="Meiryo UI" panose="020B0604030504040204" pitchFamily="34" charset="-128"/>
              </a:rPr>
              <a:t>       </a:t>
            </a:r>
            <a:endParaRPr lang="en-GB" altLang="zh-TW" sz="1600" dirty="0" smtClean="0">
              <a:ea typeface="Meiryo UI" panose="020B0604030504040204" pitchFamily="34" charset="-128"/>
              <a:cs typeface="Meiryo UI" panose="020B0604030504040204" pitchFamily="34" charset="-128"/>
            </a:endParaRPr>
          </a:p>
          <a:p>
            <a:pPr lvl="1"/>
            <a:r>
              <a:rPr lang="en-GB" altLang="zh-TW" sz="1600" dirty="0" smtClean="0">
                <a:ea typeface="Meiryo UI" panose="020B0604030504040204" pitchFamily="34" charset="-128"/>
                <a:cs typeface="Meiryo UI" panose="020B0604030504040204" pitchFamily="34" charset="-128"/>
              </a:rPr>
              <a:t>Some </a:t>
            </a:r>
            <a:r>
              <a:rPr lang="en-GB" altLang="zh-TW" sz="1600" dirty="0">
                <a:ea typeface="Meiryo UI" panose="020B0604030504040204" pitchFamily="34" charset="-128"/>
                <a:cs typeface="Meiryo UI" panose="020B0604030504040204" pitchFamily="34" charset="-128"/>
              </a:rPr>
              <a:t>major options used with </a:t>
            </a:r>
            <a:r>
              <a:rPr lang="en-GB" altLang="zh-TW" sz="1600" dirty="0" err="1">
                <a:ea typeface="Meiryo UI" panose="020B0604030504040204" pitchFamily="34" charset="-128"/>
                <a:cs typeface="Meiryo UI" panose="020B0604030504040204" pitchFamily="34" charset="-128"/>
              </a:rPr>
              <a:t>cp</a:t>
            </a:r>
            <a:r>
              <a:rPr lang="en-GB" altLang="zh-TW" sz="1600" dirty="0">
                <a:ea typeface="Meiryo UI" panose="020B0604030504040204" pitchFamily="34" charset="-128"/>
                <a:cs typeface="Meiryo UI" panose="020B0604030504040204" pitchFamily="34" charset="-128"/>
              </a:rPr>
              <a:t> commands are:</a:t>
            </a:r>
            <a:endParaRPr lang="zh-TW" altLang="zh-TW" sz="1600" dirty="0">
              <a:ea typeface="Meiryo UI" panose="020B0604030504040204" pitchFamily="34" charset="-128"/>
              <a:cs typeface="Meiryo UI" panose="020B0604030504040204" pitchFamily="34" charset="-128"/>
            </a:endParaRPr>
          </a:p>
          <a:p>
            <a:pPr lvl="1"/>
            <a:r>
              <a:rPr lang="en-GB" altLang="zh-TW" sz="1600" dirty="0">
                <a:ea typeface="Meiryo UI" panose="020B0604030504040204" pitchFamily="34" charset="-128"/>
                <a:cs typeface="Meiryo UI" panose="020B0604030504040204" pitchFamily="34" charset="-128"/>
              </a:rPr>
              <a:t>-p      Preserves modification times, access times, and modes from the original file.</a:t>
            </a:r>
            <a:endParaRPr lang="zh-TW" altLang="zh-TW" sz="1600" dirty="0">
              <a:ea typeface="Meiryo UI" panose="020B0604030504040204" pitchFamily="34" charset="-128"/>
              <a:cs typeface="Meiryo UI" panose="020B0604030504040204" pitchFamily="34" charset="-128"/>
            </a:endParaRPr>
          </a:p>
          <a:p>
            <a:pPr lvl="1"/>
            <a:r>
              <a:rPr lang="en-GB" altLang="zh-TW" sz="1600" dirty="0" smtClean="0">
                <a:ea typeface="Meiryo UI" panose="020B0604030504040204" pitchFamily="34" charset="-128"/>
                <a:cs typeface="Meiryo UI" panose="020B0604030504040204" pitchFamily="34" charset="-128"/>
              </a:rPr>
              <a:t>-</a:t>
            </a:r>
            <a:r>
              <a:rPr lang="en-GB" altLang="zh-TW" sz="1600" dirty="0">
                <a:ea typeface="Meiryo UI" panose="020B0604030504040204" pitchFamily="34" charset="-128"/>
                <a:cs typeface="Meiryo UI" panose="020B0604030504040204" pitchFamily="34" charset="-128"/>
              </a:rPr>
              <a:t>r      Recursively copy entire directories</a:t>
            </a:r>
            <a:r>
              <a:rPr lang="en-GB" altLang="zh-TW" sz="1600" dirty="0" smtClean="0">
                <a:ea typeface="Meiryo UI" panose="020B0604030504040204" pitchFamily="34" charset="-128"/>
                <a:cs typeface="Meiryo UI" panose="020B0604030504040204" pitchFamily="34" charset="-128"/>
              </a:rPr>
              <a:t>.</a:t>
            </a:r>
            <a:endParaRPr lang="zh-TW" altLang="en-US" sz="1600" dirty="0">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243498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2625874"/>
            <a:ext cx="7056784" cy="3683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190059" y="764704"/>
            <a:ext cx="8640960" cy="1754326"/>
          </a:xfrm>
          <a:prstGeom prst="rect">
            <a:avLst/>
          </a:prstGeom>
        </p:spPr>
        <p:txBody>
          <a:bodyPr wrap="square">
            <a:spAutoFit/>
          </a:bodyPr>
          <a:lstStyle/>
          <a:p>
            <a:pPr lvl="1"/>
            <a:r>
              <a:rPr lang="en-US" altLang="zh-TW" dirty="0" smtClean="0"/>
              <a:t>2. </a:t>
            </a:r>
            <a:r>
              <a:rPr lang="en-GB" altLang="zh-TW" dirty="0" smtClean="0"/>
              <a:t>Then </a:t>
            </a:r>
            <a:r>
              <a:rPr lang="en-GB" altLang="zh-TW" dirty="0"/>
              <a:t>call the above script run_4gpu.sh in your PBS job script as below. </a:t>
            </a:r>
            <a:endParaRPr lang="en-GB" altLang="zh-TW" dirty="0" smtClean="0"/>
          </a:p>
          <a:p>
            <a:pPr lvl="1"/>
            <a:r>
              <a:rPr lang="en-GB" altLang="zh-TW" dirty="0"/>
              <a:t> </a:t>
            </a:r>
            <a:r>
              <a:rPr lang="en-GB" altLang="zh-TW" dirty="0" smtClean="0"/>
              <a:t>    The </a:t>
            </a:r>
            <a:r>
              <a:rPr lang="en-GB" altLang="zh-TW" dirty="0"/>
              <a:t>details of the PBS job script will be explained in chapter 5.</a:t>
            </a:r>
            <a:endParaRPr lang="zh-TW" altLang="zh-TW" dirty="0"/>
          </a:p>
          <a:p>
            <a:pPr lvl="1"/>
            <a:r>
              <a:rPr lang="en-GB" altLang="zh-TW" dirty="0" smtClean="0"/>
              <a:t>     Remember </a:t>
            </a:r>
            <a:r>
              <a:rPr lang="en-GB" altLang="zh-TW" dirty="0"/>
              <a:t>to specify </a:t>
            </a:r>
            <a:r>
              <a:rPr lang="en-GB" altLang="zh-TW" dirty="0" err="1"/>
              <a:t>mpiprocs</a:t>
            </a:r>
            <a:r>
              <a:rPr lang="en-GB" altLang="zh-TW" dirty="0"/>
              <a:t>=4. This will only allocate 4 processes per </a:t>
            </a:r>
            <a:endParaRPr lang="en-GB" altLang="zh-TW" dirty="0" smtClean="0"/>
          </a:p>
          <a:p>
            <a:pPr lvl="1"/>
            <a:r>
              <a:rPr lang="en-GB" altLang="zh-TW" dirty="0" smtClean="0"/>
              <a:t>     node </a:t>
            </a:r>
            <a:r>
              <a:rPr lang="en-GB" altLang="zh-TW" dirty="0"/>
              <a:t>maximum. If you try to set a number more than 4, the job will not run.</a:t>
            </a:r>
            <a:endParaRPr lang="zh-TW" altLang="zh-TW" dirty="0"/>
          </a:p>
          <a:p>
            <a:pPr lvl="1"/>
            <a:r>
              <a:rPr lang="en-GB" altLang="zh-TW" dirty="0" smtClean="0"/>
              <a:t>     In </a:t>
            </a:r>
            <a:r>
              <a:rPr lang="en-GB" altLang="zh-TW" dirty="0"/>
              <a:t>the example below, the script starts 8 processes which will be allocated to </a:t>
            </a:r>
            <a:endParaRPr lang="en-GB" altLang="zh-TW" dirty="0" smtClean="0"/>
          </a:p>
          <a:p>
            <a:pPr lvl="1"/>
            <a:r>
              <a:rPr lang="en-GB" altLang="zh-TW" dirty="0"/>
              <a:t> </a:t>
            </a:r>
            <a:r>
              <a:rPr lang="en-GB" altLang="zh-TW" dirty="0" smtClean="0"/>
              <a:t>    two </a:t>
            </a:r>
            <a:r>
              <a:rPr lang="en-GB" altLang="zh-TW" dirty="0"/>
              <a:t>different nodes, each nodes with 4 processes.</a:t>
            </a:r>
            <a:endParaRPr lang="zh-TW" altLang="zh-TW" dirty="0"/>
          </a:p>
        </p:txBody>
      </p:sp>
      <p:sp>
        <p:nvSpPr>
          <p:cNvPr id="3" name="矩形 2"/>
          <p:cNvSpPr/>
          <p:nvPr/>
        </p:nvSpPr>
        <p:spPr>
          <a:xfrm>
            <a:off x="1043608" y="2625874"/>
            <a:ext cx="6624736" cy="3539430"/>
          </a:xfrm>
          <a:prstGeom prst="rect">
            <a:avLst/>
          </a:prstGeom>
        </p:spPr>
        <p:txBody>
          <a:bodyPr wrap="square">
            <a:spAutoFit/>
          </a:bodyPr>
          <a:lstStyle/>
          <a:p>
            <a:r>
              <a:rPr lang="en-GB" altLang="zh-TW" sz="1400" dirty="0"/>
              <a:t>vim go.sh</a:t>
            </a:r>
            <a:endParaRPr lang="zh-TW" altLang="zh-TW" sz="1400" dirty="0"/>
          </a:p>
          <a:p>
            <a:r>
              <a:rPr lang="en-GB" altLang="zh-TW" sz="1400" dirty="0"/>
              <a:t>#!/bin/bash</a:t>
            </a:r>
            <a:endParaRPr lang="zh-TW" altLang="zh-TW" sz="1400" dirty="0"/>
          </a:p>
          <a:p>
            <a:r>
              <a:rPr lang="en-GB" altLang="zh-TW" sz="1400" dirty="0"/>
              <a:t>#PBS -P TRI654321</a:t>
            </a:r>
            <a:endParaRPr lang="zh-TW" altLang="zh-TW" sz="1400" dirty="0"/>
          </a:p>
          <a:p>
            <a:r>
              <a:rPr lang="en-GB" altLang="zh-TW" sz="1400" dirty="0"/>
              <a:t>#PBS -N </a:t>
            </a:r>
            <a:r>
              <a:rPr lang="en-GB" altLang="zh-TW" sz="1400" dirty="0" err="1"/>
              <a:t>sample_cuda_mpi_job</a:t>
            </a:r>
            <a:endParaRPr lang="zh-TW" altLang="zh-TW" sz="1400" dirty="0"/>
          </a:p>
          <a:p>
            <a:r>
              <a:rPr lang="en-GB" altLang="zh-TW" sz="1400" dirty="0"/>
              <a:t>#PBS -l select=2:ncpus=40:</a:t>
            </a:r>
            <a:r>
              <a:rPr lang="en-GB" altLang="zh-TW" sz="1400" b="1" dirty="0"/>
              <a:t>ngpus=4</a:t>
            </a:r>
            <a:r>
              <a:rPr lang="en-GB" altLang="zh-TW" sz="1400" dirty="0"/>
              <a:t>:</a:t>
            </a:r>
            <a:r>
              <a:rPr lang="en-GB" altLang="zh-TW" sz="1400" b="1" dirty="0"/>
              <a:t>mpiprocs=4</a:t>
            </a:r>
            <a:endParaRPr lang="zh-TW" altLang="zh-TW" sz="1400" dirty="0"/>
          </a:p>
          <a:p>
            <a:r>
              <a:rPr lang="en-GB" altLang="zh-TW" sz="1400" dirty="0"/>
              <a:t>#PBS -l </a:t>
            </a:r>
            <a:r>
              <a:rPr lang="en-GB" altLang="zh-TW" sz="1400" dirty="0" err="1"/>
              <a:t>walltime</a:t>
            </a:r>
            <a:r>
              <a:rPr lang="en-GB" altLang="zh-TW" sz="1400" dirty="0"/>
              <a:t>=00:10:00</a:t>
            </a:r>
            <a:endParaRPr lang="zh-TW" altLang="zh-TW" sz="1400" dirty="0"/>
          </a:p>
          <a:p>
            <a:r>
              <a:rPr lang="en-GB" altLang="zh-TW" sz="1400" dirty="0"/>
              <a:t>#PBS -q gp16</a:t>
            </a:r>
            <a:endParaRPr lang="zh-TW" altLang="zh-TW" sz="1400" dirty="0"/>
          </a:p>
          <a:p>
            <a:r>
              <a:rPr lang="en-GB" altLang="zh-TW" sz="1400" dirty="0"/>
              <a:t>#PBS -j </a:t>
            </a:r>
            <a:r>
              <a:rPr lang="en-GB" altLang="zh-TW" sz="1400" dirty="0" err="1"/>
              <a:t>oe</a:t>
            </a:r>
            <a:endParaRPr lang="zh-TW" altLang="zh-TW" sz="1400" dirty="0"/>
          </a:p>
          <a:p>
            <a:r>
              <a:rPr lang="en-GB" altLang="zh-TW" sz="1400" dirty="0"/>
              <a:t> </a:t>
            </a:r>
            <a:endParaRPr lang="zh-TW" altLang="zh-TW" sz="1400" dirty="0"/>
          </a:p>
          <a:p>
            <a:r>
              <a:rPr lang="en-GB" altLang="zh-TW" sz="1400" dirty="0"/>
              <a:t>module load </a:t>
            </a:r>
            <a:r>
              <a:rPr lang="en-GB" altLang="zh-TW" sz="1400" dirty="0" err="1"/>
              <a:t>openmpi</a:t>
            </a:r>
            <a:r>
              <a:rPr lang="en-GB" altLang="zh-TW" sz="1400" dirty="0"/>
              <a:t>/</a:t>
            </a:r>
            <a:r>
              <a:rPr lang="en-GB" altLang="zh-TW" sz="1400" dirty="0" err="1"/>
              <a:t>gcc</a:t>
            </a:r>
            <a:r>
              <a:rPr lang="en-GB" altLang="zh-TW" sz="1400" dirty="0"/>
              <a:t>/64/1.10.4</a:t>
            </a:r>
            <a:endParaRPr lang="zh-TW" altLang="zh-TW" sz="1400" dirty="0"/>
          </a:p>
          <a:p>
            <a:r>
              <a:rPr lang="en-GB" altLang="zh-TW" sz="1400" dirty="0"/>
              <a:t>module load </a:t>
            </a:r>
            <a:r>
              <a:rPr lang="en-GB" altLang="zh-TW" sz="1400" dirty="0" err="1"/>
              <a:t>cuda</a:t>
            </a:r>
            <a:r>
              <a:rPr lang="en-GB" altLang="zh-TW" sz="1400" dirty="0"/>
              <a:t>/8.0.61</a:t>
            </a:r>
            <a:endParaRPr lang="zh-TW" altLang="zh-TW" sz="1400" dirty="0"/>
          </a:p>
          <a:p>
            <a:r>
              <a:rPr lang="en-GB" altLang="zh-TW" sz="1400" dirty="0"/>
              <a:t>cd ${PBS_O_WORKDIR:-"."}</a:t>
            </a:r>
            <a:endParaRPr lang="zh-TW" altLang="zh-TW" sz="1400" dirty="0"/>
          </a:p>
          <a:p>
            <a:r>
              <a:rPr lang="en-GB" altLang="zh-TW" sz="1400" dirty="0"/>
              <a:t> </a:t>
            </a:r>
            <a:endParaRPr lang="zh-TW" altLang="zh-TW" sz="1400" dirty="0"/>
          </a:p>
          <a:p>
            <a:r>
              <a:rPr lang="en-GB" altLang="zh-TW" sz="1400" dirty="0" err="1"/>
              <a:t>mpirun</a:t>
            </a:r>
            <a:r>
              <a:rPr lang="en-GB" altLang="zh-TW" sz="1400" dirty="0"/>
              <a:t> -np 8 -</a:t>
            </a:r>
            <a:r>
              <a:rPr lang="en-GB" altLang="zh-TW" sz="1400" dirty="0" err="1"/>
              <a:t>hostfile</a:t>
            </a:r>
            <a:r>
              <a:rPr lang="en-GB" altLang="zh-TW" sz="1400" dirty="0"/>
              <a:t> $PBS_NODEFILE </a:t>
            </a:r>
            <a:endParaRPr lang="zh-TW" altLang="zh-TW" sz="1400" dirty="0"/>
          </a:p>
          <a:p>
            <a:r>
              <a:rPr lang="en-GB" altLang="zh-TW" sz="1400" dirty="0"/>
              <a:t>    --</a:t>
            </a:r>
            <a:r>
              <a:rPr lang="en-GB" altLang="zh-TW" sz="1400" dirty="0" err="1"/>
              <a:t>mca</a:t>
            </a:r>
            <a:r>
              <a:rPr lang="en-GB" altLang="zh-TW" sz="1400" dirty="0"/>
              <a:t> </a:t>
            </a:r>
            <a:r>
              <a:rPr lang="en-GB" altLang="zh-TW" sz="1400" dirty="0" err="1"/>
              <a:t>pml</a:t>
            </a:r>
            <a:r>
              <a:rPr lang="en-GB" altLang="zh-TW" sz="1400" dirty="0"/>
              <a:t> cm --</a:t>
            </a:r>
            <a:r>
              <a:rPr lang="en-GB" altLang="zh-TW" sz="1400" dirty="0" err="1"/>
              <a:t>mca</a:t>
            </a:r>
            <a:r>
              <a:rPr lang="en-GB" altLang="zh-TW" sz="1400" dirty="0"/>
              <a:t> </a:t>
            </a:r>
            <a:r>
              <a:rPr lang="en-GB" altLang="zh-TW" sz="1400" dirty="0" err="1"/>
              <a:t>mtl</a:t>
            </a:r>
            <a:r>
              <a:rPr lang="en-GB" altLang="zh-TW" sz="1400" dirty="0"/>
              <a:t> psm2 </a:t>
            </a:r>
            <a:endParaRPr lang="zh-TW" altLang="zh-TW" sz="1400" dirty="0"/>
          </a:p>
          <a:p>
            <a:r>
              <a:rPr lang="en-GB" altLang="zh-TW" sz="1400" dirty="0"/>
              <a:t>        ./</a:t>
            </a:r>
            <a:r>
              <a:rPr lang="en-GB" altLang="zh-TW" sz="1400" b="1" dirty="0"/>
              <a:t>run_4gpu.sh</a:t>
            </a:r>
            <a:endParaRPr lang="zh-TW" altLang="zh-TW" sz="1400" dirty="0"/>
          </a:p>
        </p:txBody>
      </p:sp>
    </p:spTree>
    <p:extLst>
      <p:ext uri="{BB962C8B-B14F-4D97-AF65-F5344CB8AC3E}">
        <p14:creationId xmlns:p14="http://schemas.microsoft.com/office/powerpoint/2010/main" val="26223807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014395" y="428604"/>
            <a:ext cx="8229600" cy="9271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bg1"/>
                </a:solidFill>
                <a:effectLst/>
                <a:uLnTx/>
                <a:uFillTx/>
                <a:latin typeface="Arial Unicode MS" pitchFamily="34" charset="-122"/>
                <a:ea typeface="Arial Unicode MS" pitchFamily="34" charset="-122"/>
                <a:cs typeface="Arial Unicode MS" pitchFamily="34" charset="-122"/>
              </a:rPr>
              <a:t>Click to edit title style</a:t>
            </a:r>
          </a:p>
        </p:txBody>
      </p:sp>
      <p:sp>
        <p:nvSpPr>
          <p:cNvPr id="21" name="TextBox 1"/>
          <p:cNvSpPr txBox="1"/>
          <p:nvPr/>
        </p:nvSpPr>
        <p:spPr>
          <a:xfrm>
            <a:off x="2195736" y="5301208"/>
            <a:ext cx="5715008" cy="1246495"/>
          </a:xfrm>
          <a:prstGeom prst="rect">
            <a:avLst/>
          </a:prstGeom>
          <a:noFill/>
        </p:spPr>
        <p:txBody>
          <a:bodyPr wrap="square" rtlCol="0">
            <a:spAutoFit/>
          </a:bodyPr>
          <a:lstStyle/>
          <a:p>
            <a:r>
              <a:rPr lang="en-US" altLang="zh-CN" sz="7500" b="1" dirty="0">
                <a:ln w="17780" cmpd="sng">
                  <a:solidFill>
                    <a:srgbClr val="FFFFFF"/>
                  </a:solidFill>
                  <a:prstDash val="solid"/>
                  <a:miter lim="800000"/>
                </a:ln>
                <a:solidFill>
                  <a:srgbClr val="1A4652"/>
                </a:solidFill>
                <a:effectLst>
                  <a:outerShdw blurRad="50800" algn="tl" rotWithShape="0">
                    <a:srgbClr val="000000"/>
                  </a:outerShdw>
                </a:effectLst>
                <a:latin typeface="Arial Black" pitchFamily="34" charset="0"/>
              </a:rPr>
              <a:t>Thanks!</a:t>
            </a:r>
            <a:endParaRPr lang="zh-CN" altLang="en-US" sz="7500" b="1" dirty="0">
              <a:ln w="17780" cmpd="sng">
                <a:solidFill>
                  <a:srgbClr val="FFFFFF"/>
                </a:solidFill>
                <a:prstDash val="solid"/>
                <a:miter lim="800000"/>
              </a:ln>
              <a:solidFill>
                <a:srgbClr val="1A4652"/>
              </a:solidFill>
              <a:effectLst>
                <a:outerShdw blurRad="50800" algn="tl" rotWithShape="0">
                  <a:srgbClr val="000000"/>
                </a:outerShdw>
              </a:effectLst>
              <a:latin typeface="Arial Black" pitchFamily="34" charset="0"/>
            </a:endParaRPr>
          </a:p>
        </p:txBody>
      </p:sp>
      <p:pic>
        <p:nvPicPr>
          <p:cNvPr id="24" name="圖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 y="1060980"/>
            <a:ext cx="9144000" cy="3880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1">
                                            <p:txEl>
                                              <p:pRg st="0" end="0"/>
                                            </p:txEl>
                                          </p:spTgt>
                                        </p:tgtEl>
                                        <p:attrNameLst>
                                          <p:attrName>style.visibility</p:attrName>
                                        </p:attrNameLst>
                                      </p:cBhvr>
                                      <p:to>
                                        <p:strVal val="visible"/>
                                      </p:to>
                                    </p:set>
                                    <p:anim calcmode="lin" valueType="num">
                                      <p:cBhvr>
                                        <p:cTn id="13" dur="500" fill="hold"/>
                                        <p:tgtEl>
                                          <p:spTgt spid="2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1">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2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23528" y="620689"/>
            <a:ext cx="8229600" cy="5663089"/>
          </a:xfrm>
          <a:prstGeom prst="rect">
            <a:avLst/>
          </a:prstGeom>
          <a:noFill/>
        </p:spPr>
        <p:txBody>
          <a:bodyPr wrap="square" rtlCol="0">
            <a:spAutoFit/>
          </a:bodyPr>
          <a:lstStyle/>
          <a:p>
            <a:pPr marL="0" lvl="1"/>
            <a:r>
              <a:rPr lang="en-US" altLang="zh-TW" sz="2200" b="1" dirty="0"/>
              <a:t>1.3  Login nodes</a:t>
            </a:r>
            <a:endParaRPr lang="zh-TW" altLang="zh-TW" sz="2200" b="1" dirty="0" smtClean="0"/>
          </a:p>
          <a:p>
            <a:pPr lvl="1"/>
            <a:endParaRPr lang="en-US" altLang="zh-TW" dirty="0" smtClean="0"/>
          </a:p>
          <a:p>
            <a:pPr lvl="1"/>
            <a:r>
              <a:rPr lang="en-US" altLang="zh-TW" dirty="0" smtClean="0"/>
              <a:t>140.110.148.11 </a:t>
            </a:r>
            <a:r>
              <a:rPr lang="en-US" altLang="zh-TW" u="sng" dirty="0">
                <a:hlinkClick r:id="rId2"/>
              </a:rPr>
              <a:t>clogin1.twnia.nchc.org.tw</a:t>
            </a:r>
            <a:r>
              <a:rPr lang="en-US" altLang="zh-TW" dirty="0"/>
              <a:t> </a:t>
            </a:r>
            <a:endParaRPr lang="zh-TW" altLang="zh-TW" dirty="0"/>
          </a:p>
          <a:p>
            <a:pPr lvl="1"/>
            <a:r>
              <a:rPr lang="en-US" altLang="zh-TW" dirty="0"/>
              <a:t>140.110.148.12 </a:t>
            </a:r>
            <a:r>
              <a:rPr lang="en-US" altLang="zh-TW" u="sng" dirty="0">
                <a:hlinkClick r:id="rId3"/>
              </a:rPr>
              <a:t>clogin2.twnia.nchc.org.tw</a:t>
            </a:r>
            <a:r>
              <a:rPr lang="en-US" altLang="zh-TW" dirty="0"/>
              <a:t> </a:t>
            </a:r>
            <a:endParaRPr lang="zh-TW" altLang="zh-TW" dirty="0"/>
          </a:p>
          <a:p>
            <a:pPr lvl="1"/>
            <a:r>
              <a:rPr lang="en-US" altLang="zh-TW" dirty="0"/>
              <a:t>140.110.148.15 </a:t>
            </a:r>
            <a:r>
              <a:rPr lang="en-US" altLang="zh-TW" u="sng" dirty="0">
                <a:hlinkClick r:id="rId4"/>
              </a:rPr>
              <a:t>glogin1.twnia.nchc.org.tw</a:t>
            </a:r>
            <a:r>
              <a:rPr lang="en-US" altLang="zh-TW" dirty="0"/>
              <a:t> </a:t>
            </a:r>
            <a:endParaRPr lang="en-US" altLang="zh-TW" dirty="0" smtClean="0"/>
          </a:p>
          <a:p>
            <a:pPr lvl="1"/>
            <a:endParaRPr lang="en-US" altLang="zh-TW" dirty="0" smtClean="0"/>
          </a:p>
          <a:p>
            <a:pPr lvl="1"/>
            <a:r>
              <a:rPr lang="en-US" altLang="zh-TW" dirty="0"/>
              <a:t>There are three login nodes which are the primary access point for command line usage of the HPC service. Users access to the login nodes via each nodes’ </a:t>
            </a:r>
            <a:r>
              <a:rPr lang="en-US" altLang="zh-TW" dirty="0" err="1" smtClean="0"/>
              <a:t>dentical</a:t>
            </a:r>
            <a:r>
              <a:rPr lang="en-US" altLang="zh-TW" dirty="0" smtClean="0"/>
              <a:t> </a:t>
            </a:r>
            <a:r>
              <a:rPr lang="en-US" altLang="zh-TW" dirty="0"/>
              <a:t>IP address. All login nodes are identically configured and no user data is kept on their disks. Users access their files on high-speed storage system which is </a:t>
            </a:r>
            <a:r>
              <a:rPr lang="en-US" altLang="zh-TW" dirty="0" smtClean="0"/>
              <a:t>mounted </a:t>
            </a:r>
            <a:r>
              <a:rPr lang="en-US" altLang="zh-TW" dirty="0"/>
              <a:t>on each login node. Therefore it does not matter which login node a user is connected through to. </a:t>
            </a:r>
            <a:endParaRPr lang="zh-TW" altLang="zh-TW" dirty="0"/>
          </a:p>
          <a:p>
            <a:pPr lvl="1"/>
            <a:endParaRPr lang="en-US" altLang="zh-TW" dirty="0" smtClean="0"/>
          </a:p>
          <a:p>
            <a:pPr lvl="1"/>
            <a:r>
              <a:rPr lang="en-US" altLang="zh-TW" dirty="0" smtClean="0"/>
              <a:t>From </a:t>
            </a:r>
            <a:r>
              <a:rPr lang="en-US" altLang="zh-TW" dirty="0"/>
              <a:t>login nodes, users are able to perform the following tasks:</a:t>
            </a:r>
            <a:endParaRPr lang="zh-TW" altLang="zh-TW" dirty="0"/>
          </a:p>
          <a:p>
            <a:pPr marL="742950" lvl="1" indent="-285750">
              <a:buFont typeface="Arial" panose="020B0604020202020204" pitchFamily="34" charset="0"/>
              <a:buChar char="•"/>
            </a:pPr>
            <a:r>
              <a:rPr lang="en-US" altLang="zh-TW" dirty="0"/>
              <a:t>Submit/manage HPC jobs.</a:t>
            </a:r>
            <a:endParaRPr lang="zh-TW" altLang="zh-TW" dirty="0"/>
          </a:p>
          <a:p>
            <a:pPr marL="742950" lvl="1" indent="-285750">
              <a:buFont typeface="Arial" panose="020B0604020202020204" pitchFamily="34" charset="0"/>
              <a:buChar char="•"/>
            </a:pPr>
            <a:r>
              <a:rPr lang="en-US" altLang="zh-TW" dirty="0"/>
              <a:t>Have full access to files resident on high-speed storage system.</a:t>
            </a:r>
            <a:endParaRPr lang="zh-TW" altLang="zh-TW" dirty="0"/>
          </a:p>
          <a:p>
            <a:pPr marL="742950" lvl="1" indent="-285750">
              <a:buFont typeface="Arial" panose="020B0604020202020204" pitchFamily="34" charset="0"/>
              <a:buChar char="•"/>
            </a:pPr>
            <a:r>
              <a:rPr lang="en-US" altLang="zh-TW" dirty="0"/>
              <a:t>Compile HPC application.</a:t>
            </a:r>
            <a:endParaRPr lang="zh-TW" altLang="zh-TW" dirty="0"/>
          </a:p>
          <a:p>
            <a:pPr marL="742950" lvl="1" indent="-285750">
              <a:buFont typeface="Arial" panose="020B0604020202020204" pitchFamily="34" charset="0"/>
              <a:buChar char="•"/>
            </a:pPr>
            <a:r>
              <a:rPr lang="en-US" altLang="zh-TW" dirty="0"/>
              <a:t>Run debugger for code development. </a:t>
            </a:r>
            <a:endParaRPr lang="en-US" altLang="zh-TW" dirty="0" smtClean="0"/>
          </a:p>
          <a:p>
            <a:pPr marL="742950" lvl="1" indent="-285750">
              <a:buFont typeface="Arial" panose="020B0604020202020204" pitchFamily="34" charset="0"/>
              <a:buChar char="•"/>
            </a:pPr>
            <a:endParaRPr lang="en-US" altLang="zh-TW" dirty="0" smtClean="0"/>
          </a:p>
          <a:p>
            <a:r>
              <a:rPr lang="en-US" altLang="zh-TW" dirty="0"/>
              <a:t> </a:t>
            </a:r>
            <a:endParaRPr lang="zh-TW" altLang="zh-TW" dirty="0"/>
          </a:p>
        </p:txBody>
      </p:sp>
    </p:spTree>
    <p:extLst>
      <p:ext uri="{BB962C8B-B14F-4D97-AF65-F5344CB8AC3E}">
        <p14:creationId xmlns:p14="http://schemas.microsoft.com/office/powerpoint/2010/main" val="266123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3528" y="771084"/>
            <a:ext cx="8229600" cy="7571303"/>
          </a:xfrm>
          <a:prstGeom prst="rect">
            <a:avLst/>
          </a:prstGeom>
          <a:noFill/>
        </p:spPr>
        <p:txBody>
          <a:bodyPr wrap="square" rtlCol="0">
            <a:spAutoFit/>
          </a:bodyPr>
          <a:lstStyle/>
          <a:p>
            <a:pPr lvl="1"/>
            <a:r>
              <a:rPr lang="en-US" altLang="zh-TW" dirty="0" smtClean="0"/>
              <a:t>The </a:t>
            </a:r>
            <a:r>
              <a:rPr lang="en-US" altLang="zh-TW" dirty="0"/>
              <a:t>login nodes have similar technical specification with compute nodes, and this is the reason why they provide complete compatibility for development and testing of application codes.</a:t>
            </a:r>
            <a:endParaRPr lang="zh-TW" altLang="zh-TW" dirty="0"/>
          </a:p>
          <a:p>
            <a:pPr lvl="1"/>
            <a:r>
              <a:rPr lang="en-GB" altLang="zh-TW" dirty="0"/>
              <a:t>The summary of compute nodes and their respective resources are listed below</a:t>
            </a:r>
            <a:r>
              <a:rPr lang="en-GB" altLang="zh-TW" dirty="0" smtClean="0"/>
              <a:t>:</a:t>
            </a:r>
          </a:p>
          <a:p>
            <a:pPr lvl="1"/>
            <a:endParaRPr lang="en-GB" altLang="zh-TW" dirty="0"/>
          </a:p>
          <a:p>
            <a:pPr lvl="1"/>
            <a:endParaRPr lang="en-GB" altLang="zh-TW" dirty="0" smtClean="0"/>
          </a:p>
          <a:p>
            <a:pPr lvl="1"/>
            <a:endParaRPr lang="en-GB" altLang="zh-TW" dirty="0"/>
          </a:p>
          <a:p>
            <a:pPr lvl="1"/>
            <a:endParaRPr lang="en-GB" altLang="zh-TW" dirty="0" smtClean="0"/>
          </a:p>
          <a:p>
            <a:pPr lvl="1"/>
            <a:endParaRPr lang="en-GB" altLang="zh-TW" dirty="0"/>
          </a:p>
          <a:p>
            <a:pPr lvl="1" indent="66675" fontAlgn="base">
              <a:spcBef>
                <a:spcPct val="0"/>
              </a:spcBef>
              <a:spcAft>
                <a:spcPct val="0"/>
              </a:spcAft>
            </a:pPr>
            <a:endParaRPr lang="en-US" altLang="zh-TW" dirty="0"/>
          </a:p>
          <a:p>
            <a:pPr lvl="1" indent="66675" fontAlgn="base">
              <a:spcBef>
                <a:spcPct val="0"/>
              </a:spcBef>
              <a:spcAft>
                <a:spcPct val="0"/>
              </a:spcAft>
            </a:pPr>
            <a:endParaRPr lang="en-US" altLang="zh-TW" dirty="0" smtClean="0"/>
          </a:p>
          <a:p>
            <a:pPr lvl="1" indent="66675" fontAlgn="base">
              <a:spcBef>
                <a:spcPct val="0"/>
              </a:spcBef>
              <a:spcAft>
                <a:spcPct val="0"/>
              </a:spcAft>
            </a:pPr>
            <a:endParaRPr lang="en-US" altLang="zh-TW" dirty="0"/>
          </a:p>
          <a:p>
            <a:pPr lvl="1" indent="66675" fontAlgn="base">
              <a:spcBef>
                <a:spcPct val="0"/>
              </a:spcBef>
              <a:spcAft>
                <a:spcPct val="0"/>
              </a:spcAft>
            </a:pPr>
            <a:endParaRPr lang="en-US" altLang="zh-TW" dirty="0" smtClean="0"/>
          </a:p>
          <a:p>
            <a:pPr lvl="1" indent="66675" fontAlgn="base">
              <a:spcBef>
                <a:spcPct val="0"/>
              </a:spcBef>
              <a:spcAft>
                <a:spcPct val="0"/>
              </a:spcAft>
            </a:pPr>
            <a:endParaRPr lang="en-US" altLang="zh-TW" dirty="0"/>
          </a:p>
          <a:p>
            <a:pPr lvl="1" indent="66675" fontAlgn="base">
              <a:spcBef>
                <a:spcPct val="0"/>
              </a:spcBef>
              <a:spcAft>
                <a:spcPct val="0"/>
              </a:spcAft>
            </a:pPr>
            <a:endParaRPr lang="en-US" altLang="zh-TW" dirty="0" smtClean="0"/>
          </a:p>
          <a:p>
            <a:pPr lvl="1" indent="66675" fontAlgn="base">
              <a:spcBef>
                <a:spcPct val="0"/>
              </a:spcBef>
              <a:spcAft>
                <a:spcPct val="0"/>
              </a:spcAft>
            </a:pPr>
            <a:endParaRPr lang="en-US" altLang="zh-TW" dirty="0" smtClean="0"/>
          </a:p>
          <a:p>
            <a:pPr lvl="1" indent="66675" fontAlgn="base">
              <a:spcBef>
                <a:spcPct val="0"/>
              </a:spcBef>
              <a:spcAft>
                <a:spcPct val="0"/>
              </a:spcAft>
            </a:pPr>
            <a:r>
              <a:rPr lang="en-US" altLang="zh-TW" dirty="0" smtClean="0"/>
              <a:t>To </a:t>
            </a:r>
            <a:r>
              <a:rPr lang="en-US" altLang="zh-TW" dirty="0"/>
              <a:t>ensure optimal performance, process isolation and avoid situations where multiple processes unintentionally run on the same GPU, all GPUs on compute nodes are configured exclusive mode. </a:t>
            </a:r>
          </a:p>
          <a:p>
            <a:pPr lvl="1" indent="66675" fontAlgn="base">
              <a:spcBef>
                <a:spcPct val="0"/>
              </a:spcBef>
              <a:spcAft>
                <a:spcPct val="0"/>
              </a:spcAft>
            </a:pPr>
            <a:r>
              <a:rPr lang="en-US" altLang="ja-JP" dirty="0"/>
              <a:t>Do NOT use the login nodes for computation. If everyone does this, the login nodes will crash keeping other users from being able to login to this cluster.</a:t>
            </a:r>
          </a:p>
          <a:p>
            <a:pPr lvl="1"/>
            <a:endParaRPr lang="en-GB" altLang="zh-TW" dirty="0" smtClean="0"/>
          </a:p>
          <a:p>
            <a:pPr lvl="1"/>
            <a:endParaRPr lang="en-GB" altLang="zh-TW" dirty="0" smtClean="0"/>
          </a:p>
          <a:p>
            <a:pPr lvl="1"/>
            <a:endParaRPr lang="zh-TW" altLang="zh-TW" dirty="0"/>
          </a:p>
          <a:p>
            <a:pPr marL="742950" lvl="1" indent="-285750">
              <a:buFont typeface="Arial" panose="020B0604020202020204" pitchFamily="34" charset="0"/>
              <a:buChar char="•"/>
            </a:pPr>
            <a:endParaRPr lang="zh-TW" altLang="zh-TW" dirty="0"/>
          </a:p>
          <a:p>
            <a:r>
              <a:rPr lang="en-US" altLang="zh-TW" dirty="0"/>
              <a:t> </a:t>
            </a:r>
            <a:endParaRPr lang="zh-TW" altLang="zh-TW" dirty="0"/>
          </a:p>
        </p:txBody>
      </p:sp>
      <p:graphicFrame>
        <p:nvGraphicFramePr>
          <p:cNvPr id="3" name="表格 2"/>
          <p:cNvGraphicFramePr>
            <a:graphicFrameLocks noGrp="1"/>
          </p:cNvGraphicFramePr>
          <p:nvPr>
            <p:extLst>
              <p:ext uri="{D42A27DB-BD31-4B8C-83A1-F6EECF244321}">
                <p14:modId xmlns:p14="http://schemas.microsoft.com/office/powerpoint/2010/main" val="482887021"/>
              </p:ext>
            </p:extLst>
          </p:nvPr>
        </p:nvGraphicFramePr>
        <p:xfrm>
          <a:off x="755576" y="2060848"/>
          <a:ext cx="7619999" cy="2727337"/>
        </p:xfrm>
        <a:graphic>
          <a:graphicData uri="http://schemas.openxmlformats.org/drawingml/2006/table">
            <a:tbl>
              <a:tblPr firstRow="1" firstCol="1" bandRow="1">
                <a:tableStyleId>{5C22544A-7EE6-4342-B048-85BDC9FD1C3A}</a:tableStyleId>
              </a:tblPr>
              <a:tblGrid>
                <a:gridCol w="1256319"/>
                <a:gridCol w="1144315"/>
                <a:gridCol w="968136"/>
                <a:gridCol w="849903"/>
                <a:gridCol w="850760"/>
                <a:gridCol w="850760"/>
                <a:gridCol w="849903"/>
                <a:gridCol w="849903"/>
              </a:tblGrid>
              <a:tr h="568430">
                <a:tc rowSpan="2">
                  <a:txBody>
                    <a:bodyPr/>
                    <a:lstStyle/>
                    <a:p>
                      <a:pPr algn="just">
                        <a:spcAft>
                          <a:spcPts val="0"/>
                        </a:spcAft>
                      </a:pPr>
                      <a:r>
                        <a:rPr lang="en-GB" sz="1600" kern="100" dirty="0">
                          <a:effectLst/>
                        </a:rPr>
                        <a:t>Node Type</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just">
                        <a:spcAft>
                          <a:spcPts val="0"/>
                        </a:spcAft>
                      </a:pPr>
                      <a:r>
                        <a:rPr lang="en-GB" sz="1600" kern="100" dirty="0">
                          <a:effectLst/>
                        </a:rPr>
                        <a:t>Node</a:t>
                      </a:r>
                      <a:endParaRPr lang="zh-TW" sz="1600" kern="100" dirty="0">
                        <a:effectLst/>
                      </a:endParaRPr>
                    </a:p>
                    <a:p>
                      <a:pPr algn="just">
                        <a:spcAft>
                          <a:spcPts val="0"/>
                        </a:spcAft>
                      </a:pPr>
                      <a:r>
                        <a:rPr lang="en-GB" sz="1600" kern="100" dirty="0">
                          <a:effectLst/>
                        </a:rPr>
                        <a:t>range</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just">
                        <a:spcAft>
                          <a:spcPts val="0"/>
                        </a:spcAft>
                      </a:pPr>
                      <a:r>
                        <a:rPr lang="en-GB" sz="1600" kern="100" dirty="0">
                          <a:effectLst/>
                        </a:rPr>
                        <a:t>Total units</a:t>
                      </a:r>
                      <a:endParaRPr lang="zh-TW" sz="1600" kern="100" dirty="0">
                        <a:effectLst/>
                      </a:endParaRPr>
                    </a:p>
                    <a:p>
                      <a:pPr algn="just">
                        <a:spcAft>
                          <a:spcPts val="0"/>
                        </a:spcAft>
                      </a:pPr>
                      <a:r>
                        <a:rPr lang="en-GB" sz="1600" kern="100" dirty="0">
                          <a:effectLst/>
                        </a:rPr>
                        <a:t>(nodes)</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spcAft>
                          <a:spcPts val="0"/>
                        </a:spcAft>
                      </a:pPr>
                      <a:r>
                        <a:rPr lang="en-GB" sz="1600" kern="100" dirty="0">
                          <a:effectLst/>
                        </a:rPr>
                        <a:t>Compute resources per unit (node)</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785057">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just">
                        <a:spcAft>
                          <a:spcPts val="0"/>
                        </a:spcAft>
                      </a:pPr>
                      <a:r>
                        <a:rPr lang="en-GB" sz="1600" kern="100">
                          <a:effectLst/>
                        </a:rPr>
                        <a:t>CPU </a:t>
                      </a:r>
                      <a:endParaRPr lang="zh-TW" sz="1600" kern="100">
                        <a:effectLst/>
                      </a:endParaRPr>
                    </a:p>
                    <a:p>
                      <a:pPr algn="just">
                        <a:spcAft>
                          <a:spcPts val="0"/>
                        </a:spcAft>
                      </a:pPr>
                      <a:r>
                        <a:rPr lang="en-GB" sz="1600" kern="100">
                          <a:effectLst/>
                        </a:rPr>
                        <a:t>Sockets</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kern="100">
                          <a:effectLst/>
                        </a:rPr>
                        <a:t>CPU </a:t>
                      </a:r>
                      <a:endParaRPr lang="zh-TW" sz="1600" kern="100">
                        <a:effectLst/>
                      </a:endParaRPr>
                    </a:p>
                    <a:p>
                      <a:pPr algn="just">
                        <a:spcAft>
                          <a:spcPts val="0"/>
                        </a:spcAft>
                      </a:pPr>
                      <a:r>
                        <a:rPr lang="en-GB" sz="1600" kern="100">
                          <a:effectLst/>
                        </a:rPr>
                        <a:t>cores</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kern="100">
                          <a:effectLst/>
                        </a:rPr>
                        <a:t>Memory </a:t>
                      </a:r>
                      <a:endParaRPr lang="zh-TW" sz="1600" kern="100">
                        <a:effectLst/>
                      </a:endParaRPr>
                    </a:p>
                    <a:p>
                      <a:pPr algn="just">
                        <a:spcAft>
                          <a:spcPts val="0"/>
                        </a:spcAft>
                      </a:pPr>
                      <a:r>
                        <a:rPr lang="en-GB" sz="1600" kern="100">
                          <a:effectLst/>
                        </a:rPr>
                        <a:t>(GB)</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kern="100">
                          <a:effectLst/>
                        </a:rPr>
                        <a:t>Tesla</a:t>
                      </a:r>
                      <a:endParaRPr lang="zh-TW" sz="1600" kern="100">
                        <a:effectLst/>
                      </a:endParaRPr>
                    </a:p>
                    <a:p>
                      <a:pPr algn="just">
                        <a:spcAft>
                          <a:spcPts val="0"/>
                        </a:spcAft>
                      </a:pPr>
                      <a:r>
                        <a:rPr lang="en-GB" sz="1600" kern="100">
                          <a:effectLst/>
                        </a:rPr>
                        <a:t>P100</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GB" sz="1600" kern="100" dirty="0">
                          <a:effectLst/>
                        </a:rPr>
                        <a:t>480 GB</a:t>
                      </a:r>
                      <a:endParaRPr lang="zh-TW" sz="1600" kern="100" dirty="0">
                        <a:effectLst/>
                      </a:endParaRPr>
                    </a:p>
                    <a:p>
                      <a:pPr algn="just">
                        <a:spcAft>
                          <a:spcPts val="0"/>
                        </a:spcAft>
                      </a:pPr>
                      <a:r>
                        <a:rPr lang="en-GB" sz="1600" kern="100" dirty="0">
                          <a:effectLst/>
                        </a:rPr>
                        <a:t>SSD</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5057">
                <a:tc>
                  <a:txBody>
                    <a:bodyPr/>
                    <a:lstStyle/>
                    <a:p>
                      <a:pPr algn="l">
                        <a:spcAft>
                          <a:spcPts val="0"/>
                        </a:spcAft>
                      </a:pPr>
                      <a:r>
                        <a:rPr lang="en-GB" sz="1600" kern="100">
                          <a:effectLst/>
                        </a:rPr>
                        <a:t>CPU login nodes</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clogin1– clogin2</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2</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2</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a:effectLst/>
                        </a:rPr>
                        <a:t>40</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384</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a:effectLst/>
                        </a:rPr>
                        <a:t>-</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1</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8793">
                <a:tc>
                  <a:txBody>
                    <a:bodyPr/>
                    <a:lstStyle/>
                    <a:p>
                      <a:pPr algn="l">
                        <a:spcAft>
                          <a:spcPts val="0"/>
                        </a:spcAft>
                      </a:pPr>
                      <a:r>
                        <a:rPr lang="en-GB" sz="1600" kern="100" dirty="0">
                          <a:effectLst/>
                        </a:rPr>
                        <a:t>GPU login nodes</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a:effectLst/>
                        </a:rPr>
                        <a:t>glogin1</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a:effectLst/>
                        </a:rPr>
                        <a:t>1</a:t>
                      </a:r>
                      <a:endParaRPr lang="zh-TW" sz="1600" kern="10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2</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40</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192</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4</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en-GB" sz="1600" kern="100" dirty="0">
                          <a:effectLst/>
                        </a:rPr>
                        <a:t>-</a:t>
                      </a:r>
                      <a:endParaRPr lang="zh-TW" sz="1600" kern="100" dirty="0">
                        <a:effectLst/>
                        <a:latin typeface="Trebuchet MS"/>
                        <a:ea typeface="MS Mincho"/>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1824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844"/>
            <a:ext cx="8640960" cy="2862322"/>
          </a:xfrm>
          <a:prstGeom prst="rect">
            <a:avLst/>
          </a:prstGeom>
        </p:spPr>
        <p:txBody>
          <a:bodyPr wrap="square">
            <a:spAutoFit/>
          </a:bodyPr>
          <a:lstStyle/>
          <a:p>
            <a:pPr marL="0" lvl="1"/>
            <a:r>
              <a:rPr lang="en-US" altLang="zh-TW" sz="2000" b="1" dirty="0"/>
              <a:t> 1.4 Data transfer nodes</a:t>
            </a:r>
            <a:endParaRPr lang="zh-TW" altLang="zh-TW" sz="2000" b="1" dirty="0"/>
          </a:p>
          <a:p>
            <a:endParaRPr lang="en-US" altLang="zh-TW" sz="1600" dirty="0"/>
          </a:p>
          <a:p>
            <a:pPr lvl="1"/>
            <a:r>
              <a:rPr lang="en-US" altLang="zh-TW" sz="1600" dirty="0" smtClean="0"/>
              <a:t>140.110.148.21 </a:t>
            </a:r>
            <a:r>
              <a:rPr lang="en-US" altLang="zh-TW" sz="1600" u="sng" dirty="0">
                <a:hlinkClick r:id="rId2"/>
              </a:rPr>
              <a:t>xdata1.twnia.nchc.org.tw</a:t>
            </a:r>
            <a:endParaRPr lang="zh-TW" altLang="zh-TW" sz="1600" dirty="0"/>
          </a:p>
          <a:p>
            <a:pPr lvl="1"/>
            <a:r>
              <a:rPr lang="en-US" altLang="zh-TW" sz="1600" dirty="0" smtClean="0"/>
              <a:t>140.110.148.22 </a:t>
            </a:r>
            <a:endParaRPr lang="zh-TW" altLang="zh-TW" sz="1600" dirty="0"/>
          </a:p>
          <a:p>
            <a:pPr lvl="1"/>
            <a:endParaRPr lang="en-US" altLang="zh-TW" sz="1600" dirty="0" smtClean="0"/>
          </a:p>
          <a:p>
            <a:pPr lvl="1"/>
            <a:r>
              <a:rPr lang="en-US" altLang="zh-TW" sz="1600" dirty="0" smtClean="0"/>
              <a:t>There </a:t>
            </a:r>
            <a:r>
              <a:rPr lang="en-US" altLang="zh-TW" sz="1600" dirty="0"/>
              <a:t>are two data transfer nodes which are configured for transferring data from the external network in/out of the HPC system. Each node consists of a 40Gbps HCA card connected to external network, and an OPA interface connected to high-speed storage system as well as other nodes. By using this configuration, data can be rapidly transferred from/to the high-speed storage to/from users. For this purpose, users are allowed only </a:t>
            </a:r>
            <a:r>
              <a:rPr lang="en-US" altLang="zh-TW" sz="1600" dirty="0" err="1"/>
              <a:t>scp</a:t>
            </a:r>
            <a:r>
              <a:rPr lang="en-US" altLang="zh-TW" sz="1600" dirty="0"/>
              <a:t>/</a:t>
            </a:r>
            <a:r>
              <a:rPr lang="en-US" altLang="zh-TW" sz="1600" dirty="0" err="1"/>
              <a:t>sftp</a:t>
            </a:r>
            <a:r>
              <a:rPr lang="en-US" altLang="zh-TW" sz="1600" dirty="0"/>
              <a:t> access and cannot login to the HPC system via this nodes</a:t>
            </a:r>
            <a:endParaRPr lang="zh-TW" altLang="en-US" sz="1600" dirty="0"/>
          </a:p>
        </p:txBody>
      </p:sp>
    </p:spTree>
    <p:extLst>
      <p:ext uri="{BB962C8B-B14F-4D97-AF65-F5344CB8AC3E}">
        <p14:creationId xmlns:p14="http://schemas.microsoft.com/office/powerpoint/2010/main" val="2306383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a:xfrm>
            <a:off x="107504" y="625818"/>
            <a:ext cx="9036496" cy="642942"/>
          </a:xfrm>
          <a:prstGeom prst="rect">
            <a:avLst/>
          </a:prstGeom>
          <a:gradFill>
            <a:gsLst>
              <a:gs pos="0">
                <a:srgbClr val="F8F8F8">
                  <a:alpha val="0"/>
                </a:srgbClr>
              </a:gs>
              <a:gs pos="64000">
                <a:srgbClr val="1A465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TW" sz="4400" b="1" dirty="0" smtClean="0">
                <a:solidFill>
                  <a:schemeClr val="bg1"/>
                </a:solidFill>
                <a:latin typeface="Arial Unicode MS" pitchFamily="34" charset="-122"/>
                <a:ea typeface="Arial Unicode MS" pitchFamily="34" charset="-122"/>
                <a:cs typeface="Arial Unicode MS" pitchFamily="34" charset="-122"/>
              </a:rPr>
              <a:t>2. </a:t>
            </a:r>
            <a:r>
              <a:rPr lang="en-US" altLang="zh-TW" sz="4400" b="1" dirty="0">
                <a:solidFill>
                  <a:schemeClr val="bg1"/>
                </a:solidFill>
                <a:latin typeface="Arial Unicode MS" pitchFamily="34" charset="-122"/>
                <a:ea typeface="Arial Unicode MS" pitchFamily="34" charset="-122"/>
                <a:cs typeface="Arial Unicode MS" pitchFamily="34" charset="-122"/>
              </a:rPr>
              <a:t>System access </a:t>
            </a:r>
            <a:r>
              <a:rPr lang="en-US" altLang="zh-TW" sz="4400" b="1" dirty="0" smtClean="0">
                <a:solidFill>
                  <a:schemeClr val="bg1"/>
                </a:solidFill>
                <a:latin typeface="Arial Unicode MS" pitchFamily="34" charset="-122"/>
                <a:ea typeface="Arial Unicode MS" pitchFamily="34" charset="-122"/>
                <a:cs typeface="Arial Unicode MS" pitchFamily="34" charset="-122"/>
              </a:rPr>
              <a:t>method</a:t>
            </a:r>
            <a:endParaRPr lang="zh-CN" altLang="en-US" sz="4400" dirty="0"/>
          </a:p>
        </p:txBody>
      </p:sp>
      <p:sp>
        <p:nvSpPr>
          <p:cNvPr id="4" name="Line 2"/>
          <p:cNvSpPr>
            <a:spLocks noChangeShapeType="1"/>
          </p:cNvSpPr>
          <p:nvPr/>
        </p:nvSpPr>
        <p:spPr bwMode="auto">
          <a:xfrm flipV="1">
            <a:off x="2054548" y="2171798"/>
            <a:ext cx="381000" cy="381000"/>
          </a:xfrm>
          <a:prstGeom prst="line">
            <a:avLst/>
          </a:prstGeom>
          <a:noFill/>
          <a:ln w="12700" cap="rnd">
            <a:solidFill>
              <a:srgbClr val="003366"/>
            </a:solidFill>
            <a:prstDash val="sysDot"/>
            <a:round/>
            <a:headEnd/>
            <a:tailEnd/>
          </a:ln>
          <a:effectLst/>
        </p:spPr>
        <p:txBody>
          <a:bodyPr/>
          <a:lstStyle/>
          <a:p>
            <a:endParaRPr lang="zh-CN" altLang="en-US"/>
          </a:p>
        </p:txBody>
      </p:sp>
      <p:sp>
        <p:nvSpPr>
          <p:cNvPr id="6" name="Line 4"/>
          <p:cNvSpPr>
            <a:spLocks noChangeShapeType="1"/>
          </p:cNvSpPr>
          <p:nvPr/>
        </p:nvSpPr>
        <p:spPr bwMode="auto">
          <a:xfrm>
            <a:off x="2435548" y="2171798"/>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8" name="Line 6"/>
          <p:cNvSpPr>
            <a:spLocks noChangeShapeType="1"/>
          </p:cNvSpPr>
          <p:nvPr/>
        </p:nvSpPr>
        <p:spPr bwMode="auto">
          <a:xfrm flipV="1">
            <a:off x="2359348" y="2933798"/>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9" name="Line 7"/>
          <p:cNvSpPr>
            <a:spLocks noChangeShapeType="1"/>
          </p:cNvSpPr>
          <p:nvPr/>
        </p:nvSpPr>
        <p:spPr bwMode="auto">
          <a:xfrm>
            <a:off x="2435548" y="3911822"/>
            <a:ext cx="6096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0" name="Line 8"/>
          <p:cNvSpPr>
            <a:spLocks noChangeShapeType="1"/>
          </p:cNvSpPr>
          <p:nvPr/>
        </p:nvSpPr>
        <p:spPr bwMode="auto">
          <a:xfrm flipV="1">
            <a:off x="2359348" y="4597622"/>
            <a:ext cx="685800" cy="0"/>
          </a:xfrm>
          <a:prstGeom prst="line">
            <a:avLst/>
          </a:prstGeom>
          <a:noFill/>
          <a:ln w="12700" cap="rnd">
            <a:solidFill>
              <a:srgbClr val="003366"/>
            </a:solidFill>
            <a:prstDash val="sysDot"/>
            <a:round/>
            <a:headEnd/>
            <a:tailEnd/>
          </a:ln>
          <a:effectLst/>
        </p:spPr>
        <p:txBody>
          <a:bodyPr/>
          <a:lstStyle/>
          <a:p>
            <a:endParaRPr lang="zh-CN" altLang="en-US"/>
          </a:p>
        </p:txBody>
      </p:sp>
      <p:sp>
        <p:nvSpPr>
          <p:cNvPr id="11" name="AutoShape 20"/>
          <p:cNvSpPr>
            <a:spLocks noChangeArrowheads="1"/>
          </p:cNvSpPr>
          <p:nvPr/>
        </p:nvSpPr>
        <p:spPr bwMode="gray">
          <a:xfrm>
            <a:off x="3067000" y="1643049"/>
            <a:ext cx="5105400" cy="80549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eaLnBrk="0" hangingPunct="0"/>
            <a:r>
              <a:rPr lang="en-US" altLang="zh-CN" b="1" dirty="0" smtClean="0">
                <a:solidFill>
                  <a:srgbClr val="000000"/>
                </a:solidFill>
                <a:latin typeface="Arial Rounded MT Bold" panose="020F0704030504030204" pitchFamily="34" charset="0"/>
                <a:ea typeface="宋体" charset="-122"/>
              </a:rPr>
              <a:t>     2.1</a:t>
            </a:r>
            <a:r>
              <a:rPr lang="en-US" altLang="zh-CN" b="1" dirty="0">
                <a:solidFill>
                  <a:srgbClr val="000000"/>
                </a:solidFill>
                <a:latin typeface="Arial Rounded MT Bold" panose="020F0704030504030204" pitchFamily="34" charset="0"/>
                <a:ea typeface="宋体" charset="-122"/>
              </a:rPr>
              <a:t>. Member account &amp; Peta system</a:t>
            </a:r>
          </a:p>
          <a:p>
            <a:pPr eaLnBrk="0" hangingPunct="0"/>
            <a:r>
              <a:rPr lang="en-US" altLang="zh-CN" b="1" dirty="0">
                <a:solidFill>
                  <a:srgbClr val="000000"/>
                </a:solidFill>
                <a:latin typeface="Arial Rounded MT Bold" panose="020F0704030504030204" pitchFamily="34" charset="0"/>
                <a:ea typeface="宋体" charset="-122"/>
              </a:rPr>
              <a:t>        </a:t>
            </a:r>
            <a:r>
              <a:rPr lang="en-US" altLang="zh-CN" b="1" dirty="0" smtClean="0">
                <a:solidFill>
                  <a:srgbClr val="000000"/>
                </a:solidFill>
                <a:latin typeface="Arial Rounded MT Bold" panose="020F0704030504030204" pitchFamily="34" charset="0"/>
                <a:ea typeface="宋体" charset="-122"/>
              </a:rPr>
              <a:t>     account registration</a:t>
            </a:r>
            <a:endParaRPr lang="zh-CN" altLang="en-US" dirty="0"/>
          </a:p>
        </p:txBody>
      </p:sp>
      <p:sp>
        <p:nvSpPr>
          <p:cNvPr id="13" name="AutoShape 22"/>
          <p:cNvSpPr>
            <a:spLocks noChangeArrowheads="1"/>
          </p:cNvSpPr>
          <p:nvPr/>
        </p:nvSpPr>
        <p:spPr bwMode="gray">
          <a:xfrm>
            <a:off x="3038797" y="2692498"/>
            <a:ext cx="5105400" cy="608517"/>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altLang="zh-TW" b="1" dirty="0" smtClean="0">
                <a:latin typeface="Arial Rounded MT Bold" panose="020F0704030504030204" pitchFamily="34" charset="0"/>
              </a:rPr>
              <a:t>       2.2 </a:t>
            </a:r>
            <a:r>
              <a:rPr lang="en-US" altLang="zh-TW" b="1" dirty="0">
                <a:latin typeface="Arial Rounded MT Bold" panose="020F0704030504030204" pitchFamily="34" charset="0"/>
              </a:rPr>
              <a:t>Command line </a:t>
            </a:r>
            <a:r>
              <a:rPr lang="en-US" altLang="zh-TW" b="1" dirty="0" smtClean="0">
                <a:latin typeface="Arial Rounded MT Bold" panose="020F0704030504030204" pitchFamily="34" charset="0"/>
              </a:rPr>
              <a:t>login</a:t>
            </a:r>
            <a:endParaRPr lang="zh-CN" altLang="en-US" dirty="0"/>
          </a:p>
        </p:txBody>
      </p:sp>
      <p:sp>
        <p:nvSpPr>
          <p:cNvPr id="15" name="AutoShape 24"/>
          <p:cNvSpPr>
            <a:spLocks noChangeArrowheads="1"/>
          </p:cNvSpPr>
          <p:nvPr/>
        </p:nvSpPr>
        <p:spPr bwMode="gray">
          <a:xfrm>
            <a:off x="3064972" y="3651473"/>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lvl="1"/>
            <a:r>
              <a:rPr lang="en-US" altLang="zh-TW" b="1" dirty="0">
                <a:latin typeface="Arial Rounded MT Bold" panose="020F0704030504030204" pitchFamily="34" charset="0"/>
              </a:rPr>
              <a:t>2.3 Changing </a:t>
            </a:r>
            <a:r>
              <a:rPr lang="en-US" altLang="zh-TW" b="1" dirty="0" smtClean="0">
                <a:latin typeface="Arial Rounded MT Bold" panose="020F0704030504030204" pitchFamily="34" charset="0"/>
              </a:rPr>
              <a:t>Password</a:t>
            </a:r>
            <a:endParaRPr lang="zh-TW" altLang="zh-TW" b="1" dirty="0">
              <a:latin typeface="Arial Rounded MT Bold" panose="020F0704030504030204" pitchFamily="34" charset="0"/>
            </a:endParaRPr>
          </a:p>
        </p:txBody>
      </p:sp>
      <p:sp>
        <p:nvSpPr>
          <p:cNvPr id="17" name="Oval 26"/>
          <p:cNvSpPr>
            <a:spLocks noChangeArrowheads="1"/>
          </p:cNvSpPr>
          <p:nvPr/>
        </p:nvSpPr>
        <p:spPr bwMode="gray">
          <a:xfrm>
            <a:off x="2949899" y="206067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0" name="AutoShape 29"/>
          <p:cNvSpPr>
            <a:spLocks noChangeArrowheads="1"/>
          </p:cNvSpPr>
          <p:nvPr/>
        </p:nvSpPr>
        <p:spPr bwMode="gray">
          <a:xfrm>
            <a:off x="3038797" y="4452218"/>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marL="0" lvl="1"/>
            <a:r>
              <a:rPr lang="en-US" altLang="zh-TW" b="1" dirty="0" smtClean="0">
                <a:latin typeface="Arial Rounded MT Bold" panose="020F0704030504030204" pitchFamily="34" charset="0"/>
              </a:rPr>
              <a:t>        2.4 </a:t>
            </a:r>
            <a:r>
              <a:rPr lang="en-US" altLang="zh-TW" b="1" dirty="0">
                <a:latin typeface="Arial Rounded MT Bold" panose="020F0704030504030204" pitchFamily="34" charset="0"/>
              </a:rPr>
              <a:t>Command line </a:t>
            </a:r>
            <a:r>
              <a:rPr lang="en-US" altLang="zh-TW" b="1" dirty="0" smtClean="0">
                <a:latin typeface="Arial Rounded MT Bold" panose="020F0704030504030204" pitchFamily="34" charset="0"/>
              </a:rPr>
              <a:t>logout</a:t>
            </a:r>
            <a:endParaRPr lang="zh-CN" altLang="en-US" dirty="0"/>
          </a:p>
        </p:txBody>
      </p:sp>
      <p:sp>
        <p:nvSpPr>
          <p:cNvPr id="22" name="Oval 31"/>
          <p:cNvSpPr>
            <a:spLocks noChangeArrowheads="1"/>
          </p:cNvSpPr>
          <p:nvPr/>
        </p:nvSpPr>
        <p:spPr bwMode="gray">
          <a:xfrm>
            <a:off x="2949899" y="4521422"/>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5" name="Oval 26"/>
          <p:cNvSpPr>
            <a:spLocks noChangeArrowheads="1"/>
          </p:cNvSpPr>
          <p:nvPr/>
        </p:nvSpPr>
        <p:spPr bwMode="gray">
          <a:xfrm>
            <a:off x="2941951" y="2805216"/>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36" name="Oval 26"/>
          <p:cNvSpPr>
            <a:spLocks noChangeArrowheads="1"/>
          </p:cNvSpPr>
          <p:nvPr/>
        </p:nvSpPr>
        <p:spPr bwMode="gray">
          <a:xfrm>
            <a:off x="2941951" y="3792772"/>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pic>
        <p:nvPicPr>
          <p:cNvPr id="182" name="Picture 3" descr="RY_circle001"/>
          <p:cNvPicPr>
            <a:picLocks noChangeAspect="1" noChangeArrowheads="1"/>
          </p:cNvPicPr>
          <p:nvPr/>
        </p:nvPicPr>
        <p:blipFill>
          <a:blip r:embed="rId3"/>
          <a:srcRect/>
          <a:stretch>
            <a:fillRect/>
          </a:stretch>
        </p:blipFill>
        <p:spPr bwMode="auto">
          <a:xfrm>
            <a:off x="381350" y="2432068"/>
            <a:ext cx="2024063" cy="2025650"/>
          </a:xfrm>
          <a:prstGeom prst="rect">
            <a:avLst/>
          </a:prstGeom>
          <a:noFill/>
        </p:spPr>
      </p:pic>
      <p:pic>
        <p:nvPicPr>
          <p:cNvPr id="18" name="圖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514" y="3070743"/>
            <a:ext cx="1124961" cy="748300"/>
          </a:xfrm>
          <a:prstGeom prst="rect">
            <a:avLst/>
          </a:prstGeom>
        </p:spPr>
      </p:pic>
      <p:sp>
        <p:nvSpPr>
          <p:cNvPr id="23" name="Line 3"/>
          <p:cNvSpPr>
            <a:spLocks noChangeShapeType="1"/>
          </p:cNvSpPr>
          <p:nvPr/>
        </p:nvSpPr>
        <p:spPr bwMode="auto">
          <a:xfrm>
            <a:off x="1619673" y="4366236"/>
            <a:ext cx="739676" cy="231386"/>
          </a:xfrm>
          <a:prstGeom prst="line">
            <a:avLst/>
          </a:prstGeom>
          <a:noFill/>
          <a:ln w="12700" cap="rnd">
            <a:solidFill>
              <a:srgbClr val="003366"/>
            </a:solidFill>
            <a:prstDash val="sysDot"/>
            <a:round/>
            <a:headEnd/>
            <a:tailEnd/>
          </a:ln>
          <a:effectLst/>
        </p:spPr>
        <p:txBody>
          <a:bodyPr/>
          <a:lstStyle/>
          <a:p>
            <a:endParaRPr lang="zh-CN" altLang="en-US"/>
          </a:p>
        </p:txBody>
      </p:sp>
      <p:sp>
        <p:nvSpPr>
          <p:cNvPr id="24" name="AutoShape 32"/>
          <p:cNvSpPr>
            <a:spLocks noChangeArrowheads="1"/>
          </p:cNvSpPr>
          <p:nvPr/>
        </p:nvSpPr>
        <p:spPr bwMode="gray">
          <a:xfrm>
            <a:off x="3038797" y="5172298"/>
            <a:ext cx="5105400"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pPr marL="0" lvl="1"/>
            <a:r>
              <a:rPr lang="en-US" altLang="zh-TW" b="1" dirty="0" smtClean="0">
                <a:latin typeface="Arial Rounded MT Bold" panose="020F0704030504030204" pitchFamily="34" charset="0"/>
              </a:rPr>
              <a:t>        2.5 </a:t>
            </a:r>
            <a:r>
              <a:rPr lang="en-US" altLang="zh-TW" b="1" dirty="0">
                <a:latin typeface="Arial Rounded MT Bold" panose="020F0704030504030204" pitchFamily="34" charset="0"/>
              </a:rPr>
              <a:t>File </a:t>
            </a:r>
            <a:r>
              <a:rPr lang="en-US" altLang="zh-TW" b="1" dirty="0" smtClean="0">
                <a:latin typeface="Arial Rounded MT Bold" panose="020F0704030504030204" pitchFamily="34" charset="0"/>
              </a:rPr>
              <a:t>transfer</a:t>
            </a:r>
            <a:endParaRPr lang="zh-CN" altLang="en-US" dirty="0"/>
          </a:p>
        </p:txBody>
      </p:sp>
      <p:sp>
        <p:nvSpPr>
          <p:cNvPr id="25" name="Oval 31"/>
          <p:cNvSpPr>
            <a:spLocks noChangeArrowheads="1"/>
          </p:cNvSpPr>
          <p:nvPr/>
        </p:nvSpPr>
        <p:spPr bwMode="gray">
          <a:xfrm>
            <a:off x="2919439" y="5302472"/>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sp>
        <p:nvSpPr>
          <p:cNvPr id="26" name="Line 8"/>
          <p:cNvSpPr>
            <a:spLocks noChangeShapeType="1"/>
          </p:cNvSpPr>
          <p:nvPr/>
        </p:nvSpPr>
        <p:spPr bwMode="auto">
          <a:xfrm flipV="1">
            <a:off x="2359349" y="5405351"/>
            <a:ext cx="560091" cy="0"/>
          </a:xfrm>
          <a:prstGeom prst="line">
            <a:avLst/>
          </a:prstGeom>
          <a:noFill/>
          <a:ln w="12700" cap="rnd">
            <a:solidFill>
              <a:srgbClr val="003366"/>
            </a:solidFill>
            <a:prstDash val="sysDot"/>
            <a:round/>
            <a:headEnd/>
            <a:tailEnd/>
          </a:ln>
          <a:effectLst/>
        </p:spPr>
        <p:txBody>
          <a:bodyPr/>
          <a:lstStyle/>
          <a:p>
            <a:endParaRPr lang="zh-CN" altLang="en-US"/>
          </a:p>
        </p:txBody>
      </p:sp>
      <p:sp>
        <p:nvSpPr>
          <p:cNvPr id="27" name="Line 3"/>
          <p:cNvSpPr>
            <a:spLocks noChangeShapeType="1"/>
          </p:cNvSpPr>
          <p:nvPr/>
        </p:nvSpPr>
        <p:spPr bwMode="auto">
          <a:xfrm>
            <a:off x="1187625" y="4452217"/>
            <a:ext cx="1057424" cy="964555"/>
          </a:xfrm>
          <a:prstGeom prst="line">
            <a:avLst/>
          </a:prstGeom>
          <a:noFill/>
          <a:ln w="12700" cap="rnd">
            <a:solidFill>
              <a:srgbClr val="003366"/>
            </a:solidFill>
            <a:prstDash val="sysDot"/>
            <a:round/>
            <a:headEnd/>
            <a:tailEnd/>
          </a:ln>
          <a:effectLst/>
        </p:spPr>
        <p:txBody>
          <a:bodyPr/>
          <a:lstStyle/>
          <a:p>
            <a:endParaRPr lang="zh-CN" altLang="en-US"/>
          </a:p>
        </p:txBody>
      </p:sp>
    </p:spTree>
    <p:extLst>
      <p:ext uri="{BB962C8B-B14F-4D97-AF65-F5344CB8AC3E}">
        <p14:creationId xmlns:p14="http://schemas.microsoft.com/office/powerpoint/2010/main" val="80780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wipe(down)">
                                      <p:cBhvr>
                                        <p:cTn id="10" dur="500"/>
                                        <p:tgtEl>
                                          <p:spTgt spid="18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ircle(in)">
                                      <p:cBhvr>
                                        <p:cTn id="29" dur="2000"/>
                                        <p:tgtEl>
                                          <p:spTgt spid="8"/>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circle(in)">
                                      <p:cBhvr>
                                        <p:cTn id="35" dur="20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heel(1)">
                                      <p:cBhvr>
                                        <p:cTn id="40" dur="2000"/>
                                        <p:tgtEl>
                                          <p:spTgt spid="9"/>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heel(1)">
                                      <p:cBhvr>
                                        <p:cTn id="46" dur="20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heel(1)">
                                      <p:cBhvr>
                                        <p:cTn id="51" dur="2000"/>
                                        <p:tgtEl>
                                          <p:spTgt spid="1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1)">
                                      <p:cBhvr>
                                        <p:cTn id="54" dur="2000"/>
                                        <p:tgtEl>
                                          <p:spTgt spid="20"/>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par>
                                <p:cTn id="58" presetID="21" presetClass="entr" presetSubtype="1"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heel(1)">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randombar(horizontal)">
                                      <p:cBhvr>
                                        <p:cTn id="65" dur="500"/>
                                        <p:tgtEl>
                                          <p:spTgt spid="24"/>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randombar(horizontal)">
                                      <p:cBhvr>
                                        <p:cTn id="68" dur="500"/>
                                        <p:tgtEl>
                                          <p:spTgt spid="25"/>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randombar(horizontal)">
                                      <p:cBhvr>
                                        <p:cTn id="71" dur="500"/>
                                        <p:tgtEl>
                                          <p:spTgt spid="26"/>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randombar(horizontal)">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3" grpId="0" animBg="1"/>
      <p:bldP spid="15" grpId="0" animBg="1"/>
      <p:bldP spid="17" grpId="0" animBg="1"/>
      <p:bldP spid="20" grpId="0" animBg="1"/>
      <p:bldP spid="22" grpId="0" animBg="1"/>
      <p:bldP spid="35" grpId="0" animBg="1"/>
      <p:bldP spid="36"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3528" y="898257"/>
            <a:ext cx="8229600" cy="7602081"/>
          </a:xfrm>
          <a:prstGeom prst="rect">
            <a:avLst/>
          </a:prstGeom>
          <a:noFill/>
        </p:spPr>
        <p:txBody>
          <a:bodyPr wrap="square" rtlCol="0">
            <a:spAutoFit/>
          </a:bodyPr>
          <a:lstStyle/>
          <a:p>
            <a:r>
              <a:rPr lang="en-US" altLang="zh-TW" sz="2200" b="1" dirty="0" smtClean="0"/>
              <a:t>2.1  Member </a:t>
            </a:r>
            <a:r>
              <a:rPr lang="en-US" altLang="zh-TW" sz="2200" b="1" dirty="0"/>
              <a:t>account &amp; Peta system account registration</a:t>
            </a:r>
            <a:endParaRPr lang="zh-TW" altLang="zh-TW" sz="2200" b="1" dirty="0"/>
          </a:p>
          <a:p>
            <a:pPr marL="800100" lvl="1" indent="-342900">
              <a:buAutoNum type="arabicPeriod"/>
            </a:pPr>
            <a:endParaRPr lang="en-US" altLang="zh-TW" dirty="0" smtClean="0"/>
          </a:p>
          <a:p>
            <a:pPr marL="800100" lvl="1" indent="-342900">
              <a:buAutoNum type="arabicPeriod"/>
            </a:pPr>
            <a:r>
              <a:rPr lang="en-US" altLang="zh-TW" dirty="0" smtClean="0"/>
              <a:t>Registration </a:t>
            </a:r>
            <a:r>
              <a:rPr lang="en-US" altLang="zh-TW" dirty="0"/>
              <a:t>website :  </a:t>
            </a:r>
            <a:r>
              <a:rPr lang="en-US" altLang="zh-TW" dirty="0">
                <a:hlinkClick r:id="rId2"/>
              </a:rPr>
              <a:t>https://</a:t>
            </a:r>
            <a:r>
              <a:rPr lang="en-US" altLang="zh-TW" dirty="0" smtClean="0">
                <a:hlinkClick r:id="rId2"/>
              </a:rPr>
              <a:t>iservice.nchc.org.tw/nchc_service/index.php</a:t>
            </a: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FontTx/>
              <a:buAutoNum type="arabicPeriod"/>
            </a:pPr>
            <a:r>
              <a:rPr lang="en-US" altLang="zh-TW" dirty="0" smtClean="0"/>
              <a:t>Member </a:t>
            </a:r>
            <a:r>
              <a:rPr lang="en-US" altLang="zh-TW" dirty="0"/>
              <a:t>account apply </a:t>
            </a:r>
            <a:r>
              <a:rPr lang="en-US" altLang="zh-TW" dirty="0" smtClean="0"/>
              <a:t>now</a:t>
            </a:r>
          </a:p>
          <a:p>
            <a:pPr marL="800100" lvl="1" indent="-342900">
              <a:buFontTx/>
              <a:buAutoNum type="arabicPeriod"/>
            </a:pPr>
            <a:endParaRPr lang="en-US" altLang="zh-TW" dirty="0"/>
          </a:p>
          <a:p>
            <a:pPr marL="800100" lvl="1" indent="-342900">
              <a:buFontTx/>
              <a:buAutoNum type="arabicPeriod"/>
            </a:pPr>
            <a:endParaRPr lang="en-US" altLang="zh-TW" dirty="0" smtClean="0"/>
          </a:p>
          <a:p>
            <a:pPr marL="800100" lvl="1" indent="-342900">
              <a:buFontTx/>
              <a:buAutoNum type="arabicPeriod"/>
            </a:pPr>
            <a:endParaRPr lang="en-US" altLang="zh-TW" dirty="0"/>
          </a:p>
          <a:p>
            <a:pPr marL="800100" lvl="1" indent="-342900">
              <a:buFontTx/>
              <a:buAutoNum type="arabicPeriod"/>
            </a:pPr>
            <a:endParaRPr lang="en-US" altLang="zh-TW" dirty="0" smtClean="0"/>
          </a:p>
          <a:p>
            <a:pPr marL="800100" lvl="1" indent="-342900">
              <a:buFontTx/>
              <a:buAutoNum type="arabicPeriod"/>
            </a:pPr>
            <a:endParaRPr lang="en-US" altLang="zh-TW" dirty="0"/>
          </a:p>
          <a:p>
            <a:pPr marL="800100" lvl="1" indent="-342900">
              <a:buFontTx/>
              <a:buAutoNum type="arabicPeriod"/>
            </a:pPr>
            <a:endParaRPr lang="en-US" altLang="zh-TW" dirty="0" smtClean="0"/>
          </a:p>
          <a:p>
            <a:pPr marL="800100" lvl="1" indent="-342900">
              <a:buFontTx/>
              <a:buAutoNum type="arabicPeriod"/>
            </a:pPr>
            <a:endParaRPr lang="en-US" altLang="zh-TW" dirty="0"/>
          </a:p>
          <a:p>
            <a:pPr marL="800100" lvl="1" indent="-342900">
              <a:buFontTx/>
              <a:buAutoNum type="arabicPeriod"/>
            </a:pPr>
            <a:endParaRPr lang="en-US" altLang="zh-TW" dirty="0" smtClean="0"/>
          </a:p>
          <a:p>
            <a:pPr marL="800100" lvl="1" indent="-342900">
              <a:buFontTx/>
              <a:buAutoNum type="arabicPeriod"/>
            </a:pPr>
            <a:endParaRPr lang="en-US" altLang="zh-TW" dirty="0"/>
          </a:p>
          <a:p>
            <a:pPr marL="800100" lvl="1" indent="-342900">
              <a:buFontTx/>
              <a:buAutoNum type="arabicPeriod"/>
            </a:pPr>
            <a:endParaRPr lang="zh-TW" altLang="zh-TW" dirty="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zh-TW" altLang="zh-TW" dirty="0"/>
          </a:p>
          <a:p>
            <a:pPr marL="742950" lvl="1" indent="-285750">
              <a:buFont typeface="Arial" panose="020B0604020202020204" pitchFamily="34" charset="0"/>
              <a:buChar char="•"/>
            </a:pPr>
            <a:endParaRPr lang="en-US" altLang="zh-TW" dirty="0" smtClean="0"/>
          </a:p>
          <a:p>
            <a:r>
              <a:rPr lang="en-US" altLang="zh-TW" dirty="0"/>
              <a:t> </a:t>
            </a:r>
            <a:endParaRPr lang="zh-TW" altLang="zh-TW" dirty="0"/>
          </a:p>
        </p:txBody>
      </p:sp>
      <p:pic>
        <p:nvPicPr>
          <p:cNvPr id="3" name="圖片 2"/>
          <p:cNvPicPr/>
          <p:nvPr/>
        </p:nvPicPr>
        <p:blipFill>
          <a:blip r:embed="rId3" cstate="print">
            <a:extLst>
              <a:ext uri="{28A0092B-C50C-407E-A947-70E740481C1C}">
                <a14:useLocalDpi xmlns:a14="http://schemas.microsoft.com/office/drawing/2010/main" val="0"/>
              </a:ext>
            </a:extLst>
          </a:blip>
          <a:stretch>
            <a:fillRect/>
          </a:stretch>
        </p:blipFill>
        <p:spPr>
          <a:xfrm>
            <a:off x="1331640" y="1844824"/>
            <a:ext cx="5125085" cy="2010410"/>
          </a:xfrm>
          <a:prstGeom prst="rect">
            <a:avLst/>
          </a:prstGeom>
        </p:spPr>
      </p:pic>
      <p:pic>
        <p:nvPicPr>
          <p:cNvPr id="4" name="圖片 3"/>
          <p:cNvPicPr/>
          <p:nvPr/>
        </p:nvPicPr>
        <p:blipFill>
          <a:blip r:embed="rId4">
            <a:extLst>
              <a:ext uri="{28A0092B-C50C-407E-A947-70E740481C1C}">
                <a14:useLocalDpi xmlns:a14="http://schemas.microsoft.com/office/drawing/2010/main" val="0"/>
              </a:ext>
            </a:extLst>
          </a:blip>
          <a:stretch>
            <a:fillRect/>
          </a:stretch>
        </p:blipFill>
        <p:spPr>
          <a:xfrm>
            <a:off x="1320889" y="4293096"/>
            <a:ext cx="3561715" cy="2160270"/>
          </a:xfrm>
          <a:prstGeom prst="rect">
            <a:avLst/>
          </a:prstGeom>
        </p:spPr>
      </p:pic>
    </p:spTree>
    <p:extLst>
      <p:ext uri="{BB962C8B-B14F-4D97-AF65-F5344CB8AC3E}">
        <p14:creationId xmlns:p14="http://schemas.microsoft.com/office/powerpoint/2010/main" val="1175851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23528" y="620689"/>
            <a:ext cx="8229600" cy="5078313"/>
          </a:xfrm>
          <a:prstGeom prst="rect">
            <a:avLst/>
          </a:prstGeom>
          <a:noFill/>
        </p:spPr>
        <p:txBody>
          <a:bodyPr wrap="square" rtlCol="0">
            <a:spAutoFit/>
          </a:bodyPr>
          <a:lstStyle/>
          <a:p>
            <a:pPr lvl="1"/>
            <a:r>
              <a:rPr lang="en-US" altLang="zh-TW" dirty="0" smtClean="0"/>
              <a:t>3. Agreement confirmation</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r>
              <a:rPr lang="en-US" altLang="zh-TW" dirty="0" smtClean="0"/>
              <a:t>4. </a:t>
            </a:r>
            <a:r>
              <a:rPr lang="en-US" altLang="zh-TW" dirty="0"/>
              <a:t>Fill in your basic information - setup your member account and password</a:t>
            </a:r>
            <a:endParaRPr lang="zh-TW" altLang="zh-TW" dirty="0"/>
          </a:p>
          <a:p>
            <a:pPr lvl="1"/>
            <a:endParaRPr lang="en-US" altLang="zh-TW" dirty="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a:p>
            <a:pPr marL="800100" lvl="1" indent="-342900">
              <a:buAutoNum type="arabicPeriod"/>
            </a:pPr>
            <a:endParaRPr lang="en-US" altLang="zh-TW" dirty="0"/>
          </a:p>
          <a:p>
            <a:pPr marL="800100" lvl="1" indent="-342900">
              <a:buAutoNum type="arabicPeriod"/>
            </a:pPr>
            <a:endParaRPr lang="en-US" altLang="zh-TW" dirty="0" smtClean="0"/>
          </a:p>
        </p:txBody>
      </p:sp>
      <p:pic>
        <p:nvPicPr>
          <p:cNvPr id="3" name="圖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5" y="974643"/>
            <a:ext cx="4107180" cy="2387600"/>
          </a:xfrm>
          <a:prstGeom prst="rect">
            <a:avLst/>
          </a:prstGeom>
          <a:noFill/>
          <a:ln>
            <a:noFill/>
          </a:ln>
          <a:extLst/>
        </p:spPr>
      </p:pic>
      <p:pic>
        <p:nvPicPr>
          <p:cNvPr id="4" name="圖片 3"/>
          <p:cNvPicPr/>
          <p:nvPr/>
        </p:nvPicPr>
        <p:blipFill>
          <a:blip r:embed="rId3" cstate="print">
            <a:extLst>
              <a:ext uri="{28A0092B-C50C-407E-A947-70E740481C1C}">
                <a14:useLocalDpi xmlns:a14="http://schemas.microsoft.com/office/drawing/2010/main" val="0"/>
              </a:ext>
            </a:extLst>
          </a:blip>
          <a:stretch>
            <a:fillRect/>
          </a:stretch>
        </p:blipFill>
        <p:spPr>
          <a:xfrm>
            <a:off x="1259632" y="3717032"/>
            <a:ext cx="4124325" cy="2952750"/>
          </a:xfrm>
          <a:prstGeom prst="rect">
            <a:avLst/>
          </a:prstGeom>
        </p:spPr>
      </p:pic>
    </p:spTree>
    <p:extLst>
      <p:ext uri="{BB962C8B-B14F-4D97-AF65-F5344CB8AC3E}">
        <p14:creationId xmlns:p14="http://schemas.microsoft.com/office/powerpoint/2010/main" val="2157066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Business-1</Template>
  <TotalTime>189</TotalTime>
  <Words>1692</Words>
  <Application>Microsoft Office PowerPoint</Application>
  <PresentationFormat>如螢幕大小 (4:3)</PresentationFormat>
  <Paragraphs>532</Paragraphs>
  <Slides>31</Slides>
  <Notes>6</Notes>
  <HiddenSlides>0</HiddenSlides>
  <MMClips>0</MMClips>
  <ScaleCrop>false</ScaleCrop>
  <HeadingPairs>
    <vt:vector size="4" baseType="variant">
      <vt:variant>
        <vt:lpstr>佈景主題</vt:lpstr>
      </vt:variant>
      <vt:variant>
        <vt:i4>2</vt:i4>
      </vt:variant>
      <vt:variant>
        <vt:lpstr>投影片標題</vt:lpstr>
      </vt:variant>
      <vt:variant>
        <vt:i4>31</vt:i4>
      </vt:variant>
    </vt:vector>
  </HeadingPairs>
  <TitlesOfParts>
    <vt:vector size="33" baseType="lpstr">
      <vt:lpstr>Business-1</vt:lpstr>
      <vt:lpstr>自訂設計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呂碧桃</dc:creator>
  <cp:lastModifiedBy>呂碧桃</cp:lastModifiedBy>
  <cp:revision>33</cp:revision>
  <dcterms:created xsi:type="dcterms:W3CDTF">2018-03-14T05:15:21Z</dcterms:created>
  <dcterms:modified xsi:type="dcterms:W3CDTF">2018-08-04T07:17:38Z</dcterms:modified>
</cp:coreProperties>
</file>