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5"/>
  </p:notesMasterIdLst>
  <p:sldIdLst>
    <p:sldId id="256" r:id="rId2"/>
    <p:sldId id="271" r:id="rId3"/>
    <p:sldId id="257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</p:sldIdLst>
  <p:sldSz cx="9144000" cy="5143500" type="screen16x9"/>
  <p:notesSz cx="6858000" cy="9144000"/>
  <p:embeddedFontLst>
    <p:embeddedFont>
      <p:font typeface="Roboto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1918">
          <p15:clr>
            <a:srgbClr val="A4A3A4"/>
          </p15:clr>
        </p15:guide>
        <p15:guide id="3" pos="3836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270" y="294"/>
      </p:cViewPr>
      <p:guideLst>
        <p:guide orient="horz" pos="1620"/>
        <p:guide pos="1918"/>
        <p:guide pos="383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bb551ab6de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bb551ab6de_0_1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bb551ab6de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bb551ab6de_0_1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bb551ab6de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bb551ab6de_0_6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bb551ab6d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bb551ab6d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bb551ab6de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bb551ab6de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bb551ab6de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bb551ab6de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bb551ab6de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bb551ab6de_0_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bb551ab6de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bb551ab6de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bb551ab6de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bb551ab6de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b551ab6de_0_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b551ab6de_0_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bb551ab6de_0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bb551ab6de_0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5200"/>
              <a:buNone/>
              <a:defRPr sz="52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None/>
              <a:defRPr sz="2800">
                <a:solidFill>
                  <a:srgbClr val="666666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800"/>
              <a:buFont typeface="Roboto"/>
              <a:buNone/>
              <a:defRPr sz="2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800"/>
              <a:buFont typeface="Roboto"/>
              <a:buChar char="●"/>
              <a:defRPr sz="180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●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○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1400"/>
              <a:buFont typeface="Roboto"/>
              <a:buChar char="■"/>
              <a:defRPr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mailto:newsoft_tecnologia@hotmail.com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>
            <a:extLst>
              <a:ext uri="{FF2B5EF4-FFF2-40B4-BE49-F238E27FC236}">
                <a16:creationId xmlns:a16="http://schemas.microsoft.com/office/drawing/2014/main" id="{17D23A2F-AEE3-A890-0E38-78D3D4CF11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CrisscrossEtching trans="35000" pressure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311692" y="136711"/>
            <a:ext cx="7702008" cy="4870077"/>
          </a:xfrm>
          <a:prstGeom prst="rect">
            <a:avLst/>
          </a:prstGeom>
          <a:effectLst>
            <a:glow>
              <a:schemeClr val="accent1"/>
            </a:glow>
            <a:reflection stA="99000" endPos="65000" dist="50800" dir="5400000" sy="-100000" algn="bl" rotWithShape="0"/>
            <a:softEdge rad="228600"/>
          </a:effectLst>
        </p:spPr>
      </p:pic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4180" dirty="0">
                <a:solidFill>
                  <a:schemeClr val="tx1"/>
                </a:solidFill>
              </a:rPr>
              <a:t>Análise comportamental de Ciclistas – Projeto final Data Analytics</a:t>
            </a:r>
            <a:endParaRPr sz="4180" dirty="0">
              <a:solidFill>
                <a:schemeClr val="tx1"/>
              </a:solidFill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4"/>
            <a:ext cx="8520600" cy="16997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/>
            <a:r>
              <a:rPr lang="pt-BR" sz="1900" dirty="0">
                <a:solidFill>
                  <a:schemeClr val="tx1"/>
                </a:solidFill>
              </a:rPr>
              <a:t>Transformando dados em estratégias de marketing para </a:t>
            </a:r>
            <a:r>
              <a:rPr lang="pt-BR" sz="1900" dirty="0" err="1">
                <a:solidFill>
                  <a:schemeClr val="tx1"/>
                </a:solidFill>
              </a:rPr>
              <a:t>Divvy</a:t>
            </a:r>
            <a:r>
              <a:rPr lang="pt-BR" sz="1900" dirty="0">
                <a:solidFill>
                  <a:schemeClr val="tx1"/>
                </a:solidFill>
              </a:rPr>
              <a:t> Bikes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9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900" dirty="0">
                <a:solidFill>
                  <a:schemeClr val="tx1"/>
                </a:solidFill>
              </a:rPr>
              <a:t>Marcio R. De Souza | Curso Data </a:t>
            </a:r>
            <a:r>
              <a:rPr lang="pt-BR" sz="1900" dirty="0" err="1">
                <a:solidFill>
                  <a:schemeClr val="tx1"/>
                </a:solidFill>
              </a:rPr>
              <a:t>Analytics</a:t>
            </a:r>
            <a:r>
              <a:rPr lang="pt-BR" sz="1900" dirty="0">
                <a:solidFill>
                  <a:schemeClr val="tx1"/>
                </a:solidFill>
              </a:rPr>
              <a:t> – Google.</a:t>
            </a:r>
            <a:endParaRPr sz="1900" dirty="0">
              <a:solidFill>
                <a:schemeClr val="tx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 dirty="0">
                <a:solidFill>
                  <a:schemeClr val="tx1"/>
                </a:solidFill>
              </a:rPr>
              <a:t>Agosto 2025</a:t>
            </a:r>
            <a:endParaRPr sz="1900" dirty="0">
              <a:solidFill>
                <a:schemeClr val="tx1"/>
              </a:solidFill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E71C4576-E83C-B3C0-FA45-76849D777BF1}"/>
              </a:ext>
            </a:extLst>
          </p:cNvPr>
          <p:cNvSpPr txBox="1"/>
          <p:nvPr/>
        </p:nvSpPr>
        <p:spPr>
          <a:xfrm>
            <a:off x="311692" y="4462566"/>
            <a:ext cx="198644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https://divvybikes.com/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2"/>
          <p:cNvSpPr txBox="1"/>
          <p:nvPr/>
        </p:nvSpPr>
        <p:spPr>
          <a:xfrm>
            <a:off x="435899" y="1863750"/>
            <a:ext cx="6336375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b="1" dirty="0"/>
              <a:t>2. Incentivos progressivos para fidelização</a:t>
            </a:r>
          </a:p>
          <a:p>
            <a:endParaRPr lang="pt-BR" dirty="0"/>
          </a:p>
          <a:p>
            <a:pPr lvl="0"/>
            <a:r>
              <a:rPr lang="pt-BR" b="1" dirty="0"/>
              <a:t>Objetivo:</a:t>
            </a:r>
            <a:r>
              <a:rPr lang="pt-BR" dirty="0"/>
              <a:t> Converter usuários casuais em membros anuais.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Ação:</a:t>
            </a:r>
            <a:r>
              <a:rPr lang="pt-BR" dirty="0"/>
              <a:t> Oferecer um sistema de recompensas: quanto mais o usuário pedala, maior o desconto na assinatura anual. Exemplo: após 10 viagens em um mês, ganha 10% de desconto.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Dica extra:</a:t>
            </a:r>
            <a:r>
              <a:rPr lang="pt-BR" dirty="0"/>
              <a:t> </a:t>
            </a:r>
            <a:r>
              <a:rPr lang="pt-BR" dirty="0" err="1"/>
              <a:t>Gamifique</a:t>
            </a:r>
            <a:r>
              <a:rPr lang="pt-BR" dirty="0"/>
              <a:t> a experiência com metas mensais e </a:t>
            </a:r>
            <a:r>
              <a:rPr lang="pt-BR" dirty="0" err="1"/>
              <a:t>badges</a:t>
            </a:r>
            <a:r>
              <a:rPr lang="pt-BR" dirty="0"/>
              <a:t> de conquista.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/>
        </p:nvSpPr>
        <p:spPr>
          <a:xfrm>
            <a:off x="640050" y="2233200"/>
            <a:ext cx="73419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b="1" dirty="0"/>
              <a:t>3. Planos híbridos e flexíveis para finais de semana</a:t>
            </a:r>
          </a:p>
          <a:p>
            <a:endParaRPr lang="pt-BR" dirty="0"/>
          </a:p>
          <a:p>
            <a:pPr lvl="0"/>
            <a:r>
              <a:rPr lang="pt-BR" b="1" dirty="0"/>
              <a:t>Objetivo:</a:t>
            </a:r>
            <a:r>
              <a:rPr lang="pt-BR" dirty="0"/>
              <a:t> Atrair ciclistas casuais que usam principalmente aos sábados e domingos.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Ação:</a:t>
            </a:r>
            <a:r>
              <a:rPr lang="pt-BR" dirty="0"/>
              <a:t> Criar um plano de assinatura “Weekend Rider” com preço reduzido e acesso ilimitado nos fins de semana.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Dica extra:</a:t>
            </a:r>
            <a:r>
              <a:rPr lang="pt-BR" dirty="0"/>
              <a:t> Combine com benefícios extras como acesso a rotas turísticas, eventos ou parcerias com cafés e parques.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4"/>
          <p:cNvSpPr txBox="1">
            <a:spLocks noGrp="1"/>
          </p:cNvSpPr>
          <p:nvPr>
            <p:ph type="title"/>
          </p:nvPr>
        </p:nvSpPr>
        <p:spPr>
          <a:xfrm>
            <a:off x="658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Resumo:</a:t>
            </a:r>
            <a:endParaRPr sz="1600" b="1" dirty="0"/>
          </a:p>
        </p:txBody>
      </p:sp>
      <p:sp>
        <p:nvSpPr>
          <p:cNvPr id="155" name="Google Shape;155;p24"/>
          <p:cNvSpPr txBox="1"/>
          <p:nvPr/>
        </p:nvSpPr>
        <p:spPr>
          <a:xfrm>
            <a:off x="2786725" y="2356800"/>
            <a:ext cx="5884200" cy="25852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pt-BR" sz="1600" dirty="0"/>
              <a:t>A análise revelou que ciclistas casuais concentram seu uso nos fins de semana, enquanto membros anuais pedalam durante a semana. Com base nisso, propomos estratégias segmentadas que podem aumentar a conversão e fidelização.</a:t>
            </a:r>
          </a:p>
          <a:p>
            <a:r>
              <a:rPr lang="pt-BR" sz="1600" dirty="0"/>
              <a:t>Seguindo esse planejamento teremos ótimos resultados. </a:t>
            </a:r>
          </a:p>
          <a:p>
            <a:endParaRPr lang="pt-BR" sz="1600" dirty="0"/>
          </a:p>
          <a:p>
            <a:r>
              <a:rPr lang="pt-BR" dirty="0"/>
              <a:t>"</a:t>
            </a:r>
            <a:r>
              <a:rPr lang="pt-BR" sz="1500" i="1" dirty="0"/>
              <a:t>Vamos transformar esses insights em ações concretas! Juntos, podemos aumentar a conversão de ciclistas casuais em membros anuais, promovendo um transporte mais sustentável e eficiente. Mãos à obra</a:t>
            </a:r>
            <a:r>
              <a:rPr lang="pt-BR" dirty="0"/>
              <a:t>! 🚴‍♂️💡"</a:t>
            </a:r>
            <a:endParaRPr lang="pt-BR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66666"/>
        </a:solidFill>
        <a:effectLst/>
      </p:bgPr>
    </p:bg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/>
        </p:nvSpPr>
        <p:spPr>
          <a:xfrm>
            <a:off x="838000" y="2356200"/>
            <a:ext cx="20073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Muito Obrigado. </a:t>
            </a:r>
            <a:r>
              <a:rPr lang="e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Wingdings" panose="05000000000000000000" pitchFamily="2" charset="2"/>
              </a:rPr>
              <a:t>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" name="Google Shape;220;p27">
            <a:extLst>
              <a:ext uri="{FF2B5EF4-FFF2-40B4-BE49-F238E27FC236}">
                <a16:creationId xmlns:a16="http://schemas.microsoft.com/office/drawing/2014/main" id="{0717E9C7-9699-4A8F-6DD5-4C78A8D77C06}"/>
              </a:ext>
            </a:extLst>
          </p:cNvPr>
          <p:cNvSpPr txBox="1"/>
          <p:nvPr/>
        </p:nvSpPr>
        <p:spPr>
          <a:xfrm>
            <a:off x="749100" y="1035400"/>
            <a:ext cx="78361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Contatos: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E-Mail: </a:t>
            </a:r>
            <a:r>
              <a:rPr lang="e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newsoft_tecnologia@hotmail.com</a:t>
            </a:r>
            <a:endParaRPr lang="en"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endParaRPr lang="en"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  <a:p>
            <a:pPr lvl="0"/>
            <a:r>
              <a:rPr lang="en" sz="1600"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Linkedin:  </a:t>
            </a:r>
            <a:r>
              <a:rPr lang="pt-BR" dirty="0"/>
              <a:t>www.linkedin.com/in/marcio-rogerio-de-souza-51318118a</a:t>
            </a:r>
            <a:endParaRPr sz="1600" dirty="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9B78898B-B51F-84B2-9D13-34824DBFF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900" y="203200"/>
            <a:ext cx="8616400" cy="4635500"/>
          </a:xfrm>
        </p:spPr>
        <p:txBody>
          <a:bodyPr>
            <a:normAutofit/>
          </a:bodyPr>
          <a:lstStyle/>
          <a:p>
            <a:r>
              <a:rPr lang="pt-BR" sz="2000" b="1" dirty="0"/>
              <a:t>A </a:t>
            </a:r>
            <a:r>
              <a:rPr lang="pt-BR" sz="2000" b="1" dirty="0" err="1"/>
              <a:t>Divvy</a:t>
            </a:r>
            <a:r>
              <a:rPr lang="pt-BR" sz="2000" b="1" dirty="0"/>
              <a:t> Bikes </a:t>
            </a:r>
            <a:r>
              <a:rPr lang="pt-BR" sz="2000" dirty="0"/>
              <a:t>atua no ramo de compartilhamento de bicicletas e </a:t>
            </a:r>
            <a:r>
              <a:rPr lang="pt-BR" sz="1800" dirty="0"/>
              <a:t>possui mais de 5.800 bicicletas e 600 estações de acoplamento </a:t>
            </a:r>
            <a:r>
              <a:rPr lang="pt-BR" sz="2000" dirty="0"/>
              <a:t>com o objetivo de promover o transporte livre e contribuir com o meio ambiente.</a:t>
            </a:r>
            <a:br>
              <a:rPr lang="pt-BR" sz="2000" dirty="0"/>
            </a:br>
            <a:br>
              <a:rPr lang="pt-BR" sz="2000" dirty="0"/>
            </a:br>
            <a:r>
              <a:rPr lang="pt-BR" sz="2000" dirty="0"/>
              <a:t>O projeto “</a:t>
            </a:r>
            <a:r>
              <a:rPr lang="pt-BR" sz="2000" b="1" dirty="0"/>
              <a:t> Análise de Dados </a:t>
            </a:r>
            <a:r>
              <a:rPr lang="pt-BR" sz="2000" b="1" dirty="0" err="1"/>
              <a:t>Divvy</a:t>
            </a:r>
            <a:r>
              <a:rPr lang="pt-BR" sz="2000" b="1" dirty="0"/>
              <a:t> Bikes</a:t>
            </a:r>
            <a:r>
              <a:rPr lang="pt-BR" sz="2000" dirty="0"/>
              <a:t>” teve como objetivo principal compreender o comportamento dos ciclistas casuais em comparação aos membros anuais da </a:t>
            </a:r>
            <a:r>
              <a:rPr lang="pt-BR" sz="2000" dirty="0" err="1"/>
              <a:t>Divvy</a:t>
            </a:r>
            <a:r>
              <a:rPr lang="pt-BR" sz="2000" dirty="0"/>
              <a:t> Bikes, com o intuito de propor estratégias de marketing que incentivem a conversão de usuários ocasionais em assinantes recorrentes pois </a:t>
            </a:r>
            <a:r>
              <a:rPr lang="pt-BR" sz="2000" i="1" dirty="0"/>
              <a:t>o sucesso futuro da empresa depende da maximização do número de assinaturas anuais</a:t>
            </a:r>
            <a:r>
              <a:rPr lang="pt-BR" sz="2000" dirty="0"/>
              <a:t>.</a:t>
            </a:r>
            <a:br>
              <a:rPr lang="pt-BR" dirty="0"/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68380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/>
          <p:nvPr/>
        </p:nvSpPr>
        <p:spPr>
          <a:xfrm>
            <a:off x="-108850" y="0"/>
            <a:ext cx="31539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1" name="Google Shape;61;p14"/>
          <p:cNvGrpSpPr/>
          <p:nvPr/>
        </p:nvGrpSpPr>
        <p:grpSpPr>
          <a:xfrm>
            <a:off x="385200" y="1956000"/>
            <a:ext cx="2192100" cy="2092941"/>
            <a:chOff x="385200" y="1956000"/>
            <a:chExt cx="2192100" cy="2092941"/>
          </a:xfrm>
        </p:grpSpPr>
        <p:sp>
          <p:nvSpPr>
            <p:cNvPr id="62" name="Google Shape;62;p14"/>
            <p:cNvSpPr txBox="1"/>
            <p:nvPr/>
          </p:nvSpPr>
          <p:spPr>
            <a:xfrm>
              <a:off x="385200" y="2356200"/>
              <a:ext cx="2192100" cy="169274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pt-BR" dirty="0"/>
                <a:t> Entender melhor como os membros anuais e os ciclistas casuais diferem, e como converter os ciclistas casuais em membros com assinatura  anual.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3" name="Google Shape;63;p14"/>
            <p:cNvSpPr txBox="1"/>
            <p:nvPr/>
          </p:nvSpPr>
          <p:spPr>
            <a:xfrm>
              <a:off x="3852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rgbClr val="FFFFFF"/>
                  </a:solidFill>
                  <a:latin typeface="Roboto"/>
                  <a:ea typeface="Roboto"/>
                  <a:cs typeface="Roboto"/>
                  <a:sym typeface="Roboto"/>
                </a:rPr>
                <a:t>Problema:</a:t>
              </a:r>
              <a:endParaRPr dirty="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  <p:grpSp>
        <p:nvGrpSpPr>
          <p:cNvPr id="64" name="Google Shape;64;p14"/>
          <p:cNvGrpSpPr/>
          <p:nvPr/>
        </p:nvGrpSpPr>
        <p:grpSpPr>
          <a:xfrm>
            <a:off x="3976900" y="1956000"/>
            <a:ext cx="4094100" cy="1015723"/>
            <a:chOff x="3976900" y="1956000"/>
            <a:chExt cx="4094100" cy="1015723"/>
          </a:xfrm>
        </p:grpSpPr>
        <p:sp>
          <p:nvSpPr>
            <p:cNvPr id="65" name="Google Shape;65;p14"/>
            <p:cNvSpPr txBox="1"/>
            <p:nvPr/>
          </p:nvSpPr>
          <p:spPr>
            <a:xfrm>
              <a:off x="3976900" y="2356200"/>
              <a:ext cx="4094100" cy="615523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lvl="0"/>
              <a:r>
                <a:rPr lang="pt-BR" dirty="0"/>
                <a:t>Projetar estratégias de marketing destinadas a converter ciclistas casuais em membros anuais.</a:t>
              </a:r>
              <a:endParaRPr dirty="0">
                <a:latin typeface="Roboto"/>
                <a:ea typeface="Roboto"/>
                <a:cs typeface="Roboto"/>
                <a:sym typeface="Roboto"/>
              </a:endParaRPr>
            </a:p>
          </p:txBody>
        </p:sp>
        <p:sp>
          <p:nvSpPr>
            <p:cNvPr id="66" name="Google Shape;66;p14"/>
            <p:cNvSpPr txBox="1"/>
            <p:nvPr/>
          </p:nvSpPr>
          <p:spPr>
            <a:xfrm>
              <a:off x="3976900" y="1956000"/>
              <a:ext cx="2192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>
                  <a:solidFill>
                    <a:schemeClr val="dk1"/>
                  </a:solidFill>
                  <a:latin typeface="Roboto"/>
                  <a:ea typeface="Roboto"/>
                  <a:cs typeface="Roboto"/>
                  <a:sym typeface="Roboto"/>
                </a:rPr>
                <a:t>Solução:</a:t>
              </a:r>
              <a:endParaRPr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>
            <a:spLocks noGrp="1"/>
          </p:cNvSpPr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r"/>
            <a:r>
              <a:rPr lang="pt-BR" sz="1600" b="1" dirty="0"/>
              <a:t>Objetivos analíticos</a:t>
            </a:r>
            <a:endParaRPr sz="1600" b="1" dirty="0"/>
          </a:p>
        </p:txBody>
      </p:sp>
      <p:sp>
        <p:nvSpPr>
          <p:cNvPr id="72" name="Google Shape;72;p15"/>
          <p:cNvSpPr txBox="1"/>
          <p:nvPr/>
        </p:nvSpPr>
        <p:spPr>
          <a:xfrm>
            <a:off x="3167725" y="2356800"/>
            <a:ext cx="53040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pt-BR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POR QUÊ: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pt-BR" dirty="0"/>
              <a:t>Aumentar o uso de ciclistas casuais nos dias úteis. E converter em membros anuais.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3167725" y="3033878"/>
            <a:ext cx="53040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COMO: 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  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Campanha digital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Incentivos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" sz="1600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Planos alternativos.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/>
        </p:nvSpPr>
        <p:spPr>
          <a:xfrm>
            <a:off x="435900" y="1863750"/>
            <a:ext cx="30264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Ciclista Casual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600" b="1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Podem aumentar sua participação.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3" name="Imagem 2" descr="Gráfico, Gráfico de barras">
            <a:extLst>
              <a:ext uri="{FF2B5EF4-FFF2-40B4-BE49-F238E27FC236}">
                <a16:creationId xmlns:a16="http://schemas.microsoft.com/office/drawing/2014/main" id="{0EF4F448-A8FB-35D7-3D76-F7CA08BE90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3962" y="1115284"/>
            <a:ext cx="4444376" cy="355184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/>
        </p:nvSpPr>
        <p:spPr>
          <a:xfrm>
            <a:off x="4498800" y="4105175"/>
            <a:ext cx="3421800" cy="307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/>
            <a:r>
              <a:rPr lang="en" sz="800" u="sng" dirty="0">
                <a:solidFill>
                  <a:srgbClr val="999999"/>
                </a:solidFill>
                <a:latin typeface="Roboto"/>
                <a:ea typeface="Roboto"/>
                <a:cs typeface="Roboto"/>
                <a:sym typeface="Roboto"/>
              </a:rPr>
              <a:t>Fonte: </a:t>
            </a:r>
            <a:r>
              <a:rPr lang="pt-BR" sz="800" dirty="0">
                <a:solidFill>
                  <a:schemeClr val="bg1">
                    <a:lumMod val="65000"/>
                  </a:schemeClr>
                </a:solidFill>
              </a:rPr>
              <a:t>https://divvy-tripdata.s3.amazonaws.com/index.html </a:t>
            </a:r>
            <a:r>
              <a:rPr lang="en" sz="800" u="sng" dirty="0">
                <a:solidFill>
                  <a:schemeClr val="bg1">
                    <a:lumMod val="65000"/>
                  </a:schemeClr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sz="800" dirty="0">
              <a:solidFill>
                <a:schemeClr val="bg1">
                  <a:lumMod val="65000"/>
                </a:schemeClr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2" name="Google Shape;102;p18"/>
          <p:cNvSpPr txBox="1"/>
          <p:nvPr/>
        </p:nvSpPr>
        <p:spPr>
          <a:xfrm>
            <a:off x="435900" y="1863750"/>
            <a:ext cx="3514500" cy="1169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Razão: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Ciclistas casuais e membros nos finais de semana.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7654800" y="1683957"/>
            <a:ext cx="1053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b="1" dirty="0">
                <a:solidFill>
                  <a:schemeClr val="accent1"/>
                </a:solidFill>
                <a:highlight>
                  <a:srgbClr val="C0C0C0"/>
                </a:highlight>
                <a:latin typeface="Roboto"/>
                <a:ea typeface="Roboto"/>
                <a:cs typeface="Roboto"/>
                <a:sym typeface="Wingdings" panose="05000000000000000000" pitchFamily="2" charset="2"/>
              </a:rPr>
              <a:t></a:t>
            </a:r>
            <a:endParaRPr sz="2000" b="1" dirty="0">
              <a:solidFill>
                <a:schemeClr val="accent1"/>
              </a:solidFill>
              <a:highlight>
                <a:srgbClr val="C0C0C0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2" name="Imagem 1" descr="Gráfico, Gráfico de barras">
            <a:extLst>
              <a:ext uri="{FF2B5EF4-FFF2-40B4-BE49-F238E27FC236}">
                <a16:creationId xmlns:a16="http://schemas.microsoft.com/office/drawing/2014/main" id="{B01BAB6C-1FF6-2577-7993-633F3606B88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-77469" t="18904" r="77426" b="-21681"/>
          <a:stretch>
            <a:fillRect/>
          </a:stretch>
        </p:blipFill>
        <p:spPr>
          <a:xfrm>
            <a:off x="3950400" y="1390232"/>
            <a:ext cx="4100850" cy="266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9"/>
          <p:cNvSpPr txBox="1"/>
          <p:nvPr/>
        </p:nvSpPr>
        <p:spPr>
          <a:xfrm>
            <a:off x="640050" y="2356200"/>
            <a:ext cx="7863900" cy="677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Portanto podemos </a:t>
            </a:r>
            <a:r>
              <a:rPr lang="en" sz="1600" b="1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aumentar a adesão </a:t>
            </a:r>
            <a:r>
              <a:rPr lang="en" sz="1600" dirty="0">
                <a:solidFill>
                  <a:srgbClr val="666666"/>
                </a:solidFill>
                <a:latin typeface="Roboto"/>
                <a:ea typeface="Roboto"/>
                <a:cs typeface="Roboto"/>
                <a:sym typeface="Roboto"/>
              </a:rPr>
              <a:t>de ciclistas casuais a planos de membros anuais.</a:t>
            </a:r>
            <a:endParaRPr sz="1600" dirty="0">
              <a:solidFill>
                <a:srgbClr val="66666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>
            <a:spLocks noGrp="1"/>
          </p:cNvSpPr>
          <p:nvPr>
            <p:ph type="title"/>
          </p:nvPr>
        </p:nvSpPr>
        <p:spPr>
          <a:xfrm>
            <a:off x="1039150" y="2356800"/>
            <a:ext cx="1778700" cy="42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r"/>
            <a:r>
              <a:rPr lang="pt-BR" sz="1600" b="1" dirty="0"/>
              <a:t>Recomendações:</a:t>
            </a:r>
            <a:endParaRPr sz="1600" b="1" dirty="0"/>
          </a:p>
        </p:txBody>
      </p:sp>
      <p:sp>
        <p:nvSpPr>
          <p:cNvPr id="121" name="Google Shape;121;p20"/>
          <p:cNvSpPr txBox="1"/>
          <p:nvPr/>
        </p:nvSpPr>
        <p:spPr>
          <a:xfrm>
            <a:off x="3167725" y="2356800"/>
            <a:ext cx="5304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u="sng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WHY</a:t>
            </a:r>
            <a:r>
              <a:rPr lang="en" sz="1600">
                <a:solidFill>
                  <a:srgbClr val="CCCCCC"/>
                </a:solidFill>
                <a:latin typeface="Roboto"/>
                <a:ea typeface="Roboto"/>
                <a:cs typeface="Roboto"/>
                <a:sym typeface="Roboto"/>
              </a:rPr>
              <a:t>: Quantity impact on student test scores</a:t>
            </a:r>
            <a:endParaRPr sz="1600">
              <a:solidFill>
                <a:srgbClr val="CCCCCC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/>
        </p:nvSpPr>
        <p:spPr>
          <a:xfrm>
            <a:off x="435900" y="1863750"/>
            <a:ext cx="838425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>
              <a:buAutoNum type="arabicPeriod"/>
            </a:pPr>
            <a:r>
              <a:rPr lang="pt-BR" b="1" dirty="0"/>
              <a:t>Campanhas digitais segmentadas por perfil e horário</a:t>
            </a:r>
          </a:p>
          <a:p>
            <a:pPr marL="342900" indent="-342900">
              <a:buAutoNum type="arabicPeriod"/>
            </a:pPr>
            <a:endParaRPr lang="pt-BR" dirty="0"/>
          </a:p>
          <a:p>
            <a:pPr lvl="0"/>
            <a:r>
              <a:rPr lang="pt-BR" b="1" dirty="0"/>
              <a:t>Objetivo:</a:t>
            </a:r>
            <a:r>
              <a:rPr lang="pt-BR" dirty="0"/>
              <a:t> Aumentar o uso de ciclistas casuais nos dias úteis.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Ação:</a:t>
            </a:r>
            <a:r>
              <a:rPr lang="pt-BR" dirty="0"/>
              <a:t> Criar anúncios </a:t>
            </a:r>
            <a:r>
              <a:rPr lang="pt-BR" dirty="0" err="1"/>
              <a:t>geolocalizados</a:t>
            </a:r>
            <a:r>
              <a:rPr lang="pt-BR" dirty="0"/>
              <a:t> e personalizados para ciclistas casuais, com foco em segunda a quinta-feira, destacando benefícios como saúde, economia e agilidade no deslocamento urbano.</a:t>
            </a:r>
          </a:p>
          <a:p>
            <a:pPr lvl="0"/>
            <a:endParaRPr lang="pt-BR" dirty="0"/>
          </a:p>
          <a:p>
            <a:pPr lvl="0"/>
            <a:r>
              <a:rPr lang="pt-BR" b="1" dirty="0"/>
              <a:t>Dica extra:</a:t>
            </a:r>
            <a:r>
              <a:rPr lang="pt-BR" dirty="0"/>
              <a:t> Use horários estratégicos (manhã e fim de tarde) para impactar quem está indo ou voltando do trabalho.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578</Words>
  <Application>Microsoft Office PowerPoint</Application>
  <PresentationFormat>Apresentação na tela (16:9)</PresentationFormat>
  <Paragraphs>59</Paragraphs>
  <Slides>13</Slides>
  <Notes>12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13</vt:i4>
      </vt:variant>
    </vt:vector>
  </HeadingPairs>
  <TitlesOfParts>
    <vt:vector size="16" baseType="lpstr">
      <vt:lpstr>Arial</vt:lpstr>
      <vt:lpstr>Roboto</vt:lpstr>
      <vt:lpstr>Simple Light</vt:lpstr>
      <vt:lpstr>Análise comportamental de Ciclistas – Projeto final Data Analytics</vt:lpstr>
      <vt:lpstr>A Divvy Bikes atua no ramo de compartilhamento de bicicletas e possui mais de 5.800 bicicletas e 600 estações de acoplamento com o objetivo de promover o transporte livre e contribuir com o meio ambiente.  O projeto “ Análise de Dados Divvy Bikes” teve como objetivo principal compreender o comportamento dos ciclistas casuais em comparação aos membros anuais da Divvy Bikes, com o intuito de propor estratégias de marketing que incentivem a conversão de usuários ocasionais em assinantes recorrentes pois o sucesso futuro da empresa depende da maximização do número de assinaturas anuais. </vt:lpstr>
      <vt:lpstr>Apresentação do PowerPoint</vt:lpstr>
      <vt:lpstr>Objetivos analíticos</vt:lpstr>
      <vt:lpstr>Apresentação do PowerPoint</vt:lpstr>
      <vt:lpstr>Apresentação do PowerPoint</vt:lpstr>
      <vt:lpstr>Apresentação do PowerPoint</vt:lpstr>
      <vt:lpstr>Recomendações:</vt:lpstr>
      <vt:lpstr>Apresentação do PowerPoint</vt:lpstr>
      <vt:lpstr>Apresentação do PowerPoint</vt:lpstr>
      <vt:lpstr>Apresentação do PowerPoint</vt:lpstr>
      <vt:lpstr>Resumo: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Marcio Rogerio De Souza</cp:lastModifiedBy>
  <cp:revision>6</cp:revision>
  <dcterms:modified xsi:type="dcterms:W3CDTF">2025-08-22T19:25:44Z</dcterms:modified>
</cp:coreProperties>
</file>