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61" r:id="rId2"/>
    <p:sldId id="262" r:id="rId3"/>
    <p:sldId id="258" r:id="rId4"/>
    <p:sldId id="273" r:id="rId5"/>
    <p:sldId id="263" r:id="rId6"/>
    <p:sldId id="267" r:id="rId7"/>
    <p:sldId id="276" r:id="rId8"/>
    <p:sldId id="274" r:id="rId9"/>
    <p:sldId id="270" r:id="rId10"/>
    <p:sldId id="271" r:id="rId11"/>
    <p:sldId id="272" r:id="rId12"/>
    <p:sldId id="264" r:id="rId13"/>
    <p:sldId id="266" r:id="rId14"/>
    <p:sldId id="268" r:id="rId15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F63"/>
    <a:srgbClr val="F9F9F9"/>
    <a:srgbClr val="BCD6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704408-C416-475D-801B-C3DC3F450E5C}" v="8" dt="2020-10-01T16:14:50.9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889"/>
    <p:restoredTop sz="78119"/>
  </p:normalViewPr>
  <p:slideViewPr>
    <p:cSldViewPr snapToGrid="0" snapToObjects="1">
      <p:cViewPr varScale="1">
        <p:scale>
          <a:sx n="67" d="100"/>
          <a:sy n="67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19578A-EB69-824C-B35F-5FC1E80C1AC6}" type="datetimeFigureOut">
              <a:rPr lang="sv-SE" smtClean="0"/>
              <a:t>2020-10-01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073EF-D608-D14B-A555-5A8A2960C6A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62186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Berätta varför jag vill göra denna workshop av två anledningar:</a:t>
            </a:r>
          </a:p>
          <a:p>
            <a:pPr marL="171450" indent="-171450">
              <a:buFontTx/>
              <a:buChar char="-"/>
            </a:pPr>
            <a:r>
              <a:rPr lang="sv-SE" dirty="0"/>
              <a:t>Många frågade om en </a:t>
            </a:r>
            <a:r>
              <a:rPr lang="sv-SE" dirty="0" err="1"/>
              <a:t>bootstrap</a:t>
            </a:r>
            <a:r>
              <a:rPr lang="sv-SE" dirty="0"/>
              <a:t> workshop efter förra workshopen</a:t>
            </a:r>
          </a:p>
          <a:p>
            <a:pPr marL="171450" indent="-171450">
              <a:buFontTx/>
              <a:buChar char="-"/>
            </a:pPr>
            <a:r>
              <a:rPr lang="sv-SE" dirty="0"/>
              <a:t>När man ska testa nya grejer så är det alltid en vägg av text </a:t>
            </a:r>
          </a:p>
          <a:p>
            <a:pPr marL="171450" indent="-171450">
              <a:buFontTx/>
              <a:buChar char="-"/>
            </a:pPr>
            <a:r>
              <a:rPr lang="sv-SE" dirty="0"/>
              <a:t>Vi kommer därför läsa många texter idag o försöka förstå hur vi skall arbeta.</a:t>
            </a:r>
          </a:p>
          <a:p>
            <a:pPr marL="171450" indent="-171450">
              <a:buFontTx/>
              <a:buChar char="-"/>
            </a:pPr>
            <a:r>
              <a:rPr lang="sv-SE" dirty="0"/>
              <a:t>Vi gör detta ihop</a:t>
            </a:r>
          </a:p>
          <a:p>
            <a:pPr marL="171450" indent="-171450">
              <a:buFontTx/>
              <a:buChar char="-"/>
            </a:pPr>
            <a:r>
              <a:rPr lang="sv-SE" dirty="0" err="1"/>
              <a:t>Im</a:t>
            </a:r>
            <a:r>
              <a:rPr lang="sv-SE" dirty="0"/>
              <a:t> not a pro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073EF-D608-D14B-A555-5A8A2960C6A3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065630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Fortsätta på förra exemplet men lägg en div runt o kalla intro. 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073EF-D608-D14B-A555-5A8A2960C6A3}" type="slidenum">
              <a:rPr lang="sv-SE" smtClean="0"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161291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Bootstrap</a:t>
            </a:r>
            <a:r>
              <a:rPr lang="sv-SE" dirty="0"/>
              <a:t> har massa färdiga klasser och vi ska testa en av dem.</a:t>
            </a:r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073EF-D608-D14B-A555-5A8A2960C6A3}" type="slidenum">
              <a:rPr lang="sv-SE" smtClean="0"/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674814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073EF-D608-D14B-A555-5A8A2960C6A3}" type="slidenum">
              <a:rPr lang="sv-SE" smtClean="0"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99579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Bootstrap</a:t>
            </a:r>
            <a:r>
              <a:rPr lang="sv-S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sv-S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developed</a:t>
            </a:r>
            <a:r>
              <a:rPr lang="sv-S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sv-SE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mobile </a:t>
            </a:r>
            <a:r>
              <a:rPr lang="sv-SE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</a:t>
            </a:r>
            <a:r>
              <a:rPr lang="sv-S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 </a:t>
            </a:r>
            <a:r>
              <a:rPr lang="sv-S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strategy</a:t>
            </a:r>
            <a:r>
              <a:rPr lang="sv-S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sv-S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sv-S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v-S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sv-S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v-S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optimize</a:t>
            </a:r>
            <a:r>
              <a:rPr lang="sv-S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v-S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</a:t>
            </a:r>
            <a:r>
              <a:rPr lang="sv-S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mobile </a:t>
            </a:r>
            <a:r>
              <a:rPr lang="sv-S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devices</a:t>
            </a:r>
            <a:r>
              <a:rPr lang="sv-S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v-S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</a:t>
            </a:r>
            <a:r>
              <a:rPr lang="sv-S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sv-S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</a:t>
            </a:r>
            <a:r>
              <a:rPr lang="sv-S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v-S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</a:t>
            </a:r>
            <a:r>
              <a:rPr lang="sv-S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v-S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</a:t>
            </a:r>
            <a:r>
              <a:rPr lang="sv-S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v-S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components</a:t>
            </a:r>
            <a:r>
              <a:rPr lang="sv-S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sv-S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necessary</a:t>
            </a:r>
            <a:r>
              <a:rPr lang="sv-S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v-S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sv-S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CSS media </a:t>
            </a:r>
            <a:r>
              <a:rPr lang="sv-S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queries</a:t>
            </a:r>
            <a:r>
              <a:rPr lang="sv-S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To </a:t>
            </a:r>
            <a:r>
              <a:rPr lang="sv-S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ensure</a:t>
            </a:r>
            <a:r>
              <a:rPr lang="sv-S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proper rendering and touch zooming for all </a:t>
            </a:r>
            <a:r>
              <a:rPr lang="sv-S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devices</a:t>
            </a:r>
            <a:r>
              <a:rPr lang="sv-S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sv-SE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sv-S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</a:t>
            </a:r>
            <a:r>
              <a:rPr lang="sv-SE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responsive</a:t>
            </a:r>
            <a:r>
              <a:rPr lang="sv-S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v-SE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viewport</a:t>
            </a:r>
            <a:r>
              <a:rPr lang="sv-S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meta tag</a:t>
            </a:r>
            <a:r>
              <a:rPr lang="sv-S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</a:t>
            </a:r>
            <a:r>
              <a:rPr lang="sv-S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</a:t>
            </a:r>
            <a:r>
              <a:rPr lang="sv-S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sv-SE" dirty="0"/>
              <a:t>&lt;</a:t>
            </a:r>
            <a:r>
              <a:rPr lang="sv-SE" dirty="0" err="1"/>
              <a:t>head</a:t>
            </a:r>
            <a:r>
              <a:rPr lang="sv-SE" dirty="0"/>
              <a:t>&gt;</a:t>
            </a:r>
            <a:r>
              <a:rPr lang="sv-S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073EF-D608-D14B-A555-5A8A2960C6A3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01544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Bootstrap</a:t>
            </a:r>
            <a:r>
              <a:rPr lang="sv-S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sv-S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developed</a:t>
            </a:r>
            <a:r>
              <a:rPr lang="sv-S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sv-SE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mobile </a:t>
            </a:r>
            <a:r>
              <a:rPr lang="sv-SE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</a:t>
            </a:r>
            <a:r>
              <a:rPr lang="sv-S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 </a:t>
            </a:r>
            <a:r>
              <a:rPr lang="sv-S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strategy</a:t>
            </a:r>
            <a:r>
              <a:rPr lang="sv-S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sv-S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sv-S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v-S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sv-S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v-S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optimize</a:t>
            </a:r>
            <a:r>
              <a:rPr lang="sv-S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v-S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</a:t>
            </a:r>
            <a:r>
              <a:rPr lang="sv-S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mobile </a:t>
            </a:r>
            <a:r>
              <a:rPr lang="sv-S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devices</a:t>
            </a:r>
            <a:r>
              <a:rPr lang="sv-S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v-S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</a:t>
            </a:r>
            <a:r>
              <a:rPr lang="sv-S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sv-S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</a:t>
            </a:r>
            <a:r>
              <a:rPr lang="sv-S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v-S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</a:t>
            </a:r>
            <a:r>
              <a:rPr lang="sv-S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v-S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</a:t>
            </a:r>
            <a:r>
              <a:rPr lang="sv-S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v-S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components</a:t>
            </a:r>
            <a:r>
              <a:rPr lang="sv-S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sv-S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necessary</a:t>
            </a:r>
            <a:r>
              <a:rPr lang="sv-S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v-S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sv-S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CSS media </a:t>
            </a:r>
            <a:r>
              <a:rPr lang="sv-S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queries</a:t>
            </a:r>
            <a:r>
              <a:rPr lang="sv-S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To </a:t>
            </a:r>
            <a:r>
              <a:rPr lang="sv-S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ensure</a:t>
            </a:r>
            <a:r>
              <a:rPr lang="sv-S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proper rendering and touch zooming for all </a:t>
            </a:r>
            <a:r>
              <a:rPr lang="sv-S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devices</a:t>
            </a:r>
            <a:r>
              <a:rPr lang="sv-S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sv-SE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sv-S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</a:t>
            </a:r>
            <a:r>
              <a:rPr lang="sv-SE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responsive</a:t>
            </a:r>
            <a:r>
              <a:rPr lang="sv-S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v-SE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viewport</a:t>
            </a:r>
            <a:r>
              <a:rPr lang="sv-S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meta tag</a:t>
            </a:r>
            <a:r>
              <a:rPr lang="sv-S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</a:t>
            </a:r>
            <a:r>
              <a:rPr lang="sv-S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</a:t>
            </a:r>
            <a:r>
              <a:rPr lang="sv-S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sv-SE" dirty="0"/>
              <a:t>&lt;</a:t>
            </a:r>
            <a:r>
              <a:rPr lang="sv-SE" dirty="0" err="1"/>
              <a:t>head</a:t>
            </a:r>
            <a:r>
              <a:rPr lang="sv-SE" dirty="0"/>
              <a:t>&gt;</a:t>
            </a:r>
            <a:r>
              <a:rPr lang="sv-S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073EF-D608-D14B-A555-5A8A2960C6A3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42059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https</a:t>
            </a:r>
            <a:r>
              <a:rPr lang="sv-SE" dirty="0"/>
              <a:t>://</a:t>
            </a:r>
            <a:r>
              <a:rPr lang="sv-SE" dirty="0" err="1"/>
              <a:t>css-tricks.com</a:t>
            </a:r>
            <a:r>
              <a:rPr lang="sv-SE" dirty="0"/>
              <a:t>/the-</a:t>
            </a:r>
            <a:r>
              <a:rPr lang="sv-SE" dirty="0" err="1"/>
              <a:t>difference</a:t>
            </a:r>
            <a:r>
              <a:rPr lang="sv-SE" dirty="0"/>
              <a:t>-</a:t>
            </a:r>
            <a:r>
              <a:rPr lang="sv-SE" dirty="0" err="1"/>
              <a:t>between</a:t>
            </a:r>
            <a:r>
              <a:rPr lang="sv-SE" dirty="0"/>
              <a:t>-id-and-</a:t>
            </a:r>
            <a:r>
              <a:rPr lang="sv-SE" dirty="0" err="1"/>
              <a:t>class</a:t>
            </a:r>
            <a:r>
              <a:rPr lang="sv-SE" dirty="0"/>
              <a:t>/</a:t>
            </a:r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073EF-D608-D14B-A555-5A8A2960C6A3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71214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https</a:t>
            </a:r>
            <a:r>
              <a:rPr lang="sv-SE" dirty="0"/>
              <a:t>://</a:t>
            </a:r>
            <a:r>
              <a:rPr lang="sv-SE" dirty="0" err="1"/>
              <a:t>css-tricks.com</a:t>
            </a:r>
            <a:r>
              <a:rPr lang="sv-SE" dirty="0"/>
              <a:t>/the-</a:t>
            </a:r>
            <a:r>
              <a:rPr lang="sv-SE" dirty="0" err="1"/>
              <a:t>difference</a:t>
            </a:r>
            <a:r>
              <a:rPr lang="sv-SE" dirty="0"/>
              <a:t>-</a:t>
            </a:r>
            <a:r>
              <a:rPr lang="sv-SE" dirty="0" err="1"/>
              <a:t>between</a:t>
            </a:r>
            <a:r>
              <a:rPr lang="sv-SE" dirty="0"/>
              <a:t>-id-and-</a:t>
            </a:r>
            <a:r>
              <a:rPr lang="sv-SE" dirty="0" err="1"/>
              <a:t>class</a:t>
            </a:r>
            <a:r>
              <a:rPr lang="sv-SE" dirty="0"/>
              <a:t>/</a:t>
            </a:r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073EF-D608-D14B-A555-5A8A2960C6A3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82785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https</a:t>
            </a:r>
            <a:r>
              <a:rPr lang="sv-SE" dirty="0"/>
              <a:t>://</a:t>
            </a:r>
            <a:r>
              <a:rPr lang="sv-SE" dirty="0" err="1"/>
              <a:t>css-tricks.com</a:t>
            </a:r>
            <a:r>
              <a:rPr lang="sv-SE" dirty="0"/>
              <a:t>/the-</a:t>
            </a:r>
            <a:r>
              <a:rPr lang="sv-SE" dirty="0" err="1"/>
              <a:t>difference</a:t>
            </a:r>
            <a:r>
              <a:rPr lang="sv-SE" dirty="0"/>
              <a:t>-</a:t>
            </a:r>
            <a:r>
              <a:rPr lang="sv-SE" dirty="0" err="1"/>
              <a:t>between</a:t>
            </a:r>
            <a:r>
              <a:rPr lang="sv-SE" dirty="0"/>
              <a:t>-id-and-</a:t>
            </a:r>
            <a:r>
              <a:rPr lang="sv-SE" dirty="0" err="1"/>
              <a:t>class</a:t>
            </a:r>
            <a:r>
              <a:rPr lang="sv-SE" dirty="0"/>
              <a:t>/</a:t>
            </a:r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073EF-D608-D14B-A555-5A8A2960C6A3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7043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https</a:t>
            </a:r>
            <a:r>
              <a:rPr lang="sv-SE" dirty="0"/>
              <a:t>://</a:t>
            </a:r>
            <a:r>
              <a:rPr lang="sv-SE" dirty="0" err="1"/>
              <a:t>css-tricks.com</a:t>
            </a:r>
            <a:r>
              <a:rPr lang="sv-SE" dirty="0"/>
              <a:t>/the-</a:t>
            </a:r>
            <a:r>
              <a:rPr lang="sv-SE" dirty="0" err="1"/>
              <a:t>difference</a:t>
            </a:r>
            <a:r>
              <a:rPr lang="sv-SE" dirty="0"/>
              <a:t>-</a:t>
            </a:r>
            <a:r>
              <a:rPr lang="sv-SE" dirty="0" err="1"/>
              <a:t>between</a:t>
            </a:r>
            <a:r>
              <a:rPr lang="sv-SE" dirty="0"/>
              <a:t>-id-and-</a:t>
            </a:r>
            <a:r>
              <a:rPr lang="sv-SE" dirty="0" err="1"/>
              <a:t>class</a:t>
            </a:r>
            <a:r>
              <a:rPr lang="sv-SE" dirty="0"/>
              <a:t>/</a:t>
            </a:r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073EF-D608-D14B-A555-5A8A2960C6A3}" type="slidenum">
              <a:rPr lang="sv-SE" smtClean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054416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https</a:t>
            </a:r>
            <a:r>
              <a:rPr lang="sv-SE" dirty="0"/>
              <a:t>://</a:t>
            </a:r>
            <a:r>
              <a:rPr lang="sv-SE" dirty="0" err="1"/>
              <a:t>css-tricks.com</a:t>
            </a:r>
            <a:r>
              <a:rPr lang="sv-SE" dirty="0"/>
              <a:t>/the-</a:t>
            </a:r>
            <a:r>
              <a:rPr lang="sv-SE" dirty="0" err="1"/>
              <a:t>difference</a:t>
            </a:r>
            <a:r>
              <a:rPr lang="sv-SE" dirty="0"/>
              <a:t>-</a:t>
            </a:r>
            <a:r>
              <a:rPr lang="sv-SE" dirty="0" err="1"/>
              <a:t>between</a:t>
            </a:r>
            <a:r>
              <a:rPr lang="sv-SE" dirty="0"/>
              <a:t>-id-and-</a:t>
            </a:r>
            <a:r>
              <a:rPr lang="sv-SE" dirty="0" err="1"/>
              <a:t>class</a:t>
            </a:r>
            <a:r>
              <a:rPr lang="sv-SE" dirty="0"/>
              <a:t>/</a:t>
            </a:r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073EF-D608-D14B-A555-5A8A2960C6A3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84865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Getstarted.html</a:t>
            </a:r>
            <a:endParaRPr lang="sv-SE" dirty="0"/>
          </a:p>
          <a:p>
            <a:r>
              <a:rPr lang="sv-SE" dirty="0"/>
              <a:t>Gör:</a:t>
            </a:r>
          </a:p>
          <a:p>
            <a:pPr marL="171450" indent="-171450">
              <a:buFontTx/>
              <a:buChar char="-"/>
            </a:pPr>
            <a:r>
              <a:rPr lang="sv-SE" dirty="0"/>
              <a:t>Tre text-taggar som du designar. 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073EF-D608-D14B-A555-5A8A2960C6A3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28803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BC5186B-3BE9-EE47-990A-3857893B64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D65AF3CB-02C7-8545-9C17-A954AFF2B6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om du vill redigera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E8A37D0-1014-6E4A-A564-DB7998A3A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4544-ED54-C743-A378-7CAD8975482A}" type="datetimeFigureOut">
              <a:rPr lang="sv-SE" smtClean="0"/>
              <a:t>2020-10-01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339BA39-6592-B342-9904-DDC7C1AE4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1BD1401-0C74-FC44-BA5F-E93DE90F8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945D-AE7D-F846-95C5-35A3852F95B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55600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71341C5-185E-7A4C-91AA-AC9479D07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56B0A299-9159-5F43-8C5E-30017B4C4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D6F9995-2000-CF45-B04B-A2029CF39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4544-ED54-C743-A378-7CAD8975482A}" type="datetimeFigureOut">
              <a:rPr lang="sv-SE" smtClean="0"/>
              <a:t>2020-10-01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09CDF38-EF97-2948-AC78-C2B95EF69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630A113-A9DD-E94B-A328-B51F1AE70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945D-AE7D-F846-95C5-35A3852F95B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45666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95A91810-20EC-A644-B127-24268D8C6A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B53C9E34-6E13-2741-84E3-4071CFA60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315EF8B5-16FB-124D-AE7E-58FA8D7AA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4544-ED54-C743-A378-7CAD8975482A}" type="datetimeFigureOut">
              <a:rPr lang="sv-SE" smtClean="0"/>
              <a:t>2020-10-01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B0CFE3D-B57F-F24C-AB6B-EC2E5CDED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7A622ED-3D9C-844D-B3E4-820B2D6F9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945D-AE7D-F846-95C5-35A3852F95B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63125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E612186-BE53-5C4E-AC68-AA33FEED8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6D743B8-FBDF-BF47-8D59-A86FF0370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1D6F8D9-6DA5-0D40-B27D-D590FE4A2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4544-ED54-C743-A378-7CAD8975482A}" type="datetimeFigureOut">
              <a:rPr lang="sv-SE" smtClean="0"/>
              <a:t>2020-10-01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578B8C2-5D1B-FD45-B9AF-BC19352E5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04C2630-D6A5-0947-867F-A33D5CE3E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945D-AE7D-F846-95C5-35A3852F95B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50891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D8B7E8E-3FA1-364D-A546-A47AFADA4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6DE3BD8E-2114-F641-B222-0CB6058F0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DD90673-6F02-0148-9DC8-C44EC96DA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4544-ED54-C743-A378-7CAD8975482A}" type="datetimeFigureOut">
              <a:rPr lang="sv-SE" smtClean="0"/>
              <a:t>2020-10-01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7EDF5A4-E472-1943-B4D8-A3A627820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3C8115B-7572-DC43-BA36-14D656979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945D-AE7D-F846-95C5-35A3852F95B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9639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35B8807-0067-6349-9CEF-2200E150A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E00088F-554C-6D47-A91D-72E272C18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BB97E9BE-0702-A14C-BC08-92F43D9B01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D17A11D4-E2BC-8949-8AD4-DCD8F1270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4544-ED54-C743-A378-7CAD8975482A}" type="datetimeFigureOut">
              <a:rPr lang="sv-SE" smtClean="0"/>
              <a:t>2020-10-01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FCD37C49-D6FF-6846-8535-9852C6F5E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4EE14DC2-FB17-3544-B4BE-C4C7F0D7B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945D-AE7D-F846-95C5-35A3852F95B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92333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3AFFD94-5156-BA4B-AA71-3DEDE9278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0E1A65E1-4716-FA4B-92AA-4F7FE8D64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0DA56F21-AE59-984A-B7A5-B8541B247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79DC3D5E-A237-A54D-B908-0716276D40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A57E0CB9-2B9F-934F-945B-D8EC949DF9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E385213C-5B16-2140-A7C5-37C193C7A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4544-ED54-C743-A378-7CAD8975482A}" type="datetimeFigureOut">
              <a:rPr lang="sv-SE" smtClean="0"/>
              <a:t>2020-10-01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105803D4-FF12-8A43-A92B-E57EE3EA7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D04CE5C9-6A07-9F49-8D36-107DE2886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945D-AE7D-F846-95C5-35A3852F95B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4043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07454EB-166C-F745-ACA2-10CEF7B56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3AA0C647-AA9F-1B44-801C-23EE9982E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4544-ED54-C743-A378-7CAD8975482A}" type="datetimeFigureOut">
              <a:rPr lang="sv-SE" smtClean="0"/>
              <a:t>2020-10-01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DA3542C5-6C03-4045-8A4D-5D6A10771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9AF2ECBC-BE1E-B84C-9155-EF6FDDE4D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945D-AE7D-F846-95C5-35A3852F95B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42751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3D11BD7F-3E92-CB4C-B67D-4232AB9A5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4544-ED54-C743-A378-7CAD8975482A}" type="datetimeFigureOut">
              <a:rPr lang="sv-SE" smtClean="0"/>
              <a:t>2020-10-01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E30C3A4C-74F6-6945-930A-0780D61ED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1A16EC93-48F0-2B41-B11D-EF39C01ED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945D-AE7D-F846-95C5-35A3852F95B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34938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3D147AE-93D8-6E4F-A512-B443D799C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3EA3C3A-352B-6E44-BBE2-B5BF04F69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B695CE53-09E1-EB45-9F87-6ABE6D60FD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7551D925-9404-314D-8228-02E487BC2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4544-ED54-C743-A378-7CAD8975482A}" type="datetimeFigureOut">
              <a:rPr lang="sv-SE" smtClean="0"/>
              <a:t>2020-10-01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18974650-7459-C44B-8D89-C431FC2EC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29A5352D-BF0A-9249-B074-DC3BEE99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945D-AE7D-F846-95C5-35A3852F95B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27301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84A663-0B92-9A4A-BE5A-633E43DF8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44A5268E-CE3F-7945-9512-781647DB26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154EB164-26C2-244B-92BC-DAD495943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BA3814F-F490-A644-950E-872D08ADC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4544-ED54-C743-A378-7CAD8975482A}" type="datetimeFigureOut">
              <a:rPr lang="sv-SE" smtClean="0"/>
              <a:t>2020-10-01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0C00DF3-3BA1-D14F-BBF6-856A2DF1E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81B7C740-B899-784D-BC51-C0B71371A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945D-AE7D-F846-95C5-35A3852F95B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38468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2FF5F58B-7D64-E845-BBB0-464E4D834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630CC376-4239-4347-9510-05CCAA4D0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855B822D-AC10-F343-BEF7-2A84CE93D9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B4544-ED54-C743-A378-7CAD8975482A}" type="datetimeFigureOut">
              <a:rPr lang="sv-SE" smtClean="0"/>
              <a:t>2020-10-01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D24F8E6-7BAA-4847-B3E3-C85944FC0D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69F79DD5-6EF3-1E4A-BCE0-25A36B973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B945D-AE7D-F846-95C5-35A3852F95B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32712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objekt 2">
            <a:extLst>
              <a:ext uri="{FF2B5EF4-FFF2-40B4-BE49-F238E27FC236}">
                <a16:creationId xmlns:a16="http://schemas.microsoft.com/office/drawing/2014/main" id="{3E588CFF-B96E-764C-AFE2-6004936ED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456893" cy="6858000"/>
          </a:xfrm>
          <a:prstGeom prst="rect">
            <a:avLst/>
          </a:prstGeom>
        </p:spPr>
      </p:pic>
      <p:sp>
        <p:nvSpPr>
          <p:cNvPr id="5" name="textruta 4">
            <a:extLst>
              <a:ext uri="{FF2B5EF4-FFF2-40B4-BE49-F238E27FC236}">
                <a16:creationId xmlns:a16="http://schemas.microsoft.com/office/drawing/2014/main" id="{AE6788CE-1F9E-5B4F-BF59-B6103CC853E0}"/>
              </a:ext>
            </a:extLst>
          </p:cNvPr>
          <p:cNvSpPr txBox="1"/>
          <p:nvPr/>
        </p:nvSpPr>
        <p:spPr>
          <a:xfrm>
            <a:off x="8137229" y="2935613"/>
            <a:ext cx="4601294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500" dirty="0">
                <a:latin typeface="DIN Condensed" pitchFamily="2" charset="0"/>
              </a:rPr>
              <a:t>BOOTSTRAP</a:t>
            </a: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91087E42-B3BB-C941-A82E-0E32CF8DF486}"/>
              </a:ext>
            </a:extLst>
          </p:cNvPr>
          <p:cNvSpPr txBox="1"/>
          <p:nvPr/>
        </p:nvSpPr>
        <p:spPr>
          <a:xfrm>
            <a:off x="8211312" y="2567225"/>
            <a:ext cx="174118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500" b="1" dirty="0">
                <a:solidFill>
                  <a:srgbClr val="FF9F63"/>
                </a:solidFill>
                <a:latin typeface="Gabriola" pitchFamily="82" charset="0"/>
                <a:ea typeface="Brush Script MT" panose="03060802040406070304" pitchFamily="66" charset="-122"/>
                <a:cs typeface="Brush Script MT" panose="03060802040406070304" pitchFamily="66" charset="-122"/>
              </a:rPr>
              <a:t>a guide to…</a:t>
            </a:r>
          </a:p>
        </p:txBody>
      </p:sp>
      <p:cxnSp>
        <p:nvCxnSpPr>
          <p:cNvPr id="8" name="Rak 7">
            <a:extLst>
              <a:ext uri="{FF2B5EF4-FFF2-40B4-BE49-F238E27FC236}">
                <a16:creationId xmlns:a16="http://schemas.microsoft.com/office/drawing/2014/main" id="{DC7C6149-D2B7-AE42-BF66-AC0C20DEB35F}"/>
              </a:ext>
            </a:extLst>
          </p:cNvPr>
          <p:cNvCxnSpPr/>
          <p:nvPr/>
        </p:nvCxnSpPr>
        <p:spPr>
          <a:xfrm>
            <a:off x="8796528" y="3785616"/>
            <a:ext cx="1901952" cy="0"/>
          </a:xfrm>
          <a:prstGeom prst="line">
            <a:avLst/>
          </a:prstGeom>
          <a:ln w="15875">
            <a:solidFill>
              <a:srgbClr val="BCD6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ruta 6">
            <a:extLst>
              <a:ext uri="{FF2B5EF4-FFF2-40B4-BE49-F238E27FC236}">
                <a16:creationId xmlns:a16="http://schemas.microsoft.com/office/drawing/2014/main" id="{507C9B02-FBCB-7C47-8AAF-F9933E80ED6C}"/>
              </a:ext>
            </a:extLst>
          </p:cNvPr>
          <p:cNvSpPr txBox="1"/>
          <p:nvPr/>
        </p:nvSpPr>
        <p:spPr>
          <a:xfrm>
            <a:off x="10370058" y="6304002"/>
            <a:ext cx="18219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000" dirty="0">
                <a:latin typeface="DIN Condensed" pitchFamily="2" charset="0"/>
              </a:rPr>
              <a:t>EMMELI FALL</a:t>
            </a:r>
          </a:p>
        </p:txBody>
      </p:sp>
    </p:spTree>
    <p:extLst>
      <p:ext uri="{BB962C8B-B14F-4D97-AF65-F5344CB8AC3E}">
        <p14:creationId xmlns:p14="http://schemas.microsoft.com/office/powerpoint/2010/main" val="2614355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ruta 2">
            <a:extLst>
              <a:ext uri="{FF2B5EF4-FFF2-40B4-BE49-F238E27FC236}">
                <a16:creationId xmlns:a16="http://schemas.microsoft.com/office/drawing/2014/main" id="{BB4154DF-FF1B-014D-AE8F-E0395DB794D0}"/>
              </a:ext>
            </a:extLst>
          </p:cNvPr>
          <p:cNvSpPr txBox="1"/>
          <p:nvPr/>
        </p:nvSpPr>
        <p:spPr>
          <a:xfrm>
            <a:off x="483870" y="418388"/>
            <a:ext cx="821131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500" dirty="0">
                <a:latin typeface="DIN Condensed" pitchFamily="2" charset="0"/>
              </a:rPr>
              <a:t>CLASS &amp; ID</a:t>
            </a:r>
          </a:p>
        </p:txBody>
      </p:sp>
      <p:cxnSp>
        <p:nvCxnSpPr>
          <p:cNvPr id="4" name="Rak 3">
            <a:extLst>
              <a:ext uri="{FF2B5EF4-FFF2-40B4-BE49-F238E27FC236}">
                <a16:creationId xmlns:a16="http://schemas.microsoft.com/office/drawing/2014/main" id="{67494E85-8D00-4141-A26E-91F79BCBD53C}"/>
              </a:ext>
            </a:extLst>
          </p:cNvPr>
          <p:cNvCxnSpPr>
            <a:cxnSpLocks/>
          </p:cNvCxnSpPr>
          <p:nvPr/>
        </p:nvCxnSpPr>
        <p:spPr>
          <a:xfrm>
            <a:off x="834390" y="1340358"/>
            <a:ext cx="2194560" cy="0"/>
          </a:xfrm>
          <a:prstGeom prst="line">
            <a:avLst/>
          </a:prstGeom>
          <a:ln w="15875">
            <a:solidFill>
              <a:srgbClr val="BCD6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ktangel 4">
            <a:extLst>
              <a:ext uri="{FF2B5EF4-FFF2-40B4-BE49-F238E27FC236}">
                <a16:creationId xmlns:a16="http://schemas.microsoft.com/office/drawing/2014/main" id="{74CF3214-89C2-C341-9A4F-179AD43866FB}"/>
              </a:ext>
            </a:extLst>
          </p:cNvPr>
          <p:cNvSpPr/>
          <p:nvPr/>
        </p:nvSpPr>
        <p:spPr>
          <a:xfrm>
            <a:off x="834390" y="1758645"/>
            <a:ext cx="1135761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1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Take</a:t>
            </a:r>
            <a:r>
              <a:rPr lang="sv-SE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 iPod in a store. On the </a:t>
            </a:r>
            <a:r>
              <a:rPr lang="sv-SE" sz="21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packaging</a:t>
            </a:r>
            <a:r>
              <a:rPr lang="sv-SE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v-SE" sz="21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will</a:t>
            </a:r>
            <a:r>
              <a:rPr lang="sv-SE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be a </a:t>
            </a:r>
            <a:r>
              <a:rPr lang="sv-SE" sz="2100" b="1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bar </a:t>
            </a:r>
            <a:r>
              <a:rPr lang="sv-SE" sz="2100" b="1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code</a:t>
            </a:r>
            <a:r>
              <a:rPr lang="sv-SE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sv-SE" sz="21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</a:t>
            </a:r>
            <a:r>
              <a:rPr lang="sv-SE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v-SE" sz="21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tells</a:t>
            </a:r>
            <a:r>
              <a:rPr lang="sv-SE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the store </a:t>
            </a:r>
            <a:r>
              <a:rPr lang="sv-SE" sz="21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</a:t>
            </a:r>
            <a:r>
              <a:rPr lang="sv-SE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the </a:t>
            </a:r>
            <a:r>
              <a:rPr lang="sv-SE" sz="21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product</a:t>
            </a:r>
            <a:r>
              <a:rPr lang="sv-SE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is, so </a:t>
            </a:r>
            <a:r>
              <a:rPr lang="sv-SE" sz="21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when</a:t>
            </a:r>
            <a:r>
              <a:rPr lang="sv-SE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it is </a:t>
            </a:r>
            <a:r>
              <a:rPr lang="sv-SE" sz="21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scanned</a:t>
            </a:r>
            <a:r>
              <a:rPr lang="sv-SE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the system </a:t>
            </a:r>
            <a:r>
              <a:rPr lang="sv-SE" sz="21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knows</a:t>
            </a:r>
            <a:r>
              <a:rPr lang="sv-SE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v-SE" sz="21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exactly</a:t>
            </a:r>
            <a:r>
              <a:rPr lang="sv-SE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v-SE" sz="2100" b="1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</a:t>
            </a:r>
            <a:r>
              <a:rPr lang="sv-SE" sz="2100" b="1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the </a:t>
            </a:r>
            <a:r>
              <a:rPr lang="sv-SE" sz="2100" b="1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product</a:t>
            </a:r>
            <a:r>
              <a:rPr lang="sv-SE" sz="2100" b="1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is </a:t>
            </a:r>
            <a:r>
              <a:rPr lang="sv-SE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 </a:t>
            </a:r>
            <a:r>
              <a:rPr lang="sv-SE" sz="2100" b="1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</a:t>
            </a:r>
            <a:r>
              <a:rPr lang="sv-SE" sz="2100" b="1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it </a:t>
            </a:r>
            <a:r>
              <a:rPr lang="sv-SE" sz="2100" b="1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costs</a:t>
            </a:r>
            <a:r>
              <a:rPr lang="sv-SE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It </a:t>
            </a:r>
            <a:r>
              <a:rPr lang="sv-SE" sz="21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might</a:t>
            </a:r>
            <a:r>
              <a:rPr lang="sv-SE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v-SE" sz="21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even</a:t>
            </a:r>
            <a:r>
              <a:rPr lang="sv-SE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be </a:t>
            </a:r>
            <a:r>
              <a:rPr lang="sv-SE" sz="21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able</a:t>
            </a:r>
            <a:r>
              <a:rPr lang="sv-SE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to </a:t>
            </a:r>
            <a:r>
              <a:rPr lang="sv-SE" sz="21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know</a:t>
            </a:r>
            <a:r>
              <a:rPr lang="sv-SE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v-SE" sz="21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</a:t>
            </a:r>
            <a:r>
              <a:rPr lang="sv-SE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v-SE" sz="2100" b="1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color</a:t>
            </a:r>
            <a:r>
              <a:rPr lang="sv-SE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it is or </a:t>
            </a:r>
            <a:r>
              <a:rPr lang="sv-SE" sz="21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where</a:t>
            </a:r>
            <a:r>
              <a:rPr lang="sv-SE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it </a:t>
            </a:r>
            <a:r>
              <a:rPr lang="sv-SE" sz="21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was</a:t>
            </a:r>
            <a:r>
              <a:rPr lang="sv-SE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v-SE" sz="21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kept</a:t>
            </a:r>
            <a:r>
              <a:rPr lang="sv-SE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the store. </a:t>
            </a:r>
            <a:r>
              <a:rPr lang="sv-SE" sz="2100" b="1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All iPod </a:t>
            </a:r>
            <a:r>
              <a:rPr lang="sv-SE" sz="2100" b="1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</a:t>
            </a:r>
            <a:r>
              <a:rPr lang="sv-SE" sz="2100" b="1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v-SE" sz="2100" b="1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</a:t>
            </a:r>
            <a:r>
              <a:rPr lang="sv-SE" sz="2100" b="1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same type </a:t>
            </a:r>
            <a:r>
              <a:rPr lang="sv-SE" sz="2100" b="1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have</a:t>
            </a:r>
            <a:r>
              <a:rPr lang="sv-SE" sz="2100" b="1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the </a:t>
            </a:r>
            <a:r>
              <a:rPr lang="sv-SE" sz="2100" b="1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exact</a:t>
            </a:r>
            <a:r>
              <a:rPr lang="sv-SE" sz="2100" b="1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same bar </a:t>
            </a:r>
            <a:r>
              <a:rPr lang="sv-SE" sz="2100" b="1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code</a:t>
            </a:r>
            <a:r>
              <a:rPr lang="sv-SE" sz="2100" b="1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on </a:t>
            </a:r>
            <a:r>
              <a:rPr lang="sv-SE" sz="2100" b="1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them</a:t>
            </a:r>
            <a:r>
              <a:rPr lang="sv-SE" sz="2100" b="1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endParaRPr lang="sv-SE" sz="21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sv-SE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iPod </a:t>
            </a:r>
            <a:r>
              <a:rPr lang="sv-SE" sz="21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will</a:t>
            </a:r>
            <a:r>
              <a:rPr lang="sv-SE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v-SE" sz="21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also</a:t>
            </a:r>
            <a:r>
              <a:rPr lang="sv-SE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v-SE" sz="21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have</a:t>
            </a:r>
            <a:r>
              <a:rPr lang="sv-SE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 </a:t>
            </a:r>
            <a:r>
              <a:rPr lang="sv-SE" sz="2100" b="1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serial</a:t>
            </a:r>
            <a:r>
              <a:rPr lang="sv-SE" sz="2100" b="1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number </a:t>
            </a:r>
            <a:r>
              <a:rPr lang="sv-SE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 </a:t>
            </a:r>
            <a:r>
              <a:rPr lang="sv-SE" sz="2100" b="1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 </a:t>
            </a:r>
            <a:r>
              <a:rPr lang="sv-SE" sz="2100" b="1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which</a:t>
            </a:r>
            <a:r>
              <a:rPr lang="sv-SE" sz="2100" b="1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is </a:t>
            </a:r>
            <a:r>
              <a:rPr lang="sv-SE" sz="2100" b="1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absolutely</a:t>
            </a:r>
            <a:r>
              <a:rPr lang="sv-SE" sz="2100" b="1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v-SE" sz="2100" b="1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unique</a:t>
            </a:r>
            <a:r>
              <a:rPr lang="sv-SE" sz="2100" b="1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to </a:t>
            </a:r>
            <a:r>
              <a:rPr lang="sv-SE" sz="2100" b="1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any</a:t>
            </a:r>
            <a:r>
              <a:rPr lang="sv-SE" sz="2100" b="1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v-SE" sz="2100" b="1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other</a:t>
            </a:r>
            <a:r>
              <a:rPr lang="sv-SE" sz="2100" b="1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iPod (or </a:t>
            </a:r>
            <a:r>
              <a:rPr lang="sv-SE" sz="2100" b="1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any</a:t>
            </a:r>
            <a:r>
              <a:rPr lang="sv-SE" sz="2100" b="1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v-SE" sz="2100" b="1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other</a:t>
            </a:r>
            <a:r>
              <a:rPr lang="sv-SE" sz="2100" b="1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v-SE" sz="2100" b="1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device</a:t>
            </a:r>
            <a:r>
              <a:rPr lang="sv-SE" sz="2100" b="1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in the </a:t>
            </a:r>
            <a:r>
              <a:rPr lang="sv-SE" sz="2100" b="1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world</a:t>
            </a:r>
            <a:r>
              <a:rPr lang="sv-SE" sz="2100" b="1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sv-SE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</a:t>
            </a:r>
            <a:r>
              <a:rPr lang="sv-SE" sz="21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serial</a:t>
            </a:r>
            <a:r>
              <a:rPr lang="sv-SE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number </a:t>
            </a:r>
            <a:r>
              <a:rPr lang="sv-SE" sz="21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doesn't</a:t>
            </a:r>
            <a:r>
              <a:rPr lang="sv-SE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v-SE" sz="21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know</a:t>
            </a:r>
            <a:r>
              <a:rPr lang="sv-SE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the </a:t>
            </a:r>
            <a:r>
              <a:rPr lang="sv-SE" sz="21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price</a:t>
            </a:r>
            <a:r>
              <a:rPr lang="sv-SE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It </a:t>
            </a:r>
            <a:r>
              <a:rPr lang="sv-SE" sz="21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could</a:t>
            </a:r>
            <a:r>
              <a:rPr lang="sv-SE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sv-SE" sz="21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but</a:t>
            </a:r>
            <a:r>
              <a:rPr lang="sv-SE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for the store </a:t>
            </a:r>
            <a:r>
              <a:rPr lang="sv-SE" sz="21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</a:t>
            </a:r>
            <a:r>
              <a:rPr lang="sv-SE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v-SE" sz="21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wouldn't</a:t>
            </a:r>
            <a:r>
              <a:rPr lang="sv-SE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be a </a:t>
            </a:r>
            <a:r>
              <a:rPr lang="sv-SE" sz="21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very</a:t>
            </a:r>
            <a:r>
              <a:rPr lang="sv-SE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v-SE" sz="21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efficient</a:t>
            </a:r>
            <a:r>
              <a:rPr lang="sv-SE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v-SE" sz="21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way</a:t>
            </a:r>
            <a:r>
              <a:rPr lang="sv-SE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to store and </a:t>
            </a:r>
            <a:r>
              <a:rPr lang="sv-SE" sz="21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</a:t>
            </a:r>
            <a:r>
              <a:rPr lang="sv-SE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v-SE" sz="21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that</a:t>
            </a:r>
            <a:r>
              <a:rPr lang="sv-SE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data. </a:t>
            </a:r>
            <a:r>
              <a:rPr lang="sv-SE" sz="21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Much</a:t>
            </a:r>
            <a:r>
              <a:rPr lang="sv-SE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v-SE" sz="21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easier</a:t>
            </a:r>
            <a:r>
              <a:rPr lang="sv-SE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to </a:t>
            </a:r>
            <a:r>
              <a:rPr lang="sv-SE" sz="21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</a:t>
            </a:r>
            <a:r>
              <a:rPr lang="sv-SE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the </a:t>
            </a:r>
            <a:r>
              <a:rPr lang="sv-SE" sz="21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barcode</a:t>
            </a:r>
            <a:r>
              <a:rPr lang="sv-SE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so </a:t>
            </a:r>
            <a:r>
              <a:rPr lang="sv-SE" sz="21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that</a:t>
            </a:r>
            <a:r>
              <a:rPr lang="sv-SE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for </a:t>
            </a:r>
            <a:r>
              <a:rPr lang="sv-SE" sz="21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example</a:t>
            </a:r>
            <a:r>
              <a:rPr lang="sv-SE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sv-SE" sz="21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</a:t>
            </a:r>
            <a:r>
              <a:rPr lang="sv-SE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the </a:t>
            </a:r>
            <a:r>
              <a:rPr lang="sv-SE" sz="21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price</a:t>
            </a:r>
            <a:r>
              <a:rPr lang="sv-SE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v-SE" sz="21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changed</a:t>
            </a:r>
            <a:r>
              <a:rPr lang="sv-SE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sv-SE" sz="21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</a:t>
            </a:r>
            <a:r>
              <a:rPr lang="sv-SE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v-SE" sz="21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could</a:t>
            </a:r>
            <a:r>
              <a:rPr lang="sv-SE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just </a:t>
            </a:r>
            <a:r>
              <a:rPr lang="sv-SE" sz="21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change</a:t>
            </a:r>
            <a:r>
              <a:rPr lang="sv-SE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the </a:t>
            </a:r>
            <a:r>
              <a:rPr lang="sv-SE" sz="21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price</a:t>
            </a:r>
            <a:r>
              <a:rPr lang="sv-SE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for </a:t>
            </a:r>
            <a:r>
              <a:rPr lang="sv-SE" sz="21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that</a:t>
            </a:r>
            <a:r>
              <a:rPr lang="sv-SE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bar </a:t>
            </a:r>
            <a:r>
              <a:rPr lang="sv-SE" sz="21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code</a:t>
            </a:r>
            <a:r>
              <a:rPr lang="sv-SE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not </a:t>
            </a:r>
            <a:r>
              <a:rPr lang="sv-SE" sz="21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every</a:t>
            </a:r>
            <a:r>
              <a:rPr lang="sv-SE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v-SE" sz="21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individual</a:t>
            </a:r>
            <a:r>
              <a:rPr lang="sv-SE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v-SE" sz="21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serial</a:t>
            </a:r>
            <a:r>
              <a:rPr lang="sv-SE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number in </a:t>
            </a:r>
            <a:r>
              <a:rPr lang="sv-SE" sz="21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your</a:t>
            </a:r>
            <a:r>
              <a:rPr lang="sv-SE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system.</a:t>
            </a:r>
            <a:endParaRPr lang="sv-SE" sz="2100" b="0" i="0" dirty="0">
              <a:solidFill>
                <a:schemeClr val="bg1">
                  <a:lumMod val="85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F6527C7E-AACC-304F-9212-00AB69938AE4}"/>
              </a:ext>
            </a:extLst>
          </p:cNvPr>
          <p:cNvSpPr txBox="1"/>
          <p:nvPr/>
        </p:nvSpPr>
        <p:spPr>
          <a:xfrm>
            <a:off x="1077584" y="2118511"/>
            <a:ext cx="107715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dirty="0">
                <a:latin typeface="DIN Condensed" pitchFamily="2" charset="0"/>
              </a:rPr>
              <a:t>CLASS:  same for all </a:t>
            </a:r>
            <a:r>
              <a:rPr lang="sv-SE" sz="6000" dirty="0" err="1">
                <a:latin typeface="DIN Condensed" pitchFamily="2" charset="0"/>
              </a:rPr>
              <a:t>ipods</a:t>
            </a:r>
            <a:r>
              <a:rPr lang="sv-SE" sz="6000" dirty="0">
                <a:latin typeface="DIN Condensed" pitchFamily="2" charset="0"/>
              </a:rPr>
              <a:t> (type, </a:t>
            </a:r>
            <a:r>
              <a:rPr lang="sv-SE" sz="6000" dirty="0" err="1">
                <a:latin typeface="DIN Condensed" pitchFamily="2" charset="0"/>
              </a:rPr>
              <a:t>price</a:t>
            </a:r>
            <a:r>
              <a:rPr lang="sv-SE" sz="6000" dirty="0">
                <a:latin typeface="DIN Condensed" pitchFamily="2" charset="0"/>
              </a:rPr>
              <a:t>, …) </a:t>
            </a:r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EC16B51B-A487-D647-8B9F-490A2B7C99FC}"/>
              </a:ext>
            </a:extLst>
          </p:cNvPr>
          <p:cNvSpPr txBox="1"/>
          <p:nvPr/>
        </p:nvSpPr>
        <p:spPr>
          <a:xfrm>
            <a:off x="1245870" y="4333638"/>
            <a:ext cx="1073658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500" dirty="0">
                <a:latin typeface="DIN Condensed" pitchFamily="2" charset="0"/>
              </a:rPr>
              <a:t>ID:  </a:t>
            </a:r>
            <a:r>
              <a:rPr lang="sv-SE" sz="6500" dirty="0" err="1">
                <a:latin typeface="DIN Condensed" pitchFamily="2" charset="0"/>
              </a:rPr>
              <a:t>unique</a:t>
            </a:r>
            <a:r>
              <a:rPr lang="sv-SE" sz="6500" dirty="0">
                <a:latin typeface="DIN Condensed" pitchFamily="2" charset="0"/>
              </a:rPr>
              <a:t> for one </a:t>
            </a:r>
            <a:r>
              <a:rPr lang="sv-SE" sz="6500" dirty="0" err="1">
                <a:latin typeface="DIN Condensed" pitchFamily="2" charset="0"/>
              </a:rPr>
              <a:t>ipad</a:t>
            </a:r>
            <a:r>
              <a:rPr lang="sv-SE" sz="6500" dirty="0">
                <a:latin typeface="DIN Condensed" pitchFamily="2" charset="0"/>
              </a:rPr>
              <a:t> (</a:t>
            </a:r>
            <a:r>
              <a:rPr lang="sv-SE" sz="6500" dirty="0" err="1">
                <a:latin typeface="DIN Condensed" pitchFamily="2" charset="0"/>
              </a:rPr>
              <a:t>serial</a:t>
            </a:r>
            <a:r>
              <a:rPr lang="sv-SE" sz="6500" dirty="0">
                <a:latin typeface="DIN Condensed" pitchFamily="2" charset="0"/>
              </a:rPr>
              <a:t> number) </a:t>
            </a:r>
          </a:p>
        </p:txBody>
      </p:sp>
    </p:spTree>
    <p:extLst>
      <p:ext uri="{BB962C8B-B14F-4D97-AF65-F5344CB8AC3E}">
        <p14:creationId xmlns:p14="http://schemas.microsoft.com/office/powerpoint/2010/main" val="3450352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ak 3">
            <a:extLst>
              <a:ext uri="{FF2B5EF4-FFF2-40B4-BE49-F238E27FC236}">
                <a16:creationId xmlns:a16="http://schemas.microsoft.com/office/drawing/2014/main" id="{67494E85-8D00-4141-A26E-91F79BCBD53C}"/>
              </a:ext>
            </a:extLst>
          </p:cNvPr>
          <p:cNvCxnSpPr>
            <a:cxnSpLocks/>
          </p:cNvCxnSpPr>
          <p:nvPr/>
        </p:nvCxnSpPr>
        <p:spPr>
          <a:xfrm>
            <a:off x="833192" y="1258483"/>
            <a:ext cx="4196008" cy="0"/>
          </a:xfrm>
          <a:prstGeom prst="line">
            <a:avLst/>
          </a:prstGeom>
          <a:ln w="15875">
            <a:solidFill>
              <a:srgbClr val="BCD6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ruta 6">
            <a:extLst>
              <a:ext uri="{FF2B5EF4-FFF2-40B4-BE49-F238E27FC236}">
                <a16:creationId xmlns:a16="http://schemas.microsoft.com/office/drawing/2014/main" id="{0191A6DA-69E2-A245-B686-47D5098C0BDA}"/>
              </a:ext>
            </a:extLst>
          </p:cNvPr>
          <p:cNvSpPr txBox="1"/>
          <p:nvPr/>
        </p:nvSpPr>
        <p:spPr>
          <a:xfrm>
            <a:off x="521970" y="587517"/>
            <a:ext cx="5202065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500" b="1" dirty="0">
                <a:solidFill>
                  <a:srgbClr val="FF9F63"/>
                </a:solidFill>
                <a:latin typeface="Gabriola" pitchFamily="82" charset="0"/>
                <a:ea typeface="Brush Script MT" panose="03060802040406070304" pitchFamily="66" charset="-122"/>
                <a:cs typeface="Brush Script MT" panose="03060802040406070304" pitchFamily="66" charset="-122"/>
              </a:rPr>
              <a:t>some rules/guidelines…</a:t>
            </a:r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B39AD9C6-3CE7-C544-A66F-8A8FF118FB79}"/>
              </a:ext>
            </a:extLst>
          </p:cNvPr>
          <p:cNvSpPr txBox="1"/>
          <p:nvPr/>
        </p:nvSpPr>
        <p:spPr>
          <a:xfrm>
            <a:off x="923544" y="3592940"/>
            <a:ext cx="1069695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5500" dirty="0">
                <a:latin typeface="DIN Condensed" pitchFamily="2" charset="0"/>
              </a:rPr>
              <a:t>#ID:</a:t>
            </a:r>
          </a:p>
          <a:p>
            <a:pPr marL="1600200" lvl="2" indent="-685800">
              <a:buFont typeface="Arial" panose="020B0604020202020204" pitchFamily="34" charset="0"/>
              <a:buChar char="•"/>
            </a:pPr>
            <a:r>
              <a:rPr lang="sv-SE" sz="25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Each</a:t>
            </a:r>
            <a:r>
              <a:rPr lang="sv-SE" sz="2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element </a:t>
            </a:r>
            <a:r>
              <a:rPr lang="sv-SE" sz="25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</a:t>
            </a:r>
            <a:r>
              <a:rPr lang="sv-SE" sz="2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v-SE" sz="25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have</a:t>
            </a:r>
            <a:r>
              <a:rPr lang="sv-SE" sz="2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v-SE" sz="25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only</a:t>
            </a:r>
            <a:r>
              <a:rPr lang="sv-SE" sz="2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one ID</a:t>
            </a:r>
          </a:p>
          <a:p>
            <a:pPr marL="1600200" lvl="2" indent="-685800">
              <a:buFont typeface="Arial" panose="020B0604020202020204" pitchFamily="34" charset="0"/>
              <a:buChar char="•"/>
            </a:pPr>
            <a:r>
              <a:rPr lang="sv-SE" sz="25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Each</a:t>
            </a:r>
            <a:r>
              <a:rPr lang="sv-SE" sz="2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page </a:t>
            </a:r>
            <a:r>
              <a:rPr lang="sv-SE" sz="25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</a:t>
            </a:r>
            <a:r>
              <a:rPr lang="sv-SE" sz="2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v-SE" sz="25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have</a:t>
            </a:r>
            <a:r>
              <a:rPr lang="sv-SE" sz="2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v-SE" sz="25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only</a:t>
            </a:r>
            <a:r>
              <a:rPr lang="sv-SE" sz="2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one element </a:t>
            </a:r>
            <a:r>
              <a:rPr lang="sv-SE" sz="25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with</a:t>
            </a:r>
            <a:r>
              <a:rPr lang="sv-SE" sz="2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v-SE" sz="25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that</a:t>
            </a:r>
            <a:r>
              <a:rPr lang="sv-SE" sz="2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ID</a:t>
            </a:r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DD511740-BB63-7C46-97BA-2A61378B0902}"/>
              </a:ext>
            </a:extLst>
          </p:cNvPr>
          <p:cNvSpPr txBox="1"/>
          <p:nvPr/>
        </p:nvSpPr>
        <p:spPr>
          <a:xfrm>
            <a:off x="923544" y="1823826"/>
            <a:ext cx="1069695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5500" dirty="0">
                <a:latin typeface="DIN Condensed" pitchFamily="2" charset="0"/>
              </a:rPr>
              <a:t>.CLASS:</a:t>
            </a:r>
          </a:p>
          <a:p>
            <a:pPr marL="1600200" lvl="2" indent="-685800">
              <a:buFont typeface="Arial" panose="020B0604020202020204" pitchFamily="34" charset="0"/>
              <a:buChar char="•"/>
            </a:pPr>
            <a:r>
              <a:rPr lang="sv-SE" sz="25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</a:t>
            </a:r>
            <a:r>
              <a:rPr lang="sv-SE" sz="2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v-SE" sz="25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</a:t>
            </a:r>
            <a:r>
              <a:rPr lang="sv-SE" sz="2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v-SE" sz="25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</a:t>
            </a:r>
            <a:r>
              <a:rPr lang="sv-SE" sz="2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the same </a:t>
            </a:r>
            <a:r>
              <a:rPr lang="sv-SE" sz="25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class</a:t>
            </a:r>
            <a:r>
              <a:rPr lang="sv-SE" sz="2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on </a:t>
            </a:r>
            <a:r>
              <a:rPr lang="sv-SE" sz="25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multiple</a:t>
            </a:r>
            <a:r>
              <a:rPr lang="sv-SE" sz="2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elements</a:t>
            </a:r>
          </a:p>
          <a:p>
            <a:pPr marL="1600200" lvl="2" indent="-685800">
              <a:buFont typeface="Arial" panose="020B0604020202020204" pitchFamily="34" charset="0"/>
              <a:buChar char="•"/>
            </a:pPr>
            <a:r>
              <a:rPr lang="sv-SE" sz="25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</a:t>
            </a:r>
            <a:r>
              <a:rPr lang="sv-SE" sz="2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v-SE" sz="25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</a:t>
            </a:r>
            <a:r>
              <a:rPr lang="sv-SE" sz="2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v-SE" sz="25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</a:t>
            </a:r>
            <a:r>
              <a:rPr lang="sv-SE" sz="2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v-SE" sz="25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multiple</a:t>
            </a:r>
            <a:r>
              <a:rPr lang="sv-SE" sz="2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v-SE" sz="25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classes</a:t>
            </a:r>
            <a:r>
              <a:rPr lang="sv-SE" sz="2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on the same element.</a:t>
            </a:r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C719BFCB-0B9F-D848-AC54-13C6C1682ED4}"/>
              </a:ext>
            </a:extLst>
          </p:cNvPr>
          <p:cNvSpPr txBox="1"/>
          <p:nvPr/>
        </p:nvSpPr>
        <p:spPr>
          <a:xfrm>
            <a:off x="833192" y="5672376"/>
            <a:ext cx="411683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000" b="1" dirty="0">
                <a:solidFill>
                  <a:srgbClr val="FF9F63"/>
                </a:solidFill>
                <a:latin typeface="Gabriola" pitchFamily="82" charset="0"/>
                <a:ea typeface="Brush Script MT" panose="03060802040406070304" pitchFamily="66" charset="-122"/>
                <a:cs typeface="Brush Script MT" panose="03060802040406070304" pitchFamily="66" charset="-122"/>
              </a:rPr>
              <a:t>lets try an example..</a:t>
            </a:r>
          </a:p>
        </p:txBody>
      </p:sp>
    </p:spTree>
    <p:extLst>
      <p:ext uri="{BB962C8B-B14F-4D97-AF65-F5344CB8AC3E}">
        <p14:creationId xmlns:p14="http://schemas.microsoft.com/office/powerpoint/2010/main" val="3465262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ruta 2">
            <a:extLst>
              <a:ext uri="{FF2B5EF4-FFF2-40B4-BE49-F238E27FC236}">
                <a16:creationId xmlns:a16="http://schemas.microsoft.com/office/drawing/2014/main" id="{BB4154DF-FF1B-014D-AE8F-E0395DB794D0}"/>
              </a:ext>
            </a:extLst>
          </p:cNvPr>
          <p:cNvSpPr txBox="1"/>
          <p:nvPr/>
        </p:nvSpPr>
        <p:spPr>
          <a:xfrm>
            <a:off x="731520" y="761288"/>
            <a:ext cx="821131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500" dirty="0">
                <a:latin typeface="DIN Condensed" pitchFamily="2" charset="0"/>
              </a:rPr>
              <a:t>&lt;DIV&gt;</a:t>
            </a:r>
          </a:p>
        </p:txBody>
      </p:sp>
      <p:cxnSp>
        <p:nvCxnSpPr>
          <p:cNvPr id="4" name="Rak 3">
            <a:extLst>
              <a:ext uri="{FF2B5EF4-FFF2-40B4-BE49-F238E27FC236}">
                <a16:creationId xmlns:a16="http://schemas.microsoft.com/office/drawing/2014/main" id="{67494E85-8D00-4141-A26E-91F79BCBD53C}"/>
              </a:ext>
            </a:extLst>
          </p:cNvPr>
          <p:cNvCxnSpPr>
            <a:cxnSpLocks/>
          </p:cNvCxnSpPr>
          <p:nvPr/>
        </p:nvCxnSpPr>
        <p:spPr>
          <a:xfrm>
            <a:off x="1257300" y="1664208"/>
            <a:ext cx="895350" cy="0"/>
          </a:xfrm>
          <a:prstGeom prst="line">
            <a:avLst/>
          </a:prstGeom>
          <a:ln w="15875">
            <a:solidFill>
              <a:srgbClr val="BCD6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ktangel 1">
            <a:extLst>
              <a:ext uri="{FF2B5EF4-FFF2-40B4-BE49-F238E27FC236}">
                <a16:creationId xmlns:a16="http://schemas.microsoft.com/office/drawing/2014/main" id="{80C13245-BC50-A645-A8DA-C2B7E821276B}"/>
              </a:ext>
            </a:extLst>
          </p:cNvPr>
          <p:cNvSpPr/>
          <p:nvPr/>
        </p:nvSpPr>
        <p:spPr>
          <a:xfrm>
            <a:off x="1257300" y="2133567"/>
            <a:ext cx="1015365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500" dirty="0">
                <a:solidFill>
                  <a:srgbClr val="000000"/>
                </a:solidFill>
                <a:latin typeface="Verdana" panose="020B0604030504040204" pitchFamily="34" charset="0"/>
              </a:rPr>
              <a:t>The &lt;div&gt; element is </a:t>
            </a:r>
            <a:r>
              <a:rPr lang="sv-SE" sz="2500" dirty="0" err="1">
                <a:solidFill>
                  <a:srgbClr val="000000"/>
                </a:solidFill>
                <a:latin typeface="Verdana" panose="020B0604030504040204" pitchFamily="34" charset="0"/>
              </a:rPr>
              <a:t>often</a:t>
            </a:r>
            <a:r>
              <a:rPr lang="sv-SE" sz="25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sv-SE" sz="2500" dirty="0" err="1">
                <a:solidFill>
                  <a:srgbClr val="000000"/>
                </a:solidFill>
                <a:latin typeface="Verdana" panose="020B0604030504040204" pitchFamily="34" charset="0"/>
              </a:rPr>
              <a:t>used</a:t>
            </a:r>
            <a:r>
              <a:rPr lang="sv-SE" sz="2500" dirty="0">
                <a:solidFill>
                  <a:srgbClr val="000000"/>
                </a:solidFill>
                <a:latin typeface="Verdana" panose="020B0604030504040204" pitchFamily="34" charset="0"/>
              </a:rPr>
              <a:t> as a </a:t>
            </a:r>
            <a:r>
              <a:rPr lang="sv-SE" sz="2500" b="1" dirty="0">
                <a:solidFill>
                  <a:srgbClr val="000000"/>
                </a:solidFill>
                <a:latin typeface="Verdana" panose="020B0604030504040204" pitchFamily="34" charset="0"/>
              </a:rPr>
              <a:t>container for </a:t>
            </a:r>
            <a:r>
              <a:rPr lang="sv-SE" sz="25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other</a:t>
            </a:r>
            <a:r>
              <a:rPr lang="sv-SE" sz="2500" b="1" dirty="0">
                <a:solidFill>
                  <a:srgbClr val="000000"/>
                </a:solidFill>
                <a:latin typeface="Verdana" panose="020B0604030504040204" pitchFamily="34" charset="0"/>
              </a:rPr>
              <a:t> HTML elements to style</a:t>
            </a:r>
            <a:r>
              <a:rPr lang="sv-SE" sz="25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sv-SE" sz="2500" dirty="0" err="1">
                <a:solidFill>
                  <a:srgbClr val="000000"/>
                </a:solidFill>
                <a:latin typeface="Verdana" panose="020B0604030504040204" pitchFamily="34" charset="0"/>
              </a:rPr>
              <a:t>them</a:t>
            </a:r>
            <a:r>
              <a:rPr lang="sv-SE" sz="25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sv-SE" sz="2500" dirty="0" err="1">
                <a:solidFill>
                  <a:srgbClr val="000000"/>
                </a:solidFill>
                <a:latin typeface="Verdana" panose="020B0604030504040204" pitchFamily="34" charset="0"/>
              </a:rPr>
              <a:t>with</a:t>
            </a:r>
            <a:r>
              <a:rPr lang="sv-SE" sz="2500" dirty="0">
                <a:solidFill>
                  <a:srgbClr val="000000"/>
                </a:solidFill>
                <a:latin typeface="Verdana" panose="020B0604030504040204" pitchFamily="34" charset="0"/>
              </a:rPr>
              <a:t> CSS or </a:t>
            </a:r>
            <a:r>
              <a:rPr lang="sv-SE" sz="2500" b="1" dirty="0">
                <a:solidFill>
                  <a:srgbClr val="000000"/>
                </a:solidFill>
                <a:latin typeface="Verdana" panose="020B0604030504040204" pitchFamily="34" charset="0"/>
              </a:rPr>
              <a:t>to </a:t>
            </a:r>
            <a:r>
              <a:rPr lang="sv-SE" sz="25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perform</a:t>
            </a:r>
            <a:r>
              <a:rPr lang="sv-SE" sz="2500" b="1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sv-SE" sz="25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certain</a:t>
            </a:r>
            <a:r>
              <a:rPr lang="sv-SE" sz="2500" b="1" dirty="0">
                <a:solidFill>
                  <a:srgbClr val="000000"/>
                </a:solidFill>
                <a:latin typeface="Verdana" panose="020B0604030504040204" pitchFamily="34" charset="0"/>
              </a:rPr>
              <a:t> tasks </a:t>
            </a:r>
            <a:r>
              <a:rPr lang="sv-SE" sz="2500" dirty="0" err="1">
                <a:solidFill>
                  <a:srgbClr val="000000"/>
                </a:solidFill>
                <a:latin typeface="Verdana" panose="020B0604030504040204" pitchFamily="34" charset="0"/>
              </a:rPr>
              <a:t>with</a:t>
            </a:r>
            <a:r>
              <a:rPr lang="sv-SE" sz="2500" dirty="0">
                <a:solidFill>
                  <a:srgbClr val="000000"/>
                </a:solidFill>
                <a:latin typeface="Verdana" panose="020B0604030504040204" pitchFamily="34" charset="0"/>
              </a:rPr>
              <a:t> JavaScript.</a:t>
            </a:r>
            <a:endParaRPr lang="sv-SE" sz="2500" dirty="0"/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0134289C-3C77-D345-AC56-7AAD8D10AC9E}"/>
              </a:ext>
            </a:extLst>
          </p:cNvPr>
          <p:cNvSpPr txBox="1"/>
          <p:nvPr/>
        </p:nvSpPr>
        <p:spPr>
          <a:xfrm>
            <a:off x="1257300" y="4498069"/>
            <a:ext cx="411683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000" b="1" dirty="0">
                <a:solidFill>
                  <a:srgbClr val="FF9F63"/>
                </a:solidFill>
                <a:latin typeface="Gabriola" pitchFamily="82" charset="0"/>
                <a:ea typeface="Brush Script MT" panose="03060802040406070304" pitchFamily="66" charset="-122"/>
                <a:cs typeface="Brush Script MT" panose="03060802040406070304" pitchFamily="66" charset="-122"/>
              </a:rPr>
              <a:t>lets try an example..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F374A0BC-16D3-D947-8A44-5EFCB4BF2B8F}"/>
              </a:ext>
            </a:extLst>
          </p:cNvPr>
          <p:cNvSpPr/>
          <p:nvPr/>
        </p:nvSpPr>
        <p:spPr>
          <a:xfrm>
            <a:off x="7242119" y="3380062"/>
            <a:ext cx="4489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bg1">
                    <a:lumMod val="65000"/>
                  </a:schemeClr>
                </a:solidFill>
              </a:rPr>
              <a:t>https</a:t>
            </a:r>
            <a:r>
              <a:rPr lang="sv-SE" dirty="0">
                <a:solidFill>
                  <a:schemeClr val="bg1">
                    <a:lumMod val="65000"/>
                  </a:schemeClr>
                </a:solidFill>
              </a:rPr>
              <a:t>://www.w3schools.com/tags/</a:t>
            </a:r>
            <a:r>
              <a:rPr lang="sv-SE" dirty="0" err="1">
                <a:solidFill>
                  <a:schemeClr val="bg1">
                    <a:lumMod val="65000"/>
                  </a:schemeClr>
                </a:solidFill>
              </a:rPr>
              <a:t>tag_div.asp</a:t>
            </a:r>
            <a:endParaRPr lang="sv-SE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972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ruta 2">
            <a:extLst>
              <a:ext uri="{FF2B5EF4-FFF2-40B4-BE49-F238E27FC236}">
                <a16:creationId xmlns:a16="http://schemas.microsoft.com/office/drawing/2014/main" id="{BB4154DF-FF1B-014D-AE8F-E0395DB794D0}"/>
              </a:ext>
            </a:extLst>
          </p:cNvPr>
          <p:cNvSpPr txBox="1"/>
          <p:nvPr/>
        </p:nvSpPr>
        <p:spPr>
          <a:xfrm>
            <a:off x="731520" y="761288"/>
            <a:ext cx="821131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500" dirty="0">
                <a:latin typeface="DIN Condensed" pitchFamily="2" charset="0"/>
              </a:rPr>
              <a:t>GRID SYSTEM</a:t>
            </a:r>
          </a:p>
        </p:txBody>
      </p:sp>
      <p:cxnSp>
        <p:nvCxnSpPr>
          <p:cNvPr id="4" name="Rak 3">
            <a:extLst>
              <a:ext uri="{FF2B5EF4-FFF2-40B4-BE49-F238E27FC236}">
                <a16:creationId xmlns:a16="http://schemas.microsoft.com/office/drawing/2014/main" id="{67494E85-8D00-4141-A26E-91F79BCBD53C}"/>
              </a:ext>
            </a:extLst>
          </p:cNvPr>
          <p:cNvCxnSpPr>
            <a:cxnSpLocks/>
          </p:cNvCxnSpPr>
          <p:nvPr/>
        </p:nvCxnSpPr>
        <p:spPr>
          <a:xfrm>
            <a:off x="1139190" y="1664208"/>
            <a:ext cx="2651760" cy="0"/>
          </a:xfrm>
          <a:prstGeom prst="line">
            <a:avLst/>
          </a:prstGeom>
          <a:ln w="15875">
            <a:solidFill>
              <a:srgbClr val="BCD6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ktangel 1">
            <a:extLst>
              <a:ext uri="{FF2B5EF4-FFF2-40B4-BE49-F238E27FC236}">
                <a16:creationId xmlns:a16="http://schemas.microsoft.com/office/drawing/2014/main" id="{467E5CE3-B6FC-1D4A-91A7-65374BC3C78A}"/>
              </a:ext>
            </a:extLst>
          </p:cNvPr>
          <p:cNvSpPr/>
          <p:nvPr/>
        </p:nvSpPr>
        <p:spPr>
          <a:xfrm>
            <a:off x="1320800" y="1878990"/>
            <a:ext cx="1087120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9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</a:t>
            </a:r>
            <a:r>
              <a:rPr lang="sv-SE" sz="2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v-SE" sz="29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our</a:t>
            </a:r>
            <a:r>
              <a:rPr lang="sv-SE" sz="2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v-SE" sz="29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powerful</a:t>
            </a:r>
            <a:r>
              <a:rPr lang="sv-SE" sz="2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mobile-</a:t>
            </a:r>
            <a:r>
              <a:rPr lang="sv-SE" sz="29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first</a:t>
            </a:r>
            <a:r>
              <a:rPr lang="sv-SE" sz="2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v-SE" sz="29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flexbox</a:t>
            </a:r>
            <a:r>
              <a:rPr lang="sv-SE" sz="2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v-SE" sz="29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grid</a:t>
            </a:r>
            <a:r>
              <a:rPr lang="sv-SE" sz="2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to </a:t>
            </a:r>
            <a:r>
              <a:rPr lang="sv-SE" sz="29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build</a:t>
            </a:r>
            <a:r>
              <a:rPr lang="sv-SE" sz="2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layouts </a:t>
            </a:r>
            <a:r>
              <a:rPr lang="sv-SE" sz="29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</a:t>
            </a:r>
            <a:r>
              <a:rPr lang="sv-SE" sz="2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all </a:t>
            </a:r>
            <a:r>
              <a:rPr lang="sv-SE" sz="29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shapes</a:t>
            </a:r>
            <a:r>
              <a:rPr lang="sv-SE" sz="2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</a:t>
            </a:r>
            <a:r>
              <a:rPr lang="sv-SE" sz="29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sizes</a:t>
            </a:r>
            <a:r>
              <a:rPr lang="sv-SE" sz="2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v-SE" sz="29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thanks</a:t>
            </a:r>
            <a:r>
              <a:rPr lang="sv-SE" sz="2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to a </a:t>
            </a:r>
            <a:r>
              <a:rPr lang="sv-SE" sz="29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twelve</a:t>
            </a:r>
            <a:r>
              <a:rPr lang="sv-SE" sz="29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v-SE" sz="29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column</a:t>
            </a:r>
            <a:r>
              <a:rPr lang="sv-SE" sz="29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system</a:t>
            </a:r>
            <a:r>
              <a:rPr lang="sv-SE" sz="2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sv-SE" sz="29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five</a:t>
            </a:r>
            <a:r>
              <a:rPr lang="sv-SE" sz="2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default </a:t>
            </a:r>
            <a:r>
              <a:rPr lang="sv-SE" sz="29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responsive</a:t>
            </a:r>
            <a:r>
              <a:rPr lang="sv-SE" sz="2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v-SE" sz="29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tiers</a:t>
            </a:r>
            <a:r>
              <a:rPr lang="sv-SE" sz="2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sv-SE" sz="29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Sass</a:t>
            </a:r>
            <a:r>
              <a:rPr lang="sv-SE" sz="2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v-SE" sz="29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variables</a:t>
            </a:r>
            <a:r>
              <a:rPr lang="sv-SE" sz="2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</a:t>
            </a:r>
            <a:r>
              <a:rPr lang="sv-SE" sz="29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mixins</a:t>
            </a:r>
            <a:r>
              <a:rPr lang="sv-SE" sz="2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and </a:t>
            </a:r>
            <a:r>
              <a:rPr lang="sv-SE" sz="29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dozens</a:t>
            </a:r>
            <a:r>
              <a:rPr lang="sv-SE" sz="2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v-SE" sz="29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</a:t>
            </a:r>
            <a:r>
              <a:rPr lang="sv-SE" sz="2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v-SE" sz="29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predefined</a:t>
            </a:r>
            <a:r>
              <a:rPr lang="sv-SE" sz="2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v-SE" sz="29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classes</a:t>
            </a:r>
            <a:r>
              <a:rPr lang="sv-SE" sz="2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22A39D33-67A4-104F-AD51-0039FFC66DBF}"/>
              </a:ext>
            </a:extLst>
          </p:cNvPr>
          <p:cNvSpPr txBox="1"/>
          <p:nvPr/>
        </p:nvSpPr>
        <p:spPr>
          <a:xfrm>
            <a:off x="1257300" y="4498069"/>
            <a:ext cx="205697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000" b="1" dirty="0">
                <a:solidFill>
                  <a:srgbClr val="FF9F63"/>
                </a:solidFill>
                <a:latin typeface="Gabriola" pitchFamily="82" charset="0"/>
                <a:ea typeface="Brush Script MT" panose="03060802040406070304" pitchFamily="66" charset="-122"/>
                <a:cs typeface="Brush Script MT" panose="03060802040406070304" pitchFamily="66" charset="-122"/>
              </a:rPr>
              <a:t>lets try it!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7DB6A429-3349-B949-BC1D-16F7D6DBF62E}"/>
              </a:ext>
            </a:extLst>
          </p:cNvPr>
          <p:cNvSpPr/>
          <p:nvPr/>
        </p:nvSpPr>
        <p:spPr>
          <a:xfrm>
            <a:off x="7503088" y="3906054"/>
            <a:ext cx="46889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bg1">
                    <a:lumMod val="50000"/>
                  </a:schemeClr>
                </a:solidFill>
              </a:rPr>
              <a:t>https</a:t>
            </a:r>
            <a:r>
              <a:rPr lang="sv-SE" dirty="0">
                <a:solidFill>
                  <a:schemeClr val="bg1">
                    <a:lumMod val="50000"/>
                  </a:schemeClr>
                </a:solidFill>
              </a:rPr>
              <a:t>://getbootstrap.com/</a:t>
            </a:r>
            <a:r>
              <a:rPr lang="sv-SE" dirty="0" err="1">
                <a:solidFill>
                  <a:schemeClr val="bg1">
                    <a:lumMod val="50000"/>
                  </a:schemeClr>
                </a:solidFill>
              </a:rPr>
              <a:t>docs</a:t>
            </a:r>
            <a:r>
              <a:rPr lang="sv-SE" dirty="0">
                <a:solidFill>
                  <a:schemeClr val="bg1">
                    <a:lumMod val="50000"/>
                  </a:schemeClr>
                </a:solidFill>
              </a:rPr>
              <a:t>/4.1/layout/</a:t>
            </a:r>
            <a:r>
              <a:rPr lang="sv-SE" dirty="0" err="1">
                <a:solidFill>
                  <a:schemeClr val="bg1">
                    <a:lumMod val="50000"/>
                  </a:schemeClr>
                </a:solidFill>
              </a:rPr>
              <a:t>grid</a:t>
            </a:r>
            <a:r>
              <a:rPr lang="sv-SE" dirty="0">
                <a:solidFill>
                  <a:schemeClr val="bg1">
                    <a:lumMod val="50000"/>
                  </a:schemeClr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38377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ak 3">
            <a:extLst>
              <a:ext uri="{FF2B5EF4-FFF2-40B4-BE49-F238E27FC236}">
                <a16:creationId xmlns:a16="http://schemas.microsoft.com/office/drawing/2014/main" id="{67494E85-8D00-4141-A26E-91F79BCBD53C}"/>
              </a:ext>
            </a:extLst>
          </p:cNvPr>
          <p:cNvCxnSpPr>
            <a:cxnSpLocks/>
          </p:cNvCxnSpPr>
          <p:nvPr/>
        </p:nvCxnSpPr>
        <p:spPr>
          <a:xfrm>
            <a:off x="1691640" y="3302508"/>
            <a:ext cx="7985760" cy="0"/>
          </a:xfrm>
          <a:prstGeom prst="line">
            <a:avLst/>
          </a:prstGeom>
          <a:ln w="15875">
            <a:solidFill>
              <a:srgbClr val="BCD6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ruta 4">
            <a:extLst>
              <a:ext uri="{FF2B5EF4-FFF2-40B4-BE49-F238E27FC236}">
                <a16:creationId xmlns:a16="http://schemas.microsoft.com/office/drawing/2014/main" id="{864613B7-CD9B-C44C-816E-519459E5519F}"/>
              </a:ext>
            </a:extLst>
          </p:cNvPr>
          <p:cNvSpPr txBox="1"/>
          <p:nvPr/>
        </p:nvSpPr>
        <p:spPr>
          <a:xfrm>
            <a:off x="1425421" y="2612119"/>
            <a:ext cx="9326592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500" b="1" dirty="0">
                <a:solidFill>
                  <a:srgbClr val="FF9F63"/>
                </a:solidFill>
                <a:latin typeface="Gabriola" pitchFamily="82" charset="0"/>
                <a:ea typeface="Brush Script MT" panose="03060802040406070304" pitchFamily="66" charset="-122"/>
                <a:cs typeface="Brush Script MT" panose="03060802040406070304" pitchFamily="66" charset="-122"/>
              </a:rPr>
              <a:t>lets try out some bootstrap components :D</a:t>
            </a:r>
          </a:p>
        </p:txBody>
      </p:sp>
    </p:spTree>
    <p:extLst>
      <p:ext uri="{BB962C8B-B14F-4D97-AF65-F5344CB8AC3E}">
        <p14:creationId xmlns:p14="http://schemas.microsoft.com/office/powerpoint/2010/main" val="1662741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ruta 2">
            <a:extLst>
              <a:ext uri="{FF2B5EF4-FFF2-40B4-BE49-F238E27FC236}">
                <a16:creationId xmlns:a16="http://schemas.microsoft.com/office/drawing/2014/main" id="{3F12632E-81A7-2B4F-8031-982F8A1EED78}"/>
              </a:ext>
            </a:extLst>
          </p:cNvPr>
          <p:cNvSpPr txBox="1"/>
          <p:nvPr/>
        </p:nvSpPr>
        <p:spPr>
          <a:xfrm>
            <a:off x="1614599" y="1813173"/>
            <a:ext cx="5188537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3400" b="1" dirty="0">
                <a:solidFill>
                  <a:srgbClr val="FF9F63"/>
                </a:solidFill>
                <a:latin typeface="Gabriola" pitchFamily="82" charset="0"/>
              </a:rPr>
              <a:t>what is Bootstrap?</a:t>
            </a:r>
          </a:p>
          <a:p>
            <a:pPr marL="285750" indent="-285750">
              <a:buFontTx/>
              <a:buChar char="-"/>
            </a:pPr>
            <a:r>
              <a:rPr lang="en-GB" sz="3400" b="1" dirty="0">
                <a:solidFill>
                  <a:srgbClr val="FF9F63"/>
                </a:solidFill>
                <a:latin typeface="Gabriola" pitchFamily="82" charset="0"/>
              </a:rPr>
              <a:t>how to get started</a:t>
            </a:r>
          </a:p>
          <a:p>
            <a:pPr marL="285750" indent="-285750">
              <a:buFontTx/>
              <a:buChar char="-"/>
            </a:pPr>
            <a:r>
              <a:rPr lang="en-GB" sz="3400" b="1" dirty="0">
                <a:solidFill>
                  <a:srgbClr val="FF9F63"/>
                </a:solidFill>
                <a:latin typeface="Gabriola" pitchFamily="82" charset="0"/>
              </a:rPr>
              <a:t>class and ID, div</a:t>
            </a:r>
          </a:p>
          <a:p>
            <a:pPr marL="285750" indent="-285750">
              <a:buFontTx/>
              <a:buChar char="-"/>
            </a:pPr>
            <a:r>
              <a:rPr lang="en-GB" sz="3400" b="1" dirty="0">
                <a:solidFill>
                  <a:srgbClr val="FF9F63"/>
                </a:solidFill>
                <a:latin typeface="Gabriola" pitchFamily="82" charset="0"/>
              </a:rPr>
              <a:t>grid system</a:t>
            </a:r>
          </a:p>
          <a:p>
            <a:pPr marL="285750" indent="-285750">
              <a:buFontTx/>
              <a:buChar char="-"/>
            </a:pPr>
            <a:r>
              <a:rPr lang="en-GB" sz="3400" b="1" dirty="0">
                <a:solidFill>
                  <a:srgbClr val="FF9F63"/>
                </a:solidFill>
                <a:latin typeface="Gabriola" pitchFamily="82" charset="0"/>
              </a:rPr>
              <a:t>try out components</a:t>
            </a: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8603E9F8-08C3-4740-BDCD-B822E6B41355}"/>
              </a:ext>
            </a:extLst>
          </p:cNvPr>
          <p:cNvSpPr txBox="1"/>
          <p:nvPr/>
        </p:nvSpPr>
        <p:spPr>
          <a:xfrm>
            <a:off x="694944" y="523544"/>
            <a:ext cx="591362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500" dirty="0">
                <a:latin typeface="DIN Condensed" pitchFamily="2" charset="0"/>
              </a:rPr>
              <a:t>CONTENT</a:t>
            </a:r>
          </a:p>
        </p:txBody>
      </p:sp>
      <p:cxnSp>
        <p:nvCxnSpPr>
          <p:cNvPr id="5" name="Rak 4">
            <a:extLst>
              <a:ext uri="{FF2B5EF4-FFF2-40B4-BE49-F238E27FC236}">
                <a16:creationId xmlns:a16="http://schemas.microsoft.com/office/drawing/2014/main" id="{6CE2C63F-9BF5-4B4C-BB58-217703F727EE}"/>
              </a:ext>
            </a:extLst>
          </p:cNvPr>
          <p:cNvCxnSpPr>
            <a:cxnSpLocks/>
          </p:cNvCxnSpPr>
          <p:nvPr/>
        </p:nvCxnSpPr>
        <p:spPr>
          <a:xfrm>
            <a:off x="1267127" y="1444752"/>
            <a:ext cx="1311481" cy="0"/>
          </a:xfrm>
          <a:prstGeom prst="line">
            <a:avLst/>
          </a:prstGeom>
          <a:ln w="15875">
            <a:solidFill>
              <a:srgbClr val="BCD6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Bildobjekt 5">
            <a:extLst>
              <a:ext uri="{FF2B5EF4-FFF2-40B4-BE49-F238E27FC236}">
                <a16:creationId xmlns:a16="http://schemas.microsoft.com/office/drawing/2014/main" id="{8404372B-9B8F-3042-AB3B-53FD0B90E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541" y="0"/>
            <a:ext cx="42224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843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ruta 2">
            <a:extLst>
              <a:ext uri="{FF2B5EF4-FFF2-40B4-BE49-F238E27FC236}">
                <a16:creationId xmlns:a16="http://schemas.microsoft.com/office/drawing/2014/main" id="{BB4154DF-FF1B-014D-AE8F-E0395DB794D0}"/>
              </a:ext>
            </a:extLst>
          </p:cNvPr>
          <p:cNvSpPr txBox="1"/>
          <p:nvPr/>
        </p:nvSpPr>
        <p:spPr>
          <a:xfrm>
            <a:off x="731520" y="761288"/>
            <a:ext cx="821131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500" b="1" dirty="0" err="1">
                <a:solidFill>
                  <a:srgbClr val="FF9F63"/>
                </a:solidFill>
                <a:latin typeface="Gabriola" pitchFamily="82" charset="0"/>
              </a:rPr>
              <a:t>what</a:t>
            </a:r>
            <a:r>
              <a:rPr lang="sv-SE" sz="6500" b="1" dirty="0">
                <a:solidFill>
                  <a:srgbClr val="FF9F63"/>
                </a:solidFill>
                <a:latin typeface="Gabriola" pitchFamily="82" charset="0"/>
              </a:rPr>
              <a:t> is </a:t>
            </a:r>
            <a:r>
              <a:rPr lang="sv-SE" sz="6500" b="1" dirty="0" err="1">
                <a:solidFill>
                  <a:srgbClr val="FF9F63"/>
                </a:solidFill>
                <a:latin typeface="Gabriola" pitchFamily="82" charset="0"/>
              </a:rPr>
              <a:t>Bootstrap</a:t>
            </a:r>
            <a:r>
              <a:rPr lang="sv-SE" sz="6500" b="1" dirty="0">
                <a:solidFill>
                  <a:srgbClr val="FF9F63"/>
                </a:solidFill>
                <a:latin typeface="Gabriola" pitchFamily="82" charset="0"/>
              </a:rPr>
              <a:t>?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04B2CD19-134D-1C46-A538-BB9EB8C6271B}"/>
              </a:ext>
            </a:extLst>
          </p:cNvPr>
          <p:cNvSpPr/>
          <p:nvPr/>
        </p:nvSpPr>
        <p:spPr>
          <a:xfrm>
            <a:off x="1598676" y="2124540"/>
            <a:ext cx="964082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500" b="0" i="0" dirty="0">
                <a:solidFill>
                  <a:srgbClr val="21252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Build </a:t>
            </a:r>
            <a:r>
              <a:rPr lang="en-GB" sz="2500" b="1" i="0" dirty="0">
                <a:solidFill>
                  <a:srgbClr val="21252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responsive</a:t>
            </a:r>
            <a:r>
              <a:rPr lang="en-GB" sz="2500" b="0" i="0" dirty="0">
                <a:solidFill>
                  <a:srgbClr val="21252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GB" sz="2500" b="1" i="0" dirty="0">
                <a:solidFill>
                  <a:srgbClr val="21252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mobile-first </a:t>
            </a:r>
            <a:r>
              <a:rPr lang="en-GB" sz="2500" i="0" dirty="0">
                <a:solidFill>
                  <a:srgbClr val="21252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projects </a:t>
            </a:r>
            <a:r>
              <a:rPr lang="en-GB" sz="2500" b="0" i="0" dirty="0">
                <a:solidFill>
                  <a:srgbClr val="21252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 the web with the world's most popular </a:t>
            </a:r>
            <a:r>
              <a:rPr lang="en-GB" sz="2500" b="1" i="0" dirty="0">
                <a:solidFill>
                  <a:srgbClr val="21252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front-end component library</a:t>
            </a:r>
            <a:r>
              <a:rPr lang="en-GB" sz="2500" b="0" i="0" dirty="0">
                <a:solidFill>
                  <a:srgbClr val="21252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endParaRPr lang="en-GB" sz="2500" b="0" i="0" dirty="0">
              <a:solidFill>
                <a:srgbClr val="212529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GB" sz="2500" b="0" i="0" dirty="0">
                <a:solidFill>
                  <a:srgbClr val="21252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Bootstrap is an </a:t>
            </a:r>
            <a:r>
              <a:rPr lang="en-GB" sz="2500" b="1" i="0" dirty="0">
                <a:solidFill>
                  <a:srgbClr val="21252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open source </a:t>
            </a:r>
            <a:r>
              <a:rPr lang="en-GB" sz="2500" i="0" dirty="0">
                <a:solidFill>
                  <a:srgbClr val="21252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toolkit </a:t>
            </a:r>
            <a:r>
              <a:rPr lang="en-GB" sz="2500" b="0" i="0" dirty="0">
                <a:solidFill>
                  <a:srgbClr val="21252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developing with HTML, CSS, and JS. Quickly prototype your ideas or build your entire app with our Sass variables and </a:t>
            </a:r>
            <a:r>
              <a:rPr lang="en-GB" sz="2500" b="0" i="0" dirty="0" err="1">
                <a:solidFill>
                  <a:srgbClr val="21252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mixins</a:t>
            </a:r>
            <a:r>
              <a:rPr lang="en-GB" sz="2500" b="0" i="0" dirty="0">
                <a:solidFill>
                  <a:srgbClr val="21252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responsive grid system, extensive prebuilt components, and powerful plugins built on jQuery.</a:t>
            </a:r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CE694859-92CB-9241-B0FE-3A9EEBD34AE2}"/>
              </a:ext>
            </a:extLst>
          </p:cNvPr>
          <p:cNvSpPr/>
          <p:nvPr/>
        </p:nvSpPr>
        <p:spPr>
          <a:xfrm>
            <a:off x="8942832" y="6120884"/>
            <a:ext cx="2665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bg1">
                    <a:lumMod val="65000"/>
                  </a:schemeClr>
                </a:solidFill>
              </a:rPr>
              <a:t>https</a:t>
            </a:r>
            <a:r>
              <a:rPr lang="sv-SE" dirty="0">
                <a:solidFill>
                  <a:schemeClr val="bg1">
                    <a:lumMod val="65000"/>
                  </a:schemeClr>
                </a:solidFill>
              </a:rPr>
              <a:t>://getbootstrap.com/</a:t>
            </a:r>
          </a:p>
        </p:txBody>
      </p:sp>
    </p:spTree>
    <p:extLst>
      <p:ext uri="{BB962C8B-B14F-4D97-AF65-F5344CB8AC3E}">
        <p14:creationId xmlns:p14="http://schemas.microsoft.com/office/powerpoint/2010/main" val="113625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ruta 2">
            <a:extLst>
              <a:ext uri="{FF2B5EF4-FFF2-40B4-BE49-F238E27FC236}">
                <a16:creationId xmlns:a16="http://schemas.microsoft.com/office/drawing/2014/main" id="{BB4154DF-FF1B-014D-AE8F-E0395DB794D0}"/>
              </a:ext>
            </a:extLst>
          </p:cNvPr>
          <p:cNvSpPr txBox="1"/>
          <p:nvPr/>
        </p:nvSpPr>
        <p:spPr>
          <a:xfrm>
            <a:off x="731520" y="761288"/>
            <a:ext cx="821131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500" b="1" dirty="0" err="1">
                <a:solidFill>
                  <a:srgbClr val="FF9F63"/>
                </a:solidFill>
                <a:latin typeface="Gabriola" pitchFamily="82" charset="0"/>
              </a:rPr>
              <a:t>what</a:t>
            </a:r>
            <a:r>
              <a:rPr lang="sv-SE" sz="6500" b="1" dirty="0">
                <a:solidFill>
                  <a:srgbClr val="FF9F63"/>
                </a:solidFill>
                <a:latin typeface="Gabriola" pitchFamily="82" charset="0"/>
              </a:rPr>
              <a:t> is </a:t>
            </a:r>
            <a:r>
              <a:rPr lang="sv-SE" sz="6500" b="1" dirty="0" err="1">
                <a:solidFill>
                  <a:srgbClr val="FF9F63"/>
                </a:solidFill>
                <a:latin typeface="Gabriola" pitchFamily="82" charset="0"/>
              </a:rPr>
              <a:t>Bootstrap</a:t>
            </a:r>
            <a:r>
              <a:rPr lang="sv-SE" sz="6500" b="1" dirty="0">
                <a:solidFill>
                  <a:srgbClr val="FF9F63"/>
                </a:solidFill>
                <a:latin typeface="Gabriola" pitchFamily="82" charset="0"/>
              </a:rPr>
              <a:t>?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04B2CD19-134D-1C46-A538-BB9EB8C6271B}"/>
              </a:ext>
            </a:extLst>
          </p:cNvPr>
          <p:cNvSpPr/>
          <p:nvPr/>
        </p:nvSpPr>
        <p:spPr>
          <a:xfrm>
            <a:off x="1110424" y="1853895"/>
            <a:ext cx="10878376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500" b="1" i="0" dirty="0">
                <a:solidFill>
                  <a:srgbClr val="21252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responsive: </a:t>
            </a:r>
            <a:r>
              <a:rPr lang="en-GB" sz="2500" i="0" dirty="0">
                <a:solidFill>
                  <a:srgbClr val="21252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any size of the device (desktop, mobile, etc..)</a:t>
            </a:r>
            <a:br>
              <a:rPr lang="en-GB" sz="2500" i="0" dirty="0">
                <a:solidFill>
                  <a:srgbClr val="21252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en-GB" sz="2500" dirty="0">
              <a:solidFill>
                <a:srgbClr val="212529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GB" sz="2500" b="1" i="0" dirty="0">
                <a:solidFill>
                  <a:srgbClr val="21252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mobile-first: </a:t>
            </a:r>
            <a:r>
              <a:rPr lang="en-GB" sz="2500" i="0" dirty="0">
                <a:solidFill>
                  <a:srgbClr val="21252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code is optimized for mobile devices and then scales up</a:t>
            </a:r>
            <a:br>
              <a:rPr lang="en-GB" sz="2500" i="0" dirty="0">
                <a:solidFill>
                  <a:srgbClr val="21252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en-GB" sz="2500" i="0" dirty="0">
              <a:solidFill>
                <a:srgbClr val="212529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GB" sz="2500" b="1" i="0" dirty="0">
                <a:solidFill>
                  <a:srgbClr val="21252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front-end component library: </a:t>
            </a:r>
            <a:r>
              <a:rPr lang="en-GB" sz="2500" i="0" dirty="0">
                <a:solidFill>
                  <a:srgbClr val="21252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it’s a library with components for the front-end (what the user sees)</a:t>
            </a:r>
          </a:p>
          <a:p>
            <a:endParaRPr lang="en-GB" sz="2500" i="0" dirty="0">
              <a:solidFill>
                <a:srgbClr val="212529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GB" sz="2500" b="1" i="0" dirty="0">
                <a:solidFill>
                  <a:srgbClr val="21252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open source: </a:t>
            </a:r>
            <a:r>
              <a:rPr lang="en-GB" sz="2500" i="0" dirty="0">
                <a:solidFill>
                  <a:srgbClr val="21252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free to use, redistribute and modify without credit to the one who wrote the code</a:t>
            </a:r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CE694859-92CB-9241-B0FE-3A9EEBD34AE2}"/>
              </a:ext>
            </a:extLst>
          </p:cNvPr>
          <p:cNvSpPr/>
          <p:nvPr/>
        </p:nvSpPr>
        <p:spPr>
          <a:xfrm>
            <a:off x="8942832" y="6120884"/>
            <a:ext cx="2665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bg1">
                    <a:lumMod val="65000"/>
                  </a:schemeClr>
                </a:solidFill>
              </a:rPr>
              <a:t>https</a:t>
            </a:r>
            <a:r>
              <a:rPr lang="sv-SE" dirty="0">
                <a:solidFill>
                  <a:schemeClr val="bg1">
                    <a:lumMod val="65000"/>
                  </a:schemeClr>
                </a:solidFill>
              </a:rPr>
              <a:t>://getbootstrap.com/</a:t>
            </a:r>
          </a:p>
        </p:txBody>
      </p:sp>
    </p:spTree>
    <p:extLst>
      <p:ext uri="{BB962C8B-B14F-4D97-AF65-F5344CB8AC3E}">
        <p14:creationId xmlns:p14="http://schemas.microsoft.com/office/powerpoint/2010/main" val="66060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ruta 2">
            <a:extLst>
              <a:ext uri="{FF2B5EF4-FFF2-40B4-BE49-F238E27FC236}">
                <a16:creationId xmlns:a16="http://schemas.microsoft.com/office/drawing/2014/main" id="{BB4154DF-FF1B-014D-AE8F-E0395DB794D0}"/>
              </a:ext>
            </a:extLst>
          </p:cNvPr>
          <p:cNvSpPr txBox="1"/>
          <p:nvPr/>
        </p:nvSpPr>
        <p:spPr>
          <a:xfrm>
            <a:off x="2617470" y="2780588"/>
            <a:ext cx="821131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500" dirty="0">
                <a:latin typeface="DIN Condensed" pitchFamily="2" charset="0"/>
              </a:rPr>
              <a:t>getbootstrap.com</a:t>
            </a:r>
          </a:p>
        </p:txBody>
      </p:sp>
      <p:cxnSp>
        <p:nvCxnSpPr>
          <p:cNvPr id="4" name="Rak 3">
            <a:extLst>
              <a:ext uri="{FF2B5EF4-FFF2-40B4-BE49-F238E27FC236}">
                <a16:creationId xmlns:a16="http://schemas.microsoft.com/office/drawing/2014/main" id="{67494E85-8D00-4141-A26E-91F79BCBD53C}"/>
              </a:ext>
            </a:extLst>
          </p:cNvPr>
          <p:cNvCxnSpPr>
            <a:cxnSpLocks/>
          </p:cNvCxnSpPr>
          <p:nvPr/>
        </p:nvCxnSpPr>
        <p:spPr>
          <a:xfrm>
            <a:off x="3055620" y="3664458"/>
            <a:ext cx="3821430" cy="0"/>
          </a:xfrm>
          <a:prstGeom prst="line">
            <a:avLst/>
          </a:prstGeom>
          <a:ln w="15875">
            <a:solidFill>
              <a:srgbClr val="BCD6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ruta 4">
            <a:extLst>
              <a:ext uri="{FF2B5EF4-FFF2-40B4-BE49-F238E27FC236}">
                <a16:creationId xmlns:a16="http://schemas.microsoft.com/office/drawing/2014/main" id="{0506B264-B8FA-5A46-9A60-7409509FA098}"/>
              </a:ext>
            </a:extLst>
          </p:cNvPr>
          <p:cNvSpPr txBox="1"/>
          <p:nvPr/>
        </p:nvSpPr>
        <p:spPr>
          <a:xfrm>
            <a:off x="1044421" y="2097769"/>
            <a:ext cx="4365298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500" b="1" dirty="0">
                <a:solidFill>
                  <a:srgbClr val="FF9F63"/>
                </a:solidFill>
                <a:latin typeface="Gabriola" pitchFamily="82" charset="0"/>
                <a:ea typeface="Brush Script MT" panose="03060802040406070304" pitchFamily="66" charset="-122"/>
                <a:cs typeface="Brush Script MT" panose="03060802040406070304" pitchFamily="66" charset="-122"/>
              </a:rPr>
              <a:t>how to get started…</a:t>
            </a:r>
          </a:p>
        </p:txBody>
      </p:sp>
    </p:spTree>
    <p:extLst>
      <p:ext uri="{BB962C8B-B14F-4D97-AF65-F5344CB8AC3E}">
        <p14:creationId xmlns:p14="http://schemas.microsoft.com/office/powerpoint/2010/main" val="326738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ruta 2">
            <a:extLst>
              <a:ext uri="{FF2B5EF4-FFF2-40B4-BE49-F238E27FC236}">
                <a16:creationId xmlns:a16="http://schemas.microsoft.com/office/drawing/2014/main" id="{BB4154DF-FF1B-014D-AE8F-E0395DB794D0}"/>
              </a:ext>
            </a:extLst>
          </p:cNvPr>
          <p:cNvSpPr txBox="1"/>
          <p:nvPr/>
        </p:nvSpPr>
        <p:spPr>
          <a:xfrm>
            <a:off x="483870" y="418388"/>
            <a:ext cx="821131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500" dirty="0">
                <a:latin typeface="DIN Condensed" pitchFamily="2" charset="0"/>
              </a:rPr>
              <a:t>CLASS &amp; ID</a:t>
            </a:r>
          </a:p>
        </p:txBody>
      </p:sp>
      <p:cxnSp>
        <p:nvCxnSpPr>
          <p:cNvPr id="4" name="Rak 3">
            <a:extLst>
              <a:ext uri="{FF2B5EF4-FFF2-40B4-BE49-F238E27FC236}">
                <a16:creationId xmlns:a16="http://schemas.microsoft.com/office/drawing/2014/main" id="{67494E85-8D00-4141-A26E-91F79BCBD53C}"/>
              </a:ext>
            </a:extLst>
          </p:cNvPr>
          <p:cNvCxnSpPr>
            <a:cxnSpLocks/>
          </p:cNvCxnSpPr>
          <p:nvPr/>
        </p:nvCxnSpPr>
        <p:spPr>
          <a:xfrm>
            <a:off x="834390" y="1340358"/>
            <a:ext cx="2194560" cy="0"/>
          </a:xfrm>
          <a:prstGeom prst="line">
            <a:avLst/>
          </a:prstGeom>
          <a:ln w="15875">
            <a:solidFill>
              <a:srgbClr val="BCD6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ktangel 5">
            <a:extLst>
              <a:ext uri="{FF2B5EF4-FFF2-40B4-BE49-F238E27FC236}">
                <a16:creationId xmlns:a16="http://schemas.microsoft.com/office/drawing/2014/main" id="{5A6D9165-E73C-9C44-B574-86E4CB1068EB}"/>
              </a:ext>
            </a:extLst>
          </p:cNvPr>
          <p:cNvSpPr/>
          <p:nvPr/>
        </p:nvSpPr>
        <p:spPr>
          <a:xfrm>
            <a:off x="6385795" y="6216134"/>
            <a:ext cx="5806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bg1">
                    <a:lumMod val="50000"/>
                  </a:schemeClr>
                </a:solidFill>
              </a:rPr>
              <a:t>https</a:t>
            </a:r>
            <a:r>
              <a:rPr lang="sv-SE" dirty="0">
                <a:solidFill>
                  <a:schemeClr val="bg1">
                    <a:lumMod val="50000"/>
                  </a:schemeClr>
                </a:solidFill>
              </a:rPr>
              <a:t>://</a:t>
            </a:r>
            <a:r>
              <a:rPr lang="sv-SE" dirty="0" err="1">
                <a:solidFill>
                  <a:schemeClr val="bg1">
                    <a:lumMod val="50000"/>
                  </a:schemeClr>
                </a:solidFill>
              </a:rPr>
              <a:t>css-tricks.com</a:t>
            </a:r>
            <a:r>
              <a:rPr lang="sv-SE" dirty="0">
                <a:solidFill>
                  <a:schemeClr val="bg1">
                    <a:lumMod val="50000"/>
                  </a:schemeClr>
                </a:solidFill>
              </a:rPr>
              <a:t>/the-</a:t>
            </a:r>
            <a:r>
              <a:rPr lang="sv-SE" dirty="0" err="1">
                <a:solidFill>
                  <a:schemeClr val="bg1">
                    <a:lumMod val="50000"/>
                  </a:schemeClr>
                </a:solidFill>
              </a:rPr>
              <a:t>difference</a:t>
            </a:r>
            <a:r>
              <a:rPr lang="sv-SE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sv-SE" dirty="0" err="1">
                <a:solidFill>
                  <a:schemeClr val="bg1">
                    <a:lumMod val="50000"/>
                  </a:schemeClr>
                </a:solidFill>
              </a:rPr>
              <a:t>between</a:t>
            </a:r>
            <a:r>
              <a:rPr lang="sv-SE" dirty="0">
                <a:solidFill>
                  <a:schemeClr val="bg1">
                    <a:lumMod val="50000"/>
                  </a:schemeClr>
                </a:solidFill>
              </a:rPr>
              <a:t>-id-and-</a:t>
            </a:r>
            <a:r>
              <a:rPr lang="sv-SE" dirty="0" err="1">
                <a:solidFill>
                  <a:schemeClr val="bg1">
                    <a:lumMod val="50000"/>
                  </a:schemeClr>
                </a:solidFill>
              </a:rPr>
              <a:t>class</a:t>
            </a:r>
            <a:r>
              <a:rPr lang="sv-SE" dirty="0">
                <a:solidFill>
                  <a:schemeClr val="bg1">
                    <a:lumMod val="50000"/>
                  </a:schemeClr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022407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ruta 2">
            <a:extLst>
              <a:ext uri="{FF2B5EF4-FFF2-40B4-BE49-F238E27FC236}">
                <a16:creationId xmlns:a16="http://schemas.microsoft.com/office/drawing/2014/main" id="{BB4154DF-FF1B-014D-AE8F-E0395DB794D0}"/>
              </a:ext>
            </a:extLst>
          </p:cNvPr>
          <p:cNvSpPr txBox="1"/>
          <p:nvPr/>
        </p:nvSpPr>
        <p:spPr>
          <a:xfrm>
            <a:off x="483870" y="418388"/>
            <a:ext cx="821131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500" dirty="0">
                <a:latin typeface="DIN Condensed" pitchFamily="2" charset="0"/>
              </a:rPr>
              <a:t>CLASS &amp; ID</a:t>
            </a:r>
          </a:p>
        </p:txBody>
      </p:sp>
      <p:cxnSp>
        <p:nvCxnSpPr>
          <p:cNvPr id="4" name="Rak 3">
            <a:extLst>
              <a:ext uri="{FF2B5EF4-FFF2-40B4-BE49-F238E27FC236}">
                <a16:creationId xmlns:a16="http://schemas.microsoft.com/office/drawing/2014/main" id="{67494E85-8D00-4141-A26E-91F79BCBD53C}"/>
              </a:ext>
            </a:extLst>
          </p:cNvPr>
          <p:cNvCxnSpPr>
            <a:cxnSpLocks/>
          </p:cNvCxnSpPr>
          <p:nvPr/>
        </p:nvCxnSpPr>
        <p:spPr>
          <a:xfrm>
            <a:off x="834390" y="1340358"/>
            <a:ext cx="2194560" cy="0"/>
          </a:xfrm>
          <a:prstGeom prst="line">
            <a:avLst/>
          </a:prstGeom>
          <a:ln w="15875">
            <a:solidFill>
              <a:srgbClr val="BCD6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ktangel 4">
            <a:extLst>
              <a:ext uri="{FF2B5EF4-FFF2-40B4-BE49-F238E27FC236}">
                <a16:creationId xmlns:a16="http://schemas.microsoft.com/office/drawing/2014/main" id="{74CF3214-89C2-C341-9A4F-179AD43866FB}"/>
              </a:ext>
            </a:extLst>
          </p:cNvPr>
          <p:cNvSpPr/>
          <p:nvPr/>
        </p:nvSpPr>
        <p:spPr>
          <a:xfrm>
            <a:off x="834390" y="1758645"/>
            <a:ext cx="1135761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1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Take</a:t>
            </a:r>
            <a:r>
              <a:rPr lang="sv-SE" sz="2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 iPod in a store. On the </a:t>
            </a:r>
            <a:r>
              <a:rPr lang="sv-SE" sz="21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packaging</a:t>
            </a:r>
            <a:r>
              <a:rPr lang="sv-SE" sz="2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v-SE" sz="21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will</a:t>
            </a:r>
            <a:r>
              <a:rPr lang="sv-SE" sz="2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be a </a:t>
            </a:r>
            <a:r>
              <a:rPr lang="sv-SE" sz="21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bar </a:t>
            </a:r>
            <a:r>
              <a:rPr lang="sv-SE" sz="2100" b="1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code</a:t>
            </a:r>
            <a:r>
              <a:rPr lang="sv-SE" sz="2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sv-SE" sz="21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</a:t>
            </a:r>
            <a:r>
              <a:rPr lang="sv-SE" sz="2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v-SE" sz="21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tells</a:t>
            </a:r>
            <a:r>
              <a:rPr lang="sv-SE" sz="2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the store </a:t>
            </a:r>
            <a:r>
              <a:rPr lang="sv-SE" sz="21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</a:t>
            </a:r>
            <a:r>
              <a:rPr lang="sv-SE" sz="2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the </a:t>
            </a:r>
            <a:r>
              <a:rPr lang="sv-SE" sz="21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product</a:t>
            </a:r>
            <a:r>
              <a:rPr lang="sv-SE" sz="2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is, so </a:t>
            </a:r>
            <a:r>
              <a:rPr lang="sv-SE" sz="21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when</a:t>
            </a:r>
            <a:r>
              <a:rPr lang="sv-SE" sz="2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it is </a:t>
            </a:r>
            <a:r>
              <a:rPr lang="sv-SE" sz="21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scanned</a:t>
            </a:r>
            <a:r>
              <a:rPr lang="sv-SE" sz="2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the system </a:t>
            </a:r>
            <a:r>
              <a:rPr lang="sv-SE" sz="21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knows</a:t>
            </a:r>
            <a:r>
              <a:rPr lang="sv-SE" sz="2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v-SE" sz="21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exactly</a:t>
            </a:r>
            <a:r>
              <a:rPr lang="sv-SE" sz="2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v-SE" sz="2100" b="1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</a:t>
            </a:r>
            <a:r>
              <a:rPr lang="sv-SE" sz="21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the </a:t>
            </a:r>
            <a:r>
              <a:rPr lang="sv-SE" sz="2100" b="1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product</a:t>
            </a:r>
            <a:r>
              <a:rPr lang="sv-SE" sz="21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is </a:t>
            </a:r>
            <a:r>
              <a:rPr lang="sv-SE" sz="2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 </a:t>
            </a:r>
            <a:r>
              <a:rPr lang="sv-SE" sz="2100" b="1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</a:t>
            </a:r>
            <a:r>
              <a:rPr lang="sv-SE" sz="21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it </a:t>
            </a:r>
            <a:r>
              <a:rPr lang="sv-SE" sz="2100" b="1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costs</a:t>
            </a:r>
            <a:r>
              <a:rPr lang="sv-SE" sz="2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It </a:t>
            </a:r>
            <a:r>
              <a:rPr lang="sv-SE" sz="21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might</a:t>
            </a:r>
            <a:r>
              <a:rPr lang="sv-SE" sz="2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v-SE" sz="21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even</a:t>
            </a:r>
            <a:r>
              <a:rPr lang="sv-SE" sz="2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be </a:t>
            </a:r>
            <a:r>
              <a:rPr lang="sv-SE" sz="21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able</a:t>
            </a:r>
            <a:r>
              <a:rPr lang="sv-SE" sz="2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to </a:t>
            </a:r>
            <a:r>
              <a:rPr lang="sv-SE" sz="21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know</a:t>
            </a:r>
            <a:r>
              <a:rPr lang="sv-SE" sz="2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v-SE" sz="21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</a:t>
            </a:r>
            <a:r>
              <a:rPr lang="sv-SE" sz="2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v-SE" sz="21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color</a:t>
            </a:r>
            <a:r>
              <a:rPr lang="sv-SE" sz="2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it is or </a:t>
            </a:r>
            <a:r>
              <a:rPr lang="sv-SE" sz="21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where</a:t>
            </a:r>
            <a:r>
              <a:rPr lang="sv-SE" sz="2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it </a:t>
            </a:r>
            <a:r>
              <a:rPr lang="sv-SE" sz="21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was</a:t>
            </a:r>
            <a:r>
              <a:rPr lang="sv-SE" sz="2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v-SE" sz="21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kept</a:t>
            </a:r>
            <a:r>
              <a:rPr lang="sv-SE" sz="2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the store. </a:t>
            </a:r>
            <a:r>
              <a:rPr lang="sv-SE" sz="2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All iPod </a:t>
            </a:r>
            <a:r>
              <a:rPr lang="sv-SE" sz="21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</a:t>
            </a:r>
            <a:r>
              <a:rPr lang="sv-SE" sz="2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v-SE" sz="21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</a:t>
            </a:r>
            <a:r>
              <a:rPr lang="sv-SE" sz="2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same type </a:t>
            </a:r>
            <a:r>
              <a:rPr lang="sv-SE" sz="21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have</a:t>
            </a:r>
            <a:r>
              <a:rPr lang="sv-SE" sz="2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the </a:t>
            </a:r>
            <a:r>
              <a:rPr lang="sv-SE" sz="21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exact</a:t>
            </a:r>
            <a:r>
              <a:rPr lang="sv-SE" sz="2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same bar </a:t>
            </a:r>
            <a:r>
              <a:rPr lang="sv-SE" sz="21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code</a:t>
            </a:r>
            <a:r>
              <a:rPr lang="sv-SE" sz="2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on </a:t>
            </a:r>
            <a:r>
              <a:rPr lang="sv-SE" sz="21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them</a:t>
            </a:r>
            <a:r>
              <a:rPr lang="sv-SE" sz="2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endParaRPr lang="sv-SE" sz="21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5A6D9165-E73C-9C44-B574-86E4CB1068EB}"/>
              </a:ext>
            </a:extLst>
          </p:cNvPr>
          <p:cNvSpPr/>
          <p:nvPr/>
        </p:nvSpPr>
        <p:spPr>
          <a:xfrm>
            <a:off x="6385795" y="6216134"/>
            <a:ext cx="5806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bg1">
                    <a:lumMod val="50000"/>
                  </a:schemeClr>
                </a:solidFill>
              </a:rPr>
              <a:t>https</a:t>
            </a:r>
            <a:r>
              <a:rPr lang="sv-SE" dirty="0">
                <a:solidFill>
                  <a:schemeClr val="bg1">
                    <a:lumMod val="50000"/>
                  </a:schemeClr>
                </a:solidFill>
              </a:rPr>
              <a:t>://</a:t>
            </a:r>
            <a:r>
              <a:rPr lang="sv-SE" dirty="0" err="1">
                <a:solidFill>
                  <a:schemeClr val="bg1">
                    <a:lumMod val="50000"/>
                  </a:schemeClr>
                </a:solidFill>
              </a:rPr>
              <a:t>css-tricks.com</a:t>
            </a:r>
            <a:r>
              <a:rPr lang="sv-SE" dirty="0">
                <a:solidFill>
                  <a:schemeClr val="bg1">
                    <a:lumMod val="50000"/>
                  </a:schemeClr>
                </a:solidFill>
              </a:rPr>
              <a:t>/the-</a:t>
            </a:r>
            <a:r>
              <a:rPr lang="sv-SE" dirty="0" err="1">
                <a:solidFill>
                  <a:schemeClr val="bg1">
                    <a:lumMod val="50000"/>
                  </a:schemeClr>
                </a:solidFill>
              </a:rPr>
              <a:t>difference</a:t>
            </a:r>
            <a:r>
              <a:rPr lang="sv-SE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sv-SE" dirty="0" err="1">
                <a:solidFill>
                  <a:schemeClr val="bg1">
                    <a:lumMod val="50000"/>
                  </a:schemeClr>
                </a:solidFill>
              </a:rPr>
              <a:t>between</a:t>
            </a:r>
            <a:r>
              <a:rPr lang="sv-SE" dirty="0">
                <a:solidFill>
                  <a:schemeClr val="bg1">
                    <a:lumMod val="50000"/>
                  </a:schemeClr>
                </a:solidFill>
              </a:rPr>
              <a:t>-id-and-</a:t>
            </a:r>
            <a:r>
              <a:rPr lang="sv-SE" dirty="0" err="1">
                <a:solidFill>
                  <a:schemeClr val="bg1">
                    <a:lumMod val="50000"/>
                  </a:schemeClr>
                </a:solidFill>
              </a:rPr>
              <a:t>class</a:t>
            </a:r>
            <a:r>
              <a:rPr lang="sv-SE" dirty="0">
                <a:solidFill>
                  <a:schemeClr val="bg1">
                    <a:lumMod val="50000"/>
                  </a:schemeClr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327365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ruta 2">
            <a:extLst>
              <a:ext uri="{FF2B5EF4-FFF2-40B4-BE49-F238E27FC236}">
                <a16:creationId xmlns:a16="http://schemas.microsoft.com/office/drawing/2014/main" id="{BB4154DF-FF1B-014D-AE8F-E0395DB794D0}"/>
              </a:ext>
            </a:extLst>
          </p:cNvPr>
          <p:cNvSpPr txBox="1"/>
          <p:nvPr/>
        </p:nvSpPr>
        <p:spPr>
          <a:xfrm>
            <a:off x="483870" y="418388"/>
            <a:ext cx="821131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500" dirty="0">
                <a:latin typeface="DIN Condensed" pitchFamily="2" charset="0"/>
              </a:rPr>
              <a:t>CLASS &amp; ID</a:t>
            </a:r>
          </a:p>
        </p:txBody>
      </p:sp>
      <p:cxnSp>
        <p:nvCxnSpPr>
          <p:cNvPr id="4" name="Rak 3">
            <a:extLst>
              <a:ext uri="{FF2B5EF4-FFF2-40B4-BE49-F238E27FC236}">
                <a16:creationId xmlns:a16="http://schemas.microsoft.com/office/drawing/2014/main" id="{67494E85-8D00-4141-A26E-91F79BCBD53C}"/>
              </a:ext>
            </a:extLst>
          </p:cNvPr>
          <p:cNvCxnSpPr>
            <a:cxnSpLocks/>
          </p:cNvCxnSpPr>
          <p:nvPr/>
        </p:nvCxnSpPr>
        <p:spPr>
          <a:xfrm>
            <a:off x="834390" y="1340358"/>
            <a:ext cx="2194560" cy="0"/>
          </a:xfrm>
          <a:prstGeom prst="line">
            <a:avLst/>
          </a:prstGeom>
          <a:ln w="15875">
            <a:solidFill>
              <a:srgbClr val="BCD6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ktangel 4">
            <a:extLst>
              <a:ext uri="{FF2B5EF4-FFF2-40B4-BE49-F238E27FC236}">
                <a16:creationId xmlns:a16="http://schemas.microsoft.com/office/drawing/2014/main" id="{74CF3214-89C2-C341-9A4F-179AD43866FB}"/>
              </a:ext>
            </a:extLst>
          </p:cNvPr>
          <p:cNvSpPr/>
          <p:nvPr/>
        </p:nvSpPr>
        <p:spPr>
          <a:xfrm>
            <a:off x="834390" y="1758645"/>
            <a:ext cx="1135761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1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Take</a:t>
            </a:r>
            <a:r>
              <a:rPr lang="sv-SE" sz="2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 iPod in a store. On the </a:t>
            </a:r>
            <a:r>
              <a:rPr lang="sv-SE" sz="21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packaging</a:t>
            </a:r>
            <a:r>
              <a:rPr lang="sv-SE" sz="2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v-SE" sz="21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will</a:t>
            </a:r>
            <a:r>
              <a:rPr lang="sv-SE" sz="2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be a </a:t>
            </a:r>
            <a:r>
              <a:rPr lang="sv-SE" sz="21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bar </a:t>
            </a:r>
            <a:r>
              <a:rPr lang="sv-SE" sz="2100" b="1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code</a:t>
            </a:r>
            <a:r>
              <a:rPr lang="sv-SE" sz="2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sv-SE" sz="21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</a:t>
            </a:r>
            <a:r>
              <a:rPr lang="sv-SE" sz="2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v-SE" sz="21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tells</a:t>
            </a:r>
            <a:r>
              <a:rPr lang="sv-SE" sz="2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the store </a:t>
            </a:r>
            <a:r>
              <a:rPr lang="sv-SE" sz="21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</a:t>
            </a:r>
            <a:r>
              <a:rPr lang="sv-SE" sz="2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the </a:t>
            </a:r>
            <a:r>
              <a:rPr lang="sv-SE" sz="21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product</a:t>
            </a:r>
            <a:r>
              <a:rPr lang="sv-SE" sz="2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is, so </a:t>
            </a:r>
            <a:r>
              <a:rPr lang="sv-SE" sz="21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when</a:t>
            </a:r>
            <a:r>
              <a:rPr lang="sv-SE" sz="2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it is </a:t>
            </a:r>
            <a:r>
              <a:rPr lang="sv-SE" sz="21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scanned</a:t>
            </a:r>
            <a:r>
              <a:rPr lang="sv-SE" sz="2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the system </a:t>
            </a:r>
            <a:r>
              <a:rPr lang="sv-SE" sz="21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knows</a:t>
            </a:r>
            <a:r>
              <a:rPr lang="sv-SE" sz="2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v-SE" sz="21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exactly</a:t>
            </a:r>
            <a:r>
              <a:rPr lang="sv-SE" sz="2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v-SE" sz="2100" b="1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</a:t>
            </a:r>
            <a:r>
              <a:rPr lang="sv-SE" sz="21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the </a:t>
            </a:r>
            <a:r>
              <a:rPr lang="sv-SE" sz="2100" b="1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product</a:t>
            </a:r>
            <a:r>
              <a:rPr lang="sv-SE" sz="21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is </a:t>
            </a:r>
            <a:r>
              <a:rPr lang="sv-SE" sz="2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 </a:t>
            </a:r>
            <a:r>
              <a:rPr lang="sv-SE" sz="2100" b="1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</a:t>
            </a:r>
            <a:r>
              <a:rPr lang="sv-SE" sz="21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it </a:t>
            </a:r>
            <a:r>
              <a:rPr lang="sv-SE" sz="2100" b="1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costs</a:t>
            </a:r>
            <a:r>
              <a:rPr lang="sv-SE" sz="2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It </a:t>
            </a:r>
            <a:r>
              <a:rPr lang="sv-SE" sz="21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might</a:t>
            </a:r>
            <a:r>
              <a:rPr lang="sv-SE" sz="2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v-SE" sz="21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even</a:t>
            </a:r>
            <a:r>
              <a:rPr lang="sv-SE" sz="2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be </a:t>
            </a:r>
            <a:r>
              <a:rPr lang="sv-SE" sz="21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able</a:t>
            </a:r>
            <a:r>
              <a:rPr lang="sv-SE" sz="2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to </a:t>
            </a:r>
            <a:r>
              <a:rPr lang="sv-SE" sz="21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know</a:t>
            </a:r>
            <a:r>
              <a:rPr lang="sv-SE" sz="2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v-SE" sz="21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</a:t>
            </a:r>
            <a:r>
              <a:rPr lang="sv-SE" sz="2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v-SE" sz="21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color</a:t>
            </a:r>
            <a:r>
              <a:rPr lang="sv-SE" sz="2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it is or </a:t>
            </a:r>
            <a:r>
              <a:rPr lang="sv-SE" sz="21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where</a:t>
            </a:r>
            <a:r>
              <a:rPr lang="sv-SE" sz="2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it </a:t>
            </a:r>
            <a:r>
              <a:rPr lang="sv-SE" sz="21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was</a:t>
            </a:r>
            <a:r>
              <a:rPr lang="sv-SE" sz="2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v-SE" sz="21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kept</a:t>
            </a:r>
            <a:r>
              <a:rPr lang="sv-SE" sz="2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the store. </a:t>
            </a:r>
            <a:r>
              <a:rPr lang="sv-SE" sz="2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All iPod </a:t>
            </a:r>
            <a:r>
              <a:rPr lang="sv-SE" sz="21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</a:t>
            </a:r>
            <a:r>
              <a:rPr lang="sv-SE" sz="2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v-SE" sz="21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</a:t>
            </a:r>
            <a:r>
              <a:rPr lang="sv-SE" sz="2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same type </a:t>
            </a:r>
            <a:r>
              <a:rPr lang="sv-SE" sz="21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have</a:t>
            </a:r>
            <a:r>
              <a:rPr lang="sv-SE" sz="2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the </a:t>
            </a:r>
            <a:r>
              <a:rPr lang="sv-SE" sz="21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exact</a:t>
            </a:r>
            <a:r>
              <a:rPr lang="sv-SE" sz="2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same bar </a:t>
            </a:r>
            <a:r>
              <a:rPr lang="sv-SE" sz="21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code</a:t>
            </a:r>
            <a:r>
              <a:rPr lang="sv-SE" sz="2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on </a:t>
            </a:r>
            <a:r>
              <a:rPr lang="sv-SE" sz="21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them</a:t>
            </a:r>
            <a:r>
              <a:rPr lang="sv-SE" sz="2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endParaRPr lang="sv-SE" sz="21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sv-SE" sz="2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iPod </a:t>
            </a:r>
            <a:r>
              <a:rPr lang="sv-SE" sz="21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will</a:t>
            </a:r>
            <a:r>
              <a:rPr lang="sv-SE" sz="2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v-SE" sz="21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also</a:t>
            </a:r>
            <a:r>
              <a:rPr lang="sv-SE" sz="2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v-SE" sz="21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have</a:t>
            </a:r>
            <a:r>
              <a:rPr lang="sv-SE" sz="2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 </a:t>
            </a:r>
            <a:r>
              <a:rPr lang="sv-SE" sz="2100" b="1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serial</a:t>
            </a:r>
            <a:r>
              <a:rPr lang="sv-SE" sz="21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number </a:t>
            </a:r>
            <a:r>
              <a:rPr lang="sv-SE" sz="2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 </a:t>
            </a:r>
            <a:r>
              <a:rPr lang="sv-SE" sz="21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 </a:t>
            </a:r>
            <a:r>
              <a:rPr lang="sv-SE" sz="2100" b="1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which</a:t>
            </a:r>
            <a:r>
              <a:rPr lang="sv-SE" sz="21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is </a:t>
            </a:r>
            <a:r>
              <a:rPr lang="sv-SE" sz="2100" b="1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absolutely</a:t>
            </a:r>
            <a:r>
              <a:rPr lang="sv-SE" sz="21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v-SE" sz="2100" b="1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unique</a:t>
            </a:r>
            <a:r>
              <a:rPr lang="sv-SE" sz="21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to </a:t>
            </a:r>
            <a:r>
              <a:rPr lang="sv-SE" sz="2100" b="1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any</a:t>
            </a:r>
            <a:r>
              <a:rPr lang="sv-SE" sz="21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v-SE" sz="2100" b="1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other</a:t>
            </a:r>
            <a:r>
              <a:rPr lang="sv-SE" sz="21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iPod (or </a:t>
            </a:r>
            <a:r>
              <a:rPr lang="sv-SE" sz="2100" b="1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any</a:t>
            </a:r>
            <a:r>
              <a:rPr lang="sv-SE" sz="21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v-SE" sz="2100" b="1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other</a:t>
            </a:r>
            <a:r>
              <a:rPr lang="sv-SE" sz="21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v-SE" sz="2100" b="1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device</a:t>
            </a:r>
            <a:r>
              <a:rPr lang="sv-SE" sz="21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in the </a:t>
            </a:r>
            <a:r>
              <a:rPr lang="sv-SE" sz="2100" b="1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world</a:t>
            </a:r>
            <a:r>
              <a:rPr lang="sv-SE" sz="21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sv-SE" sz="2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</a:t>
            </a:r>
            <a:r>
              <a:rPr lang="sv-SE" sz="21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serial</a:t>
            </a:r>
            <a:r>
              <a:rPr lang="sv-SE" sz="2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number </a:t>
            </a:r>
            <a:r>
              <a:rPr lang="sv-SE" sz="21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doesn't</a:t>
            </a:r>
            <a:r>
              <a:rPr lang="sv-SE" sz="2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v-SE" sz="21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know</a:t>
            </a:r>
            <a:r>
              <a:rPr lang="sv-SE" sz="2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the </a:t>
            </a:r>
            <a:r>
              <a:rPr lang="sv-SE" sz="21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price</a:t>
            </a:r>
            <a:r>
              <a:rPr lang="sv-SE" sz="2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It </a:t>
            </a:r>
            <a:r>
              <a:rPr lang="sv-SE" sz="21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could</a:t>
            </a:r>
            <a:r>
              <a:rPr lang="sv-SE" sz="2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sv-SE" sz="21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but</a:t>
            </a:r>
            <a:r>
              <a:rPr lang="sv-SE" sz="2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for the store </a:t>
            </a:r>
            <a:r>
              <a:rPr lang="sv-SE" sz="21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</a:t>
            </a:r>
            <a:r>
              <a:rPr lang="sv-SE" sz="2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v-SE" sz="21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wouldn't</a:t>
            </a:r>
            <a:r>
              <a:rPr lang="sv-SE" sz="2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be a </a:t>
            </a:r>
            <a:r>
              <a:rPr lang="sv-SE" sz="21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very</a:t>
            </a:r>
            <a:r>
              <a:rPr lang="sv-SE" sz="2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v-SE" sz="21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efficient</a:t>
            </a:r>
            <a:r>
              <a:rPr lang="sv-SE" sz="2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v-SE" sz="21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way</a:t>
            </a:r>
            <a:r>
              <a:rPr lang="sv-SE" sz="2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to store and </a:t>
            </a:r>
            <a:r>
              <a:rPr lang="sv-SE" sz="21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</a:t>
            </a:r>
            <a:r>
              <a:rPr lang="sv-SE" sz="2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v-SE" sz="21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that</a:t>
            </a:r>
            <a:r>
              <a:rPr lang="sv-SE" sz="2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data. </a:t>
            </a:r>
            <a:r>
              <a:rPr lang="sv-SE" sz="21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Much</a:t>
            </a:r>
            <a:r>
              <a:rPr lang="sv-SE" sz="2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v-SE" sz="21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easier</a:t>
            </a:r>
            <a:r>
              <a:rPr lang="sv-SE" sz="2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to </a:t>
            </a:r>
            <a:r>
              <a:rPr lang="sv-SE" sz="21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</a:t>
            </a:r>
            <a:r>
              <a:rPr lang="sv-SE" sz="2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the </a:t>
            </a:r>
            <a:r>
              <a:rPr lang="sv-SE" sz="21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barcode</a:t>
            </a:r>
            <a:r>
              <a:rPr lang="sv-SE" sz="2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so </a:t>
            </a:r>
            <a:r>
              <a:rPr lang="sv-SE" sz="21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that</a:t>
            </a:r>
            <a:r>
              <a:rPr lang="sv-SE" sz="2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for </a:t>
            </a:r>
            <a:r>
              <a:rPr lang="sv-SE" sz="21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example</a:t>
            </a:r>
            <a:r>
              <a:rPr lang="sv-SE" sz="2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sv-SE" sz="21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</a:t>
            </a:r>
            <a:r>
              <a:rPr lang="sv-SE" sz="2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the </a:t>
            </a:r>
            <a:r>
              <a:rPr lang="sv-SE" sz="21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price</a:t>
            </a:r>
            <a:r>
              <a:rPr lang="sv-SE" sz="2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v-SE" sz="21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changed</a:t>
            </a:r>
            <a:r>
              <a:rPr lang="sv-SE" sz="2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sv-SE" sz="21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</a:t>
            </a:r>
            <a:r>
              <a:rPr lang="sv-SE" sz="2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v-SE" sz="21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could</a:t>
            </a:r>
            <a:r>
              <a:rPr lang="sv-SE" sz="2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just </a:t>
            </a:r>
            <a:r>
              <a:rPr lang="sv-SE" sz="21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change</a:t>
            </a:r>
            <a:r>
              <a:rPr lang="sv-SE" sz="2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the </a:t>
            </a:r>
            <a:r>
              <a:rPr lang="sv-SE" sz="21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price</a:t>
            </a:r>
            <a:r>
              <a:rPr lang="sv-SE" sz="2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for </a:t>
            </a:r>
            <a:r>
              <a:rPr lang="sv-SE" sz="21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that</a:t>
            </a:r>
            <a:r>
              <a:rPr lang="sv-SE" sz="2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bar </a:t>
            </a:r>
            <a:r>
              <a:rPr lang="sv-SE" sz="21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code</a:t>
            </a:r>
            <a:r>
              <a:rPr lang="sv-SE" sz="2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not </a:t>
            </a:r>
            <a:r>
              <a:rPr lang="sv-SE" sz="21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every</a:t>
            </a:r>
            <a:r>
              <a:rPr lang="sv-SE" sz="2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v-SE" sz="21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individual</a:t>
            </a:r>
            <a:r>
              <a:rPr lang="sv-SE" sz="2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v-SE" sz="21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serial</a:t>
            </a:r>
            <a:r>
              <a:rPr lang="sv-SE" sz="2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number in </a:t>
            </a:r>
            <a:r>
              <a:rPr lang="sv-SE" sz="21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your</a:t>
            </a:r>
            <a:r>
              <a:rPr lang="sv-SE" sz="2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system.</a:t>
            </a:r>
            <a:endParaRPr lang="sv-SE" sz="2100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5A6D9165-E73C-9C44-B574-86E4CB1068EB}"/>
              </a:ext>
            </a:extLst>
          </p:cNvPr>
          <p:cNvSpPr/>
          <p:nvPr/>
        </p:nvSpPr>
        <p:spPr>
          <a:xfrm>
            <a:off x="6385795" y="6216134"/>
            <a:ext cx="5806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bg1">
                    <a:lumMod val="50000"/>
                  </a:schemeClr>
                </a:solidFill>
              </a:rPr>
              <a:t>https</a:t>
            </a:r>
            <a:r>
              <a:rPr lang="sv-SE" dirty="0">
                <a:solidFill>
                  <a:schemeClr val="bg1">
                    <a:lumMod val="50000"/>
                  </a:schemeClr>
                </a:solidFill>
              </a:rPr>
              <a:t>://</a:t>
            </a:r>
            <a:r>
              <a:rPr lang="sv-SE" dirty="0" err="1">
                <a:solidFill>
                  <a:schemeClr val="bg1">
                    <a:lumMod val="50000"/>
                  </a:schemeClr>
                </a:solidFill>
              </a:rPr>
              <a:t>css-tricks.com</a:t>
            </a:r>
            <a:r>
              <a:rPr lang="sv-SE" dirty="0">
                <a:solidFill>
                  <a:schemeClr val="bg1">
                    <a:lumMod val="50000"/>
                  </a:schemeClr>
                </a:solidFill>
              </a:rPr>
              <a:t>/the-</a:t>
            </a:r>
            <a:r>
              <a:rPr lang="sv-SE" dirty="0" err="1">
                <a:solidFill>
                  <a:schemeClr val="bg1">
                    <a:lumMod val="50000"/>
                  </a:schemeClr>
                </a:solidFill>
              </a:rPr>
              <a:t>difference</a:t>
            </a:r>
            <a:r>
              <a:rPr lang="sv-SE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sv-SE" dirty="0" err="1">
                <a:solidFill>
                  <a:schemeClr val="bg1">
                    <a:lumMod val="50000"/>
                  </a:schemeClr>
                </a:solidFill>
              </a:rPr>
              <a:t>between</a:t>
            </a:r>
            <a:r>
              <a:rPr lang="sv-SE" dirty="0">
                <a:solidFill>
                  <a:schemeClr val="bg1">
                    <a:lumMod val="50000"/>
                  </a:schemeClr>
                </a:solidFill>
              </a:rPr>
              <a:t>-id-and-</a:t>
            </a:r>
            <a:r>
              <a:rPr lang="sv-SE" dirty="0" err="1">
                <a:solidFill>
                  <a:schemeClr val="bg1">
                    <a:lumMod val="50000"/>
                  </a:schemeClr>
                </a:solidFill>
              </a:rPr>
              <a:t>class</a:t>
            </a:r>
            <a:r>
              <a:rPr lang="sv-SE" dirty="0">
                <a:solidFill>
                  <a:schemeClr val="bg1">
                    <a:lumMod val="50000"/>
                  </a:schemeClr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549444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ruta 2">
            <a:extLst>
              <a:ext uri="{FF2B5EF4-FFF2-40B4-BE49-F238E27FC236}">
                <a16:creationId xmlns:a16="http://schemas.microsoft.com/office/drawing/2014/main" id="{BB4154DF-FF1B-014D-AE8F-E0395DB794D0}"/>
              </a:ext>
            </a:extLst>
          </p:cNvPr>
          <p:cNvSpPr txBox="1"/>
          <p:nvPr/>
        </p:nvSpPr>
        <p:spPr>
          <a:xfrm>
            <a:off x="483870" y="418388"/>
            <a:ext cx="821131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500" dirty="0">
                <a:latin typeface="DIN Condensed" pitchFamily="2" charset="0"/>
              </a:rPr>
              <a:t>CLASS &amp; ID</a:t>
            </a:r>
          </a:p>
        </p:txBody>
      </p:sp>
      <p:cxnSp>
        <p:nvCxnSpPr>
          <p:cNvPr id="4" name="Rak 3">
            <a:extLst>
              <a:ext uri="{FF2B5EF4-FFF2-40B4-BE49-F238E27FC236}">
                <a16:creationId xmlns:a16="http://schemas.microsoft.com/office/drawing/2014/main" id="{67494E85-8D00-4141-A26E-91F79BCBD53C}"/>
              </a:ext>
            </a:extLst>
          </p:cNvPr>
          <p:cNvCxnSpPr>
            <a:cxnSpLocks/>
          </p:cNvCxnSpPr>
          <p:nvPr/>
        </p:nvCxnSpPr>
        <p:spPr>
          <a:xfrm>
            <a:off x="834390" y="1340358"/>
            <a:ext cx="2194560" cy="0"/>
          </a:xfrm>
          <a:prstGeom prst="line">
            <a:avLst/>
          </a:prstGeom>
          <a:ln w="15875">
            <a:solidFill>
              <a:srgbClr val="BCD6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ktangel 4">
            <a:extLst>
              <a:ext uri="{FF2B5EF4-FFF2-40B4-BE49-F238E27FC236}">
                <a16:creationId xmlns:a16="http://schemas.microsoft.com/office/drawing/2014/main" id="{74CF3214-89C2-C341-9A4F-179AD43866FB}"/>
              </a:ext>
            </a:extLst>
          </p:cNvPr>
          <p:cNvSpPr/>
          <p:nvPr/>
        </p:nvSpPr>
        <p:spPr>
          <a:xfrm>
            <a:off x="834390" y="1758645"/>
            <a:ext cx="1135761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1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Take</a:t>
            </a:r>
            <a:r>
              <a:rPr lang="sv-SE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 iPod in a store. On the </a:t>
            </a:r>
            <a:r>
              <a:rPr lang="sv-SE" sz="21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packaging</a:t>
            </a:r>
            <a:r>
              <a:rPr lang="sv-SE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v-SE" sz="21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will</a:t>
            </a:r>
            <a:r>
              <a:rPr lang="sv-SE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be a </a:t>
            </a:r>
            <a:r>
              <a:rPr lang="sv-SE" sz="2100" b="1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bar </a:t>
            </a:r>
            <a:r>
              <a:rPr lang="sv-SE" sz="2100" b="1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code</a:t>
            </a:r>
            <a:r>
              <a:rPr lang="sv-SE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sv-SE" sz="21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</a:t>
            </a:r>
            <a:r>
              <a:rPr lang="sv-SE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v-SE" sz="21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tells</a:t>
            </a:r>
            <a:r>
              <a:rPr lang="sv-SE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the store </a:t>
            </a:r>
            <a:r>
              <a:rPr lang="sv-SE" sz="21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</a:t>
            </a:r>
            <a:r>
              <a:rPr lang="sv-SE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the </a:t>
            </a:r>
            <a:r>
              <a:rPr lang="sv-SE" sz="21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product</a:t>
            </a:r>
            <a:r>
              <a:rPr lang="sv-SE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is, so </a:t>
            </a:r>
            <a:r>
              <a:rPr lang="sv-SE" sz="21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when</a:t>
            </a:r>
            <a:r>
              <a:rPr lang="sv-SE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it is </a:t>
            </a:r>
            <a:r>
              <a:rPr lang="sv-SE" sz="21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scanned</a:t>
            </a:r>
            <a:r>
              <a:rPr lang="sv-SE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the system </a:t>
            </a:r>
            <a:r>
              <a:rPr lang="sv-SE" sz="21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knows</a:t>
            </a:r>
            <a:r>
              <a:rPr lang="sv-SE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v-SE" sz="21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exactly</a:t>
            </a:r>
            <a:r>
              <a:rPr lang="sv-SE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v-SE" sz="2100" b="1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</a:t>
            </a:r>
            <a:r>
              <a:rPr lang="sv-SE" sz="2100" b="1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the </a:t>
            </a:r>
            <a:r>
              <a:rPr lang="sv-SE" sz="2100" b="1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product</a:t>
            </a:r>
            <a:r>
              <a:rPr lang="sv-SE" sz="2100" b="1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is </a:t>
            </a:r>
            <a:r>
              <a:rPr lang="sv-SE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 </a:t>
            </a:r>
            <a:r>
              <a:rPr lang="sv-SE" sz="2100" b="1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</a:t>
            </a:r>
            <a:r>
              <a:rPr lang="sv-SE" sz="2100" b="1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it </a:t>
            </a:r>
            <a:r>
              <a:rPr lang="sv-SE" sz="2100" b="1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costs</a:t>
            </a:r>
            <a:r>
              <a:rPr lang="sv-SE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It </a:t>
            </a:r>
            <a:r>
              <a:rPr lang="sv-SE" sz="21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might</a:t>
            </a:r>
            <a:r>
              <a:rPr lang="sv-SE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v-SE" sz="21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even</a:t>
            </a:r>
            <a:r>
              <a:rPr lang="sv-SE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be </a:t>
            </a:r>
            <a:r>
              <a:rPr lang="sv-SE" sz="21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able</a:t>
            </a:r>
            <a:r>
              <a:rPr lang="sv-SE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to </a:t>
            </a:r>
            <a:r>
              <a:rPr lang="sv-SE" sz="21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know</a:t>
            </a:r>
            <a:r>
              <a:rPr lang="sv-SE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v-SE" sz="21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</a:t>
            </a:r>
            <a:r>
              <a:rPr lang="sv-SE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v-SE" sz="2100" b="1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color</a:t>
            </a:r>
            <a:r>
              <a:rPr lang="sv-SE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it is or </a:t>
            </a:r>
            <a:r>
              <a:rPr lang="sv-SE" sz="21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where</a:t>
            </a:r>
            <a:r>
              <a:rPr lang="sv-SE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it </a:t>
            </a:r>
            <a:r>
              <a:rPr lang="sv-SE" sz="21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was</a:t>
            </a:r>
            <a:r>
              <a:rPr lang="sv-SE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v-SE" sz="21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kept</a:t>
            </a:r>
            <a:r>
              <a:rPr lang="sv-SE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the store. </a:t>
            </a:r>
            <a:r>
              <a:rPr lang="sv-SE" sz="2100" b="1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All iPod </a:t>
            </a:r>
            <a:r>
              <a:rPr lang="sv-SE" sz="2100" b="1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</a:t>
            </a:r>
            <a:r>
              <a:rPr lang="sv-SE" sz="2100" b="1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v-SE" sz="2100" b="1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</a:t>
            </a:r>
            <a:r>
              <a:rPr lang="sv-SE" sz="2100" b="1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same type </a:t>
            </a:r>
            <a:r>
              <a:rPr lang="sv-SE" sz="2100" b="1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have</a:t>
            </a:r>
            <a:r>
              <a:rPr lang="sv-SE" sz="2100" b="1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the </a:t>
            </a:r>
            <a:r>
              <a:rPr lang="sv-SE" sz="2100" b="1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exact</a:t>
            </a:r>
            <a:r>
              <a:rPr lang="sv-SE" sz="2100" b="1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same bar </a:t>
            </a:r>
            <a:r>
              <a:rPr lang="sv-SE" sz="2100" b="1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code</a:t>
            </a:r>
            <a:r>
              <a:rPr lang="sv-SE" sz="2100" b="1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on </a:t>
            </a:r>
            <a:r>
              <a:rPr lang="sv-SE" sz="2100" b="1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them</a:t>
            </a:r>
            <a:r>
              <a:rPr lang="sv-SE" sz="2100" b="1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endParaRPr lang="sv-SE" sz="21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sv-SE" sz="2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iPod </a:t>
            </a:r>
            <a:r>
              <a:rPr lang="sv-SE" sz="21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will</a:t>
            </a:r>
            <a:r>
              <a:rPr lang="sv-SE" sz="2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v-SE" sz="21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also</a:t>
            </a:r>
            <a:r>
              <a:rPr lang="sv-SE" sz="2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v-SE" sz="21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have</a:t>
            </a:r>
            <a:r>
              <a:rPr lang="sv-SE" sz="2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 </a:t>
            </a:r>
            <a:r>
              <a:rPr lang="sv-SE" sz="2100" b="1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serial</a:t>
            </a:r>
            <a:r>
              <a:rPr lang="sv-SE" sz="21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number </a:t>
            </a:r>
            <a:r>
              <a:rPr lang="sv-SE" sz="2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 </a:t>
            </a:r>
            <a:r>
              <a:rPr lang="sv-SE" sz="21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 </a:t>
            </a:r>
            <a:r>
              <a:rPr lang="sv-SE" sz="2100" b="1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which</a:t>
            </a:r>
            <a:r>
              <a:rPr lang="sv-SE" sz="21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is </a:t>
            </a:r>
            <a:r>
              <a:rPr lang="sv-SE" sz="2100" b="1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absolutely</a:t>
            </a:r>
            <a:r>
              <a:rPr lang="sv-SE" sz="21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v-SE" sz="2100" b="1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unique</a:t>
            </a:r>
            <a:r>
              <a:rPr lang="sv-SE" sz="21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to </a:t>
            </a:r>
            <a:r>
              <a:rPr lang="sv-SE" sz="2100" b="1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any</a:t>
            </a:r>
            <a:r>
              <a:rPr lang="sv-SE" sz="21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v-SE" sz="2100" b="1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other</a:t>
            </a:r>
            <a:r>
              <a:rPr lang="sv-SE" sz="21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iPod (or </a:t>
            </a:r>
            <a:r>
              <a:rPr lang="sv-SE" sz="2100" b="1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any</a:t>
            </a:r>
            <a:r>
              <a:rPr lang="sv-SE" sz="21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v-SE" sz="2100" b="1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other</a:t>
            </a:r>
            <a:r>
              <a:rPr lang="sv-SE" sz="21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v-SE" sz="2100" b="1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device</a:t>
            </a:r>
            <a:r>
              <a:rPr lang="sv-SE" sz="21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in the </a:t>
            </a:r>
            <a:r>
              <a:rPr lang="sv-SE" sz="2100" b="1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world</a:t>
            </a:r>
            <a:r>
              <a:rPr lang="sv-SE" sz="21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sv-SE" sz="2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</a:t>
            </a:r>
            <a:r>
              <a:rPr lang="sv-SE" sz="21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serial</a:t>
            </a:r>
            <a:r>
              <a:rPr lang="sv-SE" sz="2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number </a:t>
            </a:r>
            <a:r>
              <a:rPr lang="sv-SE" sz="21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doesn't</a:t>
            </a:r>
            <a:r>
              <a:rPr lang="sv-SE" sz="2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v-SE" sz="21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know</a:t>
            </a:r>
            <a:r>
              <a:rPr lang="sv-SE" sz="2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the </a:t>
            </a:r>
            <a:r>
              <a:rPr lang="sv-SE" sz="21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price</a:t>
            </a:r>
            <a:r>
              <a:rPr lang="sv-SE" sz="2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It </a:t>
            </a:r>
            <a:r>
              <a:rPr lang="sv-SE" sz="21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could</a:t>
            </a:r>
            <a:r>
              <a:rPr lang="sv-SE" sz="2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sv-SE" sz="21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but</a:t>
            </a:r>
            <a:r>
              <a:rPr lang="sv-SE" sz="2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for the store </a:t>
            </a:r>
            <a:r>
              <a:rPr lang="sv-SE" sz="21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</a:t>
            </a:r>
            <a:r>
              <a:rPr lang="sv-SE" sz="2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v-SE" sz="21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wouldn't</a:t>
            </a:r>
            <a:r>
              <a:rPr lang="sv-SE" sz="2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be a </a:t>
            </a:r>
            <a:r>
              <a:rPr lang="sv-SE" sz="21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very</a:t>
            </a:r>
            <a:r>
              <a:rPr lang="sv-SE" sz="2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v-SE" sz="21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efficient</a:t>
            </a:r>
            <a:r>
              <a:rPr lang="sv-SE" sz="2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v-SE" sz="21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way</a:t>
            </a:r>
            <a:r>
              <a:rPr lang="sv-SE" sz="2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to store and </a:t>
            </a:r>
            <a:r>
              <a:rPr lang="sv-SE" sz="21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</a:t>
            </a:r>
            <a:r>
              <a:rPr lang="sv-SE" sz="2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v-SE" sz="21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that</a:t>
            </a:r>
            <a:r>
              <a:rPr lang="sv-SE" sz="2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data. </a:t>
            </a:r>
            <a:r>
              <a:rPr lang="sv-SE" sz="21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Much</a:t>
            </a:r>
            <a:r>
              <a:rPr lang="sv-SE" sz="2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v-SE" sz="21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easier</a:t>
            </a:r>
            <a:r>
              <a:rPr lang="sv-SE" sz="2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to </a:t>
            </a:r>
            <a:r>
              <a:rPr lang="sv-SE" sz="21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</a:t>
            </a:r>
            <a:r>
              <a:rPr lang="sv-SE" sz="2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the </a:t>
            </a:r>
            <a:r>
              <a:rPr lang="sv-SE" sz="21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barcode</a:t>
            </a:r>
            <a:r>
              <a:rPr lang="sv-SE" sz="2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so </a:t>
            </a:r>
            <a:r>
              <a:rPr lang="sv-SE" sz="21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that</a:t>
            </a:r>
            <a:r>
              <a:rPr lang="sv-SE" sz="2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for </a:t>
            </a:r>
            <a:r>
              <a:rPr lang="sv-SE" sz="21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example</a:t>
            </a:r>
            <a:r>
              <a:rPr lang="sv-SE" sz="2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sv-SE" sz="21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</a:t>
            </a:r>
            <a:r>
              <a:rPr lang="sv-SE" sz="2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the </a:t>
            </a:r>
            <a:r>
              <a:rPr lang="sv-SE" sz="21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price</a:t>
            </a:r>
            <a:r>
              <a:rPr lang="sv-SE" sz="2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v-SE" sz="21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changed</a:t>
            </a:r>
            <a:r>
              <a:rPr lang="sv-SE" sz="2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sv-SE" sz="21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</a:t>
            </a:r>
            <a:r>
              <a:rPr lang="sv-SE" sz="2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v-SE" sz="21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could</a:t>
            </a:r>
            <a:r>
              <a:rPr lang="sv-SE" sz="2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just </a:t>
            </a:r>
            <a:r>
              <a:rPr lang="sv-SE" sz="21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change</a:t>
            </a:r>
            <a:r>
              <a:rPr lang="sv-SE" sz="2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the </a:t>
            </a:r>
            <a:r>
              <a:rPr lang="sv-SE" sz="21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price</a:t>
            </a:r>
            <a:r>
              <a:rPr lang="sv-SE" sz="2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for </a:t>
            </a:r>
            <a:r>
              <a:rPr lang="sv-SE" sz="21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that</a:t>
            </a:r>
            <a:r>
              <a:rPr lang="sv-SE" sz="2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bar </a:t>
            </a:r>
            <a:r>
              <a:rPr lang="sv-SE" sz="21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code</a:t>
            </a:r>
            <a:r>
              <a:rPr lang="sv-SE" sz="2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not </a:t>
            </a:r>
            <a:r>
              <a:rPr lang="sv-SE" sz="21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every</a:t>
            </a:r>
            <a:r>
              <a:rPr lang="sv-SE" sz="2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v-SE" sz="21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individual</a:t>
            </a:r>
            <a:r>
              <a:rPr lang="sv-SE" sz="2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v-SE" sz="21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serial</a:t>
            </a:r>
            <a:r>
              <a:rPr lang="sv-SE" sz="2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number in </a:t>
            </a:r>
            <a:r>
              <a:rPr lang="sv-SE" sz="21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your</a:t>
            </a:r>
            <a:r>
              <a:rPr lang="sv-SE" sz="2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system.</a:t>
            </a:r>
            <a:endParaRPr lang="sv-SE" sz="2100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51DD2009-89F6-1448-BEFF-67A35BFE4771}"/>
              </a:ext>
            </a:extLst>
          </p:cNvPr>
          <p:cNvSpPr txBox="1"/>
          <p:nvPr/>
        </p:nvSpPr>
        <p:spPr>
          <a:xfrm>
            <a:off x="1077584" y="2118511"/>
            <a:ext cx="107715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dirty="0">
                <a:latin typeface="DIN Condensed" pitchFamily="2" charset="0"/>
              </a:rPr>
              <a:t>CLASS:  same for all </a:t>
            </a:r>
            <a:r>
              <a:rPr lang="sv-SE" sz="6000" dirty="0" err="1">
                <a:latin typeface="DIN Condensed" pitchFamily="2" charset="0"/>
              </a:rPr>
              <a:t>ipods</a:t>
            </a:r>
            <a:r>
              <a:rPr lang="sv-SE" sz="6000" dirty="0">
                <a:latin typeface="DIN Condensed" pitchFamily="2" charset="0"/>
              </a:rPr>
              <a:t> (type, </a:t>
            </a:r>
            <a:r>
              <a:rPr lang="sv-SE" sz="6000" dirty="0" err="1">
                <a:latin typeface="DIN Condensed" pitchFamily="2" charset="0"/>
              </a:rPr>
              <a:t>price</a:t>
            </a:r>
            <a:r>
              <a:rPr lang="sv-SE" sz="6000" dirty="0">
                <a:latin typeface="DIN Condensed" pitchFamily="2" charset="0"/>
              </a:rPr>
              <a:t>, …) </a:t>
            </a:r>
          </a:p>
        </p:txBody>
      </p:sp>
    </p:spTree>
    <p:extLst>
      <p:ext uri="{BB962C8B-B14F-4D97-AF65-F5344CB8AC3E}">
        <p14:creationId xmlns:p14="http://schemas.microsoft.com/office/powerpoint/2010/main" val="3051568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1162</Words>
  <Application>Microsoft Office PowerPoint</Application>
  <PresentationFormat>Widescreen</PresentationFormat>
  <Paragraphs>99</Paragraphs>
  <Slides>14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Office-tema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Emmeli Fall</dc:creator>
  <cp:lastModifiedBy>Emmeli Fall</cp:lastModifiedBy>
  <cp:revision>40</cp:revision>
  <dcterms:created xsi:type="dcterms:W3CDTF">2018-04-13T08:26:30Z</dcterms:created>
  <dcterms:modified xsi:type="dcterms:W3CDTF">2020-10-01T16:16:36Z</dcterms:modified>
</cp:coreProperties>
</file>