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80" r:id="rId4"/>
    <p:sldId id="281" r:id="rId5"/>
    <p:sldId id="282" r:id="rId6"/>
    <p:sldId id="258" r:id="rId7"/>
    <p:sldId id="267" r:id="rId8"/>
    <p:sldId id="260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5" r:id="rId21"/>
    <p:sldId id="283" r:id="rId22"/>
    <p:sldId id="266" r:id="rId23"/>
    <p:sldId id="286" r:id="rId24"/>
    <p:sldId id="287" r:id="rId25"/>
    <p:sldId id="288" r:id="rId26"/>
    <p:sldId id="292" r:id="rId27"/>
    <p:sldId id="298" r:id="rId28"/>
    <p:sldId id="289" r:id="rId29"/>
    <p:sldId id="290" r:id="rId30"/>
    <p:sldId id="311" r:id="rId31"/>
    <p:sldId id="291" r:id="rId32"/>
    <p:sldId id="296" r:id="rId33"/>
    <p:sldId id="297" r:id="rId34"/>
    <p:sldId id="293" r:id="rId35"/>
    <p:sldId id="299" r:id="rId36"/>
    <p:sldId id="300" r:id="rId37"/>
    <p:sldId id="302" r:id="rId38"/>
    <p:sldId id="301" r:id="rId39"/>
    <p:sldId id="305" r:id="rId40"/>
    <p:sldId id="309" r:id="rId41"/>
    <p:sldId id="306" r:id="rId42"/>
    <p:sldId id="307" r:id="rId43"/>
    <p:sldId id="303" r:id="rId44"/>
    <p:sldId id="304" r:id="rId45"/>
    <p:sldId id="308" r:id="rId46"/>
    <p:sldId id="312" r:id="rId47"/>
    <p:sldId id="313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CB92"/>
    <a:srgbClr val="B8D6DA"/>
    <a:srgbClr val="93DAAE"/>
    <a:srgbClr val="941100"/>
    <a:srgbClr val="FF2F94"/>
    <a:srgbClr val="941651"/>
    <a:srgbClr val="FF2F92"/>
    <a:srgbClr val="FF85FF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0"/>
    <p:restoredTop sz="94434"/>
  </p:normalViewPr>
  <p:slideViewPr>
    <p:cSldViewPr snapToGrid="0" snapToObjects="1">
      <p:cViewPr varScale="1">
        <p:scale>
          <a:sx n="83" d="100"/>
          <a:sy n="83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B1AAD-1A9D-954C-8B68-C84881E472EF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D627D-261A-1848-903F-FB4C092B25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83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D627D-261A-1848-903F-FB4C092B252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8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3DA468-FD63-2643-B995-6A235A407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613FDE2-5C41-FC4C-9A3D-694F50CC4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2E3C7B-8C6B-184F-9822-59790B7B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0E5699-FB4E-724B-9671-0D41E018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338695-7304-3D45-A083-8F3C45E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92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6C90E0-A816-3249-8941-A918D175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5F30E93-EC51-544C-B0CC-E14B461C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48D084-AF7A-9148-B4E1-A3F17F6B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3568DD-8267-044D-9BB3-4B0D62B0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E4CDE2-E54D-424F-B43F-E38711B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62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24EB4B3-B932-2A4F-BD0A-FAA21497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7CA007-3B39-5948-B2F2-B9A3028F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7A9B27A-3B94-624D-B63E-20C7222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6191A7-B56B-564F-8456-EE663AE8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E0FE3E-FDDE-3745-A629-34D23320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3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F5C7C0-258F-B74B-832C-D342338B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42F5F5-9C51-E446-8313-20FFB18A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BDA50E3-D311-C140-9493-73AE459F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872E27-1AD8-2445-A9B5-6DC6E34E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CAD582-8A5C-1B44-AA5D-3EFA74B5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8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8C422B-AFB4-5544-AC35-B8E67871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0A670BF-CEE1-4949-9E2E-5974B7A4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F655FD-C222-F840-B986-D5E9BC0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000F8C-4071-9840-908C-4BDE9B48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D68974-B05B-194D-B201-2931CFB7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776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230AC3-0008-5C48-9CAF-492C59E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8F6C6A-544C-D04C-A713-B0192F02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5DEC54-8E25-F64C-BA01-0EDCFCCC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713AF3-F452-4F49-9E65-0C5F45B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20C7A0-1296-BA48-9584-D94DE62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C28609-E190-7F4F-AD11-6802DAF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60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267842-6B3B-FE48-B187-BB3FC0C8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AFED0C-E7E1-194B-948A-471EE74D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2265CF-D32B-714D-B1CB-525069B2C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E68C0FA-97BD-B04D-ACDE-37E7F0F0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39FEEE6-9601-414B-B4C8-084CC17DA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3354165-245E-BC4F-973D-E7055283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637B1C9-D5C7-C248-A59E-17F0075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885F5FF-5810-D845-84F9-7CDBD7F4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64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FDD70-0206-6C4D-99A7-16CD118C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CC6C2F-837B-D44A-94AA-0A930D3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2AE97B7-9E07-AF4A-8164-241DEE3C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ED93D50-AA11-0047-AF14-ACB1F38A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5D5B587-A864-1E49-A8E2-EC24701A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96BA473-6AFA-8442-B5A1-4FB2554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BB2673A-9BDC-5B41-A688-BDD8C9DF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3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4A7EA0-CFAA-A941-A4D9-A6392CE3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5DDA82-A44B-4B49-8C05-51B47B29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4F32389-EDEE-AF4E-B3D5-C1579E54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C71532-6A7D-0745-83D0-1BF3A246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278DF93-A92F-CA4B-96FB-3743C152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555D00C-E182-614F-8CEA-6F8BFBE7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0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9B7BC6-62E0-904A-AEBB-1588F8F0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C0B5FCA-C5E7-384B-B185-5CF01FF57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F0FA1C9-B5E6-0B44-9C33-AB202E02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473668-587E-7A4C-97FA-00D96F03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DFAFC1-24BD-9349-B1CE-C901ED69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1AD700F-311C-F048-9D04-05D40162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5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FB5A9E4-DCD2-ED4C-9175-C9968EB6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64C0EC-93E2-FA43-9AB6-BBD5F378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F93B1F-6D82-0042-8EFB-EF120004E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40E3-3970-494F-B7D7-1016BAE933E9}" type="datetimeFigureOut">
              <a:rPr lang="sv-SE" smtClean="0"/>
              <a:t>2018-02-25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748C1A-2232-624F-A1F7-83F8E575F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871B763-0C9B-B540-9057-75C46C08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1C66-DD56-254E-8716-82DD2BE19D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70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>
            <a:extLst>
              <a:ext uri="{FF2B5EF4-FFF2-40B4-BE49-F238E27FC236}">
                <a16:creationId xmlns:a16="http://schemas.microsoft.com/office/drawing/2014/main" id="{7BDC01F0-CB01-3B42-9AE9-36AAAC97B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4" r="14210"/>
          <a:stretch/>
        </p:blipFill>
        <p:spPr>
          <a:xfrm>
            <a:off x="119030" y="155036"/>
            <a:ext cx="10140273" cy="6615138"/>
          </a:xfrm>
          <a:prstGeom prst="rect">
            <a:avLst/>
          </a:prstGeom>
        </p:spPr>
      </p:pic>
      <p:sp>
        <p:nvSpPr>
          <p:cNvPr id="8" name="Rätvinklig triangel 7">
            <a:extLst>
              <a:ext uri="{FF2B5EF4-FFF2-40B4-BE49-F238E27FC236}">
                <a16:creationId xmlns:a16="http://schemas.microsoft.com/office/drawing/2014/main" id="{5AC6FFC2-520E-0A4B-8015-E9DA66FFD8AC}"/>
              </a:ext>
            </a:extLst>
          </p:cNvPr>
          <p:cNvSpPr/>
          <p:nvPr/>
        </p:nvSpPr>
        <p:spPr>
          <a:xfrm rot="14186161">
            <a:off x="2506303" y="-167421"/>
            <a:ext cx="5114175" cy="6927058"/>
          </a:xfrm>
          <a:prstGeom prst="rtTriangle">
            <a:avLst/>
          </a:prstGeom>
          <a:solidFill>
            <a:srgbClr val="B8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6ABA470-EE1E-6D44-AB79-58DAC4790BCB}"/>
              </a:ext>
            </a:extLst>
          </p:cNvPr>
          <p:cNvSpPr/>
          <p:nvPr/>
        </p:nvSpPr>
        <p:spPr>
          <a:xfrm>
            <a:off x="6249620" y="0"/>
            <a:ext cx="5187875" cy="6858000"/>
          </a:xfrm>
          <a:prstGeom prst="rect">
            <a:avLst/>
          </a:prstGeom>
          <a:solidFill>
            <a:srgbClr val="B8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ätvinklig triangel 10">
            <a:extLst>
              <a:ext uri="{FF2B5EF4-FFF2-40B4-BE49-F238E27FC236}">
                <a16:creationId xmlns:a16="http://schemas.microsoft.com/office/drawing/2014/main" id="{2556D5D0-0526-5F4C-A7E4-D8C0F5AB99DC}"/>
              </a:ext>
            </a:extLst>
          </p:cNvPr>
          <p:cNvSpPr/>
          <p:nvPr/>
        </p:nvSpPr>
        <p:spPr>
          <a:xfrm rot="16200000">
            <a:off x="4699983" y="4191373"/>
            <a:ext cx="2039719" cy="3190715"/>
          </a:xfrm>
          <a:prstGeom prst="rtTriangle">
            <a:avLst/>
          </a:prstGeom>
          <a:solidFill>
            <a:srgbClr val="B8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C6ADD95-1A90-4F4E-BCC0-D5DA0D4E0ED6}"/>
              </a:ext>
            </a:extLst>
          </p:cNvPr>
          <p:cNvSpPr txBox="1"/>
          <p:nvPr/>
        </p:nvSpPr>
        <p:spPr>
          <a:xfrm>
            <a:off x="8023538" y="2946714"/>
            <a:ext cx="6306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500" dirty="0">
                <a:solidFill>
                  <a:schemeClr val="bg1"/>
                </a:solidFill>
                <a:latin typeface="+mj-lt"/>
              </a:rPr>
              <a:t>WORKSHOP A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9B24A48-64A5-2B40-8819-52FE50E4D634}"/>
              </a:ext>
            </a:extLst>
          </p:cNvPr>
          <p:cNvSpPr txBox="1"/>
          <p:nvPr/>
        </p:nvSpPr>
        <p:spPr>
          <a:xfrm>
            <a:off x="4124484" y="3340727"/>
            <a:ext cx="808020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Basics in HTML/CSS</a:t>
            </a:r>
          </a:p>
        </p:txBody>
      </p:sp>
      <p:cxnSp>
        <p:nvCxnSpPr>
          <p:cNvPr id="20" name="Rak 19">
            <a:extLst>
              <a:ext uri="{FF2B5EF4-FFF2-40B4-BE49-F238E27FC236}">
                <a16:creationId xmlns:a16="http://schemas.microsoft.com/office/drawing/2014/main" id="{2CD752E2-F1C0-6E42-B56C-C21ED8560CA1}"/>
              </a:ext>
            </a:extLst>
          </p:cNvPr>
          <p:cNvCxnSpPr>
            <a:cxnSpLocks/>
          </p:cNvCxnSpPr>
          <p:nvPr/>
        </p:nvCxnSpPr>
        <p:spPr>
          <a:xfrm flipH="1">
            <a:off x="11437495" y="3354720"/>
            <a:ext cx="6445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21">
            <a:extLst>
              <a:ext uri="{FF2B5EF4-FFF2-40B4-BE49-F238E27FC236}">
                <a16:creationId xmlns:a16="http://schemas.microsoft.com/office/drawing/2014/main" id="{7F542092-2DF4-F94D-88BC-BD8A4D1B80FC}"/>
              </a:ext>
            </a:extLst>
          </p:cNvPr>
          <p:cNvCxnSpPr>
            <a:cxnSpLocks/>
          </p:cNvCxnSpPr>
          <p:nvPr/>
        </p:nvCxnSpPr>
        <p:spPr>
          <a:xfrm>
            <a:off x="11437495" y="3354720"/>
            <a:ext cx="0" cy="314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67C03CE2-E4DA-EB4D-9617-33B8660FF18E}"/>
              </a:ext>
            </a:extLst>
          </p:cNvPr>
          <p:cNvCxnSpPr/>
          <p:nvPr/>
        </p:nvCxnSpPr>
        <p:spPr>
          <a:xfrm flipH="1">
            <a:off x="11062741" y="3668965"/>
            <a:ext cx="3747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83824108-0265-DF48-B334-50C08826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31343" y="2276335"/>
            <a:ext cx="3602957" cy="2516065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17D3861-2501-7E4A-A135-83A26859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513" y="330059"/>
            <a:ext cx="1167568" cy="18014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79993A65-3215-E740-9440-0796F94D4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700" y="286205"/>
            <a:ext cx="2798885" cy="2798885"/>
          </a:xfrm>
          <a:prstGeom prst="rect">
            <a:avLst/>
          </a:prstGeom>
        </p:spPr>
      </p:pic>
      <p:sp>
        <p:nvSpPr>
          <p:cNvPr id="11" name="Höger 10">
            <a:extLst>
              <a:ext uri="{FF2B5EF4-FFF2-40B4-BE49-F238E27FC236}">
                <a16:creationId xmlns:a16="http://schemas.microsoft.com/office/drawing/2014/main" id="{80D2B503-A157-BE44-8D4A-AB74AC228935}"/>
              </a:ext>
            </a:extLst>
          </p:cNvPr>
          <p:cNvSpPr/>
          <p:nvPr/>
        </p:nvSpPr>
        <p:spPr>
          <a:xfrm rot="20482005">
            <a:off x="4004518" y="2194681"/>
            <a:ext cx="3296991" cy="3734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5CDE82D-B100-9F4C-B006-0E7EB7B2E41D}"/>
              </a:ext>
            </a:extLst>
          </p:cNvPr>
          <p:cNvSpPr txBox="1"/>
          <p:nvPr/>
        </p:nvSpPr>
        <p:spPr>
          <a:xfrm rot="20482005">
            <a:off x="4358686" y="1770964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MT" panose="020B0502020104020203" pitchFamily="34" charset="77"/>
              </a:rPr>
              <a:t>Request</a:t>
            </a:r>
            <a:r>
              <a:rPr lang="sv-SE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13C2431-7993-7349-AE70-AADBAC7EAF6B}"/>
              </a:ext>
            </a:extLst>
          </p:cNvPr>
          <p:cNvSpPr txBox="1"/>
          <p:nvPr/>
        </p:nvSpPr>
        <p:spPr>
          <a:xfrm>
            <a:off x="841419" y="4589501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CLIENT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E066B6B-6F94-6142-9D50-DF2EE009EED4}"/>
              </a:ext>
            </a:extLst>
          </p:cNvPr>
          <p:cNvSpPr txBox="1"/>
          <p:nvPr/>
        </p:nvSpPr>
        <p:spPr>
          <a:xfrm>
            <a:off x="7313700" y="1371530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900" dirty="0">
                <a:latin typeface="Gill Sans MT" panose="020B0502020104020203" pitchFamily="34" charset="77"/>
              </a:rPr>
              <a:t>SERVER</a:t>
            </a:r>
          </a:p>
        </p:txBody>
      </p:sp>
      <p:sp>
        <p:nvSpPr>
          <p:cNvPr id="15" name="Höger 14">
            <a:extLst>
              <a:ext uri="{FF2B5EF4-FFF2-40B4-BE49-F238E27FC236}">
                <a16:creationId xmlns:a16="http://schemas.microsoft.com/office/drawing/2014/main" id="{B0E6FAB6-7246-7244-B752-DCEA226D1092}"/>
              </a:ext>
            </a:extLst>
          </p:cNvPr>
          <p:cNvSpPr/>
          <p:nvPr/>
        </p:nvSpPr>
        <p:spPr>
          <a:xfrm rot="9670093">
            <a:off x="4320016" y="2885526"/>
            <a:ext cx="3296991" cy="3734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5F23060-407D-D242-9A67-B2A339F3E27D}"/>
              </a:ext>
            </a:extLst>
          </p:cNvPr>
          <p:cNvSpPr txBox="1"/>
          <p:nvPr/>
        </p:nvSpPr>
        <p:spPr>
          <a:xfrm rot="20470093">
            <a:off x="4715375" y="3072269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MT" panose="020B0502020104020203" pitchFamily="34" charset="77"/>
              </a:rPr>
              <a:t>Response</a:t>
            </a:r>
          </a:p>
        </p:txBody>
      </p:sp>
      <p:pic>
        <p:nvPicPr>
          <p:cNvPr id="23" name="Bildobjekt 22">
            <a:extLst>
              <a:ext uri="{FF2B5EF4-FFF2-40B4-BE49-F238E27FC236}">
                <a16:creationId xmlns:a16="http://schemas.microsoft.com/office/drawing/2014/main" id="{883BD5D9-D3DA-2847-AC15-FAD0B33C02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303" t="21135"/>
          <a:stretch/>
        </p:blipFill>
        <p:spPr>
          <a:xfrm>
            <a:off x="9622446" y="2369083"/>
            <a:ext cx="980278" cy="2165709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A969942E-0DB0-0842-B49E-D503B3C2B46C}"/>
              </a:ext>
            </a:extLst>
          </p:cNvPr>
          <p:cNvSpPr txBox="1"/>
          <p:nvPr/>
        </p:nvSpPr>
        <p:spPr>
          <a:xfrm>
            <a:off x="317423" y="2805444"/>
            <a:ext cx="6957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FRONT-END DEVELOPER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AC662E2-872F-D042-A45B-475979681781}"/>
              </a:ext>
            </a:extLst>
          </p:cNvPr>
          <p:cNvSpPr txBox="1"/>
          <p:nvPr/>
        </p:nvSpPr>
        <p:spPr>
          <a:xfrm>
            <a:off x="769685" y="3281974"/>
            <a:ext cx="559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HTML,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41065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83824108-0265-DF48-B334-50C08826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31343" y="2276335"/>
            <a:ext cx="3602957" cy="2516065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17D3861-2501-7E4A-A135-83A26859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250513" y="330059"/>
            <a:ext cx="1167568" cy="18014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79993A65-3215-E740-9440-0796F94D40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313700" y="286205"/>
            <a:ext cx="2798885" cy="2798885"/>
          </a:xfrm>
          <a:prstGeom prst="rect">
            <a:avLst/>
          </a:prstGeom>
        </p:spPr>
      </p:pic>
      <p:sp>
        <p:nvSpPr>
          <p:cNvPr id="11" name="Höger 10">
            <a:extLst>
              <a:ext uri="{FF2B5EF4-FFF2-40B4-BE49-F238E27FC236}">
                <a16:creationId xmlns:a16="http://schemas.microsoft.com/office/drawing/2014/main" id="{80D2B503-A157-BE44-8D4A-AB74AC228935}"/>
              </a:ext>
            </a:extLst>
          </p:cNvPr>
          <p:cNvSpPr/>
          <p:nvPr/>
        </p:nvSpPr>
        <p:spPr>
          <a:xfrm rot="20482005">
            <a:off x="4004518" y="2194681"/>
            <a:ext cx="3296991" cy="3734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5CDE82D-B100-9F4C-B006-0E7EB7B2E41D}"/>
              </a:ext>
            </a:extLst>
          </p:cNvPr>
          <p:cNvSpPr txBox="1"/>
          <p:nvPr/>
        </p:nvSpPr>
        <p:spPr>
          <a:xfrm rot="20482005">
            <a:off x="4358686" y="1770964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MT" panose="020B0502020104020203" pitchFamily="34" charset="77"/>
              </a:rPr>
              <a:t>Request</a:t>
            </a:r>
            <a:r>
              <a:rPr lang="sv-SE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13C2431-7993-7349-AE70-AADBAC7EAF6B}"/>
              </a:ext>
            </a:extLst>
          </p:cNvPr>
          <p:cNvSpPr txBox="1"/>
          <p:nvPr/>
        </p:nvSpPr>
        <p:spPr>
          <a:xfrm>
            <a:off x="841419" y="4589501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CLIENT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E066B6B-6F94-6142-9D50-DF2EE009EED4}"/>
              </a:ext>
            </a:extLst>
          </p:cNvPr>
          <p:cNvSpPr txBox="1"/>
          <p:nvPr/>
        </p:nvSpPr>
        <p:spPr>
          <a:xfrm>
            <a:off x="7313700" y="1371530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900" dirty="0">
                <a:latin typeface="Gill Sans MT" panose="020B0502020104020203" pitchFamily="34" charset="77"/>
              </a:rPr>
              <a:t>SERVER</a:t>
            </a:r>
          </a:p>
        </p:txBody>
      </p:sp>
      <p:sp>
        <p:nvSpPr>
          <p:cNvPr id="15" name="Höger 14">
            <a:extLst>
              <a:ext uri="{FF2B5EF4-FFF2-40B4-BE49-F238E27FC236}">
                <a16:creationId xmlns:a16="http://schemas.microsoft.com/office/drawing/2014/main" id="{B0E6FAB6-7246-7244-B752-DCEA226D1092}"/>
              </a:ext>
            </a:extLst>
          </p:cNvPr>
          <p:cNvSpPr/>
          <p:nvPr/>
        </p:nvSpPr>
        <p:spPr>
          <a:xfrm rot="9670093">
            <a:off x="4320016" y="2885526"/>
            <a:ext cx="3296991" cy="3734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5F23060-407D-D242-9A67-B2A339F3E27D}"/>
              </a:ext>
            </a:extLst>
          </p:cNvPr>
          <p:cNvSpPr txBox="1"/>
          <p:nvPr/>
        </p:nvSpPr>
        <p:spPr>
          <a:xfrm rot="20470093">
            <a:off x="4715375" y="3072269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MT" panose="020B0502020104020203" pitchFamily="34" charset="77"/>
              </a:rPr>
              <a:t>Response</a:t>
            </a:r>
          </a:p>
        </p:txBody>
      </p:sp>
      <p:pic>
        <p:nvPicPr>
          <p:cNvPr id="23" name="Bildobjekt 22">
            <a:extLst>
              <a:ext uri="{FF2B5EF4-FFF2-40B4-BE49-F238E27FC236}">
                <a16:creationId xmlns:a16="http://schemas.microsoft.com/office/drawing/2014/main" id="{883BD5D9-D3DA-2847-AC15-FAD0B33C02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</a:blip>
          <a:srcRect l="64303" t="21135"/>
          <a:stretch/>
        </p:blipFill>
        <p:spPr>
          <a:xfrm>
            <a:off x="9622446" y="2369083"/>
            <a:ext cx="980278" cy="2165709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A969942E-0DB0-0842-B49E-D503B3C2B46C}"/>
              </a:ext>
            </a:extLst>
          </p:cNvPr>
          <p:cNvSpPr txBox="1"/>
          <p:nvPr/>
        </p:nvSpPr>
        <p:spPr>
          <a:xfrm>
            <a:off x="317423" y="2805444"/>
            <a:ext cx="6957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FRONT-END DEVELOPER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AC662E2-872F-D042-A45B-475979681781}"/>
              </a:ext>
            </a:extLst>
          </p:cNvPr>
          <p:cNvSpPr txBox="1"/>
          <p:nvPr/>
        </p:nvSpPr>
        <p:spPr>
          <a:xfrm>
            <a:off x="769685" y="3281974"/>
            <a:ext cx="559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HTML, CSS &amp; JavaScript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B979C1C-56B6-3B45-8981-101FC5E89ACA}"/>
              </a:ext>
            </a:extLst>
          </p:cNvPr>
          <p:cNvSpPr txBox="1"/>
          <p:nvPr/>
        </p:nvSpPr>
        <p:spPr>
          <a:xfrm>
            <a:off x="6999242" y="1907220"/>
            <a:ext cx="6957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BACK-END DEVELOPER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4BFB6D6-A19C-A14D-9268-EE7D68D975E8}"/>
              </a:ext>
            </a:extLst>
          </p:cNvPr>
          <p:cNvSpPr txBox="1"/>
          <p:nvPr/>
        </p:nvSpPr>
        <p:spPr>
          <a:xfrm>
            <a:off x="7451504" y="2383750"/>
            <a:ext cx="5598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PHP, Python, Java, Ruby,</a:t>
            </a:r>
          </a:p>
          <a:p>
            <a:r>
              <a:rPr lang="sv-SE" sz="2800" b="1" dirty="0" err="1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MySQL</a:t>
            </a:r>
            <a:r>
              <a:rPr lang="sv-SE" sz="28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 &amp; …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2A1283F-FC65-E646-A533-357B4C847C8B}"/>
              </a:ext>
            </a:extLst>
          </p:cNvPr>
          <p:cNvSpPr txBox="1"/>
          <p:nvPr/>
        </p:nvSpPr>
        <p:spPr>
          <a:xfrm>
            <a:off x="2532821" y="5643086"/>
            <a:ext cx="8787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Front-end + Back-end = Full-Stack </a:t>
            </a:r>
            <a:r>
              <a:rPr lang="sv-SE" sz="3000" b="1" dirty="0" err="1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Developer</a:t>
            </a:r>
            <a:r>
              <a:rPr lang="sv-SE" sz="30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44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A5DA7B64-BB90-F54F-8525-669C6E607959}"/>
              </a:ext>
            </a:extLst>
          </p:cNvPr>
          <p:cNvSpPr txBox="1"/>
          <p:nvPr/>
        </p:nvSpPr>
        <p:spPr>
          <a:xfrm>
            <a:off x="0" y="230800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AD258DE-3D73-3448-83EA-B7E4852A8C86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>
                <a:latin typeface="Gill Sans MT" panose="020B0502020104020203" pitchFamily="34" charset="77"/>
              </a:rPr>
              <a:t>HyperText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80288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CAD258DE-3D73-3448-83EA-B7E4852A8C86}"/>
              </a:ext>
            </a:extLst>
          </p:cNvPr>
          <p:cNvSpPr txBox="1"/>
          <p:nvPr/>
        </p:nvSpPr>
        <p:spPr>
          <a:xfrm>
            <a:off x="386365" y="837127"/>
            <a:ext cx="10582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HTML</a:t>
            </a:r>
            <a:r>
              <a:rPr lang="sv-SE" sz="4000" dirty="0">
                <a:latin typeface="Gill Sans MT" panose="020B0502020104020203" pitchFamily="34" charset="77"/>
              </a:rPr>
              <a:t> </a:t>
            </a:r>
            <a:r>
              <a:rPr lang="sv-SE" sz="2800" i="1" dirty="0">
                <a:latin typeface="Gill Sans MT" panose="020B0502020104020203" pitchFamily="34" charset="77"/>
              </a:rPr>
              <a:t>the </a:t>
            </a:r>
            <a:r>
              <a:rPr lang="sv-SE" sz="2800" i="1" dirty="0" err="1">
                <a:latin typeface="Gill Sans MT" panose="020B0502020104020203" pitchFamily="34" charset="77"/>
              </a:rPr>
              <a:t>content</a:t>
            </a:r>
            <a:r>
              <a:rPr lang="sv-SE" sz="2800" i="1" dirty="0">
                <a:latin typeface="Gill Sans MT" panose="020B0502020104020203" pitchFamily="34" charset="77"/>
              </a:rPr>
              <a:t> </a:t>
            </a:r>
            <a:r>
              <a:rPr lang="sv-SE" sz="2800" i="1" dirty="0" err="1">
                <a:latin typeface="Gill Sans MT" panose="020B0502020104020203" pitchFamily="34" charset="77"/>
              </a:rPr>
              <a:t>of</a:t>
            </a:r>
            <a:r>
              <a:rPr lang="sv-SE" sz="2800" i="1" dirty="0">
                <a:latin typeface="Gill Sans MT" panose="020B0502020104020203" pitchFamily="34" charset="77"/>
              </a:rPr>
              <a:t> the </a:t>
            </a:r>
            <a:r>
              <a:rPr lang="sv-SE" sz="2800" i="1" dirty="0" err="1">
                <a:latin typeface="Gill Sans MT" panose="020B0502020104020203" pitchFamily="34" charset="77"/>
              </a:rPr>
              <a:t>webpage</a:t>
            </a:r>
            <a:endParaRPr lang="sv-SE" sz="2800" i="1" dirty="0">
              <a:latin typeface="Gill Sans MT" panose="020B0502020104020203" pitchFamily="34" charset="77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5D1D295-076D-0447-AB8F-DBFFE6BF40A9}"/>
              </a:ext>
            </a:extLst>
          </p:cNvPr>
          <p:cNvSpPr txBox="1"/>
          <p:nvPr/>
        </p:nvSpPr>
        <p:spPr>
          <a:xfrm>
            <a:off x="753412" y="1763953"/>
            <a:ext cx="6793608" cy="403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b="1" dirty="0">
                <a:latin typeface="Gill Sans MT" panose="020B0502020104020203" pitchFamily="34" charset="77"/>
              </a:rPr>
              <a:t>Text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b="1" dirty="0">
                <a:latin typeface="Gill Sans MT" panose="020B0502020104020203" pitchFamily="34" charset="77"/>
              </a:rPr>
              <a:t>Images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b="1" dirty="0">
                <a:latin typeface="Gill Sans MT" panose="020B0502020104020203" pitchFamily="34" charset="77"/>
              </a:rPr>
              <a:t>Links/</a:t>
            </a:r>
            <a:r>
              <a:rPr lang="sv-SE" sz="3500" b="1" dirty="0" err="1">
                <a:latin typeface="Gill Sans MT" panose="020B0502020104020203" pitchFamily="34" charset="77"/>
              </a:rPr>
              <a:t>buttons</a:t>
            </a:r>
            <a:r>
              <a:rPr lang="sv-SE" sz="3500" b="1" dirty="0">
                <a:latin typeface="Gill Sans MT" panose="020B0502020104020203" pitchFamily="34" charset="77"/>
              </a:rPr>
              <a:t> to </a:t>
            </a:r>
            <a:r>
              <a:rPr lang="sv-SE" sz="3500" b="1" dirty="0" err="1">
                <a:latin typeface="Gill Sans MT" panose="020B0502020104020203" pitchFamily="34" charset="77"/>
              </a:rPr>
              <a:t>other</a:t>
            </a:r>
            <a:r>
              <a:rPr lang="sv-SE" sz="3500" b="1" dirty="0">
                <a:latin typeface="Gill Sans MT" panose="020B0502020104020203" pitchFamily="34" charset="77"/>
              </a:rPr>
              <a:t> webpages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b="1" dirty="0" err="1">
                <a:latin typeface="Gill Sans MT" panose="020B0502020104020203" pitchFamily="34" charset="77"/>
              </a:rPr>
              <a:t>Menu</a:t>
            </a:r>
            <a:endParaRPr lang="sv-SE" sz="3500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666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ruta 8">
            <a:extLst>
              <a:ext uri="{FF2B5EF4-FFF2-40B4-BE49-F238E27FC236}">
                <a16:creationId xmlns:a16="http://schemas.microsoft.com/office/drawing/2014/main" id="{1D319EFC-8549-B546-8864-FA452817C06A}"/>
              </a:ext>
            </a:extLst>
          </p:cNvPr>
          <p:cNvSpPr txBox="1"/>
          <p:nvPr/>
        </p:nvSpPr>
        <p:spPr>
          <a:xfrm>
            <a:off x="592428" y="2918114"/>
            <a:ext cx="113849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50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50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sv-SE" sz="50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50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sv-SE" sz="50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sv-SE" sz="50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648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CAD258DE-3D73-3448-83EA-B7E4852A8C86}"/>
              </a:ext>
            </a:extLst>
          </p:cNvPr>
          <p:cNvSpPr txBox="1"/>
          <p:nvPr/>
        </p:nvSpPr>
        <p:spPr>
          <a:xfrm>
            <a:off x="386365" y="837127"/>
            <a:ext cx="10582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HTML</a:t>
            </a:r>
            <a:r>
              <a:rPr lang="sv-SE" sz="40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sv-SE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the </a:t>
            </a:r>
            <a:r>
              <a:rPr lang="sv-SE" sz="2800" i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content</a:t>
            </a:r>
            <a:r>
              <a:rPr lang="sv-SE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sv-SE" sz="2800" i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of</a:t>
            </a:r>
            <a:r>
              <a:rPr lang="sv-SE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 the </a:t>
            </a:r>
            <a:r>
              <a:rPr lang="sv-SE" sz="2800" i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webpage</a:t>
            </a:r>
            <a:endParaRPr lang="sv-SE" sz="2800" i="1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5D1D295-076D-0447-AB8F-DBFFE6BF40A9}"/>
              </a:ext>
            </a:extLst>
          </p:cNvPr>
          <p:cNvSpPr txBox="1"/>
          <p:nvPr/>
        </p:nvSpPr>
        <p:spPr>
          <a:xfrm>
            <a:off x="753412" y="1763953"/>
            <a:ext cx="67936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>
                <a:latin typeface="Gill Sans MT" panose="020B0502020104020203" pitchFamily="34" charset="77"/>
              </a:rPr>
              <a:t>Text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>
                <a:latin typeface="Gill Sans MT" panose="020B0502020104020203" pitchFamily="34" charset="77"/>
              </a:rPr>
              <a:t>Images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>
                <a:latin typeface="Gill Sans MT" panose="020B0502020104020203" pitchFamily="34" charset="77"/>
              </a:rPr>
              <a:t>Links/</a:t>
            </a:r>
            <a:r>
              <a:rPr lang="sv-SE" sz="3500" dirty="0" err="1">
                <a:latin typeface="Gill Sans MT" panose="020B0502020104020203" pitchFamily="34" charset="77"/>
              </a:rPr>
              <a:t>buttons</a:t>
            </a:r>
            <a:r>
              <a:rPr lang="sv-SE" sz="3500" dirty="0">
                <a:latin typeface="Gill Sans MT" panose="020B0502020104020203" pitchFamily="34" charset="77"/>
              </a:rPr>
              <a:t> to </a:t>
            </a:r>
            <a:r>
              <a:rPr lang="sv-SE" sz="3500" dirty="0" err="1">
                <a:latin typeface="Gill Sans MT" panose="020B0502020104020203" pitchFamily="34" charset="77"/>
              </a:rPr>
              <a:t>other</a:t>
            </a:r>
            <a:r>
              <a:rPr lang="sv-SE" sz="3500" dirty="0">
                <a:latin typeface="Gill Sans MT" panose="020B0502020104020203" pitchFamily="34" charset="77"/>
              </a:rPr>
              <a:t> webpages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 err="1">
                <a:latin typeface="Gill Sans MT" panose="020B0502020104020203" pitchFamily="34" charset="77"/>
              </a:rPr>
              <a:t>Menu</a:t>
            </a:r>
            <a:endParaRPr lang="sv-SE" sz="3500" dirty="0">
              <a:latin typeface="Gill Sans MT" panose="020B0502020104020203" pitchFamily="34" charset="77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C4E801A-D48E-4E4D-AB80-C2991FAF7465}"/>
              </a:ext>
            </a:extLst>
          </p:cNvPr>
          <p:cNvSpPr txBox="1"/>
          <p:nvPr/>
        </p:nvSpPr>
        <p:spPr>
          <a:xfrm>
            <a:off x="2387220" y="1822962"/>
            <a:ext cx="8057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&lt;p&gt; &lt;h1&gt; &lt;h2&gt; &lt;h3&gt; …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B79E500-73D7-C840-A92B-59E5567B65FE}"/>
              </a:ext>
            </a:extLst>
          </p:cNvPr>
          <p:cNvSpPr txBox="1"/>
          <p:nvPr/>
        </p:nvSpPr>
        <p:spPr>
          <a:xfrm>
            <a:off x="2856962" y="2651412"/>
            <a:ext cx="469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32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FF4B495-078B-A04E-9D28-416876351DF8}"/>
              </a:ext>
            </a:extLst>
          </p:cNvPr>
          <p:cNvSpPr txBox="1"/>
          <p:nvPr/>
        </p:nvSpPr>
        <p:spPr>
          <a:xfrm>
            <a:off x="7501942" y="3420853"/>
            <a:ext cx="469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&lt;a&gt; &lt;</a:t>
            </a:r>
            <a:r>
              <a:rPr lang="sv-SE" sz="32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DF607C-21FC-0A48-88FE-3D6EA4F4EA9C}"/>
              </a:ext>
            </a:extLst>
          </p:cNvPr>
          <p:cNvSpPr txBox="1"/>
          <p:nvPr/>
        </p:nvSpPr>
        <p:spPr>
          <a:xfrm>
            <a:off x="2856962" y="4264314"/>
            <a:ext cx="684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&lt;nav&gt; &lt;div&gt; &lt;</a:t>
            </a:r>
            <a:r>
              <a:rPr lang="sv-SE" sz="32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 &lt;li&gt; &lt;a&gt;</a:t>
            </a:r>
          </a:p>
        </p:txBody>
      </p:sp>
    </p:spTree>
    <p:extLst>
      <p:ext uri="{BB962C8B-B14F-4D97-AF65-F5344CB8AC3E}">
        <p14:creationId xmlns:p14="http://schemas.microsoft.com/office/powerpoint/2010/main" val="3945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0" y="2594893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emmelifall.com</a:t>
            </a:r>
            <a:endParaRPr lang="en-GB" sz="7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F70DD90-F4C1-E34B-8210-76493D20FFA8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>
                <a:latin typeface="Gill Sans MT" panose="020B0502020104020203" pitchFamily="34" charset="77"/>
              </a:rPr>
              <a:t>Copy the </a:t>
            </a:r>
            <a:r>
              <a:rPr lang="sv-SE" sz="4000" dirty="0" err="1">
                <a:latin typeface="Gill Sans MT" panose="020B0502020104020203" pitchFamily="34" charset="77"/>
              </a:rPr>
              <a:t>code</a:t>
            </a:r>
            <a:r>
              <a:rPr lang="sv-SE" sz="4000" dirty="0">
                <a:latin typeface="Gill Sans MT" panose="020B0502020104020203" pitchFamily="34" charset="77"/>
              </a:rPr>
              <a:t> and </a:t>
            </a:r>
            <a:r>
              <a:rPr lang="sv-SE" sz="4000" dirty="0" err="1">
                <a:latin typeface="Gill Sans MT" panose="020B0502020104020203" pitchFamily="34" charset="77"/>
              </a:rPr>
              <a:t>paste</a:t>
            </a:r>
            <a:r>
              <a:rPr lang="sv-SE" sz="4000" dirty="0">
                <a:latin typeface="Gill Sans MT" panose="020B0502020104020203" pitchFamily="34" charset="77"/>
              </a:rPr>
              <a:t> in </a:t>
            </a:r>
            <a:r>
              <a:rPr lang="sv-SE" sz="4000" dirty="0" err="1">
                <a:latin typeface="Gill Sans MT" panose="020B0502020104020203" pitchFamily="34" charset="77"/>
              </a:rPr>
              <a:t>your</a:t>
            </a:r>
            <a:r>
              <a:rPr lang="sv-SE" sz="4000" dirty="0">
                <a:latin typeface="Gill Sans MT" panose="020B0502020104020203" pitchFamily="34" charset="77"/>
              </a:rPr>
              <a:t> </a:t>
            </a:r>
            <a:r>
              <a:rPr lang="sv-SE" sz="4000" dirty="0" err="1">
                <a:latin typeface="Gill Sans MT" panose="020B0502020104020203" pitchFamily="34" charset="77"/>
              </a:rPr>
              <a:t>fav</a:t>
            </a:r>
            <a:r>
              <a:rPr lang="sv-SE" sz="4000" dirty="0">
                <a:latin typeface="Gill Sans MT" panose="020B0502020104020203" pitchFamily="34" charset="77"/>
              </a:rPr>
              <a:t>. text editor</a:t>
            </a:r>
          </a:p>
        </p:txBody>
      </p:sp>
    </p:spTree>
    <p:extLst>
      <p:ext uri="{BB962C8B-B14F-4D97-AF65-F5344CB8AC3E}">
        <p14:creationId xmlns:p14="http://schemas.microsoft.com/office/powerpoint/2010/main" val="167632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340963" y="104506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started: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F70DD90-F4C1-E34B-8210-76493D20FFA8}"/>
              </a:ext>
            </a:extLst>
          </p:cNvPr>
          <p:cNvSpPr txBox="1"/>
          <p:nvPr/>
        </p:nvSpPr>
        <p:spPr>
          <a:xfrm>
            <a:off x="340963" y="2154808"/>
            <a:ext cx="12192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sv-SE" sz="4500" dirty="0">
                <a:latin typeface="Gill Sans MT" panose="020B0502020104020203" pitchFamily="34" charset="77"/>
              </a:rPr>
              <a:t>Copy the </a:t>
            </a:r>
            <a:r>
              <a:rPr lang="sv-SE" sz="4500" dirty="0" err="1">
                <a:latin typeface="Gill Sans MT" panose="020B0502020104020203" pitchFamily="34" charset="77"/>
              </a:rPr>
              <a:t>code</a:t>
            </a:r>
            <a:r>
              <a:rPr lang="sv-SE" sz="4500" dirty="0">
                <a:latin typeface="Gill Sans MT" panose="020B0502020104020203" pitchFamily="34" charset="77"/>
              </a:rPr>
              <a:t> from </a:t>
            </a:r>
            <a:r>
              <a:rPr lang="sv-SE" sz="4500" dirty="0" err="1">
                <a:latin typeface="Gill Sans MT" panose="020B0502020104020203" pitchFamily="34" charset="77"/>
              </a:rPr>
              <a:t>emmelifall.com</a:t>
            </a:r>
            <a:r>
              <a:rPr lang="sv-SE" sz="4500" dirty="0">
                <a:latin typeface="Gill Sans MT" panose="020B0502020104020203" pitchFamily="34" charset="77"/>
              </a:rPr>
              <a:t> </a:t>
            </a:r>
          </a:p>
          <a:p>
            <a:r>
              <a:rPr lang="sv-SE" sz="4500" dirty="0">
                <a:latin typeface="Gill Sans MT" panose="020B0502020104020203" pitchFamily="34" charset="77"/>
              </a:rPr>
              <a:t>	and </a:t>
            </a:r>
            <a:r>
              <a:rPr lang="sv-SE" sz="4500" dirty="0" err="1">
                <a:latin typeface="Gill Sans MT" panose="020B0502020104020203" pitchFamily="34" charset="77"/>
              </a:rPr>
              <a:t>paste</a:t>
            </a:r>
            <a:r>
              <a:rPr lang="sv-SE" sz="4500" dirty="0">
                <a:latin typeface="Gill Sans MT" panose="020B0502020104020203" pitchFamily="34" charset="77"/>
              </a:rPr>
              <a:t> in </a:t>
            </a:r>
            <a:r>
              <a:rPr lang="sv-SE" sz="4500" dirty="0" err="1">
                <a:latin typeface="Gill Sans MT" panose="020B0502020104020203" pitchFamily="34" charset="77"/>
              </a:rPr>
              <a:t>your</a:t>
            </a:r>
            <a:r>
              <a:rPr lang="sv-SE" sz="4500" dirty="0">
                <a:latin typeface="Gill Sans MT" panose="020B0502020104020203" pitchFamily="34" charset="77"/>
              </a:rPr>
              <a:t> </a:t>
            </a:r>
            <a:r>
              <a:rPr lang="sv-SE" sz="4500" dirty="0" err="1">
                <a:latin typeface="Gill Sans MT" panose="020B0502020104020203" pitchFamily="34" charset="77"/>
              </a:rPr>
              <a:t>fav</a:t>
            </a:r>
            <a:r>
              <a:rPr lang="sv-SE" sz="4500" dirty="0">
                <a:latin typeface="Gill Sans MT" panose="020B0502020104020203" pitchFamily="34" charset="77"/>
              </a:rPr>
              <a:t>. text editor and save the </a:t>
            </a:r>
            <a:r>
              <a:rPr lang="sv-SE" sz="4500" dirty="0" err="1">
                <a:latin typeface="Gill Sans MT" panose="020B0502020104020203" pitchFamily="34" charset="77"/>
              </a:rPr>
              <a:t>file</a:t>
            </a:r>
            <a:r>
              <a:rPr lang="sv-SE" sz="4500" dirty="0">
                <a:latin typeface="Gill Sans MT" panose="020B0502020104020203" pitchFamily="34" charset="77"/>
              </a:rPr>
              <a:t> as </a:t>
            </a:r>
            <a:r>
              <a:rPr lang="sv-SE" sz="4500" dirty="0" err="1">
                <a:latin typeface="Gill Sans MT" panose="020B0502020104020203" pitchFamily="34" charset="77"/>
              </a:rPr>
              <a:t>index.html</a:t>
            </a:r>
            <a:r>
              <a:rPr lang="sv-SE" sz="4500" dirty="0">
                <a:latin typeface="Gill Sans MT" panose="020B0502020104020203" pitchFamily="34" charset="77"/>
              </a:rPr>
              <a:t> in a new folder.</a:t>
            </a:r>
          </a:p>
        </p:txBody>
      </p:sp>
    </p:spTree>
    <p:extLst>
      <p:ext uri="{BB962C8B-B14F-4D97-AF65-F5344CB8AC3E}">
        <p14:creationId xmlns:p14="http://schemas.microsoft.com/office/powerpoint/2010/main" val="258752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save as </a:t>
            </a:r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147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of html-file</a:t>
            </a:r>
          </a:p>
        </p:txBody>
      </p:sp>
    </p:spTree>
    <p:extLst>
      <p:ext uri="{BB962C8B-B14F-4D97-AF65-F5344CB8AC3E}">
        <p14:creationId xmlns:p14="http://schemas.microsoft.com/office/powerpoint/2010/main" val="270974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E4FFCB2-ACDF-BC40-B284-1EDC6E7236E2}"/>
              </a:ext>
            </a:extLst>
          </p:cNvPr>
          <p:cNvSpPr txBox="1"/>
          <p:nvPr/>
        </p:nvSpPr>
        <p:spPr>
          <a:xfrm>
            <a:off x="334850" y="981477"/>
            <a:ext cx="44174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0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CONTENT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9BDDD41-0949-984D-AF37-7FD7D712D748}"/>
              </a:ext>
            </a:extLst>
          </p:cNvPr>
          <p:cNvSpPr txBox="1"/>
          <p:nvPr/>
        </p:nvSpPr>
        <p:spPr>
          <a:xfrm>
            <a:off x="1616300" y="1920196"/>
            <a:ext cx="5479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What is web development?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000" b="1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000" b="1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Design help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Help tools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A5BA869-84F2-554D-9A92-A5708E31432B}"/>
              </a:ext>
            </a:extLst>
          </p:cNvPr>
          <p:cNvSpPr txBox="1"/>
          <p:nvPr/>
        </p:nvSpPr>
        <p:spPr>
          <a:xfrm>
            <a:off x="1279302" y="5318074"/>
            <a:ext cx="1057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+mj-lt"/>
              </a:rPr>
              <a:t>Lunch 12:30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1B150B3-275A-4A43-BE24-054A04EBCE8B}"/>
              </a:ext>
            </a:extLst>
          </p:cNvPr>
          <p:cNvSpPr txBox="1"/>
          <p:nvPr/>
        </p:nvSpPr>
        <p:spPr>
          <a:xfrm>
            <a:off x="1446728" y="3241364"/>
            <a:ext cx="5479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540F6A2-A5A9-1240-9364-898680CE7366}"/>
              </a:ext>
            </a:extLst>
          </p:cNvPr>
          <p:cNvSpPr txBox="1"/>
          <p:nvPr/>
        </p:nvSpPr>
        <p:spPr>
          <a:xfrm>
            <a:off x="3907666" y="4180083"/>
            <a:ext cx="1269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30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text, images and links</a:t>
            </a:r>
          </a:p>
        </p:txBody>
      </p:sp>
    </p:spTree>
    <p:extLst>
      <p:ext uri="{BB962C8B-B14F-4D97-AF65-F5344CB8AC3E}">
        <p14:creationId xmlns:p14="http://schemas.microsoft.com/office/powerpoint/2010/main" val="41122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wait, what about the menu?</a:t>
            </a:r>
          </a:p>
        </p:txBody>
      </p:sp>
    </p:spTree>
    <p:extLst>
      <p:ext uri="{BB962C8B-B14F-4D97-AF65-F5344CB8AC3E}">
        <p14:creationId xmlns:p14="http://schemas.microsoft.com/office/powerpoint/2010/main" val="4040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A5DA7B64-BB90-F54F-8525-669C6E607959}"/>
              </a:ext>
            </a:extLst>
          </p:cNvPr>
          <p:cNvSpPr txBox="1"/>
          <p:nvPr/>
        </p:nvSpPr>
        <p:spPr>
          <a:xfrm>
            <a:off x="0" y="230800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AD258DE-3D73-3448-83EA-B7E4852A8C86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Cascading</a:t>
            </a:r>
            <a:r>
              <a:rPr lang="sv-SE" sz="4000" dirty="0">
                <a:latin typeface="Gill Sans MT" panose="020B0502020104020203" pitchFamily="34" charset="77"/>
              </a:rPr>
              <a:t> Style </a:t>
            </a:r>
            <a:r>
              <a:rPr lang="sv-SE" sz="4000" dirty="0" err="1">
                <a:latin typeface="Gill Sans MT" panose="020B0502020104020203" pitchFamily="34" charset="77"/>
              </a:rPr>
              <a:t>Sheets</a:t>
            </a:r>
            <a:endParaRPr lang="sv-SE" sz="4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183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CAD258DE-3D73-3448-83EA-B7E4852A8C86}"/>
              </a:ext>
            </a:extLst>
          </p:cNvPr>
          <p:cNvSpPr txBox="1"/>
          <p:nvPr/>
        </p:nvSpPr>
        <p:spPr>
          <a:xfrm>
            <a:off x="386365" y="837127"/>
            <a:ext cx="10582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CSS</a:t>
            </a:r>
            <a:r>
              <a:rPr lang="sv-SE" sz="40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sv-SE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design </a:t>
            </a:r>
            <a:r>
              <a:rPr lang="sv-SE" sz="2800" i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of</a:t>
            </a:r>
            <a:r>
              <a:rPr lang="sv-SE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 the </a:t>
            </a:r>
            <a:r>
              <a:rPr lang="sv-SE" sz="2800" i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content</a:t>
            </a:r>
            <a:endParaRPr lang="sv-SE" sz="2800" i="1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5D1D295-076D-0447-AB8F-DBFFE6BF40A9}"/>
              </a:ext>
            </a:extLst>
          </p:cNvPr>
          <p:cNvSpPr txBox="1"/>
          <p:nvPr/>
        </p:nvSpPr>
        <p:spPr>
          <a:xfrm>
            <a:off x="537512" y="1967153"/>
            <a:ext cx="679360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Size</a:t>
            </a: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sv-SE" sz="35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of</a:t>
            </a: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 text and images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Color </a:t>
            </a:r>
            <a:r>
              <a:rPr lang="sv-SE" sz="35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of</a:t>
            </a: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 text and </a:t>
            </a:r>
            <a:r>
              <a:rPr lang="sv-SE" sz="35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background</a:t>
            </a:r>
            <a:endParaRPr lang="sv-SE" sz="35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The font </a:t>
            </a:r>
            <a:r>
              <a:rPr lang="sv-SE" sz="35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of</a:t>
            </a: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 the text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C4E801A-D48E-4E4D-AB80-C2991FAF7465}"/>
              </a:ext>
            </a:extLst>
          </p:cNvPr>
          <p:cNvSpPr txBox="1"/>
          <p:nvPr/>
        </p:nvSpPr>
        <p:spPr>
          <a:xfrm>
            <a:off x="5461535" y="2071784"/>
            <a:ext cx="73019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sv-SE" sz="28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v-SE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28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v-SE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28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sv-SE" sz="2800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B79E500-73D7-C840-A92B-59E5567B65FE}"/>
              </a:ext>
            </a:extLst>
          </p:cNvPr>
          <p:cNvSpPr txBox="1"/>
          <p:nvPr/>
        </p:nvSpPr>
        <p:spPr>
          <a:xfrm>
            <a:off x="6876602" y="2931269"/>
            <a:ext cx="50994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27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sv-SE" sz="27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v-SE" sz="27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-color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DF607C-21FC-0A48-88FE-3D6EA4F4EA9C}"/>
              </a:ext>
            </a:extLst>
          </p:cNvPr>
          <p:cNvSpPr txBox="1"/>
          <p:nvPr/>
        </p:nvSpPr>
        <p:spPr>
          <a:xfrm>
            <a:off x="5027767" y="3610299"/>
            <a:ext cx="3239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2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sv-SE" sz="3200" b="1" dirty="0" err="1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endParaRPr lang="sv-SE" sz="3200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429577"/>
            <a:ext cx="11944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file and</a:t>
            </a:r>
          </a:p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as </a:t>
            </a:r>
            <a:r>
              <a:rPr lang="en-GB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9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95789" y="27851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the text and images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4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95789" y="27851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colorpicker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4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95789" y="27851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:hover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3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A5DA7B64-BB90-F54F-8525-669C6E607959}"/>
              </a:ext>
            </a:extLst>
          </p:cNvPr>
          <p:cNvSpPr txBox="1"/>
          <p:nvPr/>
        </p:nvSpPr>
        <p:spPr>
          <a:xfrm>
            <a:off x="0" y="230800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help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FD59DEB1-4069-F744-88D3-B35C14642CC8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this</a:t>
            </a:r>
            <a:r>
              <a:rPr lang="sv-SE" sz="4000" dirty="0">
                <a:latin typeface="Gill Sans MT" panose="020B0502020104020203" pitchFamily="34" charset="77"/>
              </a:rPr>
              <a:t> </a:t>
            </a:r>
            <a:r>
              <a:rPr lang="sv-SE" sz="4000" dirty="0" err="1">
                <a:latin typeface="Gill Sans MT" panose="020B0502020104020203" pitchFamily="34" charset="77"/>
              </a:rPr>
              <a:t>webpage</a:t>
            </a:r>
            <a:r>
              <a:rPr lang="sv-SE" sz="4000" dirty="0">
                <a:latin typeface="Gill Sans MT" panose="020B0502020104020203" pitchFamily="34" charset="77"/>
              </a:rPr>
              <a:t> looks like the 90s</a:t>
            </a:r>
          </a:p>
        </p:txBody>
      </p:sp>
    </p:spTree>
    <p:extLst>
      <p:ext uri="{BB962C8B-B14F-4D97-AF65-F5344CB8AC3E}">
        <p14:creationId xmlns:p14="http://schemas.microsoft.com/office/powerpoint/2010/main" val="389115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start at 13:40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0282D36-8641-AD40-BEC0-B1652E56A67F}"/>
              </a:ext>
            </a:extLst>
          </p:cNvPr>
          <p:cNvSpPr txBox="1"/>
          <p:nvPr/>
        </p:nvSpPr>
        <p:spPr>
          <a:xfrm>
            <a:off x="0" y="3503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>
                <a:latin typeface="Gill Sans MT" panose="020B0502020104020203" pitchFamily="34" charset="77"/>
              </a:rPr>
              <a:t>Have</a:t>
            </a:r>
            <a:r>
              <a:rPr lang="sv-SE" sz="3600" dirty="0">
                <a:latin typeface="Gill Sans MT" panose="020B0502020104020203" pitchFamily="34" charset="77"/>
              </a:rPr>
              <a:t> a walk </a:t>
            </a:r>
            <a:r>
              <a:rPr lang="sv-SE" sz="3600" dirty="0" err="1">
                <a:latin typeface="Gill Sans MT" panose="020B0502020104020203" pitchFamily="34" charset="77"/>
              </a:rPr>
              <a:t>around</a:t>
            </a:r>
            <a:r>
              <a:rPr lang="sv-SE" sz="3600" dirty="0">
                <a:latin typeface="Gill Sans MT" panose="020B0502020104020203" pitchFamily="34" charset="77"/>
              </a:rPr>
              <a:t> the </a:t>
            </a:r>
            <a:r>
              <a:rPr lang="sv-SE" sz="3600" dirty="0" err="1">
                <a:latin typeface="Gill Sans MT" panose="020B0502020104020203" pitchFamily="34" charset="77"/>
              </a:rPr>
              <a:t>office</a:t>
            </a:r>
            <a:r>
              <a:rPr lang="sv-SE" sz="3600" dirty="0">
                <a:latin typeface="Gill Sans MT" panose="020B0502020104020203" pitchFamily="34" charset="77"/>
              </a:rPr>
              <a:t> to </a:t>
            </a:r>
            <a:r>
              <a:rPr lang="sv-SE" sz="3600" dirty="0" err="1">
                <a:latin typeface="Gill Sans MT" panose="020B0502020104020203" pitchFamily="34" charset="77"/>
              </a:rPr>
              <a:t>know</a:t>
            </a:r>
            <a:r>
              <a:rPr lang="sv-SE" sz="3600" dirty="0">
                <a:latin typeface="Gill Sans MT" panose="020B0502020104020203" pitchFamily="34" charset="77"/>
              </a:rPr>
              <a:t> </a:t>
            </a:r>
            <a:r>
              <a:rPr lang="sv-SE" sz="3600" dirty="0" err="1">
                <a:latin typeface="Gill Sans MT" panose="020B0502020104020203" pitchFamily="34" charset="77"/>
              </a:rPr>
              <a:t>what</a:t>
            </a:r>
            <a:r>
              <a:rPr lang="sv-SE" sz="3600" dirty="0">
                <a:latin typeface="Gill Sans MT" panose="020B0502020104020203" pitchFamily="34" charset="77"/>
              </a:rPr>
              <a:t> air </a:t>
            </a:r>
            <a:r>
              <a:rPr lang="sv-SE" sz="3600" dirty="0" err="1">
                <a:latin typeface="Gill Sans MT" panose="020B0502020104020203" pitchFamily="34" charset="77"/>
              </a:rPr>
              <a:t>feels</a:t>
            </a:r>
            <a:r>
              <a:rPr lang="sv-SE" sz="3600" dirty="0">
                <a:latin typeface="Gill Sans MT" panose="020B0502020104020203" pitchFamily="34" charset="77"/>
              </a:rPr>
              <a:t> like.</a:t>
            </a:r>
            <a:endParaRPr lang="sv-SE" sz="3600" dirty="0">
              <a:ln>
                <a:solidFill>
                  <a:schemeClr val="bg1"/>
                </a:solidFill>
              </a:ln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05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25119FA8-2408-7845-99F6-C2E38CA36781}"/>
              </a:ext>
            </a:extLst>
          </p:cNvPr>
          <p:cNvSpPr txBox="1"/>
          <p:nvPr/>
        </p:nvSpPr>
        <p:spPr>
          <a:xfrm>
            <a:off x="108489" y="2734377"/>
            <a:ext cx="1194402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  <a:cs typeface="Courier New" panose="02070309020205020404" pitchFamily="49" charset="0"/>
              </a:rPr>
              <a:t>NEW AREA</a:t>
            </a:r>
          </a:p>
        </p:txBody>
      </p:sp>
    </p:spTree>
    <p:extLst>
      <p:ext uri="{BB962C8B-B14F-4D97-AF65-F5344CB8AC3E}">
        <p14:creationId xmlns:p14="http://schemas.microsoft.com/office/powerpoint/2010/main" val="2336321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professional pictures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0282D36-8641-AD40-BEC0-B1652E56A67F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>
                <a:latin typeface="Gill Sans MT" panose="020B0502020104020203" pitchFamily="34" charset="77"/>
              </a:rPr>
              <a:t>royalty </a:t>
            </a:r>
            <a:r>
              <a:rPr lang="sv-SE" sz="4000" dirty="0" err="1">
                <a:latin typeface="Gill Sans MT" panose="020B0502020104020203" pitchFamily="34" charset="77"/>
              </a:rPr>
              <a:t>free</a:t>
            </a:r>
            <a:r>
              <a:rPr lang="sv-SE" sz="4000" dirty="0">
                <a:latin typeface="Gill Sans MT" panose="020B0502020104020203" pitchFamily="34" charset="77"/>
              </a:rPr>
              <a:t> </a:t>
            </a:r>
            <a:r>
              <a:rPr lang="sv-SE" sz="4000" dirty="0" err="1">
                <a:latin typeface="Gill Sans MT" panose="020B0502020104020203" pitchFamily="34" charset="77"/>
              </a:rPr>
              <a:t>pictures</a:t>
            </a:r>
            <a:r>
              <a:rPr lang="sv-SE" sz="4000" dirty="0">
                <a:latin typeface="Gill Sans MT" panose="020B0502020104020203" pitchFamily="34" charset="77"/>
              </a:rPr>
              <a:t>, </a:t>
            </a:r>
            <a:r>
              <a:rPr lang="sv-SE" sz="4000" dirty="0" err="1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</a:rPr>
              <a:t>pexels.com</a:t>
            </a:r>
            <a:endParaRPr lang="sv-SE" sz="4000" dirty="0">
              <a:ln>
                <a:solidFill>
                  <a:schemeClr val="bg1"/>
                </a:solidFill>
              </a:ln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752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 Fonts</a:t>
            </a:r>
          </a:p>
        </p:txBody>
      </p:sp>
    </p:spTree>
    <p:extLst>
      <p:ext uri="{BB962C8B-B14F-4D97-AF65-F5344CB8AC3E}">
        <p14:creationId xmlns:p14="http://schemas.microsoft.com/office/powerpoint/2010/main" val="1317443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together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EB82C70-57AC-F749-A71D-6A8161223D06}"/>
              </a:ext>
            </a:extLst>
          </p:cNvPr>
          <p:cNvSpPr txBox="1"/>
          <p:nvPr/>
        </p:nvSpPr>
        <p:spPr>
          <a:xfrm>
            <a:off x="0" y="350305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coolors.co</a:t>
            </a:r>
            <a:endParaRPr lang="sv-SE" sz="4000" dirty="0">
              <a:latin typeface="Gill Sans MT" panose="020B0502020104020203" pitchFamily="34" charset="77"/>
            </a:endParaRPr>
          </a:p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tinyurl.com</a:t>
            </a:r>
            <a:r>
              <a:rPr lang="sv-SE" sz="4000" dirty="0">
                <a:latin typeface="Gill Sans MT" panose="020B0502020104020203" pitchFamily="34" charset="77"/>
              </a:rPr>
              <a:t>/</a:t>
            </a:r>
            <a:r>
              <a:rPr lang="sv-SE" sz="4000" dirty="0" err="1">
                <a:latin typeface="Gill Sans MT" panose="020B0502020104020203" pitchFamily="34" charset="77"/>
              </a:rPr>
              <a:t>pinkcombo</a:t>
            </a:r>
            <a:endParaRPr lang="sv-SE" sz="4000" dirty="0">
              <a:latin typeface="Gill Sans MT" panose="020B0502020104020203" pitchFamily="34" charset="77"/>
            </a:endParaRPr>
          </a:p>
          <a:p>
            <a:pPr algn="ctr"/>
            <a:endParaRPr lang="sv-SE" sz="4000" dirty="0">
              <a:ln>
                <a:solidFill>
                  <a:schemeClr val="bg1"/>
                </a:solidFill>
              </a:ln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4997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bookmark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17C0FEA-1245-1744-9135-57B1F74063BC}"/>
              </a:ext>
            </a:extLst>
          </p:cNvPr>
          <p:cNvSpPr txBox="1"/>
          <p:nvPr/>
        </p:nvSpPr>
        <p:spPr>
          <a:xfrm>
            <a:off x="0" y="350305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000" dirty="0">
                <a:latin typeface="Gill Sans MT" panose="020B0502020104020203" pitchFamily="34" charset="77"/>
              </a:rPr>
              <a:t>&lt;</a:t>
            </a:r>
            <a:r>
              <a:rPr lang="sv-SE" sz="3000" dirty="0" err="1">
                <a:latin typeface="Gill Sans MT" panose="020B0502020104020203" pitchFamily="34" charset="77"/>
              </a:rPr>
              <a:t>link</a:t>
            </a:r>
            <a:r>
              <a:rPr lang="sv-SE" sz="3000" dirty="0">
                <a:latin typeface="Gill Sans MT" panose="020B0502020104020203" pitchFamily="34" charset="77"/>
              </a:rPr>
              <a:t> </a:t>
            </a:r>
            <a:r>
              <a:rPr lang="sv-SE" sz="3000" dirty="0" err="1">
                <a:latin typeface="Gill Sans MT" panose="020B0502020104020203" pitchFamily="34" charset="77"/>
              </a:rPr>
              <a:t>rel</a:t>
            </a:r>
            <a:r>
              <a:rPr lang="sv-SE" sz="3000" dirty="0">
                <a:latin typeface="Gill Sans MT" panose="020B0502020104020203" pitchFamily="34" charset="77"/>
              </a:rPr>
              <a:t>="</a:t>
            </a:r>
            <a:r>
              <a:rPr lang="sv-SE" sz="3000" dirty="0" err="1">
                <a:latin typeface="Gill Sans MT" panose="020B0502020104020203" pitchFamily="34" charset="77"/>
              </a:rPr>
              <a:t>icon</a:t>
            </a:r>
            <a:r>
              <a:rPr lang="sv-SE" sz="3000" dirty="0">
                <a:latin typeface="Gill Sans MT" panose="020B0502020104020203" pitchFamily="34" charset="77"/>
              </a:rPr>
              <a:t>" type="image/</a:t>
            </a:r>
            <a:r>
              <a:rPr lang="sv-SE" sz="3000" dirty="0" err="1">
                <a:latin typeface="Gill Sans MT" panose="020B0502020104020203" pitchFamily="34" charset="77"/>
              </a:rPr>
              <a:t>png</a:t>
            </a:r>
            <a:r>
              <a:rPr lang="sv-SE" sz="3000" dirty="0">
                <a:latin typeface="Gill Sans MT" panose="020B0502020104020203" pitchFamily="34" charset="77"/>
              </a:rPr>
              <a:t>" </a:t>
            </a:r>
            <a:r>
              <a:rPr lang="sv-SE" sz="3000" dirty="0" err="1">
                <a:latin typeface="Gill Sans MT" panose="020B0502020104020203" pitchFamily="34" charset="77"/>
              </a:rPr>
              <a:t>href</a:t>
            </a:r>
            <a:r>
              <a:rPr lang="sv-SE" sz="3000" dirty="0">
                <a:latin typeface="Gill Sans MT" panose="020B0502020104020203" pitchFamily="34" charset="77"/>
              </a:rPr>
              <a:t>="</a:t>
            </a:r>
            <a:r>
              <a:rPr lang="sv-SE" sz="3000" dirty="0" err="1">
                <a:latin typeface="Gill Sans MT" panose="020B0502020104020203" pitchFamily="34" charset="77"/>
              </a:rPr>
              <a:t>praline.png</a:t>
            </a:r>
            <a:r>
              <a:rPr lang="sv-SE" sz="3000" dirty="0">
                <a:latin typeface="Gill Sans MT" panose="020B0502020104020203" pitchFamily="34" charset="77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88151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A5DA7B64-BB90-F54F-8525-669C6E607959}"/>
              </a:ext>
            </a:extLst>
          </p:cNvPr>
          <p:cNvSpPr txBox="1"/>
          <p:nvPr/>
        </p:nvSpPr>
        <p:spPr>
          <a:xfrm>
            <a:off x="0" y="230800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FC1AC25-A324-E140-BE80-E37A700CB4A4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>
                <a:latin typeface="Gill Sans MT" panose="020B0502020104020203" pitchFamily="34" charset="77"/>
              </a:rPr>
              <a:t>a </a:t>
            </a:r>
            <a:r>
              <a:rPr lang="sv-SE" sz="4000" dirty="0" err="1">
                <a:latin typeface="Gill Sans MT" panose="020B0502020104020203" pitchFamily="34" charset="77"/>
              </a:rPr>
              <a:t>responsive</a:t>
            </a:r>
            <a:r>
              <a:rPr lang="sv-SE" sz="4000" dirty="0">
                <a:latin typeface="Gill Sans MT" panose="020B0502020104020203" pitchFamily="34" charset="77"/>
              </a:rPr>
              <a:t> design </a:t>
            </a:r>
            <a:r>
              <a:rPr lang="sv-SE" sz="4000" dirty="0" err="1">
                <a:latin typeface="Gill Sans MT" panose="020B0502020104020203" pitchFamily="34" charset="77"/>
              </a:rPr>
              <a:t>library</a:t>
            </a:r>
            <a:r>
              <a:rPr lang="sv-SE" sz="4000" dirty="0">
                <a:latin typeface="Gill Sans MT" panose="020B0502020104020203" pitchFamily="34" charset="77"/>
              </a:rPr>
              <a:t>/</a:t>
            </a:r>
            <a:r>
              <a:rPr lang="sv-SE" sz="4000" dirty="0" err="1">
                <a:latin typeface="Gill Sans MT" panose="020B0502020104020203" pitchFamily="34" charset="77"/>
              </a:rPr>
              <a:t>framework</a:t>
            </a:r>
            <a:endParaRPr lang="sv-SE" sz="4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522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 components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0282D36-8641-AD40-BEC0-B1652E56A67F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https</a:t>
            </a:r>
            <a:r>
              <a:rPr lang="sv-SE" sz="4000" dirty="0">
                <a:latin typeface="Gill Sans MT" panose="020B0502020104020203" pitchFamily="34" charset="77"/>
              </a:rPr>
              <a:t>://</a:t>
            </a:r>
            <a:r>
              <a:rPr lang="sv-SE" sz="4000" dirty="0" err="1">
                <a:latin typeface="Gill Sans MT" panose="020B0502020104020203" pitchFamily="34" charset="77"/>
              </a:rPr>
              <a:t>getbootstrap.com</a:t>
            </a:r>
            <a:r>
              <a:rPr lang="sv-SE" sz="4000" dirty="0">
                <a:latin typeface="Gill Sans MT" panose="020B0502020104020203" pitchFamily="34" charset="77"/>
              </a:rPr>
              <a:t>/</a:t>
            </a:r>
            <a:r>
              <a:rPr lang="sv-SE" sz="4000" dirty="0" err="1">
                <a:latin typeface="Gill Sans MT" panose="020B0502020104020203" pitchFamily="34" charset="77"/>
              </a:rPr>
              <a:t>docs</a:t>
            </a:r>
            <a:r>
              <a:rPr lang="sv-SE" sz="4000" dirty="0">
                <a:latin typeface="Gill Sans MT" panose="020B0502020104020203" pitchFamily="34" charset="77"/>
              </a:rPr>
              <a:t>/3.3/</a:t>
            </a:r>
            <a:r>
              <a:rPr lang="sv-SE" sz="4000" dirty="0" err="1">
                <a:latin typeface="Gill Sans MT" panose="020B0502020104020203" pitchFamily="34" charset="77"/>
              </a:rPr>
              <a:t>components</a:t>
            </a:r>
            <a:r>
              <a:rPr lang="sv-SE" sz="4000" dirty="0">
                <a:latin typeface="Gill Sans MT" panose="020B0502020104020203" pitchFamily="34" charset="77"/>
              </a:rPr>
              <a:t>/</a:t>
            </a:r>
            <a:endParaRPr lang="sv-SE" sz="4000" dirty="0">
              <a:ln>
                <a:solidFill>
                  <a:schemeClr val="bg1"/>
                </a:solidFill>
              </a:ln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2334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95789" y="27851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menu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07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95789" y="27851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it clickable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0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A5DA7B64-BB90-F54F-8525-669C6E607959}"/>
              </a:ext>
            </a:extLst>
          </p:cNvPr>
          <p:cNvSpPr txBox="1"/>
          <p:nvPr/>
        </p:nvSpPr>
        <p:spPr>
          <a:xfrm>
            <a:off x="0" y="230800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tools</a:t>
            </a:r>
          </a:p>
        </p:txBody>
      </p:sp>
    </p:spTree>
    <p:extLst>
      <p:ext uri="{BB962C8B-B14F-4D97-AF65-F5344CB8AC3E}">
        <p14:creationId xmlns:p14="http://schemas.microsoft.com/office/powerpoint/2010/main" val="3362577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W3schools</a:t>
            </a:r>
          </a:p>
        </p:txBody>
      </p:sp>
    </p:spTree>
    <p:extLst>
      <p:ext uri="{BB962C8B-B14F-4D97-AF65-F5344CB8AC3E}">
        <p14:creationId xmlns:p14="http://schemas.microsoft.com/office/powerpoint/2010/main" val="28670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7A1772E3-9861-3B4D-B950-2C0EA174B246}"/>
              </a:ext>
            </a:extLst>
          </p:cNvPr>
          <p:cNvSpPr txBox="1"/>
          <p:nvPr/>
        </p:nvSpPr>
        <p:spPr>
          <a:xfrm>
            <a:off x="108489" y="2734377"/>
            <a:ext cx="11944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  <a:cs typeface="Courier New" panose="02070309020205020404" pitchFamily="49" charset="0"/>
              </a:rPr>
              <a:t>I talk – you listen and stop me!</a:t>
            </a:r>
          </a:p>
        </p:txBody>
      </p:sp>
    </p:spTree>
    <p:extLst>
      <p:ext uri="{BB962C8B-B14F-4D97-AF65-F5344CB8AC3E}">
        <p14:creationId xmlns:p14="http://schemas.microsoft.com/office/powerpoint/2010/main" val="2513583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endParaRPr lang="en-GB" sz="5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Youtube.com</a:t>
            </a:r>
            <a:endParaRPr lang="en-GB" sz="5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75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webbstudio.helloworld.se</a:t>
            </a:r>
            <a:endParaRPr lang="en-GB" sz="5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69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108489" y="27343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chrome and the console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5D33A-16F4-C445-BCF5-F4051B8D2CFB}"/>
              </a:ext>
            </a:extLst>
          </p:cNvPr>
          <p:cNvSpPr txBox="1"/>
          <p:nvPr/>
        </p:nvSpPr>
        <p:spPr>
          <a:xfrm>
            <a:off x="0" y="35030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>
                <a:latin typeface="Gill Sans MT" panose="020B0502020104020203" pitchFamily="34" charset="77"/>
              </a:rPr>
              <a:t>!!!!!</a:t>
            </a:r>
            <a:endParaRPr lang="sv-SE" sz="4000" dirty="0">
              <a:ln>
                <a:solidFill>
                  <a:schemeClr val="bg1"/>
                </a:solidFill>
              </a:ln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8854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3A5C87C-6D0D-F248-BF97-F45EE9A669A2}"/>
              </a:ext>
            </a:extLst>
          </p:cNvPr>
          <p:cNvSpPr txBox="1"/>
          <p:nvPr/>
        </p:nvSpPr>
        <p:spPr>
          <a:xfrm>
            <a:off x="95789" y="2785177"/>
            <a:ext cx="11944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the menu</a:t>
            </a:r>
            <a:endParaRPr lang="en-GB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44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E3199535-BFE5-E84C-B922-5AB66283086A}"/>
              </a:ext>
            </a:extLst>
          </p:cNvPr>
          <p:cNvSpPr txBox="1"/>
          <p:nvPr/>
        </p:nvSpPr>
        <p:spPr>
          <a:xfrm>
            <a:off x="108489" y="2253929"/>
            <a:ext cx="11944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Sooo</a:t>
            </a:r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that’s it! </a:t>
            </a:r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 </a:t>
            </a:r>
          </a:p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Please give me feedback at:</a:t>
            </a:r>
          </a:p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tinyurl.com</a:t>
            </a:r>
            <a:r>
              <a:rPr lang="sv-SE" sz="4000" dirty="0">
                <a:latin typeface="Gill Sans MT" panose="020B0502020104020203" pitchFamily="34" charset="77"/>
              </a:rPr>
              <a:t>/</a:t>
            </a:r>
            <a:r>
              <a:rPr lang="sv-SE" sz="4000" dirty="0" err="1">
                <a:latin typeface="Gill Sans MT" panose="020B0502020104020203" pitchFamily="34" charset="77"/>
              </a:rPr>
              <a:t>pinkcomment</a:t>
            </a:r>
            <a:endParaRPr lang="en-GB" sz="4000" dirty="0">
              <a:solidFill>
                <a:schemeClr val="bg1"/>
              </a:solidFill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08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E3199535-BFE5-E84C-B922-5AB66283086A}"/>
              </a:ext>
            </a:extLst>
          </p:cNvPr>
          <p:cNvSpPr txBox="1"/>
          <p:nvPr/>
        </p:nvSpPr>
        <p:spPr>
          <a:xfrm>
            <a:off x="108489" y="2253929"/>
            <a:ext cx="119440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the material</a:t>
            </a:r>
            <a:r>
              <a:rPr lang="en-GB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</a:t>
            </a:r>
          </a:p>
          <a:p>
            <a:pPr algn="ctr"/>
            <a:r>
              <a:rPr lang="sv-SE" sz="4000" dirty="0" err="1">
                <a:latin typeface="Gill Sans MT" panose="020B0502020104020203" pitchFamily="34" charset="77"/>
              </a:rPr>
              <a:t>tinyurl.com</a:t>
            </a:r>
            <a:r>
              <a:rPr lang="sv-SE" sz="4000" dirty="0">
                <a:latin typeface="Gill Sans MT" panose="020B0502020104020203" pitchFamily="34" charset="77"/>
              </a:rPr>
              <a:t>/</a:t>
            </a:r>
            <a:r>
              <a:rPr lang="sv-SE" sz="4000" dirty="0" err="1">
                <a:latin typeface="Gill Sans MT" panose="020B0502020104020203" pitchFamily="34" charset="77"/>
              </a:rPr>
              <a:t>pinkworkshop</a:t>
            </a:r>
            <a:endParaRPr lang="sv-SE" sz="4000" dirty="0">
              <a:latin typeface="Gill Sans MT" panose="020B0502020104020203" pitchFamily="34" charset="77"/>
            </a:endParaRPr>
          </a:p>
          <a:p>
            <a:pPr algn="ctr"/>
            <a:endParaRPr lang="sv-SE" sz="4000" dirty="0">
              <a:solidFill>
                <a:schemeClr val="bg1"/>
              </a:solidFill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algn="ctr"/>
            <a:r>
              <a:rPr lang="sv-SE" sz="4000" dirty="0">
                <a:solidFill>
                  <a:schemeClr val="bg1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My email: </a:t>
            </a:r>
            <a:r>
              <a:rPr lang="sv-SE" sz="4000" dirty="0" err="1">
                <a:solidFill>
                  <a:schemeClr val="bg1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emmelisg@msn.com</a:t>
            </a:r>
            <a:endParaRPr lang="en-GB" sz="4000" dirty="0">
              <a:solidFill>
                <a:schemeClr val="bg1"/>
              </a:solidFill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25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E3199535-BFE5-E84C-B922-5AB66283086A}"/>
              </a:ext>
            </a:extLst>
          </p:cNvPr>
          <p:cNvSpPr txBox="1"/>
          <p:nvPr/>
        </p:nvSpPr>
        <p:spPr>
          <a:xfrm>
            <a:off x="108489" y="2253929"/>
            <a:ext cx="119440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sv-SE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sv-SE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sv-SE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sv-SE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sv-SE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85800" indent="-685800" algn="ctr">
              <a:buFontTx/>
              <a:buChar char="-"/>
            </a:pPr>
            <a:r>
              <a:rPr lang="sv-SE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sv-SE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in </a:t>
            </a:r>
            <a:r>
              <a:rPr lang="sv-SE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Boostrap</a:t>
            </a:r>
            <a:endParaRPr lang="sv-SE" sz="5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 algn="ctr">
              <a:buFontTx/>
              <a:buChar char="-"/>
            </a:pPr>
            <a:r>
              <a:rPr lang="sv-SE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and ID in CSS</a:t>
            </a:r>
          </a:p>
          <a:p>
            <a:pPr marL="571500" indent="-571500" algn="ctr">
              <a:buFontTx/>
              <a:buChar char="-"/>
            </a:pPr>
            <a:r>
              <a:rPr lang="sv-SE" sz="5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Boxmodel</a:t>
            </a:r>
            <a:r>
              <a:rPr lang="sv-SE" sz="5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CSS</a:t>
            </a:r>
            <a:endParaRPr lang="en-GB" sz="4000" dirty="0">
              <a:solidFill>
                <a:schemeClr val="bg1"/>
              </a:solidFill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E273971D-674C-384E-9B7A-3EE4B890B8B5}"/>
              </a:ext>
            </a:extLst>
          </p:cNvPr>
          <p:cNvSpPr txBox="1"/>
          <p:nvPr/>
        </p:nvSpPr>
        <p:spPr>
          <a:xfrm>
            <a:off x="108489" y="2734377"/>
            <a:ext cx="1194402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b="1" dirty="0">
                <a:ln>
                  <a:solidFill>
                    <a:schemeClr val="bg1"/>
                  </a:solidFill>
                </a:ln>
                <a:latin typeface="Gill Sans MT" panose="020B0502020104020203" pitchFamily="34" charset="77"/>
                <a:cs typeface="Courier New" panose="02070309020205020404" pitchFamily="49" charset="0"/>
              </a:rPr>
              <a:t>CODING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6678EDE-BBBC-1A4F-A046-5B8BB26B747B}"/>
              </a:ext>
            </a:extLst>
          </p:cNvPr>
          <p:cNvSpPr txBox="1"/>
          <p:nvPr/>
        </p:nvSpPr>
        <p:spPr>
          <a:xfrm>
            <a:off x="0" y="359604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500" dirty="0">
                <a:latin typeface="Gill Sans MT" panose="020B0502020104020203" pitchFamily="34" charset="77"/>
              </a:rPr>
              <a:t>If </a:t>
            </a:r>
            <a:r>
              <a:rPr lang="sv-SE" sz="3500" dirty="0" err="1">
                <a:latin typeface="Gill Sans MT" panose="020B0502020104020203" pitchFamily="34" charset="77"/>
              </a:rPr>
              <a:t>you</a:t>
            </a:r>
            <a:r>
              <a:rPr lang="sv-SE" sz="3500" dirty="0">
                <a:latin typeface="Gill Sans MT" panose="020B0502020104020203" pitchFamily="34" charset="77"/>
              </a:rPr>
              <a:t> </a:t>
            </a:r>
            <a:r>
              <a:rPr lang="sv-SE" sz="3500" dirty="0" err="1">
                <a:latin typeface="Gill Sans MT" panose="020B0502020104020203" pitchFamily="34" charset="77"/>
              </a:rPr>
              <a:t>don’t</a:t>
            </a:r>
            <a:r>
              <a:rPr lang="sv-SE" sz="3500" dirty="0">
                <a:latin typeface="Gill Sans MT" panose="020B0502020104020203" pitchFamily="34" charset="77"/>
              </a:rPr>
              <a:t> </a:t>
            </a:r>
            <a:r>
              <a:rPr lang="sv-SE" sz="3500" dirty="0" err="1">
                <a:latin typeface="Gill Sans MT" panose="020B0502020104020203" pitchFamily="34" charset="77"/>
              </a:rPr>
              <a:t>have</a:t>
            </a:r>
            <a:r>
              <a:rPr lang="sv-SE" sz="3500" dirty="0">
                <a:latin typeface="Gill Sans MT" panose="020B0502020104020203" pitchFamily="34" charset="77"/>
              </a:rPr>
              <a:t> a </a:t>
            </a:r>
            <a:r>
              <a:rPr lang="sv-SE" sz="3500" dirty="0" err="1">
                <a:latin typeface="Gill Sans MT" panose="020B0502020104020203" pitchFamily="34" charset="77"/>
              </a:rPr>
              <a:t>code</a:t>
            </a:r>
            <a:r>
              <a:rPr lang="sv-SE" sz="3500" dirty="0">
                <a:latin typeface="Gill Sans MT" panose="020B0502020104020203" pitchFamily="34" charset="77"/>
              </a:rPr>
              <a:t>/text editor, </a:t>
            </a:r>
          </a:p>
          <a:p>
            <a:pPr algn="ctr"/>
            <a:r>
              <a:rPr lang="sv-SE" sz="3500" dirty="0">
                <a:latin typeface="Gill Sans MT" panose="020B0502020104020203" pitchFamily="34" charset="77"/>
              </a:rPr>
              <a:t>Go to </a:t>
            </a:r>
            <a:r>
              <a:rPr lang="sv-SE" sz="35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sublimetext.com</a:t>
            </a:r>
            <a:r>
              <a:rPr lang="sv-SE" sz="35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sv-SE" sz="3500" dirty="0">
                <a:latin typeface="Gill Sans MT" panose="020B0502020104020203" pitchFamily="34" charset="77"/>
              </a:rPr>
              <a:t>and </a:t>
            </a:r>
            <a:r>
              <a:rPr lang="sv-SE" sz="3500" dirty="0" err="1">
                <a:latin typeface="Gill Sans MT" panose="020B0502020104020203" pitchFamily="34" charset="77"/>
              </a:rPr>
              <a:t>download</a:t>
            </a:r>
            <a:r>
              <a:rPr lang="sv-SE" sz="3500" dirty="0">
                <a:latin typeface="Gill Sans MT" panose="020B0502020104020203" pitchFamily="34" charset="77"/>
              </a:rPr>
              <a:t> it ASAP! </a:t>
            </a:r>
            <a:r>
              <a:rPr lang="sv-SE" sz="3500" dirty="0">
                <a:latin typeface="Gill Sans MT" panose="020B0502020104020203" pitchFamily="34" charset="77"/>
                <a:sym typeface="Wingdings" pitchFamily="2" charset="2"/>
              </a:rPr>
              <a:t></a:t>
            </a:r>
            <a:endParaRPr lang="sv-SE" sz="35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79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E4FFCB2-ACDF-BC40-B284-1EDC6E7236E2}"/>
              </a:ext>
            </a:extLst>
          </p:cNvPr>
          <p:cNvSpPr txBox="1"/>
          <p:nvPr/>
        </p:nvSpPr>
        <p:spPr>
          <a:xfrm>
            <a:off x="0" y="272067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</a:rPr>
              <a:t>WHAT IS WEB DEVELOPMENT?</a:t>
            </a:r>
          </a:p>
        </p:txBody>
      </p:sp>
    </p:spTree>
    <p:extLst>
      <p:ext uri="{BB962C8B-B14F-4D97-AF65-F5344CB8AC3E}">
        <p14:creationId xmlns:p14="http://schemas.microsoft.com/office/powerpoint/2010/main" val="27960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E4433AC9-18AC-A747-A6D1-ACE2D030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4" y="2259581"/>
            <a:ext cx="1752187" cy="175218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BAEDD692-5504-F742-9A8B-554EAD2A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22" t="36581" r="5385" b="11111"/>
          <a:stretch/>
        </p:blipFill>
        <p:spPr>
          <a:xfrm>
            <a:off x="2867279" y="2175867"/>
            <a:ext cx="2333646" cy="19196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AFED62E6-E1D0-E244-B4BD-4F0623D80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8" t="6096" r="2873" b="6724"/>
          <a:stretch/>
        </p:blipFill>
        <p:spPr>
          <a:xfrm>
            <a:off x="6207298" y="2124352"/>
            <a:ext cx="2923579" cy="2022643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4075E347-F3BB-9946-900E-8F1C5492C3A6}"/>
              </a:ext>
            </a:extLst>
          </p:cNvPr>
          <p:cNvSpPr txBox="1"/>
          <p:nvPr/>
        </p:nvSpPr>
        <p:spPr>
          <a:xfrm>
            <a:off x="10006883" y="2779003"/>
            <a:ext cx="185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sv-SE" sz="5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Höger 11">
            <a:extLst>
              <a:ext uri="{FF2B5EF4-FFF2-40B4-BE49-F238E27FC236}">
                <a16:creationId xmlns:a16="http://schemas.microsoft.com/office/drawing/2014/main" id="{182DF347-4D3C-7647-BF2C-7B9804C3ACDB}"/>
              </a:ext>
            </a:extLst>
          </p:cNvPr>
          <p:cNvSpPr/>
          <p:nvPr/>
        </p:nvSpPr>
        <p:spPr>
          <a:xfrm>
            <a:off x="2145151" y="3109914"/>
            <a:ext cx="610928" cy="199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Höger 12">
            <a:extLst>
              <a:ext uri="{FF2B5EF4-FFF2-40B4-BE49-F238E27FC236}">
                <a16:creationId xmlns:a16="http://schemas.microsoft.com/office/drawing/2014/main" id="{D7837EE1-8716-2145-9CA8-B39137BB6569}"/>
              </a:ext>
            </a:extLst>
          </p:cNvPr>
          <p:cNvSpPr/>
          <p:nvPr/>
        </p:nvSpPr>
        <p:spPr>
          <a:xfrm>
            <a:off x="5398647" y="3109914"/>
            <a:ext cx="610928" cy="199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öger 13">
            <a:extLst>
              <a:ext uri="{FF2B5EF4-FFF2-40B4-BE49-F238E27FC236}">
                <a16:creationId xmlns:a16="http://schemas.microsoft.com/office/drawing/2014/main" id="{842C01A4-2FCA-2941-A25D-F28930750F60}"/>
              </a:ext>
            </a:extLst>
          </p:cNvPr>
          <p:cNvSpPr/>
          <p:nvPr/>
        </p:nvSpPr>
        <p:spPr>
          <a:xfrm>
            <a:off x="9263416" y="3109913"/>
            <a:ext cx="610928" cy="199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47084D9-FC3D-E947-A9D7-243D4D41FD8F}"/>
              </a:ext>
            </a:extLst>
          </p:cNvPr>
          <p:cNvSpPr txBox="1"/>
          <p:nvPr/>
        </p:nvSpPr>
        <p:spPr>
          <a:xfrm>
            <a:off x="2450615" y="4146995"/>
            <a:ext cx="3864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Gill Sans MT" panose="020B0502020104020203" pitchFamily="34" charset="77"/>
                <a:cs typeface="Courier New" panose="02070309020205020404" pitchFamily="49" charset="0"/>
              </a:rPr>
              <a:t>Low-fidelity prototype</a:t>
            </a:r>
          </a:p>
          <a:p>
            <a:r>
              <a:rPr lang="en-GB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Sketch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 &amp; pen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B60B47E-0BA6-C54D-B6AB-806A1BCEE7A3}"/>
              </a:ext>
            </a:extLst>
          </p:cNvPr>
          <p:cNvSpPr txBox="1"/>
          <p:nvPr/>
        </p:nvSpPr>
        <p:spPr>
          <a:xfrm>
            <a:off x="6142459" y="4198511"/>
            <a:ext cx="3864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High-fidelity</a:t>
            </a:r>
            <a:r>
              <a:rPr lang="sv-SE" sz="2600" dirty="0">
                <a:latin typeface="Gill Sans MT" panose="020B0502020104020203" pitchFamily="34" charset="77"/>
                <a:cs typeface="Courier New" panose="02070309020205020404" pitchFamily="49" charset="0"/>
              </a:rPr>
              <a:t> </a:t>
            </a:r>
            <a:r>
              <a:rPr lang="sv-SE" sz="2600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prototype</a:t>
            </a:r>
            <a:endParaRPr lang="sv-SE" sz="26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sv-SE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 </a:t>
            </a:r>
            <a:r>
              <a:rPr lang="sv-SE" sz="2000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interaction</a:t>
            </a:r>
            <a:r>
              <a:rPr lang="sv-SE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, </a:t>
            </a:r>
            <a:r>
              <a:rPr lang="sv-SE" sz="2000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size</a:t>
            </a:r>
            <a:r>
              <a:rPr lang="sv-SE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, font, color</a:t>
            </a:r>
          </a:p>
          <a:p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Online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7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EB701AE0-C095-E045-8776-5B432859C24A}"/>
              </a:ext>
            </a:extLst>
          </p:cNvPr>
          <p:cNvSpPr txBox="1"/>
          <p:nvPr/>
        </p:nvSpPr>
        <p:spPr>
          <a:xfrm>
            <a:off x="1474094" y="3574096"/>
            <a:ext cx="594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GB" sz="2400" b="1" dirty="0">
                <a:latin typeface="Gill Sans MT" panose="020B0502020104020203" pitchFamily="34" charset="77"/>
                <a:cs typeface="Courier New" panose="02070309020205020404" pitchFamily="49" charset="0"/>
              </a:rPr>
              <a:t>– The content</a:t>
            </a:r>
          </a:p>
          <a:p>
            <a:r>
              <a:rPr lang="en-GB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en-GB" sz="2400" b="1" dirty="0">
                <a:latin typeface="Gill Sans MT" panose="020B0502020104020203" pitchFamily="34" charset="77"/>
                <a:cs typeface="Courier New" panose="02070309020205020404" pitchFamily="49" charset="0"/>
              </a:rPr>
              <a:t>– Design of the content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CD20E9E-4A58-934F-BBA0-4FD23842AAE1}"/>
              </a:ext>
            </a:extLst>
          </p:cNvPr>
          <p:cNvSpPr txBox="1"/>
          <p:nvPr/>
        </p:nvSpPr>
        <p:spPr>
          <a:xfrm>
            <a:off x="0" y="383694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Gill Sans MT" panose="020B0502020104020203" pitchFamily="34" charset="77"/>
              </a:rPr>
              <a:t>All the webpages in the world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8A6EDB9-AD38-2E46-9971-DF518D24C503}"/>
              </a:ext>
            </a:extLst>
          </p:cNvPr>
          <p:cNvSpPr txBox="1"/>
          <p:nvPr/>
        </p:nvSpPr>
        <p:spPr>
          <a:xfrm>
            <a:off x="0" y="2490266"/>
            <a:ext cx="6040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Gill Sans MT" panose="020B0502020104020203" pitchFamily="34" charset="77"/>
              </a:rPr>
              <a:t>Static</a:t>
            </a:r>
            <a:r>
              <a:rPr lang="en-GB" sz="3000" dirty="0">
                <a:latin typeface="Gill Sans MT" panose="020B0502020104020203" pitchFamily="34" charset="77"/>
              </a:rPr>
              <a:t> webpages (basic)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0EB4E324-9FE5-6E4D-A768-4105E7E988B4}"/>
              </a:ext>
            </a:extLst>
          </p:cNvPr>
          <p:cNvSpPr txBox="1"/>
          <p:nvPr/>
        </p:nvSpPr>
        <p:spPr>
          <a:xfrm>
            <a:off x="6040195" y="2521745"/>
            <a:ext cx="6151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Gill Sans MT" panose="020B0502020104020203" pitchFamily="34" charset="77"/>
              </a:rPr>
              <a:t>Dynamic</a:t>
            </a:r>
            <a:r>
              <a:rPr lang="en-GB" sz="3000" dirty="0">
                <a:latin typeface="Gill Sans MT" panose="020B0502020104020203" pitchFamily="34" charset="77"/>
              </a:rPr>
              <a:t> webpages (more advanced)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940F8A23-F413-DF4B-B81B-33F5483B079F}"/>
              </a:ext>
            </a:extLst>
          </p:cNvPr>
          <p:cNvSpPr txBox="1"/>
          <p:nvPr/>
        </p:nvSpPr>
        <p:spPr>
          <a:xfrm>
            <a:off x="1474094" y="3043664"/>
            <a:ext cx="52009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Gill Sans MT" panose="020B0502020104020203" pitchFamily="34" charset="77"/>
                <a:cs typeface="Courier New" panose="02070309020205020404" pitchFamily="49" charset="0"/>
              </a:rPr>
              <a:t>Looks  the same for everybody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C3337EEB-7475-0A46-ACA2-6444F2615A57}"/>
              </a:ext>
            </a:extLst>
          </p:cNvPr>
          <p:cNvSpPr txBox="1"/>
          <p:nvPr/>
        </p:nvSpPr>
        <p:spPr>
          <a:xfrm>
            <a:off x="6675009" y="3061055"/>
            <a:ext cx="5404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Gill Sans MT" panose="020B0502020104020203" pitchFamily="34" charset="77"/>
              </a:rPr>
              <a:t>The content changes depending on client, interactive websites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0881737-0619-C24C-BB25-8C1E4DE6FAC4}"/>
              </a:ext>
            </a:extLst>
          </p:cNvPr>
          <p:cNvSpPr txBox="1"/>
          <p:nvPr/>
        </p:nvSpPr>
        <p:spPr>
          <a:xfrm>
            <a:off x="6675009" y="3831198"/>
            <a:ext cx="4259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en-GB" sz="28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Framework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sp>
        <p:nvSpPr>
          <p:cNvPr id="11" name="Dubbel hakparentes 10">
            <a:extLst>
              <a:ext uri="{FF2B5EF4-FFF2-40B4-BE49-F238E27FC236}">
                <a16:creationId xmlns:a16="http://schemas.microsoft.com/office/drawing/2014/main" id="{CFC94307-E2DA-5443-8B08-E5E1D6A4173C}"/>
              </a:ext>
            </a:extLst>
          </p:cNvPr>
          <p:cNvSpPr/>
          <p:nvPr/>
        </p:nvSpPr>
        <p:spPr>
          <a:xfrm rot="16200000">
            <a:off x="5280495" y="-2380592"/>
            <a:ext cx="1519400" cy="5181819"/>
          </a:xfrm>
          <a:prstGeom prst="bracketPair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Höger klammerparentes 19">
            <a:extLst>
              <a:ext uri="{FF2B5EF4-FFF2-40B4-BE49-F238E27FC236}">
                <a16:creationId xmlns:a16="http://schemas.microsoft.com/office/drawing/2014/main" id="{487661D0-FEC7-4844-88DD-1B9AF2E4305D}"/>
              </a:ext>
            </a:extLst>
          </p:cNvPr>
          <p:cNvSpPr/>
          <p:nvPr/>
        </p:nvSpPr>
        <p:spPr>
          <a:xfrm rot="16200000">
            <a:off x="5413420" y="-1365162"/>
            <a:ext cx="1365161" cy="6053071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Rak pil 21">
            <a:extLst>
              <a:ext uri="{FF2B5EF4-FFF2-40B4-BE49-F238E27FC236}">
                <a16:creationId xmlns:a16="http://schemas.microsoft.com/office/drawing/2014/main" id="{30FFEFA4-925A-D74F-B736-0BB1110F8AF7}"/>
              </a:ext>
            </a:extLst>
          </p:cNvPr>
          <p:cNvCxnSpPr>
            <a:cxnSpLocks/>
          </p:cNvCxnSpPr>
          <p:nvPr/>
        </p:nvCxnSpPr>
        <p:spPr>
          <a:xfrm>
            <a:off x="3069465" y="2255058"/>
            <a:ext cx="1" cy="1777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EA91A621-CF21-FC45-8014-B8E915525135}"/>
              </a:ext>
            </a:extLst>
          </p:cNvPr>
          <p:cNvCxnSpPr>
            <a:cxnSpLocks/>
          </p:cNvCxnSpPr>
          <p:nvPr/>
        </p:nvCxnSpPr>
        <p:spPr>
          <a:xfrm>
            <a:off x="9116096" y="2248428"/>
            <a:ext cx="1" cy="1777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7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4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objekt 18">
            <a:extLst>
              <a:ext uri="{FF2B5EF4-FFF2-40B4-BE49-F238E27FC236}">
                <a16:creationId xmlns:a16="http://schemas.microsoft.com/office/drawing/2014/main" id="{947D280D-8944-1647-BB0F-353AC387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5" y="2309109"/>
            <a:ext cx="3595745" cy="2468954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17D3861-2501-7E4A-A135-83A26859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513" y="330059"/>
            <a:ext cx="1167568" cy="180141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83824108-0265-DF48-B334-50C08826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43" y="2276335"/>
            <a:ext cx="3602957" cy="2516065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79993A65-3215-E740-9440-0796F94D4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700" y="286205"/>
            <a:ext cx="2798885" cy="2798885"/>
          </a:xfrm>
          <a:prstGeom prst="rect">
            <a:avLst/>
          </a:prstGeom>
        </p:spPr>
      </p:pic>
      <p:sp>
        <p:nvSpPr>
          <p:cNvPr id="11" name="Höger 10">
            <a:extLst>
              <a:ext uri="{FF2B5EF4-FFF2-40B4-BE49-F238E27FC236}">
                <a16:creationId xmlns:a16="http://schemas.microsoft.com/office/drawing/2014/main" id="{80D2B503-A157-BE44-8D4A-AB74AC228935}"/>
              </a:ext>
            </a:extLst>
          </p:cNvPr>
          <p:cNvSpPr/>
          <p:nvPr/>
        </p:nvSpPr>
        <p:spPr>
          <a:xfrm rot="20482005">
            <a:off x="4004518" y="2194681"/>
            <a:ext cx="3296991" cy="373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5CDE82D-B100-9F4C-B006-0E7EB7B2E41D}"/>
              </a:ext>
            </a:extLst>
          </p:cNvPr>
          <p:cNvSpPr txBox="1"/>
          <p:nvPr/>
        </p:nvSpPr>
        <p:spPr>
          <a:xfrm rot="20482005">
            <a:off x="4358686" y="1770964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Request</a:t>
            </a:r>
            <a:r>
              <a:rPr lang="sv-SE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13C2431-7993-7349-AE70-AADBAC7EAF6B}"/>
              </a:ext>
            </a:extLst>
          </p:cNvPr>
          <p:cNvSpPr txBox="1"/>
          <p:nvPr/>
        </p:nvSpPr>
        <p:spPr>
          <a:xfrm>
            <a:off x="841419" y="4589501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CLIENT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E066B6B-6F94-6142-9D50-DF2EE009EED4}"/>
              </a:ext>
            </a:extLst>
          </p:cNvPr>
          <p:cNvSpPr txBox="1"/>
          <p:nvPr/>
        </p:nvSpPr>
        <p:spPr>
          <a:xfrm>
            <a:off x="7313700" y="1371530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900" dirty="0">
                <a:latin typeface="Gill Sans MT" panose="020B0502020104020203" pitchFamily="34" charset="77"/>
              </a:rPr>
              <a:t>SERVER</a:t>
            </a:r>
          </a:p>
        </p:txBody>
      </p:sp>
      <p:sp>
        <p:nvSpPr>
          <p:cNvPr id="15" name="Höger 14">
            <a:extLst>
              <a:ext uri="{FF2B5EF4-FFF2-40B4-BE49-F238E27FC236}">
                <a16:creationId xmlns:a16="http://schemas.microsoft.com/office/drawing/2014/main" id="{B0E6FAB6-7246-7244-B752-DCEA226D1092}"/>
              </a:ext>
            </a:extLst>
          </p:cNvPr>
          <p:cNvSpPr/>
          <p:nvPr/>
        </p:nvSpPr>
        <p:spPr>
          <a:xfrm rot="9670093">
            <a:off x="4320016" y="2885526"/>
            <a:ext cx="3296991" cy="373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5F23060-407D-D242-9A67-B2A339F3E27D}"/>
              </a:ext>
            </a:extLst>
          </p:cNvPr>
          <p:cNvSpPr txBox="1"/>
          <p:nvPr/>
        </p:nvSpPr>
        <p:spPr>
          <a:xfrm rot="20470093">
            <a:off x="4715375" y="3072269"/>
            <a:ext cx="25886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rgbClr val="002060"/>
                </a:solidFill>
                <a:latin typeface="Gill Sans MT" panose="020B0502020104020203" pitchFamily="34" charset="77"/>
              </a:rPr>
              <a:t>Response</a:t>
            </a:r>
          </a:p>
        </p:txBody>
      </p:sp>
      <p:pic>
        <p:nvPicPr>
          <p:cNvPr id="23" name="Bildobjekt 22">
            <a:extLst>
              <a:ext uri="{FF2B5EF4-FFF2-40B4-BE49-F238E27FC236}">
                <a16:creationId xmlns:a16="http://schemas.microsoft.com/office/drawing/2014/main" id="{883BD5D9-D3DA-2847-AC15-FAD0B33C02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303" t="21135"/>
          <a:stretch/>
        </p:blipFill>
        <p:spPr>
          <a:xfrm>
            <a:off x="9622446" y="2369083"/>
            <a:ext cx="980278" cy="21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 animBg="1"/>
      <p:bldP spid="17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513</Words>
  <Application>Microsoft Macintosh PowerPoint</Application>
  <PresentationFormat>Bredbild</PresentationFormat>
  <Paragraphs>134</Paragraphs>
  <Slides>47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Gill Sans MT</vt:lpstr>
      <vt:lpstr>Wingdings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Emmeli Fall</dc:creator>
  <cp:lastModifiedBy>Emmeli Fall</cp:lastModifiedBy>
  <cp:revision>80</cp:revision>
  <dcterms:created xsi:type="dcterms:W3CDTF">2018-02-18T12:47:07Z</dcterms:created>
  <dcterms:modified xsi:type="dcterms:W3CDTF">2018-02-25T14:34:52Z</dcterms:modified>
</cp:coreProperties>
</file>