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ontserrat Classic Bold" charset="1" panose="00000800000000000000"/>
      <p:regular r:id="rId20"/>
    </p:embeddedFont>
    <p:embeddedFont>
      <p:font typeface="Canva Sans Bold" charset="1" panose="020B0803030501040103"/>
      <p:regular r:id="rId21"/>
    </p:embeddedFont>
    <p:embeddedFont>
      <p:font typeface="Canva Sans" charset="1" panose="020B0503030501040103"/>
      <p:regular r:id="rId22"/>
    </p:embeddedFont>
    <p:embeddedFont>
      <p:font typeface="Oswald Bold" charset="1" panose="00000800000000000000"/>
      <p:regular r:id="rId23"/>
    </p:embeddedFont>
    <p:embeddedFont>
      <p:font typeface="Open Sauce"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03218" y="7846582"/>
            <a:ext cx="12848809" cy="444176"/>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Presented by: Khadijat  Abubakar</a:t>
            </a:r>
          </a:p>
        </p:txBody>
      </p:sp>
      <p:sp>
        <p:nvSpPr>
          <p:cNvPr name="TextBox 6" id="6"/>
          <p:cNvSpPr txBox="true"/>
          <p:nvPr/>
        </p:nvSpPr>
        <p:spPr>
          <a:xfrm rot="0">
            <a:off x="1984551" y="4136382"/>
            <a:ext cx="14318897" cy="1909461"/>
          </a:xfrm>
          <a:prstGeom prst="rect">
            <a:avLst/>
          </a:prstGeom>
        </p:spPr>
        <p:txBody>
          <a:bodyPr anchor="t" rtlCol="false" tIns="0" lIns="0" bIns="0" rIns="0">
            <a:spAutoFit/>
          </a:bodyPr>
          <a:lstStyle/>
          <a:p>
            <a:pPr algn="ctr">
              <a:lnSpc>
                <a:spcPts val="7707"/>
              </a:lnSpc>
            </a:pPr>
            <a:r>
              <a:rPr lang="en-US" sz="5505">
                <a:solidFill>
                  <a:srgbClr val="231F20"/>
                </a:solidFill>
                <a:latin typeface="Canva Sans Bold"/>
                <a:ea typeface="Canva Sans Bold"/>
                <a:cs typeface="Canva Sans Bold"/>
                <a:sym typeface="Canva Sans Bold"/>
              </a:rPr>
              <a:t>CHICAGO CRIME DATASET</a:t>
            </a:r>
          </a:p>
          <a:p>
            <a:pPr algn="ctr">
              <a:lnSpc>
                <a:spcPts val="7707"/>
              </a:lnSpc>
            </a:pPr>
            <a:r>
              <a:rPr lang="en-US" sz="5505">
                <a:solidFill>
                  <a:srgbClr val="231F20"/>
                </a:solidFill>
                <a:latin typeface="Canva Sans Bold"/>
                <a:ea typeface="Canva Sans Bold"/>
                <a:cs typeface="Canva Sans Bold"/>
                <a:sym typeface="Canva Sans Bold"/>
              </a:rPr>
              <a:t>ANALYSIS USING POWERBI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62069" y="1560160"/>
            <a:ext cx="9895259" cy="5647357"/>
          </a:xfrm>
          <a:custGeom>
            <a:avLst/>
            <a:gdLst/>
            <a:ahLst/>
            <a:cxnLst/>
            <a:rect r="r" b="b" t="t" l="l"/>
            <a:pathLst>
              <a:path h="5647357" w="9895259">
                <a:moveTo>
                  <a:pt x="0" y="0"/>
                </a:moveTo>
                <a:lnTo>
                  <a:pt x="9895259" y="0"/>
                </a:lnTo>
                <a:lnTo>
                  <a:pt x="9895259" y="5647357"/>
                </a:lnTo>
                <a:lnTo>
                  <a:pt x="0" y="5647357"/>
                </a:lnTo>
                <a:lnTo>
                  <a:pt x="0" y="0"/>
                </a:lnTo>
                <a:close/>
              </a:path>
            </a:pathLst>
          </a:custGeom>
          <a:blipFill>
            <a:blip r:embed="rId4"/>
            <a:stretch>
              <a:fillRect l="0" t="0" r="0" b="0"/>
            </a:stretch>
          </a:blipFill>
        </p:spPr>
      </p:sp>
      <p:sp>
        <p:nvSpPr>
          <p:cNvPr name="TextBox 5" id="5"/>
          <p:cNvSpPr txBox="true"/>
          <p:nvPr/>
        </p:nvSpPr>
        <p:spPr>
          <a:xfrm rot="0">
            <a:off x="12211483" y="3328469"/>
            <a:ext cx="4505413" cy="16535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This chart ilustrate the top 5 latitude by primary type. which implies that theft is the highest crime type in chicago.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4"/>
            <a:stretch>
              <a:fillRect l="0" t="-86495"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4"/>
            <a:stretch>
              <a:fillRect l="0" t="-86495" r="0" b="0"/>
            </a:stretch>
          </a:blipFill>
        </p:spPr>
      </p:sp>
      <p:sp>
        <p:nvSpPr>
          <p:cNvPr name="Freeform 5" id="5"/>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4"/>
            <a:stretch>
              <a:fillRect l="0" t="-86495" r="0" b="0"/>
            </a:stretch>
          </a:blipFill>
        </p:spPr>
      </p:sp>
      <p:sp>
        <p:nvSpPr>
          <p:cNvPr name="Freeform 6" id="6"/>
          <p:cNvSpPr/>
          <p:nvPr/>
        </p:nvSpPr>
        <p:spPr>
          <a:xfrm flipH="false" flipV="false" rot="0">
            <a:off x="361791" y="1683190"/>
            <a:ext cx="10632511" cy="6350875"/>
          </a:xfrm>
          <a:custGeom>
            <a:avLst/>
            <a:gdLst/>
            <a:ahLst/>
            <a:cxnLst/>
            <a:rect r="r" b="b" t="t" l="l"/>
            <a:pathLst>
              <a:path h="6350875" w="10632511">
                <a:moveTo>
                  <a:pt x="0" y="0"/>
                </a:moveTo>
                <a:lnTo>
                  <a:pt x="10632511" y="0"/>
                </a:lnTo>
                <a:lnTo>
                  <a:pt x="10632511" y="6350875"/>
                </a:lnTo>
                <a:lnTo>
                  <a:pt x="0" y="6350875"/>
                </a:lnTo>
                <a:lnTo>
                  <a:pt x="0" y="0"/>
                </a:lnTo>
                <a:close/>
              </a:path>
            </a:pathLst>
          </a:custGeom>
          <a:blipFill>
            <a:blip r:embed="rId5"/>
            <a:stretch>
              <a:fillRect l="0" t="0" r="-9526" b="0"/>
            </a:stretch>
          </a:blipFill>
        </p:spPr>
      </p:sp>
      <p:sp>
        <p:nvSpPr>
          <p:cNvPr name="TextBox 7" id="7"/>
          <p:cNvSpPr txBox="true"/>
          <p:nvPr/>
        </p:nvSpPr>
        <p:spPr>
          <a:xfrm rot="0">
            <a:off x="12215054" y="2572931"/>
            <a:ext cx="5249979" cy="1099185"/>
          </a:xfrm>
          <a:prstGeom prst="rect">
            <a:avLst/>
          </a:prstGeom>
        </p:spPr>
        <p:txBody>
          <a:bodyPr anchor="t" rtlCol="false" tIns="0" lIns="0" bIns="0" rIns="0">
            <a:spAutoFit/>
          </a:bodyPr>
          <a:lstStyle/>
          <a:p>
            <a:pPr algn="ctr">
              <a:lnSpc>
                <a:spcPts val="2940"/>
              </a:lnSpc>
            </a:pPr>
            <a:r>
              <a:rPr lang="en-US" sz="2100">
                <a:solidFill>
                  <a:srgbClr val="FFFFFF"/>
                </a:solidFill>
                <a:latin typeface="Canva Sans Bold"/>
                <a:ea typeface="Canva Sans Bold"/>
                <a:cs typeface="Canva Sans Bold"/>
                <a:sym typeface="Canva Sans Bold"/>
              </a:rPr>
              <a:t>This chart explain the top 5  total arrest by description  which says simple has the highest total arrest.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80377">
            <a:off x="11476880" y="3202355"/>
            <a:ext cx="12102934" cy="12419055"/>
          </a:xfrm>
          <a:custGeom>
            <a:avLst/>
            <a:gdLst/>
            <a:ahLst/>
            <a:cxnLst/>
            <a:rect r="r" b="b" t="t" l="l"/>
            <a:pathLst>
              <a:path h="12419055" w="12102934">
                <a:moveTo>
                  <a:pt x="0" y="0"/>
                </a:moveTo>
                <a:lnTo>
                  <a:pt x="12102934" y="0"/>
                </a:lnTo>
                <a:lnTo>
                  <a:pt x="12102934" y="12419056"/>
                </a:lnTo>
                <a:lnTo>
                  <a:pt x="0" y="12419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87527" y="397066"/>
            <a:ext cx="4877098"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INSIGHT</a:t>
            </a:r>
          </a:p>
        </p:txBody>
      </p:sp>
      <p:sp>
        <p:nvSpPr>
          <p:cNvPr name="TextBox 5" id="5"/>
          <p:cNvSpPr txBox="true"/>
          <p:nvPr/>
        </p:nvSpPr>
        <p:spPr>
          <a:xfrm rot="0">
            <a:off x="514350" y="3184186"/>
            <a:ext cx="17259300" cy="5080635"/>
          </a:xfrm>
          <a:prstGeom prst="rect">
            <a:avLst/>
          </a:prstGeom>
        </p:spPr>
        <p:txBody>
          <a:bodyPr anchor="t" rtlCol="false" tIns="0" lIns="0" bIns="0" rIns="0">
            <a:spAutoFit/>
          </a:bodyPr>
          <a:lstStyle/>
          <a:p>
            <a:pPr algn="ctr" marL="777240" indent="-388620" lvl="1">
              <a:lnSpc>
                <a:spcPts val="5040"/>
              </a:lnSpc>
              <a:buFont typeface="Arial"/>
              <a:buChar char="•"/>
            </a:pPr>
            <a:r>
              <a:rPr lang="en-US" sz="3600">
                <a:solidFill>
                  <a:srgbClr val="FFFFFF"/>
                </a:solidFill>
                <a:latin typeface="Canva Sans Bold"/>
                <a:ea typeface="Canva Sans Bold"/>
                <a:cs typeface="Canva Sans Bold"/>
                <a:sym typeface="Canva Sans Bold"/>
              </a:rPr>
              <a:t>The overall crime rate in Chicago has shown an increase in 2002 with significant fluctuations during specific 2003.</a:t>
            </a:r>
          </a:p>
          <a:p>
            <a:pPr algn="ctr" marL="777240" indent="-388620" lvl="1">
              <a:lnSpc>
                <a:spcPts val="5040"/>
              </a:lnSpc>
              <a:buFont typeface="Arial"/>
              <a:buChar char="•"/>
            </a:pPr>
            <a:r>
              <a:rPr lang="en-US" sz="3600">
                <a:solidFill>
                  <a:srgbClr val="FFFFFF"/>
                </a:solidFill>
                <a:latin typeface="Canva Sans Bold"/>
                <a:ea typeface="Canva Sans Bold"/>
                <a:cs typeface="Canva Sans Bold"/>
                <a:sym typeface="Canva Sans Bold"/>
              </a:rPr>
              <a:t>The most common crime types are ( Theft, Batery, Criminal Damage, Narcostics ) .</a:t>
            </a:r>
          </a:p>
          <a:p>
            <a:pPr algn="ctr" marL="777240" indent="-388620" lvl="1">
              <a:lnSpc>
                <a:spcPts val="5040"/>
              </a:lnSpc>
              <a:buFont typeface="Arial"/>
              <a:buChar char="•"/>
            </a:pPr>
            <a:r>
              <a:rPr lang="en-US" sz="3600">
                <a:solidFill>
                  <a:srgbClr val="FFFFFF"/>
                </a:solidFill>
                <a:latin typeface="Canva Sans Bold"/>
                <a:ea typeface="Canva Sans Bold"/>
                <a:cs typeface="Canva Sans Bold"/>
                <a:sym typeface="Canva Sans Bold"/>
              </a:rPr>
              <a:t> Crime rates tend to be higher during January followed by August.</a:t>
            </a:r>
          </a:p>
          <a:p>
            <a:pPr algn="ctr" marL="777240" indent="-388620" lvl="1">
              <a:lnSpc>
                <a:spcPts val="5040"/>
              </a:lnSpc>
              <a:buFont typeface="Arial"/>
              <a:buChar char="•"/>
            </a:pPr>
            <a:r>
              <a:rPr lang="en-US" sz="3600">
                <a:solidFill>
                  <a:srgbClr val="FFFFFF"/>
                </a:solidFill>
                <a:latin typeface="Canva Sans Bold"/>
                <a:ea typeface="Canva Sans Bold"/>
                <a:cs typeface="Canva Sans Bold"/>
                <a:sym typeface="Canva Sans Bold"/>
              </a:rPr>
              <a:t>False Domestic Arrest  constitute a higher proportion compared to True Domestic Arrests.</a:t>
            </a:r>
          </a:p>
          <a:p>
            <a:pPr algn="ctr" marL="777240" indent="-388620" lvl="1">
              <a:lnSpc>
                <a:spcPts val="5040"/>
              </a:lnSpc>
              <a:buFont typeface="Arial"/>
              <a:buChar char="•"/>
            </a:pPr>
            <a:r>
              <a:rPr lang="en-US" sz="3600">
                <a:solidFill>
                  <a:srgbClr val="FFFFFF"/>
                </a:solidFill>
                <a:latin typeface="Canva Sans Bold"/>
                <a:ea typeface="Canva Sans Bold"/>
                <a:cs typeface="Canva Sans Bold"/>
                <a:sym typeface="Canva Sans Bold"/>
              </a:rPr>
              <a:t>Streets are the Most Common Crime Locations.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6033643" y="419145"/>
            <a:ext cx="6220714" cy="835808"/>
          </a:xfrm>
          <a:prstGeom prst="rect">
            <a:avLst/>
          </a:prstGeom>
        </p:spPr>
        <p:txBody>
          <a:bodyPr anchor="t" rtlCol="false" tIns="0" lIns="0" bIns="0" rIns="0">
            <a:spAutoFit/>
          </a:bodyPr>
          <a:lstStyle/>
          <a:p>
            <a:pPr algn="ctr">
              <a:lnSpc>
                <a:spcPts val="6901"/>
              </a:lnSpc>
            </a:pPr>
            <a:r>
              <a:rPr lang="en-US" sz="4929">
                <a:solidFill>
                  <a:srgbClr val="FFFFFF"/>
                </a:solidFill>
                <a:latin typeface="Canva Sans Bold"/>
                <a:ea typeface="Canva Sans Bold"/>
                <a:cs typeface="Canva Sans Bold"/>
                <a:sym typeface="Canva Sans Bold"/>
              </a:rPr>
              <a:t>RECOMMENDATION</a:t>
            </a:r>
          </a:p>
        </p:txBody>
      </p:sp>
      <p:sp>
        <p:nvSpPr>
          <p:cNvPr name="TextBox 3" id="3"/>
          <p:cNvSpPr txBox="true"/>
          <p:nvPr/>
        </p:nvSpPr>
        <p:spPr>
          <a:xfrm rot="0">
            <a:off x="0" y="1866012"/>
            <a:ext cx="18288000" cy="6157595"/>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FFFFFF"/>
                </a:solidFill>
                <a:latin typeface="Canva Sans"/>
                <a:ea typeface="Canva Sans"/>
                <a:cs typeface="Canva Sans"/>
                <a:sym typeface="Canva Sans"/>
              </a:rPr>
              <a:t>Increase police presence in identified high-crime areas such as Community Area  and District Implement hotspot policing and place-based interventions to deter criminal activities.</a:t>
            </a:r>
          </a:p>
          <a:p>
            <a:pPr algn="ctr" marL="690881" indent="-345440" lvl="1">
              <a:lnSpc>
                <a:spcPts val="4480"/>
              </a:lnSpc>
              <a:buFont typeface="Arial"/>
              <a:buChar char="•"/>
            </a:pPr>
            <a:r>
              <a:rPr lang="en-US" sz="3200">
                <a:solidFill>
                  <a:srgbClr val="FFFFFF"/>
                </a:solidFill>
                <a:latin typeface="Canva Sans"/>
                <a:ea typeface="Canva Sans"/>
                <a:cs typeface="Canva Sans"/>
                <a:sym typeface="Canva Sans"/>
              </a:rPr>
              <a:t> Enhance support services for domestic violence victims, including shelters, counseling, and legal aid. Increase public awareness about domestic violence and encourage reporting. Partner with social services to provide comprehensive support to affected families.</a:t>
            </a:r>
          </a:p>
          <a:p>
            <a:pPr algn="ctr" marL="690881" indent="-345440" lvl="1">
              <a:lnSpc>
                <a:spcPts val="4480"/>
              </a:lnSpc>
              <a:buFont typeface="Arial"/>
              <a:buChar char="•"/>
            </a:pPr>
            <a:r>
              <a:rPr lang="en-US" sz="3200">
                <a:solidFill>
                  <a:srgbClr val="FFFFFF"/>
                </a:solidFill>
                <a:latin typeface="Canva Sans"/>
                <a:ea typeface="Canva Sans"/>
                <a:cs typeface="Canva Sans"/>
                <a:sym typeface="Canva Sans"/>
              </a:rPr>
              <a:t>Adjust police schedules to cover high-crime periods effectively, such as late evenings, weekends, and specific months. Use predictive policing models to anticipate and prevent crime spikes.</a:t>
            </a:r>
          </a:p>
          <a:p>
            <a:pPr algn="ctr" marL="690881" indent="-345440" lvl="1">
              <a:lnSpc>
                <a:spcPts val="4480"/>
              </a:lnSpc>
              <a:buFont typeface="Arial"/>
              <a:buChar char="•"/>
            </a:pPr>
            <a:r>
              <a:rPr lang="en-US" sz="3200">
                <a:solidFill>
                  <a:srgbClr val="FFFFFF"/>
                </a:solidFill>
                <a:latin typeface="Canva Sans"/>
                <a:ea typeface="Canva Sans"/>
                <a:cs typeface="Canva Sans"/>
                <a:sym typeface="Canva Sans"/>
              </a:rPr>
              <a:t>Regularly update and analyze the crime dataset to keep track of trends and patterns.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439170" y="2833053"/>
            <a:ext cx="8097687" cy="3241963"/>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THANK'S FOR WATCHING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61044" y="350556"/>
            <a:ext cx="7338020" cy="856918"/>
          </a:xfrm>
          <a:prstGeom prst="rect">
            <a:avLst/>
          </a:prstGeom>
        </p:spPr>
        <p:txBody>
          <a:bodyPr anchor="t" rtlCol="false" tIns="0" lIns="0" bIns="0" rIns="0">
            <a:spAutoFit/>
          </a:bodyPr>
          <a:lstStyle/>
          <a:p>
            <a:pPr algn="ctr">
              <a:lnSpc>
                <a:spcPts val="7098"/>
              </a:lnSpc>
            </a:pPr>
            <a:r>
              <a:rPr lang="en-US" sz="5070">
                <a:solidFill>
                  <a:srgbClr val="000000"/>
                </a:solidFill>
                <a:latin typeface="Canva Sans Bold"/>
                <a:ea typeface="Canva Sans Bold"/>
                <a:cs typeface="Canva Sans Bold"/>
                <a:sym typeface="Canva Sans Bold"/>
              </a:rPr>
              <a:t>PROBLEM STATEMENT </a:t>
            </a:r>
          </a:p>
        </p:txBody>
      </p:sp>
      <p:sp>
        <p:nvSpPr>
          <p:cNvPr name="TextBox 4" id="4"/>
          <p:cNvSpPr txBox="true"/>
          <p:nvPr/>
        </p:nvSpPr>
        <p:spPr>
          <a:xfrm rot="0">
            <a:off x="1789981" y="2816709"/>
            <a:ext cx="14708038" cy="31661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a:ea typeface="Canva Sans"/>
                <a:cs typeface="Canva Sans"/>
                <a:sym typeface="Canva Sans"/>
              </a:rPr>
              <a:t>To create a comprehensive Power BI dashboard that provides insights into the crime data of Chicago. The goal is to help city officials, law enforcement agencies, and the public understand crime trends, identify high crime areas, and make data driven decisions to improve public safety.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02596" y="-37479"/>
            <a:ext cx="12595889" cy="694563"/>
          </a:xfrm>
          <a:prstGeom prst="rect">
            <a:avLst/>
          </a:prstGeom>
        </p:spPr>
        <p:txBody>
          <a:bodyPr anchor="t" rtlCol="false" tIns="0" lIns="0" bIns="0" rIns="0">
            <a:spAutoFit/>
          </a:bodyPr>
          <a:lstStyle/>
          <a:p>
            <a:pPr algn="ctr">
              <a:lnSpc>
                <a:spcPts val="5795"/>
              </a:lnSpc>
            </a:pPr>
            <a:r>
              <a:rPr lang="en-US" sz="4200" spc="411">
                <a:solidFill>
                  <a:srgbClr val="231F20"/>
                </a:solidFill>
                <a:latin typeface="Oswald Bold"/>
                <a:ea typeface="Oswald Bold"/>
                <a:cs typeface="Oswald Bold"/>
                <a:sym typeface="Oswald Bold"/>
              </a:rPr>
              <a:t>DATASET OVERVIEW</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504291" y="1262870"/>
            <a:ext cx="10615761" cy="867791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The dataset consists of the following columns:</a:t>
            </a:r>
          </a:p>
          <a:p>
            <a:pPr algn="ctr">
              <a:lnSpc>
                <a:spcPts val="2859"/>
              </a:lnSpc>
              <a:spcBef>
                <a:spcPct val="0"/>
              </a:spcBef>
            </a:pPr>
          </a:p>
          <a:p>
            <a:pPr algn="ctr">
              <a:lnSpc>
                <a:spcPts val="2859"/>
              </a:lnSpc>
              <a:spcBef>
                <a:spcPct val="0"/>
              </a:spcBef>
            </a:pPr>
            <a:r>
              <a:rPr lang="en-US" sz="2199">
                <a:solidFill>
                  <a:srgbClr val="231F20"/>
                </a:solidFill>
                <a:latin typeface="Open Sauce"/>
                <a:ea typeface="Open Sauce"/>
                <a:cs typeface="Open Sauce"/>
                <a:sym typeface="Open Sauce"/>
              </a:rPr>
              <a:t>ID: Unique identifier for each crime incident.</a:t>
            </a:r>
          </a:p>
          <a:p>
            <a:pPr algn="ctr">
              <a:lnSpc>
                <a:spcPts val="2859"/>
              </a:lnSpc>
              <a:spcBef>
                <a:spcPct val="0"/>
              </a:spcBef>
            </a:pPr>
            <a:r>
              <a:rPr lang="en-US" sz="2199">
                <a:solidFill>
                  <a:srgbClr val="231F20"/>
                </a:solidFill>
                <a:latin typeface="Open Sauce"/>
                <a:ea typeface="Open Sauce"/>
                <a:cs typeface="Open Sauce"/>
                <a:sym typeface="Open Sauce"/>
              </a:rPr>
              <a:t>Case Number: Unique case number assigned to each crime incident.</a:t>
            </a:r>
          </a:p>
          <a:p>
            <a:pPr algn="ctr">
              <a:lnSpc>
                <a:spcPts val="2859"/>
              </a:lnSpc>
              <a:spcBef>
                <a:spcPct val="0"/>
              </a:spcBef>
            </a:pPr>
            <a:r>
              <a:rPr lang="en-US" sz="2199">
                <a:solidFill>
                  <a:srgbClr val="231F20"/>
                </a:solidFill>
                <a:latin typeface="Open Sauce"/>
                <a:ea typeface="Open Sauce"/>
                <a:cs typeface="Open Sauce"/>
                <a:sym typeface="Open Sauce"/>
              </a:rPr>
              <a:t>Date: Date and time when the crime occurred.</a:t>
            </a:r>
          </a:p>
          <a:p>
            <a:pPr algn="ctr">
              <a:lnSpc>
                <a:spcPts val="2859"/>
              </a:lnSpc>
              <a:spcBef>
                <a:spcPct val="0"/>
              </a:spcBef>
            </a:pPr>
            <a:r>
              <a:rPr lang="en-US" sz="2199">
                <a:solidFill>
                  <a:srgbClr val="231F20"/>
                </a:solidFill>
                <a:latin typeface="Open Sauce"/>
                <a:ea typeface="Open Sauce"/>
                <a:cs typeface="Open Sauce"/>
                <a:sym typeface="Open Sauce"/>
              </a:rPr>
              <a:t>Block: Block address where the crime occurred.</a:t>
            </a:r>
          </a:p>
          <a:p>
            <a:pPr algn="ctr">
              <a:lnSpc>
                <a:spcPts val="2859"/>
              </a:lnSpc>
              <a:spcBef>
                <a:spcPct val="0"/>
              </a:spcBef>
            </a:pPr>
            <a:r>
              <a:rPr lang="en-US" sz="2199">
                <a:solidFill>
                  <a:srgbClr val="231F20"/>
                </a:solidFill>
                <a:latin typeface="Open Sauce"/>
                <a:ea typeface="Open Sauce"/>
                <a:cs typeface="Open Sauce"/>
                <a:sym typeface="Open Sauce"/>
              </a:rPr>
              <a:t>IUCR: Illinois Uniform Crime Reporting code.</a:t>
            </a:r>
          </a:p>
          <a:p>
            <a:pPr algn="ctr">
              <a:lnSpc>
                <a:spcPts val="2859"/>
              </a:lnSpc>
              <a:spcBef>
                <a:spcPct val="0"/>
              </a:spcBef>
            </a:pPr>
            <a:r>
              <a:rPr lang="en-US" sz="2199">
                <a:solidFill>
                  <a:srgbClr val="231F20"/>
                </a:solidFill>
                <a:latin typeface="Open Sauce"/>
                <a:ea typeface="Open Sauce"/>
                <a:cs typeface="Open Sauce"/>
                <a:sym typeface="Open Sauce"/>
              </a:rPr>
              <a:t>Primary Type: Primary classification of the crime (e.g., theft, assault).</a:t>
            </a:r>
          </a:p>
          <a:p>
            <a:pPr algn="ctr">
              <a:lnSpc>
                <a:spcPts val="2859"/>
              </a:lnSpc>
              <a:spcBef>
                <a:spcPct val="0"/>
              </a:spcBef>
            </a:pPr>
            <a:r>
              <a:rPr lang="en-US" sz="2199">
                <a:solidFill>
                  <a:srgbClr val="231F20"/>
                </a:solidFill>
                <a:latin typeface="Open Sauce"/>
                <a:ea typeface="Open Sauce"/>
                <a:cs typeface="Open Sauce"/>
                <a:sym typeface="Open Sauce"/>
              </a:rPr>
              <a:t>Description: Detailed description of the crime.</a:t>
            </a:r>
          </a:p>
          <a:p>
            <a:pPr algn="ctr">
              <a:lnSpc>
                <a:spcPts val="2859"/>
              </a:lnSpc>
              <a:spcBef>
                <a:spcPct val="0"/>
              </a:spcBef>
            </a:pPr>
            <a:r>
              <a:rPr lang="en-US" sz="2199">
                <a:solidFill>
                  <a:srgbClr val="231F20"/>
                </a:solidFill>
                <a:latin typeface="Open Sauce"/>
                <a:ea typeface="Open Sauce"/>
                <a:cs typeface="Open Sauce"/>
                <a:sym typeface="Open Sauce"/>
              </a:rPr>
              <a:t>Location Description: Description of the crime location (e.g., street, residence).</a:t>
            </a:r>
          </a:p>
          <a:p>
            <a:pPr algn="ctr">
              <a:lnSpc>
                <a:spcPts val="2859"/>
              </a:lnSpc>
              <a:spcBef>
                <a:spcPct val="0"/>
              </a:spcBef>
            </a:pPr>
            <a:r>
              <a:rPr lang="en-US" sz="2199">
                <a:solidFill>
                  <a:srgbClr val="231F20"/>
                </a:solidFill>
                <a:latin typeface="Open Sauce"/>
                <a:ea typeface="Open Sauce"/>
                <a:cs typeface="Open Sauce"/>
                <a:sym typeface="Open Sauce"/>
              </a:rPr>
              <a:t>Arrest: Indicates whether an arrest was made (True/False).</a:t>
            </a:r>
          </a:p>
          <a:p>
            <a:pPr algn="ctr">
              <a:lnSpc>
                <a:spcPts val="2859"/>
              </a:lnSpc>
              <a:spcBef>
                <a:spcPct val="0"/>
              </a:spcBef>
            </a:pPr>
            <a:r>
              <a:rPr lang="en-US" sz="2199">
                <a:solidFill>
                  <a:srgbClr val="231F20"/>
                </a:solidFill>
                <a:latin typeface="Open Sauce"/>
                <a:ea typeface="Open Sauce"/>
                <a:cs typeface="Open Sauce"/>
                <a:sym typeface="Open Sauce"/>
              </a:rPr>
              <a:t>Domestic: Indicates whether the crime was domestic-related (True/False).</a:t>
            </a:r>
          </a:p>
          <a:p>
            <a:pPr algn="ctr">
              <a:lnSpc>
                <a:spcPts val="2859"/>
              </a:lnSpc>
              <a:spcBef>
                <a:spcPct val="0"/>
              </a:spcBef>
            </a:pPr>
            <a:r>
              <a:rPr lang="en-US" sz="2199">
                <a:solidFill>
                  <a:srgbClr val="231F20"/>
                </a:solidFill>
                <a:latin typeface="Open Sauce"/>
                <a:ea typeface="Open Sauce"/>
                <a:cs typeface="Open Sauce"/>
                <a:sym typeface="Open Sauce"/>
              </a:rPr>
              <a:t>Beat: Smallest police geographic area.</a:t>
            </a:r>
          </a:p>
          <a:p>
            <a:pPr algn="ctr">
              <a:lnSpc>
                <a:spcPts val="2859"/>
              </a:lnSpc>
              <a:spcBef>
                <a:spcPct val="0"/>
              </a:spcBef>
            </a:pPr>
            <a:r>
              <a:rPr lang="en-US" sz="2199">
                <a:solidFill>
                  <a:srgbClr val="231F20"/>
                </a:solidFill>
                <a:latin typeface="Open Sauce"/>
                <a:ea typeface="Open Sauce"/>
                <a:cs typeface="Open Sauce"/>
                <a:sym typeface="Open Sauce"/>
              </a:rPr>
              <a:t>District: Police district where the crime occurred.</a:t>
            </a:r>
          </a:p>
          <a:p>
            <a:pPr algn="ctr">
              <a:lnSpc>
                <a:spcPts val="2859"/>
              </a:lnSpc>
              <a:spcBef>
                <a:spcPct val="0"/>
              </a:spcBef>
            </a:pPr>
            <a:r>
              <a:rPr lang="en-US" sz="2199">
                <a:solidFill>
                  <a:srgbClr val="231F20"/>
                </a:solidFill>
                <a:latin typeface="Open Sauce"/>
                <a:ea typeface="Open Sauce"/>
                <a:cs typeface="Open Sauce"/>
                <a:sym typeface="Open Sauce"/>
              </a:rPr>
              <a:t>Ward: Ward where the crime occurred.</a:t>
            </a:r>
          </a:p>
          <a:p>
            <a:pPr algn="ctr">
              <a:lnSpc>
                <a:spcPts val="2859"/>
              </a:lnSpc>
              <a:spcBef>
                <a:spcPct val="0"/>
              </a:spcBef>
            </a:pPr>
            <a:r>
              <a:rPr lang="en-US" sz="2199">
                <a:solidFill>
                  <a:srgbClr val="231F20"/>
                </a:solidFill>
                <a:latin typeface="Open Sauce"/>
                <a:ea typeface="Open Sauce"/>
                <a:cs typeface="Open Sauce"/>
                <a:sym typeface="Open Sauce"/>
              </a:rPr>
              <a:t>Community Area: Community area where the crime occurred.</a:t>
            </a:r>
          </a:p>
          <a:p>
            <a:pPr algn="ctr">
              <a:lnSpc>
                <a:spcPts val="2859"/>
              </a:lnSpc>
              <a:spcBef>
                <a:spcPct val="0"/>
              </a:spcBef>
            </a:pPr>
            <a:r>
              <a:rPr lang="en-US" sz="2199">
                <a:solidFill>
                  <a:srgbClr val="231F20"/>
                </a:solidFill>
                <a:latin typeface="Open Sauce"/>
                <a:ea typeface="Open Sauce"/>
                <a:cs typeface="Open Sauce"/>
                <a:sym typeface="Open Sauce"/>
              </a:rPr>
              <a:t>FBI Code: FBI crime classification.</a:t>
            </a:r>
          </a:p>
          <a:p>
            <a:pPr algn="ctr">
              <a:lnSpc>
                <a:spcPts val="2859"/>
              </a:lnSpc>
              <a:spcBef>
                <a:spcPct val="0"/>
              </a:spcBef>
            </a:pPr>
            <a:r>
              <a:rPr lang="en-US" sz="2199">
                <a:solidFill>
                  <a:srgbClr val="231F20"/>
                </a:solidFill>
                <a:latin typeface="Open Sauce"/>
                <a:ea typeface="Open Sauce"/>
                <a:cs typeface="Open Sauce"/>
                <a:sym typeface="Open Sauce"/>
              </a:rPr>
              <a:t>X Coordinate: X coordinate of the crime location.</a:t>
            </a:r>
          </a:p>
          <a:p>
            <a:pPr algn="ctr">
              <a:lnSpc>
                <a:spcPts val="2859"/>
              </a:lnSpc>
              <a:spcBef>
                <a:spcPct val="0"/>
              </a:spcBef>
            </a:pPr>
            <a:r>
              <a:rPr lang="en-US" sz="2199">
                <a:solidFill>
                  <a:srgbClr val="231F20"/>
                </a:solidFill>
                <a:latin typeface="Open Sauce"/>
                <a:ea typeface="Open Sauce"/>
                <a:cs typeface="Open Sauce"/>
                <a:sym typeface="Open Sauce"/>
              </a:rPr>
              <a:t>Y Coordinate: Y coordinate of the crime location.</a:t>
            </a:r>
          </a:p>
          <a:p>
            <a:pPr algn="ctr">
              <a:lnSpc>
                <a:spcPts val="2859"/>
              </a:lnSpc>
              <a:spcBef>
                <a:spcPct val="0"/>
              </a:spcBef>
            </a:pPr>
            <a:r>
              <a:rPr lang="en-US" sz="2199">
                <a:solidFill>
                  <a:srgbClr val="231F20"/>
                </a:solidFill>
                <a:latin typeface="Open Sauce"/>
                <a:ea typeface="Open Sauce"/>
                <a:cs typeface="Open Sauce"/>
                <a:sym typeface="Open Sauce"/>
              </a:rPr>
              <a:t>Year: Year when the crime occurred.</a:t>
            </a:r>
          </a:p>
          <a:p>
            <a:pPr algn="ctr">
              <a:lnSpc>
                <a:spcPts val="2859"/>
              </a:lnSpc>
              <a:spcBef>
                <a:spcPct val="0"/>
              </a:spcBef>
            </a:pPr>
            <a:r>
              <a:rPr lang="en-US" sz="2199">
                <a:solidFill>
                  <a:srgbClr val="231F20"/>
                </a:solidFill>
                <a:latin typeface="Open Sauce"/>
                <a:ea typeface="Open Sauce"/>
                <a:cs typeface="Open Sauce"/>
                <a:sym typeface="Open Sauce"/>
              </a:rPr>
              <a:t>Updated On: Date when the record was last updated.</a:t>
            </a:r>
          </a:p>
          <a:p>
            <a:pPr algn="ctr">
              <a:lnSpc>
                <a:spcPts val="2859"/>
              </a:lnSpc>
              <a:spcBef>
                <a:spcPct val="0"/>
              </a:spcBef>
            </a:pPr>
            <a:r>
              <a:rPr lang="en-US" sz="2199">
                <a:solidFill>
                  <a:srgbClr val="231F20"/>
                </a:solidFill>
                <a:latin typeface="Open Sauce"/>
                <a:ea typeface="Open Sauce"/>
                <a:cs typeface="Open Sauce"/>
                <a:sym typeface="Open Sauce"/>
              </a:rPr>
              <a:t>Latitude: Latitude coordinate of the crime location.</a:t>
            </a:r>
          </a:p>
          <a:p>
            <a:pPr algn="ctr">
              <a:lnSpc>
                <a:spcPts val="2859"/>
              </a:lnSpc>
              <a:spcBef>
                <a:spcPct val="0"/>
              </a:spcBef>
            </a:pPr>
            <a:r>
              <a:rPr lang="en-US" sz="2199">
                <a:solidFill>
                  <a:srgbClr val="231F20"/>
                </a:solidFill>
                <a:latin typeface="Open Sauce"/>
                <a:ea typeface="Open Sauce"/>
                <a:cs typeface="Open Sauce"/>
                <a:sym typeface="Open Sauce"/>
              </a:rPr>
              <a:t>Longitude: Longitude coordinate of the crime location.</a:t>
            </a:r>
          </a:p>
          <a:p>
            <a:pPr algn="ctr">
              <a:lnSpc>
                <a:spcPts val="2859"/>
              </a:lnSpc>
              <a:spcBef>
                <a:spcPct val="0"/>
              </a:spcBef>
            </a:pPr>
            <a:r>
              <a:rPr lang="en-US" sz="2199">
                <a:solidFill>
                  <a:srgbClr val="231F20"/>
                </a:solidFill>
                <a:latin typeface="Open Sauce"/>
                <a:ea typeface="Open Sauce"/>
                <a:cs typeface="Open Sauce"/>
                <a:sym typeface="Open Sauce"/>
              </a:rPr>
              <a:t>Location: Combined latitude and longitude as a single field.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869205" y="360452"/>
            <a:ext cx="8809884" cy="873990"/>
          </a:xfrm>
          <a:prstGeom prst="rect">
            <a:avLst/>
          </a:prstGeom>
        </p:spPr>
        <p:txBody>
          <a:bodyPr anchor="t" rtlCol="false" tIns="0" lIns="0" bIns="0" rIns="0">
            <a:spAutoFit/>
          </a:bodyPr>
          <a:lstStyle/>
          <a:p>
            <a:pPr algn="ctr">
              <a:lnSpc>
                <a:spcPts val="7108"/>
              </a:lnSpc>
            </a:pPr>
            <a:r>
              <a:rPr lang="en-US" sz="5077">
                <a:solidFill>
                  <a:srgbClr val="000000"/>
                </a:solidFill>
                <a:latin typeface="Canva Sans Bold"/>
                <a:ea typeface="Canva Sans Bold"/>
                <a:cs typeface="Canva Sans Bold"/>
                <a:sym typeface="Canva Sans Bold"/>
              </a:rPr>
              <a:t>PROJECT OBJECTIVES</a:t>
            </a:r>
          </a:p>
        </p:txBody>
      </p:sp>
      <p:sp>
        <p:nvSpPr>
          <p:cNvPr name="TextBox 6" id="6"/>
          <p:cNvSpPr txBox="true"/>
          <p:nvPr/>
        </p:nvSpPr>
        <p:spPr>
          <a:xfrm rot="0">
            <a:off x="1258189" y="2319416"/>
            <a:ext cx="15771623" cy="47809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Identify trends in crime rates over different periods ( monthly, yearly).</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Analyze the distribution of different types of crimes (e.g., theft, assault, burglary).</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Identify any seasonal or temporal patterns in crime rates ( during certain months).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Identify high crime areas.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Identify patterns and trends in domestic-related crimes.</a:t>
            </a:r>
          </a:p>
          <a:p>
            <a:pPr algn="ctr" marL="734059" indent="-367030" lvl="1">
              <a:lnSpc>
                <a:spcPts val="4759"/>
              </a:lnSpc>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30421" y="2656372"/>
            <a:ext cx="12824361" cy="7126630"/>
          </a:xfrm>
          <a:custGeom>
            <a:avLst/>
            <a:gdLst/>
            <a:ahLst/>
            <a:cxnLst/>
            <a:rect r="r" b="b" t="t" l="l"/>
            <a:pathLst>
              <a:path h="7126630" w="12824361">
                <a:moveTo>
                  <a:pt x="0" y="0"/>
                </a:moveTo>
                <a:lnTo>
                  <a:pt x="12824361" y="0"/>
                </a:lnTo>
                <a:lnTo>
                  <a:pt x="12824361" y="7126629"/>
                </a:lnTo>
                <a:lnTo>
                  <a:pt x="0" y="7126629"/>
                </a:lnTo>
                <a:lnTo>
                  <a:pt x="0" y="0"/>
                </a:lnTo>
                <a:close/>
              </a:path>
            </a:pathLst>
          </a:custGeom>
          <a:blipFill>
            <a:blip r:embed="rId4"/>
            <a:stretch>
              <a:fillRect l="0" t="0" r="0" b="0"/>
            </a:stretch>
          </a:blipFill>
        </p:spPr>
      </p:sp>
      <p:sp>
        <p:nvSpPr>
          <p:cNvPr name="TextBox 5" id="5"/>
          <p:cNvSpPr txBox="true"/>
          <p:nvPr/>
        </p:nvSpPr>
        <p:spPr>
          <a:xfrm rot="0">
            <a:off x="5368826" y="539502"/>
            <a:ext cx="7550348"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DASHBOARD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34919" y="2845612"/>
            <a:ext cx="9116510" cy="5577005"/>
          </a:xfrm>
          <a:custGeom>
            <a:avLst/>
            <a:gdLst/>
            <a:ahLst/>
            <a:cxnLst/>
            <a:rect r="r" b="b" t="t" l="l"/>
            <a:pathLst>
              <a:path h="5577005" w="9116510">
                <a:moveTo>
                  <a:pt x="0" y="0"/>
                </a:moveTo>
                <a:lnTo>
                  <a:pt x="9116509" y="0"/>
                </a:lnTo>
                <a:lnTo>
                  <a:pt x="9116509" y="5577005"/>
                </a:lnTo>
                <a:lnTo>
                  <a:pt x="0" y="5577005"/>
                </a:lnTo>
                <a:lnTo>
                  <a:pt x="0" y="0"/>
                </a:lnTo>
                <a:close/>
              </a:path>
            </a:pathLst>
          </a:custGeom>
          <a:blipFill>
            <a:blip r:embed="rId4"/>
            <a:stretch>
              <a:fillRect l="0" t="0" r="0" b="0"/>
            </a:stretch>
          </a:blipFill>
        </p:spPr>
      </p:sp>
      <p:sp>
        <p:nvSpPr>
          <p:cNvPr name="TextBox 5" id="5"/>
          <p:cNvSpPr txBox="true"/>
          <p:nvPr/>
        </p:nvSpPr>
        <p:spPr>
          <a:xfrm rot="0">
            <a:off x="10268248" y="3943221"/>
            <a:ext cx="8019752" cy="976630"/>
          </a:xfrm>
          <a:prstGeom prst="rect">
            <a:avLst/>
          </a:prstGeom>
        </p:spPr>
        <p:txBody>
          <a:bodyPr anchor="t" rtlCol="false" tIns="0" lIns="0" bIns="0" rIns="0">
            <a:spAutoFit/>
          </a:bodyPr>
          <a:lstStyle/>
          <a:p>
            <a:pPr algn="ctr">
              <a:lnSpc>
                <a:spcPts val="3919"/>
              </a:lnSpc>
            </a:pPr>
            <a:r>
              <a:rPr lang="en-US" sz="2799">
                <a:solidFill>
                  <a:srgbClr val="FFFFFF"/>
                </a:solidFill>
                <a:latin typeface="Canva Sans"/>
                <a:ea typeface="Canva Sans"/>
                <a:cs typeface="Canva Sans"/>
                <a:sym typeface="Canva Sans"/>
              </a:rPr>
              <a:t>This pie chart explains the  Arrest by the total  incident.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5638" y="1856413"/>
            <a:ext cx="10524817" cy="6099386"/>
          </a:xfrm>
          <a:custGeom>
            <a:avLst/>
            <a:gdLst/>
            <a:ahLst/>
            <a:cxnLst/>
            <a:rect r="r" b="b" t="t" l="l"/>
            <a:pathLst>
              <a:path h="6099386" w="10524817">
                <a:moveTo>
                  <a:pt x="0" y="0"/>
                </a:moveTo>
                <a:lnTo>
                  <a:pt x="10524817" y="0"/>
                </a:lnTo>
                <a:lnTo>
                  <a:pt x="10524817" y="6099386"/>
                </a:lnTo>
                <a:lnTo>
                  <a:pt x="0" y="6099386"/>
                </a:lnTo>
                <a:lnTo>
                  <a:pt x="0" y="0"/>
                </a:lnTo>
                <a:close/>
              </a:path>
            </a:pathLst>
          </a:custGeom>
          <a:blipFill>
            <a:blip r:embed="rId4"/>
            <a:stretch>
              <a:fillRect l="0" t="0" r="-6315" b="0"/>
            </a:stretch>
          </a:blipFill>
        </p:spPr>
      </p:sp>
      <p:sp>
        <p:nvSpPr>
          <p:cNvPr name="TextBox 4" id="4"/>
          <p:cNvSpPr txBox="true"/>
          <p:nvPr/>
        </p:nvSpPr>
        <p:spPr>
          <a:xfrm rot="0">
            <a:off x="11141696" y="3524076"/>
            <a:ext cx="7146304" cy="12344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this line chart explain the total incident by year which says year 2002 has the most incident in chicago followed by year 2001.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4"/>
            <a:stretch>
              <a:fillRect l="0" t="-86495"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09959" y="2165029"/>
            <a:ext cx="10783654" cy="6169735"/>
          </a:xfrm>
          <a:custGeom>
            <a:avLst/>
            <a:gdLst/>
            <a:ahLst/>
            <a:cxnLst/>
            <a:rect r="r" b="b" t="t" l="l"/>
            <a:pathLst>
              <a:path h="6169735" w="10783654">
                <a:moveTo>
                  <a:pt x="0" y="0"/>
                </a:moveTo>
                <a:lnTo>
                  <a:pt x="10783653" y="0"/>
                </a:lnTo>
                <a:lnTo>
                  <a:pt x="10783653" y="6169735"/>
                </a:lnTo>
                <a:lnTo>
                  <a:pt x="0" y="6169735"/>
                </a:lnTo>
                <a:lnTo>
                  <a:pt x="0" y="0"/>
                </a:lnTo>
                <a:close/>
              </a:path>
            </a:pathLst>
          </a:custGeom>
          <a:blipFill>
            <a:blip r:embed="rId5"/>
            <a:stretch>
              <a:fillRect l="0" t="0" r="-2788" b="0"/>
            </a:stretch>
          </a:blipFill>
        </p:spPr>
      </p:sp>
      <p:sp>
        <p:nvSpPr>
          <p:cNvPr name="TextBox 6" id="6"/>
          <p:cNvSpPr txBox="true"/>
          <p:nvPr/>
        </p:nvSpPr>
        <p:spPr>
          <a:xfrm rot="0">
            <a:off x="11464423" y="4026662"/>
            <a:ext cx="6522460" cy="12344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This  chart illustrate the  total incident by month name  which say january has the highest  total incident.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76564" y="3220535"/>
            <a:ext cx="8905211" cy="5586821"/>
          </a:xfrm>
          <a:custGeom>
            <a:avLst/>
            <a:gdLst/>
            <a:ahLst/>
            <a:cxnLst/>
            <a:rect r="r" b="b" t="t" l="l"/>
            <a:pathLst>
              <a:path h="5586821" w="8905211">
                <a:moveTo>
                  <a:pt x="0" y="0"/>
                </a:moveTo>
                <a:lnTo>
                  <a:pt x="8905210" y="0"/>
                </a:lnTo>
                <a:lnTo>
                  <a:pt x="8905210" y="5586820"/>
                </a:lnTo>
                <a:lnTo>
                  <a:pt x="0" y="5586820"/>
                </a:lnTo>
                <a:lnTo>
                  <a:pt x="0" y="0"/>
                </a:lnTo>
                <a:close/>
              </a:path>
            </a:pathLst>
          </a:custGeom>
          <a:blipFill>
            <a:blip r:embed="rId4"/>
            <a:stretch>
              <a:fillRect l="0" t="0" r="0" b="0"/>
            </a:stretch>
          </a:blipFill>
        </p:spPr>
      </p:sp>
      <p:sp>
        <p:nvSpPr>
          <p:cNvPr name="TextBox 7" id="7"/>
          <p:cNvSpPr txBox="true"/>
          <p:nvPr/>
        </p:nvSpPr>
        <p:spPr>
          <a:xfrm rot="0">
            <a:off x="10610714" y="2952467"/>
            <a:ext cx="6973819"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This chart explains that most crime are taking place on the street followed by residence, apartment  and sidewalk.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DAGLGhr7L0g</dc:identifier>
  <dcterms:modified xsi:type="dcterms:W3CDTF">2011-08-01T06:04:30Z</dcterms:modified>
  <cp:revision>1</cp:revision>
  <dc:title>chicago dataset analysis </dc:title>
</cp:coreProperties>
</file>