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onymous Pro Bold" charset="1" panose="02060809030202000504"/>
      <p:regular r:id="rId17"/>
    </p:embeddedFont>
    <p:embeddedFont>
      <p:font typeface="Arimo Bold" charset="1" panose="020B0704020202020204"/>
      <p:regular r:id="rId18"/>
    </p:embeddedFont>
    <p:embeddedFont>
      <p:font typeface="Canva Sans" charset="1" panose="020B0503030501040103"/>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B0B0B"/>
        </a:solidFill>
      </p:bgPr>
    </p:bg>
    <p:spTree>
      <p:nvGrpSpPr>
        <p:cNvPr id="1" name=""/>
        <p:cNvGrpSpPr/>
        <p:nvPr/>
      </p:nvGrpSpPr>
      <p:grpSpPr>
        <a:xfrm>
          <a:off x="0" y="0"/>
          <a:ext cx="0" cy="0"/>
          <a:chOff x="0" y="0"/>
          <a:chExt cx="0" cy="0"/>
        </a:xfrm>
      </p:grpSpPr>
      <p:sp>
        <p:nvSpPr>
          <p:cNvPr name="AutoShape 2" id="2"/>
          <p:cNvSpPr/>
          <p:nvPr/>
        </p:nvSpPr>
        <p:spPr>
          <a:xfrm rot="0">
            <a:off x="0" y="1028700"/>
            <a:ext cx="17259300" cy="52057"/>
          </a:xfrm>
          <a:prstGeom prst="rect">
            <a:avLst/>
          </a:prstGeom>
          <a:solidFill>
            <a:srgbClr val="FFFFFF"/>
          </a:solidFill>
        </p:spPr>
      </p:sp>
      <p:sp>
        <p:nvSpPr>
          <p:cNvPr name="TextBox 3" id="3"/>
          <p:cNvSpPr txBox="true"/>
          <p:nvPr/>
        </p:nvSpPr>
        <p:spPr>
          <a:xfrm rot="0">
            <a:off x="2438485" y="2856537"/>
            <a:ext cx="12272785" cy="4606934"/>
          </a:xfrm>
          <a:prstGeom prst="rect">
            <a:avLst/>
          </a:prstGeom>
        </p:spPr>
        <p:txBody>
          <a:bodyPr anchor="t" rtlCol="false" tIns="0" lIns="0" bIns="0" rIns="0">
            <a:spAutoFit/>
          </a:bodyPr>
          <a:lstStyle/>
          <a:p>
            <a:pPr algn="r">
              <a:lnSpc>
                <a:spcPts val="12999"/>
              </a:lnSpc>
            </a:pPr>
            <a:r>
              <a:rPr lang="en-US" sz="12999" u="sng">
                <a:solidFill>
                  <a:srgbClr val="FFFFFF"/>
                </a:solidFill>
                <a:latin typeface="Anonymous Pro Bold"/>
                <a:ea typeface="Anonymous Pro Bold"/>
                <a:cs typeface="Anonymous Pro Bold"/>
                <a:sym typeface="Anonymous Pro Bold"/>
              </a:rPr>
              <a:t>SONG DATASET ANALYSIS</a:t>
            </a:r>
          </a:p>
          <a:p>
            <a:pPr algn="r">
              <a:lnSpc>
                <a:spcPts val="10000"/>
              </a:lnSpc>
            </a:pPr>
            <a:r>
              <a:rPr lang="en-US" sz="10000" u="sng">
                <a:solidFill>
                  <a:srgbClr val="FFFFFF"/>
                </a:solidFill>
                <a:latin typeface="Anonymous Pro Bold"/>
                <a:ea typeface="Anonymous Pro Bold"/>
                <a:cs typeface="Anonymous Pro Bold"/>
                <a:sym typeface="Anonymous Pro Bold"/>
              </a:rPr>
              <a:t>USING POWERBI</a:t>
            </a:r>
          </a:p>
        </p:txBody>
      </p:sp>
      <p:sp>
        <p:nvSpPr>
          <p:cNvPr name="TextBox 4" id="4"/>
          <p:cNvSpPr txBox="true"/>
          <p:nvPr/>
        </p:nvSpPr>
        <p:spPr>
          <a:xfrm rot="0">
            <a:off x="7574220" y="8839200"/>
            <a:ext cx="6329910" cy="419100"/>
          </a:xfrm>
          <a:prstGeom prst="rect">
            <a:avLst/>
          </a:prstGeom>
        </p:spPr>
        <p:txBody>
          <a:bodyPr anchor="t" rtlCol="false" tIns="0" lIns="0" bIns="0" rIns="0">
            <a:spAutoFit/>
          </a:bodyPr>
          <a:lstStyle/>
          <a:p>
            <a:pPr algn="r">
              <a:lnSpc>
                <a:spcPts val="3288"/>
              </a:lnSpc>
            </a:pPr>
            <a:r>
              <a:rPr lang="en-US" sz="2740">
                <a:solidFill>
                  <a:srgbClr val="FFFFFF"/>
                </a:solidFill>
                <a:latin typeface="Anonymous Pro Bold"/>
                <a:ea typeface="Anonymous Pro Bold"/>
                <a:cs typeface="Anonymous Pro Bold"/>
                <a:sym typeface="Anonymous Pro Bold"/>
              </a:rPr>
              <a:t>Presented by khadijat abubakar</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B0B0B"/>
        </a:solidFill>
      </p:bgPr>
    </p:bg>
    <p:spTree>
      <p:nvGrpSpPr>
        <p:cNvPr id="1" name=""/>
        <p:cNvGrpSpPr/>
        <p:nvPr/>
      </p:nvGrpSpPr>
      <p:grpSpPr>
        <a:xfrm>
          <a:off x="0" y="0"/>
          <a:ext cx="0" cy="0"/>
          <a:chOff x="0" y="0"/>
          <a:chExt cx="0" cy="0"/>
        </a:xfrm>
      </p:grpSpPr>
      <p:sp>
        <p:nvSpPr>
          <p:cNvPr name="TextBox 2" id="2"/>
          <p:cNvSpPr txBox="true"/>
          <p:nvPr/>
        </p:nvSpPr>
        <p:spPr>
          <a:xfrm rot="0">
            <a:off x="2409898" y="413185"/>
            <a:ext cx="12902998" cy="2007825"/>
          </a:xfrm>
          <a:prstGeom prst="rect">
            <a:avLst/>
          </a:prstGeom>
        </p:spPr>
        <p:txBody>
          <a:bodyPr anchor="t" rtlCol="false" tIns="0" lIns="0" bIns="0" rIns="0">
            <a:spAutoFit/>
          </a:bodyPr>
          <a:lstStyle/>
          <a:p>
            <a:pPr algn="ctr">
              <a:lnSpc>
                <a:spcPts val="5357"/>
              </a:lnSpc>
            </a:pPr>
            <a:r>
              <a:rPr lang="en-US" sz="3826">
                <a:solidFill>
                  <a:srgbClr val="FFFFFF"/>
                </a:solidFill>
                <a:latin typeface="Canva Sans Bold"/>
                <a:ea typeface="Canva Sans Bold"/>
                <a:cs typeface="Canva Sans Bold"/>
                <a:sym typeface="Canva Sans Bold"/>
              </a:rPr>
              <a:t>RECOMMENDATION FOR CONTENT CREATORS AND STAKEHOLDER TO ENHANCE YOU TUBE SONG  VIDEO PERFORMANCE</a:t>
            </a:r>
          </a:p>
        </p:txBody>
      </p:sp>
      <p:sp>
        <p:nvSpPr>
          <p:cNvPr name="TextBox 3" id="3"/>
          <p:cNvSpPr txBox="true"/>
          <p:nvPr/>
        </p:nvSpPr>
        <p:spPr>
          <a:xfrm rot="0">
            <a:off x="2409898" y="3427255"/>
            <a:ext cx="11249013" cy="5981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Use High-Performing Tags.</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 Enhance Video Quality.</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Content Strategy.</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 Engagement and Interaction.</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Marketing and Promotion.</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Audience Insights and Targeting.</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Encourage interaction and community building.</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Publish at optimal times and maintain a consistent schedule.</a:t>
            </a: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High Definition (HD) Content: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sp>
        <p:nvSpPr>
          <p:cNvPr name="TextBox 2" id="2"/>
          <p:cNvSpPr txBox="true"/>
          <p:nvPr/>
        </p:nvSpPr>
        <p:spPr>
          <a:xfrm rot="0">
            <a:off x="97143" y="3001153"/>
            <a:ext cx="10449624" cy="3195319"/>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THANKS FOR WATCHING</a:t>
            </a:r>
          </a:p>
        </p:txBody>
      </p:sp>
      <p:sp>
        <p:nvSpPr>
          <p:cNvPr name="Freeform 3" id="3"/>
          <p:cNvSpPr/>
          <p:nvPr/>
        </p:nvSpPr>
        <p:spPr>
          <a:xfrm flipH="false" flipV="false" rot="0">
            <a:off x="10189943" y="0"/>
            <a:ext cx="8098057" cy="10287000"/>
          </a:xfrm>
          <a:custGeom>
            <a:avLst/>
            <a:gdLst/>
            <a:ahLst/>
            <a:cxnLst/>
            <a:rect r="r" b="b" t="t" l="l"/>
            <a:pathLst>
              <a:path h="10287000" w="8098057">
                <a:moveTo>
                  <a:pt x="0" y="0"/>
                </a:moveTo>
                <a:lnTo>
                  <a:pt x="8098057" y="0"/>
                </a:lnTo>
                <a:lnTo>
                  <a:pt x="8098057" y="10287000"/>
                </a:lnTo>
                <a:lnTo>
                  <a:pt x="0" y="10287000"/>
                </a:lnTo>
                <a:lnTo>
                  <a:pt x="0" y="0"/>
                </a:lnTo>
                <a:close/>
              </a:path>
            </a:pathLst>
          </a:custGeom>
          <a:blipFill>
            <a:blip r:embed="rId2"/>
            <a:stretch>
              <a:fillRect l="-2150" t="0" r="-88514"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27199" y="0"/>
            <a:ext cx="8194424" cy="10287000"/>
          </a:xfrm>
          <a:custGeom>
            <a:avLst/>
            <a:gdLst/>
            <a:ahLst/>
            <a:cxnLst/>
            <a:rect r="r" b="b" t="t" l="l"/>
            <a:pathLst>
              <a:path h="10287000" w="8194424">
                <a:moveTo>
                  <a:pt x="0" y="0"/>
                </a:moveTo>
                <a:lnTo>
                  <a:pt x="8194424" y="0"/>
                </a:lnTo>
                <a:lnTo>
                  <a:pt x="8194424" y="10287000"/>
                </a:lnTo>
                <a:lnTo>
                  <a:pt x="0" y="10287000"/>
                </a:lnTo>
                <a:lnTo>
                  <a:pt x="0" y="0"/>
                </a:lnTo>
                <a:close/>
              </a:path>
            </a:pathLst>
          </a:custGeom>
          <a:blipFill>
            <a:blip r:embed="rId2"/>
            <a:stretch>
              <a:fillRect l="-64914" t="-14381" r="-52942" b="-1239"/>
            </a:stretch>
          </a:blipFill>
        </p:spPr>
      </p:sp>
      <p:sp>
        <p:nvSpPr>
          <p:cNvPr name="TextBox 3" id="3"/>
          <p:cNvSpPr txBox="true"/>
          <p:nvPr/>
        </p:nvSpPr>
        <p:spPr>
          <a:xfrm rot="0">
            <a:off x="3108853" y="766762"/>
            <a:ext cx="4030547" cy="485775"/>
          </a:xfrm>
          <a:prstGeom prst="rect">
            <a:avLst/>
          </a:prstGeom>
        </p:spPr>
        <p:txBody>
          <a:bodyPr anchor="t" rtlCol="false" tIns="0" lIns="0" bIns="0" rIns="0">
            <a:spAutoFit/>
          </a:bodyPr>
          <a:lstStyle/>
          <a:p>
            <a:pPr algn="ctr">
              <a:lnSpc>
                <a:spcPts val="3899"/>
              </a:lnSpc>
              <a:spcBef>
                <a:spcPct val="0"/>
              </a:spcBef>
            </a:pPr>
            <a:r>
              <a:rPr lang="en-US" sz="2999">
                <a:solidFill>
                  <a:srgbClr val="0B0B0B"/>
                </a:solidFill>
                <a:latin typeface="Arimo Bold"/>
                <a:ea typeface="Arimo Bold"/>
                <a:cs typeface="Arimo Bold"/>
                <a:sym typeface="Arimo Bold"/>
              </a:rPr>
              <a:t>Problem statement</a:t>
            </a:r>
          </a:p>
        </p:txBody>
      </p:sp>
      <p:sp>
        <p:nvSpPr>
          <p:cNvPr name="TextBox 4" id="4"/>
          <p:cNvSpPr txBox="true"/>
          <p:nvPr/>
        </p:nvSpPr>
        <p:spPr>
          <a:xfrm rot="0">
            <a:off x="478101" y="2432704"/>
            <a:ext cx="9049645" cy="6116663"/>
          </a:xfrm>
          <a:prstGeom prst="rect">
            <a:avLst/>
          </a:prstGeom>
        </p:spPr>
        <p:txBody>
          <a:bodyPr anchor="t" rtlCol="false" tIns="0" lIns="0" bIns="0" rIns="0">
            <a:spAutoFit/>
          </a:bodyPr>
          <a:lstStyle/>
          <a:p>
            <a:pPr algn="ctr">
              <a:lnSpc>
                <a:spcPts val="3608"/>
              </a:lnSpc>
            </a:pPr>
            <a:r>
              <a:rPr lang="en-US" sz="2577">
                <a:solidFill>
                  <a:srgbClr val="0B0B0B"/>
                </a:solidFill>
                <a:latin typeface="Canva Sans"/>
                <a:ea typeface="Canva Sans"/>
                <a:cs typeface="Canva Sans"/>
                <a:sym typeface="Canva Sans"/>
              </a:rPr>
              <a:t>This project aim to conduct a comprehensive analysis of you Tube song using power BI</a:t>
            </a:r>
          </a:p>
          <a:p>
            <a:pPr algn="ctr">
              <a:lnSpc>
                <a:spcPts val="3608"/>
              </a:lnSpc>
            </a:pPr>
            <a:r>
              <a:rPr lang="en-US" sz="2577">
                <a:solidFill>
                  <a:srgbClr val="0B0B0B"/>
                </a:solidFill>
                <a:latin typeface="Canva Sans"/>
                <a:ea typeface="Canva Sans"/>
                <a:cs typeface="Canva Sans"/>
                <a:sym typeface="Canva Sans"/>
              </a:rPr>
              <a:t>The dataset contains key attributes such as video ID, channel title, title, description, tags, published date,</a:t>
            </a:r>
          </a:p>
          <a:p>
            <a:pPr algn="ctr">
              <a:lnSpc>
                <a:spcPts val="3608"/>
              </a:lnSpc>
            </a:pPr>
            <a:r>
              <a:rPr lang="en-US" sz="2577">
                <a:solidFill>
                  <a:srgbClr val="0B0B0B"/>
                </a:solidFill>
                <a:latin typeface="Canva Sans"/>
                <a:ea typeface="Canva Sans"/>
                <a:cs typeface="Canva Sans"/>
                <a:sym typeface="Canva Sans"/>
              </a:rPr>
              <a:t>view count, like count, favorite count, comment count, video duration, video definition, and caption</a:t>
            </a:r>
          </a:p>
          <a:p>
            <a:pPr algn="ctr">
              <a:lnSpc>
                <a:spcPts val="3608"/>
              </a:lnSpc>
            </a:pPr>
            <a:r>
              <a:rPr lang="en-US" sz="2577">
                <a:solidFill>
                  <a:srgbClr val="0B0B0B"/>
                </a:solidFill>
                <a:latin typeface="Canva Sans"/>
                <a:ea typeface="Canva Sans"/>
                <a:cs typeface="Canva Sans"/>
                <a:sym typeface="Canva Sans"/>
              </a:rPr>
              <a:t>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p>
          <a:p>
            <a:pPr algn="ctr" marL="239285" indent="-119643" lvl="1">
              <a:lnSpc>
                <a:spcPts val="1551"/>
              </a:lnSpc>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89943" y="0"/>
            <a:ext cx="8098057" cy="10287000"/>
          </a:xfrm>
          <a:custGeom>
            <a:avLst/>
            <a:gdLst/>
            <a:ahLst/>
            <a:cxnLst/>
            <a:rect r="r" b="b" t="t" l="l"/>
            <a:pathLst>
              <a:path h="10287000" w="8098057">
                <a:moveTo>
                  <a:pt x="0" y="0"/>
                </a:moveTo>
                <a:lnTo>
                  <a:pt x="8098057" y="0"/>
                </a:lnTo>
                <a:lnTo>
                  <a:pt x="8098057" y="10287000"/>
                </a:lnTo>
                <a:lnTo>
                  <a:pt x="0" y="10287000"/>
                </a:lnTo>
                <a:lnTo>
                  <a:pt x="0" y="0"/>
                </a:lnTo>
                <a:close/>
              </a:path>
            </a:pathLst>
          </a:custGeom>
          <a:blipFill>
            <a:blip r:embed="rId2"/>
            <a:stretch>
              <a:fillRect l="-2150" t="0" r="-88514" b="0"/>
            </a:stretch>
          </a:blipFill>
        </p:spPr>
      </p:sp>
      <p:sp>
        <p:nvSpPr>
          <p:cNvPr name="TextBox 3" id="3"/>
          <p:cNvSpPr txBox="true"/>
          <p:nvPr/>
        </p:nvSpPr>
        <p:spPr>
          <a:xfrm rot="0">
            <a:off x="391163" y="580857"/>
            <a:ext cx="9454439" cy="1028688"/>
          </a:xfrm>
          <a:prstGeom prst="rect">
            <a:avLst/>
          </a:prstGeom>
        </p:spPr>
        <p:txBody>
          <a:bodyPr anchor="t" rtlCol="false" tIns="0" lIns="0" bIns="0" rIns="0">
            <a:spAutoFit/>
          </a:bodyPr>
          <a:lstStyle/>
          <a:p>
            <a:pPr algn="ctr">
              <a:lnSpc>
                <a:spcPts val="8400"/>
              </a:lnSpc>
            </a:pPr>
            <a:r>
              <a:rPr lang="en-US" sz="6000">
                <a:solidFill>
                  <a:srgbClr val="0B0B0B"/>
                </a:solidFill>
                <a:latin typeface="Canva Sans Bold"/>
                <a:ea typeface="Canva Sans Bold"/>
                <a:cs typeface="Canva Sans Bold"/>
                <a:sym typeface="Canva Sans Bold"/>
              </a:rPr>
              <a:t>DATASET DESCRIPTION</a:t>
            </a:r>
          </a:p>
        </p:txBody>
      </p:sp>
      <p:sp>
        <p:nvSpPr>
          <p:cNvPr name="TextBox 4" id="4"/>
          <p:cNvSpPr txBox="true"/>
          <p:nvPr/>
        </p:nvSpPr>
        <p:spPr>
          <a:xfrm rot="0">
            <a:off x="400688" y="2515248"/>
            <a:ext cx="9556450" cy="5923078"/>
          </a:xfrm>
          <a:prstGeom prst="rect">
            <a:avLst/>
          </a:prstGeom>
        </p:spPr>
        <p:txBody>
          <a:bodyPr anchor="t" rtlCol="false" tIns="0" lIns="0" bIns="0" rIns="0">
            <a:spAutoFit/>
          </a:bodyPr>
          <a:lstStyle/>
          <a:p>
            <a:pPr algn="ctr">
              <a:lnSpc>
                <a:spcPts val="3137"/>
              </a:lnSpc>
            </a:pPr>
            <a:r>
              <a:rPr lang="en-US" sz="2240">
                <a:solidFill>
                  <a:srgbClr val="0B0B0B"/>
                </a:solidFill>
                <a:latin typeface="Canva Sans"/>
                <a:ea typeface="Canva Sans"/>
                <a:cs typeface="Canva Sans"/>
                <a:sym typeface="Canva Sans"/>
              </a:rPr>
              <a:t>1. video_id: Unique identifier for each YouTube video.</a:t>
            </a:r>
          </a:p>
          <a:p>
            <a:pPr algn="ctr">
              <a:lnSpc>
                <a:spcPts val="3137"/>
              </a:lnSpc>
            </a:pPr>
            <a:r>
              <a:rPr lang="en-US" sz="2240">
                <a:solidFill>
                  <a:srgbClr val="0B0B0B"/>
                </a:solidFill>
                <a:latin typeface="Canva Sans"/>
                <a:ea typeface="Canva Sans"/>
                <a:cs typeface="Canva Sans"/>
                <a:sym typeface="Canva Sans"/>
              </a:rPr>
              <a:t>2. channelTitle: Title of the YouTube channel publishing the song.</a:t>
            </a:r>
          </a:p>
          <a:p>
            <a:pPr algn="ctr">
              <a:lnSpc>
                <a:spcPts val="3137"/>
              </a:lnSpc>
            </a:pPr>
            <a:r>
              <a:rPr lang="en-US" sz="2240">
                <a:solidFill>
                  <a:srgbClr val="0B0B0B"/>
                </a:solidFill>
                <a:latin typeface="Canva Sans"/>
                <a:ea typeface="Canva Sans"/>
                <a:cs typeface="Canva Sans"/>
                <a:sym typeface="Canva Sans"/>
              </a:rPr>
              <a:t>3. title: Title of the YouTube song video.</a:t>
            </a:r>
          </a:p>
          <a:p>
            <a:pPr algn="ctr">
              <a:lnSpc>
                <a:spcPts val="3137"/>
              </a:lnSpc>
            </a:pPr>
            <a:r>
              <a:rPr lang="en-US" sz="2240">
                <a:solidFill>
                  <a:srgbClr val="0B0B0B"/>
                </a:solidFill>
                <a:latin typeface="Canva Sans"/>
                <a:ea typeface="Canva Sans"/>
                <a:cs typeface="Canva Sans"/>
                <a:sym typeface="Canva Sans"/>
              </a:rPr>
              <a:t>4. description: Description provided for the YouTube song video.</a:t>
            </a:r>
          </a:p>
          <a:p>
            <a:pPr algn="ctr">
              <a:lnSpc>
                <a:spcPts val="3137"/>
              </a:lnSpc>
            </a:pPr>
            <a:r>
              <a:rPr lang="en-US" sz="2240">
                <a:solidFill>
                  <a:srgbClr val="0B0B0B"/>
                </a:solidFill>
                <a:latin typeface="Canva Sans"/>
                <a:ea typeface="Canva Sans"/>
                <a:cs typeface="Canva Sans"/>
                <a:sym typeface="Canva Sans"/>
              </a:rPr>
              <a:t>5. tags: Tags associated with the YouTube song video.</a:t>
            </a:r>
          </a:p>
          <a:p>
            <a:pPr algn="ctr">
              <a:lnSpc>
                <a:spcPts val="3137"/>
              </a:lnSpc>
            </a:pPr>
            <a:r>
              <a:rPr lang="en-US" sz="2240">
                <a:solidFill>
                  <a:srgbClr val="0B0B0B"/>
                </a:solidFill>
                <a:latin typeface="Canva Sans"/>
                <a:ea typeface="Canva Sans"/>
                <a:cs typeface="Canva Sans"/>
                <a:sym typeface="Canva Sans"/>
              </a:rPr>
              <a:t>6. publishedAt: Date and time when the YouTube song video was published.</a:t>
            </a:r>
          </a:p>
          <a:p>
            <a:pPr algn="ctr">
              <a:lnSpc>
                <a:spcPts val="3137"/>
              </a:lnSpc>
            </a:pPr>
            <a:r>
              <a:rPr lang="en-US" sz="2240">
                <a:solidFill>
                  <a:srgbClr val="0B0B0B"/>
                </a:solidFill>
                <a:latin typeface="Canva Sans"/>
                <a:ea typeface="Canva Sans"/>
                <a:cs typeface="Canva Sans"/>
                <a:sym typeface="Canva Sans"/>
              </a:rPr>
              <a:t>7. viewCount: Number of views received by the YouTube song video.</a:t>
            </a:r>
          </a:p>
          <a:p>
            <a:pPr algn="ctr">
              <a:lnSpc>
                <a:spcPts val="3137"/>
              </a:lnSpc>
            </a:pPr>
            <a:r>
              <a:rPr lang="en-US" sz="2240">
                <a:solidFill>
                  <a:srgbClr val="0B0B0B"/>
                </a:solidFill>
                <a:latin typeface="Canva Sans"/>
                <a:ea typeface="Canva Sans"/>
                <a:cs typeface="Canva Sans"/>
                <a:sym typeface="Canva Sans"/>
              </a:rPr>
              <a:t>8. likeCount: Number of likes received by the YouTube song video.</a:t>
            </a:r>
          </a:p>
          <a:p>
            <a:pPr algn="ctr">
              <a:lnSpc>
                <a:spcPts val="3137"/>
              </a:lnSpc>
            </a:pPr>
            <a:r>
              <a:rPr lang="en-US" sz="2240">
                <a:solidFill>
                  <a:srgbClr val="0B0B0B"/>
                </a:solidFill>
                <a:latin typeface="Canva Sans"/>
                <a:ea typeface="Canva Sans"/>
                <a:cs typeface="Canva Sans"/>
                <a:sym typeface="Canva Sans"/>
              </a:rPr>
              <a:t>9. favoriteCount: Number of times the YouTube song video has been marked as a favorite.</a:t>
            </a:r>
          </a:p>
          <a:p>
            <a:pPr algn="ctr">
              <a:lnSpc>
                <a:spcPts val="3137"/>
              </a:lnSpc>
            </a:pPr>
            <a:r>
              <a:rPr lang="en-US" sz="2240">
                <a:solidFill>
                  <a:srgbClr val="0B0B0B"/>
                </a:solidFill>
                <a:latin typeface="Canva Sans"/>
                <a:ea typeface="Canva Sans"/>
                <a:cs typeface="Canva Sans"/>
                <a:sym typeface="Canva Sans"/>
              </a:rPr>
              <a:t>10. commentCount: Number of comments posted on the YouTube song video.</a:t>
            </a:r>
          </a:p>
          <a:p>
            <a:pPr algn="ctr">
              <a:lnSpc>
                <a:spcPts val="3137"/>
              </a:lnSpc>
            </a:pPr>
            <a:r>
              <a:rPr lang="en-US" sz="2240">
                <a:solidFill>
                  <a:srgbClr val="0B0B0B"/>
                </a:solidFill>
                <a:latin typeface="Canva Sans"/>
                <a:ea typeface="Canva Sans"/>
                <a:cs typeface="Canva Sans"/>
                <a:sym typeface="Canva Sans"/>
              </a:rPr>
              <a:t>11. duration: Duration of the YouTube song video.</a:t>
            </a:r>
          </a:p>
          <a:p>
            <a:pPr algn="ctr">
              <a:lnSpc>
                <a:spcPts val="3137"/>
              </a:lnSpc>
            </a:pPr>
            <a:r>
              <a:rPr lang="en-US" sz="2240">
                <a:solidFill>
                  <a:srgbClr val="0B0B0B"/>
                </a:solidFill>
                <a:latin typeface="Canva Sans"/>
                <a:ea typeface="Canva Sans"/>
                <a:cs typeface="Canva Sans"/>
                <a:sym typeface="Canva Sans"/>
              </a:rPr>
              <a:t>12. definition: Video definition or quality (e.g., HD, SD).</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8C21"/>
        </a:solidFill>
      </p:bgPr>
    </p:bg>
    <p:spTree>
      <p:nvGrpSpPr>
        <p:cNvPr id="1" name=""/>
        <p:cNvGrpSpPr/>
        <p:nvPr/>
      </p:nvGrpSpPr>
      <p:grpSpPr>
        <a:xfrm>
          <a:off x="0" y="0"/>
          <a:ext cx="0" cy="0"/>
          <a:chOff x="0" y="0"/>
          <a:chExt cx="0" cy="0"/>
        </a:xfrm>
      </p:grpSpPr>
      <p:sp>
        <p:nvSpPr>
          <p:cNvPr name="TextBox 2" id="2"/>
          <p:cNvSpPr txBox="true"/>
          <p:nvPr/>
        </p:nvSpPr>
        <p:spPr>
          <a:xfrm rot="0">
            <a:off x="3668110" y="469196"/>
            <a:ext cx="9785791" cy="1014232"/>
          </a:xfrm>
          <a:prstGeom prst="rect">
            <a:avLst/>
          </a:prstGeom>
        </p:spPr>
        <p:txBody>
          <a:bodyPr anchor="t" rtlCol="false" tIns="0" lIns="0" bIns="0" rIns="0">
            <a:spAutoFit/>
          </a:bodyPr>
          <a:lstStyle/>
          <a:p>
            <a:pPr algn="ctr">
              <a:lnSpc>
                <a:spcPts val="8396"/>
              </a:lnSpc>
            </a:pPr>
            <a:r>
              <a:rPr lang="en-US" sz="5997">
                <a:solidFill>
                  <a:srgbClr val="000000"/>
                </a:solidFill>
                <a:latin typeface="Canva Sans Bold"/>
                <a:ea typeface="Canva Sans Bold"/>
                <a:cs typeface="Canva Sans Bold"/>
                <a:sym typeface="Canva Sans Bold"/>
              </a:rPr>
              <a:t>PROJECT OBJECTIVES</a:t>
            </a:r>
          </a:p>
        </p:txBody>
      </p:sp>
      <p:sp>
        <p:nvSpPr>
          <p:cNvPr name="TextBox 3" id="3"/>
          <p:cNvSpPr txBox="true"/>
          <p:nvPr/>
        </p:nvSpPr>
        <p:spPr>
          <a:xfrm rot="0">
            <a:off x="1600905" y="2165754"/>
            <a:ext cx="14649022" cy="6674396"/>
          </a:xfrm>
          <a:prstGeom prst="rect">
            <a:avLst/>
          </a:prstGeom>
        </p:spPr>
        <p:txBody>
          <a:bodyPr anchor="t" rtlCol="false" tIns="0" lIns="0" bIns="0" rIns="0">
            <a:spAutoFit/>
          </a:bodyPr>
          <a:lstStyle/>
          <a:p>
            <a:pPr algn="ctr">
              <a:lnSpc>
                <a:spcPts val="3533"/>
              </a:lnSpc>
            </a:pPr>
            <a:r>
              <a:rPr lang="en-US" sz="2523">
                <a:solidFill>
                  <a:srgbClr val="000000"/>
                </a:solidFill>
                <a:latin typeface="Canva Sans"/>
                <a:ea typeface="Canva Sans"/>
                <a:cs typeface="Canva Sans"/>
                <a:sym typeface="Canva Sans"/>
              </a:rPr>
              <a:t>1. Data Cleaning and Preparation:</a:t>
            </a:r>
          </a:p>
          <a:p>
            <a:pPr algn="ctr">
              <a:lnSpc>
                <a:spcPts val="3533"/>
              </a:lnSpc>
            </a:pPr>
            <a:r>
              <a:rPr lang="en-US" sz="2523">
                <a:solidFill>
                  <a:srgbClr val="000000"/>
                </a:solidFill>
                <a:latin typeface="Canva Sans"/>
                <a:ea typeface="Canva Sans"/>
                <a:cs typeface="Canva Sans"/>
                <a:sym typeface="Canva Sans"/>
              </a:rPr>
              <a:t>- Clean and preprocess the dataset, handling missing values or outliers.</a:t>
            </a:r>
          </a:p>
          <a:p>
            <a:pPr algn="ctr">
              <a:lnSpc>
                <a:spcPts val="3533"/>
              </a:lnSpc>
            </a:pPr>
            <a:r>
              <a:rPr lang="en-US" sz="2523">
                <a:solidFill>
                  <a:srgbClr val="000000"/>
                </a:solidFill>
                <a:latin typeface="Canva Sans"/>
                <a:ea typeface="Canva Sans"/>
                <a:cs typeface="Canva Sans"/>
                <a:sym typeface="Canva Sans"/>
              </a:rPr>
              <a:t>- Convert relevant columns to appropriate data types.</a:t>
            </a:r>
          </a:p>
          <a:p>
            <a:pPr algn="ctr">
              <a:lnSpc>
                <a:spcPts val="3533"/>
              </a:lnSpc>
            </a:pPr>
            <a:r>
              <a:rPr lang="en-US" sz="2523">
                <a:solidFill>
                  <a:srgbClr val="000000"/>
                </a:solidFill>
                <a:latin typeface="Canva Sans"/>
                <a:ea typeface="Canva Sans"/>
                <a:cs typeface="Canva Sans"/>
                <a:sym typeface="Canva Sans"/>
              </a:rPr>
              <a:t>2. Exploratory Data Analysis (EDA):</a:t>
            </a:r>
          </a:p>
          <a:p>
            <a:pPr algn="ctr">
              <a:lnSpc>
                <a:spcPts val="3533"/>
              </a:lnSpc>
            </a:pPr>
            <a:r>
              <a:rPr lang="en-US" sz="2523">
                <a:solidFill>
                  <a:srgbClr val="000000"/>
                </a:solidFill>
                <a:latin typeface="Canva Sans"/>
                <a:ea typeface="Canva Sans"/>
                <a:cs typeface="Canva Sans"/>
                <a:sym typeface="Canva Sans"/>
              </a:rPr>
              <a:t>- Explore patterns and distributions in view counts, like counts, and comments.</a:t>
            </a:r>
          </a:p>
          <a:p>
            <a:pPr algn="ctr">
              <a:lnSpc>
                <a:spcPts val="3533"/>
              </a:lnSpc>
            </a:pPr>
            <a:r>
              <a:rPr lang="en-US" sz="2523">
                <a:solidFill>
                  <a:srgbClr val="000000"/>
                </a:solidFill>
                <a:latin typeface="Canva Sans"/>
                <a:ea typeface="Canva Sans"/>
                <a:cs typeface="Canva Sans"/>
                <a:sym typeface="Canva Sans"/>
              </a:rPr>
              <a:t>- Identify trends in the popularity and engagement of YouTube song videos.</a:t>
            </a:r>
          </a:p>
          <a:p>
            <a:pPr algn="ctr">
              <a:lnSpc>
                <a:spcPts val="3533"/>
              </a:lnSpc>
            </a:pPr>
            <a:r>
              <a:rPr lang="en-US" sz="2523">
                <a:solidFill>
                  <a:srgbClr val="000000"/>
                </a:solidFill>
                <a:latin typeface="Canva Sans"/>
                <a:ea typeface="Canva Sans"/>
                <a:cs typeface="Canva Sans"/>
                <a:sym typeface="Canva Sans"/>
              </a:rPr>
              <a:t>3. Content and Channel Analysis:</a:t>
            </a:r>
          </a:p>
          <a:p>
            <a:pPr algn="ctr">
              <a:lnSpc>
                <a:spcPts val="3533"/>
              </a:lnSpc>
            </a:pPr>
            <a:r>
              <a:rPr lang="en-US" sz="2523">
                <a:solidFill>
                  <a:srgbClr val="000000"/>
                </a:solidFill>
                <a:latin typeface="Canva Sans"/>
                <a:ea typeface="Canva Sans"/>
                <a:cs typeface="Canva Sans"/>
                <a:sym typeface="Canva Sans"/>
              </a:rPr>
              <a:t>- Analyze the distribution of videos across different channels.</a:t>
            </a:r>
          </a:p>
          <a:p>
            <a:pPr algn="ctr">
              <a:lnSpc>
                <a:spcPts val="3533"/>
              </a:lnSpc>
            </a:pPr>
            <a:r>
              <a:rPr lang="en-US" sz="2523">
                <a:solidFill>
                  <a:srgbClr val="000000"/>
                </a:solidFill>
                <a:latin typeface="Canva Sans"/>
                <a:ea typeface="Canva Sans"/>
                <a:cs typeface="Canva Sans"/>
                <a:sym typeface="Canva Sans"/>
              </a:rPr>
              <a:t>- Identify popular tags and their correlation with view counts.</a:t>
            </a:r>
          </a:p>
          <a:p>
            <a:pPr algn="ctr">
              <a:lnSpc>
                <a:spcPts val="3533"/>
              </a:lnSpc>
            </a:pPr>
            <a:r>
              <a:rPr lang="en-US" sz="2523">
                <a:solidFill>
                  <a:srgbClr val="000000"/>
                </a:solidFill>
                <a:latin typeface="Canva Sans"/>
                <a:ea typeface="Canva Sans"/>
                <a:cs typeface="Canva Sans"/>
                <a:sym typeface="Canva Sans"/>
              </a:rPr>
              <a:t>4. Temporal Trends:</a:t>
            </a:r>
          </a:p>
          <a:p>
            <a:pPr algn="ctr">
              <a:lnSpc>
                <a:spcPts val="3533"/>
              </a:lnSpc>
            </a:pPr>
            <a:r>
              <a:rPr lang="en-US" sz="2523">
                <a:solidFill>
                  <a:srgbClr val="000000"/>
                </a:solidFill>
                <a:latin typeface="Canva Sans"/>
                <a:ea typeface="Canva Sans"/>
                <a:cs typeface="Canva Sans"/>
                <a:sym typeface="Canva Sans"/>
              </a:rPr>
              <a:t>- Explore how YouTube song video metrics vary over time.</a:t>
            </a:r>
          </a:p>
          <a:p>
            <a:pPr algn="ctr">
              <a:lnSpc>
                <a:spcPts val="3533"/>
              </a:lnSpc>
            </a:pPr>
            <a:r>
              <a:rPr lang="en-US" sz="2523">
                <a:solidFill>
                  <a:srgbClr val="000000"/>
                </a:solidFill>
                <a:latin typeface="Canva Sans"/>
                <a:ea typeface="Canva Sans"/>
                <a:cs typeface="Canva Sans"/>
                <a:sym typeface="Canva Sans"/>
              </a:rPr>
              <a:t>- Identify peak publishing times and their impact on engagement.</a:t>
            </a:r>
          </a:p>
          <a:p>
            <a:pPr algn="ctr">
              <a:lnSpc>
                <a:spcPts val="3533"/>
              </a:lnSpc>
            </a:pPr>
            <a:r>
              <a:rPr lang="en-US" sz="2523">
                <a:solidFill>
                  <a:srgbClr val="000000"/>
                </a:solidFill>
                <a:latin typeface="Canva Sans"/>
                <a:ea typeface="Canva Sans"/>
                <a:cs typeface="Canva Sans"/>
                <a:sym typeface="Canva Sans"/>
              </a:rPr>
              <a:t>5. User Engagement Insights:</a:t>
            </a:r>
          </a:p>
          <a:p>
            <a:pPr algn="ctr">
              <a:lnSpc>
                <a:spcPts val="3533"/>
              </a:lnSpc>
            </a:pPr>
            <a:r>
              <a:rPr lang="en-US" sz="2523">
                <a:solidFill>
                  <a:srgbClr val="000000"/>
                </a:solidFill>
                <a:latin typeface="Canva Sans"/>
                <a:ea typeface="Canva Sans"/>
                <a:cs typeface="Canva Sans"/>
                <a:sym typeface="Canva Sans"/>
              </a:rPr>
              <a:t>- Investigate relationships between likes, comments, and views.</a:t>
            </a:r>
          </a:p>
          <a:p>
            <a:pPr algn="ctr">
              <a:lnSpc>
                <a:spcPts val="3533"/>
              </a:lnSpc>
            </a:pPr>
            <a:r>
              <a:rPr lang="en-US" sz="2523">
                <a:solidFill>
                  <a:srgbClr val="000000"/>
                </a:solidFill>
                <a:latin typeface="Canva Sans"/>
                <a:ea typeface="Canva Sans"/>
                <a:cs typeface="Canva Sans"/>
                <a:sym typeface="Canva Sans"/>
              </a:rPr>
              <a:t>- Identify factors influencing user engagement with YouTube song videos.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sp>
        <p:nvSpPr>
          <p:cNvPr name="Freeform 2" id="2"/>
          <p:cNvSpPr/>
          <p:nvPr/>
        </p:nvSpPr>
        <p:spPr>
          <a:xfrm flipH="false" flipV="false" rot="0">
            <a:off x="2717212" y="2461970"/>
            <a:ext cx="12853575" cy="7176160"/>
          </a:xfrm>
          <a:custGeom>
            <a:avLst/>
            <a:gdLst/>
            <a:ahLst/>
            <a:cxnLst/>
            <a:rect r="r" b="b" t="t" l="l"/>
            <a:pathLst>
              <a:path h="7176160" w="12853575">
                <a:moveTo>
                  <a:pt x="0" y="0"/>
                </a:moveTo>
                <a:lnTo>
                  <a:pt x="12853576" y="0"/>
                </a:lnTo>
                <a:lnTo>
                  <a:pt x="12853576" y="7176161"/>
                </a:lnTo>
                <a:lnTo>
                  <a:pt x="0" y="7176161"/>
                </a:lnTo>
                <a:lnTo>
                  <a:pt x="0" y="0"/>
                </a:lnTo>
                <a:close/>
              </a:path>
            </a:pathLst>
          </a:custGeom>
          <a:blipFill>
            <a:blip r:embed="rId2"/>
            <a:stretch>
              <a:fillRect l="0" t="0" r="0" b="-220"/>
            </a:stretch>
          </a:blipFill>
        </p:spPr>
      </p:sp>
      <p:sp>
        <p:nvSpPr>
          <p:cNvPr name="TextBox 3" id="3"/>
          <p:cNvSpPr txBox="true"/>
          <p:nvPr/>
        </p:nvSpPr>
        <p:spPr>
          <a:xfrm rot="0">
            <a:off x="8233381" y="159703"/>
            <a:ext cx="755034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DASHBOARD</a:t>
            </a:r>
          </a:p>
        </p:txBody>
      </p:sp>
      <p:sp>
        <p:nvSpPr>
          <p:cNvPr name="TextBox 4" id="4"/>
          <p:cNvSpPr txBox="true"/>
          <p:nvPr/>
        </p:nvSpPr>
        <p:spPr>
          <a:xfrm rot="0">
            <a:off x="4767427" y="159703"/>
            <a:ext cx="7550348"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ea typeface="Canva Sans Bold"/>
                <a:cs typeface="Canva Sans Bold"/>
                <a:sym typeface="Canva Sans Bold"/>
              </a:rPr>
              <a:t>DASHBOARD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sp>
        <p:nvSpPr>
          <p:cNvPr name="Freeform 2" id="2"/>
          <p:cNvSpPr/>
          <p:nvPr/>
        </p:nvSpPr>
        <p:spPr>
          <a:xfrm flipH="false" flipV="false" rot="0">
            <a:off x="400121" y="1415301"/>
            <a:ext cx="8403478" cy="5209067"/>
          </a:xfrm>
          <a:custGeom>
            <a:avLst/>
            <a:gdLst/>
            <a:ahLst/>
            <a:cxnLst/>
            <a:rect r="r" b="b" t="t" l="l"/>
            <a:pathLst>
              <a:path h="5209067" w="8403478">
                <a:moveTo>
                  <a:pt x="0" y="0"/>
                </a:moveTo>
                <a:lnTo>
                  <a:pt x="8403478" y="0"/>
                </a:lnTo>
                <a:lnTo>
                  <a:pt x="8403478" y="5209067"/>
                </a:lnTo>
                <a:lnTo>
                  <a:pt x="0" y="5209067"/>
                </a:lnTo>
                <a:lnTo>
                  <a:pt x="0" y="0"/>
                </a:lnTo>
                <a:close/>
              </a:path>
            </a:pathLst>
          </a:custGeom>
          <a:blipFill>
            <a:blip r:embed="rId2"/>
            <a:stretch>
              <a:fillRect l="0" t="0" r="0" b="0"/>
            </a:stretch>
          </a:blipFill>
        </p:spPr>
      </p:sp>
      <p:sp>
        <p:nvSpPr>
          <p:cNvPr name="TextBox 3" id="3"/>
          <p:cNvSpPr txBox="true"/>
          <p:nvPr/>
        </p:nvSpPr>
        <p:spPr>
          <a:xfrm rot="0">
            <a:off x="8803599" y="3183939"/>
            <a:ext cx="9368247" cy="835895"/>
          </a:xfrm>
          <a:prstGeom prst="rect">
            <a:avLst/>
          </a:prstGeom>
        </p:spPr>
        <p:txBody>
          <a:bodyPr anchor="t" rtlCol="false" tIns="0" lIns="0" bIns="0" rIns="0">
            <a:spAutoFit/>
          </a:bodyPr>
          <a:lstStyle/>
          <a:p>
            <a:pPr algn="ctr">
              <a:lnSpc>
                <a:spcPts val="3409"/>
              </a:lnSpc>
            </a:pPr>
            <a:r>
              <a:rPr lang="en-US" sz="2435">
                <a:solidFill>
                  <a:srgbClr val="FFFFFF"/>
                </a:solidFill>
                <a:latin typeface="Canva Sans"/>
                <a:ea typeface="Canva Sans"/>
                <a:cs typeface="Canva Sans"/>
                <a:sym typeface="Canva Sans"/>
              </a:rPr>
              <a:t>This chart explain the top five title by the sum of commentCount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8C21"/>
        </a:solidFill>
      </p:bgPr>
    </p:bg>
    <p:spTree>
      <p:nvGrpSpPr>
        <p:cNvPr id="1" name=""/>
        <p:cNvGrpSpPr/>
        <p:nvPr/>
      </p:nvGrpSpPr>
      <p:grpSpPr>
        <a:xfrm>
          <a:off x="0" y="0"/>
          <a:ext cx="0" cy="0"/>
          <a:chOff x="0" y="0"/>
          <a:chExt cx="0" cy="0"/>
        </a:xfrm>
      </p:grpSpPr>
      <p:sp>
        <p:nvSpPr>
          <p:cNvPr name="Freeform 2" id="2"/>
          <p:cNvSpPr/>
          <p:nvPr/>
        </p:nvSpPr>
        <p:spPr>
          <a:xfrm flipH="false" flipV="false" rot="0">
            <a:off x="465644" y="1714293"/>
            <a:ext cx="8678356" cy="5180829"/>
          </a:xfrm>
          <a:custGeom>
            <a:avLst/>
            <a:gdLst/>
            <a:ahLst/>
            <a:cxnLst/>
            <a:rect r="r" b="b" t="t" l="l"/>
            <a:pathLst>
              <a:path h="5180829" w="8678356">
                <a:moveTo>
                  <a:pt x="0" y="0"/>
                </a:moveTo>
                <a:lnTo>
                  <a:pt x="8678356" y="0"/>
                </a:lnTo>
                <a:lnTo>
                  <a:pt x="8678356" y="5180829"/>
                </a:lnTo>
                <a:lnTo>
                  <a:pt x="0" y="5180829"/>
                </a:lnTo>
                <a:lnTo>
                  <a:pt x="0" y="0"/>
                </a:lnTo>
                <a:close/>
              </a:path>
            </a:pathLst>
          </a:custGeom>
          <a:blipFill>
            <a:blip r:embed="rId2"/>
            <a:stretch>
              <a:fillRect l="0" t="0" r="0" b="0"/>
            </a:stretch>
          </a:blipFill>
        </p:spPr>
      </p:sp>
      <p:sp>
        <p:nvSpPr>
          <p:cNvPr name="TextBox 3" id="3"/>
          <p:cNvSpPr txBox="true"/>
          <p:nvPr/>
        </p:nvSpPr>
        <p:spPr>
          <a:xfrm rot="0">
            <a:off x="10394638" y="3379777"/>
            <a:ext cx="708944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chart illustrate the top 5 tags by the sum of viewCount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sp>
        <p:nvSpPr>
          <p:cNvPr name="Freeform 2" id="2"/>
          <p:cNvSpPr/>
          <p:nvPr/>
        </p:nvSpPr>
        <p:spPr>
          <a:xfrm flipH="false" flipV="false" rot="0">
            <a:off x="1262516" y="2136539"/>
            <a:ext cx="8639719" cy="5160894"/>
          </a:xfrm>
          <a:custGeom>
            <a:avLst/>
            <a:gdLst/>
            <a:ahLst/>
            <a:cxnLst/>
            <a:rect r="r" b="b" t="t" l="l"/>
            <a:pathLst>
              <a:path h="5160894" w="8639719">
                <a:moveTo>
                  <a:pt x="0" y="0"/>
                </a:moveTo>
                <a:lnTo>
                  <a:pt x="8639719" y="0"/>
                </a:lnTo>
                <a:lnTo>
                  <a:pt x="8639719" y="5160894"/>
                </a:lnTo>
                <a:lnTo>
                  <a:pt x="0" y="5160894"/>
                </a:lnTo>
                <a:lnTo>
                  <a:pt x="0" y="0"/>
                </a:lnTo>
                <a:close/>
              </a:path>
            </a:pathLst>
          </a:custGeom>
          <a:blipFill>
            <a:blip r:embed="rId2"/>
            <a:stretch>
              <a:fillRect l="0" t="0" r="0" b="0"/>
            </a:stretch>
          </a:blipFill>
        </p:spPr>
      </p:sp>
      <p:sp>
        <p:nvSpPr>
          <p:cNvPr name="TextBox 3" id="3"/>
          <p:cNvSpPr txBox="true"/>
          <p:nvPr/>
        </p:nvSpPr>
        <p:spPr>
          <a:xfrm rot="0">
            <a:off x="11009340" y="3638194"/>
            <a:ext cx="6661435"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This bar chart explain the  total likeCount by the caption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B0B0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04187"/>
            <a:ext cx="8391902" cy="5206256"/>
          </a:xfrm>
          <a:custGeom>
            <a:avLst/>
            <a:gdLst/>
            <a:ahLst/>
            <a:cxnLst/>
            <a:rect r="r" b="b" t="t" l="l"/>
            <a:pathLst>
              <a:path h="5206256" w="8391902">
                <a:moveTo>
                  <a:pt x="0" y="0"/>
                </a:moveTo>
                <a:lnTo>
                  <a:pt x="8391902" y="0"/>
                </a:lnTo>
                <a:lnTo>
                  <a:pt x="8391902" y="5206257"/>
                </a:lnTo>
                <a:lnTo>
                  <a:pt x="0" y="5206257"/>
                </a:lnTo>
                <a:lnTo>
                  <a:pt x="0" y="0"/>
                </a:lnTo>
                <a:close/>
              </a:path>
            </a:pathLst>
          </a:custGeom>
          <a:blipFill>
            <a:blip r:embed="rId2"/>
            <a:stretch>
              <a:fillRect l="0" t="0" r="0" b="0"/>
            </a:stretch>
          </a:blipFill>
        </p:spPr>
      </p:sp>
      <p:sp>
        <p:nvSpPr>
          <p:cNvPr name="TextBox 3" id="3"/>
          <p:cNvSpPr txBox="true"/>
          <p:nvPr/>
        </p:nvSpPr>
        <p:spPr>
          <a:xfrm rot="0">
            <a:off x="10643511" y="3836450"/>
            <a:ext cx="6456203" cy="1177978"/>
          </a:xfrm>
          <a:prstGeom prst="rect">
            <a:avLst/>
          </a:prstGeom>
        </p:spPr>
        <p:txBody>
          <a:bodyPr anchor="t" rtlCol="false" tIns="0" lIns="0" bIns="0" rIns="0">
            <a:spAutoFit/>
          </a:bodyPr>
          <a:lstStyle/>
          <a:p>
            <a:pPr algn="ctr">
              <a:lnSpc>
                <a:spcPts val="4790"/>
              </a:lnSpc>
            </a:pPr>
            <a:r>
              <a:rPr lang="en-US" sz="3421">
                <a:solidFill>
                  <a:srgbClr val="FFFFFF"/>
                </a:solidFill>
                <a:latin typeface="Canva Sans"/>
                <a:ea typeface="Canva Sans"/>
                <a:cs typeface="Canva Sans"/>
                <a:sym typeface="Canva Sans"/>
              </a:rPr>
              <a:t>The line chart   explain the total viewCount by year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DAGJbx6HTVA</dc:identifier>
  <dcterms:modified xsi:type="dcterms:W3CDTF">2011-08-01T06:04:30Z</dcterms:modified>
  <cp:revision>1</cp:revision>
  <dc:title>khadijat abubakar ppt</dc:title>
</cp:coreProperties>
</file>