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2b5d5ff6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c2b5d5ff6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b5d5ff6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c2b5d5ff6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2a91947e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c2a91947e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2a918f47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2a918f47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2a918f47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2a918f47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2a918f47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2a918f47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2a918f47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2a918f47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2b5d5ff6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2b5d5ff6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2b5d5ff6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2b5d5ff6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2b5d5ff6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2b5d5ff6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2b5d5ff6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2b5d5ff6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9usORlXPdxLVz8i2G4tjyNIsFsrj3dFa/view" TargetMode="External"/><Relationship Id="rId4" Type="http://schemas.openxmlformats.org/officeDocument/2006/relationships/image" Target="../media/image4.jpg"/><Relationship Id="rId5" Type="http://schemas.openxmlformats.org/officeDocument/2006/relationships/hyperlink" Target="http://drive.google.com/file/d/1rzo0M3gECfp2J2VJ4bJxzJI8H08Drttr/view" TargetMode="External"/><Relationship Id="rId6" Type="http://schemas.openxmlformats.org/officeDocument/2006/relationships/image" Target="../media/image2.jp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49225" y="523325"/>
            <a:ext cx="5079300" cy="1850700"/>
          </a:xfrm>
          <a:prstGeom prst="rect">
            <a:avLst/>
          </a:prstGeom>
          <a:ln cap="flat" cmpd="sng" w="9525">
            <a:solidFill>
              <a:srgbClr val="EF4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latin typeface="Lato"/>
                <a:ea typeface="Lato"/>
                <a:cs typeface="Lato"/>
                <a:sym typeface="Lato"/>
              </a:rPr>
              <a:t>SPARTAN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010950" y="1525625"/>
            <a:ext cx="13929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IoT</a:t>
            </a:r>
            <a:endParaRPr sz="4800"/>
          </a:p>
        </p:txBody>
      </p:sp>
      <p:sp>
        <p:nvSpPr>
          <p:cNvPr id="136" name="Google Shape;136;p13"/>
          <p:cNvSpPr txBox="1"/>
          <p:nvPr>
            <p:ph idx="4294967295" type="body"/>
          </p:nvPr>
        </p:nvSpPr>
        <p:spPr>
          <a:xfrm>
            <a:off x="4674575" y="2499900"/>
            <a:ext cx="38085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E8EAED"/>
                </a:solidFill>
                <a:highlight>
                  <a:srgbClr val="202124"/>
                </a:highlight>
                <a:latin typeface="Montserrat"/>
                <a:ea typeface="Montserrat"/>
                <a:cs typeface="Montserrat"/>
                <a:sym typeface="Montserrat"/>
              </a:rPr>
              <a:t>way towards Smarter INDIA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319475" y="40107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Strategy for Product</a:t>
            </a:r>
            <a:endParaRPr b="1"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971575" y="1315175"/>
            <a:ext cx="56190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b="1" lang="en-GB" sz="1200">
                <a:latin typeface="Montserrat"/>
                <a:ea typeface="Montserrat"/>
                <a:cs typeface="Montserrat"/>
                <a:sym typeface="Montserrat"/>
              </a:rPr>
              <a:t>Hero product</a:t>
            </a: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Smart plugs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Smart lighting solutions: Affordable LED bulbs, smart light switches, and light strips that can be controlled remotely via a mobile app or voice commands.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Home security devices: Entry-level smart cameras, door/window sensors, and motion detectors designed to enhance home security without a hefty price tag.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2102000" y="3226025"/>
            <a:ext cx="56190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b="1" lang="en-GB" sz="1200">
                <a:latin typeface="Montserrat"/>
                <a:ea typeface="Montserrat"/>
                <a:cs typeface="Montserrat"/>
                <a:sym typeface="Montserrat"/>
              </a:rPr>
              <a:t>Use cases</a:t>
            </a: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AutoNum type="alphaLcPeriod"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Property owners for maintaining remote property.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AutoNum type="alphaLcPeriod"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Parents who want want to limit their kids tech usage.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AutoNum type="alphaLcPeriod"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Millennials</a:t>
            </a: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 for the old parents.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lphaLcPeriod"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Surge Protector</a:t>
            </a: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 against costly electronic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319475" y="40107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Strategy for Marketing</a:t>
            </a:r>
            <a:endParaRPr b="1"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1934950" y="1791425"/>
            <a:ext cx="56190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●"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Social media marketing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●"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Content Marketing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●"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Email Marketing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●"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Customer Engagement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2242925" y="80725"/>
            <a:ext cx="4038300" cy="12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  <a:t>End goal</a:t>
            </a:r>
            <a:endParaRPr b="1" sz="6000">
              <a:solidFill>
                <a:srgbClr val="E8EAE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539275" y="1754775"/>
            <a:ext cx="6557100" cy="31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By emphasizing affordability, simplicity, and value, the brand aims to disrupt the smart home automation market by making advanced technology accessible to a broader audience. Through strategic marketing efforts and a customer-centric approach, the brand will establish itself as a trusted source for affordable smart home solutions on the e-commerce platform, driving sales and fostering brand loyalty.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789400"/>
            <a:ext cx="7566000" cy="17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/>
              <a:t>Is your home SMART ?</a:t>
            </a:r>
            <a:endParaRPr b="1" sz="60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341475" y="3086050"/>
            <a:ext cx="70389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E8EAED"/>
                </a:solidFill>
                <a:highlight>
                  <a:srgbClr val="202124"/>
                </a:highlight>
                <a:latin typeface="Montserrat"/>
                <a:ea typeface="Montserrat"/>
                <a:cs typeface="Montserrat"/>
                <a:sym typeface="Montserrat"/>
              </a:rPr>
              <a:t>The term 'Internet of Things' was coined in </a:t>
            </a:r>
            <a:r>
              <a:rPr lang="en-GB" sz="1900">
                <a:solidFill>
                  <a:srgbClr val="E2EEFF"/>
                </a:solidFill>
                <a:highlight>
                  <a:srgbClr val="3A3F50"/>
                </a:highlight>
                <a:latin typeface="Montserrat"/>
                <a:ea typeface="Montserrat"/>
                <a:cs typeface="Montserrat"/>
                <a:sym typeface="Montserrat"/>
              </a:rPr>
              <a:t>1999</a:t>
            </a:r>
            <a:r>
              <a:rPr lang="en-GB" sz="1500">
                <a:solidFill>
                  <a:srgbClr val="E8EAED"/>
                </a:solidFill>
                <a:highlight>
                  <a:srgbClr val="202124"/>
                </a:highlight>
                <a:latin typeface="Montserrat"/>
                <a:ea typeface="Montserrat"/>
                <a:cs typeface="Montserrat"/>
                <a:sym typeface="Montserrat"/>
              </a:rPr>
              <a:t> by the computer scientist Kevin Ashton.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68175" y="305825"/>
            <a:ext cx="70389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/>
              <a:t>Reasons for NO</a:t>
            </a:r>
            <a:r>
              <a:rPr b="1" lang="en-GB" sz="6000"/>
              <a:t>?</a:t>
            </a:r>
            <a:endParaRPr b="1" sz="6000"/>
          </a:p>
        </p:txBody>
      </p:sp>
      <p:sp>
        <p:nvSpPr>
          <p:cNvPr id="148" name="Google Shape;148;p15"/>
          <p:cNvSpPr txBox="1"/>
          <p:nvPr>
            <p:ph type="title"/>
          </p:nvPr>
        </p:nvSpPr>
        <p:spPr>
          <a:xfrm>
            <a:off x="980000" y="1334225"/>
            <a:ext cx="7327200" cy="33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High COST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>
                <a:solidFill>
                  <a:srgbClr val="E8EAED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Low Availability &amp; Options</a:t>
            </a:r>
            <a:endParaRPr>
              <a:solidFill>
                <a:srgbClr val="E8EAED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8EAED"/>
              </a:buClr>
              <a:buSzPts val="2400"/>
              <a:buFont typeface="Roboto"/>
              <a:buChar char="●"/>
            </a:pPr>
            <a:r>
              <a:rPr lang="en-GB">
                <a:solidFill>
                  <a:srgbClr val="E8EAED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Lack of skilled </a:t>
            </a:r>
            <a:r>
              <a:rPr lang="en-GB">
                <a:solidFill>
                  <a:srgbClr val="E8EAED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electrician</a:t>
            </a:r>
            <a:endParaRPr>
              <a:solidFill>
                <a:srgbClr val="E8EAED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8EAED"/>
              </a:buClr>
              <a:buSzPts val="2400"/>
              <a:buFont typeface="Roboto"/>
              <a:buChar char="●"/>
            </a:pPr>
            <a:r>
              <a:rPr lang="en-GB">
                <a:solidFill>
                  <a:srgbClr val="E8EAED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Unaware customers</a:t>
            </a:r>
            <a:endParaRPr>
              <a:solidFill>
                <a:srgbClr val="E8EAED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8EAED"/>
              </a:buClr>
              <a:buSzPts val="2400"/>
              <a:buFont typeface="Roboto"/>
              <a:buChar char="●"/>
            </a:pPr>
            <a:r>
              <a:rPr lang="en-GB">
                <a:solidFill>
                  <a:srgbClr val="E8EAED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Complexity of solution</a:t>
            </a:r>
            <a:endParaRPr>
              <a:solidFill>
                <a:srgbClr val="E8EAED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450" y="2099799"/>
            <a:ext cx="377199" cy="2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3450" y="2448050"/>
            <a:ext cx="377200" cy="3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4575" y="2448050"/>
            <a:ext cx="320466" cy="37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3450" y="3261150"/>
            <a:ext cx="496250" cy="49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67325" y="2934487"/>
            <a:ext cx="428501" cy="3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0"/>
            <a:ext cx="7566000" cy="17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/>
              <a:t>Solution !</a:t>
            </a:r>
            <a:endParaRPr b="1" sz="6000"/>
          </a:p>
        </p:txBody>
      </p:sp>
      <p:pic>
        <p:nvPicPr>
          <p:cNvPr id="159" name="Google Shape;159;p16" title="s2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3575" y="2472775"/>
            <a:ext cx="1235250" cy="2722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0" name="Google Shape;160;p16" title="ss.mo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36449" y="-88050"/>
            <a:ext cx="1172730" cy="272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7593" y="1377500"/>
            <a:ext cx="2831888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7381" y="1377500"/>
            <a:ext cx="2831888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275500" y="796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Why Spartan ?</a:t>
            </a:r>
            <a:endParaRPr b="1"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1964225" y="1589550"/>
            <a:ext cx="4454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Affordable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Plug &amp; play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Customization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DTC product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Unique tech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Integration capabilities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No need for Technical support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13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-GB" sz="1750">
                <a:latin typeface="Arial"/>
                <a:ea typeface="Arial"/>
                <a:cs typeface="Arial"/>
                <a:sym typeface="Arial"/>
              </a:rPr>
              <a:t>Surge Protection</a:t>
            </a:r>
            <a:endParaRPr sz="175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4400" y="1088875"/>
            <a:ext cx="3697625" cy="36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7894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Weakness</a:t>
            </a:r>
            <a:endParaRPr b="1"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1971575" y="1552875"/>
            <a:ext cx="4454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Limited brand recognition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Resource constraints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Dependence on suppliers: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DTC product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Unique tech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Integration capabilities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Security concerns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7894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Opportunities</a:t>
            </a:r>
            <a:endParaRPr b="1"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986225" y="1582200"/>
            <a:ext cx="4454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Growing market demand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Partnerships and collaborations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Sustainable solutions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Subscription-based models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7894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Threats</a:t>
            </a:r>
            <a:endParaRPr b="1"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986225" y="1582200"/>
            <a:ext cx="5619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Competition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Rapid technological advancements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Consumer privacy concerns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high Product Adaptability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7894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Strategy</a:t>
            </a:r>
            <a:r>
              <a:rPr b="1" lang="en-GB"/>
              <a:t> for Expansion</a:t>
            </a:r>
            <a:endParaRPr b="1"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446900" y="1611525"/>
            <a:ext cx="6740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400">
                <a:latin typeface="Montserrat"/>
                <a:ea typeface="Montserrat"/>
                <a:cs typeface="Montserrat"/>
                <a:sym typeface="Montserrat"/>
              </a:rPr>
              <a:t>Target Audience</a:t>
            </a: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Tech-savvy homeowners who are interested in integrating smart home solutions into their living spaces but are deterred by the high costs associated with premium products.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Millennials and young families looking for affordable yet reliable smart home automation solutions to enhance convenience and security.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Budget-conscious consumers seeking easy-to-use and customizable smart home devices that fit their lifestyle and needs.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Companies &amp; organizations who desire easy goto solution for </a:t>
            </a: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automation</a:t>
            </a: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 their campuses.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