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36cf285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6cf285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36cf285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36cf285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6cf285b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6cf285b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6cf285b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6cf285b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Heap Memory Recovery: Explicit vs Lazy Implicit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Noah Dunn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a:t>
            </a:r>
            <a:r>
              <a:rPr lang="en"/>
              <a:t>Implicit</a:t>
            </a:r>
            <a:r>
              <a:rPr lang="en"/>
              <a:t> Memory Collection</a:t>
            </a:r>
            <a:endParaRPr/>
          </a:p>
        </p:txBody>
      </p:sp>
      <p:sp>
        <p:nvSpPr>
          <p:cNvPr id="61" name="Google Shape;61;p14"/>
          <p:cNvSpPr txBox="1"/>
          <p:nvPr>
            <p:ph idx="1" type="body"/>
          </p:nvPr>
        </p:nvSpPr>
        <p:spPr>
          <a:xfrm>
            <a:off x="311700" y="1152475"/>
            <a:ext cx="8520600" cy="171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by languages like Java</a:t>
            </a:r>
            <a:endParaRPr/>
          </a:p>
          <a:p>
            <a:pPr indent="-342900" lvl="0" marL="457200" rtl="0" algn="l">
              <a:spcBef>
                <a:spcPts val="0"/>
              </a:spcBef>
              <a:spcAft>
                <a:spcPts val="0"/>
              </a:spcAft>
              <a:buSzPts val="1800"/>
              <a:buChar char="●"/>
            </a:pPr>
            <a:r>
              <a:rPr lang="en"/>
              <a:t>Utilizes two </a:t>
            </a:r>
            <a:r>
              <a:rPr lang="en"/>
              <a:t>separate</a:t>
            </a:r>
            <a:r>
              <a:rPr lang="en"/>
              <a:t> Linked Lists of Memory: Allocated and Free</a:t>
            </a:r>
            <a:endParaRPr/>
          </a:p>
          <a:p>
            <a:pPr indent="-342900" lvl="0" marL="457200" rtl="0" algn="l">
              <a:spcBef>
                <a:spcPts val="0"/>
              </a:spcBef>
              <a:spcAft>
                <a:spcPts val="0"/>
              </a:spcAft>
              <a:buSzPts val="1800"/>
              <a:buChar char="●"/>
            </a:pPr>
            <a:r>
              <a:rPr lang="en"/>
              <a:t>The Garbage Collector process waits until memory is needed, runs through all Allocated Memory to see what is not currently in use, and returns all that memory back to free memory</a:t>
            </a:r>
            <a:endParaRPr/>
          </a:p>
          <a:p>
            <a:pPr indent="0" lvl="0" marL="457200" rtl="0" algn="l">
              <a:spcBef>
                <a:spcPts val="1600"/>
              </a:spcBef>
              <a:spcAft>
                <a:spcPts val="1600"/>
              </a:spcAft>
              <a:buNone/>
            </a:pPr>
            <a:r>
              <a:t/>
            </a:r>
            <a:endParaRPr/>
          </a:p>
        </p:txBody>
      </p:sp>
      <p:sp>
        <p:nvSpPr>
          <p:cNvPr id="62" name="Google Shape;62;p14"/>
          <p:cNvSpPr txBox="1"/>
          <p:nvPr/>
        </p:nvSpPr>
        <p:spPr>
          <a:xfrm>
            <a:off x="378300" y="3093375"/>
            <a:ext cx="22608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Free Memory LL:</a:t>
            </a:r>
            <a:endParaRPr>
              <a:solidFill>
                <a:schemeClr val="lt2"/>
              </a:solidFill>
            </a:endParaRPr>
          </a:p>
        </p:txBody>
      </p:sp>
      <p:sp>
        <p:nvSpPr>
          <p:cNvPr id="63" name="Google Shape;63;p14"/>
          <p:cNvSpPr/>
          <p:nvPr/>
        </p:nvSpPr>
        <p:spPr>
          <a:xfrm>
            <a:off x="2126400" y="31563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4" name="Google Shape;64;p14"/>
          <p:cNvSpPr/>
          <p:nvPr/>
        </p:nvSpPr>
        <p:spPr>
          <a:xfrm>
            <a:off x="3287325" y="31563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65" name="Google Shape;65;p14"/>
          <p:cNvCxnSpPr>
            <a:stCxn id="63" idx="3"/>
            <a:endCxn id="64" idx="1"/>
          </p:cNvCxnSpPr>
          <p:nvPr/>
        </p:nvCxnSpPr>
        <p:spPr>
          <a:xfrm>
            <a:off x="2832300" y="3295125"/>
            <a:ext cx="455100" cy="0"/>
          </a:xfrm>
          <a:prstGeom prst="straightConnector1">
            <a:avLst/>
          </a:prstGeom>
          <a:noFill/>
          <a:ln cap="flat" cmpd="sng" w="9525">
            <a:solidFill>
              <a:schemeClr val="lt2"/>
            </a:solidFill>
            <a:prstDash val="solid"/>
            <a:round/>
            <a:headEnd len="med" w="med" type="none"/>
            <a:tailEnd len="med" w="med" type="triangle"/>
          </a:ln>
        </p:spPr>
      </p:cxnSp>
      <p:sp>
        <p:nvSpPr>
          <p:cNvPr id="66" name="Google Shape;66;p14"/>
          <p:cNvSpPr txBox="1"/>
          <p:nvPr/>
        </p:nvSpPr>
        <p:spPr>
          <a:xfrm>
            <a:off x="185000" y="3834075"/>
            <a:ext cx="22608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Allocated</a:t>
            </a:r>
            <a:r>
              <a:rPr lang="en">
                <a:solidFill>
                  <a:schemeClr val="lt2"/>
                </a:solidFill>
              </a:rPr>
              <a:t> Memory LL:</a:t>
            </a:r>
            <a:endParaRPr>
              <a:solidFill>
                <a:schemeClr val="lt2"/>
              </a:solidFill>
            </a:endParaRPr>
          </a:p>
        </p:txBody>
      </p:sp>
      <p:sp>
        <p:nvSpPr>
          <p:cNvPr id="67" name="Google Shape;67;p14"/>
          <p:cNvSpPr/>
          <p:nvPr/>
        </p:nvSpPr>
        <p:spPr>
          <a:xfrm>
            <a:off x="2126400" y="38970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68" name="Google Shape;68;p14"/>
          <p:cNvSpPr/>
          <p:nvPr/>
        </p:nvSpPr>
        <p:spPr>
          <a:xfrm>
            <a:off x="3287325" y="38970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9" name="Google Shape;69;p14"/>
          <p:cNvSpPr/>
          <p:nvPr/>
        </p:nvSpPr>
        <p:spPr>
          <a:xfrm>
            <a:off x="4355825" y="38970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70" name="Google Shape;70;p14"/>
          <p:cNvCxnSpPr>
            <a:stCxn id="67" idx="3"/>
            <a:endCxn id="68" idx="1"/>
          </p:cNvCxnSpPr>
          <p:nvPr/>
        </p:nvCxnSpPr>
        <p:spPr>
          <a:xfrm>
            <a:off x="2832300" y="4035825"/>
            <a:ext cx="455100" cy="0"/>
          </a:xfrm>
          <a:prstGeom prst="straightConnector1">
            <a:avLst/>
          </a:prstGeom>
          <a:noFill/>
          <a:ln cap="flat" cmpd="sng" w="9525">
            <a:solidFill>
              <a:schemeClr val="lt2"/>
            </a:solidFill>
            <a:prstDash val="solid"/>
            <a:round/>
            <a:headEnd len="med" w="med" type="none"/>
            <a:tailEnd len="med" w="med" type="triangle"/>
          </a:ln>
        </p:spPr>
      </p:cxnSp>
      <p:cxnSp>
        <p:nvCxnSpPr>
          <p:cNvPr id="71" name="Google Shape;71;p14"/>
          <p:cNvCxnSpPr/>
          <p:nvPr/>
        </p:nvCxnSpPr>
        <p:spPr>
          <a:xfrm>
            <a:off x="3934375" y="4035825"/>
            <a:ext cx="455100" cy="0"/>
          </a:xfrm>
          <a:prstGeom prst="straightConnector1">
            <a:avLst/>
          </a:prstGeom>
          <a:noFill/>
          <a:ln cap="flat" cmpd="sng" w="9525">
            <a:solidFill>
              <a:schemeClr val="lt2"/>
            </a:solidFill>
            <a:prstDash val="solid"/>
            <a:round/>
            <a:headEnd len="med" w="med" type="none"/>
            <a:tailEnd len="med" w="med" type="triangle"/>
          </a:ln>
        </p:spPr>
      </p:cxnSp>
      <p:sp>
        <p:nvSpPr>
          <p:cNvPr id="72" name="Google Shape;72;p14"/>
          <p:cNvSpPr/>
          <p:nvPr/>
        </p:nvSpPr>
        <p:spPr>
          <a:xfrm>
            <a:off x="2251800" y="3093375"/>
            <a:ext cx="455100" cy="403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73" name="Google Shape;73;p14"/>
          <p:cNvSpPr/>
          <p:nvPr/>
        </p:nvSpPr>
        <p:spPr>
          <a:xfrm>
            <a:off x="3412800" y="3093375"/>
            <a:ext cx="455100" cy="403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cxnSp>
        <p:nvCxnSpPr>
          <p:cNvPr id="74" name="Google Shape;74;p14"/>
          <p:cNvCxnSpPr/>
          <p:nvPr/>
        </p:nvCxnSpPr>
        <p:spPr>
          <a:xfrm>
            <a:off x="5061725" y="4035825"/>
            <a:ext cx="455100" cy="0"/>
          </a:xfrm>
          <a:prstGeom prst="straightConnector1">
            <a:avLst/>
          </a:prstGeom>
          <a:noFill/>
          <a:ln cap="flat" cmpd="sng" w="9525">
            <a:solidFill>
              <a:schemeClr val="lt2"/>
            </a:solidFill>
            <a:prstDash val="solid"/>
            <a:round/>
            <a:headEnd len="med" w="med" type="none"/>
            <a:tailEnd len="med" w="med" type="triangle"/>
          </a:ln>
        </p:spPr>
      </p:cxnSp>
      <p:sp>
        <p:nvSpPr>
          <p:cNvPr id="75" name="Google Shape;75;p14"/>
          <p:cNvSpPr/>
          <p:nvPr/>
        </p:nvSpPr>
        <p:spPr>
          <a:xfrm>
            <a:off x="5516825" y="38970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76" name="Google Shape;76;p14"/>
          <p:cNvSpPr/>
          <p:nvPr/>
        </p:nvSpPr>
        <p:spPr>
          <a:xfrm>
            <a:off x="6644175" y="3897075"/>
            <a:ext cx="705900" cy="2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77" name="Google Shape;77;p14"/>
          <p:cNvCxnSpPr/>
          <p:nvPr/>
        </p:nvCxnSpPr>
        <p:spPr>
          <a:xfrm>
            <a:off x="6189063" y="4035825"/>
            <a:ext cx="455100" cy="0"/>
          </a:xfrm>
          <a:prstGeom prst="straightConnector1">
            <a:avLst/>
          </a:prstGeom>
          <a:noFill/>
          <a:ln cap="flat" cmpd="sng" w="9525">
            <a:solidFill>
              <a:schemeClr val="lt2"/>
            </a:solidFill>
            <a:prstDash val="solid"/>
            <a:round/>
            <a:headEnd len="med" w="med" type="none"/>
            <a:tailEnd len="med" w="med" type="triangle"/>
          </a:ln>
        </p:spPr>
      </p:cxnSp>
      <p:sp>
        <p:nvSpPr>
          <p:cNvPr id="78" name="Google Shape;78;p14"/>
          <p:cNvSpPr/>
          <p:nvPr/>
        </p:nvSpPr>
        <p:spPr>
          <a:xfrm>
            <a:off x="2184000" y="4237575"/>
            <a:ext cx="455100" cy="4035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3412800" y="4237575"/>
            <a:ext cx="455100" cy="4035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481225" y="4237575"/>
            <a:ext cx="455100" cy="403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81" name="Google Shape;81;p14"/>
          <p:cNvSpPr/>
          <p:nvPr/>
        </p:nvSpPr>
        <p:spPr>
          <a:xfrm>
            <a:off x="5642225" y="4237575"/>
            <a:ext cx="455100" cy="403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82" name="Google Shape;82;p14"/>
          <p:cNvSpPr/>
          <p:nvPr/>
        </p:nvSpPr>
        <p:spPr>
          <a:xfrm>
            <a:off x="6778450" y="4237575"/>
            <a:ext cx="455100" cy="4035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Implicit Memory Collection	</a:t>
            </a:r>
            <a:endParaRPr/>
          </a:p>
        </p:txBody>
      </p:sp>
      <p:sp>
        <p:nvSpPr>
          <p:cNvPr id="88" name="Google Shape;88;p15"/>
          <p:cNvSpPr txBox="1"/>
          <p:nvPr>
            <p:ph idx="1" type="body"/>
          </p:nvPr>
        </p:nvSpPr>
        <p:spPr>
          <a:xfrm>
            <a:off x="311700" y="1152475"/>
            <a:ext cx="3663600" cy="3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342900" lvl="0" marL="457200" rtl="0" algn="l">
              <a:spcBef>
                <a:spcPts val="1600"/>
              </a:spcBef>
              <a:spcAft>
                <a:spcPts val="0"/>
              </a:spcAft>
              <a:buSzPts val="1800"/>
              <a:buChar char="●"/>
            </a:pPr>
            <a:r>
              <a:rPr lang="en"/>
              <a:t>Requires minimal effort on programmer’s end, it’s all handled for you</a:t>
            </a:r>
            <a:endParaRPr/>
          </a:p>
          <a:p>
            <a:pPr indent="-342900" lvl="0" marL="457200" rtl="0" algn="l">
              <a:spcBef>
                <a:spcPts val="0"/>
              </a:spcBef>
              <a:spcAft>
                <a:spcPts val="0"/>
              </a:spcAft>
              <a:buSzPts val="1800"/>
              <a:buChar char="●"/>
            </a:pPr>
            <a:r>
              <a:rPr lang="en"/>
              <a:t>In many cases, the default allocated Heap memory will not need to garbage collect during the runtime of the program, meaning the process will not trigger to begin with</a:t>
            </a:r>
            <a:endParaRPr/>
          </a:p>
        </p:txBody>
      </p:sp>
      <p:sp>
        <p:nvSpPr>
          <p:cNvPr id="89" name="Google Shape;89;p15"/>
          <p:cNvSpPr txBox="1"/>
          <p:nvPr>
            <p:ph idx="1" type="body"/>
          </p:nvPr>
        </p:nvSpPr>
        <p:spPr>
          <a:xfrm>
            <a:off x="4572000" y="1152475"/>
            <a:ext cx="366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r>
              <a:rPr lang="en"/>
              <a:t>:</a:t>
            </a:r>
            <a:endParaRPr/>
          </a:p>
          <a:p>
            <a:pPr indent="-342900" lvl="0" marL="457200" rtl="0" algn="l">
              <a:spcBef>
                <a:spcPts val="1600"/>
              </a:spcBef>
              <a:spcAft>
                <a:spcPts val="0"/>
              </a:spcAft>
              <a:buSzPts val="1800"/>
              <a:buChar char="●"/>
            </a:pPr>
            <a:r>
              <a:rPr lang="en"/>
              <a:t>When the garbage collector does have to activate, it takes significant effort to determine what is and is not in use</a:t>
            </a:r>
            <a:endParaRPr/>
          </a:p>
          <a:p>
            <a:pPr indent="-342900" lvl="0" marL="457200" rtl="0" algn="l">
              <a:spcBef>
                <a:spcPts val="0"/>
              </a:spcBef>
              <a:spcAft>
                <a:spcPts val="0"/>
              </a:spcAft>
              <a:buSzPts val="1800"/>
              <a:buChar char="●"/>
            </a:pPr>
            <a:r>
              <a:rPr lang="en"/>
              <a:t>The </a:t>
            </a:r>
            <a:r>
              <a:rPr lang="en"/>
              <a:t>garbage</a:t>
            </a:r>
            <a:r>
              <a:rPr lang="en"/>
              <a:t> collector may have to fight with the ‘CPU Scheduler’, increasing the runtime of a program further</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Heap Memory Collection</a:t>
            </a:r>
            <a:endParaRPr/>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Most prominent examples are C++ and C</a:t>
            </a:r>
            <a:endParaRPr/>
          </a:p>
          <a:p>
            <a:pPr indent="-342900" lvl="0" marL="457200" rtl="0" algn="l">
              <a:spcBef>
                <a:spcPts val="0"/>
              </a:spcBef>
              <a:spcAft>
                <a:spcPts val="0"/>
              </a:spcAft>
              <a:buSzPts val="1800"/>
              <a:buChar char="●"/>
            </a:pPr>
            <a:r>
              <a:rPr lang="en"/>
              <a:t>The programmer specifies when memory is ready to be deleted using programmatic syntax (In C++ this is in the form of destructors and the delete clause)</a:t>
            </a:r>
            <a:endParaRPr/>
          </a:p>
          <a:p>
            <a:pPr indent="-342900" lvl="0" marL="457200" rtl="0" algn="l">
              <a:spcBef>
                <a:spcPts val="0"/>
              </a:spcBef>
              <a:spcAft>
                <a:spcPts val="0"/>
              </a:spcAft>
              <a:buSzPts val="1800"/>
              <a:buChar char="●"/>
            </a:pPr>
            <a:r>
              <a:rPr lang="en"/>
              <a:t>Memory management is user instigated not automatic</a:t>
            </a:r>
            <a:endParaRPr/>
          </a:p>
          <a:p>
            <a:pPr indent="-342900" lvl="0" marL="457200" rtl="0" algn="l">
              <a:spcBef>
                <a:spcPts val="0"/>
              </a:spcBef>
              <a:spcAft>
                <a:spcPts val="0"/>
              </a:spcAft>
              <a:buSzPts val="1800"/>
              <a:buChar char="●"/>
            </a:pPr>
            <a:r>
              <a:rPr lang="en"/>
              <a:t>The Philosophy of these languages is to avoid creating garbage when possible</a:t>
            </a:r>
            <a:endParaRPr/>
          </a:p>
          <a:p>
            <a:pPr indent="0" lvl="0" marL="0" rtl="0" algn="l">
              <a:spcBef>
                <a:spcPts val="1600"/>
              </a:spcBef>
              <a:spcAft>
                <a:spcPts val="0"/>
              </a:spcAft>
              <a:buNone/>
            </a:pPr>
            <a:r>
              <a:rPr lang="en"/>
              <a:t>Ex Code: </a:t>
            </a:r>
            <a:endParaRPr/>
          </a:p>
          <a:p>
            <a:pPr indent="0" lvl="0" marL="0" rtl="0" algn="l">
              <a:spcBef>
                <a:spcPts val="1600"/>
              </a:spcBef>
              <a:spcAft>
                <a:spcPts val="0"/>
              </a:spcAft>
              <a:buNone/>
            </a:pPr>
            <a:r>
              <a:rPr lang="en"/>
              <a:t>i</a:t>
            </a:r>
            <a:r>
              <a:rPr lang="en"/>
              <a:t>nt *p1 = new int;</a:t>
            </a:r>
            <a:endParaRPr/>
          </a:p>
          <a:p>
            <a:pPr indent="0" lvl="0" marL="0" rtl="0" algn="l">
              <a:spcBef>
                <a:spcPts val="1600"/>
              </a:spcBef>
              <a:spcAft>
                <a:spcPts val="0"/>
              </a:spcAft>
              <a:buNone/>
            </a:pPr>
            <a:r>
              <a:rPr lang="en"/>
              <a:t>d</a:t>
            </a:r>
            <a:r>
              <a:rPr lang="en"/>
              <a:t>elete p1;</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Heap Memory Collection</a:t>
            </a:r>
            <a:endParaRPr/>
          </a:p>
        </p:txBody>
      </p:sp>
      <p:sp>
        <p:nvSpPr>
          <p:cNvPr id="101" name="Google Shape;101;p17"/>
          <p:cNvSpPr txBox="1"/>
          <p:nvPr>
            <p:ph idx="1" type="body"/>
          </p:nvPr>
        </p:nvSpPr>
        <p:spPr>
          <a:xfrm>
            <a:off x="311700" y="1152475"/>
            <a:ext cx="3663600" cy="3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342900" lvl="0" marL="457200" rtl="0" algn="l">
              <a:spcBef>
                <a:spcPts val="1600"/>
              </a:spcBef>
              <a:spcAft>
                <a:spcPts val="0"/>
              </a:spcAft>
              <a:buSzPts val="1800"/>
              <a:buChar char="●"/>
            </a:pPr>
            <a:r>
              <a:rPr lang="en"/>
              <a:t>The programmer specifies exactly when they want memory removed </a:t>
            </a:r>
            <a:endParaRPr/>
          </a:p>
          <a:p>
            <a:pPr indent="-342900" lvl="0" marL="457200" rtl="0" algn="l">
              <a:spcBef>
                <a:spcPts val="0"/>
              </a:spcBef>
              <a:spcAft>
                <a:spcPts val="0"/>
              </a:spcAft>
              <a:buSzPts val="1800"/>
              <a:buChar char="●"/>
            </a:pPr>
            <a:r>
              <a:rPr lang="en"/>
              <a:t>The overhead of the garbage collector process is gone completely, leading to faster runtimes</a:t>
            </a:r>
            <a:endParaRPr/>
          </a:p>
        </p:txBody>
      </p:sp>
      <p:sp>
        <p:nvSpPr>
          <p:cNvPr id="102" name="Google Shape;102;p17"/>
          <p:cNvSpPr txBox="1"/>
          <p:nvPr>
            <p:ph idx="1" type="body"/>
          </p:nvPr>
        </p:nvSpPr>
        <p:spPr>
          <a:xfrm>
            <a:off x="4572000" y="1152475"/>
            <a:ext cx="366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42900" lvl="0" marL="457200" rtl="0" algn="l">
              <a:spcBef>
                <a:spcPts val="1600"/>
              </a:spcBef>
              <a:spcAft>
                <a:spcPts val="0"/>
              </a:spcAft>
              <a:buSzPts val="1800"/>
              <a:buChar char="●"/>
            </a:pPr>
            <a:r>
              <a:rPr lang="en"/>
              <a:t>Nothing is done automatically, the user bears full </a:t>
            </a:r>
            <a:r>
              <a:rPr lang="en"/>
              <a:t>responsibility</a:t>
            </a:r>
            <a:r>
              <a:rPr lang="en"/>
              <a:t> for memory cleanup</a:t>
            </a:r>
            <a:endParaRPr/>
          </a:p>
          <a:p>
            <a:pPr indent="-342900" lvl="0" marL="457200" rtl="0" algn="l">
              <a:spcBef>
                <a:spcPts val="0"/>
              </a:spcBef>
              <a:spcAft>
                <a:spcPts val="0"/>
              </a:spcAft>
              <a:buSzPts val="1800"/>
              <a:buChar char="●"/>
            </a:pPr>
            <a:r>
              <a:rPr lang="en"/>
              <a:t>A memory leak caused by negligent programming can lead to stealing away precious processing power over time</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