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Varela Round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VarelaRound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30356bcc4_0_3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30356bcc4_0_3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30356bcc4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30356bcc4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30356bcc4_0_15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30356bcc4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30356bcc4_0_17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30356bcc4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30356bcc4_0_1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30356bcc4_0_1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30356bcc4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30356bcc4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30356bcc4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30356bcc4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30356bcc4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30356bcc4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30356bcc4_0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30356bcc4_0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30356bcc4_0_1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30356bcc4_0_1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30356bcc4_0_2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30356bcc4_0_2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30356bcc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30356bcc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30356bcc4_0_2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30356bcc4_0_2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30356bcc4_0_18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30356bcc4_0_1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30356bcc4_0_18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30356bcc4_0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30356bcc4_0_18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30356bcc4_0_1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30356bcc4_0_20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30356bcc4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30356bcc4_0_2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30356bcc4_0_2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30356bcc4_0_24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30356bcc4_0_2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30356bcc4_0_2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30356bcc4_0_2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30356bcc4_0_2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30356bcc4_0_2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30356bcc4_0_2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30356bcc4_0_2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0356bcc4_0_6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30356bcc4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30356bcc4_0_2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30356bcc4_0_2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30356bcc4_0_2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730356bcc4_0_2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730356bcc4_0_25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730356bcc4_0_2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30356bcc4_0_2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730356bcc4_0_2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30356bcc4_0_2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730356bcc4_0_2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30356bcc4_0_28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30356bcc4_0_2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0356bcc4_0_27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0356bcc4_0_2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30356bcc4_0_2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30356bcc4_0_2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30356bcc4_0_2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30356bcc4_0_2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30356bcc4_0_2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30356bcc4_0_2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0356bcc4_0_8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0356bcc4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30356bcc4_0_2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30356bcc4_0_2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30356bcc4_0_2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30356bcc4_0_2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30356bcc4_0_2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730356bcc4_0_2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30356bcc4_0_2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30356bcc4_0_2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30356bcc4_0_28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30356bcc4_0_2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30356bcc4_0_28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30356bcc4_0_2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30356bcc4_0_2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30356bcc4_0_2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730356bcc4_0_2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730356bcc4_0_2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730356bcc4_0_2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730356bcc4_0_2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30356bcc4_0_2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30356bcc4_0_2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30356bcc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30356bcc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30356bcc4_0_2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30356bcc4_0_2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30356bcc4_0_2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30356bcc4_0_2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30356bcc4_0_2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730356bcc4_0_2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730356bcc4_0_29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730356bcc4_0_2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30356bcc4_0_4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30356bcc4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30356bcc4_0_1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30356bcc4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30356bcc4_0_13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30356bcc4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30356bcc4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30356bcc4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30356bcc4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30356bcc4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out decoration">
  <p:cSld name="BLANK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5" name="Google Shape;20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" name="Google Shape;20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3"/>
          <p:cNvSpPr/>
          <p:nvPr/>
        </p:nvSpPr>
        <p:spPr>
          <a:xfrm>
            <a:off x="4409077" y="259889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×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62" name="Google Shape;62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×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90" name="Google Shape;90;p5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6"/>
          <p:cNvSpPr txBox="1"/>
          <p:nvPr>
            <p:ph idx="2" type="body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2" type="body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3" type="body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 flipH="1" rot="10800000">
            <a:off x="0" y="4394700"/>
            <a:ext cx="9144000" cy="748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/>
          <p:nvPr/>
        </p:nvSpPr>
        <p:spPr>
          <a:xfrm flipH="1" rot="10800000">
            <a:off x="25" y="0"/>
            <a:ext cx="9144000" cy="439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 flipH="1" rot="10800000">
            <a:off x="600363" y="446821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 flipH="1" rot="10800000">
            <a:off x="2072752" y="4305585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 flipH="1" rot="-9504435">
            <a:off x="1719786" y="4902830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 flipH="1" rot="10800000">
            <a:off x="7099013" y="489876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 flipH="1" rot="9749673">
            <a:off x="6663925" y="4453738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 flipH="1" rot="9301861">
            <a:off x="8006334" y="4368566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 flipH="1" rot="10800000">
            <a:off x="990538" y="486410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 flipH="1" rot="9577518">
            <a:off x="108260" y="4767237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 flipH="1" rot="8100000">
            <a:off x="1289705" y="4512591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"/>
          <p:cNvSpPr/>
          <p:nvPr/>
        </p:nvSpPr>
        <p:spPr>
          <a:xfrm flipH="1" rot="10800000">
            <a:off x="8761763" y="459625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 flipH="1" rot="10800000">
            <a:off x="8309194" y="4823445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"/>
          <p:cNvSpPr/>
          <p:nvPr/>
        </p:nvSpPr>
        <p:spPr>
          <a:xfrm flipH="1" rot="10800000">
            <a:off x="7656300" y="4650068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2346325" y="4406300"/>
            <a:ext cx="4451400" cy="7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4297650" y="4829475"/>
            <a:ext cx="548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7813718" y="4683129"/>
            <a:ext cx="499200" cy="49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 rot="2700000">
            <a:off x="14775" y="2902622"/>
            <a:ext cx="497237" cy="497237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 rot="2700000">
            <a:off x="8520218" y="1141799"/>
            <a:ext cx="719128" cy="71912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310640" y="1552220"/>
            <a:ext cx="573600" cy="5736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 rot="-1799089">
            <a:off x="8562084" y="3081720"/>
            <a:ext cx="542049" cy="542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 rot="-1528015">
            <a:off x="184406" y="4107717"/>
            <a:ext cx="826066" cy="826066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1240046" y="3562976"/>
            <a:ext cx="412500" cy="4125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7555136" y="603174"/>
            <a:ext cx="389700" cy="3897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 rot="-722532">
            <a:off x="970776" y="658602"/>
            <a:ext cx="593869" cy="593869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7957723" y="-74674"/>
            <a:ext cx="355200" cy="355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 rot="1500134">
            <a:off x="270777" y="190736"/>
            <a:ext cx="354191" cy="35419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7675748" y="3826977"/>
            <a:ext cx="511800" cy="5118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2065152" y="244976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57705" y="4581900"/>
            <a:ext cx="238500" cy="2385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3015532" y="94100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>
            <a:off x="8066932" y="2335938"/>
            <a:ext cx="239400" cy="2394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3200947" y="4718270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1348282" y="2445799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"/>
          <p:cNvSpPr/>
          <p:nvPr/>
        </p:nvSpPr>
        <p:spPr>
          <a:xfrm>
            <a:off x="5643076" y="4619286"/>
            <a:ext cx="344700" cy="344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"/>
          <p:cNvSpPr/>
          <p:nvPr/>
        </p:nvSpPr>
        <p:spPr>
          <a:xfrm rot="-2700000">
            <a:off x="6674441" y="4438128"/>
            <a:ext cx="232072" cy="23207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6422057" y="132477"/>
            <a:ext cx="232200" cy="2322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7BD1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ts val="3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cessing.org/download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openprocessing.org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Relationship Id="rId4" Type="http://schemas.openxmlformats.org/officeDocument/2006/relationships/hyperlink" Target="https://www.openprocessing.org/sketch/198208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openprocessing.org/sketch/183729" TargetMode="External"/><Relationship Id="rId4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ctrTitle"/>
          </p:nvPr>
        </p:nvSpPr>
        <p:spPr>
          <a:xfrm>
            <a:off x="1157250" y="1221575"/>
            <a:ext cx="6829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lt1"/>
                </a:solidFill>
              </a:rPr>
              <a:t>Using Processing for Data Visualization</a:t>
            </a:r>
            <a:endParaRPr/>
          </a:p>
        </p:txBody>
      </p:sp>
      <p:sp>
        <p:nvSpPr>
          <p:cNvPr id="212" name="Google Shape;212;p13"/>
          <p:cNvSpPr txBox="1"/>
          <p:nvPr>
            <p:ph idx="4294967295" type="subTitle"/>
          </p:nvPr>
        </p:nvSpPr>
        <p:spPr>
          <a:xfrm>
            <a:off x="1730100" y="2902575"/>
            <a:ext cx="568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Presentation By: Noah Dunn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Best Practices (Cont.)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868500" y="113405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Create the </a:t>
            </a:r>
            <a:r>
              <a:rPr b="1" lang="en"/>
              <a:t>simplest</a:t>
            </a:r>
            <a:r>
              <a:rPr lang="en"/>
              <a:t> visualization that conveys </a:t>
            </a:r>
            <a:r>
              <a:rPr b="1" lang="en"/>
              <a:t>all</a:t>
            </a:r>
            <a:r>
              <a:rPr lang="en"/>
              <a:t> desired information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Focus on either </a:t>
            </a:r>
            <a:r>
              <a:rPr lang="en"/>
              <a:t>visualizing</a:t>
            </a:r>
            <a:r>
              <a:rPr b="1" lang="en"/>
              <a:t> patterns</a:t>
            </a:r>
            <a:r>
              <a:rPr lang="en"/>
              <a:t> or </a:t>
            </a:r>
            <a:r>
              <a:rPr b="1" lang="en"/>
              <a:t>details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Select an appropriate </a:t>
            </a:r>
            <a:r>
              <a:rPr b="1" lang="en"/>
              <a:t>color </a:t>
            </a:r>
            <a:r>
              <a:rPr b="1" lang="en"/>
              <a:t>scheme</a:t>
            </a:r>
            <a:r>
              <a:rPr b="1" lang="en"/>
              <a:t> </a:t>
            </a:r>
            <a:r>
              <a:rPr lang="en"/>
              <a:t>based on the data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Aggregate </a:t>
            </a:r>
            <a:r>
              <a:rPr b="1" lang="en"/>
              <a:t>large</a:t>
            </a:r>
            <a:r>
              <a:rPr lang="en"/>
              <a:t> data sets in a meaningful way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idx="4294967295" type="ctrTitle"/>
          </p:nvPr>
        </p:nvSpPr>
        <p:spPr>
          <a:xfrm>
            <a:off x="947175" y="11024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 txBox="1"/>
          <p:nvPr>
            <p:ph idx="4294967295" type="subTitle"/>
          </p:nvPr>
        </p:nvSpPr>
        <p:spPr>
          <a:xfrm>
            <a:off x="947175" y="1705372"/>
            <a:ext cx="73338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97" name="Google Shape;297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8" name="Google Shape;298;p23"/>
          <p:cNvGrpSpPr/>
          <p:nvPr/>
        </p:nvGrpSpPr>
        <p:grpSpPr>
          <a:xfrm>
            <a:off x="4572008" y="778442"/>
            <a:ext cx="299121" cy="423685"/>
            <a:chOff x="3984000" y="1594200"/>
            <a:chExt cx="357800" cy="506800"/>
          </a:xfrm>
        </p:grpSpPr>
        <p:sp>
          <p:nvSpPr>
            <p:cNvPr id="299" name="Google Shape;299;p23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3"/>
          <p:cNvSpPr txBox="1"/>
          <p:nvPr>
            <p:ph idx="4294967295" type="subTitle"/>
          </p:nvPr>
        </p:nvSpPr>
        <p:spPr>
          <a:xfrm>
            <a:off x="2525438" y="2570652"/>
            <a:ext cx="73338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The Purpose of Data Visualization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The History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Principles 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Best Practices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idx="4294967295" type="ctrTitle"/>
          </p:nvPr>
        </p:nvSpPr>
        <p:spPr>
          <a:xfrm>
            <a:off x="1311175" y="2497750"/>
            <a:ext cx="6664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Processing</a:t>
            </a:r>
            <a:endParaRPr sz="6000"/>
          </a:p>
        </p:txBody>
      </p:sp>
      <p:sp>
        <p:nvSpPr>
          <p:cNvPr id="307" name="Google Shape;307;p24"/>
          <p:cNvSpPr txBox="1"/>
          <p:nvPr>
            <p:ph idx="4294967295" type="subTitle"/>
          </p:nvPr>
        </p:nvSpPr>
        <p:spPr>
          <a:xfrm>
            <a:off x="1761450" y="3403154"/>
            <a:ext cx="562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Data Visualization made Easy/ier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08" name="Google Shape;308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100" y="378800"/>
            <a:ext cx="2192950" cy="21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4"/>
          <p:cNvSpPr txBox="1"/>
          <p:nvPr/>
        </p:nvSpPr>
        <p:spPr>
          <a:xfrm>
            <a:off x="6799750" y="4749850"/>
            <a:ext cx="2193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Image covered by CC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Processing?</a:t>
            </a:r>
            <a:endParaRPr/>
          </a:p>
        </p:txBody>
      </p:sp>
      <p:sp>
        <p:nvSpPr>
          <p:cNvPr id="316" name="Google Shape;316;p25"/>
          <p:cNvSpPr txBox="1"/>
          <p:nvPr>
            <p:ph idx="1" type="body"/>
          </p:nvPr>
        </p:nvSpPr>
        <p:spPr>
          <a:xfrm>
            <a:off x="868500" y="113405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other kinds of data visualization software offer one of two experiences</a:t>
            </a:r>
            <a:endParaRPr/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AutoNum type="arabicPeriod"/>
            </a:pPr>
            <a:r>
              <a:rPr b="1" lang="en"/>
              <a:t>Lots</a:t>
            </a:r>
            <a:r>
              <a:rPr lang="en"/>
              <a:t> of developer control, but programming is </a:t>
            </a:r>
            <a:r>
              <a:rPr b="1" lang="en"/>
              <a:t>complicated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"/>
              <a:t>Little</a:t>
            </a:r>
            <a:r>
              <a:rPr lang="en"/>
              <a:t> developer control, but programming is </a:t>
            </a:r>
            <a:r>
              <a:rPr b="1" lang="en"/>
              <a:t>easy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Processing aims for both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Processing</a:t>
            </a:r>
            <a:endParaRPr/>
          </a:p>
        </p:txBody>
      </p:sp>
      <p:sp>
        <p:nvSpPr>
          <p:cNvPr id="322" name="Google Shape;322;p26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Created by two MIT students, Ben Fry and Casey Reas in 2001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Intended to be a first programming language option for those interested in graphics programming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Free and Open-Source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Current version is Processing 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and Installing</a:t>
            </a:r>
            <a:endParaRPr/>
          </a:p>
        </p:txBody>
      </p:sp>
      <p:sp>
        <p:nvSpPr>
          <p:cNvPr id="328" name="Google Shape;328;p27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Full download can be found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Unzip the download and run the file called “Processing.exe”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 Get Started</a:t>
            </a:r>
            <a:endParaRPr/>
          </a:p>
        </p:txBody>
      </p:sp>
      <p:pic>
        <p:nvPicPr>
          <p:cNvPr id="334" name="Google Shape;3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50" y="1201563"/>
            <a:ext cx="40671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Success!</a:t>
            </a:r>
            <a:endParaRPr/>
          </a:p>
        </p:txBody>
      </p:sp>
      <p:pic>
        <p:nvPicPr>
          <p:cNvPr id="340" name="Google Shape;3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363" y="1063500"/>
            <a:ext cx="4367263" cy="3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25" y="152400"/>
            <a:ext cx="559755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0"/>
          <p:cNvSpPr txBox="1"/>
          <p:nvPr/>
        </p:nvSpPr>
        <p:spPr>
          <a:xfrm>
            <a:off x="1773225" y="4082250"/>
            <a:ext cx="5597700" cy="909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2033225" y="587300"/>
            <a:ext cx="780300" cy="3846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6385425" y="587300"/>
            <a:ext cx="340800" cy="3846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6814050" y="675225"/>
            <a:ext cx="461700" cy="2418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 txBox="1"/>
          <p:nvPr/>
        </p:nvSpPr>
        <p:spPr>
          <a:xfrm>
            <a:off x="2143125" y="1004925"/>
            <a:ext cx="5132700" cy="28245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0"/>
          <p:cNvCxnSpPr>
            <a:endCxn id="347" idx="1"/>
          </p:cNvCxnSpPr>
          <p:nvPr/>
        </p:nvCxnSpPr>
        <p:spPr>
          <a:xfrm flipH="1" rot="10800000">
            <a:off x="1403825" y="779600"/>
            <a:ext cx="629400" cy="99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0"/>
          <p:cNvCxnSpPr>
            <a:stCxn id="353" idx="3"/>
            <a:endCxn id="350" idx="1"/>
          </p:cNvCxnSpPr>
          <p:nvPr/>
        </p:nvCxnSpPr>
        <p:spPr>
          <a:xfrm flipH="1" rot="10800000">
            <a:off x="1645075" y="2417125"/>
            <a:ext cx="498000" cy="1329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0"/>
          <p:cNvCxnSpPr>
            <a:stCxn id="355" idx="1"/>
            <a:endCxn id="349" idx="3"/>
          </p:cNvCxnSpPr>
          <p:nvPr/>
        </p:nvCxnSpPr>
        <p:spPr>
          <a:xfrm flipH="1">
            <a:off x="7275750" y="677475"/>
            <a:ext cx="510900" cy="118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30"/>
          <p:cNvCxnSpPr>
            <a:stCxn id="357" idx="0"/>
            <a:endCxn id="348" idx="2"/>
          </p:cNvCxnSpPr>
          <p:nvPr/>
        </p:nvCxnSpPr>
        <p:spPr>
          <a:xfrm rot="10800000">
            <a:off x="6555750" y="971875"/>
            <a:ext cx="1713300" cy="17589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0"/>
          <p:cNvSpPr txBox="1"/>
          <p:nvPr/>
        </p:nvSpPr>
        <p:spPr>
          <a:xfrm>
            <a:off x="65875" y="292075"/>
            <a:ext cx="1338000" cy="6984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Run and Stop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65875" y="2228125"/>
            <a:ext cx="1579200" cy="6438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</a:rPr>
              <a:t>Sketch Creation</a:t>
            </a:r>
            <a:endParaRPr b="1" sz="1800">
              <a:solidFill>
                <a:srgbClr val="546973"/>
              </a:solidFill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7479450" y="2730775"/>
            <a:ext cx="1579200" cy="6549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Debugger </a:t>
            </a:r>
            <a:r>
              <a:rPr b="1" lang="en" sz="1800">
                <a:solidFill>
                  <a:srgbClr val="546973"/>
                </a:solidFill>
              </a:rPr>
              <a:t>Mode</a:t>
            </a:r>
            <a:endParaRPr b="1" sz="1800">
              <a:solidFill>
                <a:srgbClr val="546973"/>
              </a:solidFill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7786650" y="350025"/>
            <a:ext cx="1272000" cy="654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Language Selection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0" y="3978275"/>
            <a:ext cx="1579200" cy="802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</a:rPr>
              <a:t>Console Output</a:t>
            </a:r>
            <a:endParaRPr b="1" sz="1800">
              <a:solidFill>
                <a:srgbClr val="546973"/>
              </a:solidFill>
            </a:endParaRPr>
          </a:p>
        </p:txBody>
      </p:sp>
      <p:cxnSp>
        <p:nvCxnSpPr>
          <p:cNvPr id="360" name="Google Shape;360;p30"/>
          <p:cNvCxnSpPr>
            <a:stCxn id="346" idx="1"/>
            <a:endCxn id="359" idx="3"/>
          </p:cNvCxnSpPr>
          <p:nvPr/>
        </p:nvCxnSpPr>
        <p:spPr>
          <a:xfrm rot="10800000">
            <a:off x="1579125" y="4379250"/>
            <a:ext cx="194100" cy="15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Versions of Processing</a:t>
            </a:r>
            <a:endParaRPr/>
          </a:p>
        </p:txBody>
      </p: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868550" y="11028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Processing has versions for many popular programming languages + platforms</a:t>
            </a:r>
            <a:endParaRPr/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Python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Javascript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Android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Raspberry Pi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today’s discussion, we will use </a:t>
            </a:r>
            <a:r>
              <a:rPr b="1" lang="en"/>
              <a:t>Java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Today</a:t>
            </a:r>
            <a:endParaRPr/>
          </a:p>
        </p:txBody>
      </p:sp>
      <p:sp>
        <p:nvSpPr>
          <p:cNvPr id="218" name="Google Shape;218;p14"/>
          <p:cNvSpPr txBox="1"/>
          <p:nvPr>
            <p:ph idx="1" type="body"/>
          </p:nvPr>
        </p:nvSpPr>
        <p:spPr>
          <a:xfrm>
            <a:off x="868550" y="10635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 want you to understand data visualization and good practices to creating it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 want you to understand how to create visualizations in Processing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 want you to see an example of what you can do with what I am about to teach you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Notes</a:t>
            </a:r>
            <a:endParaRPr/>
          </a:p>
        </p:txBody>
      </p:sp>
      <p:sp>
        <p:nvSpPr>
          <p:cNvPr id="372" name="Google Shape;372;p32"/>
          <p:cNvSpPr txBox="1"/>
          <p:nvPr>
            <p:ph idx="1" type="body"/>
          </p:nvPr>
        </p:nvSpPr>
        <p:spPr>
          <a:xfrm>
            <a:off x="868550" y="11028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Processing, “programs” are referred to as ‘sketches’.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Running any sketch will automatically create a new window called the ‘sketch window’ where all graphical output will go.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>
            <p:ph idx="4294967295" type="ctrTitle"/>
          </p:nvPr>
        </p:nvSpPr>
        <p:spPr>
          <a:xfrm>
            <a:off x="947175" y="11024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 txBox="1"/>
          <p:nvPr>
            <p:ph idx="4294967295" type="subTitle"/>
          </p:nvPr>
        </p:nvSpPr>
        <p:spPr>
          <a:xfrm>
            <a:off x="947175" y="1705372"/>
            <a:ext cx="73338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79" name="Google Shape;379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0" name="Google Shape;380;p33"/>
          <p:cNvGrpSpPr/>
          <p:nvPr/>
        </p:nvGrpSpPr>
        <p:grpSpPr>
          <a:xfrm>
            <a:off x="4572008" y="778442"/>
            <a:ext cx="299121" cy="423685"/>
            <a:chOff x="3984000" y="1594200"/>
            <a:chExt cx="357800" cy="506800"/>
          </a:xfrm>
        </p:grpSpPr>
        <p:sp>
          <p:nvSpPr>
            <p:cNvPr id="381" name="Google Shape;381;p33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33"/>
          <p:cNvSpPr txBox="1"/>
          <p:nvPr>
            <p:ph idx="4294967295" type="subTitle"/>
          </p:nvPr>
        </p:nvSpPr>
        <p:spPr>
          <a:xfrm>
            <a:off x="2551175" y="2348488"/>
            <a:ext cx="7333800" cy="1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Processing’s History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Installation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The IDE 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Versions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84" name="Google Shape;384;p33"/>
          <p:cNvSpPr txBox="1"/>
          <p:nvPr/>
        </p:nvSpPr>
        <p:spPr>
          <a:xfrm>
            <a:off x="611113" y="3918225"/>
            <a:ext cx="82209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(We are about to jump into very code heavy discussion)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idx="4294967295" type="ctrTitle"/>
          </p:nvPr>
        </p:nvSpPr>
        <p:spPr>
          <a:xfrm>
            <a:off x="1379775" y="2614625"/>
            <a:ext cx="6664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Writing Code in Processing 3</a:t>
            </a:r>
            <a:endParaRPr sz="6000"/>
          </a:p>
        </p:txBody>
      </p:sp>
      <p:sp>
        <p:nvSpPr>
          <p:cNvPr id="390" name="Google Shape;390;p34"/>
          <p:cNvSpPr txBox="1"/>
          <p:nvPr>
            <p:ph idx="4294967295" type="subTitle"/>
          </p:nvPr>
        </p:nvSpPr>
        <p:spPr>
          <a:xfrm>
            <a:off x="1761450" y="3965054"/>
            <a:ext cx="562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Like cutting through butter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91" name="Google Shape;391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Google Shape;3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700" y="155925"/>
            <a:ext cx="2192950" cy="21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4"/>
          <p:cNvSpPr txBox="1"/>
          <p:nvPr/>
        </p:nvSpPr>
        <p:spPr>
          <a:xfrm>
            <a:off x="6799750" y="4749850"/>
            <a:ext cx="2193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Image covered by CC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idx="1" type="body"/>
          </p:nvPr>
        </p:nvSpPr>
        <p:spPr>
          <a:xfrm>
            <a:off x="103025" y="1357125"/>
            <a:ext cx="44691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Java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00000"/>
                </a:solidFill>
                <a:highlight>
                  <a:srgbClr val="FFFFFF"/>
                </a:highlight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800">
                <a:solidFill>
                  <a:srgbClr val="800000"/>
                </a:solidFill>
                <a:highlight>
                  <a:srgbClr val="FFFFFF"/>
                </a:highlight>
              </a:rPr>
              <a:t>class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HelloWorld </a:t>
            </a:r>
            <a:r>
              <a:rPr lang="en" sz="18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1800">
                <a:solidFill>
                  <a:srgbClr val="800000"/>
                </a:solidFill>
                <a:highlight>
                  <a:srgbClr val="FFFFFF"/>
                </a:highlight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800">
                <a:solidFill>
                  <a:srgbClr val="800000"/>
                </a:solidFill>
                <a:highlight>
                  <a:srgbClr val="FFFFFF"/>
                </a:highlight>
              </a:rPr>
              <a:t>static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BB7977"/>
                </a:solidFill>
                <a:highlight>
                  <a:srgbClr val="FFFFFF"/>
                </a:highlight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main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b="1" lang="en" sz="1800">
                <a:solidFill>
                  <a:srgbClr val="BB7977"/>
                </a:solidFill>
                <a:highlight>
                  <a:srgbClr val="FFFFFF"/>
                </a:highlight>
              </a:rPr>
              <a:t>String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[]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args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800">
                <a:solidFill>
                  <a:srgbClr val="BB7977"/>
                </a:solidFill>
                <a:highlight>
                  <a:srgbClr val="FFFFFF"/>
                </a:highlight>
              </a:rPr>
              <a:t>System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out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println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800">
                <a:solidFill>
                  <a:srgbClr val="0000E6"/>
                </a:solidFill>
                <a:highlight>
                  <a:srgbClr val="FFFFFF"/>
                </a:highlight>
              </a:rPr>
              <a:t>"Hello World!"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 sz="18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n" sz="18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main Method in Processing</a:t>
            </a:r>
            <a:endParaRPr/>
          </a:p>
        </p:txBody>
      </p:sp>
      <p:sp>
        <p:nvSpPr>
          <p:cNvPr id="400" name="Google Shape;400;p35"/>
          <p:cNvSpPr txBox="1"/>
          <p:nvPr>
            <p:ph idx="2" type="body"/>
          </p:nvPr>
        </p:nvSpPr>
        <p:spPr>
          <a:xfrm>
            <a:off x="4693224" y="1314250"/>
            <a:ext cx="43680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Processing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println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en" sz="1800">
                <a:solidFill>
                  <a:srgbClr val="0000E6"/>
                </a:solidFill>
                <a:highlight>
                  <a:srgbClr val="FFFFFF"/>
                </a:highlight>
              </a:rPr>
              <a:t>"Hello World!"</a:t>
            </a:r>
            <a:r>
              <a:rPr lang="en" sz="18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en" sz="18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/>
          </a:p>
        </p:txBody>
      </p:sp>
      <p:sp>
        <p:nvSpPr>
          <p:cNvPr id="401" name="Google Shape;401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Aren’t we here to learn about pretty pictures?</a:t>
            </a:r>
            <a:endParaRPr/>
          </a:p>
        </p:txBody>
      </p:sp>
      <p:sp>
        <p:nvSpPr>
          <p:cNvPr id="407" name="Google Shape;407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YES</a:t>
            </a:r>
            <a:endParaRPr sz="9600"/>
          </a:p>
        </p:txBody>
      </p:sp>
      <p:sp>
        <p:nvSpPr>
          <p:cNvPr id="413" name="Google Shape;413;p3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But, we need to build up a foundation before we make pretty pictures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414" name="Google Shape;414;p3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102900" y="1219950"/>
            <a:ext cx="44691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s</a:t>
            </a:r>
            <a:r>
              <a:rPr b="1" lang="en">
                <a:solidFill>
                  <a:srgbClr val="7BD100"/>
                </a:solidFill>
              </a:rPr>
              <a:t>etup </a:t>
            </a:r>
            <a:endParaRPr b="1">
              <a:solidFill>
                <a:srgbClr val="7BD1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>
                <a:highlight>
                  <a:srgbClr val="FFFFFF"/>
                </a:highlight>
              </a:rPr>
              <a:t>Used to declare values of global variables</a:t>
            </a:r>
            <a:endParaRPr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>
                <a:highlight>
                  <a:srgbClr val="FFFFFF"/>
                </a:highlight>
              </a:rPr>
              <a:t>Sets the size of the output screen</a:t>
            </a:r>
            <a:endParaRPr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>
                <a:highlight>
                  <a:srgbClr val="FFFFFF"/>
                </a:highlight>
              </a:rPr>
              <a:t>Set the frame rate of the sketch</a:t>
            </a:r>
            <a:endParaRPr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>
                <a:highlight>
                  <a:srgbClr val="FFFFFF"/>
                </a:highlight>
              </a:rPr>
              <a:t>Executes before draw or any user defined function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setup and draw Instead of main</a:t>
            </a:r>
            <a:endParaRPr/>
          </a:p>
        </p:txBody>
      </p:sp>
      <p:sp>
        <p:nvSpPr>
          <p:cNvPr id="421" name="Google Shape;421;p38"/>
          <p:cNvSpPr txBox="1"/>
          <p:nvPr>
            <p:ph idx="2" type="body"/>
          </p:nvPr>
        </p:nvSpPr>
        <p:spPr>
          <a:xfrm>
            <a:off x="4701799" y="1181050"/>
            <a:ext cx="43680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d</a:t>
            </a:r>
            <a:r>
              <a:rPr b="1" lang="en">
                <a:solidFill>
                  <a:srgbClr val="7BD100"/>
                </a:solidFill>
              </a:rPr>
              <a:t>raw</a:t>
            </a:r>
            <a:endParaRPr b="1">
              <a:solidFill>
                <a:srgbClr val="7BD1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/>
              <a:t>Runs 60 times per second by default (can be changed in setup)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/>
              <a:t>After each loop, everything in the output frame is cleared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/>
              <a:t>Anything to be drawn needs to be called from here</a:t>
            </a:r>
            <a:endParaRPr/>
          </a:p>
        </p:txBody>
      </p:sp>
      <p:sp>
        <p:nvSpPr>
          <p:cNvPr id="422" name="Google Shape;422;p3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Console Program</a:t>
            </a:r>
            <a:endParaRPr/>
          </a:p>
        </p:txBody>
      </p:sp>
      <p:sp>
        <p:nvSpPr>
          <p:cNvPr id="428" name="Google Shape;428;p39"/>
          <p:cNvSpPr txBox="1"/>
          <p:nvPr>
            <p:ph idx="1" type="body"/>
          </p:nvPr>
        </p:nvSpPr>
        <p:spPr>
          <a:xfrm>
            <a:off x="308750" y="1357125"/>
            <a:ext cx="41505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6B3"/>
                </a:solidFill>
                <a:highlight>
                  <a:srgbClr val="F8F8F8"/>
                </a:highlight>
              </a:rPr>
              <a:t>    int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 x; 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    </a:t>
            </a:r>
            <a:r>
              <a:rPr b="1" lang="en" sz="1800">
                <a:solidFill>
                  <a:srgbClr val="333333"/>
                </a:solidFill>
                <a:highlight>
                  <a:srgbClr val="F8F8F8"/>
                </a:highlight>
              </a:rPr>
              <a:t>void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 </a:t>
            </a:r>
            <a:r>
              <a:rPr b="1" lang="en" sz="1800">
                <a:solidFill>
                  <a:srgbClr val="990000"/>
                </a:solidFill>
                <a:highlight>
                  <a:srgbClr val="F8F8F8"/>
                </a:highlight>
              </a:rPr>
              <a:t>setup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() {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        x = </a:t>
            </a:r>
            <a:r>
              <a:rPr lang="en" sz="1800">
                <a:solidFill>
                  <a:srgbClr val="008080"/>
                </a:solidFill>
                <a:highlight>
                  <a:srgbClr val="F8F8F8"/>
                </a:highlight>
              </a:rPr>
              <a:t>2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;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        </a:t>
            </a:r>
            <a:r>
              <a:rPr lang="en" sz="1800">
                <a:solidFill>
                  <a:srgbClr val="0086B3"/>
                </a:solidFill>
                <a:highlight>
                  <a:srgbClr val="F8F8F8"/>
                </a:highlight>
              </a:rPr>
              <a:t>size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(</a:t>
            </a:r>
            <a:r>
              <a:rPr lang="en" sz="1800">
                <a:solidFill>
                  <a:srgbClr val="008080"/>
                </a:solidFill>
                <a:highlight>
                  <a:srgbClr val="F8F8F8"/>
                </a:highlight>
              </a:rPr>
              <a:t>300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, </a:t>
            </a:r>
            <a:r>
              <a:rPr lang="en" sz="1800">
                <a:solidFill>
                  <a:srgbClr val="008080"/>
                </a:solidFill>
                <a:highlight>
                  <a:srgbClr val="F8F8F8"/>
                </a:highlight>
              </a:rPr>
              <a:t>300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);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        </a:t>
            </a:r>
            <a:r>
              <a:rPr lang="en" sz="1800">
                <a:solidFill>
                  <a:srgbClr val="0086B3"/>
                </a:solidFill>
                <a:highlight>
                  <a:srgbClr val="F8F8F8"/>
                </a:highlight>
              </a:rPr>
              <a:t>frameRate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(</a:t>
            </a:r>
            <a:r>
              <a:rPr lang="en" sz="1800">
                <a:solidFill>
                  <a:srgbClr val="008080"/>
                </a:solidFill>
                <a:highlight>
                  <a:srgbClr val="F8F8F8"/>
                </a:highlight>
              </a:rPr>
              <a:t>30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);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    }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    </a:t>
            </a:r>
            <a:r>
              <a:rPr b="1" lang="en" sz="1800">
                <a:solidFill>
                  <a:srgbClr val="333333"/>
                </a:solidFill>
                <a:highlight>
                  <a:srgbClr val="F8F8F8"/>
                </a:highlight>
              </a:rPr>
              <a:t>void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 </a:t>
            </a:r>
            <a:r>
              <a:rPr b="1" lang="en" sz="1800">
                <a:solidFill>
                  <a:srgbClr val="990000"/>
                </a:solidFill>
                <a:highlight>
                  <a:srgbClr val="F8F8F8"/>
                </a:highlight>
              </a:rPr>
              <a:t>draw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(){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        </a:t>
            </a:r>
            <a:r>
              <a:rPr lang="en" sz="1800">
                <a:solidFill>
                  <a:srgbClr val="0086B3"/>
                </a:solidFill>
                <a:highlight>
                  <a:srgbClr val="F8F8F8"/>
                </a:highlight>
              </a:rPr>
              <a:t>println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(</a:t>
            </a:r>
            <a:r>
              <a:rPr lang="en" sz="1800">
                <a:solidFill>
                  <a:srgbClr val="DD1144"/>
                </a:solidFill>
                <a:highlight>
                  <a:srgbClr val="F8F8F8"/>
                </a:highlight>
              </a:rPr>
              <a:t>"I am run number: "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 + x);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        x++;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</a:rPr>
              <a:t>    }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500" y="1618213"/>
            <a:ext cx="2671850" cy="30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Console</a:t>
            </a:r>
            <a:endParaRPr/>
          </a:p>
        </p:txBody>
      </p:sp>
      <p:sp>
        <p:nvSpPr>
          <p:cNvPr id="435" name="Google Shape;435;p40"/>
          <p:cNvSpPr txBox="1"/>
          <p:nvPr>
            <p:ph idx="1" type="body"/>
          </p:nvPr>
        </p:nvSpPr>
        <p:spPr>
          <a:xfrm>
            <a:off x="717750" y="1357125"/>
            <a:ext cx="80889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/>
              <a:t>Anything that would output to console in java will  output to console in Processing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/>
              <a:t>The console can be a useful tool for debugging the ‘business logic’ code, or checking data being read.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/>
              <a:t>The majority of the code should be used to modify the output sketch frame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Processing Coordinate Grid</a:t>
            </a:r>
            <a:endParaRPr/>
          </a:p>
        </p:txBody>
      </p:sp>
      <p:pic>
        <p:nvPicPr>
          <p:cNvPr id="441" name="Google Shape;4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891" y="1194216"/>
            <a:ext cx="2346225" cy="275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p41"/>
          <p:cNvCxnSpPr/>
          <p:nvPr/>
        </p:nvCxnSpPr>
        <p:spPr>
          <a:xfrm flipH="1" rot="10800000">
            <a:off x="1435700" y="1680675"/>
            <a:ext cx="1963200" cy="8700"/>
          </a:xfrm>
          <a:prstGeom prst="straightConnector1">
            <a:avLst/>
          </a:prstGeom>
          <a:noFill/>
          <a:ln cap="flat" cmpd="sng" w="38100">
            <a:solidFill>
              <a:srgbClr val="54697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41"/>
          <p:cNvSpPr txBox="1"/>
          <p:nvPr/>
        </p:nvSpPr>
        <p:spPr>
          <a:xfrm>
            <a:off x="1406025" y="1217775"/>
            <a:ext cx="1045800" cy="462900"/>
          </a:xfrm>
          <a:prstGeom prst="rect">
            <a:avLst/>
          </a:prstGeom>
          <a:noFill/>
          <a:ln cap="flat" cmpd="sng" w="38100">
            <a:solidFill>
              <a:srgbClr val="5469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(0, 0)</a:t>
            </a:r>
            <a:endParaRPr sz="24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44" name="Google Shape;444;p41"/>
          <p:cNvCxnSpPr/>
          <p:nvPr/>
        </p:nvCxnSpPr>
        <p:spPr>
          <a:xfrm flipH="1">
            <a:off x="5745125" y="3949300"/>
            <a:ext cx="1963200" cy="8700"/>
          </a:xfrm>
          <a:prstGeom prst="straightConnector1">
            <a:avLst/>
          </a:prstGeom>
          <a:noFill/>
          <a:ln cap="flat" cmpd="sng" w="38100">
            <a:solidFill>
              <a:srgbClr val="54697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41"/>
          <p:cNvSpPr txBox="1"/>
          <p:nvPr/>
        </p:nvSpPr>
        <p:spPr>
          <a:xfrm>
            <a:off x="6067875" y="3949300"/>
            <a:ext cx="1780200" cy="462900"/>
          </a:xfrm>
          <a:prstGeom prst="rect">
            <a:avLst/>
          </a:prstGeom>
          <a:noFill/>
          <a:ln cap="flat" cmpd="sng" w="38100">
            <a:solidFill>
              <a:srgbClr val="5469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(99, 99)</a:t>
            </a:r>
            <a:endParaRPr sz="24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6" name="Google Shape;446;p41"/>
          <p:cNvSpPr txBox="1"/>
          <p:nvPr/>
        </p:nvSpPr>
        <p:spPr>
          <a:xfrm>
            <a:off x="1078425" y="4080025"/>
            <a:ext cx="30894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For a 100x100 sized sketch</a:t>
            </a:r>
            <a:endParaRPr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ctrTitle"/>
          </p:nvPr>
        </p:nvSpPr>
        <p:spPr>
          <a:xfrm>
            <a:off x="495950" y="1354750"/>
            <a:ext cx="8463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put slides for questions in sporadically, so let me know if you have a question!</a:t>
            </a:r>
            <a:endParaRPr/>
          </a:p>
        </p:txBody>
      </p:sp>
      <p:sp>
        <p:nvSpPr>
          <p:cNvPr id="224" name="Google Shape;224;p15"/>
          <p:cNvSpPr txBox="1"/>
          <p:nvPr>
            <p:ph idx="1" type="subTitle"/>
          </p:nvPr>
        </p:nvSpPr>
        <p:spPr>
          <a:xfrm>
            <a:off x="2175750" y="2983900"/>
            <a:ext cx="479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Let’s Go!</a:t>
            </a:r>
            <a:endParaRPr sz="7200"/>
          </a:p>
        </p:txBody>
      </p:sp>
      <p:sp>
        <p:nvSpPr>
          <p:cNvPr id="225" name="Google Shape;225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Drawing Methods</a:t>
            </a:r>
            <a:endParaRPr/>
          </a:p>
        </p:txBody>
      </p:sp>
      <p:sp>
        <p:nvSpPr>
          <p:cNvPr id="452" name="Google Shape;452;p42"/>
          <p:cNvSpPr txBox="1"/>
          <p:nvPr>
            <p:ph idx="1" type="body"/>
          </p:nvPr>
        </p:nvSpPr>
        <p:spPr>
          <a:xfrm>
            <a:off x="717750" y="1357125"/>
            <a:ext cx="3741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strokeWeight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Takes numeric input to determine the size of the ‘brush’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BD100"/>
              </a:solidFill>
            </a:endParaRPr>
          </a:p>
        </p:txBody>
      </p:sp>
      <p:sp>
        <p:nvSpPr>
          <p:cNvPr id="453" name="Google Shape;453;p42"/>
          <p:cNvSpPr txBox="1"/>
          <p:nvPr>
            <p:ph idx="2" type="body"/>
          </p:nvPr>
        </p:nvSpPr>
        <p:spPr>
          <a:xfrm>
            <a:off x="4710325" y="1357125"/>
            <a:ext cx="37416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c</a:t>
            </a:r>
            <a:r>
              <a:rPr b="1" lang="en">
                <a:solidFill>
                  <a:srgbClr val="7BD100"/>
                </a:solidFill>
              </a:rPr>
              <a:t>olor 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Primitive type in Processing.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Accepts RGB values as input</a:t>
            </a:r>
            <a:endParaRPr sz="1800"/>
          </a:p>
        </p:txBody>
      </p:sp>
      <p:sp>
        <p:nvSpPr>
          <p:cNvPr id="454" name="Google Shape;454;p42"/>
          <p:cNvSpPr txBox="1"/>
          <p:nvPr>
            <p:ph idx="1" type="body"/>
          </p:nvPr>
        </p:nvSpPr>
        <p:spPr>
          <a:xfrm>
            <a:off x="717750" y="3116825"/>
            <a:ext cx="3741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s</a:t>
            </a:r>
            <a:r>
              <a:rPr b="1" lang="en">
                <a:solidFill>
                  <a:srgbClr val="7BD100"/>
                </a:solidFill>
              </a:rPr>
              <a:t>troke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Sets the color of the ‘brush’</a:t>
            </a:r>
            <a:endParaRPr sz="1800"/>
          </a:p>
        </p:txBody>
      </p:sp>
      <p:sp>
        <p:nvSpPr>
          <p:cNvPr id="455" name="Google Shape;455;p42"/>
          <p:cNvSpPr txBox="1"/>
          <p:nvPr>
            <p:ph idx="1" type="body"/>
          </p:nvPr>
        </p:nvSpPr>
        <p:spPr>
          <a:xfrm>
            <a:off x="4710325" y="3260650"/>
            <a:ext cx="3741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p</a:t>
            </a:r>
            <a:r>
              <a:rPr b="1" lang="en">
                <a:solidFill>
                  <a:srgbClr val="7BD100"/>
                </a:solidFill>
              </a:rPr>
              <a:t>oint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Takes an x,y numeric pair as input. Draws a point at that location of strokeWeight size and stroke color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a Dot </a:t>
            </a:r>
            <a:endParaRPr/>
          </a:p>
        </p:txBody>
      </p:sp>
      <p:sp>
        <p:nvSpPr>
          <p:cNvPr id="461" name="Google Shape;461;p43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frameRate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Set the radius of the point to 15 pixels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strokeWeight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Create the color red using standard RGB values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Make the color of the stroke red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stroke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Put it in the middle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425" y="1813365"/>
            <a:ext cx="2363775" cy="26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WOW</a:t>
            </a:r>
            <a:endParaRPr sz="9600"/>
          </a:p>
        </p:txBody>
      </p:sp>
      <p:sp>
        <p:nvSpPr>
          <p:cNvPr id="468" name="Google Shape;468;p44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I can do data visualization now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469" name="Google Shape;469;p4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Lines and Shapes</a:t>
            </a:r>
            <a:endParaRPr/>
          </a:p>
        </p:txBody>
      </p:sp>
      <p:sp>
        <p:nvSpPr>
          <p:cNvPr id="475" name="Google Shape;475;p45"/>
          <p:cNvSpPr txBox="1"/>
          <p:nvPr>
            <p:ph idx="1" type="body"/>
          </p:nvPr>
        </p:nvSpPr>
        <p:spPr>
          <a:xfrm>
            <a:off x="717750" y="1357125"/>
            <a:ext cx="3741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fill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Sets the fill color for shape drawing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BD100"/>
              </a:solidFill>
            </a:endParaRPr>
          </a:p>
        </p:txBody>
      </p:sp>
      <p:sp>
        <p:nvSpPr>
          <p:cNvPr id="476" name="Google Shape;476;p45"/>
          <p:cNvSpPr txBox="1"/>
          <p:nvPr>
            <p:ph idx="2" type="body"/>
          </p:nvPr>
        </p:nvSpPr>
        <p:spPr>
          <a:xfrm>
            <a:off x="4710325" y="1357125"/>
            <a:ext cx="37416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noFill</a:t>
            </a:r>
            <a:r>
              <a:rPr b="1" lang="en">
                <a:solidFill>
                  <a:srgbClr val="7BD100"/>
                </a:solidFill>
              </a:rPr>
              <a:t> 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Declares that the succeeding shapes will not be filled in</a:t>
            </a:r>
            <a:endParaRPr sz="1800"/>
          </a:p>
        </p:txBody>
      </p:sp>
      <p:sp>
        <p:nvSpPr>
          <p:cNvPr id="477" name="Google Shape;477;p45"/>
          <p:cNvSpPr txBox="1"/>
          <p:nvPr>
            <p:ph idx="1" type="body"/>
          </p:nvPr>
        </p:nvSpPr>
        <p:spPr>
          <a:xfrm>
            <a:off x="717750" y="3116825"/>
            <a:ext cx="3741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circle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Takes an x, y, and radius numeric value and draws a circle at that x,y of size radius</a:t>
            </a:r>
            <a:endParaRPr sz="1800"/>
          </a:p>
        </p:txBody>
      </p:sp>
      <p:sp>
        <p:nvSpPr>
          <p:cNvPr id="478" name="Google Shape;478;p45"/>
          <p:cNvSpPr txBox="1"/>
          <p:nvPr>
            <p:ph idx="1" type="body"/>
          </p:nvPr>
        </p:nvSpPr>
        <p:spPr>
          <a:xfrm>
            <a:off x="4710325" y="3260650"/>
            <a:ext cx="3741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l</a:t>
            </a:r>
            <a:r>
              <a:rPr b="1" lang="en">
                <a:solidFill>
                  <a:srgbClr val="7BD100"/>
                </a:solidFill>
              </a:rPr>
              <a:t>ine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Takes an x1,y1 pair alongside a x2,y2 pair and draws a line between them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a Traffic Light</a:t>
            </a:r>
            <a:endParaRPr/>
          </a:p>
        </p:txBody>
      </p:sp>
      <p:sp>
        <p:nvSpPr>
          <p:cNvPr id="484" name="Google Shape;484;p46"/>
          <p:cNvSpPr txBox="1"/>
          <p:nvPr>
            <p:ph idx="1" type="body"/>
          </p:nvPr>
        </p:nvSpPr>
        <p:spPr>
          <a:xfrm>
            <a:off x="51450" y="1126050"/>
            <a:ext cx="3081000" cy="4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frameRate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8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Changes the background color to black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black =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(black);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8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Set the desired colors up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yellow =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8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//The Top Circle is Red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strokeWeight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stroke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circle(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8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//The Middle Circle is Yellow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stroke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(yellow);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(yellow);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circle(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8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//The Last Circle is Green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stroke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circle(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8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//Drawing a yellow box around the circles 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6"/>
          <p:cNvSpPr txBox="1"/>
          <p:nvPr/>
        </p:nvSpPr>
        <p:spPr>
          <a:xfrm>
            <a:off x="3057100" y="1172975"/>
            <a:ext cx="3532800" cy="3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8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Disable the fill function to draw an outline 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noFill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stroke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(yellow);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rect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8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Draw two thick red lines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stroke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strokeWeight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170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170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170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170</a:t>
            </a: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86" name="Google Shape;4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250" y="1720850"/>
            <a:ext cx="2363750" cy="26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>
            <p:ph idx="4294967295" type="ctrTitle"/>
          </p:nvPr>
        </p:nvSpPr>
        <p:spPr>
          <a:xfrm>
            <a:off x="947175" y="11024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7"/>
          <p:cNvSpPr txBox="1"/>
          <p:nvPr>
            <p:ph idx="4294967295" type="subTitle"/>
          </p:nvPr>
        </p:nvSpPr>
        <p:spPr>
          <a:xfrm>
            <a:off x="947175" y="1705372"/>
            <a:ext cx="73338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93" name="Google Shape;493;p4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4" name="Google Shape;494;p47"/>
          <p:cNvGrpSpPr/>
          <p:nvPr/>
        </p:nvGrpSpPr>
        <p:grpSpPr>
          <a:xfrm>
            <a:off x="4572008" y="778442"/>
            <a:ext cx="299121" cy="423685"/>
            <a:chOff x="3984000" y="1594200"/>
            <a:chExt cx="357800" cy="506800"/>
          </a:xfrm>
        </p:grpSpPr>
        <p:sp>
          <p:nvSpPr>
            <p:cNvPr id="495" name="Google Shape;495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47"/>
          <p:cNvSpPr txBox="1"/>
          <p:nvPr>
            <p:ph idx="4294967295" type="subTitle"/>
          </p:nvPr>
        </p:nvSpPr>
        <p:spPr>
          <a:xfrm>
            <a:off x="2551175" y="2348488"/>
            <a:ext cx="7333800" cy="1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Setup and Draw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Colors, strokeWeight, stroke, point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Fill, noFill, shapes, lines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98" name="Google Shape;498;p47"/>
          <p:cNvSpPr txBox="1"/>
          <p:nvPr/>
        </p:nvSpPr>
        <p:spPr>
          <a:xfrm>
            <a:off x="611113" y="3918225"/>
            <a:ext cx="82209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8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Alright. We can draw pretty pictures. But what about the data?</a:t>
            </a:r>
            <a:endParaRPr/>
          </a:p>
        </p:txBody>
      </p:sp>
      <p:sp>
        <p:nvSpPr>
          <p:cNvPr id="504" name="Google Shape;504;p4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Functionality</a:t>
            </a:r>
            <a:endParaRPr/>
          </a:p>
        </p:txBody>
      </p:sp>
      <p:sp>
        <p:nvSpPr>
          <p:cNvPr id="510" name="Google Shape;510;p49"/>
          <p:cNvSpPr txBox="1"/>
          <p:nvPr>
            <p:ph idx="1" type="body"/>
          </p:nvPr>
        </p:nvSpPr>
        <p:spPr>
          <a:xfrm>
            <a:off x="717750" y="1357125"/>
            <a:ext cx="3741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loadStrings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Load all strings from a specified text file into an Array of strings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BD100"/>
              </a:solidFill>
            </a:endParaRPr>
          </a:p>
        </p:txBody>
      </p:sp>
      <p:sp>
        <p:nvSpPr>
          <p:cNvPr id="511" name="Google Shape;511;p49"/>
          <p:cNvSpPr txBox="1"/>
          <p:nvPr>
            <p:ph idx="2" type="body"/>
          </p:nvPr>
        </p:nvSpPr>
        <p:spPr>
          <a:xfrm>
            <a:off x="4710325" y="1357125"/>
            <a:ext cx="37416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l</a:t>
            </a:r>
            <a:r>
              <a:rPr b="1" lang="en">
                <a:solidFill>
                  <a:srgbClr val="7BD100"/>
                </a:solidFill>
              </a:rPr>
              <a:t>oadTable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Load all CSV data in from a specified CSV file into a ‘Table’ class</a:t>
            </a:r>
            <a:endParaRPr sz="1800"/>
          </a:p>
        </p:txBody>
      </p:sp>
      <p:sp>
        <p:nvSpPr>
          <p:cNvPr id="512" name="Google Shape;512;p49"/>
          <p:cNvSpPr txBox="1"/>
          <p:nvPr>
            <p:ph idx="1" type="body"/>
          </p:nvPr>
        </p:nvSpPr>
        <p:spPr>
          <a:xfrm>
            <a:off x="717750" y="2723150"/>
            <a:ext cx="3741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PImage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Reads an image into an object that can modified, pixel by pixel, in a programmatic fashion</a:t>
            </a:r>
            <a:endParaRPr sz="1800"/>
          </a:p>
        </p:txBody>
      </p:sp>
      <p:sp>
        <p:nvSpPr>
          <p:cNvPr id="513" name="Google Shape;513;p49"/>
          <p:cNvSpPr txBox="1"/>
          <p:nvPr>
            <p:ph idx="1" type="body"/>
          </p:nvPr>
        </p:nvSpPr>
        <p:spPr>
          <a:xfrm>
            <a:off x="4710325" y="2824175"/>
            <a:ext cx="44247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m</a:t>
            </a:r>
            <a:r>
              <a:rPr b="1" lang="en">
                <a:solidFill>
                  <a:srgbClr val="7BD100"/>
                </a:solidFill>
              </a:rPr>
              <a:t>ap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Transforms a value from one scale into another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Ex: map(</a:t>
            </a:r>
            <a:r>
              <a:rPr b="1" lang="en" sz="1800"/>
              <a:t>55</a:t>
            </a:r>
            <a:r>
              <a:rPr lang="en" sz="1800"/>
              <a:t>, </a:t>
            </a:r>
            <a:r>
              <a:rPr lang="en" sz="1800">
                <a:solidFill>
                  <a:srgbClr val="FF0000"/>
                </a:solidFill>
              </a:rPr>
              <a:t>0, 100</a:t>
            </a:r>
            <a:r>
              <a:rPr lang="en" sz="1800"/>
              <a:t>, </a:t>
            </a:r>
            <a:r>
              <a:rPr lang="en" sz="1800">
                <a:solidFill>
                  <a:srgbClr val="38761D"/>
                </a:solidFill>
              </a:rPr>
              <a:t>0, 1000</a:t>
            </a:r>
            <a:r>
              <a:rPr lang="en" sz="1800"/>
              <a:t>) -&gt; 550.0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0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in Data from Plaintext and CSV</a:t>
            </a:r>
            <a:endParaRPr/>
          </a:p>
        </p:txBody>
      </p:sp>
      <p:sp>
        <p:nvSpPr>
          <p:cNvPr id="519" name="Google Shape;519;p50"/>
          <p:cNvSpPr txBox="1"/>
          <p:nvPr>
            <p:ph idx="1" type="body"/>
          </p:nvPr>
        </p:nvSpPr>
        <p:spPr>
          <a:xfrm>
            <a:off x="162675" y="1422950"/>
            <a:ext cx="5580000" cy="4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frameRate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[] words = </a:t>
            </a:r>
            <a:r>
              <a:rPr lang="en" sz="11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loadStrings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"words.txt"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1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The header flag indicates that the csv file's first line is the name of the headers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table = </a:t>
            </a:r>
            <a:r>
              <a:rPr lang="en" sz="11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loadTable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"names.csv"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"header"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nameNumber = </a:t>
            </a:r>
            <a:r>
              <a:rPr lang="en" sz="11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TableRow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row : table.rows()){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(row.getString(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" sz="11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 wants "</a:t>
            </a: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+ words[nameNumber]); 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nameNumber++;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170" y="3903201"/>
            <a:ext cx="3171505" cy="10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0"/>
          <p:cNvSpPr txBox="1"/>
          <p:nvPr/>
        </p:nvSpPr>
        <p:spPr>
          <a:xfrm>
            <a:off x="5742675" y="1232875"/>
            <a:ext cx="3171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w</a:t>
            </a:r>
            <a:r>
              <a:rPr b="1"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ords.txt:</a:t>
            </a:r>
            <a:endParaRPr b="1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c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heese 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g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ravy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 biscuit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2" name="Google Shape;522;p50"/>
          <p:cNvSpPr txBox="1"/>
          <p:nvPr/>
        </p:nvSpPr>
        <p:spPr>
          <a:xfrm>
            <a:off x="5782125" y="2296375"/>
            <a:ext cx="31716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names.csv</a:t>
            </a:r>
            <a:r>
              <a:rPr b="1"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:</a:t>
            </a:r>
            <a:endParaRPr b="1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8F8F8"/>
                </a:highlight>
                <a:latin typeface="Varela Round"/>
                <a:ea typeface="Varela Round"/>
                <a:cs typeface="Varela Round"/>
                <a:sym typeface="Varela Round"/>
              </a:rPr>
              <a:t>id,name,number</a:t>
            </a:r>
            <a:endParaRPr>
              <a:highlight>
                <a:srgbClr val="F8F8F8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8F8F8"/>
                </a:highlight>
                <a:latin typeface="Varela Round"/>
                <a:ea typeface="Varela Round"/>
                <a:cs typeface="Varela Round"/>
                <a:sym typeface="Varela Round"/>
              </a:rPr>
              <a:t>0,Noah,17</a:t>
            </a:r>
            <a:endParaRPr>
              <a:highlight>
                <a:srgbClr val="F8F8F8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8F8F8"/>
                </a:highlight>
                <a:latin typeface="Varela Round"/>
                <a:ea typeface="Varela Round"/>
                <a:cs typeface="Varela Round"/>
                <a:sym typeface="Varela Round"/>
              </a:rPr>
              <a:t>1,Nick,20</a:t>
            </a:r>
            <a:endParaRPr>
              <a:highlight>
                <a:srgbClr val="F8F8F8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8F8F8"/>
                </a:highlight>
                <a:latin typeface="Varela Round"/>
                <a:ea typeface="Varela Round"/>
                <a:cs typeface="Varela Round"/>
                <a:sym typeface="Varela Round"/>
              </a:rPr>
              <a:t>2,Josh,13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1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PImage</a:t>
            </a:r>
            <a:endParaRPr/>
          </a:p>
        </p:txBody>
      </p:sp>
      <p:sp>
        <p:nvSpPr>
          <p:cNvPr id="528" name="Google Shape;528;p51"/>
          <p:cNvSpPr txBox="1"/>
          <p:nvPr>
            <p:ph idx="1" type="body"/>
          </p:nvPr>
        </p:nvSpPr>
        <p:spPr>
          <a:xfrm>
            <a:off x="265400" y="1357125"/>
            <a:ext cx="41940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PImage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chicagoMapDark;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PImage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chicagoMapLight;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The Chicago map is a 792 x 844 pixel image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chicagoMapLight =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loadImage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"ChicagoMap.PNG"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05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This scales the image to half size while keeping the width/height aspect ratio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chicagoMapLight.resize(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844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chicagoMapDark = negative(chicagoMapLight);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29" name="Google Shape;529;p51"/>
          <p:cNvSpPr txBox="1"/>
          <p:nvPr>
            <p:ph idx="2" type="body"/>
          </p:nvPr>
        </p:nvSpPr>
        <p:spPr>
          <a:xfrm>
            <a:off x="4381925" y="1228750"/>
            <a:ext cx="41940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Size cannot use variables as arguments, they must be literals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792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422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xPosition =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yPosition =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05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The position where the first image ends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xPosition2 = chicagoMapLight.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yPosition2 =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(chicagoMapLight, xPosition, yPosition);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(chicagoMapDark, xPosition2, yPosition2);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idx="4294967295" type="ctrTitle"/>
          </p:nvPr>
        </p:nvSpPr>
        <p:spPr>
          <a:xfrm>
            <a:off x="1311175" y="2497750"/>
            <a:ext cx="6664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 Visualization</a:t>
            </a:r>
            <a:endParaRPr sz="6000"/>
          </a:p>
        </p:txBody>
      </p:sp>
      <p:sp>
        <p:nvSpPr>
          <p:cNvPr id="231" name="Google Shape;231;p16"/>
          <p:cNvSpPr txBox="1"/>
          <p:nvPr>
            <p:ph idx="4294967295" type="subTitle"/>
          </p:nvPr>
        </p:nvSpPr>
        <p:spPr>
          <a:xfrm>
            <a:off x="1761450" y="3403154"/>
            <a:ext cx="562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Turning Numbers into Pictures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32" name="Google Shape;232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3" name="Google Shape;233;p16"/>
          <p:cNvGrpSpPr/>
          <p:nvPr/>
        </p:nvGrpSpPr>
        <p:grpSpPr>
          <a:xfrm>
            <a:off x="2656956" y="1648094"/>
            <a:ext cx="1167057" cy="1017651"/>
            <a:chOff x="3936375" y="3703750"/>
            <a:chExt cx="453050" cy="332175"/>
          </a:xfrm>
        </p:grpSpPr>
        <p:sp>
          <p:nvSpPr>
            <p:cNvPr id="234" name="Google Shape;234;p16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6"/>
          <p:cNvGrpSpPr/>
          <p:nvPr/>
        </p:nvGrpSpPr>
        <p:grpSpPr>
          <a:xfrm>
            <a:off x="5120683" y="1677488"/>
            <a:ext cx="1199373" cy="894263"/>
            <a:chOff x="1244325" y="314425"/>
            <a:chExt cx="444525" cy="370050"/>
          </a:xfrm>
        </p:grpSpPr>
        <p:sp>
          <p:nvSpPr>
            <p:cNvPr id="240" name="Google Shape;240;p16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2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Using PImage (cont.)</a:t>
            </a:r>
            <a:endParaRPr/>
          </a:p>
        </p:txBody>
      </p:sp>
      <p:sp>
        <p:nvSpPr>
          <p:cNvPr id="535" name="Google Shape;535;p52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1030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/* A helper method to turn the map black/white */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PImage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negative(</a:t>
            </a:r>
            <a:r>
              <a:rPr b="1"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PImage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source){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PImage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result =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createImage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(source.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source.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3C47D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result.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loadPixels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  <p:sp>
        <p:nvSpPr>
          <p:cNvPr id="536" name="Google Shape;536;p52"/>
          <p:cNvSpPr txBox="1"/>
          <p:nvPr>
            <p:ph idx="2" type="body"/>
          </p:nvPr>
        </p:nvSpPr>
        <p:spPr>
          <a:xfrm>
            <a:off x="4701779" y="11089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05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in result, store darker version of what is in source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 i &lt; source.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pixels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.length; i++){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// First, extract the rgb components of the source image: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 =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(source.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pixels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[i]);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g =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(source.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pixels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[i]);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(source.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pixels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[i]);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avg = (r + g + b) /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result.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pixels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[i] =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- avg,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- avg,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- avg);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result;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Map of Chicago, Two Ways</a:t>
            </a:r>
            <a:endParaRPr/>
          </a:p>
        </p:txBody>
      </p:sp>
      <p:pic>
        <p:nvPicPr>
          <p:cNvPr id="542" name="Google Shape;5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75" y="1198774"/>
            <a:ext cx="6675968" cy="377520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3"/>
          <p:cNvSpPr txBox="1"/>
          <p:nvPr/>
        </p:nvSpPr>
        <p:spPr>
          <a:xfrm>
            <a:off x="102800" y="1301350"/>
            <a:ext cx="19770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Note: The map function can easily be used here to map a point in real </a:t>
            </a:r>
            <a:r>
              <a:rPr lang="en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coordinates to a point in Sketch Frame coordinates</a:t>
            </a:r>
            <a:endParaRPr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4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Functionality</a:t>
            </a:r>
            <a:endParaRPr/>
          </a:p>
        </p:txBody>
      </p:sp>
      <p:sp>
        <p:nvSpPr>
          <p:cNvPr id="549" name="Google Shape;549;p54"/>
          <p:cNvSpPr txBox="1"/>
          <p:nvPr>
            <p:ph idx="1" type="body"/>
          </p:nvPr>
        </p:nvSpPr>
        <p:spPr>
          <a:xfrm>
            <a:off x="418225" y="963425"/>
            <a:ext cx="37416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</a:rPr>
              <a:t>mouseX and mouseY</a:t>
            </a:r>
            <a:endParaRPr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global variables that save the position of the mouse’s X and Y value in the frame at all times</a:t>
            </a:r>
            <a:endParaRPr/>
          </a:p>
        </p:txBody>
      </p:sp>
      <p:sp>
        <p:nvSpPr>
          <p:cNvPr id="550" name="Google Shape;550;p54"/>
          <p:cNvSpPr txBox="1"/>
          <p:nvPr>
            <p:ph idx="2" type="body"/>
          </p:nvPr>
        </p:nvSpPr>
        <p:spPr>
          <a:xfrm>
            <a:off x="5256675" y="963425"/>
            <a:ext cx="4345800" cy="30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</a:rPr>
              <a:t>mouseClicked, mousePressed, mouseDragged, </a:t>
            </a:r>
            <a:endParaRPr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</a:rPr>
              <a:t>mouseReleased, mouseMoved</a:t>
            </a:r>
            <a:endParaRPr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mouse event action listeners included</a:t>
            </a:r>
            <a:endParaRPr/>
          </a:p>
        </p:txBody>
      </p:sp>
      <p:sp>
        <p:nvSpPr>
          <p:cNvPr id="551" name="Google Shape;551;p54"/>
          <p:cNvSpPr txBox="1"/>
          <p:nvPr>
            <p:ph idx="1" type="body"/>
          </p:nvPr>
        </p:nvSpPr>
        <p:spPr>
          <a:xfrm>
            <a:off x="418225" y="3475275"/>
            <a:ext cx="47175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</a:rPr>
              <a:t>keyPressed and keyReleased</a:t>
            </a:r>
            <a:endParaRPr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Keyboard event action listeners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5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of Processing</a:t>
            </a:r>
            <a:endParaRPr/>
          </a:p>
        </p:txBody>
      </p:sp>
      <p:sp>
        <p:nvSpPr>
          <p:cNvPr id="557" name="Google Shape;557;p55"/>
          <p:cNvSpPr txBox="1"/>
          <p:nvPr>
            <p:ph idx="1" type="body"/>
          </p:nvPr>
        </p:nvSpPr>
        <p:spPr>
          <a:xfrm>
            <a:off x="368100" y="1102800"/>
            <a:ext cx="83871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Processing is not bulletproof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Console input from keyboard is disabled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The language runs slower than other options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Processing runs on top of the base languages, leading to speed decrease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All data processing should be done prior to running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6"/>
          <p:cNvSpPr txBox="1"/>
          <p:nvPr>
            <p:ph idx="4294967295" type="ctrTitle"/>
          </p:nvPr>
        </p:nvSpPr>
        <p:spPr>
          <a:xfrm>
            <a:off x="947175" y="11024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6"/>
          <p:cNvSpPr txBox="1"/>
          <p:nvPr>
            <p:ph idx="4294967295" type="subTitle"/>
          </p:nvPr>
        </p:nvSpPr>
        <p:spPr>
          <a:xfrm>
            <a:off x="947175" y="1705372"/>
            <a:ext cx="73338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64" name="Google Shape;564;p5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5" name="Google Shape;565;p56"/>
          <p:cNvGrpSpPr/>
          <p:nvPr/>
        </p:nvGrpSpPr>
        <p:grpSpPr>
          <a:xfrm>
            <a:off x="4572008" y="778442"/>
            <a:ext cx="299121" cy="423685"/>
            <a:chOff x="3984000" y="1594200"/>
            <a:chExt cx="357800" cy="506800"/>
          </a:xfrm>
        </p:grpSpPr>
        <p:sp>
          <p:nvSpPr>
            <p:cNvPr id="566" name="Google Shape;566;p56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6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56"/>
          <p:cNvSpPr txBox="1"/>
          <p:nvPr>
            <p:ph idx="4294967295" type="subTitle"/>
          </p:nvPr>
        </p:nvSpPr>
        <p:spPr>
          <a:xfrm>
            <a:off x="2551175" y="2348506"/>
            <a:ext cx="73338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Reading Data in CSV, Plaintext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PImage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Map Function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1" lang="en" sz="2400">
                <a:solidFill>
                  <a:srgbClr val="FFFFFF"/>
                </a:solidFill>
              </a:rPr>
              <a:t>Interactivity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69" name="Google Shape;569;p56"/>
          <p:cNvSpPr txBox="1"/>
          <p:nvPr/>
        </p:nvSpPr>
        <p:spPr>
          <a:xfrm>
            <a:off x="611113" y="3918225"/>
            <a:ext cx="82209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"/>
          <p:cNvSpPr txBox="1"/>
          <p:nvPr>
            <p:ph idx="4294967295" type="ctrTitle"/>
          </p:nvPr>
        </p:nvSpPr>
        <p:spPr>
          <a:xfrm>
            <a:off x="1379775" y="2614625"/>
            <a:ext cx="6664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 Visualization Examples</a:t>
            </a:r>
            <a:endParaRPr sz="6000"/>
          </a:p>
        </p:txBody>
      </p:sp>
      <p:sp>
        <p:nvSpPr>
          <p:cNvPr id="575" name="Google Shape;575;p57"/>
          <p:cNvSpPr txBox="1"/>
          <p:nvPr>
            <p:ph idx="4294967295" type="subTitle"/>
          </p:nvPr>
        </p:nvSpPr>
        <p:spPr>
          <a:xfrm>
            <a:off x="1761450" y="3965054"/>
            <a:ext cx="562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Everything comes together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576" name="Google Shape;576;p5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7" name="Google Shape;5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488" y="352775"/>
            <a:ext cx="886025" cy="8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7"/>
          <p:cNvSpPr txBox="1"/>
          <p:nvPr/>
        </p:nvSpPr>
        <p:spPr>
          <a:xfrm>
            <a:off x="6799750" y="4749850"/>
            <a:ext cx="2193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Image covered by CC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579" name="Google Shape;579;p57"/>
          <p:cNvGrpSpPr/>
          <p:nvPr/>
        </p:nvGrpSpPr>
        <p:grpSpPr>
          <a:xfrm>
            <a:off x="3632808" y="1409739"/>
            <a:ext cx="740691" cy="444417"/>
            <a:chOff x="4610450" y="3703750"/>
            <a:chExt cx="453050" cy="332175"/>
          </a:xfrm>
        </p:grpSpPr>
        <p:sp>
          <p:nvSpPr>
            <p:cNvPr id="580" name="Google Shape;580;p5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57"/>
          <p:cNvSpPr/>
          <p:nvPr/>
        </p:nvSpPr>
        <p:spPr>
          <a:xfrm>
            <a:off x="5259499" y="1355550"/>
            <a:ext cx="548698" cy="552802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8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in Processing</a:t>
            </a:r>
            <a:endParaRPr/>
          </a:p>
        </p:txBody>
      </p:sp>
      <p:sp>
        <p:nvSpPr>
          <p:cNvPr id="588" name="Google Shape;588;p58"/>
          <p:cNvSpPr txBox="1"/>
          <p:nvPr>
            <p:ph idx="1" type="body"/>
          </p:nvPr>
        </p:nvSpPr>
        <p:spPr>
          <a:xfrm>
            <a:off x="368100" y="1102800"/>
            <a:ext cx="83871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 u="sng">
                <a:solidFill>
                  <a:schemeClr val="hlink"/>
                </a:solidFill>
                <a:hlinkClick r:id="rId3"/>
              </a:rPr>
              <a:t>OpenProcessing</a:t>
            </a:r>
            <a:r>
              <a:rPr lang="en"/>
              <a:t> is a public collection of sketches from users all across the world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It offers in-browser runs of all processing sketches, alongside the source code for each sketch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The following comes from OpenProcessing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9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Consumption Worldwide</a:t>
            </a:r>
            <a:endParaRPr/>
          </a:p>
        </p:txBody>
      </p:sp>
      <p:pic>
        <p:nvPicPr>
          <p:cNvPr id="594" name="Google Shape;5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478" y="1063500"/>
            <a:ext cx="6688521" cy="4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9"/>
          <p:cNvSpPr txBox="1"/>
          <p:nvPr/>
        </p:nvSpPr>
        <p:spPr>
          <a:xfrm>
            <a:off x="0" y="1344125"/>
            <a:ext cx="25248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https://www.openprocessing.org/sketch/198208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0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+ Principles Followed</a:t>
            </a:r>
            <a:endParaRPr/>
          </a:p>
        </p:txBody>
      </p:sp>
      <p:sp>
        <p:nvSpPr>
          <p:cNvPr id="601" name="Google Shape;601;p60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The model is simple, while showing all necessary information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The model aggregates a larger dataset in a meaningful way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The model transmits a lot of information quickly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at Use</a:t>
            </a:r>
            <a:endParaRPr/>
          </a:p>
        </p:txBody>
      </p:sp>
      <p:sp>
        <p:nvSpPr>
          <p:cNvPr id="607" name="Google Shape;607;p61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Uses Processing’s fill, line, rect, stroke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Also uses PVector (for particle physics) and the text method (for the headers)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152 Lines total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point?</a:t>
            </a:r>
            <a:endParaRPr/>
          </a:p>
        </p:txBody>
      </p:sp>
      <p:sp>
        <p:nvSpPr>
          <p:cNvPr id="247" name="Google Shape;247;p17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The information age is here. Massive collections of data rule daily conscience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People want information and they want it quickly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Hundreds of Millions of Rows of Columns does not offer nearly as much a picture on first glance. 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2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 Transplant Rejection</a:t>
            </a:r>
            <a:endParaRPr/>
          </a:p>
        </p:txBody>
      </p:sp>
      <p:sp>
        <p:nvSpPr>
          <p:cNvPr id="613" name="Google Shape;613;p62"/>
          <p:cNvSpPr txBox="1"/>
          <p:nvPr/>
        </p:nvSpPr>
        <p:spPr>
          <a:xfrm>
            <a:off x="0" y="1344125"/>
            <a:ext cx="25248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https://openprocessing.org/sketch/183729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14" name="Google Shape;61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125" y="1063500"/>
            <a:ext cx="4665876" cy="40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3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+ Principles Followed</a:t>
            </a:r>
            <a:endParaRPr/>
          </a:p>
        </p:txBody>
      </p:sp>
      <p:sp>
        <p:nvSpPr>
          <p:cNvPr id="620" name="Google Shape;620;p63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The model points out outliers, inspires new questions, and generates new sub-problems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The use of color is meaningful (a medical-looking template)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Data aggregation is shown in a meaningful way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at Use</a:t>
            </a:r>
            <a:endParaRPr/>
          </a:p>
        </p:txBody>
      </p:sp>
      <p:sp>
        <p:nvSpPr>
          <p:cNvPr id="626" name="Google Shape;626;p64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Uses Processing’s loadStrings function, rect, noFill, mouseMoved, mousePressed, and some custom classes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Totals 635 lines of code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5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cxnSp>
        <p:nvCxnSpPr>
          <p:cNvPr id="632" name="Google Shape;632;p65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54697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33" name="Google Shape;633;p65"/>
          <p:cNvSpPr/>
          <p:nvPr/>
        </p:nvSpPr>
        <p:spPr>
          <a:xfrm>
            <a:off x="189532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65"/>
          <p:cNvCxnSpPr/>
          <p:nvPr/>
        </p:nvCxnSpPr>
        <p:spPr>
          <a:xfrm rot="10800000">
            <a:off x="210502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5" name="Google Shape;635;p65"/>
          <p:cNvSpPr/>
          <p:nvPr/>
        </p:nvSpPr>
        <p:spPr>
          <a:xfrm>
            <a:off x="4362450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5"/>
          <p:cNvSpPr/>
          <p:nvPr/>
        </p:nvSpPr>
        <p:spPr>
          <a:xfrm>
            <a:off x="682927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65"/>
          <p:cNvCxnSpPr/>
          <p:nvPr/>
        </p:nvCxnSpPr>
        <p:spPr>
          <a:xfrm>
            <a:off x="4572000" y="2963968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38" name="Google Shape;638;p65"/>
          <p:cNvCxnSpPr/>
          <p:nvPr/>
        </p:nvCxnSpPr>
        <p:spPr>
          <a:xfrm rot="10800000">
            <a:off x="703897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9" name="Google Shape;639;p65"/>
          <p:cNvSpPr txBox="1"/>
          <p:nvPr/>
        </p:nvSpPr>
        <p:spPr>
          <a:xfrm>
            <a:off x="649725" y="1202900"/>
            <a:ext cx="29103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We discussed the purpose and practices of good Data Visualization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40" name="Google Shape;640;p6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Google Shape;641;p65"/>
          <p:cNvSpPr txBox="1"/>
          <p:nvPr/>
        </p:nvSpPr>
        <p:spPr>
          <a:xfrm>
            <a:off x="3116850" y="3802950"/>
            <a:ext cx="29103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We discussed how to write graphical code in Processing 3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42" name="Google Shape;642;p65"/>
          <p:cNvSpPr txBox="1"/>
          <p:nvPr/>
        </p:nvSpPr>
        <p:spPr>
          <a:xfrm>
            <a:off x="5374675" y="1202900"/>
            <a:ext cx="35517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We viewed some good examples of data visualizations using Processing 3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6"/>
          <p:cNvSpPr txBox="1"/>
          <p:nvPr>
            <p:ph idx="4294967295" type="ctrTitle"/>
          </p:nvPr>
        </p:nvSpPr>
        <p:spPr>
          <a:xfrm>
            <a:off x="905150" y="11108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(Shoutout to Norm Krumpe for teaching me basically everything I know about Processing)</a:t>
            </a:r>
            <a:endParaRPr/>
          </a:p>
        </p:txBody>
      </p:sp>
      <p:sp>
        <p:nvSpPr>
          <p:cNvPr id="648" name="Google Shape;648;p66"/>
          <p:cNvSpPr txBox="1"/>
          <p:nvPr>
            <p:ph idx="4294967295" type="subTitle"/>
          </p:nvPr>
        </p:nvSpPr>
        <p:spPr>
          <a:xfrm>
            <a:off x="905150" y="2125570"/>
            <a:ext cx="73338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All Credit for this slide format goes to Slides Carnival under the Creative Commons license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649" name="Google Shape;649;p66"/>
          <p:cNvSpPr/>
          <p:nvPr/>
        </p:nvSpPr>
        <p:spPr>
          <a:xfrm>
            <a:off x="4353524" y="875800"/>
            <a:ext cx="437065" cy="43702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History Timeline</a:t>
            </a:r>
            <a:endParaRPr/>
          </a:p>
        </p:txBody>
      </p:sp>
      <p:cxnSp>
        <p:nvCxnSpPr>
          <p:cNvPr id="253" name="Google Shape;253;p18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54697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4" name="Google Shape;254;p18"/>
          <p:cNvSpPr/>
          <p:nvPr/>
        </p:nvSpPr>
        <p:spPr>
          <a:xfrm>
            <a:off x="189532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18"/>
          <p:cNvCxnSpPr/>
          <p:nvPr/>
        </p:nvCxnSpPr>
        <p:spPr>
          <a:xfrm rot="10800000">
            <a:off x="210502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56" name="Google Shape;256;p18"/>
          <p:cNvSpPr/>
          <p:nvPr/>
        </p:nvSpPr>
        <p:spPr>
          <a:xfrm>
            <a:off x="4362450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682927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18"/>
          <p:cNvCxnSpPr/>
          <p:nvPr/>
        </p:nvCxnSpPr>
        <p:spPr>
          <a:xfrm>
            <a:off x="4572000" y="2963968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59" name="Google Shape;259;p18"/>
          <p:cNvCxnSpPr/>
          <p:nvPr/>
        </p:nvCxnSpPr>
        <p:spPr>
          <a:xfrm rot="10800000">
            <a:off x="703897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0" name="Google Shape;260;p18"/>
          <p:cNvSpPr txBox="1"/>
          <p:nvPr/>
        </p:nvSpPr>
        <p:spPr>
          <a:xfrm>
            <a:off x="235425" y="1202425"/>
            <a:ext cx="37905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Humans make note of celestial bodies, geometric diagrams, and surveying land data.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3948000" y="2444161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Varela Round"/>
                <a:ea typeface="Varela Round"/>
                <a:cs typeface="Varela Round"/>
                <a:sym typeface="Varela Round"/>
              </a:rPr>
              <a:t>1800s</a:t>
            </a:r>
            <a:endParaRPr b="1"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2" name="Google Shape;262;p18"/>
          <p:cNvSpPr txBox="1"/>
          <p:nvPr>
            <p:ph idx="12" type="sldNum"/>
          </p:nvPr>
        </p:nvSpPr>
        <p:spPr>
          <a:xfrm>
            <a:off x="4297650" y="47078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18"/>
          <p:cNvSpPr txBox="1"/>
          <p:nvPr/>
        </p:nvSpPr>
        <p:spPr>
          <a:xfrm>
            <a:off x="512650" y="3184950"/>
            <a:ext cx="325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Varela Round"/>
                <a:ea typeface="Varela Round"/>
                <a:cs typeface="Varela Round"/>
                <a:sym typeface="Varela Round"/>
              </a:rPr>
              <a:t>Ancient Times - 1700s</a:t>
            </a:r>
            <a:endParaRPr b="1"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6415275" y="3238661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Varela Round"/>
                <a:ea typeface="Varela Round"/>
                <a:cs typeface="Varela Round"/>
                <a:sym typeface="Varela Round"/>
              </a:rPr>
              <a:t>1970s</a:t>
            </a:r>
            <a:endParaRPr b="1"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2718775" y="3770038"/>
            <a:ext cx="37905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Hand-drawn bar graphs, line graphs begin to emerge as data-driven diagrams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5099475" y="1202413"/>
            <a:ext cx="37905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The Computing Age gives way to computer drawn, interactive, programmatic </a:t>
            </a: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visualizations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Modern data visualization is used to present intricate and elaborate data in a concise and clear format.</a:t>
            </a:r>
            <a:endParaRPr/>
          </a:p>
        </p:txBody>
      </p:sp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Principles</a:t>
            </a:r>
            <a:endParaRPr/>
          </a:p>
        </p:txBody>
      </p:sp>
      <p:sp>
        <p:nvSpPr>
          <p:cNvPr id="278" name="Google Shape;278;p20"/>
          <p:cNvSpPr txBox="1"/>
          <p:nvPr>
            <p:ph idx="1" type="body"/>
          </p:nvPr>
        </p:nvSpPr>
        <p:spPr>
          <a:xfrm>
            <a:off x="868550" y="1209675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Transmit a </a:t>
            </a:r>
            <a:r>
              <a:rPr b="1" lang="en" sz="1800"/>
              <a:t>large amount of information</a:t>
            </a:r>
            <a:r>
              <a:rPr lang="en" sz="1800"/>
              <a:t> to the brain quickly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Take advantage of the human brain’s ability to identify </a:t>
            </a:r>
            <a:r>
              <a:rPr b="1" lang="en" sz="1800"/>
              <a:t>patterns</a:t>
            </a:r>
            <a:r>
              <a:rPr lang="en" sz="1800"/>
              <a:t> and communicate </a:t>
            </a:r>
            <a:r>
              <a:rPr b="1" lang="en" sz="1800"/>
              <a:t>relationships</a:t>
            </a:r>
            <a:r>
              <a:rPr lang="en" sz="1800"/>
              <a:t> and </a:t>
            </a:r>
            <a:r>
              <a:rPr b="1" lang="en" sz="1800"/>
              <a:t>meaning</a:t>
            </a:r>
            <a:endParaRPr b="1"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Inspire new </a:t>
            </a:r>
            <a:r>
              <a:rPr b="1" lang="en" sz="1800"/>
              <a:t>questions</a:t>
            </a:r>
            <a:r>
              <a:rPr lang="en" sz="1800"/>
              <a:t> and further</a:t>
            </a:r>
            <a:r>
              <a:rPr b="1" lang="en" sz="1800"/>
              <a:t> exploration</a:t>
            </a:r>
            <a:endParaRPr b="1"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Identify additional </a:t>
            </a:r>
            <a:r>
              <a:rPr b="1" lang="en" sz="1800"/>
              <a:t>sub-problems</a:t>
            </a:r>
            <a:r>
              <a:rPr lang="en" sz="1800"/>
              <a:t> from the data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Identify </a:t>
            </a:r>
            <a:r>
              <a:rPr b="1" lang="en" sz="1800"/>
              <a:t>trends</a:t>
            </a:r>
            <a:r>
              <a:rPr lang="en" sz="1800"/>
              <a:t> and </a:t>
            </a:r>
            <a:r>
              <a:rPr b="1" lang="en" sz="1800"/>
              <a:t>outliers</a:t>
            </a:r>
            <a:r>
              <a:rPr lang="en" sz="1800"/>
              <a:t> or otherwise </a:t>
            </a:r>
            <a:r>
              <a:rPr b="1" lang="en" sz="1800"/>
              <a:t>interesting data points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Best Practices</a:t>
            </a:r>
            <a:endParaRPr/>
          </a:p>
        </p:txBody>
      </p:sp>
      <p:sp>
        <p:nvSpPr>
          <p:cNvPr id="284" name="Google Shape;284;p21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There is no universal set of “Best </a:t>
            </a:r>
            <a:r>
              <a:rPr lang="en"/>
              <a:t>Practices</a:t>
            </a:r>
            <a:r>
              <a:rPr lang="en"/>
              <a:t>”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Every field has their own set of acceptable practices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There are some very general rules for academic research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