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9aa1504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9aa1504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5ebe3a0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5ebe3a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5ebe3a0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5ebe3a0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5ebe3a11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5ebe3a1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6bd77a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b6bd77a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b6bd77a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b6bd77a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6bd77a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6bd77a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6bd77a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b6bd77a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e0f74c2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e0f74c2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cfe74aee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cfe74aee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9aa1504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9aa1504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cfe74aee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cfe74aee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cfe74aee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cfe74aee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cfe74aee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cfe74aee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e0f74c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e0f74c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cfe74aee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cfe74aee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cfe74aee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cfe74aee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cfe74aee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cfe74aee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fe74aee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fe74aee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fe74aee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fe74aee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9aa1504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9aa1504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9aa1504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9aa1504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9aa15043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9aa15043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9aa15043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9aa15043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9aa15043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9aa1504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9aa1504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9aa1504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9aa1504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9aa1504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etdevgroup.com/products/" TargetMode="External"/><Relationship Id="rId4" Type="http://schemas.openxmlformats.org/officeDocument/2006/relationships/hyperlink" Target="https://paraben.com/digital-forensic-tools-6/" TargetMode="External"/><Relationship Id="rId5" Type="http://schemas.openxmlformats.org/officeDocument/2006/relationships/hyperlink" Target="https://support.magnetforensics.com/s/" TargetMode="External"/><Relationship Id="rId6" Type="http://schemas.openxmlformats.org/officeDocument/2006/relationships/hyperlink" Target="mailto:MCR@maine.edu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www.uma.edu/academics/programs/cybersecurity/maine-cyber-rang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mu-sei/topgen" TargetMode="External"/><Relationship Id="rId4" Type="http://schemas.openxmlformats.org/officeDocument/2006/relationships/hyperlink" Target="https://github.com/cmu-sei/greybox" TargetMode="External"/><Relationship Id="rId9" Type="http://schemas.openxmlformats.org/officeDocument/2006/relationships/hyperlink" Target="https://insights.sei.cmu.edu/sei_blog/2019/04/six-free-tools-for-creating-a-cyber-simulator.html" TargetMode="External"/><Relationship Id="rId5" Type="http://schemas.openxmlformats.org/officeDocument/2006/relationships/hyperlink" Target="https://github.com/cmu-sei/GHOSTS" TargetMode="External"/><Relationship Id="rId6" Type="http://schemas.openxmlformats.org/officeDocument/2006/relationships/hyperlink" Target="https://github.com/cmu-sei/vtunnel" TargetMode="External"/><Relationship Id="rId7" Type="http://schemas.openxmlformats.org/officeDocument/2006/relationships/hyperlink" Target="https://github.com/cmu-sei/welled" TargetMode="External"/><Relationship Id="rId8" Type="http://schemas.openxmlformats.org/officeDocument/2006/relationships/hyperlink" Target="https://github.com/cmu-sei/TopoMoj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he-Art-of-Hacking/h4cker" TargetMode="External"/><Relationship Id="rId4" Type="http://schemas.openxmlformats.org/officeDocument/2006/relationships/hyperlink" Target="https://www.oreilly.com/search/?query=omar%20santos&amp;extended_publisher_data=true&amp;highlight=true&amp;include_assessments=false&amp;include_case_studies=true&amp;include_courses=true&amp;include_playlists=true&amp;include_collections=false&amp;include_notebooks=true&amp;is_academic_institution_account=false&amp;source=user&amp;formats=live%20online%20training&amp;sort=relevance&amp;facet_json=true&amp;page=0&amp;include_facets=false&amp;include_scenarios=true&amp;include_sandboxes=true&amp;json_facets=true" TargetMode="External"/><Relationship Id="rId5" Type="http://schemas.openxmlformats.org/officeDocument/2006/relationships/hyperlink" Target="https://theartofhacking.org/" TargetMode="External"/><Relationship Id="rId6" Type="http://schemas.openxmlformats.org/officeDocument/2006/relationships/hyperlink" Target="https://theartofhacking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The-Art-of-Hacking/h4ck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li.org/" TargetMode="External"/><Relationship Id="rId4" Type="http://schemas.openxmlformats.org/officeDocument/2006/relationships/hyperlink" Target="https://www.parrotsec.org/" TargetMode="External"/><Relationship Id="rId5" Type="http://schemas.openxmlformats.org/officeDocument/2006/relationships/hyperlink" Target="https://blackarch.org/" TargetMode="External"/><Relationship Id="rId6" Type="http://schemas.openxmlformats.org/officeDocument/2006/relationships/hyperlink" Target="https://github.com/trustedsec/ptf" TargetMode="External"/><Relationship Id="rId7" Type="http://schemas.openxmlformats.org/officeDocument/2006/relationships/hyperlink" Target="https://github.com/aaaguirrep/offensive-docker" TargetMode="External"/><Relationship Id="rId8" Type="http://schemas.openxmlformats.org/officeDocument/2006/relationships/hyperlink" Target="https://github.com/The-Art-of-Hacking/h4cker/tree/master/build_your_own_la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ebsploit.org/" TargetMode="External"/><Relationship Id="rId4" Type="http://schemas.openxmlformats.org/officeDocument/2006/relationships/hyperlink" Target="https://github.com/The-Art-of-Hacking/h4cker/tree/master/vulnerable_servers" TargetMode="External"/><Relationship Id="rId5" Type="http://schemas.openxmlformats.org/officeDocument/2006/relationships/hyperlink" Target="https://pentesterlab.com/" TargetMode="External"/><Relationship Id="rId6" Type="http://schemas.openxmlformats.org/officeDocument/2006/relationships/hyperlink" Target="https://github.com/The-Art-of-Hacking/h4cker/tree/master/vulnerable_serve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iknowjason/PurpleCloud" TargetMode="External"/><Relationship Id="rId4" Type="http://schemas.openxmlformats.org/officeDocument/2006/relationships/hyperlink" Target="https://github.com/secdevops-cuse/CyberRange" TargetMode="External"/><Relationship Id="rId5" Type="http://schemas.openxmlformats.org/officeDocument/2006/relationships/hyperlink" Target="https://github.com/aaaguirrep/offensive-docker-vps" TargetMode="External"/><Relationship Id="rId6" Type="http://schemas.openxmlformats.org/officeDocument/2006/relationships/hyperlink" Target="https://github.com/The-Art-of-Hacking/h4cker/tree/master/build_your_own_lab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offensive-security.com/kali-linux-vm-vmware-virtualbox-image-download/#1572305786534-030ce714-cc3b" TargetMode="External"/><Relationship Id="rId4" Type="http://schemas.openxmlformats.org/officeDocument/2006/relationships/hyperlink" Target="https://www.virtualbox.org/wiki/Downloads" TargetMode="External"/><Relationship Id="rId5" Type="http://schemas.openxmlformats.org/officeDocument/2006/relationships/hyperlink" Target="https://websploit.org/update.s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vtech.com/blogs/lohrmann-on-cybersecurity/cyber-range-who-what-when-where-how-and-why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w2lGZ7ESO84&amp;list=PLOFaD8APfsShI23eDIHvDTCZ2JvUyFNys&amp;index=5" TargetMode="External"/><Relationship Id="rId4" Type="http://schemas.openxmlformats.org/officeDocument/2006/relationships/hyperlink" Target="https://theartofhacking.org/guide/guide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entesterlab.com/exercises/ecb/cour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entesterlab.com/exercises/web_for_pentester/course" TargetMode="External"/><Relationship Id="rId4" Type="http://schemas.openxmlformats.org/officeDocument/2006/relationships/hyperlink" Target="https://pentesterlab.com/exercises/web_for_pentester_II/cours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entesterlab.com/exercises/from_sqli_to_shell_II/cour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ovtech.com/blogs/lohrmann-on-cybersecurity/cyber-range-who-what-when-where-how-and-why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uscyberrange.org/courseware" TargetMode="External"/><Relationship Id="rId4" Type="http://schemas.openxmlformats.org/officeDocument/2006/relationships/hyperlink" Target="https://csrc.nist.gov/CSRC/media/Events/Federal-Information-Systems-Security-Educators-As/documents/24.pdf" TargetMode="External"/><Relationship Id="rId5" Type="http://schemas.openxmlformats.org/officeDocument/2006/relationships/hyperlink" Target="https://www.uscyberrange.org/pricing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uscyberrange.org/featur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hiocyberrangeinstitute.org/programs-events" TargetMode="External"/><Relationship Id="rId4" Type="http://schemas.openxmlformats.org/officeDocument/2006/relationships/hyperlink" Target="https://www.ohiocyberrangeinstitute.org/education-modules" TargetMode="External"/><Relationship Id="rId5" Type="http://schemas.openxmlformats.org/officeDocument/2006/relationships/hyperlink" Target="https://uceducation.az1.qualtrics.com/jfe/form/SV_6Jdji49wa9bs3E9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ohiocyberrangeinstitute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ircadence.com/request-a-demo-calendly/" TargetMode="External"/><Relationship Id="rId4" Type="http://schemas.openxmlformats.org/officeDocument/2006/relationships/hyperlink" Target="https://circadence.com/demo/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circadence.com/teach/cyber-security-academi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yberbit.com/platform/cyber-range/" TargetMode="External"/><Relationship Id="rId4" Type="http://schemas.openxmlformats.org/officeDocument/2006/relationships/hyperlink" Target="https://www.cyberbit.com/platform/cyber-labs/" TargetMode="External"/><Relationship Id="rId5" Type="http://schemas.openxmlformats.org/officeDocument/2006/relationships/hyperlink" Target="https://www.cyberbit.com/contact-us/" TargetMode="External"/><Relationship Id="rId6" Type="http://schemas.openxmlformats.org/officeDocument/2006/relationships/image" Target="../media/image9.png"/><Relationship Id="rId7" Type="http://schemas.openxmlformats.org/officeDocument/2006/relationships/hyperlink" Target="https://www.cyberb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Cyber Ranges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Dunn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Maine Cyber Range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solution built using several proprietary software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Cyberbit’s Cyber Range, </a:t>
            </a:r>
            <a:r>
              <a:rPr lang="en" u="sng">
                <a:solidFill>
                  <a:schemeClr val="hlink"/>
                </a:solidFill>
                <a:hlinkClick r:id="rId3"/>
              </a:rPr>
              <a:t>NDG’s NETLAB+ Learning Environment</a:t>
            </a:r>
            <a:r>
              <a:rPr lang="en"/>
              <a:t> (IT/Network Stack), Digital Forensics (</a:t>
            </a:r>
            <a:r>
              <a:rPr lang="en" u="sng">
                <a:solidFill>
                  <a:schemeClr val="hlink"/>
                </a:solidFill>
                <a:hlinkClick r:id="rId4"/>
              </a:rPr>
              <a:t>Paraben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Magnet</a:t>
            </a:r>
            <a:r>
              <a:rPr lang="en"/>
              <a:t>), and a Red Team tool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Partnered with a Large number of popular educational proctors and certification distributors (Cisco, CompTIA, Red Hat Academy, etc..)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claims that MCR is offered across the United States, contact email available </a:t>
            </a:r>
            <a:r>
              <a:rPr lang="en" u="sng">
                <a:solidFill>
                  <a:schemeClr val="hlink"/>
                </a:solidFill>
                <a:hlinkClick r:id="rId6"/>
              </a:rPr>
              <a:t>here</a:t>
            </a:r>
            <a:r>
              <a:rPr lang="en"/>
              <a:t>, cost Unknown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+ Architecture Appear provided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8123" y="3738173"/>
            <a:ext cx="2669300" cy="12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2572225" y="4221200"/>
            <a:ext cx="2571300" cy="4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https://www.uma.edu/academics/programs/cybersecurity/maine-cyber-range/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311700" y="1763475"/>
            <a:ext cx="8520600" cy="11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 (Scenario) Development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Tools (Latest from CMU)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TopGen </a:t>
            </a:r>
            <a:r>
              <a:rPr lang="en"/>
              <a:t>- Tool for virtualizing offline virtual HTTP, DNS, and mail domains (Offline Internet Simulator)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GreyBox</a:t>
            </a:r>
            <a:r>
              <a:rPr lang="en"/>
              <a:t> - Built off TopGen, extended capabilities which </a:t>
            </a:r>
            <a:r>
              <a:rPr lang="en"/>
              <a:t>includes</a:t>
            </a:r>
            <a:r>
              <a:rPr lang="en"/>
              <a:t> ability to use HTTPS, Transport Layer Security (TLS), and extended networking with Docker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GHOSTS</a:t>
            </a:r>
            <a:r>
              <a:rPr lang="en"/>
              <a:t> - Framework for creating Synthetic users (Good and Evil acting) to roleplay legitimate server activity scenarios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vTunnel </a:t>
            </a:r>
            <a:r>
              <a:rPr lang="en"/>
              <a:t>- Allows Tunneling of IP traffic through a Hypervisor to send internet traffic directly to/from a virtual machine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WELLE-D</a:t>
            </a:r>
            <a:r>
              <a:rPr lang="en"/>
              <a:t> - Emulate wireless networks inside Virtual Machines for experimenting with Pen-Testing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TopoMojo</a:t>
            </a:r>
            <a:r>
              <a:rPr lang="en"/>
              <a:t> - ASP.NET built framework for setting up and deploying labs/training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1623750" y="4630100"/>
            <a:ext cx="58965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https://insights.sei.cmu.edu/sei_blog/2019/04/six-free-tools-for-creating-a-cyber-simulator.html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of Hacking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r>
              <a:rPr lang="en"/>
              <a:t> </a:t>
            </a:r>
            <a:r>
              <a:rPr lang="en"/>
              <a:t>put together by Omar Santos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Covers most Cybersecurity topics: Ethical Hacking, Pen Testing, Digital Forensics, Incident Response, Vulnerability Research, Exploit Development, Reverse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Largest Public Repository encapsulating all the Topics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Corresponding Pearson </a:t>
            </a:r>
            <a:r>
              <a:rPr lang="en" u="sng">
                <a:solidFill>
                  <a:schemeClr val="hlink"/>
                </a:solidFill>
                <a:hlinkClick r:id="rId4"/>
              </a:rPr>
              <a:t>Video Series</a:t>
            </a:r>
            <a:r>
              <a:rPr lang="en"/>
              <a:t> that goes in detail on all the content </a:t>
            </a:r>
            <a:r>
              <a:rPr lang="en" u="sng">
                <a:solidFill>
                  <a:schemeClr val="hlink"/>
                </a:solidFill>
                <a:hlinkClick r:id="rId5"/>
              </a:rPr>
              <a:t>available</a:t>
            </a:r>
            <a:r>
              <a:rPr lang="en" u="sng">
                <a:solidFill>
                  <a:schemeClr val="hlink"/>
                </a:solidFill>
                <a:hlinkClick r:id="rId6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Course List Topics For Curricula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630100"/>
            <a:ext cx="27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Forensics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</a:t>
            </a:r>
            <a:r>
              <a:rPr lang="en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</a:t>
            </a:r>
            <a:r>
              <a:rPr lang="en"/>
              <a:t>Administration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Bounties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780700" y="1148100"/>
            <a:ext cx="9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FA8DC"/>
                </a:solidFill>
              </a:rPr>
              <a:t>BLUE</a:t>
            </a:r>
            <a:endParaRPr sz="2100">
              <a:solidFill>
                <a:srgbClr val="6FA8DC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931175" y="1148100"/>
            <a:ext cx="9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RED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935550" y="1148100"/>
            <a:ext cx="127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4A7D6"/>
                </a:solidFill>
              </a:rPr>
              <a:t>PURPLE</a:t>
            </a:r>
            <a:endParaRPr sz="2100">
              <a:solidFill>
                <a:srgbClr val="B4A7D6"/>
              </a:solidFill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80150" y="1630100"/>
            <a:ext cx="27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Reverse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Fuzz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Adversary Emulation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5989325" y="1630100"/>
            <a:ext cx="27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Ethical Hacking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Cracking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</a:t>
            </a:r>
            <a:r>
              <a:rPr lang="en"/>
              <a:t>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Metasploit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1623750" y="4630100"/>
            <a:ext cx="58965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https://github.com/The-Art-of-Hacking/h4cker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Lab Building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All constructions begin with a choice of image</a:t>
            </a:r>
            <a:endParaRPr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Kali </a:t>
            </a:r>
            <a:r>
              <a:rPr lang="en" sz="2200"/>
              <a:t>- King of the Pen Testing Platforms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Parrot </a:t>
            </a:r>
            <a:r>
              <a:rPr lang="en" sz="2200"/>
              <a:t>- Excellent for both Pen Testing and Security Research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5"/>
              </a:rPr>
              <a:t>BlackArch </a:t>
            </a:r>
            <a:r>
              <a:rPr lang="en" sz="2200"/>
              <a:t>- Growing in Popularity, suite of 2300 tools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6"/>
              </a:rPr>
              <a:t>Pen Tester’s Framework (PTF) </a:t>
            </a:r>
            <a:r>
              <a:rPr lang="en" sz="2200"/>
              <a:t>-  Python script to emulate a Pen Testing </a:t>
            </a:r>
            <a:r>
              <a:rPr lang="en" sz="2200"/>
              <a:t>Environment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7"/>
              </a:rPr>
              <a:t>Offensive Docker</a:t>
            </a:r>
            <a:r>
              <a:rPr lang="en" sz="2200"/>
              <a:t> - Pen Test Suite in a Docker Environment</a:t>
            </a:r>
            <a:endParaRPr sz="2200"/>
          </a:p>
        </p:txBody>
      </p:sp>
      <p:sp>
        <p:nvSpPr>
          <p:cNvPr id="157" name="Google Shape;157;p27"/>
          <p:cNvSpPr txBox="1"/>
          <p:nvPr/>
        </p:nvSpPr>
        <p:spPr>
          <a:xfrm>
            <a:off x="1623750" y="4630100"/>
            <a:ext cx="58965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https://github.com/The-Art-of-Hacking/h4cker/tree/master/build_your_own_lab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Curriculum Deployment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WebSploit Labs</a:t>
            </a:r>
            <a:r>
              <a:rPr lang="en" sz="2200"/>
              <a:t> - Developed for training sessions at DEFCON, comes packed with 400 exercises and proper setup and installation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Vulnerability Apps</a:t>
            </a:r>
            <a:r>
              <a:rPr lang="en" sz="2200"/>
              <a:t> - A collections of publicly accessible servers, applications, and environments made intentionally vulnerable to practice 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5"/>
              </a:rPr>
              <a:t>PentesterLab </a:t>
            </a:r>
            <a:r>
              <a:rPr lang="en" sz="2200"/>
              <a:t>- A list of free and paid exercises that work the user through a series of Pentesting labs</a:t>
            </a:r>
            <a:endParaRPr sz="2200"/>
          </a:p>
        </p:txBody>
      </p:sp>
      <p:sp>
        <p:nvSpPr>
          <p:cNvPr id="164" name="Google Shape;164;p28"/>
          <p:cNvSpPr txBox="1"/>
          <p:nvPr/>
        </p:nvSpPr>
        <p:spPr>
          <a:xfrm>
            <a:off x="1623750" y="4630100"/>
            <a:ext cx="58965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https://github.com/The-Art-of-Hacking/h4cker/tree/master/vulnerable_servers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Based Cyber Ranges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PurpleCloud </a:t>
            </a:r>
            <a:r>
              <a:rPr lang="en" sz="2200"/>
              <a:t>- Azure based solution with automatic deployment to build a cyber-range on the cloud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SECDEVOPS@CUSE</a:t>
            </a:r>
            <a:r>
              <a:rPr lang="en" sz="2200"/>
              <a:t> CyberRange - AWS Based Cyber Range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5"/>
              </a:rPr>
              <a:t>Offensive Docker VPS</a:t>
            </a:r>
            <a:r>
              <a:rPr lang="en" sz="2200"/>
              <a:t> - Google Cloud based Cyber Range</a:t>
            </a:r>
            <a:endParaRPr sz="2200"/>
          </a:p>
        </p:txBody>
      </p:sp>
      <p:sp>
        <p:nvSpPr>
          <p:cNvPr id="171" name="Google Shape;171;p29"/>
          <p:cNvSpPr txBox="1"/>
          <p:nvPr/>
        </p:nvSpPr>
        <p:spPr>
          <a:xfrm>
            <a:off x="1623750" y="4630100"/>
            <a:ext cx="58965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https://github.com/The-Art-of-Hacking/h4cker/tree/master/build_your_own_lab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ctrTitle"/>
          </p:nvPr>
        </p:nvSpPr>
        <p:spPr>
          <a:xfrm>
            <a:off x="311700" y="1599150"/>
            <a:ext cx="8520600" cy="19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Labs to Explore In Class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WebSploit Labs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Full Websploit suite can be installed from a single command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ran </a:t>
            </a:r>
            <a:r>
              <a:rPr lang="en" u="sng">
                <a:solidFill>
                  <a:schemeClr val="hlink"/>
                </a:solidFill>
                <a:hlinkClick r:id="rId3"/>
              </a:rPr>
              <a:t>Kali Linux</a:t>
            </a:r>
            <a:r>
              <a:rPr lang="en"/>
              <a:t> inside a </a:t>
            </a:r>
            <a:r>
              <a:rPr lang="en" u="sng">
                <a:solidFill>
                  <a:schemeClr val="hlink"/>
                </a:solidFill>
                <a:hlinkClick r:id="rId4"/>
              </a:rPr>
              <a:t>VirtualBox</a:t>
            </a:r>
            <a:r>
              <a:rPr lang="en"/>
              <a:t> instance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Command to install: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curl -sSL https://websploit.org/install.sh | sudo bash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Command to update containers: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wget https://websploit.org/update.sh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 | sudo bash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Command to start Docker if it isn’t already </a:t>
            </a:r>
            <a:br>
              <a:rPr lang="en"/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service docker start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Command to get to the correct directory as root: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udo su -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Cyber Ranges is defined generally as a ‘controlled virtual environment’ where Cyber engineers can practice working against very dangerous, very unstable pieces of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Becoming</a:t>
            </a:r>
            <a:r>
              <a:rPr lang="en"/>
              <a:t> increasingly popular in Government, Academia, and Industry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History: </a:t>
            </a:r>
            <a:r>
              <a:rPr lang="en"/>
              <a:t>The first cyber ranges were developed during WWI, confined to secret programs within the DOD, worked exclusively by defense contractors. The labs were analogous to proving grounds, the areas where </a:t>
            </a:r>
            <a:r>
              <a:rPr lang="en"/>
              <a:t>advanced</a:t>
            </a:r>
            <a:r>
              <a:rPr lang="en"/>
              <a:t> weapons were tested in the field.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882325" y="4211050"/>
            <a:ext cx="71487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https://www.govtech.com/blogs/lohrmann-on-cybersecurity/cyber-range-who-what-when-where-how-and-why.html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WebSploit Labs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it turns out, this series of exercises is formatted more like a CTF than a formalized lab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Achievement board is present, with specific goals to accomplish, with no explanation of how to accomplish those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require the accompaniment of The Art of Hacking video series or written solutions. An example video of Omar Santos solving some of his problems can be found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Seems like it could be very helpful, but it would require writing up the solutions ahead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Omar Santos has a published guide on the topic with some additional topics and actual fully written walkthroughs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WebSploit Labs Analysis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625"/>
            <a:ext cx="8839199" cy="3329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WebSploit Labs Analysis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7888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3866375" y="1950675"/>
            <a:ext cx="4828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13 </a:t>
            </a:r>
            <a:r>
              <a:rPr lang="en" sz="2300">
                <a:solidFill>
                  <a:srgbClr val="FFFFFF"/>
                </a:solidFill>
              </a:rPr>
              <a:t>Separate</a:t>
            </a:r>
            <a:r>
              <a:rPr lang="en" sz="2300">
                <a:solidFill>
                  <a:srgbClr val="FFFFFF"/>
                </a:solidFill>
              </a:rPr>
              <a:t> Environments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Many Exercises per Environment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WebSploit Labs Analysis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46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PentesterLab Exercises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architected much more like the format of a standard lab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Write-ups entirely done in HTML, makes them easy to read through and portable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~20 exercises in the free tier, some are very short, the ones mentioned here are comprehensive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Many, Many more in the non-free tier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tier includes the course walk-through, premium tier accompanies each lab with videos, scoring, additional files. ISO files are provided to load the exercises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PentesterLab Exercises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2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PentesterLab: Electronic Code Book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available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Rated Medium, taking 1-2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Explains how Electronic Code Book (ECB) </a:t>
            </a:r>
            <a:r>
              <a:rPr lang="en"/>
              <a:t>encryption</a:t>
            </a:r>
            <a:r>
              <a:rPr lang="en"/>
              <a:t> works, which is a PHP authentication attack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the user through modifying encrypted cookies in order to access another user’s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write-up is quite short, but the topics discussed are comprehensive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PentesterLab: Web For Pentester Part 1 and 2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Part 1 available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, Part 2 available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1 covers a plethora of web-based hacking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Cookies and Sessions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Client/Server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Fingerprinting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 to Part 2 going in detail on the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Injection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Page Time Delay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Captcha Breaks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Mass Assignment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Randomness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 Injection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PentesterLab: SQL Injection To Shell II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available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the introduction to this exercise focuses on SQL Injection, this is only the brief introduction mechanism.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meat of this exercise explains how to create a web shell using PHP + HTTP request vulnerabilities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discusses extension spoofing, payload development, and RCE (Remote Code Execution)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Academia Focus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Two Main Areas of Focus</a:t>
            </a:r>
            <a:endParaRPr b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State + Government Entities</a:t>
            </a:r>
            <a:r>
              <a:rPr lang="en"/>
              <a:t>: There’s lots of jobs open in Cyber, but very few people who have the ability or skills to get in at the entry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Academia</a:t>
            </a:r>
            <a:r>
              <a:rPr lang="en"/>
              <a:t>: Schools want to develop programs that attract students from all over. Cyber ranges provide this for interest as well as satisfying the desires of </a:t>
            </a:r>
            <a:r>
              <a:rPr b="1" lang="en"/>
              <a:t>Point </a:t>
            </a:r>
            <a:r>
              <a:rPr b="1" lang="en"/>
              <a:t>1. </a:t>
            </a:r>
            <a:r>
              <a:rPr lang="en"/>
              <a:t>(Most) Students are going to school to get a job, and govt. work has good job security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882325" y="4211050"/>
            <a:ext cx="71487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https://www.govtech.com/blogs/lohrmann-on-cybersecurity/cyber-range-who-what-when-where-how-and-why.html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Use of a Cyber Range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companies and school pursuing this domain, it appears that there is </a:t>
            </a:r>
            <a:r>
              <a:rPr b="1" lang="en" u="sng"/>
              <a:t>three</a:t>
            </a:r>
            <a:r>
              <a:rPr lang="en"/>
              <a:t> notable trains of thought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a custom built Cyber Range software solution (Including designing and providing the full network stack)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an offline network with written exercises and frequently perform full reinstalls on frequently corrupted boxes/virtual machines in a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another school’s implementation of </a:t>
            </a:r>
            <a:r>
              <a:rPr b="1" lang="en"/>
              <a:t>Point 1.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Point 1 is only realistic for very large schools willing to dedicate large number of resources, Point 2 is not scalable or feasible for courses larger than a few students and yields a DevOps nightmare. Point 3 is the only realistic choice for Miami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1599150"/>
            <a:ext cx="8520600" cy="19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Potential Cyber Range Options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 Cyber Range	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Virginia Cyber Range, developed by the University of Virginia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to offer the coursework to schools outside of </a:t>
            </a:r>
            <a:r>
              <a:rPr lang="en"/>
              <a:t>Virginia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repository of modules, lesson plans, and skill challenges for instructors to build custom courses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255 NICE Skills/Abilities/Knowledge (National Institute of Cybersecurity Education) viewable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Cloud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Infrastructure</a:t>
            </a:r>
            <a:r>
              <a:rPr lang="en"/>
              <a:t> for all of their modules with the modules loaded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Cost</a:t>
            </a:r>
            <a:r>
              <a:rPr lang="en"/>
              <a:t>: ~$15 - $20 per student per class per month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Cost: ~$60 - $80 per semester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4400" y="3733300"/>
            <a:ext cx="13525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286350" y="4230175"/>
            <a:ext cx="25713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https://www.uscyberrange.org/features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Ohio Cyber Range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7219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Sponsored by the Ohio Department of Higher 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as of November 2019, used by Cedarville, Lorain, OSU, UA, OU, UD, and UC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material scoped very heavily towards earning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popular certificates</a:t>
            </a:r>
            <a:r>
              <a:rPr lang="en"/>
              <a:t> (CompTIA Network+, Security) in the short term while also offering full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Coursework is </a:t>
            </a:r>
            <a:r>
              <a:rPr b="1" lang="en"/>
              <a:t>very structured</a:t>
            </a:r>
            <a:r>
              <a:rPr lang="en"/>
              <a:t>, with the option of creating and generating custom built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course topics available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, specific modules are viewable at the surface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Cost/Usage not available without signing up through an </a:t>
            </a:r>
            <a:r>
              <a:rPr lang="en" u="sng">
                <a:solidFill>
                  <a:schemeClr val="hlink"/>
                </a:solidFill>
                <a:hlinkClick r:id="rId5"/>
              </a:rPr>
              <a:t>institution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Appears to host servers alongside modules and course plans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“OCR is complete s**t but it works” - Mike Gentile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1800" y="3779050"/>
            <a:ext cx="842200" cy="13644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286350" y="4724425"/>
            <a:ext cx="25713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https://www.ohiocyberrangeinstitute.org/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Circadence (Project Ares)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Proprietary solution, award winner for teaching Cyber in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Instructor based implementation, architecture and classwork is built out completely, with no ability for modification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is not listed, clients can request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demos</a:t>
            </a:r>
            <a:r>
              <a:rPr lang="en"/>
              <a:t> </a:t>
            </a:r>
            <a:r>
              <a:rPr lang="en"/>
              <a:t>of the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Promotes usage for Proprietary and Academic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Strongly gamified solution, including a trial available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4872" y="3929597"/>
            <a:ext cx="3311475" cy="9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572225" y="4221200"/>
            <a:ext cx="2571300" cy="4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https://circadence.com/teach/cyber-security-academic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Cyberbit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Proprietary solution, used by University to construct custom platforms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Teaching available in two forms: Cyber Range and Cyber Labs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Cyber Range</a:t>
            </a:r>
            <a:r>
              <a:rPr lang="en"/>
              <a:t> </a:t>
            </a:r>
            <a:r>
              <a:rPr lang="en"/>
              <a:t>- Direct Collection of On-Range attacks to simulate in live time a potential of a cyber attack, with options for viewing benchmarks and </a:t>
            </a:r>
            <a:r>
              <a:rPr lang="en"/>
              <a:t>response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Cyber Labs</a:t>
            </a:r>
            <a:r>
              <a:rPr lang="en"/>
              <a:t>  - Coordinated, directed, educational exercises similar to a traditional class environment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Cost available, Live Demo can be requested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Exercises are all orchestrated around the most modern tech stacks and proprietary software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by Purdue University, Miami Dade College, and several popular companies (Sirius, E-Trade, Leidos)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1525" y="4150263"/>
            <a:ext cx="29718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572225" y="4221200"/>
            <a:ext cx="25713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https://www.cyberbit.com/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