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5143500" cx="9144000"/>
  <p:notesSz cx="6858000" cy="9144000"/>
  <p:embeddedFontLst>
    <p:embeddedFont>
      <p:font typeface="Source Code Pro"/>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SourceCodePro-boldItalic.fntdata"/><Relationship Id="rId61" Type="http://schemas.openxmlformats.org/officeDocument/2006/relationships/font" Target="fonts/SourceCodePro-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SourceCodePro-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SourceCodePro-regular.fntdata"/><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1623b7fc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1623b7fc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1623b7fc8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1623b7fc8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1623b7fc8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1623b7fc8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1623b7fc8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1623b7fc8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1623b7fc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1623b7fc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1623b7fc8_2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1623b7fc8_2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15bbe945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15bbe945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15bbe945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15bbe945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Indicate</a:t>
            </a:r>
            <a:r>
              <a:rPr lang="en"/>
              <a:t> what working copy </a:t>
            </a:r>
            <a:br>
              <a:rPr lang="en"/>
            </a:br>
            <a:r>
              <a:rPr lang="en"/>
              <a:t>Indicate use of push since it is </a:t>
            </a:r>
            <a:r>
              <a:rPr lang="en"/>
              <a:t>operating</a:t>
            </a:r>
            <a:r>
              <a:rPr lang="en"/>
              <a:t> on local</a:t>
            </a:r>
            <a:br>
              <a:rPr lang="en"/>
            </a:b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15bbe945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15bbe945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15bbe945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15bbe945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1623b7fc8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1623b7fc8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15bbe945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15bbe945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15bbe945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15bbe945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a result in here with an arrow on the right.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1623b7fc8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1623b7fc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1623b7fc8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1623b7fc8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1623b7fc8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1623b7fc8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81623b7fc8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1623b7fc8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81623b7fc8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1623b7fc8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81623b7fc8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81623b7fc8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81623b7fc8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81623b7fc8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715bbe945c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715bbe945c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1623b7fc8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1623b7fc8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81623b7fc8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81623b7fc8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715bbe945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15bbe945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715bbe945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715bbe945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719bae887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719bae887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715bbe945c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715bbe945c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719bae887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719bae887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715bbe945c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15bbe945c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81aa5e4a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81aa5e4a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81ac5c8425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1ac5c8425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81ac5c8425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81ac5c8425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15bbe94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15bbe94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81ac5c8425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81ac5c8425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81ac5c8425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81ac5c8425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81ac5c8425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81ac5c8425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81ac5c8425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81ac5c8425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719bae88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719bae88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719bae887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719bae887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719bae887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719bae887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719bae887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719bae887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719bae887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719bae887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719bae887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719bae887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1623b7fc8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1623b7fc8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719bae887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719bae887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719bae887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719bae887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719bae887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719bae887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719bae887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719bae887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1623b7fc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1623b7fc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1623b7fc8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1623b7fc8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1623b7fc8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1623b7fc8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1623b7fc8_2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1623b7fc8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100">
        <p:fade/>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atlassian.com/git/tutorials/comparing-workflows#centralized-workflow" TargetMode="External"/><Relationship Id="rId4" Type="http://schemas.openxmlformats.org/officeDocument/2006/relationships/image" Target="../media/image10.png"/><Relationship Id="rId5" Type="http://schemas.openxmlformats.org/officeDocument/2006/relationships/hyperlink" Target="https://aidanbudd.github.io/course_EMBO_at_TGAC_PPI_Sep2015/trainingMaterial/holgerDinkel/git/git_intro.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atlassian.com/git/tutorials/comparing-workflows/feature-branch-workflow" TargetMode="External"/><Relationship Id="rId4" Type="http://schemas.openxmlformats.org/officeDocument/2006/relationships/hyperlink" Target="https://git-scm.com/book/en/v2/Git-Branching-Branching-Workflows" TargetMode="External"/><Relationship Id="rId5" Type="http://schemas.openxmlformats.org/officeDocument/2006/relationships/hyperlink" Target="https://backlog.com/git-tutorial/branching-workflows/feature-branch-workflow/" TargetMode="External"/><Relationship Id="rId6"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atlassian.com/git/tutorials/comparing-workflows/gitflow-workflow" TargetMode="External"/><Relationship Id="rId4" Type="http://schemas.openxmlformats.org/officeDocument/2006/relationships/hyperlink" Target="https://git-scm.com/book/en/v2/Git-Branching-Branching-Workflows" TargetMode="External"/><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atlassian.com/git/tutorials/comparing-workflows/forking-workflow" TargetMode="Externa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gitkraken.com/download" TargetMode="Externa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scm.com/book/en/v2/Git-Branching-Basic-Branching-and-Merg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git-scm.com/book/en/v2/Git-Branching-Basic-Branching-and-Mergin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youtu.be/EuwLdbCu3DE" TargetMode="External"/><Relationship Id="rId4" Type="http://schemas.openxmlformats.org/officeDocument/2006/relationships/hyperlink" Target="https://docs.gitlab.com/ee/ci/introductio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blog.brew.com.hk/the-evolution-of-version-control-systems/" TargetMode="External"/><Relationship Id="rId4" Type="http://schemas.openxmlformats.org/officeDocument/2006/relationships/hyperlink" Target="https://www.atlassian.com/git/tutorials/what-is-git" TargetMode="External"/><Relationship Id="rId5"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hyperlink" Target="https://about.gitlab.com/blog/2018/06/19/autoscale-continuous-deployment-gitlab-runner-digital-ocean/"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gitlab.csi.miamioh.edu/meyerjm/cse451-meyerjm-ci-demo/blob/master/.gitlab-ci.yml"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docs.gitlab.com/ee/ci/yam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hyperlink" Target="https://www.atlassian.com/git/tutorials/using-branches/git-merge"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hyperlink" Target="https://www.wrike.com/blog/break-down-work-silo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semver.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Git Branching/Merging + </a:t>
            </a:r>
            <a:endParaRPr/>
          </a:p>
          <a:p>
            <a:pPr indent="0" lvl="0" marL="0" rtl="0" algn="ctr">
              <a:spcBef>
                <a:spcPts val="0"/>
              </a:spcBef>
              <a:spcAft>
                <a:spcPts val="0"/>
              </a:spcAft>
              <a:buNone/>
            </a:pPr>
            <a:r>
              <a:rPr lang="en"/>
              <a:t>GitLab CI/CD</a:t>
            </a:r>
            <a:endParaRPr/>
          </a:p>
        </p:txBody>
      </p:sp>
      <p:sp>
        <p:nvSpPr>
          <p:cNvPr id="55" name="Google Shape;55;p13"/>
          <p:cNvSpPr txBox="1"/>
          <p:nvPr>
            <p:ph idx="1" type="subTitle"/>
          </p:nvPr>
        </p:nvSpPr>
        <p:spPr>
          <a:xfrm>
            <a:off x="1999500" y="3218125"/>
            <a:ext cx="51450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1"/>
                </a:solidFill>
              </a:rPr>
              <a:t>By: John Meyer, John Hata,</a:t>
            </a:r>
            <a:br>
              <a:rPr lang="en" sz="2400">
                <a:solidFill>
                  <a:schemeClr val="dk1"/>
                </a:solidFill>
              </a:rPr>
            </a:br>
            <a:r>
              <a:rPr lang="en" sz="2400">
                <a:solidFill>
                  <a:schemeClr val="dk1"/>
                </a:solidFill>
              </a:rPr>
              <a:t>Noah Dunn, Jimmy Warren</a:t>
            </a:r>
            <a:endParaRPr sz="2400">
              <a:solidFill>
                <a:schemeClr val="dk1"/>
              </a:solidFill>
            </a:endParaRPr>
          </a:p>
          <a:p>
            <a:pPr indent="0" lvl="0" marL="0" rtl="0" algn="ctr">
              <a:spcBef>
                <a:spcPts val="0"/>
              </a:spcBef>
              <a:spcAft>
                <a:spcPts val="0"/>
              </a:spcAft>
              <a:buNone/>
            </a:pPr>
            <a:r>
              <a:t/>
            </a:r>
            <a:endParaRPr sz="24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Workflow 1: Centralized repository</a:t>
            </a:r>
            <a:endParaRPr/>
          </a:p>
        </p:txBody>
      </p:sp>
      <p:sp>
        <p:nvSpPr>
          <p:cNvPr id="115" name="Google Shape;115;p22"/>
          <p:cNvSpPr txBox="1"/>
          <p:nvPr>
            <p:ph idx="1" type="body"/>
          </p:nvPr>
        </p:nvSpPr>
        <p:spPr>
          <a:xfrm>
            <a:off x="311700" y="1152475"/>
            <a:ext cx="3624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you’ve been doing already</a:t>
            </a:r>
            <a:endParaRPr/>
          </a:p>
          <a:p>
            <a:pPr indent="-342900" lvl="0" marL="457200" rtl="0" algn="l">
              <a:spcBef>
                <a:spcPts val="1600"/>
              </a:spcBef>
              <a:spcAft>
                <a:spcPts val="0"/>
              </a:spcAft>
              <a:buSzPts val="1800"/>
              <a:buChar char="●"/>
            </a:pPr>
            <a:r>
              <a:rPr lang="en"/>
              <a:t>A </a:t>
            </a:r>
            <a:r>
              <a:rPr lang="en"/>
              <a:t>centralized</a:t>
            </a:r>
            <a:r>
              <a:rPr lang="en"/>
              <a:t> repository workflow is where multiple developers all push to a shared repository</a:t>
            </a:r>
            <a:endParaRPr/>
          </a:p>
          <a:p>
            <a:pPr indent="-317500" lvl="1" marL="914400" rtl="0" algn="l">
              <a:spcBef>
                <a:spcPts val="0"/>
              </a:spcBef>
              <a:spcAft>
                <a:spcPts val="0"/>
              </a:spcAft>
              <a:buSzPts val="1400"/>
              <a:buChar char="○"/>
            </a:pPr>
            <a:r>
              <a:rPr lang="en"/>
              <a:t>E.g. Everyone commits to their local master branch and push to the remote’s master branch</a:t>
            </a:r>
            <a:endParaRPr/>
          </a:p>
          <a:p>
            <a:pPr indent="0" lvl="0" marL="0" rtl="0" algn="l">
              <a:spcBef>
                <a:spcPts val="1600"/>
              </a:spcBef>
              <a:spcAft>
                <a:spcPts val="1600"/>
              </a:spcAft>
              <a:buNone/>
            </a:pPr>
            <a:r>
              <a:t/>
            </a:r>
            <a:endParaRPr/>
          </a:p>
        </p:txBody>
      </p:sp>
      <p:sp>
        <p:nvSpPr>
          <p:cNvPr id="116" name="Google Shape;116;p22"/>
          <p:cNvSpPr txBox="1"/>
          <p:nvPr/>
        </p:nvSpPr>
        <p:spPr>
          <a:xfrm>
            <a:off x="311700" y="4775625"/>
            <a:ext cx="8520600" cy="4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https://www.atlassian.com/git/tutorials/comparing-workflows#centralized-workflow</a:t>
            </a:r>
            <a:endParaRPr/>
          </a:p>
        </p:txBody>
      </p:sp>
      <p:pic>
        <p:nvPicPr>
          <p:cNvPr id="117" name="Google Shape;117;p22"/>
          <p:cNvPicPr preferRelativeResize="0"/>
          <p:nvPr/>
        </p:nvPicPr>
        <p:blipFill>
          <a:blip r:embed="rId4">
            <a:alphaModFix/>
          </a:blip>
          <a:stretch>
            <a:fillRect/>
          </a:stretch>
        </p:blipFill>
        <p:spPr>
          <a:xfrm>
            <a:off x="3856148" y="1040800"/>
            <a:ext cx="5143850" cy="3639750"/>
          </a:xfrm>
          <a:prstGeom prst="rect">
            <a:avLst/>
          </a:prstGeom>
          <a:noFill/>
          <a:ln>
            <a:noFill/>
          </a:ln>
        </p:spPr>
      </p:pic>
      <p:sp>
        <p:nvSpPr>
          <p:cNvPr id="118" name="Google Shape;118;p22"/>
          <p:cNvSpPr txBox="1"/>
          <p:nvPr/>
        </p:nvSpPr>
        <p:spPr>
          <a:xfrm>
            <a:off x="1968000" y="4568875"/>
            <a:ext cx="7176000" cy="21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5"/>
              </a:rPr>
              <a:t>https://aidanbudd.github.io/course_EMBO_at_TGAC_PPI_Sep2015/trainingMaterial/holgerDinkel/git/git_intro.html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Workflow 2: Feature/Topic branches</a:t>
            </a:r>
            <a:endParaRPr/>
          </a:p>
        </p:txBody>
      </p:sp>
      <p:sp>
        <p:nvSpPr>
          <p:cNvPr id="124" name="Google Shape;124;p23"/>
          <p:cNvSpPr txBox="1"/>
          <p:nvPr>
            <p:ph idx="1" type="body"/>
          </p:nvPr>
        </p:nvSpPr>
        <p:spPr>
          <a:xfrm>
            <a:off x="454750" y="10860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have a central repository, and master acts as our “Project History”</a:t>
            </a:r>
            <a:endParaRPr/>
          </a:p>
          <a:p>
            <a:pPr indent="-342900" lvl="0" marL="457200" rtl="0" algn="l">
              <a:spcBef>
                <a:spcPts val="0"/>
              </a:spcBef>
              <a:spcAft>
                <a:spcPts val="0"/>
              </a:spcAft>
              <a:buSzPts val="1800"/>
              <a:buChar char="●"/>
            </a:pPr>
            <a:r>
              <a:rPr lang="en"/>
              <a:t>We branch every time we want to work on a new feature</a:t>
            </a:r>
            <a:endParaRPr/>
          </a:p>
          <a:p>
            <a:pPr indent="-317500" lvl="1" marL="914400" rtl="0" algn="l">
              <a:spcBef>
                <a:spcPts val="0"/>
              </a:spcBef>
              <a:spcAft>
                <a:spcPts val="0"/>
              </a:spcAft>
              <a:buSzPts val="1400"/>
              <a:buChar char="○"/>
            </a:pPr>
            <a:r>
              <a:rPr lang="en"/>
              <a:t>Use very descriptive branch names</a:t>
            </a:r>
            <a:endParaRPr/>
          </a:p>
          <a:p>
            <a:pPr indent="-342900" lvl="0" marL="457200" rtl="0" algn="l">
              <a:spcBef>
                <a:spcPts val="0"/>
              </a:spcBef>
              <a:spcAft>
                <a:spcPts val="0"/>
              </a:spcAft>
              <a:buSzPts val="1800"/>
              <a:buChar char="●"/>
            </a:pPr>
            <a:r>
              <a:rPr lang="en"/>
              <a:t>Merge into master as soon as we are willing to show off the feature</a:t>
            </a:r>
            <a:endParaRPr/>
          </a:p>
        </p:txBody>
      </p:sp>
      <p:sp>
        <p:nvSpPr>
          <p:cNvPr id="125" name="Google Shape;125;p23"/>
          <p:cNvSpPr txBox="1"/>
          <p:nvPr/>
        </p:nvSpPr>
        <p:spPr>
          <a:xfrm>
            <a:off x="311713" y="43484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https://www.atlassian.com/git/tutorials/comparing-workflows/feature-branch-workflow</a:t>
            </a:r>
            <a:endParaRPr sz="1100"/>
          </a:p>
          <a:p>
            <a:pPr indent="0" lvl="0" marL="0" rtl="0" algn="l">
              <a:spcBef>
                <a:spcPts val="0"/>
              </a:spcBef>
              <a:spcAft>
                <a:spcPts val="0"/>
              </a:spcAft>
              <a:buNone/>
            </a:pPr>
            <a:r>
              <a:rPr lang="en" sz="1100" u="sng">
                <a:solidFill>
                  <a:schemeClr val="hlink"/>
                </a:solidFill>
                <a:hlinkClick r:id="rId4"/>
              </a:rPr>
              <a:t>https://git-scm.com/book/en/v2/Git-Branching-Branching-Workflows</a:t>
            </a:r>
            <a:endParaRPr sz="1100"/>
          </a:p>
          <a:p>
            <a:pPr indent="0" lvl="0" marL="0" rtl="0" algn="l">
              <a:spcBef>
                <a:spcPts val="0"/>
              </a:spcBef>
              <a:spcAft>
                <a:spcPts val="0"/>
              </a:spcAft>
              <a:buNone/>
            </a:pPr>
            <a:r>
              <a:rPr lang="en" sz="1100" u="sng">
                <a:solidFill>
                  <a:schemeClr val="hlink"/>
                </a:solidFill>
                <a:hlinkClick r:id="rId5"/>
              </a:rPr>
              <a:t>https://backlog.com/git-tutorial/branching-workflows/feature-branch-workflow</a:t>
            </a:r>
            <a:endParaRPr sz="1100"/>
          </a:p>
        </p:txBody>
      </p:sp>
      <p:pic>
        <p:nvPicPr>
          <p:cNvPr id="126" name="Google Shape;126;p23"/>
          <p:cNvPicPr preferRelativeResize="0"/>
          <p:nvPr/>
        </p:nvPicPr>
        <p:blipFill>
          <a:blip r:embed="rId6">
            <a:alphaModFix/>
          </a:blip>
          <a:stretch>
            <a:fillRect/>
          </a:stretch>
        </p:blipFill>
        <p:spPr>
          <a:xfrm>
            <a:off x="2783413" y="2950950"/>
            <a:ext cx="3577175" cy="1346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Workflow 3: Gitflow Workflow</a:t>
            </a:r>
            <a:endParaRPr/>
          </a:p>
        </p:txBody>
      </p:sp>
      <p:sp>
        <p:nvSpPr>
          <p:cNvPr id="132" name="Google Shape;132;p24"/>
          <p:cNvSpPr txBox="1"/>
          <p:nvPr>
            <p:ph idx="1" type="body"/>
          </p:nvPr>
        </p:nvSpPr>
        <p:spPr>
          <a:xfrm>
            <a:off x="180075" y="949975"/>
            <a:ext cx="4578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 two </a:t>
            </a:r>
            <a:r>
              <a:rPr lang="en"/>
              <a:t>branches</a:t>
            </a:r>
            <a:r>
              <a:rPr lang="en"/>
              <a:t> to record the history of a project: </a:t>
            </a:r>
            <a:r>
              <a:rPr b="1" lang="en"/>
              <a:t>master</a:t>
            </a:r>
            <a:r>
              <a:rPr lang="en"/>
              <a:t> and </a:t>
            </a:r>
            <a:r>
              <a:rPr b="1" lang="en"/>
              <a:t>develop</a:t>
            </a:r>
            <a:endParaRPr b="1"/>
          </a:p>
          <a:p>
            <a:pPr indent="-317500" lvl="1" marL="914400" rtl="0" algn="l">
              <a:spcBef>
                <a:spcPts val="0"/>
              </a:spcBef>
              <a:spcAft>
                <a:spcPts val="0"/>
              </a:spcAft>
              <a:buSzPts val="1400"/>
              <a:buChar char="○"/>
            </a:pPr>
            <a:r>
              <a:rPr b="1" lang="en"/>
              <a:t>Master: </a:t>
            </a:r>
            <a:r>
              <a:rPr lang="en"/>
              <a:t>Stores the official release history, what we actually want to consider as “finished”</a:t>
            </a:r>
            <a:endParaRPr/>
          </a:p>
          <a:p>
            <a:pPr indent="-317500" lvl="1" marL="914400" rtl="0" algn="l">
              <a:spcBef>
                <a:spcPts val="0"/>
              </a:spcBef>
              <a:spcAft>
                <a:spcPts val="0"/>
              </a:spcAft>
              <a:buSzPts val="1400"/>
              <a:buChar char="○"/>
            </a:pPr>
            <a:r>
              <a:rPr b="1" lang="en"/>
              <a:t>Develop: </a:t>
            </a:r>
            <a:r>
              <a:rPr lang="en"/>
              <a:t>Where we store everything currently in development</a:t>
            </a:r>
            <a:endParaRPr/>
          </a:p>
          <a:p>
            <a:pPr indent="-342900" lvl="0" marL="457200" rtl="0" algn="l">
              <a:spcBef>
                <a:spcPts val="0"/>
              </a:spcBef>
              <a:spcAft>
                <a:spcPts val="0"/>
              </a:spcAft>
              <a:buSzPts val="1800"/>
              <a:buChar char="●"/>
            </a:pPr>
            <a:r>
              <a:rPr lang="en"/>
              <a:t>Makes use of</a:t>
            </a:r>
            <a:endParaRPr/>
          </a:p>
          <a:p>
            <a:pPr indent="-317500" lvl="1" marL="914400" rtl="0" algn="l">
              <a:spcBef>
                <a:spcPts val="0"/>
              </a:spcBef>
              <a:spcAft>
                <a:spcPts val="0"/>
              </a:spcAft>
              <a:buSzPts val="1400"/>
              <a:buChar char="○"/>
            </a:pPr>
            <a:r>
              <a:rPr lang="en"/>
              <a:t>feature branching (discussed before)</a:t>
            </a:r>
            <a:endParaRPr/>
          </a:p>
          <a:p>
            <a:pPr indent="-317500" lvl="1" marL="914400" rtl="0" algn="l">
              <a:spcBef>
                <a:spcPts val="0"/>
              </a:spcBef>
              <a:spcAft>
                <a:spcPts val="0"/>
              </a:spcAft>
              <a:buSzPts val="1400"/>
              <a:buChar char="○"/>
            </a:pPr>
            <a:r>
              <a:rPr lang="en"/>
              <a:t>release branching (for updates to master)</a:t>
            </a:r>
            <a:endParaRPr/>
          </a:p>
          <a:p>
            <a:pPr indent="-317500" lvl="1" marL="914400" rtl="0" algn="l">
              <a:spcBef>
                <a:spcPts val="0"/>
              </a:spcBef>
              <a:spcAft>
                <a:spcPts val="0"/>
              </a:spcAft>
              <a:buSzPts val="1400"/>
              <a:buChar char="○"/>
            </a:pPr>
            <a:r>
              <a:rPr lang="en"/>
              <a:t>hotfix branching (when we find a quick bugfix)</a:t>
            </a:r>
            <a:endParaRPr/>
          </a:p>
          <a:p>
            <a:pPr indent="0" lvl="0" marL="457200" rtl="0" algn="l">
              <a:spcBef>
                <a:spcPts val="1600"/>
              </a:spcBef>
              <a:spcAft>
                <a:spcPts val="1600"/>
              </a:spcAft>
              <a:buNone/>
            </a:pPr>
            <a:r>
              <a:t/>
            </a:r>
            <a:endParaRPr/>
          </a:p>
        </p:txBody>
      </p:sp>
      <p:sp>
        <p:nvSpPr>
          <p:cNvPr id="133" name="Google Shape;133;p24"/>
          <p:cNvSpPr txBox="1"/>
          <p:nvPr/>
        </p:nvSpPr>
        <p:spPr>
          <a:xfrm>
            <a:off x="0" y="4621275"/>
            <a:ext cx="8882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https://www.atlassian.com/git/tutorials/comparing-workflows/gitflow-workflow</a:t>
            </a:r>
            <a:endParaRPr/>
          </a:p>
          <a:p>
            <a:pPr indent="0" lvl="0" marL="0" rtl="0" algn="l">
              <a:spcBef>
                <a:spcPts val="0"/>
              </a:spcBef>
              <a:spcAft>
                <a:spcPts val="0"/>
              </a:spcAft>
              <a:buNone/>
            </a:pPr>
            <a:r>
              <a:rPr lang="en" u="sng">
                <a:solidFill>
                  <a:schemeClr val="hlink"/>
                </a:solidFill>
                <a:hlinkClick r:id="rId4"/>
              </a:rPr>
              <a:t>https://git-scm.com/book/en/v2/Git-Branching-Branching-Workflows</a:t>
            </a:r>
            <a:endParaRPr/>
          </a:p>
        </p:txBody>
      </p:sp>
      <p:pic>
        <p:nvPicPr>
          <p:cNvPr id="134" name="Google Shape;134;p24"/>
          <p:cNvPicPr preferRelativeResize="0"/>
          <p:nvPr/>
        </p:nvPicPr>
        <p:blipFill rotWithShape="1">
          <a:blip r:embed="rId5">
            <a:alphaModFix/>
          </a:blip>
          <a:srcRect b="0" l="0" r="12434" t="0"/>
          <a:stretch/>
        </p:blipFill>
        <p:spPr>
          <a:xfrm>
            <a:off x="4903700" y="1062625"/>
            <a:ext cx="3928600" cy="2655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313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Workflow</a:t>
            </a:r>
            <a:r>
              <a:rPr lang="en"/>
              <a:t> 4: Forking workflow</a:t>
            </a:r>
            <a:endParaRPr/>
          </a:p>
        </p:txBody>
      </p:sp>
      <p:sp>
        <p:nvSpPr>
          <p:cNvPr id="140" name="Google Shape;140;p25"/>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Instead of using a single server-side repository to act as the </a:t>
            </a:r>
            <a:r>
              <a:rPr lang="en"/>
              <a:t>central</a:t>
            </a:r>
            <a:r>
              <a:rPr lang="en"/>
              <a:t> codebase(gitflow), it gives every developer their own server-side repository</a:t>
            </a:r>
            <a:endParaRPr/>
          </a:p>
          <a:p>
            <a:pPr indent="-342900" lvl="0" marL="457200" rtl="0" algn="l">
              <a:spcBef>
                <a:spcPts val="0"/>
              </a:spcBef>
              <a:spcAft>
                <a:spcPts val="0"/>
              </a:spcAft>
              <a:buSzPts val="1800"/>
              <a:buChar char="●"/>
            </a:pPr>
            <a:r>
              <a:rPr lang="en"/>
              <a:t>Each developer must have two Git repositories(a local one and a server-side one)</a:t>
            </a:r>
            <a:endParaRPr/>
          </a:p>
          <a:p>
            <a:pPr indent="-342900" lvl="0" marL="457200" rtl="0" algn="l">
              <a:spcBef>
                <a:spcPts val="0"/>
              </a:spcBef>
              <a:spcAft>
                <a:spcPts val="0"/>
              </a:spcAft>
              <a:buSzPts val="1800"/>
              <a:buChar char="●"/>
            </a:pPr>
            <a:r>
              <a:rPr b="1" lang="en"/>
              <a:t>Forking</a:t>
            </a:r>
            <a:r>
              <a:rPr lang="en"/>
              <a:t>: creates a full copy of the main repository</a:t>
            </a:r>
            <a:endParaRPr/>
          </a:p>
          <a:p>
            <a:pPr indent="-317500" lvl="1" marL="914400" rtl="0" algn="l">
              <a:spcBef>
                <a:spcPts val="0"/>
              </a:spcBef>
              <a:spcAft>
                <a:spcPts val="0"/>
              </a:spcAft>
              <a:buSzPts val="1400"/>
              <a:buChar char="○"/>
            </a:pPr>
            <a:r>
              <a:rPr lang="en"/>
              <a:t>This repository is stored on your GitHub account not using Git </a:t>
            </a:r>
            <a:endParaRPr/>
          </a:p>
          <a:p>
            <a:pPr indent="-342900" lvl="0" marL="457200" rtl="0" algn="l">
              <a:spcBef>
                <a:spcPts val="0"/>
              </a:spcBef>
              <a:spcAft>
                <a:spcPts val="0"/>
              </a:spcAft>
              <a:buSzPts val="1800"/>
              <a:buChar char="●"/>
            </a:pPr>
            <a:r>
              <a:rPr lang="en"/>
              <a:t>Most often used for public open-source projects</a:t>
            </a:r>
            <a:endParaRPr/>
          </a:p>
        </p:txBody>
      </p:sp>
      <p:sp>
        <p:nvSpPr>
          <p:cNvPr id="141" name="Google Shape;141;p25"/>
          <p:cNvSpPr txBox="1"/>
          <p:nvPr/>
        </p:nvSpPr>
        <p:spPr>
          <a:xfrm>
            <a:off x="7020025" y="3999675"/>
            <a:ext cx="2028000" cy="78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https://www.atlassian.com/git/tutorials/comparing-workflows/forking-workflow</a:t>
            </a:r>
            <a:endParaRPr/>
          </a:p>
        </p:txBody>
      </p:sp>
      <p:grpSp>
        <p:nvGrpSpPr>
          <p:cNvPr id="142" name="Google Shape;142;p25"/>
          <p:cNvGrpSpPr/>
          <p:nvPr/>
        </p:nvGrpSpPr>
        <p:grpSpPr>
          <a:xfrm>
            <a:off x="2123957" y="3246781"/>
            <a:ext cx="4896069" cy="1896723"/>
            <a:chOff x="4107300" y="2796675"/>
            <a:chExt cx="4077000" cy="1732800"/>
          </a:xfrm>
        </p:grpSpPr>
        <p:sp>
          <p:nvSpPr>
            <p:cNvPr id="143" name="Google Shape;143;p25"/>
            <p:cNvSpPr/>
            <p:nvPr/>
          </p:nvSpPr>
          <p:spPr>
            <a:xfrm>
              <a:off x="4107300" y="2796675"/>
              <a:ext cx="4077000" cy="1732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p>
          </p:txBody>
        </p:sp>
        <p:pic>
          <p:nvPicPr>
            <p:cNvPr id="144" name="Google Shape;144;p25"/>
            <p:cNvPicPr preferRelativeResize="0"/>
            <p:nvPr/>
          </p:nvPicPr>
          <p:blipFill>
            <a:blip r:embed="rId4">
              <a:alphaModFix/>
            </a:blip>
            <a:stretch>
              <a:fillRect/>
            </a:stretch>
          </p:blipFill>
          <p:spPr>
            <a:xfrm>
              <a:off x="4107300" y="2796712"/>
              <a:ext cx="4077000" cy="1732725"/>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Sidebar: Visualizing Git workflow</a:t>
            </a:r>
            <a:endParaRPr/>
          </a:p>
        </p:txBody>
      </p:sp>
      <p:sp>
        <p:nvSpPr>
          <p:cNvPr id="150" name="Google Shape;15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GitKraken: </a:t>
            </a:r>
            <a:r>
              <a:rPr lang="en" u="sng">
                <a:solidFill>
                  <a:schemeClr val="hlink"/>
                </a:solidFill>
                <a:hlinkClick r:id="rId3"/>
              </a:rPr>
              <a:t>https://www.gitkraken.com/download</a:t>
            </a:r>
            <a:endParaRPr/>
          </a:p>
        </p:txBody>
      </p:sp>
      <p:pic>
        <p:nvPicPr>
          <p:cNvPr id="151" name="Google Shape;151;p26"/>
          <p:cNvPicPr preferRelativeResize="0"/>
          <p:nvPr/>
        </p:nvPicPr>
        <p:blipFill>
          <a:blip r:embed="rId4">
            <a:alphaModFix/>
          </a:blip>
          <a:stretch>
            <a:fillRect/>
          </a:stretch>
        </p:blipFill>
        <p:spPr>
          <a:xfrm>
            <a:off x="893774" y="1586000"/>
            <a:ext cx="6914499" cy="341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Git Branching + Merging</a:t>
            </a:r>
            <a:endParaRPr/>
          </a:p>
        </p:txBody>
      </p:sp>
      <p:sp>
        <p:nvSpPr>
          <p:cNvPr id="157" name="Google Shape;15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Branch:</a:t>
            </a:r>
            <a:endParaRPr/>
          </a:p>
          <a:p>
            <a:pPr indent="0" lvl="0" marL="0" rtl="0" algn="l">
              <a:spcBef>
                <a:spcPts val="1600"/>
              </a:spcBef>
              <a:spcAft>
                <a:spcPts val="0"/>
              </a:spcAft>
              <a:buNone/>
            </a:pPr>
            <a:r>
              <a:rPr lang="en">
                <a:latin typeface="Source Code Pro"/>
                <a:ea typeface="Source Code Pro"/>
                <a:cs typeface="Source Code Pro"/>
                <a:sym typeface="Source Code Pro"/>
              </a:rPr>
              <a:t>$ </a:t>
            </a:r>
            <a:r>
              <a:rPr lang="en">
                <a:latin typeface="Source Code Pro"/>
                <a:ea typeface="Source Code Pro"/>
                <a:cs typeface="Source Code Pro"/>
                <a:sym typeface="Source Code Pro"/>
              </a:rPr>
              <a:t>g</a:t>
            </a:r>
            <a:r>
              <a:rPr lang="en">
                <a:latin typeface="Source Code Pro"/>
                <a:ea typeface="Source Code Pro"/>
                <a:cs typeface="Source Code Pro"/>
                <a:sym typeface="Source Code Pro"/>
              </a:rPr>
              <a:t>it checkout -b branch-name</a:t>
            </a:r>
            <a:endParaRPr>
              <a:latin typeface="Source Code Pro"/>
              <a:ea typeface="Source Code Pro"/>
              <a:cs typeface="Source Code Pro"/>
              <a:sym typeface="Source Code Pro"/>
            </a:endParaRPr>
          </a:p>
          <a:p>
            <a:pPr indent="0" lvl="0" marL="0" rtl="0" algn="l">
              <a:spcBef>
                <a:spcPts val="1600"/>
              </a:spcBef>
              <a:spcAft>
                <a:spcPts val="0"/>
              </a:spcAft>
              <a:buNone/>
            </a:pPr>
            <a:r>
              <a:t/>
            </a:r>
            <a:endParaRPr b="1"/>
          </a:p>
          <a:p>
            <a:pPr indent="0" lvl="0" marL="0" rtl="0" algn="l">
              <a:spcBef>
                <a:spcPts val="1600"/>
              </a:spcBef>
              <a:spcAft>
                <a:spcPts val="0"/>
              </a:spcAft>
              <a:buNone/>
            </a:pPr>
            <a:r>
              <a:rPr lang="en"/>
              <a:t>Merging to </a:t>
            </a:r>
            <a:r>
              <a:rPr lang="en">
                <a:latin typeface="Source Code Pro"/>
                <a:ea typeface="Source Code Pro"/>
                <a:cs typeface="Source Code Pro"/>
                <a:sym typeface="Source Code Pro"/>
              </a:rPr>
              <a:t>master</a:t>
            </a:r>
            <a:r>
              <a:rPr lang="en"/>
              <a:t>:</a:t>
            </a:r>
            <a:endParaRPr/>
          </a:p>
          <a:p>
            <a:pPr indent="0" lvl="0" marL="0" rtl="0" algn="l">
              <a:spcBef>
                <a:spcPts val="1600"/>
              </a:spcBef>
              <a:spcAft>
                <a:spcPts val="0"/>
              </a:spcAft>
              <a:buNone/>
            </a:pPr>
            <a:r>
              <a:rPr lang="en">
                <a:latin typeface="Source Code Pro"/>
                <a:ea typeface="Source Code Pro"/>
                <a:cs typeface="Source Code Pro"/>
                <a:sym typeface="Source Code Pro"/>
              </a:rPr>
              <a:t>$ git checkout master</a:t>
            </a:r>
            <a:br>
              <a:rPr lang="en">
                <a:latin typeface="Source Code Pro"/>
                <a:ea typeface="Source Code Pro"/>
                <a:cs typeface="Source Code Pro"/>
                <a:sym typeface="Source Code Pro"/>
              </a:rPr>
            </a:br>
            <a:r>
              <a:rPr lang="en">
                <a:latin typeface="Source Code Pro"/>
                <a:ea typeface="Source Code Pro"/>
                <a:cs typeface="Source Code Pro"/>
                <a:sym typeface="Source Code Pro"/>
              </a:rPr>
              <a:t>$ git merge --no-ff branch-name</a:t>
            </a:r>
            <a:endParaRPr>
              <a:latin typeface="Source Code Pro"/>
              <a:ea typeface="Source Code Pro"/>
              <a:cs typeface="Source Code Pro"/>
              <a:sym typeface="Source Code Pro"/>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58" name="Google Shape;158;p27"/>
          <p:cNvSpPr txBox="1"/>
          <p:nvPr/>
        </p:nvSpPr>
        <p:spPr>
          <a:xfrm>
            <a:off x="0" y="4768075"/>
            <a:ext cx="53157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https://git-scm.com/book/en/v2/Git-Branching-Basic-Branching-and-Merging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merge</a:t>
            </a:r>
            <a:endParaRPr/>
          </a:p>
        </p:txBody>
      </p:sp>
      <p:sp>
        <p:nvSpPr>
          <p:cNvPr id="164" name="Google Shape;16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i="1" lang="en" sz="1100">
                <a:solidFill>
                  <a:srgbClr val="7F848E"/>
                </a:solidFill>
                <a:latin typeface="Source Code Pro"/>
                <a:ea typeface="Source Code Pro"/>
                <a:cs typeface="Source Code Pro"/>
                <a:sym typeface="Source Code Pro"/>
              </a:rPr>
              <a:t># Local repo</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ABB2BF"/>
                </a:solidFill>
                <a:latin typeface="Source Code Pro"/>
                <a:ea typeface="Source Code Pro"/>
                <a:cs typeface="Source Code Pro"/>
                <a:sym typeface="Source Code Pro"/>
              </a:rPr>
              <a:t>git init test-repo</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56B6C2"/>
                </a:solidFill>
                <a:latin typeface="Source Code Pro"/>
                <a:ea typeface="Source Code Pro"/>
                <a:cs typeface="Source Code Pro"/>
                <a:sym typeface="Source Code Pro"/>
              </a:rPr>
              <a:t>cd</a:t>
            </a:r>
            <a:r>
              <a:rPr lang="en" sz="1100">
                <a:solidFill>
                  <a:srgbClr val="ABB2BF"/>
                </a:solidFill>
                <a:latin typeface="Source Code Pro"/>
                <a:ea typeface="Source Code Pro"/>
                <a:cs typeface="Source Code Pro"/>
                <a:sym typeface="Source Code Pro"/>
              </a:rPr>
              <a:t> test-repo/</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56B6C2"/>
                </a:solidFill>
                <a:latin typeface="Source Code Pro"/>
                <a:ea typeface="Source Code Pro"/>
                <a:cs typeface="Source Code Pro"/>
                <a:sym typeface="Source Code Pro"/>
              </a:rPr>
              <a:t>echo</a:t>
            </a:r>
            <a:r>
              <a:rPr lang="en" sz="1100">
                <a:solidFill>
                  <a:srgbClr val="ABB2BF"/>
                </a:solidFill>
                <a:latin typeface="Source Code Pro"/>
                <a:ea typeface="Source Code Pro"/>
                <a:cs typeface="Source Code Pro"/>
                <a:sym typeface="Source Code Pro"/>
              </a:rPr>
              <a:t> </a:t>
            </a:r>
            <a:r>
              <a:rPr lang="en" sz="1100">
                <a:solidFill>
                  <a:srgbClr val="98C379"/>
                </a:solidFill>
                <a:latin typeface="Source Code Pro"/>
                <a:ea typeface="Source Code Pro"/>
                <a:cs typeface="Source Code Pro"/>
                <a:sym typeface="Source Code Pro"/>
              </a:rPr>
              <a:t>"Original content - line 1"</a:t>
            </a:r>
            <a:r>
              <a:rPr lang="en" sz="1100">
                <a:solidFill>
                  <a:srgbClr val="ABB2BF"/>
                </a:solidFill>
                <a:latin typeface="Source Code Pro"/>
                <a:ea typeface="Source Code Pro"/>
                <a:cs typeface="Source Code Pro"/>
                <a:sym typeface="Source Code Pro"/>
              </a:rPr>
              <a:t> &gt;&gt; file</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C678DD"/>
                </a:solidFill>
                <a:latin typeface="Source Code Pro"/>
                <a:ea typeface="Source Code Pro"/>
                <a:cs typeface="Source Code Pro"/>
                <a:sym typeface="Source Code Pro"/>
              </a:rPr>
              <a:t>for</a:t>
            </a:r>
            <a:r>
              <a:rPr lang="en" sz="1100">
                <a:solidFill>
                  <a:srgbClr val="ABB2BF"/>
                </a:solidFill>
                <a:latin typeface="Source Code Pro"/>
                <a:ea typeface="Source Code Pro"/>
                <a:cs typeface="Source Code Pro"/>
                <a:sym typeface="Source Code Pro"/>
              </a:rPr>
              <a:t> </a:t>
            </a:r>
            <a:r>
              <a:rPr lang="en" sz="1100">
                <a:solidFill>
                  <a:srgbClr val="E06C75"/>
                </a:solidFill>
                <a:latin typeface="Source Code Pro"/>
                <a:ea typeface="Source Code Pro"/>
                <a:cs typeface="Source Code Pro"/>
                <a:sym typeface="Source Code Pro"/>
              </a:rPr>
              <a:t>_</a:t>
            </a:r>
            <a:r>
              <a:rPr lang="en" sz="1100">
                <a:solidFill>
                  <a:srgbClr val="ABB2BF"/>
                </a:solidFill>
                <a:latin typeface="Source Code Pro"/>
                <a:ea typeface="Source Code Pro"/>
                <a:cs typeface="Source Code Pro"/>
                <a:sym typeface="Source Code Pro"/>
              </a:rPr>
              <a:t> </a:t>
            </a:r>
            <a:r>
              <a:rPr lang="en" sz="1100">
                <a:solidFill>
                  <a:srgbClr val="C678DD"/>
                </a:solidFill>
                <a:latin typeface="Source Code Pro"/>
                <a:ea typeface="Source Code Pro"/>
                <a:cs typeface="Source Code Pro"/>
                <a:sym typeface="Source Code Pro"/>
              </a:rPr>
              <a:t>in</a:t>
            </a:r>
            <a:r>
              <a:rPr lang="en" sz="1100">
                <a:solidFill>
                  <a:srgbClr val="ABB2BF"/>
                </a:solidFill>
                <a:latin typeface="Source Code Pro"/>
                <a:ea typeface="Source Code Pro"/>
                <a:cs typeface="Source Code Pro"/>
                <a:sym typeface="Source Code Pro"/>
              </a:rPr>
              <a:t> {1..10}; </a:t>
            </a:r>
            <a:r>
              <a:rPr lang="en" sz="1100">
                <a:solidFill>
                  <a:srgbClr val="C678DD"/>
                </a:solidFill>
                <a:latin typeface="Source Code Pro"/>
                <a:ea typeface="Source Code Pro"/>
                <a:cs typeface="Source Code Pro"/>
                <a:sym typeface="Source Code Pro"/>
              </a:rPr>
              <a:t>do</a:t>
            </a:r>
            <a:r>
              <a:rPr lang="en" sz="1100">
                <a:solidFill>
                  <a:srgbClr val="ABB2BF"/>
                </a:solidFill>
                <a:latin typeface="Source Code Pro"/>
                <a:ea typeface="Source Code Pro"/>
                <a:cs typeface="Source Code Pro"/>
                <a:sym typeface="Source Code Pro"/>
              </a:rPr>
              <a:t> </a:t>
            </a:r>
            <a:r>
              <a:rPr lang="en" sz="1100">
                <a:solidFill>
                  <a:srgbClr val="56B6C2"/>
                </a:solidFill>
                <a:latin typeface="Source Code Pro"/>
                <a:ea typeface="Source Code Pro"/>
                <a:cs typeface="Source Code Pro"/>
                <a:sym typeface="Source Code Pro"/>
              </a:rPr>
              <a:t>echo</a:t>
            </a:r>
            <a:r>
              <a:rPr lang="en" sz="1100">
                <a:solidFill>
                  <a:srgbClr val="ABB2BF"/>
                </a:solidFill>
                <a:latin typeface="Source Code Pro"/>
                <a:ea typeface="Source Code Pro"/>
                <a:cs typeface="Source Code Pro"/>
                <a:sym typeface="Source Code Pro"/>
              </a:rPr>
              <a:t> </a:t>
            </a:r>
            <a:r>
              <a:rPr lang="en" sz="1100">
                <a:solidFill>
                  <a:srgbClr val="98C379"/>
                </a:solidFill>
                <a:latin typeface="Source Code Pro"/>
                <a:ea typeface="Source Code Pro"/>
                <a:cs typeface="Source Code Pro"/>
                <a:sym typeface="Source Code Pro"/>
              </a:rPr>
              <a:t>""</a:t>
            </a:r>
            <a:r>
              <a:rPr lang="en" sz="1100">
                <a:solidFill>
                  <a:srgbClr val="ABB2BF"/>
                </a:solidFill>
                <a:latin typeface="Source Code Pro"/>
                <a:ea typeface="Source Code Pro"/>
                <a:cs typeface="Source Code Pro"/>
                <a:sym typeface="Source Code Pro"/>
              </a:rPr>
              <a:t> &gt;&gt; file; </a:t>
            </a:r>
            <a:r>
              <a:rPr lang="en" sz="1100">
                <a:solidFill>
                  <a:srgbClr val="C678DD"/>
                </a:solidFill>
                <a:latin typeface="Source Code Pro"/>
                <a:ea typeface="Source Code Pro"/>
                <a:cs typeface="Source Code Pro"/>
                <a:sym typeface="Source Code Pro"/>
              </a:rPr>
              <a:t>done</a:t>
            </a:r>
            <a:endParaRPr sz="1100">
              <a:solidFill>
                <a:srgbClr val="C678DD"/>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56B6C2"/>
                </a:solidFill>
                <a:latin typeface="Source Code Pro"/>
                <a:ea typeface="Source Code Pro"/>
                <a:cs typeface="Source Code Pro"/>
                <a:sym typeface="Source Code Pro"/>
              </a:rPr>
              <a:t>echo</a:t>
            </a:r>
            <a:r>
              <a:rPr lang="en" sz="1100">
                <a:solidFill>
                  <a:srgbClr val="ABB2BF"/>
                </a:solidFill>
                <a:latin typeface="Source Code Pro"/>
                <a:ea typeface="Source Code Pro"/>
                <a:cs typeface="Source Code Pro"/>
                <a:sym typeface="Source Code Pro"/>
              </a:rPr>
              <a:t> </a:t>
            </a:r>
            <a:r>
              <a:rPr lang="en" sz="1100">
                <a:solidFill>
                  <a:srgbClr val="98C379"/>
                </a:solidFill>
                <a:latin typeface="Source Code Pro"/>
                <a:ea typeface="Source Code Pro"/>
                <a:cs typeface="Source Code Pro"/>
                <a:sym typeface="Source Code Pro"/>
              </a:rPr>
              <a:t>"Original content - line 2"</a:t>
            </a:r>
            <a:r>
              <a:rPr lang="en" sz="1100">
                <a:solidFill>
                  <a:srgbClr val="ABB2BF"/>
                </a:solidFill>
                <a:latin typeface="Source Code Pro"/>
                <a:ea typeface="Source Code Pro"/>
                <a:cs typeface="Source Code Pro"/>
                <a:sym typeface="Source Code Pro"/>
              </a:rPr>
              <a:t> &gt;&gt; file</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C678DD"/>
                </a:solidFill>
                <a:latin typeface="Source Code Pro"/>
                <a:ea typeface="Source Code Pro"/>
                <a:cs typeface="Source Code Pro"/>
                <a:sym typeface="Source Code Pro"/>
              </a:rPr>
              <a:t>for</a:t>
            </a:r>
            <a:r>
              <a:rPr lang="en" sz="1100">
                <a:solidFill>
                  <a:srgbClr val="ABB2BF"/>
                </a:solidFill>
                <a:latin typeface="Source Code Pro"/>
                <a:ea typeface="Source Code Pro"/>
                <a:cs typeface="Source Code Pro"/>
                <a:sym typeface="Source Code Pro"/>
              </a:rPr>
              <a:t> </a:t>
            </a:r>
            <a:r>
              <a:rPr lang="en" sz="1100">
                <a:solidFill>
                  <a:srgbClr val="E06C75"/>
                </a:solidFill>
                <a:latin typeface="Source Code Pro"/>
                <a:ea typeface="Source Code Pro"/>
                <a:cs typeface="Source Code Pro"/>
                <a:sym typeface="Source Code Pro"/>
              </a:rPr>
              <a:t>_</a:t>
            </a:r>
            <a:r>
              <a:rPr lang="en" sz="1100">
                <a:solidFill>
                  <a:srgbClr val="ABB2BF"/>
                </a:solidFill>
                <a:latin typeface="Source Code Pro"/>
                <a:ea typeface="Source Code Pro"/>
                <a:cs typeface="Source Code Pro"/>
                <a:sym typeface="Source Code Pro"/>
              </a:rPr>
              <a:t> </a:t>
            </a:r>
            <a:r>
              <a:rPr lang="en" sz="1100">
                <a:solidFill>
                  <a:srgbClr val="C678DD"/>
                </a:solidFill>
                <a:latin typeface="Source Code Pro"/>
                <a:ea typeface="Source Code Pro"/>
                <a:cs typeface="Source Code Pro"/>
                <a:sym typeface="Source Code Pro"/>
              </a:rPr>
              <a:t>in</a:t>
            </a:r>
            <a:r>
              <a:rPr lang="en" sz="1100">
                <a:solidFill>
                  <a:srgbClr val="ABB2BF"/>
                </a:solidFill>
                <a:latin typeface="Source Code Pro"/>
                <a:ea typeface="Source Code Pro"/>
                <a:cs typeface="Source Code Pro"/>
                <a:sym typeface="Source Code Pro"/>
              </a:rPr>
              <a:t> {1..10}; </a:t>
            </a:r>
            <a:r>
              <a:rPr lang="en" sz="1100">
                <a:solidFill>
                  <a:srgbClr val="C678DD"/>
                </a:solidFill>
                <a:latin typeface="Source Code Pro"/>
                <a:ea typeface="Source Code Pro"/>
                <a:cs typeface="Source Code Pro"/>
                <a:sym typeface="Source Code Pro"/>
              </a:rPr>
              <a:t>do</a:t>
            </a:r>
            <a:r>
              <a:rPr lang="en" sz="1100">
                <a:solidFill>
                  <a:srgbClr val="ABB2BF"/>
                </a:solidFill>
                <a:latin typeface="Source Code Pro"/>
                <a:ea typeface="Source Code Pro"/>
                <a:cs typeface="Source Code Pro"/>
                <a:sym typeface="Source Code Pro"/>
              </a:rPr>
              <a:t> </a:t>
            </a:r>
            <a:r>
              <a:rPr lang="en" sz="1100">
                <a:solidFill>
                  <a:srgbClr val="56B6C2"/>
                </a:solidFill>
                <a:latin typeface="Source Code Pro"/>
                <a:ea typeface="Source Code Pro"/>
                <a:cs typeface="Source Code Pro"/>
                <a:sym typeface="Source Code Pro"/>
              </a:rPr>
              <a:t>echo</a:t>
            </a:r>
            <a:r>
              <a:rPr lang="en" sz="1100">
                <a:solidFill>
                  <a:srgbClr val="ABB2BF"/>
                </a:solidFill>
                <a:latin typeface="Source Code Pro"/>
                <a:ea typeface="Source Code Pro"/>
                <a:cs typeface="Source Code Pro"/>
                <a:sym typeface="Source Code Pro"/>
              </a:rPr>
              <a:t> </a:t>
            </a:r>
            <a:r>
              <a:rPr lang="en" sz="1100">
                <a:solidFill>
                  <a:srgbClr val="98C379"/>
                </a:solidFill>
                <a:latin typeface="Source Code Pro"/>
                <a:ea typeface="Source Code Pro"/>
                <a:cs typeface="Source Code Pro"/>
                <a:sym typeface="Source Code Pro"/>
              </a:rPr>
              <a:t>""</a:t>
            </a:r>
            <a:r>
              <a:rPr lang="en" sz="1100">
                <a:solidFill>
                  <a:srgbClr val="ABB2BF"/>
                </a:solidFill>
                <a:latin typeface="Source Code Pro"/>
                <a:ea typeface="Source Code Pro"/>
                <a:cs typeface="Source Code Pro"/>
                <a:sym typeface="Source Code Pro"/>
              </a:rPr>
              <a:t> &gt;&gt; file; </a:t>
            </a:r>
            <a:r>
              <a:rPr lang="en" sz="1100">
                <a:solidFill>
                  <a:srgbClr val="C678DD"/>
                </a:solidFill>
                <a:latin typeface="Source Code Pro"/>
                <a:ea typeface="Source Code Pro"/>
                <a:cs typeface="Source Code Pro"/>
                <a:sym typeface="Source Code Pro"/>
              </a:rPr>
              <a:t>done</a:t>
            </a:r>
            <a:endParaRPr sz="1100">
              <a:solidFill>
                <a:srgbClr val="C678DD"/>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56B6C2"/>
                </a:solidFill>
                <a:latin typeface="Source Code Pro"/>
                <a:ea typeface="Source Code Pro"/>
                <a:cs typeface="Source Code Pro"/>
                <a:sym typeface="Source Code Pro"/>
              </a:rPr>
              <a:t>echo</a:t>
            </a:r>
            <a:r>
              <a:rPr lang="en" sz="1100">
                <a:solidFill>
                  <a:srgbClr val="ABB2BF"/>
                </a:solidFill>
                <a:latin typeface="Source Code Pro"/>
                <a:ea typeface="Source Code Pro"/>
                <a:cs typeface="Source Code Pro"/>
                <a:sym typeface="Source Code Pro"/>
              </a:rPr>
              <a:t> </a:t>
            </a:r>
            <a:r>
              <a:rPr lang="en" sz="1100">
                <a:solidFill>
                  <a:srgbClr val="98C379"/>
                </a:solidFill>
                <a:latin typeface="Source Code Pro"/>
                <a:ea typeface="Source Code Pro"/>
                <a:cs typeface="Source Code Pro"/>
                <a:sym typeface="Source Code Pro"/>
              </a:rPr>
              <a:t>"Original content - line 3"</a:t>
            </a:r>
            <a:r>
              <a:rPr lang="en" sz="1100">
                <a:solidFill>
                  <a:srgbClr val="ABB2BF"/>
                </a:solidFill>
                <a:latin typeface="Source Code Pro"/>
                <a:ea typeface="Source Code Pro"/>
                <a:cs typeface="Source Code Pro"/>
                <a:sym typeface="Source Code Pro"/>
              </a:rPr>
              <a:t> &gt;&gt; file</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ABB2BF"/>
                </a:solidFill>
                <a:latin typeface="Source Code Pro"/>
                <a:ea typeface="Source Code Pro"/>
                <a:cs typeface="Source Code Pro"/>
                <a:sym typeface="Source Code Pro"/>
              </a:rPr>
              <a:t>git add file</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ABB2BF"/>
                </a:solidFill>
                <a:latin typeface="Source Code Pro"/>
                <a:ea typeface="Source Code Pro"/>
                <a:cs typeface="Source Code Pro"/>
                <a:sym typeface="Source Code Pro"/>
              </a:rPr>
              <a:t>git commit -m </a:t>
            </a:r>
            <a:r>
              <a:rPr lang="en" sz="1100">
                <a:solidFill>
                  <a:srgbClr val="98C379"/>
                </a:solidFill>
                <a:latin typeface="Source Code Pro"/>
                <a:ea typeface="Source Code Pro"/>
                <a:cs typeface="Source Code Pro"/>
                <a:sym typeface="Source Code Pro"/>
              </a:rPr>
              <a:t>"Add initial file"</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git push</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100">
              <a:solidFill>
                <a:srgbClr val="ABB2BF"/>
              </a:solidFill>
              <a:latin typeface="Source Code Pro"/>
              <a:ea typeface="Source Code Pro"/>
              <a:cs typeface="Source Code Pro"/>
              <a:sym typeface="Source Code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Example merge</a:t>
            </a:r>
            <a:endParaRPr>
              <a:solidFill>
                <a:srgbClr val="FFFFFF"/>
              </a:solidFill>
            </a:endParaRPr>
          </a:p>
        </p:txBody>
      </p:sp>
      <p:sp>
        <p:nvSpPr>
          <p:cNvPr id="170" name="Google Shape;170;p2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i="1" lang="en" sz="1100">
                <a:solidFill>
                  <a:srgbClr val="7F848E"/>
                </a:solidFill>
                <a:latin typeface="Source Code Pro"/>
                <a:ea typeface="Source Code Pro"/>
                <a:cs typeface="Source Code Pro"/>
                <a:sym typeface="Source Code Pro"/>
              </a:rPr>
              <a:t># Local repo</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git checkout master -b feature-a</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56B6C2"/>
                </a:solidFill>
                <a:latin typeface="Source Code Pro"/>
                <a:ea typeface="Source Code Pro"/>
                <a:cs typeface="Source Code Pro"/>
                <a:sym typeface="Source Code Pro"/>
              </a:rPr>
              <a:t>echo</a:t>
            </a:r>
            <a:r>
              <a:rPr lang="en" sz="1100">
                <a:solidFill>
                  <a:srgbClr val="ABB2BF"/>
                </a:solidFill>
                <a:latin typeface="Source Code Pro"/>
                <a:ea typeface="Source Code Pro"/>
                <a:cs typeface="Source Code Pro"/>
                <a:sym typeface="Source Code Pro"/>
              </a:rPr>
              <a:t> </a:t>
            </a:r>
            <a:r>
              <a:rPr lang="en" sz="1100">
                <a:solidFill>
                  <a:srgbClr val="98C379"/>
                </a:solidFill>
                <a:latin typeface="Source Code Pro"/>
                <a:ea typeface="Source Code Pro"/>
                <a:cs typeface="Source Code Pro"/>
                <a:sym typeface="Source Code Pro"/>
              </a:rPr>
              <a:t>"Original content - line 1"</a:t>
            </a:r>
            <a:r>
              <a:rPr lang="en" sz="1100">
                <a:solidFill>
                  <a:srgbClr val="ABB2BF"/>
                </a:solidFill>
                <a:latin typeface="Source Code Pro"/>
                <a:ea typeface="Source Code Pro"/>
                <a:cs typeface="Source Code Pro"/>
                <a:sym typeface="Source Code Pro"/>
              </a:rPr>
              <a:t> &gt; file</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C678DD"/>
                </a:solidFill>
                <a:latin typeface="Source Code Pro"/>
                <a:ea typeface="Source Code Pro"/>
                <a:cs typeface="Source Code Pro"/>
                <a:sym typeface="Source Code Pro"/>
              </a:rPr>
              <a:t>for</a:t>
            </a:r>
            <a:r>
              <a:rPr lang="en" sz="1100">
                <a:solidFill>
                  <a:srgbClr val="ABB2BF"/>
                </a:solidFill>
                <a:latin typeface="Source Code Pro"/>
                <a:ea typeface="Source Code Pro"/>
                <a:cs typeface="Source Code Pro"/>
                <a:sym typeface="Source Code Pro"/>
              </a:rPr>
              <a:t> </a:t>
            </a:r>
            <a:r>
              <a:rPr lang="en" sz="1100">
                <a:solidFill>
                  <a:srgbClr val="E06C75"/>
                </a:solidFill>
                <a:latin typeface="Source Code Pro"/>
                <a:ea typeface="Source Code Pro"/>
                <a:cs typeface="Source Code Pro"/>
                <a:sym typeface="Source Code Pro"/>
              </a:rPr>
              <a:t>_</a:t>
            </a:r>
            <a:r>
              <a:rPr lang="en" sz="1100">
                <a:solidFill>
                  <a:srgbClr val="ABB2BF"/>
                </a:solidFill>
                <a:latin typeface="Source Code Pro"/>
                <a:ea typeface="Source Code Pro"/>
                <a:cs typeface="Source Code Pro"/>
                <a:sym typeface="Source Code Pro"/>
              </a:rPr>
              <a:t> </a:t>
            </a:r>
            <a:r>
              <a:rPr lang="en" sz="1100">
                <a:solidFill>
                  <a:srgbClr val="C678DD"/>
                </a:solidFill>
                <a:latin typeface="Source Code Pro"/>
                <a:ea typeface="Source Code Pro"/>
                <a:cs typeface="Source Code Pro"/>
                <a:sym typeface="Source Code Pro"/>
              </a:rPr>
              <a:t>in</a:t>
            </a:r>
            <a:r>
              <a:rPr lang="en" sz="1100">
                <a:solidFill>
                  <a:srgbClr val="ABB2BF"/>
                </a:solidFill>
                <a:latin typeface="Source Code Pro"/>
                <a:ea typeface="Source Code Pro"/>
                <a:cs typeface="Source Code Pro"/>
                <a:sym typeface="Source Code Pro"/>
              </a:rPr>
              <a:t> {1..10}; </a:t>
            </a:r>
            <a:r>
              <a:rPr lang="en" sz="1100">
                <a:solidFill>
                  <a:srgbClr val="C678DD"/>
                </a:solidFill>
                <a:latin typeface="Source Code Pro"/>
                <a:ea typeface="Source Code Pro"/>
                <a:cs typeface="Source Code Pro"/>
                <a:sym typeface="Source Code Pro"/>
              </a:rPr>
              <a:t>do</a:t>
            </a:r>
            <a:r>
              <a:rPr lang="en" sz="1100">
                <a:solidFill>
                  <a:srgbClr val="ABB2BF"/>
                </a:solidFill>
                <a:latin typeface="Source Code Pro"/>
                <a:ea typeface="Source Code Pro"/>
                <a:cs typeface="Source Code Pro"/>
                <a:sym typeface="Source Code Pro"/>
              </a:rPr>
              <a:t> </a:t>
            </a:r>
            <a:r>
              <a:rPr lang="en" sz="1100">
                <a:solidFill>
                  <a:srgbClr val="56B6C2"/>
                </a:solidFill>
                <a:latin typeface="Source Code Pro"/>
                <a:ea typeface="Source Code Pro"/>
                <a:cs typeface="Source Code Pro"/>
                <a:sym typeface="Source Code Pro"/>
              </a:rPr>
              <a:t>echo</a:t>
            </a:r>
            <a:r>
              <a:rPr lang="en" sz="1100">
                <a:solidFill>
                  <a:srgbClr val="ABB2BF"/>
                </a:solidFill>
                <a:latin typeface="Source Code Pro"/>
                <a:ea typeface="Source Code Pro"/>
                <a:cs typeface="Source Code Pro"/>
                <a:sym typeface="Source Code Pro"/>
              </a:rPr>
              <a:t> </a:t>
            </a:r>
            <a:r>
              <a:rPr lang="en" sz="1100">
                <a:solidFill>
                  <a:srgbClr val="98C379"/>
                </a:solidFill>
                <a:latin typeface="Source Code Pro"/>
                <a:ea typeface="Source Code Pro"/>
                <a:cs typeface="Source Code Pro"/>
                <a:sym typeface="Source Code Pro"/>
              </a:rPr>
              <a:t>""</a:t>
            </a:r>
            <a:r>
              <a:rPr lang="en" sz="1100">
                <a:solidFill>
                  <a:srgbClr val="ABB2BF"/>
                </a:solidFill>
                <a:latin typeface="Source Code Pro"/>
                <a:ea typeface="Source Code Pro"/>
                <a:cs typeface="Source Code Pro"/>
                <a:sym typeface="Source Code Pro"/>
              </a:rPr>
              <a:t> &gt;&gt; file; </a:t>
            </a:r>
            <a:r>
              <a:rPr lang="en" sz="1100">
                <a:solidFill>
                  <a:srgbClr val="C678DD"/>
                </a:solidFill>
                <a:latin typeface="Source Code Pro"/>
                <a:ea typeface="Source Code Pro"/>
                <a:cs typeface="Source Code Pro"/>
                <a:sym typeface="Source Code Pro"/>
              </a:rPr>
              <a:t>done</a:t>
            </a:r>
            <a:endParaRPr sz="1100">
              <a:solidFill>
                <a:srgbClr val="C678DD"/>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56B6C2"/>
                </a:solidFill>
                <a:latin typeface="Source Code Pro"/>
                <a:ea typeface="Source Code Pro"/>
                <a:cs typeface="Source Code Pro"/>
                <a:sym typeface="Source Code Pro"/>
              </a:rPr>
              <a:t>echo</a:t>
            </a:r>
            <a:r>
              <a:rPr lang="en" sz="1100">
                <a:solidFill>
                  <a:srgbClr val="ABB2BF"/>
                </a:solidFill>
                <a:latin typeface="Source Code Pro"/>
                <a:ea typeface="Source Code Pro"/>
                <a:cs typeface="Source Code Pro"/>
                <a:sym typeface="Source Code Pro"/>
              </a:rPr>
              <a:t> </a:t>
            </a:r>
            <a:r>
              <a:rPr lang="en" sz="1100">
                <a:solidFill>
                  <a:srgbClr val="98C379"/>
                </a:solidFill>
                <a:latin typeface="Source Code Pro"/>
                <a:ea typeface="Source Code Pro"/>
                <a:cs typeface="Source Code Pro"/>
                <a:sym typeface="Source Code Pro"/>
              </a:rPr>
              <a:t>"Feature A content - line 2"</a:t>
            </a:r>
            <a:r>
              <a:rPr lang="en" sz="1100">
                <a:solidFill>
                  <a:srgbClr val="ABB2BF"/>
                </a:solidFill>
                <a:latin typeface="Source Code Pro"/>
                <a:ea typeface="Source Code Pro"/>
                <a:cs typeface="Source Code Pro"/>
                <a:sym typeface="Source Code Pro"/>
              </a:rPr>
              <a:t> &gt;&gt; file</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C678DD"/>
                </a:solidFill>
                <a:latin typeface="Source Code Pro"/>
                <a:ea typeface="Source Code Pro"/>
                <a:cs typeface="Source Code Pro"/>
                <a:sym typeface="Source Code Pro"/>
              </a:rPr>
              <a:t>for</a:t>
            </a:r>
            <a:r>
              <a:rPr lang="en" sz="1100">
                <a:solidFill>
                  <a:srgbClr val="ABB2BF"/>
                </a:solidFill>
                <a:latin typeface="Source Code Pro"/>
                <a:ea typeface="Source Code Pro"/>
                <a:cs typeface="Source Code Pro"/>
                <a:sym typeface="Source Code Pro"/>
              </a:rPr>
              <a:t> </a:t>
            </a:r>
            <a:r>
              <a:rPr lang="en" sz="1100">
                <a:solidFill>
                  <a:srgbClr val="E06C75"/>
                </a:solidFill>
                <a:latin typeface="Source Code Pro"/>
                <a:ea typeface="Source Code Pro"/>
                <a:cs typeface="Source Code Pro"/>
                <a:sym typeface="Source Code Pro"/>
              </a:rPr>
              <a:t>_</a:t>
            </a:r>
            <a:r>
              <a:rPr lang="en" sz="1100">
                <a:solidFill>
                  <a:srgbClr val="ABB2BF"/>
                </a:solidFill>
                <a:latin typeface="Source Code Pro"/>
                <a:ea typeface="Source Code Pro"/>
                <a:cs typeface="Source Code Pro"/>
                <a:sym typeface="Source Code Pro"/>
              </a:rPr>
              <a:t> </a:t>
            </a:r>
            <a:r>
              <a:rPr lang="en" sz="1100">
                <a:solidFill>
                  <a:srgbClr val="C678DD"/>
                </a:solidFill>
                <a:latin typeface="Source Code Pro"/>
                <a:ea typeface="Source Code Pro"/>
                <a:cs typeface="Source Code Pro"/>
                <a:sym typeface="Source Code Pro"/>
              </a:rPr>
              <a:t>in</a:t>
            </a:r>
            <a:r>
              <a:rPr lang="en" sz="1100">
                <a:solidFill>
                  <a:srgbClr val="ABB2BF"/>
                </a:solidFill>
                <a:latin typeface="Source Code Pro"/>
                <a:ea typeface="Source Code Pro"/>
                <a:cs typeface="Source Code Pro"/>
                <a:sym typeface="Source Code Pro"/>
              </a:rPr>
              <a:t> {1..10}; </a:t>
            </a:r>
            <a:r>
              <a:rPr lang="en" sz="1100">
                <a:solidFill>
                  <a:srgbClr val="C678DD"/>
                </a:solidFill>
                <a:latin typeface="Source Code Pro"/>
                <a:ea typeface="Source Code Pro"/>
                <a:cs typeface="Source Code Pro"/>
                <a:sym typeface="Source Code Pro"/>
              </a:rPr>
              <a:t>do</a:t>
            </a:r>
            <a:r>
              <a:rPr lang="en" sz="1100">
                <a:solidFill>
                  <a:srgbClr val="ABB2BF"/>
                </a:solidFill>
                <a:latin typeface="Source Code Pro"/>
                <a:ea typeface="Source Code Pro"/>
                <a:cs typeface="Source Code Pro"/>
                <a:sym typeface="Source Code Pro"/>
              </a:rPr>
              <a:t> </a:t>
            </a:r>
            <a:r>
              <a:rPr lang="en" sz="1100">
                <a:solidFill>
                  <a:srgbClr val="56B6C2"/>
                </a:solidFill>
                <a:latin typeface="Source Code Pro"/>
                <a:ea typeface="Source Code Pro"/>
                <a:cs typeface="Source Code Pro"/>
                <a:sym typeface="Source Code Pro"/>
              </a:rPr>
              <a:t>echo</a:t>
            </a:r>
            <a:r>
              <a:rPr lang="en" sz="1100">
                <a:solidFill>
                  <a:srgbClr val="ABB2BF"/>
                </a:solidFill>
                <a:latin typeface="Source Code Pro"/>
                <a:ea typeface="Source Code Pro"/>
                <a:cs typeface="Source Code Pro"/>
                <a:sym typeface="Source Code Pro"/>
              </a:rPr>
              <a:t> </a:t>
            </a:r>
            <a:r>
              <a:rPr lang="en" sz="1100">
                <a:solidFill>
                  <a:srgbClr val="98C379"/>
                </a:solidFill>
                <a:latin typeface="Source Code Pro"/>
                <a:ea typeface="Source Code Pro"/>
                <a:cs typeface="Source Code Pro"/>
                <a:sym typeface="Source Code Pro"/>
              </a:rPr>
              <a:t>""</a:t>
            </a:r>
            <a:r>
              <a:rPr lang="en" sz="1100">
                <a:solidFill>
                  <a:srgbClr val="ABB2BF"/>
                </a:solidFill>
                <a:latin typeface="Source Code Pro"/>
                <a:ea typeface="Source Code Pro"/>
                <a:cs typeface="Source Code Pro"/>
                <a:sym typeface="Source Code Pro"/>
              </a:rPr>
              <a:t> &gt;&gt; file; </a:t>
            </a:r>
            <a:r>
              <a:rPr lang="en" sz="1100">
                <a:solidFill>
                  <a:srgbClr val="C678DD"/>
                </a:solidFill>
                <a:latin typeface="Source Code Pro"/>
                <a:ea typeface="Source Code Pro"/>
                <a:cs typeface="Source Code Pro"/>
                <a:sym typeface="Source Code Pro"/>
              </a:rPr>
              <a:t>done</a:t>
            </a:r>
            <a:endParaRPr sz="1100">
              <a:solidFill>
                <a:srgbClr val="C678DD"/>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56B6C2"/>
                </a:solidFill>
                <a:latin typeface="Source Code Pro"/>
                <a:ea typeface="Source Code Pro"/>
                <a:cs typeface="Source Code Pro"/>
                <a:sym typeface="Source Code Pro"/>
              </a:rPr>
              <a:t>echo</a:t>
            </a:r>
            <a:r>
              <a:rPr lang="en" sz="1100">
                <a:solidFill>
                  <a:srgbClr val="ABB2BF"/>
                </a:solidFill>
                <a:latin typeface="Source Code Pro"/>
                <a:ea typeface="Source Code Pro"/>
                <a:cs typeface="Source Code Pro"/>
                <a:sym typeface="Source Code Pro"/>
              </a:rPr>
              <a:t> </a:t>
            </a:r>
            <a:r>
              <a:rPr lang="en" sz="1100">
                <a:solidFill>
                  <a:srgbClr val="98C379"/>
                </a:solidFill>
                <a:latin typeface="Source Code Pro"/>
                <a:ea typeface="Source Code Pro"/>
                <a:cs typeface="Source Code Pro"/>
                <a:sym typeface="Source Code Pro"/>
              </a:rPr>
              <a:t>"Original content - line 3"</a:t>
            </a:r>
            <a:r>
              <a:rPr lang="en" sz="1100">
                <a:solidFill>
                  <a:srgbClr val="ABB2BF"/>
                </a:solidFill>
                <a:latin typeface="Source Code Pro"/>
                <a:ea typeface="Source Code Pro"/>
                <a:cs typeface="Source Code Pro"/>
                <a:sym typeface="Source Code Pro"/>
              </a:rPr>
              <a:t> &gt;&gt; file</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ABB2BF"/>
                </a:solidFill>
                <a:latin typeface="Source Code Pro"/>
                <a:ea typeface="Source Code Pro"/>
                <a:cs typeface="Source Code Pro"/>
                <a:sym typeface="Source Code Pro"/>
              </a:rPr>
              <a:t>git add file</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ABB2BF"/>
                </a:solidFill>
                <a:latin typeface="Source Code Pro"/>
                <a:ea typeface="Source Code Pro"/>
                <a:cs typeface="Source Code Pro"/>
                <a:sym typeface="Source Code Pro"/>
              </a:rPr>
              <a:t>git commit -m </a:t>
            </a:r>
            <a:r>
              <a:rPr lang="en" sz="1100">
                <a:solidFill>
                  <a:srgbClr val="98C379"/>
                </a:solidFill>
                <a:latin typeface="Source Code Pro"/>
                <a:ea typeface="Source Code Pro"/>
                <a:cs typeface="Source Code Pro"/>
                <a:sym typeface="Source Code Pro"/>
              </a:rPr>
              <a:t>"Add feature A"</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git push</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100">
              <a:solidFill>
                <a:srgbClr val="ABB2BF"/>
              </a:solidFill>
              <a:latin typeface="Source Code Pro"/>
              <a:ea typeface="Source Code Pro"/>
              <a:cs typeface="Source Code Pro"/>
              <a:sym typeface="Source Code Pro"/>
            </a:endParaRPr>
          </a:p>
        </p:txBody>
      </p:sp>
      <p:sp>
        <p:nvSpPr>
          <p:cNvPr id="171" name="Google Shape;171;p2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i="1" lang="en" sz="1100">
                <a:solidFill>
                  <a:srgbClr val="7F848E"/>
                </a:solidFill>
                <a:latin typeface="Source Code Pro"/>
                <a:ea typeface="Source Code Pro"/>
                <a:cs typeface="Source Code Pro"/>
                <a:sym typeface="Source Code Pro"/>
              </a:rPr>
              <a:t># Local repo</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ABB2BF"/>
                </a:solidFill>
                <a:latin typeface="Source Code Pro"/>
                <a:ea typeface="Source Code Pro"/>
                <a:cs typeface="Source Code Pro"/>
                <a:sym typeface="Source Code Pro"/>
              </a:rPr>
              <a:t>git checkout master -b feature-b</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56B6C2"/>
                </a:solidFill>
                <a:latin typeface="Source Code Pro"/>
                <a:ea typeface="Source Code Pro"/>
                <a:cs typeface="Source Code Pro"/>
                <a:sym typeface="Source Code Pro"/>
              </a:rPr>
              <a:t>echo</a:t>
            </a:r>
            <a:r>
              <a:rPr lang="en" sz="1100">
                <a:solidFill>
                  <a:srgbClr val="ABB2BF"/>
                </a:solidFill>
                <a:latin typeface="Source Code Pro"/>
                <a:ea typeface="Source Code Pro"/>
                <a:cs typeface="Source Code Pro"/>
                <a:sym typeface="Source Code Pro"/>
              </a:rPr>
              <a:t> </a:t>
            </a:r>
            <a:r>
              <a:rPr lang="en" sz="1100">
                <a:solidFill>
                  <a:srgbClr val="98C379"/>
                </a:solidFill>
                <a:latin typeface="Source Code Pro"/>
                <a:ea typeface="Source Code Pro"/>
                <a:cs typeface="Source Code Pro"/>
                <a:sym typeface="Source Code Pro"/>
              </a:rPr>
              <a:t>"Original content - line 1"</a:t>
            </a:r>
            <a:r>
              <a:rPr lang="en" sz="1100">
                <a:solidFill>
                  <a:srgbClr val="ABB2BF"/>
                </a:solidFill>
                <a:latin typeface="Source Code Pro"/>
                <a:ea typeface="Source Code Pro"/>
                <a:cs typeface="Source Code Pro"/>
                <a:sym typeface="Source Code Pro"/>
              </a:rPr>
              <a:t> &gt; file</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C678DD"/>
                </a:solidFill>
                <a:latin typeface="Source Code Pro"/>
                <a:ea typeface="Source Code Pro"/>
                <a:cs typeface="Source Code Pro"/>
                <a:sym typeface="Source Code Pro"/>
              </a:rPr>
              <a:t>for</a:t>
            </a:r>
            <a:r>
              <a:rPr lang="en" sz="1100">
                <a:solidFill>
                  <a:srgbClr val="ABB2BF"/>
                </a:solidFill>
                <a:latin typeface="Source Code Pro"/>
                <a:ea typeface="Source Code Pro"/>
                <a:cs typeface="Source Code Pro"/>
                <a:sym typeface="Source Code Pro"/>
              </a:rPr>
              <a:t> </a:t>
            </a:r>
            <a:r>
              <a:rPr lang="en" sz="1100">
                <a:solidFill>
                  <a:srgbClr val="E06C75"/>
                </a:solidFill>
                <a:latin typeface="Source Code Pro"/>
                <a:ea typeface="Source Code Pro"/>
                <a:cs typeface="Source Code Pro"/>
                <a:sym typeface="Source Code Pro"/>
              </a:rPr>
              <a:t>_</a:t>
            </a:r>
            <a:r>
              <a:rPr lang="en" sz="1100">
                <a:solidFill>
                  <a:srgbClr val="ABB2BF"/>
                </a:solidFill>
                <a:latin typeface="Source Code Pro"/>
                <a:ea typeface="Source Code Pro"/>
                <a:cs typeface="Source Code Pro"/>
                <a:sym typeface="Source Code Pro"/>
              </a:rPr>
              <a:t> </a:t>
            </a:r>
            <a:r>
              <a:rPr lang="en" sz="1100">
                <a:solidFill>
                  <a:srgbClr val="C678DD"/>
                </a:solidFill>
                <a:latin typeface="Source Code Pro"/>
                <a:ea typeface="Source Code Pro"/>
                <a:cs typeface="Source Code Pro"/>
                <a:sym typeface="Source Code Pro"/>
              </a:rPr>
              <a:t>in</a:t>
            </a:r>
            <a:r>
              <a:rPr lang="en" sz="1100">
                <a:solidFill>
                  <a:srgbClr val="ABB2BF"/>
                </a:solidFill>
                <a:latin typeface="Source Code Pro"/>
                <a:ea typeface="Source Code Pro"/>
                <a:cs typeface="Source Code Pro"/>
                <a:sym typeface="Source Code Pro"/>
              </a:rPr>
              <a:t> {1..10}; </a:t>
            </a:r>
            <a:r>
              <a:rPr lang="en" sz="1100">
                <a:solidFill>
                  <a:srgbClr val="C678DD"/>
                </a:solidFill>
                <a:latin typeface="Source Code Pro"/>
                <a:ea typeface="Source Code Pro"/>
                <a:cs typeface="Source Code Pro"/>
                <a:sym typeface="Source Code Pro"/>
              </a:rPr>
              <a:t>do</a:t>
            </a:r>
            <a:r>
              <a:rPr lang="en" sz="1100">
                <a:solidFill>
                  <a:srgbClr val="ABB2BF"/>
                </a:solidFill>
                <a:latin typeface="Source Code Pro"/>
                <a:ea typeface="Source Code Pro"/>
                <a:cs typeface="Source Code Pro"/>
                <a:sym typeface="Source Code Pro"/>
              </a:rPr>
              <a:t> </a:t>
            </a:r>
            <a:r>
              <a:rPr lang="en" sz="1100">
                <a:solidFill>
                  <a:srgbClr val="56B6C2"/>
                </a:solidFill>
                <a:latin typeface="Source Code Pro"/>
                <a:ea typeface="Source Code Pro"/>
                <a:cs typeface="Source Code Pro"/>
                <a:sym typeface="Source Code Pro"/>
              </a:rPr>
              <a:t>echo</a:t>
            </a:r>
            <a:r>
              <a:rPr lang="en" sz="1100">
                <a:solidFill>
                  <a:srgbClr val="ABB2BF"/>
                </a:solidFill>
                <a:latin typeface="Source Code Pro"/>
                <a:ea typeface="Source Code Pro"/>
                <a:cs typeface="Source Code Pro"/>
                <a:sym typeface="Source Code Pro"/>
              </a:rPr>
              <a:t> </a:t>
            </a:r>
            <a:r>
              <a:rPr lang="en" sz="1100">
                <a:solidFill>
                  <a:srgbClr val="98C379"/>
                </a:solidFill>
                <a:latin typeface="Source Code Pro"/>
                <a:ea typeface="Source Code Pro"/>
                <a:cs typeface="Source Code Pro"/>
                <a:sym typeface="Source Code Pro"/>
              </a:rPr>
              <a:t>""</a:t>
            </a:r>
            <a:r>
              <a:rPr lang="en" sz="1100">
                <a:solidFill>
                  <a:srgbClr val="ABB2BF"/>
                </a:solidFill>
                <a:latin typeface="Source Code Pro"/>
                <a:ea typeface="Source Code Pro"/>
                <a:cs typeface="Source Code Pro"/>
                <a:sym typeface="Source Code Pro"/>
              </a:rPr>
              <a:t> &gt;&gt; file; </a:t>
            </a:r>
            <a:r>
              <a:rPr lang="en" sz="1100">
                <a:solidFill>
                  <a:srgbClr val="C678DD"/>
                </a:solidFill>
                <a:latin typeface="Source Code Pro"/>
                <a:ea typeface="Source Code Pro"/>
                <a:cs typeface="Source Code Pro"/>
                <a:sym typeface="Source Code Pro"/>
              </a:rPr>
              <a:t>done</a:t>
            </a:r>
            <a:endParaRPr sz="1100">
              <a:solidFill>
                <a:srgbClr val="C678DD"/>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56B6C2"/>
                </a:solidFill>
                <a:latin typeface="Source Code Pro"/>
                <a:ea typeface="Source Code Pro"/>
                <a:cs typeface="Source Code Pro"/>
                <a:sym typeface="Source Code Pro"/>
              </a:rPr>
              <a:t>echo</a:t>
            </a:r>
            <a:r>
              <a:rPr lang="en" sz="1100">
                <a:solidFill>
                  <a:srgbClr val="ABB2BF"/>
                </a:solidFill>
                <a:latin typeface="Source Code Pro"/>
                <a:ea typeface="Source Code Pro"/>
                <a:cs typeface="Source Code Pro"/>
                <a:sym typeface="Source Code Pro"/>
              </a:rPr>
              <a:t> </a:t>
            </a:r>
            <a:r>
              <a:rPr lang="en" sz="1100">
                <a:solidFill>
                  <a:srgbClr val="98C379"/>
                </a:solidFill>
                <a:latin typeface="Source Code Pro"/>
                <a:ea typeface="Source Code Pro"/>
                <a:cs typeface="Source Code Pro"/>
                <a:sym typeface="Source Code Pro"/>
              </a:rPr>
              <a:t>"Original content - line 2"</a:t>
            </a:r>
            <a:r>
              <a:rPr lang="en" sz="1100">
                <a:solidFill>
                  <a:srgbClr val="ABB2BF"/>
                </a:solidFill>
                <a:latin typeface="Source Code Pro"/>
                <a:ea typeface="Source Code Pro"/>
                <a:cs typeface="Source Code Pro"/>
                <a:sym typeface="Source Code Pro"/>
              </a:rPr>
              <a:t> &gt;&gt; file</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C678DD"/>
                </a:solidFill>
                <a:latin typeface="Source Code Pro"/>
                <a:ea typeface="Source Code Pro"/>
                <a:cs typeface="Source Code Pro"/>
                <a:sym typeface="Source Code Pro"/>
              </a:rPr>
              <a:t>for</a:t>
            </a:r>
            <a:r>
              <a:rPr lang="en" sz="1100">
                <a:solidFill>
                  <a:srgbClr val="ABB2BF"/>
                </a:solidFill>
                <a:latin typeface="Source Code Pro"/>
                <a:ea typeface="Source Code Pro"/>
                <a:cs typeface="Source Code Pro"/>
                <a:sym typeface="Source Code Pro"/>
              </a:rPr>
              <a:t> </a:t>
            </a:r>
            <a:r>
              <a:rPr lang="en" sz="1100">
                <a:solidFill>
                  <a:srgbClr val="E06C75"/>
                </a:solidFill>
                <a:latin typeface="Source Code Pro"/>
                <a:ea typeface="Source Code Pro"/>
                <a:cs typeface="Source Code Pro"/>
                <a:sym typeface="Source Code Pro"/>
              </a:rPr>
              <a:t>_</a:t>
            </a:r>
            <a:r>
              <a:rPr lang="en" sz="1100">
                <a:solidFill>
                  <a:srgbClr val="ABB2BF"/>
                </a:solidFill>
                <a:latin typeface="Source Code Pro"/>
                <a:ea typeface="Source Code Pro"/>
                <a:cs typeface="Source Code Pro"/>
                <a:sym typeface="Source Code Pro"/>
              </a:rPr>
              <a:t> </a:t>
            </a:r>
            <a:r>
              <a:rPr lang="en" sz="1100">
                <a:solidFill>
                  <a:srgbClr val="C678DD"/>
                </a:solidFill>
                <a:latin typeface="Source Code Pro"/>
                <a:ea typeface="Source Code Pro"/>
                <a:cs typeface="Source Code Pro"/>
                <a:sym typeface="Source Code Pro"/>
              </a:rPr>
              <a:t>in</a:t>
            </a:r>
            <a:r>
              <a:rPr lang="en" sz="1100">
                <a:solidFill>
                  <a:srgbClr val="ABB2BF"/>
                </a:solidFill>
                <a:latin typeface="Source Code Pro"/>
                <a:ea typeface="Source Code Pro"/>
                <a:cs typeface="Source Code Pro"/>
                <a:sym typeface="Source Code Pro"/>
              </a:rPr>
              <a:t> {1..10}; </a:t>
            </a:r>
            <a:r>
              <a:rPr lang="en" sz="1100">
                <a:solidFill>
                  <a:srgbClr val="C678DD"/>
                </a:solidFill>
                <a:latin typeface="Source Code Pro"/>
                <a:ea typeface="Source Code Pro"/>
                <a:cs typeface="Source Code Pro"/>
                <a:sym typeface="Source Code Pro"/>
              </a:rPr>
              <a:t>do</a:t>
            </a:r>
            <a:r>
              <a:rPr lang="en" sz="1100">
                <a:solidFill>
                  <a:srgbClr val="ABB2BF"/>
                </a:solidFill>
                <a:latin typeface="Source Code Pro"/>
                <a:ea typeface="Source Code Pro"/>
                <a:cs typeface="Source Code Pro"/>
                <a:sym typeface="Source Code Pro"/>
              </a:rPr>
              <a:t> </a:t>
            </a:r>
            <a:r>
              <a:rPr lang="en" sz="1100">
                <a:solidFill>
                  <a:srgbClr val="56B6C2"/>
                </a:solidFill>
                <a:latin typeface="Source Code Pro"/>
                <a:ea typeface="Source Code Pro"/>
                <a:cs typeface="Source Code Pro"/>
                <a:sym typeface="Source Code Pro"/>
              </a:rPr>
              <a:t>echo</a:t>
            </a:r>
            <a:r>
              <a:rPr lang="en" sz="1100">
                <a:solidFill>
                  <a:srgbClr val="ABB2BF"/>
                </a:solidFill>
                <a:latin typeface="Source Code Pro"/>
                <a:ea typeface="Source Code Pro"/>
                <a:cs typeface="Source Code Pro"/>
                <a:sym typeface="Source Code Pro"/>
              </a:rPr>
              <a:t> </a:t>
            </a:r>
            <a:r>
              <a:rPr lang="en" sz="1100">
                <a:solidFill>
                  <a:srgbClr val="98C379"/>
                </a:solidFill>
                <a:latin typeface="Source Code Pro"/>
                <a:ea typeface="Source Code Pro"/>
                <a:cs typeface="Source Code Pro"/>
                <a:sym typeface="Source Code Pro"/>
              </a:rPr>
              <a:t>""</a:t>
            </a:r>
            <a:r>
              <a:rPr lang="en" sz="1100">
                <a:solidFill>
                  <a:srgbClr val="ABB2BF"/>
                </a:solidFill>
                <a:latin typeface="Source Code Pro"/>
                <a:ea typeface="Source Code Pro"/>
                <a:cs typeface="Source Code Pro"/>
                <a:sym typeface="Source Code Pro"/>
              </a:rPr>
              <a:t> &gt;&gt; file; </a:t>
            </a:r>
            <a:r>
              <a:rPr lang="en" sz="1100">
                <a:solidFill>
                  <a:srgbClr val="C678DD"/>
                </a:solidFill>
                <a:latin typeface="Source Code Pro"/>
                <a:ea typeface="Source Code Pro"/>
                <a:cs typeface="Source Code Pro"/>
                <a:sym typeface="Source Code Pro"/>
              </a:rPr>
              <a:t>done</a:t>
            </a:r>
            <a:endParaRPr sz="1100">
              <a:solidFill>
                <a:srgbClr val="C678DD"/>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56B6C2"/>
                </a:solidFill>
                <a:latin typeface="Source Code Pro"/>
                <a:ea typeface="Source Code Pro"/>
                <a:cs typeface="Source Code Pro"/>
                <a:sym typeface="Source Code Pro"/>
              </a:rPr>
              <a:t>echo</a:t>
            </a:r>
            <a:r>
              <a:rPr lang="en" sz="1100">
                <a:solidFill>
                  <a:srgbClr val="ABB2BF"/>
                </a:solidFill>
                <a:latin typeface="Source Code Pro"/>
                <a:ea typeface="Source Code Pro"/>
                <a:cs typeface="Source Code Pro"/>
                <a:sym typeface="Source Code Pro"/>
              </a:rPr>
              <a:t> </a:t>
            </a:r>
            <a:r>
              <a:rPr lang="en" sz="1100">
                <a:solidFill>
                  <a:srgbClr val="98C379"/>
                </a:solidFill>
                <a:latin typeface="Source Code Pro"/>
                <a:ea typeface="Source Code Pro"/>
                <a:cs typeface="Source Code Pro"/>
                <a:sym typeface="Source Code Pro"/>
              </a:rPr>
              <a:t>"Feature B content - line 3"</a:t>
            </a:r>
            <a:r>
              <a:rPr lang="en" sz="1100">
                <a:solidFill>
                  <a:srgbClr val="ABB2BF"/>
                </a:solidFill>
                <a:latin typeface="Source Code Pro"/>
                <a:ea typeface="Source Code Pro"/>
                <a:cs typeface="Source Code Pro"/>
                <a:sym typeface="Source Code Pro"/>
              </a:rPr>
              <a:t> &gt;&gt; file</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ABB2BF"/>
                </a:solidFill>
                <a:latin typeface="Source Code Pro"/>
                <a:ea typeface="Source Code Pro"/>
                <a:cs typeface="Source Code Pro"/>
                <a:sym typeface="Source Code Pro"/>
              </a:rPr>
              <a:t>git add file</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ABB2BF"/>
                </a:solidFill>
                <a:latin typeface="Source Code Pro"/>
                <a:ea typeface="Source Code Pro"/>
                <a:cs typeface="Source Code Pro"/>
                <a:sym typeface="Source Code Pro"/>
              </a:rPr>
              <a:t>git commit -m </a:t>
            </a:r>
            <a:r>
              <a:rPr lang="en" sz="1100">
                <a:solidFill>
                  <a:srgbClr val="98C379"/>
                </a:solidFill>
                <a:latin typeface="Source Code Pro"/>
                <a:ea typeface="Source Code Pro"/>
                <a:cs typeface="Source Code Pro"/>
                <a:sym typeface="Source Code Pro"/>
              </a:rPr>
              <a:t>"Add feature B"</a:t>
            </a:r>
            <a:endParaRPr sz="110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git push</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100">
              <a:solidFill>
                <a:srgbClr val="98C379"/>
              </a:solidFill>
              <a:latin typeface="Source Code Pro"/>
              <a:ea typeface="Source Code Pro"/>
              <a:cs typeface="Source Code Pro"/>
              <a:sym typeface="Source Code Pro"/>
            </a:endParaRPr>
          </a:p>
        </p:txBody>
      </p:sp>
      <p:sp>
        <p:nvSpPr>
          <p:cNvPr id="172" name="Google Shape;172;p29"/>
          <p:cNvSpPr txBox="1"/>
          <p:nvPr/>
        </p:nvSpPr>
        <p:spPr>
          <a:xfrm>
            <a:off x="311650" y="4113650"/>
            <a:ext cx="8520600" cy="608400"/>
          </a:xfrm>
          <a:prstGeom prst="rect">
            <a:avLst/>
          </a:prstGeom>
          <a:noFill/>
          <a:ln>
            <a:noFill/>
          </a:ln>
        </p:spPr>
        <p:txBody>
          <a:bodyPr anchorCtr="0" anchor="t" bIns="91425" lIns="91425" spcFirstLastPara="1" rIns="91425" wrap="square" tIns="91425">
            <a:noAutofit/>
          </a:bodyPr>
          <a:lstStyle/>
          <a:p>
            <a:pPr indent="0" lvl="0" marL="0" rtl="0" algn="ctr">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ABB2BF"/>
                </a:solidFill>
                <a:latin typeface="Source Code Pro"/>
                <a:ea typeface="Source Code Pro"/>
                <a:cs typeface="Source Code Pro"/>
                <a:sym typeface="Source Code Pro"/>
              </a:rPr>
              <a:t>git fetch</a:t>
            </a:r>
            <a:endParaRPr sz="1100">
              <a:solidFill>
                <a:srgbClr val="ABB2BF"/>
              </a:solidFill>
              <a:latin typeface="Source Code Pro"/>
              <a:ea typeface="Source Code Pro"/>
              <a:cs typeface="Source Code Pro"/>
              <a:sym typeface="Source Code Pro"/>
            </a:endParaRPr>
          </a:p>
          <a:p>
            <a:pPr indent="0" lvl="0" marL="0" rtl="0" algn="ctr">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ABB2BF"/>
                </a:solidFill>
                <a:latin typeface="Source Code Pro"/>
                <a:ea typeface="Source Code Pro"/>
                <a:cs typeface="Source Code Pro"/>
                <a:sym typeface="Source Code Pro"/>
              </a:rPr>
              <a:t>git checkout master</a:t>
            </a:r>
            <a:endParaRPr sz="1100">
              <a:solidFill>
                <a:srgbClr val="ABB2BF"/>
              </a:solidFill>
              <a:latin typeface="Source Code Pro"/>
              <a:ea typeface="Source Code Pro"/>
              <a:cs typeface="Source Code Pro"/>
              <a:sym typeface="Source Code Pro"/>
            </a:endParaRPr>
          </a:p>
          <a:p>
            <a:pPr indent="0" lvl="0" marL="0" rtl="0" algn="ctr">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ABB2BF"/>
                </a:solidFill>
                <a:latin typeface="Source Code Pro"/>
                <a:ea typeface="Source Code Pro"/>
                <a:cs typeface="Source Code Pro"/>
                <a:sym typeface="Source Code Pro"/>
              </a:rPr>
              <a:t>git merge --no-ff feature-a</a:t>
            </a:r>
            <a:endParaRPr sz="1100">
              <a:solidFill>
                <a:srgbClr val="ABB2BF"/>
              </a:solidFill>
              <a:latin typeface="Source Code Pro"/>
              <a:ea typeface="Source Code Pro"/>
              <a:cs typeface="Source Code Pro"/>
              <a:sym typeface="Source Code Pro"/>
            </a:endParaRPr>
          </a:p>
          <a:p>
            <a:pPr indent="0" lvl="0" marL="0" rtl="0" algn="ctr">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ABB2BF"/>
                </a:solidFill>
                <a:latin typeface="Source Code Pro"/>
                <a:ea typeface="Source Code Pro"/>
                <a:cs typeface="Source Code Pro"/>
                <a:sym typeface="Source Code Pro"/>
              </a:rPr>
              <a:t>git merge --no-ff feature-b</a:t>
            </a:r>
            <a:endParaRPr sz="1100"/>
          </a:p>
        </p:txBody>
      </p:sp>
      <p:sp>
        <p:nvSpPr>
          <p:cNvPr id="173" name="Google Shape;173;p29"/>
          <p:cNvSpPr txBox="1"/>
          <p:nvPr/>
        </p:nvSpPr>
        <p:spPr>
          <a:xfrm>
            <a:off x="311700" y="921375"/>
            <a:ext cx="2219700" cy="6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Step 1: Working Copy A</a:t>
            </a:r>
            <a:endParaRPr>
              <a:solidFill>
                <a:srgbClr val="FFFFFF"/>
              </a:solidFill>
            </a:endParaRPr>
          </a:p>
        </p:txBody>
      </p:sp>
      <p:sp>
        <p:nvSpPr>
          <p:cNvPr id="174" name="Google Shape;174;p29"/>
          <p:cNvSpPr txBox="1"/>
          <p:nvPr/>
        </p:nvSpPr>
        <p:spPr>
          <a:xfrm>
            <a:off x="4832400" y="713275"/>
            <a:ext cx="2710800" cy="4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Step 2: Working Copy B</a:t>
            </a:r>
            <a:endParaRPr>
              <a:solidFill>
                <a:srgbClr val="FFFFFF"/>
              </a:solidFill>
            </a:endParaRPr>
          </a:p>
        </p:txBody>
      </p:sp>
      <p:sp>
        <p:nvSpPr>
          <p:cNvPr id="175" name="Google Shape;175;p29"/>
          <p:cNvSpPr txBox="1"/>
          <p:nvPr/>
        </p:nvSpPr>
        <p:spPr>
          <a:xfrm>
            <a:off x="637875" y="4347350"/>
            <a:ext cx="3422400" cy="37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Step 3: Merge Into Working Copy C</a:t>
            </a:r>
            <a:endParaRPr>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merge conflict</a:t>
            </a:r>
            <a:endParaRPr/>
          </a:p>
        </p:txBody>
      </p:sp>
      <p:sp>
        <p:nvSpPr>
          <p:cNvPr id="181" name="Google Shape;18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ABB2BF"/>
                </a:solidFill>
                <a:latin typeface="Source Code Pro"/>
                <a:ea typeface="Source Code Pro"/>
                <a:cs typeface="Source Code Pro"/>
                <a:sym typeface="Source Code Pro"/>
              </a:rPr>
              <a:t>git init test-repo</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56B6C2"/>
                </a:solidFill>
                <a:latin typeface="Source Code Pro"/>
                <a:ea typeface="Source Code Pro"/>
                <a:cs typeface="Source Code Pro"/>
                <a:sym typeface="Source Code Pro"/>
              </a:rPr>
              <a:t>cd</a:t>
            </a:r>
            <a:r>
              <a:rPr lang="en" sz="1100">
                <a:solidFill>
                  <a:srgbClr val="ABB2BF"/>
                </a:solidFill>
                <a:latin typeface="Source Code Pro"/>
                <a:ea typeface="Source Code Pro"/>
                <a:cs typeface="Source Code Pro"/>
                <a:sym typeface="Source Code Pro"/>
              </a:rPr>
              <a:t> test-repo/</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56B6C2"/>
                </a:solidFill>
                <a:latin typeface="Source Code Pro"/>
                <a:ea typeface="Source Code Pro"/>
                <a:cs typeface="Source Code Pro"/>
                <a:sym typeface="Source Code Pro"/>
              </a:rPr>
              <a:t>echo</a:t>
            </a:r>
            <a:r>
              <a:rPr lang="en" sz="1100">
                <a:solidFill>
                  <a:srgbClr val="ABB2BF"/>
                </a:solidFill>
                <a:latin typeface="Source Code Pro"/>
                <a:ea typeface="Source Code Pro"/>
                <a:cs typeface="Source Code Pro"/>
                <a:sym typeface="Source Code Pro"/>
              </a:rPr>
              <a:t> </a:t>
            </a:r>
            <a:r>
              <a:rPr lang="en" sz="1100">
                <a:solidFill>
                  <a:srgbClr val="98C379"/>
                </a:solidFill>
                <a:latin typeface="Source Code Pro"/>
                <a:ea typeface="Source Code Pro"/>
                <a:cs typeface="Source Code Pro"/>
                <a:sym typeface="Source Code Pro"/>
              </a:rPr>
              <a:t>"Original content - line 1"</a:t>
            </a:r>
            <a:r>
              <a:rPr lang="en" sz="1100">
                <a:solidFill>
                  <a:srgbClr val="ABB2BF"/>
                </a:solidFill>
                <a:latin typeface="Source Code Pro"/>
                <a:ea typeface="Source Code Pro"/>
                <a:cs typeface="Source Code Pro"/>
                <a:sym typeface="Source Code Pro"/>
              </a:rPr>
              <a:t> &gt;&gt; file</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C678DD"/>
                </a:solidFill>
                <a:latin typeface="Source Code Pro"/>
                <a:ea typeface="Source Code Pro"/>
                <a:cs typeface="Source Code Pro"/>
                <a:sym typeface="Source Code Pro"/>
              </a:rPr>
              <a:t>for</a:t>
            </a:r>
            <a:r>
              <a:rPr lang="en" sz="1100">
                <a:solidFill>
                  <a:srgbClr val="ABB2BF"/>
                </a:solidFill>
                <a:latin typeface="Source Code Pro"/>
                <a:ea typeface="Source Code Pro"/>
                <a:cs typeface="Source Code Pro"/>
                <a:sym typeface="Source Code Pro"/>
              </a:rPr>
              <a:t> </a:t>
            </a:r>
            <a:r>
              <a:rPr lang="en" sz="1100">
                <a:solidFill>
                  <a:srgbClr val="E06C75"/>
                </a:solidFill>
                <a:latin typeface="Source Code Pro"/>
                <a:ea typeface="Source Code Pro"/>
                <a:cs typeface="Source Code Pro"/>
                <a:sym typeface="Source Code Pro"/>
              </a:rPr>
              <a:t>_</a:t>
            </a:r>
            <a:r>
              <a:rPr lang="en" sz="1100">
                <a:solidFill>
                  <a:srgbClr val="ABB2BF"/>
                </a:solidFill>
                <a:latin typeface="Source Code Pro"/>
                <a:ea typeface="Source Code Pro"/>
                <a:cs typeface="Source Code Pro"/>
                <a:sym typeface="Source Code Pro"/>
              </a:rPr>
              <a:t> </a:t>
            </a:r>
            <a:r>
              <a:rPr lang="en" sz="1100">
                <a:solidFill>
                  <a:srgbClr val="C678DD"/>
                </a:solidFill>
                <a:latin typeface="Source Code Pro"/>
                <a:ea typeface="Source Code Pro"/>
                <a:cs typeface="Source Code Pro"/>
                <a:sym typeface="Source Code Pro"/>
              </a:rPr>
              <a:t>in</a:t>
            </a:r>
            <a:r>
              <a:rPr lang="en" sz="1100">
                <a:solidFill>
                  <a:srgbClr val="ABB2BF"/>
                </a:solidFill>
                <a:latin typeface="Source Code Pro"/>
                <a:ea typeface="Source Code Pro"/>
                <a:cs typeface="Source Code Pro"/>
                <a:sym typeface="Source Code Pro"/>
              </a:rPr>
              <a:t> {1..10}; </a:t>
            </a:r>
            <a:r>
              <a:rPr lang="en" sz="1100">
                <a:solidFill>
                  <a:srgbClr val="C678DD"/>
                </a:solidFill>
                <a:latin typeface="Source Code Pro"/>
                <a:ea typeface="Source Code Pro"/>
                <a:cs typeface="Source Code Pro"/>
                <a:sym typeface="Source Code Pro"/>
              </a:rPr>
              <a:t>do</a:t>
            </a:r>
            <a:r>
              <a:rPr lang="en" sz="1100">
                <a:solidFill>
                  <a:srgbClr val="ABB2BF"/>
                </a:solidFill>
                <a:latin typeface="Source Code Pro"/>
                <a:ea typeface="Source Code Pro"/>
                <a:cs typeface="Source Code Pro"/>
                <a:sym typeface="Source Code Pro"/>
              </a:rPr>
              <a:t> </a:t>
            </a:r>
            <a:r>
              <a:rPr lang="en" sz="1100">
                <a:solidFill>
                  <a:srgbClr val="56B6C2"/>
                </a:solidFill>
                <a:latin typeface="Source Code Pro"/>
                <a:ea typeface="Source Code Pro"/>
                <a:cs typeface="Source Code Pro"/>
                <a:sym typeface="Source Code Pro"/>
              </a:rPr>
              <a:t>echo</a:t>
            </a:r>
            <a:r>
              <a:rPr lang="en" sz="1100">
                <a:solidFill>
                  <a:srgbClr val="ABB2BF"/>
                </a:solidFill>
                <a:latin typeface="Source Code Pro"/>
                <a:ea typeface="Source Code Pro"/>
                <a:cs typeface="Source Code Pro"/>
                <a:sym typeface="Source Code Pro"/>
              </a:rPr>
              <a:t> </a:t>
            </a:r>
            <a:r>
              <a:rPr lang="en" sz="1100">
                <a:solidFill>
                  <a:srgbClr val="98C379"/>
                </a:solidFill>
                <a:latin typeface="Source Code Pro"/>
                <a:ea typeface="Source Code Pro"/>
                <a:cs typeface="Source Code Pro"/>
                <a:sym typeface="Source Code Pro"/>
              </a:rPr>
              <a:t>""</a:t>
            </a:r>
            <a:r>
              <a:rPr lang="en" sz="1100">
                <a:solidFill>
                  <a:srgbClr val="ABB2BF"/>
                </a:solidFill>
                <a:latin typeface="Source Code Pro"/>
                <a:ea typeface="Source Code Pro"/>
                <a:cs typeface="Source Code Pro"/>
                <a:sym typeface="Source Code Pro"/>
              </a:rPr>
              <a:t> &gt;&gt; file; </a:t>
            </a:r>
            <a:r>
              <a:rPr lang="en" sz="1100">
                <a:solidFill>
                  <a:srgbClr val="C678DD"/>
                </a:solidFill>
                <a:latin typeface="Source Code Pro"/>
                <a:ea typeface="Source Code Pro"/>
                <a:cs typeface="Source Code Pro"/>
                <a:sym typeface="Source Code Pro"/>
              </a:rPr>
              <a:t>done</a:t>
            </a:r>
            <a:endParaRPr sz="1100">
              <a:solidFill>
                <a:srgbClr val="C678DD"/>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56B6C2"/>
                </a:solidFill>
                <a:latin typeface="Source Code Pro"/>
                <a:ea typeface="Source Code Pro"/>
                <a:cs typeface="Source Code Pro"/>
                <a:sym typeface="Source Code Pro"/>
              </a:rPr>
              <a:t>echo</a:t>
            </a:r>
            <a:r>
              <a:rPr lang="en" sz="1100">
                <a:solidFill>
                  <a:srgbClr val="ABB2BF"/>
                </a:solidFill>
                <a:latin typeface="Source Code Pro"/>
                <a:ea typeface="Source Code Pro"/>
                <a:cs typeface="Source Code Pro"/>
                <a:sym typeface="Source Code Pro"/>
              </a:rPr>
              <a:t> </a:t>
            </a:r>
            <a:r>
              <a:rPr lang="en" sz="1100">
                <a:solidFill>
                  <a:srgbClr val="98C379"/>
                </a:solidFill>
                <a:latin typeface="Source Code Pro"/>
                <a:ea typeface="Source Code Pro"/>
                <a:cs typeface="Source Code Pro"/>
                <a:sym typeface="Source Code Pro"/>
              </a:rPr>
              <a:t>"Original content - line 2"</a:t>
            </a:r>
            <a:r>
              <a:rPr lang="en" sz="1100">
                <a:solidFill>
                  <a:srgbClr val="ABB2BF"/>
                </a:solidFill>
                <a:latin typeface="Source Code Pro"/>
                <a:ea typeface="Source Code Pro"/>
                <a:cs typeface="Source Code Pro"/>
                <a:sym typeface="Source Code Pro"/>
              </a:rPr>
              <a:t> &gt;&gt; file</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C678DD"/>
                </a:solidFill>
                <a:latin typeface="Source Code Pro"/>
                <a:ea typeface="Source Code Pro"/>
                <a:cs typeface="Source Code Pro"/>
                <a:sym typeface="Source Code Pro"/>
              </a:rPr>
              <a:t>for</a:t>
            </a:r>
            <a:r>
              <a:rPr lang="en" sz="1100">
                <a:solidFill>
                  <a:srgbClr val="ABB2BF"/>
                </a:solidFill>
                <a:latin typeface="Source Code Pro"/>
                <a:ea typeface="Source Code Pro"/>
                <a:cs typeface="Source Code Pro"/>
                <a:sym typeface="Source Code Pro"/>
              </a:rPr>
              <a:t> </a:t>
            </a:r>
            <a:r>
              <a:rPr lang="en" sz="1100">
                <a:solidFill>
                  <a:srgbClr val="E06C75"/>
                </a:solidFill>
                <a:latin typeface="Source Code Pro"/>
                <a:ea typeface="Source Code Pro"/>
                <a:cs typeface="Source Code Pro"/>
                <a:sym typeface="Source Code Pro"/>
              </a:rPr>
              <a:t>_</a:t>
            </a:r>
            <a:r>
              <a:rPr lang="en" sz="1100">
                <a:solidFill>
                  <a:srgbClr val="ABB2BF"/>
                </a:solidFill>
                <a:latin typeface="Source Code Pro"/>
                <a:ea typeface="Source Code Pro"/>
                <a:cs typeface="Source Code Pro"/>
                <a:sym typeface="Source Code Pro"/>
              </a:rPr>
              <a:t> </a:t>
            </a:r>
            <a:r>
              <a:rPr lang="en" sz="1100">
                <a:solidFill>
                  <a:srgbClr val="C678DD"/>
                </a:solidFill>
                <a:latin typeface="Source Code Pro"/>
                <a:ea typeface="Source Code Pro"/>
                <a:cs typeface="Source Code Pro"/>
                <a:sym typeface="Source Code Pro"/>
              </a:rPr>
              <a:t>in</a:t>
            </a:r>
            <a:r>
              <a:rPr lang="en" sz="1100">
                <a:solidFill>
                  <a:srgbClr val="ABB2BF"/>
                </a:solidFill>
                <a:latin typeface="Source Code Pro"/>
                <a:ea typeface="Source Code Pro"/>
                <a:cs typeface="Source Code Pro"/>
                <a:sym typeface="Source Code Pro"/>
              </a:rPr>
              <a:t> {1..10}; </a:t>
            </a:r>
            <a:r>
              <a:rPr lang="en" sz="1100">
                <a:solidFill>
                  <a:srgbClr val="C678DD"/>
                </a:solidFill>
                <a:latin typeface="Source Code Pro"/>
                <a:ea typeface="Source Code Pro"/>
                <a:cs typeface="Source Code Pro"/>
                <a:sym typeface="Source Code Pro"/>
              </a:rPr>
              <a:t>do</a:t>
            </a:r>
            <a:r>
              <a:rPr lang="en" sz="1100">
                <a:solidFill>
                  <a:srgbClr val="ABB2BF"/>
                </a:solidFill>
                <a:latin typeface="Source Code Pro"/>
                <a:ea typeface="Source Code Pro"/>
                <a:cs typeface="Source Code Pro"/>
                <a:sym typeface="Source Code Pro"/>
              </a:rPr>
              <a:t> </a:t>
            </a:r>
            <a:r>
              <a:rPr lang="en" sz="1100">
                <a:solidFill>
                  <a:srgbClr val="56B6C2"/>
                </a:solidFill>
                <a:latin typeface="Source Code Pro"/>
                <a:ea typeface="Source Code Pro"/>
                <a:cs typeface="Source Code Pro"/>
                <a:sym typeface="Source Code Pro"/>
              </a:rPr>
              <a:t>echo</a:t>
            </a:r>
            <a:r>
              <a:rPr lang="en" sz="1100">
                <a:solidFill>
                  <a:srgbClr val="ABB2BF"/>
                </a:solidFill>
                <a:latin typeface="Source Code Pro"/>
                <a:ea typeface="Source Code Pro"/>
                <a:cs typeface="Source Code Pro"/>
                <a:sym typeface="Source Code Pro"/>
              </a:rPr>
              <a:t> </a:t>
            </a:r>
            <a:r>
              <a:rPr lang="en" sz="1100">
                <a:solidFill>
                  <a:srgbClr val="98C379"/>
                </a:solidFill>
                <a:latin typeface="Source Code Pro"/>
                <a:ea typeface="Source Code Pro"/>
                <a:cs typeface="Source Code Pro"/>
                <a:sym typeface="Source Code Pro"/>
              </a:rPr>
              <a:t>""</a:t>
            </a:r>
            <a:r>
              <a:rPr lang="en" sz="1100">
                <a:solidFill>
                  <a:srgbClr val="ABB2BF"/>
                </a:solidFill>
                <a:latin typeface="Source Code Pro"/>
                <a:ea typeface="Source Code Pro"/>
                <a:cs typeface="Source Code Pro"/>
                <a:sym typeface="Source Code Pro"/>
              </a:rPr>
              <a:t> &gt;&gt; file; </a:t>
            </a:r>
            <a:r>
              <a:rPr lang="en" sz="1100">
                <a:solidFill>
                  <a:srgbClr val="C678DD"/>
                </a:solidFill>
                <a:latin typeface="Source Code Pro"/>
                <a:ea typeface="Source Code Pro"/>
                <a:cs typeface="Source Code Pro"/>
                <a:sym typeface="Source Code Pro"/>
              </a:rPr>
              <a:t>done</a:t>
            </a:r>
            <a:endParaRPr sz="1100">
              <a:solidFill>
                <a:srgbClr val="C678DD"/>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56B6C2"/>
                </a:solidFill>
                <a:latin typeface="Source Code Pro"/>
                <a:ea typeface="Source Code Pro"/>
                <a:cs typeface="Source Code Pro"/>
                <a:sym typeface="Source Code Pro"/>
              </a:rPr>
              <a:t>echo</a:t>
            </a:r>
            <a:r>
              <a:rPr lang="en" sz="1100">
                <a:solidFill>
                  <a:srgbClr val="ABB2BF"/>
                </a:solidFill>
                <a:latin typeface="Source Code Pro"/>
                <a:ea typeface="Source Code Pro"/>
                <a:cs typeface="Source Code Pro"/>
                <a:sym typeface="Source Code Pro"/>
              </a:rPr>
              <a:t> </a:t>
            </a:r>
            <a:r>
              <a:rPr lang="en" sz="1100">
                <a:solidFill>
                  <a:srgbClr val="98C379"/>
                </a:solidFill>
                <a:latin typeface="Source Code Pro"/>
                <a:ea typeface="Source Code Pro"/>
                <a:cs typeface="Source Code Pro"/>
                <a:sym typeface="Source Code Pro"/>
              </a:rPr>
              <a:t>"Original content - line 3"</a:t>
            </a:r>
            <a:r>
              <a:rPr lang="en" sz="1100">
                <a:solidFill>
                  <a:srgbClr val="ABB2BF"/>
                </a:solidFill>
                <a:latin typeface="Source Code Pro"/>
                <a:ea typeface="Source Code Pro"/>
                <a:cs typeface="Source Code Pro"/>
                <a:sym typeface="Source Code Pro"/>
              </a:rPr>
              <a:t> &gt;&gt; file</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ABB2BF"/>
                </a:solidFill>
                <a:latin typeface="Source Code Pro"/>
                <a:ea typeface="Source Code Pro"/>
                <a:cs typeface="Source Code Pro"/>
                <a:sym typeface="Source Code Pro"/>
              </a:rPr>
              <a:t>git add file</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ABB2BF"/>
                </a:solidFill>
                <a:latin typeface="Source Code Pro"/>
                <a:ea typeface="Source Code Pro"/>
                <a:cs typeface="Source Code Pro"/>
                <a:sym typeface="Source Code Pro"/>
              </a:rPr>
              <a:t>git commit -m </a:t>
            </a:r>
            <a:r>
              <a:rPr lang="en" sz="1100">
                <a:solidFill>
                  <a:srgbClr val="98C379"/>
                </a:solidFill>
                <a:latin typeface="Source Code Pro"/>
                <a:ea typeface="Source Code Pro"/>
                <a:cs typeface="Source Code Pro"/>
                <a:sym typeface="Source Code Pro"/>
              </a:rPr>
              <a:t>"Add initial file"</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merge conflict</a:t>
            </a:r>
            <a:endParaRPr/>
          </a:p>
        </p:txBody>
      </p:sp>
      <p:sp>
        <p:nvSpPr>
          <p:cNvPr id="187" name="Google Shape;187;p3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ABB2BF"/>
                </a:solidFill>
                <a:latin typeface="Source Code Pro"/>
                <a:ea typeface="Source Code Pro"/>
                <a:cs typeface="Source Code Pro"/>
                <a:sym typeface="Source Code Pro"/>
              </a:rPr>
              <a:t>git checkout master -b feature-a</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56B6C2"/>
                </a:solidFill>
                <a:latin typeface="Source Code Pro"/>
                <a:ea typeface="Source Code Pro"/>
                <a:cs typeface="Source Code Pro"/>
                <a:sym typeface="Source Code Pro"/>
              </a:rPr>
              <a:t>echo</a:t>
            </a:r>
            <a:r>
              <a:rPr lang="en" sz="1100">
                <a:solidFill>
                  <a:srgbClr val="ABB2BF"/>
                </a:solidFill>
                <a:latin typeface="Source Code Pro"/>
                <a:ea typeface="Source Code Pro"/>
                <a:cs typeface="Source Code Pro"/>
                <a:sym typeface="Source Code Pro"/>
              </a:rPr>
              <a:t> </a:t>
            </a:r>
            <a:r>
              <a:rPr lang="en" sz="1100">
                <a:solidFill>
                  <a:srgbClr val="98C379"/>
                </a:solidFill>
                <a:latin typeface="Source Code Pro"/>
                <a:ea typeface="Source Code Pro"/>
                <a:cs typeface="Source Code Pro"/>
                <a:sym typeface="Source Code Pro"/>
              </a:rPr>
              <a:t>"Feature A content - line 1"</a:t>
            </a:r>
            <a:r>
              <a:rPr lang="en" sz="1100">
                <a:solidFill>
                  <a:srgbClr val="ABB2BF"/>
                </a:solidFill>
                <a:latin typeface="Source Code Pro"/>
                <a:ea typeface="Source Code Pro"/>
                <a:cs typeface="Source Code Pro"/>
                <a:sym typeface="Source Code Pro"/>
              </a:rPr>
              <a:t> &gt; file</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C678DD"/>
                </a:solidFill>
                <a:latin typeface="Source Code Pro"/>
                <a:ea typeface="Source Code Pro"/>
                <a:cs typeface="Source Code Pro"/>
                <a:sym typeface="Source Code Pro"/>
              </a:rPr>
              <a:t>for</a:t>
            </a:r>
            <a:r>
              <a:rPr lang="en" sz="1100">
                <a:solidFill>
                  <a:srgbClr val="ABB2BF"/>
                </a:solidFill>
                <a:latin typeface="Source Code Pro"/>
                <a:ea typeface="Source Code Pro"/>
                <a:cs typeface="Source Code Pro"/>
                <a:sym typeface="Source Code Pro"/>
              </a:rPr>
              <a:t> </a:t>
            </a:r>
            <a:r>
              <a:rPr lang="en" sz="1100">
                <a:solidFill>
                  <a:srgbClr val="E06C75"/>
                </a:solidFill>
                <a:latin typeface="Source Code Pro"/>
                <a:ea typeface="Source Code Pro"/>
                <a:cs typeface="Source Code Pro"/>
                <a:sym typeface="Source Code Pro"/>
              </a:rPr>
              <a:t>_</a:t>
            </a:r>
            <a:r>
              <a:rPr lang="en" sz="1100">
                <a:solidFill>
                  <a:srgbClr val="ABB2BF"/>
                </a:solidFill>
                <a:latin typeface="Source Code Pro"/>
                <a:ea typeface="Source Code Pro"/>
                <a:cs typeface="Source Code Pro"/>
                <a:sym typeface="Source Code Pro"/>
              </a:rPr>
              <a:t> </a:t>
            </a:r>
            <a:r>
              <a:rPr lang="en" sz="1100">
                <a:solidFill>
                  <a:srgbClr val="C678DD"/>
                </a:solidFill>
                <a:latin typeface="Source Code Pro"/>
                <a:ea typeface="Source Code Pro"/>
                <a:cs typeface="Source Code Pro"/>
                <a:sym typeface="Source Code Pro"/>
              </a:rPr>
              <a:t>in</a:t>
            </a:r>
            <a:r>
              <a:rPr lang="en" sz="1100">
                <a:solidFill>
                  <a:srgbClr val="ABB2BF"/>
                </a:solidFill>
                <a:latin typeface="Source Code Pro"/>
                <a:ea typeface="Source Code Pro"/>
                <a:cs typeface="Source Code Pro"/>
                <a:sym typeface="Source Code Pro"/>
              </a:rPr>
              <a:t> {1..10}; </a:t>
            </a:r>
            <a:r>
              <a:rPr lang="en" sz="1100">
                <a:solidFill>
                  <a:srgbClr val="C678DD"/>
                </a:solidFill>
                <a:latin typeface="Source Code Pro"/>
                <a:ea typeface="Source Code Pro"/>
                <a:cs typeface="Source Code Pro"/>
                <a:sym typeface="Source Code Pro"/>
              </a:rPr>
              <a:t>do</a:t>
            </a:r>
            <a:r>
              <a:rPr lang="en" sz="1100">
                <a:solidFill>
                  <a:srgbClr val="ABB2BF"/>
                </a:solidFill>
                <a:latin typeface="Source Code Pro"/>
                <a:ea typeface="Source Code Pro"/>
                <a:cs typeface="Source Code Pro"/>
                <a:sym typeface="Source Code Pro"/>
              </a:rPr>
              <a:t> </a:t>
            </a:r>
            <a:r>
              <a:rPr lang="en" sz="1100">
                <a:solidFill>
                  <a:srgbClr val="56B6C2"/>
                </a:solidFill>
                <a:latin typeface="Source Code Pro"/>
                <a:ea typeface="Source Code Pro"/>
                <a:cs typeface="Source Code Pro"/>
                <a:sym typeface="Source Code Pro"/>
              </a:rPr>
              <a:t>echo</a:t>
            </a:r>
            <a:r>
              <a:rPr lang="en" sz="1100">
                <a:solidFill>
                  <a:srgbClr val="ABB2BF"/>
                </a:solidFill>
                <a:latin typeface="Source Code Pro"/>
                <a:ea typeface="Source Code Pro"/>
                <a:cs typeface="Source Code Pro"/>
                <a:sym typeface="Source Code Pro"/>
              </a:rPr>
              <a:t> </a:t>
            </a:r>
            <a:r>
              <a:rPr lang="en" sz="1100">
                <a:solidFill>
                  <a:srgbClr val="98C379"/>
                </a:solidFill>
                <a:latin typeface="Source Code Pro"/>
                <a:ea typeface="Source Code Pro"/>
                <a:cs typeface="Source Code Pro"/>
                <a:sym typeface="Source Code Pro"/>
              </a:rPr>
              <a:t>""</a:t>
            </a:r>
            <a:r>
              <a:rPr lang="en" sz="1100">
                <a:solidFill>
                  <a:srgbClr val="ABB2BF"/>
                </a:solidFill>
                <a:latin typeface="Source Code Pro"/>
                <a:ea typeface="Source Code Pro"/>
                <a:cs typeface="Source Code Pro"/>
                <a:sym typeface="Source Code Pro"/>
              </a:rPr>
              <a:t> &gt;&gt; file; </a:t>
            </a:r>
            <a:r>
              <a:rPr lang="en" sz="1100">
                <a:solidFill>
                  <a:srgbClr val="C678DD"/>
                </a:solidFill>
                <a:latin typeface="Source Code Pro"/>
                <a:ea typeface="Source Code Pro"/>
                <a:cs typeface="Source Code Pro"/>
                <a:sym typeface="Source Code Pro"/>
              </a:rPr>
              <a:t>done</a:t>
            </a:r>
            <a:endParaRPr sz="1100">
              <a:solidFill>
                <a:srgbClr val="C678DD"/>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56B6C2"/>
                </a:solidFill>
                <a:latin typeface="Source Code Pro"/>
                <a:ea typeface="Source Code Pro"/>
                <a:cs typeface="Source Code Pro"/>
                <a:sym typeface="Source Code Pro"/>
              </a:rPr>
              <a:t>echo</a:t>
            </a:r>
            <a:r>
              <a:rPr lang="en" sz="1100">
                <a:solidFill>
                  <a:srgbClr val="ABB2BF"/>
                </a:solidFill>
                <a:latin typeface="Source Code Pro"/>
                <a:ea typeface="Source Code Pro"/>
                <a:cs typeface="Source Code Pro"/>
                <a:sym typeface="Source Code Pro"/>
              </a:rPr>
              <a:t> </a:t>
            </a:r>
            <a:r>
              <a:rPr lang="en" sz="1100">
                <a:solidFill>
                  <a:srgbClr val="98C379"/>
                </a:solidFill>
                <a:latin typeface="Source Code Pro"/>
                <a:ea typeface="Source Code Pro"/>
                <a:cs typeface="Source Code Pro"/>
                <a:sym typeface="Source Code Pro"/>
              </a:rPr>
              <a:t>"Feature A content - line 2"</a:t>
            </a:r>
            <a:r>
              <a:rPr lang="en" sz="1100">
                <a:solidFill>
                  <a:srgbClr val="ABB2BF"/>
                </a:solidFill>
                <a:latin typeface="Source Code Pro"/>
                <a:ea typeface="Source Code Pro"/>
                <a:cs typeface="Source Code Pro"/>
                <a:sym typeface="Source Code Pro"/>
              </a:rPr>
              <a:t> &gt;&gt; file</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C678DD"/>
                </a:solidFill>
                <a:latin typeface="Source Code Pro"/>
                <a:ea typeface="Source Code Pro"/>
                <a:cs typeface="Source Code Pro"/>
                <a:sym typeface="Source Code Pro"/>
              </a:rPr>
              <a:t>for</a:t>
            </a:r>
            <a:r>
              <a:rPr lang="en" sz="1100">
                <a:solidFill>
                  <a:srgbClr val="ABB2BF"/>
                </a:solidFill>
                <a:latin typeface="Source Code Pro"/>
                <a:ea typeface="Source Code Pro"/>
                <a:cs typeface="Source Code Pro"/>
                <a:sym typeface="Source Code Pro"/>
              </a:rPr>
              <a:t> </a:t>
            </a:r>
            <a:r>
              <a:rPr lang="en" sz="1100">
                <a:solidFill>
                  <a:srgbClr val="E06C75"/>
                </a:solidFill>
                <a:latin typeface="Source Code Pro"/>
                <a:ea typeface="Source Code Pro"/>
                <a:cs typeface="Source Code Pro"/>
                <a:sym typeface="Source Code Pro"/>
              </a:rPr>
              <a:t>_</a:t>
            </a:r>
            <a:r>
              <a:rPr lang="en" sz="1100">
                <a:solidFill>
                  <a:srgbClr val="ABB2BF"/>
                </a:solidFill>
                <a:latin typeface="Source Code Pro"/>
                <a:ea typeface="Source Code Pro"/>
                <a:cs typeface="Source Code Pro"/>
                <a:sym typeface="Source Code Pro"/>
              </a:rPr>
              <a:t> </a:t>
            </a:r>
            <a:r>
              <a:rPr lang="en" sz="1100">
                <a:solidFill>
                  <a:srgbClr val="C678DD"/>
                </a:solidFill>
                <a:latin typeface="Source Code Pro"/>
                <a:ea typeface="Source Code Pro"/>
                <a:cs typeface="Source Code Pro"/>
                <a:sym typeface="Source Code Pro"/>
              </a:rPr>
              <a:t>in</a:t>
            </a:r>
            <a:r>
              <a:rPr lang="en" sz="1100">
                <a:solidFill>
                  <a:srgbClr val="ABB2BF"/>
                </a:solidFill>
                <a:latin typeface="Source Code Pro"/>
                <a:ea typeface="Source Code Pro"/>
                <a:cs typeface="Source Code Pro"/>
                <a:sym typeface="Source Code Pro"/>
              </a:rPr>
              <a:t> {1..10}; </a:t>
            </a:r>
            <a:r>
              <a:rPr lang="en" sz="1100">
                <a:solidFill>
                  <a:srgbClr val="C678DD"/>
                </a:solidFill>
                <a:latin typeface="Source Code Pro"/>
                <a:ea typeface="Source Code Pro"/>
                <a:cs typeface="Source Code Pro"/>
                <a:sym typeface="Source Code Pro"/>
              </a:rPr>
              <a:t>do</a:t>
            </a:r>
            <a:r>
              <a:rPr lang="en" sz="1100">
                <a:solidFill>
                  <a:srgbClr val="ABB2BF"/>
                </a:solidFill>
                <a:latin typeface="Source Code Pro"/>
                <a:ea typeface="Source Code Pro"/>
                <a:cs typeface="Source Code Pro"/>
                <a:sym typeface="Source Code Pro"/>
              </a:rPr>
              <a:t> </a:t>
            </a:r>
            <a:r>
              <a:rPr lang="en" sz="1100">
                <a:solidFill>
                  <a:srgbClr val="56B6C2"/>
                </a:solidFill>
                <a:latin typeface="Source Code Pro"/>
                <a:ea typeface="Source Code Pro"/>
                <a:cs typeface="Source Code Pro"/>
                <a:sym typeface="Source Code Pro"/>
              </a:rPr>
              <a:t>echo</a:t>
            </a:r>
            <a:r>
              <a:rPr lang="en" sz="1100">
                <a:solidFill>
                  <a:srgbClr val="ABB2BF"/>
                </a:solidFill>
                <a:latin typeface="Source Code Pro"/>
                <a:ea typeface="Source Code Pro"/>
                <a:cs typeface="Source Code Pro"/>
                <a:sym typeface="Source Code Pro"/>
              </a:rPr>
              <a:t> </a:t>
            </a:r>
            <a:r>
              <a:rPr lang="en" sz="1100">
                <a:solidFill>
                  <a:srgbClr val="98C379"/>
                </a:solidFill>
                <a:latin typeface="Source Code Pro"/>
                <a:ea typeface="Source Code Pro"/>
                <a:cs typeface="Source Code Pro"/>
                <a:sym typeface="Source Code Pro"/>
              </a:rPr>
              <a:t>""</a:t>
            </a:r>
            <a:r>
              <a:rPr lang="en" sz="1100">
                <a:solidFill>
                  <a:srgbClr val="ABB2BF"/>
                </a:solidFill>
                <a:latin typeface="Source Code Pro"/>
                <a:ea typeface="Source Code Pro"/>
                <a:cs typeface="Source Code Pro"/>
                <a:sym typeface="Source Code Pro"/>
              </a:rPr>
              <a:t> &gt;&gt; file; </a:t>
            </a:r>
            <a:r>
              <a:rPr lang="en" sz="1100">
                <a:solidFill>
                  <a:srgbClr val="C678DD"/>
                </a:solidFill>
                <a:latin typeface="Source Code Pro"/>
                <a:ea typeface="Source Code Pro"/>
                <a:cs typeface="Source Code Pro"/>
                <a:sym typeface="Source Code Pro"/>
              </a:rPr>
              <a:t>done</a:t>
            </a:r>
            <a:endParaRPr sz="1100">
              <a:solidFill>
                <a:srgbClr val="C678DD"/>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56B6C2"/>
                </a:solidFill>
                <a:latin typeface="Source Code Pro"/>
                <a:ea typeface="Source Code Pro"/>
                <a:cs typeface="Source Code Pro"/>
                <a:sym typeface="Source Code Pro"/>
              </a:rPr>
              <a:t>echo</a:t>
            </a:r>
            <a:r>
              <a:rPr lang="en" sz="1100">
                <a:solidFill>
                  <a:srgbClr val="ABB2BF"/>
                </a:solidFill>
                <a:latin typeface="Source Code Pro"/>
                <a:ea typeface="Source Code Pro"/>
                <a:cs typeface="Source Code Pro"/>
                <a:sym typeface="Source Code Pro"/>
              </a:rPr>
              <a:t> </a:t>
            </a:r>
            <a:r>
              <a:rPr lang="en" sz="1100">
                <a:solidFill>
                  <a:srgbClr val="98C379"/>
                </a:solidFill>
                <a:latin typeface="Source Code Pro"/>
                <a:ea typeface="Source Code Pro"/>
                <a:cs typeface="Source Code Pro"/>
                <a:sym typeface="Source Code Pro"/>
              </a:rPr>
              <a:t>"Original content - line 3"</a:t>
            </a:r>
            <a:r>
              <a:rPr lang="en" sz="1100">
                <a:solidFill>
                  <a:srgbClr val="ABB2BF"/>
                </a:solidFill>
                <a:latin typeface="Source Code Pro"/>
                <a:ea typeface="Source Code Pro"/>
                <a:cs typeface="Source Code Pro"/>
                <a:sym typeface="Source Code Pro"/>
              </a:rPr>
              <a:t> &gt;&gt; file</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ABB2BF"/>
                </a:solidFill>
                <a:latin typeface="Source Code Pro"/>
                <a:ea typeface="Source Code Pro"/>
                <a:cs typeface="Source Code Pro"/>
                <a:sym typeface="Source Code Pro"/>
              </a:rPr>
              <a:t>git add file</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ABB2BF"/>
                </a:solidFill>
                <a:latin typeface="Source Code Pro"/>
                <a:ea typeface="Source Code Pro"/>
                <a:cs typeface="Source Code Pro"/>
                <a:sym typeface="Source Code Pro"/>
              </a:rPr>
              <a:t>git commit -m </a:t>
            </a:r>
            <a:r>
              <a:rPr lang="en" sz="1100">
                <a:solidFill>
                  <a:srgbClr val="98C379"/>
                </a:solidFill>
                <a:latin typeface="Source Code Pro"/>
                <a:ea typeface="Source Code Pro"/>
                <a:cs typeface="Source Code Pro"/>
                <a:sym typeface="Source Code Pro"/>
              </a:rPr>
              <a:t>"Add feature A"</a:t>
            </a:r>
            <a:endParaRPr sz="1100">
              <a:solidFill>
                <a:srgbClr val="ABB2BF"/>
              </a:solidFill>
              <a:latin typeface="Source Code Pro"/>
              <a:ea typeface="Source Code Pro"/>
              <a:cs typeface="Source Code Pro"/>
              <a:sym typeface="Source Code Pro"/>
            </a:endParaRPr>
          </a:p>
        </p:txBody>
      </p:sp>
      <p:sp>
        <p:nvSpPr>
          <p:cNvPr id="188" name="Google Shape;188;p3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ABB2BF"/>
                </a:solidFill>
                <a:latin typeface="Source Code Pro"/>
                <a:ea typeface="Source Code Pro"/>
                <a:cs typeface="Source Code Pro"/>
                <a:sym typeface="Source Code Pro"/>
              </a:rPr>
              <a:t>git checkout master -b feature-b</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56B6C2"/>
                </a:solidFill>
                <a:latin typeface="Source Code Pro"/>
                <a:ea typeface="Source Code Pro"/>
                <a:cs typeface="Source Code Pro"/>
                <a:sym typeface="Source Code Pro"/>
              </a:rPr>
              <a:t>echo</a:t>
            </a:r>
            <a:r>
              <a:rPr lang="en" sz="1100">
                <a:solidFill>
                  <a:srgbClr val="ABB2BF"/>
                </a:solidFill>
                <a:latin typeface="Source Code Pro"/>
                <a:ea typeface="Source Code Pro"/>
                <a:cs typeface="Source Code Pro"/>
                <a:sym typeface="Source Code Pro"/>
              </a:rPr>
              <a:t> </a:t>
            </a:r>
            <a:r>
              <a:rPr lang="en" sz="1100">
                <a:solidFill>
                  <a:srgbClr val="98C379"/>
                </a:solidFill>
                <a:latin typeface="Source Code Pro"/>
                <a:ea typeface="Source Code Pro"/>
                <a:cs typeface="Source Code Pro"/>
                <a:sym typeface="Source Code Pro"/>
              </a:rPr>
              <a:t>"Original content - line 1"</a:t>
            </a:r>
            <a:r>
              <a:rPr lang="en" sz="1100">
                <a:solidFill>
                  <a:srgbClr val="ABB2BF"/>
                </a:solidFill>
                <a:latin typeface="Source Code Pro"/>
                <a:ea typeface="Source Code Pro"/>
                <a:cs typeface="Source Code Pro"/>
                <a:sym typeface="Source Code Pro"/>
              </a:rPr>
              <a:t> &gt; file</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C678DD"/>
                </a:solidFill>
                <a:latin typeface="Source Code Pro"/>
                <a:ea typeface="Source Code Pro"/>
                <a:cs typeface="Source Code Pro"/>
                <a:sym typeface="Source Code Pro"/>
              </a:rPr>
              <a:t>for</a:t>
            </a:r>
            <a:r>
              <a:rPr lang="en" sz="1100">
                <a:solidFill>
                  <a:srgbClr val="ABB2BF"/>
                </a:solidFill>
                <a:latin typeface="Source Code Pro"/>
                <a:ea typeface="Source Code Pro"/>
                <a:cs typeface="Source Code Pro"/>
                <a:sym typeface="Source Code Pro"/>
              </a:rPr>
              <a:t> </a:t>
            </a:r>
            <a:r>
              <a:rPr lang="en" sz="1100">
                <a:solidFill>
                  <a:srgbClr val="E06C75"/>
                </a:solidFill>
                <a:latin typeface="Source Code Pro"/>
                <a:ea typeface="Source Code Pro"/>
                <a:cs typeface="Source Code Pro"/>
                <a:sym typeface="Source Code Pro"/>
              </a:rPr>
              <a:t>_</a:t>
            </a:r>
            <a:r>
              <a:rPr lang="en" sz="1100">
                <a:solidFill>
                  <a:srgbClr val="ABB2BF"/>
                </a:solidFill>
                <a:latin typeface="Source Code Pro"/>
                <a:ea typeface="Source Code Pro"/>
                <a:cs typeface="Source Code Pro"/>
                <a:sym typeface="Source Code Pro"/>
              </a:rPr>
              <a:t> </a:t>
            </a:r>
            <a:r>
              <a:rPr lang="en" sz="1100">
                <a:solidFill>
                  <a:srgbClr val="C678DD"/>
                </a:solidFill>
                <a:latin typeface="Source Code Pro"/>
                <a:ea typeface="Source Code Pro"/>
                <a:cs typeface="Source Code Pro"/>
                <a:sym typeface="Source Code Pro"/>
              </a:rPr>
              <a:t>in</a:t>
            </a:r>
            <a:r>
              <a:rPr lang="en" sz="1100">
                <a:solidFill>
                  <a:srgbClr val="ABB2BF"/>
                </a:solidFill>
                <a:latin typeface="Source Code Pro"/>
                <a:ea typeface="Source Code Pro"/>
                <a:cs typeface="Source Code Pro"/>
                <a:sym typeface="Source Code Pro"/>
              </a:rPr>
              <a:t> {1..10}; </a:t>
            </a:r>
            <a:r>
              <a:rPr lang="en" sz="1100">
                <a:solidFill>
                  <a:srgbClr val="C678DD"/>
                </a:solidFill>
                <a:latin typeface="Source Code Pro"/>
                <a:ea typeface="Source Code Pro"/>
                <a:cs typeface="Source Code Pro"/>
                <a:sym typeface="Source Code Pro"/>
              </a:rPr>
              <a:t>do</a:t>
            </a:r>
            <a:r>
              <a:rPr lang="en" sz="1100">
                <a:solidFill>
                  <a:srgbClr val="ABB2BF"/>
                </a:solidFill>
                <a:latin typeface="Source Code Pro"/>
                <a:ea typeface="Source Code Pro"/>
                <a:cs typeface="Source Code Pro"/>
                <a:sym typeface="Source Code Pro"/>
              </a:rPr>
              <a:t> </a:t>
            </a:r>
            <a:r>
              <a:rPr lang="en" sz="1100">
                <a:solidFill>
                  <a:srgbClr val="56B6C2"/>
                </a:solidFill>
                <a:latin typeface="Source Code Pro"/>
                <a:ea typeface="Source Code Pro"/>
                <a:cs typeface="Source Code Pro"/>
                <a:sym typeface="Source Code Pro"/>
              </a:rPr>
              <a:t>echo</a:t>
            </a:r>
            <a:r>
              <a:rPr lang="en" sz="1100">
                <a:solidFill>
                  <a:srgbClr val="ABB2BF"/>
                </a:solidFill>
                <a:latin typeface="Source Code Pro"/>
                <a:ea typeface="Source Code Pro"/>
                <a:cs typeface="Source Code Pro"/>
                <a:sym typeface="Source Code Pro"/>
              </a:rPr>
              <a:t> </a:t>
            </a:r>
            <a:r>
              <a:rPr lang="en" sz="1100">
                <a:solidFill>
                  <a:srgbClr val="98C379"/>
                </a:solidFill>
                <a:latin typeface="Source Code Pro"/>
                <a:ea typeface="Source Code Pro"/>
                <a:cs typeface="Source Code Pro"/>
                <a:sym typeface="Source Code Pro"/>
              </a:rPr>
              <a:t>""</a:t>
            </a:r>
            <a:r>
              <a:rPr lang="en" sz="1100">
                <a:solidFill>
                  <a:srgbClr val="ABB2BF"/>
                </a:solidFill>
                <a:latin typeface="Source Code Pro"/>
                <a:ea typeface="Source Code Pro"/>
                <a:cs typeface="Source Code Pro"/>
                <a:sym typeface="Source Code Pro"/>
              </a:rPr>
              <a:t> &gt;&gt; file; </a:t>
            </a:r>
            <a:r>
              <a:rPr lang="en" sz="1100">
                <a:solidFill>
                  <a:srgbClr val="C678DD"/>
                </a:solidFill>
                <a:latin typeface="Source Code Pro"/>
                <a:ea typeface="Source Code Pro"/>
                <a:cs typeface="Source Code Pro"/>
                <a:sym typeface="Source Code Pro"/>
              </a:rPr>
              <a:t>done</a:t>
            </a:r>
            <a:endParaRPr sz="1100">
              <a:solidFill>
                <a:srgbClr val="C678DD"/>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56B6C2"/>
                </a:solidFill>
                <a:latin typeface="Source Code Pro"/>
                <a:ea typeface="Source Code Pro"/>
                <a:cs typeface="Source Code Pro"/>
                <a:sym typeface="Source Code Pro"/>
              </a:rPr>
              <a:t>echo</a:t>
            </a:r>
            <a:r>
              <a:rPr lang="en" sz="1100">
                <a:solidFill>
                  <a:srgbClr val="ABB2BF"/>
                </a:solidFill>
                <a:latin typeface="Source Code Pro"/>
                <a:ea typeface="Source Code Pro"/>
                <a:cs typeface="Source Code Pro"/>
                <a:sym typeface="Source Code Pro"/>
              </a:rPr>
              <a:t> </a:t>
            </a:r>
            <a:r>
              <a:rPr lang="en" sz="1100">
                <a:solidFill>
                  <a:srgbClr val="98C379"/>
                </a:solidFill>
                <a:latin typeface="Source Code Pro"/>
                <a:ea typeface="Source Code Pro"/>
                <a:cs typeface="Source Code Pro"/>
                <a:sym typeface="Source Code Pro"/>
              </a:rPr>
              <a:t>"Feature B content - line 2"</a:t>
            </a:r>
            <a:r>
              <a:rPr lang="en" sz="1100">
                <a:solidFill>
                  <a:srgbClr val="ABB2BF"/>
                </a:solidFill>
                <a:latin typeface="Source Code Pro"/>
                <a:ea typeface="Source Code Pro"/>
                <a:cs typeface="Source Code Pro"/>
                <a:sym typeface="Source Code Pro"/>
              </a:rPr>
              <a:t> &gt;&gt; file</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C678DD"/>
                </a:solidFill>
                <a:latin typeface="Source Code Pro"/>
                <a:ea typeface="Source Code Pro"/>
                <a:cs typeface="Source Code Pro"/>
                <a:sym typeface="Source Code Pro"/>
              </a:rPr>
              <a:t>for</a:t>
            </a:r>
            <a:r>
              <a:rPr lang="en" sz="1100">
                <a:solidFill>
                  <a:srgbClr val="ABB2BF"/>
                </a:solidFill>
                <a:latin typeface="Source Code Pro"/>
                <a:ea typeface="Source Code Pro"/>
                <a:cs typeface="Source Code Pro"/>
                <a:sym typeface="Source Code Pro"/>
              </a:rPr>
              <a:t> </a:t>
            </a:r>
            <a:r>
              <a:rPr lang="en" sz="1100">
                <a:solidFill>
                  <a:srgbClr val="E06C75"/>
                </a:solidFill>
                <a:latin typeface="Source Code Pro"/>
                <a:ea typeface="Source Code Pro"/>
                <a:cs typeface="Source Code Pro"/>
                <a:sym typeface="Source Code Pro"/>
              </a:rPr>
              <a:t>_</a:t>
            </a:r>
            <a:r>
              <a:rPr lang="en" sz="1100">
                <a:solidFill>
                  <a:srgbClr val="ABB2BF"/>
                </a:solidFill>
                <a:latin typeface="Source Code Pro"/>
                <a:ea typeface="Source Code Pro"/>
                <a:cs typeface="Source Code Pro"/>
                <a:sym typeface="Source Code Pro"/>
              </a:rPr>
              <a:t> </a:t>
            </a:r>
            <a:r>
              <a:rPr lang="en" sz="1100">
                <a:solidFill>
                  <a:srgbClr val="C678DD"/>
                </a:solidFill>
                <a:latin typeface="Source Code Pro"/>
                <a:ea typeface="Source Code Pro"/>
                <a:cs typeface="Source Code Pro"/>
                <a:sym typeface="Source Code Pro"/>
              </a:rPr>
              <a:t>in</a:t>
            </a:r>
            <a:r>
              <a:rPr lang="en" sz="1100">
                <a:solidFill>
                  <a:srgbClr val="ABB2BF"/>
                </a:solidFill>
                <a:latin typeface="Source Code Pro"/>
                <a:ea typeface="Source Code Pro"/>
                <a:cs typeface="Source Code Pro"/>
                <a:sym typeface="Source Code Pro"/>
              </a:rPr>
              <a:t> {1..10}; </a:t>
            </a:r>
            <a:r>
              <a:rPr lang="en" sz="1100">
                <a:solidFill>
                  <a:srgbClr val="C678DD"/>
                </a:solidFill>
                <a:latin typeface="Source Code Pro"/>
                <a:ea typeface="Source Code Pro"/>
                <a:cs typeface="Source Code Pro"/>
                <a:sym typeface="Source Code Pro"/>
              </a:rPr>
              <a:t>do</a:t>
            </a:r>
            <a:r>
              <a:rPr lang="en" sz="1100">
                <a:solidFill>
                  <a:srgbClr val="ABB2BF"/>
                </a:solidFill>
                <a:latin typeface="Source Code Pro"/>
                <a:ea typeface="Source Code Pro"/>
                <a:cs typeface="Source Code Pro"/>
                <a:sym typeface="Source Code Pro"/>
              </a:rPr>
              <a:t> </a:t>
            </a:r>
            <a:r>
              <a:rPr lang="en" sz="1100">
                <a:solidFill>
                  <a:srgbClr val="56B6C2"/>
                </a:solidFill>
                <a:latin typeface="Source Code Pro"/>
                <a:ea typeface="Source Code Pro"/>
                <a:cs typeface="Source Code Pro"/>
                <a:sym typeface="Source Code Pro"/>
              </a:rPr>
              <a:t>echo</a:t>
            </a:r>
            <a:r>
              <a:rPr lang="en" sz="1100">
                <a:solidFill>
                  <a:srgbClr val="ABB2BF"/>
                </a:solidFill>
                <a:latin typeface="Source Code Pro"/>
                <a:ea typeface="Source Code Pro"/>
                <a:cs typeface="Source Code Pro"/>
                <a:sym typeface="Source Code Pro"/>
              </a:rPr>
              <a:t> </a:t>
            </a:r>
            <a:r>
              <a:rPr lang="en" sz="1100">
                <a:solidFill>
                  <a:srgbClr val="98C379"/>
                </a:solidFill>
                <a:latin typeface="Source Code Pro"/>
                <a:ea typeface="Source Code Pro"/>
                <a:cs typeface="Source Code Pro"/>
                <a:sym typeface="Source Code Pro"/>
              </a:rPr>
              <a:t>""</a:t>
            </a:r>
            <a:r>
              <a:rPr lang="en" sz="1100">
                <a:solidFill>
                  <a:srgbClr val="ABB2BF"/>
                </a:solidFill>
                <a:latin typeface="Source Code Pro"/>
                <a:ea typeface="Source Code Pro"/>
                <a:cs typeface="Source Code Pro"/>
                <a:sym typeface="Source Code Pro"/>
              </a:rPr>
              <a:t> &gt;&gt; file; </a:t>
            </a:r>
            <a:r>
              <a:rPr lang="en" sz="1100">
                <a:solidFill>
                  <a:srgbClr val="C678DD"/>
                </a:solidFill>
                <a:latin typeface="Source Code Pro"/>
                <a:ea typeface="Source Code Pro"/>
                <a:cs typeface="Source Code Pro"/>
                <a:sym typeface="Source Code Pro"/>
              </a:rPr>
              <a:t>done</a:t>
            </a:r>
            <a:endParaRPr sz="1100">
              <a:solidFill>
                <a:srgbClr val="C678DD"/>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56B6C2"/>
                </a:solidFill>
                <a:latin typeface="Source Code Pro"/>
                <a:ea typeface="Source Code Pro"/>
                <a:cs typeface="Source Code Pro"/>
                <a:sym typeface="Source Code Pro"/>
              </a:rPr>
              <a:t>echo</a:t>
            </a:r>
            <a:r>
              <a:rPr lang="en" sz="1100">
                <a:solidFill>
                  <a:srgbClr val="ABB2BF"/>
                </a:solidFill>
                <a:latin typeface="Source Code Pro"/>
                <a:ea typeface="Source Code Pro"/>
                <a:cs typeface="Source Code Pro"/>
                <a:sym typeface="Source Code Pro"/>
              </a:rPr>
              <a:t> </a:t>
            </a:r>
            <a:r>
              <a:rPr lang="en" sz="1100">
                <a:solidFill>
                  <a:srgbClr val="98C379"/>
                </a:solidFill>
                <a:latin typeface="Source Code Pro"/>
                <a:ea typeface="Source Code Pro"/>
                <a:cs typeface="Source Code Pro"/>
                <a:sym typeface="Source Code Pro"/>
              </a:rPr>
              <a:t>"Feature B content - line 3"</a:t>
            </a:r>
            <a:r>
              <a:rPr lang="en" sz="1100">
                <a:solidFill>
                  <a:srgbClr val="ABB2BF"/>
                </a:solidFill>
                <a:latin typeface="Source Code Pro"/>
                <a:ea typeface="Source Code Pro"/>
                <a:cs typeface="Source Code Pro"/>
                <a:sym typeface="Source Code Pro"/>
              </a:rPr>
              <a:t> &gt;&gt; file</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ABB2BF"/>
                </a:solidFill>
                <a:latin typeface="Source Code Pro"/>
                <a:ea typeface="Source Code Pro"/>
                <a:cs typeface="Source Code Pro"/>
                <a:sym typeface="Source Code Pro"/>
              </a:rPr>
              <a:t>git add file</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a:t>
            </a:r>
            <a:r>
              <a:rPr lang="en" sz="1100">
                <a:solidFill>
                  <a:srgbClr val="ABB2BF"/>
                </a:solidFill>
                <a:latin typeface="Source Code Pro"/>
                <a:ea typeface="Source Code Pro"/>
                <a:cs typeface="Source Code Pro"/>
                <a:sym typeface="Source Code Pro"/>
              </a:rPr>
              <a:t>git commit -m </a:t>
            </a:r>
            <a:r>
              <a:rPr lang="en" sz="1100">
                <a:solidFill>
                  <a:srgbClr val="98C379"/>
                </a:solidFill>
                <a:latin typeface="Source Code Pro"/>
                <a:ea typeface="Source Code Pro"/>
                <a:cs typeface="Source Code Pro"/>
                <a:sym typeface="Source Code Pro"/>
              </a:rPr>
              <a:t>"Add feature B"</a:t>
            </a:r>
            <a:endParaRPr sz="1100">
              <a:solidFill>
                <a:srgbClr val="ABB2BF"/>
              </a:solidFill>
              <a:latin typeface="Source Code Pro"/>
              <a:ea typeface="Source Code Pro"/>
              <a:cs typeface="Source Code Pro"/>
              <a:sym typeface="Source Code Pro"/>
            </a:endParaRPr>
          </a:p>
        </p:txBody>
      </p:sp>
      <p:sp>
        <p:nvSpPr>
          <p:cNvPr id="189" name="Google Shape;189;p31"/>
          <p:cNvSpPr txBox="1"/>
          <p:nvPr/>
        </p:nvSpPr>
        <p:spPr>
          <a:xfrm>
            <a:off x="311725" y="4412150"/>
            <a:ext cx="8520600" cy="50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a:t>
            </a:r>
            <a:r>
              <a:rPr lang="en">
                <a:solidFill>
                  <a:schemeClr val="lt2"/>
                </a:solidFill>
              </a:rPr>
              <a:t>Notice that line 2 is changed in both feature A and feature B)</a:t>
            </a:r>
            <a:endParaRPr>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Git Branching + Merging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git checkout master</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git merge --no-ff feature-a</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git merge --no-ff feature-b</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Auto-merging file</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CONFLICT (content): Merge conflict in file</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Automatic merge failed; fix conflicts and then commit the result.</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git status</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On branch master</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You have unmerged paths.</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(fix conflicts and run "git commit")          </a:t>
            </a:r>
            <a:r>
              <a:rPr lang="en" sz="1100">
                <a:solidFill>
                  <a:srgbClr val="98C379"/>
                </a:solidFill>
                <a:latin typeface="Source Code Pro"/>
                <a:ea typeface="Source Code Pro"/>
                <a:cs typeface="Source Code Pro"/>
                <a:sym typeface="Source Code Pro"/>
              </a:rPr>
              <a:t>&lt;-- "I’ve fixed the conflicts. Let’s do this"</a:t>
            </a:r>
            <a:endParaRPr sz="110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(use "git merge --abort" to abort the merge)  </a:t>
            </a:r>
            <a:r>
              <a:rPr lang="en" sz="1100">
                <a:solidFill>
                  <a:srgbClr val="E06C75"/>
                </a:solidFill>
                <a:latin typeface="Source Code Pro"/>
                <a:ea typeface="Source Code Pro"/>
                <a:cs typeface="Source Code Pro"/>
                <a:sym typeface="Source Code Pro"/>
              </a:rPr>
              <a:t>&lt;-- "I give up. Pretend I didn’t even do this"</a:t>
            </a:r>
            <a:endParaRPr sz="1100">
              <a:solidFill>
                <a:srgbClr val="E06C7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Unmerged paths:</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(use "git add &lt;file&gt;..." to mark resolution)</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    	both modified:   file</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no changes added to commit (use "git add" and/or "git commit -a")</a:t>
            </a:r>
            <a:endParaRPr sz="1100">
              <a:solidFill>
                <a:srgbClr val="ABB2BF"/>
              </a:solidFill>
              <a:latin typeface="Source Code Pro"/>
              <a:ea typeface="Source Code Pro"/>
              <a:cs typeface="Source Code Pro"/>
              <a:sym typeface="Source Code Pro"/>
            </a:endParaRPr>
          </a:p>
        </p:txBody>
      </p:sp>
      <p:sp>
        <p:nvSpPr>
          <p:cNvPr id="195" name="Google Shape;19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merge conflict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merge conflict</a:t>
            </a:r>
            <a:endParaRPr/>
          </a:p>
        </p:txBody>
      </p:sp>
      <p:sp>
        <p:nvSpPr>
          <p:cNvPr id="201" name="Google Shape;201;p3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marR="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Feature A content - line 1</a:t>
            </a:r>
            <a:endParaRPr sz="1100">
              <a:solidFill>
                <a:srgbClr val="ABB2BF"/>
              </a:solidFill>
              <a:latin typeface="Source Code Pro"/>
              <a:ea typeface="Source Code Pro"/>
              <a:cs typeface="Source Code Pro"/>
              <a:sym typeface="Source Code Pro"/>
            </a:endParaRPr>
          </a:p>
          <a:p>
            <a:pPr indent="0" lvl="0" marL="0" marR="0" rtl="0" algn="l">
              <a:lnSpc>
                <a:spcPct val="135714"/>
              </a:lnSpc>
              <a:spcBef>
                <a:spcPts val="0"/>
              </a:spcBef>
              <a:spcAft>
                <a:spcPts val="0"/>
              </a:spcAft>
              <a:buNone/>
            </a:pPr>
            <a:r>
              <a:t/>
            </a:r>
            <a:endParaRPr sz="1100">
              <a:solidFill>
                <a:srgbClr val="ABB2BF"/>
              </a:solidFill>
              <a:latin typeface="Source Code Pro"/>
              <a:ea typeface="Source Code Pro"/>
              <a:cs typeface="Source Code Pro"/>
              <a:sym typeface="Source Code Pro"/>
            </a:endParaRPr>
          </a:p>
          <a:p>
            <a:pPr indent="0" lvl="0" marL="0" marR="0" rtl="0" algn="l">
              <a:lnSpc>
                <a:spcPct val="135714"/>
              </a:lnSpc>
              <a:spcBef>
                <a:spcPts val="0"/>
              </a:spcBef>
              <a:spcAft>
                <a:spcPts val="0"/>
              </a:spcAft>
              <a:buNone/>
            </a:pPr>
            <a:r>
              <a:t/>
            </a:r>
            <a:endParaRPr sz="1100">
              <a:solidFill>
                <a:srgbClr val="ABB2BF"/>
              </a:solidFill>
              <a:latin typeface="Source Code Pro"/>
              <a:ea typeface="Source Code Pro"/>
              <a:cs typeface="Source Code Pro"/>
              <a:sym typeface="Source Code Pro"/>
            </a:endParaRPr>
          </a:p>
          <a:p>
            <a:pPr indent="0" lvl="0" marL="0" marR="0" rtl="0" algn="l">
              <a:lnSpc>
                <a:spcPct val="135714"/>
              </a:lnSpc>
              <a:spcBef>
                <a:spcPts val="0"/>
              </a:spcBef>
              <a:spcAft>
                <a:spcPts val="0"/>
              </a:spcAft>
              <a:buNone/>
            </a:pPr>
            <a:r>
              <a:t/>
            </a:r>
            <a:endParaRPr sz="1100">
              <a:solidFill>
                <a:srgbClr val="ABB2BF"/>
              </a:solidFill>
              <a:latin typeface="Source Code Pro"/>
              <a:ea typeface="Source Code Pro"/>
              <a:cs typeface="Source Code Pro"/>
              <a:sym typeface="Source Code Pro"/>
            </a:endParaRPr>
          </a:p>
          <a:p>
            <a:pPr indent="0" lvl="0" marL="0" marR="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&lt;&lt;&lt;&lt;&lt;&lt;&lt; HEAD</a:t>
            </a:r>
            <a:endParaRPr sz="1100">
              <a:solidFill>
                <a:srgbClr val="ABB2BF"/>
              </a:solidFill>
              <a:latin typeface="Source Code Pro"/>
              <a:ea typeface="Source Code Pro"/>
              <a:cs typeface="Source Code Pro"/>
              <a:sym typeface="Source Code Pro"/>
            </a:endParaRPr>
          </a:p>
          <a:p>
            <a:pPr indent="0" lvl="0" marL="0" marR="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Feature A content - line 2</a:t>
            </a:r>
            <a:endParaRPr sz="1100">
              <a:solidFill>
                <a:srgbClr val="ABB2BF"/>
              </a:solidFill>
              <a:latin typeface="Source Code Pro"/>
              <a:ea typeface="Source Code Pro"/>
              <a:cs typeface="Source Code Pro"/>
              <a:sym typeface="Source Code Pro"/>
            </a:endParaRPr>
          </a:p>
          <a:p>
            <a:pPr indent="0" lvl="0" marL="0" marR="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a:t>
            </a:r>
            <a:endParaRPr sz="1100">
              <a:solidFill>
                <a:srgbClr val="ABB2BF"/>
              </a:solidFill>
              <a:latin typeface="Source Code Pro"/>
              <a:ea typeface="Source Code Pro"/>
              <a:cs typeface="Source Code Pro"/>
              <a:sym typeface="Source Code Pro"/>
            </a:endParaRPr>
          </a:p>
          <a:p>
            <a:pPr indent="0" lvl="0" marL="0" marR="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Feature B content - line 2</a:t>
            </a:r>
            <a:endParaRPr sz="1100">
              <a:solidFill>
                <a:srgbClr val="ABB2BF"/>
              </a:solidFill>
              <a:latin typeface="Source Code Pro"/>
              <a:ea typeface="Source Code Pro"/>
              <a:cs typeface="Source Code Pro"/>
              <a:sym typeface="Source Code Pro"/>
            </a:endParaRPr>
          </a:p>
          <a:p>
            <a:pPr indent="0" lvl="0" marL="0" marR="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&gt;&gt;&gt;&gt;&gt;&gt;&gt; feature-b</a:t>
            </a:r>
            <a:endParaRPr sz="1100">
              <a:solidFill>
                <a:srgbClr val="ABB2BF"/>
              </a:solidFill>
              <a:latin typeface="Source Code Pro"/>
              <a:ea typeface="Source Code Pro"/>
              <a:cs typeface="Source Code Pro"/>
              <a:sym typeface="Source Code Pro"/>
            </a:endParaRPr>
          </a:p>
          <a:p>
            <a:pPr indent="0" lvl="0" marL="0" marR="0" rtl="0" algn="l">
              <a:lnSpc>
                <a:spcPct val="135714"/>
              </a:lnSpc>
              <a:spcBef>
                <a:spcPts val="0"/>
              </a:spcBef>
              <a:spcAft>
                <a:spcPts val="0"/>
              </a:spcAft>
              <a:buNone/>
            </a:pPr>
            <a:r>
              <a:t/>
            </a:r>
            <a:endParaRPr sz="1100">
              <a:solidFill>
                <a:srgbClr val="ABB2BF"/>
              </a:solidFill>
              <a:latin typeface="Source Code Pro"/>
              <a:ea typeface="Source Code Pro"/>
              <a:cs typeface="Source Code Pro"/>
              <a:sym typeface="Source Code Pro"/>
            </a:endParaRPr>
          </a:p>
          <a:p>
            <a:pPr indent="0" lvl="0" marL="0" marR="0" rtl="0" algn="l">
              <a:lnSpc>
                <a:spcPct val="135714"/>
              </a:lnSpc>
              <a:spcBef>
                <a:spcPts val="0"/>
              </a:spcBef>
              <a:spcAft>
                <a:spcPts val="0"/>
              </a:spcAft>
              <a:buNone/>
            </a:pPr>
            <a:r>
              <a:t/>
            </a:r>
            <a:endParaRPr sz="1100">
              <a:solidFill>
                <a:srgbClr val="ABB2BF"/>
              </a:solidFill>
              <a:latin typeface="Source Code Pro"/>
              <a:ea typeface="Source Code Pro"/>
              <a:cs typeface="Source Code Pro"/>
              <a:sym typeface="Source Code Pro"/>
            </a:endParaRPr>
          </a:p>
          <a:p>
            <a:pPr indent="0" lvl="0" marL="0" marR="0" rtl="0" algn="l">
              <a:lnSpc>
                <a:spcPct val="135714"/>
              </a:lnSpc>
              <a:spcBef>
                <a:spcPts val="0"/>
              </a:spcBef>
              <a:spcAft>
                <a:spcPts val="0"/>
              </a:spcAft>
              <a:buNone/>
            </a:pPr>
            <a:r>
              <a:t/>
            </a:r>
            <a:endParaRPr sz="1100">
              <a:solidFill>
                <a:srgbClr val="ABB2BF"/>
              </a:solidFill>
              <a:latin typeface="Source Code Pro"/>
              <a:ea typeface="Source Code Pro"/>
              <a:cs typeface="Source Code Pro"/>
              <a:sym typeface="Source Code Pro"/>
            </a:endParaRPr>
          </a:p>
          <a:p>
            <a:pPr indent="0" lvl="0" marL="0" marR="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Feature B content - line 3</a:t>
            </a:r>
            <a:endParaRPr sz="1100">
              <a:solidFill>
                <a:srgbClr val="ABB2BF"/>
              </a:solidFill>
              <a:latin typeface="Source Code Pro"/>
              <a:ea typeface="Source Code Pro"/>
              <a:cs typeface="Source Code Pro"/>
              <a:sym typeface="Source Code Pro"/>
            </a:endParaRPr>
          </a:p>
        </p:txBody>
      </p:sp>
      <p:sp>
        <p:nvSpPr>
          <p:cNvPr id="202" name="Google Shape;202;p3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Feature A content - line 1</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Feature A &amp; B content - line 2</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1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100">
                <a:solidFill>
                  <a:srgbClr val="ABB2BF"/>
                </a:solidFill>
                <a:latin typeface="Source Code Pro"/>
                <a:ea typeface="Source Code Pro"/>
                <a:cs typeface="Source Code Pro"/>
                <a:sym typeface="Source Code Pro"/>
              </a:rPr>
              <a:t>Feature B content - line 3</a:t>
            </a:r>
            <a:endParaRPr sz="1100">
              <a:solidFill>
                <a:srgbClr val="ABB2BF"/>
              </a:solidFill>
              <a:latin typeface="Source Code Pro"/>
              <a:ea typeface="Source Code Pro"/>
              <a:cs typeface="Source Code Pro"/>
              <a:sym typeface="Source Code Pro"/>
            </a:endParaRPr>
          </a:p>
          <a:p>
            <a:pPr indent="0" lvl="0" marL="0" rtl="0" algn="l">
              <a:spcBef>
                <a:spcPts val="0"/>
              </a:spcBef>
              <a:spcAft>
                <a:spcPts val="1600"/>
              </a:spcAft>
              <a:buNone/>
            </a:pPr>
            <a:r>
              <a:t/>
            </a:r>
            <a:endParaRPr/>
          </a:p>
        </p:txBody>
      </p:sp>
      <p:cxnSp>
        <p:nvCxnSpPr>
          <p:cNvPr id="203" name="Google Shape;203;p33"/>
          <p:cNvCxnSpPr>
            <a:stCxn id="201" idx="3"/>
            <a:endCxn id="202" idx="1"/>
          </p:cNvCxnSpPr>
          <p:nvPr/>
        </p:nvCxnSpPr>
        <p:spPr>
          <a:xfrm>
            <a:off x="4311600" y="2860675"/>
            <a:ext cx="520800" cy="0"/>
          </a:xfrm>
          <a:prstGeom prst="straightConnector1">
            <a:avLst/>
          </a:prstGeom>
          <a:noFill/>
          <a:ln cap="flat" cmpd="sng" w="28575">
            <a:solidFill>
              <a:schemeClr val="lt2"/>
            </a:solidFill>
            <a:prstDash val="solid"/>
            <a:round/>
            <a:headEnd len="med" w="med" type="none"/>
            <a:tailEnd len="med" w="med" type="stealth"/>
          </a:ln>
        </p:spPr>
      </p:cxnSp>
      <p:sp>
        <p:nvSpPr>
          <p:cNvPr id="204" name="Google Shape;204;p33"/>
          <p:cNvSpPr txBox="1"/>
          <p:nvPr/>
        </p:nvSpPr>
        <p:spPr>
          <a:xfrm>
            <a:off x="4318025" y="2458275"/>
            <a:ext cx="520800" cy="3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Edit</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Conflicts</a:t>
            </a:r>
            <a:endParaRPr/>
          </a:p>
        </p:txBody>
      </p:sp>
      <p:sp>
        <p:nvSpPr>
          <p:cNvPr id="210" name="Google Shape;210;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conflicts are an inevitability, it is important to understand how to deal with them.</a:t>
            </a:r>
            <a:endParaRPr/>
          </a:p>
          <a:p>
            <a:pPr indent="-342900" lvl="0" marL="457200" rtl="0" algn="l">
              <a:spcBef>
                <a:spcPts val="1600"/>
              </a:spcBef>
              <a:spcAft>
                <a:spcPts val="0"/>
              </a:spcAft>
              <a:buSzPts val="1800"/>
              <a:buAutoNum type="arabicPeriod"/>
            </a:pPr>
            <a:r>
              <a:rPr lang="en"/>
              <a:t>Use </a:t>
            </a:r>
            <a:r>
              <a:rPr lang="en">
                <a:latin typeface="Source Code Pro"/>
                <a:ea typeface="Source Code Pro"/>
                <a:cs typeface="Source Code Pro"/>
                <a:sym typeface="Source Code Pro"/>
              </a:rPr>
              <a:t>git status</a:t>
            </a:r>
            <a:r>
              <a:rPr lang="en"/>
              <a:t> to determine files listed as “unmerged”</a:t>
            </a:r>
            <a:endParaRPr/>
          </a:p>
          <a:p>
            <a:pPr indent="-342900" lvl="0" marL="457200" rtl="0" algn="l">
              <a:spcBef>
                <a:spcPts val="0"/>
              </a:spcBef>
              <a:spcAft>
                <a:spcPts val="0"/>
              </a:spcAft>
              <a:buSzPts val="1800"/>
              <a:buAutoNum type="arabicPeriod"/>
            </a:pPr>
            <a:r>
              <a:rPr lang="en"/>
              <a:t>Open files in editor, which are now marked with &lt;&lt;&lt;&lt;&lt;, =====, &gt;&gt;&gt;&gt;&gt; to indicate differences between the two files</a:t>
            </a:r>
            <a:endParaRPr/>
          </a:p>
          <a:p>
            <a:pPr indent="-342900" lvl="0" marL="457200" rtl="0" algn="l">
              <a:spcBef>
                <a:spcPts val="0"/>
              </a:spcBef>
              <a:spcAft>
                <a:spcPts val="0"/>
              </a:spcAft>
              <a:buSzPts val="1800"/>
              <a:buAutoNum type="arabicPeriod"/>
            </a:pPr>
            <a:r>
              <a:rPr lang="en"/>
              <a:t>Incorporate the intended change of each branch into one version &amp; remove merge annotations</a:t>
            </a:r>
            <a:endParaRPr/>
          </a:p>
          <a:p>
            <a:pPr indent="-342900" lvl="0" marL="457200" rtl="0" algn="l">
              <a:spcBef>
                <a:spcPts val="0"/>
              </a:spcBef>
              <a:spcAft>
                <a:spcPts val="0"/>
              </a:spcAft>
              <a:buSzPts val="1800"/>
              <a:buAutoNum type="arabicPeriod"/>
            </a:pPr>
            <a:r>
              <a:rPr lang="en"/>
              <a:t>Ensure no other merge annotation exist</a:t>
            </a:r>
            <a:endParaRPr/>
          </a:p>
          <a:p>
            <a:pPr indent="-342900" lvl="0" marL="457200" rtl="0" algn="l">
              <a:spcBef>
                <a:spcPts val="0"/>
              </a:spcBef>
              <a:spcAft>
                <a:spcPts val="0"/>
              </a:spcAft>
              <a:buSzPts val="1800"/>
              <a:buAutoNum type="arabicPeriod"/>
            </a:pPr>
            <a:r>
              <a:rPr lang="en"/>
              <a:t>Finish merge by running </a:t>
            </a:r>
            <a:r>
              <a:rPr lang="en">
                <a:latin typeface="Source Code Pro"/>
                <a:ea typeface="Source Code Pro"/>
                <a:cs typeface="Source Code Pro"/>
                <a:sym typeface="Source Code Pro"/>
              </a:rPr>
              <a:t>git commit</a:t>
            </a:r>
            <a:endParaRPr/>
          </a:p>
          <a:p>
            <a:pPr indent="0" lvl="0" marL="0" rtl="0" algn="l">
              <a:spcBef>
                <a:spcPts val="1600"/>
              </a:spcBef>
              <a:spcAft>
                <a:spcPts val="0"/>
              </a:spcAft>
              <a:buNone/>
            </a:pPr>
            <a:r>
              <a:rPr lang="en"/>
              <a:t>If configured, </a:t>
            </a:r>
            <a:r>
              <a:rPr lang="en">
                <a:latin typeface="Source Code Pro"/>
                <a:ea typeface="Source Code Pro"/>
                <a:cs typeface="Source Code Pro"/>
                <a:sym typeface="Source Code Pro"/>
              </a:rPr>
              <a:t>git mergetool</a:t>
            </a:r>
            <a:r>
              <a:rPr b="1" lang="en"/>
              <a:t> </a:t>
            </a:r>
            <a:r>
              <a:rPr lang="en"/>
              <a:t>offers a visual prompt for merge resolution </a:t>
            </a:r>
            <a:endParaRPr/>
          </a:p>
          <a:p>
            <a:pPr indent="0" lvl="0" marL="457200" rtl="0" algn="l">
              <a:spcBef>
                <a:spcPts val="1600"/>
              </a:spcBef>
              <a:spcAft>
                <a:spcPts val="1600"/>
              </a:spcAft>
              <a:buNone/>
            </a:pPr>
            <a:r>
              <a:t/>
            </a:r>
            <a:endParaRPr/>
          </a:p>
        </p:txBody>
      </p:sp>
      <p:sp>
        <p:nvSpPr>
          <p:cNvPr id="211" name="Google Shape;211;p34"/>
          <p:cNvSpPr txBox="1"/>
          <p:nvPr/>
        </p:nvSpPr>
        <p:spPr>
          <a:xfrm>
            <a:off x="311700" y="4768800"/>
            <a:ext cx="4961400" cy="37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https://git-scm.com/book/en/v2/Git-Branching-Basic-Branching-and-Merging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GitLab CI/CD</a:t>
            </a:r>
            <a:endParaRPr/>
          </a:p>
        </p:txBody>
      </p:sp>
      <p:sp>
        <p:nvSpPr>
          <p:cNvPr id="217" name="Google Shape;217;p35"/>
          <p:cNvSpPr txBox="1"/>
          <p:nvPr/>
        </p:nvSpPr>
        <p:spPr>
          <a:xfrm>
            <a:off x="311625" y="4515500"/>
            <a:ext cx="8520600" cy="5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https://youtu.be/EuwLdbCu3DE</a:t>
            </a:r>
            <a:endParaRPr/>
          </a:p>
          <a:p>
            <a:pPr indent="0" lvl="0" marL="0" rtl="0" algn="l">
              <a:spcBef>
                <a:spcPts val="0"/>
              </a:spcBef>
              <a:spcAft>
                <a:spcPts val="0"/>
              </a:spcAft>
              <a:buNone/>
            </a:pPr>
            <a:r>
              <a:rPr lang="en" u="sng">
                <a:solidFill>
                  <a:schemeClr val="hlink"/>
                </a:solidFill>
                <a:hlinkClick r:id="rId4"/>
              </a:rPr>
              <a:t>https://docs.gitlab.com/ee/ci/introduction/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CI/CD?</a:t>
            </a:r>
            <a:endParaRPr/>
          </a:p>
        </p:txBody>
      </p:sp>
      <p:sp>
        <p:nvSpPr>
          <p:cNvPr id="223" name="Google Shape;223;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Continuous Integration (CI)</a:t>
            </a:r>
            <a:endParaRPr/>
          </a:p>
          <a:p>
            <a:pPr indent="0" lvl="0" marL="457200" rtl="0" algn="l">
              <a:spcBef>
                <a:spcPts val="1600"/>
              </a:spcBef>
              <a:spcAft>
                <a:spcPts val="0"/>
              </a:spcAft>
              <a:buNone/>
            </a:pPr>
            <a:r>
              <a:rPr lang="en"/>
              <a:t>T</a:t>
            </a:r>
            <a:r>
              <a:rPr lang="en"/>
              <a:t>he practice of merging all developers' working copies to a shared mainline several times a day --Wikipedia</a:t>
            </a:r>
            <a:endParaRPr/>
          </a:p>
          <a:p>
            <a:pPr indent="0" lvl="0" marL="0" rtl="0" algn="l">
              <a:spcBef>
                <a:spcPts val="1600"/>
              </a:spcBef>
              <a:spcAft>
                <a:spcPts val="0"/>
              </a:spcAft>
              <a:buNone/>
            </a:pPr>
            <a:r>
              <a:rPr lang="en"/>
              <a:t>Continuous deployment (CD)</a:t>
            </a:r>
            <a:endParaRPr/>
          </a:p>
          <a:p>
            <a:pPr indent="0" lvl="0" marL="457200" rtl="0" algn="l">
              <a:spcBef>
                <a:spcPts val="1600"/>
              </a:spcBef>
              <a:spcAft>
                <a:spcPts val="1600"/>
              </a:spcAft>
              <a:buNone/>
            </a:pPr>
            <a:r>
              <a:rPr lang="en"/>
              <a:t>T</a:t>
            </a:r>
            <a:r>
              <a:rPr lang="en"/>
              <a:t>he ability to get changes of all types—including new features, configuration changes, bug fixes and experiments—into production, or into the hands of users, safely and quickly in a sustainable way. --continuousdelivery.com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the goals of CI/CD?</a:t>
            </a:r>
            <a:endParaRPr/>
          </a:p>
        </p:txBody>
      </p:sp>
      <p:sp>
        <p:nvSpPr>
          <p:cNvPr id="229" name="Google Shape;229;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Continuous Integration (CI)</a:t>
            </a:r>
            <a:endParaRPr/>
          </a:p>
          <a:p>
            <a:pPr indent="-342900" lvl="0" marL="457200" rtl="0" algn="l">
              <a:spcBef>
                <a:spcPts val="1600"/>
              </a:spcBef>
              <a:spcAft>
                <a:spcPts val="0"/>
              </a:spcAft>
              <a:buSzPts val="1800"/>
              <a:buChar char="●"/>
            </a:pPr>
            <a:r>
              <a:rPr lang="en"/>
              <a:t>Merging with confidence that product won’t break unexpectedly</a:t>
            </a:r>
            <a:endParaRPr/>
          </a:p>
          <a:p>
            <a:pPr indent="0" lvl="0" marL="0" rtl="0" algn="l">
              <a:spcBef>
                <a:spcPts val="1600"/>
              </a:spcBef>
              <a:spcAft>
                <a:spcPts val="0"/>
              </a:spcAft>
              <a:buNone/>
            </a:pPr>
            <a:r>
              <a:rPr lang="en"/>
              <a:t>Continuous deployment (CD)</a:t>
            </a:r>
            <a:endParaRPr/>
          </a:p>
          <a:p>
            <a:pPr indent="-342900" lvl="0" marL="457200" rtl="0" algn="l">
              <a:spcBef>
                <a:spcPts val="1600"/>
              </a:spcBef>
              <a:spcAft>
                <a:spcPts val="0"/>
              </a:spcAft>
              <a:buSzPts val="1800"/>
              <a:buChar char="●"/>
            </a:pPr>
            <a:r>
              <a:rPr lang="en"/>
              <a:t>Deploying consistently without unnecessary friction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achieve CI/CD without extra overhead?</a:t>
            </a:r>
            <a:endParaRPr/>
          </a:p>
        </p:txBody>
      </p:sp>
      <p:sp>
        <p:nvSpPr>
          <p:cNvPr id="235" name="Google Shape;235;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Automation!</a:t>
            </a:r>
            <a:endParaRPr/>
          </a:p>
          <a:p>
            <a:pPr indent="0" lvl="0" marL="0" rtl="0" algn="l">
              <a:spcBef>
                <a:spcPts val="1600"/>
              </a:spcBef>
              <a:spcAft>
                <a:spcPts val="0"/>
              </a:spcAft>
              <a:buNone/>
            </a:pPr>
            <a:r>
              <a:rPr lang="en"/>
              <a:t>Many tools exist:</a:t>
            </a:r>
            <a:endParaRPr/>
          </a:p>
          <a:p>
            <a:pPr indent="-342900" lvl="0" marL="457200" rtl="0" algn="l">
              <a:spcBef>
                <a:spcPts val="1600"/>
              </a:spcBef>
              <a:spcAft>
                <a:spcPts val="0"/>
              </a:spcAft>
              <a:buSzPts val="1800"/>
              <a:buChar char="●"/>
            </a:pPr>
            <a:r>
              <a:rPr lang="en"/>
              <a:t>GitLab CI</a:t>
            </a:r>
            <a:endParaRPr/>
          </a:p>
          <a:p>
            <a:pPr indent="-342900" lvl="0" marL="457200" rtl="0" algn="l">
              <a:spcBef>
                <a:spcPts val="0"/>
              </a:spcBef>
              <a:spcAft>
                <a:spcPts val="0"/>
              </a:spcAft>
              <a:buSzPts val="1800"/>
              <a:buChar char="●"/>
            </a:pPr>
            <a:r>
              <a:rPr lang="en"/>
              <a:t>GitHub Actions</a:t>
            </a:r>
            <a:endParaRPr/>
          </a:p>
          <a:p>
            <a:pPr indent="-342900" lvl="0" marL="457200" rtl="0" algn="l">
              <a:spcBef>
                <a:spcPts val="0"/>
              </a:spcBef>
              <a:spcAft>
                <a:spcPts val="0"/>
              </a:spcAft>
              <a:buSzPts val="1800"/>
              <a:buChar char="●"/>
            </a:pPr>
            <a:r>
              <a:rPr lang="en"/>
              <a:t>Circle CI</a:t>
            </a:r>
            <a:endParaRPr/>
          </a:p>
          <a:p>
            <a:pPr indent="-342900" lvl="0" marL="457200" rtl="0" algn="l">
              <a:spcBef>
                <a:spcPts val="0"/>
              </a:spcBef>
              <a:spcAft>
                <a:spcPts val="0"/>
              </a:spcAft>
              <a:buSzPts val="1800"/>
              <a:buChar char="●"/>
            </a:pPr>
            <a:r>
              <a:rPr lang="en"/>
              <a:t>Jenkins</a:t>
            </a:r>
            <a:endParaRPr/>
          </a:p>
          <a:p>
            <a:pPr indent="-342900" lvl="0" marL="457200" rtl="0" algn="l">
              <a:spcBef>
                <a:spcPts val="0"/>
              </a:spcBef>
              <a:spcAft>
                <a:spcPts val="0"/>
              </a:spcAft>
              <a:buSzPts val="1800"/>
              <a:buChar char="●"/>
            </a:pPr>
            <a:r>
              <a:rPr lang="en"/>
              <a:t>etc.</a:t>
            </a:r>
            <a:endParaRPr/>
          </a:p>
          <a:p>
            <a:pPr indent="0" lvl="0" marL="0" rtl="0" algn="l">
              <a:spcBef>
                <a:spcPts val="1600"/>
              </a:spcBef>
              <a:spcAft>
                <a:spcPts val="1600"/>
              </a:spcAft>
              <a:buNone/>
            </a:pPr>
            <a:r>
              <a:rPr lang="en"/>
              <a:t>We will focus on GitLab CI</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can GitLab CI do to assist CI/CD?</a:t>
            </a:r>
            <a:endParaRPr/>
          </a:p>
        </p:txBody>
      </p:sp>
      <p:sp>
        <p:nvSpPr>
          <p:cNvPr id="241" name="Google Shape;241;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Execute commands over code</a:t>
            </a:r>
            <a:endParaRPr/>
          </a:p>
          <a:p>
            <a:pPr indent="-342900" lvl="0" marL="457200" rtl="0" algn="l">
              <a:spcBef>
                <a:spcPts val="1600"/>
              </a:spcBef>
              <a:spcAft>
                <a:spcPts val="0"/>
              </a:spcAft>
              <a:buSzPts val="1800"/>
              <a:buChar char="●"/>
            </a:pPr>
            <a:r>
              <a:rPr lang="en"/>
              <a:t>Compile</a:t>
            </a:r>
            <a:endParaRPr/>
          </a:p>
          <a:p>
            <a:pPr indent="-342900" lvl="0" marL="457200" rtl="0" algn="l">
              <a:spcBef>
                <a:spcPts val="0"/>
              </a:spcBef>
              <a:spcAft>
                <a:spcPts val="0"/>
              </a:spcAft>
              <a:buSzPts val="1800"/>
              <a:buChar char="●"/>
            </a:pPr>
            <a:r>
              <a:rPr lang="en"/>
              <a:t>Test/code coverage</a:t>
            </a:r>
            <a:endParaRPr/>
          </a:p>
          <a:p>
            <a:pPr indent="-342900" lvl="0" marL="457200" rtl="0" algn="l">
              <a:spcBef>
                <a:spcPts val="0"/>
              </a:spcBef>
              <a:spcAft>
                <a:spcPts val="0"/>
              </a:spcAft>
              <a:buSzPts val="1800"/>
              <a:buChar char="●"/>
            </a:pPr>
            <a:r>
              <a:rPr lang="en"/>
              <a:t>Package</a:t>
            </a:r>
            <a:endParaRPr/>
          </a:p>
          <a:p>
            <a:pPr indent="-342900" lvl="0" marL="457200" rtl="0" algn="l">
              <a:spcBef>
                <a:spcPts val="0"/>
              </a:spcBef>
              <a:spcAft>
                <a:spcPts val="0"/>
              </a:spcAft>
              <a:buSzPts val="1800"/>
              <a:buChar char="●"/>
            </a:pPr>
            <a:r>
              <a:rPr lang="en"/>
              <a:t>Publish to app store</a:t>
            </a:r>
            <a:endParaRPr/>
          </a:p>
          <a:p>
            <a:pPr indent="0" lvl="0" marL="0" rtl="0" algn="l">
              <a:spcBef>
                <a:spcPts val="1600"/>
              </a:spcBef>
              <a:spcAft>
                <a:spcPts val="0"/>
              </a:spcAft>
              <a:buNone/>
            </a:pPr>
            <a:r>
              <a:rPr lang="en"/>
              <a:t>Display results in GitLab UI</a:t>
            </a:r>
            <a:endParaRPr/>
          </a:p>
          <a:p>
            <a:pPr indent="-342900" lvl="0" marL="457200" rtl="0" algn="l">
              <a:spcBef>
                <a:spcPts val="1600"/>
              </a:spcBef>
              <a:spcAft>
                <a:spcPts val="0"/>
              </a:spcAft>
              <a:buSzPts val="1800"/>
              <a:buChar char="●"/>
            </a:pPr>
            <a:r>
              <a:rPr lang="en"/>
              <a:t>Visual display for success/failure</a:t>
            </a:r>
            <a:endParaRPr/>
          </a:p>
          <a:p>
            <a:pPr indent="-342900" lvl="0" marL="457200" rtl="0" algn="l">
              <a:spcBef>
                <a:spcPts val="0"/>
              </a:spcBef>
              <a:spcAft>
                <a:spcPts val="0"/>
              </a:spcAft>
              <a:buSzPts val="1800"/>
              <a:buChar char="●"/>
            </a:pPr>
            <a:r>
              <a:rPr lang="en"/>
              <a:t>Links to staging deployments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visual display</a:t>
            </a:r>
            <a:endParaRPr/>
          </a:p>
        </p:txBody>
      </p:sp>
      <p:pic>
        <p:nvPicPr>
          <p:cNvPr id="247" name="Google Shape;247;p40"/>
          <p:cNvPicPr preferRelativeResize="0"/>
          <p:nvPr/>
        </p:nvPicPr>
        <p:blipFill>
          <a:blip r:embed="rId3">
            <a:alphaModFix/>
          </a:blip>
          <a:stretch>
            <a:fillRect/>
          </a:stretch>
        </p:blipFill>
        <p:spPr>
          <a:xfrm>
            <a:off x="0" y="1086800"/>
            <a:ext cx="9144003" cy="4056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configure: </a:t>
            </a:r>
            <a:r>
              <a:rPr lang="en">
                <a:latin typeface="Source Code Pro"/>
                <a:ea typeface="Source Code Pro"/>
                <a:cs typeface="Source Code Pro"/>
                <a:sym typeface="Source Code Pro"/>
              </a:rPr>
              <a:t>.gitlab-ci.yml</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p>
        </p:txBody>
      </p:sp>
      <p:sp>
        <p:nvSpPr>
          <p:cNvPr id="253" name="Google Shape;253;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Configuration file used by GitLab CI implementation</a:t>
            </a:r>
            <a:endParaRPr sz="2400"/>
          </a:p>
          <a:p>
            <a:pPr indent="-381000" lvl="0" marL="457200" rtl="0" algn="l">
              <a:spcBef>
                <a:spcPts val="0"/>
              </a:spcBef>
              <a:spcAft>
                <a:spcPts val="0"/>
              </a:spcAft>
              <a:buSzPts val="2400"/>
              <a:buChar char="●"/>
            </a:pPr>
            <a:r>
              <a:rPr lang="en" sz="2400"/>
              <a:t>If it is present, we use it like a normal configuration file</a:t>
            </a:r>
            <a:endParaRPr sz="2400"/>
          </a:p>
          <a:p>
            <a:pPr indent="-381000" lvl="0" marL="457200" rtl="0" algn="l">
              <a:spcBef>
                <a:spcPts val="0"/>
              </a:spcBef>
              <a:spcAft>
                <a:spcPts val="0"/>
              </a:spcAft>
              <a:buSzPts val="2400"/>
              <a:buChar char="●"/>
            </a:pPr>
            <a:r>
              <a:rPr lang="en" sz="2400"/>
              <a:t>If it is not present, CI </a:t>
            </a:r>
            <a:r>
              <a:rPr lang="en" sz="2400"/>
              <a:t>functionality</a:t>
            </a:r>
            <a:r>
              <a:rPr lang="en" sz="2400"/>
              <a:t> is ignored. </a:t>
            </a:r>
            <a:endParaRPr sz="2400"/>
          </a:p>
          <a:p>
            <a:pPr indent="-381000" lvl="0" marL="457200" rtl="0" algn="l">
              <a:spcBef>
                <a:spcPts val="0"/>
              </a:spcBef>
              <a:spcAft>
                <a:spcPts val="0"/>
              </a:spcAft>
              <a:buSzPts val="2400"/>
              <a:buChar char="●"/>
            </a:pPr>
            <a:r>
              <a:rPr lang="en" sz="2400"/>
              <a:t>As indicated by the extension, .yml, it is in YAML format</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232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History of VCS</a:t>
            </a:r>
            <a:endParaRPr/>
          </a:p>
          <a:p>
            <a:pPr indent="0" lvl="0" marL="0" rtl="0" algn="l">
              <a:spcBef>
                <a:spcPts val="0"/>
              </a:spcBef>
              <a:spcAft>
                <a:spcPts val="0"/>
              </a:spcAft>
              <a:buNone/>
            </a:pPr>
            <a:r>
              <a:t/>
            </a:r>
            <a:endParaRPr/>
          </a:p>
        </p:txBody>
      </p:sp>
      <p:sp>
        <p:nvSpPr>
          <p:cNvPr id="66" name="Google Shape;66;p15"/>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The first documented case of </a:t>
            </a:r>
            <a:r>
              <a:rPr b="1" lang="en" sz="2000"/>
              <a:t>Version Control System </a:t>
            </a:r>
            <a:r>
              <a:rPr lang="en" sz="2000"/>
              <a:t>is SCCS (1972) which provided the foundation for branch and merge technology </a:t>
            </a:r>
            <a:endParaRPr sz="2000"/>
          </a:p>
          <a:p>
            <a:pPr indent="-355600" lvl="0" marL="457200" rtl="0" algn="l">
              <a:spcBef>
                <a:spcPts val="0"/>
              </a:spcBef>
              <a:spcAft>
                <a:spcPts val="0"/>
              </a:spcAft>
              <a:buSzPts val="2000"/>
              <a:buChar char="●"/>
            </a:pPr>
            <a:r>
              <a:rPr lang="en" sz="2000"/>
              <a:t>Modern VCS like Git and SVN use the latest and greatest implementations of these technologies.</a:t>
            </a:r>
            <a:endParaRPr sz="2000"/>
          </a:p>
          <a:p>
            <a:pPr indent="-355600" lvl="0" marL="457200" rtl="0" algn="l">
              <a:spcBef>
                <a:spcPts val="0"/>
              </a:spcBef>
              <a:spcAft>
                <a:spcPts val="0"/>
              </a:spcAft>
              <a:buSzPts val="2000"/>
              <a:buChar char="●"/>
            </a:pPr>
            <a:r>
              <a:rPr lang="en" sz="2000"/>
              <a:t>For our purposes we are going to discuss Git</a:t>
            </a:r>
            <a:endParaRPr sz="2000"/>
          </a:p>
        </p:txBody>
      </p:sp>
      <p:sp>
        <p:nvSpPr>
          <p:cNvPr id="67" name="Google Shape;67;p15"/>
          <p:cNvSpPr txBox="1"/>
          <p:nvPr/>
        </p:nvSpPr>
        <p:spPr>
          <a:xfrm>
            <a:off x="111125" y="4337975"/>
            <a:ext cx="5184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http://blog.brew.com.hk/the-evolution-of-version-control-systems/</a:t>
            </a:r>
            <a:endParaRPr/>
          </a:p>
          <a:p>
            <a:pPr indent="0" lvl="0" marL="0" rtl="0" algn="l">
              <a:spcBef>
                <a:spcPts val="0"/>
              </a:spcBef>
              <a:spcAft>
                <a:spcPts val="0"/>
              </a:spcAft>
              <a:buNone/>
            </a:pPr>
            <a:r>
              <a:rPr lang="en" sz="1100" u="sng">
                <a:solidFill>
                  <a:schemeClr val="hlink"/>
                </a:solidFill>
                <a:hlinkClick r:id="rId4"/>
              </a:rPr>
              <a:t>https://www.atlassian.com/git/tutorials/what-is-git</a:t>
            </a:r>
            <a:endParaRPr/>
          </a:p>
        </p:txBody>
      </p:sp>
      <p:pic>
        <p:nvPicPr>
          <p:cNvPr id="68" name="Google Shape;68;p15"/>
          <p:cNvPicPr preferRelativeResize="0"/>
          <p:nvPr/>
        </p:nvPicPr>
        <p:blipFill rotWithShape="1">
          <a:blip r:embed="rId5">
            <a:alphaModFix/>
          </a:blip>
          <a:srcRect b="1305" l="0" r="0" t="1305"/>
          <a:stretch/>
        </p:blipFill>
        <p:spPr>
          <a:xfrm>
            <a:off x="5497250" y="3435775"/>
            <a:ext cx="2857500" cy="116204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configure: </a:t>
            </a:r>
            <a:r>
              <a:rPr lang="en">
                <a:latin typeface="Source Code Pro"/>
                <a:ea typeface="Source Code Pro"/>
                <a:cs typeface="Source Code Pro"/>
                <a:sym typeface="Source Code Pro"/>
              </a:rPr>
              <a:t>.gitlab-ci.yml</a:t>
            </a:r>
            <a:endParaRPr>
              <a:latin typeface="Source Code Pro"/>
              <a:ea typeface="Source Code Pro"/>
              <a:cs typeface="Source Code Pro"/>
              <a:sym typeface="Source Code Pro"/>
            </a:endParaRPr>
          </a:p>
        </p:txBody>
      </p:sp>
      <p:sp>
        <p:nvSpPr>
          <p:cNvPr id="259" name="Google Shape;259;p4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E06C75"/>
                </a:solidFill>
                <a:latin typeface="Source Code Pro"/>
                <a:ea typeface="Source Code Pro"/>
                <a:cs typeface="Source Code Pro"/>
                <a:sym typeface="Source Code Pro"/>
              </a:rPr>
              <a:t>image</a:t>
            </a:r>
            <a:r>
              <a:rPr lang="en" sz="1050">
                <a:solidFill>
                  <a:srgbClr val="ABB2BF"/>
                </a:solidFill>
                <a:latin typeface="Source Code Pro"/>
                <a:ea typeface="Source Code Pro"/>
                <a:cs typeface="Source Code Pro"/>
                <a:sym typeface="Source Code Pro"/>
              </a:rPr>
              <a:t>: </a:t>
            </a:r>
            <a:r>
              <a:rPr lang="en" sz="1050">
                <a:solidFill>
                  <a:srgbClr val="98C379"/>
                </a:solidFill>
                <a:latin typeface="Source Code Pro"/>
                <a:ea typeface="Source Code Pro"/>
                <a:cs typeface="Source Code Pro"/>
                <a:sym typeface="Source Code Pro"/>
              </a:rPr>
              <a:t>alpine:latest</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E06C7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E06C75"/>
                </a:solidFill>
                <a:latin typeface="Source Code Pro"/>
                <a:ea typeface="Source Code Pro"/>
                <a:cs typeface="Source Code Pro"/>
                <a:sym typeface="Source Code Pro"/>
              </a:rPr>
              <a:t>stages</a:t>
            </a:r>
            <a:r>
              <a:rPr lang="en" sz="1050">
                <a:solidFill>
                  <a:srgbClr val="ABB2BF"/>
                </a:solidFill>
                <a:latin typeface="Source Code Pro"/>
                <a:ea typeface="Source Code Pro"/>
                <a:cs typeface="Source Code Pro"/>
                <a:sym typeface="Source Code Pro"/>
              </a:rPr>
              <a:t>:</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 </a:t>
            </a:r>
            <a:r>
              <a:rPr lang="en" sz="1050">
                <a:solidFill>
                  <a:srgbClr val="98C379"/>
                </a:solidFill>
                <a:latin typeface="Source Code Pro"/>
                <a:ea typeface="Source Code Pro"/>
                <a:cs typeface="Source Code Pro"/>
                <a:sym typeface="Source Code Pro"/>
              </a:rPr>
              <a:t>build</a:t>
            </a:r>
            <a:endParaRPr sz="105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 </a:t>
            </a:r>
            <a:r>
              <a:rPr lang="en" sz="1050">
                <a:solidFill>
                  <a:srgbClr val="98C379"/>
                </a:solidFill>
                <a:latin typeface="Source Code Pro"/>
                <a:ea typeface="Source Code Pro"/>
                <a:cs typeface="Source Code Pro"/>
                <a:sym typeface="Source Code Pro"/>
              </a:rPr>
              <a:t>test</a:t>
            </a:r>
            <a:endParaRPr sz="105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 </a:t>
            </a:r>
            <a:r>
              <a:rPr lang="en" sz="1050">
                <a:solidFill>
                  <a:srgbClr val="98C379"/>
                </a:solidFill>
                <a:latin typeface="Source Code Pro"/>
                <a:ea typeface="Source Code Pro"/>
                <a:cs typeface="Source Code Pro"/>
                <a:sym typeface="Source Code Pro"/>
              </a:rPr>
              <a:t>deploy</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600">
              <a:solidFill>
                <a:srgbClr val="E06C75"/>
              </a:solidFill>
              <a:highlight>
                <a:srgbClr val="282C34"/>
              </a:highlight>
              <a:latin typeface="Source Code Pro"/>
              <a:ea typeface="Source Code Pro"/>
              <a:cs typeface="Source Code Pro"/>
              <a:sym typeface="Source Code Pro"/>
            </a:endParaRPr>
          </a:p>
        </p:txBody>
      </p:sp>
      <p:sp>
        <p:nvSpPr>
          <p:cNvPr id="260" name="Google Shape;260;p4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E06C75"/>
                </a:solidFill>
                <a:latin typeface="Source Code Pro"/>
                <a:ea typeface="Source Code Pro"/>
                <a:cs typeface="Source Code Pro"/>
                <a:sym typeface="Source Code Pro"/>
              </a:rPr>
              <a:t>build</a:t>
            </a:r>
            <a:r>
              <a:rPr lang="en" sz="1050">
                <a:solidFill>
                  <a:srgbClr val="ABB2BF"/>
                </a:solidFill>
                <a:latin typeface="Source Code Pro"/>
                <a:ea typeface="Source Code Pro"/>
                <a:cs typeface="Source Code Pro"/>
                <a:sym typeface="Source Code Pro"/>
              </a:rPr>
              <a:t>:</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E06C75"/>
                </a:solidFill>
                <a:latin typeface="Source Code Pro"/>
                <a:ea typeface="Source Code Pro"/>
                <a:cs typeface="Source Code Pro"/>
                <a:sym typeface="Source Code Pro"/>
              </a:rPr>
              <a:t>stage</a:t>
            </a:r>
            <a:r>
              <a:rPr lang="en" sz="1050">
                <a:solidFill>
                  <a:srgbClr val="ABB2BF"/>
                </a:solidFill>
                <a:latin typeface="Source Code Pro"/>
                <a:ea typeface="Source Code Pro"/>
                <a:cs typeface="Source Code Pro"/>
                <a:sym typeface="Source Code Pro"/>
              </a:rPr>
              <a:t>: </a:t>
            </a:r>
            <a:r>
              <a:rPr lang="en" sz="1050">
                <a:solidFill>
                  <a:srgbClr val="98C379"/>
                </a:solidFill>
                <a:latin typeface="Source Code Pro"/>
                <a:ea typeface="Source Code Pro"/>
                <a:cs typeface="Source Code Pro"/>
                <a:sym typeface="Source Code Pro"/>
              </a:rPr>
              <a:t>build</a:t>
            </a:r>
            <a:endParaRPr sz="105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E06C75"/>
                </a:solidFill>
                <a:latin typeface="Source Code Pro"/>
                <a:ea typeface="Source Code Pro"/>
                <a:cs typeface="Source Code Pro"/>
                <a:sym typeface="Source Code Pro"/>
              </a:rPr>
              <a:t>image</a:t>
            </a:r>
            <a:r>
              <a:rPr lang="en" sz="1050">
                <a:solidFill>
                  <a:srgbClr val="ABB2BF"/>
                </a:solidFill>
                <a:latin typeface="Source Code Pro"/>
                <a:ea typeface="Source Code Pro"/>
                <a:cs typeface="Source Code Pro"/>
                <a:sym typeface="Source Code Pro"/>
              </a:rPr>
              <a:t>: </a:t>
            </a:r>
            <a:r>
              <a:rPr lang="en" sz="1050">
                <a:solidFill>
                  <a:srgbClr val="98C379"/>
                </a:solidFill>
                <a:latin typeface="Source Code Pro"/>
                <a:ea typeface="Source Code Pro"/>
                <a:cs typeface="Source Code Pro"/>
                <a:sym typeface="Source Code Pro"/>
              </a:rPr>
              <a:t>node:lts</a:t>
            </a:r>
            <a:endParaRPr sz="105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E06C75"/>
                </a:solidFill>
                <a:latin typeface="Source Code Pro"/>
                <a:ea typeface="Source Code Pro"/>
                <a:cs typeface="Source Code Pro"/>
                <a:sym typeface="Source Code Pro"/>
              </a:rPr>
              <a:t>before_script</a:t>
            </a:r>
            <a:r>
              <a:rPr lang="en" sz="1050">
                <a:solidFill>
                  <a:srgbClr val="ABB2BF"/>
                </a:solidFill>
                <a:latin typeface="Source Code Pro"/>
                <a:ea typeface="Source Code Pro"/>
                <a:cs typeface="Source Code Pro"/>
                <a:sym typeface="Source Code Pro"/>
              </a:rPr>
              <a:t>:</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 </a:t>
            </a:r>
            <a:r>
              <a:rPr lang="en" sz="1050">
                <a:solidFill>
                  <a:srgbClr val="98C379"/>
                </a:solidFill>
                <a:latin typeface="Source Code Pro"/>
                <a:ea typeface="Source Code Pro"/>
                <a:cs typeface="Source Code Pro"/>
                <a:sym typeface="Source Code Pro"/>
              </a:rPr>
              <a:t>yarn install</a:t>
            </a:r>
            <a:endParaRPr sz="105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E06C75"/>
                </a:solidFill>
                <a:latin typeface="Source Code Pro"/>
                <a:ea typeface="Source Code Pro"/>
                <a:cs typeface="Source Code Pro"/>
                <a:sym typeface="Source Code Pro"/>
              </a:rPr>
              <a:t>script</a:t>
            </a:r>
            <a:r>
              <a:rPr lang="en" sz="1050">
                <a:solidFill>
                  <a:srgbClr val="ABB2BF"/>
                </a:solidFill>
                <a:latin typeface="Source Code Pro"/>
                <a:ea typeface="Source Code Pro"/>
                <a:cs typeface="Source Code Pro"/>
                <a:sym typeface="Source Code Pro"/>
              </a:rPr>
              <a:t>:</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 </a:t>
            </a:r>
            <a:r>
              <a:rPr lang="en" sz="1050">
                <a:solidFill>
                  <a:srgbClr val="98C379"/>
                </a:solidFill>
                <a:latin typeface="Source Code Pro"/>
                <a:ea typeface="Source Code Pro"/>
                <a:cs typeface="Source Code Pro"/>
                <a:sym typeface="Source Code Pro"/>
              </a:rPr>
              <a:t>cd packages/web/</a:t>
            </a:r>
            <a:endParaRPr sz="105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 </a:t>
            </a:r>
            <a:r>
              <a:rPr lang="en" sz="1050">
                <a:solidFill>
                  <a:srgbClr val="98C379"/>
                </a:solidFill>
                <a:latin typeface="Source Code Pro"/>
                <a:ea typeface="Source Code Pro"/>
                <a:cs typeface="Source Code Pro"/>
                <a:sym typeface="Source Code Pro"/>
              </a:rPr>
              <a:t>yarn build</a:t>
            </a:r>
            <a:endParaRPr sz="105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E06C75"/>
                </a:solidFill>
                <a:latin typeface="Source Code Pro"/>
                <a:ea typeface="Source Code Pro"/>
                <a:cs typeface="Source Code Pro"/>
                <a:sym typeface="Source Code Pro"/>
              </a:rPr>
              <a:t>artifacts</a:t>
            </a:r>
            <a:r>
              <a:rPr lang="en" sz="1050">
                <a:solidFill>
                  <a:srgbClr val="ABB2BF"/>
                </a:solidFill>
                <a:latin typeface="Source Code Pro"/>
                <a:ea typeface="Source Code Pro"/>
                <a:cs typeface="Source Code Pro"/>
                <a:sym typeface="Source Code Pro"/>
              </a:rPr>
              <a:t>:</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E06C75"/>
                </a:solidFill>
                <a:latin typeface="Source Code Pro"/>
                <a:ea typeface="Source Code Pro"/>
                <a:cs typeface="Source Code Pro"/>
                <a:sym typeface="Source Code Pro"/>
              </a:rPr>
              <a:t>paths</a:t>
            </a:r>
            <a:r>
              <a:rPr lang="en" sz="1050">
                <a:solidFill>
                  <a:srgbClr val="ABB2BF"/>
                </a:solidFill>
                <a:latin typeface="Source Code Pro"/>
                <a:ea typeface="Source Code Pro"/>
                <a:cs typeface="Source Code Pro"/>
                <a:sym typeface="Source Code Pro"/>
              </a:rPr>
              <a:t>:</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 </a:t>
            </a:r>
            <a:r>
              <a:rPr lang="en" sz="1050">
                <a:solidFill>
                  <a:srgbClr val="98C379"/>
                </a:solidFill>
                <a:latin typeface="Source Code Pro"/>
                <a:ea typeface="Source Code Pro"/>
                <a:cs typeface="Source Code Pro"/>
                <a:sym typeface="Source Code Pro"/>
              </a:rPr>
              <a:t>packages/web/build</a:t>
            </a:r>
            <a:endParaRPr sz="1050">
              <a:solidFill>
                <a:srgbClr val="E06C7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E06C75"/>
                </a:solidFill>
                <a:latin typeface="Source Code Pro"/>
                <a:ea typeface="Source Code Pro"/>
                <a:cs typeface="Source Code Pro"/>
                <a:sym typeface="Source Code Pro"/>
              </a:rPr>
              <a:t>lint</a:t>
            </a:r>
            <a:r>
              <a:rPr lang="en" sz="1050">
                <a:solidFill>
                  <a:srgbClr val="ABB2BF"/>
                </a:solidFill>
                <a:latin typeface="Source Code Pro"/>
                <a:ea typeface="Source Code Pro"/>
                <a:cs typeface="Source Code Pro"/>
                <a:sym typeface="Source Code Pro"/>
              </a:rPr>
              <a:t>:</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E06C75"/>
                </a:solidFill>
                <a:latin typeface="Source Code Pro"/>
                <a:ea typeface="Source Code Pro"/>
                <a:cs typeface="Source Code Pro"/>
                <a:sym typeface="Source Code Pro"/>
              </a:rPr>
              <a:t>stage</a:t>
            </a:r>
            <a:r>
              <a:rPr lang="en" sz="1050">
                <a:solidFill>
                  <a:srgbClr val="ABB2BF"/>
                </a:solidFill>
                <a:latin typeface="Source Code Pro"/>
                <a:ea typeface="Source Code Pro"/>
                <a:cs typeface="Source Code Pro"/>
                <a:sym typeface="Source Code Pro"/>
              </a:rPr>
              <a:t>: </a:t>
            </a:r>
            <a:r>
              <a:rPr lang="en" sz="1050">
                <a:solidFill>
                  <a:srgbClr val="98C379"/>
                </a:solidFill>
                <a:latin typeface="Source Code Pro"/>
                <a:ea typeface="Source Code Pro"/>
                <a:cs typeface="Source Code Pro"/>
                <a:sym typeface="Source Code Pro"/>
              </a:rPr>
              <a:t>test</a:t>
            </a:r>
            <a:endParaRPr sz="105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E06C75"/>
                </a:solidFill>
                <a:latin typeface="Source Code Pro"/>
                <a:ea typeface="Source Code Pro"/>
                <a:cs typeface="Source Code Pro"/>
                <a:sym typeface="Source Code Pro"/>
              </a:rPr>
              <a:t>image</a:t>
            </a:r>
            <a:r>
              <a:rPr lang="en" sz="1050">
                <a:solidFill>
                  <a:srgbClr val="ABB2BF"/>
                </a:solidFill>
                <a:latin typeface="Source Code Pro"/>
                <a:ea typeface="Source Code Pro"/>
                <a:cs typeface="Source Code Pro"/>
                <a:sym typeface="Source Code Pro"/>
              </a:rPr>
              <a:t>: </a:t>
            </a:r>
            <a:r>
              <a:rPr lang="en" sz="1050">
                <a:solidFill>
                  <a:srgbClr val="98C379"/>
                </a:solidFill>
                <a:latin typeface="Source Code Pro"/>
                <a:ea typeface="Source Code Pro"/>
                <a:cs typeface="Source Code Pro"/>
                <a:sym typeface="Source Code Pro"/>
              </a:rPr>
              <a:t>node:lts</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E06C75"/>
                </a:solidFill>
                <a:latin typeface="Source Code Pro"/>
                <a:ea typeface="Source Code Pro"/>
                <a:cs typeface="Source Code Pro"/>
                <a:sym typeface="Source Code Pro"/>
              </a:rPr>
              <a:t>before_script</a:t>
            </a:r>
            <a:r>
              <a:rPr lang="en" sz="1050">
                <a:solidFill>
                  <a:srgbClr val="ABB2BF"/>
                </a:solidFill>
                <a:latin typeface="Source Code Pro"/>
                <a:ea typeface="Source Code Pro"/>
                <a:cs typeface="Source Code Pro"/>
                <a:sym typeface="Source Code Pro"/>
              </a:rPr>
              <a:t>:</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 </a:t>
            </a:r>
            <a:r>
              <a:rPr lang="en" sz="1050">
                <a:solidFill>
                  <a:srgbClr val="98C379"/>
                </a:solidFill>
                <a:latin typeface="Source Code Pro"/>
                <a:ea typeface="Source Code Pro"/>
                <a:cs typeface="Source Code Pro"/>
                <a:sym typeface="Source Code Pro"/>
              </a:rPr>
              <a:t>yarn install</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E06C75"/>
                </a:solidFill>
                <a:latin typeface="Source Code Pro"/>
                <a:ea typeface="Source Code Pro"/>
                <a:cs typeface="Source Code Pro"/>
                <a:sym typeface="Source Code Pro"/>
              </a:rPr>
              <a:t>script</a:t>
            </a:r>
            <a:r>
              <a:rPr lang="en" sz="1050">
                <a:solidFill>
                  <a:srgbClr val="ABB2BF"/>
                </a:solidFill>
                <a:latin typeface="Source Code Pro"/>
                <a:ea typeface="Source Code Pro"/>
                <a:cs typeface="Source Code Pro"/>
                <a:sym typeface="Source Code Pro"/>
              </a:rPr>
              <a:t>: </a:t>
            </a:r>
            <a:r>
              <a:rPr lang="en" sz="1050">
                <a:solidFill>
                  <a:srgbClr val="98C379"/>
                </a:solidFill>
                <a:latin typeface="Source Code Pro"/>
                <a:ea typeface="Source Code Pro"/>
                <a:cs typeface="Source Code Pro"/>
                <a:sym typeface="Source Code Pro"/>
              </a:rPr>
              <a:t>yarn lint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configure: </a:t>
            </a:r>
            <a:r>
              <a:rPr lang="en">
                <a:latin typeface="Source Code Pro"/>
                <a:ea typeface="Source Code Pro"/>
                <a:cs typeface="Source Code Pro"/>
                <a:sym typeface="Source Code Pro"/>
              </a:rPr>
              <a:t>.gitlab-ci.yml</a:t>
            </a:r>
            <a:endParaRPr>
              <a:latin typeface="Source Code Pro"/>
              <a:ea typeface="Source Code Pro"/>
              <a:cs typeface="Source Code Pro"/>
              <a:sym typeface="Source Code Pro"/>
            </a:endParaRPr>
          </a:p>
        </p:txBody>
      </p:sp>
      <p:sp>
        <p:nvSpPr>
          <p:cNvPr id="266" name="Google Shape;266;p4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E06C75"/>
                </a:solidFill>
                <a:latin typeface="Source Code Pro"/>
                <a:ea typeface="Source Code Pro"/>
                <a:cs typeface="Source Code Pro"/>
                <a:sym typeface="Source Code Pro"/>
              </a:rPr>
              <a:t>pages</a:t>
            </a:r>
            <a:r>
              <a:rPr lang="en" sz="1050">
                <a:solidFill>
                  <a:srgbClr val="ABB2BF"/>
                </a:solidFill>
                <a:latin typeface="Source Code Pro"/>
                <a:ea typeface="Source Code Pro"/>
                <a:cs typeface="Source Code Pro"/>
                <a:sym typeface="Source Code Pro"/>
              </a:rPr>
              <a:t>:</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E06C75"/>
                </a:solidFill>
                <a:latin typeface="Source Code Pro"/>
                <a:ea typeface="Source Code Pro"/>
                <a:cs typeface="Source Code Pro"/>
                <a:sym typeface="Source Code Pro"/>
              </a:rPr>
              <a:t>stage</a:t>
            </a:r>
            <a:r>
              <a:rPr lang="en" sz="1050">
                <a:solidFill>
                  <a:srgbClr val="ABB2BF"/>
                </a:solidFill>
                <a:latin typeface="Source Code Pro"/>
                <a:ea typeface="Source Code Pro"/>
                <a:cs typeface="Source Code Pro"/>
                <a:sym typeface="Source Code Pro"/>
              </a:rPr>
              <a:t>: </a:t>
            </a:r>
            <a:r>
              <a:rPr lang="en" sz="1050">
                <a:solidFill>
                  <a:srgbClr val="98C379"/>
                </a:solidFill>
                <a:latin typeface="Source Code Pro"/>
                <a:ea typeface="Source Code Pro"/>
                <a:cs typeface="Source Code Pro"/>
                <a:sym typeface="Source Code Pro"/>
              </a:rPr>
              <a:t>deploy</a:t>
            </a:r>
            <a:endParaRPr sz="105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E06C75"/>
                </a:solidFill>
                <a:latin typeface="Source Code Pro"/>
                <a:ea typeface="Source Code Pro"/>
                <a:cs typeface="Source Code Pro"/>
                <a:sym typeface="Source Code Pro"/>
              </a:rPr>
              <a:t>only</a:t>
            </a:r>
            <a:r>
              <a:rPr lang="en" sz="1050">
                <a:solidFill>
                  <a:srgbClr val="ABB2BF"/>
                </a:solidFill>
                <a:latin typeface="Source Code Pro"/>
                <a:ea typeface="Source Code Pro"/>
                <a:cs typeface="Source Code Pro"/>
                <a:sym typeface="Source Code Pro"/>
              </a:rPr>
              <a:t>:</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 </a:t>
            </a:r>
            <a:r>
              <a:rPr lang="en" sz="1050">
                <a:solidFill>
                  <a:srgbClr val="98C379"/>
                </a:solidFill>
                <a:latin typeface="Source Code Pro"/>
                <a:ea typeface="Source Code Pro"/>
                <a:cs typeface="Source Code Pro"/>
                <a:sym typeface="Source Code Pro"/>
              </a:rPr>
              <a:t>master</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E06C75"/>
                </a:solidFill>
                <a:latin typeface="Source Code Pro"/>
                <a:ea typeface="Source Code Pro"/>
                <a:cs typeface="Source Code Pro"/>
                <a:sym typeface="Source Code Pro"/>
              </a:rPr>
              <a:t>dependencies</a:t>
            </a:r>
            <a:r>
              <a:rPr lang="en" sz="1050">
                <a:solidFill>
                  <a:srgbClr val="ABB2BF"/>
                </a:solidFill>
                <a:latin typeface="Source Code Pro"/>
                <a:ea typeface="Source Code Pro"/>
                <a:cs typeface="Source Code Pro"/>
                <a:sym typeface="Source Code Pro"/>
              </a:rPr>
              <a:t>:</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 </a:t>
            </a:r>
            <a:r>
              <a:rPr lang="en" sz="1050">
                <a:solidFill>
                  <a:srgbClr val="98C379"/>
                </a:solidFill>
                <a:latin typeface="Source Code Pro"/>
                <a:ea typeface="Source Code Pro"/>
                <a:cs typeface="Source Code Pro"/>
                <a:sym typeface="Source Code Pro"/>
              </a:rPr>
              <a:t>build</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E06C75"/>
                </a:solidFill>
                <a:latin typeface="Source Code Pro"/>
                <a:ea typeface="Source Code Pro"/>
                <a:cs typeface="Source Code Pro"/>
                <a:sym typeface="Source Code Pro"/>
              </a:rPr>
              <a:t>script</a:t>
            </a:r>
            <a:r>
              <a:rPr lang="en" sz="1050">
                <a:solidFill>
                  <a:srgbClr val="ABB2BF"/>
                </a:solidFill>
                <a:latin typeface="Source Code Pro"/>
                <a:ea typeface="Source Code Pro"/>
                <a:cs typeface="Source Code Pro"/>
                <a:sym typeface="Source Code Pro"/>
              </a:rPr>
              <a:t>:</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 </a:t>
            </a:r>
            <a:r>
              <a:rPr lang="en" sz="1050">
                <a:solidFill>
                  <a:srgbClr val="98C379"/>
                </a:solidFill>
                <a:latin typeface="Source Code Pro"/>
                <a:ea typeface="Source Code Pro"/>
                <a:cs typeface="Source Code Pro"/>
                <a:sym typeface="Source Code Pro"/>
              </a:rPr>
              <a:t>mv packages/web/build/ public/</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E06C75"/>
                </a:solidFill>
                <a:latin typeface="Source Code Pro"/>
                <a:ea typeface="Source Code Pro"/>
                <a:cs typeface="Source Code Pro"/>
                <a:sym typeface="Source Code Pro"/>
              </a:rPr>
              <a:t>artifacts</a:t>
            </a:r>
            <a:r>
              <a:rPr lang="en" sz="1050">
                <a:solidFill>
                  <a:srgbClr val="ABB2BF"/>
                </a:solidFill>
                <a:latin typeface="Source Code Pro"/>
                <a:ea typeface="Source Code Pro"/>
                <a:cs typeface="Source Code Pro"/>
                <a:sym typeface="Source Code Pro"/>
              </a:rPr>
              <a:t>:</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E06C75"/>
                </a:solidFill>
                <a:latin typeface="Source Code Pro"/>
                <a:ea typeface="Source Code Pro"/>
                <a:cs typeface="Source Code Pro"/>
                <a:sym typeface="Source Code Pro"/>
              </a:rPr>
              <a:t>paths</a:t>
            </a:r>
            <a:r>
              <a:rPr lang="en" sz="1050">
                <a:solidFill>
                  <a:srgbClr val="ABB2BF"/>
                </a:solidFill>
                <a:latin typeface="Source Code Pro"/>
                <a:ea typeface="Source Code Pro"/>
                <a:cs typeface="Source Code Pro"/>
                <a:sym typeface="Source Code Pro"/>
              </a:rPr>
              <a:t>:</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 </a:t>
            </a:r>
            <a:r>
              <a:rPr lang="en" sz="1050">
                <a:solidFill>
                  <a:srgbClr val="98C379"/>
                </a:solidFill>
                <a:latin typeface="Source Code Pro"/>
                <a:ea typeface="Source Code Pro"/>
                <a:cs typeface="Source Code Pro"/>
                <a:sym typeface="Source Code Pro"/>
              </a:rPr>
              <a:t>public</a:t>
            </a:r>
            <a:endParaRPr sz="1050">
              <a:solidFill>
                <a:srgbClr val="E06C75"/>
              </a:solidFill>
              <a:latin typeface="Source Code Pro"/>
              <a:ea typeface="Source Code Pro"/>
              <a:cs typeface="Source Code Pro"/>
              <a:sym typeface="Source Code Pro"/>
            </a:endParaRPr>
          </a:p>
        </p:txBody>
      </p:sp>
      <p:sp>
        <p:nvSpPr>
          <p:cNvPr id="267" name="Google Shape;267;p4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E06C75"/>
                </a:solidFill>
                <a:latin typeface="Source Code Pro"/>
                <a:ea typeface="Source Code Pro"/>
                <a:cs typeface="Source Code Pro"/>
                <a:sym typeface="Source Code Pro"/>
              </a:rPr>
              <a:t>build</a:t>
            </a:r>
            <a:r>
              <a:rPr lang="en" sz="1050">
                <a:solidFill>
                  <a:srgbClr val="ABB2BF"/>
                </a:solidFill>
                <a:latin typeface="Source Code Pro"/>
                <a:ea typeface="Source Code Pro"/>
                <a:cs typeface="Source Code Pro"/>
                <a:sym typeface="Source Code Pro"/>
              </a:rPr>
              <a:t>:</a:t>
            </a:r>
            <a:endParaRPr sz="105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i="1" lang="en" sz="1050">
                <a:solidFill>
                  <a:srgbClr val="7F848E"/>
                </a:solidFill>
                <a:latin typeface="Source Code Pro"/>
                <a:ea typeface="Source Code Pro"/>
                <a:cs typeface="Source Code Pro"/>
                <a:sym typeface="Source Code Pro"/>
              </a:rPr>
              <a:t># ...</a:t>
            </a:r>
            <a:endParaRPr i="1" sz="1050">
              <a:solidFill>
                <a:srgbClr val="7F848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E06C75"/>
                </a:solidFill>
                <a:latin typeface="Source Code Pro"/>
                <a:ea typeface="Source Code Pro"/>
                <a:cs typeface="Source Code Pro"/>
                <a:sym typeface="Source Code Pro"/>
              </a:rPr>
              <a:t>artifacts</a:t>
            </a:r>
            <a:r>
              <a:rPr lang="en" sz="1050">
                <a:solidFill>
                  <a:srgbClr val="ABB2BF"/>
                </a:solidFill>
                <a:latin typeface="Source Code Pro"/>
                <a:ea typeface="Source Code Pro"/>
                <a:cs typeface="Source Code Pro"/>
                <a:sym typeface="Source Code Pro"/>
              </a:rPr>
              <a:t>:</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E06C75"/>
                </a:solidFill>
                <a:latin typeface="Source Code Pro"/>
                <a:ea typeface="Source Code Pro"/>
                <a:cs typeface="Source Code Pro"/>
                <a:sym typeface="Source Code Pro"/>
              </a:rPr>
              <a:t>paths</a:t>
            </a:r>
            <a:r>
              <a:rPr lang="en" sz="1050">
                <a:solidFill>
                  <a:srgbClr val="ABB2BF"/>
                </a:solidFill>
                <a:latin typeface="Source Code Pro"/>
                <a:ea typeface="Source Code Pro"/>
                <a:cs typeface="Source Code Pro"/>
                <a:sym typeface="Source Code Pro"/>
              </a:rPr>
              <a:t>:</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 </a:t>
            </a:r>
            <a:r>
              <a:rPr lang="en" sz="1050">
                <a:solidFill>
                  <a:srgbClr val="98C379"/>
                </a:solidFill>
                <a:latin typeface="Source Code Pro"/>
                <a:ea typeface="Source Code Pro"/>
                <a:cs typeface="Source Code Pro"/>
                <a:sym typeface="Source Code Pro"/>
              </a:rPr>
              <a:t>packages/web/build</a:t>
            </a:r>
            <a:endParaRPr sz="1050">
              <a:solidFill>
                <a:srgbClr val="E06C7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E06C75"/>
              </a:solidFill>
              <a:latin typeface="Source Code Pro"/>
              <a:ea typeface="Source Code Pro"/>
              <a:cs typeface="Source Code Pro"/>
              <a:sym typeface="Source Code Pr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configure: </a:t>
            </a:r>
            <a:r>
              <a:rPr lang="en">
                <a:latin typeface="Source Code Pro"/>
                <a:ea typeface="Source Code Pro"/>
                <a:cs typeface="Source Code Pro"/>
                <a:sym typeface="Source Code Pro"/>
              </a:rPr>
              <a:t>.gitlab-ci.yml</a:t>
            </a:r>
            <a:endParaRPr>
              <a:latin typeface="Source Code Pro"/>
              <a:ea typeface="Source Code Pro"/>
              <a:cs typeface="Source Code Pro"/>
              <a:sym typeface="Source Code Pro"/>
            </a:endParaRPr>
          </a:p>
        </p:txBody>
      </p:sp>
      <p:sp>
        <p:nvSpPr>
          <p:cNvPr id="273" name="Google Shape;273;p4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E06C75"/>
                </a:solidFill>
                <a:latin typeface="Source Code Pro"/>
                <a:ea typeface="Source Code Pro"/>
                <a:cs typeface="Source Code Pro"/>
                <a:sym typeface="Source Code Pro"/>
              </a:rPr>
              <a:t>pages</a:t>
            </a:r>
            <a:r>
              <a:rPr lang="en" sz="1050">
                <a:solidFill>
                  <a:srgbClr val="ABB2BF"/>
                </a:solidFill>
                <a:latin typeface="Source Code Pro"/>
                <a:ea typeface="Source Code Pro"/>
                <a:cs typeface="Source Code Pro"/>
                <a:sym typeface="Source Code Pro"/>
              </a:rPr>
              <a:t>:</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i="1" lang="en" sz="1050">
                <a:solidFill>
                  <a:srgbClr val="7F848E"/>
                </a:solidFill>
                <a:latin typeface="Source Code Pro"/>
                <a:ea typeface="Source Code Pro"/>
                <a:cs typeface="Source Code Pro"/>
                <a:sym typeface="Source Code Pro"/>
              </a:rPr>
              <a:t># ...</a:t>
            </a:r>
            <a:endParaRPr i="1" sz="1050">
              <a:solidFill>
                <a:srgbClr val="7F848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E06C75"/>
                </a:solidFill>
                <a:latin typeface="Source Code Pro"/>
                <a:ea typeface="Source Code Pro"/>
                <a:cs typeface="Source Code Pro"/>
                <a:sym typeface="Source Code Pro"/>
              </a:rPr>
              <a:t>environment</a:t>
            </a:r>
            <a:r>
              <a:rPr lang="en" sz="1050">
                <a:solidFill>
                  <a:srgbClr val="ABB2BF"/>
                </a:solidFill>
                <a:latin typeface="Source Code Pro"/>
                <a:ea typeface="Source Code Pro"/>
                <a:cs typeface="Source Code Pro"/>
                <a:sym typeface="Source Code Pro"/>
              </a:rPr>
              <a:t>:</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E06C75"/>
                </a:solidFill>
                <a:latin typeface="Source Code Pro"/>
                <a:ea typeface="Source Code Pro"/>
                <a:cs typeface="Source Code Pro"/>
                <a:sym typeface="Source Code Pro"/>
              </a:rPr>
              <a:t>name</a:t>
            </a:r>
            <a:r>
              <a:rPr lang="en" sz="1050">
                <a:solidFill>
                  <a:srgbClr val="ABB2BF"/>
                </a:solidFill>
                <a:latin typeface="Source Code Pro"/>
                <a:ea typeface="Source Code Pro"/>
                <a:cs typeface="Source Code Pro"/>
                <a:sym typeface="Source Code Pro"/>
              </a:rPr>
              <a:t>: </a:t>
            </a:r>
            <a:r>
              <a:rPr lang="en" sz="1050">
                <a:solidFill>
                  <a:srgbClr val="98C379"/>
                </a:solidFill>
                <a:latin typeface="Source Code Pro"/>
                <a:ea typeface="Source Code Pro"/>
                <a:cs typeface="Source Code Pro"/>
                <a:sym typeface="Source Code Pro"/>
              </a:rPr>
              <a:t>production</a:t>
            </a:r>
            <a:endParaRPr sz="105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E06C75"/>
                </a:solidFill>
                <a:latin typeface="Source Code Pro"/>
                <a:ea typeface="Source Code Pro"/>
                <a:cs typeface="Source Code Pro"/>
                <a:sym typeface="Source Code Pro"/>
              </a:rPr>
              <a:t>url</a:t>
            </a:r>
            <a:r>
              <a:rPr lang="en" sz="1050">
                <a:solidFill>
                  <a:srgbClr val="ABB2BF"/>
                </a:solidFill>
                <a:latin typeface="Source Code Pro"/>
                <a:ea typeface="Source Code Pro"/>
                <a:cs typeface="Source Code Pro"/>
                <a:sym typeface="Source Code Pro"/>
              </a:rPr>
              <a:t>: </a:t>
            </a:r>
            <a:r>
              <a:rPr lang="en" sz="1050">
                <a:solidFill>
                  <a:srgbClr val="98C379"/>
                </a:solidFill>
                <a:latin typeface="Source Code Pro"/>
                <a:ea typeface="Source Code Pro"/>
                <a:cs typeface="Source Code Pro"/>
                <a:sym typeface="Source Code Pro"/>
              </a:rPr>
              <a:t>$CI_PAGES_URL</a:t>
            </a:r>
            <a:endParaRPr sz="105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E06C75"/>
              </a:solidFill>
              <a:latin typeface="Source Code Pro"/>
              <a:ea typeface="Source Code Pro"/>
              <a:cs typeface="Source Code Pro"/>
              <a:sym typeface="Source Code Pro"/>
            </a:endParaRPr>
          </a:p>
        </p:txBody>
      </p:sp>
      <p:sp>
        <p:nvSpPr>
          <p:cNvPr id="274" name="Google Shape;274;p4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E06C75"/>
                </a:solidFill>
                <a:latin typeface="Source Code Pro"/>
                <a:ea typeface="Source Code Pro"/>
                <a:cs typeface="Source Code Pro"/>
                <a:sym typeface="Source Code Pro"/>
              </a:rPr>
              <a:t>cache</a:t>
            </a:r>
            <a:r>
              <a:rPr lang="en" sz="1050">
                <a:solidFill>
                  <a:srgbClr val="ABB2BF"/>
                </a:solidFill>
                <a:latin typeface="Source Code Pro"/>
                <a:ea typeface="Source Code Pro"/>
                <a:cs typeface="Source Code Pro"/>
                <a:sym typeface="Source Code Pro"/>
              </a:rPr>
              <a:t>:</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E06C75"/>
                </a:solidFill>
                <a:latin typeface="Source Code Pro"/>
                <a:ea typeface="Source Code Pro"/>
                <a:cs typeface="Source Code Pro"/>
                <a:sym typeface="Source Code Pro"/>
              </a:rPr>
              <a:t>key</a:t>
            </a:r>
            <a:r>
              <a:rPr lang="en" sz="1050">
                <a:solidFill>
                  <a:srgbClr val="ABB2BF"/>
                </a:solidFill>
                <a:latin typeface="Source Code Pro"/>
                <a:ea typeface="Source Code Pro"/>
                <a:cs typeface="Source Code Pro"/>
                <a:sym typeface="Source Code Pro"/>
              </a:rPr>
              <a:t>:</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E06C75"/>
                </a:solidFill>
                <a:latin typeface="Source Code Pro"/>
                <a:ea typeface="Source Code Pro"/>
                <a:cs typeface="Source Code Pro"/>
                <a:sym typeface="Source Code Pro"/>
              </a:rPr>
              <a:t>files</a:t>
            </a:r>
            <a:r>
              <a:rPr lang="en" sz="1050">
                <a:solidFill>
                  <a:srgbClr val="ABB2BF"/>
                </a:solidFill>
                <a:latin typeface="Source Code Pro"/>
                <a:ea typeface="Source Code Pro"/>
                <a:cs typeface="Source Code Pro"/>
                <a:sym typeface="Source Code Pro"/>
              </a:rPr>
              <a:t>:</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 </a:t>
            </a:r>
            <a:r>
              <a:rPr lang="en" sz="1050">
                <a:solidFill>
                  <a:srgbClr val="98C379"/>
                </a:solidFill>
                <a:latin typeface="Source Code Pro"/>
                <a:ea typeface="Source Code Pro"/>
                <a:cs typeface="Source Code Pro"/>
                <a:sym typeface="Source Code Pro"/>
              </a:rPr>
              <a:t>yarn.lock</a:t>
            </a:r>
            <a:endParaRPr sz="105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E06C75"/>
                </a:solidFill>
                <a:latin typeface="Source Code Pro"/>
                <a:ea typeface="Source Code Pro"/>
                <a:cs typeface="Source Code Pro"/>
                <a:sym typeface="Source Code Pro"/>
              </a:rPr>
              <a:t>paths</a:t>
            </a:r>
            <a:r>
              <a:rPr lang="en" sz="1050">
                <a:solidFill>
                  <a:srgbClr val="ABB2BF"/>
                </a:solidFill>
                <a:latin typeface="Source Code Pro"/>
                <a:ea typeface="Source Code Pro"/>
                <a:cs typeface="Source Code Pro"/>
                <a:sym typeface="Source Code Pro"/>
              </a:rPr>
              <a:t>:</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 </a:t>
            </a:r>
            <a:r>
              <a:rPr lang="en" sz="1050">
                <a:solidFill>
                  <a:srgbClr val="98C379"/>
                </a:solidFill>
                <a:latin typeface="Source Code Pro"/>
                <a:ea typeface="Source Code Pro"/>
                <a:cs typeface="Source Code Pro"/>
                <a:sym typeface="Source Code Pro"/>
              </a:rPr>
              <a:t>node_modules/</a:t>
            </a:r>
            <a:endParaRPr sz="105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 </a:t>
            </a:r>
            <a:r>
              <a:rPr lang="en" sz="1050">
                <a:solidFill>
                  <a:srgbClr val="98C379"/>
                </a:solidFill>
                <a:latin typeface="Source Code Pro"/>
                <a:ea typeface="Source Code Pro"/>
                <a:cs typeface="Source Code Pro"/>
                <a:sym typeface="Source Code Pro"/>
              </a:rPr>
              <a:t>.yarn</a:t>
            </a:r>
            <a:endParaRPr sz="1050">
              <a:solidFill>
                <a:srgbClr val="E06C75"/>
              </a:solidFill>
              <a:latin typeface="Source Code Pro"/>
              <a:ea typeface="Source Code Pro"/>
              <a:cs typeface="Source Code Pro"/>
              <a:sym typeface="Source Code Pro"/>
            </a:endParaRPr>
          </a:p>
        </p:txBody>
      </p:sp>
      <p:pic>
        <p:nvPicPr>
          <p:cNvPr id="275" name="Google Shape;275;p44"/>
          <p:cNvPicPr preferRelativeResize="0"/>
          <p:nvPr/>
        </p:nvPicPr>
        <p:blipFill>
          <a:blip r:embed="rId3">
            <a:alphaModFix/>
          </a:blip>
          <a:stretch>
            <a:fillRect/>
          </a:stretch>
        </p:blipFill>
        <p:spPr>
          <a:xfrm>
            <a:off x="0" y="2862225"/>
            <a:ext cx="6810524" cy="228127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GitLab CI works</a:t>
            </a:r>
            <a:endParaRPr/>
          </a:p>
        </p:txBody>
      </p:sp>
      <p:sp>
        <p:nvSpPr>
          <p:cNvPr id="281" name="Google Shape;281;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Jobs are executed by GitLab Runners</a:t>
            </a:r>
            <a:endParaRPr/>
          </a:p>
          <a:p>
            <a:pPr indent="-342900" lvl="0" marL="457200" rtl="0" algn="l">
              <a:spcBef>
                <a:spcPts val="0"/>
              </a:spcBef>
              <a:spcAft>
                <a:spcPts val="0"/>
              </a:spcAft>
              <a:buSzPts val="1800"/>
              <a:buChar char="●"/>
            </a:pPr>
            <a:r>
              <a:rPr lang="en"/>
              <a:t>GitLab Runners are daemon programs that wait for CI jobs, execute them, and post the results</a:t>
            </a:r>
            <a:endParaRPr/>
          </a:p>
          <a:p>
            <a:pPr indent="-317500" lvl="1" marL="914400" rtl="0" algn="l">
              <a:spcBef>
                <a:spcPts val="0"/>
              </a:spcBef>
              <a:spcAft>
                <a:spcPts val="0"/>
              </a:spcAft>
              <a:buSzPts val="1400"/>
              <a:buChar char="○"/>
            </a:pPr>
            <a:r>
              <a:rPr lang="en"/>
              <a:t>Daemon: Continually-running program</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GitLab CI works</a:t>
            </a:r>
            <a:endParaRPr/>
          </a:p>
        </p:txBody>
      </p:sp>
      <p:pic>
        <p:nvPicPr>
          <p:cNvPr id="287" name="Google Shape;287;p46"/>
          <p:cNvPicPr preferRelativeResize="0"/>
          <p:nvPr/>
        </p:nvPicPr>
        <p:blipFill>
          <a:blip r:embed="rId3">
            <a:alphaModFix/>
          </a:blip>
          <a:stretch>
            <a:fillRect/>
          </a:stretch>
        </p:blipFill>
        <p:spPr>
          <a:xfrm>
            <a:off x="311700" y="1017725"/>
            <a:ext cx="8520600" cy="408845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GitLab CI works</a:t>
            </a:r>
            <a:endParaRPr/>
          </a:p>
        </p:txBody>
      </p:sp>
      <p:sp>
        <p:nvSpPr>
          <p:cNvPr id="293" name="Google Shape;293;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They are typically installed on a separate server from the GitLab UI</a:t>
            </a:r>
            <a:endParaRPr/>
          </a:p>
          <a:p>
            <a:pPr indent="-342900" lvl="0" marL="457200" rtl="0" algn="l">
              <a:spcBef>
                <a:spcPts val="0"/>
              </a:spcBef>
              <a:spcAft>
                <a:spcPts val="0"/>
              </a:spcAft>
              <a:buSzPts val="1800"/>
              <a:buChar char="●"/>
            </a:pPr>
            <a:r>
              <a:rPr lang="en"/>
              <a:t>If there are no registered Runners then all jobs will fail</a:t>
            </a:r>
            <a:endParaRPr/>
          </a:p>
          <a:p>
            <a:pPr indent="-317500" lvl="1" marL="914400" rtl="0" algn="l">
              <a:spcBef>
                <a:spcPts val="0"/>
              </a:spcBef>
              <a:spcAft>
                <a:spcPts val="0"/>
              </a:spcAft>
              <a:buSzPts val="1400"/>
              <a:buChar char="○"/>
            </a:pPr>
            <a:r>
              <a:rPr lang="en"/>
              <a:t>GitLab admin will typically provide all users with “Shared” GitLab Runners</a:t>
            </a:r>
            <a:endParaRPr/>
          </a:p>
          <a:p>
            <a:pPr indent="-317500" lvl="1" marL="914400" rtl="0" algn="l">
              <a:spcBef>
                <a:spcPts val="0"/>
              </a:spcBef>
              <a:spcAft>
                <a:spcPts val="0"/>
              </a:spcAft>
              <a:buSzPts val="1400"/>
              <a:buChar char="○"/>
            </a:pPr>
            <a:r>
              <a:rPr lang="en"/>
              <a:t>You can also register privately-installed Runners with individual repos or groups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97" name="Shape 297"/>
        <p:cNvGrpSpPr/>
        <p:nvPr/>
      </p:nvGrpSpPr>
      <p:grpSpPr>
        <a:xfrm>
          <a:off x="0" y="0"/>
          <a:ext cx="0" cy="0"/>
          <a:chOff x="0" y="0"/>
          <a:chExt cx="0" cy="0"/>
        </a:xfrm>
      </p:grpSpPr>
      <p:sp>
        <p:nvSpPr>
          <p:cNvPr id="298" name="Google Shape;298;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a GitLab Runner</a:t>
            </a:r>
            <a:endParaRPr/>
          </a:p>
        </p:txBody>
      </p:sp>
      <p:pic>
        <p:nvPicPr>
          <p:cNvPr id="299" name="Google Shape;299;p48"/>
          <p:cNvPicPr preferRelativeResize="0"/>
          <p:nvPr/>
        </p:nvPicPr>
        <p:blipFill>
          <a:blip r:embed="rId3">
            <a:alphaModFix/>
          </a:blip>
          <a:stretch>
            <a:fillRect/>
          </a:stretch>
        </p:blipFill>
        <p:spPr>
          <a:xfrm>
            <a:off x="4668150" y="1099250"/>
            <a:ext cx="4227462" cy="3820975"/>
          </a:xfrm>
          <a:prstGeom prst="rect">
            <a:avLst/>
          </a:prstGeom>
          <a:noFill/>
          <a:ln>
            <a:noFill/>
          </a:ln>
        </p:spPr>
      </p:pic>
      <p:sp>
        <p:nvSpPr>
          <p:cNvPr id="300" name="Google Shape;300;p48"/>
          <p:cNvSpPr txBox="1"/>
          <p:nvPr/>
        </p:nvSpPr>
        <p:spPr>
          <a:xfrm>
            <a:off x="311700" y="1220750"/>
            <a:ext cx="4070100" cy="3325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lt2"/>
              </a:buClr>
              <a:buSzPts val="2400"/>
              <a:buChar char="●"/>
            </a:pPr>
            <a:r>
              <a:rPr lang="en" sz="2400">
                <a:solidFill>
                  <a:schemeClr val="lt2"/>
                </a:solidFill>
              </a:rPr>
              <a:t>Runners are daemons (</a:t>
            </a:r>
            <a:r>
              <a:rPr lang="en" sz="2400">
                <a:solidFill>
                  <a:schemeClr val="lt2"/>
                </a:solidFill>
              </a:rPr>
              <a:t>continually</a:t>
            </a:r>
            <a:r>
              <a:rPr lang="en" sz="2400">
                <a:solidFill>
                  <a:schemeClr val="lt2"/>
                </a:solidFill>
              </a:rPr>
              <a:t>-running programs) that seek requested CI/CD jobs and complete them. </a:t>
            </a:r>
            <a:endParaRPr sz="2400">
              <a:solidFill>
                <a:schemeClr val="lt2"/>
              </a:solidFill>
            </a:endParaRPr>
          </a:p>
          <a:p>
            <a:pPr indent="-381000" lvl="0" marL="457200" rtl="0" algn="l">
              <a:spcBef>
                <a:spcPts val="0"/>
              </a:spcBef>
              <a:spcAft>
                <a:spcPts val="0"/>
              </a:spcAft>
              <a:buClr>
                <a:schemeClr val="lt2"/>
              </a:buClr>
              <a:buSzPts val="2400"/>
              <a:buChar char="●"/>
            </a:pPr>
            <a:r>
              <a:rPr lang="en" sz="2400">
                <a:solidFill>
                  <a:schemeClr val="lt2"/>
                </a:solidFill>
              </a:rPr>
              <a:t>They need to be installed on a server to actually perform work</a:t>
            </a:r>
            <a:endParaRPr sz="2400">
              <a:solidFill>
                <a:schemeClr val="lt2"/>
              </a:solidFill>
            </a:endParaRPr>
          </a:p>
        </p:txBody>
      </p:sp>
      <p:sp>
        <p:nvSpPr>
          <p:cNvPr id="301" name="Google Shape;301;p48"/>
          <p:cNvSpPr txBox="1"/>
          <p:nvPr/>
        </p:nvSpPr>
        <p:spPr>
          <a:xfrm>
            <a:off x="222750" y="4677750"/>
            <a:ext cx="4227300" cy="2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https://about.gitlab.com/blog/2018/06/19/autoscale-continuous-deployment-gitlab-runner-digital-ocean/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Complete CI Yaml Script</a:t>
            </a:r>
            <a:endParaRPr/>
          </a:p>
        </p:txBody>
      </p:sp>
      <p:sp>
        <p:nvSpPr>
          <p:cNvPr id="307" name="Google Shape;307;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u="sng">
                <a:solidFill>
                  <a:schemeClr val="hlink"/>
                </a:solidFill>
                <a:hlinkClick r:id="rId3"/>
              </a:rPr>
              <a:t>https://gitlab.csi.miamioh.edu/meyerjm/cse451-meyerjm-ci-demo/blob/master/.gitlab-ci.yml</a:t>
            </a:r>
            <a:endParaRPr sz="30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a:t>
            </a:r>
            <a:endParaRPr/>
          </a:p>
        </p:txBody>
      </p:sp>
      <p:sp>
        <p:nvSpPr>
          <p:cNvPr id="313" name="Google Shape;313;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E06C75"/>
                </a:solidFill>
                <a:latin typeface="Source Code Pro"/>
                <a:ea typeface="Source Code Pro"/>
                <a:cs typeface="Source Code Pro"/>
                <a:sym typeface="Source Code Pro"/>
              </a:rPr>
              <a:t>variables</a:t>
            </a:r>
            <a:r>
              <a:rPr lang="en" sz="1050">
                <a:solidFill>
                  <a:srgbClr val="ABB2BF"/>
                </a:solidFill>
                <a:latin typeface="Source Code Pro"/>
                <a:ea typeface="Source Code Pro"/>
                <a:cs typeface="Source Code Pro"/>
                <a:sym typeface="Source Code Pro"/>
              </a:rPr>
              <a:t>:</a:t>
            </a:r>
            <a:endParaRPr sz="1050">
              <a:solidFill>
                <a:srgbClr val="E5C07B"/>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E06C75"/>
                </a:solidFill>
                <a:latin typeface="Source Code Pro"/>
                <a:ea typeface="Source Code Pro"/>
                <a:cs typeface="Source Code Pro"/>
                <a:sym typeface="Source Code Pro"/>
              </a:rPr>
              <a:t>PRODUCTION_HOST</a:t>
            </a:r>
            <a:r>
              <a:rPr lang="en" sz="1050">
                <a:solidFill>
                  <a:srgbClr val="ABB2BF"/>
                </a:solidFill>
                <a:latin typeface="Source Code Pro"/>
                <a:ea typeface="Source Code Pro"/>
                <a:cs typeface="Source Code Pro"/>
                <a:sym typeface="Source Code Pro"/>
              </a:rPr>
              <a:t>: </a:t>
            </a:r>
            <a:r>
              <a:rPr lang="en" sz="1050">
                <a:solidFill>
                  <a:srgbClr val="98C379"/>
                </a:solidFill>
                <a:latin typeface="Source Code Pro"/>
                <a:ea typeface="Source Code Pro"/>
                <a:cs typeface="Source Code Pro"/>
                <a:sym typeface="Source Code Pro"/>
              </a:rPr>
              <a:t>example.com</a:t>
            </a:r>
            <a:endParaRPr sz="105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E06C75"/>
                </a:solidFill>
                <a:latin typeface="Source Code Pro"/>
                <a:ea typeface="Source Code Pro"/>
                <a:cs typeface="Source Code Pro"/>
                <a:sym typeface="Source Code Pro"/>
              </a:rPr>
              <a:t>PRODUCTION_HOST_SSH_USER</a:t>
            </a:r>
            <a:r>
              <a:rPr lang="en" sz="1050">
                <a:solidFill>
                  <a:srgbClr val="ABB2BF"/>
                </a:solidFill>
                <a:latin typeface="Source Code Pro"/>
                <a:ea typeface="Source Code Pro"/>
                <a:cs typeface="Source Code Pro"/>
                <a:sym typeface="Source Code Pro"/>
              </a:rPr>
              <a:t>: </a:t>
            </a:r>
            <a:r>
              <a:rPr lang="en" sz="1050">
                <a:solidFill>
                  <a:srgbClr val="98C379"/>
                </a:solidFill>
                <a:latin typeface="Source Code Pro"/>
                <a:ea typeface="Source Code Pro"/>
                <a:cs typeface="Source Code Pro"/>
                <a:sym typeface="Source Code Pro"/>
              </a:rPr>
              <a:t>user</a:t>
            </a:r>
            <a:endParaRPr sz="105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E06C75"/>
                </a:solidFill>
                <a:latin typeface="Source Code Pro"/>
                <a:ea typeface="Source Code Pro"/>
                <a:cs typeface="Source Code Pro"/>
                <a:sym typeface="Source Code Pro"/>
              </a:rPr>
              <a:t>PRODUCTION_HOST_DOCUMENT_ROOT</a:t>
            </a:r>
            <a:r>
              <a:rPr lang="en" sz="1050">
                <a:solidFill>
                  <a:srgbClr val="ABB2BF"/>
                </a:solidFill>
                <a:latin typeface="Source Code Pro"/>
                <a:ea typeface="Source Code Pro"/>
                <a:cs typeface="Source Code Pro"/>
                <a:sym typeface="Source Code Pro"/>
              </a:rPr>
              <a:t>: </a:t>
            </a:r>
            <a:r>
              <a:rPr lang="en" sz="1050">
                <a:solidFill>
                  <a:srgbClr val="98C379"/>
                </a:solidFill>
                <a:latin typeface="Source Code Pro"/>
                <a:ea typeface="Source Code Pro"/>
                <a:cs typeface="Source Code Pro"/>
                <a:sym typeface="Source Code Pro"/>
              </a:rPr>
              <a:t>/var/www/html</a:t>
            </a:r>
            <a:endParaRPr sz="105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E06C75"/>
                </a:solidFill>
                <a:latin typeface="Source Code Pro"/>
                <a:ea typeface="Source Code Pro"/>
                <a:cs typeface="Source Code Pro"/>
                <a:sym typeface="Source Code Pro"/>
              </a:rPr>
              <a:t>PROXY_HOST</a:t>
            </a:r>
            <a:r>
              <a:rPr lang="en" sz="1050">
                <a:solidFill>
                  <a:srgbClr val="ABB2BF"/>
                </a:solidFill>
                <a:latin typeface="Source Code Pro"/>
                <a:ea typeface="Source Code Pro"/>
                <a:cs typeface="Source Code Pro"/>
                <a:sym typeface="Source Code Pro"/>
              </a:rPr>
              <a:t>: </a:t>
            </a:r>
            <a:r>
              <a:rPr lang="en" sz="1050">
                <a:solidFill>
                  <a:srgbClr val="98C379"/>
                </a:solidFill>
                <a:latin typeface="Source Code Pro"/>
                <a:ea typeface="Source Code Pro"/>
                <a:cs typeface="Source Code Pro"/>
                <a:sym typeface="Source Code Pro"/>
              </a:rPr>
              <a:t>ceclnx01.cec.miamioh.edu</a:t>
            </a:r>
            <a:endParaRPr sz="105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E06C75"/>
                </a:solidFill>
                <a:latin typeface="Source Code Pro"/>
                <a:ea typeface="Source Code Pro"/>
                <a:cs typeface="Source Code Pro"/>
                <a:sym typeface="Source Code Pro"/>
              </a:rPr>
              <a:t>PROXY_SSH_USER</a:t>
            </a:r>
            <a:r>
              <a:rPr lang="en" sz="1050">
                <a:solidFill>
                  <a:srgbClr val="ABB2BF"/>
                </a:solidFill>
                <a:latin typeface="Source Code Pro"/>
                <a:ea typeface="Source Code Pro"/>
                <a:cs typeface="Source Code Pro"/>
                <a:sym typeface="Source Code Pro"/>
              </a:rPr>
              <a:t>: </a:t>
            </a:r>
            <a:r>
              <a:rPr lang="en" sz="1050">
                <a:solidFill>
                  <a:srgbClr val="98C379"/>
                </a:solidFill>
                <a:latin typeface="Source Code Pro"/>
                <a:ea typeface="Source Code Pro"/>
                <a:cs typeface="Source Code Pro"/>
                <a:sym typeface="Source Code Pro"/>
              </a:rPr>
              <a:t>uniqueid</a:t>
            </a:r>
            <a:endParaRPr sz="105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569CD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t>YAML enables us to declare variables as key-value pairs. Variables or values denoted with a $VALUE or ${VALUE} are environmental variables that can be set in the GitLab CI/CD</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Image Selection</a:t>
            </a:r>
            <a:endParaRPr/>
          </a:p>
        </p:txBody>
      </p:sp>
      <p:sp>
        <p:nvSpPr>
          <p:cNvPr id="319" name="Google Shape;319;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E06C75"/>
                </a:solidFill>
                <a:latin typeface="Source Code Pro"/>
                <a:ea typeface="Source Code Pro"/>
                <a:cs typeface="Source Code Pro"/>
                <a:sym typeface="Source Code Pro"/>
              </a:rPr>
              <a:t>image</a:t>
            </a:r>
            <a:r>
              <a:rPr lang="en" sz="1050">
                <a:solidFill>
                  <a:srgbClr val="ABB2BF"/>
                </a:solidFill>
                <a:latin typeface="Source Code Pro"/>
                <a:ea typeface="Source Code Pro"/>
                <a:cs typeface="Source Code Pro"/>
                <a:sym typeface="Source Code Pro"/>
              </a:rPr>
              <a:t>: </a:t>
            </a:r>
            <a:r>
              <a:rPr lang="en" sz="1050">
                <a:solidFill>
                  <a:srgbClr val="98C379"/>
                </a:solidFill>
                <a:latin typeface="Source Code Pro"/>
                <a:ea typeface="Source Code Pro"/>
                <a:cs typeface="Source Code Pro"/>
                <a:sym typeface="Source Code Pro"/>
              </a:rPr>
              <a:t>alpine</a:t>
            </a:r>
            <a:endParaRPr sz="105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569CD6"/>
              </a:solidFill>
              <a:latin typeface="Courier New"/>
              <a:ea typeface="Courier New"/>
              <a:cs typeface="Courier New"/>
              <a:sym typeface="Courier New"/>
            </a:endParaRPr>
          </a:p>
          <a:p>
            <a:pPr indent="0" lvl="0" marL="0" marR="0" rtl="0" algn="l">
              <a:lnSpc>
                <a:spcPct val="135714"/>
              </a:lnSpc>
              <a:spcBef>
                <a:spcPts val="0"/>
              </a:spcBef>
              <a:spcAft>
                <a:spcPts val="0"/>
              </a:spcAft>
              <a:buNone/>
            </a:pPr>
            <a:r>
              <a:rPr lang="en"/>
              <a:t>Jobs are executed in Docker containers. This specifies which Docker image it should use for jobs.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How does Git work?</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Git is a Version Control System (VCS)</a:t>
            </a:r>
            <a:endParaRPr/>
          </a:p>
          <a:p>
            <a:pPr indent="-317500" lvl="1" marL="914400" rtl="0" algn="l">
              <a:spcBef>
                <a:spcPts val="0"/>
              </a:spcBef>
              <a:spcAft>
                <a:spcPts val="0"/>
              </a:spcAft>
              <a:buSzPts val="1400"/>
              <a:buChar char="○"/>
            </a:pPr>
            <a:r>
              <a:rPr lang="en"/>
              <a:t>Keeps track of different version of codebase</a:t>
            </a:r>
            <a:endParaRPr/>
          </a:p>
          <a:p>
            <a:pPr indent="-342900" lvl="0" marL="457200" rtl="0" algn="l">
              <a:spcBef>
                <a:spcPts val="0"/>
              </a:spcBef>
              <a:spcAft>
                <a:spcPts val="0"/>
              </a:spcAft>
              <a:buSzPts val="1800"/>
              <a:buChar char="●"/>
            </a:pPr>
            <a:r>
              <a:rPr lang="en"/>
              <a:t>Git takes snapshots of codebase and stores them in “commits”</a:t>
            </a:r>
            <a:endParaRPr/>
          </a:p>
          <a:p>
            <a:pPr indent="-317500" lvl="1" marL="914400" rtl="0" algn="l">
              <a:spcBef>
                <a:spcPts val="0"/>
              </a:spcBef>
              <a:spcAft>
                <a:spcPts val="0"/>
              </a:spcAft>
              <a:buSzPts val="1400"/>
              <a:buChar char="○"/>
            </a:pPr>
            <a:r>
              <a:rPr lang="en"/>
              <a:t>SHA1 id</a:t>
            </a:r>
            <a:endParaRPr/>
          </a:p>
          <a:p>
            <a:pPr indent="-317500" lvl="1" marL="914400" rtl="0" algn="l">
              <a:spcBef>
                <a:spcPts val="0"/>
              </a:spcBef>
              <a:spcAft>
                <a:spcPts val="0"/>
              </a:spcAft>
              <a:buSzPts val="1400"/>
              <a:buChar char="○"/>
            </a:pPr>
            <a:r>
              <a:rPr lang="en"/>
              <a:t>Link to parent commit id</a:t>
            </a:r>
            <a:endParaRPr/>
          </a:p>
          <a:p>
            <a:pPr indent="-317500" lvl="1" marL="914400" rtl="0" algn="l">
              <a:spcBef>
                <a:spcPts val="0"/>
              </a:spcBef>
              <a:spcAft>
                <a:spcPts val="0"/>
              </a:spcAft>
              <a:buSzPts val="1400"/>
              <a:buChar char="○"/>
            </a:pPr>
            <a:r>
              <a:rPr lang="en"/>
              <a:t>Links to files (by SHA1 hash)</a:t>
            </a:r>
            <a:endParaRPr/>
          </a:p>
          <a:p>
            <a:pPr indent="-317500" lvl="1" marL="914400" rtl="0" algn="l">
              <a:spcBef>
                <a:spcPts val="0"/>
              </a:spcBef>
              <a:spcAft>
                <a:spcPts val="0"/>
              </a:spcAft>
              <a:buSzPts val="1400"/>
              <a:buChar char="○"/>
            </a:pPr>
            <a:r>
              <a:rPr lang="en"/>
              <a:t>Author name &amp; email</a:t>
            </a:r>
            <a:endParaRPr/>
          </a:p>
          <a:p>
            <a:pPr indent="-342900" lvl="0" marL="457200" rtl="0" algn="l">
              <a:spcBef>
                <a:spcPts val="0"/>
              </a:spcBef>
              <a:spcAft>
                <a:spcPts val="0"/>
              </a:spcAft>
              <a:buSzPts val="1800"/>
              <a:buChar char="●"/>
            </a:pPr>
            <a:r>
              <a:rPr lang="en"/>
              <a:t>Git saves references to commits using “branches”</a:t>
            </a:r>
            <a:endParaRPr/>
          </a:p>
          <a:p>
            <a:pPr indent="-317500" lvl="1" marL="914400" rtl="0" algn="l">
              <a:spcBef>
                <a:spcPts val="0"/>
              </a:spcBef>
              <a:spcAft>
                <a:spcPts val="0"/>
              </a:spcAft>
              <a:buSzPts val="1400"/>
              <a:buChar char="○"/>
            </a:pPr>
            <a:r>
              <a:rPr lang="en"/>
              <a:t>Points to a single commit id</a:t>
            </a:r>
            <a:endParaRPr/>
          </a:p>
          <a:p>
            <a:pPr indent="-317500" lvl="1" marL="914400" rtl="0" algn="l">
              <a:spcBef>
                <a:spcPts val="0"/>
              </a:spcBef>
              <a:spcAft>
                <a:spcPts val="0"/>
              </a:spcAft>
              <a:buSzPts val="1400"/>
              <a:buChar char="○"/>
            </a:pPr>
            <a:r>
              <a:rPr lang="en"/>
              <a:t>When a commit is added to a branch, the branch reference is updated</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before_script</a:t>
            </a:r>
            <a:endParaRPr/>
          </a:p>
        </p:txBody>
      </p:sp>
      <p:sp>
        <p:nvSpPr>
          <p:cNvPr id="325" name="Google Shape;325;p52"/>
          <p:cNvSpPr txBox="1"/>
          <p:nvPr>
            <p:ph idx="1" type="body"/>
          </p:nvPr>
        </p:nvSpPr>
        <p:spPr>
          <a:xfrm>
            <a:off x="213025" y="950175"/>
            <a:ext cx="8520600" cy="37347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E06C75"/>
                </a:solidFill>
                <a:latin typeface="Source Code Pro"/>
                <a:ea typeface="Source Code Pro"/>
                <a:cs typeface="Source Code Pro"/>
                <a:sym typeface="Source Code Pro"/>
              </a:rPr>
              <a:t>before_script</a:t>
            </a:r>
            <a:r>
              <a:rPr lang="en" sz="1050">
                <a:solidFill>
                  <a:srgbClr val="ABB2BF"/>
                </a:solidFill>
                <a:latin typeface="Source Code Pro"/>
                <a:ea typeface="Source Code Pro"/>
                <a:cs typeface="Source Code Pro"/>
                <a:sym typeface="Source Code Pro"/>
              </a:rPr>
              <a:t>:</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 </a:t>
            </a:r>
            <a:r>
              <a:rPr lang="en" sz="1050">
                <a:solidFill>
                  <a:srgbClr val="98C379"/>
                </a:solidFill>
                <a:latin typeface="Source Code Pro"/>
                <a:ea typeface="Source Code Pro"/>
                <a:cs typeface="Source Code Pro"/>
                <a:sym typeface="Source Code Pro"/>
              </a:rPr>
              <a:t>apk update</a:t>
            </a:r>
            <a:endParaRPr sz="105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i="1" lang="en" sz="1050">
                <a:solidFill>
                  <a:srgbClr val="7F848E"/>
                </a:solidFill>
                <a:latin typeface="Source Code Pro"/>
                <a:ea typeface="Source Code Pro"/>
                <a:cs typeface="Source Code Pro"/>
                <a:sym typeface="Source Code Pro"/>
              </a:rPr>
              <a:t>##</a:t>
            </a:r>
            <a:endParaRPr i="1" sz="1050">
              <a:solidFill>
                <a:srgbClr val="7F848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i="1" lang="en" sz="1050">
                <a:solidFill>
                  <a:srgbClr val="7F848E"/>
                </a:solidFill>
                <a:latin typeface="Source Code Pro"/>
                <a:ea typeface="Source Code Pro"/>
                <a:cs typeface="Source Code Pro"/>
                <a:sym typeface="Source Code Pro"/>
              </a:rPr>
              <a:t>## Install ssh-agent if not already installed, it is required by Docker.</a:t>
            </a:r>
            <a:endParaRPr i="1" sz="1050">
              <a:solidFill>
                <a:srgbClr val="7F848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i="1" lang="en" sz="1050">
                <a:solidFill>
                  <a:srgbClr val="7F848E"/>
                </a:solidFill>
                <a:latin typeface="Source Code Pro"/>
                <a:ea typeface="Source Code Pro"/>
                <a:cs typeface="Source Code Pro"/>
                <a:sym typeface="Source Code Pro"/>
              </a:rPr>
              <a:t>## (change apt-get to yum if you use an RPM-based image)</a:t>
            </a:r>
            <a:endParaRPr i="1" sz="1050">
              <a:solidFill>
                <a:srgbClr val="7F848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i="1" lang="en" sz="1050">
                <a:solidFill>
                  <a:srgbClr val="7F848E"/>
                </a:solidFill>
                <a:latin typeface="Source Code Pro"/>
                <a:ea typeface="Source Code Pro"/>
                <a:cs typeface="Source Code Pro"/>
                <a:sym typeface="Source Code Pro"/>
              </a:rPr>
              <a:t>##</a:t>
            </a:r>
            <a:endParaRPr i="1" sz="1050">
              <a:solidFill>
                <a:srgbClr val="7F848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 </a:t>
            </a:r>
            <a:r>
              <a:rPr lang="en" sz="1050">
                <a:solidFill>
                  <a:srgbClr val="98C379"/>
                </a:solidFill>
                <a:latin typeface="Source Code Pro"/>
                <a:ea typeface="Source Code Pro"/>
                <a:cs typeface="Source Code Pro"/>
                <a:sym typeface="Source Code Pro"/>
              </a:rPr>
              <a:t>which ssh-agent || (apk add --no-cache openssh-client)</a:t>
            </a:r>
            <a:endParaRPr sz="105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i="1" lang="en" sz="1050">
                <a:solidFill>
                  <a:srgbClr val="7F848E"/>
                </a:solidFill>
                <a:latin typeface="Source Code Pro"/>
                <a:ea typeface="Source Code Pro"/>
                <a:cs typeface="Source Code Pro"/>
                <a:sym typeface="Source Code Pro"/>
              </a:rPr>
              <a:t>##</a:t>
            </a:r>
            <a:endParaRPr i="1" sz="1050">
              <a:solidFill>
                <a:srgbClr val="7F848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i="1" lang="en" sz="1050">
                <a:solidFill>
                  <a:srgbClr val="7F848E"/>
                </a:solidFill>
                <a:latin typeface="Source Code Pro"/>
                <a:ea typeface="Source Code Pro"/>
                <a:cs typeface="Source Code Pro"/>
                <a:sym typeface="Source Code Pro"/>
              </a:rPr>
              <a:t>## Run ssh-agent (inside the build environment)</a:t>
            </a:r>
            <a:endParaRPr i="1" sz="1050">
              <a:solidFill>
                <a:srgbClr val="7F848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i="1" lang="en" sz="1050">
                <a:solidFill>
                  <a:srgbClr val="7F848E"/>
                </a:solidFill>
                <a:latin typeface="Source Code Pro"/>
                <a:ea typeface="Source Code Pro"/>
                <a:cs typeface="Source Code Pro"/>
                <a:sym typeface="Source Code Pro"/>
              </a:rPr>
              <a:t>##</a:t>
            </a:r>
            <a:endParaRPr i="1" sz="1050">
              <a:solidFill>
                <a:srgbClr val="7F848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 </a:t>
            </a:r>
            <a:r>
              <a:rPr lang="en" sz="1050">
                <a:solidFill>
                  <a:srgbClr val="98C379"/>
                </a:solidFill>
                <a:latin typeface="Source Code Pro"/>
                <a:ea typeface="Source Code Pro"/>
                <a:cs typeface="Source Code Pro"/>
                <a:sym typeface="Source Code Pro"/>
              </a:rPr>
              <a:t>eval $(ssh-agent -s)</a:t>
            </a:r>
            <a:endParaRPr sz="1050">
              <a:solidFill>
                <a:srgbClr val="98C379"/>
              </a:solidFill>
              <a:latin typeface="Source Code Pro"/>
              <a:ea typeface="Source Code Pro"/>
              <a:cs typeface="Source Code Pro"/>
              <a:sym typeface="Source Code Pro"/>
            </a:endParaRPr>
          </a:p>
          <a:p>
            <a:pPr indent="0" lvl="0" marL="0" marR="0" rtl="0" algn="l">
              <a:lnSpc>
                <a:spcPct val="135714"/>
              </a:lnSpc>
              <a:spcBef>
                <a:spcPts val="0"/>
              </a:spcBef>
              <a:spcAft>
                <a:spcPts val="0"/>
              </a:spcAft>
              <a:buNone/>
            </a:pPr>
            <a:r>
              <a:t/>
            </a:r>
            <a:endParaRPr/>
          </a:p>
          <a:p>
            <a:pPr indent="0" lvl="0" marL="0" marR="0" rtl="0" algn="l">
              <a:lnSpc>
                <a:spcPct val="135714"/>
              </a:lnSpc>
              <a:spcBef>
                <a:spcPts val="0"/>
              </a:spcBef>
              <a:spcAft>
                <a:spcPts val="0"/>
              </a:spcAft>
              <a:buNone/>
            </a:pPr>
            <a:r>
              <a:rPr lang="en"/>
              <a:t>This executes before the remainder of the job. It configures SSH on our runner so we can execute commands on other servers using SSH</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3"/>
          <p:cNvSpPr txBox="1"/>
          <p:nvPr>
            <p:ph idx="1" type="body"/>
          </p:nvPr>
        </p:nvSpPr>
        <p:spPr>
          <a:xfrm>
            <a:off x="311700" y="0"/>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i="1" lang="en" sz="1050">
                <a:solidFill>
                  <a:srgbClr val="7F848E"/>
                </a:solidFill>
                <a:latin typeface="Source Code Pro"/>
                <a:ea typeface="Source Code Pro"/>
                <a:cs typeface="Source Code Pro"/>
                <a:sym typeface="Source Code Pro"/>
              </a:rPr>
              <a:t>##</a:t>
            </a:r>
            <a:endParaRPr i="1" sz="1050">
              <a:solidFill>
                <a:srgbClr val="7F848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i="1" lang="en" sz="1050">
                <a:solidFill>
                  <a:srgbClr val="7F848E"/>
                </a:solidFill>
                <a:latin typeface="Source Code Pro"/>
                <a:ea typeface="Source Code Pro"/>
                <a:cs typeface="Source Code Pro"/>
                <a:sym typeface="Source Code Pro"/>
              </a:rPr>
              <a:t>## Add the SSH key stored in SSH_PRIVATE_KEY variable to the agent store</a:t>
            </a:r>
            <a:endParaRPr i="1" sz="1050">
              <a:solidFill>
                <a:srgbClr val="7F848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i="1" lang="en" sz="1050">
                <a:solidFill>
                  <a:srgbClr val="7F848E"/>
                </a:solidFill>
                <a:latin typeface="Source Code Pro"/>
                <a:ea typeface="Source Code Pro"/>
                <a:cs typeface="Source Code Pro"/>
                <a:sym typeface="Source Code Pro"/>
              </a:rPr>
              <a:t>## We're using tr to fix line endings which makes ed25519 keys work</a:t>
            </a:r>
            <a:endParaRPr i="1" sz="1050">
              <a:solidFill>
                <a:srgbClr val="7F848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i="1" lang="en" sz="1050">
                <a:solidFill>
                  <a:srgbClr val="7F848E"/>
                </a:solidFill>
                <a:latin typeface="Source Code Pro"/>
                <a:ea typeface="Source Code Pro"/>
                <a:cs typeface="Source Code Pro"/>
                <a:sym typeface="Source Code Pro"/>
              </a:rPr>
              <a:t>## without extra base64 encoding.</a:t>
            </a:r>
            <a:endParaRPr i="1" sz="1050">
              <a:solidFill>
                <a:srgbClr val="7F848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i="1" lang="en" sz="1050">
                <a:solidFill>
                  <a:srgbClr val="7F848E"/>
                </a:solidFill>
                <a:latin typeface="Source Code Pro"/>
                <a:ea typeface="Source Code Pro"/>
                <a:cs typeface="Source Code Pro"/>
                <a:sym typeface="Source Code Pro"/>
              </a:rPr>
              <a:t>## https://gitlab.com/gitlab-examples/ssh-private-key/issues/1#note_48526556</a:t>
            </a:r>
            <a:endParaRPr i="1" sz="1050">
              <a:solidFill>
                <a:srgbClr val="7F848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i="1" lang="en" sz="1050">
                <a:solidFill>
                  <a:srgbClr val="7F848E"/>
                </a:solidFill>
                <a:latin typeface="Source Code Pro"/>
                <a:ea typeface="Source Code Pro"/>
                <a:cs typeface="Source Code Pro"/>
                <a:sym typeface="Source Code Pro"/>
              </a:rPr>
              <a:t>##</a:t>
            </a:r>
            <a:endParaRPr i="1" sz="1050">
              <a:solidFill>
                <a:srgbClr val="7F848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 </a:t>
            </a:r>
            <a:r>
              <a:rPr lang="en" sz="1050">
                <a:solidFill>
                  <a:srgbClr val="98C379"/>
                </a:solidFill>
                <a:latin typeface="Source Code Pro"/>
                <a:ea typeface="Source Code Pro"/>
                <a:cs typeface="Source Code Pro"/>
                <a:sym typeface="Source Code Pro"/>
              </a:rPr>
              <a:t>echo "${PROXY_SSH_PRIVATE_KEY}" | tr -d '\r' | ssh-add -</a:t>
            </a:r>
            <a:endParaRPr sz="105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 </a:t>
            </a:r>
            <a:r>
              <a:rPr lang="en" sz="1050">
                <a:solidFill>
                  <a:srgbClr val="98C379"/>
                </a:solidFill>
                <a:latin typeface="Source Code Pro"/>
                <a:ea typeface="Source Code Pro"/>
                <a:cs typeface="Source Code Pro"/>
                <a:sym typeface="Source Code Pro"/>
              </a:rPr>
              <a:t>unset SSH_PRIVATE_KEY</a:t>
            </a:r>
            <a:endParaRPr sz="105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 </a:t>
            </a:r>
            <a:r>
              <a:rPr lang="en" sz="1050">
                <a:solidFill>
                  <a:srgbClr val="98C379"/>
                </a:solidFill>
                <a:latin typeface="Source Code Pro"/>
                <a:ea typeface="Source Code Pro"/>
                <a:cs typeface="Source Code Pro"/>
                <a:sym typeface="Source Code Pro"/>
              </a:rPr>
              <a:t>echo "${PRODUCTION_HOST_SSH_PRIVATE_KEY}" | tr -d '\r' | ssh-add -</a:t>
            </a:r>
            <a:endParaRPr sz="105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 </a:t>
            </a:r>
            <a:r>
              <a:rPr lang="en" sz="1050">
                <a:solidFill>
                  <a:srgbClr val="98C379"/>
                </a:solidFill>
                <a:latin typeface="Source Code Pro"/>
                <a:ea typeface="Source Code Pro"/>
                <a:cs typeface="Source Code Pro"/>
                <a:sym typeface="Source Code Pro"/>
              </a:rPr>
              <a:t>unset SSH_PRIVATE_KEY</a:t>
            </a:r>
            <a:endParaRPr sz="105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i="1" lang="en" sz="1050">
                <a:solidFill>
                  <a:srgbClr val="7F848E"/>
                </a:solidFill>
                <a:latin typeface="Source Code Pro"/>
                <a:ea typeface="Source Code Pro"/>
                <a:cs typeface="Source Code Pro"/>
                <a:sym typeface="Source Code Pro"/>
              </a:rPr>
              <a:t>##</a:t>
            </a:r>
            <a:endParaRPr i="1" sz="1050">
              <a:solidFill>
                <a:srgbClr val="7F848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i="1" lang="en" sz="1050">
                <a:solidFill>
                  <a:srgbClr val="7F848E"/>
                </a:solidFill>
                <a:latin typeface="Source Code Pro"/>
                <a:ea typeface="Source Code Pro"/>
                <a:cs typeface="Source Code Pro"/>
                <a:sym typeface="Source Code Pro"/>
              </a:rPr>
              <a:t>## Create the SSH directory and give it the right permissions</a:t>
            </a:r>
            <a:endParaRPr i="1" sz="1050">
              <a:solidFill>
                <a:srgbClr val="7F848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i="1" lang="en" sz="1050">
                <a:solidFill>
                  <a:srgbClr val="7F848E"/>
                </a:solidFill>
                <a:latin typeface="Source Code Pro"/>
                <a:ea typeface="Source Code Pro"/>
                <a:cs typeface="Source Code Pro"/>
                <a:sym typeface="Source Code Pro"/>
              </a:rPr>
              <a:t>##</a:t>
            </a:r>
            <a:endParaRPr i="1" sz="1050">
              <a:solidFill>
                <a:srgbClr val="7F848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 </a:t>
            </a:r>
            <a:r>
              <a:rPr lang="en" sz="1050">
                <a:solidFill>
                  <a:srgbClr val="98C379"/>
                </a:solidFill>
                <a:latin typeface="Source Code Pro"/>
                <a:ea typeface="Source Code Pro"/>
                <a:cs typeface="Source Code Pro"/>
                <a:sym typeface="Source Code Pro"/>
              </a:rPr>
              <a:t>mkdir -p ~/.ssh</a:t>
            </a:r>
            <a:endParaRPr sz="105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 </a:t>
            </a:r>
            <a:r>
              <a:rPr lang="en" sz="1050">
                <a:solidFill>
                  <a:srgbClr val="98C379"/>
                </a:solidFill>
                <a:latin typeface="Source Code Pro"/>
                <a:ea typeface="Source Code Pro"/>
                <a:cs typeface="Source Code Pro"/>
                <a:sym typeface="Source Code Pro"/>
              </a:rPr>
              <a:t>chmod u=rwx,go= ~/.ssh</a:t>
            </a:r>
            <a:endParaRPr sz="1050">
              <a:solidFill>
                <a:srgbClr val="D4D4D4"/>
              </a:solidFill>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54"/>
          <p:cNvSpPr txBox="1"/>
          <p:nvPr>
            <p:ph idx="1" type="body"/>
          </p:nvPr>
        </p:nvSpPr>
        <p:spPr>
          <a:xfrm>
            <a:off x="311700" y="0"/>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E06C75"/>
                </a:solidFill>
                <a:latin typeface="Source Code Pro"/>
                <a:ea typeface="Source Code Pro"/>
                <a:cs typeface="Source Code Pro"/>
                <a:sym typeface="Source Code Pro"/>
              </a:rPr>
              <a:t>stages</a:t>
            </a:r>
            <a:r>
              <a:rPr lang="en" sz="1050">
                <a:solidFill>
                  <a:srgbClr val="ABB2BF"/>
                </a:solidFill>
                <a:latin typeface="Source Code Pro"/>
                <a:ea typeface="Source Code Pro"/>
                <a:cs typeface="Source Code Pro"/>
                <a:sym typeface="Source Code Pro"/>
              </a:rPr>
              <a:t>:</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 </a:t>
            </a:r>
            <a:r>
              <a:rPr lang="en" sz="1050">
                <a:solidFill>
                  <a:srgbClr val="98C379"/>
                </a:solidFill>
                <a:latin typeface="Source Code Pro"/>
                <a:ea typeface="Source Code Pro"/>
                <a:cs typeface="Source Code Pro"/>
                <a:sym typeface="Source Code Pro"/>
              </a:rPr>
              <a:t>deploy</a:t>
            </a:r>
            <a:endParaRPr sz="105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 </a:t>
            </a:r>
            <a:r>
              <a:rPr lang="en" sz="1050">
                <a:solidFill>
                  <a:srgbClr val="98C379"/>
                </a:solidFill>
                <a:latin typeface="Source Code Pro"/>
                <a:ea typeface="Source Code Pro"/>
                <a:cs typeface="Source Code Pro"/>
                <a:sym typeface="Source Code Pro"/>
              </a:rPr>
              <a:t>test</a:t>
            </a:r>
            <a:endParaRPr sz="105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E06C75"/>
                </a:solidFill>
                <a:latin typeface="Source Code Pro"/>
                <a:ea typeface="Source Code Pro"/>
                <a:cs typeface="Source Code Pro"/>
                <a:sym typeface="Source Code Pro"/>
              </a:rPr>
              <a:t>deploy-production</a:t>
            </a:r>
            <a:r>
              <a:rPr lang="en" sz="1050">
                <a:solidFill>
                  <a:srgbClr val="ABB2BF"/>
                </a:solidFill>
                <a:latin typeface="Source Code Pro"/>
                <a:ea typeface="Source Code Pro"/>
                <a:cs typeface="Source Code Pro"/>
                <a:sym typeface="Source Code Pro"/>
              </a:rPr>
              <a:t>:</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E06C75"/>
                </a:solidFill>
                <a:latin typeface="Source Code Pro"/>
                <a:ea typeface="Source Code Pro"/>
                <a:cs typeface="Source Code Pro"/>
                <a:sym typeface="Source Code Pro"/>
              </a:rPr>
              <a:t>stage</a:t>
            </a:r>
            <a:r>
              <a:rPr lang="en" sz="1050">
                <a:solidFill>
                  <a:srgbClr val="ABB2BF"/>
                </a:solidFill>
                <a:latin typeface="Source Code Pro"/>
                <a:ea typeface="Source Code Pro"/>
                <a:cs typeface="Source Code Pro"/>
                <a:sym typeface="Source Code Pro"/>
              </a:rPr>
              <a:t>: </a:t>
            </a:r>
            <a:r>
              <a:rPr lang="en" sz="1050">
                <a:solidFill>
                  <a:srgbClr val="98C379"/>
                </a:solidFill>
                <a:latin typeface="Source Code Pro"/>
                <a:ea typeface="Source Code Pro"/>
                <a:cs typeface="Source Code Pro"/>
                <a:sym typeface="Source Code Pro"/>
              </a:rPr>
              <a:t>deploy</a:t>
            </a:r>
            <a:endParaRPr sz="105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E06C75"/>
                </a:solidFill>
                <a:latin typeface="Source Code Pro"/>
                <a:ea typeface="Source Code Pro"/>
                <a:cs typeface="Source Code Pro"/>
                <a:sym typeface="Source Code Pro"/>
              </a:rPr>
              <a:t>environment</a:t>
            </a:r>
            <a:r>
              <a:rPr lang="en" sz="1050">
                <a:solidFill>
                  <a:srgbClr val="ABB2BF"/>
                </a:solidFill>
                <a:latin typeface="Source Code Pro"/>
                <a:ea typeface="Source Code Pro"/>
                <a:cs typeface="Source Code Pro"/>
                <a:sym typeface="Source Code Pro"/>
              </a:rPr>
              <a:t>:</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E06C75"/>
                </a:solidFill>
                <a:latin typeface="Source Code Pro"/>
                <a:ea typeface="Source Code Pro"/>
                <a:cs typeface="Source Code Pro"/>
                <a:sym typeface="Source Code Pro"/>
              </a:rPr>
              <a:t>name</a:t>
            </a:r>
            <a:r>
              <a:rPr lang="en" sz="1050">
                <a:solidFill>
                  <a:srgbClr val="ABB2BF"/>
                </a:solidFill>
                <a:latin typeface="Source Code Pro"/>
                <a:ea typeface="Source Code Pro"/>
                <a:cs typeface="Source Code Pro"/>
                <a:sym typeface="Source Code Pro"/>
              </a:rPr>
              <a:t>: </a:t>
            </a:r>
            <a:r>
              <a:rPr lang="en" sz="1050">
                <a:solidFill>
                  <a:srgbClr val="98C379"/>
                </a:solidFill>
                <a:latin typeface="Source Code Pro"/>
                <a:ea typeface="Source Code Pro"/>
                <a:cs typeface="Source Code Pro"/>
                <a:sym typeface="Source Code Pro"/>
              </a:rPr>
              <a:t>production</a:t>
            </a:r>
            <a:endParaRPr sz="105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E06C75"/>
                </a:solidFill>
                <a:latin typeface="Source Code Pro"/>
                <a:ea typeface="Source Code Pro"/>
                <a:cs typeface="Source Code Pro"/>
                <a:sym typeface="Source Code Pro"/>
              </a:rPr>
              <a:t>url</a:t>
            </a:r>
            <a:r>
              <a:rPr lang="en" sz="1050">
                <a:solidFill>
                  <a:srgbClr val="ABB2BF"/>
                </a:solidFill>
                <a:latin typeface="Source Code Pro"/>
                <a:ea typeface="Source Code Pro"/>
                <a:cs typeface="Source Code Pro"/>
                <a:sym typeface="Source Code Pro"/>
              </a:rPr>
              <a:t>: </a:t>
            </a:r>
            <a:r>
              <a:rPr lang="en" sz="1050">
                <a:solidFill>
                  <a:srgbClr val="98C379"/>
                </a:solidFill>
                <a:latin typeface="Source Code Pro"/>
                <a:ea typeface="Source Code Pro"/>
                <a:cs typeface="Source Code Pro"/>
                <a:sym typeface="Source Code Pro"/>
              </a:rPr>
              <a:t>http://${PRODUCTION_HOST}/${CI_PROJECT_NAME}</a:t>
            </a:r>
            <a:endParaRPr sz="105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E06C75"/>
                </a:solidFill>
                <a:latin typeface="Source Code Pro"/>
                <a:ea typeface="Source Code Pro"/>
                <a:cs typeface="Source Code Pro"/>
                <a:sym typeface="Source Code Pro"/>
              </a:rPr>
              <a:t>on_stop</a:t>
            </a:r>
            <a:r>
              <a:rPr lang="en" sz="1050">
                <a:solidFill>
                  <a:srgbClr val="ABB2BF"/>
                </a:solidFill>
                <a:latin typeface="Source Code Pro"/>
                <a:ea typeface="Source Code Pro"/>
                <a:cs typeface="Source Code Pro"/>
                <a:sym typeface="Source Code Pro"/>
              </a:rPr>
              <a:t>: </a:t>
            </a:r>
            <a:r>
              <a:rPr lang="en" sz="1050">
                <a:solidFill>
                  <a:srgbClr val="98C379"/>
                </a:solidFill>
                <a:latin typeface="Source Code Pro"/>
                <a:ea typeface="Source Code Pro"/>
                <a:cs typeface="Source Code Pro"/>
                <a:sym typeface="Source Code Pro"/>
              </a:rPr>
              <a:t>stop-deploy-production</a:t>
            </a:r>
            <a:endParaRPr sz="105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E06C75"/>
                </a:solidFill>
                <a:latin typeface="Source Code Pro"/>
                <a:ea typeface="Source Code Pro"/>
                <a:cs typeface="Source Code Pro"/>
                <a:sym typeface="Source Code Pro"/>
              </a:rPr>
              <a:t>only</a:t>
            </a:r>
            <a:r>
              <a:rPr lang="en" sz="1050">
                <a:solidFill>
                  <a:srgbClr val="ABB2BF"/>
                </a:solidFill>
                <a:latin typeface="Source Code Pro"/>
                <a:ea typeface="Source Code Pro"/>
                <a:cs typeface="Source Code Pro"/>
                <a:sym typeface="Source Code Pro"/>
              </a:rPr>
              <a:t>:</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 </a:t>
            </a:r>
            <a:r>
              <a:rPr lang="en" sz="1050">
                <a:solidFill>
                  <a:srgbClr val="98C379"/>
                </a:solidFill>
                <a:latin typeface="Source Code Pro"/>
                <a:ea typeface="Source Code Pro"/>
                <a:cs typeface="Source Code Pro"/>
                <a:sym typeface="Source Code Pro"/>
              </a:rPr>
              <a:t>master</a:t>
            </a:r>
            <a:endParaRPr sz="105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E06C75"/>
                </a:solidFill>
                <a:latin typeface="Source Code Pro"/>
                <a:ea typeface="Source Code Pro"/>
                <a:cs typeface="Source Code Pro"/>
                <a:sym typeface="Source Code Pro"/>
              </a:rPr>
              <a:t>script</a:t>
            </a:r>
            <a:r>
              <a:rPr lang="en" sz="1050">
                <a:solidFill>
                  <a:srgbClr val="ABB2BF"/>
                </a:solidFill>
                <a:latin typeface="Source Code Pro"/>
                <a:ea typeface="Source Code Pro"/>
                <a:cs typeface="Source Code Pro"/>
                <a:sym typeface="Source Code Pro"/>
              </a:rPr>
              <a:t>:</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 </a:t>
            </a:r>
            <a:r>
              <a:rPr lang="en" sz="1050">
                <a:solidFill>
                  <a:srgbClr val="98C379"/>
                </a:solidFill>
                <a:latin typeface="Source Code Pro"/>
                <a:ea typeface="Source Code Pro"/>
                <a:cs typeface="Source Code Pro"/>
                <a:sym typeface="Source Code Pro"/>
              </a:rPr>
              <a:t>rsync -hr --progress --delete --exclude branch/ --exclude .git/</a:t>
            </a:r>
            <a:endParaRPr sz="105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D19A66"/>
                </a:solidFill>
                <a:latin typeface="Source Code Pro"/>
                <a:ea typeface="Source Code Pro"/>
                <a:cs typeface="Source Code Pro"/>
                <a:sym typeface="Source Code Pro"/>
              </a:rPr>
              <a:t>.</a:t>
            </a:r>
            <a:endParaRPr sz="1050">
              <a:solidFill>
                <a:srgbClr val="D19A66"/>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98C379"/>
                </a:solidFill>
                <a:latin typeface="Source Code Pro"/>
                <a:ea typeface="Source Code Pro"/>
                <a:cs typeface="Source Code Pro"/>
                <a:sym typeface="Source Code Pro"/>
              </a:rPr>
              <a:t>production:${PRODUCTION_HOST_DOCUMENT_ROOT}/${CI_PROJECT_NAME}</a:t>
            </a:r>
            <a:endParaRPr sz="1050">
              <a:solidFill>
                <a:srgbClr val="98C379"/>
              </a:solidFill>
              <a:latin typeface="Source Code Pro"/>
              <a:ea typeface="Source Code Pro"/>
              <a:cs typeface="Source Code Pro"/>
              <a:sym typeface="Source Code Pro"/>
            </a:endParaRPr>
          </a:p>
          <a:p>
            <a:pPr indent="0" lvl="0" marL="0" rtl="0" algn="l">
              <a:spcBef>
                <a:spcPts val="0"/>
              </a:spcBef>
              <a:spcAft>
                <a:spcPts val="1600"/>
              </a:spcAft>
              <a:buNone/>
            </a:pPr>
            <a:r>
              <a:t/>
            </a:r>
            <a:endParaRPr sz="1050">
              <a:solidFill>
                <a:srgbClr val="569CD6"/>
              </a:solidFill>
              <a:latin typeface="Courier New"/>
              <a:ea typeface="Courier New"/>
              <a:cs typeface="Courier New"/>
              <a:sym typeface="Courier New"/>
            </a:endParaRPr>
          </a:p>
        </p:txBody>
      </p:sp>
      <p:sp>
        <p:nvSpPr>
          <p:cNvPr id="336" name="Google Shape;336;p54"/>
          <p:cNvSpPr txBox="1"/>
          <p:nvPr/>
        </p:nvSpPr>
        <p:spPr>
          <a:xfrm>
            <a:off x="3324025" y="161975"/>
            <a:ext cx="5637000" cy="1603500"/>
          </a:xfrm>
          <a:prstGeom prst="rect">
            <a:avLst/>
          </a:prstGeom>
          <a:noFill/>
          <a:ln>
            <a:noFill/>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None/>
            </a:pPr>
            <a:r>
              <a:rPr lang="en" sz="1800">
                <a:solidFill>
                  <a:schemeClr val="lt2"/>
                </a:solidFill>
              </a:rPr>
              <a:t>This portion defines the various stages, set to be whatever we desire. From there, we can write tasks like deploy-production and deploy-development, which activate at their specified stages, and run the scripts specified</a:t>
            </a:r>
            <a:endParaRPr sz="1800">
              <a:solidFill>
                <a:schemeClr val="lt2"/>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Stage Task</a:t>
            </a:r>
            <a:endParaRPr/>
          </a:p>
        </p:txBody>
      </p:sp>
      <p:sp>
        <p:nvSpPr>
          <p:cNvPr id="342" name="Google Shape;342;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E06C75"/>
                </a:solidFill>
                <a:latin typeface="Source Code Pro"/>
                <a:ea typeface="Source Code Pro"/>
                <a:cs typeface="Source Code Pro"/>
                <a:sym typeface="Source Code Pro"/>
              </a:rPr>
              <a:t>lint</a:t>
            </a:r>
            <a:r>
              <a:rPr lang="en" sz="1050">
                <a:solidFill>
                  <a:srgbClr val="ABB2BF"/>
                </a:solidFill>
                <a:latin typeface="Source Code Pro"/>
                <a:ea typeface="Source Code Pro"/>
                <a:cs typeface="Source Code Pro"/>
                <a:sym typeface="Source Code Pro"/>
              </a:rPr>
              <a:t>:</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E06C75"/>
                </a:solidFill>
                <a:latin typeface="Source Code Pro"/>
                <a:ea typeface="Source Code Pro"/>
                <a:cs typeface="Source Code Pro"/>
                <a:sym typeface="Source Code Pro"/>
              </a:rPr>
              <a:t>stage</a:t>
            </a:r>
            <a:r>
              <a:rPr lang="en" sz="1050">
                <a:solidFill>
                  <a:srgbClr val="ABB2BF"/>
                </a:solidFill>
                <a:latin typeface="Source Code Pro"/>
                <a:ea typeface="Source Code Pro"/>
                <a:cs typeface="Source Code Pro"/>
                <a:sym typeface="Source Code Pro"/>
              </a:rPr>
              <a:t>: </a:t>
            </a:r>
            <a:r>
              <a:rPr lang="en" sz="1050">
                <a:solidFill>
                  <a:srgbClr val="98C379"/>
                </a:solidFill>
                <a:latin typeface="Source Code Pro"/>
                <a:ea typeface="Source Code Pro"/>
                <a:cs typeface="Source Code Pro"/>
                <a:sym typeface="Source Code Pro"/>
              </a:rPr>
              <a:t>test</a:t>
            </a:r>
            <a:endParaRPr sz="105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E06C75"/>
                </a:solidFill>
                <a:latin typeface="Source Code Pro"/>
                <a:ea typeface="Source Code Pro"/>
                <a:cs typeface="Source Code Pro"/>
                <a:sym typeface="Source Code Pro"/>
              </a:rPr>
              <a:t>script</a:t>
            </a:r>
            <a:r>
              <a:rPr lang="en" sz="1050">
                <a:solidFill>
                  <a:srgbClr val="ABB2BF"/>
                </a:solidFill>
                <a:latin typeface="Source Code Pro"/>
                <a:ea typeface="Source Code Pro"/>
                <a:cs typeface="Source Code Pro"/>
                <a:sym typeface="Source Code Pro"/>
              </a:rPr>
              <a:t>:</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 </a:t>
            </a:r>
            <a:r>
              <a:rPr lang="en" sz="1050">
                <a:solidFill>
                  <a:srgbClr val="98C379"/>
                </a:solidFill>
                <a:latin typeface="Source Code Pro"/>
                <a:ea typeface="Source Code Pro"/>
                <a:cs typeface="Source Code Pro"/>
                <a:sym typeface="Source Code Pro"/>
              </a:rPr>
              <a:t>tidy -iqm -ashtml -access -utf8 *.html</a:t>
            </a:r>
            <a:endParaRPr sz="105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 </a:t>
            </a:r>
            <a:r>
              <a:rPr lang="en" sz="1050">
                <a:solidFill>
                  <a:srgbClr val="98C379"/>
                </a:solidFill>
                <a:latin typeface="Source Code Pro"/>
                <a:ea typeface="Source Code Pro"/>
                <a:cs typeface="Source Code Pro"/>
                <a:sym typeface="Source Code Pro"/>
              </a:rPr>
              <a:t>git diff --quiet</a:t>
            </a:r>
            <a:endParaRPr sz="1050">
              <a:solidFill>
                <a:srgbClr val="98C379"/>
              </a:solidFill>
              <a:latin typeface="Source Code Pro"/>
              <a:ea typeface="Source Code Pro"/>
              <a:cs typeface="Source Code Pro"/>
              <a:sym typeface="Source Code Pro"/>
            </a:endParaRPr>
          </a:p>
          <a:p>
            <a:pPr indent="0" lvl="0" marL="0" rtl="0" algn="l">
              <a:spcBef>
                <a:spcPts val="0"/>
              </a:spcBef>
              <a:spcAft>
                <a:spcPts val="1600"/>
              </a:spcAft>
              <a:buNone/>
            </a:pPr>
            <a:r>
              <a:t/>
            </a:r>
            <a:endParaRPr sz="1050">
              <a:solidFill>
                <a:srgbClr val="569CD6"/>
              </a:solidFill>
              <a:latin typeface="Courier New"/>
              <a:ea typeface="Courier New"/>
              <a:cs typeface="Courier New"/>
              <a:sym typeface="Courier New"/>
            </a:endParaRPr>
          </a:p>
        </p:txBody>
      </p:sp>
      <p:sp>
        <p:nvSpPr>
          <p:cNvPr id="343" name="Google Shape;343;p55"/>
          <p:cNvSpPr txBox="1"/>
          <p:nvPr/>
        </p:nvSpPr>
        <p:spPr>
          <a:xfrm>
            <a:off x="2881750" y="3719875"/>
            <a:ext cx="5748000" cy="849000"/>
          </a:xfrm>
          <a:prstGeom prst="rect">
            <a:avLst/>
          </a:prstGeom>
          <a:noFill/>
          <a:ln>
            <a:noFill/>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None/>
            </a:pPr>
            <a:r>
              <a:rPr lang="en" sz="1800">
                <a:solidFill>
                  <a:schemeClr val="lt2"/>
                </a:solidFill>
              </a:rPr>
              <a:t>For Additional Information On YAML configuration setup, Read Here:</a:t>
            </a:r>
            <a:r>
              <a:rPr lang="en" sz="2400">
                <a:solidFill>
                  <a:srgbClr val="FFFFFF"/>
                </a:solidFill>
              </a:rPr>
              <a:t> </a:t>
            </a:r>
            <a:r>
              <a:rPr lang="en" sz="1800" u="sng">
                <a:solidFill>
                  <a:schemeClr val="hlink"/>
                </a:solidFill>
                <a:hlinkClick r:id="rId3"/>
              </a:rPr>
              <a:t>https://docs.gitlab.com/ee/ci/yaml/</a:t>
            </a:r>
            <a:endParaRPr sz="1800">
              <a:solidFill>
                <a:srgbClr val="FFFFFF"/>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5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Appendix: Installing GitLab Runner in a hardened environment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non-privileged user</a:t>
            </a:r>
            <a:endParaRPr/>
          </a:p>
        </p:txBody>
      </p:sp>
      <p:sp>
        <p:nvSpPr>
          <p:cNvPr id="354" name="Google Shape;354;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sudo adduser gitlab-runner --shell /bin/bash --disabled-login</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sudo su - gitlab-runner</a:t>
            </a:r>
            <a:endParaRPr sz="1050">
              <a:solidFill>
                <a:srgbClr val="ABB2BF"/>
              </a:solidFill>
              <a:latin typeface="Source Code Pro"/>
              <a:ea typeface="Source Code Pro"/>
              <a:cs typeface="Source Code Pro"/>
              <a:sym typeface="Source Code Pro"/>
            </a:endParaRPr>
          </a:p>
          <a:p>
            <a:pPr indent="0" lvl="0" marL="0" rtl="0" algn="l">
              <a:spcBef>
                <a:spcPts val="0"/>
              </a:spcBef>
              <a:spcAft>
                <a:spcPts val="16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WIP: Setting up Systemd user daemon</a:t>
            </a:r>
            <a:endParaRPr/>
          </a:p>
        </p:txBody>
      </p:sp>
      <p:sp>
        <p:nvSpPr>
          <p:cNvPr id="360" name="Google Shape;360;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sudo mkdir -p /run/user/</a:t>
            </a:r>
            <a:r>
              <a:rPr lang="en" sz="1050">
                <a:solidFill>
                  <a:srgbClr val="98C379"/>
                </a:solidFill>
                <a:latin typeface="Source Code Pro"/>
                <a:ea typeface="Source Code Pro"/>
                <a:cs typeface="Source Code Pro"/>
                <a:sym typeface="Source Code Pro"/>
              </a:rPr>
              <a:t>$(id -u gitlab-runner)</a:t>
            </a:r>
            <a:endParaRPr sz="105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ABB2BF"/>
                </a:solidFill>
                <a:latin typeface="Source Code Pro"/>
                <a:ea typeface="Source Code Pro"/>
                <a:cs typeface="Source Code Pro"/>
                <a:sym typeface="Source Code Pro"/>
              </a:rPr>
              <a:t>sudo chown gitlab-runner:gitlab-runner /run/user/</a:t>
            </a:r>
            <a:r>
              <a:rPr lang="en" sz="1050">
                <a:solidFill>
                  <a:srgbClr val="98C379"/>
                </a:solidFill>
                <a:latin typeface="Source Code Pro"/>
                <a:ea typeface="Source Code Pro"/>
                <a:cs typeface="Source Code Pro"/>
                <a:sym typeface="Source Code Pro"/>
              </a:rPr>
              <a:t>$(id -u gitlab-runner)</a:t>
            </a:r>
            <a:endParaRPr sz="105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56B6C2"/>
                </a:solidFill>
                <a:latin typeface="Source Code Pro"/>
                <a:ea typeface="Source Code Pro"/>
                <a:cs typeface="Source Code Pro"/>
                <a:sym typeface="Source Code Pro"/>
              </a:rPr>
              <a:t>echo</a:t>
            </a:r>
            <a:r>
              <a:rPr lang="en" sz="1050">
                <a:solidFill>
                  <a:srgbClr val="ABB2BF"/>
                </a:solidFill>
                <a:latin typeface="Source Code Pro"/>
                <a:ea typeface="Source Code Pro"/>
                <a:cs typeface="Source Code Pro"/>
                <a:sym typeface="Source Code Pro"/>
              </a:rPr>
              <a:t> </a:t>
            </a:r>
            <a:r>
              <a:rPr lang="en" sz="1050">
                <a:solidFill>
                  <a:srgbClr val="98C379"/>
                </a:solidFill>
                <a:latin typeface="Source Code Pro"/>
                <a:ea typeface="Source Code Pro"/>
                <a:cs typeface="Source Code Pro"/>
                <a:sym typeface="Source Code Pro"/>
              </a:rPr>
              <a:t>'export XDG_RUNTIME_DIR=/run/user/$(id -u)'</a:t>
            </a:r>
            <a:r>
              <a:rPr lang="en" sz="1050">
                <a:solidFill>
                  <a:srgbClr val="ABB2BF"/>
                </a:solidFill>
                <a:latin typeface="Source Code Pro"/>
                <a:ea typeface="Source Code Pro"/>
                <a:cs typeface="Source Code Pro"/>
                <a:sym typeface="Source Code Pro"/>
              </a:rPr>
              <a:t> &gt;&gt; ~gitlab-runner/.bashrc</a:t>
            </a:r>
            <a:endParaRPr sz="1050">
              <a:solidFill>
                <a:srgbClr val="ABB2BF"/>
              </a:solidFill>
              <a:latin typeface="Source Code Pro"/>
              <a:ea typeface="Source Code Pro"/>
              <a:cs typeface="Source Code Pro"/>
              <a:sym typeface="Source Code Pro"/>
            </a:endParaRPr>
          </a:p>
          <a:p>
            <a:pPr indent="0" lvl="0" marL="0" rtl="0" algn="l">
              <a:spcBef>
                <a:spcPts val="0"/>
              </a:spcBef>
              <a:spcAft>
                <a:spcPts val="16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Installing Docker daemon in rootless mode</a:t>
            </a:r>
            <a:endParaRPr/>
          </a:p>
        </p:txBody>
      </p:sp>
      <p:sp>
        <p:nvSpPr>
          <p:cNvPr id="366" name="Google Shape;366;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5C6370"/>
                </a:solidFill>
                <a:latin typeface="Source Code Pro"/>
                <a:ea typeface="Source Code Pro"/>
                <a:cs typeface="Source Code Pro"/>
                <a:sym typeface="Source Code Pro"/>
              </a:rPr>
              <a:t># See also &lt;</a:t>
            </a:r>
            <a:r>
              <a:rPr lang="en" sz="1050">
                <a:solidFill>
                  <a:srgbClr val="C678DD"/>
                </a:solidFill>
                <a:latin typeface="Source Code Pro"/>
                <a:ea typeface="Source Code Pro"/>
                <a:cs typeface="Source Code Pro"/>
                <a:sym typeface="Source Code Pro"/>
              </a:rPr>
              <a:t>https://www.katacoda.com/courses/docker/rootless</a:t>
            </a:r>
            <a:r>
              <a:rPr lang="en" sz="1050">
                <a:solidFill>
                  <a:srgbClr val="5C6370"/>
                </a:solidFill>
                <a:latin typeface="Source Code Pro"/>
                <a:ea typeface="Source Code Pro"/>
                <a:cs typeface="Source Code Pro"/>
                <a:sym typeface="Source Code Pro"/>
              </a:rPr>
              <a:t>&gt;</a:t>
            </a:r>
            <a:endParaRPr sz="1050">
              <a:solidFill>
                <a:srgbClr val="5C637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5C637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5C6370"/>
                </a:solidFill>
                <a:latin typeface="Source Code Pro"/>
                <a:ea typeface="Source Code Pro"/>
                <a:cs typeface="Source Code Pro"/>
                <a:sym typeface="Source Code Pro"/>
              </a:rPr>
              <a:t># See &lt;</a:t>
            </a:r>
            <a:r>
              <a:rPr lang="en" sz="1050">
                <a:solidFill>
                  <a:srgbClr val="C678DD"/>
                </a:solidFill>
                <a:latin typeface="Source Code Pro"/>
                <a:ea typeface="Source Code Pro"/>
                <a:cs typeface="Source Code Pro"/>
                <a:sym typeface="Source Code Pro"/>
              </a:rPr>
              <a:t>https://youtu.be/Qq78zfXUq18</a:t>
            </a:r>
            <a:r>
              <a:rPr lang="en" sz="1050">
                <a:solidFill>
                  <a:srgbClr val="5C6370"/>
                </a:solidFill>
                <a:latin typeface="Source Code Pro"/>
                <a:ea typeface="Source Code Pro"/>
                <a:cs typeface="Source Code Pro"/>
                <a:sym typeface="Source Code Pro"/>
              </a:rPr>
              <a:t>&gt; and &lt;</a:t>
            </a:r>
            <a:r>
              <a:rPr lang="en" sz="1050">
                <a:solidFill>
                  <a:srgbClr val="C678DD"/>
                </a:solidFill>
                <a:latin typeface="Source Code Pro"/>
                <a:ea typeface="Source Code Pro"/>
                <a:cs typeface="Source Code Pro"/>
                <a:sym typeface="Source Code Pro"/>
              </a:rPr>
              <a:t>https://youtu.be/tEH-Kk5EMZ0</a:t>
            </a:r>
            <a:r>
              <a:rPr lang="en" sz="1050">
                <a:solidFill>
                  <a:srgbClr val="5C6370"/>
                </a:solidFill>
                <a:latin typeface="Source Code Pro"/>
                <a:ea typeface="Source Code Pro"/>
                <a:cs typeface="Source Code Pro"/>
                <a:sym typeface="Source Code Pro"/>
              </a:rPr>
              <a:t>&gt;</a:t>
            </a:r>
            <a:endParaRPr sz="1050">
              <a:solidFill>
                <a:srgbClr val="5C637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5C6370"/>
                </a:solidFill>
                <a:latin typeface="Source Code Pro"/>
                <a:ea typeface="Source Code Pro"/>
                <a:cs typeface="Source Code Pro"/>
                <a:sym typeface="Source Code Pro"/>
              </a:rPr>
              <a:t># See &lt;</a:t>
            </a:r>
            <a:r>
              <a:rPr lang="en" sz="1050">
                <a:solidFill>
                  <a:srgbClr val="C678DD"/>
                </a:solidFill>
                <a:latin typeface="Source Code Pro"/>
                <a:ea typeface="Source Code Pro"/>
                <a:cs typeface="Source Code Pro"/>
                <a:sym typeface="Source Code Pro"/>
              </a:rPr>
              <a:t>https://docs.docker.com/engine/security/rootless/</a:t>
            </a:r>
            <a:r>
              <a:rPr lang="en" sz="1050">
                <a:solidFill>
                  <a:srgbClr val="5C6370"/>
                </a:solidFill>
                <a:latin typeface="Source Code Pro"/>
                <a:ea typeface="Source Code Pro"/>
                <a:cs typeface="Source Code Pro"/>
                <a:sym typeface="Source Code Pro"/>
              </a:rPr>
              <a:t>&gt;</a:t>
            </a:r>
            <a:endParaRPr sz="1050">
              <a:solidFill>
                <a:srgbClr val="5C637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ABB2BF"/>
                </a:solidFill>
                <a:latin typeface="Source Code Pro"/>
                <a:ea typeface="Source Code Pro"/>
                <a:cs typeface="Source Code Pro"/>
                <a:sym typeface="Source Code Pro"/>
              </a:rPr>
              <a:t>curl -fsSL https://get.docker.com/rootless | sh</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5C6370"/>
                </a:solidFill>
                <a:latin typeface="Source Code Pro"/>
                <a:ea typeface="Source Code Pro"/>
                <a:cs typeface="Source Code Pro"/>
                <a:sym typeface="Source Code Pro"/>
              </a:rPr>
              <a:t># Set environment variables according to instructions in script output</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ABB2BF"/>
                </a:solidFill>
                <a:latin typeface="Source Code Pro"/>
                <a:ea typeface="Source Code Pro"/>
                <a:cs typeface="Source Code Pro"/>
                <a:sym typeface="Source Code Pro"/>
              </a:rPr>
              <a:t>systemctl --user start docker</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ABB2BF"/>
                </a:solidFill>
                <a:latin typeface="Source Code Pro"/>
                <a:ea typeface="Source Code Pro"/>
                <a:cs typeface="Source Code Pro"/>
                <a:sym typeface="Source Code Pro"/>
              </a:rPr>
              <a:t>sudo loginctl enable-linger </a:t>
            </a:r>
            <a:r>
              <a:rPr lang="en" sz="1050">
                <a:solidFill>
                  <a:srgbClr val="98C379"/>
                </a:solidFill>
                <a:latin typeface="Source Code Pro"/>
                <a:ea typeface="Source Code Pro"/>
                <a:cs typeface="Source Code Pro"/>
                <a:sym typeface="Source Code Pro"/>
              </a:rPr>
              <a:t>$(whoami)</a:t>
            </a:r>
            <a:endParaRPr sz="1050">
              <a:solidFill>
                <a:srgbClr val="98C379"/>
              </a:solidFill>
              <a:latin typeface="Source Code Pro"/>
              <a:ea typeface="Source Code Pro"/>
              <a:cs typeface="Source Code Pro"/>
              <a:sym typeface="Source Code Pro"/>
            </a:endParaRPr>
          </a:p>
          <a:p>
            <a:pPr indent="0" lvl="0" marL="0" rtl="0" algn="l">
              <a:spcBef>
                <a:spcPts val="0"/>
              </a:spcBef>
              <a:spcAft>
                <a:spcPts val="16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Installing Docker Compose</a:t>
            </a:r>
            <a:endParaRPr/>
          </a:p>
        </p:txBody>
      </p:sp>
      <p:sp>
        <p:nvSpPr>
          <p:cNvPr id="372" name="Google Shape;372;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5C6370"/>
                </a:solidFill>
                <a:latin typeface="Source Code Pro"/>
                <a:ea typeface="Source Code Pro"/>
                <a:cs typeface="Source Code Pro"/>
                <a:sym typeface="Source Code Pro"/>
              </a:rPr>
              <a:t># Choosing not to install via </a:t>
            </a:r>
            <a:r>
              <a:rPr lang="en" sz="1050">
                <a:solidFill>
                  <a:srgbClr val="98C379"/>
                </a:solidFill>
                <a:latin typeface="Source Code Pro"/>
                <a:ea typeface="Source Code Pro"/>
                <a:cs typeface="Source Code Pro"/>
                <a:sym typeface="Source Code Pro"/>
              </a:rPr>
              <a:t>`apt`</a:t>
            </a:r>
            <a:r>
              <a:rPr lang="en" sz="1050">
                <a:solidFill>
                  <a:srgbClr val="5C6370"/>
                </a:solidFill>
                <a:latin typeface="Source Code Pro"/>
                <a:ea typeface="Source Code Pro"/>
                <a:cs typeface="Source Code Pro"/>
                <a:sym typeface="Source Code Pro"/>
              </a:rPr>
              <a:t> or </a:t>
            </a:r>
            <a:r>
              <a:rPr lang="en" sz="1050">
                <a:solidFill>
                  <a:srgbClr val="98C379"/>
                </a:solidFill>
                <a:latin typeface="Source Code Pro"/>
                <a:ea typeface="Source Code Pro"/>
                <a:cs typeface="Source Code Pro"/>
                <a:sym typeface="Source Code Pro"/>
              </a:rPr>
              <a:t>`snap`</a:t>
            </a:r>
            <a:r>
              <a:rPr lang="en" sz="1050">
                <a:solidFill>
                  <a:srgbClr val="5C6370"/>
                </a:solidFill>
                <a:latin typeface="Source Code Pro"/>
                <a:ea typeface="Source Code Pro"/>
                <a:cs typeface="Source Code Pro"/>
                <a:sym typeface="Source Code Pro"/>
              </a:rPr>
              <a:t> since this will also install root Docker daemon</a:t>
            </a:r>
            <a:endParaRPr sz="1050">
              <a:solidFill>
                <a:srgbClr val="5C637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ABB2BF"/>
                </a:solidFill>
                <a:latin typeface="Source Code Pro"/>
                <a:ea typeface="Source Code Pro"/>
                <a:cs typeface="Source Code Pro"/>
                <a:sym typeface="Source Code Pro"/>
              </a:rPr>
              <a:t>sudo apt update</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ABB2BF"/>
                </a:solidFill>
                <a:latin typeface="Source Code Pro"/>
                <a:ea typeface="Source Code Pro"/>
                <a:cs typeface="Source Code Pro"/>
                <a:sym typeface="Source Code Pro"/>
              </a:rPr>
              <a:t>sudo apt install python python-dev python-pip python3 python3-dev python3-pip build-essential</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ABB2BF"/>
                </a:solidFill>
                <a:latin typeface="Source Code Pro"/>
                <a:ea typeface="Source Code Pro"/>
                <a:cs typeface="Source Code Pro"/>
                <a:sym typeface="Source Code Pro"/>
              </a:rPr>
              <a:t>pip3 install --user pipenv</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ABB2BF"/>
                </a:solidFill>
                <a:latin typeface="Source Code Pro"/>
                <a:ea typeface="Source Code Pro"/>
                <a:cs typeface="Source Code Pro"/>
                <a:sym typeface="Source Code Pro"/>
              </a:rPr>
              <a:t>pipenv --python 2</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ABB2BF"/>
                </a:solidFill>
                <a:latin typeface="Source Code Pro"/>
                <a:ea typeface="Source Code Pro"/>
                <a:cs typeface="Source Code Pro"/>
                <a:sym typeface="Source Code Pro"/>
              </a:rPr>
              <a:t>pipenv install docker-compose</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ABB2BF"/>
                </a:solidFill>
                <a:latin typeface="Source Code Pro"/>
                <a:ea typeface="Source Code Pro"/>
                <a:cs typeface="Source Code Pro"/>
                <a:sym typeface="Source Code Pro"/>
              </a:rPr>
              <a:t>pipenv shell</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5C6370"/>
                </a:solidFill>
                <a:latin typeface="Source Code Pro"/>
                <a:ea typeface="Source Code Pro"/>
                <a:cs typeface="Source Code Pro"/>
                <a:sym typeface="Source Code Pro"/>
              </a:rPr>
              <a:t># Make sure to run all </a:t>
            </a:r>
            <a:r>
              <a:rPr lang="en" sz="1050">
                <a:solidFill>
                  <a:srgbClr val="98C379"/>
                </a:solidFill>
                <a:latin typeface="Source Code Pro"/>
                <a:ea typeface="Source Code Pro"/>
                <a:cs typeface="Source Code Pro"/>
                <a:sym typeface="Source Code Pro"/>
              </a:rPr>
              <a:t>`docker-compose`</a:t>
            </a:r>
            <a:r>
              <a:rPr lang="en" sz="1050">
                <a:solidFill>
                  <a:srgbClr val="5C6370"/>
                </a:solidFill>
                <a:latin typeface="Source Code Pro"/>
                <a:ea typeface="Source Code Pro"/>
                <a:cs typeface="Source Code Pro"/>
                <a:sym typeface="Source Code Pro"/>
              </a:rPr>
              <a:t> commands in this pipenv shell</a:t>
            </a:r>
            <a:endParaRPr sz="1050">
              <a:solidFill>
                <a:srgbClr val="5C637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ABB2BF"/>
              </a:solidFill>
              <a:latin typeface="Source Code Pro"/>
              <a:ea typeface="Source Code Pro"/>
              <a:cs typeface="Source Code Pro"/>
              <a:sym typeface="Source Code Pro"/>
            </a:endParaRPr>
          </a:p>
          <a:p>
            <a:pPr indent="0" lvl="0" marL="0" rtl="0" algn="l">
              <a:spcBef>
                <a:spcPts val="0"/>
              </a:spcBef>
              <a:spcAft>
                <a:spcPts val="160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 up </a:t>
            </a:r>
            <a:r>
              <a:rPr lang="en">
                <a:latin typeface="Source Code Pro"/>
                <a:ea typeface="Source Code Pro"/>
                <a:cs typeface="Source Code Pro"/>
                <a:sym typeface="Source Code Pro"/>
              </a:rPr>
              <a:t>docker-compose.yml</a:t>
            </a:r>
            <a:endParaRPr>
              <a:latin typeface="Source Code Pro"/>
              <a:ea typeface="Source Code Pro"/>
              <a:cs typeface="Source Code Pro"/>
              <a:sym typeface="Source Code Pro"/>
            </a:endParaRPr>
          </a:p>
        </p:txBody>
      </p:sp>
      <p:sp>
        <p:nvSpPr>
          <p:cNvPr id="378" name="Google Shape;378;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800">
                <a:solidFill>
                  <a:srgbClr val="E06C75"/>
                </a:solidFill>
                <a:latin typeface="Source Code Pro"/>
                <a:ea typeface="Source Code Pro"/>
                <a:cs typeface="Source Code Pro"/>
                <a:sym typeface="Source Code Pro"/>
              </a:rPr>
              <a:t>version</a:t>
            </a:r>
            <a:r>
              <a:rPr lang="en" sz="800">
                <a:solidFill>
                  <a:srgbClr val="ABB2BF"/>
                </a:solidFill>
                <a:latin typeface="Source Code Pro"/>
                <a:ea typeface="Source Code Pro"/>
                <a:cs typeface="Source Code Pro"/>
                <a:sym typeface="Source Code Pro"/>
              </a:rPr>
              <a:t>: </a:t>
            </a:r>
            <a:r>
              <a:rPr lang="en" sz="800">
                <a:solidFill>
                  <a:srgbClr val="98C379"/>
                </a:solidFill>
                <a:latin typeface="Source Code Pro"/>
                <a:ea typeface="Source Code Pro"/>
                <a:cs typeface="Source Code Pro"/>
                <a:sym typeface="Source Code Pro"/>
              </a:rPr>
              <a:t>'3'</a:t>
            </a:r>
            <a:endParaRPr sz="80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800">
                <a:solidFill>
                  <a:srgbClr val="E06C75"/>
                </a:solidFill>
                <a:latin typeface="Source Code Pro"/>
                <a:ea typeface="Source Code Pro"/>
                <a:cs typeface="Source Code Pro"/>
                <a:sym typeface="Source Code Pro"/>
              </a:rPr>
              <a:t>services</a:t>
            </a:r>
            <a:r>
              <a:rPr lang="en" sz="800">
                <a:solidFill>
                  <a:srgbClr val="ABB2BF"/>
                </a:solidFill>
                <a:latin typeface="Source Code Pro"/>
                <a:ea typeface="Source Code Pro"/>
                <a:cs typeface="Source Code Pro"/>
                <a:sym typeface="Source Code Pro"/>
              </a:rPr>
              <a:t>:</a:t>
            </a:r>
            <a:endParaRPr sz="8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800">
                <a:solidFill>
                  <a:srgbClr val="ABB2BF"/>
                </a:solidFill>
                <a:latin typeface="Source Code Pro"/>
                <a:ea typeface="Source Code Pro"/>
                <a:cs typeface="Source Code Pro"/>
                <a:sym typeface="Source Code Pro"/>
              </a:rPr>
              <a:t>  </a:t>
            </a:r>
            <a:r>
              <a:rPr lang="en" sz="800">
                <a:solidFill>
                  <a:srgbClr val="E06C75"/>
                </a:solidFill>
                <a:latin typeface="Source Code Pro"/>
                <a:ea typeface="Source Code Pro"/>
                <a:cs typeface="Source Code Pro"/>
                <a:sym typeface="Source Code Pro"/>
              </a:rPr>
              <a:t>gitlab-runner</a:t>
            </a:r>
            <a:r>
              <a:rPr lang="en" sz="800">
                <a:solidFill>
                  <a:srgbClr val="ABB2BF"/>
                </a:solidFill>
                <a:latin typeface="Source Code Pro"/>
                <a:ea typeface="Source Code Pro"/>
                <a:cs typeface="Source Code Pro"/>
                <a:sym typeface="Source Code Pro"/>
              </a:rPr>
              <a:t>:</a:t>
            </a:r>
            <a:endParaRPr sz="8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800">
                <a:solidFill>
                  <a:srgbClr val="ABB2BF"/>
                </a:solidFill>
                <a:latin typeface="Source Code Pro"/>
                <a:ea typeface="Source Code Pro"/>
                <a:cs typeface="Source Code Pro"/>
                <a:sym typeface="Source Code Pro"/>
              </a:rPr>
              <a:t>    </a:t>
            </a:r>
            <a:r>
              <a:rPr lang="en" sz="800">
                <a:solidFill>
                  <a:srgbClr val="E06C75"/>
                </a:solidFill>
                <a:latin typeface="Source Code Pro"/>
                <a:ea typeface="Source Code Pro"/>
                <a:cs typeface="Source Code Pro"/>
                <a:sym typeface="Source Code Pro"/>
              </a:rPr>
              <a:t>image</a:t>
            </a:r>
            <a:r>
              <a:rPr lang="en" sz="800">
                <a:solidFill>
                  <a:srgbClr val="ABB2BF"/>
                </a:solidFill>
                <a:latin typeface="Source Code Pro"/>
                <a:ea typeface="Source Code Pro"/>
                <a:cs typeface="Source Code Pro"/>
                <a:sym typeface="Source Code Pro"/>
              </a:rPr>
              <a:t>: </a:t>
            </a:r>
            <a:r>
              <a:rPr lang="en" sz="800">
                <a:solidFill>
                  <a:srgbClr val="98C379"/>
                </a:solidFill>
                <a:latin typeface="Source Code Pro"/>
                <a:ea typeface="Source Code Pro"/>
                <a:cs typeface="Source Code Pro"/>
                <a:sym typeface="Source Code Pro"/>
              </a:rPr>
              <a:t>gitlab/gitlab-runner</a:t>
            </a:r>
            <a:endParaRPr sz="80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800">
                <a:solidFill>
                  <a:srgbClr val="ABB2BF"/>
                </a:solidFill>
                <a:latin typeface="Source Code Pro"/>
                <a:ea typeface="Source Code Pro"/>
                <a:cs typeface="Source Code Pro"/>
                <a:sym typeface="Source Code Pro"/>
              </a:rPr>
              <a:t>    </a:t>
            </a:r>
            <a:r>
              <a:rPr lang="en" sz="800">
                <a:solidFill>
                  <a:srgbClr val="E06C75"/>
                </a:solidFill>
                <a:latin typeface="Source Code Pro"/>
                <a:ea typeface="Source Code Pro"/>
                <a:cs typeface="Source Code Pro"/>
                <a:sym typeface="Source Code Pro"/>
              </a:rPr>
              <a:t>restart</a:t>
            </a:r>
            <a:r>
              <a:rPr lang="en" sz="800">
                <a:solidFill>
                  <a:srgbClr val="ABB2BF"/>
                </a:solidFill>
                <a:latin typeface="Source Code Pro"/>
                <a:ea typeface="Source Code Pro"/>
                <a:cs typeface="Source Code Pro"/>
                <a:sym typeface="Source Code Pro"/>
              </a:rPr>
              <a:t>: </a:t>
            </a:r>
            <a:r>
              <a:rPr lang="en" sz="800">
                <a:solidFill>
                  <a:srgbClr val="98C379"/>
                </a:solidFill>
                <a:latin typeface="Source Code Pro"/>
                <a:ea typeface="Source Code Pro"/>
                <a:cs typeface="Source Code Pro"/>
                <a:sym typeface="Source Code Pro"/>
              </a:rPr>
              <a:t>always</a:t>
            </a:r>
            <a:endParaRPr sz="80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800">
                <a:solidFill>
                  <a:srgbClr val="ABB2BF"/>
                </a:solidFill>
                <a:latin typeface="Source Code Pro"/>
                <a:ea typeface="Source Code Pro"/>
                <a:cs typeface="Source Code Pro"/>
                <a:sym typeface="Source Code Pro"/>
              </a:rPr>
              <a:t>    </a:t>
            </a:r>
            <a:r>
              <a:rPr lang="en" sz="800">
                <a:solidFill>
                  <a:srgbClr val="E06C75"/>
                </a:solidFill>
                <a:latin typeface="Source Code Pro"/>
                <a:ea typeface="Source Code Pro"/>
                <a:cs typeface="Source Code Pro"/>
                <a:sym typeface="Source Code Pro"/>
              </a:rPr>
              <a:t>volumes</a:t>
            </a:r>
            <a:r>
              <a:rPr lang="en" sz="800">
                <a:solidFill>
                  <a:srgbClr val="ABB2BF"/>
                </a:solidFill>
                <a:latin typeface="Source Code Pro"/>
                <a:ea typeface="Source Code Pro"/>
                <a:cs typeface="Source Code Pro"/>
                <a:sym typeface="Source Code Pro"/>
              </a:rPr>
              <a:t>:</a:t>
            </a:r>
            <a:endParaRPr sz="8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800">
                <a:solidFill>
                  <a:srgbClr val="ABB2BF"/>
                </a:solidFill>
                <a:latin typeface="Source Code Pro"/>
                <a:ea typeface="Source Code Pro"/>
                <a:cs typeface="Source Code Pro"/>
                <a:sym typeface="Source Code Pro"/>
              </a:rPr>
              <a:t>      - </a:t>
            </a:r>
            <a:r>
              <a:rPr lang="en" sz="800">
                <a:solidFill>
                  <a:srgbClr val="98C379"/>
                </a:solidFill>
                <a:latin typeface="Source Code Pro"/>
                <a:ea typeface="Source Code Pro"/>
                <a:cs typeface="Source Code Pro"/>
                <a:sym typeface="Source Code Pro"/>
              </a:rPr>
              <a:t>$XDG_CONFIG_HOME/gitlab-runner:/etc/gitlab-runner</a:t>
            </a:r>
            <a:endParaRPr sz="80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800">
                <a:solidFill>
                  <a:srgbClr val="ABB2BF"/>
                </a:solidFill>
                <a:latin typeface="Source Code Pro"/>
                <a:ea typeface="Source Code Pro"/>
                <a:cs typeface="Source Code Pro"/>
                <a:sym typeface="Source Code Pro"/>
              </a:rPr>
              <a:t>      - </a:t>
            </a:r>
            <a:r>
              <a:rPr lang="en" sz="800">
                <a:solidFill>
                  <a:srgbClr val="98C379"/>
                </a:solidFill>
                <a:latin typeface="Source Code Pro"/>
                <a:ea typeface="Source Code Pro"/>
                <a:cs typeface="Source Code Pro"/>
                <a:sym typeface="Source Code Pro"/>
              </a:rPr>
              <a:t>$XDG_RUNTIME_DIR/docker.sock:/var/run/docker.sock</a:t>
            </a:r>
            <a:endParaRPr sz="80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8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800">
                <a:solidFill>
                  <a:srgbClr val="ABB2BF"/>
                </a:solidFill>
                <a:latin typeface="Source Code Pro"/>
                <a:ea typeface="Source Code Pro"/>
                <a:cs typeface="Source Code Pro"/>
                <a:sym typeface="Source Code Pro"/>
              </a:rPr>
              <a:t>  </a:t>
            </a:r>
            <a:r>
              <a:rPr lang="en" sz="800">
                <a:solidFill>
                  <a:srgbClr val="E06C75"/>
                </a:solidFill>
                <a:latin typeface="Source Code Pro"/>
                <a:ea typeface="Source Code Pro"/>
                <a:cs typeface="Source Code Pro"/>
                <a:sym typeface="Source Code Pro"/>
              </a:rPr>
              <a:t>gitlab-runner-docker-cleanup</a:t>
            </a:r>
            <a:r>
              <a:rPr lang="en" sz="800">
                <a:solidFill>
                  <a:srgbClr val="ABB2BF"/>
                </a:solidFill>
                <a:latin typeface="Source Code Pro"/>
                <a:ea typeface="Source Code Pro"/>
                <a:cs typeface="Source Code Pro"/>
                <a:sym typeface="Source Code Pro"/>
              </a:rPr>
              <a:t>:</a:t>
            </a:r>
            <a:endParaRPr sz="8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800">
                <a:solidFill>
                  <a:srgbClr val="ABB2BF"/>
                </a:solidFill>
                <a:latin typeface="Source Code Pro"/>
                <a:ea typeface="Source Code Pro"/>
                <a:cs typeface="Source Code Pro"/>
                <a:sym typeface="Source Code Pro"/>
              </a:rPr>
              <a:t>    </a:t>
            </a:r>
            <a:r>
              <a:rPr lang="en" sz="800">
                <a:solidFill>
                  <a:srgbClr val="E06C75"/>
                </a:solidFill>
                <a:latin typeface="Source Code Pro"/>
                <a:ea typeface="Source Code Pro"/>
                <a:cs typeface="Source Code Pro"/>
                <a:sym typeface="Source Code Pro"/>
              </a:rPr>
              <a:t>image</a:t>
            </a:r>
            <a:r>
              <a:rPr lang="en" sz="800">
                <a:solidFill>
                  <a:srgbClr val="ABB2BF"/>
                </a:solidFill>
                <a:latin typeface="Source Code Pro"/>
                <a:ea typeface="Source Code Pro"/>
                <a:cs typeface="Source Code Pro"/>
                <a:sym typeface="Source Code Pro"/>
              </a:rPr>
              <a:t>: </a:t>
            </a:r>
            <a:r>
              <a:rPr lang="en" sz="800">
                <a:solidFill>
                  <a:srgbClr val="98C379"/>
                </a:solidFill>
                <a:latin typeface="Source Code Pro"/>
                <a:ea typeface="Source Code Pro"/>
                <a:cs typeface="Source Code Pro"/>
                <a:sym typeface="Source Code Pro"/>
              </a:rPr>
              <a:t>quay.io/gitlab/gitlab-runner-docker-cleanup</a:t>
            </a:r>
            <a:endParaRPr sz="80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800">
                <a:solidFill>
                  <a:srgbClr val="ABB2BF"/>
                </a:solidFill>
                <a:latin typeface="Source Code Pro"/>
                <a:ea typeface="Source Code Pro"/>
                <a:cs typeface="Source Code Pro"/>
                <a:sym typeface="Source Code Pro"/>
              </a:rPr>
              <a:t>    </a:t>
            </a:r>
            <a:r>
              <a:rPr lang="en" sz="800">
                <a:solidFill>
                  <a:srgbClr val="E06C75"/>
                </a:solidFill>
                <a:latin typeface="Source Code Pro"/>
                <a:ea typeface="Source Code Pro"/>
                <a:cs typeface="Source Code Pro"/>
                <a:sym typeface="Source Code Pro"/>
              </a:rPr>
              <a:t>restart</a:t>
            </a:r>
            <a:r>
              <a:rPr lang="en" sz="800">
                <a:solidFill>
                  <a:srgbClr val="ABB2BF"/>
                </a:solidFill>
                <a:latin typeface="Source Code Pro"/>
                <a:ea typeface="Source Code Pro"/>
                <a:cs typeface="Source Code Pro"/>
                <a:sym typeface="Source Code Pro"/>
              </a:rPr>
              <a:t>: </a:t>
            </a:r>
            <a:r>
              <a:rPr lang="en" sz="800">
                <a:solidFill>
                  <a:srgbClr val="98C379"/>
                </a:solidFill>
                <a:latin typeface="Source Code Pro"/>
                <a:ea typeface="Source Code Pro"/>
                <a:cs typeface="Source Code Pro"/>
                <a:sym typeface="Source Code Pro"/>
              </a:rPr>
              <a:t>always</a:t>
            </a:r>
            <a:endParaRPr sz="80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800">
                <a:solidFill>
                  <a:srgbClr val="ABB2BF"/>
                </a:solidFill>
                <a:latin typeface="Source Code Pro"/>
                <a:ea typeface="Source Code Pro"/>
                <a:cs typeface="Source Code Pro"/>
                <a:sym typeface="Source Code Pro"/>
              </a:rPr>
              <a:t>    </a:t>
            </a:r>
            <a:r>
              <a:rPr lang="en" sz="800">
                <a:solidFill>
                  <a:srgbClr val="E06C75"/>
                </a:solidFill>
                <a:latin typeface="Source Code Pro"/>
                <a:ea typeface="Source Code Pro"/>
                <a:cs typeface="Source Code Pro"/>
                <a:sym typeface="Source Code Pro"/>
              </a:rPr>
              <a:t>volumes</a:t>
            </a:r>
            <a:r>
              <a:rPr lang="en" sz="800">
                <a:solidFill>
                  <a:srgbClr val="ABB2BF"/>
                </a:solidFill>
                <a:latin typeface="Source Code Pro"/>
                <a:ea typeface="Source Code Pro"/>
                <a:cs typeface="Source Code Pro"/>
                <a:sym typeface="Source Code Pro"/>
              </a:rPr>
              <a:t>:</a:t>
            </a:r>
            <a:endParaRPr sz="8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800">
                <a:solidFill>
                  <a:srgbClr val="ABB2BF"/>
                </a:solidFill>
                <a:latin typeface="Source Code Pro"/>
                <a:ea typeface="Source Code Pro"/>
                <a:cs typeface="Source Code Pro"/>
                <a:sym typeface="Source Code Pro"/>
              </a:rPr>
              <a:t>      - </a:t>
            </a:r>
            <a:r>
              <a:rPr lang="en" sz="800">
                <a:solidFill>
                  <a:srgbClr val="98C379"/>
                </a:solidFill>
                <a:latin typeface="Source Code Pro"/>
                <a:ea typeface="Source Code Pro"/>
                <a:cs typeface="Source Code Pro"/>
                <a:sym typeface="Source Code Pro"/>
              </a:rPr>
              <a:t>$XDG_RUNTIME_DIR/docker.sock:/var/run/docker.sock</a:t>
            </a:r>
            <a:endParaRPr sz="80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800">
                <a:solidFill>
                  <a:srgbClr val="ABB2BF"/>
                </a:solidFill>
                <a:latin typeface="Source Code Pro"/>
                <a:ea typeface="Source Code Pro"/>
                <a:cs typeface="Source Code Pro"/>
                <a:sym typeface="Source Code Pro"/>
              </a:rPr>
              <a:t>    </a:t>
            </a:r>
            <a:r>
              <a:rPr lang="en" sz="800">
                <a:solidFill>
                  <a:srgbClr val="E06C75"/>
                </a:solidFill>
                <a:latin typeface="Source Code Pro"/>
                <a:ea typeface="Source Code Pro"/>
                <a:cs typeface="Source Code Pro"/>
                <a:sym typeface="Source Code Pro"/>
              </a:rPr>
              <a:t>environment</a:t>
            </a:r>
            <a:r>
              <a:rPr lang="en" sz="800">
                <a:solidFill>
                  <a:srgbClr val="ABB2BF"/>
                </a:solidFill>
                <a:latin typeface="Source Code Pro"/>
                <a:ea typeface="Source Code Pro"/>
                <a:cs typeface="Source Code Pro"/>
                <a:sym typeface="Source Code Pro"/>
              </a:rPr>
              <a:t>:</a:t>
            </a:r>
            <a:endParaRPr sz="80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800">
                <a:solidFill>
                  <a:srgbClr val="ABB2BF"/>
                </a:solidFill>
                <a:latin typeface="Source Code Pro"/>
                <a:ea typeface="Source Code Pro"/>
                <a:cs typeface="Source Code Pro"/>
                <a:sym typeface="Source Code Pro"/>
              </a:rPr>
              <a:t>      </a:t>
            </a:r>
            <a:r>
              <a:rPr lang="en" sz="800">
                <a:solidFill>
                  <a:srgbClr val="E06C75"/>
                </a:solidFill>
                <a:latin typeface="Source Code Pro"/>
                <a:ea typeface="Source Code Pro"/>
                <a:cs typeface="Source Code Pro"/>
                <a:sym typeface="Source Code Pro"/>
              </a:rPr>
              <a:t>LOW_FREE_SPACE</a:t>
            </a:r>
            <a:r>
              <a:rPr lang="en" sz="800">
                <a:solidFill>
                  <a:srgbClr val="ABB2BF"/>
                </a:solidFill>
                <a:latin typeface="Source Code Pro"/>
                <a:ea typeface="Source Code Pro"/>
                <a:cs typeface="Source Code Pro"/>
                <a:sym typeface="Source Code Pro"/>
              </a:rPr>
              <a:t>: </a:t>
            </a:r>
            <a:r>
              <a:rPr lang="en" sz="800">
                <a:solidFill>
                  <a:srgbClr val="98C379"/>
                </a:solidFill>
                <a:latin typeface="Source Code Pro"/>
                <a:ea typeface="Source Code Pro"/>
                <a:cs typeface="Source Code Pro"/>
                <a:sym typeface="Source Code Pro"/>
              </a:rPr>
              <a:t>'10G'</a:t>
            </a:r>
            <a:endParaRPr sz="80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800">
                <a:solidFill>
                  <a:srgbClr val="ABB2BF"/>
                </a:solidFill>
                <a:latin typeface="Source Code Pro"/>
                <a:ea typeface="Source Code Pro"/>
                <a:cs typeface="Source Code Pro"/>
                <a:sym typeface="Source Code Pro"/>
              </a:rPr>
              <a:t>      </a:t>
            </a:r>
            <a:r>
              <a:rPr lang="en" sz="800">
                <a:solidFill>
                  <a:srgbClr val="E06C75"/>
                </a:solidFill>
                <a:latin typeface="Source Code Pro"/>
                <a:ea typeface="Source Code Pro"/>
                <a:cs typeface="Source Code Pro"/>
                <a:sym typeface="Source Code Pro"/>
              </a:rPr>
              <a:t>EXPECTED_FREE_SPACE</a:t>
            </a:r>
            <a:r>
              <a:rPr lang="en" sz="800">
                <a:solidFill>
                  <a:srgbClr val="ABB2BF"/>
                </a:solidFill>
                <a:latin typeface="Source Code Pro"/>
                <a:ea typeface="Source Code Pro"/>
                <a:cs typeface="Source Code Pro"/>
                <a:sym typeface="Source Code Pro"/>
              </a:rPr>
              <a:t>: </a:t>
            </a:r>
            <a:r>
              <a:rPr lang="en" sz="800">
                <a:solidFill>
                  <a:srgbClr val="98C379"/>
                </a:solidFill>
                <a:latin typeface="Source Code Pro"/>
                <a:ea typeface="Source Code Pro"/>
                <a:cs typeface="Source Code Pro"/>
                <a:sym typeface="Source Code Pro"/>
              </a:rPr>
              <a:t>'20G'</a:t>
            </a:r>
            <a:endParaRPr sz="80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800">
                <a:solidFill>
                  <a:srgbClr val="ABB2BF"/>
                </a:solidFill>
                <a:latin typeface="Source Code Pro"/>
                <a:ea typeface="Source Code Pro"/>
                <a:cs typeface="Source Code Pro"/>
                <a:sym typeface="Source Code Pro"/>
              </a:rPr>
              <a:t>      </a:t>
            </a:r>
            <a:r>
              <a:rPr lang="en" sz="800">
                <a:solidFill>
                  <a:srgbClr val="E06C75"/>
                </a:solidFill>
                <a:latin typeface="Source Code Pro"/>
                <a:ea typeface="Source Code Pro"/>
                <a:cs typeface="Source Code Pro"/>
                <a:sym typeface="Source Code Pro"/>
              </a:rPr>
              <a:t>LOW_FREE_FILES_COUNT</a:t>
            </a:r>
            <a:r>
              <a:rPr lang="en" sz="800">
                <a:solidFill>
                  <a:srgbClr val="ABB2BF"/>
                </a:solidFill>
                <a:latin typeface="Source Code Pro"/>
                <a:ea typeface="Source Code Pro"/>
                <a:cs typeface="Source Code Pro"/>
                <a:sym typeface="Source Code Pro"/>
              </a:rPr>
              <a:t>: </a:t>
            </a:r>
            <a:r>
              <a:rPr lang="en" sz="800">
                <a:solidFill>
                  <a:srgbClr val="98C379"/>
                </a:solidFill>
                <a:latin typeface="Source Code Pro"/>
                <a:ea typeface="Source Code Pro"/>
                <a:cs typeface="Source Code Pro"/>
                <a:sym typeface="Source Code Pro"/>
              </a:rPr>
              <a:t>'1048576'</a:t>
            </a:r>
            <a:endParaRPr sz="80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800">
                <a:solidFill>
                  <a:srgbClr val="ABB2BF"/>
                </a:solidFill>
                <a:latin typeface="Source Code Pro"/>
                <a:ea typeface="Source Code Pro"/>
                <a:cs typeface="Source Code Pro"/>
                <a:sym typeface="Source Code Pro"/>
              </a:rPr>
              <a:t>      </a:t>
            </a:r>
            <a:r>
              <a:rPr lang="en" sz="800">
                <a:solidFill>
                  <a:srgbClr val="E06C75"/>
                </a:solidFill>
                <a:latin typeface="Source Code Pro"/>
                <a:ea typeface="Source Code Pro"/>
                <a:cs typeface="Source Code Pro"/>
                <a:sym typeface="Source Code Pro"/>
              </a:rPr>
              <a:t>EXPECTED_FREE_FILES_COUNT</a:t>
            </a:r>
            <a:r>
              <a:rPr lang="en" sz="800">
                <a:solidFill>
                  <a:srgbClr val="ABB2BF"/>
                </a:solidFill>
                <a:latin typeface="Source Code Pro"/>
                <a:ea typeface="Source Code Pro"/>
                <a:cs typeface="Source Code Pro"/>
                <a:sym typeface="Source Code Pro"/>
              </a:rPr>
              <a:t>: </a:t>
            </a:r>
            <a:r>
              <a:rPr lang="en" sz="800">
                <a:solidFill>
                  <a:srgbClr val="98C379"/>
                </a:solidFill>
                <a:latin typeface="Source Code Pro"/>
                <a:ea typeface="Source Code Pro"/>
                <a:cs typeface="Source Code Pro"/>
                <a:sym typeface="Source Code Pro"/>
              </a:rPr>
              <a:t>'2097152'</a:t>
            </a:r>
            <a:endParaRPr sz="80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800">
                <a:solidFill>
                  <a:srgbClr val="ABB2BF"/>
                </a:solidFill>
                <a:latin typeface="Source Code Pro"/>
                <a:ea typeface="Source Code Pro"/>
                <a:cs typeface="Source Code Pro"/>
                <a:sym typeface="Source Code Pro"/>
              </a:rPr>
              <a:t>      </a:t>
            </a:r>
            <a:r>
              <a:rPr lang="en" sz="800">
                <a:solidFill>
                  <a:srgbClr val="E06C75"/>
                </a:solidFill>
                <a:latin typeface="Source Code Pro"/>
                <a:ea typeface="Source Code Pro"/>
                <a:cs typeface="Source Code Pro"/>
                <a:sym typeface="Source Code Pro"/>
              </a:rPr>
              <a:t>DEFAULT_TTL</a:t>
            </a:r>
            <a:r>
              <a:rPr lang="en" sz="800">
                <a:solidFill>
                  <a:srgbClr val="ABB2BF"/>
                </a:solidFill>
                <a:latin typeface="Source Code Pro"/>
                <a:ea typeface="Source Code Pro"/>
                <a:cs typeface="Source Code Pro"/>
                <a:sym typeface="Source Code Pro"/>
              </a:rPr>
              <a:t>: </a:t>
            </a:r>
            <a:r>
              <a:rPr lang="en" sz="800">
                <a:solidFill>
                  <a:srgbClr val="98C379"/>
                </a:solidFill>
                <a:latin typeface="Source Code Pro"/>
                <a:ea typeface="Source Code Pro"/>
                <a:cs typeface="Source Code Pro"/>
                <a:sym typeface="Source Code Pro"/>
              </a:rPr>
              <a:t>'10m'</a:t>
            </a:r>
            <a:endParaRPr sz="800">
              <a:solidFill>
                <a:srgbClr val="98C379"/>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800">
                <a:solidFill>
                  <a:srgbClr val="ABB2BF"/>
                </a:solidFill>
                <a:latin typeface="Source Code Pro"/>
                <a:ea typeface="Source Code Pro"/>
                <a:cs typeface="Source Code Pro"/>
                <a:sym typeface="Source Code Pro"/>
              </a:rPr>
              <a:t>      </a:t>
            </a:r>
            <a:r>
              <a:rPr lang="en" sz="800">
                <a:solidFill>
                  <a:srgbClr val="E06C75"/>
                </a:solidFill>
                <a:latin typeface="Source Code Pro"/>
                <a:ea typeface="Source Code Pro"/>
                <a:cs typeface="Source Code Pro"/>
                <a:sym typeface="Source Code Pro"/>
              </a:rPr>
              <a:t>USE_DF</a:t>
            </a:r>
            <a:r>
              <a:rPr lang="en" sz="800">
                <a:solidFill>
                  <a:srgbClr val="ABB2BF"/>
                </a:solidFill>
                <a:latin typeface="Source Code Pro"/>
                <a:ea typeface="Source Code Pro"/>
                <a:cs typeface="Source Code Pro"/>
                <a:sym typeface="Source Code Pro"/>
              </a:rPr>
              <a:t>: </a:t>
            </a:r>
            <a:r>
              <a:rPr lang="en" sz="800">
                <a:solidFill>
                  <a:srgbClr val="98C379"/>
                </a:solidFill>
                <a:latin typeface="Source Code Pro"/>
                <a:ea typeface="Source Code Pro"/>
                <a:cs typeface="Source Code Pro"/>
                <a:sym typeface="Source Code Pro"/>
              </a:rPr>
              <a:t>'1'</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Branching?</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Branching</a:t>
            </a:r>
            <a:endParaRPr/>
          </a:p>
          <a:p>
            <a:pPr indent="-317500" lvl="1" marL="914400" rtl="0" algn="l">
              <a:spcBef>
                <a:spcPts val="0"/>
              </a:spcBef>
              <a:spcAft>
                <a:spcPts val="0"/>
              </a:spcAft>
              <a:buSzPts val="1400"/>
              <a:buChar char="○"/>
            </a:pPr>
            <a:r>
              <a:rPr lang="en"/>
              <a:t>Creates branches from the master branch to separate work</a:t>
            </a:r>
            <a:endParaRPr/>
          </a:p>
          <a:p>
            <a:pPr indent="-317500" lvl="1" marL="914400" rtl="0" algn="l">
              <a:spcBef>
                <a:spcPts val="0"/>
              </a:spcBef>
              <a:spcAft>
                <a:spcPts val="0"/>
              </a:spcAft>
              <a:buSzPts val="1400"/>
              <a:buChar char="○"/>
            </a:pPr>
            <a:r>
              <a:rPr lang="en"/>
              <a:t>Changes</a:t>
            </a:r>
            <a:r>
              <a:rPr lang="en"/>
              <a:t> to a side-branch do not change the content of the master branch</a:t>
            </a:r>
            <a:endParaRPr/>
          </a:p>
          <a:p>
            <a:pPr indent="-342900" lvl="0" marL="457200" rtl="0" algn="l">
              <a:spcBef>
                <a:spcPts val="0"/>
              </a:spcBef>
              <a:spcAft>
                <a:spcPts val="0"/>
              </a:spcAft>
              <a:buSzPts val="1800"/>
              <a:buChar char="●"/>
            </a:pPr>
            <a:r>
              <a:rPr lang="en"/>
              <a:t>Merging</a:t>
            </a:r>
            <a:endParaRPr/>
          </a:p>
          <a:p>
            <a:pPr indent="-317500" lvl="1" marL="914400" rtl="0" algn="l">
              <a:spcBef>
                <a:spcPts val="0"/>
              </a:spcBef>
              <a:spcAft>
                <a:spcPts val="0"/>
              </a:spcAft>
              <a:buSzPts val="1400"/>
              <a:buChar char="○"/>
            </a:pPr>
            <a:r>
              <a:rPr lang="en"/>
              <a:t>Joins branches back </a:t>
            </a:r>
            <a:r>
              <a:rPr lang="en"/>
              <a:t>together</a:t>
            </a:r>
            <a:endParaRPr/>
          </a:p>
          <a:p>
            <a:pPr indent="-317500" lvl="1" marL="914400" rtl="0" algn="l">
              <a:spcBef>
                <a:spcPts val="0"/>
              </a:spcBef>
              <a:spcAft>
                <a:spcPts val="0"/>
              </a:spcAft>
              <a:buSzPts val="1400"/>
              <a:buChar char="○"/>
            </a:pPr>
            <a:r>
              <a:rPr lang="en"/>
              <a:t>Updates the master branch with the changes of the side-branch</a:t>
            </a:r>
            <a:endParaRPr/>
          </a:p>
          <a:p>
            <a:pPr indent="0" lvl="0" marL="0" rtl="0" algn="l">
              <a:spcBef>
                <a:spcPts val="1600"/>
              </a:spcBef>
              <a:spcAft>
                <a:spcPts val="1600"/>
              </a:spcAft>
              <a:buNone/>
            </a:pPr>
            <a:r>
              <a:t/>
            </a:r>
            <a:endParaRPr/>
          </a:p>
        </p:txBody>
      </p:sp>
      <p:pic>
        <p:nvPicPr>
          <p:cNvPr id="81" name="Google Shape;81;p17"/>
          <p:cNvPicPr preferRelativeResize="0"/>
          <p:nvPr/>
        </p:nvPicPr>
        <p:blipFill>
          <a:blip r:embed="rId3">
            <a:alphaModFix/>
          </a:blip>
          <a:stretch>
            <a:fillRect/>
          </a:stretch>
        </p:blipFill>
        <p:spPr>
          <a:xfrm>
            <a:off x="3915875" y="2150400"/>
            <a:ext cx="5228126" cy="2993100"/>
          </a:xfrm>
          <a:prstGeom prst="rect">
            <a:avLst/>
          </a:prstGeom>
          <a:noFill/>
          <a:ln>
            <a:noFill/>
          </a:ln>
        </p:spPr>
      </p:pic>
      <p:sp>
        <p:nvSpPr>
          <p:cNvPr id="82" name="Google Shape;82;p17"/>
          <p:cNvSpPr txBox="1"/>
          <p:nvPr/>
        </p:nvSpPr>
        <p:spPr>
          <a:xfrm>
            <a:off x="3354000" y="4568875"/>
            <a:ext cx="24360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https://www.atlassian.com/git/tutorials/using-branches/git-merge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 up </a:t>
            </a:r>
            <a:r>
              <a:rPr lang="en">
                <a:latin typeface="Source Code Pro"/>
                <a:ea typeface="Source Code Pro"/>
                <a:cs typeface="Source Code Pro"/>
                <a:sym typeface="Source Code Pro"/>
              </a:rPr>
              <a:t>docker-compose.yml</a:t>
            </a:r>
            <a:endParaRPr/>
          </a:p>
        </p:txBody>
      </p:sp>
      <p:sp>
        <p:nvSpPr>
          <p:cNvPr id="384" name="Google Shape;384;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C678DD"/>
                </a:solidFill>
                <a:latin typeface="Source Code Pro"/>
                <a:ea typeface="Source Code Pro"/>
                <a:cs typeface="Source Code Pro"/>
                <a:sym typeface="Source Code Pro"/>
              </a:rPr>
              <a:t>export</a:t>
            </a:r>
            <a:r>
              <a:rPr lang="en" sz="1050">
                <a:solidFill>
                  <a:srgbClr val="ABB2BF"/>
                </a:solidFill>
                <a:latin typeface="Source Code Pro"/>
                <a:ea typeface="Source Code Pro"/>
                <a:cs typeface="Source Code Pro"/>
                <a:sym typeface="Source Code Pro"/>
              </a:rPr>
              <a:t> </a:t>
            </a:r>
            <a:r>
              <a:rPr lang="en" sz="1050">
                <a:solidFill>
                  <a:srgbClr val="E06C75"/>
                </a:solidFill>
                <a:latin typeface="Source Code Pro"/>
                <a:ea typeface="Source Code Pro"/>
                <a:cs typeface="Source Code Pro"/>
                <a:sym typeface="Source Code Pro"/>
              </a:rPr>
              <a:t>$XDG_CONFIG_HOME</a:t>
            </a:r>
            <a:r>
              <a:rPr lang="en" sz="1050">
                <a:solidFill>
                  <a:srgbClr val="ABB2BF"/>
                </a:solidFill>
                <a:latin typeface="Source Code Pro"/>
                <a:ea typeface="Source Code Pro"/>
                <a:cs typeface="Source Code Pro"/>
                <a:sym typeface="Source Code Pro"/>
              </a:rPr>
              <a:t>=~/.config</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ABB2BF"/>
                </a:solidFill>
                <a:latin typeface="Source Code Pro"/>
                <a:ea typeface="Source Code Pro"/>
                <a:cs typeface="Source Code Pro"/>
                <a:sym typeface="Source Code Pro"/>
              </a:rPr>
              <a:t>mkdir -p </a:t>
            </a:r>
            <a:r>
              <a:rPr lang="en" sz="1050">
                <a:solidFill>
                  <a:srgbClr val="E06C75"/>
                </a:solidFill>
                <a:latin typeface="Source Code Pro"/>
                <a:ea typeface="Source Code Pro"/>
                <a:cs typeface="Source Code Pro"/>
                <a:sym typeface="Source Code Pro"/>
              </a:rPr>
              <a:t>$XDG_CONFIG_HOME</a:t>
            </a:r>
            <a:r>
              <a:rPr lang="en" sz="1050">
                <a:solidFill>
                  <a:srgbClr val="ABB2BF"/>
                </a:solidFill>
                <a:latin typeface="Source Code Pro"/>
                <a:ea typeface="Source Code Pro"/>
                <a:cs typeface="Source Code Pro"/>
                <a:sym typeface="Source Code Pro"/>
              </a:rPr>
              <a:t>/gitlab-runner</a:t>
            </a:r>
            <a:endParaRPr sz="1050">
              <a:solidFill>
                <a:srgbClr val="ABB2BF"/>
              </a:solidFill>
              <a:latin typeface="Source Code Pro"/>
              <a:ea typeface="Source Code Pro"/>
              <a:cs typeface="Source Code Pro"/>
              <a:sym typeface="Source Code Pro"/>
            </a:endParaRPr>
          </a:p>
          <a:p>
            <a:pPr indent="0" lvl="0" marL="0" rtl="0" algn="l">
              <a:spcBef>
                <a:spcPts val="0"/>
              </a:spcBef>
              <a:spcAft>
                <a:spcPts val="16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Register GitLab Runner to a GitLab instance</a:t>
            </a:r>
            <a:endParaRPr/>
          </a:p>
        </p:txBody>
      </p:sp>
      <p:sp>
        <p:nvSpPr>
          <p:cNvPr id="390" name="Google Shape;390;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a:t>
            </a:r>
            <a:r>
              <a:rPr lang="en" sz="1050">
                <a:solidFill>
                  <a:srgbClr val="ABB2BF"/>
                </a:solidFill>
                <a:latin typeface="Source Code Pro"/>
                <a:ea typeface="Source Code Pro"/>
                <a:cs typeface="Source Code Pro"/>
                <a:sym typeface="Source Code Pro"/>
              </a:rPr>
              <a:t>docker run --rm -it \</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-v </a:t>
            </a:r>
            <a:r>
              <a:rPr lang="en" sz="1050">
                <a:solidFill>
                  <a:srgbClr val="E06C75"/>
                </a:solidFill>
                <a:latin typeface="Source Code Pro"/>
                <a:ea typeface="Source Code Pro"/>
                <a:cs typeface="Source Code Pro"/>
                <a:sym typeface="Source Code Pro"/>
              </a:rPr>
              <a:t>$XDG_CONFIG_HOME</a:t>
            </a:r>
            <a:r>
              <a:rPr lang="en" sz="1050">
                <a:solidFill>
                  <a:srgbClr val="ABB2BF"/>
                </a:solidFill>
                <a:latin typeface="Source Code Pro"/>
                <a:ea typeface="Source Code Pro"/>
                <a:cs typeface="Source Code Pro"/>
                <a:sym typeface="Source Code Pro"/>
              </a:rPr>
              <a:t>/gitlab-runner:/etc/gitlab-runner \</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gitlab/gitlab-runner \</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050">
                <a:solidFill>
                  <a:srgbClr val="ABB2BF"/>
                </a:solidFill>
                <a:latin typeface="Source Code Pro"/>
                <a:ea typeface="Source Code Pro"/>
                <a:cs typeface="Source Code Pro"/>
                <a:sym typeface="Source Code Pro"/>
              </a:rPr>
              <a:t>    register</a:t>
            </a:r>
            <a:endParaRPr/>
          </a:p>
          <a:p>
            <a:pPr indent="0" lvl="0" marL="0" rtl="0" algn="l">
              <a:lnSpc>
                <a:spcPct val="135714"/>
              </a:lnSpc>
              <a:spcBef>
                <a:spcPts val="0"/>
              </a:spcBef>
              <a:spcAft>
                <a:spcPts val="0"/>
              </a:spcAft>
              <a:buNone/>
            </a:pPr>
            <a:r>
              <a:t/>
            </a:r>
            <a:endParaRPr sz="1050">
              <a:solidFill>
                <a:srgbClr val="ABB2BF"/>
              </a:solidFill>
              <a:latin typeface="Source Code Pro"/>
              <a:ea typeface="Source Code Pro"/>
              <a:cs typeface="Source Code Pro"/>
              <a:sym typeface="Source Code Pro"/>
            </a:endParaRPr>
          </a:p>
          <a:p>
            <a:pPr indent="0" lvl="0" marL="0" rtl="0" algn="l">
              <a:spcBef>
                <a:spcPts val="0"/>
              </a:spcBef>
              <a:spcAft>
                <a:spcPts val="0"/>
              </a:spcAft>
              <a:buNone/>
            </a:pPr>
            <a:r>
              <a:rPr lang="en"/>
              <a:t>Answer the prompts:</a:t>
            </a:r>
            <a:endParaRPr/>
          </a:p>
          <a:p>
            <a:pPr indent="-342900" lvl="0" marL="457200" rtl="0" algn="l">
              <a:spcBef>
                <a:spcPts val="1600"/>
              </a:spcBef>
              <a:spcAft>
                <a:spcPts val="0"/>
              </a:spcAft>
              <a:buSzPts val="1800"/>
              <a:buChar char="●"/>
            </a:pPr>
            <a:r>
              <a:rPr lang="en"/>
              <a:t>Set at least the following tags:</a:t>
            </a:r>
            <a:endParaRPr/>
          </a:p>
          <a:p>
            <a:pPr indent="-317500" lvl="1" marL="914400" rtl="0" algn="l">
              <a:lnSpc>
                <a:spcPct val="135714"/>
              </a:lnSpc>
              <a:spcBef>
                <a:spcPts val="0"/>
              </a:spcBef>
              <a:spcAft>
                <a:spcPts val="0"/>
              </a:spcAft>
              <a:buSzPts val="1400"/>
              <a:buChar char="○"/>
            </a:pPr>
            <a:r>
              <a:rPr lang="en" sz="1050">
                <a:solidFill>
                  <a:srgbClr val="98C379"/>
                </a:solidFill>
                <a:highlight>
                  <a:srgbClr val="282C34"/>
                </a:highlight>
                <a:latin typeface="Source Code Pro"/>
                <a:ea typeface="Source Code Pro"/>
                <a:cs typeface="Source Code Pro"/>
                <a:sym typeface="Source Code Pro"/>
              </a:rPr>
              <a:t>linux</a:t>
            </a:r>
            <a:endParaRPr/>
          </a:p>
          <a:p>
            <a:pPr indent="-317500" lvl="1" marL="914400" rtl="0" algn="l">
              <a:spcBef>
                <a:spcPts val="0"/>
              </a:spcBef>
              <a:spcAft>
                <a:spcPts val="0"/>
              </a:spcAft>
              <a:buSzPts val="1400"/>
              <a:buChar char="○"/>
            </a:pPr>
            <a:r>
              <a:rPr lang="en" sz="1050">
                <a:solidFill>
                  <a:srgbClr val="98C379"/>
                </a:solidFill>
                <a:highlight>
                  <a:srgbClr val="282C34"/>
                </a:highlight>
                <a:latin typeface="Source Code Pro"/>
                <a:ea typeface="Source Code Pro"/>
                <a:cs typeface="Source Code Pro"/>
                <a:sym typeface="Source Code Pro"/>
              </a:rPr>
              <a:t>docker</a:t>
            </a:r>
            <a:endParaRPr/>
          </a:p>
          <a:p>
            <a:pPr indent="-317500" lvl="1" marL="914400" rtl="0" algn="l">
              <a:spcBef>
                <a:spcPts val="0"/>
              </a:spcBef>
              <a:spcAft>
                <a:spcPts val="0"/>
              </a:spcAft>
              <a:buSzPts val="1400"/>
              <a:buChar char="○"/>
            </a:pPr>
            <a:r>
              <a:rPr lang="en"/>
              <a:t>System architecture (e.g. </a:t>
            </a:r>
            <a:r>
              <a:rPr lang="en" sz="1050">
                <a:solidFill>
                  <a:srgbClr val="98C379"/>
                </a:solidFill>
                <a:highlight>
                  <a:srgbClr val="282C34"/>
                </a:highlight>
                <a:latin typeface="Source Code Pro"/>
                <a:ea typeface="Source Code Pro"/>
                <a:cs typeface="Source Code Pro"/>
                <a:sym typeface="Source Code Pro"/>
              </a:rPr>
              <a:t>uname -m</a:t>
            </a:r>
            <a:r>
              <a:rPr lang="en"/>
              <a:t>)</a:t>
            </a:r>
            <a:endParaRPr/>
          </a:p>
          <a:p>
            <a:pPr indent="-342900" lvl="0" marL="457200" rtl="0" algn="l">
              <a:spcBef>
                <a:spcPts val="0"/>
              </a:spcBef>
              <a:spcAft>
                <a:spcPts val="0"/>
              </a:spcAft>
              <a:buSzPts val="1800"/>
              <a:buChar char="●"/>
            </a:pPr>
            <a:r>
              <a:rPr lang="en"/>
              <a:t>Choose the </a:t>
            </a:r>
            <a:r>
              <a:rPr lang="en" sz="1050">
                <a:solidFill>
                  <a:srgbClr val="98C379"/>
                </a:solidFill>
                <a:highlight>
                  <a:srgbClr val="282C34"/>
                </a:highlight>
                <a:latin typeface="Source Code Pro"/>
                <a:ea typeface="Source Code Pro"/>
                <a:cs typeface="Source Code Pro"/>
                <a:sym typeface="Source Code Pro"/>
              </a:rPr>
              <a:t>docker</a:t>
            </a:r>
            <a:r>
              <a:rPr lang="en"/>
              <a:t> executor</a:t>
            </a:r>
            <a:endParaRPr/>
          </a:p>
          <a:p>
            <a:pPr indent="0" lvl="0" marL="0" rtl="0" algn="l">
              <a:spcBef>
                <a:spcPts val="1600"/>
              </a:spcBef>
              <a:spcAft>
                <a:spcPts val="1600"/>
              </a:spcAft>
              <a:buNone/>
            </a:pPr>
            <a:r>
              <a:rPr lang="en"/>
              <a:t>Go to the GitLab UI and check "Run untagged jobs"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Installing self-signed TLS certificates, if needed</a:t>
            </a:r>
            <a:endParaRPr/>
          </a:p>
        </p:txBody>
      </p:sp>
      <p:sp>
        <p:nvSpPr>
          <p:cNvPr id="396" name="Google Shape;396;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Add all trusted root certificates to </a:t>
            </a:r>
            <a:r>
              <a:rPr lang="en" sz="1050">
                <a:solidFill>
                  <a:srgbClr val="98C379"/>
                </a:solidFill>
                <a:latin typeface="Source Code Pro"/>
                <a:ea typeface="Source Code Pro"/>
                <a:cs typeface="Source Code Pro"/>
                <a:sym typeface="Source Code Pro"/>
              </a:rPr>
              <a:t>$XDG_CONFIG_HOME/gitlab-runner/certs/ca.cert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GitLab Runner Usage</a:t>
            </a:r>
            <a:endParaRPr/>
          </a:p>
        </p:txBody>
      </p:sp>
      <p:sp>
        <p:nvSpPr>
          <p:cNvPr id="402" name="Google Shape;402;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Running: </a:t>
            </a:r>
            <a:endParaRPr/>
          </a:p>
          <a:p>
            <a:pPr indent="-295275" lvl="0" marL="457200" rtl="0" algn="l">
              <a:spcBef>
                <a:spcPts val="1600"/>
              </a:spcBef>
              <a:spcAft>
                <a:spcPts val="0"/>
              </a:spcAft>
              <a:buClr>
                <a:srgbClr val="ABB2BF"/>
              </a:buClr>
              <a:buSzPts val="1050"/>
              <a:buFont typeface="Source Code Pro"/>
              <a:buChar char="●"/>
            </a:pPr>
            <a:r>
              <a:rPr lang="en" sz="1050">
                <a:solidFill>
                  <a:srgbClr val="ABB2BF"/>
                </a:solidFill>
                <a:latin typeface="Source Code Pro"/>
                <a:ea typeface="Source Code Pro"/>
                <a:cs typeface="Source Code Pro"/>
                <a:sym typeface="Source Code Pro"/>
              </a:rPr>
              <a:t>$ docker-compose up -d</a:t>
            </a:r>
            <a:endParaRPr/>
          </a:p>
          <a:p>
            <a:pPr indent="0" lvl="0" marL="0" rtl="0" algn="l">
              <a:spcBef>
                <a:spcPts val="1600"/>
              </a:spcBef>
              <a:spcAft>
                <a:spcPts val="0"/>
              </a:spcAft>
              <a:buNone/>
            </a:pPr>
            <a:r>
              <a:rPr lang="en"/>
              <a:t>Restarting: </a:t>
            </a:r>
            <a:endParaRPr/>
          </a:p>
          <a:p>
            <a:pPr indent="-295275" lvl="0" marL="457200" rtl="0" algn="l">
              <a:spcBef>
                <a:spcPts val="1600"/>
              </a:spcBef>
              <a:spcAft>
                <a:spcPts val="0"/>
              </a:spcAft>
              <a:buClr>
                <a:srgbClr val="ABB2BF"/>
              </a:buClr>
              <a:buSzPts val="1050"/>
              <a:buFont typeface="Source Code Pro"/>
              <a:buChar char="●"/>
            </a:pPr>
            <a:r>
              <a:rPr lang="en" sz="1050">
                <a:solidFill>
                  <a:srgbClr val="ABB2BF"/>
                </a:solidFill>
                <a:latin typeface="Source Code Pro"/>
                <a:ea typeface="Source Code Pro"/>
                <a:cs typeface="Source Code Pro"/>
                <a:sym typeface="Source Code Pro"/>
              </a:rPr>
              <a:t>$ docker-compose restart</a:t>
            </a:r>
            <a:endParaRPr/>
          </a:p>
          <a:p>
            <a:pPr indent="0" lvl="0" marL="0" rtl="0" algn="l">
              <a:spcBef>
                <a:spcPts val="1600"/>
              </a:spcBef>
              <a:spcAft>
                <a:spcPts val="0"/>
              </a:spcAft>
              <a:buNone/>
            </a:pPr>
            <a:r>
              <a:rPr lang="en"/>
              <a:t>Upgrading: </a:t>
            </a:r>
            <a:endParaRPr/>
          </a:p>
          <a:p>
            <a:pPr indent="-295275" lvl="0" marL="457200" rtl="0" algn="l">
              <a:spcBef>
                <a:spcPts val="1600"/>
              </a:spcBef>
              <a:spcAft>
                <a:spcPts val="0"/>
              </a:spcAft>
              <a:buClr>
                <a:srgbClr val="ABB2BF"/>
              </a:buClr>
              <a:buSzPts val="1050"/>
              <a:buFont typeface="Source Code Pro"/>
              <a:buChar char="●"/>
            </a:pPr>
            <a:r>
              <a:rPr lang="en" sz="1050">
                <a:solidFill>
                  <a:srgbClr val="ABB2BF"/>
                </a:solidFill>
                <a:latin typeface="Source Code Pro"/>
                <a:ea typeface="Source Code Pro"/>
                <a:cs typeface="Source Code Pro"/>
                <a:sym typeface="Source Code Pro"/>
              </a:rPr>
              <a:t>$ docker-compose pull</a:t>
            </a:r>
            <a:endParaRPr sz="1050">
              <a:solidFill>
                <a:srgbClr val="ABB2BF"/>
              </a:solidFill>
              <a:latin typeface="Source Code Pro"/>
              <a:ea typeface="Source Code Pro"/>
              <a:cs typeface="Source Code Pro"/>
              <a:sym typeface="Source Code Pro"/>
            </a:endParaRPr>
          </a:p>
          <a:p>
            <a:pPr indent="-295275" lvl="0" marL="457200" rtl="0" algn="l">
              <a:lnSpc>
                <a:spcPct val="135714"/>
              </a:lnSpc>
              <a:spcBef>
                <a:spcPts val="0"/>
              </a:spcBef>
              <a:spcAft>
                <a:spcPts val="0"/>
              </a:spcAft>
              <a:buClr>
                <a:srgbClr val="ABB2BF"/>
              </a:buClr>
              <a:buSzPts val="1050"/>
              <a:buFont typeface="Source Code Pro"/>
              <a:buChar char="●"/>
            </a:pPr>
            <a:r>
              <a:rPr lang="en" sz="1050">
                <a:solidFill>
                  <a:srgbClr val="ABB2BF"/>
                </a:solidFill>
                <a:latin typeface="Source Code Pro"/>
                <a:ea typeface="Source Code Pro"/>
                <a:cs typeface="Source Code Pro"/>
                <a:sym typeface="Source Code Pro"/>
              </a:rPr>
              <a:t>$ docker-compose down &amp;&amp; docker-composer up</a:t>
            </a:r>
            <a:endParaRPr sz="1050">
              <a:solidFill>
                <a:srgbClr val="ABB2BF"/>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ABB2BF"/>
              </a:solidFill>
              <a:latin typeface="Source Code Pro"/>
              <a:ea typeface="Source Code Pro"/>
              <a:cs typeface="Source Code Pro"/>
              <a:sym typeface="Source Code Pro"/>
            </a:endParaRPr>
          </a:p>
          <a:p>
            <a:pPr indent="0" lvl="0" marL="0" rtl="0" algn="l">
              <a:spcBef>
                <a:spcPts val="0"/>
              </a:spcBef>
              <a:spcAft>
                <a:spcPts val="0"/>
              </a:spcAft>
              <a:buNone/>
            </a:pPr>
            <a:r>
              <a:rPr lang="en"/>
              <a:t>Viewing logs:</a:t>
            </a:r>
            <a:endParaRPr/>
          </a:p>
          <a:p>
            <a:pPr indent="-295275" lvl="0" marL="457200" rtl="0" algn="l">
              <a:lnSpc>
                <a:spcPct val="135714"/>
              </a:lnSpc>
              <a:spcBef>
                <a:spcPts val="1600"/>
              </a:spcBef>
              <a:spcAft>
                <a:spcPts val="0"/>
              </a:spcAft>
              <a:buClr>
                <a:srgbClr val="ABB2BF"/>
              </a:buClr>
              <a:buSzPts val="1050"/>
              <a:buFont typeface="Source Code Pro"/>
              <a:buChar char="●"/>
            </a:pPr>
            <a:r>
              <a:rPr lang="en" sz="1050">
                <a:solidFill>
                  <a:srgbClr val="ABB2BF"/>
                </a:solidFill>
                <a:latin typeface="Source Code Pro"/>
                <a:ea typeface="Source Code Pro"/>
                <a:cs typeface="Source Code Pro"/>
                <a:sym typeface="Source Code Pro"/>
              </a:rPr>
              <a:t>$ docker-compose logs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12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Philosophy of Branching</a:t>
            </a:r>
            <a:endParaRPr/>
          </a:p>
        </p:txBody>
      </p:sp>
      <p:sp>
        <p:nvSpPr>
          <p:cNvPr id="88" name="Google Shape;88;p18"/>
          <p:cNvSpPr txBox="1"/>
          <p:nvPr>
            <p:ph idx="1" type="body"/>
          </p:nvPr>
        </p:nvSpPr>
        <p:spPr>
          <a:xfrm>
            <a:off x="311700" y="722075"/>
            <a:ext cx="55392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Branching and Merging are techniques used to implement what we call </a:t>
            </a:r>
            <a:r>
              <a:rPr b="1" lang="en" sz="2000"/>
              <a:t>Version Control System</a:t>
            </a:r>
            <a:r>
              <a:rPr lang="en" sz="2000"/>
              <a:t>.</a:t>
            </a:r>
            <a:endParaRPr sz="2000"/>
          </a:p>
          <a:p>
            <a:pPr indent="-355600" lvl="0" marL="457200" rtl="0" algn="l">
              <a:spcBef>
                <a:spcPts val="0"/>
              </a:spcBef>
              <a:spcAft>
                <a:spcPts val="0"/>
              </a:spcAft>
              <a:buSzPts val="2000"/>
              <a:buChar char="●"/>
            </a:pPr>
            <a:r>
              <a:rPr lang="en" sz="2000"/>
              <a:t>The objective of any </a:t>
            </a:r>
            <a:r>
              <a:rPr b="1" lang="en" sz="2000"/>
              <a:t>Version Control</a:t>
            </a:r>
            <a:r>
              <a:rPr lang="en" sz="2000"/>
              <a:t> </a:t>
            </a:r>
            <a:r>
              <a:rPr b="1" lang="en" sz="2000"/>
              <a:t>System</a:t>
            </a:r>
            <a:r>
              <a:rPr lang="en" sz="2000"/>
              <a:t> </a:t>
            </a:r>
            <a:r>
              <a:rPr lang="en" sz="2000"/>
              <a:t>is to keep all of our developers on the same, consistent code base.</a:t>
            </a:r>
            <a:endParaRPr sz="2000"/>
          </a:p>
          <a:p>
            <a:pPr indent="-355600" lvl="0" marL="457200" rtl="0" algn="l">
              <a:spcBef>
                <a:spcPts val="0"/>
              </a:spcBef>
              <a:spcAft>
                <a:spcPts val="0"/>
              </a:spcAft>
              <a:buSzPts val="2000"/>
              <a:buChar char="●"/>
            </a:pPr>
            <a:r>
              <a:rPr lang="en" sz="2000"/>
              <a:t>We use branches and merges to avoid “Silo Programming”, in which programmers write large batches of code on their own, without any knowledge of what is going on outside of their specified areas </a:t>
            </a:r>
            <a:endParaRPr sz="2000"/>
          </a:p>
        </p:txBody>
      </p:sp>
      <p:pic>
        <p:nvPicPr>
          <p:cNvPr id="89" name="Google Shape;89;p18"/>
          <p:cNvPicPr preferRelativeResize="0"/>
          <p:nvPr/>
        </p:nvPicPr>
        <p:blipFill>
          <a:blip r:embed="rId3">
            <a:alphaModFix/>
          </a:blip>
          <a:stretch>
            <a:fillRect/>
          </a:stretch>
        </p:blipFill>
        <p:spPr>
          <a:xfrm>
            <a:off x="5850900" y="2571761"/>
            <a:ext cx="3111201" cy="1821214"/>
          </a:xfrm>
          <a:prstGeom prst="rect">
            <a:avLst/>
          </a:prstGeom>
          <a:noFill/>
          <a:ln>
            <a:noFill/>
          </a:ln>
        </p:spPr>
      </p:pic>
      <p:sp>
        <p:nvSpPr>
          <p:cNvPr id="90" name="Google Shape;90;p18"/>
          <p:cNvSpPr txBox="1"/>
          <p:nvPr/>
        </p:nvSpPr>
        <p:spPr>
          <a:xfrm>
            <a:off x="5850850" y="4570800"/>
            <a:ext cx="3111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https://www.wrike.com/blog/break-down-work-silos/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Ultimate Goals	</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Organize code versions such that:</a:t>
            </a:r>
            <a:endParaRPr sz="2400"/>
          </a:p>
          <a:p>
            <a:pPr indent="-381000" lvl="0" marL="457200" rtl="0" algn="l">
              <a:spcBef>
                <a:spcPts val="1600"/>
              </a:spcBef>
              <a:spcAft>
                <a:spcPts val="0"/>
              </a:spcAft>
              <a:buSzPts val="2400"/>
              <a:buChar char="●"/>
            </a:pPr>
            <a:r>
              <a:rPr lang="en" sz="2400"/>
              <a:t>We can release the code using Semantic versioning</a:t>
            </a:r>
            <a:endParaRPr sz="2400"/>
          </a:p>
          <a:p>
            <a:pPr indent="-381000" lvl="0" marL="457200" rtl="0" algn="l">
              <a:spcBef>
                <a:spcPts val="0"/>
              </a:spcBef>
              <a:spcAft>
                <a:spcPts val="0"/>
              </a:spcAft>
              <a:buSzPts val="2400"/>
              <a:buChar char="●"/>
            </a:pPr>
            <a:r>
              <a:rPr lang="en" sz="2400"/>
              <a:t>We can maintain multiple versions of the code at the same time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Semantic versioning</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MAJOR.MINOR.PATCH</a:t>
            </a:r>
            <a:endParaRPr sz="2400"/>
          </a:p>
          <a:p>
            <a:pPr indent="-381000" lvl="0" marL="457200" rtl="0" algn="l">
              <a:spcBef>
                <a:spcPts val="1600"/>
              </a:spcBef>
              <a:spcAft>
                <a:spcPts val="0"/>
              </a:spcAft>
              <a:buSzPts val="2400"/>
              <a:buChar char="●"/>
            </a:pPr>
            <a:r>
              <a:rPr lang="en" sz="2400"/>
              <a:t>MAJOR: Counter for API-breaking changes</a:t>
            </a:r>
            <a:endParaRPr sz="2400"/>
          </a:p>
          <a:p>
            <a:pPr indent="-381000" lvl="0" marL="457200" rtl="0" algn="l">
              <a:spcBef>
                <a:spcPts val="0"/>
              </a:spcBef>
              <a:spcAft>
                <a:spcPts val="0"/>
              </a:spcAft>
              <a:buSzPts val="2400"/>
              <a:buChar char="●"/>
            </a:pPr>
            <a:r>
              <a:rPr lang="en" sz="2400"/>
              <a:t>MINOR: Counter for backwards-compatible feature</a:t>
            </a:r>
            <a:endParaRPr sz="2400"/>
          </a:p>
          <a:p>
            <a:pPr indent="-381000" lvl="0" marL="457200" rtl="0" algn="l">
              <a:spcBef>
                <a:spcPts val="0"/>
              </a:spcBef>
              <a:spcAft>
                <a:spcPts val="0"/>
              </a:spcAft>
              <a:buSzPts val="2400"/>
              <a:buChar char="●"/>
            </a:pPr>
            <a:r>
              <a:rPr lang="en" sz="2400"/>
              <a:t>PATCH: Counter for backwards-compatible bug fix</a:t>
            </a:r>
            <a:endParaRPr sz="2400"/>
          </a:p>
          <a:p>
            <a:pPr indent="0" lvl="0" marL="0" rtl="0" algn="l">
              <a:spcBef>
                <a:spcPts val="1600"/>
              </a:spcBef>
              <a:spcAft>
                <a:spcPts val="0"/>
              </a:spcAft>
              <a:buNone/>
            </a:pPr>
            <a:r>
              <a:rPr lang="en" sz="2400"/>
              <a:t>1.0.0 &lt; 1.0.1 &lt; 1.1.0 &lt; 2.0.0 &lt; 2.1.0</a:t>
            </a:r>
            <a:endParaRPr sz="2400"/>
          </a:p>
          <a:p>
            <a:pPr indent="0" lvl="0" marL="0" rtl="0" algn="l">
              <a:spcBef>
                <a:spcPts val="1600"/>
              </a:spcBef>
              <a:spcAft>
                <a:spcPts val="1600"/>
              </a:spcAft>
              <a:buNone/>
            </a:pPr>
            <a:r>
              <a:t/>
            </a:r>
            <a:endParaRPr/>
          </a:p>
        </p:txBody>
      </p:sp>
      <p:sp>
        <p:nvSpPr>
          <p:cNvPr id="103" name="Google Shape;103;p20"/>
          <p:cNvSpPr txBox="1"/>
          <p:nvPr/>
        </p:nvSpPr>
        <p:spPr>
          <a:xfrm>
            <a:off x="207800" y="4703625"/>
            <a:ext cx="5556900" cy="3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https://semver.org/</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Tradeoffs/Dangers of Branching/Merging</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Three main dangers of branching and merging:</a:t>
            </a:r>
            <a:endParaRPr/>
          </a:p>
          <a:p>
            <a:pPr indent="-342900" lvl="0" marL="457200" rtl="0" algn="l">
              <a:lnSpc>
                <a:spcPct val="150000"/>
              </a:lnSpc>
              <a:spcBef>
                <a:spcPts val="1600"/>
              </a:spcBef>
              <a:spcAft>
                <a:spcPts val="0"/>
              </a:spcAft>
              <a:buSzPts val="1800"/>
              <a:buChar char="●"/>
            </a:pPr>
            <a:r>
              <a:rPr lang="en"/>
              <a:t>Stability</a:t>
            </a:r>
            <a:endParaRPr/>
          </a:p>
          <a:p>
            <a:pPr indent="-317500" lvl="1" marL="914400" rtl="0" algn="l">
              <a:lnSpc>
                <a:spcPct val="150000"/>
              </a:lnSpc>
              <a:spcBef>
                <a:spcPts val="0"/>
              </a:spcBef>
              <a:spcAft>
                <a:spcPts val="0"/>
              </a:spcAft>
              <a:buSzPts val="1400"/>
              <a:buChar char="○"/>
            </a:pPr>
            <a:r>
              <a:rPr lang="en"/>
              <a:t>Relies on everyone understanding good Version Control practices. We want to avoid hundreds of redundant branches being created.</a:t>
            </a:r>
            <a:endParaRPr/>
          </a:p>
          <a:p>
            <a:pPr indent="-342900" lvl="0" marL="457200" rtl="0" algn="l">
              <a:lnSpc>
                <a:spcPct val="150000"/>
              </a:lnSpc>
              <a:spcBef>
                <a:spcPts val="0"/>
              </a:spcBef>
              <a:spcAft>
                <a:spcPts val="0"/>
              </a:spcAft>
              <a:buSzPts val="1800"/>
              <a:buChar char="●"/>
            </a:pPr>
            <a:r>
              <a:rPr lang="en"/>
              <a:t>Merge conflicts</a:t>
            </a:r>
            <a:endParaRPr/>
          </a:p>
          <a:p>
            <a:pPr indent="-317500" lvl="1" marL="914400" rtl="0" algn="l">
              <a:lnSpc>
                <a:spcPct val="150000"/>
              </a:lnSpc>
              <a:spcBef>
                <a:spcPts val="0"/>
              </a:spcBef>
              <a:spcAft>
                <a:spcPts val="0"/>
              </a:spcAft>
              <a:buSzPts val="1400"/>
              <a:buChar char="○"/>
            </a:pPr>
            <a:r>
              <a:rPr lang="en"/>
              <a:t>Multiple developers working on the same content can lead to a conflict, working on isolated branches helps to solve conflicts when merging.</a:t>
            </a:r>
            <a:endParaRPr/>
          </a:p>
          <a:p>
            <a:pPr indent="-342900" lvl="0" marL="457200" rtl="0" algn="l">
              <a:lnSpc>
                <a:spcPct val="150000"/>
              </a:lnSpc>
              <a:spcBef>
                <a:spcPts val="0"/>
              </a:spcBef>
              <a:spcAft>
                <a:spcPts val="0"/>
              </a:spcAft>
              <a:buSzPts val="1800"/>
              <a:buChar char="●"/>
            </a:pPr>
            <a:r>
              <a:rPr lang="en"/>
              <a:t>Siloing</a:t>
            </a:r>
            <a:endParaRPr/>
          </a:p>
          <a:p>
            <a:pPr indent="-317500" lvl="1" marL="914400" rtl="0" algn="l">
              <a:lnSpc>
                <a:spcPct val="150000"/>
              </a:lnSpc>
              <a:spcBef>
                <a:spcPts val="0"/>
              </a:spcBef>
              <a:spcAft>
                <a:spcPts val="0"/>
              </a:spcAft>
              <a:buSzPts val="1400"/>
              <a:buChar char="○"/>
            </a:pPr>
            <a:r>
              <a:rPr lang="en"/>
              <a:t>Dangerous in VCS as code merged from silos may not mesh with the current project.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