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018fc5dc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018fc5dc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018fc5dc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018fc5dc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018fc5dc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018fc5dc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018fc5dc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018fc5dc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18fc5dc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18fc5dc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18fc5dc0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18fc5dc0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18fc5dc0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18fc5dc0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018fc5dc0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018fc5dc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018fc5dc0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018fc5dc0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018fc5dc0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018fc5dc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018fc5dc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018fc5dc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18fc5dc0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18fc5dc0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hyperlink" Target="http://www.ldonline.org/article/43814/" TargetMode="External"/><Relationship Id="rId7" Type="http://schemas.openxmlformats.org/officeDocument/2006/relationships/hyperlink" Target="https://www.researchgate.net/figure/Measures-of-central-tendency-Robinson_fig7_38108766" TargetMode="External"/><Relationship Id="rId8" Type="http://schemas.openxmlformats.org/officeDocument/2006/relationships/hyperlink" Target="https://www.mathsisfun.com/data/frequency-distribution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1 - Why Do Statistics + How to Prepare Data for Analytics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By: </a:t>
            </a:r>
            <a:r>
              <a:rPr lang="en">
                <a:solidFill>
                  <a:srgbClr val="EFEFEF"/>
                </a:solidFill>
              </a:rPr>
              <a:t>Bhisma Adhikari, Jacob Hubbard, and Noah Dunn</a:t>
            </a:r>
            <a:endParaRPr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4646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Prepare Data for Analysis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Obtaining Data for Analysis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Conducting your own survey or experiment</a:t>
            </a:r>
            <a:endParaRPr sz="24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Quantitative data must be prepared in a format suitable for computer entry 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Questionnaires and other data entry forms can be designed this way. </a:t>
            </a:r>
            <a:endParaRPr sz="1800">
              <a:solidFill>
                <a:srgbClr val="FFFFFF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</a:pPr>
            <a:r>
              <a:rPr lang="en" sz="1800">
                <a:solidFill>
                  <a:srgbClr val="FFFFFF"/>
                </a:solidFill>
              </a:rPr>
              <a:t>Each question can be a variable</a:t>
            </a:r>
            <a:endParaRPr sz="18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Secondary data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Collected by someone other than the researcher or the researcher’s assistants.</a:t>
            </a:r>
            <a:endParaRPr sz="18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Data for Analysis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Data cleaning</a:t>
            </a:r>
            <a:endParaRPr sz="24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Data must be entered into a database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Data must be carefully checked for errors (“cleaning the data”)</a:t>
            </a:r>
            <a:endParaRPr sz="18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Defining the data</a:t>
            </a:r>
            <a:endParaRPr sz="24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Computer program must be written that will do the following:</a:t>
            </a:r>
            <a:endParaRPr sz="1800">
              <a:solidFill>
                <a:srgbClr val="FFFFFF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</a:pPr>
            <a:r>
              <a:rPr lang="en" sz="1800">
                <a:solidFill>
                  <a:srgbClr val="FFFFFF"/>
                </a:solidFill>
              </a:rPr>
              <a:t>Identifies variables coded in each column</a:t>
            </a:r>
            <a:endParaRPr sz="1800">
              <a:solidFill>
                <a:srgbClr val="FFFFFF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</a:pPr>
            <a:r>
              <a:rPr lang="en" sz="1800">
                <a:solidFill>
                  <a:srgbClr val="FFFFFF"/>
                </a:solidFill>
              </a:rPr>
              <a:t>Attach meaningful labels to the codes (so we know “PARTYID3” means “Politics”)</a:t>
            </a:r>
            <a:endParaRPr sz="1800">
              <a:solidFill>
                <a:srgbClr val="FFFFFF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</a:pPr>
            <a:r>
              <a:rPr lang="en" sz="1800">
                <a:solidFill>
                  <a:srgbClr val="FFFFFF"/>
                </a:solidFill>
              </a:rPr>
              <a:t>Distinguishes values that represent missing data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1005750" y="1729800"/>
            <a:ext cx="7132500" cy="16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The End</a:t>
            </a:r>
            <a:endParaRPr sz="9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 vs Parameter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FFFFFF"/>
                </a:solidFill>
              </a:rPr>
              <a:t>Statistic </a:t>
            </a:r>
            <a:r>
              <a:rPr lang="en" sz="2400">
                <a:solidFill>
                  <a:srgbClr val="FFFFFF"/>
                </a:solidFill>
              </a:rPr>
              <a:t>-How we describe a sample with numbers.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Ex: The number of Miami University’s 4Paws dogs that have brown fur based upon data from a sample of those dogs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FFFFFF"/>
                </a:solidFill>
              </a:rPr>
              <a:t>Parameter </a:t>
            </a:r>
            <a:r>
              <a:rPr lang="en" sz="2400">
                <a:solidFill>
                  <a:srgbClr val="FFFFFF"/>
                </a:solidFill>
              </a:rPr>
              <a:t>- How we describe a population with numbers.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Ex:  The number of males that are left-handed based on data from every male in existence (the total population).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Variable Statistics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We may want to know the results of measuring a </a:t>
            </a:r>
            <a:r>
              <a:rPr b="1" lang="en" sz="2400" u="sng">
                <a:solidFill>
                  <a:srgbClr val="FFFFFF"/>
                </a:solidFill>
              </a:rPr>
              <a:t>single</a:t>
            </a:r>
            <a:r>
              <a:rPr lang="en" sz="2400">
                <a:solidFill>
                  <a:srgbClr val="FFFFFF"/>
                </a:solidFill>
              </a:rPr>
              <a:t> type of variable.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Ex: Either of the two previous examples, or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The count of red-headed men in the CSE department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for Showing Single Variable Statistics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3724" y="962025"/>
            <a:ext cx="2181225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5400" y="3261925"/>
            <a:ext cx="2596915" cy="16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400" y="1017713"/>
            <a:ext cx="3090600" cy="242990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503650" y="3581850"/>
            <a:ext cx="20202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Source: </a:t>
            </a:r>
            <a:r>
              <a:rPr lang="en" sz="1100" u="sng">
                <a:solidFill>
                  <a:srgbClr val="FFFFFF"/>
                </a:solidFill>
                <a:hlinkClick r:id="rId6"/>
              </a:rPr>
              <a:t>http://www.ldonline.org/article/43814/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639325" y="2057400"/>
            <a:ext cx="2020200" cy="11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Source: </a:t>
            </a:r>
            <a:r>
              <a:rPr lang="en" sz="1100" u="sng">
                <a:solidFill>
                  <a:srgbClr val="FFFFFF"/>
                </a:solidFill>
                <a:hlinkClick r:id="rId7"/>
              </a:rPr>
              <a:t>https://www.researchgate.net/figure/Measures-of-central-tendency-Robinson_fig7_38108766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6489925" y="3631425"/>
            <a:ext cx="17970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Source: </a:t>
            </a:r>
            <a:r>
              <a:rPr lang="en" sz="1100" u="sng">
                <a:solidFill>
                  <a:srgbClr val="FFFFFF"/>
                </a:solidFill>
                <a:hlinkClick r:id="rId8"/>
              </a:rPr>
              <a:t>https://www.mathsisfun.com/data/frequency-distribution.html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Multi-Variable Statistics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Describe </a:t>
            </a:r>
            <a:r>
              <a:rPr b="1" lang="en" sz="2400" u="sng">
                <a:solidFill>
                  <a:srgbClr val="FFFFFF"/>
                </a:solidFill>
              </a:rPr>
              <a:t>association</a:t>
            </a:r>
            <a:r>
              <a:rPr lang="en" sz="2400">
                <a:solidFill>
                  <a:srgbClr val="FFFFFF"/>
                </a:solidFill>
              </a:rPr>
              <a:t> among/between variables. These are still just descriptive statistics, but they describe association in some way.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Ex: At time t1, a person’s metabolism was at 60% usage and their caloric intake was 1200 Calories. 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Purpose: Describe the distribution and relationship among variables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No inference is made  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Includes both single and multi-variable statistics</a:t>
            </a:r>
            <a:endParaRPr sz="24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Frequency distributions 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Graphs 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Measures of Central tendency 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and variation, and reliability tests 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Cross-tabulation 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1500" y="86050"/>
            <a:ext cx="3372500" cy="22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1500" y="2571750"/>
            <a:ext cx="3372500" cy="22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Inferential</a:t>
            </a:r>
            <a:r>
              <a:rPr lang="en"/>
              <a:t> Statistics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Purpose: To estimate the degree of confidence that can be placed in generalizations from a sample to the population from which the sample was selected. 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Inferential Statistics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Example</a:t>
            </a:r>
            <a:r>
              <a:rPr lang="en" sz="2400">
                <a:solidFill>
                  <a:srgbClr val="FFFFFF"/>
                </a:solidFill>
              </a:rPr>
              <a:t>: Generalize diameters of all nails</a:t>
            </a:r>
            <a:endParaRPr sz="2400">
              <a:solidFill>
                <a:srgbClr val="FFFFFF"/>
              </a:solidFill>
            </a:endParaRPr>
          </a:p>
          <a:p>
            <a:pPr indent="-381000" lvl="0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Measure diameters of a representative sample of nails </a:t>
            </a:r>
            <a:endParaRPr sz="2400">
              <a:solidFill>
                <a:srgbClr val="FFFFFF"/>
              </a:solidFill>
            </a:endParaRPr>
          </a:p>
          <a:p>
            <a:pPr indent="-381000" lvl="0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Take average (generalize)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nails iron"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5150" y="3122025"/>
            <a:ext cx="339090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