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4"/>
  </p:sldMasterIdLst>
  <p:sldIdLst>
    <p:sldId id="258" r:id="rId5"/>
    <p:sldId id="261" r:id="rId6"/>
    <p:sldId id="267" r:id="rId7"/>
    <p:sldId id="268" r:id="rId8"/>
    <p:sldId id="269" r:id="rId9"/>
    <p:sldId id="270" r:id="rId10"/>
    <p:sldId id="262" r:id="rId11"/>
    <p:sldId id="263" r:id="rId12"/>
    <p:sldId id="264" r:id="rId13"/>
    <p:sldId id="266" r:id="rId1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CAEA"/>
    <a:srgbClr val="3A3A3A"/>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8"/>
  </p:normalViewPr>
  <p:slideViewPr>
    <p:cSldViewPr snapToGrid="0" snapToObjects="1" showGuides="1">
      <p:cViewPr varScale="1">
        <p:scale>
          <a:sx n="78" d="100"/>
          <a:sy n="78" d="100"/>
        </p:scale>
        <p:origin x="2886" y="11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2419"/>
            <a:ext cx="7794333" cy="1008323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526650"/>
            <a:ext cx="4952711" cy="2414576"/>
          </a:xfrm>
        </p:spPr>
        <p:txBody>
          <a:bodyPr anchor="b">
            <a:noAutofit/>
          </a:bodyPr>
          <a:lstStyle>
            <a:lvl1pPr algn="r">
              <a:defRPr sz="459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961006" y="5941224"/>
            <a:ext cx="4952711" cy="1608785"/>
          </a:xfrm>
        </p:spPr>
        <p:txBody>
          <a:bodyPr anchor="t"/>
          <a:lstStyle>
            <a:lvl1pPr marL="0" indent="0" algn="r">
              <a:buNone/>
              <a:defRPr>
                <a:solidFill>
                  <a:schemeClr val="tx1">
                    <a:lumMod val="50000"/>
                    <a:lumOff val="5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00542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4991947"/>
          </a:xfrm>
        </p:spPr>
        <p:txBody>
          <a:bodyPr anchor="ctr">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60" y="6556586"/>
            <a:ext cx="5395557"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2354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935913" y="5327227"/>
            <a:ext cx="4606833" cy="5588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556586"/>
            <a:ext cx="5395558"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843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2833582"/>
            <a:ext cx="5395558" cy="3806675"/>
          </a:xfrm>
        </p:spPr>
        <p:txBody>
          <a:bodyPr anchor="b">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6865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tx1">
                    <a:lumMod val="75000"/>
                    <a:lumOff val="25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4087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894080"/>
            <a:ext cx="539024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9536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08059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894081"/>
            <a:ext cx="831990" cy="770212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18159" y="894081"/>
            <a:ext cx="4415772" cy="77021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0887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32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352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6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17786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92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3961274"/>
            <a:ext cx="5395558" cy="2678985"/>
          </a:xfrm>
        </p:spPr>
        <p:txBody>
          <a:bodyPr anchor="b"/>
          <a:lstStyle>
            <a:lvl1pPr algn="l">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1261920"/>
          </a:xfrm>
        </p:spPr>
        <p:txBody>
          <a:bodyPr anchor="t"/>
          <a:lstStyle>
            <a:lvl1pPr marL="0" indent="0" algn="l">
              <a:buNone/>
              <a:defRPr sz="170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02158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19371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18160" y="3168864"/>
            <a:ext cx="2624893" cy="5691799"/>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8823" y="3168866"/>
            <a:ext cx="2624894" cy="5691800"/>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0D5ED-7015-4264-9BFD-2CE1D41834D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912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6" cy="193717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8159"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18159"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6644"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286644"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0D5ED-7015-4264-9BFD-2CE1D41834D8}"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5211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894080"/>
            <a:ext cx="5395557" cy="193717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0D5ED-7015-4264-9BFD-2CE1D41834D8}"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75406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0D5ED-7015-4264-9BFD-2CE1D41834D8}"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9727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197953"/>
            <a:ext cx="2371655" cy="1875083"/>
          </a:xfrm>
        </p:spPr>
        <p:txBody>
          <a:bodyPr anchor="b">
            <a:normAutofit/>
          </a:bodyPr>
          <a:lstStyle>
            <a:lvl1pPr>
              <a:defRPr sz="1700"/>
            </a:lvl1pPr>
          </a:lstStyle>
          <a:p>
            <a:r>
              <a:rPr lang="en-US"/>
              <a:t>Click to edit Master title style</a:t>
            </a:r>
            <a:endParaRPr lang="en-US" dirty="0"/>
          </a:p>
        </p:txBody>
      </p:sp>
      <p:sp>
        <p:nvSpPr>
          <p:cNvPr id="3" name="Content Placeholder 2"/>
          <p:cNvSpPr>
            <a:spLocks noGrp="1"/>
          </p:cNvSpPr>
          <p:nvPr>
            <p:ph idx="1"/>
          </p:nvPr>
        </p:nvSpPr>
        <p:spPr>
          <a:xfrm>
            <a:off x="3035584" y="755224"/>
            <a:ext cx="2878131" cy="810544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8159" y="4073035"/>
            <a:ext cx="2371655" cy="3790525"/>
          </a:xfrm>
        </p:spPr>
        <p:txBody>
          <a:bodyPr>
            <a:normAutofit/>
          </a:bodyPr>
          <a:lstStyle>
            <a:lvl1pPr marL="0" indent="0">
              <a:buNone/>
              <a:defRPr sz="119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4015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040880"/>
            <a:ext cx="5395557" cy="831216"/>
          </a:xfrm>
        </p:spPr>
        <p:txBody>
          <a:bodyPr anchor="b">
            <a:normAutofit/>
          </a:bodyPr>
          <a:lstStyle>
            <a:lvl1pPr algn="l">
              <a:defRPr sz="2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59" y="894080"/>
            <a:ext cx="5395557" cy="5640386"/>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518159" y="7872096"/>
            <a:ext cx="5395557" cy="988569"/>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25726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2419"/>
            <a:ext cx="7794334" cy="1008323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894080"/>
            <a:ext cx="5395556" cy="193717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59" y="3168866"/>
            <a:ext cx="5395557" cy="5691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94469" y="8860666"/>
            <a:ext cx="581512" cy="535517"/>
          </a:xfrm>
          <a:prstGeom prst="rect">
            <a:avLst/>
          </a:prstGeom>
        </p:spPr>
        <p:txBody>
          <a:bodyPr vert="horz" lIns="91440" tIns="45720" rIns="91440" bIns="45720" rtlCol="0" anchor="ctr"/>
          <a:lstStyle>
            <a:lvl1pPr algn="r">
              <a:defRPr sz="765">
                <a:solidFill>
                  <a:schemeClr val="tx1">
                    <a:tint val="75000"/>
                  </a:schemeClr>
                </a:solidFill>
              </a:defRPr>
            </a:lvl1pPr>
          </a:lstStyle>
          <a:p>
            <a:fld id="{5A00D5ED-7015-4264-9BFD-2CE1D41834D8}" type="datetimeFigureOut">
              <a:rPr lang="en-US" smtClean="0"/>
              <a:t>5/4/2021</a:t>
            </a:fld>
            <a:endParaRPr lang="en-US"/>
          </a:p>
        </p:txBody>
      </p:sp>
      <p:sp>
        <p:nvSpPr>
          <p:cNvPr id="5" name="Footer Placeholder 4"/>
          <p:cNvSpPr>
            <a:spLocks noGrp="1"/>
          </p:cNvSpPr>
          <p:nvPr>
            <p:ph type="ftr" sz="quarter" idx="3"/>
          </p:nvPr>
        </p:nvSpPr>
        <p:spPr>
          <a:xfrm>
            <a:off x="518160" y="8860666"/>
            <a:ext cx="3929527" cy="535517"/>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77975" y="8860666"/>
            <a:ext cx="435742" cy="535517"/>
          </a:xfrm>
          <a:prstGeom prst="rect">
            <a:avLst/>
          </a:prstGeom>
        </p:spPr>
        <p:txBody>
          <a:bodyPr vert="horz" lIns="91440" tIns="45720" rIns="91440" bIns="45720" rtlCol="0" anchor="ctr"/>
          <a:lstStyle>
            <a:lvl1pPr algn="r">
              <a:defRPr sz="765">
                <a:solidFill>
                  <a:schemeClr val="accent1"/>
                </a:solidFill>
              </a:defRPr>
            </a:lvl1pPr>
          </a:lstStyle>
          <a:p>
            <a:fld id="{6581EBAD-68CF-47D0-8C08-F97D15D41CC7}" type="slidenum">
              <a:rPr lang="en-US" smtClean="0"/>
              <a:t>‹#›</a:t>
            </a:fld>
            <a:endParaRPr lang="en-US"/>
          </a:p>
        </p:txBody>
      </p:sp>
      <p:sp>
        <p:nvSpPr>
          <p:cNvPr id="18" name="Title 52">
            <a:extLst>
              <a:ext uri="{FF2B5EF4-FFF2-40B4-BE49-F238E27FC236}">
                <a16:creationId xmlns:a16="http://schemas.microsoft.com/office/drawing/2014/main" id="{B93B9C94-5AEC-4420-B014-1B72148E766B}"/>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19" name="Right Triangle 18">
            <a:extLst>
              <a:ext uri="{FF2B5EF4-FFF2-40B4-BE49-F238E27FC236}">
                <a16:creationId xmlns:a16="http://schemas.microsoft.com/office/drawing/2014/main" id="{361FDC4C-DE3D-4747-9DD1-46D779E627EB}"/>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a:extLst>
              <a:ext uri="{FF2B5EF4-FFF2-40B4-BE49-F238E27FC236}">
                <a16:creationId xmlns:a16="http://schemas.microsoft.com/office/drawing/2014/main" id="{C03F7D50-4283-4A85-8427-251BD2576574}"/>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ight Triangle 20">
            <a:extLst>
              <a:ext uri="{FF2B5EF4-FFF2-40B4-BE49-F238E27FC236}">
                <a16:creationId xmlns:a16="http://schemas.microsoft.com/office/drawing/2014/main" id="{42C86A2E-A1F7-474B-B301-D78240EC29ED}"/>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22" name="Straight Connector 21">
            <a:extLst>
              <a:ext uri="{FF2B5EF4-FFF2-40B4-BE49-F238E27FC236}">
                <a16:creationId xmlns:a16="http://schemas.microsoft.com/office/drawing/2014/main" id="{D73EDBAC-C11C-4EB3-A71B-C9AF5F676814}"/>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27E5DB-7027-489C-8AF4-1B7277148433}"/>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16544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662" r:id="rId21"/>
    <p:sldLayoutId id="2147483663" r:id="rId22"/>
    <p:sldLayoutId id="2147483664" r:id="rId23"/>
  </p:sldLayoutIdLst>
  <p:txStyles>
    <p:title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SzPct val="80000"/>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SzPct val="80000"/>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SzPct val="80000"/>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hyperlink" Target="https://www.kaggle.com/unanimad/the-oscar-award" TargetMode="External"/><Relationship Id="rId1" Type="http://schemas.openxmlformats.org/officeDocument/2006/relationships/slideLayout" Target="../slideLayouts/slideLayout17.xml"/><Relationship Id="rId5" Type="http://schemas.openxmlformats.org/officeDocument/2006/relationships/hyperlink" Target="https://www.openintro.org/data/index.php?data=oscars" TargetMode="External"/><Relationship Id="rId4" Type="http://schemas.openxmlformats.org/officeDocument/2006/relationships/hyperlink" Target="https://www.statista.com/statistics/1072778/highest-grossing-movie-annually-historic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815775" y="3286897"/>
            <a:ext cx="2162203" cy="1370331"/>
          </a:xfrm>
        </p:spPr>
        <p:txBody>
          <a:bodyPr/>
          <a:lstStyle/>
          <a:p>
            <a:r>
              <a:rPr lang="en-US" dirty="0"/>
              <a:t>Matplotlib</a:t>
            </a:r>
          </a:p>
          <a:p>
            <a:r>
              <a:rPr lang="en-US" dirty="0" err="1"/>
              <a:t>Jupyter</a:t>
            </a:r>
            <a:r>
              <a:rPr lang="en-US" dirty="0"/>
              <a:t> Notebook</a:t>
            </a:r>
          </a:p>
          <a:p>
            <a:r>
              <a:rPr lang="en-US" dirty="0"/>
              <a:t>Pandas</a:t>
            </a:r>
          </a:p>
          <a:p>
            <a:endParaRPr lang="en-US" dirty="0"/>
          </a:p>
          <a:p>
            <a:endParaRPr lang="en-US" dirty="0"/>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a:xfrm>
            <a:off x="4478955" y="2984500"/>
            <a:ext cx="2708058" cy="1933488"/>
          </a:xfrm>
        </p:spPr>
        <p:txBody>
          <a:bodyPr/>
          <a:lstStyle/>
          <a:p>
            <a:endParaRPr lang="en-US" dirty="0"/>
          </a:p>
          <a:p>
            <a:r>
              <a:rPr lang="en-US" dirty="0"/>
              <a:t>Cassandra </a:t>
            </a:r>
            <a:r>
              <a:rPr lang="en-US" dirty="0" err="1"/>
              <a:t>Gormsen</a:t>
            </a:r>
            <a:endParaRPr lang="en-US" dirty="0"/>
          </a:p>
          <a:p>
            <a:r>
              <a:rPr lang="en-US" dirty="0"/>
              <a:t>Geoffrey Flynn</a:t>
            </a:r>
          </a:p>
          <a:p>
            <a:r>
              <a:rPr lang="en-US" dirty="0"/>
              <a:t>Tyler Hannan</a:t>
            </a:r>
          </a:p>
          <a:p>
            <a:r>
              <a:rPr lang="en-US" dirty="0"/>
              <a:t>Jennifer </a:t>
            </a:r>
            <a:r>
              <a:rPr lang="en-US" dirty="0" err="1"/>
              <a:t>Gabrysiak</a:t>
            </a:r>
            <a:r>
              <a:rPr lang="en-US" dirty="0"/>
              <a: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2488055" cy="643280"/>
          </a:xfrm>
        </p:spPr>
        <p:txBody>
          <a:bodyPr/>
          <a:lstStyle/>
          <a:p>
            <a:r>
              <a:rPr lang="en-US" dirty="0"/>
              <a:t>A production starring</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a:xfrm>
            <a:off x="4478260" y="2544763"/>
            <a:ext cx="2708753" cy="643280"/>
          </a:xfrm>
        </p:spPr>
        <p:txBody>
          <a:bodyPr/>
          <a:lstStyle/>
          <a:p>
            <a:r>
              <a:rPr lang="en-US" dirty="0"/>
              <a:t>Produced and Directed by</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a:xfrm>
            <a:off x="0" y="480863"/>
            <a:ext cx="7537622" cy="383770"/>
          </a:xfrm>
        </p:spPr>
        <p:txBody>
          <a:bodyPr/>
          <a:lstStyle/>
          <a:p>
            <a:r>
              <a:rPr lang="en-US" dirty="0" err="1">
                <a:solidFill>
                  <a:schemeClr val="accent6"/>
                </a:solidFill>
              </a:rPr>
              <a:t>BootCamp</a:t>
            </a:r>
            <a:r>
              <a:rPr lang="en-US" dirty="0">
                <a:solidFill>
                  <a:schemeClr val="accent6"/>
                </a:solidFill>
              </a:rPr>
              <a:t> Project 1  </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sz="4800" dirty="0">
                <a:solidFill>
                  <a:schemeClr val="accent6"/>
                </a:solidFill>
              </a:rPr>
              <a:t>ANALYZING THE OSCARS	</a:t>
            </a:r>
          </a:p>
        </p:txBody>
      </p:sp>
      <p:sp>
        <p:nvSpPr>
          <p:cNvPr id="5" name="TextBox 4">
            <a:extLst>
              <a:ext uri="{FF2B5EF4-FFF2-40B4-BE49-F238E27FC236}">
                <a16:creationId xmlns:a16="http://schemas.microsoft.com/office/drawing/2014/main" id="{E3AA72A0-D3C4-4F96-879C-19C50A5CF3FF}"/>
              </a:ext>
            </a:extLst>
          </p:cNvPr>
          <p:cNvSpPr txBox="1"/>
          <p:nvPr/>
        </p:nvSpPr>
        <p:spPr>
          <a:xfrm>
            <a:off x="2977978" y="3855307"/>
            <a:ext cx="2026508" cy="646331"/>
          </a:xfrm>
          <a:prstGeom prst="rect">
            <a:avLst/>
          </a:prstGeom>
          <a:noFill/>
        </p:spPr>
        <p:txBody>
          <a:bodyPr wrap="square" rtlCol="0">
            <a:spAutoFit/>
          </a:bodyPr>
          <a:lstStyle/>
          <a:p>
            <a:r>
              <a:rPr lang="en-US" dirty="0">
                <a:solidFill>
                  <a:schemeClr val="accent6"/>
                </a:solidFill>
              </a:rPr>
              <a:t>Special Appearances by	</a:t>
            </a:r>
          </a:p>
        </p:txBody>
      </p:sp>
      <p:sp>
        <p:nvSpPr>
          <p:cNvPr id="7" name="TextBox 6">
            <a:extLst>
              <a:ext uri="{FF2B5EF4-FFF2-40B4-BE49-F238E27FC236}">
                <a16:creationId xmlns:a16="http://schemas.microsoft.com/office/drawing/2014/main" id="{D8628D6A-7CC2-4C18-9674-75D85F1C3392}"/>
              </a:ext>
            </a:extLst>
          </p:cNvPr>
          <p:cNvSpPr txBox="1"/>
          <p:nvPr/>
        </p:nvSpPr>
        <p:spPr>
          <a:xfrm>
            <a:off x="1812924" y="4917988"/>
            <a:ext cx="5008005" cy="2031325"/>
          </a:xfrm>
          <a:prstGeom prst="rect">
            <a:avLst/>
          </a:prstGeom>
          <a:noFill/>
        </p:spPr>
        <p:txBody>
          <a:bodyPr wrap="square" rtlCol="0">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https://www.kaggle.com/unanimad/the-oscar-award</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3">
                  <a:extLst>
                    <a:ext uri="{A12FA001-AC4F-418D-AE19-62706E023703}">
                      <ahyp:hlinkClr xmlns:ahyp="http://schemas.microsoft.com/office/drawing/2018/hyperlinkcolor" val="tx"/>
                    </a:ext>
                  </a:extLst>
                </a:hlinkClick>
              </a:rPr>
              <a:t>http://www.omdbapi.com/apikey.aspx</a:t>
            </a:r>
            <a:r>
              <a:rPr lang="en-US" sz="1200" dirty="0">
                <a:solidFill>
                  <a:schemeClr val="bg1"/>
                </a:solidFill>
              </a:rPr>
              <a:t> </a:t>
            </a:r>
          </a:p>
          <a:p>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https://www.statista.com/statistics/1072778/highest-grossing-movie-annually-historical/</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5">
                  <a:extLst>
                    <a:ext uri="{A12FA001-AC4F-418D-AE19-62706E023703}">
                      <ahyp:hlinkClr xmlns:ahyp="http://schemas.microsoft.com/office/drawing/2018/hyperlinkcolor" val="tx"/>
                    </a:ext>
                  </a:extLst>
                </a:hlinkClick>
              </a:rPr>
              <a:t>https://www.openintro.org/data/index.php?data=oscars</a:t>
            </a:r>
            <a:endParaRPr lang="en-US" sz="1200" dirty="0">
              <a:solidFill>
                <a:schemeClr val="bg1"/>
              </a:solidFill>
            </a:endParaRPr>
          </a:p>
          <a:p>
            <a:endParaRPr lang="en-US" sz="1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315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30E2809E-BF67-6F46-940D-0EA90D4E1DFD}"/>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normAutofit fontScale="90000"/>
          </a:bodyPr>
          <a:lstStyle/>
          <a:p>
            <a:r>
              <a:rPr lang="en-US" dirty="0"/>
              <a:t>CINEMA time</a:t>
            </a:r>
          </a:p>
        </p:txBody>
      </p:sp>
    </p:spTree>
    <p:extLst>
      <p:ext uri="{BB962C8B-B14F-4D97-AF65-F5344CB8AC3E}">
        <p14:creationId xmlns:p14="http://schemas.microsoft.com/office/powerpoint/2010/main" val="14023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3604446"/>
            <a:ext cx="2151127" cy="1296988"/>
          </a:xfrm>
          <a:noFill/>
          <a:ln>
            <a:noFill/>
          </a:ln>
          <a:scene3d>
            <a:camera prst="isometricOffAxis1Right"/>
            <a:lightRig rig="threePt" dir="t"/>
          </a:scene3d>
        </p:spPr>
        <p:txBody>
          <a:bodyPr/>
          <a:lstStyle/>
          <a:p>
            <a:r>
              <a:rPr lang="en-US" sz="1800" spc="100" dirty="0">
                <a:solidFill>
                  <a:schemeClr val="bg1"/>
                </a:solidFill>
                <a:ea typeface="Cambria" panose="02040503050406030204" pitchFamily="18" charset="0"/>
              </a:rPr>
              <a:t>Does winning an Oscar mean better box office?</a:t>
            </a:r>
          </a:p>
        </p:txBody>
      </p:sp>
      <p:sp>
        <p:nvSpPr>
          <p:cNvPr id="3" name="Text Placeholder 2">
            <a:extLst>
              <a:ext uri="{FF2B5EF4-FFF2-40B4-BE49-F238E27FC236}">
                <a16:creationId xmlns:a16="http://schemas.microsoft.com/office/drawing/2014/main" id="{ABA34425-AE37-4844-B5BF-2D28152D0F11}"/>
              </a:ext>
            </a:extLst>
          </p:cNvPr>
          <p:cNvSpPr>
            <a:spLocks noGrp="1"/>
          </p:cNvSpPr>
          <p:nvPr>
            <p:ph type="body" sz="quarter" idx="11"/>
          </p:nvPr>
        </p:nvSpPr>
        <p:spPr>
          <a:xfrm>
            <a:off x="4478955" y="4015961"/>
            <a:ext cx="3109145" cy="1889807"/>
          </a:xfrm>
          <a:noFill/>
          <a:ln>
            <a:noFill/>
          </a:ln>
          <a:scene3d>
            <a:camera prst="perspectiveHeroicExtremeLeftFacing"/>
            <a:lightRig rig="threePt" dir="t"/>
          </a:scene3d>
        </p:spPr>
        <p:txBody>
          <a:bodyPr/>
          <a:lstStyle/>
          <a:p>
            <a:r>
              <a:rPr lang="en-US" sz="2000" spc="100" dirty="0">
                <a:solidFill>
                  <a:schemeClr val="bg1"/>
                </a:solidFill>
                <a:ea typeface="Cambria" panose="02040503050406030204" pitchFamily="18" charset="0"/>
              </a:rPr>
              <a:t>Does the month of the movies release have any correlation to the films winning an award?</a:t>
            </a:r>
          </a:p>
          <a:p>
            <a:endParaRPr lang="en-US" b="1" spc="1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1" y="2544763"/>
            <a:ext cx="6701710" cy="457183"/>
          </a:xfrm>
        </p:spPr>
        <p:txBody>
          <a:bodyPr>
            <a:normAutofit fontScale="92500" lnSpcReduction="20000"/>
          </a:bodyPr>
          <a:lstStyle/>
          <a:p>
            <a:r>
              <a:rPr lang="en-US" dirty="0"/>
              <a:t>BY THE END OF THIS EVENT, YOU WILL KNOW THE ANSWERS TO THE FOLLOWNG QUESTIONS:</a:t>
            </a:r>
          </a:p>
          <a:p>
            <a:endParaRPr lang="en-US" dirty="0"/>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3"/>
          </p:nvPr>
        </p:nvSpPr>
        <p:spPr>
          <a:xfrm>
            <a:off x="687631" y="506303"/>
            <a:ext cx="6701710" cy="457183"/>
          </a:xfrm>
        </p:spPr>
        <p:txBody>
          <a:bodyPr/>
          <a:lstStyle/>
          <a:p>
            <a:r>
              <a:rPr lang="en-US" dirty="0"/>
              <a:t>Bootcamp Project 1</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a:xfrm>
            <a:off x="687631" y="963487"/>
            <a:ext cx="6499382" cy="950336"/>
          </a:xfrm>
          <a:noFill/>
          <a:ln w="76200">
            <a:solidFill>
              <a:schemeClr val="tx1"/>
            </a:solidFill>
          </a:ln>
          <a:effectLst>
            <a:innerShdw blurRad="63500" dist="50800" dir="13500000">
              <a:prstClr val="black">
                <a:alpha val="50000"/>
              </a:prstClr>
            </a:innerShdw>
          </a:effectLst>
        </p:spPr>
        <p:txBody>
          <a:bodyPr>
            <a:normAutofit fontScale="90000"/>
          </a:bodyPr>
          <a:lstStyle/>
          <a:p>
            <a:r>
              <a:rPr lang="en-US" dirty="0"/>
              <a:t>OSCAR Fun</a:t>
            </a:r>
          </a:p>
        </p:txBody>
      </p:sp>
      <p:sp>
        <p:nvSpPr>
          <p:cNvPr id="11" name="TextBox 10">
            <a:extLst>
              <a:ext uri="{FF2B5EF4-FFF2-40B4-BE49-F238E27FC236}">
                <a16:creationId xmlns:a16="http://schemas.microsoft.com/office/drawing/2014/main" id="{223A0FDF-9080-4C73-A86C-B53809C8327B}"/>
              </a:ext>
            </a:extLst>
          </p:cNvPr>
          <p:cNvSpPr txBox="1"/>
          <p:nvPr/>
        </p:nvSpPr>
        <p:spPr>
          <a:xfrm>
            <a:off x="407773" y="5213301"/>
            <a:ext cx="3361038" cy="1404295"/>
          </a:xfrm>
          <a:prstGeom prst="rect">
            <a:avLst/>
          </a:prstGeom>
          <a:noFill/>
          <a:scene3d>
            <a:camera prst="perspectiveContrastingRigh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i="0" u="none" strike="noStrike" kern="1200" cap="none" spc="100" normalizeH="0" noProof="0" dirty="0">
                <a:ln>
                  <a:noFill/>
                </a:ln>
                <a:solidFill>
                  <a:schemeClr val="bg1"/>
                </a:solidFill>
                <a:effectLst/>
                <a:uLnTx/>
                <a:uFillTx/>
                <a:latin typeface="Century Gothic" panose="020B0502020202020204" pitchFamily="34" charset="0"/>
                <a:ea typeface="Cambria" panose="02040503050406030204" pitchFamily="18" charset="0"/>
              </a:rPr>
              <a:t>Do critics reviews impact the winners more than audience review?</a:t>
            </a:r>
          </a:p>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endParaRPr lang="en-US" dirty="0"/>
          </a:p>
        </p:txBody>
      </p:sp>
      <p:sp>
        <p:nvSpPr>
          <p:cNvPr id="12" name="TextBox 11">
            <a:extLst>
              <a:ext uri="{FF2B5EF4-FFF2-40B4-BE49-F238E27FC236}">
                <a16:creationId xmlns:a16="http://schemas.microsoft.com/office/drawing/2014/main" id="{DF52EEF6-5D71-4498-BDAC-7C729F4A2BE0}"/>
              </a:ext>
            </a:extLst>
          </p:cNvPr>
          <p:cNvSpPr txBox="1"/>
          <p:nvPr/>
        </p:nvSpPr>
        <p:spPr>
          <a:xfrm>
            <a:off x="3687441" y="6919783"/>
            <a:ext cx="3701900" cy="1590885"/>
          </a:xfrm>
          <a:prstGeom prst="rect">
            <a:avLst/>
          </a:prstGeom>
          <a:noFill/>
          <a:ln>
            <a:noFill/>
          </a:ln>
          <a:scene3d>
            <a:camera prst="perspectiveHeroicExtremeLef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Is there any correlation between the ages of the nominees and the winners throughout the years of the Oscars?</a:t>
            </a:r>
          </a:p>
        </p:txBody>
      </p:sp>
      <p:sp>
        <p:nvSpPr>
          <p:cNvPr id="14" name="TextBox 13">
            <a:extLst>
              <a:ext uri="{FF2B5EF4-FFF2-40B4-BE49-F238E27FC236}">
                <a16:creationId xmlns:a16="http://schemas.microsoft.com/office/drawing/2014/main" id="{548CEAF3-8049-45F1-9BFB-EB926364938C}"/>
              </a:ext>
            </a:extLst>
          </p:cNvPr>
          <p:cNvSpPr txBox="1"/>
          <p:nvPr/>
        </p:nvSpPr>
        <p:spPr>
          <a:xfrm>
            <a:off x="184300" y="7600747"/>
            <a:ext cx="3361038" cy="1200329"/>
          </a:xfrm>
          <a:prstGeom prst="rect">
            <a:avLst/>
          </a:prstGeom>
          <a:noFill/>
          <a:scene3d>
            <a:camera prst="isometricOffAxis1Right"/>
            <a:lightRig rig="threePt" dir="t"/>
          </a:scene3d>
        </p:spPr>
        <p:txBody>
          <a:bodyPr wrap="square" rtlCol="0">
            <a:spAutoFit/>
          </a:bodyPr>
          <a:lstStyle/>
          <a:p>
            <a:r>
              <a:rPr lang="en-US" b="0" i="0" dirty="0">
                <a:solidFill>
                  <a:schemeClr val="bg1"/>
                </a:solidFill>
                <a:effectLst/>
                <a:latin typeface="Century Gothic" panose="020B0502020202020204" pitchFamily="34" charset="0"/>
              </a:rPr>
              <a:t>Of the best director Oscars nominees, what are the differences in age and gender of the candidates?</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79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B400-945B-4D3C-8483-95D05C19965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6669DBA-CAD1-4991-BAD1-013EE98CF2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55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0B7-1D74-4EEA-8992-6617230A4C4A}"/>
              </a:ext>
            </a:extLst>
          </p:cNvPr>
          <p:cNvSpPr>
            <a:spLocks noGrp="1"/>
          </p:cNvSpPr>
          <p:nvPr>
            <p:ph type="title"/>
          </p:nvPr>
        </p:nvSpPr>
        <p:spPr/>
        <p:txBody>
          <a:bodyPr>
            <a:normAutofit fontScale="90000"/>
          </a:bodyPr>
          <a:lstStyle/>
          <a:p>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33F4B4FE-7E83-4CE5-9306-82ACE427C0B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D905510-DBD6-446E-BD99-92EB490EF4F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9624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658-74A9-4F72-9CA1-1BDE3C28D11B}"/>
              </a:ext>
            </a:extLst>
          </p:cNvPr>
          <p:cNvSpPr>
            <a:spLocks noGrp="1"/>
          </p:cNvSpPr>
          <p:nvPr>
            <p:ph type="title"/>
          </p:nvPr>
        </p:nvSpPr>
        <p:spPr>
          <a:xfrm>
            <a:off x="518160" y="894081"/>
            <a:ext cx="5203018" cy="1626698"/>
          </a:xfrm>
        </p:spPr>
        <p:txBody>
          <a:bodyPr>
            <a:normAutofit fontScale="90000"/>
          </a:bodyPr>
          <a:lstStyle/>
          <a:p>
            <a:r>
              <a:rPr lang="en-US" sz="2400" spc="100" dirty="0">
                <a:ea typeface="Cambria" panose="02040503050406030204" pitchFamily="18" charset="0"/>
              </a:rPr>
              <a:t>Does the month of the movies release have any correlation to the films winning an award?</a:t>
            </a:r>
            <a:br>
              <a:rPr lang="en-US" sz="3200" spc="100" dirty="0">
                <a:solidFill>
                  <a:schemeClr val="bg1"/>
                </a:solidFill>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021527B3-CA7E-461A-BE03-18263B735DE8}"/>
              </a:ext>
            </a:extLst>
          </p:cNvPr>
          <p:cNvSpPr>
            <a:spLocks noGrp="1"/>
          </p:cNvSpPr>
          <p:nvPr>
            <p:ph type="body" idx="1"/>
          </p:nvPr>
        </p:nvSpPr>
        <p:spPr/>
        <p:txBody>
          <a:bodyPr/>
          <a:lstStyle/>
          <a:p>
            <a:endParaRPr lang="en-US" dirty="0"/>
          </a:p>
        </p:txBody>
      </p:sp>
      <p:sp>
        <p:nvSpPr>
          <p:cNvPr id="5" name="Text Placeholder 4">
            <a:extLst>
              <a:ext uri="{FF2B5EF4-FFF2-40B4-BE49-F238E27FC236}">
                <a16:creationId xmlns:a16="http://schemas.microsoft.com/office/drawing/2014/main" id="{2F5DFFDF-BB1F-4DF7-BD03-7DDAEB3D83DC}"/>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9C076165-F543-42EC-8031-FA2EFD8A91CB}"/>
              </a:ext>
            </a:extLst>
          </p:cNvPr>
          <p:cNvSpPr>
            <a:spLocks noGrp="1"/>
          </p:cNvSpPr>
          <p:nvPr>
            <p:ph sz="quarter" idx="4"/>
          </p:nvPr>
        </p:nvSpPr>
        <p:spPr/>
        <p:txBody>
          <a:bodyPr/>
          <a:lstStyle/>
          <a:p>
            <a:endParaRPr lang="en-US"/>
          </a:p>
        </p:txBody>
      </p:sp>
      <p:pic>
        <p:nvPicPr>
          <p:cNvPr id="1026" name="Picture 2">
            <a:extLst>
              <a:ext uri="{FF2B5EF4-FFF2-40B4-BE49-F238E27FC236}">
                <a16:creationId xmlns:a16="http://schemas.microsoft.com/office/drawing/2014/main" id="{D3815303-5055-4161-9B4F-5434FFE6C3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7525" y="4176584"/>
            <a:ext cx="3575179" cy="484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63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58D-7E32-46AB-BED6-EB1FF8651A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4E85F9-2A7C-4970-AA8B-55FC23DDD18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781D3C6-673E-4F03-A28D-21AEF618507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3959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normAutofit fontScale="90000"/>
          </a:bodyPr>
          <a:lstStyle/>
          <a:p>
            <a:r>
              <a:rPr lang="en-US" dirty="0"/>
              <a:t>MOVIE-goer</a:t>
            </a:r>
          </a:p>
        </p:txBody>
      </p:sp>
    </p:spTree>
    <p:extLst>
      <p:ext uri="{BB962C8B-B14F-4D97-AF65-F5344CB8AC3E}">
        <p14:creationId xmlns:p14="http://schemas.microsoft.com/office/powerpoint/2010/main" val="160101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E153B7F6-A072-F440-9744-CF36C6F3AAB9}"/>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normAutofit fontScale="90000"/>
          </a:bodyPr>
          <a:lstStyle/>
          <a:p>
            <a:r>
              <a:rPr lang="en-US" dirty="0"/>
              <a:t>Tinseltown</a:t>
            </a:r>
          </a:p>
        </p:txBody>
      </p:sp>
    </p:spTree>
    <p:extLst>
      <p:ext uri="{BB962C8B-B14F-4D97-AF65-F5344CB8AC3E}">
        <p14:creationId xmlns:p14="http://schemas.microsoft.com/office/powerpoint/2010/main" val="162957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normAutofit fontScale="90000"/>
          </a:bodyPr>
          <a:lstStyle/>
          <a:p>
            <a:r>
              <a:rPr lang="en-US" dirty="0"/>
              <a:t>CINEMA</a:t>
            </a:r>
          </a:p>
        </p:txBody>
      </p:sp>
    </p:spTree>
    <p:extLst>
      <p:ext uri="{BB962C8B-B14F-4D97-AF65-F5344CB8AC3E}">
        <p14:creationId xmlns:p14="http://schemas.microsoft.com/office/powerpoint/2010/main" val="25125277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CFB929D3-A7CA-4AB1-8061-FCB8D56D3FEE}">
  <ds:schemaRefs>
    <ds:schemaRef ds:uri="http://schemas.microsoft.com/sharepoint/v3/contenttype/forms"/>
  </ds:schemaRefs>
</ds:datastoreItem>
</file>

<file path=customXml/itemProps2.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Facet</Template>
  <TotalTime>123</TotalTime>
  <Words>459</Words>
  <Application>Microsoft Office PowerPoint</Application>
  <PresentationFormat>Custom</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Century Gothic</vt:lpstr>
      <vt:lpstr>Trebuchet MS</vt:lpstr>
      <vt:lpstr>Wingdings 3</vt:lpstr>
      <vt:lpstr>Facet</vt:lpstr>
      <vt:lpstr>ANALYZING THE OSCARS </vt:lpstr>
      <vt:lpstr>OSCAR Fun</vt:lpstr>
      <vt:lpstr>PowerPoint Presentation</vt:lpstr>
      <vt:lpstr>Does the month of the movies release have any correlation to the films winning an award? Does the month of the movies release have any correlation to the films winning an award? </vt:lpstr>
      <vt:lpstr>Does the month of the movies release have any correlation to the films winning an award? </vt:lpstr>
      <vt:lpstr>PowerPoint Presentation</vt:lpstr>
      <vt:lpstr>MOVIE-goer</vt:lpstr>
      <vt:lpstr>Tinseltown</vt:lpstr>
      <vt:lpstr>CINEMA</vt:lpstr>
      <vt:lpstr>CINEMA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Jennifer Van Reese</dc:creator>
  <cp:lastModifiedBy>Jennifer Van Reese</cp:lastModifiedBy>
  <cp:revision>11</cp:revision>
  <dcterms:created xsi:type="dcterms:W3CDTF">2021-05-04T23:55:14Z</dcterms:created>
  <dcterms:modified xsi:type="dcterms:W3CDTF">2021-05-05T02:08:12Z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