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4"/>
  </p:sldMasterIdLst>
  <p:sldIdLst>
    <p:sldId id="258" r:id="rId5"/>
    <p:sldId id="261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8D1A75-8252-45D4-A1A9-E4B6DC1F32E1}">
          <p14:sldIdLst>
            <p14:sldId id="258"/>
            <p14:sldId id="261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CAEA"/>
    <a:srgbClr val="3A3A3A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 autoAdjust="0"/>
    <p:restoredTop sz="94286" autoAdjust="0"/>
  </p:normalViewPr>
  <p:slideViewPr>
    <p:cSldViewPr snapToGrid="0" snapToObjects="1" showGuides="1">
      <p:cViewPr varScale="1">
        <p:scale>
          <a:sx n="74" d="100"/>
          <a:sy n="74" d="100"/>
        </p:scale>
        <p:origin x="2964" y="60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-39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16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942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1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1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4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9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42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52">
            <a:extLst>
              <a:ext uri="{FF2B5EF4-FFF2-40B4-BE49-F238E27FC236}">
                <a16:creationId xmlns:a16="http://schemas.microsoft.com/office/drawing/2014/main" id="{3730B4F3-6004-4C2B-9A4B-43AF23E78A89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74EE1BB-8597-4005-BA82-54C3E306C29C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E782704B-499B-440A-B10A-64365458B0D2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D75BD65E-51C8-4D61-B8CA-A2CDCAC15457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CA45A6-33EC-4EA8-B6B1-767B7D64158F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1641F4-D8FC-4CAC-9247-C20B31734D91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4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662" r:id="rId18"/>
    <p:sldLayoutId id="2147483663" r:id="rId19"/>
    <p:sldLayoutId id="2147483664" r:id="rId20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apikey.aspx" TargetMode="External"/><Relationship Id="rId2" Type="http://schemas.openxmlformats.org/officeDocument/2006/relationships/hyperlink" Target="https://www.kaggle.com/unanimad/the-oscar-award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openintro.org/data/index.php?data=oscars" TargetMode="External"/><Relationship Id="rId4" Type="http://schemas.openxmlformats.org/officeDocument/2006/relationships/hyperlink" Target="https://www.statista.com/statistics/1072778/highest-grossing-movie-annually-historica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775" y="3286897"/>
            <a:ext cx="2162203" cy="1370331"/>
          </a:xfrm>
        </p:spPr>
        <p:txBody>
          <a:bodyPr/>
          <a:lstStyle/>
          <a:p>
            <a:r>
              <a:rPr lang="en-US" dirty="0"/>
              <a:t>Matplotlib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Pandas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2984500"/>
            <a:ext cx="2708058" cy="19334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Cassandra </a:t>
            </a:r>
            <a:r>
              <a:rPr lang="en-US" dirty="0" err="1"/>
              <a:t>Gormsen</a:t>
            </a:r>
            <a:endParaRPr lang="en-US" dirty="0"/>
          </a:p>
          <a:p>
            <a:r>
              <a:rPr lang="en-US" dirty="0"/>
              <a:t>Geoffrey Flynn</a:t>
            </a:r>
          </a:p>
          <a:p>
            <a:r>
              <a:rPr lang="en-US" dirty="0"/>
              <a:t>Tyler Hannan</a:t>
            </a:r>
          </a:p>
          <a:p>
            <a:r>
              <a:rPr lang="en-US" dirty="0"/>
              <a:t>Jennifer </a:t>
            </a:r>
            <a:r>
              <a:rPr lang="en-US" dirty="0" err="1"/>
              <a:t>Gabrysiak</a:t>
            </a:r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2488055" cy="643280"/>
          </a:xfrm>
        </p:spPr>
        <p:txBody>
          <a:bodyPr/>
          <a:lstStyle/>
          <a:p>
            <a:r>
              <a:rPr lang="en-US" dirty="0"/>
              <a:t>A production starring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8260" y="2544763"/>
            <a:ext cx="2708753" cy="643280"/>
          </a:xfrm>
        </p:spPr>
        <p:txBody>
          <a:bodyPr>
            <a:normAutofit/>
          </a:bodyPr>
          <a:lstStyle/>
          <a:p>
            <a:r>
              <a:rPr lang="en-US" dirty="0"/>
              <a:t>Produced and Directed by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0863"/>
            <a:ext cx="7537622" cy="3837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BootCamp</a:t>
            </a:r>
            <a:r>
              <a:rPr lang="en-US" dirty="0">
                <a:solidFill>
                  <a:schemeClr val="accent6"/>
                </a:solidFill>
              </a:rPr>
              <a:t> Project 1  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ANALYZING THE OSCARS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A72A0-D3C4-4F96-879C-19C50A5CF3FF}"/>
              </a:ext>
            </a:extLst>
          </p:cNvPr>
          <p:cNvSpPr txBox="1"/>
          <p:nvPr/>
        </p:nvSpPr>
        <p:spPr>
          <a:xfrm>
            <a:off x="2977978" y="3855307"/>
            <a:ext cx="202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Special Appearances by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28D6A-7CC2-4C18-9674-75D85F1C3392}"/>
              </a:ext>
            </a:extLst>
          </p:cNvPr>
          <p:cNvSpPr txBox="1"/>
          <p:nvPr/>
        </p:nvSpPr>
        <p:spPr>
          <a:xfrm>
            <a:off x="1812924" y="4917988"/>
            <a:ext cx="5008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https://www.kaggle.com/unanimad/the-oscar-award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http://www.omdbapi.com/apikey.aspx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https://www.statista.com/statistics/1072778/highest-grossing-movie-annually-historical/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https://www.openintro.org/data/index.php?data=oscars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2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2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A6E9A5-94AC-1344-A369-5E14B60C00E2}"/>
              </a:ext>
            </a:extLst>
          </p:cNvPr>
          <p:cNvSpPr txBox="1"/>
          <p:nvPr/>
        </p:nvSpPr>
        <p:spPr>
          <a:xfrm>
            <a:off x="518159" y="782236"/>
            <a:ext cx="565647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Are the Oscar winners rated higher by critics than the average viewer?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C80BB7D-6F55-4C6B-BCE1-A7EC1BE9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47040" y="4876800"/>
            <a:ext cx="4485640" cy="44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406DB9-E35F-4E9C-AE4D-5B3490869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" r="48758"/>
          <a:stretch/>
        </p:blipFill>
        <p:spPr>
          <a:xfrm>
            <a:off x="1795780" y="1860423"/>
            <a:ext cx="3624580" cy="345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B6BB64-CF18-4E1A-AF92-1484BBCA1532}"/>
              </a:ext>
            </a:extLst>
          </p:cNvPr>
          <p:cNvSpPr txBox="1"/>
          <p:nvPr/>
        </p:nvSpPr>
        <p:spPr>
          <a:xfrm>
            <a:off x="601801" y="5449378"/>
            <a:ext cx="63141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lower quartile of IMDB ratings is: 73.0</a:t>
            </a:r>
          </a:p>
          <a:p>
            <a:r>
              <a:rPr lang="en-US" sz="1200" dirty="0"/>
              <a:t>The upper quartile of IMDB ratings is: 80.0</a:t>
            </a:r>
          </a:p>
          <a:p>
            <a:r>
              <a:rPr lang="en-US" sz="1200" dirty="0"/>
              <a:t>The interquartile range of IMDB ratings is: 7.0</a:t>
            </a:r>
          </a:p>
          <a:p>
            <a:r>
              <a:rPr lang="en-US" sz="1200" dirty="0"/>
              <a:t>The median of IMDB ratings is: 76.0 </a:t>
            </a:r>
          </a:p>
          <a:p>
            <a:r>
              <a:rPr lang="en-US" sz="1200" dirty="0"/>
              <a:t>The average IMDB rating is: 75.84</a:t>
            </a:r>
          </a:p>
          <a:p>
            <a:r>
              <a:rPr lang="en-US" sz="1200" dirty="0"/>
              <a:t>Values below 62.5 could be outliers.</a:t>
            </a:r>
          </a:p>
          <a:p>
            <a:r>
              <a:rPr lang="en-US" sz="1200" dirty="0"/>
              <a:t>Values above 90.5 could be outliers.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568FE6-93D1-4ED1-9828-53874096DCFB}"/>
              </a:ext>
            </a:extLst>
          </p:cNvPr>
          <p:cNvSpPr txBox="1"/>
          <p:nvPr/>
        </p:nvSpPr>
        <p:spPr>
          <a:xfrm>
            <a:off x="601801" y="6946205"/>
            <a:ext cx="44856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lower quartile of </a:t>
            </a:r>
            <a:r>
              <a:rPr lang="en-US" sz="1200" dirty="0" err="1"/>
              <a:t>MetaScore</a:t>
            </a:r>
            <a:r>
              <a:rPr lang="en-US" sz="1200" dirty="0"/>
              <a:t> ratings is: 69.0</a:t>
            </a:r>
          </a:p>
          <a:p>
            <a:r>
              <a:rPr lang="en-US" sz="1200" dirty="0"/>
              <a:t>The upper quartile of </a:t>
            </a:r>
            <a:r>
              <a:rPr lang="en-US" sz="1200" dirty="0" err="1"/>
              <a:t>MetaScore</a:t>
            </a:r>
            <a:r>
              <a:rPr lang="en-US" sz="1200" dirty="0"/>
              <a:t> ratings is: 87.0</a:t>
            </a:r>
          </a:p>
          <a:p>
            <a:r>
              <a:rPr lang="en-US" sz="1200" dirty="0"/>
              <a:t>The interquartile range of </a:t>
            </a:r>
            <a:r>
              <a:rPr lang="en-US" sz="1200" dirty="0" err="1"/>
              <a:t>MetaScore</a:t>
            </a:r>
            <a:r>
              <a:rPr lang="en-US" sz="1200" dirty="0"/>
              <a:t> ratings is: 18.0</a:t>
            </a:r>
          </a:p>
          <a:p>
            <a:r>
              <a:rPr lang="en-US" sz="1200" dirty="0"/>
              <a:t>The median of </a:t>
            </a:r>
            <a:r>
              <a:rPr lang="en-US" sz="1200" dirty="0" err="1"/>
              <a:t>MetaScore</a:t>
            </a:r>
            <a:r>
              <a:rPr lang="en-US" sz="1200" dirty="0"/>
              <a:t> ratings is: 78.0 </a:t>
            </a:r>
          </a:p>
          <a:p>
            <a:r>
              <a:rPr lang="en-US" sz="1200" dirty="0"/>
              <a:t>The average </a:t>
            </a:r>
            <a:r>
              <a:rPr lang="en-US" sz="1200" dirty="0" err="1"/>
              <a:t>MetaScore</a:t>
            </a:r>
            <a:r>
              <a:rPr lang="en-US" sz="1200" dirty="0"/>
              <a:t> rating is: 75.84</a:t>
            </a:r>
          </a:p>
          <a:p>
            <a:r>
              <a:rPr lang="en-US" sz="1200" dirty="0"/>
              <a:t>Values below 42.0 could be outliers.</a:t>
            </a:r>
          </a:p>
          <a:p>
            <a:r>
              <a:rPr lang="en-US" sz="1200" dirty="0"/>
              <a:t>Values above 114.0 could be outliers.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5B9A9A-3C9F-4F97-9DB8-6EA5C6B4F74E}"/>
              </a:ext>
            </a:extLst>
          </p:cNvPr>
          <p:cNvSpPr txBox="1"/>
          <p:nvPr/>
        </p:nvSpPr>
        <p:spPr>
          <a:xfrm>
            <a:off x="601801" y="8443032"/>
            <a:ext cx="44856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lower quartile of </a:t>
            </a:r>
            <a:r>
              <a:rPr lang="en-US" sz="1200" dirty="0" err="1"/>
              <a:t>RottenTomatoes</a:t>
            </a:r>
            <a:r>
              <a:rPr lang="en-US" sz="1200" dirty="0"/>
              <a:t> ratings is: 82.0</a:t>
            </a:r>
          </a:p>
          <a:p>
            <a:r>
              <a:rPr lang="en-US" sz="1200" dirty="0"/>
              <a:t>The upper quartile of </a:t>
            </a:r>
            <a:r>
              <a:rPr lang="en-US" sz="1200" dirty="0" err="1"/>
              <a:t>RottenTomatoes</a:t>
            </a:r>
            <a:r>
              <a:rPr lang="en-US" sz="1200" dirty="0"/>
              <a:t> ratings is: 95.0</a:t>
            </a:r>
          </a:p>
          <a:p>
            <a:r>
              <a:rPr lang="en-US" sz="1200" dirty="0"/>
              <a:t>The interquartile range of </a:t>
            </a:r>
            <a:r>
              <a:rPr lang="en-US" sz="1200" dirty="0" err="1"/>
              <a:t>RottenTomatoes</a:t>
            </a:r>
            <a:r>
              <a:rPr lang="en-US" sz="1200" dirty="0"/>
              <a:t> ratings is: 13.0</a:t>
            </a:r>
          </a:p>
          <a:p>
            <a:r>
              <a:rPr lang="en-US" sz="1200" dirty="0"/>
              <a:t>The median of </a:t>
            </a:r>
            <a:r>
              <a:rPr lang="en-US" sz="1200" dirty="0" err="1"/>
              <a:t>RottenTomatoes</a:t>
            </a:r>
            <a:r>
              <a:rPr lang="en-US" sz="1200" dirty="0"/>
              <a:t> ratings is: 90.0 </a:t>
            </a:r>
          </a:p>
          <a:p>
            <a:r>
              <a:rPr lang="en-US" sz="1200" dirty="0"/>
              <a:t>The average </a:t>
            </a:r>
            <a:r>
              <a:rPr lang="en-US" sz="1200" dirty="0" err="1"/>
              <a:t>RottenTomatoes</a:t>
            </a:r>
            <a:r>
              <a:rPr lang="en-US" sz="1200" dirty="0"/>
              <a:t> rating is: 75.84</a:t>
            </a:r>
          </a:p>
          <a:p>
            <a:r>
              <a:rPr lang="en-US" sz="1200" dirty="0"/>
              <a:t>Values below 62.5 could be outliers.</a:t>
            </a:r>
          </a:p>
          <a:p>
            <a:r>
              <a:rPr lang="en-US" sz="1200" dirty="0"/>
              <a:t>Values above 114.5 could be outliers.</a:t>
            </a:r>
          </a:p>
        </p:txBody>
      </p:sp>
    </p:spTree>
    <p:extLst>
      <p:ext uri="{BB962C8B-B14F-4D97-AF65-F5344CB8AC3E}">
        <p14:creationId xmlns:p14="http://schemas.microsoft.com/office/powerpoint/2010/main" val="331066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A6E9A5-94AC-1344-A369-5E14B60C00E2}"/>
              </a:ext>
            </a:extLst>
          </p:cNvPr>
          <p:cNvSpPr txBox="1"/>
          <p:nvPr/>
        </p:nvSpPr>
        <p:spPr>
          <a:xfrm>
            <a:off x="518159" y="782236"/>
            <a:ext cx="565647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Are the Oscar winners rated higher by critics than the average viewer?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C80BB7D-6F55-4C6B-BCE1-A7EC1BE9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47040" y="4876800"/>
            <a:ext cx="4485640" cy="44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D646E0F-F961-46EB-95FC-E6EE3B64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43" y="200174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1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3604446"/>
            <a:ext cx="2151127" cy="1296988"/>
          </a:xfr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/>
          <a:lstStyle/>
          <a:p>
            <a:r>
              <a:rPr lang="en-US" sz="1800" spc="100" dirty="0">
                <a:solidFill>
                  <a:schemeClr val="bg1"/>
                </a:solidFill>
                <a:ea typeface="Cambria" panose="02040503050406030204" pitchFamily="18" charset="0"/>
              </a:rPr>
              <a:t>Does winning an Oscar mean better box office?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4015961"/>
            <a:ext cx="3109145" cy="1889807"/>
          </a:xfrm>
          <a:noFill/>
          <a:ln>
            <a:noFill/>
          </a:ln>
          <a:scene3d>
            <a:camera prst="perspectiveHeroicExtremeLeftFacing"/>
            <a:lightRig rig="threePt" dir="t"/>
          </a:scene3d>
        </p:spPr>
        <p:txBody>
          <a:bodyPr/>
          <a:lstStyle/>
          <a:p>
            <a:r>
              <a:rPr lang="en-US" sz="2000" spc="100" dirty="0">
                <a:solidFill>
                  <a:schemeClr val="bg1"/>
                </a:solidFill>
                <a:ea typeface="Cambria" panose="02040503050406030204" pitchFamily="18" charset="0"/>
              </a:rPr>
              <a:t>Does the month of the movies release have any correlation to the films winning Best Picture?</a:t>
            </a:r>
          </a:p>
          <a:p>
            <a:endParaRPr lang="en-US" b="1" spc="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6701710" cy="457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THE END OF THIS EVENT, YOU WILL KNOW THE ANSWERS TO THE FOLLOWNG QUESTIONS: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31" y="506303"/>
            <a:ext cx="6701710" cy="457183"/>
          </a:xfrm>
        </p:spPr>
        <p:txBody>
          <a:bodyPr/>
          <a:lstStyle/>
          <a:p>
            <a:r>
              <a:rPr lang="en-US" dirty="0"/>
              <a:t>Bootcamp Project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950336"/>
          </a:xfr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OSCAR Fun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A0FDF-9080-4C73-A86C-B53809C8327B}"/>
              </a:ext>
            </a:extLst>
          </p:cNvPr>
          <p:cNvSpPr txBox="1"/>
          <p:nvPr/>
        </p:nvSpPr>
        <p:spPr>
          <a:xfrm>
            <a:off x="407773" y="5213301"/>
            <a:ext cx="3361038" cy="140429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1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Do critics reviews impact the winners more than audience review?</a:t>
            </a:r>
          </a:p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2EEF6-5D71-4498-BDAC-7C729F4A2BE0}"/>
              </a:ext>
            </a:extLst>
          </p:cNvPr>
          <p:cNvSpPr txBox="1"/>
          <p:nvPr/>
        </p:nvSpPr>
        <p:spPr>
          <a:xfrm>
            <a:off x="3687441" y="6919783"/>
            <a:ext cx="3701900" cy="1590885"/>
          </a:xfrm>
          <a:prstGeom prst="rect">
            <a:avLst/>
          </a:prstGeom>
          <a:noFill/>
          <a:ln>
            <a:noFill/>
          </a:ln>
          <a:scene3d>
            <a:camera prst="perspectiveHeroicExtremeLeftFacing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Is there any correlation between the ages of the nominees and the winners throughout the years of the Oscars?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CEAF3-8049-45F1-9BFB-EB926364938C}"/>
              </a:ext>
            </a:extLst>
          </p:cNvPr>
          <p:cNvSpPr txBox="1"/>
          <p:nvPr/>
        </p:nvSpPr>
        <p:spPr>
          <a:xfrm>
            <a:off x="184300" y="7600747"/>
            <a:ext cx="3361038" cy="120032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Of the best director Oscars nominees, what are the differences in age and gender of the candidates?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8" grpId="0" animBg="1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F8D9873-3284-488D-9538-5834A3F2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"/>
            <a:ext cx="7254239" cy="97536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1: Is there any correlation between the ages of the nominees and the winners throughout the years of the Oscars?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6B0002D-AA3A-4C98-BCE2-938E3F23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1" y="944115"/>
            <a:ext cx="7772400" cy="309956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7AE21BF7-1398-4550-83C1-57FB05E3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9081" y="5634125"/>
            <a:ext cx="7772400" cy="3348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3058EF-9F68-44CA-B124-BB2948CD06D4}"/>
              </a:ext>
            </a:extLst>
          </p:cNvPr>
          <p:cNvSpPr txBox="1"/>
          <p:nvPr/>
        </p:nvSpPr>
        <p:spPr>
          <a:xfrm>
            <a:off x="472439" y="4706034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2: Of the best director Oscars nominees, what are the differences in age and gender of the candidates?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658-74A9-4F72-9CA1-1BDE3C28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94081"/>
            <a:ext cx="5203018" cy="1626698"/>
          </a:xfrm>
        </p:spPr>
        <p:txBody>
          <a:bodyPr>
            <a:normAutofit fontScale="90000"/>
          </a:bodyPr>
          <a:lstStyle/>
          <a:p>
            <a:r>
              <a:rPr lang="en-US" sz="2400" spc="100" dirty="0">
                <a:ea typeface="Cambria" panose="02040503050406030204" pitchFamily="18" charset="0"/>
              </a:rPr>
              <a:t>Does the month and quarter of the movies release have any correlation to the films winning Best Picture?</a:t>
            </a:r>
            <a:br>
              <a:rPr lang="en-US" sz="3200" spc="100" dirty="0">
                <a:solidFill>
                  <a:schemeClr val="bg1"/>
                </a:solidFill>
                <a:ea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27B3-CA7E-461A-BE03-18263B73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5909145" cy="965236"/>
          </a:xfrm>
        </p:spPr>
        <p:txBody>
          <a:bodyPr/>
          <a:lstStyle/>
          <a:p>
            <a:r>
              <a:rPr lang="en-US" dirty="0"/>
              <a:t>Winners by Quarter vs Nominees by Quarter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09AB58B-A219-4230-AD9A-3242B6CAE5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1043" y="3909392"/>
            <a:ext cx="5363286" cy="44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4260A0-9915-4D4D-B72F-49B8B5196DD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5562334"/>
            <a:ext cx="4482107" cy="298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9A4AC8-3FE5-425E-B20A-318C572D901E}"/>
              </a:ext>
            </a:extLst>
          </p:cNvPr>
          <p:cNvSpPr txBox="1"/>
          <p:nvPr/>
        </p:nvSpPr>
        <p:spPr>
          <a:xfrm>
            <a:off x="518160" y="2520779"/>
            <a:ext cx="5909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a resounding YES! 38.4% of nominees and 41.3% of the winners come from the fourth quarter. Summer movies only make up 20.5% of the nominees and have won only 13% of the award</a:t>
            </a:r>
          </a:p>
        </p:txBody>
      </p:sp>
    </p:spTree>
    <p:extLst>
      <p:ext uri="{BB962C8B-B14F-4D97-AF65-F5344CB8AC3E}">
        <p14:creationId xmlns:p14="http://schemas.microsoft.com/office/powerpoint/2010/main" val="16706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158D-7E32-46AB-BED6-EB1FF865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When the months were reviewed, December is a clear leader, although in recent years movies released in November have had more Best Picture Oscars. 	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A7C9B3-077F-48AE-9FEC-B2A337E0B6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93" y="2703445"/>
            <a:ext cx="5167072" cy="344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438DDEA-479B-49F8-AE3D-569C17C7BE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9300" y="5140325"/>
            <a:ext cx="5013740" cy="33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heatre with solid fill">
            <a:extLst>
              <a:ext uri="{FF2B5EF4-FFF2-40B4-BE49-F238E27FC236}">
                <a16:creationId xmlns:a16="http://schemas.microsoft.com/office/drawing/2014/main" id="{A78C5E99-DC33-2543-AC9C-5E578B4E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43897"/>
            <a:ext cx="7647717" cy="764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CB400-945B-4D3C-8483-95D05C19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" y="2267537"/>
            <a:ext cx="6384085" cy="311016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well do movies that win the </a:t>
            </a:r>
            <a:r>
              <a:rPr lang="en-US" dirty="0">
                <a:solidFill>
                  <a:srgbClr val="00B050"/>
                </a:solidFill>
              </a:rPr>
              <a:t>Best Picture Oscar </a:t>
            </a:r>
            <a:r>
              <a:rPr lang="en-US" dirty="0">
                <a:solidFill>
                  <a:srgbClr val="FFFF00"/>
                </a:solidFill>
              </a:rPr>
              <a:t>do at the box office compared to other movies?</a:t>
            </a: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5415866A-2B2A-4240-96D2-E75C25B8F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31172">
            <a:off x="4167154" y="8357006"/>
            <a:ext cx="914400" cy="914400"/>
          </a:xfrm>
          <a:prstGeom prst="rect">
            <a:avLst/>
          </a:prstGeom>
        </p:spPr>
      </p:pic>
      <p:pic>
        <p:nvPicPr>
          <p:cNvPr id="7" name="Graphic 6" descr="Money outline">
            <a:extLst>
              <a:ext uri="{FF2B5EF4-FFF2-40B4-BE49-F238E27FC236}">
                <a16:creationId xmlns:a16="http://schemas.microsoft.com/office/drawing/2014/main" id="{BC7F0AF1-CF34-694B-80F6-61D45516A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44722">
            <a:off x="740401" y="7650755"/>
            <a:ext cx="2086897" cy="20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54C3BF4-D4C6-0C4D-8A9A-942CE58B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3" y="2078243"/>
            <a:ext cx="5699023" cy="367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48EC513-0BAE-9D45-9C8C-FEC83A13B6B5}"/>
              </a:ext>
            </a:extLst>
          </p:cNvPr>
          <p:cNvSpPr txBox="1">
            <a:spLocks/>
          </p:cNvSpPr>
          <p:nvPr/>
        </p:nvSpPr>
        <p:spPr>
          <a:xfrm>
            <a:off x="709888" y="825910"/>
            <a:ext cx="5395557" cy="988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388620" rtl="0" eaLnBrk="1" latinLnBrk="0" hangingPunct="1">
              <a:spcBef>
                <a:spcPct val="0"/>
              </a:spcBef>
              <a:buNone/>
              <a:defRPr sz="204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Box Office Revenue for the winner of Best Picture each year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6B6C57-3644-B047-B909-3DB74F2E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2" y="5868155"/>
            <a:ext cx="5890753" cy="39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4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A6EE-8EE6-7E4F-8499-C03E6BD4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Highest Grossing Movies of all Time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15BC6C-9B96-9C49-BE0E-444F6588B69A}"/>
              </a:ext>
            </a:extLst>
          </p:cNvPr>
          <p:cNvGraphicFramePr>
            <a:graphicFrameLocks noGrp="1"/>
          </p:cNvGraphicFramePr>
          <p:nvPr/>
        </p:nvGraphicFramePr>
        <p:xfrm>
          <a:off x="237745" y="2359742"/>
          <a:ext cx="5956383" cy="417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811">
                  <a:extLst>
                    <a:ext uri="{9D8B030D-6E8A-4147-A177-3AD203B41FA5}">
                      <a16:colId xmlns:a16="http://schemas.microsoft.com/office/drawing/2014/main" val="1805226429"/>
                    </a:ext>
                  </a:extLst>
                </a:gridCol>
                <a:gridCol w="3107131">
                  <a:extLst>
                    <a:ext uri="{9D8B030D-6E8A-4147-A177-3AD203B41FA5}">
                      <a16:colId xmlns:a16="http://schemas.microsoft.com/office/drawing/2014/main" val="1105365999"/>
                    </a:ext>
                  </a:extLst>
                </a:gridCol>
                <a:gridCol w="1207630">
                  <a:extLst>
                    <a:ext uri="{9D8B030D-6E8A-4147-A177-3AD203B41FA5}">
                      <a16:colId xmlns:a16="http://schemas.microsoft.com/office/drawing/2014/main" val="210596309"/>
                    </a:ext>
                  </a:extLst>
                </a:gridCol>
                <a:gridCol w="820811">
                  <a:extLst>
                    <a:ext uri="{9D8B030D-6E8A-4147-A177-3AD203B41FA5}">
                      <a16:colId xmlns:a16="http://schemas.microsoft.com/office/drawing/2014/main" val="1014933359"/>
                    </a:ext>
                  </a:extLst>
                </a:gridCol>
              </a:tblGrid>
              <a:tr h="2043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rank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Title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Total Boxoffice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155242716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Avatar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$2,847,246,203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820239321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Endgame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$2,797,501,328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458184669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Titanic</a:t>
                      </a:r>
                      <a:endParaRPr lang="en-US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$2,201,647,264 </a:t>
                      </a:r>
                      <a:endParaRPr lang="en-US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1997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244855595"/>
                  </a:ext>
                </a:extLst>
              </a:tr>
              <a:tr h="26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Star Wars: Episode VII - The Force Awakens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$2,068,455,677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8970972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Infinity 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$2,048,359,754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3226156816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Jurassic World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$1,670,516,444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099288487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Lion King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$1,657,870,986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846612844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Avengers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$1,518,815,515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45727970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Furious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$1,515,255,622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11895563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Frozen 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$1,450,026,933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71256488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Age of Ultron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$1,402,809,540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403024164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Panther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$1,347,597,973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385836888"/>
                  </a:ext>
                </a:extLst>
              </a:tr>
              <a:tr h="23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Harry Potter and the Deathly Hallows: Part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$1,342,321,665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53778957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 Wars: Episode VIII - The Last Jedi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$1,332,698,830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86919830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Jurassic World: Fallen Kingdom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$1,310,464,680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390980568"/>
                  </a:ext>
                </a:extLst>
              </a:tr>
            </a:tbl>
          </a:graphicData>
        </a:graphic>
      </p:graphicFrame>
      <p:pic>
        <p:nvPicPr>
          <p:cNvPr id="6" name="Picture 5" descr="Movie Time Chicken">
            <a:extLst>
              <a:ext uri="{FF2B5EF4-FFF2-40B4-BE49-F238E27FC236}">
                <a16:creationId xmlns:a16="http://schemas.microsoft.com/office/drawing/2014/main" id="{F1BBC535-9620-854B-B999-3F71DCB2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2926"/>
            <a:ext cx="4437826" cy="44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307C59-9B85-5C47-BB99-6AD71F69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6" y="2332037"/>
            <a:ext cx="5776427" cy="379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6E9A5-94AC-1344-A369-5E14B60C00E2}"/>
              </a:ext>
            </a:extLst>
          </p:cNvPr>
          <p:cNvSpPr txBox="1"/>
          <p:nvPr/>
        </p:nvSpPr>
        <p:spPr>
          <a:xfrm>
            <a:off x="518159" y="782236"/>
            <a:ext cx="492557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How did the Best Picture compare to the other movies that year.</a:t>
            </a:r>
          </a:p>
        </p:txBody>
      </p:sp>
    </p:spTree>
    <p:extLst>
      <p:ext uri="{BB962C8B-B14F-4D97-AF65-F5344CB8AC3E}">
        <p14:creationId xmlns:p14="http://schemas.microsoft.com/office/powerpoint/2010/main" val="2275238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717</Words>
  <Application>Microsoft Office PowerPoint</Application>
  <PresentationFormat>Custom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Century Gothic</vt:lpstr>
      <vt:lpstr>Helvetica Neue</vt:lpstr>
      <vt:lpstr>Trebuchet MS</vt:lpstr>
      <vt:lpstr>Wingdings 3</vt:lpstr>
      <vt:lpstr>Facet</vt:lpstr>
      <vt:lpstr>ANALYZING THE OSCARS </vt:lpstr>
      <vt:lpstr>OSCAR Fun</vt:lpstr>
      <vt:lpstr> Question 1: Is there any correlation between the ages of the nominees and the winners throughout the years of the Oscars?                     </vt:lpstr>
      <vt:lpstr>Does the month and quarter of the movies release have any correlation to the films winning Best Picture? </vt:lpstr>
      <vt:lpstr>When the months were reviewed, December is a clear leader, although in recent years movies released in November have had more Best Picture Oscars.  </vt:lpstr>
      <vt:lpstr>How well do movies that win the Best Picture Oscar do at the box office compared to other movies?</vt:lpstr>
      <vt:lpstr>PowerPoint Presentation</vt:lpstr>
      <vt:lpstr>Top 15 Highest Grossing Movies of all Time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</dc:title>
  <dc:creator>Jennifer Van Reese</dc:creator>
  <cp:lastModifiedBy>Casandra Gormsen</cp:lastModifiedBy>
  <cp:revision>35</cp:revision>
  <dcterms:created xsi:type="dcterms:W3CDTF">2021-05-04T23:55:14Z</dcterms:created>
  <dcterms:modified xsi:type="dcterms:W3CDTF">2021-05-08T14:28:19Z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