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4"/>
  </p:sldMasterIdLst>
  <p:sldIdLst>
    <p:sldId id="258" r:id="rId5"/>
    <p:sldId id="261" r:id="rId6"/>
    <p:sldId id="267" r:id="rId7"/>
    <p:sldId id="271" r:id="rId8"/>
    <p:sldId id="272" r:id="rId9"/>
    <p:sldId id="273" r:id="rId10"/>
    <p:sldId id="269" r:id="rId11"/>
    <p:sldId id="270" r:id="rId12"/>
    <p:sldId id="262" r:id="rId13"/>
    <p:sldId id="263" r:id="rId14"/>
    <p:sldId id="264" r:id="rId15"/>
    <p:sldId id="266" r:id="rId1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AEA"/>
    <a:srgbClr val="3A3A3A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81" autoAdjust="0"/>
    <p:restoredTop sz="94638"/>
  </p:normalViewPr>
  <p:slideViewPr>
    <p:cSldViewPr snapToGrid="0" snapToObjects="1" showGuides="1">
      <p:cViewPr varScale="1">
        <p:scale>
          <a:sx n="87" d="100"/>
          <a:sy n="87" d="100"/>
        </p:scale>
        <p:origin x="1800" y="2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196" y="-12419"/>
            <a:ext cx="7794333" cy="10083238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006" y="3526650"/>
            <a:ext cx="4952711" cy="2414576"/>
          </a:xfrm>
        </p:spPr>
        <p:txBody>
          <a:bodyPr anchor="b">
            <a:noAutofit/>
          </a:bodyPr>
          <a:lstStyle>
            <a:lvl1pPr algn="r">
              <a:defRPr sz="459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006" y="5941224"/>
            <a:ext cx="4952711" cy="160878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49919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" y="6556586"/>
            <a:ext cx="5395557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913" y="5327227"/>
            <a:ext cx="4606833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556586"/>
            <a:ext cx="5395558" cy="230407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84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833582"/>
            <a:ext cx="5395558" cy="3806675"/>
          </a:xfrm>
        </p:spPr>
        <p:txBody>
          <a:bodyPr anchor="b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2" y="894080"/>
            <a:ext cx="516135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0305" y="1159221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5545" y="42336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8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471" y="894080"/>
            <a:ext cx="5390245" cy="4433147"/>
          </a:xfrm>
        </p:spPr>
        <p:txBody>
          <a:bodyPr anchor="ctr">
            <a:normAutofit/>
          </a:bodyPr>
          <a:lstStyle>
            <a:lvl1pPr algn="l">
              <a:defRPr sz="37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8157" y="5886027"/>
            <a:ext cx="5395559" cy="75423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2220407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715" y="894081"/>
            <a:ext cx="831990" cy="77021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59" y="894081"/>
            <a:ext cx="4415772" cy="7702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32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52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6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9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3961274"/>
            <a:ext cx="5395558" cy="2678985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6640257"/>
            <a:ext cx="5395558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3168864"/>
            <a:ext cx="2624893" cy="5691799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8823" y="3168866"/>
            <a:ext cx="2624894" cy="5691800"/>
          </a:xfrm>
        </p:spPr>
        <p:txBody>
          <a:bodyPr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59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6644" y="3169442"/>
            <a:ext cx="2627071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6644" y="4014628"/>
            <a:ext cx="2627071" cy="48460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894080"/>
            <a:ext cx="5395557" cy="1937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2197953"/>
            <a:ext cx="2371655" cy="1875083"/>
          </a:xfrm>
        </p:spPr>
        <p:txBody>
          <a:bodyPr anchor="b">
            <a:normAutofit/>
          </a:bodyPr>
          <a:lstStyle>
            <a:lvl1pPr>
              <a:defRPr sz="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5584" y="755224"/>
            <a:ext cx="2878131" cy="810544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4073035"/>
            <a:ext cx="2371655" cy="3790525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59" y="7040880"/>
            <a:ext cx="539555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59" y="894080"/>
            <a:ext cx="5395557" cy="564038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59" y="7872096"/>
            <a:ext cx="5395557" cy="988569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196" y="-12419"/>
            <a:ext cx="7794334" cy="10083238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60" y="894080"/>
            <a:ext cx="5395556" cy="1937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" y="3168866"/>
            <a:ext cx="5395557" cy="569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4469" y="8860666"/>
            <a:ext cx="58151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0D5ED-7015-4264-9BFD-2CE1D41834D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" y="8860666"/>
            <a:ext cx="392952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77975" y="8860666"/>
            <a:ext cx="43574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accent1"/>
                </a:solidFill>
              </a:defRPr>
            </a:lvl1pPr>
          </a:lstStyle>
          <a:p>
            <a:fld id="{6581EBAD-68CF-47D0-8C08-F97D15D41CC7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52">
            <a:extLst>
              <a:ext uri="{FF2B5EF4-FFF2-40B4-BE49-F238E27FC236}">
                <a16:creationId xmlns:a16="http://schemas.microsoft.com/office/drawing/2014/main" id="{B93B9C94-5AEC-4420-B014-1B72148E766B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361FDC4C-DE3D-4747-9DD1-46D779E627EB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03F7D50-4283-4A85-8427-251BD2576574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42C86A2E-A1F7-474B-B301-D78240EC29ED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3EDBAC-C11C-4EB3-A71B-C9AF5F676814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27E5DB-7027-489C-8AF4-1B727714843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662" r:id="rId21"/>
    <p:sldLayoutId id="2147483663" r:id="rId22"/>
    <p:sldLayoutId id="2147483664" r:id="rId23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apikey.aspx" TargetMode="External"/><Relationship Id="rId2" Type="http://schemas.openxmlformats.org/officeDocument/2006/relationships/hyperlink" Target="https://www.kaggle.com/unanimad/the-oscar-award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statista.com/statistics/1072778/highest-grossing-movie-annually-historica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775" y="3286897"/>
            <a:ext cx="2162203" cy="1370331"/>
          </a:xfrm>
        </p:spPr>
        <p:txBody>
          <a:bodyPr/>
          <a:lstStyle/>
          <a:p>
            <a:r>
              <a:rPr lang="en-US" dirty="0"/>
              <a:t>Matplotlib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2984500"/>
            <a:ext cx="2708058" cy="1933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Cassandra </a:t>
            </a:r>
            <a:r>
              <a:rPr lang="en-US" dirty="0" err="1"/>
              <a:t>Gormsen</a:t>
            </a:r>
            <a:endParaRPr lang="en-US" dirty="0"/>
          </a:p>
          <a:p>
            <a:r>
              <a:rPr lang="en-US" dirty="0"/>
              <a:t>Geoffrey Flynn</a:t>
            </a:r>
          </a:p>
          <a:p>
            <a:r>
              <a:rPr lang="en-US" dirty="0"/>
              <a:t>Tyler Hannan</a:t>
            </a:r>
          </a:p>
          <a:p>
            <a:r>
              <a:rPr lang="en-US" dirty="0"/>
              <a:t>Jennifer </a:t>
            </a:r>
            <a:r>
              <a:rPr lang="en-US" dirty="0" err="1"/>
              <a:t>Gabrysiak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2488055" cy="643280"/>
          </a:xfrm>
        </p:spPr>
        <p:txBody>
          <a:bodyPr/>
          <a:lstStyle/>
          <a:p>
            <a:r>
              <a:rPr lang="en-US" dirty="0"/>
              <a:t>A production starring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8260" y="2544763"/>
            <a:ext cx="2708753" cy="643280"/>
          </a:xfrm>
        </p:spPr>
        <p:txBody>
          <a:bodyPr/>
          <a:lstStyle/>
          <a:p>
            <a:r>
              <a:rPr lang="en-US" dirty="0"/>
              <a:t>Produced and Directed by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0863"/>
            <a:ext cx="7537622" cy="383770"/>
          </a:xfrm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BootCamp</a:t>
            </a:r>
            <a:r>
              <a:rPr lang="en-US" dirty="0">
                <a:solidFill>
                  <a:schemeClr val="accent6"/>
                </a:solidFill>
              </a:rPr>
              <a:t> Project 1 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ANALYZING THE OSCARS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A72A0-D3C4-4F96-879C-19C50A5CF3FF}"/>
              </a:ext>
            </a:extLst>
          </p:cNvPr>
          <p:cNvSpPr txBox="1"/>
          <p:nvPr/>
        </p:nvSpPr>
        <p:spPr>
          <a:xfrm>
            <a:off x="2977978" y="3855307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Special Appearances by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28D6A-7CC2-4C18-9674-75D85F1C3392}"/>
              </a:ext>
            </a:extLst>
          </p:cNvPr>
          <p:cNvSpPr txBox="1"/>
          <p:nvPr/>
        </p:nvSpPr>
        <p:spPr>
          <a:xfrm>
            <a:off x="1812924" y="4917988"/>
            <a:ext cx="5008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https://www.kaggle.com/unanimad/the-oscar-award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http://www.omdbapi.com/apikey.aspx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https://www.statista.com/statistics/1072778/highest-grossing-movie-annually-historical/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1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B7F6-A072-F440-9744-CF36C6F3AA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0AA9E-8736-7046-B34C-EE91E892A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361972-9B59-0343-BF16-C27A9162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Tinseltown</a:t>
            </a:r>
          </a:p>
        </p:txBody>
      </p:sp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F66F5D-C043-3647-9565-4AA5F19AE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0322-6048-4E48-B93F-AD452622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2698-71B5-EA4F-8291-9E422C5E6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7D4A-6448-0E48-BC92-ABE4BA250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195014-15EA-FA44-A689-47F0DDB888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9FDC09-6F3E-0A44-8BAD-E6FC08CC0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2E676A-0E5D-B946-92F0-D7C96AE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CINEMA</a:t>
            </a:r>
          </a:p>
        </p:txBody>
      </p: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D831-66E3-AF43-9613-E5B052F8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2809E-BF67-6F46-940D-0EA90D4E1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6964-EC4C-1C4C-96A1-7A2D2D4F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475D4-407F-B54B-ACC6-3C782B4B6D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0999C-688C-294B-A735-4312D1945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CINEMA time</a:t>
            </a:r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3604446"/>
            <a:ext cx="2151127" cy="1296988"/>
          </a:xfrm>
          <a:noFill/>
          <a:ln>
            <a:noFill/>
          </a:ln>
          <a:scene3d>
            <a:camera prst="isometricOffAxis1Right"/>
            <a:lightRig rig="threePt" dir="t"/>
          </a:scene3d>
        </p:spPr>
        <p:txBody>
          <a:bodyPr/>
          <a:lstStyle/>
          <a:p>
            <a:r>
              <a:rPr lang="en-US" sz="1800" spc="100" dirty="0">
                <a:solidFill>
                  <a:schemeClr val="bg1"/>
                </a:solidFill>
                <a:ea typeface="Cambria" panose="02040503050406030204" pitchFamily="18" charset="0"/>
              </a:rPr>
              <a:t>Does winning an Oscar mean better box office?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955" y="4015961"/>
            <a:ext cx="3109145" cy="1889807"/>
          </a:xfr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/>
          <a:lstStyle/>
          <a:p>
            <a:r>
              <a:rPr lang="en-US" sz="2000" spc="100" dirty="0">
                <a:solidFill>
                  <a:schemeClr val="bg1"/>
                </a:solidFill>
                <a:ea typeface="Cambria" panose="02040503050406030204" pitchFamily="18" charset="0"/>
              </a:rPr>
              <a:t>Does the month of the movies release have any correlation to the films winning an award?</a:t>
            </a:r>
          </a:p>
          <a:p>
            <a:endParaRPr lang="en-US" b="1" spc="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544763"/>
            <a:ext cx="6701710" cy="4571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THE END OF THIS EVENT, YOU WILL KNOW THE ANSWERS TO THE FOLLOWNG QUESTIONS: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506303"/>
            <a:ext cx="6701710" cy="457183"/>
          </a:xfrm>
        </p:spPr>
        <p:txBody>
          <a:bodyPr/>
          <a:lstStyle/>
          <a:p>
            <a:r>
              <a:rPr lang="en-US" dirty="0"/>
              <a:t>Bootcamp Project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950336"/>
          </a:xfr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OSCAR Fun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A0FDF-9080-4C73-A86C-B53809C8327B}"/>
              </a:ext>
            </a:extLst>
          </p:cNvPr>
          <p:cNvSpPr txBox="1"/>
          <p:nvPr/>
        </p:nvSpPr>
        <p:spPr>
          <a:xfrm>
            <a:off x="407773" y="5213301"/>
            <a:ext cx="3361038" cy="140429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i="0" u="none" strike="noStrike" kern="1200" cap="none" spc="1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Cambria" panose="02040503050406030204" pitchFamily="18" charset="0"/>
              </a:rPr>
              <a:t>Do critics reviews impact the winners more than audience review?</a:t>
            </a:r>
          </a:p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2EEF6-5D71-4498-BDAC-7C729F4A2BE0}"/>
              </a:ext>
            </a:extLst>
          </p:cNvPr>
          <p:cNvSpPr txBox="1"/>
          <p:nvPr/>
        </p:nvSpPr>
        <p:spPr>
          <a:xfrm>
            <a:off x="3687441" y="6919783"/>
            <a:ext cx="3701900" cy="1590885"/>
          </a:xfrm>
          <a:prstGeom prst="rect">
            <a:avLst/>
          </a:prstGeom>
          <a:noFill/>
          <a:ln>
            <a:noFill/>
          </a:ln>
          <a:scene3d>
            <a:camera prst="perspectiveHeroicExtremeLeftFacing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777240" rtl="0" eaLnBrk="1" fontAlgn="auto" latinLnBrk="0" hangingPunct="1">
              <a:lnSpc>
                <a:spcPct val="1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Is there any correlation between the ages of the nominees and the winners throughout the years of the Oscars?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CEAF3-8049-45F1-9BFB-EB926364938C}"/>
              </a:ext>
            </a:extLst>
          </p:cNvPr>
          <p:cNvSpPr txBox="1"/>
          <p:nvPr/>
        </p:nvSpPr>
        <p:spPr>
          <a:xfrm>
            <a:off x="184300" y="7600747"/>
            <a:ext cx="3361038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Of the best director Oscars nominees, what are the differences in age and gender of the candidates?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B400-945B-4D3C-8483-95D05C19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 Movies that win the Best Picture Oscar do in the box office compared to other movies?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69DBA-CAD1-4991-BAD1-013EE98CF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4D17-3E88-EB46-89B0-DAA1213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3FB20-0757-1646-A21E-940330AA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54C3BF4-D4C6-0C4D-8A9A-942CE58B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93" y="2078243"/>
            <a:ext cx="5699023" cy="40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A6EE-8EE6-7E4F-8499-C03E6BD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Highest Grossing Movies of all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15BC6C-9B96-9C49-BE0E-444F6588B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01238"/>
              </p:ext>
            </p:extLst>
          </p:nvPr>
        </p:nvGraphicFramePr>
        <p:xfrm>
          <a:off x="237745" y="2359742"/>
          <a:ext cx="5956383" cy="4380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811">
                  <a:extLst>
                    <a:ext uri="{9D8B030D-6E8A-4147-A177-3AD203B41FA5}">
                      <a16:colId xmlns:a16="http://schemas.microsoft.com/office/drawing/2014/main" val="1805226429"/>
                    </a:ext>
                  </a:extLst>
                </a:gridCol>
                <a:gridCol w="3107131">
                  <a:extLst>
                    <a:ext uri="{9D8B030D-6E8A-4147-A177-3AD203B41FA5}">
                      <a16:colId xmlns:a16="http://schemas.microsoft.com/office/drawing/2014/main" val="1105365999"/>
                    </a:ext>
                  </a:extLst>
                </a:gridCol>
                <a:gridCol w="1207630">
                  <a:extLst>
                    <a:ext uri="{9D8B030D-6E8A-4147-A177-3AD203B41FA5}">
                      <a16:colId xmlns:a16="http://schemas.microsoft.com/office/drawing/2014/main" val="210596309"/>
                    </a:ext>
                  </a:extLst>
                </a:gridCol>
                <a:gridCol w="820811">
                  <a:extLst>
                    <a:ext uri="{9D8B030D-6E8A-4147-A177-3AD203B41FA5}">
                      <a16:colId xmlns:a16="http://schemas.microsoft.com/office/drawing/2014/main" val="1014933359"/>
                    </a:ext>
                  </a:extLst>
                </a:gridCol>
              </a:tblGrid>
              <a:tr h="192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rank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Title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Total Boxoffice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55242716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Avatar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$2,847,246,203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20239321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Endgame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$2,797,501,328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458184669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Titanic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$2,201,647,264 </a:t>
                      </a:r>
                      <a:endParaRPr lang="en-US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1997</a:t>
                      </a:r>
                      <a:endParaRPr lang="en-US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244855595"/>
                  </a:ext>
                </a:extLst>
              </a:tr>
              <a:tr h="45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 Wars: Episode VII - The Force Awakens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$2,068,455,677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89709725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Infinity War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$2,048,359,754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226156816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Jurassic World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$1,670,516,444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099288487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Lion 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$1,657,870,986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46612844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Avengers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$1,518,815,515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457279705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Furious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$1,515,255,622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118955633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Frozen II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$1,450,026,933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71256488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Avengers: Age of Ultron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$1,402,809,540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4030241643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Black Panther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$1,347,597,973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385836888"/>
                  </a:ext>
                </a:extLst>
              </a:tr>
              <a:tr h="458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Harry Potter and the Deathly Hallows: Part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$1,342,321,665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537789573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 Wars: Episode VIII - The Last Jedi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$1,332,698,830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1869198305"/>
                  </a:ext>
                </a:extLst>
              </a:tr>
              <a:tr h="25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Jurassic World: Fallen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$1,310,464,680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8556" marR="8556" marT="8556" marB="0" anchor="b"/>
                </a:tc>
                <a:extLst>
                  <a:ext uri="{0D108BD9-81ED-4DB2-BD59-A6C34878D82A}">
                    <a16:rowId xmlns:a16="http://schemas.microsoft.com/office/drawing/2014/main" val="239098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7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4D17-3E88-EB46-89B0-DAA1213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3FB20-0757-1646-A21E-940330AA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11107-CF6C-574B-96FA-6BD56A18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186304"/>
            <a:ext cx="5749906" cy="39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23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658-74A9-4F72-9CA1-1BDE3C28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94081"/>
            <a:ext cx="5203018" cy="1626698"/>
          </a:xfrm>
        </p:spPr>
        <p:txBody>
          <a:bodyPr>
            <a:normAutofit fontScale="90000"/>
          </a:bodyPr>
          <a:lstStyle/>
          <a:p>
            <a:r>
              <a:rPr lang="en-US" sz="2400" spc="100" dirty="0">
                <a:ea typeface="Cambria" panose="02040503050406030204" pitchFamily="18" charset="0"/>
              </a:rPr>
              <a:t>Does the month of the movies release have any correlation to the films winning an award?</a:t>
            </a:r>
            <a:br>
              <a:rPr lang="en-US" sz="3200" spc="1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27B3-CA7E-461A-BE03-18263B735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AECA-AED6-47FC-9D1D-3CECC44DB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DFFDF-BB1F-4DF7-BD03-7DDAEB3D8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76165-F543-42EC-8031-FA2EFD8A91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158D-7E32-46AB-BED6-EB1FF86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85F9-2A7C-4970-AA8B-55FC23DDD1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1D3C6-673E-4F03-A28D-21AEF61850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Lorem ipsum dolor sit amet, consectetur adipiscing elit.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898AC-C413-C543-A3CE-5123975717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E1C0B-FF2B-8042-BCAA-611E0347C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JANUARY [YEAR]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MOVIE-goer</a:t>
            </a: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558</Words>
  <Application>Microsoft Macintosh PowerPoint</Application>
  <PresentationFormat>Custom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Century Gothic</vt:lpstr>
      <vt:lpstr>Helvetica Neue</vt:lpstr>
      <vt:lpstr>Trebuchet MS</vt:lpstr>
      <vt:lpstr>Wingdings 3</vt:lpstr>
      <vt:lpstr>Facet</vt:lpstr>
      <vt:lpstr>ANALYZING THE OSCARS </vt:lpstr>
      <vt:lpstr>OSCAR Fun</vt:lpstr>
      <vt:lpstr>How well do Movies that win the Best Picture Oscar do in the box office compared to other movies?</vt:lpstr>
      <vt:lpstr>PowerPoint Presentation</vt:lpstr>
      <vt:lpstr>Top 15 Highest Grossing Movies of all Time</vt:lpstr>
      <vt:lpstr>PowerPoint Presentation</vt:lpstr>
      <vt:lpstr>Does the month of the movies release have any correlation to the films winning an award? </vt:lpstr>
      <vt:lpstr>PowerPoint Presentation</vt:lpstr>
      <vt:lpstr>MOVIE-goer</vt:lpstr>
      <vt:lpstr>Tinseltown</vt:lpstr>
      <vt:lpstr>CINEMA</vt:lpstr>
      <vt:lpstr>CINEMA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</dc:title>
  <dc:creator>Jennifer Van Reese</dc:creator>
  <cp:lastModifiedBy>Geoffrey Flynn</cp:lastModifiedBy>
  <cp:revision>13</cp:revision>
  <dcterms:created xsi:type="dcterms:W3CDTF">2021-05-04T23:55:14Z</dcterms:created>
  <dcterms:modified xsi:type="dcterms:W3CDTF">2021-05-05T02:39:39Z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