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4"/>
  </p:sldMasterIdLst>
  <p:sldIdLst>
    <p:sldId id="258" r:id="rId5"/>
    <p:sldId id="261" r:id="rId6"/>
    <p:sldId id="269" r:id="rId7"/>
    <p:sldId id="270" r:id="rId8"/>
    <p:sldId id="271" r:id="rId9"/>
    <p:sldId id="273" r:id="rId10"/>
    <p:sldId id="272" r:id="rId11"/>
    <p:sldId id="274" r:id="rId12"/>
    <p:sldId id="268" r:id="rId13"/>
    <p:sldId id="262" r:id="rId14"/>
    <p:sldId id="267" r:id="rId15"/>
    <p:sldId id="263" r:id="rId16"/>
    <p:sldId id="264" r:id="rId17"/>
    <p:sldId id="266" r:id="rId1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CAEA"/>
    <a:srgbClr val="3A3A3A"/>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8"/>
  </p:normalViewPr>
  <p:slideViewPr>
    <p:cSldViewPr snapToGrid="0" snapToObjects="1" showGuides="1">
      <p:cViewPr varScale="1">
        <p:scale>
          <a:sx n="87" d="100"/>
          <a:sy n="87" d="100"/>
        </p:scale>
        <p:origin x="3256" y="20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196" y="-12419"/>
            <a:ext cx="7794333" cy="1008323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61006" y="3526650"/>
            <a:ext cx="4952711" cy="2414576"/>
          </a:xfrm>
        </p:spPr>
        <p:txBody>
          <a:bodyPr anchor="b">
            <a:noAutofit/>
          </a:bodyPr>
          <a:lstStyle>
            <a:lvl1pPr algn="r">
              <a:defRPr sz="459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961006" y="5941224"/>
            <a:ext cx="4952711" cy="1608785"/>
          </a:xfrm>
        </p:spPr>
        <p:txBody>
          <a:bodyPr anchor="t"/>
          <a:lstStyle>
            <a:lvl1pPr marL="0" indent="0" algn="r">
              <a:buNone/>
              <a:defRPr>
                <a:solidFill>
                  <a:schemeClr val="tx1">
                    <a:lumMod val="50000"/>
                    <a:lumOff val="5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00542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4991947"/>
          </a:xfrm>
        </p:spPr>
        <p:txBody>
          <a:bodyPr anchor="ctr">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60" y="6556586"/>
            <a:ext cx="5395557"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2354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935913" y="5327227"/>
            <a:ext cx="4606833" cy="5588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556586"/>
            <a:ext cx="5395558"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843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8159" y="2833582"/>
            <a:ext cx="5395558" cy="3806675"/>
          </a:xfrm>
        </p:spPr>
        <p:txBody>
          <a:bodyPr anchor="b">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6865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tx1">
                    <a:lumMod val="75000"/>
                    <a:lumOff val="25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4087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23471" y="894080"/>
            <a:ext cx="539024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95367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08059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715" y="894081"/>
            <a:ext cx="831990" cy="770212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18159" y="894081"/>
            <a:ext cx="4415772" cy="77021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0887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32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352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6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17786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92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159" y="3961274"/>
            <a:ext cx="5395558" cy="2678985"/>
          </a:xfrm>
        </p:spPr>
        <p:txBody>
          <a:bodyPr anchor="b"/>
          <a:lstStyle>
            <a:lvl1pPr algn="l">
              <a:defRPr sz="340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1261920"/>
          </a:xfrm>
        </p:spPr>
        <p:txBody>
          <a:bodyPr anchor="t"/>
          <a:lstStyle>
            <a:lvl1pPr marL="0" indent="0" algn="l">
              <a:buNone/>
              <a:defRPr sz="170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02158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193717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18160" y="3168864"/>
            <a:ext cx="2624893" cy="5691799"/>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88823" y="3168866"/>
            <a:ext cx="2624894" cy="5691800"/>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0D5ED-7015-4264-9BFD-2CE1D41834D8}"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912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6" cy="193717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8159"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18159"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86644"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286644"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0D5ED-7015-4264-9BFD-2CE1D41834D8}" type="datetimeFigureOut">
              <a:rPr lang="en-US" smtClean="0"/>
              <a:t>5/6/21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5211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59" y="894080"/>
            <a:ext cx="5395557" cy="193717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0D5ED-7015-4264-9BFD-2CE1D41834D8}" type="datetimeFigureOut">
              <a:rPr lang="en-US" smtClean="0"/>
              <a:t>5/6/21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75406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0D5ED-7015-4264-9BFD-2CE1D41834D8}" type="datetimeFigureOut">
              <a:rPr lang="en-US" smtClean="0"/>
              <a:t>5/6/21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9727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2197953"/>
            <a:ext cx="2371655" cy="1875083"/>
          </a:xfrm>
        </p:spPr>
        <p:txBody>
          <a:bodyPr anchor="b">
            <a:normAutofit/>
          </a:bodyPr>
          <a:lstStyle>
            <a:lvl1pPr>
              <a:defRPr sz="1700"/>
            </a:lvl1pPr>
          </a:lstStyle>
          <a:p>
            <a:r>
              <a:rPr lang="en-US"/>
              <a:t>Click to edit Master title style</a:t>
            </a:r>
            <a:endParaRPr lang="en-US" dirty="0"/>
          </a:p>
        </p:txBody>
      </p:sp>
      <p:sp>
        <p:nvSpPr>
          <p:cNvPr id="3" name="Content Placeholder 2"/>
          <p:cNvSpPr>
            <a:spLocks noGrp="1"/>
          </p:cNvSpPr>
          <p:nvPr>
            <p:ph idx="1"/>
          </p:nvPr>
        </p:nvSpPr>
        <p:spPr>
          <a:xfrm>
            <a:off x="3035584" y="755224"/>
            <a:ext cx="2878131" cy="810544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8159" y="4073035"/>
            <a:ext cx="2371655" cy="3790525"/>
          </a:xfrm>
        </p:spPr>
        <p:txBody>
          <a:bodyPr>
            <a:normAutofit/>
          </a:bodyPr>
          <a:lstStyle>
            <a:lvl1pPr marL="0" indent="0">
              <a:buNone/>
              <a:defRPr sz="119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4015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7040880"/>
            <a:ext cx="5395557" cy="831216"/>
          </a:xfrm>
        </p:spPr>
        <p:txBody>
          <a:bodyPr anchor="b">
            <a:normAutofit/>
          </a:bodyPr>
          <a:lstStyle>
            <a:lvl1pPr algn="l">
              <a:defRPr sz="2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59" y="894080"/>
            <a:ext cx="5395557" cy="5640386"/>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518159" y="7872096"/>
            <a:ext cx="5395557" cy="988569"/>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25726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196" y="-12419"/>
            <a:ext cx="7794334" cy="1008323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8160" y="894080"/>
            <a:ext cx="5395556" cy="193717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59" y="3168866"/>
            <a:ext cx="5395557" cy="5691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94469" y="8860666"/>
            <a:ext cx="581512" cy="535517"/>
          </a:xfrm>
          <a:prstGeom prst="rect">
            <a:avLst/>
          </a:prstGeom>
        </p:spPr>
        <p:txBody>
          <a:bodyPr vert="horz" lIns="91440" tIns="45720" rIns="91440" bIns="45720" rtlCol="0" anchor="ctr"/>
          <a:lstStyle>
            <a:lvl1pPr algn="r">
              <a:defRPr sz="765">
                <a:solidFill>
                  <a:schemeClr val="tx1">
                    <a:tint val="75000"/>
                  </a:schemeClr>
                </a:solidFill>
              </a:defRPr>
            </a:lvl1pPr>
          </a:lstStyle>
          <a:p>
            <a:fld id="{5A00D5ED-7015-4264-9BFD-2CE1D41834D8}" type="datetimeFigureOut">
              <a:rPr lang="en-US" smtClean="0"/>
              <a:t>5/6/21</a:t>
            </a:fld>
            <a:endParaRPr lang="en-US"/>
          </a:p>
        </p:txBody>
      </p:sp>
      <p:sp>
        <p:nvSpPr>
          <p:cNvPr id="5" name="Footer Placeholder 4"/>
          <p:cNvSpPr>
            <a:spLocks noGrp="1"/>
          </p:cNvSpPr>
          <p:nvPr>
            <p:ph type="ftr" sz="quarter" idx="3"/>
          </p:nvPr>
        </p:nvSpPr>
        <p:spPr>
          <a:xfrm>
            <a:off x="518160" y="8860666"/>
            <a:ext cx="3929527" cy="535517"/>
          </a:xfrm>
          <a:prstGeom prst="rect">
            <a:avLst/>
          </a:prstGeom>
        </p:spPr>
        <p:txBody>
          <a:bodyPr vert="horz" lIns="91440" tIns="45720" rIns="91440" bIns="45720" rtlCol="0" anchor="ctr"/>
          <a:lstStyle>
            <a:lvl1pPr algn="l">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77975" y="8860666"/>
            <a:ext cx="435742" cy="535517"/>
          </a:xfrm>
          <a:prstGeom prst="rect">
            <a:avLst/>
          </a:prstGeom>
        </p:spPr>
        <p:txBody>
          <a:bodyPr vert="horz" lIns="91440" tIns="45720" rIns="91440" bIns="45720" rtlCol="0" anchor="ctr"/>
          <a:lstStyle>
            <a:lvl1pPr algn="r">
              <a:defRPr sz="765">
                <a:solidFill>
                  <a:schemeClr val="accent1"/>
                </a:solidFill>
              </a:defRPr>
            </a:lvl1pPr>
          </a:lstStyle>
          <a:p>
            <a:fld id="{6581EBAD-68CF-47D0-8C08-F97D15D41CC7}" type="slidenum">
              <a:rPr lang="en-US" smtClean="0"/>
              <a:t>‹#›</a:t>
            </a:fld>
            <a:endParaRPr lang="en-US"/>
          </a:p>
        </p:txBody>
      </p:sp>
      <p:sp>
        <p:nvSpPr>
          <p:cNvPr id="18" name="Title 52">
            <a:extLst>
              <a:ext uri="{FF2B5EF4-FFF2-40B4-BE49-F238E27FC236}">
                <a16:creationId xmlns:a16="http://schemas.microsoft.com/office/drawing/2014/main" id="{B93B9C94-5AEC-4420-B014-1B72148E766B}"/>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19" name="Right Triangle 18">
            <a:extLst>
              <a:ext uri="{FF2B5EF4-FFF2-40B4-BE49-F238E27FC236}">
                <a16:creationId xmlns:a16="http://schemas.microsoft.com/office/drawing/2014/main" id="{361FDC4C-DE3D-4747-9DD1-46D779E627EB}"/>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a:extLst>
              <a:ext uri="{FF2B5EF4-FFF2-40B4-BE49-F238E27FC236}">
                <a16:creationId xmlns:a16="http://schemas.microsoft.com/office/drawing/2014/main" id="{C03F7D50-4283-4A85-8427-251BD2576574}"/>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1" name="Right Triangle 20">
            <a:extLst>
              <a:ext uri="{FF2B5EF4-FFF2-40B4-BE49-F238E27FC236}">
                <a16:creationId xmlns:a16="http://schemas.microsoft.com/office/drawing/2014/main" id="{42C86A2E-A1F7-474B-B301-D78240EC29ED}"/>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22" name="Straight Connector 21">
            <a:extLst>
              <a:ext uri="{FF2B5EF4-FFF2-40B4-BE49-F238E27FC236}">
                <a16:creationId xmlns:a16="http://schemas.microsoft.com/office/drawing/2014/main" id="{D73EDBAC-C11C-4EB3-A71B-C9AF5F676814}"/>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27E5DB-7027-489C-8AF4-1B7277148433}"/>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16544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662" r:id="rId21"/>
    <p:sldLayoutId id="2147483663" r:id="rId22"/>
    <p:sldLayoutId id="2147483664" r:id="rId23"/>
  </p:sldLayoutIdLst>
  <p:txStyles>
    <p:titleStyle>
      <a:lvl1pPr algn="l" defTabSz="388620" rtl="0" eaLnBrk="1" latinLnBrk="0" hangingPunct="1">
        <a:spcBef>
          <a:spcPct val="0"/>
        </a:spcBef>
        <a:buNone/>
        <a:defRPr sz="30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SzPct val="80000"/>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SzPct val="80000"/>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SzPct val="80000"/>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mdbapi.com/apikey.aspx" TargetMode="External"/><Relationship Id="rId2" Type="http://schemas.openxmlformats.org/officeDocument/2006/relationships/hyperlink" Target="https://www.kaggle.com/unanimad/the-oscar-award" TargetMode="External"/><Relationship Id="rId1" Type="http://schemas.openxmlformats.org/officeDocument/2006/relationships/slideLayout" Target="../slideLayouts/slideLayout17.xml"/><Relationship Id="rId5" Type="http://schemas.openxmlformats.org/officeDocument/2006/relationships/hyperlink" Target="https://www.openintro.org/data/index.php?data=oscars" TargetMode="External"/><Relationship Id="rId4" Type="http://schemas.openxmlformats.org/officeDocument/2006/relationships/hyperlink" Target="https://www.statista.com/statistics/1072778/highest-grossing-movie-annually-historic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815775" y="3286897"/>
            <a:ext cx="2162203" cy="1370331"/>
          </a:xfrm>
        </p:spPr>
        <p:txBody>
          <a:bodyPr/>
          <a:lstStyle/>
          <a:p>
            <a:r>
              <a:rPr lang="en-US" dirty="0"/>
              <a:t>Matplotlib</a:t>
            </a:r>
          </a:p>
          <a:p>
            <a:r>
              <a:rPr lang="en-US" dirty="0" err="1"/>
              <a:t>Jupyter</a:t>
            </a:r>
            <a:r>
              <a:rPr lang="en-US" dirty="0"/>
              <a:t> Notebook</a:t>
            </a:r>
          </a:p>
          <a:p>
            <a:r>
              <a:rPr lang="en-US" dirty="0"/>
              <a:t>Pandas</a:t>
            </a:r>
          </a:p>
          <a:p>
            <a:endParaRPr lang="en-US" dirty="0"/>
          </a:p>
          <a:p>
            <a:endParaRPr lang="en-US" dirty="0"/>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a:xfrm>
            <a:off x="4478955" y="2984500"/>
            <a:ext cx="2708058" cy="1933488"/>
          </a:xfrm>
        </p:spPr>
        <p:txBody>
          <a:bodyPr/>
          <a:lstStyle/>
          <a:p>
            <a:endParaRPr lang="en-US" dirty="0"/>
          </a:p>
          <a:p>
            <a:r>
              <a:rPr lang="en-US" dirty="0"/>
              <a:t>Cassandra </a:t>
            </a:r>
            <a:r>
              <a:rPr lang="en-US" dirty="0" err="1"/>
              <a:t>Gormsen</a:t>
            </a:r>
            <a:endParaRPr lang="en-US" dirty="0"/>
          </a:p>
          <a:p>
            <a:r>
              <a:rPr lang="en-US" dirty="0"/>
              <a:t>Geoffrey Flynn</a:t>
            </a:r>
          </a:p>
          <a:p>
            <a:r>
              <a:rPr lang="en-US" dirty="0"/>
              <a:t>Tyler Hannan</a:t>
            </a:r>
          </a:p>
          <a:p>
            <a:r>
              <a:rPr lang="en-US" dirty="0"/>
              <a:t>Jennifer </a:t>
            </a:r>
            <a:r>
              <a:rPr lang="en-US" dirty="0" err="1"/>
              <a:t>Gabrysiak</a:t>
            </a:r>
            <a:r>
              <a:rPr lang="en-US" dirty="0"/>
              <a:t>.</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687631" y="2544763"/>
            <a:ext cx="2488055" cy="643280"/>
          </a:xfrm>
        </p:spPr>
        <p:txBody>
          <a:bodyPr/>
          <a:lstStyle/>
          <a:p>
            <a:r>
              <a:rPr lang="en-US" dirty="0"/>
              <a:t>A production starring</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a:xfrm>
            <a:off x="4478260" y="2544763"/>
            <a:ext cx="2708753" cy="643280"/>
          </a:xfrm>
        </p:spPr>
        <p:txBody>
          <a:bodyPr/>
          <a:lstStyle/>
          <a:p>
            <a:r>
              <a:rPr lang="en-US" dirty="0"/>
              <a:t>Produced and Directed by</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a:xfrm>
            <a:off x="0" y="480863"/>
            <a:ext cx="7537622" cy="383770"/>
          </a:xfrm>
        </p:spPr>
        <p:txBody>
          <a:bodyPr/>
          <a:lstStyle/>
          <a:p>
            <a:r>
              <a:rPr lang="en-US" dirty="0" err="1">
                <a:solidFill>
                  <a:schemeClr val="accent6"/>
                </a:solidFill>
              </a:rPr>
              <a:t>BootCamp</a:t>
            </a:r>
            <a:r>
              <a:rPr lang="en-US" dirty="0">
                <a:solidFill>
                  <a:schemeClr val="accent6"/>
                </a:solidFill>
              </a:rPr>
              <a:t> Project 1  </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fontScale="90000"/>
          </a:bodyPr>
          <a:lstStyle/>
          <a:p>
            <a:r>
              <a:rPr lang="en-US" sz="4800" dirty="0">
                <a:solidFill>
                  <a:schemeClr val="accent6"/>
                </a:solidFill>
              </a:rPr>
              <a:t>ANALYZING THE OSCARS	</a:t>
            </a:r>
          </a:p>
        </p:txBody>
      </p:sp>
      <p:sp>
        <p:nvSpPr>
          <p:cNvPr id="5" name="TextBox 4">
            <a:extLst>
              <a:ext uri="{FF2B5EF4-FFF2-40B4-BE49-F238E27FC236}">
                <a16:creationId xmlns:a16="http://schemas.microsoft.com/office/drawing/2014/main" id="{E3AA72A0-D3C4-4F96-879C-19C50A5CF3FF}"/>
              </a:ext>
            </a:extLst>
          </p:cNvPr>
          <p:cNvSpPr txBox="1"/>
          <p:nvPr/>
        </p:nvSpPr>
        <p:spPr>
          <a:xfrm>
            <a:off x="2977978" y="3855307"/>
            <a:ext cx="2026508" cy="646331"/>
          </a:xfrm>
          <a:prstGeom prst="rect">
            <a:avLst/>
          </a:prstGeom>
          <a:noFill/>
        </p:spPr>
        <p:txBody>
          <a:bodyPr wrap="square" rtlCol="0">
            <a:spAutoFit/>
          </a:bodyPr>
          <a:lstStyle/>
          <a:p>
            <a:r>
              <a:rPr lang="en-US" dirty="0">
                <a:solidFill>
                  <a:schemeClr val="accent6"/>
                </a:solidFill>
              </a:rPr>
              <a:t>Special Appearances by	</a:t>
            </a:r>
          </a:p>
        </p:txBody>
      </p:sp>
      <p:sp>
        <p:nvSpPr>
          <p:cNvPr id="7" name="TextBox 6">
            <a:extLst>
              <a:ext uri="{FF2B5EF4-FFF2-40B4-BE49-F238E27FC236}">
                <a16:creationId xmlns:a16="http://schemas.microsoft.com/office/drawing/2014/main" id="{D8628D6A-7CC2-4C18-9674-75D85F1C3392}"/>
              </a:ext>
            </a:extLst>
          </p:cNvPr>
          <p:cNvSpPr txBox="1"/>
          <p:nvPr/>
        </p:nvSpPr>
        <p:spPr>
          <a:xfrm>
            <a:off x="1812924" y="4917988"/>
            <a:ext cx="5008005" cy="2031325"/>
          </a:xfrm>
          <a:prstGeom prst="rect">
            <a:avLst/>
          </a:prstGeom>
          <a:noFill/>
        </p:spPr>
        <p:txBody>
          <a:bodyPr wrap="square" rtlCol="0">
            <a:spAutoFit/>
          </a:bodyPr>
          <a:lstStyle/>
          <a:p>
            <a:r>
              <a:rPr lang="en-US" sz="1200" dirty="0">
                <a:solidFill>
                  <a:schemeClr val="bg1"/>
                </a:solidFill>
                <a:hlinkClick r:id="rId2">
                  <a:extLst>
                    <a:ext uri="{A12FA001-AC4F-418D-AE19-62706E023703}">
                      <ahyp:hlinkClr xmlns:ahyp="http://schemas.microsoft.com/office/drawing/2018/hyperlinkcolor" val="tx"/>
                    </a:ext>
                  </a:extLst>
                </a:hlinkClick>
              </a:rPr>
              <a:t>https://www.kaggle.com/unanimad/the-oscar-award</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3">
                  <a:extLst>
                    <a:ext uri="{A12FA001-AC4F-418D-AE19-62706E023703}">
                      <ahyp:hlinkClr xmlns:ahyp="http://schemas.microsoft.com/office/drawing/2018/hyperlinkcolor" val="tx"/>
                    </a:ext>
                  </a:extLst>
                </a:hlinkClick>
              </a:rPr>
              <a:t>http://www.omdbapi.com/apikey.aspx</a:t>
            </a:r>
            <a:r>
              <a:rPr lang="en-US" sz="1200" dirty="0">
                <a:solidFill>
                  <a:schemeClr val="bg1"/>
                </a:solidFill>
              </a:rPr>
              <a:t> </a:t>
            </a:r>
          </a:p>
          <a:p>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https://www.statista.com/statistics/1072778/highest-grossing-movie-annually-historical/</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5">
                  <a:extLst>
                    <a:ext uri="{A12FA001-AC4F-418D-AE19-62706E023703}">
                      <ahyp:hlinkClr xmlns:ahyp="http://schemas.microsoft.com/office/drawing/2018/hyperlinkcolor" val="tx"/>
                    </a:ext>
                  </a:extLst>
                </a:hlinkClick>
              </a:rPr>
              <a:t>https://www.openintro.org/data/index.php?data=oscars</a:t>
            </a:r>
            <a:endParaRPr lang="en-US" sz="1200" dirty="0">
              <a:solidFill>
                <a:schemeClr val="bg1"/>
              </a:solidFill>
            </a:endParaRPr>
          </a:p>
          <a:p>
            <a:endParaRPr lang="en-US" sz="1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3151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F7CC7CEE-321C-9C4C-AE98-D5C0B9FC38F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F098B7FF-D526-434D-900A-C245936A8F5A}"/>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normAutofit fontScale="90000"/>
          </a:bodyPr>
          <a:lstStyle/>
          <a:p>
            <a:r>
              <a:rPr lang="en-US" dirty="0"/>
              <a:t>MOVIE-goer</a:t>
            </a:r>
          </a:p>
        </p:txBody>
      </p:sp>
    </p:spTree>
    <p:extLst>
      <p:ext uri="{BB962C8B-B14F-4D97-AF65-F5344CB8AC3E}">
        <p14:creationId xmlns:p14="http://schemas.microsoft.com/office/powerpoint/2010/main" val="160101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B400-945B-4D3C-8483-95D05C19965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6669DBA-CAD1-4991-BAD1-013EE98CF2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55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E153B7F6-A072-F440-9744-CF36C6F3AAB9}"/>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2D3E033B-7726-4E4E-B48E-79728B115E33}"/>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normAutofit fontScale="90000"/>
          </a:bodyPr>
          <a:lstStyle/>
          <a:p>
            <a:r>
              <a:rPr lang="en-US" dirty="0"/>
              <a:t>Tinseltown</a:t>
            </a:r>
          </a:p>
        </p:txBody>
      </p:sp>
    </p:spTree>
    <p:extLst>
      <p:ext uri="{BB962C8B-B14F-4D97-AF65-F5344CB8AC3E}">
        <p14:creationId xmlns:p14="http://schemas.microsoft.com/office/powerpoint/2010/main" val="1629572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66ED0322-6048-4E48-B93F-AD452622DF4A}"/>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A4E67D4A-6448-0E48-BC92-ABE4BA250B69}"/>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849FDC09-6F3E-0A44-8BAD-E6FC08CC013F}"/>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normAutofit fontScale="90000"/>
          </a:bodyPr>
          <a:lstStyle/>
          <a:p>
            <a:r>
              <a:rPr lang="en-US" dirty="0"/>
              <a:t>CINEMA</a:t>
            </a:r>
          </a:p>
        </p:txBody>
      </p:sp>
    </p:spTree>
    <p:extLst>
      <p:ext uri="{BB962C8B-B14F-4D97-AF65-F5344CB8AC3E}">
        <p14:creationId xmlns:p14="http://schemas.microsoft.com/office/powerpoint/2010/main" val="251252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80E3D831-66E3-AF43-9613-E5B052F8D9C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30E2809E-BF67-6F46-940D-0EA90D4E1DFD}"/>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6EED6964-EC4C-1C4C-96A1-7A2D2D4F184E}"/>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normAutofit fontScale="90000"/>
          </a:bodyPr>
          <a:lstStyle/>
          <a:p>
            <a:r>
              <a:rPr lang="en-US" dirty="0"/>
              <a:t>CINEMA time</a:t>
            </a:r>
          </a:p>
        </p:txBody>
      </p:sp>
    </p:spTree>
    <p:extLst>
      <p:ext uri="{BB962C8B-B14F-4D97-AF65-F5344CB8AC3E}">
        <p14:creationId xmlns:p14="http://schemas.microsoft.com/office/powerpoint/2010/main" val="14023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3604446"/>
            <a:ext cx="2151127" cy="1296988"/>
          </a:xfrm>
          <a:noFill/>
          <a:ln>
            <a:noFill/>
          </a:ln>
          <a:scene3d>
            <a:camera prst="isometricOffAxis1Right"/>
            <a:lightRig rig="threePt" dir="t"/>
          </a:scene3d>
        </p:spPr>
        <p:txBody>
          <a:bodyPr/>
          <a:lstStyle/>
          <a:p>
            <a:r>
              <a:rPr lang="en-US" sz="1800" spc="100" dirty="0">
                <a:solidFill>
                  <a:schemeClr val="bg1"/>
                </a:solidFill>
                <a:ea typeface="Cambria" panose="02040503050406030204" pitchFamily="18" charset="0"/>
              </a:rPr>
              <a:t>Does winning an Oscar mean better box office?</a:t>
            </a:r>
          </a:p>
        </p:txBody>
      </p:sp>
      <p:sp>
        <p:nvSpPr>
          <p:cNvPr id="3" name="Text Placeholder 2">
            <a:extLst>
              <a:ext uri="{FF2B5EF4-FFF2-40B4-BE49-F238E27FC236}">
                <a16:creationId xmlns:a16="http://schemas.microsoft.com/office/drawing/2014/main" id="{ABA34425-AE37-4844-B5BF-2D28152D0F11}"/>
              </a:ext>
            </a:extLst>
          </p:cNvPr>
          <p:cNvSpPr>
            <a:spLocks noGrp="1"/>
          </p:cNvSpPr>
          <p:nvPr>
            <p:ph type="body" sz="quarter" idx="11"/>
          </p:nvPr>
        </p:nvSpPr>
        <p:spPr>
          <a:xfrm>
            <a:off x="4478955" y="4015961"/>
            <a:ext cx="3109145" cy="1889807"/>
          </a:xfrm>
          <a:noFill/>
          <a:ln>
            <a:noFill/>
          </a:ln>
          <a:scene3d>
            <a:camera prst="perspectiveHeroicExtremeLeftFacing"/>
            <a:lightRig rig="threePt" dir="t"/>
          </a:scene3d>
        </p:spPr>
        <p:txBody>
          <a:bodyPr/>
          <a:lstStyle/>
          <a:p>
            <a:r>
              <a:rPr lang="en-US" sz="2000" spc="100" dirty="0">
                <a:solidFill>
                  <a:schemeClr val="bg1"/>
                </a:solidFill>
                <a:ea typeface="Cambria" panose="02040503050406030204" pitchFamily="18" charset="0"/>
              </a:rPr>
              <a:t>Does the month of the movies release have any correlation to the films winning Best Picture?</a:t>
            </a:r>
          </a:p>
          <a:p>
            <a:endParaRPr lang="en-US" b="1" spc="1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687631" y="2544763"/>
            <a:ext cx="6701710" cy="457183"/>
          </a:xfrm>
        </p:spPr>
        <p:txBody>
          <a:bodyPr>
            <a:normAutofit fontScale="92500" lnSpcReduction="20000"/>
          </a:bodyPr>
          <a:lstStyle/>
          <a:p>
            <a:r>
              <a:rPr lang="en-US" dirty="0"/>
              <a:t>BY THE END OF THIS EVENT, YOU WILL KNOW THE ANSWERS TO THE FOLLOWNG QUESTIONS:</a:t>
            </a:r>
          </a:p>
          <a:p>
            <a:endParaRPr lang="en-US" dirty="0"/>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3"/>
          </p:nvPr>
        </p:nvSpPr>
        <p:spPr>
          <a:xfrm>
            <a:off x="687631" y="506303"/>
            <a:ext cx="6701710" cy="457183"/>
          </a:xfrm>
        </p:spPr>
        <p:txBody>
          <a:bodyPr/>
          <a:lstStyle/>
          <a:p>
            <a:r>
              <a:rPr lang="en-US" dirty="0"/>
              <a:t>Bootcamp Project 1</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a:xfrm>
            <a:off x="687631" y="963487"/>
            <a:ext cx="6499382" cy="950336"/>
          </a:xfrm>
          <a:noFill/>
          <a:ln w="76200">
            <a:solidFill>
              <a:schemeClr val="tx1"/>
            </a:solidFill>
          </a:ln>
          <a:effectLst>
            <a:innerShdw blurRad="63500" dist="50800" dir="13500000">
              <a:prstClr val="black">
                <a:alpha val="50000"/>
              </a:prstClr>
            </a:innerShdw>
          </a:effectLst>
        </p:spPr>
        <p:txBody>
          <a:bodyPr>
            <a:normAutofit fontScale="90000"/>
          </a:bodyPr>
          <a:lstStyle/>
          <a:p>
            <a:r>
              <a:rPr lang="en-US" dirty="0"/>
              <a:t>OSCAR Fun</a:t>
            </a:r>
          </a:p>
        </p:txBody>
      </p:sp>
      <p:sp>
        <p:nvSpPr>
          <p:cNvPr id="11" name="TextBox 10">
            <a:extLst>
              <a:ext uri="{FF2B5EF4-FFF2-40B4-BE49-F238E27FC236}">
                <a16:creationId xmlns:a16="http://schemas.microsoft.com/office/drawing/2014/main" id="{223A0FDF-9080-4C73-A86C-B53809C8327B}"/>
              </a:ext>
            </a:extLst>
          </p:cNvPr>
          <p:cNvSpPr txBox="1"/>
          <p:nvPr/>
        </p:nvSpPr>
        <p:spPr>
          <a:xfrm>
            <a:off x="407773" y="5213301"/>
            <a:ext cx="3361038" cy="1404295"/>
          </a:xfrm>
          <a:prstGeom prst="rect">
            <a:avLst/>
          </a:prstGeom>
          <a:noFill/>
          <a:scene3d>
            <a:camera prst="perspectiveContrastingRigh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i="0" u="none" strike="noStrike" kern="1200" cap="none" spc="100" normalizeH="0" noProof="0" dirty="0">
                <a:ln>
                  <a:noFill/>
                </a:ln>
                <a:solidFill>
                  <a:schemeClr val="bg1"/>
                </a:solidFill>
                <a:effectLst/>
                <a:uLnTx/>
                <a:uFillTx/>
                <a:latin typeface="Century Gothic" panose="020B0502020202020204" pitchFamily="34" charset="0"/>
                <a:ea typeface="Cambria" panose="02040503050406030204" pitchFamily="18" charset="0"/>
              </a:rPr>
              <a:t>Do critics reviews impact the winners more than audience review?</a:t>
            </a:r>
          </a:p>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endParaRPr lang="en-US" dirty="0"/>
          </a:p>
        </p:txBody>
      </p:sp>
      <p:sp>
        <p:nvSpPr>
          <p:cNvPr id="12" name="TextBox 11">
            <a:extLst>
              <a:ext uri="{FF2B5EF4-FFF2-40B4-BE49-F238E27FC236}">
                <a16:creationId xmlns:a16="http://schemas.microsoft.com/office/drawing/2014/main" id="{DF52EEF6-5D71-4498-BDAC-7C729F4A2BE0}"/>
              </a:ext>
            </a:extLst>
          </p:cNvPr>
          <p:cNvSpPr txBox="1"/>
          <p:nvPr/>
        </p:nvSpPr>
        <p:spPr>
          <a:xfrm>
            <a:off x="3687441" y="6919783"/>
            <a:ext cx="3701900" cy="1590885"/>
          </a:xfrm>
          <a:prstGeom prst="rect">
            <a:avLst/>
          </a:prstGeom>
          <a:noFill/>
          <a:ln>
            <a:noFill/>
          </a:ln>
          <a:scene3d>
            <a:camera prst="perspectiveHeroicExtremeLef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Is there any correlation between the ages of the nominees and the winners throughout the years of the Oscars?</a:t>
            </a:r>
          </a:p>
        </p:txBody>
      </p:sp>
      <p:sp>
        <p:nvSpPr>
          <p:cNvPr id="14" name="TextBox 13">
            <a:extLst>
              <a:ext uri="{FF2B5EF4-FFF2-40B4-BE49-F238E27FC236}">
                <a16:creationId xmlns:a16="http://schemas.microsoft.com/office/drawing/2014/main" id="{548CEAF3-8049-45F1-9BFB-EB926364938C}"/>
              </a:ext>
            </a:extLst>
          </p:cNvPr>
          <p:cNvSpPr txBox="1"/>
          <p:nvPr/>
        </p:nvSpPr>
        <p:spPr>
          <a:xfrm>
            <a:off x="184300" y="7600747"/>
            <a:ext cx="3361038" cy="1200329"/>
          </a:xfrm>
          <a:prstGeom prst="rect">
            <a:avLst/>
          </a:prstGeom>
          <a:noFill/>
          <a:scene3d>
            <a:camera prst="isometricOffAxis1Right"/>
            <a:lightRig rig="threePt" dir="t"/>
          </a:scene3d>
        </p:spPr>
        <p:txBody>
          <a:bodyPr wrap="square" rtlCol="0">
            <a:spAutoFit/>
          </a:bodyPr>
          <a:lstStyle/>
          <a:p>
            <a:r>
              <a:rPr lang="en-US" b="0" i="0" dirty="0">
                <a:solidFill>
                  <a:schemeClr val="bg1"/>
                </a:solidFill>
                <a:effectLst/>
                <a:latin typeface="Century Gothic" panose="020B0502020202020204" pitchFamily="34" charset="0"/>
              </a:rPr>
              <a:t>Of the best director Oscars nominees, what are the differences in age and gender of the candidates?</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79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8658-74A9-4F72-9CA1-1BDE3C28D11B}"/>
              </a:ext>
            </a:extLst>
          </p:cNvPr>
          <p:cNvSpPr>
            <a:spLocks noGrp="1"/>
          </p:cNvSpPr>
          <p:nvPr>
            <p:ph type="title"/>
          </p:nvPr>
        </p:nvSpPr>
        <p:spPr>
          <a:xfrm>
            <a:off x="518160" y="894081"/>
            <a:ext cx="5203018" cy="1626698"/>
          </a:xfrm>
        </p:spPr>
        <p:txBody>
          <a:bodyPr>
            <a:normAutofit fontScale="90000"/>
          </a:bodyPr>
          <a:lstStyle/>
          <a:p>
            <a:r>
              <a:rPr lang="en-US" sz="2400" spc="100" dirty="0">
                <a:ea typeface="Cambria" panose="02040503050406030204" pitchFamily="18" charset="0"/>
              </a:rPr>
              <a:t>Does the month and quarter of the movies release have any correlation to the films winning Best Picture?</a:t>
            </a:r>
            <a:br>
              <a:rPr lang="en-US" sz="3200" spc="100" dirty="0">
                <a:solidFill>
                  <a:schemeClr val="bg1"/>
                </a:solidFill>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021527B3-CA7E-461A-BE03-18263B735DE8}"/>
              </a:ext>
            </a:extLst>
          </p:cNvPr>
          <p:cNvSpPr>
            <a:spLocks noGrp="1"/>
          </p:cNvSpPr>
          <p:nvPr>
            <p:ph type="body" idx="1"/>
          </p:nvPr>
        </p:nvSpPr>
        <p:spPr>
          <a:xfrm>
            <a:off x="518159" y="3169442"/>
            <a:ext cx="5909145" cy="965236"/>
          </a:xfrm>
        </p:spPr>
        <p:txBody>
          <a:bodyPr/>
          <a:lstStyle/>
          <a:p>
            <a:r>
              <a:rPr lang="en-US" dirty="0"/>
              <a:t>Winners by Quarter vs Nominees by Quarter</a:t>
            </a:r>
          </a:p>
        </p:txBody>
      </p:sp>
      <p:pic>
        <p:nvPicPr>
          <p:cNvPr id="13" name="Picture 2">
            <a:extLst>
              <a:ext uri="{FF2B5EF4-FFF2-40B4-BE49-F238E27FC236}">
                <a16:creationId xmlns:a16="http://schemas.microsoft.com/office/drawing/2014/main" id="{809AB58B-A219-4230-AD9A-3242B6CAE5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1043" y="3909392"/>
            <a:ext cx="5363286" cy="44527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4260A0-9915-4D4D-B72F-49B8B5196DD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2610679" y="5179494"/>
            <a:ext cx="5261112" cy="39225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E9A4AC8-3FE5-425E-B20A-318C572D901E}"/>
              </a:ext>
            </a:extLst>
          </p:cNvPr>
          <p:cNvSpPr txBox="1"/>
          <p:nvPr/>
        </p:nvSpPr>
        <p:spPr>
          <a:xfrm>
            <a:off x="518160" y="2520779"/>
            <a:ext cx="5909144" cy="1200329"/>
          </a:xfrm>
          <a:prstGeom prst="rect">
            <a:avLst/>
          </a:prstGeom>
          <a:noFill/>
        </p:spPr>
        <p:txBody>
          <a:bodyPr wrap="square" rtlCol="0">
            <a:spAutoFit/>
          </a:bodyPr>
          <a:lstStyle/>
          <a:p>
            <a:r>
              <a:rPr lang="en-US" dirty="0"/>
              <a:t>The answer is a resounding YES! 38.4% of nominees and 41.3% of the winners come from the fourth quarter. Summer movies only make up 20.5% of the nominees and have won only 13% of the award</a:t>
            </a:r>
          </a:p>
        </p:txBody>
      </p:sp>
    </p:spTree>
    <p:extLst>
      <p:ext uri="{BB962C8B-B14F-4D97-AF65-F5344CB8AC3E}">
        <p14:creationId xmlns:p14="http://schemas.microsoft.com/office/powerpoint/2010/main" val="167063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58D-7E32-46AB-BED6-EB1FF8651A56}"/>
              </a:ext>
            </a:extLst>
          </p:cNvPr>
          <p:cNvSpPr>
            <a:spLocks noGrp="1"/>
          </p:cNvSpPr>
          <p:nvPr>
            <p:ph type="title"/>
          </p:nvPr>
        </p:nvSpPr>
        <p:spPr/>
        <p:txBody>
          <a:bodyPr>
            <a:normAutofit/>
          </a:bodyPr>
          <a:lstStyle/>
          <a:p>
            <a:r>
              <a:rPr lang="en-US" sz="1800" dirty="0">
                <a:solidFill>
                  <a:schemeClr val="tx1"/>
                </a:solidFill>
                <a:latin typeface="+mn-lt"/>
              </a:rPr>
              <a:t>When the months were reviewed, December is a clear leader, although in recent years movies released in November have had more Best Picture Oscars. 	</a:t>
            </a:r>
          </a:p>
        </p:txBody>
      </p:sp>
      <p:pic>
        <p:nvPicPr>
          <p:cNvPr id="2050" name="Picture 2">
            <a:extLst>
              <a:ext uri="{FF2B5EF4-FFF2-40B4-BE49-F238E27FC236}">
                <a16:creationId xmlns:a16="http://schemas.microsoft.com/office/drawing/2014/main" id="{9438DDEA-479B-49F8-AE3D-569C17C7BE8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98765" y="5869570"/>
            <a:ext cx="5395557" cy="35970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2A7C9B3-077F-48AE-9FEC-B2A337E0B66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98093" y="2703445"/>
            <a:ext cx="5167072" cy="344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9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Theatre with solid fill">
            <a:extLst>
              <a:ext uri="{FF2B5EF4-FFF2-40B4-BE49-F238E27FC236}">
                <a16:creationId xmlns:a16="http://schemas.microsoft.com/office/drawing/2014/main" id="{A78C5E99-DC33-2543-AC9C-5E578B4EAD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943897"/>
            <a:ext cx="7647717" cy="7647717"/>
          </a:xfrm>
          <a:prstGeom prst="rect">
            <a:avLst/>
          </a:prstGeom>
        </p:spPr>
      </p:pic>
      <p:sp>
        <p:nvSpPr>
          <p:cNvPr id="2" name="Title 1">
            <a:extLst>
              <a:ext uri="{FF2B5EF4-FFF2-40B4-BE49-F238E27FC236}">
                <a16:creationId xmlns:a16="http://schemas.microsoft.com/office/drawing/2014/main" id="{492CB400-945B-4D3C-8483-95D05C19965D}"/>
              </a:ext>
            </a:extLst>
          </p:cNvPr>
          <p:cNvSpPr>
            <a:spLocks noGrp="1"/>
          </p:cNvSpPr>
          <p:nvPr>
            <p:ph type="title"/>
          </p:nvPr>
        </p:nvSpPr>
        <p:spPr>
          <a:xfrm>
            <a:off x="694157" y="2267537"/>
            <a:ext cx="6384085" cy="3110164"/>
          </a:xfrm>
        </p:spPr>
        <p:txBody>
          <a:bodyPr/>
          <a:lstStyle/>
          <a:p>
            <a:r>
              <a:rPr lang="en-US" dirty="0">
                <a:solidFill>
                  <a:srgbClr val="FFFF00"/>
                </a:solidFill>
              </a:rPr>
              <a:t>How well do movies that win the </a:t>
            </a:r>
            <a:r>
              <a:rPr lang="en-US" dirty="0">
                <a:solidFill>
                  <a:srgbClr val="00B050"/>
                </a:solidFill>
              </a:rPr>
              <a:t>Best Picture Oscar </a:t>
            </a:r>
            <a:r>
              <a:rPr lang="en-US" dirty="0">
                <a:solidFill>
                  <a:srgbClr val="FFFF00"/>
                </a:solidFill>
              </a:rPr>
              <a:t>do at the box office compared to other movies?</a:t>
            </a:r>
          </a:p>
        </p:txBody>
      </p:sp>
      <p:pic>
        <p:nvPicPr>
          <p:cNvPr id="5" name="Graphic 4" descr="Coins with solid fill">
            <a:extLst>
              <a:ext uri="{FF2B5EF4-FFF2-40B4-BE49-F238E27FC236}">
                <a16:creationId xmlns:a16="http://schemas.microsoft.com/office/drawing/2014/main" id="{5415866A-2B2A-4240-96D2-E75C25B8FC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31172">
            <a:off x="4167154" y="8357006"/>
            <a:ext cx="914400" cy="914400"/>
          </a:xfrm>
          <a:prstGeom prst="rect">
            <a:avLst/>
          </a:prstGeom>
        </p:spPr>
      </p:pic>
      <p:pic>
        <p:nvPicPr>
          <p:cNvPr id="7" name="Graphic 6" descr="Money outline">
            <a:extLst>
              <a:ext uri="{FF2B5EF4-FFF2-40B4-BE49-F238E27FC236}">
                <a16:creationId xmlns:a16="http://schemas.microsoft.com/office/drawing/2014/main" id="{BC7F0AF1-CF34-694B-80F6-61D45516A4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244722">
            <a:off x="740401" y="7650755"/>
            <a:ext cx="2086897" cy="2086897"/>
          </a:xfrm>
          <a:prstGeom prst="rect">
            <a:avLst/>
          </a:prstGeom>
        </p:spPr>
      </p:pic>
    </p:spTree>
    <p:extLst>
      <p:ext uri="{BB962C8B-B14F-4D97-AF65-F5344CB8AC3E}">
        <p14:creationId xmlns:p14="http://schemas.microsoft.com/office/powerpoint/2010/main" val="408553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A6EE-8EE6-7E4F-8499-C03E6BD4270D}"/>
              </a:ext>
            </a:extLst>
          </p:cNvPr>
          <p:cNvSpPr>
            <a:spLocks noGrp="1"/>
          </p:cNvSpPr>
          <p:nvPr>
            <p:ph type="title"/>
          </p:nvPr>
        </p:nvSpPr>
        <p:spPr/>
        <p:txBody>
          <a:bodyPr/>
          <a:lstStyle/>
          <a:p>
            <a:r>
              <a:rPr lang="en-US" dirty="0"/>
              <a:t>Top 15 Highest Grossing Movies of all Time</a:t>
            </a:r>
          </a:p>
        </p:txBody>
      </p:sp>
      <p:graphicFrame>
        <p:nvGraphicFramePr>
          <p:cNvPr id="7" name="Table 6">
            <a:extLst>
              <a:ext uri="{FF2B5EF4-FFF2-40B4-BE49-F238E27FC236}">
                <a16:creationId xmlns:a16="http://schemas.microsoft.com/office/drawing/2014/main" id="{5515BC6C-9B96-9C49-BE0E-444F6588B69A}"/>
              </a:ext>
            </a:extLst>
          </p:cNvPr>
          <p:cNvGraphicFramePr>
            <a:graphicFrameLocks noGrp="1"/>
          </p:cNvGraphicFramePr>
          <p:nvPr/>
        </p:nvGraphicFramePr>
        <p:xfrm>
          <a:off x="237745" y="2359742"/>
          <a:ext cx="5956383" cy="4178254"/>
        </p:xfrm>
        <a:graphic>
          <a:graphicData uri="http://schemas.openxmlformats.org/drawingml/2006/table">
            <a:tbl>
              <a:tblPr>
                <a:tableStyleId>{5C22544A-7EE6-4342-B048-85BDC9FD1C3A}</a:tableStyleId>
              </a:tblPr>
              <a:tblGrid>
                <a:gridCol w="820811">
                  <a:extLst>
                    <a:ext uri="{9D8B030D-6E8A-4147-A177-3AD203B41FA5}">
                      <a16:colId xmlns:a16="http://schemas.microsoft.com/office/drawing/2014/main" val="1805226429"/>
                    </a:ext>
                  </a:extLst>
                </a:gridCol>
                <a:gridCol w="3107131">
                  <a:extLst>
                    <a:ext uri="{9D8B030D-6E8A-4147-A177-3AD203B41FA5}">
                      <a16:colId xmlns:a16="http://schemas.microsoft.com/office/drawing/2014/main" val="1105365999"/>
                    </a:ext>
                  </a:extLst>
                </a:gridCol>
                <a:gridCol w="1207630">
                  <a:extLst>
                    <a:ext uri="{9D8B030D-6E8A-4147-A177-3AD203B41FA5}">
                      <a16:colId xmlns:a16="http://schemas.microsoft.com/office/drawing/2014/main" val="210596309"/>
                    </a:ext>
                  </a:extLst>
                </a:gridCol>
                <a:gridCol w="820811">
                  <a:extLst>
                    <a:ext uri="{9D8B030D-6E8A-4147-A177-3AD203B41FA5}">
                      <a16:colId xmlns:a16="http://schemas.microsoft.com/office/drawing/2014/main" val="1014933359"/>
                    </a:ext>
                  </a:extLst>
                </a:gridCol>
              </a:tblGrid>
              <a:tr h="204387">
                <a:tc>
                  <a:txBody>
                    <a:bodyPr/>
                    <a:lstStyle/>
                    <a:p>
                      <a:pPr algn="l" fontAlgn="b"/>
                      <a:r>
                        <a:rPr lang="en-US" sz="1200" b="1" u="none" strike="noStrike">
                          <a:effectLst/>
                        </a:rPr>
                        <a:t>rank</a:t>
                      </a:r>
                      <a:endParaRPr lang="en-US" sz="1200" b="1"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b="1" u="none" strike="noStrike" dirty="0">
                          <a:effectLst/>
                        </a:rPr>
                        <a:t>Title</a:t>
                      </a:r>
                      <a:endParaRPr lang="en-US" sz="1200" b="1"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b="1" u="none" strike="noStrike">
                          <a:effectLst/>
                        </a:rPr>
                        <a:t>Total Boxoffice</a:t>
                      </a:r>
                      <a:endParaRPr lang="en-US" sz="1200" b="1"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b="1" u="none" strike="noStrike" dirty="0">
                          <a:effectLst/>
                        </a:rPr>
                        <a:t>year</a:t>
                      </a:r>
                      <a:endParaRPr lang="en-US" sz="1200" b="1" i="0" u="none" strike="noStrike" dirty="0">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155242716"/>
                  </a:ext>
                </a:extLst>
              </a:tr>
              <a:tr h="267701">
                <a:tc>
                  <a:txBody>
                    <a:bodyPr/>
                    <a:lstStyle/>
                    <a:p>
                      <a:pPr algn="ctr" fontAlgn="b"/>
                      <a:r>
                        <a:rPr lang="en-US" sz="1200" u="none" strike="noStrike" dirty="0">
                          <a:effectLst/>
                        </a:rPr>
                        <a:t>1</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Avatar</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dirty="0">
                          <a:effectLst/>
                        </a:rPr>
                        <a:t>$2,847,246,203 </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2009</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820239321"/>
                  </a:ext>
                </a:extLst>
              </a:tr>
              <a:tr h="267701">
                <a:tc>
                  <a:txBody>
                    <a:bodyPr/>
                    <a:lstStyle/>
                    <a:p>
                      <a:pPr algn="ctr" fontAlgn="b"/>
                      <a:r>
                        <a:rPr lang="en-US" sz="1200" u="none" strike="noStrike" dirty="0">
                          <a:effectLst/>
                        </a:rPr>
                        <a:t>2</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Avengers: Endgame</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$2,797,501,328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2019</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458184669"/>
                  </a:ext>
                </a:extLst>
              </a:tr>
              <a:tr h="267701">
                <a:tc>
                  <a:txBody>
                    <a:bodyPr/>
                    <a:lstStyle/>
                    <a:p>
                      <a:pPr algn="ctr" fontAlgn="b"/>
                      <a:r>
                        <a:rPr lang="en-US" sz="1200" u="none" strike="noStrike" dirty="0">
                          <a:solidFill>
                            <a:schemeClr val="accent4">
                              <a:lumMod val="75000"/>
                            </a:schemeClr>
                          </a:solidFill>
                          <a:effectLst/>
                        </a:rPr>
                        <a:t>3</a:t>
                      </a:r>
                      <a:endParaRPr lang="en-US" sz="1200" b="0" i="0" u="none" strike="noStrike" dirty="0">
                        <a:solidFill>
                          <a:schemeClr val="accent4">
                            <a:lumMod val="75000"/>
                          </a:schemeClr>
                        </a:solidFill>
                        <a:effectLst/>
                        <a:latin typeface="Helvetica Neue" panose="02000503000000020004" pitchFamily="2" charset="0"/>
                      </a:endParaRPr>
                    </a:p>
                  </a:txBody>
                  <a:tcPr marL="8556" marR="8556" marT="8556" marB="0" anchor="b"/>
                </a:tc>
                <a:tc>
                  <a:txBody>
                    <a:bodyPr/>
                    <a:lstStyle/>
                    <a:p>
                      <a:pPr algn="l" fontAlgn="b"/>
                      <a:r>
                        <a:rPr lang="en-US" sz="1200" u="none" strike="noStrike">
                          <a:solidFill>
                            <a:schemeClr val="accent4">
                              <a:lumMod val="75000"/>
                            </a:schemeClr>
                          </a:solidFill>
                          <a:effectLst/>
                        </a:rPr>
                        <a:t>Titanic</a:t>
                      </a:r>
                      <a:endParaRPr lang="en-US" sz="1200" b="0" i="0" u="none" strike="noStrike">
                        <a:solidFill>
                          <a:schemeClr val="accent4">
                            <a:lumMod val="75000"/>
                          </a:schemeClr>
                        </a:solidFill>
                        <a:effectLst/>
                        <a:latin typeface="Helvetica Neue" panose="02000503000000020004" pitchFamily="2" charset="0"/>
                      </a:endParaRPr>
                    </a:p>
                  </a:txBody>
                  <a:tcPr marL="8556" marR="8556" marT="8556" marB="0" anchor="b"/>
                </a:tc>
                <a:tc>
                  <a:txBody>
                    <a:bodyPr/>
                    <a:lstStyle/>
                    <a:p>
                      <a:pPr algn="r" fontAlgn="b"/>
                      <a:r>
                        <a:rPr lang="en-US" sz="1200" u="none" strike="noStrike">
                          <a:solidFill>
                            <a:schemeClr val="accent4">
                              <a:lumMod val="75000"/>
                            </a:schemeClr>
                          </a:solidFill>
                          <a:effectLst/>
                        </a:rPr>
                        <a:t>$2,201,647,264 </a:t>
                      </a:r>
                      <a:endParaRPr lang="en-US" sz="1200" b="0" i="0" u="none" strike="noStrike">
                        <a:solidFill>
                          <a:schemeClr val="accent4">
                            <a:lumMod val="75000"/>
                          </a:schemeClr>
                        </a:solidFill>
                        <a:effectLst/>
                        <a:latin typeface="Helvetica Neue" panose="02000503000000020004" pitchFamily="2" charset="0"/>
                      </a:endParaRPr>
                    </a:p>
                  </a:txBody>
                  <a:tcPr marL="8556" marR="8556" marT="8556" marB="0" anchor="b"/>
                </a:tc>
                <a:tc>
                  <a:txBody>
                    <a:bodyPr/>
                    <a:lstStyle/>
                    <a:p>
                      <a:pPr algn="ctr" fontAlgn="b"/>
                      <a:r>
                        <a:rPr lang="en-US" sz="1200" u="none" strike="noStrike" dirty="0">
                          <a:solidFill>
                            <a:schemeClr val="accent4">
                              <a:lumMod val="75000"/>
                            </a:schemeClr>
                          </a:solidFill>
                          <a:effectLst/>
                        </a:rPr>
                        <a:t>1997</a:t>
                      </a:r>
                      <a:endParaRPr lang="en-US" sz="1200" b="0" i="0" u="none" strike="noStrike" dirty="0">
                        <a:solidFill>
                          <a:schemeClr val="accent4">
                            <a:lumMod val="75000"/>
                          </a:schemeClr>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244855595"/>
                  </a:ext>
                </a:extLst>
              </a:tr>
              <a:tr h="260871">
                <a:tc>
                  <a:txBody>
                    <a:bodyPr/>
                    <a:lstStyle/>
                    <a:p>
                      <a:pPr algn="ctr" fontAlgn="b"/>
                      <a:r>
                        <a:rPr lang="en-US" sz="1200" u="none" strike="noStrike" dirty="0">
                          <a:effectLst/>
                        </a:rPr>
                        <a:t>4</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dirty="0">
                          <a:effectLst/>
                        </a:rPr>
                        <a:t>Star Wars: Episode VII - The Force Awakens</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$2,068,455,677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2015</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89709725"/>
                  </a:ext>
                </a:extLst>
              </a:tr>
              <a:tr h="267701">
                <a:tc>
                  <a:txBody>
                    <a:bodyPr/>
                    <a:lstStyle/>
                    <a:p>
                      <a:pPr algn="ctr" fontAlgn="b"/>
                      <a:r>
                        <a:rPr lang="en-US" sz="1200" u="none" strike="noStrike" dirty="0">
                          <a:effectLst/>
                        </a:rPr>
                        <a:t>5</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Avengers: Infinity War</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dirty="0">
                          <a:effectLst/>
                        </a:rPr>
                        <a:t>$2,048,359,754 </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2018</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3226156816"/>
                  </a:ext>
                </a:extLst>
              </a:tr>
              <a:tr h="267701">
                <a:tc>
                  <a:txBody>
                    <a:bodyPr/>
                    <a:lstStyle/>
                    <a:p>
                      <a:pPr algn="ctr" fontAlgn="b"/>
                      <a:r>
                        <a:rPr lang="en-US" sz="1200" u="none" strike="noStrike" dirty="0">
                          <a:effectLst/>
                        </a:rPr>
                        <a:t>6</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dirty="0">
                          <a:effectLst/>
                        </a:rPr>
                        <a:t>Jurassic World</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$1,670,516,444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2015</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099288487"/>
                  </a:ext>
                </a:extLst>
              </a:tr>
              <a:tr h="267701">
                <a:tc>
                  <a:txBody>
                    <a:bodyPr/>
                    <a:lstStyle/>
                    <a:p>
                      <a:pPr algn="ctr" fontAlgn="b"/>
                      <a:r>
                        <a:rPr lang="en-US" sz="1200" u="none" strike="noStrike">
                          <a:effectLst/>
                        </a:rPr>
                        <a:t>7</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The Lion King</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$1,657,870,986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2019</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846612844"/>
                  </a:ext>
                </a:extLst>
              </a:tr>
              <a:tr h="267701">
                <a:tc>
                  <a:txBody>
                    <a:bodyPr/>
                    <a:lstStyle/>
                    <a:p>
                      <a:pPr algn="ctr" fontAlgn="b"/>
                      <a:r>
                        <a:rPr lang="en-US" sz="1200" u="none" strike="noStrike" dirty="0">
                          <a:effectLst/>
                        </a:rPr>
                        <a:t>8</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The Avengers</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$1,518,815,515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2012</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457279705"/>
                  </a:ext>
                </a:extLst>
              </a:tr>
              <a:tr h="267701">
                <a:tc>
                  <a:txBody>
                    <a:bodyPr/>
                    <a:lstStyle/>
                    <a:p>
                      <a:pPr algn="ctr" fontAlgn="b"/>
                      <a:r>
                        <a:rPr lang="en-US" sz="1200" u="none" strike="noStrike">
                          <a:effectLst/>
                        </a:rPr>
                        <a:t>9</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Furious 7</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$1,515,255,622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2015</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118955633"/>
                  </a:ext>
                </a:extLst>
              </a:tr>
              <a:tr h="267701">
                <a:tc>
                  <a:txBody>
                    <a:bodyPr/>
                    <a:lstStyle/>
                    <a:p>
                      <a:pPr algn="ctr" fontAlgn="b"/>
                      <a:r>
                        <a:rPr lang="en-US" sz="1200" u="none" strike="noStrike" dirty="0">
                          <a:effectLst/>
                        </a:rPr>
                        <a:t>10</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Frozen II</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$1,450,026,933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2019</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71256488"/>
                  </a:ext>
                </a:extLst>
              </a:tr>
              <a:tr h="267701">
                <a:tc>
                  <a:txBody>
                    <a:bodyPr/>
                    <a:lstStyle/>
                    <a:p>
                      <a:pPr algn="ctr" fontAlgn="b"/>
                      <a:r>
                        <a:rPr lang="en-US" sz="1200" u="none" strike="noStrike">
                          <a:effectLst/>
                        </a:rPr>
                        <a:t>11</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Avengers: Age of Ultron</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$1,402,809,540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2015</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4030241643"/>
                  </a:ext>
                </a:extLst>
              </a:tr>
              <a:tr h="267701">
                <a:tc>
                  <a:txBody>
                    <a:bodyPr/>
                    <a:lstStyle/>
                    <a:p>
                      <a:pPr algn="ctr" fontAlgn="b"/>
                      <a:r>
                        <a:rPr lang="en-US" sz="1200" u="none" strike="noStrike" dirty="0">
                          <a:effectLst/>
                        </a:rPr>
                        <a:t>12</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Black Panther</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$1,347,597,973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2018</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385836888"/>
                  </a:ext>
                </a:extLst>
              </a:tr>
              <a:tr h="232883">
                <a:tc>
                  <a:txBody>
                    <a:bodyPr/>
                    <a:lstStyle/>
                    <a:p>
                      <a:pPr algn="ctr" fontAlgn="b"/>
                      <a:r>
                        <a:rPr lang="en-US" sz="1200" u="none" strike="noStrike" dirty="0">
                          <a:effectLst/>
                        </a:rPr>
                        <a:t>13</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Harry Potter and the Deathly Hallows: Part 2</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$1,342,321,665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2011</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537789573"/>
                  </a:ext>
                </a:extLst>
              </a:tr>
              <a:tr h="267701">
                <a:tc>
                  <a:txBody>
                    <a:bodyPr/>
                    <a:lstStyle/>
                    <a:p>
                      <a:pPr algn="ctr" fontAlgn="b"/>
                      <a:r>
                        <a:rPr lang="en-US" sz="1200" u="none" strike="noStrike" dirty="0">
                          <a:effectLst/>
                        </a:rPr>
                        <a:t>14</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Star Wars: Episode VIII - The Last Jedi</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$1,332,698,830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a:effectLst/>
                        </a:rPr>
                        <a:t>2017</a:t>
                      </a:r>
                      <a:endParaRPr lang="en-US" sz="1200" b="0" i="0" u="none" strike="noStrike">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1869198305"/>
                  </a:ext>
                </a:extLst>
              </a:tr>
              <a:tr h="267701">
                <a:tc>
                  <a:txBody>
                    <a:bodyPr/>
                    <a:lstStyle/>
                    <a:p>
                      <a:pPr algn="ctr" fontAlgn="b"/>
                      <a:r>
                        <a:rPr lang="en-US" sz="1200" u="none" strike="noStrike" dirty="0">
                          <a:effectLst/>
                        </a:rPr>
                        <a:t>15</a:t>
                      </a:r>
                      <a:endParaRPr lang="en-US" sz="1200" b="0" i="0" u="none" strike="noStrike" dirty="0">
                        <a:solidFill>
                          <a:srgbClr val="000000"/>
                        </a:solidFill>
                        <a:effectLst/>
                        <a:latin typeface="Helvetica Neue" panose="02000503000000020004" pitchFamily="2" charset="0"/>
                      </a:endParaRPr>
                    </a:p>
                  </a:txBody>
                  <a:tcPr marL="8556" marR="8556" marT="8556" marB="0" anchor="b"/>
                </a:tc>
                <a:tc>
                  <a:txBody>
                    <a:bodyPr/>
                    <a:lstStyle/>
                    <a:p>
                      <a:pPr algn="l" fontAlgn="b"/>
                      <a:r>
                        <a:rPr lang="en-US" sz="1200" u="none" strike="noStrike">
                          <a:effectLst/>
                        </a:rPr>
                        <a:t>Jurassic World: Fallen Kingdom</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r" fontAlgn="b"/>
                      <a:r>
                        <a:rPr lang="en-US" sz="1200" u="none" strike="noStrike">
                          <a:effectLst/>
                        </a:rPr>
                        <a:t>$1,310,464,680 </a:t>
                      </a:r>
                      <a:endParaRPr lang="en-US" sz="1200" b="0" i="0" u="none" strike="noStrike">
                        <a:solidFill>
                          <a:srgbClr val="000000"/>
                        </a:solidFill>
                        <a:effectLst/>
                        <a:latin typeface="Helvetica Neue" panose="02000503000000020004" pitchFamily="2" charset="0"/>
                      </a:endParaRPr>
                    </a:p>
                  </a:txBody>
                  <a:tcPr marL="8556" marR="8556" marT="8556" marB="0" anchor="b"/>
                </a:tc>
                <a:tc>
                  <a:txBody>
                    <a:bodyPr/>
                    <a:lstStyle/>
                    <a:p>
                      <a:pPr algn="ctr" fontAlgn="b"/>
                      <a:r>
                        <a:rPr lang="en-US" sz="1200" u="none" strike="noStrike" dirty="0">
                          <a:effectLst/>
                        </a:rPr>
                        <a:t>2018</a:t>
                      </a:r>
                      <a:endParaRPr lang="en-US" sz="1200" b="0" i="0" u="none" strike="noStrike" dirty="0">
                        <a:solidFill>
                          <a:srgbClr val="000000"/>
                        </a:solidFill>
                        <a:effectLst/>
                        <a:latin typeface="Helvetica Neue" panose="02000503000000020004" pitchFamily="2" charset="0"/>
                      </a:endParaRPr>
                    </a:p>
                  </a:txBody>
                  <a:tcPr marL="8556" marR="8556" marT="8556" marB="0" anchor="b"/>
                </a:tc>
                <a:extLst>
                  <a:ext uri="{0D108BD9-81ED-4DB2-BD59-A6C34878D82A}">
                    <a16:rowId xmlns:a16="http://schemas.microsoft.com/office/drawing/2014/main" val="2390980568"/>
                  </a:ext>
                </a:extLst>
              </a:tr>
            </a:tbl>
          </a:graphicData>
        </a:graphic>
      </p:graphicFrame>
      <p:pic>
        <p:nvPicPr>
          <p:cNvPr id="6" name="Picture 5" descr="Movie Time Chicken">
            <a:extLst>
              <a:ext uri="{FF2B5EF4-FFF2-40B4-BE49-F238E27FC236}">
                <a16:creationId xmlns:a16="http://schemas.microsoft.com/office/drawing/2014/main" id="{F1BBC535-9620-854B-B999-3F71DCB2F0F5}"/>
              </a:ext>
            </a:extLst>
          </p:cNvPr>
          <p:cNvPicPr>
            <a:picLocks noChangeAspect="1"/>
          </p:cNvPicPr>
          <p:nvPr/>
        </p:nvPicPr>
        <p:blipFill>
          <a:blip r:embed="rId2"/>
          <a:stretch>
            <a:fillRect/>
          </a:stretch>
        </p:blipFill>
        <p:spPr>
          <a:xfrm>
            <a:off x="0" y="5942926"/>
            <a:ext cx="4437826" cy="4437826"/>
          </a:xfrm>
          <a:prstGeom prst="rect">
            <a:avLst/>
          </a:prstGeom>
        </p:spPr>
      </p:pic>
    </p:spTree>
    <p:extLst>
      <p:ext uri="{BB962C8B-B14F-4D97-AF65-F5344CB8AC3E}">
        <p14:creationId xmlns:p14="http://schemas.microsoft.com/office/powerpoint/2010/main" val="21647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E54C3BF4-D4C6-0C4D-8A9A-942CE58B4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3" y="2078243"/>
            <a:ext cx="5699023" cy="367362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48EC513-0BAE-9D45-9C8C-FEC83A13B6B5}"/>
              </a:ext>
            </a:extLst>
          </p:cNvPr>
          <p:cNvSpPr txBox="1">
            <a:spLocks/>
          </p:cNvSpPr>
          <p:nvPr/>
        </p:nvSpPr>
        <p:spPr>
          <a:xfrm>
            <a:off x="709888" y="825910"/>
            <a:ext cx="5395557" cy="988569"/>
          </a:xfrm>
          <a:prstGeom prst="rect">
            <a:avLst/>
          </a:prstGeom>
        </p:spPr>
        <p:txBody>
          <a:bodyPr vert="horz" lIns="91440" tIns="45720" rIns="91440" bIns="45720" rtlCol="0" anchor="b">
            <a:normAutofit/>
          </a:bodyPr>
          <a:lstStyle>
            <a:lvl1pPr algn="l" defTabSz="388620" rtl="0" eaLnBrk="1" latinLnBrk="0" hangingPunct="1">
              <a:spcBef>
                <a:spcPct val="0"/>
              </a:spcBef>
              <a:buNone/>
              <a:defRPr sz="204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Box Office Revenue for the winner of Best Picture each year</a:t>
            </a:r>
          </a:p>
        </p:txBody>
      </p:sp>
      <p:pic>
        <p:nvPicPr>
          <p:cNvPr id="2054" name="Picture 6">
            <a:extLst>
              <a:ext uri="{FF2B5EF4-FFF2-40B4-BE49-F238E27FC236}">
                <a16:creationId xmlns:a16="http://schemas.microsoft.com/office/drawing/2014/main" id="{FB6B6C57-3644-B047-B909-3DB74F2ED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2" y="5868155"/>
            <a:ext cx="5890753" cy="399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4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2000" fill="hold"/>
                                        <p:tgtEl>
                                          <p:spTgt spid="1030"/>
                                        </p:tgtEl>
                                        <p:attrNameLst>
                                          <p:attrName>ppt_x</p:attrName>
                                        </p:attrNameLst>
                                      </p:cBhvr>
                                      <p:tavLst>
                                        <p:tav tm="0">
                                          <p:val>
                                            <p:strVal val="1+#ppt_w/2"/>
                                          </p:val>
                                        </p:tav>
                                        <p:tav tm="100000">
                                          <p:val>
                                            <p:strVal val="#ppt_x"/>
                                          </p:val>
                                        </p:tav>
                                      </p:tavLst>
                                    </p:anim>
                                    <p:anim calcmode="lin" valueType="num">
                                      <p:cBhvr additive="base">
                                        <p:cTn id="8" dur="2000" fill="hold"/>
                                        <p:tgtEl>
                                          <p:spTgt spid="1030"/>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500"/>
                                  </p:stCondLst>
                                  <p:childTnLst>
                                    <p:set>
                                      <p:cBhvr>
                                        <p:cTn id="10" dur="1" fill="hold">
                                          <p:stCondLst>
                                            <p:cond delay="0"/>
                                          </p:stCondLst>
                                        </p:cTn>
                                        <p:tgtEl>
                                          <p:spTgt spid="2054"/>
                                        </p:tgtEl>
                                        <p:attrNameLst>
                                          <p:attrName>style.visibility</p:attrName>
                                        </p:attrNameLst>
                                      </p:cBhvr>
                                      <p:to>
                                        <p:strVal val="visible"/>
                                      </p:to>
                                    </p:set>
                                    <p:anim calcmode="lin" valueType="num">
                                      <p:cBhvr additive="base">
                                        <p:cTn id="11" dur="1000" fill="hold"/>
                                        <p:tgtEl>
                                          <p:spTgt spid="2054"/>
                                        </p:tgtEl>
                                        <p:attrNameLst>
                                          <p:attrName>ppt_x</p:attrName>
                                        </p:attrNameLst>
                                      </p:cBhvr>
                                      <p:tavLst>
                                        <p:tav tm="0">
                                          <p:val>
                                            <p:strVal val="0-#ppt_w/2"/>
                                          </p:val>
                                        </p:tav>
                                        <p:tav tm="100000">
                                          <p:val>
                                            <p:strVal val="#ppt_x"/>
                                          </p:val>
                                        </p:tav>
                                      </p:tavLst>
                                    </p:anim>
                                    <p:anim calcmode="lin" valueType="num">
                                      <p:cBhvr additive="base">
                                        <p:cTn id="12" dur="1000" fill="hold"/>
                                        <p:tgtEl>
                                          <p:spTgt spid="20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307C59-9B85-5C47-BB99-6AD71F69D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06" y="2332037"/>
            <a:ext cx="5776427" cy="37991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A6E9A5-94AC-1344-A369-5E14B60C00E2}"/>
              </a:ext>
            </a:extLst>
          </p:cNvPr>
          <p:cNvSpPr txBox="1"/>
          <p:nvPr/>
        </p:nvSpPr>
        <p:spPr>
          <a:xfrm>
            <a:off x="518159" y="782236"/>
            <a:ext cx="4925574"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chemeClr val="accent2"/>
                </a:solidFill>
              </a:rPr>
              <a:t>How did the Best Picture compare to the other movies that year.</a:t>
            </a:r>
          </a:p>
        </p:txBody>
      </p:sp>
    </p:spTree>
    <p:extLst>
      <p:ext uri="{BB962C8B-B14F-4D97-AF65-F5344CB8AC3E}">
        <p14:creationId xmlns:p14="http://schemas.microsoft.com/office/powerpoint/2010/main" val="227523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50B7-1D74-4EEA-8992-6617230A4C4A}"/>
              </a:ext>
            </a:extLst>
          </p:cNvPr>
          <p:cNvSpPr>
            <a:spLocks noGrp="1"/>
          </p:cNvSpPr>
          <p:nvPr>
            <p:ph type="title"/>
          </p:nvPr>
        </p:nvSpPr>
        <p:spPr/>
        <p:txBody>
          <a:bodyPr>
            <a:normAutofit fontScale="90000"/>
          </a:bodyPr>
          <a:lstStyle/>
          <a:p>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33F4B4FE-7E83-4CE5-9306-82ACE427C0B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D905510-DBD6-446E-BD99-92EB490EF4F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962432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CFB929D3-A7CA-4AB1-8061-FCB8D56D3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277</TotalTime>
  <Words>714</Words>
  <Application>Microsoft Macintosh PowerPoint</Application>
  <PresentationFormat>Custom</PresentationFormat>
  <Paragraphs>129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vt:lpstr>
      <vt:lpstr>Century Gothic</vt:lpstr>
      <vt:lpstr>Helvetica Neue</vt:lpstr>
      <vt:lpstr>Trebuchet MS</vt:lpstr>
      <vt:lpstr>Wingdings 3</vt:lpstr>
      <vt:lpstr>Facet</vt:lpstr>
      <vt:lpstr>ANALYZING THE OSCARS </vt:lpstr>
      <vt:lpstr>OSCAR Fun</vt:lpstr>
      <vt:lpstr>Does the month and quarter of the movies release have any correlation to the films winning Best Picture? </vt:lpstr>
      <vt:lpstr>When the months were reviewed, December is a clear leader, although in recent years movies released in November have had more Best Picture Oscars.  </vt:lpstr>
      <vt:lpstr>How well do movies that win the Best Picture Oscar do at the box office compared to other movies?</vt:lpstr>
      <vt:lpstr>Top 15 Highest Grossing Movies of all Time</vt:lpstr>
      <vt:lpstr>PowerPoint Presentation</vt:lpstr>
      <vt:lpstr>PowerPoint Presentation</vt:lpstr>
      <vt:lpstr>Does the month of the movies release have any correlation to the films winning an award? Does the month of the movies release have any correlation to the films winning an award? </vt:lpstr>
      <vt:lpstr>MOVIE-goer</vt:lpstr>
      <vt:lpstr>PowerPoint Presentation</vt:lpstr>
      <vt:lpstr>Tinseltown</vt:lpstr>
      <vt:lpstr>CINEMA</vt:lpstr>
      <vt:lpstr>CINEMA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Jennifer Van Reese</dc:creator>
  <cp:lastModifiedBy>Geoffrey Flynn</cp:lastModifiedBy>
  <cp:revision>15</cp:revision>
  <dcterms:created xsi:type="dcterms:W3CDTF">2021-05-04T23:55:14Z</dcterms:created>
  <dcterms:modified xsi:type="dcterms:W3CDTF">2021-05-07T01:09:22Z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