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4"/>
  </p:sldMasterIdLst>
  <p:sldIdLst>
    <p:sldId id="258" r:id="rId5"/>
    <p:sldId id="261" r:id="rId6"/>
    <p:sldId id="267" r:id="rId7"/>
    <p:sldId id="271" r:id="rId8"/>
    <p:sldId id="272" r:id="rId9"/>
    <p:sldId id="273" r:id="rId10"/>
    <p:sldId id="269" r:id="rId11"/>
    <p:sldId id="270" r:id="rId12"/>
    <p:sldId id="262" r:id="rId13"/>
    <p:sldId id="263" r:id="rId14"/>
    <p:sldId id="264" r:id="rId15"/>
    <p:sldId id="266" r:id="rId1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AEA"/>
    <a:srgbClr val="3A3A3A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3" autoAdjust="0"/>
    <p:restoredTop sz="94638"/>
  </p:normalViewPr>
  <p:slideViewPr>
    <p:cSldViewPr snapToGrid="0" snapToObjects="1" showGuides="1">
      <p:cViewPr varScale="1">
        <p:scale>
          <a:sx n="87" d="100"/>
          <a:sy n="87" d="100"/>
        </p:scale>
        <p:origin x="1752" y="20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196" y="-12419"/>
            <a:ext cx="7794333" cy="1008323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006" y="3526650"/>
            <a:ext cx="4952711" cy="2414576"/>
          </a:xfrm>
        </p:spPr>
        <p:txBody>
          <a:bodyPr anchor="b">
            <a:noAutofit/>
          </a:bodyPr>
          <a:lstStyle>
            <a:lvl1pPr algn="r">
              <a:defRPr sz="459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006" y="5941224"/>
            <a:ext cx="4952711" cy="160878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49919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" y="6556586"/>
            <a:ext cx="5395557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913" y="5327227"/>
            <a:ext cx="4606833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556586"/>
            <a:ext cx="5395558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84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833582"/>
            <a:ext cx="5395558" cy="3806675"/>
          </a:xfrm>
        </p:spPr>
        <p:txBody>
          <a:bodyPr anchor="b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5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087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71" y="894080"/>
            <a:ext cx="539024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4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0715" y="894081"/>
            <a:ext cx="831990" cy="770212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59" y="894081"/>
            <a:ext cx="4415772" cy="7702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7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lorful movie theater seats.">
            <a:extLst>
              <a:ext uri="{FF2B5EF4-FFF2-40B4-BE49-F238E27FC236}">
                <a16:creationId xmlns:a16="http://schemas.microsoft.com/office/drawing/2014/main" id="{B22F1A4A-12AA-5840-9EED-01DC10F9E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FA5212-DF73-AE46-A95F-80644FFB37C8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AD2439-3A94-354F-B070-A9A9967E1C67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32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CD3BD-AC0C-1B4B-A799-5A79F8F018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786" y="5270658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3091" y="4830921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673000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352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4A6CB-7A49-374A-BE96-A9A894A63F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-1"/>
            <a:ext cx="7772400" cy="4953761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C4E63-F6A3-1F47-B8D8-46785B7C3EB5}"/>
              </a:ext>
            </a:extLst>
          </p:cNvPr>
          <p:cNvSpPr/>
          <p:nvPr userDrawn="1"/>
        </p:nvSpPr>
        <p:spPr>
          <a:xfrm>
            <a:off x="683091" y="2416629"/>
            <a:ext cx="2843880" cy="5015934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934" y="3131460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8089" y="5737601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1934" y="2691723"/>
            <a:ext cx="2615737" cy="396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7394" y="5297864"/>
            <a:ext cx="2615737" cy="3965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4618245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7088460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86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D7C04-7FE2-6643-8AC9-273F930A6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68" t="4421" r="35653" b="36312"/>
          <a:stretch/>
        </p:blipFill>
        <p:spPr>
          <a:xfrm>
            <a:off x="0" y="-1"/>
            <a:ext cx="7772400" cy="10058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0"/>
            <a:ext cx="7772400" cy="6197803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3091" y="2598613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71" y="2598291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091" y="2158876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276" y="2158554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4085398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310754" y="4161047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192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88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6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07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rgbClr val="00B050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2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3961274"/>
            <a:ext cx="5395558" cy="2678985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3168864"/>
            <a:ext cx="2624893" cy="5691799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8823" y="3168866"/>
            <a:ext cx="2624894" cy="5691800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59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6644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6644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2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894080"/>
            <a:ext cx="5395557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6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7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197953"/>
            <a:ext cx="2371655" cy="1875083"/>
          </a:xfrm>
        </p:spPr>
        <p:txBody>
          <a:bodyPr anchor="b">
            <a:normAutofit/>
          </a:bodyPr>
          <a:lstStyle>
            <a:lvl1pPr>
              <a:defRPr sz="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5584" y="755224"/>
            <a:ext cx="2878131" cy="81054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4073035"/>
            <a:ext cx="2371655" cy="3790525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7040880"/>
            <a:ext cx="539555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59" y="894080"/>
            <a:ext cx="5395557" cy="5640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7872096"/>
            <a:ext cx="5395557" cy="988569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196" y="-12419"/>
            <a:ext cx="7794334" cy="10083238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8866"/>
            <a:ext cx="5395557" cy="569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4469" y="8860666"/>
            <a:ext cx="58151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0D5ED-7015-4264-9BFD-2CE1D41834D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" y="8860666"/>
            <a:ext cx="392952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77975" y="8860666"/>
            <a:ext cx="43574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1"/>
                </a:solidFill>
              </a:defRPr>
            </a:lvl1pPr>
          </a:lstStyle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52">
            <a:extLst>
              <a:ext uri="{FF2B5EF4-FFF2-40B4-BE49-F238E27FC236}">
                <a16:creationId xmlns:a16="http://schemas.microsoft.com/office/drawing/2014/main" id="{B93B9C94-5AEC-4420-B014-1B72148E766B}"/>
              </a:ext>
            </a:extLst>
          </p:cNvPr>
          <p:cNvSpPr txBox="1">
            <a:spLocks/>
          </p:cNvSpPr>
          <p:nvPr userDrawn="1"/>
        </p:nvSpPr>
        <p:spPr>
          <a:xfrm>
            <a:off x="292785" y="200234"/>
            <a:ext cx="7136718" cy="1438066"/>
          </a:xfrm>
          <a:prstGeom prst="rect">
            <a:avLst/>
          </a:prstGeom>
        </p:spPr>
        <p:txBody>
          <a:bodyPr anchor="b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spc="600" dirty="0">
              <a:solidFill>
                <a:schemeClr val="bg1"/>
              </a:solidFill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61FDC4C-DE3D-4747-9DD1-46D779E627EB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C03F7D50-4283-4A85-8427-251BD2576574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42C86A2E-A1F7-474B-B301-D78240EC29ED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3EDBAC-C11C-4EB3-A71B-C9AF5F676814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27E5DB-7027-489C-8AF4-1B7277148433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16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662" r:id="rId21"/>
    <p:sldLayoutId id="2147483663" r:id="rId22"/>
    <p:sldLayoutId id="2147483664" r:id="rId23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apikey.aspx" TargetMode="External"/><Relationship Id="rId2" Type="http://schemas.openxmlformats.org/officeDocument/2006/relationships/hyperlink" Target="https://www.kaggle.com/unanimad/the-oscar-award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statista.com/statistics/1072778/highest-grossing-movie-annually-historical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7B05AE-F1D3-F246-917E-3A73DC6FD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775" y="3286897"/>
            <a:ext cx="2162203" cy="1370331"/>
          </a:xfrm>
        </p:spPr>
        <p:txBody>
          <a:bodyPr/>
          <a:lstStyle/>
          <a:p>
            <a:r>
              <a:rPr lang="en-US" dirty="0"/>
              <a:t>Matplotlib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Pandas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E7CDFD-7790-A640-9ACB-9D9F14E114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8955" y="2984500"/>
            <a:ext cx="2708058" cy="19334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Cassandra </a:t>
            </a:r>
            <a:r>
              <a:rPr lang="en-US" dirty="0" err="1"/>
              <a:t>Gormsen</a:t>
            </a:r>
            <a:endParaRPr lang="en-US" dirty="0"/>
          </a:p>
          <a:p>
            <a:r>
              <a:rPr lang="en-US" dirty="0"/>
              <a:t>Geoffrey Flynn</a:t>
            </a:r>
          </a:p>
          <a:p>
            <a:r>
              <a:rPr lang="en-US" dirty="0"/>
              <a:t>Tyler Hannan</a:t>
            </a:r>
          </a:p>
          <a:p>
            <a:r>
              <a:rPr lang="en-US" dirty="0"/>
              <a:t>Jennifer </a:t>
            </a:r>
            <a:r>
              <a:rPr lang="en-US" dirty="0" err="1"/>
              <a:t>Gabrysiak</a:t>
            </a:r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59C9F5-3197-0445-A08E-D2D4FA7B6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544763"/>
            <a:ext cx="2488055" cy="643280"/>
          </a:xfrm>
        </p:spPr>
        <p:txBody>
          <a:bodyPr/>
          <a:lstStyle/>
          <a:p>
            <a:r>
              <a:rPr lang="en-US" dirty="0"/>
              <a:t>A production starring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27F62D6-4966-064C-9DBA-65E5B2A74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8260" y="2544763"/>
            <a:ext cx="2708753" cy="643280"/>
          </a:xfrm>
        </p:spPr>
        <p:txBody>
          <a:bodyPr/>
          <a:lstStyle/>
          <a:p>
            <a:r>
              <a:rPr lang="en-US" dirty="0"/>
              <a:t>Produced and Directed by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9171DEF7-A61D-CC4C-A663-F3A746DA93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717-1FB0-914E-938F-9A05A994C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0863"/>
            <a:ext cx="7537622" cy="383770"/>
          </a:xfrm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BootCamp</a:t>
            </a:r>
            <a:r>
              <a:rPr lang="en-US" dirty="0">
                <a:solidFill>
                  <a:schemeClr val="accent6"/>
                </a:solidFill>
              </a:rPr>
              <a:t> Project 1  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3144A03-4F69-4BAE-B210-2CAB9F69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ANALYZING THE OSCARS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A72A0-D3C4-4F96-879C-19C50A5CF3FF}"/>
              </a:ext>
            </a:extLst>
          </p:cNvPr>
          <p:cNvSpPr txBox="1"/>
          <p:nvPr/>
        </p:nvSpPr>
        <p:spPr>
          <a:xfrm>
            <a:off x="2977978" y="3855307"/>
            <a:ext cx="202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Special Appearances by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28D6A-7CC2-4C18-9674-75D85F1C3392}"/>
              </a:ext>
            </a:extLst>
          </p:cNvPr>
          <p:cNvSpPr txBox="1"/>
          <p:nvPr/>
        </p:nvSpPr>
        <p:spPr>
          <a:xfrm>
            <a:off x="1812924" y="4917988"/>
            <a:ext cx="5008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https://www.kaggle.com/unanimad/the-oscar-award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http://www.omdbapi.com/apikey.aspx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https://www.statista.com/statistics/1072778/highest-grossing-movie-annually-historical/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1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0B8A2-89A7-4B47-B1B6-6AE513CBD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EE40-0AE5-5144-8ABC-CA64A1E04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B7F6-A072-F440-9744-CF36C6F3AA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E033B-7726-4E4E-B48E-79728B115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0AA9E-8736-7046-B34C-EE91E892AB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B799C-D020-A24F-84A8-14D813FD91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JANUARY [YEAR]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7361972-9B59-0343-BF16-C27A9162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Tinseltown</a:t>
            </a:r>
          </a:p>
        </p:txBody>
      </p:sp>
    </p:spTree>
    <p:extLst>
      <p:ext uri="{BB962C8B-B14F-4D97-AF65-F5344CB8AC3E}">
        <p14:creationId xmlns:p14="http://schemas.microsoft.com/office/powerpoint/2010/main" val="162957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F66F5D-C043-3647-9565-4AA5F19AE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D0322-6048-4E48-B93F-AD452622D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B2698-71B5-EA4F-8291-9E422C5E67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67D4A-6448-0E48-BC92-ABE4BA250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195014-15EA-FA44-A689-47F0DDB888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9FDC09-6F3E-0A44-8BAD-E6FC08CC01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JANUARY [YEAR]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C2E676A-0E5D-B946-92F0-D7C96AEB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CINEMA</a:t>
            </a:r>
          </a:p>
        </p:txBody>
      </p:sp>
    </p:spTree>
    <p:extLst>
      <p:ext uri="{BB962C8B-B14F-4D97-AF65-F5344CB8AC3E}">
        <p14:creationId xmlns:p14="http://schemas.microsoft.com/office/powerpoint/2010/main" val="251252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EA8D19-A16F-164D-AD78-93A2AB87E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3D831-66E3-AF43-9613-E5B052F8D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2809E-BF67-6F46-940D-0EA90D4E1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D6964-EC4C-1C4C-96A1-7A2D2D4F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475D4-407F-B54B-ACC6-3C782B4B6D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7FEF1-5516-5F41-BA9D-7241957DA9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JANUARY [YEAR]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50999C-688C-294B-A735-4312D194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CINEMA time</a:t>
            </a:r>
          </a:p>
        </p:txBody>
      </p:sp>
    </p:spTree>
    <p:extLst>
      <p:ext uri="{BB962C8B-B14F-4D97-AF65-F5344CB8AC3E}">
        <p14:creationId xmlns:p14="http://schemas.microsoft.com/office/powerpoint/2010/main" val="140233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014B5-DC63-2F42-B6DB-63B775915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1" y="3604446"/>
            <a:ext cx="2151127" cy="1296988"/>
          </a:xfr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/>
          <a:lstStyle/>
          <a:p>
            <a:r>
              <a:rPr lang="en-US" sz="1800" spc="100" dirty="0">
                <a:solidFill>
                  <a:schemeClr val="bg1"/>
                </a:solidFill>
                <a:ea typeface="Cambria" panose="02040503050406030204" pitchFamily="18" charset="0"/>
              </a:rPr>
              <a:t>Does winning an Oscar mean better box office?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4425-AE37-4844-B5BF-2D28152D0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8955" y="4015961"/>
            <a:ext cx="3109145" cy="1889807"/>
          </a:xfrm>
          <a:noFill/>
          <a:ln>
            <a:noFill/>
          </a:ln>
          <a:scene3d>
            <a:camera prst="perspectiveHeroicExtremeLeftFacing"/>
            <a:lightRig rig="threePt" dir="t"/>
          </a:scene3d>
        </p:spPr>
        <p:txBody>
          <a:bodyPr/>
          <a:lstStyle/>
          <a:p>
            <a:r>
              <a:rPr lang="en-US" sz="2000" spc="100" dirty="0">
                <a:solidFill>
                  <a:schemeClr val="bg1"/>
                </a:solidFill>
                <a:ea typeface="Cambria" panose="02040503050406030204" pitchFamily="18" charset="0"/>
              </a:rPr>
              <a:t>Does the month of the movies release have any correlation to the films winning an award?</a:t>
            </a:r>
          </a:p>
          <a:p>
            <a:endParaRPr lang="en-US" b="1" spc="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A8E9-DE82-0942-BCA5-0F21820D8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544763"/>
            <a:ext cx="6701710" cy="4571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THE END OF THIS EVENT, YOU WILL KNOW THE ANSWERS TO THE FOLLOWNG QUESTIONS: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7CA98-FF13-0146-9AEF-CE4134AC9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631" y="506303"/>
            <a:ext cx="6701710" cy="457183"/>
          </a:xfrm>
        </p:spPr>
        <p:txBody>
          <a:bodyPr/>
          <a:lstStyle/>
          <a:p>
            <a:r>
              <a:rPr lang="en-US" dirty="0"/>
              <a:t>Bootcamp Project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1" y="963487"/>
            <a:ext cx="6499382" cy="950336"/>
          </a:xfr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OSCAR Fun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A0FDF-9080-4C73-A86C-B53809C8327B}"/>
              </a:ext>
            </a:extLst>
          </p:cNvPr>
          <p:cNvSpPr txBox="1"/>
          <p:nvPr/>
        </p:nvSpPr>
        <p:spPr>
          <a:xfrm>
            <a:off x="407773" y="5213301"/>
            <a:ext cx="3361038" cy="140429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10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Do critics reviews impact the winners more than audience review?</a:t>
            </a:r>
          </a:p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2EEF6-5D71-4498-BDAC-7C729F4A2BE0}"/>
              </a:ext>
            </a:extLst>
          </p:cNvPr>
          <p:cNvSpPr txBox="1"/>
          <p:nvPr/>
        </p:nvSpPr>
        <p:spPr>
          <a:xfrm>
            <a:off x="3687441" y="6919783"/>
            <a:ext cx="3701900" cy="1590885"/>
          </a:xfrm>
          <a:prstGeom prst="rect">
            <a:avLst/>
          </a:prstGeom>
          <a:noFill/>
          <a:ln>
            <a:noFill/>
          </a:ln>
          <a:scene3d>
            <a:camera prst="perspectiveHeroicExtremeLeftFacing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Is there any correlation between the ages of the nominees and the winners throughout the years of the Oscars?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CEAF3-8049-45F1-9BFB-EB926364938C}"/>
              </a:ext>
            </a:extLst>
          </p:cNvPr>
          <p:cNvSpPr txBox="1"/>
          <p:nvPr/>
        </p:nvSpPr>
        <p:spPr>
          <a:xfrm>
            <a:off x="184300" y="7600747"/>
            <a:ext cx="3361038" cy="120032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Of the best director Oscars nominees, what are the differences in age and gender of the candidates?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9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Theatre with solid fill">
            <a:extLst>
              <a:ext uri="{FF2B5EF4-FFF2-40B4-BE49-F238E27FC236}">
                <a16:creationId xmlns:a16="http://schemas.microsoft.com/office/drawing/2014/main" id="{A78C5E99-DC33-2543-AC9C-5E578B4E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43897"/>
            <a:ext cx="7647717" cy="7647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CB400-945B-4D3C-8483-95D05C19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" y="2267537"/>
            <a:ext cx="6384085" cy="311016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How well do movies that win the </a:t>
            </a:r>
            <a:r>
              <a:rPr lang="en-US" dirty="0">
                <a:solidFill>
                  <a:srgbClr val="00B050"/>
                </a:solidFill>
              </a:rPr>
              <a:t>Best Picture Oscar </a:t>
            </a:r>
            <a:r>
              <a:rPr lang="en-US" dirty="0">
                <a:solidFill>
                  <a:srgbClr val="FFFF00"/>
                </a:solidFill>
              </a:rPr>
              <a:t>do at the box office compared to other movies?</a:t>
            </a:r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5415866A-2B2A-4240-96D2-E75C25B8F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31172">
            <a:off x="4167154" y="8357006"/>
            <a:ext cx="914400" cy="914400"/>
          </a:xfrm>
          <a:prstGeom prst="rect">
            <a:avLst/>
          </a:prstGeom>
        </p:spPr>
      </p:pic>
      <p:pic>
        <p:nvPicPr>
          <p:cNvPr id="7" name="Graphic 6" descr="Money outline">
            <a:extLst>
              <a:ext uri="{FF2B5EF4-FFF2-40B4-BE49-F238E27FC236}">
                <a16:creationId xmlns:a16="http://schemas.microsoft.com/office/drawing/2014/main" id="{BC7F0AF1-CF34-694B-80F6-61D45516A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44722">
            <a:off x="740401" y="7650755"/>
            <a:ext cx="2086897" cy="20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54C3BF4-D4C6-0C4D-8A9A-942CE58B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3" y="2078243"/>
            <a:ext cx="5699023" cy="367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48EC513-0BAE-9D45-9C8C-FEC83A13B6B5}"/>
              </a:ext>
            </a:extLst>
          </p:cNvPr>
          <p:cNvSpPr txBox="1">
            <a:spLocks/>
          </p:cNvSpPr>
          <p:nvPr/>
        </p:nvSpPr>
        <p:spPr>
          <a:xfrm>
            <a:off x="709888" y="825910"/>
            <a:ext cx="5395557" cy="988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388620" rtl="0" eaLnBrk="1" latinLnBrk="0" hangingPunct="1">
              <a:spcBef>
                <a:spcPct val="0"/>
              </a:spcBef>
              <a:buNone/>
              <a:defRPr sz="204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Box Office Revenue for the winner of Best Picture each year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B6B6C57-3644-B047-B909-3DB74F2ED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2" y="5868155"/>
            <a:ext cx="5890753" cy="39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4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A6EE-8EE6-7E4F-8499-C03E6BD4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15 Highest Grossing Movies of all Time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15BC6C-9B96-9C49-BE0E-444F6588B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65466"/>
              </p:ext>
            </p:extLst>
          </p:nvPr>
        </p:nvGraphicFramePr>
        <p:xfrm>
          <a:off x="237745" y="2359742"/>
          <a:ext cx="5956383" cy="4178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811">
                  <a:extLst>
                    <a:ext uri="{9D8B030D-6E8A-4147-A177-3AD203B41FA5}">
                      <a16:colId xmlns:a16="http://schemas.microsoft.com/office/drawing/2014/main" val="1805226429"/>
                    </a:ext>
                  </a:extLst>
                </a:gridCol>
                <a:gridCol w="3107131">
                  <a:extLst>
                    <a:ext uri="{9D8B030D-6E8A-4147-A177-3AD203B41FA5}">
                      <a16:colId xmlns:a16="http://schemas.microsoft.com/office/drawing/2014/main" val="1105365999"/>
                    </a:ext>
                  </a:extLst>
                </a:gridCol>
                <a:gridCol w="1207630">
                  <a:extLst>
                    <a:ext uri="{9D8B030D-6E8A-4147-A177-3AD203B41FA5}">
                      <a16:colId xmlns:a16="http://schemas.microsoft.com/office/drawing/2014/main" val="210596309"/>
                    </a:ext>
                  </a:extLst>
                </a:gridCol>
                <a:gridCol w="820811">
                  <a:extLst>
                    <a:ext uri="{9D8B030D-6E8A-4147-A177-3AD203B41FA5}">
                      <a16:colId xmlns:a16="http://schemas.microsoft.com/office/drawing/2014/main" val="1014933359"/>
                    </a:ext>
                  </a:extLst>
                </a:gridCol>
              </a:tblGrid>
              <a:tr h="2043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rank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Title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Total Boxoffice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155242716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Avatar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$2,847,246,203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820239321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Endgame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$2,797,501,328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458184669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Titanic</a:t>
                      </a:r>
                      <a:endParaRPr lang="en-US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$2,201,647,264 </a:t>
                      </a:r>
                      <a:endParaRPr lang="en-US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1997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244855595"/>
                  </a:ext>
                </a:extLst>
              </a:tr>
              <a:tr h="260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Star Wars: Episode VII - The Force Awakens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$2,068,455,677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89709725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Infinity War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$2,048,359,754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3226156816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Jurassic World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$1,670,516,444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099288487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Lion King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$1,657,870,986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846612844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Avengers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$1,518,815,515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457279705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Furious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$1,515,255,622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118955633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Frozen II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$1,450,026,933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71256488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Age of Ultron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$1,402,809,540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4030241643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Black Panther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$1,347,597,973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385836888"/>
                  </a:ext>
                </a:extLst>
              </a:tr>
              <a:tr h="23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Harry Potter and the Deathly Hallows: Part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$1,342,321,665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537789573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 Wars: Episode VIII - The Last Jedi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$1,332,698,830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869198305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Jurassic World: Fallen Kingdom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$1,310,464,680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390980568"/>
                  </a:ext>
                </a:extLst>
              </a:tr>
            </a:tbl>
          </a:graphicData>
        </a:graphic>
      </p:graphicFrame>
      <p:pic>
        <p:nvPicPr>
          <p:cNvPr id="6" name="Picture 5" descr="Movie Time Chicken">
            <a:extLst>
              <a:ext uri="{FF2B5EF4-FFF2-40B4-BE49-F238E27FC236}">
                <a16:creationId xmlns:a16="http://schemas.microsoft.com/office/drawing/2014/main" id="{F1BBC535-9620-854B-B999-3F71DCB2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2926"/>
            <a:ext cx="4437826" cy="44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307C59-9B85-5C47-BB99-6AD71F69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6" y="2332037"/>
            <a:ext cx="5776427" cy="379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6E9A5-94AC-1344-A369-5E14B60C00E2}"/>
              </a:ext>
            </a:extLst>
          </p:cNvPr>
          <p:cNvSpPr txBox="1"/>
          <p:nvPr/>
        </p:nvSpPr>
        <p:spPr>
          <a:xfrm>
            <a:off x="518159" y="782236"/>
            <a:ext cx="4925574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How did the Best Picture compare to the other movies that year.</a:t>
            </a:r>
          </a:p>
        </p:txBody>
      </p:sp>
    </p:spTree>
    <p:extLst>
      <p:ext uri="{BB962C8B-B14F-4D97-AF65-F5344CB8AC3E}">
        <p14:creationId xmlns:p14="http://schemas.microsoft.com/office/powerpoint/2010/main" val="227523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658-74A9-4F72-9CA1-1BDE3C28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894081"/>
            <a:ext cx="5203018" cy="1626698"/>
          </a:xfrm>
        </p:spPr>
        <p:txBody>
          <a:bodyPr>
            <a:normAutofit fontScale="90000"/>
          </a:bodyPr>
          <a:lstStyle/>
          <a:p>
            <a:r>
              <a:rPr lang="en-US" sz="2400" spc="100" dirty="0">
                <a:ea typeface="Cambria" panose="02040503050406030204" pitchFamily="18" charset="0"/>
              </a:rPr>
              <a:t>Does the month of the movies release have any correlation to the films winning an award?</a:t>
            </a:r>
            <a:br>
              <a:rPr lang="en-US" sz="3200" spc="100" dirty="0">
                <a:solidFill>
                  <a:schemeClr val="bg1"/>
                </a:solidFill>
                <a:ea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527B3-CA7E-461A-BE03-18263B735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AECA-AED6-47FC-9D1D-3CECC44DB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DFFDF-BB1F-4DF7-BD03-7DDAEB3D8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76165-F543-42EC-8031-FA2EFD8A91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158D-7E32-46AB-BED6-EB1FF865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85F9-2A7C-4970-AA8B-55FC23DDD1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1D3C6-673E-4F03-A28D-21AEF61850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9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65EAF3-759C-A949-B970-F44C78652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7CEE-321C-9C4C-AE98-D5C0B9FC38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898AC-C413-C543-A3CE-5123975717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8B7FF-D526-434D-900A-C245936A8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E1C0B-FF2B-8042-BCAA-611E0347C6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B590BE-67D2-FF45-AB93-AC49F40EF4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JANUARY [YEAR]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1C174B4-9A56-1846-8882-BEE04D94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MOVIE-goer</a:t>
            </a:r>
          </a:p>
        </p:txBody>
      </p:sp>
    </p:spTree>
    <p:extLst>
      <p:ext uri="{BB962C8B-B14F-4D97-AF65-F5344CB8AC3E}">
        <p14:creationId xmlns:p14="http://schemas.microsoft.com/office/powerpoint/2010/main" val="16010161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B929D3-A7CA-4AB1-8061-FCB8D56D3F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924D36-B4C1-4B06-A9EC-CDCE768B3FD3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D4DD53C0-11D2-4509-936F-323E14647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582</Words>
  <Application>Microsoft Macintosh PowerPoint</Application>
  <PresentationFormat>Custom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</vt:lpstr>
      <vt:lpstr>Century Gothic</vt:lpstr>
      <vt:lpstr>Helvetica Neue</vt:lpstr>
      <vt:lpstr>Trebuchet MS</vt:lpstr>
      <vt:lpstr>Wingdings 3</vt:lpstr>
      <vt:lpstr>Facet</vt:lpstr>
      <vt:lpstr>ANALYZING THE OSCARS </vt:lpstr>
      <vt:lpstr>OSCAR Fun</vt:lpstr>
      <vt:lpstr>How well do movies that win the Best Picture Oscar do at the box office compared to other movies?</vt:lpstr>
      <vt:lpstr>PowerPoint Presentation</vt:lpstr>
      <vt:lpstr>Top 15 Highest Grossing Movies of all Time</vt:lpstr>
      <vt:lpstr>PowerPoint Presentation</vt:lpstr>
      <vt:lpstr>Does the month of the movies release have any correlation to the films winning an award? </vt:lpstr>
      <vt:lpstr>PowerPoint Presentation</vt:lpstr>
      <vt:lpstr>MOVIE-goer</vt:lpstr>
      <vt:lpstr>Tinseltown</vt:lpstr>
      <vt:lpstr>CINEMA</vt:lpstr>
      <vt:lpstr>CINEMA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</dc:title>
  <dc:creator>Jennifer Van Reese</dc:creator>
  <cp:lastModifiedBy>Geoffrey Flynn</cp:lastModifiedBy>
  <cp:revision>22</cp:revision>
  <dcterms:created xsi:type="dcterms:W3CDTF">2021-05-04T23:55:14Z</dcterms:created>
  <dcterms:modified xsi:type="dcterms:W3CDTF">2021-05-07T01:07:58Z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