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sldIdLst>
    <p:sldId id="258" r:id="rId5"/>
    <p:sldId id="261" r:id="rId6"/>
    <p:sldId id="269" r:id="rId7"/>
    <p:sldId id="270" r:id="rId8"/>
    <p:sldId id="268" r:id="rId9"/>
    <p:sldId id="262" r:id="rId10"/>
    <p:sldId id="267"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49" d="100"/>
          <a:sy n="49" d="100"/>
        </p:scale>
        <p:origin x="2178"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59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0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235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84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68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408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9536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0805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088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32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35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1778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92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02158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18160" y="3168864"/>
            <a:ext cx="2624893" cy="569179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8823" y="3168866"/>
            <a:ext cx="2624894" cy="5691800"/>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91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521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75406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9727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700"/>
            </a:lvl1pPr>
          </a:lstStyle>
          <a:p>
            <a:r>
              <a:rPr lang="en-US"/>
              <a:t>Click to edit Master title style</a:t>
            </a:r>
            <a:endParaRPr lang="en-US" dirty="0"/>
          </a:p>
        </p:txBody>
      </p:sp>
      <p:sp>
        <p:nvSpPr>
          <p:cNvPr id="3" name="Content Placeholder 2"/>
          <p:cNvSpPr>
            <a:spLocks noGrp="1"/>
          </p:cNvSpPr>
          <p:nvPr>
            <p:ph idx="1"/>
          </p:nvPr>
        </p:nvSpPr>
        <p:spPr>
          <a:xfrm>
            <a:off x="3035584" y="755224"/>
            <a:ext cx="2878131" cy="810544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401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25726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765">
                <a:solidFill>
                  <a:schemeClr val="tx1">
                    <a:tint val="75000"/>
                  </a:schemeClr>
                </a:solidFill>
              </a:defRPr>
            </a:lvl1pPr>
          </a:lstStyle>
          <a:p>
            <a:fld id="{5A00D5ED-7015-4264-9BFD-2CE1D41834D8}" type="datetimeFigureOut">
              <a:rPr lang="en-US" smtClean="0"/>
              <a:t>5/6/2021</a:t>
            </a:fld>
            <a:endParaRPr lang="en-US"/>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765">
                <a:solidFill>
                  <a:schemeClr val="accent1"/>
                </a:solidFill>
              </a:defRPr>
            </a:lvl1pPr>
          </a:lstStyle>
          <a:p>
            <a:fld id="{6581EBAD-68CF-47D0-8C08-F97D15D41CC7}" type="slidenum">
              <a:rPr lang="en-US" smtClean="0"/>
              <a:t>‹#›</a:t>
            </a:fld>
            <a:endParaRPr lang="en-US"/>
          </a:p>
        </p:txBody>
      </p:sp>
      <p:sp>
        <p:nvSpPr>
          <p:cNvPr id="18" name="Title 52">
            <a:extLst>
              <a:ext uri="{FF2B5EF4-FFF2-40B4-BE49-F238E27FC236}">
                <a16:creationId xmlns:a16="http://schemas.microsoft.com/office/drawing/2014/main" id="{B93B9C94-5AEC-4420-B014-1B72148E766B}"/>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9" name="Right Triangle 18">
            <a:extLst>
              <a:ext uri="{FF2B5EF4-FFF2-40B4-BE49-F238E27FC236}">
                <a16:creationId xmlns:a16="http://schemas.microsoft.com/office/drawing/2014/main" id="{361FDC4C-DE3D-4747-9DD1-46D779E627EB}"/>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C03F7D50-4283-4A85-8427-251BD2576574}"/>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ight Triangle 20">
            <a:extLst>
              <a:ext uri="{FF2B5EF4-FFF2-40B4-BE49-F238E27FC236}">
                <a16:creationId xmlns:a16="http://schemas.microsoft.com/office/drawing/2014/main" id="{42C86A2E-A1F7-474B-B301-D78240EC29ED}"/>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22" name="Straight Connector 21">
            <a:extLst>
              <a:ext uri="{FF2B5EF4-FFF2-40B4-BE49-F238E27FC236}">
                <a16:creationId xmlns:a16="http://schemas.microsoft.com/office/drawing/2014/main" id="{D73EDBAC-C11C-4EB3-A71B-C9AF5F676814}"/>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7E5DB-7027-489C-8AF4-1B7277148433}"/>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16544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662" r:id="rId21"/>
    <p:sldLayoutId id="2147483663" r:id="rId22"/>
    <p:sldLayoutId id="2147483664" r:id="rId23"/>
  </p:sldLayoutIdLst>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7.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925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2610679" y="5179494"/>
            <a:ext cx="5261112" cy="3922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98765" y="5869570"/>
            <a:ext cx="5395557" cy="359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a:xfrm>
            <a:off x="518160" y="255090"/>
            <a:ext cx="5395557" cy="230407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Question 1: Is there any correlation between the ages of the nominees and the winners throughout the years of the Oscars?</a:t>
            </a:r>
            <a:endParaRPr lang="en-US" dirty="0"/>
          </a:p>
        </p:txBody>
      </p:sp>
      <p:sp>
        <p:nvSpPr>
          <p:cNvPr id="3" name="Text Placeholder 2">
            <a:extLst>
              <a:ext uri="{FF2B5EF4-FFF2-40B4-BE49-F238E27FC236}">
                <a16:creationId xmlns:a16="http://schemas.microsoft.com/office/drawing/2014/main" id="{66669DBA-CAD1-4991-BAD1-013EE98CF29B}"/>
              </a:ext>
            </a:extLst>
          </p:cNvPr>
          <p:cNvSpPr>
            <a:spLocks noGrp="1"/>
          </p:cNvSpPr>
          <p:nvPr>
            <p:ph type="body" idx="1"/>
          </p:nvPr>
        </p:nvSpPr>
        <p:spPr>
          <a:xfrm>
            <a:off x="518159" y="4786152"/>
            <a:ext cx="5395557" cy="230407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Question 2: Of the best director Oscars nominees, what are the differences in age and gender of the candidates?</a:t>
            </a:r>
            <a:endParaRPr lang="en-US" dirty="0"/>
          </a:p>
        </p:txBody>
      </p:sp>
      <p:pic>
        <p:nvPicPr>
          <p:cNvPr id="9" name="Picture 8" descr="Chart, scatter chart&#10;&#10;Description automatically generated">
            <a:extLst>
              <a:ext uri="{FF2B5EF4-FFF2-40B4-BE49-F238E27FC236}">
                <a16:creationId xmlns:a16="http://schemas.microsoft.com/office/drawing/2014/main" id="{D0A72A57-C712-45E2-99C7-69E3FB384CA7}"/>
              </a:ext>
            </a:extLst>
          </p:cNvPr>
          <p:cNvPicPr>
            <a:picLocks noChangeAspect="1"/>
          </p:cNvPicPr>
          <p:nvPr/>
        </p:nvPicPr>
        <p:blipFill>
          <a:blip r:embed="rId2"/>
          <a:stretch>
            <a:fillRect/>
          </a:stretch>
        </p:blipFill>
        <p:spPr>
          <a:xfrm>
            <a:off x="259080" y="2322777"/>
            <a:ext cx="7254240" cy="2602491"/>
          </a:xfrm>
          <a:prstGeom prst="rect">
            <a:avLst/>
          </a:prstGeom>
        </p:spPr>
      </p:pic>
      <p:pic>
        <p:nvPicPr>
          <p:cNvPr id="11" name="Picture 10" descr="Chart, scatter chart&#10;&#10;Description automatically generated">
            <a:extLst>
              <a:ext uri="{FF2B5EF4-FFF2-40B4-BE49-F238E27FC236}">
                <a16:creationId xmlns:a16="http://schemas.microsoft.com/office/drawing/2014/main" id="{FBD862C3-CC45-4BBD-8601-723DBF0075F2}"/>
              </a:ext>
            </a:extLst>
          </p:cNvPr>
          <p:cNvPicPr>
            <a:picLocks noChangeAspect="1"/>
          </p:cNvPicPr>
          <p:nvPr/>
        </p:nvPicPr>
        <p:blipFill>
          <a:blip r:embed="rId3"/>
          <a:stretch>
            <a:fillRect/>
          </a:stretch>
        </p:blipFill>
        <p:spPr>
          <a:xfrm>
            <a:off x="0" y="6737249"/>
            <a:ext cx="7772400" cy="2602491"/>
          </a:xfrm>
          <a:prstGeom prst="rect">
            <a:avLst/>
          </a:prstGeom>
        </p:spPr>
      </p:pic>
    </p:spTree>
    <p:extLst>
      <p:ext uri="{BB962C8B-B14F-4D97-AF65-F5344CB8AC3E}">
        <p14:creationId xmlns:p14="http://schemas.microsoft.com/office/powerpoint/2010/main" val="3995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156</TotalTime>
  <Words>583</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Century Gothic</vt:lpstr>
      <vt:lpstr>Trebuchet MS</vt:lpstr>
      <vt:lpstr>Wingdings 3</vt:lpstr>
      <vt:lpstr>Facet</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Does the month of the movies release have any correlation to the films winning an award? Does the month of the movies release have any correlation to the films winning an award? </vt:lpstr>
      <vt:lpstr>MOVIE-goer</vt:lpstr>
      <vt:lpstr>Question 1: Is there any correlation between the ages of the nominees and the winners throughout the years of the Oscars?</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Tyler Hannan</cp:lastModifiedBy>
  <cp:revision>15</cp:revision>
  <dcterms:created xsi:type="dcterms:W3CDTF">2021-05-04T23:55:14Z</dcterms:created>
  <dcterms:modified xsi:type="dcterms:W3CDTF">2021-05-06T23:22:00Z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