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9" r:id="rId2"/>
    <p:sldId id="262" r:id="rId3"/>
    <p:sldId id="261" r:id="rId4"/>
    <p:sldId id="263" r:id="rId5"/>
    <p:sldId id="271" r:id="rId6"/>
    <p:sldId id="266" r:id="rId7"/>
    <p:sldId id="272" r:id="rId8"/>
    <p:sldId id="269" r:id="rId9"/>
    <p:sldId id="274" r:id="rId10"/>
    <p:sldId id="275" r:id="rId11"/>
    <p:sldId id="277" r:id="rId12"/>
    <p:sldId id="276" r:id="rId13"/>
    <p:sldId id="27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2"/>
            <p14:sldId id="261"/>
            <p14:sldId id="263"/>
            <p14:sldId id="271"/>
            <p14:sldId id="266"/>
            <p14:sldId id="272"/>
            <p14:sldId id="269"/>
            <p14:sldId id="274"/>
            <p14:sldId id="275"/>
            <p14:sldId id="277"/>
            <p14:sldId id="276"/>
            <p14:sldId id="278"/>
          </p14:sldIdLst>
        </p14:section>
        <p14:section name="Topic 1" id="{6D9936A3-3945-4757-BC8B-B5C252D8E036}">
          <p14:sldIdLst/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/>
        </p14:section>
        <p14:section name="Appendix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91935" autoAdjust="0"/>
  </p:normalViewPr>
  <p:slideViewPr>
    <p:cSldViewPr>
      <p:cViewPr varScale="1">
        <p:scale>
          <a:sx n="77" d="100"/>
          <a:sy n="77" d="100"/>
        </p:scale>
        <p:origin x="-1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2008/09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Number of users (*100)</c:v>
                </c:pt>
                <c:pt idx="1">
                  <c:v>Plugins</c:v>
                </c:pt>
                <c:pt idx="2">
                  <c:v>Partners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110.0</c:v>
                </c:pt>
                <c:pt idx="1">
                  <c:v>110.0</c:v>
                </c:pt>
                <c:pt idx="2">
                  <c:v>220.0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2012/13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Number of users (*100)</c:v>
                </c:pt>
                <c:pt idx="1">
                  <c:v>Plugins</c:v>
                </c:pt>
                <c:pt idx="2">
                  <c:v>Partners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450.0</c:v>
                </c:pt>
                <c:pt idx="1">
                  <c:v>599.0</c:v>
                </c:pt>
                <c:pt idx="2">
                  <c:v>365.0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2123066184"/>
        <c:axId val="2123069160"/>
        <c:axId val="0"/>
      </c:bar3DChart>
      <c:catAx>
        <c:axId val="21230661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23069160"/>
        <c:crosses val="autoZero"/>
        <c:auto val="1"/>
        <c:lblAlgn val="ctr"/>
        <c:lblOffset val="100"/>
        <c:noMultiLvlLbl val="0"/>
      </c:catAx>
      <c:valAx>
        <c:axId val="21230691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30661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Jira Chat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10 Users</c:v>
                </c:pt>
                <c:pt idx="1">
                  <c:v>50 Users</c:v>
                </c:pt>
                <c:pt idx="2">
                  <c:v>1000 Users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0.0</c:v>
                </c:pt>
                <c:pt idx="1">
                  <c:v>1800.0</c:v>
                </c:pt>
                <c:pt idx="2">
                  <c:v>5988.0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Movi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10 Users</c:v>
                </c:pt>
                <c:pt idx="1">
                  <c:v>50 Users</c:v>
                </c:pt>
                <c:pt idx="2">
                  <c:v>1000 Users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3000.0</c:v>
                </c:pt>
                <c:pt idx="1">
                  <c:v>5000.0</c:v>
                </c:pt>
                <c:pt idx="2">
                  <c:v>15000.0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3273432"/>
        <c:axId val="2123276408"/>
      </c:barChart>
      <c:catAx>
        <c:axId val="2123273432"/>
        <c:scaling>
          <c:orientation val="minMax"/>
        </c:scaling>
        <c:delete val="0"/>
        <c:axPos val="b"/>
        <c:majorTickMark val="out"/>
        <c:minorTickMark val="none"/>
        <c:tickLblPos val="nextTo"/>
        <c:crossAx val="2123276408"/>
        <c:crosses val="autoZero"/>
        <c:auto val="1"/>
        <c:lblAlgn val="ctr"/>
        <c:lblOffset val="100"/>
        <c:noMultiLvlLbl val="0"/>
      </c:catAx>
      <c:valAx>
        <c:axId val="21232764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32734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380281814000054"/>
          <c:y val="0.227190535193253"/>
          <c:w val="0.570813484251969"/>
          <c:h val="0.5703631889763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Small Business</c:v>
                </c:pt>
                <c:pt idx="1">
                  <c:v>Medium Business</c:v>
                </c:pt>
                <c:pt idx="2">
                  <c:v>Corporate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724140.0</c:v>
                </c:pt>
                <c:pt idx="1">
                  <c:v>1.21095E6</c:v>
                </c:pt>
                <c:pt idx="2">
                  <c:v>1.21257E6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123314696"/>
        <c:axId val="2123317704"/>
      </c:barChart>
      <c:catAx>
        <c:axId val="2123314696"/>
        <c:scaling>
          <c:orientation val="minMax"/>
        </c:scaling>
        <c:delete val="0"/>
        <c:axPos val="b"/>
        <c:majorTickMark val="out"/>
        <c:minorTickMark val="none"/>
        <c:tickLblPos val="nextTo"/>
        <c:crossAx val="2123317704"/>
        <c:crosses val="autoZero"/>
        <c:auto val="1"/>
        <c:lblAlgn val="ctr"/>
        <c:lblOffset val="100"/>
        <c:noMultiLvlLbl val="0"/>
      </c:catAx>
      <c:valAx>
        <c:axId val="21233177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3314696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0678871391076"/>
          <c:y val="0.161285124285935"/>
          <c:w val="0.75579593175853"/>
          <c:h val="0.653421916010499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cat>
            <c:numRef>
              <c:f>Sheet1!$A$2:$A$6</c:f>
              <c:numCache>
                <c:formatCode>0%</c:formatCode>
                <c:ptCount val="5"/>
                <c:pt idx="0">
                  <c:v>0.01</c:v>
                </c:pt>
                <c:pt idx="1">
                  <c:v>0.03</c:v>
                </c:pt>
                <c:pt idx="2">
                  <c:v>0.05</c:v>
                </c:pt>
                <c:pt idx="3">
                  <c:v>0.07</c:v>
                </c:pt>
                <c:pt idx="4">
                  <c:v>0.09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322920.0</c:v>
                </c:pt>
                <c:pt idx="1">
                  <c:v>968760.0</c:v>
                </c:pt>
                <c:pt idx="2">
                  <c:v>2.4219E6</c:v>
                </c:pt>
                <c:pt idx="3">
                  <c:v>3.95577E6</c:v>
                </c:pt>
                <c:pt idx="4">
                  <c:v>5.08599E6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2455736"/>
        <c:axId val="2122452616"/>
      </c:lineChart>
      <c:catAx>
        <c:axId val="2122455736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crossAx val="2122452616"/>
        <c:crosses val="autoZero"/>
        <c:auto val="1"/>
        <c:lblAlgn val="ctr"/>
        <c:lblOffset val="100"/>
        <c:noMultiLvlLbl val="0"/>
      </c:catAx>
      <c:valAx>
        <c:axId val="21224526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2455736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0966502624671916"/>
                <c:y val="0.298540026246719"/>
              </c:manualLayout>
            </c:layout>
            <c:tx>
              <c:rich>
                <a:bodyPr/>
                <a:lstStyle/>
                <a:p>
                  <a:pPr>
                    <a:defRPr/>
                  </a:pPr>
                  <a:r>
                    <a:rPr lang="en-US" dirty="0" smtClean="0"/>
                    <a:t>Revenue in Millions</a:t>
                  </a:r>
                  <a:endParaRPr lang="en-US" dirty="0"/>
                </a:p>
              </c:rich>
            </c:tx>
          </c:dispUnitsLbl>
        </c:dispUnits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1/18/13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1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1/18/13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Sections can help to organize your slides or facilitate collaboration between multiple authors. On the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 under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Slides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Section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 Notes pane for delivery notes or to provide additional details for the audience. You can see these notes in Presenter View during your presentation. </a:t>
            </a:r>
          </a:p>
          <a:p>
            <a:pPr lvl="0"/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1/18/13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1/18/13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1/18/13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1/18/13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1/18/13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1/18/13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1/18/13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1/18/13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1/18/13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1/18/13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1/18/13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1/18/13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5" Type="http://schemas.openxmlformats.org/officeDocument/2006/relationships/image" Target="../media/image5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4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.xml"/><Relationship Id="rId6" Type="http://schemas.openxmlformats.org/officeDocument/2006/relationships/image" Target="../media/image5.png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2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3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334000" y="2667000"/>
            <a:ext cx="2590800" cy="838201"/>
          </a:xfrm>
        </p:spPr>
        <p:txBody>
          <a:bodyPr>
            <a:noAutofit/>
          </a:bodyPr>
          <a:lstStyle/>
          <a:p>
            <a:r>
              <a:rPr lang="en-US" sz="5500" dirty="0" err="1" smtClean="0"/>
              <a:t>JiraChat</a:t>
            </a:r>
            <a:endParaRPr lang="en-US" sz="5500" dirty="0"/>
          </a:p>
        </p:txBody>
      </p:sp>
      <p:pic>
        <p:nvPicPr>
          <p:cNvPr id="3" name="Picture 2" descr="logo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667000"/>
            <a:ext cx="499806" cy="8382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Projected Revenue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4893029"/>
              </p:ext>
            </p:extLst>
          </p:nvPr>
        </p:nvGraphicFramePr>
        <p:xfrm>
          <a:off x="914400" y="1219200"/>
          <a:ext cx="76200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 descr="logo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76200"/>
            <a:ext cx="499806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2181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it as downloadable with </a:t>
            </a:r>
            <a:r>
              <a:rPr lang="en-US" dirty="0" smtClean="0"/>
              <a:t>JIRA, </a:t>
            </a:r>
            <a:r>
              <a:rPr lang="en-US" dirty="0" smtClean="0"/>
              <a:t>like </a:t>
            </a:r>
            <a:r>
              <a:rPr lang="en-US" dirty="0" err="1" smtClean="0"/>
              <a:t>Greenhopper</a:t>
            </a:r>
            <a:endParaRPr lang="en-US" dirty="0" smtClean="0"/>
          </a:p>
          <a:p>
            <a:r>
              <a:rPr lang="en-US" dirty="0" err="1" smtClean="0"/>
              <a:t>Jira</a:t>
            </a:r>
            <a:r>
              <a:rPr lang="en-US" dirty="0" smtClean="0"/>
              <a:t> plugin contests</a:t>
            </a:r>
          </a:p>
          <a:p>
            <a:r>
              <a:rPr lang="en-US" dirty="0" err="1" smtClean="0"/>
              <a:t>Meetups</a:t>
            </a:r>
            <a:endParaRPr lang="en-US" dirty="0" smtClean="0"/>
          </a:p>
          <a:p>
            <a:r>
              <a:rPr lang="en-US" dirty="0" smtClean="0"/>
              <a:t>Blogs &amp; Twitter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logo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76200"/>
            <a:ext cx="499806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2129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this plugin as ready-to-use plugin in different platforms</a:t>
            </a:r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Wiki</a:t>
            </a:r>
            <a:endParaRPr lang="en-US" dirty="0" smtClean="0"/>
          </a:p>
          <a:p>
            <a:r>
              <a:rPr lang="en-US" dirty="0" smtClean="0"/>
              <a:t>ALM (Test </a:t>
            </a:r>
            <a:r>
              <a:rPr lang="en-US" dirty="0" smtClean="0"/>
              <a:t>M</a:t>
            </a:r>
            <a:r>
              <a:rPr lang="en-US" dirty="0" smtClean="0"/>
              <a:t>anagement)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logo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76200"/>
            <a:ext cx="499806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8954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0" lvl="6" indent="0">
              <a:buNone/>
            </a:pPr>
            <a:endParaRPr lang="en-US" sz="5400" dirty="0"/>
          </a:p>
        </p:txBody>
      </p:sp>
      <p:pic>
        <p:nvPicPr>
          <p:cNvPr id="6" name="Picture 5" descr="logo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209800"/>
            <a:ext cx="19812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745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Tandberg &amp; </a:t>
            </a:r>
            <a:r>
              <a:rPr lang="en-US" dirty="0" err="1" smtClean="0"/>
              <a:t>Movi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Really expensive</a:t>
            </a:r>
          </a:p>
          <a:p>
            <a:pPr lvl="1"/>
            <a:r>
              <a:rPr lang="en-US" dirty="0" smtClean="0"/>
              <a:t>Main conference system cost starts from $1000 to $25000*</a:t>
            </a:r>
          </a:p>
          <a:p>
            <a:pPr lvl="1"/>
            <a:r>
              <a:rPr lang="en-US" dirty="0" err="1" smtClean="0"/>
              <a:t>Movi</a:t>
            </a:r>
            <a:r>
              <a:rPr lang="en-US" dirty="0" smtClean="0"/>
              <a:t> licenses range from $30 to $120 depends upon number of </a:t>
            </a:r>
            <a:r>
              <a:rPr lang="en-US" dirty="0" smtClean="0"/>
              <a:t>users, and are purchased in bulk</a:t>
            </a:r>
            <a:endParaRPr lang="en-US" dirty="0" smtClean="0"/>
          </a:p>
          <a:p>
            <a:r>
              <a:rPr lang="en-US" dirty="0" smtClean="0"/>
              <a:t>Need additional installation on local system</a:t>
            </a:r>
          </a:p>
          <a:p>
            <a:r>
              <a:rPr lang="en-US" dirty="0" smtClean="0"/>
              <a:t>Leaders should setup the bridge or Live meeting before the calls starts</a:t>
            </a:r>
          </a:p>
          <a:p>
            <a:r>
              <a:rPr lang="en-US" dirty="0" smtClean="0"/>
              <a:t>Attenders always show up on time</a:t>
            </a:r>
          </a:p>
          <a:p>
            <a:r>
              <a:rPr lang="en-US" dirty="0" smtClean="0"/>
              <a:t>Audio and Video </a:t>
            </a:r>
            <a:r>
              <a:rPr lang="en-US" dirty="0" smtClean="0"/>
              <a:t>gets ‘stuck’ </a:t>
            </a:r>
            <a:r>
              <a:rPr lang="en-US" dirty="0" smtClean="0"/>
              <a:t>sometimes.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3400" y="6488454"/>
            <a:ext cx="7734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System with Tandberg  880MXP, IP network capability and 50” plasma monitor.  </a:t>
            </a:r>
            <a:endParaRPr lang="en-US" dirty="0"/>
          </a:p>
        </p:txBody>
      </p:sp>
      <p:pic>
        <p:nvPicPr>
          <p:cNvPr id="5" name="Picture 4" descr="logo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76200"/>
            <a:ext cx="499806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3504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Why a </a:t>
            </a:r>
            <a:r>
              <a:rPr lang="en-US" dirty="0" err="1" smtClean="0"/>
              <a:t>Jira</a:t>
            </a:r>
            <a:r>
              <a:rPr lang="en-US" dirty="0" smtClean="0"/>
              <a:t> </a:t>
            </a:r>
            <a:r>
              <a:rPr lang="en-US" dirty="0" smtClean="0"/>
              <a:t>Plugin?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Jira</a:t>
            </a:r>
            <a:r>
              <a:rPr lang="en-US" dirty="0" smtClean="0"/>
              <a:t> is a common tool used in office across different teams</a:t>
            </a:r>
          </a:p>
          <a:p>
            <a:r>
              <a:rPr lang="en-US" dirty="0" smtClean="0"/>
              <a:t>We can bring </a:t>
            </a:r>
            <a:r>
              <a:rPr lang="en-US" dirty="0" smtClean="0"/>
              <a:t>all </a:t>
            </a:r>
            <a:r>
              <a:rPr lang="en-US" dirty="0" smtClean="0"/>
              <a:t>related </a:t>
            </a:r>
            <a:r>
              <a:rPr lang="en-US" dirty="0" smtClean="0"/>
              <a:t>artifacts </a:t>
            </a:r>
            <a:r>
              <a:rPr lang="en-US" dirty="0" smtClean="0"/>
              <a:t>together </a:t>
            </a:r>
            <a:r>
              <a:rPr lang="en-US" dirty="0" smtClean="0"/>
              <a:t>in one place that can be seen by each contributor in the workflow</a:t>
            </a:r>
            <a:endParaRPr lang="en-US" dirty="0"/>
          </a:p>
          <a:p>
            <a:r>
              <a:rPr lang="en-US" dirty="0" smtClean="0"/>
              <a:t>No </a:t>
            </a:r>
            <a:r>
              <a:rPr lang="en-US" dirty="0" smtClean="0"/>
              <a:t>additional installation </a:t>
            </a:r>
            <a:r>
              <a:rPr lang="en-US" dirty="0" smtClean="0"/>
              <a:t>is required on local systems</a:t>
            </a:r>
            <a:endParaRPr lang="en-US" dirty="0" smtClean="0"/>
          </a:p>
          <a:p>
            <a:r>
              <a:rPr lang="en-US" dirty="0" smtClean="0"/>
              <a:t>Security and only </a:t>
            </a:r>
            <a:r>
              <a:rPr lang="en-US" dirty="0" err="1" smtClean="0"/>
              <a:t>Jira</a:t>
            </a:r>
            <a:r>
              <a:rPr lang="en-US" dirty="0" smtClean="0"/>
              <a:t> users can use this feature</a:t>
            </a:r>
            <a:endParaRPr lang="en-US" dirty="0" smtClean="0"/>
          </a:p>
          <a:p>
            <a:r>
              <a:rPr lang="en-US" dirty="0" smtClean="0"/>
              <a:t>It’s just a starting point – these tools </a:t>
            </a:r>
            <a:r>
              <a:rPr lang="en-US" dirty="0" smtClean="0"/>
              <a:t>can </a:t>
            </a:r>
            <a:r>
              <a:rPr lang="en-US" dirty="0" smtClean="0"/>
              <a:t>be easily made </a:t>
            </a:r>
            <a:r>
              <a:rPr lang="en-US" dirty="0"/>
              <a:t>compactable with other application like </a:t>
            </a:r>
            <a:r>
              <a:rPr lang="en-US" dirty="0" err="1" smtClean="0"/>
              <a:t>github</a:t>
            </a:r>
            <a:r>
              <a:rPr lang="en-US" dirty="0" smtClean="0"/>
              <a:t> issues, </a:t>
            </a:r>
            <a:r>
              <a:rPr lang="en-US" dirty="0" err="1" smtClean="0"/>
              <a:t>bugzilla</a:t>
            </a:r>
            <a:r>
              <a:rPr lang="en-US" dirty="0" smtClean="0"/>
              <a:t>, wiki, or even email</a:t>
            </a:r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 descr="logo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76200"/>
            <a:ext cx="499806" cy="8382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Jira</a:t>
            </a:r>
            <a:r>
              <a:rPr lang="en-US" dirty="0" smtClean="0"/>
              <a:t> Market place</a:t>
            </a:r>
            <a:br>
              <a:rPr lang="en-US" dirty="0" smtClean="0"/>
            </a:b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Easiest way to distribute your plugin to 45,000 development groups across the globe</a:t>
            </a:r>
          </a:p>
          <a:p>
            <a:r>
              <a:rPr lang="en-US" dirty="0" smtClean="0"/>
              <a:t>599 Plugins are available in </a:t>
            </a:r>
            <a:r>
              <a:rPr lang="en-US" dirty="0" err="1" smtClean="0"/>
              <a:t>Jira</a:t>
            </a:r>
            <a:r>
              <a:rPr lang="en-US" dirty="0" smtClean="0"/>
              <a:t> Marketplace</a:t>
            </a:r>
          </a:p>
          <a:p>
            <a:r>
              <a:rPr lang="en-US" dirty="0" smtClean="0"/>
              <a:t>207 are paid ones</a:t>
            </a:r>
          </a:p>
          <a:p>
            <a:r>
              <a:rPr lang="en-US" dirty="0" smtClean="0"/>
              <a:t>Some </a:t>
            </a:r>
            <a:r>
              <a:rPr lang="en-US" dirty="0"/>
              <a:t>of the </a:t>
            </a:r>
            <a:r>
              <a:rPr lang="en-US" dirty="0" smtClean="0"/>
              <a:t>paid </a:t>
            </a:r>
            <a:r>
              <a:rPr lang="en-US" dirty="0" err="1" smtClean="0"/>
              <a:t>jira</a:t>
            </a:r>
            <a:r>
              <a:rPr lang="en-US" dirty="0" smtClean="0"/>
              <a:t> plugins are downloaded by around 20,000 installations</a:t>
            </a:r>
          </a:p>
          <a:p>
            <a:r>
              <a:rPr lang="en-US" dirty="0" err="1" smtClean="0"/>
              <a:t>Jira</a:t>
            </a:r>
            <a:r>
              <a:rPr lang="en-US" dirty="0" smtClean="0"/>
              <a:t> paid plugins </a:t>
            </a:r>
            <a:r>
              <a:rPr lang="en-US" dirty="0" smtClean="0"/>
              <a:t>are generally </a:t>
            </a:r>
            <a:r>
              <a:rPr lang="en-US" dirty="0"/>
              <a:t>priced </a:t>
            </a:r>
            <a:r>
              <a:rPr lang="en-US" dirty="0" smtClean="0"/>
              <a:t>per month based on </a:t>
            </a:r>
            <a:r>
              <a:rPr lang="en-US" dirty="0" smtClean="0"/>
              <a:t>number of users</a:t>
            </a:r>
            <a:endParaRPr lang="en-US" dirty="0" smtClean="0"/>
          </a:p>
        </p:txBody>
      </p:sp>
      <p:pic>
        <p:nvPicPr>
          <p:cNvPr id="5" name="Picture 4" descr="logo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76200"/>
            <a:ext cx="499806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3836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Jira</a:t>
            </a:r>
            <a:r>
              <a:rPr lang="en-US" dirty="0" smtClean="0"/>
              <a:t> is Growing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033024"/>
              </p:ext>
            </p:extLst>
          </p:nvPr>
        </p:nvGraphicFramePr>
        <p:xfrm>
          <a:off x="762000" y="1597025"/>
          <a:ext cx="8077200" cy="4297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 descr="logo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76200"/>
            <a:ext cx="499806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0648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JiraChat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52600"/>
            <a:ext cx="7620000" cy="414117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Instant messaging</a:t>
            </a:r>
          </a:p>
          <a:p>
            <a:r>
              <a:rPr lang="en-US" dirty="0" smtClean="0"/>
              <a:t>Audio calls</a:t>
            </a:r>
          </a:p>
          <a:p>
            <a:r>
              <a:rPr lang="en-US" dirty="0" smtClean="0"/>
              <a:t>Video calls</a:t>
            </a:r>
          </a:p>
          <a:p>
            <a:r>
              <a:rPr lang="en-US" dirty="0" smtClean="0"/>
              <a:t>Group Audio/Video calls</a:t>
            </a:r>
          </a:p>
          <a:p>
            <a:r>
              <a:rPr lang="en-US" dirty="0" smtClean="0"/>
              <a:t>Screen sharing</a:t>
            </a:r>
          </a:p>
          <a:p>
            <a:r>
              <a:rPr lang="en-US" dirty="0" smtClean="0"/>
              <a:t>Transcripts </a:t>
            </a:r>
          </a:p>
          <a:p>
            <a:r>
              <a:rPr lang="en-US" dirty="0" smtClean="0"/>
              <a:t>Scheduled meetings</a:t>
            </a:r>
          </a:p>
          <a:p>
            <a:r>
              <a:rPr lang="en-US" dirty="0" err="1" smtClean="0"/>
              <a:t>Jira</a:t>
            </a:r>
            <a:r>
              <a:rPr lang="en-US" dirty="0" smtClean="0"/>
              <a:t> commenting</a:t>
            </a:r>
            <a:endParaRPr lang="en-US" dirty="0"/>
          </a:p>
        </p:txBody>
      </p:sp>
      <p:pic>
        <p:nvPicPr>
          <p:cNvPr id="4" name="Picture 3" descr="logo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76200"/>
            <a:ext cx="499806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1002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949568"/>
          </a:xfrm>
        </p:spPr>
        <p:txBody>
          <a:bodyPr/>
          <a:lstStyle/>
          <a:p>
            <a:r>
              <a:rPr lang="en-US" dirty="0" smtClean="0"/>
              <a:t>Premium packages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788327"/>
              </p:ext>
            </p:extLst>
          </p:nvPr>
        </p:nvGraphicFramePr>
        <p:xfrm>
          <a:off x="990600" y="1397267"/>
          <a:ext cx="7579630" cy="5232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9828"/>
                <a:gridCol w="1432371"/>
                <a:gridCol w="1492053"/>
                <a:gridCol w="1372689"/>
                <a:gridCol w="1372689"/>
              </a:tblGrid>
              <a:tr h="401454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Features\Packages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Premium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Unlimited</a:t>
                      </a:r>
                      <a:endParaRPr lang="en-US" dirty="0"/>
                    </a:p>
                  </a:txBody>
                  <a:tcPr/>
                </a:tc>
              </a:tr>
              <a:tr h="40145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Number of users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Unlimited</a:t>
                      </a:r>
                      <a:endParaRPr lang="en-US" sz="1400" dirty="0"/>
                    </a:p>
                  </a:txBody>
                  <a:tcPr/>
                </a:tc>
              </a:tr>
              <a:tr h="40145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Instant messaging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</a:tr>
              <a:tr h="40145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Audio calls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Yes, up to 60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minutes/call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Unlimited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Unlimited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Unlimited</a:t>
                      </a:r>
                      <a:endParaRPr lang="en-US" sz="1400" dirty="0"/>
                    </a:p>
                  </a:txBody>
                  <a:tcPr/>
                </a:tc>
              </a:tr>
              <a:tr h="40145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Video Calls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Yes,</a:t>
                      </a:r>
                      <a:r>
                        <a:rPr lang="en-US" sz="1400" baseline="0" dirty="0" smtClean="0"/>
                        <a:t> up to 30 minutes/call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Unlimited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Unlimited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Unlimited</a:t>
                      </a:r>
                      <a:endParaRPr lang="en-US" sz="1400" dirty="0"/>
                    </a:p>
                  </a:txBody>
                  <a:tcPr/>
                </a:tc>
              </a:tr>
              <a:tr h="40145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Group Audio/Video </a:t>
                      </a:r>
                      <a:r>
                        <a:rPr lang="en-US" sz="1400" dirty="0" err="1" smtClean="0"/>
                        <a:t>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Unlimited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Unlimited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Unlimited</a:t>
                      </a:r>
                      <a:endParaRPr lang="en-US" sz="1400" dirty="0"/>
                    </a:p>
                  </a:txBody>
                  <a:tcPr/>
                </a:tc>
              </a:tr>
              <a:tr h="40145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Screen sharing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One to one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Group sharing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Group sharing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Group sharing</a:t>
                      </a:r>
                      <a:endParaRPr lang="en-US" sz="1400" dirty="0"/>
                    </a:p>
                  </a:txBody>
                  <a:tcPr/>
                </a:tc>
              </a:tr>
              <a:tr h="57350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Transcripts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Yes,</a:t>
                      </a:r>
                      <a:r>
                        <a:rPr lang="en-US" sz="1400" baseline="0" dirty="0" smtClean="0"/>
                        <a:t> for chat and audio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</a:tr>
              <a:tr h="57350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Scheduled</a:t>
                      </a:r>
                      <a:r>
                        <a:rPr lang="en-US" sz="1400" baseline="0" dirty="0" smtClean="0"/>
                        <a:t> meetings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Yes, 4 meetings/month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Unlimited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Unlimited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Unlimited</a:t>
                      </a:r>
                      <a:endParaRPr lang="en-US" sz="1400" dirty="0"/>
                    </a:p>
                  </a:txBody>
                  <a:tcPr/>
                </a:tc>
              </a:tr>
              <a:tr h="401454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Jira</a:t>
                      </a:r>
                      <a:r>
                        <a:rPr lang="en-US" sz="1400" dirty="0" smtClean="0"/>
                        <a:t> commenting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</a:tr>
              <a:tr h="401454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149/month</a:t>
                      </a:r>
                      <a:endParaRPr 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299/month</a:t>
                      </a:r>
                      <a:endParaRPr 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499/month</a:t>
                      </a:r>
                      <a:endParaRPr 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logo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76200"/>
            <a:ext cx="499806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6347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 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810112"/>
              </p:ext>
            </p:extLst>
          </p:nvPr>
        </p:nvGraphicFramePr>
        <p:xfrm>
          <a:off x="762000" y="1597025"/>
          <a:ext cx="8077200" cy="4297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 descr="logo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76200"/>
            <a:ext cx="499806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49075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we dreaming?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300" dirty="0" smtClean="0"/>
              <a:t>Existing </a:t>
            </a:r>
            <a:r>
              <a:rPr lang="en-US" sz="2300" dirty="0" err="1" smtClean="0"/>
              <a:t>Jira</a:t>
            </a:r>
            <a:r>
              <a:rPr lang="en-US" sz="2300" dirty="0" smtClean="0"/>
              <a:t> installation – 45000</a:t>
            </a:r>
          </a:p>
          <a:p>
            <a:r>
              <a:rPr lang="en-US" sz="2300" dirty="0" smtClean="0"/>
              <a:t>Expecting customers – 3% of total</a:t>
            </a:r>
          </a:p>
          <a:p>
            <a:r>
              <a:rPr lang="en-US" sz="2300" dirty="0" smtClean="0"/>
              <a:t>Corporate – 15%</a:t>
            </a:r>
          </a:p>
          <a:p>
            <a:r>
              <a:rPr lang="en-US" sz="2300" dirty="0" smtClean="0"/>
              <a:t>Medium Business – 25%</a:t>
            </a:r>
          </a:p>
          <a:p>
            <a:r>
              <a:rPr lang="en-US" sz="2300" dirty="0" smtClean="0"/>
              <a:t>Small Business – 30%</a:t>
            </a:r>
          </a:p>
          <a:p>
            <a:r>
              <a:rPr lang="en-US" sz="2300" dirty="0" smtClean="0"/>
              <a:t>Free – 30%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Total - $</a:t>
            </a:r>
            <a:r>
              <a:rPr lang="en-US" dirty="0" smtClean="0"/>
              <a:t>1,210,950</a:t>
            </a:r>
            <a:r>
              <a:rPr lang="en-US" dirty="0" smtClean="0"/>
              <a:t>/year  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595138545"/>
              </p:ext>
            </p:extLst>
          </p:nvPr>
        </p:nvGraphicFramePr>
        <p:xfrm>
          <a:off x="4114800" y="1524000"/>
          <a:ext cx="47244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 descr="logo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76200"/>
            <a:ext cx="499806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1314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 New Employe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663</Words>
  <Application>Microsoft Macintosh PowerPoint</Application>
  <PresentationFormat>On-screen Show (4:3)</PresentationFormat>
  <Paragraphs>137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Training New Employees</vt:lpstr>
      <vt:lpstr>JiraChat</vt:lpstr>
      <vt:lpstr>Tandberg &amp; Movi</vt:lpstr>
      <vt:lpstr>Why a Jira Plugin?</vt:lpstr>
      <vt:lpstr>Jira Market place </vt:lpstr>
      <vt:lpstr>Jira is Growing</vt:lpstr>
      <vt:lpstr>JiraChat Features</vt:lpstr>
      <vt:lpstr>Premium packages</vt:lpstr>
      <vt:lpstr>Pricing comparison</vt:lpstr>
      <vt:lpstr>Are we dreaming?</vt:lpstr>
      <vt:lpstr>Projected Revenue</vt:lpstr>
      <vt:lpstr>Marketing Plans</vt:lpstr>
      <vt:lpstr>Future Plans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2010-02-01T21:33:28Z</dcterms:created>
  <dcterms:modified xsi:type="dcterms:W3CDTF">2013-01-18T16:24:38Z</dcterms:modified>
</cp:coreProperties>
</file>