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8229600" cx="14630400"/>
  <p:notesSz cx="8229600" cy="14630400"/>
  <p:embeddedFontLst>
    <p:embeddedFont>
      <p:font typeface="Fraunces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Epilog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25F1BF-E9B6-4B9D-8D29-E44941D1A171}">
  <a:tblStyle styleId="{3A25F1BF-E9B6-4B9D-8D29-E44941D1A1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Fraunces-regular.fntdata"/><Relationship Id="rId21" Type="http://schemas.openxmlformats.org/officeDocument/2006/relationships/slide" Target="slides/slide16.xml"/><Relationship Id="rId24" Type="http://schemas.openxmlformats.org/officeDocument/2006/relationships/font" Target="fonts/Fraunces-italic.fntdata"/><Relationship Id="rId23" Type="http://schemas.openxmlformats.org/officeDocument/2006/relationships/font" Target="fonts/Fraunce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Fraunces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pilogue-bold.fntdata"/><Relationship Id="rId30" Type="http://schemas.openxmlformats.org/officeDocument/2006/relationships/font" Target="fonts/Epilogue-regular.fntdata"/><Relationship Id="rId11" Type="http://schemas.openxmlformats.org/officeDocument/2006/relationships/slide" Target="slides/slide6.xml"/><Relationship Id="rId33" Type="http://schemas.openxmlformats.org/officeDocument/2006/relationships/font" Target="fonts/Epilogue-boldItalic.fntdata"/><Relationship Id="rId10" Type="http://schemas.openxmlformats.org/officeDocument/2006/relationships/slide" Target="slides/slide5.xml"/><Relationship Id="rId32" Type="http://schemas.openxmlformats.org/officeDocument/2006/relationships/font" Target="fonts/Epilog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20102c1ce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620102c1ce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620102c1ce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20102c1ce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620102c1ce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620102c1ce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20102c1ce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3620102c1ce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620102c1ce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620102c1ce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620102c1ce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620102c1ce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20102c1ce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3620102c1ce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620102c1ce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20102c1ce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620102c1ce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620102c1ce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20102c1c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620102c1c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620102c1ce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20102c1ce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620102c1c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620102c1ce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20102c1ce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620102c1ce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620102c1ce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8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/>
          <p:nvPr/>
        </p:nvSpPr>
        <p:spPr>
          <a:xfrm>
            <a:off x="793790" y="2011204"/>
            <a:ext cx="7556421" cy="212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Algoritmos de Búsqueda y Ordenamiento: Introducción</a:t>
            </a:r>
            <a:endParaRPr b="0" i="0" sz="4450" u="none" cap="none" strike="noStrike"/>
          </a:p>
        </p:txBody>
      </p:sp>
      <p:sp>
        <p:nvSpPr>
          <p:cNvPr id="50" name="Google Shape;50;p11"/>
          <p:cNvSpPr/>
          <p:nvPr/>
        </p:nvSpPr>
        <p:spPr>
          <a:xfrm>
            <a:off x="793790" y="4477703"/>
            <a:ext cx="755642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Los algoritmos son fundamentales en la informática. Se dividen principalmente en búsqueda y ordenamiento. Sus aplicaciones son vastas y muy prácticas en la vida diaria.</a:t>
            </a:r>
            <a:endParaRPr b="0" i="0" sz="1750" u="none" cap="none" strike="noStrike"/>
          </a:p>
        </p:txBody>
      </p:sp>
      <p:sp>
        <p:nvSpPr>
          <p:cNvPr id="51" name="Google Shape;51;p11"/>
          <p:cNvSpPr/>
          <p:nvPr/>
        </p:nvSpPr>
        <p:spPr>
          <a:xfrm>
            <a:off x="793790" y="5838468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4D4D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silhouette of a person with a shadow of another person (proporcionado por Tenor)" id="52" name="Google Shape;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410" y="5846088"/>
            <a:ext cx="347663" cy="3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/>
          <p:nvPr/>
        </p:nvSpPr>
        <p:spPr>
          <a:xfrm>
            <a:off x="1270061" y="5821550"/>
            <a:ext cx="6114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200"/>
              <a:buFont typeface="Epilogue"/>
              <a:buNone/>
            </a:pPr>
            <a:r>
              <a:rPr b="1" i="0" lang="en-US" sz="220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por Emanuel </a:t>
            </a:r>
            <a:r>
              <a:rPr b="1" lang="en-US" sz="220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Ruidíaz</a:t>
            </a:r>
            <a:r>
              <a:rPr b="1" lang="en-US" sz="220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 y Cristian Serna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575550" y="452200"/>
            <a:ext cx="84342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Fraunces"/>
              <a:buNone/>
            </a:pPr>
            <a:r>
              <a:rPr lang="en-US" sz="320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Caso Práctico: Ordenamiento por Selección</a:t>
            </a:r>
            <a:endParaRPr b="0" i="0" sz="3200" u="none" cap="none" strike="noStrike"/>
          </a:p>
        </p:txBody>
      </p:sp>
      <p:sp>
        <p:nvSpPr>
          <p:cNvPr id="213" name="Google Shape;213;p20"/>
          <p:cNvSpPr/>
          <p:nvPr/>
        </p:nvSpPr>
        <p:spPr>
          <a:xfrm>
            <a:off x="1425654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4D5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1651040" y="8349853"/>
            <a:ext cx="1044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Input Size (n)</a:t>
            </a:r>
            <a:endParaRPr b="0" i="0" sz="1250" u="none" cap="none" strike="noStrike"/>
          </a:p>
        </p:txBody>
      </p:sp>
      <p:sp>
        <p:nvSpPr>
          <p:cNvPr id="215" name="Google Shape;215;p20"/>
          <p:cNvSpPr/>
          <p:nvPr/>
        </p:nvSpPr>
        <p:spPr>
          <a:xfrm>
            <a:off x="363997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657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3865364" y="8349853"/>
            <a:ext cx="309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O(1)</a:t>
            </a:r>
            <a:endParaRPr b="0" i="0" sz="1250" u="none" cap="none" strike="noStrike"/>
          </a:p>
        </p:txBody>
      </p:sp>
      <p:sp>
        <p:nvSpPr>
          <p:cNvPr id="217" name="Google Shape;217;p20"/>
          <p:cNvSpPr/>
          <p:nvPr/>
        </p:nvSpPr>
        <p:spPr>
          <a:xfrm>
            <a:off x="575060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808D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5975985" y="8349853"/>
            <a:ext cx="631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O(log n)</a:t>
            </a:r>
            <a:endParaRPr b="0" i="0" sz="1250" u="none" cap="none" strike="noStrike"/>
          </a:p>
        </p:txBody>
      </p:sp>
      <p:sp>
        <p:nvSpPr>
          <p:cNvPr id="219" name="Google Shape;219;p20"/>
          <p:cNvSpPr/>
          <p:nvPr/>
        </p:nvSpPr>
        <p:spPr>
          <a:xfrm>
            <a:off x="816744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9CA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92835" y="8349853"/>
            <a:ext cx="342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O(n)</a:t>
            </a:r>
            <a:endParaRPr b="0" i="0" sz="1250" u="none" cap="none" strike="noStrike"/>
          </a:p>
        </p:txBody>
      </p:sp>
      <p:sp>
        <p:nvSpPr>
          <p:cNvPr id="221" name="Google Shape;221;p20"/>
          <p:cNvSpPr/>
          <p:nvPr/>
        </p:nvSpPr>
        <p:spPr>
          <a:xfrm>
            <a:off x="1022354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B7BE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10448925" y="8349853"/>
            <a:ext cx="77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 log n)</a:t>
            </a:r>
            <a:endParaRPr b="0" i="0" sz="1250" u="none" cap="none" strike="noStrike"/>
          </a:p>
        </p:txBody>
      </p:sp>
      <p:sp>
        <p:nvSpPr>
          <p:cNvPr id="223" name="Google Shape;223;p20"/>
          <p:cNvSpPr/>
          <p:nvPr/>
        </p:nvSpPr>
        <p:spPr>
          <a:xfrm>
            <a:off x="11935301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D2D7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12160687" y="8349853"/>
            <a:ext cx="53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O(n^2)</a:t>
            </a:r>
            <a:endParaRPr b="0" i="0" sz="1250" u="none" cap="none" strike="noStrike"/>
          </a:p>
        </p:txBody>
      </p:sp>
      <p:sp>
        <p:nvSpPr>
          <p:cNvPr id="225" name="Google Shape;225;p20"/>
          <p:cNvSpPr/>
          <p:nvPr/>
        </p:nvSpPr>
        <p:spPr>
          <a:xfrm>
            <a:off x="575548" y="9028152"/>
            <a:ext cx="13479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La notación Big O mide la eficiencia de los algoritmos. Describe el crecimiento del tiempo o espacio. Ejemplos incluyen O(1), O(log n), O(n), O(n log n) y O(n^2).</a:t>
            </a:r>
            <a:endParaRPr b="0" i="0" sz="1250" u="none" cap="none" strike="noStrike"/>
          </a:p>
        </p:txBody>
      </p:sp>
      <p:sp>
        <p:nvSpPr>
          <p:cNvPr id="226" name="Google Shape;226;p20"/>
          <p:cNvSpPr txBox="1"/>
          <p:nvPr/>
        </p:nvSpPr>
        <p:spPr>
          <a:xfrm>
            <a:off x="1832250" y="1458100"/>
            <a:ext cx="10965900" cy="6113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seleccion_ord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Recorrer todos los elementos de la lista</a:t>
            </a:r>
            <a:endParaRPr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Encontrar el elemento mínimo en el resto de la lista no ordenada</a:t>
            </a:r>
            <a:endParaRPr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6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sz="16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Intercambiar el elemento mínimo encontrado con el primer elemento no ordenado</a:t>
            </a:r>
            <a:endParaRPr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endParaRPr sz="16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Ejemplo de uso:</a:t>
            </a:r>
            <a:endParaRPr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 original: 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lista_ordenada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seleccion_ord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 ordenada mediante técnica Selección: 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lista_ordenada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2785700" y="7571200"/>
            <a:ext cx="1844700" cy="6585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575550" y="452200"/>
            <a:ext cx="84342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Fraunces"/>
              <a:buNone/>
            </a:pPr>
            <a:r>
              <a:rPr lang="en-US" sz="320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Caso Práctico: Ordenamiento por Inserción</a:t>
            </a:r>
            <a:endParaRPr b="0" i="0" sz="3200" u="none" cap="none" strike="noStrike"/>
          </a:p>
        </p:txBody>
      </p:sp>
      <p:sp>
        <p:nvSpPr>
          <p:cNvPr id="234" name="Google Shape;234;p21"/>
          <p:cNvSpPr/>
          <p:nvPr/>
        </p:nvSpPr>
        <p:spPr>
          <a:xfrm>
            <a:off x="1425654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4D5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1651040" y="8349853"/>
            <a:ext cx="1044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Input Size (n)</a:t>
            </a:r>
            <a:endParaRPr b="0" i="0" sz="1250" u="none" cap="none" strike="noStrike"/>
          </a:p>
        </p:txBody>
      </p:sp>
      <p:sp>
        <p:nvSpPr>
          <p:cNvPr id="236" name="Google Shape;236;p21"/>
          <p:cNvSpPr/>
          <p:nvPr/>
        </p:nvSpPr>
        <p:spPr>
          <a:xfrm>
            <a:off x="363997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657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3865364" y="8349853"/>
            <a:ext cx="309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O(1)</a:t>
            </a:r>
            <a:endParaRPr b="0" i="0" sz="1250" u="none" cap="none" strike="noStrike"/>
          </a:p>
        </p:txBody>
      </p:sp>
      <p:sp>
        <p:nvSpPr>
          <p:cNvPr id="238" name="Google Shape;238;p21"/>
          <p:cNvSpPr/>
          <p:nvPr/>
        </p:nvSpPr>
        <p:spPr>
          <a:xfrm>
            <a:off x="575060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808D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5975985" y="8349853"/>
            <a:ext cx="631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O(log n)</a:t>
            </a:r>
            <a:endParaRPr b="0" i="0" sz="1250" u="none" cap="none" strike="noStrike"/>
          </a:p>
        </p:txBody>
      </p:sp>
      <p:sp>
        <p:nvSpPr>
          <p:cNvPr id="240" name="Google Shape;240;p21"/>
          <p:cNvSpPr/>
          <p:nvPr/>
        </p:nvSpPr>
        <p:spPr>
          <a:xfrm>
            <a:off x="816744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9CA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8392835" y="8349853"/>
            <a:ext cx="342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O(n)</a:t>
            </a:r>
            <a:endParaRPr b="0" i="0" sz="1250" u="none" cap="none" strike="noStrike"/>
          </a:p>
        </p:txBody>
      </p:sp>
      <p:sp>
        <p:nvSpPr>
          <p:cNvPr id="242" name="Google Shape;242;p21"/>
          <p:cNvSpPr/>
          <p:nvPr/>
        </p:nvSpPr>
        <p:spPr>
          <a:xfrm>
            <a:off x="1022354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B7BE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10448925" y="8349853"/>
            <a:ext cx="77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 log n)</a:t>
            </a:r>
            <a:endParaRPr b="0" i="0" sz="1250" u="none" cap="none" strike="noStrike"/>
          </a:p>
        </p:txBody>
      </p:sp>
      <p:sp>
        <p:nvSpPr>
          <p:cNvPr id="244" name="Google Shape;244;p21"/>
          <p:cNvSpPr/>
          <p:nvPr/>
        </p:nvSpPr>
        <p:spPr>
          <a:xfrm>
            <a:off x="11935301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D2D7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12160687" y="8349853"/>
            <a:ext cx="53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O(n^2)</a:t>
            </a:r>
            <a:endParaRPr b="0" i="0" sz="1250" u="none" cap="none" strike="noStrike"/>
          </a:p>
        </p:txBody>
      </p:sp>
      <p:sp>
        <p:nvSpPr>
          <p:cNvPr id="246" name="Google Shape;246;p21"/>
          <p:cNvSpPr/>
          <p:nvPr/>
        </p:nvSpPr>
        <p:spPr>
          <a:xfrm>
            <a:off x="575548" y="9028152"/>
            <a:ext cx="13479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La notación Big O mide la eficiencia de los algoritmos. Describe el crecimiento del tiempo o espacio. Ejemplos incluyen O(1), O(log n), O(n), O(n log n) y O(n^2).</a:t>
            </a:r>
            <a:endParaRPr b="0" i="0" sz="1250" u="none" cap="none" strike="noStrike"/>
          </a:p>
        </p:txBody>
      </p:sp>
      <p:sp>
        <p:nvSpPr>
          <p:cNvPr id="247" name="Google Shape;247;p21"/>
          <p:cNvSpPr txBox="1"/>
          <p:nvPr/>
        </p:nvSpPr>
        <p:spPr>
          <a:xfrm>
            <a:off x="2332500" y="1533150"/>
            <a:ext cx="9965400" cy="6113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insercion_ord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Recorrer desde el segundo elemento hasta el final</a:t>
            </a:r>
            <a:endParaRPr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6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Mover los elementos de lista que son mayores que la key, a una posición adelante de su posición actual</a:t>
            </a:r>
            <a:endParaRPr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6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endParaRPr sz="16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endParaRPr sz="16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Ejemplo de uso:</a:t>
            </a:r>
            <a:endParaRPr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 original: 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lista_ordenada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insercion_ord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 ordenada mediante técnica Inserción: 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lista_ordenada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12785700" y="7428000"/>
            <a:ext cx="1844700" cy="801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/>
          <p:nvPr/>
        </p:nvSpPr>
        <p:spPr>
          <a:xfrm>
            <a:off x="575550" y="452200"/>
            <a:ext cx="84342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Fraunces"/>
              <a:buNone/>
            </a:pPr>
            <a:r>
              <a:rPr lang="en-US" sz="320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Caso Práctico: Ordenamiento rápido</a:t>
            </a:r>
            <a:endParaRPr b="0" i="0" sz="3200" u="none" cap="none" strike="noStrike"/>
          </a:p>
        </p:txBody>
      </p:sp>
      <p:sp>
        <p:nvSpPr>
          <p:cNvPr id="255" name="Google Shape;255;p22"/>
          <p:cNvSpPr/>
          <p:nvPr/>
        </p:nvSpPr>
        <p:spPr>
          <a:xfrm>
            <a:off x="1425654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4D5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1651040" y="8349853"/>
            <a:ext cx="1044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Input Size (n)</a:t>
            </a:r>
            <a:endParaRPr b="0" i="0" sz="1250" u="none" cap="none" strike="noStrike"/>
          </a:p>
        </p:txBody>
      </p:sp>
      <p:sp>
        <p:nvSpPr>
          <p:cNvPr id="257" name="Google Shape;257;p22"/>
          <p:cNvSpPr/>
          <p:nvPr/>
        </p:nvSpPr>
        <p:spPr>
          <a:xfrm>
            <a:off x="363997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657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3865364" y="8349853"/>
            <a:ext cx="309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O(1)</a:t>
            </a:r>
            <a:endParaRPr b="0" i="0" sz="1250" u="none" cap="none" strike="noStrike"/>
          </a:p>
        </p:txBody>
      </p:sp>
      <p:sp>
        <p:nvSpPr>
          <p:cNvPr id="259" name="Google Shape;259;p22"/>
          <p:cNvSpPr/>
          <p:nvPr/>
        </p:nvSpPr>
        <p:spPr>
          <a:xfrm>
            <a:off x="575060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808D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5975985" y="8349853"/>
            <a:ext cx="631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O(log n)</a:t>
            </a:r>
            <a:endParaRPr b="0" i="0" sz="1250" u="none" cap="none" strike="noStrike"/>
          </a:p>
        </p:txBody>
      </p:sp>
      <p:sp>
        <p:nvSpPr>
          <p:cNvPr id="261" name="Google Shape;261;p22"/>
          <p:cNvSpPr/>
          <p:nvPr/>
        </p:nvSpPr>
        <p:spPr>
          <a:xfrm>
            <a:off x="816744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9CA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8392835" y="8349853"/>
            <a:ext cx="342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O(n)</a:t>
            </a:r>
            <a:endParaRPr b="0" i="0" sz="1250" u="none" cap="none" strike="noStrike"/>
          </a:p>
        </p:txBody>
      </p:sp>
      <p:sp>
        <p:nvSpPr>
          <p:cNvPr id="263" name="Google Shape;263;p22"/>
          <p:cNvSpPr/>
          <p:nvPr/>
        </p:nvSpPr>
        <p:spPr>
          <a:xfrm>
            <a:off x="1022354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B7BE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10448925" y="8349853"/>
            <a:ext cx="77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 log n)</a:t>
            </a:r>
            <a:endParaRPr b="0" i="0" sz="1250" u="none" cap="none" strike="noStrike"/>
          </a:p>
        </p:txBody>
      </p:sp>
      <p:sp>
        <p:nvSpPr>
          <p:cNvPr id="265" name="Google Shape;265;p22"/>
          <p:cNvSpPr/>
          <p:nvPr/>
        </p:nvSpPr>
        <p:spPr>
          <a:xfrm>
            <a:off x="11935301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D2D7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12160687" y="8349853"/>
            <a:ext cx="53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O(n^2)</a:t>
            </a:r>
            <a:endParaRPr b="0" i="0" sz="1250" u="none" cap="none" strike="noStrike"/>
          </a:p>
        </p:txBody>
      </p:sp>
      <p:sp>
        <p:nvSpPr>
          <p:cNvPr id="267" name="Google Shape;267;p22"/>
          <p:cNvSpPr/>
          <p:nvPr/>
        </p:nvSpPr>
        <p:spPr>
          <a:xfrm>
            <a:off x="575548" y="9028152"/>
            <a:ext cx="13479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La notación Big O mide la eficiencia de los algoritmos. Describe el crecimiento del tiempo o espacio. Ejemplos incluyen O(1), O(log n), O(n), O(n log n) y O(n^2).</a:t>
            </a:r>
            <a:endParaRPr b="0" i="0" sz="1250" u="none" cap="none" strike="noStrike"/>
          </a:p>
        </p:txBody>
      </p:sp>
      <p:sp>
        <p:nvSpPr>
          <p:cNvPr id="268" name="Google Shape;268;p22"/>
          <p:cNvSpPr txBox="1"/>
          <p:nvPr/>
        </p:nvSpPr>
        <p:spPr>
          <a:xfrm>
            <a:off x="2332500" y="1483100"/>
            <a:ext cx="9965400" cy="5773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quicksort_ord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7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endParaRPr sz="17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7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pivot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lang="en-US" sz="17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Elegir un pivote (aquí el del medio)</a:t>
            </a:r>
            <a:endParaRPr sz="17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pivot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mitad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pivot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pivot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7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quicksort_ord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mitad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quicksort_ord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Ejemplo de uso:</a:t>
            </a:r>
            <a:endParaRPr sz="17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 original: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lista_ordenada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quicksort_ord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 ordenada con Quicksort: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lista_ordenada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7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12785700" y="7428000"/>
            <a:ext cx="1844700" cy="801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/>
          <p:nvPr/>
        </p:nvSpPr>
        <p:spPr>
          <a:xfrm>
            <a:off x="575550" y="452200"/>
            <a:ext cx="84342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Fraunces"/>
              <a:buNone/>
            </a:pPr>
            <a:r>
              <a:rPr lang="en-US" sz="320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Caso Práctico: Ordenamiento por Mezcla</a:t>
            </a:r>
            <a:endParaRPr b="0" i="0" sz="3200" u="none" cap="none" strike="noStrike"/>
          </a:p>
        </p:txBody>
      </p:sp>
      <p:sp>
        <p:nvSpPr>
          <p:cNvPr id="276" name="Google Shape;276;p23"/>
          <p:cNvSpPr/>
          <p:nvPr/>
        </p:nvSpPr>
        <p:spPr>
          <a:xfrm>
            <a:off x="1425654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4D5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1651040" y="8349853"/>
            <a:ext cx="1044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Input Size (n)</a:t>
            </a:r>
            <a:endParaRPr b="0" i="0" sz="1250" u="none" cap="none" strike="noStrike"/>
          </a:p>
        </p:txBody>
      </p:sp>
      <p:sp>
        <p:nvSpPr>
          <p:cNvPr id="278" name="Google Shape;278;p23"/>
          <p:cNvSpPr/>
          <p:nvPr/>
        </p:nvSpPr>
        <p:spPr>
          <a:xfrm>
            <a:off x="363997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657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3865364" y="8349853"/>
            <a:ext cx="309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O(1)</a:t>
            </a:r>
            <a:endParaRPr b="0" i="0" sz="1250" u="none" cap="none" strike="noStrike"/>
          </a:p>
        </p:txBody>
      </p:sp>
      <p:sp>
        <p:nvSpPr>
          <p:cNvPr id="280" name="Google Shape;280;p23"/>
          <p:cNvSpPr/>
          <p:nvPr/>
        </p:nvSpPr>
        <p:spPr>
          <a:xfrm>
            <a:off x="575060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808D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5975985" y="8349853"/>
            <a:ext cx="631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O(log n)</a:t>
            </a:r>
            <a:endParaRPr b="0" i="0" sz="1250" u="none" cap="none" strike="noStrike"/>
          </a:p>
        </p:txBody>
      </p:sp>
      <p:sp>
        <p:nvSpPr>
          <p:cNvPr id="282" name="Google Shape;282;p23"/>
          <p:cNvSpPr/>
          <p:nvPr/>
        </p:nvSpPr>
        <p:spPr>
          <a:xfrm>
            <a:off x="816744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9CA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8392835" y="8349853"/>
            <a:ext cx="342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O(n)</a:t>
            </a:r>
            <a:endParaRPr b="0" i="0" sz="1250" u="none" cap="none" strike="noStrike"/>
          </a:p>
        </p:txBody>
      </p:sp>
      <p:sp>
        <p:nvSpPr>
          <p:cNvPr id="284" name="Google Shape;284;p23"/>
          <p:cNvSpPr/>
          <p:nvPr/>
        </p:nvSpPr>
        <p:spPr>
          <a:xfrm>
            <a:off x="1022354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B7BE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10448925" y="8349853"/>
            <a:ext cx="77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 log n)</a:t>
            </a:r>
            <a:endParaRPr b="0" i="0" sz="1250" u="none" cap="none" strike="noStrike"/>
          </a:p>
        </p:txBody>
      </p:sp>
      <p:sp>
        <p:nvSpPr>
          <p:cNvPr id="286" name="Google Shape;286;p23"/>
          <p:cNvSpPr/>
          <p:nvPr/>
        </p:nvSpPr>
        <p:spPr>
          <a:xfrm>
            <a:off x="11935301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D2D7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2160687" y="8349853"/>
            <a:ext cx="53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O(n^2)</a:t>
            </a:r>
            <a:endParaRPr b="0" i="0" sz="1250" u="none" cap="none" strike="noStrike"/>
          </a:p>
        </p:txBody>
      </p:sp>
      <p:sp>
        <p:nvSpPr>
          <p:cNvPr id="288" name="Google Shape;288;p23"/>
          <p:cNvSpPr/>
          <p:nvPr/>
        </p:nvSpPr>
        <p:spPr>
          <a:xfrm>
            <a:off x="575548" y="9028152"/>
            <a:ext cx="13479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La notación Big O mide la eficiencia de los algoritmos. Describe el crecimiento del tiempo o espacio. Ejemplos incluyen O(1), O(log n), O(n), O(n log n) y O(n^2).</a:t>
            </a:r>
            <a:endParaRPr b="0" i="0" sz="1250" u="none" cap="none" strike="noStrike"/>
          </a:p>
        </p:txBody>
      </p:sp>
      <p:sp>
        <p:nvSpPr>
          <p:cNvPr id="289" name="Google Shape;289;p23"/>
          <p:cNvSpPr txBox="1"/>
          <p:nvPr/>
        </p:nvSpPr>
        <p:spPr>
          <a:xfrm>
            <a:off x="575550" y="1273925"/>
            <a:ext cx="6527400" cy="4787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merge_ord_mitades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endParaRPr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Dividir la lista en dos mitades, izquierda y derecha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mitad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mitad_izquierda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mitad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mitad_derecha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mitad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Ordenar ambas mitades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mitad_izquierda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merge_ord_mitades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mitad_izquierda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mitad_derecha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merge_ord_mitades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mitad_derecha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Unir las mitades izquierda y derecha ordenadas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mitad_izquierda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mitad_derecha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7181100" y="1898200"/>
            <a:ext cx="6527400" cy="471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#Función final de ordenamiento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lista_ord_merge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lista_ord_merge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lista_ord_merge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Añadir los elementos restantes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lista_ord_merge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lista_ord_merge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lista_ord_merge</a:t>
            </a:r>
            <a:endParaRPr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 txBox="1"/>
          <p:nvPr/>
        </p:nvSpPr>
        <p:spPr>
          <a:xfrm>
            <a:off x="2970750" y="6238100"/>
            <a:ext cx="4132200" cy="1685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Ejemplo de uso: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 original: 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lista_ordenada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merge_ord_mitades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 ordenada con Merge Sort: 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lista_ordenada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/>
          </a:p>
        </p:txBody>
      </p:sp>
      <p:sp>
        <p:nvSpPr>
          <p:cNvPr id="292" name="Google Shape;292;p23"/>
          <p:cNvSpPr txBox="1"/>
          <p:nvPr/>
        </p:nvSpPr>
        <p:spPr>
          <a:xfrm>
            <a:off x="6420875" y="1472975"/>
            <a:ext cx="4503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12962025" y="2085800"/>
            <a:ext cx="4503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6633500" y="6400725"/>
            <a:ext cx="3090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12785700" y="7428000"/>
            <a:ext cx="1844700" cy="801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1" name="Google Shape;3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"/>
          <p:cNvSpPr/>
          <p:nvPr/>
        </p:nvSpPr>
        <p:spPr>
          <a:xfrm>
            <a:off x="6584999" y="1714975"/>
            <a:ext cx="6969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Ejemplos </a:t>
            </a:r>
            <a:r>
              <a:rPr lang="en-US" sz="445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Final</a:t>
            </a:r>
            <a:r>
              <a:rPr b="0" i="0" lang="en-US" sz="4450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: Búsqueda</a:t>
            </a:r>
            <a:endParaRPr b="0" i="0" sz="4450" u="none" cap="none" strike="noStrike"/>
          </a:p>
        </p:txBody>
      </p:sp>
      <p:graphicFrame>
        <p:nvGraphicFramePr>
          <p:cNvPr id="303" name="Google Shape;303;p24"/>
          <p:cNvGraphicFramePr/>
          <p:nvPr/>
        </p:nvGraphicFramePr>
        <p:xfrm>
          <a:off x="6510700" y="328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{3A25F1BF-E9B6-4B9D-8D29-E44941D1A171}</a:tableStyleId>
              </a:tblPr>
              <a:tblGrid>
                <a:gridCol w="1779550"/>
                <a:gridCol w="1779550"/>
                <a:gridCol w="1779550"/>
                <a:gridCol w="1779550"/>
              </a:tblGrid>
              <a:tr h="58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Algoritmo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Tiempo promedio (segundos)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Descripción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Observaciones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9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Búsqueda lineal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0.000031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Busca secuencial en la lista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Lenta en listas grandes, necesita recorrer toda la lista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Búsqueda binaria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0.000022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Divide y vencerás en lista ordenada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Muy eficiente en listas ordenadas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Búsqueda de interpolación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0.000023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Aproxima la posición basada en el valor	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Rápida en listas uniformemente distribuidas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Búsqueda de hash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0.000001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Usa tabla hash para búsquedas directas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 más rápida en búsquedas, requiere estructura adicional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24"/>
          <p:cNvSpPr txBox="1"/>
          <p:nvPr/>
        </p:nvSpPr>
        <p:spPr>
          <a:xfrm>
            <a:off x="12785700" y="7428000"/>
            <a:ext cx="1844700" cy="801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0" name="Google Shape;3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5"/>
          <p:cNvSpPr/>
          <p:nvPr/>
        </p:nvSpPr>
        <p:spPr>
          <a:xfrm>
            <a:off x="611600" y="1714975"/>
            <a:ext cx="8167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Ejemplos </a:t>
            </a:r>
            <a:r>
              <a:rPr lang="en-US" sz="445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Final</a:t>
            </a:r>
            <a:r>
              <a:rPr b="0" i="0" lang="en-US" sz="4450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: </a:t>
            </a:r>
            <a:r>
              <a:rPr lang="en-US" sz="445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Ordenamiento</a:t>
            </a:r>
            <a:endParaRPr b="0" i="0" sz="4450" u="none" cap="none" strike="noStrike"/>
          </a:p>
        </p:txBody>
      </p:sp>
      <p:graphicFrame>
        <p:nvGraphicFramePr>
          <p:cNvPr id="312" name="Google Shape;312;p25"/>
          <p:cNvGraphicFramePr/>
          <p:nvPr/>
        </p:nvGraphicFramePr>
        <p:xfrm>
          <a:off x="1097950" y="286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{3A25F1BF-E9B6-4B9D-8D29-E44941D1A171}</a:tableStyleId>
              </a:tblPr>
              <a:tblGrid>
                <a:gridCol w="1798625"/>
                <a:gridCol w="1798625"/>
                <a:gridCol w="1798625"/>
                <a:gridCol w="1798625"/>
              </a:tblGrid>
              <a:tr h="6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Algoritmo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Tiempo promedio (segundos)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Descripción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Observaciones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Ordenamiento por Burbuja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0.029391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Comparaciones repetidas, intercambios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Muy ineficiente en listas grandes, solo educativo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Ordenamiento por Selección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0.017452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Selecciona mínimo y lo coloca en orden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Similar a Bubble, lento en grandes conjuntos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Ordenamiento por Inserción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0.014942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Inserta elementos en posición correcta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Bueno para listas casi ordenadas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Ordenamiento rápido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0.001462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Divide y conquista, en promedio muy eficiente	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Rápido, pero puede ser peor en casos específicos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Lato"/>
                          <a:ea typeface="Lato"/>
                          <a:cs typeface="Lato"/>
                          <a:sym typeface="Lato"/>
                        </a:rPr>
                        <a:t>Ordenamiento por mezcla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0.001139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Divide y combina eficientemente, estable	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Bueno en archivos grandes, requiere espacio adicional</a:t>
                      </a:r>
                      <a:endParaRPr sz="13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8" name="Google Shape;3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6"/>
          <p:cNvSpPr/>
          <p:nvPr/>
        </p:nvSpPr>
        <p:spPr>
          <a:xfrm>
            <a:off x="793790" y="909280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Conclusión</a:t>
            </a:r>
            <a:endParaRPr b="0" i="0" sz="4450" u="none" cap="none" strike="noStrike"/>
          </a:p>
        </p:txBody>
      </p:sp>
      <p:sp>
        <p:nvSpPr>
          <p:cNvPr id="320" name="Google Shape;320;p26"/>
          <p:cNvSpPr/>
          <p:nvPr/>
        </p:nvSpPr>
        <p:spPr>
          <a:xfrm>
            <a:off x="793790" y="2110621"/>
            <a:ext cx="7556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Char char="•"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La elección de algoritmos depende del contexto y características de los datos.</a:t>
            </a:r>
            <a:endParaRPr b="0" i="0" sz="1750" u="none" cap="none" strike="noStrike"/>
          </a:p>
        </p:txBody>
      </p:sp>
      <p:sp>
        <p:nvSpPr>
          <p:cNvPr id="321" name="Google Shape;321;p26"/>
          <p:cNvSpPr/>
          <p:nvPr/>
        </p:nvSpPr>
        <p:spPr>
          <a:xfrm>
            <a:off x="793790" y="3162419"/>
            <a:ext cx="7556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Char char="•"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Para búsquedas: Hash y binaria son rápidas; lineal solo para listas pequeñas o no ordenadas.</a:t>
            </a:r>
            <a:endParaRPr b="0" i="0" sz="1750" u="none" cap="none" strike="noStrike"/>
          </a:p>
        </p:txBody>
      </p:sp>
      <p:sp>
        <p:nvSpPr>
          <p:cNvPr id="322" name="Google Shape;322;p26"/>
          <p:cNvSpPr/>
          <p:nvPr/>
        </p:nvSpPr>
        <p:spPr>
          <a:xfrm>
            <a:off x="793790" y="4214217"/>
            <a:ext cx="7556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Char char="•"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Para ordenamiento: Quicksort y Merge Sort son eficientes para grandes listas; Bubble, Selection e Insertion son lentos y solo para casos pequeños o educativos.</a:t>
            </a:r>
            <a:endParaRPr b="0" i="0" sz="1750" u="none" cap="none" strike="noStrike"/>
          </a:p>
        </p:txBody>
      </p:sp>
      <p:sp>
        <p:nvSpPr>
          <p:cNvPr id="323" name="Google Shape;323;p26"/>
          <p:cNvSpPr/>
          <p:nvPr/>
        </p:nvSpPr>
        <p:spPr>
          <a:xfrm>
            <a:off x="717600" y="6881237"/>
            <a:ext cx="75564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Para grandes volúmenes de datos, usar algoritmos optimizados como Quicksort, Merge Sort, y búsqueda binaria o hash.</a:t>
            </a:r>
            <a:endParaRPr b="0" i="0" sz="1750" u="none" cap="none" strike="noStrike"/>
          </a:p>
        </p:txBody>
      </p:sp>
      <p:sp>
        <p:nvSpPr>
          <p:cNvPr id="324" name="Google Shape;324;p26"/>
          <p:cNvSpPr/>
          <p:nvPr/>
        </p:nvSpPr>
        <p:spPr>
          <a:xfrm>
            <a:off x="1183815" y="6381555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"/>
              <a:buNone/>
            </a:pPr>
            <a:r>
              <a:rPr lang="en-US" sz="250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Recomendación</a:t>
            </a:r>
            <a:endParaRPr b="0" i="0" sz="25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793790" y="1244560"/>
            <a:ext cx="6599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Algoritmos de Búsqueda</a:t>
            </a:r>
            <a:endParaRPr b="0" i="0" sz="4450" u="none" cap="none" strike="noStrike"/>
          </a:p>
        </p:txBody>
      </p:sp>
      <p:sp>
        <p:nvSpPr>
          <p:cNvPr id="60" name="Google Shape;60;p12"/>
          <p:cNvSpPr/>
          <p:nvPr/>
        </p:nvSpPr>
        <p:spPr>
          <a:xfrm>
            <a:off x="793790" y="2901315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raunces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Búsqueda Lineal</a:t>
            </a:r>
            <a:endParaRPr b="0" i="0" sz="2200" u="none" cap="none" strike="noStrike"/>
          </a:p>
        </p:txBody>
      </p:sp>
      <p:sp>
        <p:nvSpPr>
          <p:cNvPr id="61" name="Google Shape;61;p12"/>
          <p:cNvSpPr/>
          <p:nvPr/>
        </p:nvSpPr>
        <p:spPr>
          <a:xfrm>
            <a:off x="793790" y="3482459"/>
            <a:ext cx="62448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Simple, pero poco eficiente. Recorre cada elemento. Su complejidad es O(n) en el peor caso.</a:t>
            </a:r>
            <a:endParaRPr b="0" i="0" sz="1750" u="none" cap="none" strike="noStrike"/>
          </a:p>
        </p:txBody>
      </p:sp>
      <p:sp>
        <p:nvSpPr>
          <p:cNvPr id="62" name="Google Shape;62;p12"/>
          <p:cNvSpPr/>
          <p:nvPr/>
        </p:nvSpPr>
        <p:spPr>
          <a:xfrm>
            <a:off x="7599521" y="2901315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raunces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Búsqueda Binaria</a:t>
            </a:r>
            <a:endParaRPr b="0" i="0" sz="2200" u="none" cap="none" strike="noStrike"/>
          </a:p>
        </p:txBody>
      </p:sp>
      <p:sp>
        <p:nvSpPr>
          <p:cNvPr id="63" name="Google Shape;63;p12"/>
          <p:cNvSpPr/>
          <p:nvPr/>
        </p:nvSpPr>
        <p:spPr>
          <a:xfrm>
            <a:off x="7599521" y="3482459"/>
            <a:ext cx="62448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Muy eficiente, requiere datos ordenados. Divide el espacio de búsqueda a la mitad. Su complejidad es O(log n).</a:t>
            </a:r>
            <a:endParaRPr b="0" i="0" sz="1750" u="none" cap="none" strike="noStrike"/>
          </a:p>
        </p:txBody>
      </p:sp>
      <p:sp>
        <p:nvSpPr>
          <p:cNvPr id="64" name="Google Shape;64;p12"/>
          <p:cNvSpPr/>
          <p:nvPr/>
        </p:nvSpPr>
        <p:spPr>
          <a:xfrm>
            <a:off x="793803" y="5339725"/>
            <a:ext cx="3613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raunces"/>
              <a:buNone/>
            </a:pPr>
            <a:r>
              <a:rPr lang="en-US" sz="220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Búsqueda de interpolación</a:t>
            </a:r>
            <a:endParaRPr b="0" i="0" sz="2200" u="none" cap="none" strike="noStrike"/>
          </a:p>
        </p:txBody>
      </p:sp>
      <p:sp>
        <p:nvSpPr>
          <p:cNvPr id="65" name="Google Shape;65;p12"/>
          <p:cNvSpPr/>
          <p:nvPr/>
        </p:nvSpPr>
        <p:spPr>
          <a:xfrm>
            <a:off x="793790" y="5920859"/>
            <a:ext cx="62448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Similar a búsqueda binaria, es efectiva en listas ordenadas con distribución uniforme, puede ser ineficiente si los datos no cumplen con esta condición.</a:t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t/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7599521" y="5339715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raunces"/>
              <a:buNone/>
            </a:pPr>
            <a:r>
              <a:rPr lang="en-US" sz="220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Búsqueda de hash</a:t>
            </a:r>
            <a:endParaRPr b="0" i="0" sz="2200" u="none" cap="none" strike="noStrike"/>
          </a:p>
        </p:txBody>
      </p:sp>
      <p:sp>
        <p:nvSpPr>
          <p:cNvPr id="67" name="Google Shape;67;p12"/>
          <p:cNvSpPr/>
          <p:nvPr/>
        </p:nvSpPr>
        <p:spPr>
          <a:xfrm>
            <a:off x="7599521" y="5920859"/>
            <a:ext cx="62448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Permite búsquedas, inserciones y eliminaciones en promedio en O(1), siendo muy eficiente para operaciones con grandes volúmenes de datos</a:t>
            </a:r>
            <a:endParaRPr b="0" i="0" sz="1750" u="none" cap="none" strike="noStrike"/>
          </a:p>
        </p:txBody>
      </p:sp>
      <p:sp>
        <p:nvSpPr>
          <p:cNvPr id="68" name="Google Shape;68;p12"/>
          <p:cNvSpPr txBox="1"/>
          <p:nvPr/>
        </p:nvSpPr>
        <p:spPr>
          <a:xfrm>
            <a:off x="12785700" y="7428000"/>
            <a:ext cx="1844700" cy="801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83523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>
            <a:off x="793790" y="3189803"/>
            <a:ext cx="116967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Algoritmos de Ordenamiento: Introducción</a:t>
            </a:r>
            <a:endParaRPr b="0" i="0" sz="4450" u="none" cap="none" strike="noStrike"/>
          </a:p>
        </p:txBody>
      </p:sp>
      <p:pic>
        <p:nvPicPr>
          <p:cNvPr descr="preencoded.png" id="76" name="Google Shape;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00" y="4036900"/>
            <a:ext cx="1105547" cy="13266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230953" y="4258008"/>
            <a:ext cx="3570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200"/>
              <a:buFont typeface="Fraunces"/>
              <a:buNone/>
            </a:pPr>
            <a:r>
              <a:rPr b="0" i="0" lang="en-US" sz="2200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Ordenamiento por Burbuja</a:t>
            </a:r>
            <a:endParaRPr b="0" i="0" sz="2200" u="none" cap="none" strike="noStrike"/>
          </a:p>
        </p:txBody>
      </p:sp>
      <p:sp>
        <p:nvSpPr>
          <p:cNvPr id="78" name="Google Shape;78;p13"/>
          <p:cNvSpPr/>
          <p:nvPr/>
        </p:nvSpPr>
        <p:spPr>
          <a:xfrm>
            <a:off x="2230953" y="4736091"/>
            <a:ext cx="11277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Fácil de entender, pero lento. Compara e intercambia pares adyacentes. Su complejidad es O(n^2).</a:t>
            </a:r>
            <a:endParaRPr b="0" i="0" sz="1750" u="none" cap="none" strike="noStrike"/>
          </a:p>
        </p:txBody>
      </p:sp>
      <p:pic>
        <p:nvPicPr>
          <p:cNvPr descr="preencoded.png" id="79" name="Google Shape;7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800" y="5363551"/>
            <a:ext cx="1105547" cy="13266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/>
          <p:nvPr/>
        </p:nvSpPr>
        <p:spPr>
          <a:xfrm>
            <a:off x="2230953" y="5584661"/>
            <a:ext cx="3756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200"/>
              <a:buFont typeface="Fraunces"/>
              <a:buNone/>
            </a:pPr>
            <a:r>
              <a:rPr b="0" i="0" lang="en-US" sz="2200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Ordenamiento por Selección</a:t>
            </a:r>
            <a:endParaRPr b="0" i="0" sz="2200" u="none" cap="none" strike="noStrike"/>
          </a:p>
        </p:txBody>
      </p:sp>
      <p:sp>
        <p:nvSpPr>
          <p:cNvPr id="81" name="Google Shape;81;p13"/>
          <p:cNvSpPr/>
          <p:nvPr/>
        </p:nvSpPr>
        <p:spPr>
          <a:xfrm>
            <a:off x="2230953" y="6062742"/>
            <a:ext cx="11277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Mejora el de burbuja. Encuentra el mínimo y lo posiciona. Su complejidad es O(n^2).</a:t>
            </a:r>
            <a:endParaRPr b="0" i="0" sz="1750" u="none" cap="none" strike="noStrike"/>
          </a:p>
        </p:txBody>
      </p:sp>
      <p:pic>
        <p:nvPicPr>
          <p:cNvPr descr="preencoded.png" id="82" name="Google Shape;8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800" y="6700649"/>
            <a:ext cx="1105547" cy="13266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>
            <a:off x="2230953" y="6921758"/>
            <a:ext cx="3756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200"/>
              <a:buFont typeface="Fraunces"/>
              <a:buNone/>
            </a:pPr>
            <a:r>
              <a:rPr b="0" i="0" lang="en-US" sz="2200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Ordenamiento por </a:t>
            </a:r>
            <a:r>
              <a:rPr lang="en-US" sz="2200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Inserción</a:t>
            </a:r>
            <a:endParaRPr b="0" i="0" sz="2200" u="none" cap="none" strike="noStrike"/>
          </a:p>
        </p:txBody>
      </p:sp>
      <p:sp>
        <p:nvSpPr>
          <p:cNvPr id="84" name="Google Shape;84;p13"/>
          <p:cNvSpPr/>
          <p:nvPr/>
        </p:nvSpPr>
        <p:spPr>
          <a:xfrm>
            <a:off x="2230953" y="7399840"/>
            <a:ext cx="11277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Es eficiente para listas pequeñas o casi ordenadas, con una complejidad promedio de O(n²)</a:t>
            </a:r>
            <a:endParaRPr b="0" i="0" sz="1750" u="none" cap="none" strike="noStrike"/>
          </a:p>
        </p:txBody>
      </p:sp>
      <p:sp>
        <p:nvSpPr>
          <p:cNvPr id="85" name="Google Shape;85;p13"/>
          <p:cNvSpPr txBox="1"/>
          <p:nvPr/>
        </p:nvSpPr>
        <p:spPr>
          <a:xfrm>
            <a:off x="1119075" y="7127275"/>
            <a:ext cx="562800" cy="650400"/>
          </a:xfrm>
          <a:prstGeom prst="rect">
            <a:avLst/>
          </a:prstGeom>
          <a:solidFill>
            <a:srgbClr val="28315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785700" y="7428000"/>
            <a:ext cx="1844700" cy="801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793790" y="1251109"/>
            <a:ext cx="11061502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Algoritmos de Ordenamiento: Avanzados</a:t>
            </a:r>
            <a:endParaRPr b="0" i="0" sz="4450" u="none" cap="none" strike="noStrike"/>
          </a:p>
        </p:txBody>
      </p:sp>
      <p:sp>
        <p:nvSpPr>
          <p:cNvPr id="93" name="Google Shape;93;p14"/>
          <p:cNvSpPr/>
          <p:nvPr/>
        </p:nvSpPr>
        <p:spPr>
          <a:xfrm>
            <a:off x="1743789" y="372498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200"/>
              <a:buFont typeface="Fraunces"/>
              <a:buNone/>
            </a:pPr>
            <a:r>
              <a:rPr b="0" i="0" lang="en-US" sz="2200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Merge Sort</a:t>
            </a:r>
            <a:endParaRPr b="0" i="0" sz="2200" u="none" cap="none" strike="noStrike"/>
          </a:p>
        </p:txBody>
      </p:sp>
      <p:sp>
        <p:nvSpPr>
          <p:cNvPr id="94" name="Google Shape;94;p14"/>
          <p:cNvSpPr/>
          <p:nvPr/>
        </p:nvSpPr>
        <p:spPr>
          <a:xfrm>
            <a:off x="793790" y="4215408"/>
            <a:ext cx="3785235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Usa la estrategia de "divide y vencerás". Divide, ordena y luego mezcla sublistas. Su complejidad es O(n log n).</a:t>
            </a:r>
            <a:endParaRPr b="0" i="0" sz="1750" u="none" cap="none" strike="noStrike"/>
          </a:p>
        </p:txBody>
      </p:sp>
      <p:pic>
        <p:nvPicPr>
          <p:cNvPr descr="preencoded.png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5571411" y="4209098"/>
            <a:ext cx="339328" cy="42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37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50"/>
              <a:buFont typeface="Fraunces"/>
              <a:buNone/>
            </a:pPr>
            <a:r>
              <a:rPr b="0" i="0" lang="en-US" sz="2650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1</a:t>
            </a:r>
            <a:endParaRPr b="0" i="0" sz="2650" u="none" cap="none" strike="noStrike"/>
          </a:p>
        </p:txBody>
      </p:sp>
      <p:sp>
        <p:nvSpPr>
          <p:cNvPr id="97" name="Google Shape;97;p14"/>
          <p:cNvSpPr/>
          <p:nvPr/>
        </p:nvSpPr>
        <p:spPr>
          <a:xfrm>
            <a:off x="10051256" y="372498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200"/>
              <a:buFont typeface="Fraunces"/>
              <a:buNone/>
            </a:pPr>
            <a:r>
              <a:rPr b="0" i="0" lang="en-US" sz="2200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Quick Sort</a:t>
            </a:r>
            <a:endParaRPr b="0" i="0" sz="2200" u="none" cap="none" strike="noStrike"/>
          </a:p>
        </p:txBody>
      </p:sp>
      <p:sp>
        <p:nvSpPr>
          <p:cNvPr id="98" name="Google Shape;98;p14"/>
          <p:cNvSpPr/>
          <p:nvPr/>
        </p:nvSpPr>
        <p:spPr>
          <a:xfrm>
            <a:off x="10051256" y="4215408"/>
            <a:ext cx="3785354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Muy eficiente en la práctica. Elige un pivote y divide la lista. Su complejidad es O(n log n) en promedio.</a:t>
            </a:r>
            <a:endParaRPr b="0" i="0" sz="1750" u="none" cap="none" strike="noStrike"/>
          </a:p>
        </p:txBody>
      </p:sp>
      <p:pic>
        <p:nvPicPr>
          <p:cNvPr descr="preencoded.png"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8719423" y="4758452"/>
            <a:ext cx="339328" cy="42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37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50"/>
              <a:buFont typeface="Fraunces"/>
              <a:buNone/>
            </a:pPr>
            <a:r>
              <a:rPr b="0" i="0" lang="en-US" sz="2650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2</a:t>
            </a:r>
            <a:endParaRPr b="0" i="0" sz="2650" u="none" cap="none" strike="noStrike"/>
          </a:p>
        </p:txBody>
      </p:sp>
      <p:sp>
        <p:nvSpPr>
          <p:cNvPr id="101" name="Google Shape;101;p14"/>
          <p:cNvSpPr txBox="1"/>
          <p:nvPr/>
        </p:nvSpPr>
        <p:spPr>
          <a:xfrm>
            <a:off x="12785700" y="7428000"/>
            <a:ext cx="1844700" cy="801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75548" y="452199"/>
            <a:ext cx="8055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Fraunces"/>
              <a:buNone/>
            </a:pPr>
            <a:r>
              <a:rPr lang="en-US" sz="320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Caso Práctico: Búsqueda Lineal</a:t>
            </a:r>
            <a:endParaRPr b="0" i="0" sz="3200" u="none" cap="none" strike="noStrike"/>
          </a:p>
        </p:txBody>
      </p:sp>
      <p:sp>
        <p:nvSpPr>
          <p:cNvPr id="108" name="Google Shape;108;p15"/>
          <p:cNvSpPr/>
          <p:nvPr/>
        </p:nvSpPr>
        <p:spPr>
          <a:xfrm>
            <a:off x="1425654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4D5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651040" y="8349853"/>
            <a:ext cx="1044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Input Size (n)</a:t>
            </a:r>
            <a:endParaRPr b="0" i="0" sz="1250" u="none" cap="none" strike="noStrike"/>
          </a:p>
        </p:txBody>
      </p:sp>
      <p:sp>
        <p:nvSpPr>
          <p:cNvPr id="110" name="Google Shape;110;p15"/>
          <p:cNvSpPr/>
          <p:nvPr/>
        </p:nvSpPr>
        <p:spPr>
          <a:xfrm>
            <a:off x="363997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657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3865364" y="8349853"/>
            <a:ext cx="309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O(1)</a:t>
            </a:r>
            <a:endParaRPr b="0" i="0" sz="1250" u="none" cap="none" strike="noStrike"/>
          </a:p>
        </p:txBody>
      </p:sp>
      <p:sp>
        <p:nvSpPr>
          <p:cNvPr id="112" name="Google Shape;112;p15"/>
          <p:cNvSpPr/>
          <p:nvPr/>
        </p:nvSpPr>
        <p:spPr>
          <a:xfrm>
            <a:off x="575060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808D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5975985" y="8349853"/>
            <a:ext cx="631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O(log n)</a:t>
            </a:r>
            <a:endParaRPr b="0" i="0" sz="1250" u="none" cap="none" strike="noStrike"/>
          </a:p>
        </p:txBody>
      </p:sp>
      <p:sp>
        <p:nvSpPr>
          <p:cNvPr id="114" name="Google Shape;114;p15"/>
          <p:cNvSpPr/>
          <p:nvPr/>
        </p:nvSpPr>
        <p:spPr>
          <a:xfrm>
            <a:off x="816744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9CA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8392835" y="8349853"/>
            <a:ext cx="342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O(n)</a:t>
            </a:r>
            <a:endParaRPr b="0" i="0" sz="1250" u="none" cap="none" strike="noStrike"/>
          </a:p>
        </p:txBody>
      </p:sp>
      <p:sp>
        <p:nvSpPr>
          <p:cNvPr id="116" name="Google Shape;116;p15"/>
          <p:cNvSpPr/>
          <p:nvPr/>
        </p:nvSpPr>
        <p:spPr>
          <a:xfrm>
            <a:off x="1022354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B7BE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0448925" y="8349853"/>
            <a:ext cx="77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 log n)</a:t>
            </a:r>
            <a:endParaRPr b="0" i="0" sz="1250" u="none" cap="none" strike="noStrike"/>
          </a:p>
        </p:txBody>
      </p:sp>
      <p:sp>
        <p:nvSpPr>
          <p:cNvPr id="118" name="Google Shape;118;p15"/>
          <p:cNvSpPr/>
          <p:nvPr/>
        </p:nvSpPr>
        <p:spPr>
          <a:xfrm>
            <a:off x="11935301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D2D7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2160687" y="8349853"/>
            <a:ext cx="53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O(n^2)</a:t>
            </a:r>
            <a:endParaRPr b="0" i="0" sz="1250" u="none" cap="none" strike="noStrike"/>
          </a:p>
        </p:txBody>
      </p:sp>
      <p:sp>
        <p:nvSpPr>
          <p:cNvPr id="120" name="Google Shape;120;p15"/>
          <p:cNvSpPr/>
          <p:nvPr/>
        </p:nvSpPr>
        <p:spPr>
          <a:xfrm>
            <a:off x="575548" y="9028152"/>
            <a:ext cx="13479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La notación Big O mide la eficiencia de los algoritmos. Describe el crecimiento del tiempo o espacio. Ejemplos incluyen O(1), O(log n), O(n), O(n log n) y O(n^2).</a:t>
            </a:r>
            <a:endParaRPr b="0" i="0" sz="1250" u="none" cap="none" strike="noStrike"/>
          </a:p>
        </p:txBody>
      </p:sp>
      <p:sp>
        <p:nvSpPr>
          <p:cNvPr id="121" name="Google Shape;121;p15"/>
          <p:cNvSpPr txBox="1"/>
          <p:nvPr/>
        </p:nvSpPr>
        <p:spPr>
          <a:xfrm>
            <a:off x="2515650" y="1983338"/>
            <a:ext cx="9599100" cy="497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busqueda_lineal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8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busqueda_lineal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 elemento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está en la posición: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/>
          </a:p>
        </p:txBody>
      </p:sp>
      <p:sp>
        <p:nvSpPr>
          <p:cNvPr id="122" name="Google Shape;122;p15"/>
          <p:cNvSpPr txBox="1"/>
          <p:nvPr/>
        </p:nvSpPr>
        <p:spPr>
          <a:xfrm>
            <a:off x="12785700" y="7428000"/>
            <a:ext cx="1844700" cy="801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575548" y="452199"/>
            <a:ext cx="8055888" cy="513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Fraunces"/>
              <a:buNone/>
            </a:pPr>
            <a:r>
              <a:rPr lang="en-US" sz="320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Caso Práctico: Búsqueda Binaria</a:t>
            </a:r>
            <a:endParaRPr b="0" i="0" sz="3200" u="none" cap="none" strike="noStrike"/>
          </a:p>
        </p:txBody>
      </p:sp>
      <p:sp>
        <p:nvSpPr>
          <p:cNvPr id="129" name="Google Shape;129;p16"/>
          <p:cNvSpPr/>
          <p:nvPr/>
        </p:nvSpPr>
        <p:spPr>
          <a:xfrm>
            <a:off x="1425654" y="8349853"/>
            <a:ext cx="164425" cy="164425"/>
          </a:xfrm>
          <a:prstGeom prst="roundRect">
            <a:avLst>
              <a:gd fmla="val 11122" name="adj"/>
            </a:avLst>
          </a:prstGeom>
          <a:solidFill>
            <a:srgbClr val="4D5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651040" y="8349853"/>
            <a:ext cx="1044059" cy="16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Input Size (n)</a:t>
            </a:r>
            <a:endParaRPr b="0" i="0" sz="1250" u="none" cap="none" strike="noStrike"/>
          </a:p>
        </p:txBody>
      </p:sp>
      <p:sp>
        <p:nvSpPr>
          <p:cNvPr id="131" name="Google Shape;131;p16"/>
          <p:cNvSpPr/>
          <p:nvPr/>
        </p:nvSpPr>
        <p:spPr>
          <a:xfrm>
            <a:off x="3639979" y="8349853"/>
            <a:ext cx="164425" cy="164425"/>
          </a:xfrm>
          <a:prstGeom prst="roundRect">
            <a:avLst>
              <a:gd fmla="val 11122" name="adj"/>
            </a:avLst>
          </a:prstGeom>
          <a:solidFill>
            <a:srgbClr val="657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3865364" y="8349853"/>
            <a:ext cx="309086" cy="16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O(1)</a:t>
            </a:r>
            <a:endParaRPr b="0" i="0" sz="1250" u="none" cap="none" strike="noStrike"/>
          </a:p>
        </p:txBody>
      </p:sp>
      <p:sp>
        <p:nvSpPr>
          <p:cNvPr id="133" name="Google Shape;133;p16"/>
          <p:cNvSpPr/>
          <p:nvPr/>
        </p:nvSpPr>
        <p:spPr>
          <a:xfrm>
            <a:off x="5750600" y="8349853"/>
            <a:ext cx="164425" cy="164425"/>
          </a:xfrm>
          <a:prstGeom prst="roundRect">
            <a:avLst>
              <a:gd fmla="val 11122" name="adj"/>
            </a:avLst>
          </a:prstGeom>
          <a:solidFill>
            <a:srgbClr val="808D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5975985" y="8349853"/>
            <a:ext cx="631746" cy="16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O(log n)</a:t>
            </a:r>
            <a:endParaRPr b="0" i="0" sz="1250" u="none" cap="none" strike="noStrike"/>
          </a:p>
        </p:txBody>
      </p:sp>
      <p:sp>
        <p:nvSpPr>
          <p:cNvPr id="135" name="Google Shape;135;p16"/>
          <p:cNvSpPr/>
          <p:nvPr/>
        </p:nvSpPr>
        <p:spPr>
          <a:xfrm>
            <a:off x="8167449" y="8349853"/>
            <a:ext cx="164425" cy="164425"/>
          </a:xfrm>
          <a:prstGeom prst="roundRect">
            <a:avLst>
              <a:gd fmla="val 11122" name="adj"/>
            </a:avLst>
          </a:prstGeom>
          <a:solidFill>
            <a:srgbClr val="9CA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8392835" y="8349853"/>
            <a:ext cx="342067" cy="16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O(n)</a:t>
            </a:r>
            <a:endParaRPr b="0" i="0" sz="1250" u="none" cap="none" strike="noStrike"/>
          </a:p>
        </p:txBody>
      </p:sp>
      <p:sp>
        <p:nvSpPr>
          <p:cNvPr id="137" name="Google Shape;137;p16"/>
          <p:cNvSpPr/>
          <p:nvPr/>
        </p:nvSpPr>
        <p:spPr>
          <a:xfrm>
            <a:off x="10223540" y="8349853"/>
            <a:ext cx="164425" cy="164425"/>
          </a:xfrm>
          <a:prstGeom prst="roundRect">
            <a:avLst>
              <a:gd fmla="val 11122" name="adj"/>
            </a:avLst>
          </a:prstGeom>
          <a:solidFill>
            <a:srgbClr val="B7BE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10448925" y="8349853"/>
            <a:ext cx="773668" cy="16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 log n)</a:t>
            </a:r>
            <a:endParaRPr b="0" i="0" sz="1250" u="none" cap="none" strike="noStrike"/>
          </a:p>
        </p:txBody>
      </p:sp>
      <p:sp>
        <p:nvSpPr>
          <p:cNvPr id="139" name="Google Shape;139;p16"/>
          <p:cNvSpPr/>
          <p:nvPr/>
        </p:nvSpPr>
        <p:spPr>
          <a:xfrm>
            <a:off x="11935301" y="8349853"/>
            <a:ext cx="164425" cy="164425"/>
          </a:xfrm>
          <a:prstGeom prst="roundRect">
            <a:avLst>
              <a:gd fmla="val 11122" name="adj"/>
            </a:avLst>
          </a:prstGeom>
          <a:solidFill>
            <a:srgbClr val="D2D7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2160687" y="8349853"/>
            <a:ext cx="533757" cy="16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O(n^2)</a:t>
            </a:r>
            <a:endParaRPr b="0" i="0" sz="1250" u="none" cap="none" strike="noStrike"/>
          </a:p>
        </p:txBody>
      </p:sp>
      <p:sp>
        <p:nvSpPr>
          <p:cNvPr id="141" name="Google Shape;141;p16"/>
          <p:cNvSpPr/>
          <p:nvPr/>
        </p:nvSpPr>
        <p:spPr>
          <a:xfrm>
            <a:off x="575548" y="9028152"/>
            <a:ext cx="13479304" cy="263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La notación Big O mide la eficiencia de los algoritmos. Describe el crecimiento del tiempo o espacio. Ejemplos incluyen O(1), O(log n), O(n), O(n log n) y O(n^2).</a:t>
            </a:r>
            <a:endParaRPr b="0" i="0" sz="1250" u="none" cap="none" strike="noStrike"/>
          </a:p>
        </p:txBody>
      </p:sp>
      <p:sp>
        <p:nvSpPr>
          <p:cNvPr id="142" name="Google Shape;142;p16"/>
          <p:cNvSpPr txBox="1"/>
          <p:nvPr/>
        </p:nvSpPr>
        <p:spPr>
          <a:xfrm>
            <a:off x="2617950" y="1507175"/>
            <a:ext cx="9394500" cy="6113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6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busqueda_binaria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6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6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6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endParaRPr sz="16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6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6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6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busqueda_binaria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 elemento 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está en la posición: 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2785700" y="7428000"/>
            <a:ext cx="1844700" cy="801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575548" y="452199"/>
            <a:ext cx="8055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Fraunces"/>
              <a:buNone/>
            </a:pPr>
            <a:r>
              <a:rPr lang="en-US" sz="320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Caso Práctico: Búsqueda de Interpolación</a:t>
            </a:r>
            <a:endParaRPr b="0" i="0" sz="3200" u="none" cap="none" strike="noStrike"/>
          </a:p>
        </p:txBody>
      </p:sp>
      <p:sp>
        <p:nvSpPr>
          <p:cNvPr id="150" name="Google Shape;150;p17"/>
          <p:cNvSpPr/>
          <p:nvPr/>
        </p:nvSpPr>
        <p:spPr>
          <a:xfrm>
            <a:off x="1425654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4D5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1651040" y="8349853"/>
            <a:ext cx="1044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Input Size (n)</a:t>
            </a:r>
            <a:endParaRPr b="0" i="0" sz="1250" u="none" cap="none" strike="noStrike"/>
          </a:p>
        </p:txBody>
      </p:sp>
      <p:sp>
        <p:nvSpPr>
          <p:cNvPr id="152" name="Google Shape;152;p17"/>
          <p:cNvSpPr/>
          <p:nvPr/>
        </p:nvSpPr>
        <p:spPr>
          <a:xfrm>
            <a:off x="363997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657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3865364" y="8349853"/>
            <a:ext cx="309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O(1)</a:t>
            </a:r>
            <a:endParaRPr b="0" i="0" sz="1250" u="none" cap="none" strike="noStrike"/>
          </a:p>
        </p:txBody>
      </p:sp>
      <p:sp>
        <p:nvSpPr>
          <p:cNvPr id="154" name="Google Shape;154;p17"/>
          <p:cNvSpPr/>
          <p:nvPr/>
        </p:nvSpPr>
        <p:spPr>
          <a:xfrm>
            <a:off x="575060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808D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5975985" y="8349853"/>
            <a:ext cx="631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O(log n)</a:t>
            </a:r>
            <a:endParaRPr b="0" i="0" sz="1250" u="none" cap="none" strike="noStrike"/>
          </a:p>
        </p:txBody>
      </p:sp>
      <p:sp>
        <p:nvSpPr>
          <p:cNvPr id="156" name="Google Shape;156;p17"/>
          <p:cNvSpPr/>
          <p:nvPr/>
        </p:nvSpPr>
        <p:spPr>
          <a:xfrm>
            <a:off x="816744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9CA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8392835" y="8349853"/>
            <a:ext cx="342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O(n)</a:t>
            </a:r>
            <a:endParaRPr b="0" i="0" sz="1250" u="none" cap="none" strike="noStrike"/>
          </a:p>
        </p:txBody>
      </p:sp>
      <p:sp>
        <p:nvSpPr>
          <p:cNvPr id="158" name="Google Shape;158;p17"/>
          <p:cNvSpPr/>
          <p:nvPr/>
        </p:nvSpPr>
        <p:spPr>
          <a:xfrm>
            <a:off x="1022354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B7BE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10448925" y="8349853"/>
            <a:ext cx="77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 log n)</a:t>
            </a:r>
            <a:endParaRPr b="0" i="0" sz="1250" u="none" cap="none" strike="noStrike"/>
          </a:p>
        </p:txBody>
      </p:sp>
      <p:sp>
        <p:nvSpPr>
          <p:cNvPr id="160" name="Google Shape;160;p17"/>
          <p:cNvSpPr/>
          <p:nvPr/>
        </p:nvSpPr>
        <p:spPr>
          <a:xfrm>
            <a:off x="11935301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D2D7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12160687" y="8349853"/>
            <a:ext cx="53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O(n^2)</a:t>
            </a:r>
            <a:endParaRPr b="0" i="0" sz="1250" u="none" cap="none" strike="noStrike"/>
          </a:p>
        </p:txBody>
      </p:sp>
      <p:sp>
        <p:nvSpPr>
          <p:cNvPr id="162" name="Google Shape;162;p17"/>
          <p:cNvSpPr/>
          <p:nvPr/>
        </p:nvSpPr>
        <p:spPr>
          <a:xfrm>
            <a:off x="575548" y="9028152"/>
            <a:ext cx="13479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La notación Big O mide la eficiencia de los algoritmos. Describe el crecimiento del tiempo o espacio. Ejemplos incluyen O(1), O(log n), O(n), O(n log n) y O(n^2).</a:t>
            </a:r>
            <a:endParaRPr b="0" i="0" sz="1250" u="none" cap="none" strike="noStrike"/>
          </a:p>
        </p:txBody>
      </p:sp>
      <p:sp>
        <p:nvSpPr>
          <p:cNvPr id="163" name="Google Shape;163;p17"/>
          <p:cNvSpPr txBox="1"/>
          <p:nvPr/>
        </p:nvSpPr>
        <p:spPr>
          <a:xfrm>
            <a:off x="1785600" y="1358000"/>
            <a:ext cx="11059200" cy="624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endParaRPr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busqueda_interpolacion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endParaRPr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Estima la posición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endParaRPr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bajo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busqueda_interpolacion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 elemento </a:t>
            </a:r>
            <a:r>
              <a:rPr lang="en-US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objetivo</a:t>
            </a:r>
            <a:r>
              <a:rPr lang="en-US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está en la posición: </a:t>
            </a:r>
            <a:r>
              <a:rPr lang="en-US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12844800" y="7715700"/>
            <a:ext cx="1785600" cy="5139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575548" y="452199"/>
            <a:ext cx="8055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Fraunces"/>
              <a:buNone/>
            </a:pPr>
            <a:r>
              <a:rPr lang="en-US" sz="320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Caso Práctico: Búsqueda por Hash</a:t>
            </a:r>
            <a:endParaRPr b="0" i="0" sz="3200" u="none" cap="none" strike="noStrike"/>
          </a:p>
        </p:txBody>
      </p:sp>
      <p:sp>
        <p:nvSpPr>
          <p:cNvPr id="171" name="Google Shape;171;p18"/>
          <p:cNvSpPr/>
          <p:nvPr/>
        </p:nvSpPr>
        <p:spPr>
          <a:xfrm>
            <a:off x="1425654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4D5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1651040" y="8349853"/>
            <a:ext cx="1044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Input Size (n)</a:t>
            </a:r>
            <a:endParaRPr b="0" i="0" sz="1250" u="none" cap="none" strike="noStrike"/>
          </a:p>
        </p:txBody>
      </p:sp>
      <p:sp>
        <p:nvSpPr>
          <p:cNvPr id="173" name="Google Shape;173;p18"/>
          <p:cNvSpPr/>
          <p:nvPr/>
        </p:nvSpPr>
        <p:spPr>
          <a:xfrm>
            <a:off x="363997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657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865364" y="8349853"/>
            <a:ext cx="309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O(1)</a:t>
            </a:r>
            <a:endParaRPr b="0" i="0" sz="1250" u="none" cap="none" strike="noStrike"/>
          </a:p>
        </p:txBody>
      </p:sp>
      <p:sp>
        <p:nvSpPr>
          <p:cNvPr id="175" name="Google Shape;175;p18"/>
          <p:cNvSpPr/>
          <p:nvPr/>
        </p:nvSpPr>
        <p:spPr>
          <a:xfrm>
            <a:off x="575060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808D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5975985" y="8349853"/>
            <a:ext cx="631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O(log n)</a:t>
            </a:r>
            <a:endParaRPr b="0" i="0" sz="1250" u="none" cap="none" strike="noStrike"/>
          </a:p>
        </p:txBody>
      </p:sp>
      <p:sp>
        <p:nvSpPr>
          <p:cNvPr id="177" name="Google Shape;177;p18"/>
          <p:cNvSpPr/>
          <p:nvPr/>
        </p:nvSpPr>
        <p:spPr>
          <a:xfrm>
            <a:off x="816744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9CA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8392835" y="8349853"/>
            <a:ext cx="342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O(n)</a:t>
            </a:r>
            <a:endParaRPr b="0" i="0" sz="1250" u="none" cap="none" strike="noStrike"/>
          </a:p>
        </p:txBody>
      </p:sp>
      <p:sp>
        <p:nvSpPr>
          <p:cNvPr id="179" name="Google Shape;179;p18"/>
          <p:cNvSpPr/>
          <p:nvPr/>
        </p:nvSpPr>
        <p:spPr>
          <a:xfrm>
            <a:off x="1022354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B7BE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10448925" y="8349853"/>
            <a:ext cx="77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 log n)</a:t>
            </a:r>
            <a:endParaRPr b="0" i="0" sz="1250" u="none" cap="none" strike="noStrike"/>
          </a:p>
        </p:txBody>
      </p:sp>
      <p:sp>
        <p:nvSpPr>
          <p:cNvPr id="181" name="Google Shape;181;p18"/>
          <p:cNvSpPr/>
          <p:nvPr/>
        </p:nvSpPr>
        <p:spPr>
          <a:xfrm>
            <a:off x="11935301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D2D7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12160687" y="8349853"/>
            <a:ext cx="53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O(n^2)</a:t>
            </a:r>
            <a:endParaRPr b="0" i="0" sz="1250" u="none" cap="none" strike="noStrike"/>
          </a:p>
        </p:txBody>
      </p:sp>
      <p:sp>
        <p:nvSpPr>
          <p:cNvPr id="183" name="Google Shape;183;p18"/>
          <p:cNvSpPr/>
          <p:nvPr/>
        </p:nvSpPr>
        <p:spPr>
          <a:xfrm>
            <a:off x="575548" y="9028152"/>
            <a:ext cx="13479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La notación Big O mide la eficiencia de los algoritmos. Describe el crecimiento del tiempo o espacio. Ejemplos incluyen O(1), O(log n), O(n), O(n log n) y O(n^2).</a:t>
            </a:r>
            <a:endParaRPr b="0" i="0" sz="1250" u="none" cap="none" strike="noStrike"/>
          </a:p>
        </p:txBody>
      </p:sp>
      <p:sp>
        <p:nvSpPr>
          <p:cNvPr id="184" name="Google Shape;184;p18"/>
          <p:cNvSpPr txBox="1"/>
          <p:nvPr/>
        </p:nvSpPr>
        <p:spPr>
          <a:xfrm>
            <a:off x="2605350" y="1220425"/>
            <a:ext cx="9419700" cy="647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Creando un inventario usando un diccionario (hash table)</a:t>
            </a:r>
            <a:endParaRPr sz="1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inventario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Insertamos frutas en el inventario</a:t>
            </a:r>
            <a:endParaRPr sz="1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inventario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'Manzana'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'Fruta'</a:t>
            </a:r>
            <a:endParaRPr sz="18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inventario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'Lechuga'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'Verdura'</a:t>
            </a:r>
            <a:endParaRPr sz="18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inventario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'Fruta'</a:t>
            </a:r>
            <a:endParaRPr sz="18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inventario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'Tomate'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'Fruta y Verdura'</a:t>
            </a:r>
            <a:endParaRPr sz="18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Búsqueda: ¿La fruta 'Manzana' está en el inventario?</a:t>
            </a:r>
            <a:endParaRPr sz="1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nombre_fruta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'Manzana'</a:t>
            </a:r>
            <a:endParaRPr sz="18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inventario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nombre_fruta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'No encontrado'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"Resultado de búsqueda: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Búsqueda de una fruta no existente</a:t>
            </a:r>
            <a:endParaRPr sz="1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nombre_fruta2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'Naranja'</a:t>
            </a:r>
            <a:endParaRPr sz="18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resultado2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inventario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nombre_fruta2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'No encontrado'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"Resultado de búsqueda: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resultado2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12785700" y="7428000"/>
            <a:ext cx="1844700" cy="801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/>
          <p:nvPr/>
        </p:nvSpPr>
        <p:spPr>
          <a:xfrm>
            <a:off x="575550" y="452200"/>
            <a:ext cx="84342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Fraunces"/>
              <a:buNone/>
            </a:pPr>
            <a:r>
              <a:rPr lang="en-US" sz="320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Caso Práctico: Ordenamiento por Burbuja</a:t>
            </a:r>
            <a:endParaRPr b="0" i="0" sz="3200" u="none" cap="none" strike="noStrike"/>
          </a:p>
        </p:txBody>
      </p:sp>
      <p:sp>
        <p:nvSpPr>
          <p:cNvPr id="192" name="Google Shape;192;p19"/>
          <p:cNvSpPr/>
          <p:nvPr/>
        </p:nvSpPr>
        <p:spPr>
          <a:xfrm>
            <a:off x="1425654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4D5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1651040" y="8349853"/>
            <a:ext cx="1044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Input Size (n)</a:t>
            </a:r>
            <a:endParaRPr b="0" i="0" sz="1250" u="none" cap="none" strike="noStrike"/>
          </a:p>
        </p:txBody>
      </p:sp>
      <p:sp>
        <p:nvSpPr>
          <p:cNvPr id="194" name="Google Shape;194;p19"/>
          <p:cNvSpPr/>
          <p:nvPr/>
        </p:nvSpPr>
        <p:spPr>
          <a:xfrm>
            <a:off x="363997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657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3865364" y="8349853"/>
            <a:ext cx="309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O(1)</a:t>
            </a:r>
            <a:endParaRPr b="0" i="0" sz="1250" u="none" cap="none" strike="noStrike"/>
          </a:p>
        </p:txBody>
      </p:sp>
      <p:sp>
        <p:nvSpPr>
          <p:cNvPr id="196" name="Google Shape;196;p19"/>
          <p:cNvSpPr/>
          <p:nvPr/>
        </p:nvSpPr>
        <p:spPr>
          <a:xfrm>
            <a:off x="575060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808D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5975985" y="8349853"/>
            <a:ext cx="631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O(log n)</a:t>
            </a:r>
            <a:endParaRPr b="0" i="0" sz="1250" u="none" cap="none" strike="noStrike"/>
          </a:p>
        </p:txBody>
      </p:sp>
      <p:sp>
        <p:nvSpPr>
          <p:cNvPr id="198" name="Google Shape;198;p19"/>
          <p:cNvSpPr/>
          <p:nvPr/>
        </p:nvSpPr>
        <p:spPr>
          <a:xfrm>
            <a:off x="8167449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9CA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8392835" y="8349853"/>
            <a:ext cx="342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O(n)</a:t>
            </a:r>
            <a:endParaRPr b="0" i="0" sz="1250" u="none" cap="none" strike="noStrike"/>
          </a:p>
        </p:txBody>
      </p:sp>
      <p:sp>
        <p:nvSpPr>
          <p:cNvPr id="200" name="Google Shape;200;p19"/>
          <p:cNvSpPr/>
          <p:nvPr/>
        </p:nvSpPr>
        <p:spPr>
          <a:xfrm>
            <a:off x="10223540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B7BE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10448925" y="8349853"/>
            <a:ext cx="77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 log n)</a:t>
            </a:r>
            <a:endParaRPr b="0" i="0" sz="1250" u="none" cap="none" strike="noStrike"/>
          </a:p>
        </p:txBody>
      </p:sp>
      <p:sp>
        <p:nvSpPr>
          <p:cNvPr id="202" name="Google Shape;202;p19"/>
          <p:cNvSpPr/>
          <p:nvPr/>
        </p:nvSpPr>
        <p:spPr>
          <a:xfrm>
            <a:off x="11935301" y="8349853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D2D7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12160687" y="8349853"/>
            <a:ext cx="533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O(n^2)</a:t>
            </a:r>
            <a:endParaRPr b="0" i="0" sz="1250" u="none" cap="none" strike="noStrike"/>
          </a:p>
        </p:txBody>
      </p:sp>
      <p:sp>
        <p:nvSpPr>
          <p:cNvPr id="204" name="Google Shape;204;p19"/>
          <p:cNvSpPr/>
          <p:nvPr/>
        </p:nvSpPr>
        <p:spPr>
          <a:xfrm>
            <a:off x="575548" y="9028152"/>
            <a:ext cx="13479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250"/>
              <a:buFont typeface="Epilogue"/>
              <a:buNone/>
            </a:pPr>
            <a:r>
              <a:rPr b="0" i="0" lang="en-US" sz="12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La notación Big O mide la eficiencia de los algoritmos. Describe el crecimiento del tiempo o espacio. Ejemplos incluyen O(1), O(log n), O(n), O(n log n) y O(n^2).</a:t>
            </a:r>
            <a:endParaRPr b="0" i="0" sz="1250" u="none" cap="none" strike="noStrike"/>
          </a:p>
        </p:txBody>
      </p:sp>
      <p:sp>
        <p:nvSpPr>
          <p:cNvPr id="205" name="Google Shape;205;p19"/>
          <p:cNvSpPr txBox="1"/>
          <p:nvPr/>
        </p:nvSpPr>
        <p:spPr>
          <a:xfrm>
            <a:off x="1923150" y="1358050"/>
            <a:ext cx="10784100" cy="647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burbuja_ord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Recorrer todos los elementos de la lista</a:t>
            </a:r>
            <a:endParaRPr sz="1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Últimos i elementos ya están en su lugar</a:t>
            </a:r>
            <a:endParaRPr sz="1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Recorrer la lista de 0 a n-i-1. Intercambiar si el elemento       encontrado es mayor que el siguiente elemento.</a:t>
            </a:r>
            <a:endParaRPr sz="1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endParaRPr sz="18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Ejemplo de uso:</a:t>
            </a:r>
            <a:endParaRPr sz="1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 original: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lista_ordenada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burbuja_ord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 ordenada mediante técnica Burbuja: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lista_ordenada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12785700" y="7428000"/>
            <a:ext cx="1844700" cy="801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