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83" r:id="rId3"/>
    <p:sldId id="282" r:id="rId4"/>
    <p:sldId id="288" r:id="rId5"/>
    <p:sldId id="310" r:id="rId6"/>
    <p:sldId id="284" r:id="rId7"/>
    <p:sldId id="289" r:id="rId8"/>
    <p:sldId id="300" r:id="rId9"/>
    <p:sldId id="298" r:id="rId10"/>
    <p:sldId id="299" r:id="rId11"/>
    <p:sldId id="286" r:id="rId12"/>
    <p:sldId id="301" r:id="rId13"/>
    <p:sldId id="303" r:id="rId14"/>
    <p:sldId id="302" r:id="rId15"/>
    <p:sldId id="304" r:id="rId16"/>
    <p:sldId id="305" r:id="rId17"/>
    <p:sldId id="306" r:id="rId18"/>
    <p:sldId id="307" r:id="rId19"/>
    <p:sldId id="308" r:id="rId20"/>
    <p:sldId id="309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8"/>
    <p:restoredTop sz="94758"/>
  </p:normalViewPr>
  <p:slideViewPr>
    <p:cSldViewPr snapToGrid="0">
      <p:cViewPr varScale="1">
        <p:scale>
          <a:sx n="96" d="100"/>
          <a:sy n="96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08D42-A63F-AC42-9474-7F99187DEAEB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22E7B-53DA-7440-8A87-3859D8CCF6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117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22E7B-53DA-7440-8A87-3859D8CCF6D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26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F034DC-6740-4682-8165-5BA3BDE7E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D26A47-B634-7CFE-772D-AF8B728FF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3018FE-499C-565C-14F8-D3488C86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F2D6-904D-4945-B393-40A0DD8C8F32}" type="datetime1">
              <a:rPr lang="fr-FR" smtClean="0"/>
              <a:t>20/11/2024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06F91A-C5F2-7A96-724F-403258F1D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5B04FE-F156-30E1-36D9-B6D888941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D6A2-6178-3A4E-A9F2-E32B888254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93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473168-5CBA-87F1-74B7-8BC91DC9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5A5253-A4BE-3BFF-52A2-7751534FF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129650-6B3C-B836-9FCF-CE5DB59D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61CC-B3E5-0E4B-B067-DAB12363B4E2}" type="datetime1">
              <a:rPr lang="fr-FR" smtClean="0"/>
              <a:t>20/11/2024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C6AB82-1CFB-6E10-15E9-8D65468EA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C7618F-5622-2FB4-0B63-DBD485DE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D6A2-6178-3A4E-A9F2-E32B888254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20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FD7ED41-F759-EE02-F34E-05DE2EABA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3F55C9-5E6C-CCCE-CB32-069041C39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6EAA69-53E6-4029-A1B1-C916F409D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4CBA-3A44-484C-B51A-D27CD6BD29B1}" type="datetime1">
              <a:rPr lang="fr-FR" smtClean="0"/>
              <a:t>20/11/2024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748CE7-B400-0245-CAD4-7C572226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67580F-01EE-2295-990E-F27AEF5F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D6A2-6178-3A4E-A9F2-E32B888254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84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186609-94E0-5FD9-ADFD-6C6F580B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E5130E-D8A1-D7AD-A9D5-449DA0804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83A5A-B295-472A-A561-4F4B6B63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F3CB-B818-2545-B7ED-6AF51F70D71D}" type="datetime1">
              <a:rPr lang="fr-FR" smtClean="0"/>
              <a:t>20/11/2024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15BA02-09EC-B955-137D-2AD97810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2C11BB-F857-6FA0-77E5-5EBD3322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D6A2-6178-3A4E-A9F2-E32B888254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60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59118D-224E-35A1-B0D6-6552C0F3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880EB2-9D71-8732-B68A-33204F293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2283D8-53EE-B90E-AAEB-212E3244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CFE6-5C7A-DA48-A03D-E71336882C3F}" type="datetime1">
              <a:rPr lang="fr-FR" smtClean="0"/>
              <a:t>20/11/2024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578C37-CC2C-2644-AC8D-56F7A467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C5D3E4-F3DB-9826-73C9-5E17568DA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D6A2-6178-3A4E-A9F2-E32B888254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29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2A756B-0298-2CC1-A720-F190B1E59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047FA6-2FD5-56DB-3F6D-BD0057D3E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094BF2-577E-D854-F89C-3022E5BD2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7BB203-C99A-B913-2A0B-E07DDF9C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2E09-A751-1342-BC11-82288A1FE8E5}" type="datetime1">
              <a:rPr lang="fr-FR" smtClean="0"/>
              <a:t>20/11/2024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D4145B-7497-2774-6866-931172B23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115E98-5B98-0014-B3CA-457E6E1E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D6A2-6178-3A4E-A9F2-E32B888254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069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A3BF3F-59C4-3793-F730-830B1EB86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910CF1-27BF-38AF-7BFB-3C7725039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141D4A-F324-31C7-BDED-F9E4C87EB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59C68C0-5C0F-717A-566C-22892B800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1816865-7B83-1D33-40BC-1AA4561C7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E1C96FC-DEA9-67C3-9A8E-3DC834E1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353D-EE9F-0B46-8404-74DDE1E729BC}" type="datetime1">
              <a:rPr lang="fr-FR" smtClean="0"/>
              <a:t>20/11/2024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D036B2C-7890-6378-4183-D126E7D5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5A72C15-5A1E-4231-35A9-ADFBD689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D6A2-6178-3A4E-A9F2-E32B888254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10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4A3263-5B02-147C-88F6-0A527D7E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6D5607B-5D08-E041-2549-B8AB0315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17F7-81C1-AD43-A736-CAFAB358FF61}" type="datetime1">
              <a:rPr lang="fr-FR" smtClean="0"/>
              <a:t>20/11/2024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D38EE99-9B9F-4F85-A90F-5753D90FC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C5C7F5-A2DC-96DA-C686-10BD8D2D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D6A2-6178-3A4E-A9F2-E32B888254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12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F4E5EA1-EA1D-B234-161A-9284DF9C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BBF6D-2DAF-B641-B3BC-8256635918B0}" type="datetime1">
              <a:rPr lang="fr-FR" smtClean="0"/>
              <a:t>20/11/2024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1D9D074-1FA8-4A76-97D9-69CD225F7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2A4F0F-B9DE-3E9E-057F-0B7BAAC6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D6A2-6178-3A4E-A9F2-E32B888254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61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28F6B-9201-CD7B-1213-53EE07C00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6534C0-A33E-49DB-6DF4-574484471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E741D2-290F-0500-3EBE-308E8161F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BB9FE8-D089-E07F-F65D-634E68E48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CC95-F566-D449-A1C6-AB1ABA3582A6}" type="datetime1">
              <a:rPr lang="fr-FR" smtClean="0"/>
              <a:t>20/11/2024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6504E4-0649-943A-E562-F3146DE50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4BAB3A-1E2B-CD35-E185-AFB0BEC3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D6A2-6178-3A4E-A9F2-E32B888254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59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CFCA9E-B616-FA0C-8D7F-995AB33E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1D4CD6F-BFC0-F1B3-AF37-C8CB4E475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78E72A-28EE-0084-C85B-84C0CF769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783EF4-C6F3-CCAA-EEA7-3F0BF517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C18E-1678-A946-9E33-B28FD1B1835E}" type="datetime1">
              <a:rPr lang="fr-FR" smtClean="0"/>
              <a:t>20/11/2024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FBA02E-53FB-FFE8-6F44-A39091E11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E5BC82-907C-C642-26D3-DB4C0D4DC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D6A2-6178-3A4E-A9F2-E32B888254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8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F81F71-FD08-A060-26AC-716CC9D8C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3E65D1-4D65-4498-E8D0-DA4992D2F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8EE9FF-8171-5766-723E-D389854F6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F726D6-2FC5-5E4E-B6AB-E5A836D2C59B}" type="datetime1">
              <a:rPr lang="fr-FR" smtClean="0"/>
              <a:t>20/11/2024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44059D-9813-E2BB-0DAE-C38182A16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88B293-5581-04D1-3F19-7957164C1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46D6A2-6178-3A4E-A9F2-E32B888254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79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AF6416-4D27-252E-5E97-A171B930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/>
              <a:t>La gestion des fichiers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E2AAE-3DF3-C84D-F6B8-5B25A40BF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64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5" name="Image 4" descr="Une image contenant clipart, symbole&#10;&#10;Description générée automatiquement">
            <a:extLst>
              <a:ext uri="{FF2B5EF4-FFF2-40B4-BE49-F238E27FC236}">
                <a16:creationId xmlns:a16="http://schemas.microsoft.com/office/drawing/2014/main" id="{41CE6B17-C354-939A-ED75-46F2F6EDF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4254" y="319731"/>
            <a:ext cx="1625600" cy="16256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C8B6402-06D4-DB99-8FA2-F1703C688687}"/>
              </a:ext>
            </a:extLst>
          </p:cNvPr>
          <p:cNvSpPr txBox="1"/>
          <p:nvPr/>
        </p:nvSpPr>
        <p:spPr>
          <a:xfrm>
            <a:off x="838200" y="1825624"/>
            <a:ext cx="10084904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Objectifs :</a:t>
            </a:r>
          </a:p>
          <a:p>
            <a:endParaRPr lang="fr-FR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 Lire, écrire et manipuler des fichiers.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 Créer et organiser des dossiers.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 Automatiser des tâches courantes liées aux fichiers.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400" b="1" dirty="0"/>
              <a:t>Applications :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 Sauvegarde de données.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 Organisation des fichiers dans des systèmes automatisés.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 Traitement de grandes quantités de données textuelles.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A5C29A11-79A8-B350-E1C6-847896A85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D6A2-6178-3A4E-A9F2-E32B888254B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354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CC1C0-9F84-00DD-3A81-15452C996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C1F727-BD91-DBC4-85A5-F214425C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/>
              <a:t>Vérification avant création de dossier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2455D5-286A-07B3-B627-3907178AC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64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5" name="Image 4" descr="Une image contenant clipart, symbole&#10;&#10;Description générée automatiquement">
            <a:extLst>
              <a:ext uri="{FF2B5EF4-FFF2-40B4-BE49-F238E27FC236}">
                <a16:creationId xmlns:a16="http://schemas.microsoft.com/office/drawing/2014/main" id="{3ECC25D1-CB01-A386-B310-5EF9C9680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254" y="319731"/>
            <a:ext cx="1625600" cy="16256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51C009F-B88D-61A2-D87F-07D49698C116}"/>
              </a:ext>
            </a:extLst>
          </p:cNvPr>
          <p:cNvSpPr txBox="1"/>
          <p:nvPr/>
        </p:nvSpPr>
        <p:spPr>
          <a:xfrm>
            <a:off x="649356" y="1690688"/>
            <a:ext cx="1089328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 Pour éviter les erreurs vérifier si le dossier n’existe pas avant sa création </a:t>
            </a:r>
            <a:br>
              <a:rPr lang="fr-F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fr-FR" sz="2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fr-F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fr-FR" sz="2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fr-FR" sz="2000" dirty="0"/>
          </a:p>
        </p:txBody>
      </p:sp>
      <p:pic>
        <p:nvPicPr>
          <p:cNvPr id="6" name="Image 5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D4BFC976-67DA-DC81-0A20-CEF9F5EE2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749550"/>
            <a:ext cx="6672943" cy="2395990"/>
          </a:xfrm>
          <a:prstGeom prst="rect">
            <a:avLst/>
          </a:prstGeom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76A7F628-1BAF-9AB1-786A-4AB6DF6E9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D6A2-6178-3A4E-A9F2-E32B888254B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260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AF6416-4D27-252E-5E97-A171B930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/>
              <a:t>Vérification avant création de fichier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E2AAE-3DF3-C84D-F6B8-5B25A40BF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64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5" name="Image 4" descr="Une image contenant clipart, symbole&#10;&#10;Description générée automatiquement">
            <a:extLst>
              <a:ext uri="{FF2B5EF4-FFF2-40B4-BE49-F238E27FC236}">
                <a16:creationId xmlns:a16="http://schemas.microsoft.com/office/drawing/2014/main" id="{41CE6B17-C354-939A-ED75-46F2F6EDF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254" y="319731"/>
            <a:ext cx="1625600" cy="16256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C8B6402-06D4-DB99-8FA2-F1703C688687}"/>
              </a:ext>
            </a:extLst>
          </p:cNvPr>
          <p:cNvSpPr txBox="1"/>
          <p:nvPr/>
        </p:nvSpPr>
        <p:spPr>
          <a:xfrm>
            <a:off x="649356" y="1690688"/>
            <a:ext cx="1089328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 Pour éviter les erreurs vérifier si le fichier n’existe pas avant sa création </a:t>
            </a:r>
            <a:br>
              <a:rPr lang="fr-F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fr-FR" sz="2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fr-F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fr-FR" sz="2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fr-FR" sz="2000" dirty="0"/>
          </a:p>
        </p:txBody>
      </p:sp>
      <p:pic>
        <p:nvPicPr>
          <p:cNvPr id="6" name="Image 5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9A4FD2DD-8FE5-AA6B-A3C3-DA191A838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721739"/>
            <a:ext cx="8885271" cy="3352490"/>
          </a:xfrm>
          <a:prstGeom prst="rect">
            <a:avLst/>
          </a:prstGeom>
        </p:spPr>
      </p:pic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FDB3813A-C253-4B0F-F971-193CC579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D6A2-6178-3A4E-A9F2-E32B888254B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294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3E4F4-1708-A769-B016-1F9CF2E10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71C13B-2431-6F86-8A04-C8331AF0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/>
              <a:t>Suppression de fichier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400FB9-03E4-53A1-9BE3-947EF5D78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64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5" name="Image 4" descr="Une image contenant clipart, symbole&#10;&#10;Description générée automatiquement">
            <a:extLst>
              <a:ext uri="{FF2B5EF4-FFF2-40B4-BE49-F238E27FC236}">
                <a16:creationId xmlns:a16="http://schemas.microsoft.com/office/drawing/2014/main" id="{767D0F7F-4A53-0000-3731-CC4F08B0D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254" y="319731"/>
            <a:ext cx="1625600" cy="16256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FB36EB9-0189-7422-682E-A0149F911948}"/>
              </a:ext>
            </a:extLst>
          </p:cNvPr>
          <p:cNvSpPr txBox="1"/>
          <p:nvPr/>
        </p:nvSpPr>
        <p:spPr>
          <a:xfrm>
            <a:off x="649356" y="1690688"/>
            <a:ext cx="1089328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 </a:t>
            </a:r>
            <a:r>
              <a:rPr lang="fr-FR" sz="2400" b="1" dirty="0" err="1"/>
              <a:t>os.remove</a:t>
            </a:r>
            <a:r>
              <a:rPr lang="fr-FR" sz="2400" b="1" dirty="0"/>
              <a:t>() </a:t>
            </a:r>
            <a:r>
              <a:rPr lang="fr-FR" sz="2400" dirty="0"/>
              <a:t>permet de supprimer un fichier.</a:t>
            </a:r>
            <a:br>
              <a:rPr lang="fr-F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fr-FR" sz="2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fr-F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fr-FR" sz="2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fr-FR" sz="2000" dirty="0"/>
          </a:p>
        </p:txBody>
      </p:sp>
      <p:pic>
        <p:nvPicPr>
          <p:cNvPr id="7" name="Image 6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3C84E56F-4BAD-0D10-7CE3-699886D79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610" y="2686348"/>
            <a:ext cx="6487118" cy="2392005"/>
          </a:xfrm>
          <a:prstGeom prst="rect">
            <a:avLst/>
          </a:prstGeom>
        </p:spPr>
      </p:pic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DA5C717D-F1E8-3A29-6892-56AD94DC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D6A2-6178-3A4E-A9F2-E32B888254B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494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C55F9-7CB1-2F1B-30A1-4CC195660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318206-61CE-C4C6-16BF-AC9D8B55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/>
              <a:t>Suppression du dossier vide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BE3AF1-DB60-F0E8-DF3F-C2E8DBF51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64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5" name="Image 4" descr="Une image contenant clipart, symbole&#10;&#10;Description générée automatiquement">
            <a:extLst>
              <a:ext uri="{FF2B5EF4-FFF2-40B4-BE49-F238E27FC236}">
                <a16:creationId xmlns:a16="http://schemas.microsoft.com/office/drawing/2014/main" id="{764133D5-27C9-BA7E-EFE4-B42F84BED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254" y="319731"/>
            <a:ext cx="1625600" cy="16256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24E4C54-5F0E-AC12-441F-2D07952E3F7C}"/>
              </a:ext>
            </a:extLst>
          </p:cNvPr>
          <p:cNvSpPr txBox="1"/>
          <p:nvPr/>
        </p:nvSpPr>
        <p:spPr>
          <a:xfrm>
            <a:off x="649356" y="1690688"/>
            <a:ext cx="1089328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 </a:t>
            </a:r>
            <a:r>
              <a:rPr lang="fr-FR" sz="2400" b="1" dirty="0" err="1"/>
              <a:t>os.rmdir</a:t>
            </a:r>
            <a:r>
              <a:rPr lang="fr-FR" sz="2400" b="1" dirty="0"/>
              <a:t>() </a:t>
            </a:r>
            <a:r>
              <a:rPr lang="fr-FR" sz="2400" dirty="0"/>
              <a:t>: Supprime un dossier vide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br>
              <a:rPr lang="fr-F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fr-FR" sz="2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fr-F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fr-FR" sz="2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fr-FR" sz="2000" dirty="0"/>
          </a:p>
        </p:txBody>
      </p:sp>
      <p:pic>
        <p:nvPicPr>
          <p:cNvPr id="6" name="Image 5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D1839AB1-D900-CB09-FC7E-EA14A7FA7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11660"/>
            <a:ext cx="8927678" cy="3005357"/>
          </a:xfrm>
          <a:prstGeom prst="rect">
            <a:avLst/>
          </a:prstGeom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B2F10244-7CA2-4B90-2F7F-C4E8F093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D6A2-6178-3A4E-A9F2-E32B888254B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466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019A3-74E9-69A5-060A-9F5143A0B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1A338E-56FE-4230-93E9-430AAAC4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/>
              <a:t>Suppression du dossier non vide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F68AD5-6B6D-2264-46D3-B680E2CAB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64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5" name="Image 4" descr="Une image contenant clipart, symbole&#10;&#10;Description générée automatiquement">
            <a:extLst>
              <a:ext uri="{FF2B5EF4-FFF2-40B4-BE49-F238E27FC236}">
                <a16:creationId xmlns:a16="http://schemas.microsoft.com/office/drawing/2014/main" id="{74084381-D9C7-257D-70BA-D4A2D7903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254" y="319731"/>
            <a:ext cx="1625600" cy="16256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79A095C-E670-D6AC-74E4-3945AAACA615}"/>
              </a:ext>
            </a:extLst>
          </p:cNvPr>
          <p:cNvSpPr txBox="1"/>
          <p:nvPr/>
        </p:nvSpPr>
        <p:spPr>
          <a:xfrm>
            <a:off x="649356" y="1396176"/>
            <a:ext cx="1089328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400" b="1" dirty="0"/>
              <a:t> </a:t>
            </a:r>
            <a:r>
              <a:rPr lang="fr-FR" sz="2400" b="1" dirty="0" err="1"/>
              <a:t>shutil.rmtree</a:t>
            </a:r>
            <a:r>
              <a:rPr lang="fr-FR" sz="2400" b="1" dirty="0"/>
              <a:t>() </a:t>
            </a:r>
            <a:r>
              <a:rPr lang="fr-FR" sz="2400" dirty="0"/>
              <a:t>: Supprime un dossier, même s’il contient des fichiers.</a:t>
            </a:r>
            <a:br>
              <a:rPr lang="fr-F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fr-FR" sz="2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fr-F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fr-FR" sz="2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fr-FR" sz="2000" dirty="0"/>
          </a:p>
        </p:txBody>
      </p:sp>
      <p:pic>
        <p:nvPicPr>
          <p:cNvPr id="6" name="Image 5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B72C18FB-1CEE-7895-A8A4-8B4C8A312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67449"/>
            <a:ext cx="10504911" cy="3612800"/>
          </a:xfrm>
          <a:prstGeom prst="rect">
            <a:avLst/>
          </a:prstGeom>
        </p:spPr>
      </p:pic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7AC49165-40D6-8EE1-636B-30D83B03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D6A2-6178-3A4E-A9F2-E32B888254B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0733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CDBBF-FAC9-5C80-B259-9248E0B69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FB248D-94AF-EC4A-6B90-26035DF8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/>
              <a:t>Liste le contenu d’un dossier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20730F-85E0-5ACE-E235-91C7C43BC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64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5" name="Image 4" descr="Une image contenant clipart, symbole&#10;&#10;Description générée automatiquement">
            <a:extLst>
              <a:ext uri="{FF2B5EF4-FFF2-40B4-BE49-F238E27FC236}">
                <a16:creationId xmlns:a16="http://schemas.microsoft.com/office/drawing/2014/main" id="{C628FC6B-37FA-D2A5-9528-B0D9E635D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254" y="319731"/>
            <a:ext cx="1625600" cy="16256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45EBE5B-5E1B-EB0C-31F0-A0DAF1422E13}"/>
              </a:ext>
            </a:extLst>
          </p:cNvPr>
          <p:cNvSpPr txBox="1"/>
          <p:nvPr/>
        </p:nvSpPr>
        <p:spPr>
          <a:xfrm>
            <a:off x="649356" y="1396176"/>
            <a:ext cx="1089328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 </a:t>
            </a:r>
            <a:r>
              <a:rPr lang="fr-FR" sz="2400" b="1" dirty="0" err="1"/>
              <a:t>os.listdir</a:t>
            </a:r>
            <a:r>
              <a:rPr lang="fr-FR" sz="2400" b="1" dirty="0"/>
              <a:t>() l</a:t>
            </a:r>
            <a:r>
              <a:rPr lang="fr-FR" sz="2400" dirty="0"/>
              <a:t>iste le contenu d’un dossier (fichiers et sous-dossiers).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 Les mêmes chemin utilisés en linux</a:t>
            </a:r>
            <a:endParaRPr lang="fr-FR" sz="2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5B3B882C-01B9-D8BA-C978-55D58C396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D6A2-6178-3A4E-A9F2-E32B888254BA}" type="slidenum">
              <a:rPr lang="fr-FR" smtClean="0"/>
              <a:t>15</a:t>
            </a:fld>
            <a:endParaRPr lang="fr-FR"/>
          </a:p>
        </p:txBody>
      </p:sp>
      <p:pic>
        <p:nvPicPr>
          <p:cNvPr id="14" name="Image 1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5591418F-48DC-6AE9-3EF6-DDD078FE0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38" y="2552183"/>
            <a:ext cx="6961257" cy="300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27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2F2B7-8E2B-803C-C61C-1C1151D5C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F469D6-6028-4933-BF62-30B955EEE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/>
              <a:t>Renommé un fichier ou un dossier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691440-1629-79DB-3F29-7150AD676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64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5" name="Image 4" descr="Une image contenant clipart, symbole&#10;&#10;Description générée automatiquement">
            <a:extLst>
              <a:ext uri="{FF2B5EF4-FFF2-40B4-BE49-F238E27FC236}">
                <a16:creationId xmlns:a16="http://schemas.microsoft.com/office/drawing/2014/main" id="{55BA8FBD-7D8E-D5E3-097D-7EAD0826D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254" y="319731"/>
            <a:ext cx="1625600" cy="16256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ABC83C5-1759-BDA8-A5F1-C200B7C87225}"/>
              </a:ext>
            </a:extLst>
          </p:cNvPr>
          <p:cNvSpPr txBox="1"/>
          <p:nvPr/>
        </p:nvSpPr>
        <p:spPr>
          <a:xfrm>
            <a:off x="649356" y="1690688"/>
            <a:ext cx="1089328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 </a:t>
            </a:r>
            <a:r>
              <a:rPr lang="fr-FR" sz="2400" b="1" dirty="0" err="1"/>
              <a:t>os.rename</a:t>
            </a:r>
            <a:r>
              <a:rPr lang="fr-FR" sz="2400" b="1" dirty="0"/>
              <a:t>() </a:t>
            </a:r>
            <a:r>
              <a:rPr lang="fr-FR" sz="2400" dirty="0"/>
              <a:t>permet de renommer un fichier ou un dossier.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sz="2400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489E0523-2458-F825-3F6D-E2F0B676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D6A2-6178-3A4E-A9F2-E32B888254BA}" type="slidenum">
              <a:rPr lang="fr-FR" smtClean="0"/>
              <a:t>16</a:t>
            </a:fld>
            <a:endParaRPr lang="fr-FR"/>
          </a:p>
        </p:txBody>
      </p:sp>
      <p:pic>
        <p:nvPicPr>
          <p:cNvPr id="6" name="Image 5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5FE360B3-4299-5F96-C699-4C2A5E7E8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81" y="2861128"/>
            <a:ext cx="8077723" cy="267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11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7281A-2BEC-C259-2019-F22A00269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691B1A-3B4C-0853-EA2D-B050F68C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 err="1"/>
              <a:t>os.path.isfile</a:t>
            </a:r>
            <a:r>
              <a:rPr lang="fr-FR" sz="4000" b="1" dirty="0"/>
              <a:t>() et </a:t>
            </a:r>
            <a:r>
              <a:rPr lang="fr-FR" sz="4000" b="1" dirty="0" err="1"/>
              <a:t>os.path.isdir</a:t>
            </a:r>
            <a:r>
              <a:rPr lang="fr-FR" sz="4000" b="1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8BB77B-603C-6839-275F-C55FBA492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64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5" name="Image 4" descr="Une image contenant clipart, symbole&#10;&#10;Description générée automatiquement">
            <a:extLst>
              <a:ext uri="{FF2B5EF4-FFF2-40B4-BE49-F238E27FC236}">
                <a16:creationId xmlns:a16="http://schemas.microsoft.com/office/drawing/2014/main" id="{7D1C0640-7258-FE1B-7FBC-3B28165C7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254" y="319731"/>
            <a:ext cx="1625600" cy="16256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B173717-5348-AACB-FB75-2CD122774587}"/>
              </a:ext>
            </a:extLst>
          </p:cNvPr>
          <p:cNvSpPr txBox="1"/>
          <p:nvPr/>
        </p:nvSpPr>
        <p:spPr>
          <a:xfrm>
            <a:off x="649356" y="1479410"/>
            <a:ext cx="1089328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 </a:t>
            </a:r>
            <a:r>
              <a:rPr lang="fr-FR" sz="2400" b="1" dirty="0" err="1"/>
              <a:t>os.path.isfile</a:t>
            </a:r>
            <a:r>
              <a:rPr lang="fr-FR" sz="2400" b="1" dirty="0"/>
              <a:t>() </a:t>
            </a:r>
            <a:r>
              <a:rPr lang="fr-FR" sz="2400" dirty="0"/>
              <a:t>: Vérifie si un chemin correspond à un fichier.</a:t>
            </a:r>
          </a:p>
          <a:p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 </a:t>
            </a:r>
            <a:r>
              <a:rPr lang="fr-FR" sz="2400" b="1" dirty="0" err="1"/>
              <a:t>os.path.isdir</a:t>
            </a:r>
            <a:r>
              <a:rPr lang="fr-FR" sz="2400" b="1" dirty="0"/>
              <a:t>() </a:t>
            </a:r>
            <a:r>
              <a:rPr lang="fr-FR" sz="2400" dirty="0"/>
              <a:t>: Vérifie si un chemin correspond à un dossier.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sz="2400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318D432F-FB60-1B17-5D6C-268AEF57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D6A2-6178-3A4E-A9F2-E32B888254BA}" type="slidenum">
              <a:rPr lang="fr-FR" smtClean="0"/>
              <a:t>17</a:t>
            </a:fld>
            <a:endParaRPr lang="fr-FR"/>
          </a:p>
        </p:txBody>
      </p:sp>
      <p:pic>
        <p:nvPicPr>
          <p:cNvPr id="7" name="Image 6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ACE8E0B7-47D7-441F-95CB-4C6151F0A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217" y="3192587"/>
            <a:ext cx="7998725" cy="330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63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3B06A-494D-B796-5633-92D3F8D79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C8D70-961E-575D-CA81-8E1C2B369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/>
              <a:t>Copier, déplacer ou renommer un fichier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55442A-B265-CA67-AB33-A6EF615C1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64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5" name="Image 4" descr="Une image contenant clipart, symbole&#10;&#10;Description générée automatiquement">
            <a:extLst>
              <a:ext uri="{FF2B5EF4-FFF2-40B4-BE49-F238E27FC236}">
                <a16:creationId xmlns:a16="http://schemas.microsoft.com/office/drawing/2014/main" id="{84C8EDDE-9907-B055-8063-AFC590923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549" y="215106"/>
            <a:ext cx="1625600" cy="16256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292160E-66BB-94FB-A805-6D08D4A1DD84}"/>
              </a:ext>
            </a:extLst>
          </p:cNvPr>
          <p:cNvSpPr txBox="1"/>
          <p:nvPr/>
        </p:nvSpPr>
        <p:spPr>
          <a:xfrm>
            <a:off x="649356" y="1479410"/>
            <a:ext cx="1089328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 </a:t>
            </a:r>
            <a:r>
              <a:rPr lang="fr-FR" sz="2400" b="1" dirty="0" err="1"/>
              <a:t>shutil.copy</a:t>
            </a:r>
            <a:r>
              <a:rPr lang="fr-FR" sz="2400" b="1" dirty="0"/>
              <a:t>() </a:t>
            </a:r>
            <a:r>
              <a:rPr lang="fr-FR" sz="2400" dirty="0"/>
              <a:t>: Copie un fichier.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 </a:t>
            </a:r>
            <a:r>
              <a:rPr lang="fr-FR" sz="2400" b="1" dirty="0" err="1"/>
              <a:t>shutil.move</a:t>
            </a:r>
            <a:r>
              <a:rPr lang="fr-FR" sz="2400" b="1" dirty="0"/>
              <a:t>() </a:t>
            </a:r>
            <a:r>
              <a:rPr lang="fr-FR" sz="2400" dirty="0"/>
              <a:t>: Déplace ou renomme un fichier.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sz="2400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5E8E0CBF-27FC-8432-3D50-98B27FAF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D6A2-6178-3A4E-A9F2-E32B888254BA}" type="slidenum">
              <a:rPr lang="fr-FR" smtClean="0"/>
              <a:t>18</a:t>
            </a:fld>
            <a:endParaRPr lang="fr-FR"/>
          </a:p>
        </p:txBody>
      </p:sp>
      <p:pic>
        <p:nvPicPr>
          <p:cNvPr id="6" name="Image 5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CFD28494-82D8-5CAE-36FB-5A657EA61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13238"/>
            <a:ext cx="8634623" cy="299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92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4C725-BF3F-3F71-CED3-97E0B23AE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4CD82E-4DB0-7B9A-3ED0-A27696E9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/>
              <a:t>Utilisation de </a:t>
            </a:r>
            <a:r>
              <a:rPr lang="fr-FR" sz="4000" b="1" dirty="0" err="1"/>
              <a:t>glob.glob</a:t>
            </a:r>
            <a:r>
              <a:rPr lang="fr-FR" sz="4000" b="1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7B21FF-327F-5E73-51C4-59AF6BD56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64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5" name="Image 4" descr="Une image contenant clipart, symbole&#10;&#10;Description générée automatiquement">
            <a:extLst>
              <a:ext uri="{FF2B5EF4-FFF2-40B4-BE49-F238E27FC236}">
                <a16:creationId xmlns:a16="http://schemas.microsoft.com/office/drawing/2014/main" id="{8E9EBA12-DCA4-9901-F7DA-B846F5E08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549" y="215106"/>
            <a:ext cx="1625600" cy="16256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4A364AA-B27F-B698-039A-B1F7A5F2D89B}"/>
              </a:ext>
            </a:extLst>
          </p:cNvPr>
          <p:cNvSpPr txBox="1"/>
          <p:nvPr/>
        </p:nvSpPr>
        <p:spPr>
          <a:xfrm>
            <a:off x="649356" y="1479410"/>
            <a:ext cx="1089328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 Trouve des fichiers ou des dossiers selon un modèle (</a:t>
            </a:r>
            <a:r>
              <a:rPr lang="fr-FR" sz="2400" dirty="0" err="1"/>
              <a:t>wildcards</a:t>
            </a:r>
            <a:r>
              <a:rPr lang="fr-FR" sz="2400" dirty="0"/>
              <a:t>)</a:t>
            </a:r>
          </a:p>
          <a:p>
            <a:endParaRPr lang="fr-FR" sz="2400" dirty="0"/>
          </a:p>
          <a:p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sz="2400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99CDCD07-A72D-CC0C-9375-19BF14D4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D6A2-6178-3A4E-A9F2-E32B888254BA}" type="slidenum">
              <a:rPr lang="fr-FR" smtClean="0"/>
              <a:t>19</a:t>
            </a:fld>
            <a:endParaRPr lang="fr-FR"/>
          </a:p>
        </p:txBody>
      </p:sp>
      <p:pic>
        <p:nvPicPr>
          <p:cNvPr id="7" name="Image 6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C0D83C44-3A5B-2C19-AFF3-EB5F454F2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622549"/>
            <a:ext cx="6597515" cy="234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2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AF6416-4D27-252E-5E97-A171B930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/>
              <a:t>Écriture dans un fichier 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E2AAE-3DF3-C84D-F6B8-5B25A40BF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64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5" name="Image 4" descr="Une image contenant clipart, symbole&#10;&#10;Description générée automatiquement">
            <a:extLst>
              <a:ext uri="{FF2B5EF4-FFF2-40B4-BE49-F238E27FC236}">
                <a16:creationId xmlns:a16="http://schemas.microsoft.com/office/drawing/2014/main" id="{41CE6B17-C354-939A-ED75-46F2F6EDF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254" y="319731"/>
            <a:ext cx="1625600" cy="16256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C8B6402-06D4-DB99-8FA2-F1703C688687}"/>
              </a:ext>
            </a:extLst>
          </p:cNvPr>
          <p:cNvSpPr txBox="1"/>
          <p:nvPr/>
        </p:nvSpPr>
        <p:spPr>
          <a:xfrm>
            <a:off x="742122" y="1788766"/>
            <a:ext cx="1008490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 Syntaxe de base pour écrire dans un fichier.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br>
              <a:rPr lang="fr-F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fr-FR" sz="2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fr-F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fr-FR" sz="2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fr-FR" sz="2400" dirty="0"/>
              <a:t>Si le fichier n’existe pas , il sera créé</a:t>
            </a:r>
          </a:p>
          <a:p>
            <a:endParaRPr lang="fr-FR" sz="2400" dirty="0"/>
          </a:p>
          <a:p>
            <a:r>
              <a:rPr lang="fr-FR" sz="2400" dirty="0"/>
              <a:t>"</a:t>
            </a:r>
            <a:r>
              <a:rPr lang="fr-FR" sz="2400" b="1" dirty="0"/>
              <a:t>w</a:t>
            </a:r>
            <a:r>
              <a:rPr lang="fr-FR" sz="2400" dirty="0"/>
              <a:t>" : mode écriture</a:t>
            </a:r>
          </a:p>
          <a:p>
            <a:r>
              <a:rPr lang="fr-FR" sz="2400" dirty="0"/>
              <a:t>"</a:t>
            </a:r>
            <a:r>
              <a:rPr lang="fr-FR" sz="2400" b="1" dirty="0"/>
              <a:t>r</a:t>
            </a:r>
            <a:r>
              <a:rPr lang="fr-FR" sz="2400" dirty="0"/>
              <a:t>" :   mode lecture</a:t>
            </a:r>
          </a:p>
          <a:p>
            <a:r>
              <a:rPr lang="fr-FR" sz="2400" dirty="0"/>
              <a:t>"</a:t>
            </a:r>
            <a:r>
              <a:rPr lang="fr-FR" sz="2400" b="1" dirty="0"/>
              <a:t>a</a:t>
            </a:r>
            <a:r>
              <a:rPr lang="fr-FR" sz="2400" dirty="0"/>
              <a:t>" :  mode ajout</a:t>
            </a:r>
            <a:endParaRPr lang="fr-FR" sz="2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7" name="Image 6" descr="Une image contenant Police, capture d’écran, texte&#10;&#10;Description générée automatiquement">
            <a:extLst>
              <a:ext uri="{FF2B5EF4-FFF2-40B4-BE49-F238E27FC236}">
                <a16:creationId xmlns:a16="http://schemas.microsoft.com/office/drawing/2014/main" id="{024E7109-9332-DF93-D21A-710A4072A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2724701"/>
            <a:ext cx="8053855" cy="1197942"/>
          </a:xfrm>
          <a:prstGeom prst="rect">
            <a:avLst/>
          </a:prstGeom>
        </p:spPr>
      </p:pic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288D5B74-6735-F6F8-FEAE-D75E9ECA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D6A2-6178-3A4E-A9F2-E32B888254B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630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CAF63-4643-C777-438E-230326A5B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B50EBB-F9D5-8DF9-7CF6-8A88FF06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/>
              <a:t>Extraction de l’extension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AABE08-D385-FFF9-7955-7DAF7CFCE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64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5" name="Image 4" descr="Une image contenant clipart, symbole&#10;&#10;Description générée automatiquement">
            <a:extLst>
              <a:ext uri="{FF2B5EF4-FFF2-40B4-BE49-F238E27FC236}">
                <a16:creationId xmlns:a16="http://schemas.microsoft.com/office/drawing/2014/main" id="{1B72EADF-B7E9-6F4B-F2D7-F851979F9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549" y="215106"/>
            <a:ext cx="1625600" cy="16256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5C091F8-5411-E94B-4101-C3E19A0966BF}"/>
              </a:ext>
            </a:extLst>
          </p:cNvPr>
          <p:cNvSpPr txBox="1"/>
          <p:nvPr/>
        </p:nvSpPr>
        <p:spPr>
          <a:xfrm>
            <a:off x="649356" y="1479410"/>
            <a:ext cx="1089328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 </a:t>
            </a:r>
            <a:r>
              <a:rPr lang="fr-FR" sz="2400" b="1" dirty="0" err="1"/>
              <a:t>splitext</a:t>
            </a:r>
            <a:r>
              <a:rPr lang="fr-FR" sz="2400" b="1" dirty="0"/>
              <a:t>()</a:t>
            </a:r>
            <a:r>
              <a:rPr lang="fr-FR" sz="2400" b="0" i="0" dirty="0">
                <a:solidFill>
                  <a:srgbClr val="18181B"/>
                </a:solidFill>
                <a:effectLst/>
                <a:latin typeface="ui-sans-serif"/>
              </a:rPr>
              <a:t> permet de diviser un chemin de fichier en deux parties : </a:t>
            </a:r>
          </a:p>
          <a:p>
            <a:r>
              <a:rPr lang="fr-FR" sz="2400" b="0" i="0" dirty="0">
                <a:solidFill>
                  <a:srgbClr val="18181B"/>
                </a:solidFill>
                <a:effectLst/>
                <a:latin typeface="ui-sans-serif"/>
              </a:rPr>
              <a:t>	le chemin de base et</a:t>
            </a:r>
          </a:p>
          <a:p>
            <a:r>
              <a:rPr lang="fr-FR" sz="2400" b="0" i="0" dirty="0">
                <a:solidFill>
                  <a:srgbClr val="18181B"/>
                </a:solidFill>
                <a:effectLst/>
                <a:latin typeface="ui-sans-serif"/>
              </a:rPr>
              <a:t>	l'extension du fichier.</a:t>
            </a:r>
          </a:p>
          <a:p>
            <a:endParaRPr lang="fr-FR" sz="2400" dirty="0">
              <a:solidFill>
                <a:srgbClr val="18181B"/>
              </a:solidFill>
              <a:latin typeface="ui-sans-serif"/>
            </a:endParaRPr>
          </a:p>
          <a:p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sz="2400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EB233223-BA7E-9BE3-50A6-3502FBA0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D6A2-6178-3A4E-A9F2-E32B888254BA}" type="slidenum">
              <a:rPr lang="fr-FR" smtClean="0"/>
              <a:t>20</a:t>
            </a:fld>
            <a:endParaRPr lang="fr-FR"/>
          </a:p>
        </p:txBody>
      </p:sp>
      <p:pic>
        <p:nvPicPr>
          <p:cNvPr id="6" name="Image 5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53430900-4BB8-6C4D-7CA9-21A1F49CE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423" y="3428999"/>
            <a:ext cx="7247829" cy="272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5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AF6416-4D27-252E-5E97-A171B930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/>
              <a:t>Ecriture sur plusieurs lignes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E2AAE-3DF3-C84D-F6B8-5B25A40BF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64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5" name="Image 4" descr="Une image contenant clipart, symbole&#10;&#10;Description générée automatiquement">
            <a:extLst>
              <a:ext uri="{FF2B5EF4-FFF2-40B4-BE49-F238E27FC236}">
                <a16:creationId xmlns:a16="http://schemas.microsoft.com/office/drawing/2014/main" id="{41CE6B17-C354-939A-ED75-46F2F6EDF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254" y="319731"/>
            <a:ext cx="1625600" cy="16256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C8B6402-06D4-DB99-8FA2-F1703C688687}"/>
              </a:ext>
            </a:extLst>
          </p:cNvPr>
          <p:cNvSpPr txBox="1"/>
          <p:nvPr/>
        </p:nvSpPr>
        <p:spPr>
          <a:xfrm>
            <a:off x="838200" y="1351769"/>
            <a:ext cx="1012466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 Permettez à l’utilisateur de saisir plusieurs lignes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 Quittez le programme lorsqu’il tape q.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 </a:t>
            </a:r>
            <a:br>
              <a:rPr lang="fr-F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fr-FR" sz="2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fr-F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fr-FR" sz="2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fr-FR" sz="2000" dirty="0"/>
          </a:p>
        </p:txBody>
      </p:sp>
      <p:pic>
        <p:nvPicPr>
          <p:cNvPr id="6" name="Image 5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20D19781-69E9-64EB-59A1-93C845484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31975"/>
            <a:ext cx="11142417" cy="3407466"/>
          </a:xfrm>
          <a:prstGeom prst="rect">
            <a:avLst/>
          </a:prstGeom>
        </p:spPr>
      </p:pic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6AEF3BD4-ABCF-9BC6-6431-D259E0ED4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D6A2-6178-3A4E-A9F2-E32B888254B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1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AF6416-4D27-252E-5E97-A171B930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/>
              <a:t>Lecture ligne par ligne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E2AAE-3DF3-C84D-F6B8-5B25A40BF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64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5" name="Image 4" descr="Une image contenant clipart, symbole&#10;&#10;Description générée automatiquement">
            <a:extLst>
              <a:ext uri="{FF2B5EF4-FFF2-40B4-BE49-F238E27FC236}">
                <a16:creationId xmlns:a16="http://schemas.microsoft.com/office/drawing/2014/main" id="{41CE6B17-C354-939A-ED75-46F2F6EDF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254" y="319731"/>
            <a:ext cx="1625600" cy="16256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C8B6402-06D4-DB99-8FA2-F1703C688687}"/>
              </a:ext>
            </a:extLst>
          </p:cNvPr>
          <p:cNvSpPr txBox="1"/>
          <p:nvPr/>
        </p:nvSpPr>
        <p:spPr>
          <a:xfrm>
            <a:off x="649356" y="1690688"/>
            <a:ext cx="1089328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 </a:t>
            </a:r>
            <a:r>
              <a:rPr lang="fr-FR" sz="2400" b="0" i="0" dirty="0">
                <a:effectLst/>
                <a:latin typeface="ui-sans-serif"/>
              </a:rPr>
              <a:t>Suppression des Espaces Blancs</a:t>
            </a:r>
            <a:r>
              <a:rPr lang="fr-FR" sz="2400" b="0" i="0" dirty="0">
                <a:solidFill>
                  <a:srgbClr val="18181B"/>
                </a:solidFill>
                <a:effectLst/>
                <a:latin typeface="ui-sans-serif"/>
              </a:rPr>
              <a:t> : </a:t>
            </a:r>
            <a:r>
              <a:rPr lang="fr-FR" sz="2400" b="1" dirty="0" err="1"/>
              <a:t>strip</a:t>
            </a:r>
            <a:r>
              <a:rPr lang="fr-FR" sz="2400" b="1" dirty="0"/>
              <a:t>()</a:t>
            </a:r>
            <a:r>
              <a:rPr lang="fr-FR" sz="2400" b="1" i="0" dirty="0">
                <a:solidFill>
                  <a:srgbClr val="18181B"/>
                </a:solidFill>
                <a:effectLst/>
                <a:latin typeface="ui-sans-serif"/>
              </a:rPr>
              <a:t> </a:t>
            </a:r>
            <a:br>
              <a:rPr lang="fr-F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fr-FR" sz="2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fr-F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fr-FR" sz="2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fr-FR" sz="2000" dirty="0"/>
          </a:p>
        </p:txBody>
      </p:sp>
      <p:pic>
        <p:nvPicPr>
          <p:cNvPr id="9" name="Image 8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B8582D73-1710-7C10-1EF7-5696E5E99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49550"/>
            <a:ext cx="7311808" cy="2573564"/>
          </a:xfrm>
          <a:prstGeom prst="rect">
            <a:avLst/>
          </a:prstGeom>
        </p:spPr>
      </p:pic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01EE5C4F-66C0-2394-64E3-57A48284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D6A2-6178-3A4E-A9F2-E32B888254B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40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2B92B-BDD9-43A5-E9CD-15D68612E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5A43F4-2678-A7A0-3671-7B53D46C8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/>
              <a:t>Lecture de fichiers avec </a:t>
            </a:r>
            <a:r>
              <a:rPr lang="fr-FR" sz="4000" b="1" dirty="0" err="1"/>
              <a:t>readlines</a:t>
            </a:r>
            <a:r>
              <a:rPr lang="fr-FR" sz="4000" b="1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6C3661-73BA-51A6-2C0C-860885927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64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5" name="Image 4" descr="Une image contenant clipart, symbole&#10;&#10;Description générée automatiquement">
            <a:extLst>
              <a:ext uri="{FF2B5EF4-FFF2-40B4-BE49-F238E27FC236}">
                <a16:creationId xmlns:a16="http://schemas.microsoft.com/office/drawing/2014/main" id="{F59B7F34-E65E-0CDE-8F17-FCAE4961D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549" y="215106"/>
            <a:ext cx="1625600" cy="16256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53E7A8A-5674-E1E6-C4B4-885923AB7029}"/>
              </a:ext>
            </a:extLst>
          </p:cNvPr>
          <p:cNvSpPr txBox="1"/>
          <p:nvPr/>
        </p:nvSpPr>
        <p:spPr>
          <a:xfrm>
            <a:off x="649356" y="1479410"/>
            <a:ext cx="1089328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 lit toutes les lignes d’un fichier et les retourne sous forme de </a:t>
            </a:r>
            <a:r>
              <a:rPr lang="fr-FR" sz="2400" b="1" dirty="0"/>
              <a:t>liste</a:t>
            </a:r>
            <a:r>
              <a:rPr lang="fr-FR" sz="2400" dirty="0"/>
              <a:t> de string.</a:t>
            </a:r>
            <a:endParaRPr lang="fr-FR" sz="2400" dirty="0">
              <a:solidFill>
                <a:srgbClr val="18181B"/>
              </a:solidFill>
              <a:latin typeface="ui-sans-serif"/>
            </a:endParaRPr>
          </a:p>
          <a:p>
            <a:endParaRPr lang="fr-FR" sz="2400" dirty="0"/>
          </a:p>
          <a:p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 Chaque ligne inclut généralement le caractère de saut de ligne \n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 Idéal pour charger un fichier entier si sa taille est raisonnable</a:t>
            </a:r>
          </a:p>
          <a:p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 Combinez avec </a:t>
            </a:r>
            <a:r>
              <a:rPr lang="fr-FR" sz="2400" b="1" dirty="0" err="1"/>
              <a:t>strip</a:t>
            </a:r>
            <a:r>
              <a:rPr lang="fr-FR" sz="2400" b="1" dirty="0"/>
              <a:t>()</a:t>
            </a:r>
            <a:r>
              <a:rPr lang="fr-FR" sz="2400" dirty="0"/>
              <a:t> pour supprimer les espaces inutiles ou les sauts de ligne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CF667D80-E157-D69D-A4F0-2BAD38B8B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D6A2-6178-3A4E-A9F2-E32B888254BA}" type="slidenum">
              <a:rPr lang="fr-FR" smtClean="0"/>
              <a:t>5</a:t>
            </a:fld>
            <a:endParaRPr lang="fr-FR"/>
          </a:p>
        </p:txBody>
      </p:sp>
      <p:pic>
        <p:nvPicPr>
          <p:cNvPr id="7" name="Image 6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72AC7593-FCD7-4EFE-9F7E-8BCD488F2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931" y="2552976"/>
            <a:ext cx="6077226" cy="196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89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AF6416-4D27-252E-5E97-A171B930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/>
              <a:t>Création d’un dossier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E2AAE-3DF3-C84D-F6B8-5B25A40BF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64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5" name="Image 4" descr="Une image contenant clipart, symbole&#10;&#10;Description générée automatiquement">
            <a:extLst>
              <a:ext uri="{FF2B5EF4-FFF2-40B4-BE49-F238E27FC236}">
                <a16:creationId xmlns:a16="http://schemas.microsoft.com/office/drawing/2014/main" id="{41CE6B17-C354-939A-ED75-46F2F6EDF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254" y="319731"/>
            <a:ext cx="1625600" cy="16256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C8B6402-06D4-DB99-8FA2-F1703C688687}"/>
              </a:ext>
            </a:extLst>
          </p:cNvPr>
          <p:cNvSpPr txBox="1"/>
          <p:nvPr/>
        </p:nvSpPr>
        <p:spPr>
          <a:xfrm>
            <a:off x="649356" y="1308465"/>
            <a:ext cx="10893287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 Il faut importer le module os.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Pour éviter les erreurs si le dossier existe déjà</a:t>
            </a:r>
          </a:p>
          <a:p>
            <a:br>
              <a:rPr lang="fr-F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fr-FR" sz="2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fr-F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fr-FR" sz="2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fr-FR" sz="2000" dirty="0"/>
          </a:p>
        </p:txBody>
      </p:sp>
      <p:pic>
        <p:nvPicPr>
          <p:cNvPr id="6" name="Image 5" descr="Une image contenant Police, texte, capture d’écran, Graphique&#10;&#10;Description générée automatiquement">
            <a:extLst>
              <a:ext uri="{FF2B5EF4-FFF2-40B4-BE49-F238E27FC236}">
                <a16:creationId xmlns:a16="http://schemas.microsoft.com/office/drawing/2014/main" id="{E62851D6-190E-A196-6208-6B8D1A2BD9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25" b="19334"/>
          <a:stretch/>
        </p:blipFill>
        <p:spPr>
          <a:xfrm>
            <a:off x="838200" y="2162196"/>
            <a:ext cx="4909457" cy="1021876"/>
          </a:xfrm>
          <a:prstGeom prst="rect">
            <a:avLst/>
          </a:prstGeom>
        </p:spPr>
      </p:pic>
      <p:pic>
        <p:nvPicPr>
          <p:cNvPr id="8" name="Image 7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B82B9650-3F4B-EE86-E299-919360CF5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77905"/>
            <a:ext cx="9001426" cy="2644169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0DECCA98-84C5-1F44-E878-5582592C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D6A2-6178-3A4E-A9F2-E32B888254B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20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AF6416-4D27-252E-5E97-A171B930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/>
              <a:t>Récupération du chemin actuel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E2AAE-3DF3-C84D-F6B8-5B25A40BF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64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5" name="Image 4" descr="Une image contenant clipart, symbole&#10;&#10;Description générée automatiquement">
            <a:extLst>
              <a:ext uri="{FF2B5EF4-FFF2-40B4-BE49-F238E27FC236}">
                <a16:creationId xmlns:a16="http://schemas.microsoft.com/office/drawing/2014/main" id="{41CE6B17-C354-939A-ED75-46F2F6EDF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254" y="319731"/>
            <a:ext cx="1625600" cy="16256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C8B6402-06D4-DB99-8FA2-F1703C688687}"/>
              </a:ext>
            </a:extLst>
          </p:cNvPr>
          <p:cNvSpPr txBox="1"/>
          <p:nvPr/>
        </p:nvSpPr>
        <p:spPr>
          <a:xfrm>
            <a:off x="649356" y="1346132"/>
            <a:ext cx="10893287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 </a:t>
            </a:r>
            <a:r>
              <a:rPr lang="fr-FR" sz="2400" b="1" dirty="0" err="1"/>
              <a:t>os.getcwd</a:t>
            </a:r>
            <a:r>
              <a:rPr lang="fr-FR" sz="2400" b="1" dirty="0"/>
              <a:t>() </a:t>
            </a:r>
            <a:r>
              <a:rPr lang="fr-FR" sz="2400" dirty="0"/>
              <a:t>permet d'obtenir le chemin du répertoire de travail actuel.</a:t>
            </a:r>
            <a:br>
              <a:rPr lang="fr-F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fr-FR" sz="2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fr-F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fr-FR" sz="2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400" b="1" dirty="0"/>
          </a:p>
          <a:p>
            <a:r>
              <a:rPr lang="fr-FR" sz="2400" b="1" dirty="0"/>
              <a:t>Applications :</a:t>
            </a:r>
          </a:p>
          <a:p>
            <a:endParaRPr lang="fr-FR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Vérifier où le programme s'exécute.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Construire des chemins relatifs pour accéder à des fichiers et dossiers.</a:t>
            </a:r>
          </a:p>
          <a:p>
            <a:endParaRPr lang="fr-FR" sz="2000" dirty="0"/>
          </a:p>
        </p:txBody>
      </p:sp>
      <p:pic>
        <p:nvPicPr>
          <p:cNvPr id="6" name="Image 5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502B60BF-25CE-30DC-1493-9398263DD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287436"/>
            <a:ext cx="7430449" cy="2138789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891356-836B-B4CB-369A-299E1DF4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D6A2-6178-3A4E-A9F2-E32B888254B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190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3A8E7-3FB2-72AD-73F3-DBF6FAF5F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5F6710-4963-7ACF-8C8D-C0E7DF25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/>
              <a:t>Construction de chemins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5C0AFB-1BCB-AA4F-9F1E-FCF015A56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64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5" name="Image 4" descr="Une image contenant clipart, symbole&#10;&#10;Description générée automatiquement">
            <a:extLst>
              <a:ext uri="{FF2B5EF4-FFF2-40B4-BE49-F238E27FC236}">
                <a16:creationId xmlns:a16="http://schemas.microsoft.com/office/drawing/2014/main" id="{46D4E93C-C651-273B-6E98-4FA3CAE26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458" y="215106"/>
            <a:ext cx="1625600" cy="16256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ADB2A3E-33F8-6F0C-A5A0-1DC890E12528}"/>
              </a:ext>
            </a:extLst>
          </p:cNvPr>
          <p:cNvSpPr txBox="1"/>
          <p:nvPr/>
        </p:nvSpPr>
        <p:spPr>
          <a:xfrm>
            <a:off x="649356" y="1303805"/>
            <a:ext cx="10893287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 </a:t>
            </a:r>
            <a:r>
              <a:rPr lang="fr-FR" sz="2400" b="1" dirty="0" err="1"/>
              <a:t>os.path.join</a:t>
            </a:r>
            <a:r>
              <a:rPr lang="fr-FR" sz="2400" b="1" dirty="0"/>
              <a:t> </a:t>
            </a:r>
            <a:r>
              <a:rPr lang="fr-FR" sz="2400" dirty="0"/>
              <a:t>permet de construire des chemins indépendants de l’OS</a:t>
            </a:r>
            <a:br>
              <a:rPr lang="fr-F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fr-FR" sz="2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fr-F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fr-FR" sz="2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400" b="1" dirty="0"/>
          </a:p>
          <a:p>
            <a:endParaRPr lang="fr-FR" sz="2400" b="1" dirty="0"/>
          </a:p>
          <a:p>
            <a:r>
              <a:rPr lang="fr-FR" sz="2400" b="1" dirty="0"/>
              <a:t>Pourquoi utiliser </a:t>
            </a:r>
            <a:r>
              <a:rPr lang="fr-FR" sz="2400" b="1" dirty="0" err="1"/>
              <a:t>os.path.join</a:t>
            </a:r>
            <a:r>
              <a:rPr lang="fr-FR" sz="2400" b="1" dirty="0"/>
              <a:t> ?</a:t>
            </a:r>
          </a:p>
          <a:p>
            <a:endParaRPr lang="fr-FR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Évite les erreurs dues à des séparateurs incorrects (/ ou \).</a:t>
            </a:r>
          </a:p>
          <a:p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Rend le code portable entre différentes plateformes.</a:t>
            </a:r>
          </a:p>
          <a:p>
            <a:endParaRPr lang="fr-FR" sz="2400" b="1" dirty="0"/>
          </a:p>
        </p:txBody>
      </p:sp>
      <p:pic>
        <p:nvPicPr>
          <p:cNvPr id="7" name="Image 6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2B438E8E-EF26-27C5-A313-6EF6FC70A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9489"/>
            <a:ext cx="8650126" cy="1924326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BA5CC49-26B9-BCCF-B44D-5C83C1583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D6A2-6178-3A4E-A9F2-E32B888254BA}" type="slidenum">
              <a:rPr lang="fr-FR" smtClean="0"/>
              <a:t>8</a:t>
            </a:fld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E26B513-F2CC-FCE3-443F-8C462D22D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5406" y="4112290"/>
            <a:ext cx="6492920" cy="46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99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D04EF-9B66-5933-1DF3-1733B5BB0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26FB9-8A01-61D4-D240-9EDDD9208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/>
              <a:t>Création de dossier et de sous dossier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ADB914-F098-1413-0CD0-9BAEBE1A7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64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5" name="Image 4" descr="Une image contenant clipart, symbole&#10;&#10;Description générée automatiquement">
            <a:extLst>
              <a:ext uri="{FF2B5EF4-FFF2-40B4-BE49-F238E27FC236}">
                <a16:creationId xmlns:a16="http://schemas.microsoft.com/office/drawing/2014/main" id="{81069ACF-59D8-8889-273D-A2471B9E4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304" y="308824"/>
            <a:ext cx="1625600" cy="16256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AFD4523-6DC9-420D-D914-D92C21FD4CC2}"/>
              </a:ext>
            </a:extLst>
          </p:cNvPr>
          <p:cNvSpPr txBox="1"/>
          <p:nvPr/>
        </p:nvSpPr>
        <p:spPr>
          <a:xfrm>
            <a:off x="649356" y="1320730"/>
            <a:ext cx="10893287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18181B"/>
                </a:solidFill>
                <a:latin typeface="ui-sans-serif"/>
              </a:rPr>
              <a:t>V</a:t>
            </a:r>
            <a:r>
              <a:rPr lang="fr-FR" sz="2400" b="0" i="0" dirty="0">
                <a:solidFill>
                  <a:srgbClr val="18181B"/>
                </a:solidFill>
                <a:effectLst/>
                <a:latin typeface="ui-sans-serif"/>
              </a:rPr>
              <a:t>érifier si un dossier existe déjà à l'emplacement spécifié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18181B"/>
                </a:solidFill>
                <a:latin typeface="ui-sans-serif"/>
              </a:rPr>
              <a:t> Utiliser </a:t>
            </a:r>
            <a:r>
              <a:rPr lang="fr-FR" sz="2400" b="1" dirty="0" err="1">
                <a:solidFill>
                  <a:srgbClr val="18181B"/>
                </a:solidFill>
                <a:latin typeface="ui-sans-serif"/>
              </a:rPr>
              <a:t>makedirs</a:t>
            </a:r>
            <a:r>
              <a:rPr lang="fr-FR" sz="2400" b="1" dirty="0">
                <a:solidFill>
                  <a:srgbClr val="18181B"/>
                </a:solidFill>
                <a:latin typeface="ui-sans-serif"/>
              </a:rPr>
              <a:t>() </a:t>
            </a:r>
            <a:r>
              <a:rPr lang="fr-FR" sz="2400" dirty="0">
                <a:solidFill>
                  <a:srgbClr val="18181B"/>
                </a:solidFill>
                <a:latin typeface="ui-sans-serif"/>
              </a:rPr>
              <a:t>pour créer une arborescence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br>
              <a:rPr lang="fr-FR" sz="2400" dirty="0"/>
            </a:br>
            <a:endParaRPr lang="fr-FR" sz="2400" dirty="0"/>
          </a:p>
          <a:p>
            <a:br>
              <a:rPr lang="fr-FR" sz="2400" dirty="0"/>
            </a:br>
            <a:endParaRPr lang="fr-FR" sz="2400" dirty="0"/>
          </a:p>
          <a:p>
            <a:br>
              <a:rPr lang="fr-F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fr-FR" sz="2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fr-F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fr-FR" sz="2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fr-FR" sz="2000" dirty="0"/>
          </a:p>
        </p:txBody>
      </p:sp>
      <p:pic>
        <p:nvPicPr>
          <p:cNvPr id="8" name="Image 7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2F64D3D4-73A4-A313-330F-62F53FCCD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67057"/>
            <a:ext cx="10921408" cy="4154418"/>
          </a:xfrm>
          <a:prstGeom prst="rect">
            <a:avLst/>
          </a:prstGeom>
        </p:spPr>
      </p:pic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B20ABAF5-7492-A9ED-E389-E71DC268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D6A2-6178-3A4E-A9F2-E32B888254B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8492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12116</TotalTime>
  <Words>625</Words>
  <Application>Microsoft Macintosh PowerPoint</Application>
  <PresentationFormat>Grand écran</PresentationFormat>
  <Paragraphs>381</Paragraphs>
  <Slides>20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Menlo</vt:lpstr>
      <vt:lpstr>ui-sans-serif</vt:lpstr>
      <vt:lpstr>Thème Office</vt:lpstr>
      <vt:lpstr>La gestion des fichiers</vt:lpstr>
      <vt:lpstr>Écriture dans un fichier texte</vt:lpstr>
      <vt:lpstr>Ecriture sur plusieurs lignes</vt:lpstr>
      <vt:lpstr>Lecture ligne par ligne</vt:lpstr>
      <vt:lpstr>Lecture de fichiers avec readlines()</vt:lpstr>
      <vt:lpstr>Création d’un dossier</vt:lpstr>
      <vt:lpstr>Récupération du chemin actuel</vt:lpstr>
      <vt:lpstr>Construction de chemins</vt:lpstr>
      <vt:lpstr>Création de dossier et de sous dossier</vt:lpstr>
      <vt:lpstr>Vérification avant création de dossier</vt:lpstr>
      <vt:lpstr>Vérification avant création de fichier</vt:lpstr>
      <vt:lpstr>Suppression de fichier</vt:lpstr>
      <vt:lpstr>Suppression du dossier vide</vt:lpstr>
      <vt:lpstr>Suppression du dossier non vide</vt:lpstr>
      <vt:lpstr>Liste le contenu d’un dossier</vt:lpstr>
      <vt:lpstr>Renommé un fichier ou un dossier</vt:lpstr>
      <vt:lpstr>os.path.isfile() et os.path.isdir()</vt:lpstr>
      <vt:lpstr>Copier, déplacer ou renommer un fichier</vt:lpstr>
      <vt:lpstr>Utilisation de glob.glob()</vt:lpstr>
      <vt:lpstr>Extraction de l’extension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ilyas.korriyoussoufi</dc:creator>
  <cp:lastModifiedBy>ilyas.korriyoussoufi</cp:lastModifiedBy>
  <cp:revision>96</cp:revision>
  <dcterms:created xsi:type="dcterms:W3CDTF">2024-09-03T10:32:20Z</dcterms:created>
  <dcterms:modified xsi:type="dcterms:W3CDTF">2024-11-20T16:06:54Z</dcterms:modified>
</cp:coreProperties>
</file>