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50" r:id="rId2"/>
    <p:sldId id="453" r:id="rId3"/>
    <p:sldId id="456" r:id="rId4"/>
    <p:sldId id="454" r:id="rId5"/>
    <p:sldId id="473" r:id="rId6"/>
    <p:sldId id="474" r:id="rId7"/>
    <p:sldId id="476" r:id="rId8"/>
    <p:sldId id="477" r:id="rId9"/>
    <p:sldId id="478" r:id="rId10"/>
    <p:sldId id="479" r:id="rId11"/>
    <p:sldId id="470" r:id="rId12"/>
    <p:sldId id="466" r:id="rId13"/>
  </p:sldIdLst>
  <p:sldSz cx="12192000" cy="68580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havis" initials="NC" lastIdx="2" clrIdx="0">
    <p:extLst>
      <p:ext uri="{19B8F6BF-5375-455C-9EA6-DF929625EA0E}">
        <p15:presenceInfo xmlns:p15="http://schemas.microsoft.com/office/powerpoint/2012/main" userId="S-1-5-21-2115689416-2712435923-2184742212-1638" providerId="AD"/>
      </p:ext>
    </p:extLst>
  </p:cmAuthor>
  <p:cmAuthor id="2" name="Paul Newton" initials="PN" lastIdx="1" clrIdx="1">
    <p:extLst>
      <p:ext uri="{19B8F6BF-5375-455C-9EA6-DF929625EA0E}">
        <p15:presenceInfo xmlns:p15="http://schemas.microsoft.com/office/powerpoint/2012/main" userId="Paul Newton" providerId="None"/>
      </p:ext>
    </p:extLst>
  </p:cmAuthor>
  <p:cmAuthor id="3" name="Paul Newton" initials="PN [2]" lastIdx="1" clrIdx="2">
    <p:extLst>
      <p:ext uri="{19B8F6BF-5375-455C-9EA6-DF929625EA0E}">
        <p15:presenceInfo xmlns:p15="http://schemas.microsoft.com/office/powerpoint/2012/main" userId="2049b5d8af4f5d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B7C"/>
    <a:srgbClr val="008BAC"/>
    <a:srgbClr val="D9F8FF"/>
    <a:srgbClr val="FF66FF"/>
    <a:srgbClr val="FFB9FF"/>
    <a:srgbClr val="43DBFF"/>
    <a:srgbClr val="9BECFF"/>
    <a:srgbClr val="4E5761"/>
    <a:srgbClr val="444444"/>
    <a:srgbClr val="A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921" autoAdjust="0"/>
  </p:normalViewPr>
  <p:slideViewPr>
    <p:cSldViewPr snapToGrid="0" snapToObjects="1">
      <p:cViewPr varScale="1">
        <p:scale>
          <a:sx n="113" d="100"/>
          <a:sy n="113" d="100"/>
        </p:scale>
        <p:origin x="39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6E02E9-A97D-7E46-8D34-7E4B853E19A0}" type="datetimeFigureOut">
              <a:rPr lang="en-US"/>
              <a:pPr>
                <a:defRPr/>
              </a:pPr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EF99DD-A146-C248-99F5-C5C9C8B8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63EC5B-21C0-AA45-AD0B-324ACEEFD347}" type="datetimeFigureOut">
              <a:rPr lang="en-US"/>
              <a:pPr>
                <a:defRPr/>
              </a:pPr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E83B92-E9EA-8B47-A0C5-74F20E1FA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6634480" cy="115958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Calibri Light" panose="020F0302020204030204" pitchFamily="34" charset="0"/>
                <a:ea typeface="Microsoft JhengHei" panose="020B0604030504040204" pitchFamily="34" charset="-12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535135"/>
            <a:ext cx="4896091" cy="283602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solidFill>
                  <a:srgbClr val="285B7C"/>
                </a:solidFill>
                <a:latin typeface="+mj-lt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9EC84-0CFF-D146-B1B5-C88EBCBC62F7}"/>
              </a:ext>
            </a:extLst>
          </p:cNvPr>
          <p:cNvSpPr/>
          <p:nvPr userDrawn="1"/>
        </p:nvSpPr>
        <p:spPr>
          <a:xfrm>
            <a:off x="0" y="6044267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25E7B6D-A467-4691-833A-C68BEA53B4E7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92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94BF77C-BF3E-48D9-B4E3-116DCB2618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470824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  <a:defRPr lang="en-US" sz="2800" kern="1200" smtClean="0">
                <a:solidFill>
                  <a:srgbClr val="285B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2F092F-302A-4E2D-9B24-20ABB57723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479424"/>
            <a:ext cx="10309081" cy="676275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0" i="0" kern="1200" dirty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 to edit Master title style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A124AC5-8003-497D-B730-35580C88793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6D301-496F-41FD-AECE-C4348568E282}"/>
              </a:ext>
            </a:extLst>
          </p:cNvPr>
          <p:cNvSpPr/>
          <p:nvPr userDrawn="1"/>
        </p:nvSpPr>
        <p:spPr>
          <a:xfrm>
            <a:off x="0" y="14"/>
            <a:ext cx="12192000" cy="1270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540" y="629359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34232"/>
            <a:ext cx="10111452" cy="689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444444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E518F2-9FF1-4387-942F-F02FB4C648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4888"/>
            <a:ext cx="4618038" cy="2108200"/>
          </a:xfrm>
        </p:spPr>
        <p:txBody>
          <a:bodyPr/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>
              <a:buClr>
                <a:srgbClr val="008BAC"/>
              </a:buClr>
              <a:buFont typeface="Wingdings" panose="05000000000000000000" pitchFamily="2" charset="2"/>
              <a:buChar char="§"/>
              <a:defRPr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</a:lstStyle>
          <a:p>
            <a: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85B7C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800" kern="1200" dirty="0">
                <a:solidFill>
                  <a:srgbClr val="285B7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Level One</a:t>
            </a:r>
          </a:p>
          <a:p>
            <a:pPr marL="630238" lvl="1" indent="-230188">
              <a:buClr>
                <a:srgbClr val="44444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Two</a:t>
            </a:r>
          </a:p>
          <a:p>
            <a:pPr marL="858838" lvl="2" indent="-228600">
              <a:buClr>
                <a:srgbClr val="444444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Three</a:t>
            </a:r>
          </a:p>
          <a:p>
            <a:pPr marL="1028700" lvl="3" indent="-169863">
              <a:buClr>
                <a:srgbClr val="008BAC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BA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Four</a:t>
            </a:r>
          </a:p>
          <a:p>
            <a:pPr lvl="0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3263935-AB7B-4C12-9150-7CDA73A032D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r="-100" b="34821"/>
          <a:stretch/>
        </p:blipFill>
        <p:spPr bwMode="auto">
          <a:xfrm>
            <a:off x="457912" y="6373108"/>
            <a:ext cx="1056300" cy="380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D71EA1-133D-4A44-9F59-9D32C1B2671D}"/>
              </a:ext>
            </a:extLst>
          </p:cNvPr>
          <p:cNvSpPr/>
          <p:nvPr userDrawn="1"/>
        </p:nvSpPr>
        <p:spPr>
          <a:xfrm rot="5400000">
            <a:off x="8681902" y="3382240"/>
            <a:ext cx="6891556" cy="1270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4838" y="192088"/>
            <a:ext cx="10515600" cy="76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4838" y="1375794"/>
            <a:ext cx="10515600" cy="477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BFE8F7-9081-AA40-8501-E672EE45ABE5}" type="datetime4">
              <a:rPr lang="en-US"/>
              <a:pPr>
                <a:defRPr/>
              </a:pPr>
              <a:t>October 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7A693-84A9-CF4D-9B67-A414DEB09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9" r:id="rId2"/>
    <p:sldLayoutId id="2147483706" r:id="rId3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40474F"/>
          </a:solidFill>
          <a:latin typeface="Khula SemiBold" charset="0"/>
          <a:ea typeface="Khula SemiBold" charset="0"/>
          <a:cs typeface="Khula SemiBold" charset="0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008BAC"/>
        </a:buClr>
        <a:buFont typeface="Wingdings" charset="2"/>
        <a:buChar char="§"/>
        <a:defRPr sz="2400" b="0" i="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2000" b="0" i="0" kern="1200">
          <a:solidFill>
            <a:srgbClr val="5E6976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6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8BAC"/>
        </a:buClr>
        <a:buFont typeface="Wingdings" charset="2"/>
        <a:buChar char="§"/>
        <a:defRPr sz="1400" kern="1200">
          <a:solidFill>
            <a:schemeClr val="tx1"/>
          </a:solidFill>
          <a:latin typeface="+mj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learn/beginner/" TargetMode="External"/><Relationship Id="rId2" Type="http://schemas.openxmlformats.org/officeDocument/2006/relationships/hyperlink" Target="https://github.com/newtpm/iia-birmingha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19ev-r1GBwkuyiwnxoHTRC8TTqP8OEi8" TargetMode="External"/><Relationship Id="rId4" Type="http://schemas.openxmlformats.org/officeDocument/2006/relationships/hyperlink" Target="https://github.com/rfordatascience/tidytuesda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Brilliantly Lazy</a:t>
            </a:r>
            <a:b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</a:br>
            <a:r>
              <a:rPr lang="en-US" sz="2800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If you do something more than twice, AUTOMATE IT !!!</a:t>
            </a:r>
            <a:endParaRPr lang="en-US" dirty="0">
              <a:solidFill>
                <a:srgbClr val="285B7C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C8F0-3B97-4522-88EF-8D850F0EEF0B}"/>
              </a:ext>
            </a:extLst>
          </p:cNvPr>
          <p:cNvSpPr txBox="1"/>
          <p:nvPr/>
        </p:nvSpPr>
        <p:spPr>
          <a:xfrm>
            <a:off x="8229600" y="4148391"/>
            <a:ext cx="384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cs typeface="Segoe UI" panose="020B0502040204020203" pitchFamily="34" charset="0"/>
              </a:rPr>
              <a:t>Paul Newton</a:t>
            </a:r>
          </a:p>
          <a:p>
            <a:pPr algn="r"/>
            <a:r>
              <a:rPr lang="en-US" sz="1200" dirty="0">
                <a:latin typeface="+mj-lt"/>
                <a:cs typeface="Segoe UI" panose="020B0502040204020203" pitchFamily="34" charset="0"/>
              </a:rPr>
              <a:t>paul.newton@bravery.group</a:t>
            </a:r>
          </a:p>
        </p:txBody>
      </p:sp>
    </p:spTree>
    <p:extLst>
      <p:ext uri="{BB962C8B-B14F-4D97-AF65-F5344CB8AC3E}">
        <p14:creationId xmlns:p14="http://schemas.microsoft.com/office/powerpoint/2010/main" val="427709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599"/>
            <a:ext cx="10993967" cy="407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Slides, Data &amp; Scripts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2"/>
              </a:rPr>
              <a:t>https://github.com/newtpm/iia-birmingham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000" dirty="0">
              <a:solidFill>
                <a:srgbClr val="285B7C"/>
              </a:solidFill>
            </a:endParaRP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Getting Started with R – RStudio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https://www.rstudio.com/</a:t>
            </a:r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3"/>
              </a:rPr>
              <a:t>https://education.rstudio.com/learn/beginner/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228600" lvl="1" indent="-228600" eaLnBrk="0" hangingPunct="0">
              <a:spcBef>
                <a:spcPts val="600"/>
              </a:spcBef>
              <a:buClr>
                <a:srgbClr val="285B7C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85B7C"/>
                </a:solidFill>
              </a:rPr>
              <a:t>Tidy 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4"/>
              </a:rPr>
              <a:t>https://github.com/rfordatascience/tidytuesday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r>
              <a:rPr lang="en-US" sz="1200" b="1" dirty="0">
                <a:hlinkClick r:id="rId5"/>
              </a:rPr>
              <a:t>https://www.youtube.com/playlist?list=PL19ev-r1GBwkuyiwnxoHTRC8TTqP8OEi8</a:t>
            </a: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377190" lvl="1" indent="0">
              <a:spcBef>
                <a:spcPts val="600"/>
              </a:spcBef>
              <a:buClr>
                <a:srgbClr val="285B7C"/>
              </a:buClr>
              <a:buNone/>
            </a:pPr>
            <a:endParaRPr lang="en-US" sz="12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7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78226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C568-73A4-4493-A67D-FC3663EAD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62A9-3EFA-41A9-B732-7D465FE8F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85B7C"/>
                </a:solidFill>
                <a:latin typeface="+mj-lt"/>
                <a:cs typeface="Segoe UI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94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6950745" cy="313650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Managing Partner: Bravery Group</a:t>
            </a:r>
          </a:p>
          <a:p>
            <a:pPr marL="0" lvl="1" indent="0" eaLnBrk="0" hangingPunct="0">
              <a:spcBef>
                <a:spcPct val="0"/>
              </a:spcBef>
              <a:buSzPct val="70000"/>
              <a:buNone/>
            </a:pPr>
            <a:r>
              <a:rPr lang="en-US" sz="1800" dirty="0">
                <a:solidFill>
                  <a:srgbClr val="285B7C"/>
                </a:solidFill>
              </a:rPr>
              <a:t>	M&amp;A, Performance Improvement Advisory Firm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r>
              <a:rPr lang="en-US" sz="2000" dirty="0"/>
              <a:t>Founder: Barque Labs</a:t>
            </a:r>
          </a:p>
          <a:p>
            <a:pPr marL="0" indent="0">
              <a:buNone/>
            </a:pPr>
            <a:r>
              <a:rPr lang="en-US" sz="1800" dirty="0"/>
              <a:t>	Analytics engines for internal audit (Comm- &amp; P-Cards, Grants)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Performance Improvement Specialist</a:t>
            </a:r>
          </a:p>
          <a:p>
            <a:pPr marL="0" indent="0">
              <a:buNone/>
            </a:pPr>
            <a:r>
              <a:rPr lang="en-US" sz="1800" dirty="0"/>
              <a:t>	CFO, COO, GM etc in Brazil, UK, Hong Kong, US etc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Based in Geneva, Switzerland</a:t>
            </a:r>
          </a:p>
        </p:txBody>
      </p:sp>
    </p:spTree>
    <p:extLst>
      <p:ext uri="{BB962C8B-B14F-4D97-AF65-F5344CB8AC3E}">
        <p14:creationId xmlns:p14="http://schemas.microsoft.com/office/powerpoint/2010/main" val="18002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4860-9A1A-4481-9763-8D9FAFC2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284366"/>
            <a:ext cx="9794444" cy="114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1. Why Automate?</a:t>
            </a:r>
          </a:p>
        </p:txBody>
      </p:sp>
    </p:spTree>
    <p:extLst>
      <p:ext uri="{BB962C8B-B14F-4D97-AF65-F5344CB8AC3E}">
        <p14:creationId xmlns:p14="http://schemas.microsoft.com/office/powerpoint/2010/main" val="27710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F4E1-4017-4236-A039-5576F468B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1217382"/>
            <a:ext cx="10993967" cy="2435985"/>
          </a:xfrm>
        </p:spPr>
        <p:txBody>
          <a:bodyPr/>
          <a:lstStyle/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Reliability</a:t>
            </a:r>
            <a:r>
              <a:rPr lang="en-US" sz="2000" dirty="0"/>
              <a:t>: If it works once, it will always work*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Eliminate Complexity:</a:t>
            </a:r>
            <a:r>
              <a:rPr lang="en-US" sz="2000" dirty="0"/>
              <a:t> Solve once &amp; hide the complexity forever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Speed: </a:t>
            </a:r>
            <a:r>
              <a:rPr lang="en-US" sz="2000" dirty="0"/>
              <a:t>Reduce days of effort to minutes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Ease: </a:t>
            </a:r>
            <a:r>
              <a:rPr lang="en-US" sz="2000" dirty="0"/>
              <a:t>Go and get a coffee if it is a big job.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Scale: </a:t>
            </a:r>
            <a:r>
              <a:rPr lang="en-US" sz="2000" dirty="0"/>
              <a:t>Colleagues can share useful routines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Interesting: </a:t>
            </a:r>
            <a:r>
              <a:rPr lang="en-US" sz="2000" dirty="0"/>
              <a:t>More fun to create new automation routines than the same manual task.</a:t>
            </a:r>
          </a:p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Fame &amp; Glory: </a:t>
            </a:r>
            <a:r>
              <a:rPr lang="en-US" sz="2000" dirty="0"/>
              <a:t>People think you are smart and/or really productive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57200" y="43307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Self-Preservation</a:t>
            </a:r>
            <a:r>
              <a:rPr lang="en-US" sz="2000" dirty="0">
                <a:solidFill>
                  <a:srgbClr val="FF0000"/>
                </a:solidFill>
              </a:rPr>
              <a:t>: If you don’t, someone else will. Companies are actively looking to automate because machines do certain things much better. Don’t try to compete with a machine on low level tasks.</a:t>
            </a:r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0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1: Solve the Problem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62947" y="4952146"/>
            <a:ext cx="956734" cy="317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169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Step 2: Wrap it in a Function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7EB3AF05-2177-4363-8DED-B333A894F557}"/>
              </a:ext>
            </a:extLst>
          </p:cNvPr>
          <p:cNvSpPr/>
          <p:nvPr/>
        </p:nvSpPr>
        <p:spPr>
          <a:xfrm>
            <a:off x="4368787" y="2620434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CE677-D066-4F3B-B3DA-4F3E68230577}"/>
              </a:ext>
            </a:extLst>
          </p:cNvPr>
          <p:cNvSpPr txBox="1"/>
          <p:nvPr/>
        </p:nvSpPr>
        <p:spPr>
          <a:xfrm>
            <a:off x="4459803" y="2620434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1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DE042DD-16FE-4C30-AE4A-C2E426F16778}"/>
              </a:ext>
            </a:extLst>
          </p:cNvPr>
          <p:cNvSpPr/>
          <p:nvPr/>
        </p:nvSpPr>
        <p:spPr>
          <a:xfrm>
            <a:off x="4368787" y="3069168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AEDA-5868-44DF-9AFA-12A7940569D6}"/>
              </a:ext>
            </a:extLst>
          </p:cNvPr>
          <p:cNvSpPr txBox="1"/>
          <p:nvPr/>
        </p:nvSpPr>
        <p:spPr>
          <a:xfrm>
            <a:off x="4459803" y="3069168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2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B2880903-2218-43EB-A21B-D2EF16C43204}"/>
              </a:ext>
            </a:extLst>
          </p:cNvPr>
          <p:cNvSpPr/>
          <p:nvPr/>
        </p:nvSpPr>
        <p:spPr>
          <a:xfrm>
            <a:off x="4364552" y="4487336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E2858-B636-4E03-9C67-F17EF13A7524}"/>
              </a:ext>
            </a:extLst>
          </p:cNvPr>
          <p:cNvSpPr txBox="1"/>
          <p:nvPr/>
        </p:nvSpPr>
        <p:spPr>
          <a:xfrm>
            <a:off x="4455568" y="4487336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n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2906B8ED-426A-4024-93D1-70BF2DCDECC2}"/>
              </a:ext>
            </a:extLst>
          </p:cNvPr>
          <p:cNvSpPr/>
          <p:nvPr/>
        </p:nvSpPr>
        <p:spPr>
          <a:xfrm>
            <a:off x="4364553" y="3517902"/>
            <a:ext cx="757766" cy="448734"/>
          </a:xfrm>
          <a:prstGeom prst="downArrowCallou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AFEC7-E5C7-4465-950D-EAC472A230B5}"/>
              </a:ext>
            </a:extLst>
          </p:cNvPr>
          <p:cNvSpPr txBox="1"/>
          <p:nvPr/>
        </p:nvSpPr>
        <p:spPr>
          <a:xfrm>
            <a:off x="4455569" y="3517902"/>
            <a:ext cx="5757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618BE-065A-40BB-B1EC-71EF2693F474}"/>
              </a:ext>
            </a:extLst>
          </p:cNvPr>
          <p:cNvSpPr txBox="1"/>
          <p:nvPr/>
        </p:nvSpPr>
        <p:spPr>
          <a:xfrm rot="16200000">
            <a:off x="4376825" y="4019165"/>
            <a:ext cx="7332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9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- - - - - 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BED89EE-74D7-4A18-8A77-1B72F4E0D6B0}"/>
              </a:ext>
            </a:extLst>
          </p:cNvPr>
          <p:cNvSpPr/>
          <p:nvPr/>
        </p:nvSpPr>
        <p:spPr>
          <a:xfrm>
            <a:off x="4258713" y="4952146"/>
            <a:ext cx="956734" cy="3175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542-4A7F-49BA-A15B-39DB846365F2}"/>
              </a:ext>
            </a:extLst>
          </p:cNvPr>
          <p:cNvSpPr txBox="1"/>
          <p:nvPr/>
        </p:nvSpPr>
        <p:spPr>
          <a:xfrm>
            <a:off x="5710766" y="5426680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Model for Automation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B0C312-A9D5-48B5-8006-5A22F86127C9}"/>
              </a:ext>
            </a:extLst>
          </p:cNvPr>
          <p:cNvSpPr txBox="1">
            <a:spLocks/>
          </p:cNvSpPr>
          <p:nvPr/>
        </p:nvSpPr>
        <p:spPr bwMode="auto">
          <a:xfrm>
            <a:off x="406400" y="1117600"/>
            <a:ext cx="1099396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BAC"/>
              </a:buClr>
              <a:buSzPct val="70000"/>
              <a:buFont typeface="Wingdings" panose="05000000000000000000" pitchFamily="2" charset="2"/>
              <a:buChar char="§"/>
              <a:defRPr lang="en-US" sz="2800" b="0" i="0" kern="1200" smtClean="0">
                <a:solidFill>
                  <a:srgbClr val="285B7C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3429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rgbClr val="5E6976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8838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SzPct val="6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144587" indent="-2857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8BAC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Clr>
                <a:srgbClr val="285B7C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Step 3: </a:t>
            </a:r>
            <a:r>
              <a:rPr lang="en-US" sz="2000" b="1" dirty="0"/>
              <a:t>Call function as needed</a:t>
            </a:r>
            <a:endParaRPr lang="en-US" sz="2000" dirty="0"/>
          </a:p>
          <a:p>
            <a:pPr marL="400050" lvl="1" indent="0">
              <a:buClr>
                <a:schemeClr val="tx2">
                  <a:lumMod val="75000"/>
                </a:schemeClr>
              </a:buClr>
              <a:buSzPct val="6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285B7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2163060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my_function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20788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9DE-0B45-47E9-8400-AA526490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Today’s Load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74EFB-2DA3-4947-A782-4C55AAE65B6B}"/>
              </a:ext>
            </a:extLst>
          </p:cNvPr>
          <p:cNvSpPr txBox="1"/>
          <p:nvPr/>
        </p:nvSpPr>
        <p:spPr>
          <a:xfrm>
            <a:off x="2789753" y="1832861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pcard_load</a:t>
            </a:r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85C5E-93EC-4DB9-B1C5-26D0E625F901}"/>
              </a:ext>
            </a:extLst>
          </p:cNvPr>
          <p:cNvSpPr txBox="1"/>
          <p:nvPr/>
        </p:nvSpPr>
        <p:spPr>
          <a:xfrm>
            <a:off x="7848599" y="4440315"/>
            <a:ext cx="15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23A1F-32D6-46EB-A4E4-EB5D23446BBF}"/>
              </a:ext>
            </a:extLst>
          </p:cNvPr>
          <p:cNvSpPr txBox="1"/>
          <p:nvPr/>
        </p:nvSpPr>
        <p:spPr>
          <a:xfrm>
            <a:off x="1841500" y="5422900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3-4 hours of excel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D8529-BB52-44FE-89E9-F376D7CF2877}"/>
              </a:ext>
            </a:extLst>
          </p:cNvPr>
          <p:cNvSpPr txBox="1"/>
          <p:nvPr/>
        </p:nvSpPr>
        <p:spPr>
          <a:xfrm>
            <a:off x="5050367" y="5413923"/>
            <a:ext cx="343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4 seconds of runtime</a:t>
            </a:r>
          </a:p>
          <a:p>
            <a:r>
              <a:rPr lang="en-US" dirty="0">
                <a:solidFill>
                  <a:srgbClr val="285B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~~ 1-2 hours of setup (once)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1DFF1-3788-4523-8AAC-4FAAF50E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60" y="2421995"/>
            <a:ext cx="314801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7_GWM_003_PPT_Sample-Wealth-Management-Proposal" id="{84DAE21D-2E9A-1740-AB27-75A941F0861F}" vid="{EA03BADD-B2D0-2443-9382-63D4D9FBE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17_GWM_003_PPT_Sample-Wealth-Management-Proposal</Template>
  <TotalTime>52155</TotalTime>
  <Words>373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Courier New</vt:lpstr>
      <vt:lpstr>Khula SemiBold</vt:lpstr>
      <vt:lpstr>Lato</vt:lpstr>
      <vt:lpstr>Wingdings</vt:lpstr>
      <vt:lpstr>Office Theme</vt:lpstr>
      <vt:lpstr>Brilliantly Lazy If you do something more than twice, AUTOMATE IT !!!</vt:lpstr>
      <vt:lpstr>Overview</vt:lpstr>
      <vt:lpstr>About Me</vt:lpstr>
      <vt:lpstr>1. Why Automate?</vt:lpstr>
      <vt:lpstr>Why Automate?</vt:lpstr>
      <vt:lpstr>Conceptual Model for Automation</vt:lpstr>
      <vt:lpstr>Conceptual Model for Automation</vt:lpstr>
      <vt:lpstr>Conceptual Model for Automation</vt:lpstr>
      <vt:lpstr>Today’s Load Function</vt:lpstr>
      <vt:lpstr>Additional Resources</vt:lpstr>
      <vt:lpstr>Additional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pnewton@cviewllc.com</dc:creator>
  <cp:lastModifiedBy>Paul</cp:lastModifiedBy>
  <cp:revision>718</cp:revision>
  <cp:lastPrinted>2019-01-08T14:27:38Z</cp:lastPrinted>
  <dcterms:created xsi:type="dcterms:W3CDTF">2018-02-27T13:59:46Z</dcterms:created>
  <dcterms:modified xsi:type="dcterms:W3CDTF">2021-10-09T13:18:25Z</dcterms:modified>
</cp:coreProperties>
</file>