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embeddedFontLst>
    <p:embeddedFont>
      <p:font typeface="210 맨발의청춘OTF Light" panose="02020503020101020101" pitchFamily="18" charset="-127"/>
      <p:regular r:id="rId18"/>
    </p:embeddedFont>
    <p:embeddedFont>
      <p:font typeface="Malgun Gothic" panose="020B0503020000020004" pitchFamily="50" charset="-127"/>
      <p:regular r:id="rId19"/>
      <p:bold r:id="rId20"/>
    </p:embeddedFont>
    <p:embeddedFont>
      <p:font typeface="-윤고딕310" panose="02030504000101010101" pitchFamily="18" charset="-127"/>
      <p:regular r:id="rId21"/>
    </p:embeddedFont>
    <p:embeddedFont>
      <p:font typeface="Bauhaus 93" panose="04030905020B02020C02" pitchFamily="82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ijU3dO/6V6bx8w+/zGio0QEeJm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0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1800" b="0" i="0" u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 데이터에서 자연어 분석을 통해 와인 특징에 대한 단어들을 얻음</a:t>
            </a:r>
            <a:endParaRPr b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ko-KR" b="0"/>
            </a:br>
            <a:endParaRPr/>
          </a:p>
        </p:txBody>
      </p:sp>
      <p:sp>
        <p:nvSpPr>
          <p:cNvPr id="214" name="Google Shape;21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1800" b="0" i="0" u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취향 군집화 시도</a:t>
            </a:r>
            <a:endParaRPr b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ko-KR" b="0"/>
            </a:br>
            <a:endParaRPr/>
          </a:p>
        </p:txBody>
      </p:sp>
      <p:sp>
        <p:nvSpPr>
          <p:cNvPr id="223" name="Google Shape;22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2" name="Google Shape;24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1800" b="0" i="0" u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감성 분석을 위해서는 -1~1까지의 점수를 특성에 따라 부여해야 하는데,  감성분석의 신뢰도가 많이 떨어지는 분석 결과가 나타남.</a:t>
            </a:r>
            <a:endParaRPr b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ko-KR"/>
            </a:br>
            <a:endParaRPr/>
          </a:p>
        </p:txBody>
      </p:sp>
      <p:sp>
        <p:nvSpPr>
          <p:cNvPr id="256" name="Google Shape;25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0" name="Google Shape;2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1800" b="0" i="0" u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와인 소비량</a:t>
            </a:r>
            <a:r>
              <a:rPr lang="ko-KR" sz="1800">
                <a:solidFill>
                  <a:srgbClr val="000000"/>
                </a:solidFill>
              </a:rPr>
              <a:t>의</a:t>
            </a:r>
            <a:r>
              <a:rPr lang="ko-KR" sz="1800" b="0" i="0" u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증가</a:t>
            </a:r>
            <a:r>
              <a:rPr lang="ko-KR" sz="1800">
                <a:solidFill>
                  <a:srgbClr val="000000"/>
                </a:solidFill>
              </a:rPr>
              <a:t>를 확인해보면</a:t>
            </a:r>
            <a:r>
              <a:rPr lang="ko-KR" sz="1800" b="0" i="0" u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와인 초보자들이 많아지고 있</a:t>
            </a:r>
            <a:r>
              <a:rPr lang="ko-KR" sz="1800">
                <a:solidFill>
                  <a:srgbClr val="000000"/>
                </a:solidFill>
              </a:rPr>
              <a:t>는 것을 확인할 수 있다.</a:t>
            </a:r>
            <a:endParaRPr b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ko-KR"/>
            </a:b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1800" b="0" i="0" u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Vivino라는 메이저 와인 검색 사이트에는 와인 맛에 따라 검색할 수 있는 기능이 없다</a:t>
            </a:r>
            <a:endParaRPr b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ko-KR"/>
            </a:b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1800">
                <a:solidFill>
                  <a:srgbClr val="000000"/>
                </a:solidFill>
              </a:rPr>
              <a:t>와잘알(</a:t>
            </a:r>
            <a:r>
              <a:rPr lang="ko-KR" sz="1800" b="0" i="0" u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소믈리에)들의 맛표현에 포함된 와인의 특징을 잘 나타내는 키워드를 활용</a:t>
            </a:r>
            <a:endParaRPr b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ko-KR"/>
            </a:br>
            <a:endParaRPr/>
          </a:p>
        </p:txBody>
      </p:sp>
      <p:sp>
        <p:nvSpPr>
          <p:cNvPr id="145" name="Google Shape;14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1800" b="0" i="0" u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.와인의 퀄리티에 영향을 끼치는 요인의 분석 결과 인사이트 도출</a:t>
            </a:r>
            <a:endParaRPr b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ko-KR"/>
            </a:br>
            <a:endParaRPr/>
          </a:p>
        </p:txBody>
      </p:sp>
      <p:sp>
        <p:nvSpPr>
          <p:cNvPr id="171" name="Google Shape;17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1800" b="0" i="0" u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.와인의 퀄리티에 영향을 끼치는 요인의 분석 결과 인사이트 도출</a:t>
            </a:r>
            <a:endParaRPr b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ko-KR"/>
            </a:br>
            <a:endParaRPr/>
          </a:p>
        </p:txBody>
      </p:sp>
      <p:sp>
        <p:nvSpPr>
          <p:cNvPr id="185" name="Google Shape;18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1800" b="0" i="0" u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 데이터에서 자연어 분석을 통해 와인 특징에 대한 단어들을 얻음</a:t>
            </a:r>
            <a:endParaRPr b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ko-KR" b="0"/>
            </a:br>
            <a:endParaRPr/>
          </a:p>
        </p:txBody>
      </p:sp>
      <p:sp>
        <p:nvSpPr>
          <p:cNvPr id="204" name="Google Shape;20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858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-17696" y="333581"/>
            <a:ext cx="12222277" cy="6552595"/>
            <a:chOff x="9329" y="1918753"/>
            <a:chExt cx="12222277" cy="6552595"/>
          </a:xfrm>
        </p:grpSpPr>
        <p:sp>
          <p:nvSpPr>
            <p:cNvPr id="89" name="Google Shape;89;p1"/>
            <p:cNvSpPr/>
            <p:nvPr/>
          </p:nvSpPr>
          <p:spPr>
            <a:xfrm>
              <a:off x="9329" y="4283376"/>
              <a:ext cx="12222277" cy="4187972"/>
            </a:xfrm>
            <a:custGeom>
              <a:avLst/>
              <a:gdLst/>
              <a:ahLst/>
              <a:cxnLst/>
              <a:rect l="l" t="t" r="r" b="b"/>
              <a:pathLst>
                <a:path w="9988864" h="5038254" extrusionOk="0">
                  <a:moveTo>
                    <a:pt x="0" y="1320245"/>
                  </a:moveTo>
                  <a:lnTo>
                    <a:pt x="9978582" y="0"/>
                  </a:lnTo>
                  <a:cubicBezTo>
                    <a:pt x="9973981" y="1683238"/>
                    <a:pt x="9992733" y="3355016"/>
                    <a:pt x="9988132" y="5038254"/>
                  </a:cubicBezTo>
                  <a:lnTo>
                    <a:pt x="6924" y="5032905"/>
                  </a:lnTo>
                  <a:lnTo>
                    <a:pt x="0" y="1320245"/>
                  </a:lnTo>
                  <a:close/>
                </a:path>
              </a:pathLst>
            </a:custGeom>
            <a:solidFill>
              <a:srgbClr val="FAEC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9194466" y="1918753"/>
              <a:ext cx="2677886" cy="1427584"/>
            </a:xfrm>
            <a:custGeom>
              <a:avLst/>
              <a:gdLst/>
              <a:ahLst/>
              <a:cxnLst/>
              <a:rect l="l" t="t" r="r" b="b"/>
              <a:pathLst>
                <a:path w="2677886" h="1427584" extrusionOk="0">
                  <a:moveTo>
                    <a:pt x="0" y="0"/>
                  </a:moveTo>
                  <a:lnTo>
                    <a:pt x="2677886" y="0"/>
                  </a:lnTo>
                  <a:lnTo>
                    <a:pt x="2677886" y="1427584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397649" y="6711788"/>
              <a:ext cx="2649894" cy="1408922"/>
            </a:xfrm>
            <a:custGeom>
              <a:avLst/>
              <a:gdLst/>
              <a:ahLst/>
              <a:cxnLst/>
              <a:rect l="l" t="t" r="r" b="b"/>
              <a:pathLst>
                <a:path w="2649894" h="1408922" extrusionOk="0">
                  <a:moveTo>
                    <a:pt x="0" y="0"/>
                  </a:moveTo>
                  <a:cubicBezTo>
                    <a:pt x="3110" y="469641"/>
                    <a:pt x="6221" y="939281"/>
                    <a:pt x="9331" y="1408922"/>
                  </a:cubicBezTo>
                  <a:lnTo>
                    <a:pt x="2649894" y="1399592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2" name="Google Shape;92;p1"/>
          <p:cNvGrpSpPr/>
          <p:nvPr/>
        </p:nvGrpSpPr>
        <p:grpSpPr>
          <a:xfrm>
            <a:off x="4795331" y="7127606"/>
            <a:ext cx="4650570" cy="4580846"/>
            <a:chOff x="3930723" y="1278293"/>
            <a:chExt cx="4650570" cy="4580846"/>
          </a:xfrm>
        </p:grpSpPr>
        <p:sp>
          <p:nvSpPr>
            <p:cNvPr id="93" name="Google Shape;93;p1"/>
            <p:cNvSpPr/>
            <p:nvPr/>
          </p:nvSpPr>
          <p:spPr>
            <a:xfrm>
              <a:off x="3930723" y="1278293"/>
              <a:ext cx="4464563" cy="444136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144723" y="1417770"/>
              <a:ext cx="4436570" cy="4441369"/>
            </a:xfrm>
            <a:prstGeom prst="ellipse">
              <a:avLst/>
            </a:prstGeom>
            <a:noFill/>
            <a:ln w="28575" cap="flat" cmpd="sng">
              <a:solidFill>
                <a:srgbClr val="EF858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5" name="Google Shape;95;p1"/>
          <p:cNvSpPr txBox="1"/>
          <p:nvPr/>
        </p:nvSpPr>
        <p:spPr>
          <a:xfrm>
            <a:off x="335327" y="2855378"/>
            <a:ext cx="427221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 dirty="0">
                <a:solidFill>
                  <a:schemeClr val="lt1"/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Arial"/>
              </a:rPr>
              <a:t>좋은 와인을 찾아드립니다</a:t>
            </a:r>
            <a:endParaRPr sz="2400" b="0" i="0" u="none" strike="noStrike" cap="none" dirty="0">
              <a:solidFill>
                <a:schemeClr val="lt1"/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955565" y="2722275"/>
            <a:ext cx="6165051" cy="1219333"/>
          </a:xfrm>
          <a:prstGeom prst="rect">
            <a:avLst/>
          </a:prstGeom>
        </p:spPr>
      </p:sp>
      <p:pic>
        <p:nvPicPr>
          <p:cNvPr id="97" name="Google Shape;9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1393" y="1655146"/>
            <a:ext cx="4876190" cy="487619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/>
        </p:nvSpPr>
        <p:spPr>
          <a:xfrm>
            <a:off x="335327" y="410930"/>
            <a:ext cx="5370381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1" i="0" u="none" strike="noStrike" cap="none" dirty="0">
                <a:solidFill>
                  <a:schemeClr val="lt1"/>
                </a:solidFill>
                <a:latin typeface="Bauhaus 93" panose="04030905020B02020C02" pitchFamily="82" charset="0"/>
                <a:ea typeface="Baumans"/>
                <a:cs typeface="Baumans"/>
                <a:sym typeface="Baumans"/>
              </a:rPr>
              <a:t>WINE FINE,</a:t>
            </a:r>
            <a:endParaRPr dirty="0">
              <a:latin typeface="Bauhaus 93" panose="04030905020B02020C02" pitchFamily="82" charset="0"/>
              <a:ea typeface="210 맨발의청춘OTF Light" panose="02020503020101020101" pitchFamily="18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1" i="0" u="none" strike="noStrike" cap="none" dirty="0">
                <a:solidFill>
                  <a:schemeClr val="lt1"/>
                </a:solidFill>
                <a:latin typeface="Bauhaus 93" panose="04030905020B02020C02" pitchFamily="82" charset="0"/>
                <a:ea typeface="Baumans"/>
                <a:cs typeface="Baumans"/>
                <a:sym typeface="Baumans"/>
              </a:rPr>
              <a:t>THANK YOU</a:t>
            </a:r>
            <a:endParaRPr sz="8000" b="1" i="0" u="none" strike="noStrike" cap="none" dirty="0">
              <a:solidFill>
                <a:schemeClr val="lt1"/>
              </a:solidFill>
              <a:latin typeface="Bauhaus 93" panose="04030905020B02020C02" pitchFamily="82" charset="0"/>
              <a:ea typeface="Baumans"/>
              <a:cs typeface="Baumans"/>
              <a:sym typeface="Baumans"/>
            </a:endParaRPr>
          </a:p>
        </p:txBody>
      </p:sp>
      <p:grpSp>
        <p:nvGrpSpPr>
          <p:cNvPr id="99" name="Google Shape;99;p1"/>
          <p:cNvGrpSpPr/>
          <p:nvPr/>
        </p:nvGrpSpPr>
        <p:grpSpPr>
          <a:xfrm>
            <a:off x="4947731" y="7280006"/>
            <a:ext cx="4650570" cy="4580846"/>
            <a:chOff x="3930723" y="1278293"/>
            <a:chExt cx="4650570" cy="4580846"/>
          </a:xfrm>
        </p:grpSpPr>
        <p:sp>
          <p:nvSpPr>
            <p:cNvPr id="100" name="Google Shape;100;p1"/>
            <p:cNvSpPr/>
            <p:nvPr/>
          </p:nvSpPr>
          <p:spPr>
            <a:xfrm>
              <a:off x="3930723" y="1278293"/>
              <a:ext cx="4464563" cy="444136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144723" y="1417770"/>
              <a:ext cx="4436570" cy="4441369"/>
            </a:xfrm>
            <a:prstGeom prst="ellipse">
              <a:avLst/>
            </a:prstGeom>
            <a:noFill/>
            <a:ln w="28575" cap="flat" cmpd="sng">
              <a:solidFill>
                <a:srgbClr val="EF858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8585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/>
          <p:nvPr/>
        </p:nvSpPr>
        <p:spPr>
          <a:xfrm>
            <a:off x="-17696" y="2698204"/>
            <a:ext cx="12222277" cy="4187972"/>
          </a:xfrm>
          <a:custGeom>
            <a:avLst/>
            <a:gdLst/>
            <a:ahLst/>
            <a:cxnLst/>
            <a:rect l="l" t="t" r="r" b="b"/>
            <a:pathLst>
              <a:path w="9988864" h="5038254" extrusionOk="0">
                <a:moveTo>
                  <a:pt x="0" y="1320245"/>
                </a:moveTo>
                <a:lnTo>
                  <a:pt x="9978582" y="0"/>
                </a:lnTo>
                <a:cubicBezTo>
                  <a:pt x="9973981" y="1683238"/>
                  <a:pt x="9992733" y="3355016"/>
                  <a:pt x="9988132" y="5038254"/>
                </a:cubicBezTo>
                <a:lnTo>
                  <a:pt x="6924" y="5032905"/>
                </a:lnTo>
                <a:lnTo>
                  <a:pt x="0" y="1320245"/>
                </a:lnTo>
                <a:close/>
              </a:path>
            </a:pathLst>
          </a:custGeom>
          <a:solidFill>
            <a:srgbClr val="FAEC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335902" y="1138795"/>
            <a:ext cx="11532637" cy="54019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1219200" y="398274"/>
            <a:ext cx="5338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0" i="0" u="none" strike="noStrike" cap="none" dirty="0">
                <a:solidFill>
                  <a:schemeClr val="lt1"/>
                </a:solidFill>
                <a:latin typeface="210 맨발의청춘OTF Light" panose="02020503020101020101" pitchFamily="18" charset="-127"/>
                <a:ea typeface="210 맨발의청춘OTF Light" panose="02020503020101020101" pitchFamily="18" charset="-127"/>
                <a:sym typeface="Arial"/>
              </a:rPr>
              <a:t>분석 및 결과 </a:t>
            </a:r>
            <a:r>
              <a:rPr lang="ko-KR" sz="2400" dirty="0">
                <a:solidFill>
                  <a:schemeClr val="lt1"/>
                </a:solidFill>
                <a:latin typeface="210 맨발의청춘OTF Light" panose="02020503020101020101" pitchFamily="18" charset="-127"/>
                <a:ea typeface="210 맨발의청춘OTF Light" panose="02020503020101020101" pitchFamily="18" charset="-127"/>
              </a:rPr>
              <a:t>2</a:t>
            </a:r>
            <a:r>
              <a:rPr lang="ko-KR" sz="2400" b="0" i="0" u="none" strike="noStrike" cap="none" dirty="0">
                <a:solidFill>
                  <a:schemeClr val="lt1"/>
                </a:solidFill>
                <a:latin typeface="210 맨발의청춘OTF Light" panose="02020503020101020101" pitchFamily="18" charset="-127"/>
                <a:ea typeface="210 맨발의청춘OTF Light" panose="02020503020101020101" pitchFamily="18" charset="-127"/>
                <a:sym typeface="Arial"/>
              </a:rPr>
              <a:t>. 자연어 분석 </a:t>
            </a:r>
            <a:endParaRPr sz="4000" b="0" i="0" u="none" strike="noStrike" cap="none" dirty="0">
              <a:solidFill>
                <a:schemeClr val="lt1"/>
              </a:solidFill>
              <a:latin typeface="210 맨발의청춘OTF Light" panose="02020503020101020101" pitchFamily="18" charset="-127"/>
              <a:ea typeface="210 맨발의청춘OTF Light" panose="02020503020101020101" pitchFamily="18" charset="-127"/>
              <a:sym typeface="Arial"/>
            </a:endParaRPr>
          </a:p>
        </p:txBody>
      </p:sp>
      <p:pic>
        <p:nvPicPr>
          <p:cNvPr id="219" name="Google Shape;21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461" y="198402"/>
            <a:ext cx="895739" cy="913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990" y="2269807"/>
            <a:ext cx="11264460" cy="2728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8585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/>
          <p:nvPr/>
        </p:nvSpPr>
        <p:spPr>
          <a:xfrm>
            <a:off x="-17696" y="2698204"/>
            <a:ext cx="12222277" cy="4187972"/>
          </a:xfrm>
          <a:custGeom>
            <a:avLst/>
            <a:gdLst/>
            <a:ahLst/>
            <a:cxnLst/>
            <a:rect l="l" t="t" r="r" b="b"/>
            <a:pathLst>
              <a:path w="9988864" h="5038254" extrusionOk="0">
                <a:moveTo>
                  <a:pt x="0" y="1320245"/>
                </a:moveTo>
                <a:lnTo>
                  <a:pt x="9978582" y="0"/>
                </a:lnTo>
                <a:cubicBezTo>
                  <a:pt x="9973981" y="1683238"/>
                  <a:pt x="9992733" y="3355016"/>
                  <a:pt x="9988132" y="5038254"/>
                </a:cubicBezTo>
                <a:lnTo>
                  <a:pt x="6924" y="5032905"/>
                </a:lnTo>
                <a:lnTo>
                  <a:pt x="0" y="1320245"/>
                </a:lnTo>
                <a:close/>
              </a:path>
            </a:pathLst>
          </a:custGeom>
          <a:solidFill>
            <a:srgbClr val="FAEC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26"/>
          <p:cNvSpPr/>
          <p:nvPr/>
        </p:nvSpPr>
        <p:spPr>
          <a:xfrm>
            <a:off x="335902" y="1138795"/>
            <a:ext cx="11532637" cy="54019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>
            <a:off x="1219200" y="398274"/>
            <a:ext cx="5338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0" i="0" u="none" strike="noStrike" cap="none" dirty="0">
                <a:solidFill>
                  <a:schemeClr val="lt1"/>
                </a:solidFill>
                <a:latin typeface="210 맨발의청춘OTF Light" panose="02020503020101020101" pitchFamily="18" charset="-127"/>
                <a:ea typeface="210 맨발의청춘OTF Light" panose="02020503020101020101" pitchFamily="18" charset="-127"/>
                <a:sym typeface="Arial"/>
              </a:rPr>
              <a:t>분석 및 결과 </a:t>
            </a:r>
            <a:r>
              <a:rPr lang="ko-KR" sz="2400" dirty="0">
                <a:solidFill>
                  <a:schemeClr val="lt1"/>
                </a:solidFill>
                <a:latin typeface="210 맨발의청춘OTF Light" panose="02020503020101020101" pitchFamily="18" charset="-127"/>
                <a:ea typeface="210 맨발의청춘OTF Light" panose="02020503020101020101" pitchFamily="18" charset="-127"/>
              </a:rPr>
              <a:t>3</a:t>
            </a:r>
            <a:r>
              <a:rPr lang="ko-KR" sz="2400" b="0" i="0" u="none" strike="noStrike" cap="none" dirty="0">
                <a:solidFill>
                  <a:schemeClr val="lt1"/>
                </a:solidFill>
                <a:latin typeface="210 맨발의청춘OTF Light" panose="02020503020101020101" pitchFamily="18" charset="-127"/>
                <a:ea typeface="210 맨발의청춘OTF Light" panose="02020503020101020101" pitchFamily="18" charset="-127"/>
                <a:sym typeface="Arial"/>
              </a:rPr>
              <a:t>. 군집화 </a:t>
            </a:r>
            <a:endParaRPr sz="4000" b="0" i="0" u="none" strike="noStrike" cap="none" dirty="0">
              <a:solidFill>
                <a:schemeClr val="lt1"/>
              </a:solidFill>
              <a:latin typeface="210 맨발의청춘OTF Light" panose="02020503020101020101" pitchFamily="18" charset="-127"/>
              <a:ea typeface="210 맨발의청춘OTF Light" panose="02020503020101020101" pitchFamily="18" charset="-127"/>
              <a:sym typeface="Arial"/>
            </a:endParaRPr>
          </a:p>
        </p:txBody>
      </p:sp>
      <p:pic>
        <p:nvPicPr>
          <p:cNvPr id="228" name="Google Shape;22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461" y="198402"/>
            <a:ext cx="895739" cy="913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6316" y="1400371"/>
            <a:ext cx="6073009" cy="479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27507" y="1971192"/>
            <a:ext cx="375285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8585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/>
          <p:nvPr/>
        </p:nvSpPr>
        <p:spPr>
          <a:xfrm>
            <a:off x="-17696" y="2698204"/>
            <a:ext cx="12222277" cy="4187972"/>
          </a:xfrm>
          <a:custGeom>
            <a:avLst/>
            <a:gdLst/>
            <a:ahLst/>
            <a:cxnLst/>
            <a:rect l="l" t="t" r="r" b="b"/>
            <a:pathLst>
              <a:path w="9988864" h="5038254" extrusionOk="0">
                <a:moveTo>
                  <a:pt x="0" y="1320245"/>
                </a:moveTo>
                <a:lnTo>
                  <a:pt x="9978582" y="0"/>
                </a:lnTo>
                <a:cubicBezTo>
                  <a:pt x="9973981" y="1683238"/>
                  <a:pt x="9992733" y="3355016"/>
                  <a:pt x="9988132" y="5038254"/>
                </a:cubicBezTo>
                <a:lnTo>
                  <a:pt x="6924" y="5032905"/>
                </a:lnTo>
                <a:lnTo>
                  <a:pt x="0" y="1320245"/>
                </a:lnTo>
                <a:close/>
              </a:path>
            </a:pathLst>
          </a:custGeom>
          <a:solidFill>
            <a:srgbClr val="FAEC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27"/>
          <p:cNvSpPr/>
          <p:nvPr/>
        </p:nvSpPr>
        <p:spPr>
          <a:xfrm>
            <a:off x="335902" y="1138795"/>
            <a:ext cx="11532637" cy="54019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27"/>
          <p:cNvSpPr txBox="1"/>
          <p:nvPr/>
        </p:nvSpPr>
        <p:spPr>
          <a:xfrm>
            <a:off x="1219200" y="398274"/>
            <a:ext cx="533861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0" i="0" u="none" strike="noStrike" cap="none" dirty="0">
                <a:solidFill>
                  <a:schemeClr val="lt1"/>
                </a:solidFill>
                <a:latin typeface="210 맨발의청춘OTF Light" panose="02020503020101020101" pitchFamily="18" charset="-127"/>
                <a:ea typeface="210 맨발의청춘OTF Light" panose="02020503020101020101" pitchFamily="18" charset="-127"/>
                <a:sym typeface="Arial"/>
              </a:rPr>
              <a:t>분석 및 결과 </a:t>
            </a:r>
            <a:r>
              <a:rPr lang="ko-KR" sz="2400" b="0" i="0" u="none" strike="noStrike" cap="none" dirty="0">
                <a:solidFill>
                  <a:schemeClr val="lt1"/>
                </a:solidFill>
                <a:latin typeface="210 맨발의청춘OTF Light" panose="02020503020101020101" pitchFamily="18" charset="-127"/>
                <a:ea typeface="210 맨발의청춘OTF Light" panose="02020503020101020101" pitchFamily="18" charset="-127"/>
                <a:sym typeface="Arial"/>
              </a:rPr>
              <a:t>4. BOW</a:t>
            </a:r>
            <a:endParaRPr sz="4000" b="0" i="0" u="none" strike="noStrike" cap="none" dirty="0">
              <a:solidFill>
                <a:schemeClr val="lt1"/>
              </a:solidFill>
              <a:latin typeface="210 맨발의청춘OTF Light" panose="02020503020101020101" pitchFamily="18" charset="-127"/>
              <a:ea typeface="210 맨발의청춘OTF Light" panose="02020503020101020101" pitchFamily="18" charset="-127"/>
              <a:sym typeface="Arial"/>
            </a:endParaRPr>
          </a:p>
        </p:txBody>
      </p:sp>
      <p:pic>
        <p:nvPicPr>
          <p:cNvPr id="238" name="Google Shape;23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461" y="198402"/>
            <a:ext cx="895739" cy="913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5900" y="1138800"/>
            <a:ext cx="8234399" cy="540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8585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/>
          <p:nvPr/>
        </p:nvSpPr>
        <p:spPr>
          <a:xfrm>
            <a:off x="-17696" y="2698204"/>
            <a:ext cx="12222277" cy="4187972"/>
          </a:xfrm>
          <a:custGeom>
            <a:avLst/>
            <a:gdLst/>
            <a:ahLst/>
            <a:cxnLst/>
            <a:rect l="l" t="t" r="r" b="b"/>
            <a:pathLst>
              <a:path w="9988864" h="5038254" extrusionOk="0">
                <a:moveTo>
                  <a:pt x="0" y="1320245"/>
                </a:moveTo>
                <a:lnTo>
                  <a:pt x="9978582" y="0"/>
                </a:lnTo>
                <a:cubicBezTo>
                  <a:pt x="9973981" y="1683238"/>
                  <a:pt x="9992733" y="3355016"/>
                  <a:pt x="9988132" y="5038254"/>
                </a:cubicBezTo>
                <a:lnTo>
                  <a:pt x="6924" y="5032905"/>
                </a:lnTo>
                <a:lnTo>
                  <a:pt x="0" y="1320245"/>
                </a:lnTo>
                <a:close/>
              </a:path>
            </a:pathLst>
          </a:custGeom>
          <a:solidFill>
            <a:srgbClr val="FAEC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28"/>
          <p:cNvSpPr/>
          <p:nvPr/>
        </p:nvSpPr>
        <p:spPr>
          <a:xfrm>
            <a:off x="335902" y="1138795"/>
            <a:ext cx="11532637" cy="54019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p28"/>
          <p:cNvSpPr txBox="1"/>
          <p:nvPr/>
        </p:nvSpPr>
        <p:spPr>
          <a:xfrm>
            <a:off x="1219200" y="398274"/>
            <a:ext cx="533861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0" i="0" u="none" strike="noStrike" cap="none" dirty="0">
                <a:solidFill>
                  <a:schemeClr val="lt1"/>
                </a:solidFill>
                <a:latin typeface="210 맨발의청춘OTF Light" panose="02020503020101020101" pitchFamily="18" charset="-127"/>
                <a:ea typeface="210 맨발의청춘OTF Light" panose="02020503020101020101" pitchFamily="18" charset="-127"/>
                <a:sym typeface="Arial"/>
              </a:rPr>
              <a:t>결론</a:t>
            </a:r>
            <a:endParaRPr dirty="0">
              <a:latin typeface="210 맨발의청춘OTF Light" panose="02020503020101020101" pitchFamily="18" charset="-127"/>
              <a:ea typeface="210 맨발의청춘OTF Light" panose="02020503020101020101" pitchFamily="18" charset="-127"/>
            </a:endParaRPr>
          </a:p>
        </p:txBody>
      </p:sp>
      <p:pic>
        <p:nvPicPr>
          <p:cNvPr id="247" name="Google Shape;24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461" y="198402"/>
            <a:ext cx="895739" cy="91379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8"/>
          <p:cNvSpPr/>
          <p:nvPr/>
        </p:nvSpPr>
        <p:spPr>
          <a:xfrm>
            <a:off x="982207" y="1852880"/>
            <a:ext cx="381000" cy="381000"/>
          </a:xfrm>
          <a:prstGeom prst="ellipse">
            <a:avLst/>
          </a:prstGeom>
          <a:solidFill>
            <a:srgbClr val="EF85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p28"/>
          <p:cNvSpPr/>
          <p:nvPr/>
        </p:nvSpPr>
        <p:spPr>
          <a:xfrm>
            <a:off x="982207" y="3475944"/>
            <a:ext cx="381000" cy="381000"/>
          </a:xfrm>
          <a:prstGeom prst="ellipse">
            <a:avLst/>
          </a:prstGeom>
          <a:solidFill>
            <a:srgbClr val="EF85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p28"/>
          <p:cNvSpPr/>
          <p:nvPr/>
        </p:nvSpPr>
        <p:spPr>
          <a:xfrm>
            <a:off x="982207" y="4886803"/>
            <a:ext cx="381000" cy="381000"/>
          </a:xfrm>
          <a:prstGeom prst="ellipse">
            <a:avLst/>
          </a:prstGeom>
          <a:solidFill>
            <a:srgbClr val="EF85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28"/>
          <p:cNvSpPr txBox="1"/>
          <p:nvPr/>
        </p:nvSpPr>
        <p:spPr>
          <a:xfrm>
            <a:off x="1702100" y="3389388"/>
            <a:ext cx="9780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dirty="0" err="1">
                <a:latin typeface="210 맨발의청춘OTF Light" panose="02020503020101020101" pitchFamily="18" charset="-127"/>
                <a:ea typeface="210 맨발의청춘OTF Light" panose="02020503020101020101" pitchFamily="18" charset="-127"/>
              </a:rPr>
              <a:t>소믈리에들의</a:t>
            </a:r>
            <a:r>
              <a:rPr lang="ko-KR" sz="2400" dirty="0">
                <a:latin typeface="210 맨발의청춘OTF Light" panose="02020503020101020101" pitchFamily="18" charset="-127"/>
                <a:ea typeface="210 맨발의청춘OTF Light" panose="02020503020101020101" pitchFamily="18" charset="-127"/>
              </a:rPr>
              <a:t> 맛표현을 참고해 와인 특징 키워드 제공</a:t>
            </a:r>
            <a:endParaRPr sz="2400" b="0" i="0" u="none" strike="noStrike" cap="none" dirty="0">
              <a:solidFill>
                <a:srgbClr val="000000"/>
              </a:solidFill>
              <a:latin typeface="210 맨발의청춘OTF Light" panose="02020503020101020101" pitchFamily="18" charset="-127"/>
              <a:ea typeface="210 맨발의청춘OTF Light" panose="02020503020101020101" pitchFamily="18" charset="-127"/>
              <a:sym typeface="Arial"/>
            </a:endParaRPr>
          </a:p>
        </p:txBody>
      </p:sp>
      <p:sp>
        <p:nvSpPr>
          <p:cNvPr id="252" name="Google Shape;252;p28"/>
          <p:cNvSpPr txBox="1"/>
          <p:nvPr/>
        </p:nvSpPr>
        <p:spPr>
          <a:xfrm>
            <a:off x="1702100" y="4800238"/>
            <a:ext cx="9780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dirty="0" err="1">
                <a:latin typeface="210 맨발의청춘OTF Light" panose="02020503020101020101" pitchFamily="18" charset="-127"/>
                <a:ea typeface="210 맨발의청춘OTF Light" panose="02020503020101020101" pitchFamily="18" charset="-127"/>
              </a:rPr>
              <a:t>머신러닝으로는</a:t>
            </a:r>
            <a:r>
              <a:rPr lang="ko-KR" sz="2400" dirty="0">
                <a:latin typeface="210 맨발의청춘OTF Light" panose="02020503020101020101" pitchFamily="18" charset="-127"/>
                <a:ea typeface="210 맨발의청춘OTF Light" panose="02020503020101020101" pitchFamily="18" charset="-127"/>
              </a:rPr>
              <a:t> 자연어 감성 분석을 통한 예측이 힘듦</a:t>
            </a:r>
            <a:endParaRPr sz="2400" b="0" i="0" u="none" strike="noStrike" cap="none" dirty="0">
              <a:solidFill>
                <a:srgbClr val="000000"/>
              </a:solidFill>
              <a:latin typeface="210 맨발의청춘OTF Light" panose="02020503020101020101" pitchFamily="18" charset="-127"/>
              <a:ea typeface="210 맨발의청춘OTF Light" panose="02020503020101020101" pitchFamily="18" charset="-127"/>
              <a:sym typeface="Arial"/>
            </a:endParaRPr>
          </a:p>
        </p:txBody>
      </p:sp>
      <p:sp>
        <p:nvSpPr>
          <p:cNvPr id="253" name="Google Shape;253;p28"/>
          <p:cNvSpPr txBox="1"/>
          <p:nvPr/>
        </p:nvSpPr>
        <p:spPr>
          <a:xfrm>
            <a:off x="1702100" y="1766313"/>
            <a:ext cx="9780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dirty="0">
                <a:latin typeface="210 맨발의청춘OTF Light" panose="02020503020101020101" pitchFamily="18" charset="-127"/>
                <a:ea typeface="210 맨발의청춘OTF Light" panose="02020503020101020101" pitchFamily="18" charset="-127"/>
              </a:rPr>
              <a:t>와인의 맛에 영향을 주는 요소에 대한 인사이트 도출</a:t>
            </a:r>
            <a:endParaRPr sz="2400" b="0" i="0" u="none" strike="noStrike" cap="none" dirty="0">
              <a:solidFill>
                <a:srgbClr val="000000"/>
              </a:solidFill>
              <a:latin typeface="210 맨발의청춘OTF Light" panose="02020503020101020101" pitchFamily="18" charset="-127"/>
              <a:ea typeface="210 맨발의청춘OTF Light" panose="02020503020101020101" pitchFamily="18" charset="-127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8585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/>
          <p:nvPr/>
        </p:nvSpPr>
        <p:spPr>
          <a:xfrm>
            <a:off x="-17696" y="2698204"/>
            <a:ext cx="12222277" cy="4187972"/>
          </a:xfrm>
          <a:custGeom>
            <a:avLst/>
            <a:gdLst/>
            <a:ahLst/>
            <a:cxnLst/>
            <a:rect l="l" t="t" r="r" b="b"/>
            <a:pathLst>
              <a:path w="9988864" h="5038254" extrusionOk="0">
                <a:moveTo>
                  <a:pt x="0" y="1320245"/>
                </a:moveTo>
                <a:lnTo>
                  <a:pt x="9978582" y="0"/>
                </a:lnTo>
                <a:cubicBezTo>
                  <a:pt x="9973981" y="1683238"/>
                  <a:pt x="9992733" y="3355016"/>
                  <a:pt x="9988132" y="5038254"/>
                </a:cubicBezTo>
                <a:lnTo>
                  <a:pt x="6924" y="5032905"/>
                </a:lnTo>
                <a:lnTo>
                  <a:pt x="0" y="1320245"/>
                </a:lnTo>
                <a:close/>
              </a:path>
            </a:pathLst>
          </a:custGeom>
          <a:solidFill>
            <a:srgbClr val="FAEC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p29"/>
          <p:cNvSpPr/>
          <p:nvPr/>
        </p:nvSpPr>
        <p:spPr>
          <a:xfrm>
            <a:off x="335902" y="1138795"/>
            <a:ext cx="11532637" cy="54019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p29"/>
          <p:cNvSpPr txBox="1"/>
          <p:nvPr/>
        </p:nvSpPr>
        <p:spPr>
          <a:xfrm>
            <a:off x="1219200" y="398274"/>
            <a:ext cx="533861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0" i="0" u="none" strike="noStrike" cap="none" dirty="0">
                <a:solidFill>
                  <a:schemeClr val="lt1"/>
                </a:solidFill>
                <a:latin typeface="210 맨발의청춘OTF Light" panose="02020503020101020101" pitchFamily="18" charset="-127"/>
                <a:ea typeface="210 맨발의청춘OTF Light" panose="02020503020101020101" pitchFamily="18" charset="-127"/>
                <a:sym typeface="Arial"/>
              </a:rPr>
              <a:t>발전방향</a:t>
            </a:r>
            <a:endParaRPr sz="4000" b="0" i="0" u="none" strike="noStrike" cap="none" dirty="0">
              <a:solidFill>
                <a:schemeClr val="lt1"/>
              </a:solidFill>
              <a:latin typeface="210 맨발의청춘OTF Light" panose="02020503020101020101" pitchFamily="18" charset="-127"/>
              <a:ea typeface="210 맨발의청춘OTF Light" panose="02020503020101020101" pitchFamily="18" charset="-127"/>
              <a:sym typeface="Arial"/>
            </a:endParaRPr>
          </a:p>
        </p:txBody>
      </p:sp>
      <p:pic>
        <p:nvPicPr>
          <p:cNvPr id="261" name="Google Shape;26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461" y="198402"/>
            <a:ext cx="895739" cy="91379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9"/>
          <p:cNvSpPr/>
          <p:nvPr/>
        </p:nvSpPr>
        <p:spPr>
          <a:xfrm>
            <a:off x="982207" y="1852880"/>
            <a:ext cx="381000" cy="381000"/>
          </a:xfrm>
          <a:prstGeom prst="ellipse">
            <a:avLst/>
          </a:prstGeom>
          <a:solidFill>
            <a:srgbClr val="EF85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210 맨발의청춘OTF Light" panose="02020503020101020101" pitchFamily="18" charset="-127"/>
              <a:ea typeface="210 맨발의청춘OTF Light" panose="02020503020101020101" pitchFamily="18" charset="-127"/>
              <a:sym typeface="Arial"/>
            </a:endParaRPr>
          </a:p>
        </p:txBody>
      </p:sp>
      <p:sp>
        <p:nvSpPr>
          <p:cNvPr id="263" name="Google Shape;263;p29"/>
          <p:cNvSpPr txBox="1"/>
          <p:nvPr/>
        </p:nvSpPr>
        <p:spPr>
          <a:xfrm>
            <a:off x="1487150" y="1766313"/>
            <a:ext cx="9780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 dirty="0">
                <a:solidFill>
                  <a:srgbClr val="000000"/>
                </a:solidFill>
                <a:latin typeface="210 맨발의청춘OTF Light" panose="02020503020101020101" pitchFamily="18" charset="-127"/>
                <a:ea typeface="210 맨발의청춘OTF Light" panose="02020503020101020101" pitchFamily="18" charset="-127"/>
                <a:sym typeface="Arial"/>
              </a:rPr>
              <a:t>딥러닝 활용: 와인 리뷰 분석을 통한 점수 예측</a:t>
            </a:r>
            <a:endParaRPr sz="2400" b="0" i="0" u="none" strike="noStrike" cap="none" dirty="0">
              <a:solidFill>
                <a:srgbClr val="000000"/>
              </a:solidFill>
              <a:latin typeface="210 맨발의청춘OTF Light" panose="02020503020101020101" pitchFamily="18" charset="-127"/>
              <a:ea typeface="210 맨발의청춘OTF Light" panose="02020503020101020101" pitchFamily="18" charset="-127"/>
              <a:sym typeface="Arial"/>
            </a:endParaRPr>
          </a:p>
        </p:txBody>
      </p:sp>
      <p:sp>
        <p:nvSpPr>
          <p:cNvPr id="264" name="Google Shape;264;p29"/>
          <p:cNvSpPr/>
          <p:nvPr/>
        </p:nvSpPr>
        <p:spPr>
          <a:xfrm>
            <a:off x="982195" y="2563905"/>
            <a:ext cx="381000" cy="381000"/>
          </a:xfrm>
          <a:prstGeom prst="ellipse">
            <a:avLst/>
          </a:prstGeom>
          <a:solidFill>
            <a:srgbClr val="EF85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210 맨발의청춘OTF Light" panose="02020503020101020101" pitchFamily="18" charset="-127"/>
              <a:ea typeface="210 맨발의청춘OTF Light" panose="02020503020101020101" pitchFamily="18" charset="-127"/>
              <a:sym typeface="Arial"/>
            </a:endParaRPr>
          </a:p>
        </p:txBody>
      </p:sp>
      <p:sp>
        <p:nvSpPr>
          <p:cNvPr id="265" name="Google Shape;265;p29"/>
          <p:cNvSpPr txBox="1"/>
          <p:nvPr/>
        </p:nvSpPr>
        <p:spPr>
          <a:xfrm>
            <a:off x="1487138" y="2477338"/>
            <a:ext cx="9780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 dirty="0">
                <a:solidFill>
                  <a:srgbClr val="000000"/>
                </a:solidFill>
                <a:latin typeface="210 맨발의청춘OTF Light" panose="02020503020101020101" pitchFamily="18" charset="-127"/>
                <a:ea typeface="210 맨발의청춘OTF Light" panose="02020503020101020101" pitchFamily="18" charset="-127"/>
                <a:sym typeface="Arial"/>
              </a:rPr>
              <a:t>딥러닝 활용: </a:t>
            </a:r>
            <a:r>
              <a:rPr lang="ko-KR" sz="2400" b="0" i="0" u="none" strike="noStrike" cap="none" dirty="0" err="1">
                <a:solidFill>
                  <a:srgbClr val="000000"/>
                </a:solidFill>
                <a:latin typeface="210 맨발의청춘OTF Light" panose="02020503020101020101" pitchFamily="18" charset="-127"/>
                <a:ea typeface="210 맨발의청춘OTF Light" panose="02020503020101020101" pitchFamily="18" charset="-127"/>
                <a:sym typeface="Arial"/>
              </a:rPr>
              <a:t>n-gram을</a:t>
            </a:r>
            <a:r>
              <a:rPr lang="ko-KR" sz="2400" b="0" i="0" u="none" strike="noStrike" cap="none" dirty="0">
                <a:solidFill>
                  <a:srgbClr val="000000"/>
                </a:solidFill>
                <a:latin typeface="210 맨발의청춘OTF Light" panose="02020503020101020101" pitchFamily="18" charset="-127"/>
                <a:ea typeface="210 맨발의청춘OTF Light" panose="02020503020101020101" pitchFamily="18" charset="-127"/>
                <a:sym typeface="Arial"/>
              </a:rPr>
              <a:t> 통한 와인 특성에 대한 감성 예측</a:t>
            </a:r>
            <a:endParaRPr dirty="0">
              <a:latin typeface="210 맨발의청춘OTF Light" panose="02020503020101020101" pitchFamily="18" charset="-127"/>
              <a:ea typeface="210 맨발의청춘OTF Light" panose="02020503020101020101" pitchFamily="18" charset="-127"/>
            </a:endParaRPr>
          </a:p>
        </p:txBody>
      </p:sp>
      <p:sp>
        <p:nvSpPr>
          <p:cNvPr id="266" name="Google Shape;266;p29"/>
          <p:cNvSpPr txBox="1"/>
          <p:nvPr/>
        </p:nvSpPr>
        <p:spPr>
          <a:xfrm>
            <a:off x="1783338" y="3437500"/>
            <a:ext cx="637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용범님이 하신 사진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7" name="Google Shape;267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4482" y="3330834"/>
            <a:ext cx="832485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8585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7"/>
          <p:cNvGrpSpPr/>
          <p:nvPr/>
        </p:nvGrpSpPr>
        <p:grpSpPr>
          <a:xfrm>
            <a:off x="-17696" y="333581"/>
            <a:ext cx="12222277" cy="6552595"/>
            <a:chOff x="9329" y="1918753"/>
            <a:chExt cx="12222277" cy="6552595"/>
          </a:xfrm>
        </p:grpSpPr>
        <p:sp>
          <p:nvSpPr>
            <p:cNvPr id="273" name="Google Shape;273;p7"/>
            <p:cNvSpPr/>
            <p:nvPr/>
          </p:nvSpPr>
          <p:spPr>
            <a:xfrm>
              <a:off x="9329" y="4283376"/>
              <a:ext cx="12222277" cy="4187972"/>
            </a:xfrm>
            <a:custGeom>
              <a:avLst/>
              <a:gdLst/>
              <a:ahLst/>
              <a:cxnLst/>
              <a:rect l="l" t="t" r="r" b="b"/>
              <a:pathLst>
                <a:path w="9988864" h="5038254" extrusionOk="0">
                  <a:moveTo>
                    <a:pt x="0" y="1320245"/>
                  </a:moveTo>
                  <a:lnTo>
                    <a:pt x="9978582" y="0"/>
                  </a:lnTo>
                  <a:cubicBezTo>
                    <a:pt x="9973981" y="1683238"/>
                    <a:pt x="9992733" y="3355016"/>
                    <a:pt x="9988132" y="5038254"/>
                  </a:cubicBezTo>
                  <a:lnTo>
                    <a:pt x="6924" y="5032905"/>
                  </a:lnTo>
                  <a:lnTo>
                    <a:pt x="0" y="1320245"/>
                  </a:lnTo>
                  <a:close/>
                </a:path>
              </a:pathLst>
            </a:custGeom>
            <a:solidFill>
              <a:srgbClr val="FAEC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9194466" y="1918753"/>
              <a:ext cx="2677886" cy="1427584"/>
            </a:xfrm>
            <a:custGeom>
              <a:avLst/>
              <a:gdLst/>
              <a:ahLst/>
              <a:cxnLst/>
              <a:rect l="l" t="t" r="r" b="b"/>
              <a:pathLst>
                <a:path w="2677886" h="1427584" extrusionOk="0">
                  <a:moveTo>
                    <a:pt x="0" y="0"/>
                  </a:moveTo>
                  <a:lnTo>
                    <a:pt x="2677886" y="0"/>
                  </a:lnTo>
                  <a:lnTo>
                    <a:pt x="2677886" y="1427584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397649" y="6711788"/>
              <a:ext cx="2649894" cy="1408922"/>
            </a:xfrm>
            <a:custGeom>
              <a:avLst/>
              <a:gdLst/>
              <a:ahLst/>
              <a:cxnLst/>
              <a:rect l="l" t="t" r="r" b="b"/>
              <a:pathLst>
                <a:path w="2649894" h="1408922" extrusionOk="0">
                  <a:moveTo>
                    <a:pt x="0" y="0"/>
                  </a:moveTo>
                  <a:cubicBezTo>
                    <a:pt x="3110" y="469641"/>
                    <a:pt x="6221" y="939281"/>
                    <a:pt x="9331" y="1408922"/>
                  </a:cubicBezTo>
                  <a:lnTo>
                    <a:pt x="2649894" y="1399592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6" name="Google Shape;276;p7"/>
          <p:cNvSpPr/>
          <p:nvPr/>
        </p:nvSpPr>
        <p:spPr>
          <a:xfrm>
            <a:off x="3569317" y="2773090"/>
            <a:ext cx="5488958" cy="11433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p7"/>
          <p:cNvSpPr txBox="1"/>
          <p:nvPr/>
        </p:nvSpPr>
        <p:spPr>
          <a:xfrm>
            <a:off x="3826233" y="3075057"/>
            <a:ext cx="49751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0" i="0" u="none" strike="noStrike" cap="none" dirty="0" err="1">
                <a:solidFill>
                  <a:schemeClr val="dk1"/>
                </a:solidFill>
                <a:latin typeface="210 맨발의청춘OTF Light" panose="02020503020101020101" pitchFamily="18" charset="-127"/>
                <a:ea typeface="210 맨발의청춘OTF Light" panose="02020503020101020101" pitchFamily="18" charset="-127"/>
                <a:sym typeface="Arial"/>
              </a:rPr>
              <a:t>들어주셔서</a:t>
            </a:r>
            <a:r>
              <a:rPr lang="ko-KR" sz="4000" b="0" i="0" u="none" strike="noStrike" cap="none" dirty="0">
                <a:solidFill>
                  <a:schemeClr val="dk1"/>
                </a:solidFill>
                <a:latin typeface="210 맨발의청춘OTF Light" panose="02020503020101020101" pitchFamily="18" charset="-127"/>
                <a:ea typeface="210 맨발의청춘OTF Light" panose="02020503020101020101" pitchFamily="18" charset="-127"/>
                <a:sym typeface="Arial"/>
              </a:rPr>
              <a:t> 감사합니다</a:t>
            </a:r>
            <a:endParaRPr sz="4000" b="0" i="0" u="none" strike="noStrike" cap="none" dirty="0">
              <a:solidFill>
                <a:schemeClr val="dk1"/>
              </a:solidFill>
              <a:latin typeface="210 맨발의청춘OTF Light" panose="02020503020101020101" pitchFamily="18" charset="-127"/>
              <a:ea typeface="210 맨발의청춘OTF Light" panose="02020503020101020101" pitchFamily="18" charset="-127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8585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/>
          <p:nvPr/>
        </p:nvSpPr>
        <p:spPr>
          <a:xfrm>
            <a:off x="-17696" y="2698204"/>
            <a:ext cx="12222277" cy="4187972"/>
          </a:xfrm>
          <a:custGeom>
            <a:avLst/>
            <a:gdLst/>
            <a:ahLst/>
            <a:cxnLst/>
            <a:rect l="l" t="t" r="r" b="b"/>
            <a:pathLst>
              <a:path w="9988864" h="5038254" extrusionOk="0">
                <a:moveTo>
                  <a:pt x="0" y="1320245"/>
                </a:moveTo>
                <a:lnTo>
                  <a:pt x="9978582" y="0"/>
                </a:lnTo>
                <a:cubicBezTo>
                  <a:pt x="9973981" y="1683238"/>
                  <a:pt x="9992733" y="3355016"/>
                  <a:pt x="9988132" y="5038254"/>
                </a:cubicBezTo>
                <a:lnTo>
                  <a:pt x="6924" y="5032905"/>
                </a:lnTo>
                <a:lnTo>
                  <a:pt x="0" y="1320245"/>
                </a:lnTo>
                <a:close/>
              </a:path>
            </a:pathLst>
          </a:custGeom>
          <a:solidFill>
            <a:srgbClr val="FAEC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7" name="Google Shape;107;p2"/>
          <p:cNvGrpSpPr/>
          <p:nvPr/>
        </p:nvGrpSpPr>
        <p:grpSpPr>
          <a:xfrm>
            <a:off x="3679256" y="1092473"/>
            <a:ext cx="5274243" cy="5195169"/>
            <a:chOff x="3930723" y="1278293"/>
            <a:chExt cx="4650570" cy="4580846"/>
          </a:xfrm>
        </p:grpSpPr>
        <p:sp>
          <p:nvSpPr>
            <p:cNvPr id="108" name="Google Shape;108;p2"/>
            <p:cNvSpPr/>
            <p:nvPr/>
          </p:nvSpPr>
          <p:spPr>
            <a:xfrm>
              <a:off x="3930723" y="1278293"/>
              <a:ext cx="4464563" cy="444136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144723" y="1417770"/>
              <a:ext cx="4436570" cy="4441369"/>
            </a:xfrm>
            <a:prstGeom prst="ellipse">
              <a:avLst/>
            </a:prstGeom>
            <a:noFill/>
            <a:ln w="28575" cap="flat" cmpd="sng">
              <a:solidFill>
                <a:srgbClr val="EF858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0" name="Google Shape;110;p2"/>
          <p:cNvSpPr txBox="1"/>
          <p:nvPr/>
        </p:nvSpPr>
        <p:spPr>
          <a:xfrm>
            <a:off x="1219200" y="398274"/>
            <a:ext cx="296924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0" i="0" u="none" strike="noStrike" cap="none" dirty="0">
                <a:solidFill>
                  <a:schemeClr val="lt1"/>
                </a:solidFill>
                <a:latin typeface="210 맨발의청춘OTF Light" panose="02020503020101020101" pitchFamily="18" charset="-127"/>
                <a:ea typeface="210 맨발의청춘OTF Light" panose="02020503020101020101" pitchFamily="18" charset="-127"/>
                <a:sym typeface="Arial"/>
              </a:rPr>
              <a:t>목차</a:t>
            </a:r>
            <a:endParaRPr sz="4000" b="0" i="0" u="none" strike="noStrike" cap="none" dirty="0">
              <a:solidFill>
                <a:schemeClr val="lt1"/>
              </a:solidFill>
              <a:latin typeface="210 맨발의청춘OTF Light" panose="02020503020101020101" pitchFamily="18" charset="-127"/>
              <a:ea typeface="210 맨발의청춘OTF Light" panose="02020503020101020101" pitchFamily="18" charset="-127"/>
              <a:sym typeface="Arial"/>
            </a:endParaRPr>
          </a:p>
        </p:txBody>
      </p:sp>
      <p:pic>
        <p:nvPicPr>
          <p:cNvPr id="111" name="Google Shape;11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461" y="198402"/>
            <a:ext cx="895739" cy="91379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"/>
          <p:cNvSpPr/>
          <p:nvPr/>
        </p:nvSpPr>
        <p:spPr>
          <a:xfrm>
            <a:off x="5173207" y="1941780"/>
            <a:ext cx="381000" cy="381000"/>
          </a:xfrm>
          <a:prstGeom prst="ellipse">
            <a:avLst/>
          </a:prstGeom>
          <a:solidFill>
            <a:srgbClr val="EF85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lt1"/>
                </a:solidFill>
                <a:latin typeface="210 맨발의청춘OTF Light" panose="02020503020101020101" pitchFamily="18" charset="-127"/>
                <a:ea typeface="210 맨발의청춘OTF Light" panose="02020503020101020101" pitchFamily="18" charset="-127"/>
                <a:sym typeface="Arial"/>
              </a:rPr>
              <a:t>1</a:t>
            </a:r>
            <a:endParaRPr sz="1800" b="0" i="0" u="none" strike="noStrike" cap="none" dirty="0">
              <a:solidFill>
                <a:schemeClr val="lt1"/>
              </a:solidFill>
              <a:latin typeface="210 맨발의청춘OTF Light" panose="02020503020101020101" pitchFamily="18" charset="-127"/>
              <a:ea typeface="210 맨발의청춘OTF Light" panose="02020503020101020101" pitchFamily="18" charset="-127"/>
              <a:sym typeface="Arial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5619893" y="1887587"/>
            <a:ext cx="9780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 dirty="0">
                <a:solidFill>
                  <a:srgbClr val="000000"/>
                </a:solidFill>
                <a:latin typeface="210 맨발의청춘OTF Light" panose="02020503020101020101" pitchFamily="18" charset="-127"/>
                <a:ea typeface="210 맨발의청춘OTF Light" panose="02020503020101020101" pitchFamily="18" charset="-127"/>
                <a:sym typeface="Arial"/>
              </a:rPr>
              <a:t>주제 선정 이유</a:t>
            </a:r>
            <a:endParaRPr sz="2400" b="0" i="0" u="none" strike="noStrike" cap="none" dirty="0">
              <a:solidFill>
                <a:srgbClr val="000000"/>
              </a:solidFill>
              <a:latin typeface="210 맨발의청춘OTF Light" panose="02020503020101020101" pitchFamily="18" charset="-127"/>
              <a:ea typeface="210 맨발의청춘OTF Light" panose="02020503020101020101" pitchFamily="18" charset="-127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5173207" y="2720669"/>
            <a:ext cx="381000" cy="381000"/>
          </a:xfrm>
          <a:prstGeom prst="ellipse">
            <a:avLst/>
          </a:prstGeom>
          <a:solidFill>
            <a:srgbClr val="EF85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lt1"/>
                </a:solidFill>
                <a:latin typeface="210 맨발의청춘OTF Light" panose="02020503020101020101" pitchFamily="18" charset="-127"/>
                <a:ea typeface="210 맨발의청춘OTF Light" panose="02020503020101020101" pitchFamily="18" charset="-127"/>
                <a:sym typeface="Arial"/>
              </a:rPr>
              <a:t>2</a:t>
            </a:r>
            <a:endParaRPr sz="1800" b="0" i="0" u="none" strike="noStrike" cap="none" dirty="0">
              <a:solidFill>
                <a:schemeClr val="lt1"/>
              </a:solidFill>
              <a:latin typeface="210 맨발의청춘OTF Light" panose="02020503020101020101" pitchFamily="18" charset="-127"/>
              <a:ea typeface="210 맨발의청춘OTF Light" panose="02020503020101020101" pitchFamily="18" charset="-127"/>
              <a:sym typeface="Arial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5619893" y="2666476"/>
            <a:ext cx="9780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 dirty="0">
                <a:solidFill>
                  <a:srgbClr val="000000"/>
                </a:solidFill>
                <a:latin typeface="210 맨발의청춘OTF Light" panose="02020503020101020101" pitchFamily="18" charset="-127"/>
                <a:ea typeface="210 맨발의청춘OTF Light" panose="02020503020101020101" pitchFamily="18" charset="-127"/>
                <a:sym typeface="Arial"/>
              </a:rPr>
              <a:t>설계</a:t>
            </a:r>
            <a:endParaRPr sz="2400" b="0" i="0" u="none" strike="noStrike" cap="none" dirty="0">
              <a:solidFill>
                <a:srgbClr val="000000"/>
              </a:solidFill>
              <a:latin typeface="210 맨발의청춘OTF Light" panose="02020503020101020101" pitchFamily="18" charset="-127"/>
              <a:ea typeface="210 맨발의청춘OTF Light" panose="02020503020101020101" pitchFamily="18" charset="-127"/>
              <a:sym typeface="Arial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5173207" y="3499558"/>
            <a:ext cx="381000" cy="381000"/>
          </a:xfrm>
          <a:prstGeom prst="ellipse">
            <a:avLst/>
          </a:prstGeom>
          <a:solidFill>
            <a:srgbClr val="EF85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lt1"/>
                </a:solidFill>
                <a:latin typeface="210 맨발의청춘OTF Light" panose="02020503020101020101" pitchFamily="18" charset="-127"/>
                <a:ea typeface="210 맨발의청춘OTF Light" panose="02020503020101020101" pitchFamily="18" charset="-127"/>
                <a:sym typeface="Arial"/>
              </a:rPr>
              <a:t>3</a:t>
            </a:r>
            <a:endParaRPr sz="1800" b="0" i="0" u="none" strike="noStrike" cap="none" dirty="0">
              <a:solidFill>
                <a:schemeClr val="lt1"/>
              </a:solidFill>
              <a:latin typeface="210 맨발의청춘OTF Light" panose="02020503020101020101" pitchFamily="18" charset="-127"/>
              <a:ea typeface="210 맨발의청춘OTF Light" panose="02020503020101020101" pitchFamily="18" charset="-127"/>
              <a:sym typeface="Arial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5619893" y="3445365"/>
            <a:ext cx="9780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 dirty="0">
                <a:solidFill>
                  <a:srgbClr val="000000"/>
                </a:solidFill>
                <a:latin typeface="210 맨발의청춘OTF Light" panose="02020503020101020101" pitchFamily="18" charset="-127"/>
                <a:ea typeface="210 맨발의청춘OTF Light" panose="02020503020101020101" pitchFamily="18" charset="-127"/>
                <a:sym typeface="Arial"/>
              </a:rPr>
              <a:t>분석 및 결과</a:t>
            </a:r>
            <a:endParaRPr sz="2400" b="0" i="0" u="none" strike="noStrike" cap="none" dirty="0">
              <a:solidFill>
                <a:srgbClr val="000000"/>
              </a:solidFill>
              <a:latin typeface="210 맨발의청춘OTF Light" panose="02020503020101020101" pitchFamily="18" charset="-127"/>
              <a:ea typeface="210 맨발의청춘OTF Light" panose="02020503020101020101" pitchFamily="18" charset="-127"/>
              <a:sym typeface="Arial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5173207" y="4278447"/>
            <a:ext cx="381000" cy="381000"/>
          </a:xfrm>
          <a:prstGeom prst="ellipse">
            <a:avLst/>
          </a:prstGeom>
          <a:solidFill>
            <a:srgbClr val="EF85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lt1"/>
                </a:solidFill>
                <a:latin typeface="210 맨발의청춘OTF Light" panose="02020503020101020101" pitchFamily="18" charset="-127"/>
                <a:ea typeface="210 맨발의청춘OTF Light" panose="02020503020101020101" pitchFamily="18" charset="-127"/>
                <a:sym typeface="Arial"/>
              </a:rPr>
              <a:t>4</a:t>
            </a:r>
            <a:endParaRPr sz="1800" b="0" i="0" u="none" strike="noStrike" cap="none" dirty="0">
              <a:solidFill>
                <a:schemeClr val="lt1"/>
              </a:solidFill>
              <a:latin typeface="210 맨발의청춘OTF Light" panose="02020503020101020101" pitchFamily="18" charset="-127"/>
              <a:ea typeface="210 맨발의청춘OTF Light" panose="02020503020101020101" pitchFamily="18" charset="-127"/>
              <a:sym typeface="Arial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5619893" y="4224254"/>
            <a:ext cx="9780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 dirty="0">
                <a:solidFill>
                  <a:srgbClr val="000000"/>
                </a:solidFill>
                <a:latin typeface="210 맨발의청춘OTF Light" panose="02020503020101020101" pitchFamily="18" charset="-127"/>
                <a:ea typeface="210 맨발의청춘OTF Light" panose="02020503020101020101" pitchFamily="18" charset="-127"/>
                <a:sym typeface="Arial"/>
              </a:rPr>
              <a:t>결론</a:t>
            </a:r>
            <a:endParaRPr sz="2400" b="0" i="0" u="none" strike="noStrike" cap="none" dirty="0">
              <a:solidFill>
                <a:srgbClr val="000000"/>
              </a:solidFill>
              <a:latin typeface="210 맨발의청춘OTF Light" panose="02020503020101020101" pitchFamily="18" charset="-127"/>
              <a:ea typeface="210 맨발의청춘OTF Light" panose="02020503020101020101" pitchFamily="18" charset="-127"/>
              <a:sym typeface="Arial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5173207" y="5057336"/>
            <a:ext cx="381000" cy="381000"/>
          </a:xfrm>
          <a:prstGeom prst="ellipse">
            <a:avLst/>
          </a:prstGeom>
          <a:solidFill>
            <a:srgbClr val="EF85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lt1"/>
                </a:solidFill>
                <a:latin typeface="210 맨발의청춘OTF Light" panose="02020503020101020101" pitchFamily="18" charset="-127"/>
                <a:ea typeface="210 맨발의청춘OTF Light" panose="02020503020101020101" pitchFamily="18" charset="-127"/>
                <a:sym typeface="Arial"/>
              </a:rPr>
              <a:t>5</a:t>
            </a:r>
            <a:endParaRPr sz="1800" b="0" i="0" u="none" strike="noStrike" cap="none" dirty="0">
              <a:solidFill>
                <a:schemeClr val="lt1"/>
              </a:solidFill>
              <a:latin typeface="210 맨발의청춘OTF Light" panose="02020503020101020101" pitchFamily="18" charset="-127"/>
              <a:ea typeface="210 맨발의청춘OTF Light" panose="02020503020101020101" pitchFamily="18" charset="-127"/>
              <a:sym typeface="Arial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5619893" y="5003143"/>
            <a:ext cx="9780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 dirty="0">
                <a:solidFill>
                  <a:srgbClr val="000000"/>
                </a:solidFill>
                <a:latin typeface="210 맨발의청춘OTF Light" panose="02020503020101020101" pitchFamily="18" charset="-127"/>
                <a:ea typeface="210 맨발의청춘OTF Light" panose="02020503020101020101" pitchFamily="18" charset="-127"/>
                <a:sym typeface="Arial"/>
              </a:rPr>
              <a:t>발전방향</a:t>
            </a:r>
            <a:endParaRPr sz="2400" b="0" i="0" u="none" strike="noStrike" cap="none" dirty="0">
              <a:solidFill>
                <a:srgbClr val="000000"/>
              </a:solidFill>
              <a:latin typeface="210 맨발의청춘OTF Light" panose="02020503020101020101" pitchFamily="18" charset="-127"/>
              <a:ea typeface="210 맨발의청춘OTF Light" panose="02020503020101020101" pitchFamily="18" charset="-127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8585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/>
          <p:nvPr/>
        </p:nvSpPr>
        <p:spPr>
          <a:xfrm>
            <a:off x="-17696" y="2698204"/>
            <a:ext cx="12222277" cy="4187972"/>
          </a:xfrm>
          <a:custGeom>
            <a:avLst/>
            <a:gdLst/>
            <a:ahLst/>
            <a:cxnLst/>
            <a:rect l="l" t="t" r="r" b="b"/>
            <a:pathLst>
              <a:path w="9988864" h="5038254" extrusionOk="0">
                <a:moveTo>
                  <a:pt x="0" y="1320245"/>
                </a:moveTo>
                <a:lnTo>
                  <a:pt x="9978582" y="0"/>
                </a:lnTo>
                <a:cubicBezTo>
                  <a:pt x="9973981" y="1683238"/>
                  <a:pt x="9992733" y="3355016"/>
                  <a:pt x="9988132" y="5038254"/>
                </a:cubicBezTo>
                <a:lnTo>
                  <a:pt x="6924" y="5032905"/>
                </a:lnTo>
                <a:lnTo>
                  <a:pt x="0" y="1320245"/>
                </a:lnTo>
                <a:close/>
              </a:path>
            </a:pathLst>
          </a:custGeom>
          <a:solidFill>
            <a:srgbClr val="FAEC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335902" y="1138795"/>
            <a:ext cx="11532637" cy="54019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1219200" y="398274"/>
            <a:ext cx="380538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0" i="0" u="none" strike="noStrike" cap="none" dirty="0">
                <a:solidFill>
                  <a:schemeClr val="lt1"/>
                </a:solidFill>
                <a:latin typeface="210 맨발의청춘OTF Light" panose="02020503020101020101" pitchFamily="18" charset="-127"/>
                <a:ea typeface="210 맨발의청춘OTF Light" panose="02020503020101020101" pitchFamily="18" charset="-127"/>
                <a:sym typeface="Arial"/>
              </a:rPr>
              <a:t>주제 선정 이유</a:t>
            </a:r>
            <a:endParaRPr dirty="0">
              <a:latin typeface="210 맨발의청춘OTF Light" panose="02020503020101020101" pitchFamily="18" charset="-127"/>
              <a:ea typeface="210 맨발의청춘OTF Light" panose="02020503020101020101" pitchFamily="18" charset="-127"/>
            </a:endParaRPr>
          </a:p>
        </p:txBody>
      </p:sp>
      <p:pic>
        <p:nvPicPr>
          <p:cNvPr id="129" name="Google Shape;12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461" y="198402"/>
            <a:ext cx="895739" cy="913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01125" y="1140725"/>
            <a:ext cx="6075552" cy="13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68364" y="1903388"/>
            <a:ext cx="4952364" cy="4321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8585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>
            <a:off x="-17696" y="2698204"/>
            <a:ext cx="12222277" cy="4187972"/>
          </a:xfrm>
          <a:custGeom>
            <a:avLst/>
            <a:gdLst/>
            <a:ahLst/>
            <a:cxnLst/>
            <a:rect l="l" t="t" r="r" b="b"/>
            <a:pathLst>
              <a:path w="9988864" h="5038254" extrusionOk="0">
                <a:moveTo>
                  <a:pt x="0" y="1320245"/>
                </a:moveTo>
                <a:lnTo>
                  <a:pt x="9978582" y="0"/>
                </a:lnTo>
                <a:cubicBezTo>
                  <a:pt x="9973981" y="1683238"/>
                  <a:pt x="9992733" y="3355016"/>
                  <a:pt x="9988132" y="5038254"/>
                </a:cubicBezTo>
                <a:lnTo>
                  <a:pt x="6924" y="5032905"/>
                </a:lnTo>
                <a:lnTo>
                  <a:pt x="0" y="1320245"/>
                </a:lnTo>
                <a:close/>
              </a:path>
            </a:pathLst>
          </a:custGeom>
          <a:solidFill>
            <a:srgbClr val="FAEC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335902" y="1138795"/>
            <a:ext cx="11532637" cy="54019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1219200" y="398274"/>
            <a:ext cx="380538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0" i="0" u="none" strike="noStrike" cap="none" dirty="0">
                <a:solidFill>
                  <a:schemeClr val="lt1"/>
                </a:solidFill>
                <a:latin typeface="210 맨발의청춘OTF Light" panose="02020503020101020101" pitchFamily="18" charset="-127"/>
                <a:ea typeface="210 맨발의청춘OTF Light" panose="02020503020101020101" pitchFamily="18" charset="-127"/>
                <a:sym typeface="Arial"/>
              </a:rPr>
              <a:t>주제 선정 이유</a:t>
            </a:r>
            <a:endParaRPr dirty="0">
              <a:latin typeface="210 맨발의청춘OTF Light" panose="02020503020101020101" pitchFamily="18" charset="-127"/>
              <a:ea typeface="210 맨발의청춘OTF Light" panose="02020503020101020101" pitchFamily="18" charset="-127"/>
            </a:endParaRPr>
          </a:p>
        </p:txBody>
      </p:sp>
      <p:pic>
        <p:nvPicPr>
          <p:cNvPr id="139" name="Google Shape;13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461" y="198402"/>
            <a:ext cx="895739" cy="913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14380" y="1273574"/>
            <a:ext cx="2910202" cy="500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43140" y="1318834"/>
            <a:ext cx="2143891" cy="500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05589" y="1315939"/>
            <a:ext cx="2940205" cy="500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8585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/>
          <p:nvPr/>
        </p:nvSpPr>
        <p:spPr>
          <a:xfrm>
            <a:off x="-17696" y="2698204"/>
            <a:ext cx="12222277" cy="4187972"/>
          </a:xfrm>
          <a:custGeom>
            <a:avLst/>
            <a:gdLst/>
            <a:ahLst/>
            <a:cxnLst/>
            <a:rect l="l" t="t" r="r" b="b"/>
            <a:pathLst>
              <a:path w="9988864" h="5038254" extrusionOk="0">
                <a:moveTo>
                  <a:pt x="0" y="1320245"/>
                </a:moveTo>
                <a:lnTo>
                  <a:pt x="9978582" y="0"/>
                </a:lnTo>
                <a:cubicBezTo>
                  <a:pt x="9973981" y="1683238"/>
                  <a:pt x="9992733" y="3355016"/>
                  <a:pt x="9988132" y="5038254"/>
                </a:cubicBezTo>
                <a:lnTo>
                  <a:pt x="6924" y="5032905"/>
                </a:lnTo>
                <a:lnTo>
                  <a:pt x="0" y="1320245"/>
                </a:lnTo>
                <a:close/>
              </a:path>
            </a:pathLst>
          </a:custGeom>
          <a:solidFill>
            <a:srgbClr val="FAEC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335902" y="1138795"/>
            <a:ext cx="11532637" cy="54019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1219200" y="398274"/>
            <a:ext cx="380538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0" i="0" u="none" strike="noStrike" cap="none" dirty="0">
                <a:solidFill>
                  <a:schemeClr val="lt1"/>
                </a:solidFill>
                <a:latin typeface="210 맨발의청춘OTF Light" panose="02020503020101020101" pitchFamily="18" charset="-127"/>
                <a:ea typeface="210 맨발의청춘OTF Light" panose="02020503020101020101" pitchFamily="18" charset="-127"/>
                <a:sym typeface="Arial"/>
              </a:rPr>
              <a:t>주제 선정 이유</a:t>
            </a:r>
            <a:endParaRPr dirty="0">
              <a:latin typeface="210 맨발의청춘OTF Light" panose="02020503020101020101" pitchFamily="18" charset="-127"/>
              <a:ea typeface="210 맨발의청춘OTF Light" panose="02020503020101020101" pitchFamily="18" charset="-127"/>
            </a:endParaRPr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461" y="198402"/>
            <a:ext cx="895739" cy="913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 descr="조주기능사 관련 와인,티 소믈리에 자격증 온라인 클래스 무료수강 이벤트 호평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5476" y="2446370"/>
            <a:ext cx="3699700" cy="24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48902" y="1475857"/>
            <a:ext cx="4329050" cy="46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8585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/>
          <p:nvPr/>
        </p:nvSpPr>
        <p:spPr>
          <a:xfrm>
            <a:off x="-17696" y="2698204"/>
            <a:ext cx="12222277" cy="4187972"/>
          </a:xfrm>
          <a:custGeom>
            <a:avLst/>
            <a:gdLst/>
            <a:ahLst/>
            <a:cxnLst/>
            <a:rect l="l" t="t" r="r" b="b"/>
            <a:pathLst>
              <a:path w="9988864" h="5038254" extrusionOk="0">
                <a:moveTo>
                  <a:pt x="0" y="1320245"/>
                </a:moveTo>
                <a:lnTo>
                  <a:pt x="9978582" y="0"/>
                </a:lnTo>
                <a:cubicBezTo>
                  <a:pt x="9973981" y="1683238"/>
                  <a:pt x="9992733" y="3355016"/>
                  <a:pt x="9988132" y="5038254"/>
                </a:cubicBezTo>
                <a:lnTo>
                  <a:pt x="6924" y="5032905"/>
                </a:lnTo>
                <a:lnTo>
                  <a:pt x="0" y="1320245"/>
                </a:lnTo>
                <a:close/>
              </a:path>
            </a:pathLst>
          </a:custGeom>
          <a:solidFill>
            <a:srgbClr val="FAEC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335902" y="1138795"/>
            <a:ext cx="11532600" cy="540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1219200" y="398274"/>
            <a:ext cx="380538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0" i="0" u="none" strike="noStrike" cap="none" dirty="0">
                <a:solidFill>
                  <a:schemeClr val="lt1"/>
                </a:solidFill>
                <a:latin typeface="210 맨발의청춘OTF Light" panose="02020503020101020101" pitchFamily="18" charset="-127"/>
                <a:ea typeface="210 맨발의청춘OTF Light" panose="02020503020101020101" pitchFamily="18" charset="-127"/>
                <a:sym typeface="Arial"/>
              </a:rPr>
              <a:t>설계</a:t>
            </a:r>
            <a:endParaRPr sz="4000" b="0" i="0" u="none" strike="noStrike" cap="none" dirty="0">
              <a:solidFill>
                <a:schemeClr val="lt1"/>
              </a:solidFill>
              <a:latin typeface="210 맨발의청춘OTF Light" panose="02020503020101020101" pitchFamily="18" charset="-127"/>
              <a:ea typeface="210 맨발의청춘OTF Light" panose="02020503020101020101" pitchFamily="18" charset="-127"/>
              <a:sym typeface="Arial"/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461" y="198402"/>
            <a:ext cx="895739" cy="91379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/>
        </p:nvSpPr>
        <p:spPr>
          <a:xfrm>
            <a:off x="2075198" y="2973250"/>
            <a:ext cx="9780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 dirty="0">
                <a:solidFill>
                  <a:srgbClr val="000000"/>
                </a:solidFill>
                <a:latin typeface="210 맨발의청춘OTF Light" panose="02020503020101020101" pitchFamily="18" charset="-127"/>
                <a:ea typeface="210 맨발의청춘OTF Light" panose="02020503020101020101" pitchFamily="18" charset="-127"/>
                <a:sym typeface="Arial"/>
              </a:rPr>
              <a:t>리뷰 데이터에서 자연어 분석을 통해 와인 특징에 대한 단어들을 얻음</a:t>
            </a:r>
            <a:endParaRPr sz="2400" b="0" i="0" u="none" strike="noStrike" cap="none" dirty="0">
              <a:solidFill>
                <a:srgbClr val="000000"/>
              </a:solidFill>
              <a:latin typeface="210 맨발의청춘OTF Light" panose="02020503020101020101" pitchFamily="18" charset="-127"/>
              <a:ea typeface="210 맨발의청춘OTF Light" panose="02020503020101020101" pitchFamily="18" charset="-127"/>
              <a:sym typeface="Arial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2273498" y="4246307"/>
            <a:ext cx="9780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 dirty="0">
                <a:solidFill>
                  <a:srgbClr val="000000"/>
                </a:solidFill>
                <a:latin typeface="210 맨발의청춘OTF Light" panose="02020503020101020101" pitchFamily="18" charset="-127"/>
                <a:ea typeface="210 맨발의청춘OTF Light" panose="02020503020101020101" pitchFamily="18" charset="-127"/>
                <a:sym typeface="Arial"/>
              </a:rPr>
              <a:t>취향 군집화 시도</a:t>
            </a:r>
            <a:endParaRPr sz="2400" b="0" i="0" u="none" strike="noStrike" cap="none" dirty="0">
              <a:solidFill>
                <a:srgbClr val="000000"/>
              </a:solidFill>
              <a:latin typeface="210 맨발의청춘OTF Light" panose="02020503020101020101" pitchFamily="18" charset="-127"/>
              <a:ea typeface="210 맨발의청춘OTF Light" panose="02020503020101020101" pitchFamily="18" charset="-127"/>
              <a:sym typeface="Arial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2075198" y="5420565"/>
            <a:ext cx="9780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 dirty="0">
                <a:solidFill>
                  <a:srgbClr val="000000"/>
                </a:solidFill>
                <a:latin typeface="210 맨발의청춘OTF Light" panose="02020503020101020101" pitchFamily="18" charset="-127"/>
                <a:ea typeface="210 맨발의청춘OTF Light" panose="02020503020101020101" pitchFamily="18" charset="-127"/>
                <a:sym typeface="Arial"/>
              </a:rPr>
              <a:t>검색엔진 서비스 개발</a:t>
            </a:r>
            <a:endParaRPr sz="2400" b="0" i="0" u="none" strike="noStrike" cap="none" dirty="0">
              <a:solidFill>
                <a:srgbClr val="000000"/>
              </a:solidFill>
              <a:latin typeface="210 맨발의청춘OTF Light" panose="02020503020101020101" pitchFamily="18" charset="-127"/>
              <a:ea typeface="210 맨발의청춘OTF Light" panose="02020503020101020101" pitchFamily="18" charset="-127"/>
              <a:sym typeface="Arial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2032573" y="1719043"/>
            <a:ext cx="9780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 dirty="0">
                <a:solidFill>
                  <a:srgbClr val="000000"/>
                </a:solidFill>
                <a:latin typeface="210 맨발의청춘OTF Light" panose="02020503020101020101" pitchFamily="18" charset="-127"/>
                <a:ea typeface="210 맨발의청춘OTF Light" panose="02020503020101020101" pitchFamily="18" charset="-127"/>
                <a:sym typeface="Arial"/>
              </a:rPr>
              <a:t>와인의 퀄리티에 영향을 끼치는 요인의 분석, 인사이트 도출</a:t>
            </a:r>
            <a:endParaRPr sz="2400" b="0" i="0" u="none" strike="noStrike" cap="none" dirty="0">
              <a:solidFill>
                <a:srgbClr val="000000"/>
              </a:solidFill>
              <a:latin typeface="210 맨발의청춘OTF Light" panose="02020503020101020101" pitchFamily="18" charset="-127"/>
              <a:ea typeface="210 맨발의청춘OTF Light" panose="02020503020101020101" pitchFamily="18" charset="-127"/>
              <a:sym typeface="Arial"/>
            </a:endParaRPr>
          </a:p>
        </p:txBody>
      </p:sp>
      <p:pic>
        <p:nvPicPr>
          <p:cNvPr id="165" name="Google Shape;16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7442" y="1424900"/>
            <a:ext cx="960588" cy="960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7447" y="4043059"/>
            <a:ext cx="960588" cy="960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18757" y="2665529"/>
            <a:ext cx="960588" cy="960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97446" y="5277321"/>
            <a:ext cx="840589" cy="840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8585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/>
          <p:nvPr/>
        </p:nvSpPr>
        <p:spPr>
          <a:xfrm>
            <a:off x="-17696" y="2698204"/>
            <a:ext cx="12222277" cy="4187972"/>
          </a:xfrm>
          <a:custGeom>
            <a:avLst/>
            <a:gdLst/>
            <a:ahLst/>
            <a:cxnLst/>
            <a:rect l="l" t="t" r="r" b="b"/>
            <a:pathLst>
              <a:path w="9988864" h="5038254" extrusionOk="0">
                <a:moveTo>
                  <a:pt x="0" y="1320245"/>
                </a:moveTo>
                <a:lnTo>
                  <a:pt x="9978582" y="0"/>
                </a:lnTo>
                <a:cubicBezTo>
                  <a:pt x="9973981" y="1683238"/>
                  <a:pt x="9992733" y="3355016"/>
                  <a:pt x="9988132" y="5038254"/>
                </a:cubicBezTo>
                <a:lnTo>
                  <a:pt x="6924" y="5032905"/>
                </a:lnTo>
                <a:lnTo>
                  <a:pt x="0" y="1320245"/>
                </a:lnTo>
                <a:close/>
              </a:path>
            </a:pathLst>
          </a:custGeom>
          <a:solidFill>
            <a:srgbClr val="FAEC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335902" y="1138795"/>
            <a:ext cx="11532637" cy="54019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1219200" y="398274"/>
            <a:ext cx="5338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0" i="0" u="none" strike="noStrike" cap="none" dirty="0">
                <a:solidFill>
                  <a:schemeClr val="lt1"/>
                </a:solidFill>
                <a:latin typeface="210 맨발의청춘OTF Light" panose="02020503020101020101" pitchFamily="18" charset="-127"/>
                <a:ea typeface="210 맨발의청춘OTF Light" panose="02020503020101020101" pitchFamily="18" charset="-127"/>
                <a:sym typeface="Arial"/>
              </a:rPr>
              <a:t>분석 및 결과 </a:t>
            </a:r>
            <a:r>
              <a:rPr lang="ko-KR" sz="2400" dirty="0">
                <a:solidFill>
                  <a:schemeClr val="lt1"/>
                </a:solidFill>
                <a:latin typeface="210 맨발의청춘OTF Light" panose="02020503020101020101" pitchFamily="18" charset="-127"/>
                <a:ea typeface="210 맨발의청춘OTF Light" panose="02020503020101020101" pitchFamily="18" charset="-127"/>
              </a:rPr>
              <a:t>1</a:t>
            </a:r>
            <a:r>
              <a:rPr lang="ko-KR" sz="2400" b="0" i="0" u="none" strike="noStrike" cap="none" dirty="0">
                <a:solidFill>
                  <a:schemeClr val="lt1"/>
                </a:solidFill>
                <a:latin typeface="210 맨발의청춘OTF Light" panose="02020503020101020101" pitchFamily="18" charset="-127"/>
                <a:ea typeface="210 맨발의청춘OTF Light" panose="02020503020101020101" pitchFamily="18" charset="-127"/>
                <a:sym typeface="Arial"/>
              </a:rPr>
              <a:t>. 지도학습 </a:t>
            </a:r>
            <a:endParaRPr sz="4000" b="0" i="0" u="none" strike="noStrike" cap="none" dirty="0">
              <a:solidFill>
                <a:schemeClr val="lt1"/>
              </a:solidFill>
              <a:latin typeface="210 맨발의청춘OTF Light" panose="02020503020101020101" pitchFamily="18" charset="-127"/>
              <a:ea typeface="210 맨발의청춘OTF Light" panose="02020503020101020101" pitchFamily="18" charset="-127"/>
              <a:sym typeface="Arial"/>
            </a:endParaRPr>
          </a:p>
        </p:txBody>
      </p:sp>
      <p:pic>
        <p:nvPicPr>
          <p:cNvPr id="176" name="Google Shape;17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461" y="198402"/>
            <a:ext cx="895739" cy="913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0073" y="3437305"/>
            <a:ext cx="5381706" cy="2402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5407" y="1305992"/>
            <a:ext cx="9953625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15101" y="3475686"/>
            <a:ext cx="3556950" cy="129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99860" y="4771587"/>
            <a:ext cx="4308623" cy="394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99860" y="5223872"/>
            <a:ext cx="3990217" cy="420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499860" y="5701604"/>
            <a:ext cx="4183208" cy="165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8585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/>
          <p:nvPr/>
        </p:nvSpPr>
        <p:spPr>
          <a:xfrm>
            <a:off x="-17696" y="2698204"/>
            <a:ext cx="12222277" cy="4187972"/>
          </a:xfrm>
          <a:custGeom>
            <a:avLst/>
            <a:gdLst/>
            <a:ahLst/>
            <a:cxnLst/>
            <a:rect l="l" t="t" r="r" b="b"/>
            <a:pathLst>
              <a:path w="9988864" h="5038254" extrusionOk="0">
                <a:moveTo>
                  <a:pt x="0" y="1320245"/>
                </a:moveTo>
                <a:lnTo>
                  <a:pt x="9978582" y="0"/>
                </a:lnTo>
                <a:cubicBezTo>
                  <a:pt x="9973981" y="1683238"/>
                  <a:pt x="9992733" y="3355016"/>
                  <a:pt x="9988132" y="5038254"/>
                </a:cubicBezTo>
                <a:lnTo>
                  <a:pt x="6924" y="5032905"/>
                </a:lnTo>
                <a:lnTo>
                  <a:pt x="0" y="1320245"/>
                </a:lnTo>
                <a:close/>
              </a:path>
            </a:pathLst>
          </a:custGeom>
          <a:solidFill>
            <a:srgbClr val="FAEC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23"/>
          <p:cNvSpPr/>
          <p:nvPr/>
        </p:nvSpPr>
        <p:spPr>
          <a:xfrm>
            <a:off x="335902" y="1138795"/>
            <a:ext cx="11532637" cy="54019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1219200" y="398274"/>
            <a:ext cx="5338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0" i="0" u="none" strike="noStrike" cap="none" dirty="0">
                <a:solidFill>
                  <a:schemeClr val="lt1"/>
                </a:solidFill>
                <a:latin typeface="210 맨발의청춘OTF Light" panose="02020503020101020101" pitchFamily="18" charset="-127"/>
                <a:ea typeface="210 맨발의청춘OTF Light" panose="02020503020101020101" pitchFamily="18" charset="-127"/>
                <a:sym typeface="Arial"/>
              </a:rPr>
              <a:t>분석 및 결과 </a:t>
            </a:r>
            <a:r>
              <a:rPr lang="ko-KR" sz="2400" dirty="0">
                <a:solidFill>
                  <a:schemeClr val="lt1"/>
                </a:solidFill>
                <a:latin typeface="210 맨발의청춘OTF Light" panose="02020503020101020101" pitchFamily="18" charset="-127"/>
                <a:ea typeface="210 맨발의청춘OTF Light" panose="02020503020101020101" pitchFamily="18" charset="-127"/>
              </a:rPr>
              <a:t>1</a:t>
            </a:r>
            <a:r>
              <a:rPr lang="ko-KR" sz="2400" b="0" i="0" u="none" strike="noStrike" cap="none" dirty="0">
                <a:solidFill>
                  <a:schemeClr val="lt1"/>
                </a:solidFill>
                <a:latin typeface="210 맨발의청춘OTF Light" panose="02020503020101020101" pitchFamily="18" charset="-127"/>
                <a:ea typeface="210 맨발의청춘OTF Light" panose="02020503020101020101" pitchFamily="18" charset="-127"/>
                <a:sym typeface="Arial"/>
              </a:rPr>
              <a:t>. 지도학습 </a:t>
            </a:r>
            <a:endParaRPr sz="4000" b="0" i="0" u="none" strike="noStrike" cap="none" dirty="0">
              <a:solidFill>
                <a:schemeClr val="lt1"/>
              </a:solidFill>
              <a:latin typeface="210 맨발의청춘OTF Light" panose="02020503020101020101" pitchFamily="18" charset="-127"/>
              <a:ea typeface="210 맨발의청춘OTF Light" panose="02020503020101020101" pitchFamily="18" charset="-127"/>
              <a:sym typeface="Arial"/>
            </a:endParaRPr>
          </a:p>
        </p:txBody>
      </p:sp>
      <p:pic>
        <p:nvPicPr>
          <p:cNvPr id="190" name="Google Shape;19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461" y="198402"/>
            <a:ext cx="895739" cy="913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31100" y="3954025"/>
            <a:ext cx="4131225" cy="2236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31098" y="1513975"/>
            <a:ext cx="4131225" cy="21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8125" y="4791850"/>
            <a:ext cx="1699375" cy="1736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39675" y="1106275"/>
            <a:ext cx="1803775" cy="1842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39675" y="3008300"/>
            <a:ext cx="1774827" cy="181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5900" y="1106275"/>
            <a:ext cx="1803783" cy="18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32400" y="2971675"/>
            <a:ext cx="1803775" cy="1842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35900" y="2978725"/>
            <a:ext cx="1803775" cy="1842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232493" y="4814575"/>
            <a:ext cx="1654900" cy="1690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032400" y="4791850"/>
            <a:ext cx="1699375" cy="173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032400" y="1138800"/>
            <a:ext cx="1774825" cy="1813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8585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/>
          <p:nvPr/>
        </p:nvSpPr>
        <p:spPr>
          <a:xfrm>
            <a:off x="-17696" y="2698204"/>
            <a:ext cx="12222277" cy="4187972"/>
          </a:xfrm>
          <a:custGeom>
            <a:avLst/>
            <a:gdLst/>
            <a:ahLst/>
            <a:cxnLst/>
            <a:rect l="l" t="t" r="r" b="b"/>
            <a:pathLst>
              <a:path w="9988864" h="5038254" extrusionOk="0">
                <a:moveTo>
                  <a:pt x="0" y="1320245"/>
                </a:moveTo>
                <a:lnTo>
                  <a:pt x="9978582" y="0"/>
                </a:lnTo>
                <a:cubicBezTo>
                  <a:pt x="9973981" y="1683238"/>
                  <a:pt x="9992733" y="3355016"/>
                  <a:pt x="9988132" y="5038254"/>
                </a:cubicBezTo>
                <a:lnTo>
                  <a:pt x="6924" y="5032905"/>
                </a:lnTo>
                <a:lnTo>
                  <a:pt x="0" y="1320245"/>
                </a:lnTo>
                <a:close/>
              </a:path>
            </a:pathLst>
          </a:custGeom>
          <a:solidFill>
            <a:srgbClr val="FAEC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335902" y="1138795"/>
            <a:ext cx="11532637" cy="54019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1219200" y="398274"/>
            <a:ext cx="5338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0" i="0" u="none" strike="noStrike" cap="none" dirty="0">
                <a:solidFill>
                  <a:schemeClr val="lt1"/>
                </a:solidFill>
                <a:latin typeface="210 맨발의청춘OTF Light" panose="02020503020101020101" pitchFamily="18" charset="-127"/>
                <a:ea typeface="210 맨발의청춘OTF Light" panose="02020503020101020101" pitchFamily="18" charset="-127"/>
                <a:sym typeface="Arial"/>
              </a:rPr>
              <a:t>분석 및 결과 </a:t>
            </a:r>
            <a:r>
              <a:rPr lang="ko-KR" sz="2400" dirty="0">
                <a:solidFill>
                  <a:schemeClr val="lt1"/>
                </a:solidFill>
                <a:latin typeface="210 맨발의청춘OTF Light" panose="02020503020101020101" pitchFamily="18" charset="-127"/>
                <a:ea typeface="210 맨발의청춘OTF Light" panose="02020503020101020101" pitchFamily="18" charset="-127"/>
              </a:rPr>
              <a:t>2</a:t>
            </a:r>
            <a:r>
              <a:rPr lang="ko-KR" sz="2400" b="0" i="0" u="none" strike="noStrike" cap="none" dirty="0">
                <a:solidFill>
                  <a:schemeClr val="lt1"/>
                </a:solidFill>
                <a:latin typeface="210 맨발의청춘OTF Light" panose="02020503020101020101" pitchFamily="18" charset="-127"/>
                <a:ea typeface="210 맨발의청춘OTF Light" panose="02020503020101020101" pitchFamily="18" charset="-127"/>
                <a:sym typeface="Arial"/>
              </a:rPr>
              <a:t>. 자연어 분석 </a:t>
            </a:r>
            <a:endParaRPr sz="4000" b="0" i="0" u="none" strike="noStrike" cap="none" dirty="0">
              <a:solidFill>
                <a:schemeClr val="lt1"/>
              </a:solidFill>
              <a:latin typeface="210 맨발의청춘OTF Light" panose="02020503020101020101" pitchFamily="18" charset="-127"/>
              <a:ea typeface="210 맨발의청춘OTF Light" panose="02020503020101020101" pitchFamily="18" charset="-127"/>
              <a:sym typeface="Arial"/>
            </a:endParaRPr>
          </a:p>
        </p:txBody>
      </p:sp>
      <p:pic>
        <p:nvPicPr>
          <p:cNvPr id="209" name="Google Shape;20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461" y="198402"/>
            <a:ext cx="895739" cy="913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67300" y="1122458"/>
            <a:ext cx="5424844" cy="543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19200" y="2665529"/>
            <a:ext cx="5133975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와이드스크린</PresentationFormat>
  <Paragraphs>56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Arial</vt:lpstr>
      <vt:lpstr>-윤고딕310</vt:lpstr>
      <vt:lpstr>Bauhaus 93</vt:lpstr>
      <vt:lpstr>210 맨발의청춘OTF Light</vt:lpstr>
      <vt:lpstr>Malgun Gothic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ekdan</dc:creator>
  <cp:lastModifiedBy>우성빈</cp:lastModifiedBy>
  <cp:revision>1</cp:revision>
  <dcterms:created xsi:type="dcterms:W3CDTF">2021-04-30T00:25:48Z</dcterms:created>
  <dcterms:modified xsi:type="dcterms:W3CDTF">2021-04-30T05:02:48Z</dcterms:modified>
</cp:coreProperties>
</file>