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1072" y="1422653"/>
            <a:ext cx="4602480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11454"/>
            <a:ext cx="8194675" cy="12700"/>
          </a:xfrm>
          <a:custGeom>
            <a:avLst/>
            <a:gdLst/>
            <a:ahLst/>
            <a:cxnLst/>
            <a:rect l="l" t="t" r="r" b="b"/>
            <a:pathLst>
              <a:path w="8194675" h="12700">
                <a:moveTo>
                  <a:pt x="8194421" y="0"/>
                </a:moveTo>
                <a:lnTo>
                  <a:pt x="0" y="0"/>
                </a:lnTo>
                <a:lnTo>
                  <a:pt x="0" y="12700"/>
                </a:lnTo>
                <a:lnTo>
                  <a:pt x="8194421" y="12700"/>
                </a:lnTo>
                <a:lnTo>
                  <a:pt x="819442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64160" cy="718185"/>
          </a:xfrm>
          <a:custGeom>
            <a:avLst/>
            <a:gdLst/>
            <a:ahLst/>
            <a:cxnLst/>
            <a:rect l="l" t="t" r="r" b="b"/>
            <a:pathLst>
              <a:path w="264160" h="718185">
                <a:moveTo>
                  <a:pt x="0" y="717803"/>
                </a:moveTo>
                <a:lnTo>
                  <a:pt x="263652" y="717803"/>
                </a:lnTo>
                <a:lnTo>
                  <a:pt x="263652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solidFill>
            <a:srgbClr val="054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64160" cy="718185"/>
          </a:xfrm>
          <a:custGeom>
            <a:avLst/>
            <a:gdLst/>
            <a:ahLst/>
            <a:cxnLst/>
            <a:rect l="l" t="t" r="r" b="b"/>
            <a:pathLst>
              <a:path w="264160" h="718185">
                <a:moveTo>
                  <a:pt x="0" y="717803"/>
                </a:moveTo>
                <a:lnTo>
                  <a:pt x="263652" y="717803"/>
                </a:lnTo>
                <a:lnTo>
                  <a:pt x="263652" y="0"/>
                </a:lnTo>
              </a:path>
            </a:pathLst>
          </a:custGeom>
          <a:ln w="9525">
            <a:solidFill>
              <a:srgbClr val="0C42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6717" y="2547873"/>
            <a:ext cx="425856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0924" y="2084504"/>
            <a:ext cx="9090151" cy="2517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990344"/>
            <a:ext cx="12192000" cy="2002789"/>
          </a:xfrm>
          <a:custGeom>
            <a:avLst/>
            <a:gdLst/>
            <a:ahLst/>
            <a:cxnLst/>
            <a:rect l="l" t="t" r="r" b="b"/>
            <a:pathLst>
              <a:path w="12192000" h="2002789">
                <a:moveTo>
                  <a:pt x="0" y="0"/>
                </a:moveTo>
                <a:lnTo>
                  <a:pt x="0" y="2002535"/>
                </a:lnTo>
                <a:lnTo>
                  <a:pt x="12191999" y="2002535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257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8345" y="2547873"/>
            <a:ext cx="61887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문서요약</a:t>
            </a:r>
            <a:r>
              <a:rPr spc="-95" dirty="0"/>
              <a:t> </a:t>
            </a:r>
            <a:r>
              <a:rPr dirty="0"/>
              <a:t>시스템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0" y="3898640"/>
            <a:ext cx="3854450" cy="65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endParaRPr sz="1750" dirty="0">
              <a:latin typeface="나눔고딕"/>
              <a:cs typeface="나눔고딕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2400" b="1" spc="-75" dirty="0">
                <a:latin typeface="나눔고딕"/>
                <a:cs typeface="나눔고딕"/>
              </a:rPr>
              <a:t>김경수</a:t>
            </a:r>
            <a:endParaRPr sz="2400" dirty="0">
              <a:latin typeface="나눔고딕"/>
              <a:cs typeface="나눔고딕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2049" y="252837"/>
            <a:ext cx="830873" cy="8308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3" name="object 3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B5D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79495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본론:</a:t>
            </a:r>
            <a:r>
              <a:rPr sz="3000" b="1" spc="-110" dirty="0">
                <a:latin typeface="나눔고딕"/>
                <a:cs typeface="나눔고딕"/>
              </a:rPr>
              <a:t> </a:t>
            </a:r>
            <a:r>
              <a:rPr sz="3000" b="1" spc="10" dirty="0">
                <a:latin typeface="나눔고딕"/>
                <a:cs typeface="나눔고딕"/>
              </a:rPr>
              <a:t>(4)</a:t>
            </a:r>
            <a:r>
              <a:rPr sz="3000" b="1" spc="-85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Generated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145" dirty="0">
                <a:latin typeface="나눔고딕"/>
                <a:cs typeface="나눔고딕"/>
              </a:rPr>
              <a:t>by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90" dirty="0">
                <a:latin typeface="나눔고딕"/>
                <a:cs typeface="나눔고딕"/>
              </a:rPr>
              <a:t>RNN: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Ending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-165" dirty="0">
                <a:latin typeface="나눔고딕"/>
                <a:cs typeface="나눔고딕"/>
              </a:rPr>
              <a:t>+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150" dirty="0">
                <a:latin typeface="나눔고딕"/>
                <a:cs typeface="나눔고딕"/>
              </a:rPr>
              <a:t>Reset</a:t>
            </a:r>
            <a:endParaRPr sz="3000">
              <a:latin typeface="나눔고딕"/>
              <a:cs typeface="나눔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391" y="1075549"/>
            <a:ext cx="11396345" cy="32035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469265" algn="l"/>
                <a:tab pos="469900" algn="l"/>
                <a:tab pos="6198235" algn="l"/>
                <a:tab pos="6655434" algn="l"/>
              </a:tabLst>
            </a:pP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학습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•	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예측</a:t>
            </a:r>
            <a:endParaRPr sz="2800">
              <a:latin typeface="나눔고딕"/>
              <a:cs typeface="나눔고딕"/>
            </a:endParaRPr>
          </a:p>
          <a:p>
            <a:pPr marL="6807834">
              <a:lnSpc>
                <a:spcPct val="100000"/>
              </a:lnSpc>
              <a:spcBef>
                <a:spcPts val="550"/>
              </a:spcBef>
              <a:tabLst>
                <a:tab pos="7188834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생성되는</a:t>
            </a:r>
            <a:r>
              <a:rPr sz="2000" b="1" spc="-7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문장이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학습문장의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길이를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초과</a:t>
            </a:r>
            <a:endParaRPr sz="2000">
              <a:latin typeface="나눔고딕"/>
              <a:cs typeface="나눔고딕"/>
            </a:endParaRPr>
          </a:p>
          <a:p>
            <a:pPr marL="621665">
              <a:lnSpc>
                <a:spcPct val="100000"/>
              </a:lnSpc>
              <a:spcBef>
                <a:spcPts val="1630"/>
              </a:spcBef>
              <a:tabLst>
                <a:tab pos="1002665" algn="l"/>
              </a:tabLst>
            </a:pPr>
            <a:r>
              <a:rPr sz="2000" b="1" spc="114" dirty="0">
                <a:solidFill>
                  <a:srgbClr val="FFFFFF"/>
                </a:solidFill>
                <a:latin typeface="나눔고딕"/>
                <a:cs typeface="나눔고딕"/>
              </a:rPr>
              <a:t>-	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전처리시</a:t>
            </a:r>
            <a:r>
              <a:rPr sz="2000" b="1" spc="-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종결어미</a:t>
            </a:r>
            <a:r>
              <a:rPr sz="2000" b="1" spc="-30" dirty="0">
                <a:solidFill>
                  <a:srgbClr val="FFFFFF"/>
                </a:solidFill>
                <a:latin typeface="나눔고딕"/>
                <a:cs typeface="나눔고딕"/>
              </a:rPr>
              <a:t>(</a:t>
            </a:r>
            <a:r>
              <a:rPr sz="2000" b="1" spc="-35" dirty="0">
                <a:solidFill>
                  <a:srgbClr val="FFFFFF"/>
                </a:solidFill>
                <a:latin typeface="나눔고딕"/>
                <a:cs typeface="나눔고딕"/>
              </a:rPr>
              <a:t>“</a:t>
            </a:r>
            <a:r>
              <a:rPr sz="2000" b="1" spc="-10" dirty="0">
                <a:solidFill>
                  <a:srgbClr val="FFFFFF"/>
                </a:solidFill>
                <a:latin typeface="나눔고딕"/>
                <a:cs typeface="나눔고딕"/>
              </a:rPr>
              <a:t>.</a:t>
            </a:r>
            <a:r>
              <a:rPr sz="2000" b="1" spc="-20" dirty="0">
                <a:solidFill>
                  <a:srgbClr val="FFFFFF"/>
                </a:solidFill>
                <a:latin typeface="나눔고딕"/>
                <a:cs typeface="나눔고딕"/>
              </a:rPr>
              <a:t>”,</a:t>
            </a:r>
            <a:r>
              <a:rPr sz="2000" b="1" spc="-5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나눔고딕"/>
                <a:cs typeface="나눔고딕"/>
              </a:rPr>
              <a:t>“?”,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85" dirty="0">
                <a:solidFill>
                  <a:srgbClr val="FFFFFF"/>
                </a:solidFill>
                <a:latin typeface="나눔고딕"/>
                <a:cs typeface="나눔고딕"/>
              </a:rPr>
              <a:t>“!</a:t>
            </a:r>
            <a:r>
              <a:rPr sz="2000" b="1" spc="-90" dirty="0">
                <a:solidFill>
                  <a:srgbClr val="FFFFFF"/>
                </a:solidFill>
                <a:latin typeface="나눔고딕"/>
                <a:cs typeface="나눔고딕"/>
              </a:rPr>
              <a:t>“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)는 유지</a:t>
            </a:r>
            <a:endParaRPr sz="2000">
              <a:latin typeface="나눔고딕"/>
              <a:cs typeface="나눔고딕"/>
            </a:endParaRPr>
          </a:p>
          <a:p>
            <a:pPr marL="1003300" lvl="1" indent="-381635">
              <a:lnSpc>
                <a:spcPct val="100000"/>
              </a:lnSpc>
              <a:spcBef>
                <a:spcPts val="480"/>
              </a:spcBef>
              <a:buChar char="-"/>
              <a:tabLst>
                <a:tab pos="1002665" algn="l"/>
                <a:tab pos="1003300" algn="l"/>
              </a:tabLst>
            </a:pPr>
            <a:r>
              <a:rPr sz="2000" b="1" spc="30" dirty="0">
                <a:solidFill>
                  <a:srgbClr val="FFFFFF"/>
                </a:solidFill>
                <a:latin typeface="나눔고딕"/>
                <a:cs typeface="나눔고딕"/>
              </a:rPr>
              <a:t>kkma.sentences()</a:t>
            </a:r>
            <a:r>
              <a:rPr sz="2000" b="1" spc="-10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활용</a:t>
            </a:r>
            <a:endParaRPr sz="2000">
              <a:latin typeface="나눔고딕"/>
              <a:cs typeface="나눔고딕"/>
            </a:endParaRPr>
          </a:p>
          <a:p>
            <a:pPr marL="1231900">
              <a:lnSpc>
                <a:spcPct val="100000"/>
              </a:lnSpc>
              <a:spcBef>
                <a:spcPts val="480"/>
              </a:spcBef>
              <a:tabLst>
                <a:tab pos="1536065" algn="l"/>
              </a:tabLst>
            </a:pPr>
            <a:r>
              <a:rPr sz="2000" b="1" spc="114" dirty="0">
                <a:solidFill>
                  <a:srgbClr val="FFFFFF"/>
                </a:solidFill>
                <a:latin typeface="나눔고딕"/>
                <a:cs typeface="나눔고딕"/>
              </a:rPr>
              <a:t>-	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종결어미</a:t>
            </a:r>
            <a:r>
              <a:rPr sz="2000" b="1" spc="-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110" dirty="0">
                <a:solidFill>
                  <a:srgbClr val="FFFFFF"/>
                </a:solidFill>
                <a:latin typeface="나눔고딕"/>
                <a:cs typeface="나눔고딕"/>
              </a:rPr>
              <a:t>+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 자체 판단</a:t>
            </a:r>
            <a:endParaRPr sz="20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50">
              <a:latin typeface="나눔고딕"/>
              <a:cs typeface="나눔고딕"/>
            </a:endParaRPr>
          </a:p>
          <a:p>
            <a:pPr marL="1003300" marR="5293995" lvl="1" indent="-381000">
              <a:lnSpc>
                <a:spcPct val="100000"/>
              </a:lnSpc>
              <a:buChar char="-"/>
              <a:tabLst>
                <a:tab pos="1002665" algn="l"/>
                <a:tab pos="1003300" algn="l"/>
              </a:tabLst>
            </a:pP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최대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문장길이로 </a:t>
            </a:r>
            <a:r>
              <a:rPr sz="2000" b="1" spc="-45" dirty="0">
                <a:solidFill>
                  <a:srgbClr val="FFFFFF"/>
                </a:solidFill>
                <a:latin typeface="나눔고딕"/>
                <a:cs typeface="나눔고딕"/>
              </a:rPr>
              <a:t>학습,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따라서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입력</a:t>
            </a:r>
            <a:r>
              <a:rPr sz="2000" b="1" spc="-7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문장의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길이를 </a:t>
            </a:r>
            <a:r>
              <a:rPr sz="2000" b="1" spc="-54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학습시킨 문장 길이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이내로 유지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필요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976" y="4741164"/>
            <a:ext cx="7947659" cy="1902460"/>
          </a:xfrm>
          <a:prstGeom prst="rect">
            <a:avLst/>
          </a:prstGeom>
          <a:solidFill>
            <a:srgbClr val="548ED4"/>
          </a:solidFill>
          <a:ln w="9525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60045" marR="363855">
              <a:lnSpc>
                <a:spcPct val="100000"/>
              </a:lnSpc>
              <a:spcBef>
                <a:spcPts val="1235"/>
              </a:spcBef>
              <a:tabLst>
                <a:tab pos="767080" algn="l"/>
                <a:tab pos="1019810" algn="l"/>
                <a:tab pos="1172210" algn="l"/>
                <a:tab pos="1579245" algn="l"/>
                <a:tab pos="1681480" algn="l"/>
                <a:tab pos="2086610" algn="l"/>
                <a:tab pos="2748915" algn="l"/>
                <a:tab pos="3154045" algn="l"/>
                <a:tab pos="3561079" algn="l"/>
                <a:tab pos="3815715" algn="l"/>
                <a:tab pos="3968115" algn="l"/>
                <a:tab pos="4220845" algn="l"/>
                <a:tab pos="4373245" algn="l"/>
                <a:tab pos="4779645" algn="l"/>
                <a:tab pos="5135245" algn="l"/>
                <a:tab pos="5542280" algn="l"/>
                <a:tab pos="5744845" algn="l"/>
                <a:tab pos="5796915" algn="l"/>
                <a:tab pos="6202045" algn="l"/>
                <a:tab pos="6456045" algn="l"/>
                <a:tab pos="6609080" algn="l"/>
                <a:tab pos="732091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예방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효과		와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백신	은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백신	이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	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코로나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완치		자의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에	불  과	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가	은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바이러스	를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미국	는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유전자	하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인체	이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	코로나 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예방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효과		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를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가장	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크	다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하		</a:t>
            </a:r>
            <a:r>
              <a:rPr sz="2000" u="sng" spc="10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♘	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다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중화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항체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가 </a:t>
            </a:r>
            <a:r>
              <a:rPr sz="2000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스파이크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더</a:t>
            </a:r>
            <a:r>
              <a:rPr sz="20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이</a:t>
            </a:r>
            <a:r>
              <a:rPr sz="2000" spc="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처</a:t>
            </a:r>
            <a:r>
              <a:rPr sz="2000" spc="7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백</a:t>
            </a:r>
            <a:r>
              <a:rPr sz="2000" spc="70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의</a:t>
            </a:r>
            <a:r>
              <a:rPr sz="2000" spc="7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백신</a:t>
            </a:r>
            <a:r>
              <a:rPr sz="2000" u="sng" spc="7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은</a:t>
            </a:r>
            <a:r>
              <a:rPr sz="2000" spc="7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독성</a:t>
            </a:r>
            <a:r>
              <a:rPr sz="2000" spc="7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을</a:t>
            </a:r>
            <a:r>
              <a:rPr sz="2000" spc="7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없애</a:t>
            </a:r>
            <a:r>
              <a:rPr sz="2000" u="sng" spc="7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ㄴ 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바이러스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자체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2000" spc="4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주입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095" y="872199"/>
            <a:ext cx="3867785" cy="12896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90" dirty="0">
                <a:solidFill>
                  <a:srgbClr val="FFFFFF"/>
                </a:solidFill>
                <a:latin typeface="나눔고딕"/>
                <a:cs typeface="나눔고딕"/>
              </a:rPr>
              <a:t>품사정보</a:t>
            </a:r>
            <a:r>
              <a:rPr sz="2800" b="1" spc="-10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활용</a:t>
            </a:r>
            <a:endParaRPr sz="2800">
              <a:latin typeface="나눔고딕"/>
              <a:cs typeface="나눔고딕"/>
            </a:endParaRPr>
          </a:p>
          <a:p>
            <a:pPr marL="1003300" lvl="1" indent="-381000">
              <a:lnSpc>
                <a:spcPct val="100000"/>
              </a:lnSpc>
              <a:spcBef>
                <a:spcPts val="550"/>
              </a:spcBef>
              <a:buChar char="-"/>
              <a:tabLst>
                <a:tab pos="1002665" algn="l"/>
                <a:tab pos="1003300" algn="l"/>
                <a:tab pos="2400935" algn="l"/>
              </a:tabLst>
            </a:pP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학습</a:t>
            </a:r>
            <a:r>
              <a:rPr sz="2000" b="1" spc="125" dirty="0">
                <a:solidFill>
                  <a:srgbClr val="FFFFFF"/>
                </a:solidFill>
                <a:latin typeface="나눔고딕"/>
                <a:cs typeface="나눔고딕"/>
              </a:rPr>
              <a:t>/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예측에	품사정보 활용</a:t>
            </a:r>
            <a:endParaRPr sz="2000">
              <a:latin typeface="나눔고딕"/>
              <a:cs typeface="나눔고딕"/>
            </a:endParaRPr>
          </a:p>
          <a:p>
            <a:pPr marL="1003300" lvl="1" indent="-381000">
              <a:lnSpc>
                <a:spcPct val="100000"/>
              </a:lnSpc>
              <a:spcBef>
                <a:spcPts val="480"/>
              </a:spcBef>
              <a:buChar char="-"/>
              <a:tabLst>
                <a:tab pos="1002665" algn="l"/>
                <a:tab pos="1003300" algn="l"/>
              </a:tabLst>
            </a:pP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활용</a:t>
            </a:r>
            <a:r>
              <a:rPr sz="2000" b="1" spc="-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예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7950" y="2136490"/>
            <a:ext cx="2304415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100" dirty="0">
                <a:solidFill>
                  <a:srgbClr val="FFFFFF"/>
                </a:solidFill>
                <a:latin typeface="나눔고딕"/>
                <a:cs typeface="나눔고딕"/>
              </a:rPr>
              <a:t>:</a:t>
            </a:r>
            <a:r>
              <a:rPr sz="2000" b="1" spc="-10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70" dirty="0">
                <a:solidFill>
                  <a:srgbClr val="FFFF00"/>
                </a:solidFill>
                <a:latin typeface="나눔고딕"/>
                <a:cs typeface="나눔고딕"/>
              </a:rPr>
              <a:t>명사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+</a:t>
            </a:r>
            <a:r>
              <a:rPr sz="2000" b="1" spc="-70" dirty="0">
                <a:solidFill>
                  <a:srgbClr val="FFC000"/>
                </a:solidFill>
                <a:latin typeface="나눔고딕"/>
                <a:cs typeface="나눔고딕"/>
              </a:rPr>
              <a:t>명사</a:t>
            </a:r>
            <a:endParaRPr sz="200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100" dirty="0">
                <a:solidFill>
                  <a:srgbClr val="FFFFFF"/>
                </a:solidFill>
                <a:latin typeface="나눔고딕"/>
                <a:cs typeface="나눔고딕"/>
              </a:rPr>
              <a:t>:</a:t>
            </a:r>
            <a:r>
              <a:rPr sz="2000" b="1" spc="-13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50" dirty="0">
                <a:solidFill>
                  <a:srgbClr val="FFFF00"/>
                </a:solidFill>
                <a:latin typeface="나눔고딕"/>
                <a:cs typeface="나눔고딕"/>
              </a:rPr>
              <a:t>명사</a:t>
            </a:r>
            <a:r>
              <a:rPr sz="2000" b="1" spc="-50" dirty="0">
                <a:solidFill>
                  <a:srgbClr val="FFFFFF"/>
                </a:solidFill>
                <a:latin typeface="나눔고딕"/>
                <a:cs typeface="나눔고딕"/>
              </a:rPr>
              <a:t>+[</a:t>
            </a:r>
            <a:r>
              <a:rPr sz="2000" b="1" spc="-50" dirty="0">
                <a:solidFill>
                  <a:srgbClr val="6F2F9F"/>
                </a:solidFill>
                <a:latin typeface="나눔고딕"/>
                <a:cs typeface="나눔고딕"/>
              </a:rPr>
              <a:t>보조사</a:t>
            </a:r>
            <a:r>
              <a:rPr sz="2000" b="1" spc="-50" dirty="0">
                <a:solidFill>
                  <a:srgbClr val="FFFFFF"/>
                </a:solidFill>
                <a:latin typeface="나눔고딕"/>
                <a:cs typeface="나눔고딕"/>
              </a:rPr>
              <a:t>]+</a:t>
            </a:r>
            <a:r>
              <a:rPr sz="2000" b="1" spc="-50" dirty="0">
                <a:solidFill>
                  <a:srgbClr val="FFC000"/>
                </a:solidFill>
                <a:latin typeface="나눔고딕"/>
                <a:cs typeface="나눔고딕"/>
              </a:rPr>
              <a:t>조사</a:t>
            </a:r>
            <a:endParaRPr sz="200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100" dirty="0">
                <a:solidFill>
                  <a:srgbClr val="FFFFFF"/>
                </a:solidFill>
                <a:latin typeface="나눔고딕"/>
                <a:cs typeface="나눔고딕"/>
              </a:rPr>
              <a:t>:</a:t>
            </a:r>
            <a:r>
              <a:rPr sz="2000" b="1" spc="-114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70" dirty="0">
                <a:solidFill>
                  <a:srgbClr val="FFFF00"/>
                </a:solidFill>
                <a:latin typeface="나눔고딕"/>
                <a:cs typeface="나눔고딕"/>
              </a:rPr>
              <a:t>명사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+</a:t>
            </a:r>
            <a:r>
              <a:rPr sz="2000" b="1" spc="-70" dirty="0">
                <a:solidFill>
                  <a:srgbClr val="6F2F9F"/>
                </a:solidFill>
                <a:latin typeface="나눔고딕"/>
                <a:cs typeface="나눔고딕"/>
              </a:rPr>
              <a:t>접(미)사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+</a:t>
            </a:r>
            <a:r>
              <a:rPr sz="2000" b="1" spc="-70" dirty="0">
                <a:solidFill>
                  <a:srgbClr val="FFC000"/>
                </a:solidFill>
                <a:latin typeface="나눔고딕"/>
                <a:cs typeface="나눔고딕"/>
              </a:rPr>
              <a:t>어미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8750" y="3294126"/>
            <a:ext cx="3032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FFFFFF"/>
                </a:solidFill>
                <a:latin typeface="나눔고딕"/>
                <a:cs typeface="나눔고딕"/>
              </a:rPr>
              <a:t>:</a:t>
            </a:r>
            <a:r>
              <a:rPr sz="2000" b="1" spc="-14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5" dirty="0">
                <a:solidFill>
                  <a:srgbClr val="FFFF00"/>
                </a:solidFill>
                <a:latin typeface="나눔고딕"/>
                <a:cs typeface="나눔고딕"/>
              </a:rPr>
              <a:t>용언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+</a:t>
            </a:r>
            <a:r>
              <a:rPr sz="2000" b="1" spc="-65" dirty="0">
                <a:solidFill>
                  <a:srgbClr val="6F2F9F"/>
                </a:solidFill>
                <a:latin typeface="나눔고딕"/>
                <a:cs typeface="나눔고딕"/>
              </a:rPr>
              <a:t>선어말어미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+</a:t>
            </a:r>
            <a:r>
              <a:rPr sz="2000" b="1" spc="-65" dirty="0">
                <a:solidFill>
                  <a:srgbClr val="FFC000"/>
                </a:solidFill>
                <a:latin typeface="나눔고딕"/>
                <a:cs typeface="나눔고딕"/>
              </a:rPr>
              <a:t>어말어미</a:t>
            </a:r>
            <a:endParaRPr sz="2000">
              <a:latin typeface="나눔고딕"/>
              <a:cs typeface="나눔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9296" y="2136490"/>
            <a:ext cx="1257300" cy="18542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575"/>
              </a:spcBef>
              <a:buChar char="-"/>
              <a:tabLst>
                <a:tab pos="317500" algn="l"/>
                <a:tab pos="318135" algn="l"/>
              </a:tabLst>
            </a:pPr>
            <a:r>
              <a:rPr sz="2000" b="1" spc="-60" dirty="0">
                <a:solidFill>
                  <a:srgbClr val="FFFF00"/>
                </a:solidFill>
                <a:latin typeface="나눔고딕"/>
                <a:cs typeface="나눔고딕"/>
              </a:rPr>
              <a:t>예방</a:t>
            </a:r>
            <a:r>
              <a:rPr sz="2000" b="1" spc="-60" dirty="0">
                <a:solidFill>
                  <a:srgbClr val="FFC000"/>
                </a:solidFill>
                <a:latin typeface="나눔고딕"/>
                <a:cs typeface="나눔고딕"/>
              </a:rPr>
              <a:t>효과</a:t>
            </a:r>
            <a:endParaRPr sz="2000">
              <a:latin typeface="나눔고딕"/>
              <a:cs typeface="나눔고딕"/>
            </a:endParaRPr>
          </a:p>
          <a:p>
            <a:pPr marL="317500" indent="-305435">
              <a:lnSpc>
                <a:spcPct val="100000"/>
              </a:lnSpc>
              <a:spcBef>
                <a:spcPts val="480"/>
              </a:spcBef>
              <a:buChar char="-"/>
              <a:tabLst>
                <a:tab pos="317500" algn="l"/>
                <a:tab pos="318135" algn="l"/>
              </a:tabLst>
            </a:pPr>
            <a:r>
              <a:rPr sz="2000" b="1" spc="-60" dirty="0">
                <a:solidFill>
                  <a:srgbClr val="FFFF00"/>
                </a:solidFill>
                <a:latin typeface="나눔고딕"/>
                <a:cs typeface="나눔고딕"/>
              </a:rPr>
              <a:t>예방</a:t>
            </a:r>
            <a:r>
              <a:rPr sz="2000" b="1" spc="-60" dirty="0">
                <a:solidFill>
                  <a:srgbClr val="6F2F9F"/>
                </a:solidFill>
                <a:latin typeface="나눔고딕"/>
                <a:cs typeface="나눔고딕"/>
              </a:rPr>
              <a:t>만</a:t>
            </a:r>
            <a:r>
              <a:rPr sz="2000" b="1" spc="-55" dirty="0">
                <a:solidFill>
                  <a:srgbClr val="FFC000"/>
                </a:solidFill>
                <a:latin typeface="나눔고딕"/>
                <a:cs typeface="나눔고딕"/>
              </a:rPr>
              <a:t>이</a:t>
            </a:r>
            <a:endParaRPr sz="2000">
              <a:latin typeface="나눔고딕"/>
              <a:cs typeface="나눔고딕"/>
            </a:endParaRPr>
          </a:p>
          <a:p>
            <a:pPr marL="317500" indent="-305435">
              <a:lnSpc>
                <a:spcPct val="100000"/>
              </a:lnSpc>
              <a:spcBef>
                <a:spcPts val="484"/>
              </a:spcBef>
              <a:buChar char="-"/>
              <a:tabLst>
                <a:tab pos="317500" algn="l"/>
                <a:tab pos="318135" algn="l"/>
              </a:tabLst>
            </a:pPr>
            <a:r>
              <a:rPr sz="2000" b="1" spc="-60" dirty="0">
                <a:solidFill>
                  <a:srgbClr val="FFFF00"/>
                </a:solidFill>
                <a:latin typeface="나눔고딕"/>
                <a:cs typeface="나눔고딕"/>
              </a:rPr>
              <a:t>예방</a:t>
            </a:r>
            <a:r>
              <a:rPr sz="2000" b="1" spc="-60" dirty="0">
                <a:solidFill>
                  <a:srgbClr val="6F2F9F"/>
                </a:solidFill>
                <a:latin typeface="나눔고딕"/>
                <a:cs typeface="나눔고딕"/>
              </a:rPr>
              <a:t>하</a:t>
            </a:r>
            <a:r>
              <a:rPr sz="2000" b="1" spc="-60" dirty="0">
                <a:solidFill>
                  <a:srgbClr val="FFC000"/>
                </a:solidFill>
                <a:latin typeface="나눔고딕"/>
                <a:cs typeface="나눔고딕"/>
              </a:rPr>
              <a:t>는</a:t>
            </a:r>
            <a:endParaRPr sz="2000">
              <a:latin typeface="나눔고딕"/>
              <a:cs typeface="나눔고딕"/>
            </a:endParaRPr>
          </a:p>
          <a:p>
            <a:pPr marL="317500" indent="-305435">
              <a:lnSpc>
                <a:spcPct val="100000"/>
              </a:lnSpc>
              <a:spcBef>
                <a:spcPts val="480"/>
              </a:spcBef>
              <a:buChar char="-"/>
              <a:tabLst>
                <a:tab pos="317500" algn="l"/>
                <a:tab pos="318135" algn="l"/>
              </a:tabLst>
            </a:pPr>
            <a:r>
              <a:rPr sz="2000" b="1" spc="-60" dirty="0">
                <a:solidFill>
                  <a:srgbClr val="FFFF00"/>
                </a:solidFill>
                <a:latin typeface="나눔고딕"/>
                <a:cs typeface="나눔고딕"/>
              </a:rPr>
              <a:t>갑</a:t>
            </a:r>
            <a:r>
              <a:rPr sz="2000" b="1" spc="-60" dirty="0">
                <a:solidFill>
                  <a:srgbClr val="6F2F9F"/>
                </a:solidFill>
                <a:latin typeface="나눔고딕"/>
                <a:cs typeface="나눔고딕"/>
              </a:rPr>
              <a:t>니</a:t>
            </a:r>
            <a:r>
              <a:rPr sz="2000" b="1" spc="-60" dirty="0">
                <a:solidFill>
                  <a:srgbClr val="FFC000"/>
                </a:solidFill>
                <a:latin typeface="나눔고딕"/>
                <a:cs typeface="나눔고딕"/>
              </a:rPr>
              <a:t>다</a:t>
            </a:r>
            <a:endParaRPr sz="200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17500" algn="l"/>
              </a:tabLst>
            </a:pPr>
            <a:r>
              <a:rPr sz="2000" b="1" spc="114" dirty="0">
                <a:solidFill>
                  <a:srgbClr val="FFFFFF"/>
                </a:solidFill>
                <a:latin typeface="나눔고딕"/>
                <a:cs typeface="나눔고딕"/>
              </a:rPr>
              <a:t>-	</a:t>
            </a:r>
            <a:r>
              <a:rPr sz="2000" b="1" spc="-40" dirty="0">
                <a:solidFill>
                  <a:srgbClr val="FFFFFF"/>
                </a:solidFill>
                <a:latin typeface="나눔고딕"/>
                <a:cs typeface="나눔고딕"/>
              </a:rPr>
              <a:t>……..</a:t>
            </a:r>
            <a:endParaRPr sz="2000">
              <a:latin typeface="나눔고딕"/>
              <a:cs typeface="나눔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4762" y="0"/>
            <a:ext cx="9681210" cy="728980"/>
            <a:chOff x="-4762" y="0"/>
            <a:chExt cx="9681210" cy="728980"/>
          </a:xfrm>
        </p:grpSpPr>
        <p:sp>
          <p:nvSpPr>
            <p:cNvPr id="7" name="object 7"/>
            <p:cNvSpPr/>
            <p:nvPr/>
          </p:nvSpPr>
          <p:spPr>
            <a:xfrm>
              <a:off x="0" y="711454"/>
              <a:ext cx="9676765" cy="12700"/>
            </a:xfrm>
            <a:custGeom>
              <a:avLst/>
              <a:gdLst/>
              <a:ahLst/>
              <a:cxnLst/>
              <a:rect l="l" t="t" r="r" b="b"/>
              <a:pathLst>
                <a:path w="9676765" h="12700">
                  <a:moveTo>
                    <a:pt x="967638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676384" y="12700"/>
                  </a:lnTo>
                  <a:lnTo>
                    <a:pt x="9676384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B5D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90373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본론:</a:t>
            </a:r>
            <a:r>
              <a:rPr sz="3000" b="1" spc="-110" dirty="0">
                <a:latin typeface="나눔고딕"/>
                <a:cs typeface="나눔고딕"/>
              </a:rPr>
              <a:t> </a:t>
            </a:r>
            <a:r>
              <a:rPr sz="3000" b="1" spc="10" dirty="0">
                <a:latin typeface="나눔고딕"/>
                <a:cs typeface="나눔고딕"/>
              </a:rPr>
              <a:t>(5)</a:t>
            </a:r>
            <a:r>
              <a:rPr sz="3000" b="1" spc="-85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Generated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145" dirty="0">
                <a:latin typeface="나눔고딕"/>
                <a:cs typeface="나눔고딕"/>
              </a:rPr>
              <a:t>by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90" dirty="0">
                <a:latin typeface="나눔고딕"/>
                <a:cs typeface="나눔고딕"/>
              </a:rPr>
              <a:t>RNN:</a:t>
            </a:r>
            <a:r>
              <a:rPr sz="3000" b="1" spc="-85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Ending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-165" dirty="0">
                <a:latin typeface="나눔고딕"/>
                <a:cs typeface="나눔고딕"/>
              </a:rPr>
              <a:t>+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150" dirty="0">
                <a:latin typeface="나눔고딕"/>
                <a:cs typeface="나눔고딕"/>
              </a:rPr>
              <a:t>Reset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-165" dirty="0">
                <a:latin typeface="나눔고딕"/>
                <a:cs typeface="나눔고딕"/>
              </a:rPr>
              <a:t>+</a:t>
            </a:r>
            <a:r>
              <a:rPr sz="3000" b="1" spc="-100" dirty="0">
                <a:latin typeface="나눔고딕"/>
                <a:cs typeface="나눔고딕"/>
              </a:rPr>
              <a:t> </a:t>
            </a:r>
            <a:r>
              <a:rPr sz="3000" b="1" spc="150" dirty="0">
                <a:latin typeface="나눔고딕"/>
                <a:cs typeface="나눔고딕"/>
              </a:rPr>
              <a:t>Pos</a:t>
            </a:r>
            <a:endParaRPr sz="3000">
              <a:latin typeface="나눔고딕"/>
              <a:cs typeface="나눔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13219" y="1261872"/>
            <a:ext cx="5295900" cy="4980940"/>
          </a:xfrm>
          <a:custGeom>
            <a:avLst/>
            <a:gdLst/>
            <a:ahLst/>
            <a:cxnLst/>
            <a:rect l="l" t="t" r="r" b="b"/>
            <a:pathLst>
              <a:path w="5295900" h="4980940">
                <a:moveTo>
                  <a:pt x="0" y="4980432"/>
                </a:moveTo>
                <a:lnTo>
                  <a:pt x="5295900" y="4980432"/>
                </a:lnTo>
                <a:lnTo>
                  <a:pt x="5295900" y="0"/>
                </a:lnTo>
                <a:lnTo>
                  <a:pt x="0" y="0"/>
                </a:lnTo>
                <a:lnTo>
                  <a:pt x="0" y="49804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0979">
              <a:lnSpc>
                <a:spcPct val="100000"/>
              </a:lnSpc>
              <a:spcBef>
                <a:spcPts val="105"/>
              </a:spcBef>
            </a:pPr>
            <a:r>
              <a:rPr dirty="0"/>
              <a:t>[' </a:t>
            </a:r>
            <a:r>
              <a:rPr dirty="0">
                <a:latin typeface="맑은 고딕"/>
                <a:cs typeface="맑은 고딕"/>
              </a:rPr>
              <a:t>사이언스</a:t>
            </a:r>
            <a:r>
              <a:rPr dirty="0"/>
              <a:t>-NNG </a:t>
            </a:r>
            <a:r>
              <a:rPr dirty="0">
                <a:latin typeface="맑은 고딕"/>
                <a:cs typeface="맑은 고딕"/>
              </a:rPr>
              <a:t>카페</a:t>
            </a:r>
            <a:r>
              <a:rPr dirty="0"/>
              <a:t>-NNG </a:t>
            </a:r>
            <a:r>
              <a:rPr dirty="0">
                <a:solidFill>
                  <a:srgbClr val="FFFF00"/>
                </a:solidFill>
                <a:latin typeface="맑은 고딕"/>
                <a:cs typeface="맑은 고딕"/>
              </a:rPr>
              <a:t>모</a:t>
            </a:r>
            <a:r>
              <a:rPr dirty="0">
                <a:solidFill>
                  <a:srgbClr val="FFFF00"/>
                </a:solidFill>
              </a:rPr>
              <a:t>-NNG </a:t>
            </a:r>
            <a:r>
              <a:rPr spc="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  <a:latin typeface="맑은 고딕"/>
                <a:cs typeface="맑은 고딕"/>
              </a:rPr>
              <a:t>더나</a:t>
            </a:r>
            <a:r>
              <a:rPr dirty="0">
                <a:solidFill>
                  <a:srgbClr val="FFFF00"/>
                </a:solidFill>
              </a:rPr>
              <a:t>-NNP</a:t>
            </a:r>
            <a:r>
              <a:rPr spc="-75" dirty="0">
                <a:solidFill>
                  <a:srgbClr val="FFFF00"/>
                </a:solidFill>
              </a:rPr>
              <a:t> </a:t>
            </a:r>
            <a:r>
              <a:rPr dirty="0">
                <a:latin typeface="맑은 고딕"/>
                <a:cs typeface="맑은 고딕"/>
              </a:rPr>
              <a:t>노바</a:t>
            </a:r>
            <a:r>
              <a:rPr dirty="0"/>
              <a:t>-NNG</a:t>
            </a:r>
            <a:r>
              <a:rPr spc="-30" dirty="0"/>
              <a:t> </a:t>
            </a:r>
            <a:r>
              <a:rPr dirty="0">
                <a:latin typeface="맑은 고딕"/>
                <a:cs typeface="맑은 고딕"/>
              </a:rPr>
              <a:t>백스</a:t>
            </a:r>
            <a:r>
              <a:rPr dirty="0"/>
              <a:t>-UN</a:t>
            </a:r>
            <a:r>
              <a:rPr spc="-30" dirty="0"/>
              <a:t> </a:t>
            </a:r>
            <a:r>
              <a:rPr dirty="0">
                <a:solidFill>
                  <a:srgbClr val="FFFF00"/>
                </a:solidFill>
                <a:latin typeface="맑은 고딕"/>
                <a:cs typeface="맑은 고딕"/>
              </a:rPr>
              <a:t>화</a:t>
            </a:r>
            <a:r>
              <a:rPr dirty="0">
                <a:solidFill>
                  <a:srgbClr val="FFFF00"/>
                </a:solidFill>
              </a:rPr>
              <a:t>-NNG </a:t>
            </a:r>
            <a:r>
              <a:rPr spc="-540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  <a:latin typeface="맑은 고딕"/>
                <a:cs typeface="맑은 고딕"/>
              </a:rPr>
              <a:t>이자</a:t>
            </a:r>
            <a:r>
              <a:rPr dirty="0">
                <a:solidFill>
                  <a:srgbClr val="FFFF00"/>
                </a:solidFill>
              </a:rPr>
              <a:t>-NNG </a:t>
            </a:r>
            <a:r>
              <a:rPr dirty="0">
                <a:latin typeface="맑은 고딕"/>
                <a:cs typeface="맑은 고딕"/>
              </a:rPr>
              <a:t>백신</a:t>
            </a:r>
            <a:r>
              <a:rPr dirty="0"/>
              <a:t>-NNG </a:t>
            </a:r>
            <a:r>
              <a:rPr dirty="0">
                <a:latin typeface="맑은 고딕"/>
                <a:cs typeface="맑은 고딕"/>
              </a:rPr>
              <a:t>접종</a:t>
            </a:r>
            <a:r>
              <a:rPr dirty="0"/>
              <a:t>-NNG </a:t>
            </a:r>
            <a:r>
              <a:rPr dirty="0">
                <a:latin typeface="맑은 고딕"/>
                <a:cs typeface="맑은 고딕"/>
              </a:rPr>
              <a:t>후</a:t>
            </a:r>
            <a:r>
              <a:rPr dirty="0"/>
              <a:t>- </a:t>
            </a:r>
            <a:r>
              <a:rPr spc="5" dirty="0"/>
              <a:t> </a:t>
            </a:r>
            <a:r>
              <a:rPr dirty="0"/>
              <a:t>NNG </a:t>
            </a:r>
            <a:r>
              <a:rPr dirty="0">
                <a:latin typeface="맑은 고딕"/>
                <a:cs typeface="맑은 고딕"/>
              </a:rPr>
              <a:t>중화</a:t>
            </a:r>
            <a:r>
              <a:rPr dirty="0"/>
              <a:t>-NNG </a:t>
            </a:r>
            <a:r>
              <a:rPr dirty="0">
                <a:latin typeface="맑은 고딕"/>
                <a:cs typeface="맑은 고딕"/>
              </a:rPr>
              <a:t>항체</a:t>
            </a:r>
            <a:r>
              <a:rPr dirty="0"/>
              <a:t>-NNG </a:t>
            </a:r>
            <a:r>
              <a:rPr dirty="0">
                <a:latin typeface="맑은 고딕"/>
                <a:cs typeface="맑은 고딕"/>
              </a:rPr>
              <a:t>많이</a:t>
            </a:r>
            <a:r>
              <a:rPr dirty="0"/>
              <a:t>-MAG </a:t>
            </a:r>
            <a:r>
              <a:rPr spc="5" dirty="0"/>
              <a:t> </a:t>
            </a:r>
            <a:r>
              <a:rPr dirty="0">
                <a:latin typeface="맑은 고딕"/>
                <a:cs typeface="맑은 고딕"/>
              </a:rPr>
              <a:t>유도</a:t>
            </a:r>
            <a:r>
              <a:rPr dirty="0"/>
              <a:t>-NNG</a:t>
            </a:r>
            <a:r>
              <a:rPr spc="-50" dirty="0"/>
              <a:t> </a:t>
            </a:r>
            <a:r>
              <a:rPr dirty="0">
                <a:latin typeface="맑은 고딕"/>
                <a:cs typeface="맑은 고딕"/>
              </a:rPr>
              <a:t>하</a:t>
            </a:r>
            <a:r>
              <a:rPr dirty="0"/>
              <a:t>-XSV</a:t>
            </a:r>
            <a:r>
              <a:rPr spc="-20" dirty="0"/>
              <a:t> </a:t>
            </a:r>
            <a:r>
              <a:rPr dirty="0">
                <a:latin typeface="맑은 고딕"/>
                <a:cs typeface="맑은 고딕"/>
              </a:rPr>
              <a:t>고</a:t>
            </a:r>
            <a:r>
              <a:rPr dirty="0"/>
              <a:t>-ECE</a:t>
            </a:r>
            <a:r>
              <a:rPr spc="-15" dirty="0"/>
              <a:t> </a:t>
            </a:r>
            <a:r>
              <a:rPr dirty="0">
                <a:latin typeface="맑은 고딕"/>
                <a:cs typeface="맑은 고딕"/>
              </a:rPr>
              <a:t>예방</a:t>
            </a:r>
            <a:r>
              <a:rPr dirty="0"/>
              <a:t>-NNG</a:t>
            </a:r>
          </a:p>
          <a:p>
            <a:pPr marL="12700" marR="5080">
              <a:lnSpc>
                <a:spcPct val="100000"/>
              </a:lnSpc>
            </a:pPr>
            <a:r>
              <a:rPr dirty="0">
                <a:latin typeface="맑은 고딕"/>
                <a:cs typeface="맑은 고딕"/>
              </a:rPr>
              <a:t>효과</a:t>
            </a:r>
            <a:r>
              <a:rPr dirty="0"/>
              <a:t>-NNG</a:t>
            </a:r>
            <a:r>
              <a:rPr spc="-50" dirty="0"/>
              <a:t> </a:t>
            </a:r>
            <a:r>
              <a:rPr dirty="0">
                <a:latin typeface="맑은 고딕"/>
                <a:cs typeface="맑은 고딕"/>
              </a:rPr>
              <a:t>커</a:t>
            </a:r>
            <a:r>
              <a:rPr dirty="0"/>
              <a:t>-VV</a:t>
            </a:r>
            <a:r>
              <a:rPr spc="-20" dirty="0"/>
              <a:t> </a:t>
            </a:r>
            <a:r>
              <a:rPr dirty="0">
                <a:latin typeface="맑은 고딕"/>
                <a:cs typeface="맑은 고딕"/>
              </a:rPr>
              <a:t>어</a:t>
            </a:r>
            <a:r>
              <a:rPr dirty="0"/>
              <a:t>-ECS</a:t>
            </a:r>
            <a:r>
              <a:rPr spc="-30" dirty="0"/>
              <a:t> </a:t>
            </a:r>
            <a:r>
              <a:rPr dirty="0">
                <a:latin typeface="맑은 고딕"/>
                <a:cs typeface="맑은 고딕"/>
              </a:rPr>
              <a:t>우리나라</a:t>
            </a:r>
            <a:r>
              <a:rPr dirty="0"/>
              <a:t>-NNG </a:t>
            </a:r>
            <a:r>
              <a:rPr spc="-540" dirty="0"/>
              <a:t> </a:t>
            </a:r>
            <a:r>
              <a:rPr dirty="0">
                <a:latin typeface="맑은 고딕"/>
                <a:cs typeface="맑은 고딕"/>
              </a:rPr>
              <a:t>와</a:t>
            </a:r>
            <a:r>
              <a:rPr dirty="0"/>
              <a:t>-JC mou-OL </a:t>
            </a:r>
            <a:r>
              <a:rPr dirty="0">
                <a:latin typeface="맑은 고딕"/>
                <a:cs typeface="맑은 고딕"/>
              </a:rPr>
              <a:t>체결</a:t>
            </a:r>
            <a:r>
              <a:rPr dirty="0"/>
              <a:t>-NNG </a:t>
            </a:r>
            <a:r>
              <a:rPr dirty="0">
                <a:latin typeface="맑은 고딕"/>
                <a:cs typeface="맑은 고딕"/>
              </a:rPr>
              <a:t>하</a:t>
            </a:r>
            <a:r>
              <a:rPr dirty="0"/>
              <a:t>-XSV </a:t>
            </a:r>
            <a:r>
              <a:rPr dirty="0">
                <a:latin typeface="맑은 고딕"/>
                <a:cs typeface="맑은 고딕"/>
              </a:rPr>
              <a:t>ㄴ</a:t>
            </a:r>
            <a:r>
              <a:rPr dirty="0"/>
              <a:t>- </a:t>
            </a:r>
            <a:r>
              <a:rPr spc="5" dirty="0"/>
              <a:t> </a:t>
            </a:r>
            <a:r>
              <a:rPr dirty="0"/>
              <a:t>ETD </a:t>
            </a:r>
            <a:r>
              <a:rPr dirty="0">
                <a:latin typeface="맑은 고딕"/>
                <a:cs typeface="맑은 고딕"/>
              </a:rPr>
              <a:t>노바</a:t>
            </a:r>
            <a:r>
              <a:rPr dirty="0"/>
              <a:t>-NNG </a:t>
            </a:r>
            <a:r>
              <a:rPr dirty="0">
                <a:latin typeface="맑은 고딕"/>
                <a:cs typeface="맑은 고딕"/>
              </a:rPr>
              <a:t>백스</a:t>
            </a:r>
            <a:r>
              <a:rPr dirty="0"/>
              <a:t>-UN </a:t>
            </a:r>
            <a:r>
              <a:rPr dirty="0">
                <a:solidFill>
                  <a:srgbClr val="FFFF00"/>
                </a:solidFill>
                <a:latin typeface="맑은 고딕"/>
                <a:cs typeface="맑은 고딕"/>
              </a:rPr>
              <a:t>모</a:t>
            </a:r>
            <a:r>
              <a:rPr dirty="0">
                <a:solidFill>
                  <a:srgbClr val="FFFF00"/>
                </a:solidFill>
              </a:rPr>
              <a:t>-NNG </a:t>
            </a:r>
            <a:r>
              <a:rPr dirty="0">
                <a:solidFill>
                  <a:srgbClr val="FFFF00"/>
                </a:solidFill>
                <a:latin typeface="맑은 고딕"/>
                <a:cs typeface="맑은 고딕"/>
              </a:rPr>
              <a:t>더나</a:t>
            </a:r>
            <a:r>
              <a:rPr dirty="0">
                <a:solidFill>
                  <a:srgbClr val="FFFF00"/>
                </a:solidFill>
              </a:rPr>
              <a:t>- </a:t>
            </a:r>
            <a:r>
              <a:rPr spc="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NNP</a:t>
            </a:r>
            <a:r>
              <a:rPr spc="-50" dirty="0">
                <a:solidFill>
                  <a:srgbClr val="FFFF00"/>
                </a:solidFill>
              </a:rPr>
              <a:t> </a:t>
            </a:r>
            <a:r>
              <a:rPr dirty="0">
                <a:latin typeface="맑은 고딕"/>
                <a:cs typeface="맑은 고딕"/>
              </a:rPr>
              <a:t>워싱턴</a:t>
            </a:r>
            <a:r>
              <a:rPr dirty="0"/>
              <a:t>-NNG</a:t>
            </a:r>
          </a:p>
          <a:p>
            <a:pPr marL="12700" marR="376555" algn="just">
              <a:lnSpc>
                <a:spcPct val="100000"/>
              </a:lnSpc>
            </a:pPr>
            <a:r>
              <a:rPr dirty="0"/>
              <a:t>…………………………….</a:t>
            </a:r>
            <a:r>
              <a:rPr dirty="0">
                <a:latin typeface="맑은 고딕"/>
                <a:cs typeface="맑은 고딕"/>
              </a:rPr>
              <a:t>열리</a:t>
            </a:r>
            <a:r>
              <a:rPr dirty="0"/>
              <a:t>-VV</a:t>
            </a:r>
            <a:r>
              <a:rPr spc="-114" dirty="0"/>
              <a:t> </a:t>
            </a:r>
            <a:r>
              <a:rPr dirty="0">
                <a:latin typeface="맑은 고딕"/>
                <a:cs typeface="맑은 고딕"/>
              </a:rPr>
              <a:t>ㄴ</a:t>
            </a:r>
            <a:r>
              <a:rPr dirty="0"/>
              <a:t>- </a:t>
            </a:r>
            <a:r>
              <a:rPr spc="-540" dirty="0"/>
              <a:t> </a:t>
            </a:r>
            <a:r>
              <a:rPr dirty="0"/>
              <a:t>ETD</a:t>
            </a:r>
            <a:r>
              <a:rPr spc="-15" dirty="0"/>
              <a:t> </a:t>
            </a:r>
            <a:r>
              <a:rPr dirty="0">
                <a:latin typeface="맑은 고딕"/>
                <a:cs typeface="맑은 고딕"/>
              </a:rPr>
              <a:t>한미</a:t>
            </a:r>
            <a:r>
              <a:rPr dirty="0"/>
              <a:t>-NNG</a:t>
            </a:r>
            <a:r>
              <a:rPr spc="-40" dirty="0"/>
              <a:t> </a:t>
            </a:r>
            <a:r>
              <a:rPr dirty="0">
                <a:latin typeface="맑은 고딕"/>
                <a:cs typeface="맑은 고딕"/>
              </a:rPr>
              <a:t>백신</a:t>
            </a:r>
            <a:r>
              <a:rPr dirty="0"/>
              <a:t>-NNG</a:t>
            </a:r>
            <a:r>
              <a:rPr spc="-35" dirty="0"/>
              <a:t> </a:t>
            </a:r>
            <a:r>
              <a:rPr dirty="0">
                <a:latin typeface="맑은 고딕"/>
                <a:cs typeface="맑은 고딕"/>
              </a:rPr>
              <a:t>기업</a:t>
            </a:r>
            <a:r>
              <a:rPr dirty="0"/>
              <a:t>-NNG</a:t>
            </a:r>
          </a:p>
          <a:p>
            <a:pPr marL="12700" marR="63500" algn="just">
              <a:lnSpc>
                <a:spcPct val="100000"/>
              </a:lnSpc>
            </a:pPr>
            <a:r>
              <a:rPr dirty="0">
                <a:latin typeface="맑은 고딕"/>
                <a:cs typeface="맑은 고딕"/>
              </a:rPr>
              <a:t>파트너십</a:t>
            </a:r>
            <a:r>
              <a:rPr dirty="0"/>
              <a:t>-NNG </a:t>
            </a:r>
            <a:r>
              <a:rPr dirty="0">
                <a:latin typeface="맑은 고딕"/>
                <a:cs typeface="맑은 고딕"/>
              </a:rPr>
              <a:t>행사</a:t>
            </a:r>
            <a:r>
              <a:rPr dirty="0"/>
              <a:t>-NNG </a:t>
            </a:r>
            <a:r>
              <a:rPr dirty="0">
                <a:latin typeface="맑은 고딕"/>
                <a:cs typeface="맑은 고딕"/>
              </a:rPr>
              <a:t>에</a:t>
            </a:r>
            <a:r>
              <a:rPr dirty="0"/>
              <a:t>-JKM </a:t>
            </a:r>
            <a:r>
              <a:rPr dirty="0">
                <a:latin typeface="맑은 고딕"/>
                <a:cs typeface="맑은 고딕"/>
              </a:rPr>
              <a:t>노바</a:t>
            </a:r>
            <a:r>
              <a:rPr dirty="0"/>
              <a:t>- </a:t>
            </a:r>
            <a:r>
              <a:rPr spc="-545" dirty="0"/>
              <a:t> </a:t>
            </a:r>
            <a:r>
              <a:rPr dirty="0"/>
              <a:t>NNG </a:t>
            </a:r>
            <a:r>
              <a:rPr dirty="0">
                <a:latin typeface="맑은 고딕"/>
                <a:cs typeface="맑은 고딕"/>
              </a:rPr>
              <a:t>백스</a:t>
            </a:r>
            <a:r>
              <a:rPr dirty="0"/>
              <a:t>-UN </a:t>
            </a:r>
            <a:r>
              <a:rPr dirty="0">
                <a:solidFill>
                  <a:srgbClr val="FFFF00"/>
                </a:solidFill>
                <a:latin typeface="맑은 고딕"/>
                <a:cs typeface="맑은 고딕"/>
              </a:rPr>
              <a:t>모</a:t>
            </a:r>
            <a:r>
              <a:rPr dirty="0">
                <a:solidFill>
                  <a:srgbClr val="FFFF00"/>
                </a:solidFill>
              </a:rPr>
              <a:t>-NNG </a:t>
            </a:r>
            <a:r>
              <a:rPr dirty="0">
                <a:solidFill>
                  <a:srgbClr val="FFFF00"/>
                </a:solidFill>
                <a:latin typeface="맑은 고딕"/>
                <a:cs typeface="맑은 고딕"/>
              </a:rPr>
              <a:t>더나</a:t>
            </a:r>
            <a:r>
              <a:rPr dirty="0">
                <a:solidFill>
                  <a:srgbClr val="FFFF00"/>
                </a:solidFill>
              </a:rPr>
              <a:t>-NNP </a:t>
            </a:r>
            <a:r>
              <a:rPr dirty="0">
                <a:latin typeface="맑은 고딕"/>
                <a:cs typeface="맑은 고딕"/>
              </a:rPr>
              <a:t>백신</a:t>
            </a:r>
            <a:r>
              <a:rPr dirty="0"/>
              <a:t>- </a:t>
            </a:r>
            <a:r>
              <a:rPr spc="5" dirty="0"/>
              <a:t> </a:t>
            </a:r>
            <a:r>
              <a:rPr dirty="0"/>
              <a:t>NNG</a:t>
            </a:r>
            <a:r>
              <a:rPr spc="-25" dirty="0"/>
              <a:t> </a:t>
            </a:r>
            <a:r>
              <a:rPr dirty="0">
                <a:latin typeface="맑은 고딕"/>
                <a:cs typeface="맑은 고딕"/>
              </a:rPr>
              <a:t>이</a:t>
            </a:r>
            <a:r>
              <a:rPr dirty="0"/>
              <a:t>-JKS</a:t>
            </a:r>
            <a:r>
              <a:rPr spc="-30" dirty="0"/>
              <a:t> </a:t>
            </a:r>
            <a:r>
              <a:rPr dirty="0">
                <a:latin typeface="맑은 고딕"/>
                <a:cs typeface="맑은 고딕"/>
              </a:rPr>
              <a:t>전시</a:t>
            </a:r>
            <a:r>
              <a:rPr dirty="0"/>
              <a:t>-NNG</a:t>
            </a:r>
            <a:r>
              <a:rPr spc="-45" dirty="0"/>
              <a:t> </a:t>
            </a:r>
            <a:r>
              <a:rPr dirty="0">
                <a:latin typeface="맑은 고딕"/>
                <a:cs typeface="맑은 고딕"/>
              </a:rPr>
              <a:t>되</a:t>
            </a:r>
            <a:r>
              <a:rPr dirty="0"/>
              <a:t>-XSV</a:t>
            </a:r>
            <a:r>
              <a:rPr spc="-20" dirty="0"/>
              <a:t> </a:t>
            </a:r>
            <a:r>
              <a:rPr dirty="0">
                <a:latin typeface="맑은 고딕"/>
                <a:cs typeface="맑은 고딕"/>
              </a:rPr>
              <a:t>어</a:t>
            </a:r>
            <a:r>
              <a:rPr dirty="0"/>
              <a:t>-ECS </a:t>
            </a:r>
            <a:r>
              <a:rPr spc="-545" dirty="0"/>
              <a:t> </a:t>
            </a:r>
            <a:r>
              <a:rPr dirty="0">
                <a:latin typeface="맑은 고딕"/>
                <a:cs typeface="맑은 고딕"/>
              </a:rPr>
              <a:t>있</a:t>
            </a:r>
            <a:r>
              <a:rPr dirty="0"/>
              <a:t>-VXV</a:t>
            </a:r>
            <a:r>
              <a:rPr spc="-15" dirty="0"/>
              <a:t> </a:t>
            </a:r>
            <a:r>
              <a:rPr dirty="0">
                <a:latin typeface="맑은 고딕"/>
                <a:cs typeface="맑은 고딕"/>
              </a:rPr>
              <a:t>다</a:t>
            </a:r>
            <a:r>
              <a:rPr dirty="0"/>
              <a:t>-EFN</a:t>
            </a:r>
            <a:r>
              <a:rPr spc="-25" dirty="0"/>
              <a:t> </a:t>
            </a:r>
            <a:r>
              <a:rPr dirty="0"/>
              <a:t>.-SF’,</a:t>
            </a:r>
            <a:r>
              <a:rPr spc="-20" dirty="0"/>
              <a:t> </a:t>
            </a:r>
            <a:r>
              <a:rPr dirty="0"/>
              <a:t>…………..]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9487" y="4494377"/>
            <a:ext cx="4693285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80"/>
              </a:spcBef>
              <a:buChar char="-"/>
              <a:tabLst>
                <a:tab pos="393065" algn="l"/>
                <a:tab pos="393700" algn="l"/>
              </a:tabLst>
            </a:pPr>
            <a:r>
              <a:rPr sz="2000" b="1" spc="-65" dirty="0">
                <a:solidFill>
                  <a:srgbClr val="FFFF00"/>
                </a:solidFill>
                <a:latin typeface="나눔고딕"/>
                <a:cs typeface="나눔고딕"/>
              </a:rPr>
              <a:t>명사+명사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(기존에는</a:t>
            </a:r>
            <a:r>
              <a:rPr sz="2000" b="1" spc="-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무조건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출현</a:t>
            </a:r>
            <a:r>
              <a:rPr sz="2000" b="1" spc="-7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빈도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나눔고딕"/>
                <a:cs typeface="나눔고딕"/>
              </a:rPr>
              <a:t>수)</a:t>
            </a:r>
            <a:endParaRPr sz="2000">
              <a:latin typeface="나눔고딕"/>
              <a:cs typeface="나눔고딕"/>
            </a:endParaRPr>
          </a:p>
          <a:p>
            <a:pPr marL="393700" indent="-381000">
              <a:lnSpc>
                <a:spcPct val="100000"/>
              </a:lnSpc>
              <a:spcBef>
                <a:spcPts val="480"/>
              </a:spcBef>
              <a:buChar char="-"/>
              <a:tabLst>
                <a:tab pos="393065" algn="l"/>
                <a:tab pos="393700" algn="l"/>
              </a:tabLst>
            </a:pP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명사</a:t>
            </a:r>
            <a:r>
              <a:rPr sz="2000" b="1" spc="-110" dirty="0">
                <a:solidFill>
                  <a:srgbClr val="FFFFFF"/>
                </a:solidFill>
                <a:latin typeface="나눔고딕"/>
                <a:cs typeface="나눔고딕"/>
              </a:rPr>
              <a:t>+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 조사</a:t>
            </a:r>
            <a:endParaRPr sz="2000">
              <a:latin typeface="나눔고딕"/>
              <a:cs typeface="나눔고딕"/>
            </a:endParaRPr>
          </a:p>
          <a:p>
            <a:pPr marL="393700" indent="-381000">
              <a:lnSpc>
                <a:spcPct val="100000"/>
              </a:lnSpc>
              <a:spcBef>
                <a:spcPts val="480"/>
              </a:spcBef>
              <a:buChar char="-"/>
              <a:tabLst>
                <a:tab pos="393065" algn="l"/>
                <a:tab pos="393700" algn="l"/>
              </a:tabLst>
            </a:pP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형용사</a:t>
            </a:r>
            <a:r>
              <a:rPr sz="2000" b="1" spc="-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110" dirty="0">
                <a:solidFill>
                  <a:srgbClr val="FFFFFF"/>
                </a:solidFill>
                <a:latin typeface="나눔고딕"/>
                <a:cs typeface="나눔고딕"/>
              </a:rPr>
              <a:t>+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 명사</a:t>
            </a:r>
            <a:endParaRPr sz="2000">
              <a:latin typeface="나눔고딕"/>
              <a:cs typeface="나눔고딕"/>
            </a:endParaRPr>
          </a:p>
          <a:p>
            <a:pPr marL="393700" indent="-381000">
              <a:lnSpc>
                <a:spcPct val="100000"/>
              </a:lnSpc>
              <a:spcBef>
                <a:spcPts val="480"/>
              </a:spcBef>
              <a:buChar char="-"/>
              <a:tabLst>
                <a:tab pos="393065" algn="l"/>
                <a:tab pos="393700" algn="l"/>
              </a:tabLst>
            </a:pP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용언</a:t>
            </a:r>
            <a:r>
              <a:rPr sz="2000" b="1" spc="-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110" dirty="0">
                <a:solidFill>
                  <a:srgbClr val="FFFFFF"/>
                </a:solidFill>
                <a:latin typeface="나눔고딕"/>
                <a:cs typeface="나눔고딕"/>
              </a:rPr>
              <a:t>+</a:t>
            </a:r>
            <a:r>
              <a:rPr sz="2000" b="1" spc="-7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관형사형</a:t>
            </a:r>
            <a:r>
              <a:rPr sz="2000" b="1" spc="-4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어미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등</a:t>
            </a:r>
            <a:endParaRPr sz="2000">
              <a:latin typeface="나눔고딕"/>
              <a:cs typeface="나눔고딕"/>
            </a:endParaRPr>
          </a:p>
          <a:p>
            <a:pPr marL="393700" indent="-381000">
              <a:lnSpc>
                <a:spcPct val="100000"/>
              </a:lnSpc>
              <a:spcBef>
                <a:spcPts val="480"/>
              </a:spcBef>
              <a:buChar char="-"/>
              <a:tabLst>
                <a:tab pos="393065" algn="l"/>
                <a:tab pos="393700" algn="l"/>
              </a:tabLst>
            </a:pP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다양한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50" dirty="0">
                <a:solidFill>
                  <a:srgbClr val="FFFFFF"/>
                </a:solidFill>
                <a:latin typeface="나눔고딕"/>
                <a:cs typeface="나눔고딕"/>
              </a:rPr>
              <a:t>seed</a:t>
            </a:r>
            <a:r>
              <a:rPr sz="2000" b="1" spc="-8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선택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방법</a:t>
            </a:r>
            <a:r>
              <a:rPr sz="20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확장</a:t>
            </a:r>
            <a:r>
              <a:rPr sz="2000" b="1" spc="-7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000" b="1" spc="-60" dirty="0">
                <a:solidFill>
                  <a:srgbClr val="FFFFFF"/>
                </a:solidFill>
                <a:latin typeface="나눔고딕"/>
                <a:cs typeface="나눔고딕"/>
              </a:rPr>
              <a:t>가능</a:t>
            </a:r>
            <a:endParaRPr sz="2000">
              <a:latin typeface="나눔고딕"/>
              <a:cs typeface="나눔고딕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911174"/>
            <a:ext cx="2049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좋</a:t>
            </a:r>
            <a:r>
              <a:rPr sz="2800" b="1" spc="-90" dirty="0">
                <a:solidFill>
                  <a:srgbClr val="FFFFFF"/>
                </a:solidFill>
                <a:latin typeface="나눔고딕"/>
                <a:cs typeface="나눔고딕"/>
              </a:rPr>
              <a:t>은</a:t>
            </a:r>
            <a:r>
              <a:rPr sz="2800" b="1" spc="-8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65" dirty="0">
                <a:solidFill>
                  <a:srgbClr val="FFFFFF"/>
                </a:solidFill>
                <a:latin typeface="나눔고딕"/>
                <a:cs typeface="나눔고딕"/>
              </a:rPr>
              <a:t>Seed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272" y="1426463"/>
            <a:ext cx="7947659" cy="3411220"/>
          </a:xfrm>
          <a:custGeom>
            <a:avLst/>
            <a:gdLst/>
            <a:ahLst/>
            <a:cxnLst/>
            <a:rect l="l" t="t" r="r" b="b"/>
            <a:pathLst>
              <a:path w="7947659" h="3411220">
                <a:moveTo>
                  <a:pt x="0" y="3410712"/>
                </a:moveTo>
                <a:lnTo>
                  <a:pt x="7947659" y="3410712"/>
                </a:lnTo>
                <a:lnTo>
                  <a:pt x="7947659" y="0"/>
                </a:lnTo>
                <a:lnTo>
                  <a:pt x="0" y="0"/>
                </a:lnTo>
                <a:lnTo>
                  <a:pt x="0" y="34107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1587449"/>
            <a:ext cx="700976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[('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예방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효과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',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['50-nr',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'60-nr',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'who-ol',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가장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-mag',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다고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-efn',</a:t>
            </a:r>
            <a:endParaRPr sz="1800">
              <a:latin typeface="Arial"/>
              <a:cs typeface="Arial"/>
            </a:endParaRPr>
          </a:p>
          <a:p>
            <a:pPr marL="12700" marR="1219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다는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-etd',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면역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비교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비례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상관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세로축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시드니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 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우리나라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입증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-nng']),</a:t>
            </a:r>
            <a:endParaRPr sz="1800">
              <a:latin typeface="Arial"/>
              <a:cs typeface="Arial"/>
            </a:endParaRPr>
          </a:p>
          <a:p>
            <a:pPr marL="12700" marR="1695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('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중화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항체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',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['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가장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-mag',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많이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-mag',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생성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양은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유도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코로나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형성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-nng’]),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('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코로나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백신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['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개발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분석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인체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체량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효능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-nng’]),</a:t>
            </a:r>
            <a:endParaRPr sz="1800">
              <a:latin typeface="Arial"/>
              <a:cs typeface="Arial"/>
            </a:endParaRPr>
          </a:p>
          <a:p>
            <a:pPr marL="12700" marR="977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('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이자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백신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',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['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대규모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스파이크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인체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접종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nng’]),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('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노바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백스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-un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',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['nvx-ol',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더나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-nnp',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이자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-nng’]),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('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백신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맑은 고딕"/>
                <a:cs typeface="맑은 고딕"/>
              </a:rPr>
              <a:t>접종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-nng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',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['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-jkm',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중화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-nng',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체량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-nng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4762" y="0"/>
            <a:ext cx="9681210" cy="728980"/>
            <a:chOff x="-4762" y="0"/>
            <a:chExt cx="9681210" cy="728980"/>
          </a:xfrm>
        </p:grpSpPr>
        <p:sp>
          <p:nvSpPr>
            <p:cNvPr id="6" name="object 6"/>
            <p:cNvSpPr/>
            <p:nvPr/>
          </p:nvSpPr>
          <p:spPr>
            <a:xfrm>
              <a:off x="0" y="711454"/>
              <a:ext cx="9676765" cy="12700"/>
            </a:xfrm>
            <a:custGeom>
              <a:avLst/>
              <a:gdLst/>
              <a:ahLst/>
              <a:cxnLst/>
              <a:rect l="l" t="t" r="r" b="b"/>
              <a:pathLst>
                <a:path w="9676765" h="12700">
                  <a:moveTo>
                    <a:pt x="967638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676384" y="12700"/>
                  </a:lnTo>
                  <a:lnTo>
                    <a:pt x="9676384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B5D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90373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본론:</a:t>
            </a:r>
            <a:r>
              <a:rPr sz="3000" b="1" spc="-110" dirty="0">
                <a:latin typeface="나눔고딕"/>
                <a:cs typeface="나눔고딕"/>
              </a:rPr>
              <a:t> </a:t>
            </a:r>
            <a:r>
              <a:rPr sz="3000" b="1" spc="10" dirty="0">
                <a:latin typeface="나눔고딕"/>
                <a:cs typeface="나눔고딕"/>
              </a:rPr>
              <a:t>(5)</a:t>
            </a:r>
            <a:r>
              <a:rPr sz="3000" b="1" spc="-85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Generated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145" dirty="0">
                <a:latin typeface="나눔고딕"/>
                <a:cs typeface="나눔고딕"/>
              </a:rPr>
              <a:t>by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90" dirty="0">
                <a:latin typeface="나눔고딕"/>
                <a:cs typeface="나눔고딕"/>
              </a:rPr>
              <a:t>RNN:</a:t>
            </a:r>
            <a:r>
              <a:rPr sz="3000" b="1" spc="-85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Ending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-165" dirty="0">
                <a:latin typeface="나눔고딕"/>
                <a:cs typeface="나눔고딕"/>
              </a:rPr>
              <a:t>+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150" dirty="0">
                <a:latin typeface="나눔고딕"/>
                <a:cs typeface="나눔고딕"/>
              </a:rPr>
              <a:t>Reset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-165" dirty="0">
                <a:latin typeface="나눔고딕"/>
                <a:cs typeface="나눔고딕"/>
              </a:rPr>
              <a:t>+</a:t>
            </a:r>
            <a:r>
              <a:rPr sz="3000" b="1" spc="-100" dirty="0">
                <a:latin typeface="나눔고딕"/>
                <a:cs typeface="나눔고딕"/>
              </a:rPr>
              <a:t> </a:t>
            </a:r>
            <a:r>
              <a:rPr sz="3000" b="1" spc="150" dirty="0">
                <a:latin typeface="나눔고딕"/>
                <a:cs typeface="나눔고딕"/>
              </a:rPr>
              <a:t>Pos</a:t>
            </a:r>
            <a:endParaRPr sz="3000">
              <a:latin typeface="나눔고딕"/>
              <a:cs typeface="나눔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8223" y="5108447"/>
            <a:ext cx="7947659" cy="1472565"/>
          </a:xfrm>
          <a:prstGeom prst="rect">
            <a:avLst/>
          </a:prstGeom>
          <a:solidFill>
            <a:srgbClr val="548ED4"/>
          </a:solidFill>
          <a:ln w="9525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60680" marR="503555">
              <a:lnSpc>
                <a:spcPct val="100000"/>
              </a:lnSpc>
              <a:spcBef>
                <a:spcPts val="1260"/>
              </a:spcBef>
              <a:tabLst>
                <a:tab pos="725805" algn="l"/>
                <a:tab pos="1090295" algn="l"/>
                <a:tab pos="1547495" algn="l"/>
                <a:tab pos="1684655" algn="l"/>
                <a:tab pos="1820545" algn="l"/>
                <a:tab pos="2049145" algn="l"/>
                <a:tab pos="2142490" algn="l"/>
                <a:tab pos="2414905" algn="l"/>
                <a:tab pos="2643505" algn="l"/>
                <a:tab pos="2734945" algn="l"/>
                <a:tab pos="2780665" algn="l"/>
                <a:tab pos="3009265" algn="l"/>
                <a:tab pos="3100705" algn="l"/>
                <a:tab pos="3145155" algn="l"/>
                <a:tab pos="3373754" algn="l"/>
                <a:tab pos="3510915" algn="l"/>
                <a:tab pos="3695065" algn="l"/>
                <a:tab pos="3738879" algn="l"/>
                <a:tab pos="4288155" algn="l"/>
                <a:tab pos="4605020" algn="l"/>
                <a:tab pos="4653915" algn="l"/>
                <a:tab pos="5018405" algn="l"/>
                <a:tab pos="5200015" algn="l"/>
                <a:tab pos="5384165" algn="l"/>
                <a:tab pos="5565775" algn="l"/>
                <a:tab pos="5748655" algn="l"/>
                <a:tab pos="5929630" algn="l"/>
                <a:tab pos="6343015" algn="l"/>
                <a:tab pos="6523990" algn="l"/>
                <a:tab pos="7117080" algn="l"/>
                <a:tab pos="7165975" algn="l"/>
              </a:tabLst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예방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효과	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와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비례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하	</a:t>
            </a:r>
            <a:r>
              <a:rPr sz="1800" u="sng" spc="91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♘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다		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중화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항체	를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	더	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많이	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유도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하 </a:t>
            </a:r>
            <a:r>
              <a:rPr sz="1800" spc="-6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고	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코로나	예방	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효과		도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		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면역	다고	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가	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있	는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것	으로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밝혀지		</a:t>
            </a:r>
            <a:r>
              <a:rPr sz="18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♘ </a:t>
            </a:r>
            <a:r>
              <a:rPr sz="1800" spc="3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다	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코로나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백신	의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		혈		중	항</a:t>
            </a:r>
            <a:r>
              <a:rPr sz="18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체량</a:t>
            </a:r>
            <a:r>
              <a:rPr sz="1800" spc="6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가로축</a:t>
            </a:r>
            <a:r>
              <a:rPr sz="1800" spc="63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예방</a:t>
            </a:r>
            <a:r>
              <a:rPr sz="1800" spc="6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효과</a:t>
            </a:r>
            <a:r>
              <a:rPr sz="1800" u="sng" spc="6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와</a:t>
            </a:r>
            <a:r>
              <a:rPr sz="1800" spc="6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비례 </a:t>
            </a:r>
            <a:r>
              <a:rPr sz="18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하</a:t>
            </a:r>
            <a:r>
              <a:rPr sz="1800" u="sng" spc="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spc="9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♘</a:t>
            </a:r>
            <a:r>
              <a:rPr sz="1800" u="sng" spc="4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다</a:t>
            </a:r>
            <a:r>
              <a:rPr sz="1800" u="sng" spc="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00"/>
                </a:solidFill>
                <a:latin typeface="맑은 고딕"/>
                <a:cs typeface="맑은 고딕"/>
              </a:rPr>
              <a:t>이자</a:t>
            </a:r>
            <a:r>
              <a:rPr sz="1800" spc="440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백신</a:t>
            </a:r>
            <a:r>
              <a:rPr sz="1800" u="sng" spc="4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의</a:t>
            </a:r>
            <a:r>
              <a:rPr sz="1800" spc="4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mrna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1800" spc="4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많이</a:t>
            </a:r>
            <a:r>
              <a:rPr sz="1800" spc="4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예방</a:t>
            </a:r>
            <a:r>
              <a:rPr sz="1800" spc="4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효과</a:t>
            </a:r>
            <a:r>
              <a:rPr sz="1800" u="sng" spc="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를</a:t>
            </a:r>
            <a:r>
              <a:rPr sz="1800" spc="43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입증</a:t>
            </a:r>
            <a:r>
              <a:rPr sz="1800" u="sng" spc="4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spc="-4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하</a:t>
            </a:r>
            <a:r>
              <a:rPr sz="1800" spc="-45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020" y="5507532"/>
            <a:ext cx="1129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결과</a:t>
            </a:r>
            <a:endParaRPr sz="2800">
              <a:latin typeface="나눔고딕"/>
              <a:cs typeface="나눔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108026"/>
            <a:ext cx="27038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결론:</a:t>
            </a:r>
            <a:r>
              <a:rPr sz="3000" b="1" spc="-175" dirty="0">
                <a:latin typeface="나눔고딕"/>
                <a:cs typeface="나눔고딕"/>
              </a:rPr>
              <a:t> </a:t>
            </a:r>
            <a:r>
              <a:rPr sz="3000" b="1" spc="-90" dirty="0">
                <a:latin typeface="나눔고딕"/>
                <a:cs typeface="나눔고딕"/>
              </a:rPr>
              <a:t>발전가능성</a:t>
            </a:r>
            <a:endParaRPr sz="3000">
              <a:latin typeface="나눔고딕"/>
              <a:cs typeface="나눔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018" y="1477401"/>
            <a:ext cx="3570604" cy="193167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latin typeface="맑은 고딕"/>
                <a:cs typeface="맑은 고딕"/>
              </a:rPr>
              <a:t>모델</a:t>
            </a:r>
            <a:r>
              <a:rPr sz="3200" b="1" spc="-65" dirty="0">
                <a:latin typeface="맑은 고딕"/>
                <a:cs typeface="맑은 고딕"/>
              </a:rPr>
              <a:t> </a:t>
            </a:r>
            <a:r>
              <a:rPr sz="3200" b="1" dirty="0">
                <a:latin typeface="맑은 고딕"/>
                <a:cs typeface="맑은 고딕"/>
              </a:rPr>
              <a:t>설계</a:t>
            </a:r>
            <a:endParaRPr sz="3200">
              <a:latin typeface="맑은 고딕"/>
              <a:cs typeface="맑은 고딕"/>
            </a:endParaRPr>
          </a:p>
          <a:p>
            <a:pPr marL="1002665" lvl="1" indent="-38163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spc="-5" dirty="0">
                <a:latin typeface="맑은 고딕"/>
                <a:cs typeface="맑은 고딕"/>
              </a:rPr>
              <a:t>Hidden</a:t>
            </a:r>
            <a:r>
              <a:rPr sz="2400" spc="-2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Layer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추가</a:t>
            </a:r>
            <a:endParaRPr sz="2400">
              <a:latin typeface="맑은 고딕"/>
              <a:cs typeface="맑은 고딕"/>
            </a:endParaRPr>
          </a:p>
          <a:p>
            <a:pPr marL="1002665" lvl="1" indent="-3816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spc="-5" dirty="0">
                <a:latin typeface="맑은 고딕"/>
                <a:cs typeface="맑은 고딕"/>
              </a:rPr>
              <a:t>Conv1D</a:t>
            </a:r>
            <a:r>
              <a:rPr sz="2400" spc="-3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등</a:t>
            </a:r>
            <a:endParaRPr sz="2400">
              <a:latin typeface="맑은 고딕"/>
              <a:cs typeface="맑은 고딕"/>
            </a:endParaRPr>
          </a:p>
          <a:p>
            <a:pPr marL="1002665" lvl="1" indent="-3816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spc="-5" dirty="0">
                <a:latin typeface="맑은 고딕"/>
                <a:cs typeface="맑은 고딕"/>
              </a:rPr>
              <a:t>Node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최적화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등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018" y="3819706"/>
            <a:ext cx="4391025" cy="14922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latin typeface="맑은 고딕"/>
                <a:cs typeface="맑은 고딕"/>
              </a:rPr>
              <a:t>모델</a:t>
            </a:r>
            <a:r>
              <a:rPr sz="3200" b="1" spc="-55" dirty="0">
                <a:latin typeface="맑은 고딕"/>
                <a:cs typeface="맑은 고딕"/>
              </a:rPr>
              <a:t> </a:t>
            </a:r>
            <a:r>
              <a:rPr sz="3200" b="1" dirty="0">
                <a:latin typeface="맑은 고딕"/>
                <a:cs typeface="맑은 고딕"/>
              </a:rPr>
              <a:t>추가</a:t>
            </a:r>
            <a:endParaRPr sz="3200">
              <a:latin typeface="맑은 고딕"/>
              <a:cs typeface="맑은 고딕"/>
            </a:endParaRPr>
          </a:p>
          <a:p>
            <a:pPr marL="1002665" lvl="1" indent="-381635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dirty="0">
                <a:latin typeface="맑은 고딕"/>
                <a:cs typeface="맑은 고딕"/>
              </a:rPr>
              <a:t>LSTM</a:t>
            </a:r>
            <a:endParaRPr sz="2400">
              <a:latin typeface="맑은 고딕"/>
              <a:cs typeface="맑은 고딕"/>
            </a:endParaRPr>
          </a:p>
          <a:p>
            <a:pPr marL="1002665" lvl="1" indent="-38163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spc="-10" dirty="0">
                <a:latin typeface="맑은 고딕"/>
                <a:cs typeface="맑은 고딕"/>
              </a:rPr>
              <a:t>Attention</a:t>
            </a:r>
            <a:r>
              <a:rPr sz="2400" spc="-4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Mechanism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등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6531" y="1478725"/>
            <a:ext cx="4482465" cy="9671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b="1" dirty="0">
                <a:latin typeface="맑은 고딕"/>
                <a:cs typeface="맑은 고딕"/>
              </a:rPr>
              <a:t>다른</a:t>
            </a:r>
            <a:r>
              <a:rPr sz="3200" b="1" spc="-45" dirty="0">
                <a:latin typeface="맑은 고딕"/>
                <a:cs typeface="맑은 고딕"/>
              </a:rPr>
              <a:t> </a:t>
            </a:r>
            <a:r>
              <a:rPr sz="3200" b="1" dirty="0">
                <a:latin typeface="맑은 고딕"/>
                <a:cs typeface="맑은 고딕"/>
              </a:rPr>
              <a:t>형태소</a:t>
            </a:r>
            <a:r>
              <a:rPr sz="3200" b="1" spc="-45" dirty="0">
                <a:latin typeface="맑은 고딕"/>
                <a:cs typeface="맑은 고딕"/>
              </a:rPr>
              <a:t> </a:t>
            </a:r>
            <a:r>
              <a:rPr sz="3200" b="1" dirty="0">
                <a:latin typeface="맑은 고딕"/>
                <a:cs typeface="맑은 고딕"/>
              </a:rPr>
              <a:t>분석기</a:t>
            </a:r>
            <a:endParaRPr sz="3200">
              <a:latin typeface="맑은 고딕"/>
              <a:cs typeface="맑은 고딕"/>
            </a:endParaRPr>
          </a:p>
          <a:p>
            <a:pPr marL="622300">
              <a:lnSpc>
                <a:spcPct val="100000"/>
              </a:lnSpc>
              <a:spcBef>
                <a:spcPts val="295"/>
              </a:spcBef>
              <a:tabLst>
                <a:tab pos="1003300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spc="-5" dirty="0">
                <a:latin typeface="맑은 고딕"/>
                <a:cs typeface="맑은 고딕"/>
              </a:rPr>
              <a:t>현재)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꼬꼬마</a:t>
            </a:r>
            <a:r>
              <a:rPr sz="2400" spc="-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형태소</a:t>
            </a:r>
            <a:r>
              <a:rPr sz="2400" spc="-2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활용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6531" y="3221505"/>
            <a:ext cx="4389755" cy="20764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b="1" spc="5" dirty="0">
                <a:latin typeface="맑은 고딕"/>
                <a:cs typeface="맑은 고딕"/>
              </a:rPr>
              <a:t>그</a:t>
            </a:r>
            <a:r>
              <a:rPr sz="3200" b="1" spc="-65" dirty="0">
                <a:latin typeface="맑은 고딕"/>
                <a:cs typeface="맑은 고딕"/>
              </a:rPr>
              <a:t> </a:t>
            </a:r>
            <a:r>
              <a:rPr sz="3200" b="1" spc="5" dirty="0">
                <a:latin typeface="맑은 고딕"/>
                <a:cs typeface="맑은 고딕"/>
              </a:rPr>
              <a:t>외</a:t>
            </a:r>
            <a:endParaRPr sz="3200">
              <a:latin typeface="맑은 고딕"/>
              <a:cs typeface="맑은 고딕"/>
            </a:endParaRPr>
          </a:p>
          <a:p>
            <a:pPr marL="1003300" lvl="1" indent="-381635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1003300" algn="l"/>
                <a:tab pos="1003935" algn="l"/>
              </a:tabLst>
            </a:pPr>
            <a:r>
              <a:rPr sz="2400" dirty="0">
                <a:latin typeface="맑은 고딕"/>
                <a:cs typeface="맑은 고딕"/>
              </a:rPr>
              <a:t>향상된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Seed</a:t>
            </a:r>
            <a:r>
              <a:rPr sz="2400" spc="-1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Selector</a:t>
            </a:r>
            <a:endParaRPr sz="2400">
              <a:latin typeface="맑은 고딕"/>
              <a:cs typeface="맑은 고딕"/>
            </a:endParaRPr>
          </a:p>
          <a:p>
            <a:pPr marL="1003300" lvl="1" indent="-38163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1003300" algn="l"/>
                <a:tab pos="1003935" algn="l"/>
              </a:tabLst>
            </a:pPr>
            <a:r>
              <a:rPr sz="2400" dirty="0">
                <a:latin typeface="맑은 고딕"/>
                <a:cs typeface="맑은 고딕"/>
              </a:rPr>
              <a:t>향상된</a:t>
            </a:r>
            <a:r>
              <a:rPr sz="2400" spc="-4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Generator</a:t>
            </a:r>
            <a:endParaRPr sz="2400">
              <a:latin typeface="맑은 고딕"/>
              <a:cs typeface="맑은 고딕"/>
            </a:endParaRPr>
          </a:p>
          <a:p>
            <a:pPr marL="1003300" lvl="1" indent="-38163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1003300" algn="l"/>
                <a:tab pos="1003935" algn="l"/>
              </a:tabLst>
            </a:pPr>
            <a:r>
              <a:rPr sz="2400" spc="-5" dirty="0">
                <a:latin typeface="맑은 고딕"/>
                <a:cs typeface="맑은 고딕"/>
              </a:rPr>
              <a:t>Context를</a:t>
            </a:r>
            <a:r>
              <a:rPr sz="2400" spc="-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고려한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모델</a:t>
            </a:r>
            <a:endParaRPr sz="2400">
              <a:latin typeface="맑은 고딕"/>
              <a:cs typeface="맑은 고딕"/>
            </a:endParaRPr>
          </a:p>
          <a:p>
            <a:pPr marL="864869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맑은 고딕"/>
                <a:cs typeface="맑은 고딕"/>
              </a:rPr>
              <a:t>(context</a:t>
            </a:r>
            <a:r>
              <a:rPr sz="1800" spc="-15" dirty="0">
                <a:latin typeface="맑은 고딕"/>
                <a:cs typeface="맑은 고딕"/>
              </a:rPr>
              <a:t> free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-&gt;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context</a:t>
            </a:r>
            <a:r>
              <a:rPr sz="1800" spc="-10" dirty="0">
                <a:latin typeface="맑은 고딕"/>
                <a:cs typeface="맑은 고딕"/>
              </a:rPr>
              <a:t> sensitive)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3" name="object 3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054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0C42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31438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90" dirty="0">
                <a:latin typeface="나눔고딕"/>
                <a:cs typeface="나눔고딕"/>
              </a:rPr>
              <a:t>결</a:t>
            </a:r>
            <a:r>
              <a:rPr sz="3000" b="1" spc="-85" dirty="0">
                <a:latin typeface="나눔고딕"/>
                <a:cs typeface="나눔고딕"/>
              </a:rPr>
              <a:t>론</a:t>
            </a:r>
            <a:r>
              <a:rPr sz="3000" b="1" spc="300" dirty="0">
                <a:latin typeface="나눔고딕"/>
                <a:cs typeface="나눔고딕"/>
              </a:rPr>
              <a:t>:</a:t>
            </a:r>
            <a:r>
              <a:rPr sz="3000" b="1" spc="-110" dirty="0">
                <a:latin typeface="나눔고딕"/>
                <a:cs typeface="나눔고딕"/>
              </a:rPr>
              <a:t> </a:t>
            </a:r>
            <a:r>
              <a:rPr sz="3000" b="1" spc="-90" dirty="0">
                <a:latin typeface="나눔고딕"/>
                <a:cs typeface="나눔고딕"/>
              </a:rPr>
              <a:t>추가</a:t>
            </a:r>
            <a:r>
              <a:rPr sz="3000" b="1" spc="-120" dirty="0">
                <a:latin typeface="나눔고딕"/>
                <a:cs typeface="나눔고딕"/>
              </a:rPr>
              <a:t> </a:t>
            </a:r>
            <a:r>
              <a:rPr sz="3000" b="1" spc="-90" dirty="0">
                <a:latin typeface="나눔고딕"/>
                <a:cs typeface="나눔고딕"/>
              </a:rPr>
              <a:t>활용방안</a:t>
            </a:r>
            <a:endParaRPr sz="3000">
              <a:latin typeface="나눔고딕"/>
              <a:cs typeface="나눔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0924" y="2084504"/>
            <a:ext cx="8678545" cy="25171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latin typeface="맑은 고딕"/>
                <a:cs typeface="맑은 고딕"/>
              </a:rPr>
              <a:t>효율적인</a:t>
            </a:r>
            <a:r>
              <a:rPr sz="3200" b="1" spc="-55" dirty="0">
                <a:latin typeface="맑은 고딕"/>
                <a:cs typeface="맑은 고딕"/>
              </a:rPr>
              <a:t> </a:t>
            </a:r>
            <a:r>
              <a:rPr sz="3200" b="1" dirty="0">
                <a:latin typeface="맑은 고딕"/>
                <a:cs typeface="맑은 고딕"/>
              </a:rPr>
              <a:t>검색</a:t>
            </a:r>
            <a:r>
              <a:rPr sz="3200" b="1" spc="-25" dirty="0">
                <a:latin typeface="맑은 고딕"/>
                <a:cs typeface="맑은 고딕"/>
              </a:rPr>
              <a:t> </a:t>
            </a:r>
            <a:r>
              <a:rPr sz="3200" b="1" dirty="0">
                <a:latin typeface="맑은 고딕"/>
                <a:cs typeface="맑은 고딕"/>
              </a:rPr>
              <a:t>포털</a:t>
            </a:r>
            <a:endParaRPr sz="3200">
              <a:latin typeface="맑은 고딕"/>
              <a:cs typeface="맑은 고딕"/>
            </a:endParaRPr>
          </a:p>
          <a:p>
            <a:pPr marL="1003300" lvl="1" indent="-38100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dirty="0">
                <a:latin typeface="맑은 고딕"/>
                <a:cs typeface="맑은 고딕"/>
              </a:rPr>
              <a:t>URL을</a:t>
            </a:r>
            <a:r>
              <a:rPr sz="2400" spc="-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클릭하기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이전에,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전반적인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내용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파악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가능하도록</a:t>
            </a:r>
            <a:endParaRPr sz="24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300">
              <a:latin typeface="맑은 고딕"/>
              <a:cs typeface="맑은 고딕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latin typeface="맑은 고딕"/>
                <a:cs typeface="맑은 고딕"/>
              </a:rPr>
              <a:t>각종</a:t>
            </a:r>
            <a:r>
              <a:rPr sz="3200" b="1" spc="-25" dirty="0">
                <a:latin typeface="맑은 고딕"/>
                <a:cs typeface="맑은 고딕"/>
              </a:rPr>
              <a:t> </a:t>
            </a:r>
            <a:r>
              <a:rPr sz="3200" b="1" dirty="0">
                <a:latin typeface="맑은 고딕"/>
                <a:cs typeface="맑은 고딕"/>
              </a:rPr>
              <a:t>기사</a:t>
            </a:r>
            <a:r>
              <a:rPr sz="3200" b="1" spc="-25" dirty="0">
                <a:latin typeface="맑은 고딕"/>
                <a:cs typeface="맑은 고딕"/>
              </a:rPr>
              <a:t> </a:t>
            </a:r>
            <a:r>
              <a:rPr sz="3200" b="1" spc="5" dirty="0">
                <a:latin typeface="맑은 고딕"/>
                <a:cs typeface="맑은 고딕"/>
              </a:rPr>
              <a:t>및</a:t>
            </a:r>
            <a:r>
              <a:rPr sz="3200" b="1" spc="-10" dirty="0">
                <a:latin typeface="맑은 고딕"/>
                <a:cs typeface="맑은 고딕"/>
              </a:rPr>
              <a:t> </a:t>
            </a:r>
            <a:r>
              <a:rPr sz="3200" b="1" dirty="0">
                <a:latin typeface="맑은 고딕"/>
                <a:cs typeface="맑은 고딕"/>
              </a:rPr>
              <a:t>보고서</a:t>
            </a:r>
            <a:r>
              <a:rPr sz="3200" b="1" spc="-35" dirty="0">
                <a:latin typeface="맑은 고딕"/>
                <a:cs typeface="맑은 고딕"/>
              </a:rPr>
              <a:t> </a:t>
            </a:r>
            <a:r>
              <a:rPr sz="3200" b="1" dirty="0">
                <a:latin typeface="맑은 고딕"/>
                <a:cs typeface="맑은 고딕"/>
              </a:rPr>
              <a:t>요약</a:t>
            </a:r>
            <a:r>
              <a:rPr sz="3200" b="1" spc="-25" dirty="0">
                <a:latin typeface="맑은 고딕"/>
                <a:cs typeface="맑은 고딕"/>
              </a:rPr>
              <a:t> </a:t>
            </a:r>
            <a:r>
              <a:rPr sz="3200" b="1" spc="5" dirty="0">
                <a:latin typeface="맑은 고딕"/>
                <a:cs typeface="맑은 고딕"/>
              </a:rPr>
              <a:t>등</a:t>
            </a:r>
            <a:endParaRPr sz="3200">
              <a:latin typeface="맑은 고딕"/>
              <a:cs typeface="맑은 고딕"/>
            </a:endParaRPr>
          </a:p>
          <a:p>
            <a:pPr marL="1003300" lvl="1" indent="-38100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dirty="0">
                <a:latin typeface="맑은 고딕"/>
                <a:cs typeface="맑은 고딕"/>
              </a:rPr>
              <a:t>전반적인</a:t>
            </a:r>
            <a:r>
              <a:rPr sz="2400" spc="-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내용을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한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눈에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파악할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있도록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90344"/>
            <a:ext cx="12192000" cy="2002789"/>
          </a:xfrm>
          <a:custGeom>
            <a:avLst/>
            <a:gdLst/>
            <a:ahLst/>
            <a:cxnLst/>
            <a:rect l="l" t="t" r="r" b="b"/>
            <a:pathLst>
              <a:path w="12192000" h="2002789">
                <a:moveTo>
                  <a:pt x="0" y="0"/>
                </a:moveTo>
                <a:lnTo>
                  <a:pt x="0" y="2002535"/>
                </a:lnTo>
                <a:lnTo>
                  <a:pt x="12191999" y="2002535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5D257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6717" y="2547873"/>
            <a:ext cx="42183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감사합니다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2049" y="252837"/>
            <a:ext cx="830873" cy="830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1279" y="2747691"/>
            <a:ext cx="6741159" cy="2370455"/>
            <a:chOff x="2621279" y="2747691"/>
            <a:chExt cx="6741159" cy="2370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9" y="2747691"/>
              <a:ext cx="6740652" cy="23704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52493" y="3594353"/>
              <a:ext cx="5130165" cy="1379220"/>
            </a:xfrm>
            <a:custGeom>
              <a:avLst/>
              <a:gdLst/>
              <a:ahLst/>
              <a:cxnLst/>
              <a:rect l="l" t="t" r="r" b="b"/>
              <a:pathLst>
                <a:path w="5130165" h="1379220">
                  <a:moveTo>
                    <a:pt x="0" y="352044"/>
                  </a:moveTo>
                  <a:lnTo>
                    <a:pt x="5129784" y="352044"/>
                  </a:lnTo>
                  <a:lnTo>
                    <a:pt x="5129784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  <a:path w="5130165" h="1379220">
                  <a:moveTo>
                    <a:pt x="0" y="1379220"/>
                  </a:moveTo>
                  <a:lnTo>
                    <a:pt x="5128259" y="1379220"/>
                  </a:lnTo>
                  <a:lnTo>
                    <a:pt x="5128259" y="1027176"/>
                  </a:lnTo>
                  <a:lnTo>
                    <a:pt x="0" y="1027176"/>
                  </a:lnTo>
                  <a:lnTo>
                    <a:pt x="0" y="137922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6" name="object 6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23577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서론:</a:t>
            </a:r>
            <a:r>
              <a:rPr sz="3000" b="1" spc="-180" dirty="0">
                <a:latin typeface="나눔고딕"/>
                <a:cs typeface="나눔고딕"/>
              </a:rPr>
              <a:t> </a:t>
            </a:r>
            <a:r>
              <a:rPr sz="3000" b="1" spc="-90" dirty="0">
                <a:latin typeface="나눔고딕"/>
                <a:cs typeface="나눔고딕"/>
              </a:rPr>
              <a:t>아이디어</a:t>
            </a:r>
            <a:endParaRPr sz="3000">
              <a:latin typeface="나눔고딕"/>
              <a:cs typeface="나눔고딕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4762" y="5643181"/>
            <a:ext cx="12201525" cy="1136015"/>
            <a:chOff x="-4762" y="5643181"/>
            <a:chExt cx="12201525" cy="1136015"/>
          </a:xfrm>
        </p:grpSpPr>
        <p:sp>
          <p:nvSpPr>
            <p:cNvPr id="11" name="object 11"/>
            <p:cNvSpPr/>
            <p:nvPr/>
          </p:nvSpPr>
          <p:spPr>
            <a:xfrm>
              <a:off x="0" y="5647944"/>
              <a:ext cx="12192000" cy="1126490"/>
            </a:xfrm>
            <a:custGeom>
              <a:avLst/>
              <a:gdLst/>
              <a:ahLst/>
              <a:cxnLst/>
              <a:rect l="l" t="t" r="r" b="b"/>
              <a:pathLst>
                <a:path w="12192000" h="1126490">
                  <a:moveTo>
                    <a:pt x="0" y="1126235"/>
                  </a:moveTo>
                  <a:lnTo>
                    <a:pt x="12192000" y="112623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126235"/>
                  </a:lnTo>
                  <a:close/>
                </a:path>
              </a:pathLst>
            </a:custGeom>
            <a:solidFill>
              <a:srgbClr val="B5D257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5647944"/>
              <a:ext cx="12192000" cy="1126490"/>
            </a:xfrm>
            <a:custGeom>
              <a:avLst/>
              <a:gdLst/>
              <a:ahLst/>
              <a:cxnLst/>
              <a:rect l="l" t="t" r="r" b="b"/>
              <a:pathLst>
                <a:path w="12192000" h="1126490">
                  <a:moveTo>
                    <a:pt x="0" y="1126235"/>
                  </a:moveTo>
                  <a:lnTo>
                    <a:pt x="12192000" y="1126235"/>
                  </a:lnTo>
                </a:path>
                <a:path w="12192000" h="1126490">
                  <a:moveTo>
                    <a:pt x="12192000" y="0"/>
                  </a:moveTo>
                  <a:lnTo>
                    <a:pt x="0" y="0"/>
                  </a:lnTo>
                  <a:lnTo>
                    <a:pt x="0" y="1126235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12185" y="5954064"/>
            <a:ext cx="76396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0" dirty="0">
                <a:latin typeface="나눔고딕"/>
                <a:cs typeface="나눔고딕"/>
              </a:rPr>
              <a:t>문서의</a:t>
            </a:r>
            <a:r>
              <a:rPr sz="2800" b="1" spc="-80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전반적인</a:t>
            </a:r>
            <a:r>
              <a:rPr sz="2800" b="1" spc="-80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내용을</a:t>
            </a:r>
            <a:r>
              <a:rPr sz="2800" b="1" spc="-80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한</a:t>
            </a:r>
            <a:r>
              <a:rPr sz="2800" b="1" spc="-85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눈에 파악할</a:t>
            </a:r>
            <a:r>
              <a:rPr sz="2800" b="1" spc="-75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수는 </a:t>
            </a:r>
            <a:r>
              <a:rPr sz="2800" b="1" spc="-75" dirty="0">
                <a:latin typeface="나눔고딕"/>
                <a:cs typeface="나눔고딕"/>
              </a:rPr>
              <a:t>없을까?</a:t>
            </a:r>
            <a:endParaRPr sz="2800">
              <a:latin typeface="나눔고딕"/>
              <a:cs typeface="나눔고딕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78445" y="5666041"/>
            <a:ext cx="1555115" cy="1075055"/>
            <a:chOff x="1278445" y="5666041"/>
            <a:chExt cx="1555115" cy="1075055"/>
          </a:xfrm>
        </p:grpSpPr>
        <p:sp>
          <p:nvSpPr>
            <p:cNvPr id="15" name="object 15"/>
            <p:cNvSpPr/>
            <p:nvPr/>
          </p:nvSpPr>
          <p:spPr>
            <a:xfrm>
              <a:off x="1283208" y="5670803"/>
              <a:ext cx="1545590" cy="1065530"/>
            </a:xfrm>
            <a:custGeom>
              <a:avLst/>
              <a:gdLst/>
              <a:ahLst/>
              <a:cxnLst/>
              <a:rect l="l" t="t" r="r" b="b"/>
              <a:pathLst>
                <a:path w="1545589" h="1065529">
                  <a:moveTo>
                    <a:pt x="1012697" y="0"/>
                  </a:moveTo>
                  <a:lnTo>
                    <a:pt x="1012697" y="266319"/>
                  </a:lnTo>
                  <a:lnTo>
                    <a:pt x="0" y="266319"/>
                  </a:lnTo>
                  <a:lnTo>
                    <a:pt x="0" y="798957"/>
                  </a:lnTo>
                  <a:lnTo>
                    <a:pt x="1012697" y="798957"/>
                  </a:lnTo>
                  <a:lnTo>
                    <a:pt x="1012697" y="1065276"/>
                  </a:lnTo>
                  <a:lnTo>
                    <a:pt x="1545336" y="532638"/>
                  </a:lnTo>
                  <a:lnTo>
                    <a:pt x="1012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3208" y="5670803"/>
              <a:ext cx="1545590" cy="1065530"/>
            </a:xfrm>
            <a:custGeom>
              <a:avLst/>
              <a:gdLst/>
              <a:ahLst/>
              <a:cxnLst/>
              <a:rect l="l" t="t" r="r" b="b"/>
              <a:pathLst>
                <a:path w="1545589" h="1065529">
                  <a:moveTo>
                    <a:pt x="0" y="266319"/>
                  </a:moveTo>
                  <a:lnTo>
                    <a:pt x="1012697" y="266319"/>
                  </a:lnTo>
                  <a:lnTo>
                    <a:pt x="1012697" y="0"/>
                  </a:lnTo>
                  <a:lnTo>
                    <a:pt x="1545336" y="532638"/>
                  </a:lnTo>
                  <a:lnTo>
                    <a:pt x="1012697" y="1065276"/>
                  </a:lnTo>
                  <a:lnTo>
                    <a:pt x="1012697" y="798957"/>
                  </a:lnTo>
                  <a:lnTo>
                    <a:pt x="0" y="798957"/>
                  </a:lnTo>
                  <a:lnTo>
                    <a:pt x="0" y="2663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4127" y="6031179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나눔고딕"/>
                <a:cs typeface="나눔고딕"/>
              </a:rPr>
              <a:t>아이디어</a:t>
            </a:r>
            <a:endParaRPr sz="1800">
              <a:latin typeface="나눔고딕"/>
              <a:cs typeface="나눔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2580" y="1026970"/>
            <a:ext cx="7041515" cy="13874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맑은 고딕"/>
                <a:cs typeface="맑은 고딕"/>
              </a:rPr>
              <a:t>일반적인</a:t>
            </a:r>
            <a:r>
              <a:rPr sz="2800" b="1" spc="-20" dirty="0">
                <a:latin typeface="맑은 고딕"/>
                <a:cs typeface="맑은 고딕"/>
              </a:rPr>
              <a:t> </a:t>
            </a:r>
            <a:r>
              <a:rPr sz="2800" b="1" spc="-10" dirty="0">
                <a:latin typeface="맑은 고딕"/>
                <a:cs typeface="맑은 고딕"/>
              </a:rPr>
              <a:t>검색엔진</a:t>
            </a:r>
            <a:endParaRPr sz="2800" dirty="0">
              <a:latin typeface="맑은 고딕"/>
              <a:cs typeface="맑은 고딕"/>
            </a:endParaRPr>
          </a:p>
          <a:p>
            <a:pPr marL="1003300" lvl="1" indent="-38100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b="1" spc="-75" dirty="0">
                <a:latin typeface="나눔고딕"/>
                <a:cs typeface="나눔고딕"/>
              </a:rPr>
              <a:t>검색</a:t>
            </a:r>
            <a:r>
              <a:rPr sz="2400" b="1" spc="17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단어가</a:t>
            </a:r>
            <a:r>
              <a:rPr sz="2400" b="1" spc="18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포함된</a:t>
            </a:r>
            <a:r>
              <a:rPr sz="2400" b="1" spc="185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문장</a:t>
            </a:r>
            <a:r>
              <a:rPr sz="2400" b="1" spc="170" dirty="0">
                <a:latin typeface="나눔고딕"/>
                <a:cs typeface="나눔고딕"/>
              </a:rPr>
              <a:t> </a:t>
            </a:r>
            <a:r>
              <a:rPr sz="2400" spc="-25" dirty="0">
                <a:latin typeface="맑은 고딕"/>
                <a:cs typeface="맑은 고딕"/>
              </a:rPr>
              <a:t>1~2</a:t>
            </a:r>
            <a:r>
              <a:rPr sz="2400" b="1" spc="-25" dirty="0">
                <a:latin typeface="나눔고딕"/>
                <a:cs typeface="나눔고딕"/>
              </a:rPr>
              <a:t>줄</a:t>
            </a:r>
            <a:r>
              <a:rPr sz="2400" b="1" spc="195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출력</a:t>
            </a:r>
            <a:endParaRPr sz="2400" dirty="0">
              <a:latin typeface="나눔고딕"/>
              <a:cs typeface="나눔고딕"/>
            </a:endParaRPr>
          </a:p>
          <a:p>
            <a:pPr marL="1003300" lvl="1" indent="-3810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b="1" spc="-75" dirty="0">
                <a:latin typeface="나눔고딕"/>
                <a:cs typeface="나눔고딕"/>
              </a:rPr>
              <a:t>따라서</a:t>
            </a:r>
            <a:r>
              <a:rPr sz="2400" b="1" spc="185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해당</a:t>
            </a:r>
            <a:r>
              <a:rPr sz="2400" b="1" spc="175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문서의</a:t>
            </a:r>
            <a:r>
              <a:rPr sz="2400" b="1" spc="18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유효성</a:t>
            </a:r>
            <a:r>
              <a:rPr sz="2400" b="1" spc="185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판단</a:t>
            </a:r>
            <a:r>
              <a:rPr sz="2400" b="1" spc="17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없이</a:t>
            </a:r>
            <a:r>
              <a:rPr sz="2400" b="1" spc="170" dirty="0">
                <a:latin typeface="나눔고딕"/>
                <a:cs typeface="나눔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URL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클릭</a:t>
            </a:r>
            <a:endParaRPr sz="2400" dirty="0">
              <a:latin typeface="나눔고딕"/>
              <a:cs typeface="나눔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3" name="object 3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31426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90" dirty="0">
                <a:latin typeface="나눔고딕"/>
                <a:cs typeface="나눔고딕"/>
              </a:rPr>
              <a:t>서</a:t>
            </a:r>
            <a:r>
              <a:rPr sz="3000" b="1" spc="-85" dirty="0">
                <a:latin typeface="나눔고딕"/>
                <a:cs typeface="나눔고딕"/>
              </a:rPr>
              <a:t>론</a:t>
            </a:r>
            <a:r>
              <a:rPr sz="3000" b="1" spc="300" dirty="0">
                <a:latin typeface="나눔고딕"/>
                <a:cs typeface="나눔고딕"/>
              </a:rPr>
              <a:t>:</a:t>
            </a:r>
            <a:r>
              <a:rPr sz="3000" b="1" spc="-110" dirty="0">
                <a:latin typeface="나눔고딕"/>
                <a:cs typeface="나눔고딕"/>
              </a:rPr>
              <a:t> </a:t>
            </a:r>
            <a:r>
              <a:rPr sz="3000" b="1" spc="-90" dirty="0">
                <a:latin typeface="나눔고딕"/>
                <a:cs typeface="나눔고딕"/>
              </a:rPr>
              <a:t>프로젝트</a:t>
            </a:r>
            <a:r>
              <a:rPr sz="3000" b="1" spc="-130" dirty="0">
                <a:latin typeface="나눔고딕"/>
                <a:cs typeface="나눔고딕"/>
              </a:rPr>
              <a:t> </a:t>
            </a:r>
            <a:r>
              <a:rPr sz="3000" b="1" spc="-90" dirty="0">
                <a:latin typeface="나눔고딕"/>
                <a:cs typeface="나눔고딕"/>
              </a:rPr>
              <a:t>소개</a:t>
            </a:r>
            <a:endParaRPr sz="3000">
              <a:latin typeface="나눔고딕"/>
              <a:cs typeface="나눔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933" y="936163"/>
            <a:ext cx="7565390" cy="41236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30" dirty="0">
                <a:latin typeface="맑은 고딕"/>
                <a:cs typeface="맑은 고딕"/>
              </a:rPr>
              <a:t>Trigram으로</a:t>
            </a:r>
            <a:r>
              <a:rPr sz="2800" b="1" spc="-50" dirty="0">
                <a:latin typeface="맑은 고딕"/>
                <a:cs typeface="맑은 고딕"/>
              </a:rPr>
              <a:t> </a:t>
            </a:r>
            <a:r>
              <a:rPr sz="2800" b="1" spc="-5" dirty="0">
                <a:latin typeface="맑은 고딕"/>
                <a:cs typeface="맑은 고딕"/>
              </a:rPr>
              <a:t>요약</a:t>
            </a:r>
            <a:endParaRPr sz="2800">
              <a:latin typeface="맑은 고딕"/>
              <a:cs typeface="맑은 고딕"/>
            </a:endParaRPr>
          </a:p>
          <a:p>
            <a:pPr marL="1003300" lvl="1" indent="-38100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b="1" spc="-45" dirty="0">
                <a:latin typeface="나눔고딕"/>
                <a:cs typeface="나눔고딕"/>
              </a:rPr>
              <a:t>1개의</a:t>
            </a:r>
            <a:r>
              <a:rPr sz="2400" b="1" spc="-10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기사</a:t>
            </a:r>
            <a:r>
              <a:rPr sz="2400" b="1" spc="-85" dirty="0">
                <a:latin typeface="나눔고딕"/>
                <a:cs typeface="나눔고딕"/>
              </a:rPr>
              <a:t> </a:t>
            </a:r>
            <a:r>
              <a:rPr sz="2400" b="1" spc="20" dirty="0">
                <a:latin typeface="나눔고딕"/>
                <a:cs typeface="나눔고딕"/>
              </a:rPr>
              <a:t>scrawling</a:t>
            </a:r>
            <a:endParaRPr sz="2400">
              <a:latin typeface="나눔고딕"/>
              <a:cs typeface="나눔고딕"/>
            </a:endParaRPr>
          </a:p>
          <a:p>
            <a:pPr marL="1003300" lvl="1" indent="-38100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b="1" spc="-75" dirty="0">
                <a:latin typeface="나눔고딕"/>
                <a:cs typeface="나눔고딕"/>
              </a:rPr>
              <a:t>해당</a:t>
            </a:r>
            <a:r>
              <a:rPr sz="2400" b="1" spc="-7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기사의 </a:t>
            </a:r>
            <a:r>
              <a:rPr sz="2400" b="1" dirty="0">
                <a:latin typeface="나눔고딕"/>
                <a:cs typeface="나눔고딕"/>
              </a:rPr>
              <a:t>Trigram으로</a:t>
            </a:r>
            <a:r>
              <a:rPr sz="2400" b="1" spc="-5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문서</a:t>
            </a:r>
            <a:r>
              <a:rPr sz="2400" b="1" spc="-65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생성</a:t>
            </a:r>
            <a:endParaRPr sz="2400">
              <a:latin typeface="나눔고딕"/>
              <a:cs typeface="나눔고딕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Arial"/>
              <a:buChar char="–"/>
            </a:pPr>
            <a:endParaRPr sz="2600">
              <a:latin typeface="나눔고딕"/>
              <a:cs typeface="나눔고딕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맑은 고딕"/>
                <a:cs typeface="맑은 고딕"/>
              </a:rPr>
              <a:t>RNN</a:t>
            </a:r>
            <a:r>
              <a:rPr sz="2800" b="1" spc="-15" dirty="0">
                <a:latin typeface="맑은 고딕"/>
                <a:cs typeface="맑은 고딕"/>
              </a:rPr>
              <a:t> </a:t>
            </a:r>
            <a:r>
              <a:rPr sz="2800" b="1" spc="-5" dirty="0">
                <a:latin typeface="맑은 고딕"/>
                <a:cs typeface="맑은 고딕"/>
              </a:rPr>
              <a:t>+</a:t>
            </a:r>
            <a:r>
              <a:rPr sz="2800" b="1" spc="-20" dirty="0">
                <a:latin typeface="맑은 고딕"/>
                <a:cs typeface="맑은 고딕"/>
              </a:rPr>
              <a:t> </a:t>
            </a:r>
            <a:r>
              <a:rPr sz="2800" b="1" spc="-5" dirty="0">
                <a:latin typeface="맑은 고딕"/>
                <a:cs typeface="맑은 고딕"/>
              </a:rPr>
              <a:t>POS</a:t>
            </a:r>
            <a:r>
              <a:rPr sz="2800" b="1" spc="15" dirty="0">
                <a:latin typeface="맑은 고딕"/>
                <a:cs typeface="맑은 고딕"/>
              </a:rPr>
              <a:t> </a:t>
            </a:r>
            <a:r>
              <a:rPr sz="2800" b="1" spc="-5" dirty="0">
                <a:latin typeface="맑은 고딕"/>
                <a:cs typeface="맑은 고딕"/>
              </a:rPr>
              <a:t>로</a:t>
            </a:r>
            <a:r>
              <a:rPr sz="2800" b="1" spc="-10" dirty="0">
                <a:latin typeface="맑은 고딕"/>
                <a:cs typeface="맑은 고딕"/>
              </a:rPr>
              <a:t> </a:t>
            </a:r>
            <a:r>
              <a:rPr sz="2800" b="1" spc="-5" dirty="0">
                <a:latin typeface="맑은 고딕"/>
                <a:cs typeface="맑은 고딕"/>
              </a:rPr>
              <a:t>요약</a:t>
            </a:r>
            <a:endParaRPr sz="2800">
              <a:latin typeface="맑은 고딕"/>
              <a:cs typeface="맑은 고딕"/>
            </a:endParaRPr>
          </a:p>
          <a:p>
            <a:pPr marL="1003300" lvl="1" indent="-38100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b="1" spc="-45" dirty="0">
                <a:latin typeface="나눔고딕"/>
                <a:cs typeface="나눔고딕"/>
              </a:rPr>
              <a:t>1개의</a:t>
            </a:r>
            <a:r>
              <a:rPr sz="2400" b="1" spc="-10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기사</a:t>
            </a:r>
            <a:r>
              <a:rPr sz="2400" b="1" spc="-85" dirty="0">
                <a:latin typeface="나눔고딕"/>
                <a:cs typeface="나눔고딕"/>
              </a:rPr>
              <a:t> </a:t>
            </a:r>
            <a:r>
              <a:rPr sz="2400" b="1" spc="20" dirty="0">
                <a:latin typeface="나눔고딕"/>
                <a:cs typeface="나눔고딕"/>
              </a:rPr>
              <a:t>scrawling</a:t>
            </a:r>
            <a:endParaRPr sz="2400">
              <a:latin typeface="나눔고딕"/>
              <a:cs typeface="나눔고딕"/>
            </a:endParaRPr>
          </a:p>
          <a:p>
            <a:pPr marL="1003300" lvl="1" indent="-3810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b="1" spc="-45" dirty="0">
                <a:latin typeface="나눔고딕"/>
                <a:cs typeface="나눔고딕"/>
              </a:rPr>
              <a:t>1개의</a:t>
            </a:r>
            <a:r>
              <a:rPr sz="2400" b="1" spc="-10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기사로만</a:t>
            </a:r>
            <a:r>
              <a:rPr sz="2400" b="1" spc="-7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학습</a:t>
            </a:r>
            <a:endParaRPr sz="2400">
              <a:latin typeface="나눔고딕"/>
              <a:cs typeface="나눔고딕"/>
            </a:endParaRPr>
          </a:p>
          <a:p>
            <a:pPr marL="1003300" marR="5080" lvl="1" indent="-381000">
              <a:lnSpc>
                <a:spcPct val="120000"/>
              </a:lnSpc>
              <a:buFont typeface="Arial"/>
              <a:buChar char="–"/>
              <a:tabLst>
                <a:tab pos="1002665" algn="l"/>
                <a:tab pos="1003300" algn="l"/>
              </a:tabLst>
            </a:pPr>
            <a:r>
              <a:rPr sz="2400" b="1" spc="-75" dirty="0">
                <a:latin typeface="나눔고딕"/>
                <a:cs typeface="나눔고딕"/>
              </a:rPr>
              <a:t>해당</a:t>
            </a:r>
            <a:r>
              <a:rPr sz="2400" b="1" spc="-6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기사의</a:t>
            </a:r>
            <a:r>
              <a:rPr sz="2400" b="1" spc="-7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주요</a:t>
            </a:r>
            <a:r>
              <a:rPr sz="2400" b="1" spc="-6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단어</a:t>
            </a:r>
            <a:r>
              <a:rPr sz="2400" b="1" spc="-60" dirty="0">
                <a:latin typeface="나눔고딕"/>
                <a:cs typeface="나눔고딕"/>
              </a:rPr>
              <a:t> </a:t>
            </a:r>
            <a:r>
              <a:rPr sz="2400" b="1" spc="-130" dirty="0">
                <a:latin typeface="나눔고딕"/>
                <a:cs typeface="나눔고딕"/>
              </a:rPr>
              <a:t>+</a:t>
            </a:r>
            <a:r>
              <a:rPr sz="2400" b="1" spc="-85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추가적인</a:t>
            </a:r>
            <a:r>
              <a:rPr sz="2400" b="1" spc="-5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품사정보</a:t>
            </a:r>
            <a:r>
              <a:rPr sz="2400" b="1" spc="-60" dirty="0">
                <a:latin typeface="나눔고딕"/>
                <a:cs typeface="나눔고딕"/>
              </a:rPr>
              <a:t> 활용하여  </a:t>
            </a:r>
            <a:r>
              <a:rPr sz="2400" b="1" spc="-75" dirty="0">
                <a:latin typeface="나눔고딕"/>
                <a:cs typeface="나눔고딕"/>
              </a:rPr>
              <a:t>자연스러운</a:t>
            </a:r>
            <a:r>
              <a:rPr sz="2400" b="1" spc="-65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문장을</a:t>
            </a:r>
            <a:r>
              <a:rPr sz="2400" b="1" spc="-7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기반으로</a:t>
            </a:r>
            <a:r>
              <a:rPr sz="2400" b="1" spc="-60" dirty="0">
                <a:latin typeface="나눔고딕"/>
                <a:cs typeface="나눔고딕"/>
              </a:rPr>
              <a:t> </a:t>
            </a:r>
            <a:r>
              <a:rPr sz="2400" b="1" spc="-70" dirty="0">
                <a:latin typeface="나눔고딕"/>
                <a:cs typeface="나눔고딕"/>
              </a:rPr>
              <a:t>한</a:t>
            </a:r>
            <a:r>
              <a:rPr sz="2400" b="1" spc="-75" dirty="0">
                <a:latin typeface="나눔고딕"/>
                <a:cs typeface="나눔고딕"/>
              </a:rPr>
              <a:t> </a:t>
            </a:r>
            <a:r>
              <a:rPr sz="2400" b="1" spc="-70" dirty="0">
                <a:latin typeface="나눔고딕"/>
                <a:cs typeface="나눔고딕"/>
              </a:rPr>
              <a:t>문서</a:t>
            </a:r>
            <a:r>
              <a:rPr sz="2400" b="1" spc="-80" dirty="0">
                <a:latin typeface="나눔고딕"/>
                <a:cs typeface="나눔고딕"/>
              </a:rPr>
              <a:t> </a:t>
            </a:r>
            <a:r>
              <a:rPr sz="2400" b="1" spc="-75" dirty="0">
                <a:latin typeface="나눔고딕"/>
                <a:cs typeface="나눔고딕"/>
              </a:rPr>
              <a:t>생성</a:t>
            </a:r>
            <a:endParaRPr sz="2400">
              <a:latin typeface="나눔고딕"/>
              <a:cs typeface="나눔고딕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4762" y="5643181"/>
            <a:ext cx="12201525" cy="1136015"/>
            <a:chOff x="-4762" y="5643181"/>
            <a:chExt cx="12201525" cy="1136015"/>
          </a:xfrm>
        </p:grpSpPr>
        <p:sp>
          <p:nvSpPr>
            <p:cNvPr id="9" name="object 9"/>
            <p:cNvSpPr/>
            <p:nvPr/>
          </p:nvSpPr>
          <p:spPr>
            <a:xfrm>
              <a:off x="0" y="5647944"/>
              <a:ext cx="12192000" cy="1126490"/>
            </a:xfrm>
            <a:custGeom>
              <a:avLst/>
              <a:gdLst/>
              <a:ahLst/>
              <a:cxnLst/>
              <a:rect l="l" t="t" r="r" b="b"/>
              <a:pathLst>
                <a:path w="12192000" h="1126490">
                  <a:moveTo>
                    <a:pt x="0" y="1126235"/>
                  </a:moveTo>
                  <a:lnTo>
                    <a:pt x="12192000" y="112623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126235"/>
                  </a:lnTo>
                  <a:close/>
                </a:path>
              </a:pathLst>
            </a:custGeom>
            <a:solidFill>
              <a:srgbClr val="B5D257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647944"/>
              <a:ext cx="12192000" cy="1126490"/>
            </a:xfrm>
            <a:custGeom>
              <a:avLst/>
              <a:gdLst/>
              <a:ahLst/>
              <a:cxnLst/>
              <a:rect l="l" t="t" r="r" b="b"/>
              <a:pathLst>
                <a:path w="12192000" h="1126490">
                  <a:moveTo>
                    <a:pt x="0" y="1126235"/>
                  </a:moveTo>
                  <a:lnTo>
                    <a:pt x="12192000" y="1126235"/>
                  </a:lnTo>
                </a:path>
                <a:path w="12192000" h="1126490">
                  <a:moveTo>
                    <a:pt x="12192000" y="0"/>
                  </a:moveTo>
                  <a:lnTo>
                    <a:pt x="0" y="0"/>
                  </a:lnTo>
                  <a:lnTo>
                    <a:pt x="0" y="1126235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12185" y="5954064"/>
            <a:ext cx="7642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0" dirty="0">
                <a:latin typeface="나눔고딕"/>
                <a:cs typeface="나눔고딕"/>
              </a:rPr>
              <a:t>전반적인</a:t>
            </a:r>
            <a:r>
              <a:rPr sz="2800" b="1" spc="-75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내용을</a:t>
            </a:r>
            <a:r>
              <a:rPr sz="2800" b="1" spc="-75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한 눈에</a:t>
            </a:r>
            <a:r>
              <a:rPr sz="2800" b="1" spc="-85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파악할</a:t>
            </a:r>
            <a:r>
              <a:rPr sz="2800" b="1" spc="-80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수</a:t>
            </a:r>
            <a:r>
              <a:rPr sz="2800" b="1" spc="-85" dirty="0">
                <a:latin typeface="나눔고딕"/>
                <a:cs typeface="나눔고딕"/>
              </a:rPr>
              <a:t> </a:t>
            </a:r>
            <a:r>
              <a:rPr sz="2800" b="1" spc="-75" dirty="0">
                <a:latin typeface="나눔고딕"/>
                <a:cs typeface="나눔고딕"/>
              </a:rPr>
              <a:t>있도록,</a:t>
            </a:r>
            <a:r>
              <a:rPr sz="2800" b="1" spc="-70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기사</a:t>
            </a:r>
            <a:r>
              <a:rPr sz="2800" b="1" spc="-85" dirty="0">
                <a:latin typeface="나눔고딕"/>
                <a:cs typeface="나눔고딕"/>
              </a:rPr>
              <a:t> </a:t>
            </a:r>
            <a:r>
              <a:rPr sz="2800" b="1" spc="-95" dirty="0">
                <a:latin typeface="나눔고딕"/>
                <a:cs typeface="나눔고딕"/>
              </a:rPr>
              <a:t>요약</a:t>
            </a:r>
            <a:endParaRPr sz="2800">
              <a:latin typeface="나눔고딕"/>
              <a:cs typeface="나눔고딕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78445" y="5666041"/>
            <a:ext cx="1555115" cy="1075055"/>
            <a:chOff x="1278445" y="5666041"/>
            <a:chExt cx="1555115" cy="1075055"/>
          </a:xfrm>
        </p:grpSpPr>
        <p:sp>
          <p:nvSpPr>
            <p:cNvPr id="13" name="object 13"/>
            <p:cNvSpPr/>
            <p:nvPr/>
          </p:nvSpPr>
          <p:spPr>
            <a:xfrm>
              <a:off x="1283208" y="5670803"/>
              <a:ext cx="1545590" cy="1065530"/>
            </a:xfrm>
            <a:custGeom>
              <a:avLst/>
              <a:gdLst/>
              <a:ahLst/>
              <a:cxnLst/>
              <a:rect l="l" t="t" r="r" b="b"/>
              <a:pathLst>
                <a:path w="1545589" h="1065529">
                  <a:moveTo>
                    <a:pt x="1012697" y="0"/>
                  </a:moveTo>
                  <a:lnTo>
                    <a:pt x="1012697" y="266319"/>
                  </a:lnTo>
                  <a:lnTo>
                    <a:pt x="0" y="266319"/>
                  </a:lnTo>
                  <a:lnTo>
                    <a:pt x="0" y="798957"/>
                  </a:lnTo>
                  <a:lnTo>
                    <a:pt x="1012697" y="798957"/>
                  </a:lnTo>
                  <a:lnTo>
                    <a:pt x="1012697" y="1065276"/>
                  </a:lnTo>
                  <a:lnTo>
                    <a:pt x="1545336" y="532638"/>
                  </a:lnTo>
                  <a:lnTo>
                    <a:pt x="1012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3208" y="5670803"/>
              <a:ext cx="1545590" cy="1065530"/>
            </a:xfrm>
            <a:custGeom>
              <a:avLst/>
              <a:gdLst/>
              <a:ahLst/>
              <a:cxnLst/>
              <a:rect l="l" t="t" r="r" b="b"/>
              <a:pathLst>
                <a:path w="1545589" h="1065529">
                  <a:moveTo>
                    <a:pt x="0" y="266319"/>
                  </a:moveTo>
                  <a:lnTo>
                    <a:pt x="1012697" y="266319"/>
                  </a:lnTo>
                  <a:lnTo>
                    <a:pt x="1012697" y="0"/>
                  </a:lnTo>
                  <a:lnTo>
                    <a:pt x="1545336" y="532638"/>
                  </a:lnTo>
                  <a:lnTo>
                    <a:pt x="1012697" y="1065276"/>
                  </a:lnTo>
                  <a:lnTo>
                    <a:pt x="1012697" y="798957"/>
                  </a:lnTo>
                  <a:lnTo>
                    <a:pt x="0" y="798957"/>
                  </a:lnTo>
                  <a:lnTo>
                    <a:pt x="0" y="2663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4127" y="6031179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나눔고딕"/>
                <a:cs typeface="나눔고딕"/>
              </a:rPr>
              <a:t>기대효과</a:t>
            </a:r>
            <a:endParaRPr sz="1800">
              <a:latin typeface="나눔고딕"/>
              <a:cs typeface="나눔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3" name="object 3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380237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서론:</a:t>
            </a:r>
            <a:r>
              <a:rPr sz="3000" b="1" spc="-145" dirty="0">
                <a:latin typeface="나눔고딕"/>
                <a:cs typeface="나눔고딕"/>
              </a:rPr>
              <a:t> </a:t>
            </a:r>
            <a:r>
              <a:rPr sz="3000" b="1" spc="50" dirty="0">
                <a:latin typeface="나눔고딕"/>
                <a:cs typeface="나눔고딕"/>
              </a:rPr>
              <a:t>Quick</a:t>
            </a:r>
            <a:r>
              <a:rPr sz="3000" b="1" spc="-165" dirty="0">
                <a:latin typeface="나눔고딕"/>
                <a:cs typeface="나눔고딕"/>
              </a:rPr>
              <a:t> </a:t>
            </a:r>
            <a:r>
              <a:rPr sz="3000" b="1" spc="65" dirty="0">
                <a:latin typeface="나눔고딕"/>
                <a:cs typeface="나눔고딕"/>
              </a:rPr>
              <a:t>Overview</a:t>
            </a:r>
            <a:endParaRPr sz="3000">
              <a:latin typeface="나눔고딕"/>
              <a:cs typeface="나눔고딕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53" y="1546140"/>
            <a:ext cx="11426898" cy="45677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026" y="1568577"/>
            <a:ext cx="10615295" cy="433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00"/>
                </a:solidFill>
                <a:latin typeface="맑은 고딕"/>
                <a:cs typeface="맑은 고딕"/>
              </a:rPr>
              <a:t>원문</a:t>
            </a:r>
            <a:r>
              <a:rPr sz="1800" b="1" spc="-5" dirty="0">
                <a:solidFill>
                  <a:srgbClr val="FFFF00"/>
                </a:solidFill>
                <a:latin typeface="Courier New"/>
                <a:cs typeface="Courier New"/>
              </a:rPr>
              <a:t>(Cleaning)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사이언스카페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모더나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노바백스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화이자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백신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접종후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중화항체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많이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유도하고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예방효과</a:t>
            </a:r>
            <a:r>
              <a:rPr sz="1200" spc="2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커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우리나라와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mou</a:t>
            </a:r>
            <a:r>
              <a:rPr sz="12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체결한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노바백스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모더나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워싱턴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……………………………………………………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열린</a:t>
            </a:r>
            <a:r>
              <a:rPr sz="1200" spc="3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한미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백신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기업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파트너십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행사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노바백스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모더나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백신이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전시돼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b="1" spc="-5" dirty="0">
                <a:solidFill>
                  <a:srgbClr val="FFFF00"/>
                </a:solidFill>
                <a:latin typeface="맑은 고딕"/>
                <a:cs typeface="맑은 고딕"/>
              </a:rPr>
              <a:t>전처리</a:t>
            </a:r>
            <a:r>
              <a:rPr sz="1800" b="1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FFFF00"/>
                </a:solidFill>
                <a:latin typeface="맑은 고딕"/>
                <a:cs typeface="맑은 고딕"/>
              </a:rPr>
              <a:t>형태소분석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FFFF00"/>
                </a:solidFill>
                <a:latin typeface="맑은 고딕"/>
                <a:cs typeface="맑은 고딕"/>
              </a:rPr>
              <a:t>어근추출</a:t>
            </a:r>
            <a:r>
              <a:rPr sz="14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00"/>
                </a:solidFill>
                <a:latin typeface="Courier New"/>
                <a:cs typeface="Courier New"/>
              </a:rPr>
              <a:t>+</a:t>
            </a:r>
            <a:r>
              <a:rPr sz="1800" b="1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Courier New"/>
                <a:cs typeface="Courier New"/>
              </a:rPr>
              <a:t>String</a:t>
            </a:r>
            <a:r>
              <a:rPr sz="1800" b="1" spc="-5" dirty="0">
                <a:solidFill>
                  <a:srgbClr val="FFFF00"/>
                </a:solidFill>
                <a:latin typeface="맑은 고딕"/>
                <a:cs typeface="맑은 고딕"/>
              </a:rPr>
              <a:t>化</a:t>
            </a:r>
            <a:r>
              <a:rPr sz="18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 marR="118745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사이언스</a:t>
            </a:r>
            <a:r>
              <a:rPr sz="1200" spc="2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카페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모</a:t>
            </a:r>
            <a:r>
              <a:rPr sz="1200" b="1" spc="295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더나</a:t>
            </a:r>
            <a:r>
              <a:rPr sz="1200" b="1" spc="300" dirty="0"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노바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백스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화</a:t>
            </a:r>
            <a:r>
              <a:rPr sz="1200" b="1" spc="290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이자</a:t>
            </a:r>
            <a:r>
              <a:rPr sz="1200" b="1" spc="295" dirty="0"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백신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접종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후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중화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항체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많이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유도</a:t>
            </a:r>
            <a:r>
              <a:rPr sz="1200" b="1" spc="295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하</a:t>
            </a:r>
            <a:r>
              <a:rPr sz="1200" b="1" spc="305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고</a:t>
            </a:r>
            <a:r>
              <a:rPr sz="1200" b="1" spc="290" dirty="0"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예방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효과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커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어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우리나라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mou</a:t>
            </a:r>
            <a:r>
              <a:rPr sz="1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체결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하</a:t>
            </a:r>
            <a:r>
              <a:rPr sz="1200" b="1" spc="290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ㄴ</a:t>
            </a:r>
            <a:r>
              <a:rPr sz="1200" b="1" spc="305" dirty="0"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노바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백스 </a:t>
            </a:r>
            <a:r>
              <a:rPr sz="1200" spc="-409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모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더나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워싱턴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……………………………………………………………</a:t>
            </a:r>
            <a:r>
              <a:rPr sz="1200" b="1" spc="-5" dirty="0">
                <a:latin typeface="맑은 고딕"/>
                <a:cs typeface="맑은 고딕"/>
              </a:rPr>
              <a:t>열리</a:t>
            </a:r>
            <a:r>
              <a:rPr sz="1200" b="1" spc="355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ㄴ</a:t>
            </a:r>
            <a:r>
              <a:rPr sz="1200" b="1" spc="305" dirty="0"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한미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백신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기업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파트너십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행사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노바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백스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모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더나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백신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전시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되</a:t>
            </a:r>
            <a:r>
              <a:rPr sz="1200" b="1" spc="305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어</a:t>
            </a:r>
            <a:r>
              <a:rPr sz="1200" b="1" spc="295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있</a:t>
            </a:r>
            <a:r>
              <a:rPr sz="1200" b="1" spc="300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다</a:t>
            </a:r>
            <a:r>
              <a:rPr sz="1200" b="1" spc="305" dirty="0"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b="1" spc="-10" dirty="0">
                <a:solidFill>
                  <a:srgbClr val="FFFF00"/>
                </a:solidFill>
                <a:latin typeface="Courier New"/>
                <a:cs typeface="Courier New"/>
              </a:rPr>
              <a:t>Trigram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</a:t>
            </a:r>
            <a:r>
              <a:rPr sz="1200" b="1" spc="-5" dirty="0">
                <a:latin typeface="맑은 고딕"/>
                <a:cs typeface="맑은 고딕"/>
              </a:rPr>
              <a:t>벡터</a:t>
            </a:r>
            <a:r>
              <a:rPr sz="1200" b="1" spc="300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전달</a:t>
            </a:r>
            <a:r>
              <a:rPr sz="1200" b="1" spc="310" dirty="0"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통하’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</a:t>
            </a:r>
            <a:r>
              <a:rPr sz="1200" b="1" spc="-5" dirty="0">
                <a:latin typeface="맑은 고딕"/>
                <a:cs typeface="맑은 고딕"/>
              </a:rPr>
              <a:t>보건</a:t>
            </a:r>
            <a:r>
              <a:rPr sz="1200" b="1" spc="310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기구</a:t>
            </a:r>
            <a:r>
              <a:rPr sz="1200" b="1" spc="300" dirty="0"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who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‘보다</a:t>
            </a:r>
            <a:r>
              <a:rPr sz="1200" spc="3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중화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항체’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</a:t>
            </a:r>
            <a:r>
              <a:rPr sz="1200" b="1" spc="-5" dirty="0">
                <a:latin typeface="맑은 고딕"/>
                <a:cs typeface="맑은 고딕"/>
              </a:rPr>
              <a:t>보다</a:t>
            </a:r>
            <a:r>
              <a:rPr sz="1200" b="1" spc="300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지만</a:t>
            </a:r>
            <a:r>
              <a:rPr sz="1200" b="1" spc="310" dirty="0"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예방’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‘보다</a:t>
            </a:r>
            <a:r>
              <a:rPr sz="1200" spc="3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항체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생성’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‘보세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최고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기자’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‘보여주</a:t>
            </a:r>
            <a:r>
              <a:rPr sz="1200" spc="3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면역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대리’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‘분석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결과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백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신’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‘분석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항체’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‘붉은색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단백질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호흡기’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‘비교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어야</a:t>
            </a:r>
            <a:r>
              <a:rPr sz="1200" spc="3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다’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‘비드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알트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교수’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‘비례</a:t>
            </a:r>
            <a:r>
              <a:rPr sz="1200" spc="3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코로나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백신’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‘</a:t>
            </a:r>
            <a:endParaRPr sz="12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00"/>
                </a:solidFill>
                <a:latin typeface="맑은 고딕"/>
                <a:cs typeface="맑은 고딕"/>
              </a:rPr>
              <a:t>사전</a:t>
            </a:r>
            <a:endParaRPr sz="1800">
              <a:latin typeface="맑은 고딕"/>
              <a:cs typeface="맑은 고딕"/>
            </a:endParaRPr>
          </a:p>
          <a:p>
            <a:pPr marL="12700" marR="54610" algn="just">
              <a:lnSpc>
                <a:spcPct val="100000"/>
              </a:lnSpc>
              <a:spcBef>
                <a:spcPts val="60"/>
              </a:spcBef>
            </a:pP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[‘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걸치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비접＇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＇종자＇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＇결과 백신＇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＇접종＇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＇결합 바이러스＇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＇인체＇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＇결합 시키＇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 [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＇감염＇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＇침투＇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＇결합 중 </a:t>
            </a:r>
            <a:r>
              <a:rPr sz="12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화＇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＇항체＇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＇경험</a:t>
            </a:r>
            <a:r>
              <a:rPr sz="12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먼저＇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＇결합＇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＇고르</a:t>
            </a:r>
            <a:r>
              <a:rPr sz="1200" spc="4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주입＇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다＇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＇공격 느라＇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＇면역력＇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＇과정 시간＇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＇물론＇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＇과 </a:t>
            </a:r>
            <a:r>
              <a:rPr sz="12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학</a:t>
            </a:r>
            <a:r>
              <a:rPr sz="1200" spc="2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전문＇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＇기자＇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r>
              <a:rPr sz="12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＇과학자</a:t>
            </a:r>
            <a:r>
              <a:rPr sz="1200" spc="3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러시아＇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＇백신’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]………………]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b="1" spc="-5" dirty="0">
                <a:solidFill>
                  <a:srgbClr val="FFFF00"/>
                </a:solidFill>
                <a:latin typeface="맑은 고딕"/>
                <a:cs typeface="맑은 고딕"/>
              </a:rPr>
              <a:t>Seed</a:t>
            </a:r>
            <a:r>
              <a:rPr sz="1400" spc="-5" dirty="0">
                <a:solidFill>
                  <a:srgbClr val="FFFF00"/>
                </a:solidFill>
                <a:latin typeface="맑은 고딕"/>
                <a:cs typeface="맑은 고딕"/>
              </a:rPr>
              <a:t>(생성한</a:t>
            </a:r>
            <a:r>
              <a:rPr sz="1400" spc="-35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FFFF00"/>
                </a:solidFill>
                <a:latin typeface="맑은 고딕"/>
                <a:cs typeface="맑은 고딕"/>
              </a:rPr>
              <a:t>사전을</a:t>
            </a:r>
            <a:r>
              <a:rPr sz="1400" spc="-30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400" spc="-20" dirty="0">
                <a:solidFill>
                  <a:srgbClr val="FFFF00"/>
                </a:solidFill>
                <a:latin typeface="맑은 고딕"/>
                <a:cs typeface="맑은 고딕"/>
              </a:rPr>
              <a:t>Value의</a:t>
            </a:r>
            <a:r>
              <a:rPr sz="1400" spc="-35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FFFF00"/>
                </a:solidFill>
                <a:latin typeface="맑은 고딕"/>
                <a:cs typeface="맑은 고딕"/>
              </a:rPr>
              <a:t>개수로</a:t>
            </a:r>
            <a:r>
              <a:rPr sz="1400" spc="-15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FFFF00"/>
                </a:solidFill>
                <a:latin typeface="맑은 고딕"/>
                <a:cs typeface="맑은 고딕"/>
              </a:rPr>
              <a:t>정렬)</a:t>
            </a:r>
            <a:endParaRPr sz="1400">
              <a:latin typeface="맑은 고딕"/>
              <a:cs typeface="맑은 고딕"/>
            </a:endParaRPr>
          </a:p>
          <a:p>
            <a:pPr marL="12700" algn="just">
              <a:lnSpc>
                <a:spcPts val="1405"/>
              </a:lnSpc>
            </a:pP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[(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＇예방</a:t>
            </a:r>
            <a:r>
              <a:rPr sz="1200" spc="3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효과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12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['50',</a:t>
            </a:r>
            <a:r>
              <a:rPr sz="1200" b="1" spc="4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'60',</a:t>
            </a:r>
            <a:r>
              <a:rPr sz="1200" b="1" spc="4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'who',</a:t>
            </a:r>
            <a:r>
              <a:rPr sz="1200" b="1" spc="5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가장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다고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다는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면역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3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비교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비례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상관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세로축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시드니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우리나라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'</a:t>
            </a:r>
            <a:endParaRPr sz="12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맑은 고딕"/>
                <a:cs typeface="맑은 고딕"/>
              </a:rPr>
              <a:t>입증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]),</a:t>
            </a:r>
            <a:r>
              <a:rPr sz="12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('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중화</a:t>
            </a:r>
            <a:r>
              <a:rPr sz="1200" spc="3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항체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12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['</a:t>
            </a:r>
            <a:r>
              <a:rPr sz="1200" b="1" spc="-5" dirty="0">
                <a:latin typeface="맑은 고딕"/>
                <a:cs typeface="맑은 고딕"/>
              </a:rPr>
              <a:t>가장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많이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생성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2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양은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유도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'</a:t>
            </a:r>
            <a:r>
              <a:rPr sz="1200" b="1" spc="-5" dirty="0">
                <a:latin typeface="맑은 고딕"/>
                <a:cs typeface="맑은 고딕"/>
              </a:rPr>
              <a:t>코로나</a:t>
            </a:r>
            <a:r>
              <a:rPr sz="1200" b="1" spc="-5" dirty="0">
                <a:latin typeface="Courier New"/>
                <a:cs typeface="Courier New"/>
              </a:rPr>
              <a:t>',</a:t>
            </a:r>
            <a:r>
              <a:rPr sz="1200" b="1" spc="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맑은 고딕"/>
                <a:cs typeface="맑은 고딕"/>
              </a:rPr>
              <a:t>‘형성</a:t>
            </a:r>
            <a:r>
              <a:rPr sz="1200" b="1" spc="-5" dirty="0">
                <a:latin typeface="Courier New"/>
                <a:cs typeface="Courier New"/>
              </a:rPr>
              <a:t>’]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)………………………</a:t>
            </a:r>
            <a:r>
              <a:rPr sz="1200" spc="-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]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4" name="object 4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B5D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381190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본론:</a:t>
            </a:r>
            <a:r>
              <a:rPr sz="3000" b="1" spc="-135" dirty="0">
                <a:latin typeface="나눔고딕"/>
                <a:cs typeface="나눔고딕"/>
              </a:rPr>
              <a:t> </a:t>
            </a:r>
            <a:r>
              <a:rPr sz="3000" b="1" spc="10" dirty="0">
                <a:latin typeface="나눔고딕"/>
                <a:cs typeface="나눔고딕"/>
              </a:rPr>
              <a:t>(1)</a:t>
            </a:r>
            <a:r>
              <a:rPr sz="3000" b="1" spc="-105" dirty="0">
                <a:latin typeface="나눔고딕"/>
                <a:cs typeface="나눔고딕"/>
              </a:rPr>
              <a:t> </a:t>
            </a:r>
            <a:r>
              <a:rPr sz="3000" b="1" spc="95" dirty="0">
                <a:latin typeface="나눔고딕"/>
                <a:cs typeface="나눔고딕"/>
              </a:rPr>
              <a:t>Trigram</a:t>
            </a:r>
            <a:r>
              <a:rPr sz="3000" b="1" spc="-135" dirty="0">
                <a:latin typeface="나눔고딕"/>
                <a:cs typeface="나눔고딕"/>
              </a:rPr>
              <a:t> </a:t>
            </a:r>
            <a:r>
              <a:rPr sz="3000" b="1" spc="-85" dirty="0">
                <a:latin typeface="나눔고딕"/>
                <a:cs typeface="나눔고딕"/>
              </a:rPr>
              <a:t>시도</a:t>
            </a:r>
            <a:endParaRPr sz="3000">
              <a:latin typeface="나눔고딕"/>
              <a:cs typeface="나눔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648325"/>
          </a:xfrm>
          <a:custGeom>
            <a:avLst/>
            <a:gdLst/>
            <a:ahLst/>
            <a:cxnLst/>
            <a:rect l="l" t="t" r="r" b="b"/>
            <a:pathLst>
              <a:path w="12192000" h="5648325">
                <a:moveTo>
                  <a:pt x="0" y="5647944"/>
                </a:moveTo>
                <a:lnTo>
                  <a:pt x="12192000" y="5647944"/>
                </a:lnTo>
                <a:lnTo>
                  <a:pt x="12192000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774180"/>
            <a:ext cx="12192000" cy="83820"/>
          </a:xfrm>
          <a:custGeom>
            <a:avLst/>
            <a:gdLst/>
            <a:ahLst/>
            <a:cxnLst/>
            <a:rect l="l" t="t" r="r" b="b"/>
            <a:pathLst>
              <a:path w="12192000" h="83820">
                <a:moveTo>
                  <a:pt x="0" y="83819"/>
                </a:moveTo>
                <a:lnTo>
                  <a:pt x="12192000" y="83819"/>
                </a:lnTo>
                <a:lnTo>
                  <a:pt x="1219200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085" y="1770126"/>
            <a:ext cx="8531860" cy="2825750"/>
          </a:xfrm>
          <a:prstGeom prst="rect">
            <a:avLst/>
          </a:prstGeom>
          <a:solidFill>
            <a:srgbClr val="548ED4"/>
          </a:solidFill>
          <a:ln w="285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360045" marR="440055">
              <a:lnSpc>
                <a:spcPct val="100000"/>
              </a:lnSpc>
              <a:tabLst>
                <a:tab pos="1019810" algn="l"/>
                <a:tab pos="1681480" algn="l"/>
                <a:tab pos="1934210" algn="l"/>
                <a:tab pos="2341245" algn="l"/>
                <a:tab pos="2493645" algn="l"/>
                <a:tab pos="2595880" algn="l"/>
                <a:tab pos="3255645" algn="l"/>
                <a:tab pos="3915410" algn="l"/>
                <a:tab pos="4525645" algn="l"/>
                <a:tab pos="4577080" algn="l"/>
                <a:tab pos="4779645" algn="l"/>
                <a:tab pos="5440045" algn="l"/>
                <a:tab pos="5694045" algn="l"/>
                <a:tab pos="5897245" algn="l"/>
                <a:tab pos="6253480" algn="l"/>
                <a:tab pos="6354445" algn="l"/>
                <a:tab pos="6558280" algn="l"/>
                <a:tab pos="6913880" algn="l"/>
                <a:tab pos="7016115" algn="l"/>
                <a:tab pos="7218680" algn="l"/>
                <a:tab pos="757364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예방	효과	세로축	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mrna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1273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노바	백스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nvx cov 2373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이자 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16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러시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아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스푸트니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크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ra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ra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백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신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완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치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보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다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항체 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생성	시키	인하	코로나	예방	효과	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50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이상	으로		정하		중화 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항체	코로나	예방		효과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who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기준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50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코로나	백신	체량	가로축 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완치	대비	코로나		예방	효과	다는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의미</a:t>
            </a:r>
            <a:r>
              <a:rPr sz="2000" spc="4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이자</a:t>
            </a:r>
            <a:r>
              <a:rPr sz="2000" spc="4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백신</a:t>
            </a:r>
            <a:r>
              <a:rPr sz="2000" spc="48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대규모</a:t>
            </a:r>
            <a:r>
              <a:rPr sz="2000" spc="4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임상 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시험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시간</a:t>
            </a:r>
            <a:r>
              <a:rPr sz="2000" spc="4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비용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줄이’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6" name="object 6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B5D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56013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본론:</a:t>
            </a:r>
            <a:r>
              <a:rPr sz="3000" b="1" spc="-120" dirty="0">
                <a:latin typeface="나눔고딕"/>
                <a:cs typeface="나눔고딕"/>
              </a:rPr>
              <a:t> </a:t>
            </a:r>
            <a:r>
              <a:rPr sz="3000" b="1" spc="10" dirty="0">
                <a:latin typeface="나눔고딕"/>
                <a:cs typeface="나눔고딕"/>
              </a:rPr>
              <a:t>(1)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Generated</a:t>
            </a:r>
            <a:r>
              <a:rPr sz="3000" b="1" spc="-100" dirty="0">
                <a:latin typeface="나눔고딕"/>
                <a:cs typeface="나눔고딕"/>
              </a:rPr>
              <a:t> </a:t>
            </a:r>
            <a:r>
              <a:rPr sz="3000" b="1" spc="150" dirty="0">
                <a:latin typeface="나눔고딕"/>
                <a:cs typeface="나눔고딕"/>
              </a:rPr>
              <a:t>by</a:t>
            </a:r>
            <a:r>
              <a:rPr sz="3000" b="1" spc="-105" dirty="0">
                <a:latin typeface="나눔고딕"/>
                <a:cs typeface="나눔고딕"/>
              </a:rPr>
              <a:t> </a:t>
            </a:r>
            <a:r>
              <a:rPr sz="3000" b="1" spc="95" dirty="0">
                <a:latin typeface="나눔고딕"/>
                <a:cs typeface="나눔고딕"/>
              </a:rPr>
              <a:t>Trigram</a:t>
            </a:r>
            <a:endParaRPr sz="3000">
              <a:latin typeface="나눔고딕"/>
              <a:cs typeface="나눔고딕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4762" y="5643181"/>
            <a:ext cx="12201525" cy="1136015"/>
            <a:chOff x="-4762" y="5643181"/>
            <a:chExt cx="12201525" cy="1136015"/>
          </a:xfrm>
        </p:grpSpPr>
        <p:sp>
          <p:nvSpPr>
            <p:cNvPr id="11" name="object 11"/>
            <p:cNvSpPr/>
            <p:nvPr/>
          </p:nvSpPr>
          <p:spPr>
            <a:xfrm>
              <a:off x="0" y="5647944"/>
              <a:ext cx="12192000" cy="1126490"/>
            </a:xfrm>
            <a:custGeom>
              <a:avLst/>
              <a:gdLst/>
              <a:ahLst/>
              <a:cxnLst/>
              <a:rect l="l" t="t" r="r" b="b"/>
              <a:pathLst>
                <a:path w="12192000" h="1126490">
                  <a:moveTo>
                    <a:pt x="0" y="1126235"/>
                  </a:moveTo>
                  <a:lnTo>
                    <a:pt x="12192000" y="112623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126235"/>
                  </a:lnTo>
                  <a:close/>
                </a:path>
              </a:pathLst>
            </a:custGeom>
            <a:solidFill>
              <a:srgbClr val="B5D257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5647944"/>
              <a:ext cx="12192000" cy="1126490"/>
            </a:xfrm>
            <a:custGeom>
              <a:avLst/>
              <a:gdLst/>
              <a:ahLst/>
              <a:cxnLst/>
              <a:rect l="l" t="t" r="r" b="b"/>
              <a:pathLst>
                <a:path w="12192000" h="1126490">
                  <a:moveTo>
                    <a:pt x="0" y="1126235"/>
                  </a:moveTo>
                  <a:lnTo>
                    <a:pt x="12192000" y="1126235"/>
                  </a:lnTo>
                </a:path>
                <a:path w="12192000" h="1126490">
                  <a:moveTo>
                    <a:pt x="12192000" y="0"/>
                  </a:moveTo>
                  <a:lnTo>
                    <a:pt x="0" y="0"/>
                  </a:lnTo>
                  <a:lnTo>
                    <a:pt x="0" y="1126235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33013" y="5954064"/>
            <a:ext cx="7213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0" dirty="0">
                <a:latin typeface="나눔고딕"/>
                <a:cs typeface="나눔고딕"/>
              </a:rPr>
              <a:t>부자연스럽지만</a:t>
            </a:r>
            <a:r>
              <a:rPr sz="2800" b="1" spc="-55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나름 의미</a:t>
            </a:r>
            <a:r>
              <a:rPr sz="2800" b="1" spc="-75" dirty="0">
                <a:latin typeface="나눔고딕"/>
                <a:cs typeface="나눔고딕"/>
              </a:rPr>
              <a:t> </a:t>
            </a:r>
            <a:r>
              <a:rPr sz="2800" b="1" spc="-90" dirty="0">
                <a:latin typeface="나눔고딕"/>
                <a:cs typeface="나눔고딕"/>
              </a:rPr>
              <a:t>있는 </a:t>
            </a:r>
            <a:r>
              <a:rPr sz="2800" b="1" spc="-70" dirty="0">
                <a:latin typeface="나눔고딕"/>
                <a:cs typeface="나눔고딕"/>
              </a:rPr>
              <a:t>결과.</a:t>
            </a:r>
            <a:r>
              <a:rPr sz="2800" b="1" spc="-90" dirty="0">
                <a:latin typeface="나눔고딕"/>
                <a:cs typeface="나눔고딕"/>
              </a:rPr>
              <a:t> 개선 </a:t>
            </a:r>
            <a:r>
              <a:rPr sz="2800" b="1" spc="-110" dirty="0">
                <a:latin typeface="나눔고딕"/>
                <a:cs typeface="나눔고딕"/>
              </a:rPr>
              <a:t>HOW?</a:t>
            </a:r>
            <a:endParaRPr sz="2800">
              <a:latin typeface="나눔고딕"/>
              <a:cs typeface="나눔고딕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78445" y="5666041"/>
            <a:ext cx="1555115" cy="1075055"/>
            <a:chOff x="1278445" y="5666041"/>
            <a:chExt cx="1555115" cy="1075055"/>
          </a:xfrm>
        </p:grpSpPr>
        <p:sp>
          <p:nvSpPr>
            <p:cNvPr id="15" name="object 15"/>
            <p:cNvSpPr/>
            <p:nvPr/>
          </p:nvSpPr>
          <p:spPr>
            <a:xfrm>
              <a:off x="1283208" y="5670803"/>
              <a:ext cx="1545590" cy="1065530"/>
            </a:xfrm>
            <a:custGeom>
              <a:avLst/>
              <a:gdLst/>
              <a:ahLst/>
              <a:cxnLst/>
              <a:rect l="l" t="t" r="r" b="b"/>
              <a:pathLst>
                <a:path w="1545589" h="1065529">
                  <a:moveTo>
                    <a:pt x="1012697" y="0"/>
                  </a:moveTo>
                  <a:lnTo>
                    <a:pt x="1012697" y="266319"/>
                  </a:lnTo>
                  <a:lnTo>
                    <a:pt x="0" y="266319"/>
                  </a:lnTo>
                  <a:lnTo>
                    <a:pt x="0" y="798957"/>
                  </a:lnTo>
                  <a:lnTo>
                    <a:pt x="1012697" y="798957"/>
                  </a:lnTo>
                  <a:lnTo>
                    <a:pt x="1012697" y="1065276"/>
                  </a:lnTo>
                  <a:lnTo>
                    <a:pt x="1545336" y="532638"/>
                  </a:lnTo>
                  <a:lnTo>
                    <a:pt x="1012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3208" y="5670803"/>
              <a:ext cx="1545590" cy="1065530"/>
            </a:xfrm>
            <a:custGeom>
              <a:avLst/>
              <a:gdLst/>
              <a:ahLst/>
              <a:cxnLst/>
              <a:rect l="l" t="t" r="r" b="b"/>
              <a:pathLst>
                <a:path w="1545589" h="1065529">
                  <a:moveTo>
                    <a:pt x="0" y="266319"/>
                  </a:moveTo>
                  <a:lnTo>
                    <a:pt x="1012697" y="266319"/>
                  </a:lnTo>
                  <a:lnTo>
                    <a:pt x="1012697" y="0"/>
                  </a:lnTo>
                  <a:lnTo>
                    <a:pt x="1545336" y="532638"/>
                  </a:lnTo>
                  <a:lnTo>
                    <a:pt x="1012697" y="1065276"/>
                  </a:lnTo>
                  <a:lnTo>
                    <a:pt x="1012697" y="798957"/>
                  </a:lnTo>
                  <a:lnTo>
                    <a:pt x="0" y="798957"/>
                  </a:lnTo>
                  <a:lnTo>
                    <a:pt x="0" y="2663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31391" y="6031179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나눔고딕"/>
                <a:cs typeface="나눔고딕"/>
              </a:rPr>
              <a:t>결과</a:t>
            </a:r>
            <a:endParaRPr sz="1800">
              <a:latin typeface="나눔고딕"/>
              <a:cs typeface="나눔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3" name="object 3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B5D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31654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본론:</a:t>
            </a:r>
            <a:r>
              <a:rPr sz="3000" b="1" spc="-135" dirty="0">
                <a:latin typeface="나눔고딕"/>
                <a:cs typeface="나눔고딕"/>
              </a:rPr>
              <a:t> </a:t>
            </a:r>
            <a:r>
              <a:rPr sz="3000" b="1" spc="10" dirty="0">
                <a:latin typeface="나눔고딕"/>
                <a:cs typeface="나눔고딕"/>
              </a:rPr>
              <a:t>(2)</a:t>
            </a:r>
            <a:r>
              <a:rPr sz="3000" b="1" spc="-110" dirty="0">
                <a:latin typeface="나눔고딕"/>
                <a:cs typeface="나눔고딕"/>
              </a:rPr>
              <a:t> </a:t>
            </a:r>
            <a:r>
              <a:rPr sz="3000" b="1" spc="25" dirty="0">
                <a:latin typeface="나눔고딕"/>
                <a:cs typeface="나눔고딕"/>
              </a:rPr>
              <a:t>RNN</a:t>
            </a:r>
            <a:r>
              <a:rPr sz="3000" b="1" spc="-130" dirty="0">
                <a:latin typeface="나눔고딕"/>
                <a:cs typeface="나눔고딕"/>
              </a:rPr>
              <a:t> </a:t>
            </a:r>
            <a:r>
              <a:rPr sz="3000" b="1" spc="-90" dirty="0">
                <a:latin typeface="나눔고딕"/>
                <a:cs typeface="나눔고딕"/>
              </a:rPr>
              <a:t>시도</a:t>
            </a:r>
            <a:endParaRPr sz="3000">
              <a:latin typeface="나눔고딕"/>
              <a:cs typeface="나눔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1328419"/>
            <a:ext cx="7666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  <a:tab pos="2454275" algn="l"/>
                <a:tab pos="4580255" algn="l"/>
              </a:tabLst>
            </a:pPr>
            <a:r>
              <a:rPr sz="2800" b="1" spc="60" dirty="0">
                <a:solidFill>
                  <a:srgbClr val="FFFFFF"/>
                </a:solidFill>
                <a:latin typeface="나눔고딕"/>
                <a:cs typeface="나눔고딕"/>
              </a:rPr>
              <a:t>Seed</a:t>
            </a:r>
            <a:r>
              <a:rPr sz="28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설정</a:t>
            </a:r>
            <a:r>
              <a:rPr sz="2800" b="1" spc="-6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155" dirty="0">
                <a:solidFill>
                  <a:srgbClr val="FFFFFF"/>
                </a:solidFill>
                <a:latin typeface="나눔고딕"/>
                <a:cs typeface="나눔고딕"/>
              </a:rPr>
              <a:t>-	</a:t>
            </a:r>
            <a:r>
              <a:rPr sz="2800" b="1" dirty="0">
                <a:solidFill>
                  <a:srgbClr val="FFFFFF"/>
                </a:solidFill>
                <a:latin typeface="나눔고딕"/>
                <a:cs typeface="나눔고딕"/>
              </a:rPr>
              <a:t>Trigram에서	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많이 사용된</a:t>
            </a:r>
            <a:r>
              <a:rPr sz="2800" b="1" spc="-8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단어</a:t>
            </a:r>
            <a:r>
              <a:rPr sz="2800" b="1" spc="-10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나눔고딕"/>
                <a:cs typeface="나눔고딕"/>
              </a:rPr>
              <a:t>2개</a:t>
            </a:r>
            <a:endParaRPr sz="2800">
              <a:latin typeface="나눔고딕"/>
              <a:cs typeface="나눔고딕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79613" y="1725265"/>
            <a:ext cx="10726420" cy="4257040"/>
            <a:chOff x="1479613" y="1725265"/>
            <a:chExt cx="10726420" cy="4257040"/>
          </a:xfrm>
        </p:grpSpPr>
        <p:sp>
          <p:nvSpPr>
            <p:cNvPr id="9" name="object 9"/>
            <p:cNvSpPr/>
            <p:nvPr/>
          </p:nvSpPr>
          <p:spPr>
            <a:xfrm>
              <a:off x="1484375" y="3151632"/>
              <a:ext cx="7946390" cy="2825750"/>
            </a:xfrm>
            <a:custGeom>
              <a:avLst/>
              <a:gdLst/>
              <a:ahLst/>
              <a:cxnLst/>
              <a:rect l="l" t="t" r="r" b="b"/>
              <a:pathLst>
                <a:path w="7946390" h="2825750">
                  <a:moveTo>
                    <a:pt x="0" y="2825495"/>
                  </a:moveTo>
                  <a:lnTo>
                    <a:pt x="7946135" y="2825495"/>
                  </a:lnTo>
                  <a:lnTo>
                    <a:pt x="7946135" y="0"/>
                  </a:lnTo>
                  <a:lnTo>
                    <a:pt x="0" y="0"/>
                  </a:lnTo>
                  <a:lnTo>
                    <a:pt x="0" y="28254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89257" y="1737965"/>
              <a:ext cx="4204335" cy="1591310"/>
            </a:xfrm>
            <a:custGeom>
              <a:avLst/>
              <a:gdLst/>
              <a:ahLst/>
              <a:cxnLst/>
              <a:rect l="l" t="t" r="r" b="b"/>
              <a:pathLst>
                <a:path w="4204334" h="1591310">
                  <a:moveTo>
                    <a:pt x="2106605" y="0"/>
                  </a:moveTo>
                  <a:lnTo>
                    <a:pt x="2051555" y="216"/>
                  </a:lnTo>
                  <a:lnTo>
                    <a:pt x="1996612" y="917"/>
                  </a:lnTo>
                  <a:lnTo>
                    <a:pt x="1941804" y="2100"/>
                  </a:lnTo>
                  <a:lnTo>
                    <a:pt x="1887161" y="3761"/>
                  </a:lnTo>
                  <a:lnTo>
                    <a:pt x="1832710" y="5899"/>
                  </a:lnTo>
                  <a:lnTo>
                    <a:pt x="1778481" y="8510"/>
                  </a:lnTo>
                  <a:lnTo>
                    <a:pt x="1724503" y="11592"/>
                  </a:lnTo>
                  <a:lnTo>
                    <a:pt x="1670804" y="15142"/>
                  </a:lnTo>
                  <a:lnTo>
                    <a:pt x="1617412" y="19158"/>
                  </a:lnTo>
                  <a:lnTo>
                    <a:pt x="1564357" y="23636"/>
                  </a:lnTo>
                  <a:lnTo>
                    <a:pt x="1511667" y="28575"/>
                  </a:lnTo>
                  <a:lnTo>
                    <a:pt x="1459371" y="33970"/>
                  </a:lnTo>
                  <a:lnTo>
                    <a:pt x="1407498" y="39821"/>
                  </a:lnTo>
                  <a:lnTo>
                    <a:pt x="1356076" y="46123"/>
                  </a:lnTo>
                  <a:lnTo>
                    <a:pt x="1305134" y="52875"/>
                  </a:lnTo>
                  <a:lnTo>
                    <a:pt x="1254701" y="60073"/>
                  </a:lnTo>
                  <a:lnTo>
                    <a:pt x="1204806" y="67715"/>
                  </a:lnTo>
                  <a:lnTo>
                    <a:pt x="1155476" y="75799"/>
                  </a:lnTo>
                  <a:lnTo>
                    <a:pt x="1106742" y="84321"/>
                  </a:lnTo>
                  <a:lnTo>
                    <a:pt x="1058631" y="93278"/>
                  </a:lnTo>
                  <a:lnTo>
                    <a:pt x="1011172" y="102669"/>
                  </a:lnTo>
                  <a:lnTo>
                    <a:pt x="964395" y="112491"/>
                  </a:lnTo>
                  <a:lnTo>
                    <a:pt x="918327" y="122740"/>
                  </a:lnTo>
                  <a:lnTo>
                    <a:pt x="872998" y="133414"/>
                  </a:lnTo>
                  <a:lnTo>
                    <a:pt x="828435" y="144511"/>
                  </a:lnTo>
                  <a:lnTo>
                    <a:pt x="784669" y="156027"/>
                  </a:lnTo>
                  <a:lnTo>
                    <a:pt x="741727" y="167961"/>
                  </a:lnTo>
                  <a:lnTo>
                    <a:pt x="699639" y="180309"/>
                  </a:lnTo>
                  <a:lnTo>
                    <a:pt x="658432" y="193068"/>
                  </a:lnTo>
                  <a:lnTo>
                    <a:pt x="618137" y="206236"/>
                  </a:lnTo>
                  <a:lnTo>
                    <a:pt x="578780" y="219811"/>
                  </a:lnTo>
                  <a:lnTo>
                    <a:pt x="540392" y="233789"/>
                  </a:lnTo>
                  <a:lnTo>
                    <a:pt x="503001" y="248168"/>
                  </a:lnTo>
                  <a:lnTo>
                    <a:pt x="466635" y="262945"/>
                  </a:lnTo>
                  <a:lnTo>
                    <a:pt x="431323" y="278118"/>
                  </a:lnTo>
                  <a:lnTo>
                    <a:pt x="363978" y="309639"/>
                  </a:lnTo>
                  <a:lnTo>
                    <a:pt x="301194" y="342710"/>
                  </a:lnTo>
                  <a:lnTo>
                    <a:pt x="234130" y="383146"/>
                  </a:lnTo>
                  <a:lnTo>
                    <a:pt x="199531" y="406732"/>
                  </a:lnTo>
                  <a:lnTo>
                    <a:pt x="167767" y="430554"/>
                  </a:lnTo>
                  <a:lnTo>
                    <a:pt x="112668" y="478813"/>
                  </a:lnTo>
                  <a:lnTo>
                    <a:pt x="68681" y="527736"/>
                  </a:lnTo>
                  <a:lnTo>
                    <a:pt x="35651" y="577138"/>
                  </a:lnTo>
                  <a:lnTo>
                    <a:pt x="13423" y="626831"/>
                  </a:lnTo>
                  <a:lnTo>
                    <a:pt x="1844" y="676631"/>
                  </a:lnTo>
                  <a:lnTo>
                    <a:pt x="0" y="701513"/>
                  </a:lnTo>
                  <a:lnTo>
                    <a:pt x="760" y="726351"/>
                  </a:lnTo>
                  <a:lnTo>
                    <a:pt x="10016" y="775803"/>
                  </a:lnTo>
                  <a:lnTo>
                    <a:pt x="29458" y="824803"/>
                  </a:lnTo>
                  <a:lnTo>
                    <a:pt x="58934" y="873163"/>
                  </a:lnTo>
                  <a:lnTo>
                    <a:pt x="98287" y="920698"/>
                  </a:lnTo>
                  <a:lnTo>
                    <a:pt x="147365" y="967222"/>
                  </a:lnTo>
                  <a:lnTo>
                    <a:pt x="206013" y="1012547"/>
                  </a:lnTo>
                  <a:lnTo>
                    <a:pt x="238877" y="1034702"/>
                  </a:lnTo>
                  <a:lnTo>
                    <a:pt x="274077" y="1056488"/>
                  </a:lnTo>
                  <a:lnTo>
                    <a:pt x="311592" y="1077881"/>
                  </a:lnTo>
                  <a:lnTo>
                    <a:pt x="351403" y="1098858"/>
                  </a:lnTo>
                  <a:lnTo>
                    <a:pt x="393491" y="1119396"/>
                  </a:lnTo>
                  <a:lnTo>
                    <a:pt x="437837" y="1139471"/>
                  </a:lnTo>
                  <a:lnTo>
                    <a:pt x="484421" y="1159061"/>
                  </a:lnTo>
                  <a:lnTo>
                    <a:pt x="533225" y="1178141"/>
                  </a:lnTo>
                  <a:lnTo>
                    <a:pt x="584228" y="1196689"/>
                  </a:lnTo>
                  <a:lnTo>
                    <a:pt x="637413" y="1214682"/>
                  </a:lnTo>
                  <a:lnTo>
                    <a:pt x="692758" y="1232095"/>
                  </a:lnTo>
                  <a:lnTo>
                    <a:pt x="750246" y="1248907"/>
                  </a:lnTo>
                  <a:lnTo>
                    <a:pt x="809857" y="1265092"/>
                  </a:lnTo>
                  <a:lnTo>
                    <a:pt x="871571" y="1280629"/>
                  </a:lnTo>
                  <a:lnTo>
                    <a:pt x="935370" y="1295494"/>
                  </a:lnTo>
                  <a:lnTo>
                    <a:pt x="1001234" y="1309664"/>
                  </a:lnTo>
                  <a:lnTo>
                    <a:pt x="1069144" y="1323115"/>
                  </a:lnTo>
                  <a:lnTo>
                    <a:pt x="1226243" y="1591212"/>
                  </a:lnTo>
                  <a:lnTo>
                    <a:pt x="1830001" y="1408459"/>
                  </a:lnTo>
                  <a:lnTo>
                    <a:pt x="1889235" y="1410777"/>
                  </a:lnTo>
                  <a:lnTo>
                    <a:pt x="1948381" y="1412525"/>
                  </a:lnTo>
                  <a:lnTo>
                    <a:pt x="2007411" y="1413707"/>
                  </a:lnTo>
                  <a:lnTo>
                    <a:pt x="2066294" y="1414330"/>
                  </a:lnTo>
                  <a:lnTo>
                    <a:pt x="2125000" y="1414396"/>
                  </a:lnTo>
                  <a:lnTo>
                    <a:pt x="2183501" y="1413913"/>
                  </a:lnTo>
                  <a:lnTo>
                    <a:pt x="2241766" y="1412884"/>
                  </a:lnTo>
                  <a:lnTo>
                    <a:pt x="2299766" y="1411315"/>
                  </a:lnTo>
                  <a:lnTo>
                    <a:pt x="2357470" y="1409210"/>
                  </a:lnTo>
                  <a:lnTo>
                    <a:pt x="2414851" y="1406575"/>
                  </a:lnTo>
                  <a:lnTo>
                    <a:pt x="2471877" y="1403415"/>
                  </a:lnTo>
                  <a:lnTo>
                    <a:pt x="2528519" y="1399734"/>
                  </a:lnTo>
                  <a:lnTo>
                    <a:pt x="2584747" y="1395538"/>
                  </a:lnTo>
                  <a:lnTo>
                    <a:pt x="2640533" y="1390832"/>
                  </a:lnTo>
                  <a:lnTo>
                    <a:pt x="2695845" y="1385620"/>
                  </a:lnTo>
                  <a:lnTo>
                    <a:pt x="2750655" y="1379907"/>
                  </a:lnTo>
                  <a:lnTo>
                    <a:pt x="2804933" y="1373700"/>
                  </a:lnTo>
                  <a:lnTo>
                    <a:pt x="2858649" y="1367001"/>
                  </a:lnTo>
                  <a:lnTo>
                    <a:pt x="2911774" y="1359818"/>
                  </a:lnTo>
                  <a:lnTo>
                    <a:pt x="2964277" y="1352154"/>
                  </a:lnTo>
                  <a:lnTo>
                    <a:pt x="3016130" y="1344014"/>
                  </a:lnTo>
                  <a:lnTo>
                    <a:pt x="3067303" y="1335404"/>
                  </a:lnTo>
                  <a:lnTo>
                    <a:pt x="3117765" y="1326329"/>
                  </a:lnTo>
                  <a:lnTo>
                    <a:pt x="3167488" y="1316793"/>
                  </a:lnTo>
                  <a:lnTo>
                    <a:pt x="3216441" y="1306802"/>
                  </a:lnTo>
                  <a:lnTo>
                    <a:pt x="3264595" y="1296360"/>
                  </a:lnTo>
                  <a:lnTo>
                    <a:pt x="3311920" y="1285473"/>
                  </a:lnTo>
                  <a:lnTo>
                    <a:pt x="3358388" y="1274145"/>
                  </a:lnTo>
                  <a:lnTo>
                    <a:pt x="3403967" y="1262381"/>
                  </a:lnTo>
                  <a:lnTo>
                    <a:pt x="3448628" y="1250188"/>
                  </a:lnTo>
                  <a:lnTo>
                    <a:pt x="3492343" y="1237568"/>
                  </a:lnTo>
                  <a:lnTo>
                    <a:pt x="3535080" y="1224528"/>
                  </a:lnTo>
                  <a:lnTo>
                    <a:pt x="3576811" y="1211073"/>
                  </a:lnTo>
                  <a:lnTo>
                    <a:pt x="3617505" y="1197207"/>
                  </a:lnTo>
                  <a:lnTo>
                    <a:pt x="3657134" y="1182936"/>
                  </a:lnTo>
                  <a:lnTo>
                    <a:pt x="3695667" y="1168264"/>
                  </a:lnTo>
                  <a:lnTo>
                    <a:pt x="3733075" y="1153196"/>
                  </a:lnTo>
                  <a:lnTo>
                    <a:pt x="3769328" y="1137738"/>
                  </a:lnTo>
                  <a:lnTo>
                    <a:pt x="3804396" y="1121894"/>
                  </a:lnTo>
                  <a:lnTo>
                    <a:pt x="3870861" y="1089070"/>
                  </a:lnTo>
                  <a:lnTo>
                    <a:pt x="3932232" y="1054764"/>
                  </a:lnTo>
                  <a:lnTo>
                    <a:pt x="3969686" y="1031437"/>
                  </a:lnTo>
                  <a:lnTo>
                    <a:pt x="4004286" y="1007852"/>
                  </a:lnTo>
                  <a:lnTo>
                    <a:pt x="4036050" y="984030"/>
                  </a:lnTo>
                  <a:lnTo>
                    <a:pt x="4091148" y="935771"/>
                  </a:lnTo>
                  <a:lnTo>
                    <a:pt x="4135135" y="886848"/>
                  </a:lnTo>
                  <a:lnTo>
                    <a:pt x="4168166" y="837446"/>
                  </a:lnTo>
                  <a:lnTo>
                    <a:pt x="4190393" y="787752"/>
                  </a:lnTo>
                  <a:lnTo>
                    <a:pt x="4201972" y="737953"/>
                  </a:lnTo>
                  <a:lnTo>
                    <a:pt x="4203817" y="713071"/>
                  </a:lnTo>
                  <a:lnTo>
                    <a:pt x="4203057" y="688233"/>
                  </a:lnTo>
                  <a:lnTo>
                    <a:pt x="4193800" y="638781"/>
                  </a:lnTo>
                  <a:lnTo>
                    <a:pt x="4174358" y="589781"/>
                  </a:lnTo>
                  <a:lnTo>
                    <a:pt x="4144883" y="541420"/>
                  </a:lnTo>
                  <a:lnTo>
                    <a:pt x="4105529" y="493885"/>
                  </a:lnTo>
                  <a:lnTo>
                    <a:pt x="4056451" y="447362"/>
                  </a:lnTo>
                  <a:lnTo>
                    <a:pt x="3997803" y="402037"/>
                  </a:lnTo>
                  <a:lnTo>
                    <a:pt x="3964939" y="379882"/>
                  </a:lnTo>
                  <a:lnTo>
                    <a:pt x="3929739" y="358096"/>
                  </a:lnTo>
                  <a:lnTo>
                    <a:pt x="3892224" y="336703"/>
                  </a:lnTo>
                  <a:lnTo>
                    <a:pt x="3852413" y="315726"/>
                  </a:lnTo>
                  <a:lnTo>
                    <a:pt x="3810325" y="295188"/>
                  </a:lnTo>
                  <a:lnTo>
                    <a:pt x="3765979" y="275113"/>
                  </a:lnTo>
                  <a:lnTo>
                    <a:pt x="3719395" y="255523"/>
                  </a:lnTo>
                  <a:lnTo>
                    <a:pt x="3670591" y="236443"/>
                  </a:lnTo>
                  <a:lnTo>
                    <a:pt x="3619588" y="217895"/>
                  </a:lnTo>
                  <a:lnTo>
                    <a:pt x="3566403" y="199902"/>
                  </a:lnTo>
                  <a:lnTo>
                    <a:pt x="3511058" y="182489"/>
                  </a:lnTo>
                  <a:lnTo>
                    <a:pt x="3453570" y="165677"/>
                  </a:lnTo>
                  <a:lnTo>
                    <a:pt x="3393959" y="149492"/>
                  </a:lnTo>
                  <a:lnTo>
                    <a:pt x="3332245" y="133954"/>
                  </a:lnTo>
                  <a:lnTo>
                    <a:pt x="3268446" y="119089"/>
                  </a:lnTo>
                  <a:lnTo>
                    <a:pt x="3202582" y="104920"/>
                  </a:lnTo>
                  <a:lnTo>
                    <a:pt x="3134672" y="91469"/>
                  </a:lnTo>
                  <a:lnTo>
                    <a:pt x="3083047" y="81974"/>
                  </a:lnTo>
                  <a:lnTo>
                    <a:pt x="3030983" y="73014"/>
                  </a:lnTo>
                  <a:lnTo>
                    <a:pt x="2978509" y="64586"/>
                  </a:lnTo>
                  <a:lnTo>
                    <a:pt x="2925654" y="56689"/>
                  </a:lnTo>
                  <a:lnTo>
                    <a:pt x="2872447" y="49319"/>
                  </a:lnTo>
                  <a:lnTo>
                    <a:pt x="2818916" y="42474"/>
                  </a:lnTo>
                  <a:lnTo>
                    <a:pt x="2765089" y="36150"/>
                  </a:lnTo>
                  <a:lnTo>
                    <a:pt x="2710997" y="30346"/>
                  </a:lnTo>
                  <a:lnTo>
                    <a:pt x="2656666" y="25058"/>
                  </a:lnTo>
                  <a:lnTo>
                    <a:pt x="2602127" y="20284"/>
                  </a:lnTo>
                  <a:lnTo>
                    <a:pt x="2547407" y="16022"/>
                  </a:lnTo>
                  <a:lnTo>
                    <a:pt x="2492536" y="12268"/>
                  </a:lnTo>
                  <a:lnTo>
                    <a:pt x="2437542" y="9019"/>
                  </a:lnTo>
                  <a:lnTo>
                    <a:pt x="2382453" y="6274"/>
                  </a:lnTo>
                  <a:lnTo>
                    <a:pt x="2327300" y="4029"/>
                  </a:lnTo>
                  <a:lnTo>
                    <a:pt x="2272109" y="2282"/>
                  </a:lnTo>
                  <a:lnTo>
                    <a:pt x="2216911" y="1030"/>
                  </a:lnTo>
                  <a:lnTo>
                    <a:pt x="2161733" y="270"/>
                  </a:lnTo>
                  <a:lnTo>
                    <a:pt x="210660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89257" y="1737965"/>
              <a:ext cx="4204335" cy="1591310"/>
            </a:xfrm>
            <a:custGeom>
              <a:avLst/>
              <a:gdLst/>
              <a:ahLst/>
              <a:cxnLst/>
              <a:rect l="l" t="t" r="r" b="b"/>
              <a:pathLst>
                <a:path w="4204334" h="1591310">
                  <a:moveTo>
                    <a:pt x="1226243" y="1591212"/>
                  </a:moveTo>
                  <a:lnTo>
                    <a:pt x="1069144" y="1323115"/>
                  </a:lnTo>
                  <a:lnTo>
                    <a:pt x="1001234" y="1309664"/>
                  </a:lnTo>
                  <a:lnTo>
                    <a:pt x="935370" y="1295494"/>
                  </a:lnTo>
                  <a:lnTo>
                    <a:pt x="871571" y="1280629"/>
                  </a:lnTo>
                  <a:lnTo>
                    <a:pt x="809857" y="1265092"/>
                  </a:lnTo>
                  <a:lnTo>
                    <a:pt x="750246" y="1248907"/>
                  </a:lnTo>
                  <a:lnTo>
                    <a:pt x="692758" y="1232095"/>
                  </a:lnTo>
                  <a:lnTo>
                    <a:pt x="637413" y="1214682"/>
                  </a:lnTo>
                  <a:lnTo>
                    <a:pt x="584228" y="1196689"/>
                  </a:lnTo>
                  <a:lnTo>
                    <a:pt x="533225" y="1178141"/>
                  </a:lnTo>
                  <a:lnTo>
                    <a:pt x="484421" y="1159061"/>
                  </a:lnTo>
                  <a:lnTo>
                    <a:pt x="437837" y="1139471"/>
                  </a:lnTo>
                  <a:lnTo>
                    <a:pt x="393491" y="1119396"/>
                  </a:lnTo>
                  <a:lnTo>
                    <a:pt x="351403" y="1098858"/>
                  </a:lnTo>
                  <a:lnTo>
                    <a:pt x="311592" y="1077881"/>
                  </a:lnTo>
                  <a:lnTo>
                    <a:pt x="274077" y="1056488"/>
                  </a:lnTo>
                  <a:lnTo>
                    <a:pt x="238877" y="1034702"/>
                  </a:lnTo>
                  <a:lnTo>
                    <a:pt x="206013" y="1012547"/>
                  </a:lnTo>
                  <a:lnTo>
                    <a:pt x="147365" y="967222"/>
                  </a:lnTo>
                  <a:lnTo>
                    <a:pt x="98287" y="920698"/>
                  </a:lnTo>
                  <a:lnTo>
                    <a:pt x="58934" y="873163"/>
                  </a:lnTo>
                  <a:lnTo>
                    <a:pt x="29458" y="824803"/>
                  </a:lnTo>
                  <a:lnTo>
                    <a:pt x="10016" y="775803"/>
                  </a:lnTo>
                  <a:lnTo>
                    <a:pt x="760" y="726351"/>
                  </a:lnTo>
                  <a:lnTo>
                    <a:pt x="0" y="701513"/>
                  </a:lnTo>
                  <a:lnTo>
                    <a:pt x="1844" y="676631"/>
                  </a:lnTo>
                  <a:lnTo>
                    <a:pt x="13423" y="626831"/>
                  </a:lnTo>
                  <a:lnTo>
                    <a:pt x="35651" y="577138"/>
                  </a:lnTo>
                  <a:lnTo>
                    <a:pt x="68681" y="527736"/>
                  </a:lnTo>
                  <a:lnTo>
                    <a:pt x="112668" y="478813"/>
                  </a:lnTo>
                  <a:lnTo>
                    <a:pt x="167767" y="430554"/>
                  </a:lnTo>
                  <a:lnTo>
                    <a:pt x="199531" y="406732"/>
                  </a:lnTo>
                  <a:lnTo>
                    <a:pt x="234130" y="383146"/>
                  </a:lnTo>
                  <a:lnTo>
                    <a:pt x="271584" y="359820"/>
                  </a:lnTo>
                  <a:lnTo>
                    <a:pt x="332001" y="325982"/>
                  </a:lnTo>
                  <a:lnTo>
                    <a:pt x="397095" y="293684"/>
                  </a:lnTo>
                  <a:lnTo>
                    <a:pt x="466635" y="262945"/>
                  </a:lnTo>
                  <a:lnTo>
                    <a:pt x="503001" y="248168"/>
                  </a:lnTo>
                  <a:lnTo>
                    <a:pt x="540392" y="233789"/>
                  </a:lnTo>
                  <a:lnTo>
                    <a:pt x="578780" y="219811"/>
                  </a:lnTo>
                  <a:lnTo>
                    <a:pt x="618137" y="206236"/>
                  </a:lnTo>
                  <a:lnTo>
                    <a:pt x="658432" y="193068"/>
                  </a:lnTo>
                  <a:lnTo>
                    <a:pt x="699639" y="180309"/>
                  </a:lnTo>
                  <a:lnTo>
                    <a:pt x="741727" y="167961"/>
                  </a:lnTo>
                  <a:lnTo>
                    <a:pt x="784669" y="156027"/>
                  </a:lnTo>
                  <a:lnTo>
                    <a:pt x="828435" y="144511"/>
                  </a:lnTo>
                  <a:lnTo>
                    <a:pt x="872998" y="133414"/>
                  </a:lnTo>
                  <a:lnTo>
                    <a:pt x="918327" y="122740"/>
                  </a:lnTo>
                  <a:lnTo>
                    <a:pt x="964395" y="112491"/>
                  </a:lnTo>
                  <a:lnTo>
                    <a:pt x="1011172" y="102669"/>
                  </a:lnTo>
                  <a:lnTo>
                    <a:pt x="1058631" y="93278"/>
                  </a:lnTo>
                  <a:lnTo>
                    <a:pt x="1106742" y="84321"/>
                  </a:lnTo>
                  <a:lnTo>
                    <a:pt x="1155476" y="75799"/>
                  </a:lnTo>
                  <a:lnTo>
                    <a:pt x="1204806" y="67715"/>
                  </a:lnTo>
                  <a:lnTo>
                    <a:pt x="1254701" y="60073"/>
                  </a:lnTo>
                  <a:lnTo>
                    <a:pt x="1305134" y="52875"/>
                  </a:lnTo>
                  <a:lnTo>
                    <a:pt x="1356076" y="46123"/>
                  </a:lnTo>
                  <a:lnTo>
                    <a:pt x="1407498" y="39821"/>
                  </a:lnTo>
                  <a:lnTo>
                    <a:pt x="1459371" y="33970"/>
                  </a:lnTo>
                  <a:lnTo>
                    <a:pt x="1511667" y="28575"/>
                  </a:lnTo>
                  <a:lnTo>
                    <a:pt x="1564357" y="23636"/>
                  </a:lnTo>
                  <a:lnTo>
                    <a:pt x="1617412" y="19158"/>
                  </a:lnTo>
                  <a:lnTo>
                    <a:pt x="1670804" y="15142"/>
                  </a:lnTo>
                  <a:lnTo>
                    <a:pt x="1724503" y="11592"/>
                  </a:lnTo>
                  <a:lnTo>
                    <a:pt x="1778481" y="8510"/>
                  </a:lnTo>
                  <a:lnTo>
                    <a:pt x="1832710" y="5899"/>
                  </a:lnTo>
                  <a:lnTo>
                    <a:pt x="1887161" y="3761"/>
                  </a:lnTo>
                  <a:lnTo>
                    <a:pt x="1941804" y="2100"/>
                  </a:lnTo>
                  <a:lnTo>
                    <a:pt x="1996612" y="917"/>
                  </a:lnTo>
                  <a:lnTo>
                    <a:pt x="2051555" y="216"/>
                  </a:lnTo>
                  <a:lnTo>
                    <a:pt x="2106605" y="0"/>
                  </a:lnTo>
                  <a:lnTo>
                    <a:pt x="2161733" y="270"/>
                  </a:lnTo>
                  <a:lnTo>
                    <a:pt x="2216911" y="1030"/>
                  </a:lnTo>
                  <a:lnTo>
                    <a:pt x="2272109" y="2282"/>
                  </a:lnTo>
                  <a:lnTo>
                    <a:pt x="2327300" y="4029"/>
                  </a:lnTo>
                  <a:lnTo>
                    <a:pt x="2382453" y="6274"/>
                  </a:lnTo>
                  <a:lnTo>
                    <a:pt x="2437542" y="9019"/>
                  </a:lnTo>
                  <a:lnTo>
                    <a:pt x="2492536" y="12268"/>
                  </a:lnTo>
                  <a:lnTo>
                    <a:pt x="2547407" y="16022"/>
                  </a:lnTo>
                  <a:lnTo>
                    <a:pt x="2602127" y="20284"/>
                  </a:lnTo>
                  <a:lnTo>
                    <a:pt x="2656666" y="25058"/>
                  </a:lnTo>
                  <a:lnTo>
                    <a:pt x="2710997" y="30346"/>
                  </a:lnTo>
                  <a:lnTo>
                    <a:pt x="2765089" y="36150"/>
                  </a:lnTo>
                  <a:lnTo>
                    <a:pt x="2818916" y="42474"/>
                  </a:lnTo>
                  <a:lnTo>
                    <a:pt x="2872447" y="49319"/>
                  </a:lnTo>
                  <a:lnTo>
                    <a:pt x="2925654" y="56689"/>
                  </a:lnTo>
                  <a:lnTo>
                    <a:pt x="2978509" y="64586"/>
                  </a:lnTo>
                  <a:lnTo>
                    <a:pt x="3030983" y="73014"/>
                  </a:lnTo>
                  <a:lnTo>
                    <a:pt x="3083047" y="81974"/>
                  </a:lnTo>
                  <a:lnTo>
                    <a:pt x="3134672" y="91469"/>
                  </a:lnTo>
                  <a:lnTo>
                    <a:pt x="3202582" y="104920"/>
                  </a:lnTo>
                  <a:lnTo>
                    <a:pt x="3268446" y="119089"/>
                  </a:lnTo>
                  <a:lnTo>
                    <a:pt x="3332245" y="133954"/>
                  </a:lnTo>
                  <a:lnTo>
                    <a:pt x="3393959" y="149492"/>
                  </a:lnTo>
                  <a:lnTo>
                    <a:pt x="3453570" y="165677"/>
                  </a:lnTo>
                  <a:lnTo>
                    <a:pt x="3511058" y="182489"/>
                  </a:lnTo>
                  <a:lnTo>
                    <a:pt x="3566403" y="199902"/>
                  </a:lnTo>
                  <a:lnTo>
                    <a:pt x="3619588" y="217895"/>
                  </a:lnTo>
                  <a:lnTo>
                    <a:pt x="3670591" y="236443"/>
                  </a:lnTo>
                  <a:lnTo>
                    <a:pt x="3719395" y="255523"/>
                  </a:lnTo>
                  <a:lnTo>
                    <a:pt x="3765979" y="275113"/>
                  </a:lnTo>
                  <a:lnTo>
                    <a:pt x="3810325" y="295188"/>
                  </a:lnTo>
                  <a:lnTo>
                    <a:pt x="3852413" y="315726"/>
                  </a:lnTo>
                  <a:lnTo>
                    <a:pt x="3892224" y="336703"/>
                  </a:lnTo>
                  <a:lnTo>
                    <a:pt x="3929739" y="358096"/>
                  </a:lnTo>
                  <a:lnTo>
                    <a:pt x="3964939" y="379882"/>
                  </a:lnTo>
                  <a:lnTo>
                    <a:pt x="3997803" y="402037"/>
                  </a:lnTo>
                  <a:lnTo>
                    <a:pt x="4056451" y="447362"/>
                  </a:lnTo>
                  <a:lnTo>
                    <a:pt x="4105529" y="493885"/>
                  </a:lnTo>
                  <a:lnTo>
                    <a:pt x="4144883" y="541420"/>
                  </a:lnTo>
                  <a:lnTo>
                    <a:pt x="4174358" y="589781"/>
                  </a:lnTo>
                  <a:lnTo>
                    <a:pt x="4193800" y="638781"/>
                  </a:lnTo>
                  <a:lnTo>
                    <a:pt x="4203057" y="688233"/>
                  </a:lnTo>
                  <a:lnTo>
                    <a:pt x="4203817" y="713071"/>
                  </a:lnTo>
                  <a:lnTo>
                    <a:pt x="4201972" y="737953"/>
                  </a:lnTo>
                  <a:lnTo>
                    <a:pt x="4190393" y="787752"/>
                  </a:lnTo>
                  <a:lnTo>
                    <a:pt x="4168166" y="837446"/>
                  </a:lnTo>
                  <a:lnTo>
                    <a:pt x="4135135" y="886848"/>
                  </a:lnTo>
                  <a:lnTo>
                    <a:pt x="4091148" y="935771"/>
                  </a:lnTo>
                  <a:lnTo>
                    <a:pt x="4036050" y="984030"/>
                  </a:lnTo>
                  <a:lnTo>
                    <a:pt x="4004286" y="1007852"/>
                  </a:lnTo>
                  <a:lnTo>
                    <a:pt x="3969686" y="1031437"/>
                  </a:lnTo>
                  <a:lnTo>
                    <a:pt x="3932232" y="1054764"/>
                  </a:lnTo>
                  <a:lnTo>
                    <a:pt x="3870861" y="1089070"/>
                  </a:lnTo>
                  <a:lnTo>
                    <a:pt x="3804396" y="1121894"/>
                  </a:lnTo>
                  <a:lnTo>
                    <a:pt x="3769328" y="1137738"/>
                  </a:lnTo>
                  <a:lnTo>
                    <a:pt x="3733075" y="1153196"/>
                  </a:lnTo>
                  <a:lnTo>
                    <a:pt x="3695667" y="1168264"/>
                  </a:lnTo>
                  <a:lnTo>
                    <a:pt x="3657134" y="1182936"/>
                  </a:lnTo>
                  <a:lnTo>
                    <a:pt x="3617505" y="1197207"/>
                  </a:lnTo>
                  <a:lnTo>
                    <a:pt x="3576811" y="1211073"/>
                  </a:lnTo>
                  <a:lnTo>
                    <a:pt x="3535080" y="1224528"/>
                  </a:lnTo>
                  <a:lnTo>
                    <a:pt x="3492343" y="1237568"/>
                  </a:lnTo>
                  <a:lnTo>
                    <a:pt x="3448628" y="1250188"/>
                  </a:lnTo>
                  <a:lnTo>
                    <a:pt x="3403967" y="1262381"/>
                  </a:lnTo>
                  <a:lnTo>
                    <a:pt x="3358388" y="1274145"/>
                  </a:lnTo>
                  <a:lnTo>
                    <a:pt x="3311920" y="1285473"/>
                  </a:lnTo>
                  <a:lnTo>
                    <a:pt x="3264595" y="1296360"/>
                  </a:lnTo>
                  <a:lnTo>
                    <a:pt x="3216441" y="1306802"/>
                  </a:lnTo>
                  <a:lnTo>
                    <a:pt x="3167488" y="1316793"/>
                  </a:lnTo>
                  <a:lnTo>
                    <a:pt x="3117765" y="1326329"/>
                  </a:lnTo>
                  <a:lnTo>
                    <a:pt x="3067303" y="1335404"/>
                  </a:lnTo>
                  <a:lnTo>
                    <a:pt x="3016130" y="1344014"/>
                  </a:lnTo>
                  <a:lnTo>
                    <a:pt x="2964277" y="1352154"/>
                  </a:lnTo>
                  <a:lnTo>
                    <a:pt x="2911774" y="1359818"/>
                  </a:lnTo>
                  <a:lnTo>
                    <a:pt x="2858649" y="1367001"/>
                  </a:lnTo>
                  <a:lnTo>
                    <a:pt x="2804933" y="1373700"/>
                  </a:lnTo>
                  <a:lnTo>
                    <a:pt x="2750655" y="1379907"/>
                  </a:lnTo>
                  <a:lnTo>
                    <a:pt x="2695845" y="1385620"/>
                  </a:lnTo>
                  <a:lnTo>
                    <a:pt x="2640533" y="1390832"/>
                  </a:lnTo>
                  <a:lnTo>
                    <a:pt x="2584747" y="1395538"/>
                  </a:lnTo>
                  <a:lnTo>
                    <a:pt x="2528519" y="1399734"/>
                  </a:lnTo>
                  <a:lnTo>
                    <a:pt x="2471877" y="1403415"/>
                  </a:lnTo>
                  <a:lnTo>
                    <a:pt x="2414851" y="1406575"/>
                  </a:lnTo>
                  <a:lnTo>
                    <a:pt x="2357470" y="1409210"/>
                  </a:lnTo>
                  <a:lnTo>
                    <a:pt x="2299766" y="1411315"/>
                  </a:lnTo>
                  <a:lnTo>
                    <a:pt x="2241766" y="1412884"/>
                  </a:lnTo>
                  <a:lnTo>
                    <a:pt x="2183501" y="1413913"/>
                  </a:lnTo>
                  <a:lnTo>
                    <a:pt x="2125000" y="1414396"/>
                  </a:lnTo>
                  <a:lnTo>
                    <a:pt x="2066294" y="1414330"/>
                  </a:lnTo>
                  <a:lnTo>
                    <a:pt x="2007411" y="1413707"/>
                  </a:lnTo>
                  <a:lnTo>
                    <a:pt x="1948381" y="1412525"/>
                  </a:lnTo>
                  <a:lnTo>
                    <a:pt x="1889235" y="1410777"/>
                  </a:lnTo>
                  <a:lnTo>
                    <a:pt x="1830001" y="1408459"/>
                  </a:lnTo>
                  <a:lnTo>
                    <a:pt x="1226243" y="159121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31594" y="2002663"/>
            <a:ext cx="964628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8594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FFFF"/>
                </a:solidFill>
                <a:latin typeface="나눔고딕"/>
                <a:cs typeface="나눔고딕"/>
              </a:rPr>
              <a:t>Dictionary</a:t>
            </a:r>
            <a:r>
              <a:rPr sz="1800" b="1" spc="-11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나눔고딕"/>
                <a:cs typeface="나눔고딕"/>
              </a:rPr>
              <a:t>Key(“예방</a:t>
            </a:r>
            <a:r>
              <a:rPr sz="1800" b="1" spc="-8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나눔고딕"/>
                <a:cs typeface="나눔고딕"/>
              </a:rPr>
              <a:t>효과”) </a:t>
            </a:r>
            <a:r>
              <a:rPr sz="1800" b="1" spc="-49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나눔고딕"/>
                <a:cs typeface="나눔고딕"/>
              </a:rPr>
              <a:t>에 </a:t>
            </a:r>
            <a:r>
              <a:rPr sz="1800" b="1" spc="-75" dirty="0">
                <a:solidFill>
                  <a:srgbClr val="FFFFFF"/>
                </a:solidFill>
                <a:latin typeface="나눔고딕"/>
                <a:cs typeface="나눔고딕"/>
              </a:rPr>
              <a:t>V</a:t>
            </a:r>
            <a:r>
              <a:rPr sz="1800" b="1" spc="10" dirty="0">
                <a:solidFill>
                  <a:srgbClr val="FFFFFF"/>
                </a:solidFill>
                <a:latin typeface="나눔고딕"/>
                <a:cs typeface="나눔고딕"/>
              </a:rPr>
              <a:t>alue</a:t>
            </a:r>
            <a:r>
              <a:rPr sz="1800" b="1" spc="-65" dirty="0">
                <a:solidFill>
                  <a:srgbClr val="FFFFFF"/>
                </a:solidFill>
                <a:latin typeface="나눔고딕"/>
                <a:cs typeface="나눔고딕"/>
              </a:rPr>
              <a:t> 개</a:t>
            </a:r>
            <a:r>
              <a:rPr sz="1800" b="1" spc="-55" dirty="0">
                <a:solidFill>
                  <a:srgbClr val="FFFFFF"/>
                </a:solidFill>
                <a:latin typeface="나눔고딕"/>
                <a:cs typeface="나눔고딕"/>
              </a:rPr>
              <a:t>수 </a:t>
            </a:r>
            <a:r>
              <a:rPr sz="1800" b="1" spc="-65" dirty="0">
                <a:solidFill>
                  <a:srgbClr val="FFFFFF"/>
                </a:solidFill>
                <a:latin typeface="나눔고딕"/>
                <a:cs typeface="나눔고딕"/>
              </a:rPr>
              <a:t>많</a:t>
            </a:r>
            <a:r>
              <a:rPr sz="1800" b="1" spc="-55" dirty="0">
                <a:solidFill>
                  <a:srgbClr val="FFFFFF"/>
                </a:solidFill>
                <a:latin typeface="나눔고딕"/>
                <a:cs typeface="나눔고딕"/>
              </a:rPr>
              <a:t>은</a:t>
            </a:r>
            <a:r>
              <a:rPr sz="1800" b="1" spc="-4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나눔고딕"/>
                <a:cs typeface="나눔고딕"/>
              </a:rPr>
              <a:t>순으</a:t>
            </a:r>
            <a:r>
              <a:rPr sz="1800" b="1" spc="-55" dirty="0">
                <a:solidFill>
                  <a:srgbClr val="FFFFFF"/>
                </a:solidFill>
                <a:latin typeface="나눔고딕"/>
                <a:cs typeface="나눔고딕"/>
              </a:rPr>
              <a:t>로 </a:t>
            </a:r>
            <a:r>
              <a:rPr sz="1800" b="1" spc="-30" dirty="0">
                <a:solidFill>
                  <a:srgbClr val="FFFFFF"/>
                </a:solidFill>
                <a:latin typeface="나눔고딕"/>
                <a:cs typeface="나눔고딕"/>
              </a:rPr>
              <a:t>정  </a:t>
            </a:r>
            <a:r>
              <a:rPr sz="1800" b="1" spc="-55" dirty="0">
                <a:solidFill>
                  <a:srgbClr val="FFFFFF"/>
                </a:solidFill>
                <a:latin typeface="나눔고딕"/>
                <a:cs typeface="나눔고딕"/>
              </a:rPr>
              <a:t>렬</a:t>
            </a:r>
            <a:endParaRPr sz="18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50">
              <a:latin typeface="나눔고딕"/>
              <a:cs typeface="나눔고딕"/>
            </a:endParaRPr>
          </a:p>
          <a:p>
            <a:pPr marL="12700">
              <a:lnSpc>
                <a:spcPct val="100000"/>
              </a:lnSpc>
              <a:tabLst>
                <a:tab pos="1129665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[('</a:t>
            </a:r>
            <a:r>
              <a:rPr sz="2000" b="1" dirty="0">
                <a:solidFill>
                  <a:srgbClr val="FFFF00"/>
                </a:solidFill>
                <a:latin typeface="맑은 고딕"/>
                <a:cs typeface="맑은 고딕"/>
              </a:rPr>
              <a:t>예방	효과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['50', '60', 'who',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가장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다고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다는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면역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비교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비례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상관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세로축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397500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시드니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우리나라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입증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']),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('</a:t>
            </a:r>
            <a:r>
              <a:rPr sz="2000" b="1" dirty="0">
                <a:solidFill>
                  <a:srgbClr val="FFFF00"/>
                </a:solidFill>
                <a:latin typeface="맑은 고딕"/>
                <a:cs typeface="맑은 고딕"/>
              </a:rPr>
              <a:t>중화	항체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['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가장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많이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생성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양은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유도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코로나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6536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형성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']),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('</a:t>
            </a:r>
            <a:r>
              <a:rPr sz="2000" b="1" dirty="0">
                <a:solidFill>
                  <a:srgbClr val="FFFF00"/>
                </a:solidFill>
                <a:latin typeface="맑은 고딕"/>
                <a:cs typeface="맑은 고딕"/>
              </a:rPr>
              <a:t>코로나	백신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['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개발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분석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인체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517900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체량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효능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']), ('</a:t>
            </a:r>
            <a:r>
              <a:rPr sz="2000" b="1" dirty="0">
                <a:solidFill>
                  <a:srgbClr val="FFFF00"/>
                </a:solidFill>
                <a:latin typeface="맑은 고딕"/>
                <a:cs typeface="맑은 고딕"/>
              </a:rPr>
              <a:t>이자	백신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['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대규모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endParaRPr sz="2000">
              <a:latin typeface="Courier New"/>
              <a:cs typeface="Courier New"/>
            </a:endParaRPr>
          </a:p>
          <a:p>
            <a:pPr marL="12700" marR="2461895">
              <a:lnSpc>
                <a:spcPct val="100000"/>
              </a:lnSpc>
              <a:tabLst>
                <a:tab pos="5144135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스파이크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인체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'</a:t>
            </a: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접종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']),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('</a:t>
            </a:r>
            <a:r>
              <a:rPr sz="2000" b="1" dirty="0">
                <a:solidFill>
                  <a:srgbClr val="FFFF00"/>
                </a:solidFill>
                <a:latin typeface="맑은 고딕"/>
                <a:cs typeface="맑은 고딕"/>
              </a:rPr>
              <a:t>노바	백스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['nvx',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더나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',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이자’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])]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8322" y="1605737"/>
            <a:ext cx="194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35" dirty="0">
                <a:solidFill>
                  <a:srgbClr val="FFFFFF"/>
                </a:solidFill>
                <a:latin typeface="나눔고딕"/>
                <a:cs typeface="나눔고딕"/>
              </a:rPr>
              <a:t>RNN</a:t>
            </a:r>
            <a:r>
              <a:rPr sz="2800" b="1" spc="-1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결과</a:t>
            </a:r>
            <a:endParaRPr sz="2800">
              <a:latin typeface="나눔고딕"/>
              <a:cs typeface="나눔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37397" y="1013598"/>
            <a:ext cx="7955915" cy="4471035"/>
            <a:chOff x="2037397" y="1013598"/>
            <a:chExt cx="7955915" cy="4471035"/>
          </a:xfrm>
        </p:grpSpPr>
        <p:sp>
          <p:nvSpPr>
            <p:cNvPr id="4" name="object 4"/>
            <p:cNvSpPr/>
            <p:nvPr/>
          </p:nvSpPr>
          <p:spPr>
            <a:xfrm>
              <a:off x="2042160" y="2430780"/>
              <a:ext cx="7946390" cy="1902460"/>
            </a:xfrm>
            <a:custGeom>
              <a:avLst/>
              <a:gdLst/>
              <a:ahLst/>
              <a:cxnLst/>
              <a:rect l="l" t="t" r="r" b="b"/>
              <a:pathLst>
                <a:path w="7946390" h="1902460">
                  <a:moveTo>
                    <a:pt x="0" y="1901952"/>
                  </a:moveTo>
                  <a:lnTo>
                    <a:pt x="7946136" y="1901952"/>
                  </a:lnTo>
                  <a:lnTo>
                    <a:pt x="7946136" y="0"/>
                  </a:lnTo>
                  <a:lnTo>
                    <a:pt x="0" y="0"/>
                  </a:lnTo>
                  <a:lnTo>
                    <a:pt x="0" y="19019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4351" y="2866656"/>
              <a:ext cx="4217035" cy="622300"/>
            </a:xfrm>
            <a:custGeom>
              <a:avLst/>
              <a:gdLst/>
              <a:ahLst/>
              <a:cxnLst/>
              <a:rect l="l" t="t" r="r" b="b"/>
              <a:pathLst>
                <a:path w="4217034" h="622300">
                  <a:moveTo>
                    <a:pt x="1472171" y="609587"/>
                  </a:moveTo>
                  <a:lnTo>
                    <a:pt x="0" y="609587"/>
                  </a:lnTo>
                  <a:lnTo>
                    <a:pt x="0" y="621779"/>
                  </a:lnTo>
                  <a:lnTo>
                    <a:pt x="1472171" y="621779"/>
                  </a:lnTo>
                  <a:lnTo>
                    <a:pt x="1472171" y="609587"/>
                  </a:lnTo>
                  <a:close/>
                </a:path>
                <a:path w="4217034" h="622300">
                  <a:moveTo>
                    <a:pt x="2083308" y="0"/>
                  </a:moveTo>
                  <a:lnTo>
                    <a:pt x="1371600" y="0"/>
                  </a:lnTo>
                  <a:lnTo>
                    <a:pt x="1371600" y="12179"/>
                  </a:lnTo>
                  <a:lnTo>
                    <a:pt x="2083308" y="12179"/>
                  </a:lnTo>
                  <a:lnTo>
                    <a:pt x="2083308" y="0"/>
                  </a:lnTo>
                  <a:close/>
                </a:path>
                <a:path w="4217034" h="622300">
                  <a:moveTo>
                    <a:pt x="3098292" y="609587"/>
                  </a:moveTo>
                  <a:lnTo>
                    <a:pt x="2438400" y="609587"/>
                  </a:lnTo>
                  <a:lnTo>
                    <a:pt x="2438400" y="621779"/>
                  </a:lnTo>
                  <a:lnTo>
                    <a:pt x="3098292" y="621779"/>
                  </a:lnTo>
                  <a:lnTo>
                    <a:pt x="3098292" y="609587"/>
                  </a:lnTo>
                  <a:close/>
                </a:path>
                <a:path w="4217034" h="622300">
                  <a:moveTo>
                    <a:pt x="3403092" y="304800"/>
                  </a:moveTo>
                  <a:lnTo>
                    <a:pt x="2488692" y="304800"/>
                  </a:lnTo>
                  <a:lnTo>
                    <a:pt x="2488692" y="316979"/>
                  </a:lnTo>
                  <a:lnTo>
                    <a:pt x="3403092" y="316979"/>
                  </a:lnTo>
                  <a:lnTo>
                    <a:pt x="3403092" y="304800"/>
                  </a:lnTo>
                  <a:close/>
                </a:path>
                <a:path w="4217034" h="622300">
                  <a:moveTo>
                    <a:pt x="3453384" y="0"/>
                  </a:moveTo>
                  <a:lnTo>
                    <a:pt x="2234184" y="0"/>
                  </a:lnTo>
                  <a:lnTo>
                    <a:pt x="2234184" y="12179"/>
                  </a:lnTo>
                  <a:lnTo>
                    <a:pt x="3453384" y="12179"/>
                  </a:lnTo>
                  <a:lnTo>
                    <a:pt x="3453384" y="0"/>
                  </a:lnTo>
                  <a:close/>
                </a:path>
                <a:path w="4217034" h="622300">
                  <a:moveTo>
                    <a:pt x="4216908" y="304800"/>
                  </a:moveTo>
                  <a:lnTo>
                    <a:pt x="3555492" y="304800"/>
                  </a:lnTo>
                  <a:lnTo>
                    <a:pt x="3555492" y="316979"/>
                  </a:lnTo>
                  <a:lnTo>
                    <a:pt x="4216908" y="316979"/>
                  </a:lnTo>
                  <a:lnTo>
                    <a:pt x="4216908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2643" y="3476243"/>
              <a:ext cx="1066800" cy="12700"/>
            </a:xfrm>
            <a:custGeom>
              <a:avLst/>
              <a:gdLst/>
              <a:ahLst/>
              <a:cxnLst/>
              <a:rect l="l" t="t" r="r" b="b"/>
              <a:pathLst>
                <a:path w="1066800" h="12700">
                  <a:moveTo>
                    <a:pt x="10668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066800" y="12192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2935" y="3781044"/>
              <a:ext cx="916305" cy="12700"/>
            </a:xfrm>
            <a:custGeom>
              <a:avLst/>
              <a:gdLst/>
              <a:ahLst/>
              <a:cxnLst/>
              <a:rect l="l" t="t" r="r" b="b"/>
              <a:pathLst>
                <a:path w="916304" h="12700">
                  <a:moveTo>
                    <a:pt x="9159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915924" y="12191"/>
                  </a:lnTo>
                  <a:lnTo>
                    <a:pt x="9159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1443" y="3781056"/>
              <a:ext cx="4014470" cy="317500"/>
            </a:xfrm>
            <a:custGeom>
              <a:avLst/>
              <a:gdLst/>
              <a:ahLst/>
              <a:cxnLst/>
              <a:rect l="l" t="t" r="r" b="b"/>
              <a:pathLst>
                <a:path w="4014470" h="317500">
                  <a:moveTo>
                    <a:pt x="661416" y="304800"/>
                  </a:moveTo>
                  <a:lnTo>
                    <a:pt x="0" y="304800"/>
                  </a:lnTo>
                  <a:lnTo>
                    <a:pt x="0" y="316979"/>
                  </a:lnTo>
                  <a:lnTo>
                    <a:pt x="661416" y="316979"/>
                  </a:lnTo>
                  <a:lnTo>
                    <a:pt x="661416" y="304800"/>
                  </a:lnTo>
                  <a:close/>
                </a:path>
                <a:path w="4014470" h="317500">
                  <a:moveTo>
                    <a:pt x="2795003" y="304800"/>
                  </a:moveTo>
                  <a:lnTo>
                    <a:pt x="2133600" y="304800"/>
                  </a:lnTo>
                  <a:lnTo>
                    <a:pt x="2133600" y="316979"/>
                  </a:lnTo>
                  <a:lnTo>
                    <a:pt x="2795003" y="316979"/>
                  </a:lnTo>
                  <a:lnTo>
                    <a:pt x="2795003" y="304800"/>
                  </a:lnTo>
                  <a:close/>
                </a:path>
                <a:path w="4014470" h="317500">
                  <a:moveTo>
                    <a:pt x="4014216" y="0"/>
                  </a:moveTo>
                  <a:lnTo>
                    <a:pt x="3098292" y="0"/>
                  </a:lnTo>
                  <a:lnTo>
                    <a:pt x="3098292" y="12179"/>
                  </a:lnTo>
                  <a:lnTo>
                    <a:pt x="4014216" y="12179"/>
                  </a:lnTo>
                  <a:lnTo>
                    <a:pt x="4014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87247" y="3489198"/>
              <a:ext cx="4389755" cy="1983105"/>
            </a:xfrm>
            <a:custGeom>
              <a:avLst/>
              <a:gdLst/>
              <a:ahLst/>
              <a:cxnLst/>
              <a:rect l="l" t="t" r="r" b="b"/>
              <a:pathLst>
                <a:path w="4389755" h="1983104">
                  <a:moveTo>
                    <a:pt x="1307634" y="0"/>
                  </a:moveTo>
                  <a:lnTo>
                    <a:pt x="1505119" y="1051306"/>
                  </a:lnTo>
                  <a:lnTo>
                    <a:pt x="1428626" y="1057161"/>
                  </a:lnTo>
                  <a:lnTo>
                    <a:pt x="1353588" y="1063588"/>
                  </a:lnTo>
                  <a:lnTo>
                    <a:pt x="1280052" y="1070573"/>
                  </a:lnTo>
                  <a:lnTo>
                    <a:pt x="1208064" y="1078104"/>
                  </a:lnTo>
                  <a:lnTo>
                    <a:pt x="1137671" y="1086167"/>
                  </a:lnTo>
                  <a:lnTo>
                    <a:pt x="1068920" y="1094748"/>
                  </a:lnTo>
                  <a:lnTo>
                    <a:pt x="1001859" y="1103835"/>
                  </a:lnTo>
                  <a:lnTo>
                    <a:pt x="936533" y="1113415"/>
                  </a:lnTo>
                  <a:lnTo>
                    <a:pt x="872990" y="1123473"/>
                  </a:lnTo>
                  <a:lnTo>
                    <a:pt x="811277" y="1133998"/>
                  </a:lnTo>
                  <a:lnTo>
                    <a:pt x="751440" y="1144975"/>
                  </a:lnTo>
                  <a:lnTo>
                    <a:pt x="693526" y="1156392"/>
                  </a:lnTo>
                  <a:lnTo>
                    <a:pt x="637583" y="1168234"/>
                  </a:lnTo>
                  <a:lnTo>
                    <a:pt x="583656" y="1180490"/>
                  </a:lnTo>
                  <a:lnTo>
                    <a:pt x="531794" y="1193146"/>
                  </a:lnTo>
                  <a:lnTo>
                    <a:pt x="482042" y="1206188"/>
                  </a:lnTo>
                  <a:lnTo>
                    <a:pt x="434448" y="1219603"/>
                  </a:lnTo>
                  <a:lnTo>
                    <a:pt x="389058" y="1233378"/>
                  </a:lnTo>
                  <a:lnTo>
                    <a:pt x="345919" y="1247500"/>
                  </a:lnTo>
                  <a:lnTo>
                    <a:pt x="305079" y="1261956"/>
                  </a:lnTo>
                  <a:lnTo>
                    <a:pt x="266584" y="1276732"/>
                  </a:lnTo>
                  <a:lnTo>
                    <a:pt x="230481" y="1291815"/>
                  </a:lnTo>
                  <a:lnTo>
                    <a:pt x="165638" y="1322850"/>
                  </a:lnTo>
                  <a:lnTo>
                    <a:pt x="110924" y="1354954"/>
                  </a:lnTo>
                  <a:lnTo>
                    <a:pt x="66716" y="1388023"/>
                  </a:lnTo>
                  <a:lnTo>
                    <a:pt x="33387" y="1421949"/>
                  </a:lnTo>
                  <a:lnTo>
                    <a:pt x="11313" y="1456627"/>
                  </a:lnTo>
                  <a:lnTo>
                    <a:pt x="0" y="1506925"/>
                  </a:lnTo>
                  <a:lnTo>
                    <a:pt x="1485" y="1523115"/>
                  </a:lnTo>
                  <a:lnTo>
                    <a:pt x="20653" y="1570917"/>
                  </a:lnTo>
                  <a:lnTo>
                    <a:pt x="45311" y="1602048"/>
                  </a:lnTo>
                  <a:lnTo>
                    <a:pt x="79115" y="1632502"/>
                  </a:lnTo>
                  <a:lnTo>
                    <a:pt x="121761" y="1662203"/>
                  </a:lnTo>
                  <a:lnTo>
                    <a:pt x="172944" y="1691076"/>
                  </a:lnTo>
                  <a:lnTo>
                    <a:pt x="232358" y="1719043"/>
                  </a:lnTo>
                  <a:lnTo>
                    <a:pt x="299698" y="1746031"/>
                  </a:lnTo>
                  <a:lnTo>
                    <a:pt x="336244" y="1759133"/>
                  </a:lnTo>
                  <a:lnTo>
                    <a:pt x="374658" y="1771962"/>
                  </a:lnTo>
                  <a:lnTo>
                    <a:pt x="414901" y="1784508"/>
                  </a:lnTo>
                  <a:lnTo>
                    <a:pt x="456934" y="1796762"/>
                  </a:lnTo>
                  <a:lnTo>
                    <a:pt x="500721" y="1808714"/>
                  </a:lnTo>
                  <a:lnTo>
                    <a:pt x="546221" y="1820354"/>
                  </a:lnTo>
                  <a:lnTo>
                    <a:pt x="593398" y="1831674"/>
                  </a:lnTo>
                  <a:lnTo>
                    <a:pt x="642213" y="1842663"/>
                  </a:lnTo>
                  <a:lnTo>
                    <a:pt x="692628" y="1853313"/>
                  </a:lnTo>
                  <a:lnTo>
                    <a:pt x="744605" y="1863613"/>
                  </a:lnTo>
                  <a:lnTo>
                    <a:pt x="798105" y="1873555"/>
                  </a:lnTo>
                  <a:lnTo>
                    <a:pt x="853092" y="1883128"/>
                  </a:lnTo>
                  <a:lnTo>
                    <a:pt x="909525" y="1892324"/>
                  </a:lnTo>
                  <a:lnTo>
                    <a:pt x="967368" y="1901133"/>
                  </a:lnTo>
                  <a:lnTo>
                    <a:pt x="1026582" y="1909545"/>
                  </a:lnTo>
                  <a:lnTo>
                    <a:pt x="1087128" y="1917552"/>
                  </a:lnTo>
                  <a:lnTo>
                    <a:pt x="1148970" y="1925143"/>
                  </a:lnTo>
                  <a:lnTo>
                    <a:pt x="1212068" y="1932308"/>
                  </a:lnTo>
                  <a:lnTo>
                    <a:pt x="1276385" y="1939040"/>
                  </a:lnTo>
                  <a:lnTo>
                    <a:pt x="1341882" y="1945328"/>
                  </a:lnTo>
                  <a:lnTo>
                    <a:pt x="1408521" y="1951162"/>
                  </a:lnTo>
                  <a:lnTo>
                    <a:pt x="1476264" y="1956533"/>
                  </a:lnTo>
                  <a:lnTo>
                    <a:pt x="1545074" y="1961432"/>
                  </a:lnTo>
                  <a:lnTo>
                    <a:pt x="1614911" y="1965850"/>
                  </a:lnTo>
                  <a:lnTo>
                    <a:pt x="1685737" y="1969776"/>
                  </a:lnTo>
                  <a:lnTo>
                    <a:pt x="1757515" y="1973202"/>
                  </a:lnTo>
                  <a:lnTo>
                    <a:pt x="1830206" y="1976117"/>
                  </a:lnTo>
                  <a:lnTo>
                    <a:pt x="1903772" y="1978513"/>
                  </a:lnTo>
                  <a:lnTo>
                    <a:pt x="1978176" y="1980379"/>
                  </a:lnTo>
                  <a:lnTo>
                    <a:pt x="2053378" y="1981708"/>
                  </a:lnTo>
                  <a:lnTo>
                    <a:pt x="2125745" y="1982470"/>
                  </a:lnTo>
                  <a:lnTo>
                    <a:pt x="2197676" y="1982719"/>
                  </a:lnTo>
                  <a:lnTo>
                    <a:pt x="2269132" y="1982463"/>
                  </a:lnTo>
                  <a:lnTo>
                    <a:pt x="2340075" y="1981708"/>
                  </a:lnTo>
                  <a:lnTo>
                    <a:pt x="2410466" y="1980463"/>
                  </a:lnTo>
                  <a:lnTo>
                    <a:pt x="2480268" y="1978734"/>
                  </a:lnTo>
                  <a:lnTo>
                    <a:pt x="2549440" y="1976528"/>
                  </a:lnTo>
                  <a:lnTo>
                    <a:pt x="2617946" y="1973855"/>
                  </a:lnTo>
                  <a:lnTo>
                    <a:pt x="2685747" y="1970719"/>
                  </a:lnTo>
                  <a:lnTo>
                    <a:pt x="2752804" y="1967130"/>
                  </a:lnTo>
                  <a:lnTo>
                    <a:pt x="2819080" y="1963094"/>
                  </a:lnTo>
                  <a:lnTo>
                    <a:pt x="2884534" y="1958618"/>
                  </a:lnTo>
                  <a:lnTo>
                    <a:pt x="2949130" y="1953711"/>
                  </a:lnTo>
                  <a:lnTo>
                    <a:pt x="3012829" y="1948379"/>
                  </a:lnTo>
                  <a:lnTo>
                    <a:pt x="3075592" y="1942629"/>
                  </a:lnTo>
                  <a:lnTo>
                    <a:pt x="3137382" y="1936470"/>
                  </a:lnTo>
                  <a:lnTo>
                    <a:pt x="3198159" y="1929908"/>
                  </a:lnTo>
                  <a:lnTo>
                    <a:pt x="3257885" y="1922951"/>
                  </a:lnTo>
                  <a:lnTo>
                    <a:pt x="3316522" y="1915606"/>
                  </a:lnTo>
                  <a:lnTo>
                    <a:pt x="3374031" y="1907881"/>
                  </a:lnTo>
                  <a:lnTo>
                    <a:pt x="3430375" y="1899782"/>
                  </a:lnTo>
                  <a:lnTo>
                    <a:pt x="3485514" y="1891318"/>
                  </a:lnTo>
                  <a:lnTo>
                    <a:pt x="3539411" y="1882495"/>
                  </a:lnTo>
                  <a:lnTo>
                    <a:pt x="3592027" y="1873321"/>
                  </a:lnTo>
                  <a:lnTo>
                    <a:pt x="3643323" y="1863804"/>
                  </a:lnTo>
                  <a:lnTo>
                    <a:pt x="3693261" y="1853950"/>
                  </a:lnTo>
                  <a:lnTo>
                    <a:pt x="3741803" y="1843767"/>
                  </a:lnTo>
                  <a:lnTo>
                    <a:pt x="3788910" y="1833263"/>
                  </a:lnTo>
                  <a:lnTo>
                    <a:pt x="3834544" y="1822444"/>
                  </a:lnTo>
                  <a:lnTo>
                    <a:pt x="3878666" y="1811318"/>
                  </a:lnTo>
                  <a:lnTo>
                    <a:pt x="3921239" y="1799893"/>
                  </a:lnTo>
                  <a:lnTo>
                    <a:pt x="3962224" y="1788176"/>
                  </a:lnTo>
                  <a:lnTo>
                    <a:pt x="4001582" y="1776173"/>
                  </a:lnTo>
                  <a:lnTo>
                    <a:pt x="4039275" y="1763893"/>
                  </a:lnTo>
                  <a:lnTo>
                    <a:pt x="4075264" y="1751344"/>
                  </a:lnTo>
                  <a:lnTo>
                    <a:pt x="4141979" y="1725463"/>
                  </a:lnTo>
                  <a:lnTo>
                    <a:pt x="4201420" y="1698590"/>
                  </a:lnTo>
                  <a:lnTo>
                    <a:pt x="4253280" y="1670784"/>
                  </a:lnTo>
                  <a:lnTo>
                    <a:pt x="4297250" y="1642103"/>
                  </a:lnTo>
                  <a:lnTo>
                    <a:pt x="4333025" y="1612607"/>
                  </a:lnTo>
                  <a:lnTo>
                    <a:pt x="4360297" y="1582353"/>
                  </a:lnTo>
                  <a:lnTo>
                    <a:pt x="4384590" y="1535683"/>
                  </a:lnTo>
                  <a:lnTo>
                    <a:pt x="4389204" y="1502974"/>
                  </a:lnTo>
                  <a:lnTo>
                    <a:pt x="4387719" y="1486784"/>
                  </a:lnTo>
                  <a:lnTo>
                    <a:pt x="4368550" y="1438982"/>
                  </a:lnTo>
                  <a:lnTo>
                    <a:pt x="4343893" y="1407851"/>
                  </a:lnTo>
                  <a:lnTo>
                    <a:pt x="4310088" y="1377397"/>
                  </a:lnTo>
                  <a:lnTo>
                    <a:pt x="4267442" y="1347696"/>
                  </a:lnTo>
                  <a:lnTo>
                    <a:pt x="4216260" y="1318823"/>
                  </a:lnTo>
                  <a:lnTo>
                    <a:pt x="4156846" y="1290856"/>
                  </a:lnTo>
                  <a:lnTo>
                    <a:pt x="4089506" y="1263868"/>
                  </a:lnTo>
                  <a:lnTo>
                    <a:pt x="4052959" y="1250766"/>
                  </a:lnTo>
                  <a:lnTo>
                    <a:pt x="4014545" y="1237937"/>
                  </a:lnTo>
                  <a:lnTo>
                    <a:pt x="3974303" y="1225391"/>
                  </a:lnTo>
                  <a:lnTo>
                    <a:pt x="3932269" y="1213137"/>
                  </a:lnTo>
                  <a:lnTo>
                    <a:pt x="3888483" y="1201185"/>
                  </a:lnTo>
                  <a:lnTo>
                    <a:pt x="3842982" y="1189545"/>
                  </a:lnTo>
                  <a:lnTo>
                    <a:pt x="3795806" y="1178225"/>
                  </a:lnTo>
                  <a:lnTo>
                    <a:pt x="3746991" y="1167236"/>
                  </a:lnTo>
                  <a:lnTo>
                    <a:pt x="3696575" y="1156586"/>
                  </a:lnTo>
                  <a:lnTo>
                    <a:pt x="3644599" y="1146286"/>
                  </a:lnTo>
                  <a:lnTo>
                    <a:pt x="3591098" y="1136344"/>
                  </a:lnTo>
                  <a:lnTo>
                    <a:pt x="3536112" y="1126771"/>
                  </a:lnTo>
                  <a:lnTo>
                    <a:pt x="3479678" y="1117575"/>
                  </a:lnTo>
                  <a:lnTo>
                    <a:pt x="3421836" y="1108766"/>
                  </a:lnTo>
                  <a:lnTo>
                    <a:pt x="3362622" y="1100354"/>
                  </a:lnTo>
                  <a:lnTo>
                    <a:pt x="3302075" y="1092347"/>
                  </a:lnTo>
                  <a:lnTo>
                    <a:pt x="3240233" y="1084756"/>
                  </a:lnTo>
                  <a:lnTo>
                    <a:pt x="3177135" y="1077591"/>
                  </a:lnTo>
                  <a:lnTo>
                    <a:pt x="3112819" y="1070859"/>
                  </a:lnTo>
                  <a:lnTo>
                    <a:pt x="3047322" y="1064571"/>
                  </a:lnTo>
                  <a:lnTo>
                    <a:pt x="2980682" y="1058737"/>
                  </a:lnTo>
                  <a:lnTo>
                    <a:pt x="2912939" y="1053366"/>
                  </a:lnTo>
                  <a:lnTo>
                    <a:pt x="2844130" y="1048467"/>
                  </a:lnTo>
                  <a:lnTo>
                    <a:pt x="2774293" y="1044049"/>
                  </a:lnTo>
                  <a:lnTo>
                    <a:pt x="2703467" y="1040123"/>
                  </a:lnTo>
                  <a:lnTo>
                    <a:pt x="2631689" y="1036697"/>
                  </a:lnTo>
                  <a:lnTo>
                    <a:pt x="2558997" y="1033782"/>
                  </a:lnTo>
                  <a:lnTo>
                    <a:pt x="2485431" y="1031386"/>
                  </a:lnTo>
                  <a:lnTo>
                    <a:pt x="2411028" y="1029520"/>
                  </a:lnTo>
                  <a:lnTo>
                    <a:pt x="2335826" y="1028191"/>
                  </a:lnTo>
                  <a:lnTo>
                    <a:pt x="130763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7247" y="3489198"/>
              <a:ext cx="4389755" cy="1983105"/>
            </a:xfrm>
            <a:custGeom>
              <a:avLst/>
              <a:gdLst/>
              <a:ahLst/>
              <a:cxnLst/>
              <a:rect l="l" t="t" r="r" b="b"/>
              <a:pathLst>
                <a:path w="4389755" h="1983104">
                  <a:moveTo>
                    <a:pt x="1307634" y="0"/>
                  </a:moveTo>
                  <a:lnTo>
                    <a:pt x="2335826" y="1028191"/>
                  </a:lnTo>
                  <a:lnTo>
                    <a:pt x="2411028" y="1029520"/>
                  </a:lnTo>
                  <a:lnTo>
                    <a:pt x="2485431" y="1031386"/>
                  </a:lnTo>
                  <a:lnTo>
                    <a:pt x="2558997" y="1033782"/>
                  </a:lnTo>
                  <a:lnTo>
                    <a:pt x="2631689" y="1036697"/>
                  </a:lnTo>
                  <a:lnTo>
                    <a:pt x="2703467" y="1040123"/>
                  </a:lnTo>
                  <a:lnTo>
                    <a:pt x="2774293" y="1044049"/>
                  </a:lnTo>
                  <a:lnTo>
                    <a:pt x="2844130" y="1048467"/>
                  </a:lnTo>
                  <a:lnTo>
                    <a:pt x="2912939" y="1053366"/>
                  </a:lnTo>
                  <a:lnTo>
                    <a:pt x="2980682" y="1058737"/>
                  </a:lnTo>
                  <a:lnTo>
                    <a:pt x="3047322" y="1064571"/>
                  </a:lnTo>
                  <a:lnTo>
                    <a:pt x="3112819" y="1070859"/>
                  </a:lnTo>
                  <a:lnTo>
                    <a:pt x="3177135" y="1077591"/>
                  </a:lnTo>
                  <a:lnTo>
                    <a:pt x="3240233" y="1084756"/>
                  </a:lnTo>
                  <a:lnTo>
                    <a:pt x="3302075" y="1092347"/>
                  </a:lnTo>
                  <a:lnTo>
                    <a:pt x="3362622" y="1100354"/>
                  </a:lnTo>
                  <a:lnTo>
                    <a:pt x="3421836" y="1108766"/>
                  </a:lnTo>
                  <a:lnTo>
                    <a:pt x="3479678" y="1117575"/>
                  </a:lnTo>
                  <a:lnTo>
                    <a:pt x="3536112" y="1126771"/>
                  </a:lnTo>
                  <a:lnTo>
                    <a:pt x="3591098" y="1136344"/>
                  </a:lnTo>
                  <a:lnTo>
                    <a:pt x="3644599" y="1146286"/>
                  </a:lnTo>
                  <a:lnTo>
                    <a:pt x="3696575" y="1156586"/>
                  </a:lnTo>
                  <a:lnTo>
                    <a:pt x="3746991" y="1167236"/>
                  </a:lnTo>
                  <a:lnTo>
                    <a:pt x="3795806" y="1178225"/>
                  </a:lnTo>
                  <a:lnTo>
                    <a:pt x="3842982" y="1189545"/>
                  </a:lnTo>
                  <a:lnTo>
                    <a:pt x="3888483" y="1201185"/>
                  </a:lnTo>
                  <a:lnTo>
                    <a:pt x="3932269" y="1213137"/>
                  </a:lnTo>
                  <a:lnTo>
                    <a:pt x="3974303" y="1225391"/>
                  </a:lnTo>
                  <a:lnTo>
                    <a:pt x="4014545" y="1237937"/>
                  </a:lnTo>
                  <a:lnTo>
                    <a:pt x="4052959" y="1250766"/>
                  </a:lnTo>
                  <a:lnTo>
                    <a:pt x="4089506" y="1263868"/>
                  </a:lnTo>
                  <a:lnTo>
                    <a:pt x="4156846" y="1290856"/>
                  </a:lnTo>
                  <a:lnTo>
                    <a:pt x="4216260" y="1318823"/>
                  </a:lnTo>
                  <a:lnTo>
                    <a:pt x="4267442" y="1347696"/>
                  </a:lnTo>
                  <a:lnTo>
                    <a:pt x="4310088" y="1377397"/>
                  </a:lnTo>
                  <a:lnTo>
                    <a:pt x="4343893" y="1407851"/>
                  </a:lnTo>
                  <a:lnTo>
                    <a:pt x="4368550" y="1438982"/>
                  </a:lnTo>
                  <a:lnTo>
                    <a:pt x="4387719" y="1486784"/>
                  </a:lnTo>
                  <a:lnTo>
                    <a:pt x="4389204" y="1502974"/>
                  </a:lnTo>
                  <a:lnTo>
                    <a:pt x="4388174" y="1519277"/>
                  </a:lnTo>
                  <a:lnTo>
                    <a:pt x="4370648" y="1566961"/>
                  </a:lnTo>
                  <a:lnTo>
                    <a:pt x="4347743" y="1597571"/>
                  </a:lnTo>
                  <a:lnTo>
                    <a:pt x="4316181" y="1627453"/>
                  </a:lnTo>
                  <a:lnTo>
                    <a:pt x="4276270" y="1656549"/>
                  </a:lnTo>
                  <a:lnTo>
                    <a:pt x="4228317" y="1684800"/>
                  </a:lnTo>
                  <a:lnTo>
                    <a:pt x="4172628" y="1712147"/>
                  </a:lnTo>
                  <a:lnTo>
                    <a:pt x="4109512" y="1738531"/>
                  </a:lnTo>
                  <a:lnTo>
                    <a:pt x="4039275" y="1763893"/>
                  </a:lnTo>
                  <a:lnTo>
                    <a:pt x="4001582" y="1776173"/>
                  </a:lnTo>
                  <a:lnTo>
                    <a:pt x="3962224" y="1788176"/>
                  </a:lnTo>
                  <a:lnTo>
                    <a:pt x="3921239" y="1799893"/>
                  </a:lnTo>
                  <a:lnTo>
                    <a:pt x="3878666" y="1811318"/>
                  </a:lnTo>
                  <a:lnTo>
                    <a:pt x="3834544" y="1822444"/>
                  </a:lnTo>
                  <a:lnTo>
                    <a:pt x="3788910" y="1833263"/>
                  </a:lnTo>
                  <a:lnTo>
                    <a:pt x="3741803" y="1843767"/>
                  </a:lnTo>
                  <a:lnTo>
                    <a:pt x="3693261" y="1853950"/>
                  </a:lnTo>
                  <a:lnTo>
                    <a:pt x="3643323" y="1863804"/>
                  </a:lnTo>
                  <a:lnTo>
                    <a:pt x="3592027" y="1873321"/>
                  </a:lnTo>
                  <a:lnTo>
                    <a:pt x="3539411" y="1882495"/>
                  </a:lnTo>
                  <a:lnTo>
                    <a:pt x="3485514" y="1891318"/>
                  </a:lnTo>
                  <a:lnTo>
                    <a:pt x="3430375" y="1899782"/>
                  </a:lnTo>
                  <a:lnTo>
                    <a:pt x="3374031" y="1907881"/>
                  </a:lnTo>
                  <a:lnTo>
                    <a:pt x="3316522" y="1915606"/>
                  </a:lnTo>
                  <a:lnTo>
                    <a:pt x="3257885" y="1922951"/>
                  </a:lnTo>
                  <a:lnTo>
                    <a:pt x="3198159" y="1929908"/>
                  </a:lnTo>
                  <a:lnTo>
                    <a:pt x="3137382" y="1936470"/>
                  </a:lnTo>
                  <a:lnTo>
                    <a:pt x="3075592" y="1942629"/>
                  </a:lnTo>
                  <a:lnTo>
                    <a:pt x="3012829" y="1948379"/>
                  </a:lnTo>
                  <a:lnTo>
                    <a:pt x="2949130" y="1953711"/>
                  </a:lnTo>
                  <a:lnTo>
                    <a:pt x="2884534" y="1958618"/>
                  </a:lnTo>
                  <a:lnTo>
                    <a:pt x="2819080" y="1963094"/>
                  </a:lnTo>
                  <a:lnTo>
                    <a:pt x="2752804" y="1967130"/>
                  </a:lnTo>
                  <a:lnTo>
                    <a:pt x="2685747" y="1970719"/>
                  </a:lnTo>
                  <a:lnTo>
                    <a:pt x="2617946" y="1973855"/>
                  </a:lnTo>
                  <a:lnTo>
                    <a:pt x="2549440" y="1976528"/>
                  </a:lnTo>
                  <a:lnTo>
                    <a:pt x="2480268" y="1978734"/>
                  </a:lnTo>
                  <a:lnTo>
                    <a:pt x="2410466" y="1980463"/>
                  </a:lnTo>
                  <a:lnTo>
                    <a:pt x="2340075" y="1981708"/>
                  </a:lnTo>
                  <a:lnTo>
                    <a:pt x="2269132" y="1982463"/>
                  </a:lnTo>
                  <a:lnTo>
                    <a:pt x="2197676" y="1982719"/>
                  </a:lnTo>
                  <a:lnTo>
                    <a:pt x="2125745" y="1982470"/>
                  </a:lnTo>
                  <a:lnTo>
                    <a:pt x="2053378" y="1981708"/>
                  </a:lnTo>
                  <a:lnTo>
                    <a:pt x="1978176" y="1980379"/>
                  </a:lnTo>
                  <a:lnTo>
                    <a:pt x="1903772" y="1978513"/>
                  </a:lnTo>
                  <a:lnTo>
                    <a:pt x="1830206" y="1976117"/>
                  </a:lnTo>
                  <a:lnTo>
                    <a:pt x="1757515" y="1973202"/>
                  </a:lnTo>
                  <a:lnTo>
                    <a:pt x="1685737" y="1969776"/>
                  </a:lnTo>
                  <a:lnTo>
                    <a:pt x="1614911" y="1965850"/>
                  </a:lnTo>
                  <a:lnTo>
                    <a:pt x="1545074" y="1961432"/>
                  </a:lnTo>
                  <a:lnTo>
                    <a:pt x="1476264" y="1956533"/>
                  </a:lnTo>
                  <a:lnTo>
                    <a:pt x="1408521" y="1951162"/>
                  </a:lnTo>
                  <a:lnTo>
                    <a:pt x="1341882" y="1945328"/>
                  </a:lnTo>
                  <a:lnTo>
                    <a:pt x="1276385" y="1939040"/>
                  </a:lnTo>
                  <a:lnTo>
                    <a:pt x="1212068" y="1932308"/>
                  </a:lnTo>
                  <a:lnTo>
                    <a:pt x="1148970" y="1925143"/>
                  </a:lnTo>
                  <a:lnTo>
                    <a:pt x="1087128" y="1917552"/>
                  </a:lnTo>
                  <a:lnTo>
                    <a:pt x="1026582" y="1909545"/>
                  </a:lnTo>
                  <a:lnTo>
                    <a:pt x="967368" y="1901133"/>
                  </a:lnTo>
                  <a:lnTo>
                    <a:pt x="909525" y="1892324"/>
                  </a:lnTo>
                  <a:lnTo>
                    <a:pt x="853092" y="1883128"/>
                  </a:lnTo>
                  <a:lnTo>
                    <a:pt x="798105" y="1873555"/>
                  </a:lnTo>
                  <a:lnTo>
                    <a:pt x="744605" y="1863613"/>
                  </a:lnTo>
                  <a:lnTo>
                    <a:pt x="692628" y="1853313"/>
                  </a:lnTo>
                  <a:lnTo>
                    <a:pt x="642213" y="1842663"/>
                  </a:lnTo>
                  <a:lnTo>
                    <a:pt x="593398" y="1831674"/>
                  </a:lnTo>
                  <a:lnTo>
                    <a:pt x="546221" y="1820354"/>
                  </a:lnTo>
                  <a:lnTo>
                    <a:pt x="500721" y="1808714"/>
                  </a:lnTo>
                  <a:lnTo>
                    <a:pt x="456934" y="1796762"/>
                  </a:lnTo>
                  <a:lnTo>
                    <a:pt x="414901" y="1784508"/>
                  </a:lnTo>
                  <a:lnTo>
                    <a:pt x="374658" y="1771962"/>
                  </a:lnTo>
                  <a:lnTo>
                    <a:pt x="336244" y="1759133"/>
                  </a:lnTo>
                  <a:lnTo>
                    <a:pt x="299698" y="1746031"/>
                  </a:lnTo>
                  <a:lnTo>
                    <a:pt x="232358" y="1719043"/>
                  </a:lnTo>
                  <a:lnTo>
                    <a:pt x="172944" y="1691076"/>
                  </a:lnTo>
                  <a:lnTo>
                    <a:pt x="121761" y="1662203"/>
                  </a:lnTo>
                  <a:lnTo>
                    <a:pt x="79115" y="1632502"/>
                  </a:lnTo>
                  <a:lnTo>
                    <a:pt x="45311" y="1602048"/>
                  </a:lnTo>
                  <a:lnTo>
                    <a:pt x="20653" y="1570917"/>
                  </a:lnTo>
                  <a:lnTo>
                    <a:pt x="1485" y="1523115"/>
                  </a:lnTo>
                  <a:lnTo>
                    <a:pt x="0" y="1506925"/>
                  </a:lnTo>
                  <a:lnTo>
                    <a:pt x="1030" y="1490622"/>
                  </a:lnTo>
                  <a:lnTo>
                    <a:pt x="20920" y="1439201"/>
                  </a:lnTo>
                  <a:lnTo>
                    <a:pt x="48668" y="1404885"/>
                  </a:lnTo>
                  <a:lnTo>
                    <a:pt x="87484" y="1371375"/>
                  </a:lnTo>
                  <a:lnTo>
                    <a:pt x="136991" y="1338775"/>
                  </a:lnTo>
                  <a:lnTo>
                    <a:pt x="196816" y="1307192"/>
                  </a:lnTo>
                  <a:lnTo>
                    <a:pt x="266584" y="1276732"/>
                  </a:lnTo>
                  <a:lnTo>
                    <a:pt x="305079" y="1261956"/>
                  </a:lnTo>
                  <a:lnTo>
                    <a:pt x="345919" y="1247500"/>
                  </a:lnTo>
                  <a:lnTo>
                    <a:pt x="389058" y="1233378"/>
                  </a:lnTo>
                  <a:lnTo>
                    <a:pt x="434448" y="1219603"/>
                  </a:lnTo>
                  <a:lnTo>
                    <a:pt x="482042" y="1206188"/>
                  </a:lnTo>
                  <a:lnTo>
                    <a:pt x="531794" y="1193146"/>
                  </a:lnTo>
                  <a:lnTo>
                    <a:pt x="583656" y="1180490"/>
                  </a:lnTo>
                  <a:lnTo>
                    <a:pt x="637583" y="1168234"/>
                  </a:lnTo>
                  <a:lnTo>
                    <a:pt x="693526" y="1156392"/>
                  </a:lnTo>
                  <a:lnTo>
                    <a:pt x="751440" y="1144975"/>
                  </a:lnTo>
                  <a:lnTo>
                    <a:pt x="811277" y="1133998"/>
                  </a:lnTo>
                  <a:lnTo>
                    <a:pt x="872990" y="1123473"/>
                  </a:lnTo>
                  <a:lnTo>
                    <a:pt x="936533" y="1113415"/>
                  </a:lnTo>
                  <a:lnTo>
                    <a:pt x="1001859" y="1103835"/>
                  </a:lnTo>
                  <a:lnTo>
                    <a:pt x="1068920" y="1094748"/>
                  </a:lnTo>
                  <a:lnTo>
                    <a:pt x="1137671" y="1086167"/>
                  </a:lnTo>
                  <a:lnTo>
                    <a:pt x="1208064" y="1078104"/>
                  </a:lnTo>
                  <a:lnTo>
                    <a:pt x="1280052" y="1070573"/>
                  </a:lnTo>
                  <a:lnTo>
                    <a:pt x="1353588" y="1063588"/>
                  </a:lnTo>
                  <a:lnTo>
                    <a:pt x="1428626" y="1057161"/>
                  </a:lnTo>
                  <a:lnTo>
                    <a:pt x="1505119" y="1051306"/>
                  </a:lnTo>
                  <a:lnTo>
                    <a:pt x="1307634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15654" y="1026298"/>
              <a:ext cx="3437890" cy="2189480"/>
            </a:xfrm>
            <a:custGeom>
              <a:avLst/>
              <a:gdLst/>
              <a:ahLst/>
              <a:cxnLst/>
              <a:rect l="l" t="t" r="r" b="b"/>
              <a:pathLst>
                <a:path w="3437890" h="2189480">
                  <a:moveTo>
                    <a:pt x="1732832" y="0"/>
                  </a:moveTo>
                  <a:lnTo>
                    <a:pt x="1672748" y="154"/>
                  </a:lnTo>
                  <a:lnTo>
                    <a:pt x="1612947" y="914"/>
                  </a:lnTo>
                  <a:lnTo>
                    <a:pt x="1553478" y="2272"/>
                  </a:lnTo>
                  <a:lnTo>
                    <a:pt x="1494388" y="4220"/>
                  </a:lnTo>
                  <a:lnTo>
                    <a:pt x="1435727" y="6752"/>
                  </a:lnTo>
                  <a:lnTo>
                    <a:pt x="1377543" y="9859"/>
                  </a:lnTo>
                  <a:lnTo>
                    <a:pt x="1319884" y="13534"/>
                  </a:lnTo>
                  <a:lnTo>
                    <a:pt x="1262798" y="17770"/>
                  </a:lnTo>
                  <a:lnTo>
                    <a:pt x="1206334" y="22559"/>
                  </a:lnTo>
                  <a:lnTo>
                    <a:pt x="1150541" y="27894"/>
                  </a:lnTo>
                  <a:lnTo>
                    <a:pt x="1095467" y="33767"/>
                  </a:lnTo>
                  <a:lnTo>
                    <a:pt x="1041160" y="40171"/>
                  </a:lnTo>
                  <a:lnTo>
                    <a:pt x="987669" y="47099"/>
                  </a:lnTo>
                  <a:lnTo>
                    <a:pt x="935042" y="54542"/>
                  </a:lnTo>
                  <a:lnTo>
                    <a:pt x="883327" y="62494"/>
                  </a:lnTo>
                  <a:lnTo>
                    <a:pt x="832574" y="70947"/>
                  </a:lnTo>
                  <a:lnTo>
                    <a:pt x="782830" y="79894"/>
                  </a:lnTo>
                  <a:lnTo>
                    <a:pt x="734144" y="89327"/>
                  </a:lnTo>
                  <a:lnTo>
                    <a:pt x="686564" y="99239"/>
                  </a:lnTo>
                  <a:lnTo>
                    <a:pt x="640138" y="109621"/>
                  </a:lnTo>
                  <a:lnTo>
                    <a:pt x="594916" y="120468"/>
                  </a:lnTo>
                  <a:lnTo>
                    <a:pt x="550946" y="131771"/>
                  </a:lnTo>
                  <a:lnTo>
                    <a:pt x="508275" y="143523"/>
                  </a:lnTo>
                  <a:lnTo>
                    <a:pt x="466953" y="155717"/>
                  </a:lnTo>
                  <a:lnTo>
                    <a:pt x="427028" y="168344"/>
                  </a:lnTo>
                  <a:lnTo>
                    <a:pt x="388548" y="181398"/>
                  </a:lnTo>
                  <a:lnTo>
                    <a:pt x="351561" y="194871"/>
                  </a:lnTo>
                  <a:lnTo>
                    <a:pt x="282263" y="223045"/>
                  </a:lnTo>
                  <a:lnTo>
                    <a:pt x="219521" y="252806"/>
                  </a:lnTo>
                  <a:lnTo>
                    <a:pt x="163722" y="284095"/>
                  </a:lnTo>
                  <a:lnTo>
                    <a:pt x="115253" y="316851"/>
                  </a:lnTo>
                  <a:lnTo>
                    <a:pt x="74503" y="351015"/>
                  </a:lnTo>
                  <a:lnTo>
                    <a:pt x="36640" y="393476"/>
                  </a:lnTo>
                  <a:lnTo>
                    <a:pt x="12224" y="435999"/>
                  </a:lnTo>
                  <a:lnTo>
                    <a:pt x="883" y="478384"/>
                  </a:lnTo>
                  <a:lnTo>
                    <a:pt x="0" y="499461"/>
                  </a:lnTo>
                  <a:lnTo>
                    <a:pt x="2245" y="520428"/>
                  </a:lnTo>
                  <a:lnTo>
                    <a:pt x="15938" y="561933"/>
                  </a:lnTo>
                  <a:lnTo>
                    <a:pt x="41589" y="602696"/>
                  </a:lnTo>
                  <a:lnTo>
                    <a:pt x="78826" y="642518"/>
                  </a:lnTo>
                  <a:lnTo>
                    <a:pt x="127277" y="681197"/>
                  </a:lnTo>
                  <a:lnTo>
                    <a:pt x="186569" y="718533"/>
                  </a:lnTo>
                  <a:lnTo>
                    <a:pt x="220165" y="736635"/>
                  </a:lnTo>
                  <a:lnTo>
                    <a:pt x="256331" y="754326"/>
                  </a:lnTo>
                  <a:lnTo>
                    <a:pt x="295022" y="771580"/>
                  </a:lnTo>
                  <a:lnTo>
                    <a:pt x="336190" y="788373"/>
                  </a:lnTo>
                  <a:lnTo>
                    <a:pt x="379790" y="804680"/>
                  </a:lnTo>
                  <a:lnTo>
                    <a:pt x="425774" y="820475"/>
                  </a:lnTo>
                  <a:lnTo>
                    <a:pt x="474097" y="835734"/>
                  </a:lnTo>
                  <a:lnTo>
                    <a:pt x="524711" y="850431"/>
                  </a:lnTo>
                  <a:lnTo>
                    <a:pt x="577570" y="864541"/>
                  </a:lnTo>
                  <a:lnTo>
                    <a:pt x="632628" y="878040"/>
                  </a:lnTo>
                  <a:lnTo>
                    <a:pt x="689838" y="890901"/>
                  </a:lnTo>
                  <a:lnTo>
                    <a:pt x="749154" y="903101"/>
                  </a:lnTo>
                  <a:lnTo>
                    <a:pt x="810528" y="914614"/>
                  </a:lnTo>
                  <a:lnTo>
                    <a:pt x="873915" y="925414"/>
                  </a:lnTo>
                  <a:lnTo>
                    <a:pt x="939268" y="935477"/>
                  </a:lnTo>
                  <a:lnTo>
                    <a:pt x="1006540" y="944778"/>
                  </a:lnTo>
                  <a:lnTo>
                    <a:pt x="1075685" y="953291"/>
                  </a:lnTo>
                  <a:lnTo>
                    <a:pt x="1146657" y="960991"/>
                  </a:lnTo>
                  <a:lnTo>
                    <a:pt x="1219408" y="967854"/>
                  </a:lnTo>
                  <a:lnTo>
                    <a:pt x="1111077" y="2189213"/>
                  </a:lnTo>
                  <a:lnTo>
                    <a:pt x="1871680" y="987285"/>
                  </a:lnTo>
                  <a:lnTo>
                    <a:pt x="1938845" y="985168"/>
                  </a:lnTo>
                  <a:lnTo>
                    <a:pt x="2005283" y="982314"/>
                  </a:lnTo>
                  <a:lnTo>
                    <a:pt x="2070937" y="978737"/>
                  </a:lnTo>
                  <a:lnTo>
                    <a:pt x="2135751" y="974450"/>
                  </a:lnTo>
                  <a:lnTo>
                    <a:pt x="2199668" y="969466"/>
                  </a:lnTo>
                  <a:lnTo>
                    <a:pt x="2262632" y="963799"/>
                  </a:lnTo>
                  <a:lnTo>
                    <a:pt x="2324588" y="957461"/>
                  </a:lnTo>
                  <a:lnTo>
                    <a:pt x="2385479" y="950465"/>
                  </a:lnTo>
                  <a:lnTo>
                    <a:pt x="2445249" y="942826"/>
                  </a:lnTo>
                  <a:lnTo>
                    <a:pt x="2503841" y="934555"/>
                  </a:lnTo>
                  <a:lnTo>
                    <a:pt x="2561200" y="925665"/>
                  </a:lnTo>
                  <a:lnTo>
                    <a:pt x="2617269" y="916171"/>
                  </a:lnTo>
                  <a:lnTo>
                    <a:pt x="2671992" y="906085"/>
                  </a:lnTo>
                  <a:lnTo>
                    <a:pt x="2725313" y="895421"/>
                  </a:lnTo>
                  <a:lnTo>
                    <a:pt x="2777175" y="884190"/>
                  </a:lnTo>
                  <a:lnTo>
                    <a:pt x="2827523" y="872407"/>
                  </a:lnTo>
                  <a:lnTo>
                    <a:pt x="2876301" y="860085"/>
                  </a:lnTo>
                  <a:lnTo>
                    <a:pt x="2923451" y="847237"/>
                  </a:lnTo>
                  <a:lnTo>
                    <a:pt x="2968918" y="833875"/>
                  </a:lnTo>
                  <a:lnTo>
                    <a:pt x="3012646" y="820014"/>
                  </a:lnTo>
                  <a:lnTo>
                    <a:pt x="3054579" y="805665"/>
                  </a:lnTo>
                  <a:lnTo>
                    <a:pt x="3094659" y="790843"/>
                  </a:lnTo>
                  <a:lnTo>
                    <a:pt x="3132832" y="775560"/>
                  </a:lnTo>
                  <a:lnTo>
                    <a:pt x="3169041" y="759830"/>
                  </a:lnTo>
                  <a:lnTo>
                    <a:pt x="3235341" y="727079"/>
                  </a:lnTo>
                  <a:lnTo>
                    <a:pt x="3293111" y="692696"/>
                  </a:lnTo>
                  <a:lnTo>
                    <a:pt x="3341900" y="656785"/>
                  </a:lnTo>
                  <a:lnTo>
                    <a:pt x="3383423" y="617079"/>
                  </a:lnTo>
                  <a:lnTo>
                    <a:pt x="3414516" y="574562"/>
                  </a:lnTo>
                  <a:lnTo>
                    <a:pt x="3432347" y="532084"/>
                  </a:lnTo>
                  <a:lnTo>
                    <a:pt x="3437290" y="489844"/>
                  </a:lnTo>
                  <a:lnTo>
                    <a:pt x="3435045" y="468877"/>
                  </a:lnTo>
                  <a:lnTo>
                    <a:pt x="3421352" y="427372"/>
                  </a:lnTo>
                  <a:lnTo>
                    <a:pt x="3395701" y="386609"/>
                  </a:lnTo>
                  <a:lnTo>
                    <a:pt x="3358464" y="346787"/>
                  </a:lnTo>
                  <a:lnTo>
                    <a:pt x="3310013" y="308108"/>
                  </a:lnTo>
                  <a:lnTo>
                    <a:pt x="3250721" y="270772"/>
                  </a:lnTo>
                  <a:lnTo>
                    <a:pt x="3217125" y="252670"/>
                  </a:lnTo>
                  <a:lnTo>
                    <a:pt x="3180959" y="234979"/>
                  </a:lnTo>
                  <a:lnTo>
                    <a:pt x="3142268" y="217725"/>
                  </a:lnTo>
                  <a:lnTo>
                    <a:pt x="3101099" y="200932"/>
                  </a:lnTo>
                  <a:lnTo>
                    <a:pt x="3057500" y="184625"/>
                  </a:lnTo>
                  <a:lnTo>
                    <a:pt x="3011515" y="168830"/>
                  </a:lnTo>
                  <a:lnTo>
                    <a:pt x="2963193" y="153571"/>
                  </a:lnTo>
                  <a:lnTo>
                    <a:pt x="2912579" y="138874"/>
                  </a:lnTo>
                  <a:lnTo>
                    <a:pt x="2859719" y="124764"/>
                  </a:lnTo>
                  <a:lnTo>
                    <a:pt x="2804662" y="111265"/>
                  </a:lnTo>
                  <a:lnTo>
                    <a:pt x="2747452" y="98404"/>
                  </a:lnTo>
                  <a:lnTo>
                    <a:pt x="2688136" y="86204"/>
                  </a:lnTo>
                  <a:lnTo>
                    <a:pt x="2626762" y="74691"/>
                  </a:lnTo>
                  <a:lnTo>
                    <a:pt x="2563375" y="63891"/>
                  </a:lnTo>
                  <a:lnTo>
                    <a:pt x="2498022" y="53828"/>
                  </a:lnTo>
                  <a:lnTo>
                    <a:pt x="2430750" y="44527"/>
                  </a:lnTo>
                  <a:lnTo>
                    <a:pt x="2361605" y="36014"/>
                  </a:lnTo>
                  <a:lnTo>
                    <a:pt x="2290633" y="28313"/>
                  </a:lnTo>
                  <a:lnTo>
                    <a:pt x="2217882" y="21450"/>
                  </a:lnTo>
                  <a:lnTo>
                    <a:pt x="2157277" y="16494"/>
                  </a:lnTo>
                  <a:lnTo>
                    <a:pt x="2096568" y="12202"/>
                  </a:lnTo>
                  <a:lnTo>
                    <a:pt x="2035802" y="8568"/>
                  </a:lnTo>
                  <a:lnTo>
                    <a:pt x="1975030" y="5584"/>
                  </a:lnTo>
                  <a:lnTo>
                    <a:pt x="1914298" y="3242"/>
                  </a:lnTo>
                  <a:lnTo>
                    <a:pt x="1853655" y="1536"/>
                  </a:lnTo>
                  <a:lnTo>
                    <a:pt x="1793150" y="458"/>
                  </a:lnTo>
                  <a:lnTo>
                    <a:pt x="173283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5654" y="1026298"/>
              <a:ext cx="3437890" cy="2189480"/>
            </a:xfrm>
            <a:custGeom>
              <a:avLst/>
              <a:gdLst/>
              <a:ahLst/>
              <a:cxnLst/>
              <a:rect l="l" t="t" r="r" b="b"/>
              <a:pathLst>
                <a:path w="3437890" h="2189480">
                  <a:moveTo>
                    <a:pt x="1111077" y="2189213"/>
                  </a:moveTo>
                  <a:lnTo>
                    <a:pt x="1219408" y="967854"/>
                  </a:lnTo>
                  <a:lnTo>
                    <a:pt x="1146657" y="960991"/>
                  </a:lnTo>
                  <a:lnTo>
                    <a:pt x="1075685" y="953291"/>
                  </a:lnTo>
                  <a:lnTo>
                    <a:pt x="1006540" y="944778"/>
                  </a:lnTo>
                  <a:lnTo>
                    <a:pt x="939268" y="935477"/>
                  </a:lnTo>
                  <a:lnTo>
                    <a:pt x="873915" y="925414"/>
                  </a:lnTo>
                  <a:lnTo>
                    <a:pt x="810528" y="914614"/>
                  </a:lnTo>
                  <a:lnTo>
                    <a:pt x="749154" y="903101"/>
                  </a:lnTo>
                  <a:lnTo>
                    <a:pt x="689838" y="890901"/>
                  </a:lnTo>
                  <a:lnTo>
                    <a:pt x="632628" y="878040"/>
                  </a:lnTo>
                  <a:lnTo>
                    <a:pt x="577570" y="864541"/>
                  </a:lnTo>
                  <a:lnTo>
                    <a:pt x="524711" y="850431"/>
                  </a:lnTo>
                  <a:lnTo>
                    <a:pt x="474097" y="835734"/>
                  </a:lnTo>
                  <a:lnTo>
                    <a:pt x="425774" y="820475"/>
                  </a:lnTo>
                  <a:lnTo>
                    <a:pt x="379790" y="804680"/>
                  </a:lnTo>
                  <a:lnTo>
                    <a:pt x="336190" y="788373"/>
                  </a:lnTo>
                  <a:lnTo>
                    <a:pt x="295022" y="771580"/>
                  </a:lnTo>
                  <a:lnTo>
                    <a:pt x="256331" y="754326"/>
                  </a:lnTo>
                  <a:lnTo>
                    <a:pt x="220165" y="736635"/>
                  </a:lnTo>
                  <a:lnTo>
                    <a:pt x="186569" y="718533"/>
                  </a:lnTo>
                  <a:lnTo>
                    <a:pt x="127277" y="681197"/>
                  </a:lnTo>
                  <a:lnTo>
                    <a:pt x="78826" y="642518"/>
                  </a:lnTo>
                  <a:lnTo>
                    <a:pt x="41589" y="602696"/>
                  </a:lnTo>
                  <a:lnTo>
                    <a:pt x="15938" y="561933"/>
                  </a:lnTo>
                  <a:lnTo>
                    <a:pt x="2245" y="520428"/>
                  </a:lnTo>
                  <a:lnTo>
                    <a:pt x="0" y="499461"/>
                  </a:lnTo>
                  <a:lnTo>
                    <a:pt x="883" y="478384"/>
                  </a:lnTo>
                  <a:lnTo>
                    <a:pt x="12224" y="435999"/>
                  </a:lnTo>
                  <a:lnTo>
                    <a:pt x="36640" y="393476"/>
                  </a:lnTo>
                  <a:lnTo>
                    <a:pt x="74503" y="351015"/>
                  </a:lnTo>
                  <a:lnTo>
                    <a:pt x="115253" y="316851"/>
                  </a:lnTo>
                  <a:lnTo>
                    <a:pt x="163722" y="284095"/>
                  </a:lnTo>
                  <a:lnTo>
                    <a:pt x="219521" y="252806"/>
                  </a:lnTo>
                  <a:lnTo>
                    <a:pt x="282263" y="223045"/>
                  </a:lnTo>
                  <a:lnTo>
                    <a:pt x="351561" y="194871"/>
                  </a:lnTo>
                  <a:lnTo>
                    <a:pt x="388548" y="181398"/>
                  </a:lnTo>
                  <a:lnTo>
                    <a:pt x="427028" y="168344"/>
                  </a:lnTo>
                  <a:lnTo>
                    <a:pt x="466953" y="155717"/>
                  </a:lnTo>
                  <a:lnTo>
                    <a:pt x="508275" y="143523"/>
                  </a:lnTo>
                  <a:lnTo>
                    <a:pt x="550946" y="131771"/>
                  </a:lnTo>
                  <a:lnTo>
                    <a:pt x="594916" y="120468"/>
                  </a:lnTo>
                  <a:lnTo>
                    <a:pt x="640138" y="109621"/>
                  </a:lnTo>
                  <a:lnTo>
                    <a:pt x="686564" y="99239"/>
                  </a:lnTo>
                  <a:lnTo>
                    <a:pt x="734144" y="89327"/>
                  </a:lnTo>
                  <a:lnTo>
                    <a:pt x="782830" y="79894"/>
                  </a:lnTo>
                  <a:lnTo>
                    <a:pt x="832574" y="70947"/>
                  </a:lnTo>
                  <a:lnTo>
                    <a:pt x="883327" y="62494"/>
                  </a:lnTo>
                  <a:lnTo>
                    <a:pt x="935042" y="54542"/>
                  </a:lnTo>
                  <a:lnTo>
                    <a:pt x="987669" y="47099"/>
                  </a:lnTo>
                  <a:lnTo>
                    <a:pt x="1041160" y="40171"/>
                  </a:lnTo>
                  <a:lnTo>
                    <a:pt x="1095467" y="33767"/>
                  </a:lnTo>
                  <a:lnTo>
                    <a:pt x="1150541" y="27894"/>
                  </a:lnTo>
                  <a:lnTo>
                    <a:pt x="1206334" y="22559"/>
                  </a:lnTo>
                  <a:lnTo>
                    <a:pt x="1262798" y="17770"/>
                  </a:lnTo>
                  <a:lnTo>
                    <a:pt x="1319884" y="13534"/>
                  </a:lnTo>
                  <a:lnTo>
                    <a:pt x="1377543" y="9859"/>
                  </a:lnTo>
                  <a:lnTo>
                    <a:pt x="1435727" y="6752"/>
                  </a:lnTo>
                  <a:lnTo>
                    <a:pt x="1494388" y="4220"/>
                  </a:lnTo>
                  <a:lnTo>
                    <a:pt x="1553478" y="2272"/>
                  </a:lnTo>
                  <a:lnTo>
                    <a:pt x="1612947" y="914"/>
                  </a:lnTo>
                  <a:lnTo>
                    <a:pt x="1672748" y="154"/>
                  </a:lnTo>
                  <a:lnTo>
                    <a:pt x="1732832" y="0"/>
                  </a:lnTo>
                  <a:lnTo>
                    <a:pt x="1793150" y="458"/>
                  </a:lnTo>
                  <a:lnTo>
                    <a:pt x="1853655" y="1536"/>
                  </a:lnTo>
                  <a:lnTo>
                    <a:pt x="1914298" y="3242"/>
                  </a:lnTo>
                  <a:lnTo>
                    <a:pt x="1975030" y="5584"/>
                  </a:lnTo>
                  <a:lnTo>
                    <a:pt x="2035802" y="8568"/>
                  </a:lnTo>
                  <a:lnTo>
                    <a:pt x="2096568" y="12202"/>
                  </a:lnTo>
                  <a:lnTo>
                    <a:pt x="2157277" y="16494"/>
                  </a:lnTo>
                  <a:lnTo>
                    <a:pt x="2217882" y="21450"/>
                  </a:lnTo>
                  <a:lnTo>
                    <a:pt x="2290633" y="28313"/>
                  </a:lnTo>
                  <a:lnTo>
                    <a:pt x="2361605" y="36014"/>
                  </a:lnTo>
                  <a:lnTo>
                    <a:pt x="2430750" y="44527"/>
                  </a:lnTo>
                  <a:lnTo>
                    <a:pt x="2498022" y="53828"/>
                  </a:lnTo>
                  <a:lnTo>
                    <a:pt x="2563375" y="63891"/>
                  </a:lnTo>
                  <a:lnTo>
                    <a:pt x="2626762" y="74691"/>
                  </a:lnTo>
                  <a:lnTo>
                    <a:pt x="2688136" y="86204"/>
                  </a:lnTo>
                  <a:lnTo>
                    <a:pt x="2747452" y="98404"/>
                  </a:lnTo>
                  <a:lnTo>
                    <a:pt x="2804662" y="111265"/>
                  </a:lnTo>
                  <a:lnTo>
                    <a:pt x="2859719" y="124764"/>
                  </a:lnTo>
                  <a:lnTo>
                    <a:pt x="2912579" y="138874"/>
                  </a:lnTo>
                  <a:lnTo>
                    <a:pt x="2963193" y="153571"/>
                  </a:lnTo>
                  <a:lnTo>
                    <a:pt x="3011515" y="168830"/>
                  </a:lnTo>
                  <a:lnTo>
                    <a:pt x="3057500" y="184625"/>
                  </a:lnTo>
                  <a:lnTo>
                    <a:pt x="3101099" y="200932"/>
                  </a:lnTo>
                  <a:lnTo>
                    <a:pt x="3142268" y="217725"/>
                  </a:lnTo>
                  <a:lnTo>
                    <a:pt x="3180959" y="234979"/>
                  </a:lnTo>
                  <a:lnTo>
                    <a:pt x="3217125" y="252670"/>
                  </a:lnTo>
                  <a:lnTo>
                    <a:pt x="3250721" y="270772"/>
                  </a:lnTo>
                  <a:lnTo>
                    <a:pt x="3310013" y="308108"/>
                  </a:lnTo>
                  <a:lnTo>
                    <a:pt x="3358464" y="346787"/>
                  </a:lnTo>
                  <a:lnTo>
                    <a:pt x="3395701" y="386609"/>
                  </a:lnTo>
                  <a:lnTo>
                    <a:pt x="3421352" y="427372"/>
                  </a:lnTo>
                  <a:lnTo>
                    <a:pt x="3435045" y="468877"/>
                  </a:lnTo>
                  <a:lnTo>
                    <a:pt x="3437290" y="489844"/>
                  </a:lnTo>
                  <a:lnTo>
                    <a:pt x="3436407" y="510921"/>
                  </a:lnTo>
                  <a:lnTo>
                    <a:pt x="3425066" y="553306"/>
                  </a:lnTo>
                  <a:lnTo>
                    <a:pt x="3400650" y="595829"/>
                  </a:lnTo>
                  <a:lnTo>
                    <a:pt x="3362787" y="638289"/>
                  </a:lnTo>
                  <a:lnTo>
                    <a:pt x="3318656" y="674925"/>
                  </a:lnTo>
                  <a:lnTo>
                    <a:pt x="3265321" y="710085"/>
                  </a:lnTo>
                  <a:lnTo>
                    <a:pt x="3203229" y="743665"/>
                  </a:lnTo>
                  <a:lnTo>
                    <a:pt x="3132832" y="775560"/>
                  </a:lnTo>
                  <a:lnTo>
                    <a:pt x="3094659" y="790843"/>
                  </a:lnTo>
                  <a:lnTo>
                    <a:pt x="3054579" y="805665"/>
                  </a:lnTo>
                  <a:lnTo>
                    <a:pt x="3012646" y="820014"/>
                  </a:lnTo>
                  <a:lnTo>
                    <a:pt x="2968918" y="833875"/>
                  </a:lnTo>
                  <a:lnTo>
                    <a:pt x="2923451" y="847237"/>
                  </a:lnTo>
                  <a:lnTo>
                    <a:pt x="2876301" y="860085"/>
                  </a:lnTo>
                  <a:lnTo>
                    <a:pt x="2827523" y="872407"/>
                  </a:lnTo>
                  <a:lnTo>
                    <a:pt x="2777175" y="884190"/>
                  </a:lnTo>
                  <a:lnTo>
                    <a:pt x="2725313" y="895421"/>
                  </a:lnTo>
                  <a:lnTo>
                    <a:pt x="2671992" y="906085"/>
                  </a:lnTo>
                  <a:lnTo>
                    <a:pt x="2617269" y="916171"/>
                  </a:lnTo>
                  <a:lnTo>
                    <a:pt x="2561200" y="925665"/>
                  </a:lnTo>
                  <a:lnTo>
                    <a:pt x="2503841" y="934555"/>
                  </a:lnTo>
                  <a:lnTo>
                    <a:pt x="2445249" y="942826"/>
                  </a:lnTo>
                  <a:lnTo>
                    <a:pt x="2385479" y="950465"/>
                  </a:lnTo>
                  <a:lnTo>
                    <a:pt x="2324588" y="957461"/>
                  </a:lnTo>
                  <a:lnTo>
                    <a:pt x="2262632" y="963799"/>
                  </a:lnTo>
                  <a:lnTo>
                    <a:pt x="2199668" y="969466"/>
                  </a:lnTo>
                  <a:lnTo>
                    <a:pt x="2135751" y="974450"/>
                  </a:lnTo>
                  <a:lnTo>
                    <a:pt x="2070937" y="978737"/>
                  </a:lnTo>
                  <a:lnTo>
                    <a:pt x="2005283" y="982314"/>
                  </a:lnTo>
                  <a:lnTo>
                    <a:pt x="1938845" y="985168"/>
                  </a:lnTo>
                  <a:lnTo>
                    <a:pt x="1871680" y="987285"/>
                  </a:lnTo>
                  <a:lnTo>
                    <a:pt x="1111077" y="218921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12128" y="1092453"/>
            <a:ext cx="2244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맑은 고딕"/>
                <a:cs typeface="맑은 고딕"/>
              </a:rPr>
              <a:t>노란</a:t>
            </a:r>
            <a:r>
              <a:rPr sz="1800" b="1" spc="-50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00"/>
                </a:solidFill>
                <a:latin typeface="맑은 고딕"/>
                <a:cs typeface="맑은 고딕"/>
              </a:rPr>
              <a:t>글자는</a:t>
            </a:r>
            <a:r>
              <a:rPr sz="1800" b="1" spc="-45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00"/>
                </a:solidFill>
                <a:latin typeface="맑은 고딕"/>
                <a:cs typeface="맑은 고딕"/>
              </a:rPr>
              <a:t>사용자사 </a:t>
            </a:r>
            <a:r>
              <a:rPr sz="1800" b="1" spc="-620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00"/>
                </a:solidFill>
                <a:latin typeface="맑은 고딕"/>
                <a:cs typeface="맑은 고딕"/>
              </a:rPr>
              <a:t>전으로 극복가능 </a:t>
            </a:r>
            <a:r>
              <a:rPr sz="1800" b="1" spc="5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00"/>
                </a:solidFill>
                <a:latin typeface="맑은 고딕"/>
                <a:cs typeface="맑은 고딕"/>
              </a:rPr>
              <a:t>이자</a:t>
            </a:r>
            <a:r>
              <a:rPr sz="1800" b="1" spc="-10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00"/>
                </a:solidFill>
                <a:latin typeface="맑은 고딕"/>
                <a:cs typeface="맑은 고딕"/>
              </a:rPr>
              <a:t>→</a:t>
            </a:r>
            <a:r>
              <a:rPr sz="1800" b="1" spc="-15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00"/>
                </a:solidFill>
                <a:latin typeface="맑은 고딕"/>
                <a:cs typeface="맑은 고딕"/>
              </a:rPr>
              <a:t>화이자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94017" y="3749294"/>
            <a:ext cx="3172460" cy="2145665"/>
            <a:chOff x="1794017" y="3749294"/>
            <a:chExt cx="3172460" cy="2145665"/>
          </a:xfrm>
        </p:grpSpPr>
        <p:sp>
          <p:nvSpPr>
            <p:cNvPr id="15" name="object 15"/>
            <p:cNvSpPr/>
            <p:nvPr/>
          </p:nvSpPr>
          <p:spPr>
            <a:xfrm>
              <a:off x="1806717" y="3761994"/>
              <a:ext cx="3147060" cy="2120265"/>
            </a:xfrm>
            <a:custGeom>
              <a:avLst/>
              <a:gdLst/>
              <a:ahLst/>
              <a:cxnLst/>
              <a:rect l="l" t="t" r="r" b="b"/>
              <a:pathLst>
                <a:path w="3147060" h="2120265">
                  <a:moveTo>
                    <a:pt x="754110" y="0"/>
                  </a:moveTo>
                  <a:lnTo>
                    <a:pt x="1045194" y="1192021"/>
                  </a:lnTo>
                  <a:lnTo>
                    <a:pt x="973628" y="1200368"/>
                  </a:lnTo>
                  <a:lnTo>
                    <a:pt x="903971" y="1209689"/>
                  </a:lnTo>
                  <a:lnTo>
                    <a:pt x="836299" y="1219955"/>
                  </a:lnTo>
                  <a:lnTo>
                    <a:pt x="770686" y="1231134"/>
                  </a:lnTo>
                  <a:lnTo>
                    <a:pt x="707209" y="1243195"/>
                  </a:lnTo>
                  <a:lnTo>
                    <a:pt x="645941" y="1256109"/>
                  </a:lnTo>
                  <a:lnTo>
                    <a:pt x="586958" y="1269843"/>
                  </a:lnTo>
                  <a:lnTo>
                    <a:pt x="530334" y="1284367"/>
                  </a:lnTo>
                  <a:lnTo>
                    <a:pt x="476145" y="1299651"/>
                  </a:lnTo>
                  <a:lnTo>
                    <a:pt x="424465" y="1315663"/>
                  </a:lnTo>
                  <a:lnTo>
                    <a:pt x="375370" y="1332372"/>
                  </a:lnTo>
                  <a:lnTo>
                    <a:pt x="328934" y="1349749"/>
                  </a:lnTo>
                  <a:lnTo>
                    <a:pt x="285233" y="1367761"/>
                  </a:lnTo>
                  <a:lnTo>
                    <a:pt x="244341" y="1386379"/>
                  </a:lnTo>
                  <a:lnTo>
                    <a:pt x="206333" y="1405570"/>
                  </a:lnTo>
                  <a:lnTo>
                    <a:pt x="171284" y="1425306"/>
                  </a:lnTo>
                  <a:lnTo>
                    <a:pt x="110365" y="1466284"/>
                  </a:lnTo>
                  <a:lnTo>
                    <a:pt x="62182" y="1509066"/>
                  </a:lnTo>
                  <a:lnTo>
                    <a:pt x="27335" y="1553406"/>
                  </a:lnTo>
                  <a:lnTo>
                    <a:pt x="6424" y="1599057"/>
                  </a:lnTo>
                  <a:lnTo>
                    <a:pt x="0" y="1644164"/>
                  </a:lnTo>
                  <a:lnTo>
                    <a:pt x="1842" y="1665818"/>
                  </a:lnTo>
                  <a:lnTo>
                    <a:pt x="14934" y="1708405"/>
                  </a:lnTo>
                  <a:lnTo>
                    <a:pt x="40125" y="1749882"/>
                  </a:lnTo>
                  <a:lnTo>
                    <a:pt x="76883" y="1790074"/>
                  </a:lnTo>
                  <a:lnTo>
                    <a:pt x="124676" y="1828805"/>
                  </a:lnTo>
                  <a:lnTo>
                    <a:pt x="182973" y="1865899"/>
                  </a:lnTo>
                  <a:lnTo>
                    <a:pt x="251240" y="1901182"/>
                  </a:lnTo>
                  <a:lnTo>
                    <a:pt x="288947" y="1918089"/>
                  </a:lnTo>
                  <a:lnTo>
                    <a:pt x="328947" y="1934477"/>
                  </a:lnTo>
                  <a:lnTo>
                    <a:pt x="371173" y="1950324"/>
                  </a:lnTo>
                  <a:lnTo>
                    <a:pt x="415560" y="1965609"/>
                  </a:lnTo>
                  <a:lnTo>
                    <a:pt x="462041" y="1980308"/>
                  </a:lnTo>
                  <a:lnTo>
                    <a:pt x="510549" y="1994402"/>
                  </a:lnTo>
                  <a:lnTo>
                    <a:pt x="561017" y="2007866"/>
                  </a:lnTo>
                  <a:lnTo>
                    <a:pt x="613380" y="2020680"/>
                  </a:lnTo>
                  <a:lnTo>
                    <a:pt x="667571" y="2032822"/>
                  </a:lnTo>
                  <a:lnTo>
                    <a:pt x="723522" y="2044269"/>
                  </a:lnTo>
                  <a:lnTo>
                    <a:pt x="781169" y="2054999"/>
                  </a:lnTo>
                  <a:lnTo>
                    <a:pt x="840443" y="2064992"/>
                  </a:lnTo>
                  <a:lnTo>
                    <a:pt x="901280" y="2074224"/>
                  </a:lnTo>
                  <a:lnTo>
                    <a:pt x="963611" y="2082673"/>
                  </a:lnTo>
                  <a:lnTo>
                    <a:pt x="1027371" y="2090319"/>
                  </a:lnTo>
                  <a:lnTo>
                    <a:pt x="1092494" y="2097138"/>
                  </a:lnTo>
                  <a:lnTo>
                    <a:pt x="1158912" y="2103110"/>
                  </a:lnTo>
                  <a:lnTo>
                    <a:pt x="1226559" y="2108211"/>
                  </a:lnTo>
                  <a:lnTo>
                    <a:pt x="1295369" y="2112420"/>
                  </a:lnTo>
                  <a:lnTo>
                    <a:pt x="1365275" y="2115716"/>
                  </a:lnTo>
                  <a:lnTo>
                    <a:pt x="1436211" y="2118075"/>
                  </a:lnTo>
                  <a:lnTo>
                    <a:pt x="1508109" y="2119477"/>
                  </a:lnTo>
                  <a:lnTo>
                    <a:pt x="1578205" y="2119897"/>
                  </a:lnTo>
                  <a:lnTo>
                    <a:pt x="1647641" y="2119390"/>
                  </a:lnTo>
                  <a:lnTo>
                    <a:pt x="1716353" y="2117974"/>
                  </a:lnTo>
                  <a:lnTo>
                    <a:pt x="1784272" y="2115668"/>
                  </a:lnTo>
                  <a:lnTo>
                    <a:pt x="1851333" y="2112490"/>
                  </a:lnTo>
                  <a:lnTo>
                    <a:pt x="1917469" y="2108460"/>
                  </a:lnTo>
                  <a:lnTo>
                    <a:pt x="1982613" y="2103596"/>
                  </a:lnTo>
                  <a:lnTo>
                    <a:pt x="2046698" y="2097915"/>
                  </a:lnTo>
                  <a:lnTo>
                    <a:pt x="2109660" y="2091438"/>
                  </a:lnTo>
                  <a:lnTo>
                    <a:pt x="2171429" y="2084182"/>
                  </a:lnTo>
                  <a:lnTo>
                    <a:pt x="2231941" y="2076167"/>
                  </a:lnTo>
                  <a:lnTo>
                    <a:pt x="2291129" y="2067410"/>
                  </a:lnTo>
                  <a:lnTo>
                    <a:pt x="2348925" y="2057930"/>
                  </a:lnTo>
                  <a:lnTo>
                    <a:pt x="2405264" y="2047746"/>
                  </a:lnTo>
                  <a:lnTo>
                    <a:pt x="2460078" y="2036876"/>
                  </a:lnTo>
                  <a:lnTo>
                    <a:pt x="2513302" y="2025340"/>
                  </a:lnTo>
                  <a:lnTo>
                    <a:pt x="2564868" y="2013155"/>
                  </a:lnTo>
                  <a:lnTo>
                    <a:pt x="2614711" y="2000340"/>
                  </a:lnTo>
                  <a:lnTo>
                    <a:pt x="2662763" y="1986914"/>
                  </a:lnTo>
                  <a:lnTo>
                    <a:pt x="2708958" y="1972896"/>
                  </a:lnTo>
                  <a:lnTo>
                    <a:pt x="2753230" y="1958303"/>
                  </a:lnTo>
                  <a:lnTo>
                    <a:pt x="2795511" y="1943155"/>
                  </a:lnTo>
                  <a:lnTo>
                    <a:pt x="2835736" y="1927471"/>
                  </a:lnTo>
                  <a:lnTo>
                    <a:pt x="2873837" y="1911267"/>
                  </a:lnTo>
                  <a:lnTo>
                    <a:pt x="2909749" y="1894565"/>
                  </a:lnTo>
                  <a:lnTo>
                    <a:pt x="2974736" y="1859734"/>
                  </a:lnTo>
                  <a:lnTo>
                    <a:pt x="3030165" y="1823128"/>
                  </a:lnTo>
                  <a:lnTo>
                    <a:pt x="3075503" y="1784895"/>
                  </a:lnTo>
                  <a:lnTo>
                    <a:pt x="3110218" y="1745184"/>
                  </a:lnTo>
                  <a:lnTo>
                    <a:pt x="3133777" y="1704143"/>
                  </a:lnTo>
                  <a:lnTo>
                    <a:pt x="3145647" y="1661921"/>
                  </a:lnTo>
                  <a:lnTo>
                    <a:pt x="3147029" y="1640059"/>
                  </a:lnTo>
                  <a:lnTo>
                    <a:pt x="3145187" y="1618409"/>
                  </a:lnTo>
                  <a:lnTo>
                    <a:pt x="3132095" y="1575829"/>
                  </a:lnTo>
                  <a:lnTo>
                    <a:pt x="3106904" y="1534357"/>
                  </a:lnTo>
                  <a:lnTo>
                    <a:pt x="3070146" y="1494170"/>
                  </a:lnTo>
                  <a:lnTo>
                    <a:pt x="3022353" y="1455442"/>
                  </a:lnTo>
                  <a:lnTo>
                    <a:pt x="2964056" y="1418350"/>
                  </a:lnTo>
                  <a:lnTo>
                    <a:pt x="2895789" y="1383068"/>
                  </a:lnTo>
                  <a:lnTo>
                    <a:pt x="2858082" y="1366161"/>
                  </a:lnTo>
                  <a:lnTo>
                    <a:pt x="2818082" y="1349773"/>
                  </a:lnTo>
                  <a:lnTo>
                    <a:pt x="2775856" y="1333926"/>
                  </a:lnTo>
                  <a:lnTo>
                    <a:pt x="2731469" y="1318641"/>
                  </a:lnTo>
                  <a:lnTo>
                    <a:pt x="2684988" y="1303940"/>
                  </a:lnTo>
                  <a:lnTo>
                    <a:pt x="2636480" y="1289845"/>
                  </a:lnTo>
                  <a:lnTo>
                    <a:pt x="2586012" y="1276379"/>
                  </a:lnTo>
                  <a:lnTo>
                    <a:pt x="2533649" y="1263564"/>
                  </a:lnTo>
                  <a:lnTo>
                    <a:pt x="2479458" y="1251420"/>
                  </a:lnTo>
                  <a:lnTo>
                    <a:pt x="2423507" y="1239971"/>
                  </a:lnTo>
                  <a:lnTo>
                    <a:pt x="2365860" y="1229238"/>
                  </a:lnTo>
                  <a:lnTo>
                    <a:pt x="2306586" y="1219243"/>
                  </a:lnTo>
                  <a:lnTo>
                    <a:pt x="2245749" y="1210008"/>
                  </a:lnTo>
                  <a:lnTo>
                    <a:pt x="2183418" y="1201555"/>
                  </a:lnTo>
                  <a:lnTo>
                    <a:pt x="2119658" y="1193906"/>
                  </a:lnTo>
                  <a:lnTo>
                    <a:pt x="2054535" y="1187083"/>
                  </a:lnTo>
                  <a:lnTo>
                    <a:pt x="1988117" y="1181107"/>
                  </a:lnTo>
                  <a:lnTo>
                    <a:pt x="1920470" y="1176002"/>
                  </a:lnTo>
                  <a:lnTo>
                    <a:pt x="1851660" y="1171788"/>
                  </a:lnTo>
                  <a:lnTo>
                    <a:pt x="1781754" y="1168488"/>
                  </a:lnTo>
                  <a:lnTo>
                    <a:pt x="1710818" y="1166123"/>
                  </a:lnTo>
                  <a:lnTo>
                    <a:pt x="1638919" y="1164716"/>
                  </a:lnTo>
                  <a:lnTo>
                    <a:pt x="7541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06717" y="3761994"/>
              <a:ext cx="3147060" cy="2120265"/>
            </a:xfrm>
            <a:custGeom>
              <a:avLst/>
              <a:gdLst/>
              <a:ahLst/>
              <a:cxnLst/>
              <a:rect l="l" t="t" r="r" b="b"/>
              <a:pathLst>
                <a:path w="3147060" h="2120265">
                  <a:moveTo>
                    <a:pt x="754110" y="0"/>
                  </a:moveTo>
                  <a:lnTo>
                    <a:pt x="1638919" y="1164716"/>
                  </a:lnTo>
                  <a:lnTo>
                    <a:pt x="1710818" y="1166123"/>
                  </a:lnTo>
                  <a:lnTo>
                    <a:pt x="1781754" y="1168488"/>
                  </a:lnTo>
                  <a:lnTo>
                    <a:pt x="1851660" y="1171788"/>
                  </a:lnTo>
                  <a:lnTo>
                    <a:pt x="1920470" y="1176002"/>
                  </a:lnTo>
                  <a:lnTo>
                    <a:pt x="1988117" y="1181107"/>
                  </a:lnTo>
                  <a:lnTo>
                    <a:pt x="2054535" y="1187083"/>
                  </a:lnTo>
                  <a:lnTo>
                    <a:pt x="2119658" y="1193906"/>
                  </a:lnTo>
                  <a:lnTo>
                    <a:pt x="2183418" y="1201555"/>
                  </a:lnTo>
                  <a:lnTo>
                    <a:pt x="2245749" y="1210008"/>
                  </a:lnTo>
                  <a:lnTo>
                    <a:pt x="2306586" y="1219243"/>
                  </a:lnTo>
                  <a:lnTo>
                    <a:pt x="2365860" y="1229238"/>
                  </a:lnTo>
                  <a:lnTo>
                    <a:pt x="2423507" y="1239971"/>
                  </a:lnTo>
                  <a:lnTo>
                    <a:pt x="2479458" y="1251420"/>
                  </a:lnTo>
                  <a:lnTo>
                    <a:pt x="2533649" y="1263564"/>
                  </a:lnTo>
                  <a:lnTo>
                    <a:pt x="2586012" y="1276379"/>
                  </a:lnTo>
                  <a:lnTo>
                    <a:pt x="2636480" y="1289845"/>
                  </a:lnTo>
                  <a:lnTo>
                    <a:pt x="2684988" y="1303940"/>
                  </a:lnTo>
                  <a:lnTo>
                    <a:pt x="2731469" y="1318641"/>
                  </a:lnTo>
                  <a:lnTo>
                    <a:pt x="2775856" y="1333926"/>
                  </a:lnTo>
                  <a:lnTo>
                    <a:pt x="2818082" y="1349773"/>
                  </a:lnTo>
                  <a:lnTo>
                    <a:pt x="2858082" y="1366161"/>
                  </a:lnTo>
                  <a:lnTo>
                    <a:pt x="2895789" y="1383068"/>
                  </a:lnTo>
                  <a:lnTo>
                    <a:pt x="2931136" y="1400472"/>
                  </a:lnTo>
                  <a:lnTo>
                    <a:pt x="2994484" y="1436680"/>
                  </a:lnTo>
                  <a:lnTo>
                    <a:pt x="3047595" y="1474612"/>
                  </a:lnTo>
                  <a:lnTo>
                    <a:pt x="3089938" y="1514092"/>
                  </a:lnTo>
                  <a:lnTo>
                    <a:pt x="3120979" y="1554943"/>
                  </a:lnTo>
                  <a:lnTo>
                    <a:pt x="3140187" y="1596991"/>
                  </a:lnTo>
                  <a:lnTo>
                    <a:pt x="3147029" y="1640059"/>
                  </a:lnTo>
                  <a:lnTo>
                    <a:pt x="3145647" y="1661921"/>
                  </a:lnTo>
                  <a:lnTo>
                    <a:pt x="3133777" y="1704143"/>
                  </a:lnTo>
                  <a:lnTo>
                    <a:pt x="3110218" y="1745184"/>
                  </a:lnTo>
                  <a:lnTo>
                    <a:pt x="3075503" y="1784895"/>
                  </a:lnTo>
                  <a:lnTo>
                    <a:pt x="3030165" y="1823128"/>
                  </a:lnTo>
                  <a:lnTo>
                    <a:pt x="2974736" y="1859734"/>
                  </a:lnTo>
                  <a:lnTo>
                    <a:pt x="2909749" y="1894565"/>
                  </a:lnTo>
                  <a:lnTo>
                    <a:pt x="2873837" y="1911267"/>
                  </a:lnTo>
                  <a:lnTo>
                    <a:pt x="2835736" y="1927471"/>
                  </a:lnTo>
                  <a:lnTo>
                    <a:pt x="2795511" y="1943155"/>
                  </a:lnTo>
                  <a:lnTo>
                    <a:pt x="2753230" y="1958303"/>
                  </a:lnTo>
                  <a:lnTo>
                    <a:pt x="2708958" y="1972896"/>
                  </a:lnTo>
                  <a:lnTo>
                    <a:pt x="2662763" y="1986914"/>
                  </a:lnTo>
                  <a:lnTo>
                    <a:pt x="2614711" y="2000340"/>
                  </a:lnTo>
                  <a:lnTo>
                    <a:pt x="2564868" y="2013155"/>
                  </a:lnTo>
                  <a:lnTo>
                    <a:pt x="2513302" y="2025340"/>
                  </a:lnTo>
                  <a:lnTo>
                    <a:pt x="2460078" y="2036876"/>
                  </a:lnTo>
                  <a:lnTo>
                    <a:pt x="2405264" y="2047746"/>
                  </a:lnTo>
                  <a:lnTo>
                    <a:pt x="2348925" y="2057930"/>
                  </a:lnTo>
                  <a:lnTo>
                    <a:pt x="2291129" y="2067410"/>
                  </a:lnTo>
                  <a:lnTo>
                    <a:pt x="2231941" y="2076167"/>
                  </a:lnTo>
                  <a:lnTo>
                    <a:pt x="2171429" y="2084182"/>
                  </a:lnTo>
                  <a:lnTo>
                    <a:pt x="2109660" y="2091438"/>
                  </a:lnTo>
                  <a:lnTo>
                    <a:pt x="2046698" y="2097915"/>
                  </a:lnTo>
                  <a:lnTo>
                    <a:pt x="1982613" y="2103596"/>
                  </a:lnTo>
                  <a:lnTo>
                    <a:pt x="1917469" y="2108460"/>
                  </a:lnTo>
                  <a:lnTo>
                    <a:pt x="1851333" y="2112490"/>
                  </a:lnTo>
                  <a:lnTo>
                    <a:pt x="1784272" y="2115668"/>
                  </a:lnTo>
                  <a:lnTo>
                    <a:pt x="1716353" y="2117974"/>
                  </a:lnTo>
                  <a:lnTo>
                    <a:pt x="1647641" y="2119390"/>
                  </a:lnTo>
                  <a:lnTo>
                    <a:pt x="1578205" y="2119897"/>
                  </a:lnTo>
                  <a:lnTo>
                    <a:pt x="1508109" y="2119477"/>
                  </a:lnTo>
                  <a:lnTo>
                    <a:pt x="1436211" y="2118075"/>
                  </a:lnTo>
                  <a:lnTo>
                    <a:pt x="1365275" y="2115716"/>
                  </a:lnTo>
                  <a:lnTo>
                    <a:pt x="1295369" y="2112420"/>
                  </a:lnTo>
                  <a:lnTo>
                    <a:pt x="1226559" y="2108211"/>
                  </a:lnTo>
                  <a:lnTo>
                    <a:pt x="1158912" y="2103110"/>
                  </a:lnTo>
                  <a:lnTo>
                    <a:pt x="1092494" y="2097138"/>
                  </a:lnTo>
                  <a:lnTo>
                    <a:pt x="1027371" y="2090319"/>
                  </a:lnTo>
                  <a:lnTo>
                    <a:pt x="963611" y="2082673"/>
                  </a:lnTo>
                  <a:lnTo>
                    <a:pt x="901280" y="2074224"/>
                  </a:lnTo>
                  <a:lnTo>
                    <a:pt x="840443" y="2064992"/>
                  </a:lnTo>
                  <a:lnTo>
                    <a:pt x="781169" y="2054999"/>
                  </a:lnTo>
                  <a:lnTo>
                    <a:pt x="723522" y="2044269"/>
                  </a:lnTo>
                  <a:lnTo>
                    <a:pt x="667571" y="2032822"/>
                  </a:lnTo>
                  <a:lnTo>
                    <a:pt x="613380" y="2020680"/>
                  </a:lnTo>
                  <a:lnTo>
                    <a:pt x="561017" y="2007866"/>
                  </a:lnTo>
                  <a:lnTo>
                    <a:pt x="510549" y="1994402"/>
                  </a:lnTo>
                  <a:lnTo>
                    <a:pt x="462041" y="1980308"/>
                  </a:lnTo>
                  <a:lnTo>
                    <a:pt x="415560" y="1965609"/>
                  </a:lnTo>
                  <a:lnTo>
                    <a:pt x="371173" y="1950324"/>
                  </a:lnTo>
                  <a:lnTo>
                    <a:pt x="328947" y="1934477"/>
                  </a:lnTo>
                  <a:lnTo>
                    <a:pt x="288947" y="1918089"/>
                  </a:lnTo>
                  <a:lnTo>
                    <a:pt x="251240" y="1901182"/>
                  </a:lnTo>
                  <a:lnTo>
                    <a:pt x="215893" y="1883778"/>
                  </a:lnTo>
                  <a:lnTo>
                    <a:pt x="152545" y="1847568"/>
                  </a:lnTo>
                  <a:lnTo>
                    <a:pt x="99433" y="1809633"/>
                  </a:lnTo>
                  <a:lnTo>
                    <a:pt x="57091" y="1770150"/>
                  </a:lnTo>
                  <a:lnTo>
                    <a:pt x="26050" y="1729293"/>
                  </a:lnTo>
                  <a:lnTo>
                    <a:pt x="6842" y="1687239"/>
                  </a:lnTo>
                  <a:lnTo>
                    <a:pt x="0" y="1644164"/>
                  </a:lnTo>
                  <a:lnTo>
                    <a:pt x="1381" y="1622297"/>
                  </a:lnTo>
                  <a:lnTo>
                    <a:pt x="15100" y="1576083"/>
                  </a:lnTo>
                  <a:lnTo>
                    <a:pt x="43054" y="1531057"/>
                  </a:lnTo>
                  <a:lnTo>
                    <a:pt x="84644" y="1487465"/>
                  </a:lnTo>
                  <a:lnTo>
                    <a:pt x="139270" y="1445554"/>
                  </a:lnTo>
                  <a:lnTo>
                    <a:pt x="206333" y="1405570"/>
                  </a:lnTo>
                  <a:lnTo>
                    <a:pt x="244341" y="1386379"/>
                  </a:lnTo>
                  <a:lnTo>
                    <a:pt x="285233" y="1367761"/>
                  </a:lnTo>
                  <a:lnTo>
                    <a:pt x="328934" y="1349749"/>
                  </a:lnTo>
                  <a:lnTo>
                    <a:pt x="375370" y="1332372"/>
                  </a:lnTo>
                  <a:lnTo>
                    <a:pt x="424465" y="1315663"/>
                  </a:lnTo>
                  <a:lnTo>
                    <a:pt x="476145" y="1299651"/>
                  </a:lnTo>
                  <a:lnTo>
                    <a:pt x="530334" y="1284367"/>
                  </a:lnTo>
                  <a:lnTo>
                    <a:pt x="586958" y="1269843"/>
                  </a:lnTo>
                  <a:lnTo>
                    <a:pt x="645941" y="1256109"/>
                  </a:lnTo>
                  <a:lnTo>
                    <a:pt x="707209" y="1243195"/>
                  </a:lnTo>
                  <a:lnTo>
                    <a:pt x="770686" y="1231134"/>
                  </a:lnTo>
                  <a:lnTo>
                    <a:pt x="836299" y="1219955"/>
                  </a:lnTo>
                  <a:lnTo>
                    <a:pt x="903971" y="1209689"/>
                  </a:lnTo>
                  <a:lnTo>
                    <a:pt x="973628" y="1200368"/>
                  </a:lnTo>
                  <a:lnTo>
                    <a:pt x="1045194" y="1192021"/>
                  </a:lnTo>
                  <a:lnTo>
                    <a:pt x="75411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72360" y="2574163"/>
            <a:ext cx="7155815" cy="297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 marR="5080">
              <a:lnSpc>
                <a:spcPct val="100000"/>
              </a:lnSpc>
              <a:spcBef>
                <a:spcPts val="105"/>
              </a:spcBef>
              <a:tabLst>
                <a:tab pos="436245" algn="l"/>
                <a:tab pos="688975" algn="l"/>
                <a:tab pos="1096010" algn="l"/>
                <a:tab pos="1350645" algn="l"/>
                <a:tab pos="1503045" algn="l"/>
                <a:tab pos="1655445" algn="l"/>
                <a:tab pos="1755775" algn="l"/>
                <a:tab pos="2162810" algn="l"/>
                <a:tab pos="2315210" algn="l"/>
                <a:tab pos="2722245" algn="l"/>
                <a:tab pos="2822575" algn="l"/>
                <a:tab pos="3026410" algn="l"/>
                <a:tab pos="3229610" algn="l"/>
                <a:tab pos="3382010" algn="l"/>
                <a:tab pos="3432175" algn="l"/>
                <a:tab pos="3636010" algn="l"/>
                <a:tab pos="3789045" algn="l"/>
                <a:tab pos="4093845" algn="l"/>
                <a:tab pos="4194175" algn="l"/>
                <a:tab pos="4551045" algn="l"/>
                <a:tab pos="4956175" algn="l"/>
                <a:tab pos="5161280" algn="l"/>
                <a:tab pos="5211445" algn="l"/>
                <a:tab pos="5363845" algn="l"/>
                <a:tab pos="5770880" algn="l"/>
                <a:tab pos="5821045" algn="l"/>
                <a:tab pos="5871210" algn="l"/>
                <a:tab pos="6176010" algn="l"/>
                <a:tab pos="6228080" algn="l"/>
                <a:tab pos="6278245" algn="l"/>
                <a:tab pos="6685280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예방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효과	는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who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기준	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이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		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효과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50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를	넘		</a:t>
            </a:r>
            <a:r>
              <a:rPr sz="2000" spc="1019" dirty="0">
                <a:solidFill>
                  <a:srgbClr val="FFFFFF"/>
                </a:solidFill>
                <a:latin typeface="맑은 고딕"/>
                <a:cs typeface="맑은 고딕"/>
              </a:rPr>
              <a:t>♘	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다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중화 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항체	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를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	더		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많이	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유도		하	고	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코로나	예방		효과			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도			크	</a:t>
            </a:r>
            <a:r>
              <a:rPr sz="2000" spc="1025" dirty="0">
                <a:solidFill>
                  <a:srgbClr val="FFFFFF"/>
                </a:solidFill>
                <a:latin typeface="맑은 고딕"/>
                <a:cs typeface="맑은 고딕"/>
              </a:rPr>
              <a:t>♘ </a:t>
            </a:r>
            <a:r>
              <a:rPr sz="2000" spc="-6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다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코로나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백신	이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나오	았		다	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00"/>
                </a:solidFill>
                <a:latin typeface="맑은 고딕"/>
                <a:cs typeface="맑은 고딕"/>
              </a:rPr>
              <a:t>이자	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백신		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이		지만</a:t>
            </a:r>
            <a:r>
              <a:rPr sz="2000" spc="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았 </a:t>
            </a:r>
            <a:r>
              <a:rPr sz="2000" spc="-69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다</a:t>
            </a:r>
            <a:r>
              <a:rPr sz="2000" spc="49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노바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백스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FFFF00"/>
                </a:solidFill>
                <a:latin typeface="맑은 고딕"/>
                <a:cs typeface="맑은 고딕"/>
              </a:rPr>
              <a:t>화</a:t>
            </a:r>
            <a:r>
              <a:rPr sz="2000" b="1" spc="500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FFFF00"/>
                </a:solidFill>
                <a:latin typeface="맑은 고딕"/>
                <a:cs typeface="맑은 고딕"/>
              </a:rPr>
              <a:t>이자</a:t>
            </a:r>
            <a:r>
              <a:rPr sz="2000" b="1" spc="480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백신</a:t>
            </a:r>
            <a:r>
              <a:rPr sz="2000" spc="4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은</a:t>
            </a:r>
            <a:r>
              <a:rPr sz="2000" spc="48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후</a:t>
            </a:r>
            <a:r>
              <a:rPr sz="2000" spc="49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중화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항체</a:t>
            </a:r>
            <a:r>
              <a:rPr sz="2000" spc="4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많이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유도 </a:t>
            </a:r>
            <a:r>
              <a:rPr sz="2000" spc="-6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하</a:t>
            </a:r>
            <a:r>
              <a:rPr sz="2000" spc="4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고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예방</a:t>
            </a:r>
            <a:r>
              <a:rPr sz="2000" spc="4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효과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커</a:t>
            </a:r>
            <a:r>
              <a:rPr sz="2000" spc="5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어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맑은 고딕"/>
              <a:cs typeface="맑은 고딕"/>
            </a:endParaRPr>
          </a:p>
          <a:p>
            <a:pPr marL="3658235" marR="885190" indent="-302260">
              <a:lnSpc>
                <a:spcPct val="100000"/>
              </a:lnSpc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밑줄은</a:t>
            </a:r>
            <a:r>
              <a:rPr sz="1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문법적으로</a:t>
            </a:r>
            <a:r>
              <a:rPr sz="18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극복가능 </a:t>
            </a:r>
            <a:r>
              <a:rPr sz="18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나오+았+다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 →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나왔다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ts val="2145"/>
              </a:lnSpc>
            </a:pP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빨간색은</a:t>
            </a:r>
            <a:r>
              <a:rPr sz="1800" spc="-3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연구</a:t>
            </a:r>
            <a:r>
              <a:rPr sz="1800" spc="-3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필요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19" name="object 19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B5D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65532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본론:</a:t>
            </a:r>
            <a:r>
              <a:rPr sz="3000" b="1" spc="-114" dirty="0">
                <a:latin typeface="나눔고딕"/>
                <a:cs typeface="나눔고딕"/>
              </a:rPr>
              <a:t> </a:t>
            </a:r>
            <a:r>
              <a:rPr sz="3000" b="1" spc="10" dirty="0">
                <a:latin typeface="나눔고딕"/>
                <a:cs typeface="나눔고딕"/>
              </a:rPr>
              <a:t>(2)</a:t>
            </a:r>
            <a:r>
              <a:rPr sz="3000" b="1" spc="-85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Generated</a:t>
            </a:r>
            <a:r>
              <a:rPr sz="3000" b="1" spc="-95" dirty="0">
                <a:latin typeface="나눔고딕"/>
                <a:cs typeface="나눔고딕"/>
              </a:rPr>
              <a:t> </a:t>
            </a:r>
            <a:r>
              <a:rPr sz="3000" b="1" spc="145" dirty="0">
                <a:latin typeface="나눔고딕"/>
                <a:cs typeface="나눔고딕"/>
              </a:rPr>
              <a:t>by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90" dirty="0">
                <a:latin typeface="나눔고딕"/>
                <a:cs typeface="나눔고딕"/>
              </a:rPr>
              <a:t>RNN:</a:t>
            </a:r>
            <a:r>
              <a:rPr sz="3000" b="1" spc="-95" dirty="0">
                <a:latin typeface="나눔고딕"/>
                <a:cs typeface="나눔고딕"/>
              </a:rPr>
              <a:t> </a:t>
            </a:r>
            <a:r>
              <a:rPr sz="3000" b="1" spc="75" dirty="0">
                <a:latin typeface="나눔고딕"/>
                <a:cs typeface="나눔고딕"/>
              </a:rPr>
              <a:t>Normal</a:t>
            </a:r>
            <a:endParaRPr sz="3000">
              <a:latin typeface="나눔고딕"/>
              <a:cs typeface="나눔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939" y="1557273"/>
            <a:ext cx="8732520" cy="198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b="1" dirty="0">
                <a:solidFill>
                  <a:srgbClr val="FFFFFF"/>
                </a:solidFill>
                <a:latin typeface="나눔고딕"/>
                <a:cs typeface="나눔고딕"/>
              </a:rPr>
              <a:t>Ending</a:t>
            </a:r>
            <a:endParaRPr sz="2800">
              <a:latin typeface="나눔고딕"/>
              <a:cs typeface="나눔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2900">
              <a:latin typeface="나눔고딕"/>
              <a:cs typeface="나눔고딕"/>
            </a:endParaRPr>
          </a:p>
          <a:p>
            <a:pPr marL="1003300" lvl="1" indent="-381635">
              <a:lnSpc>
                <a:spcPct val="100000"/>
              </a:lnSpc>
              <a:spcBef>
                <a:spcPts val="5"/>
              </a:spcBef>
              <a:buChar char="-"/>
              <a:tabLst>
                <a:tab pos="1003300" algn="l"/>
                <a:tab pos="1003935" algn="l"/>
              </a:tabLst>
            </a:pPr>
            <a:r>
              <a:rPr sz="2800" b="1" spc="-90" dirty="0">
                <a:solidFill>
                  <a:srgbClr val="FFFFFF"/>
                </a:solidFill>
                <a:latin typeface="나눔고딕"/>
                <a:cs typeface="나눔고딕"/>
              </a:rPr>
              <a:t>새</a:t>
            </a:r>
            <a:r>
              <a:rPr sz="2800" b="1" spc="-8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문장</a:t>
            </a:r>
            <a:r>
              <a:rPr sz="2800" b="1" spc="-8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선택시</a:t>
            </a:r>
            <a:r>
              <a:rPr sz="28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나눔고딕"/>
                <a:cs typeface="나눔고딕"/>
              </a:rPr>
              <a:t>Seed는</a:t>
            </a:r>
            <a:r>
              <a:rPr sz="28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나눔고딕"/>
                <a:cs typeface="나눔고딕"/>
              </a:rPr>
              <a:t>Tragram에서</a:t>
            </a:r>
            <a:r>
              <a:rPr sz="2800" b="1" spc="-5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많이</a:t>
            </a:r>
            <a:r>
              <a:rPr sz="2800" b="1" spc="-7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사용</a:t>
            </a:r>
            <a:r>
              <a:rPr sz="2800" b="1" spc="-65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나눔고딕"/>
                <a:cs typeface="나눔고딕"/>
              </a:rPr>
              <a:t>단어</a:t>
            </a:r>
            <a:endParaRPr sz="2800">
              <a:latin typeface="나눔고딕"/>
              <a:cs typeface="나눔고딕"/>
            </a:endParaRPr>
          </a:p>
          <a:p>
            <a:pPr marL="1003300" lvl="1" indent="-381635">
              <a:lnSpc>
                <a:spcPct val="100000"/>
              </a:lnSpc>
              <a:spcBef>
                <a:spcPts val="670"/>
              </a:spcBef>
              <a:buChar char="-"/>
              <a:tabLst>
                <a:tab pos="1003300" algn="l"/>
                <a:tab pos="1003935" algn="l"/>
              </a:tabLst>
            </a:pPr>
            <a:r>
              <a:rPr sz="2800" b="1" spc="-90" dirty="0">
                <a:solidFill>
                  <a:srgbClr val="FFFFFF"/>
                </a:solidFill>
                <a:latin typeface="나눔고딕"/>
                <a:cs typeface="나눔고딕"/>
              </a:rPr>
              <a:t>주로 문장의</a:t>
            </a:r>
            <a:r>
              <a:rPr sz="2800" b="1" spc="-8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나눔고딕"/>
                <a:cs typeface="나눔고딕"/>
              </a:rPr>
              <a:t>처음에</a:t>
            </a:r>
            <a:r>
              <a:rPr sz="2800" b="1" spc="-8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나눔고딕"/>
                <a:cs typeface="나눔고딕"/>
              </a:rPr>
              <a:t>사용되는</a:t>
            </a:r>
            <a:r>
              <a:rPr sz="2800" b="1" spc="-8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나눔고딕"/>
                <a:cs typeface="나눔고딕"/>
              </a:rPr>
              <a:t>배제하는</a:t>
            </a:r>
            <a:r>
              <a:rPr sz="2800" b="1" spc="-70" dirty="0">
                <a:solidFill>
                  <a:srgbClr val="FFFFFF"/>
                </a:solidFill>
                <a:latin typeface="나눔고딕"/>
                <a:cs typeface="나눔고딕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나눔고딕"/>
                <a:cs typeface="나눔고딕"/>
              </a:rPr>
              <a:t>데 </a:t>
            </a:r>
            <a:r>
              <a:rPr sz="2800" b="1" spc="-95" dirty="0">
                <a:solidFill>
                  <a:srgbClr val="FFFFFF"/>
                </a:solidFill>
                <a:latin typeface="나눔고딕"/>
                <a:cs typeface="나눔고딕"/>
              </a:rPr>
              <a:t>의미</a:t>
            </a:r>
            <a:endParaRPr sz="2800">
              <a:latin typeface="나눔고딕"/>
              <a:cs typeface="나눔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2932" y="3909059"/>
            <a:ext cx="7946390" cy="1903730"/>
          </a:xfrm>
          <a:prstGeom prst="rect">
            <a:avLst/>
          </a:prstGeom>
          <a:solidFill>
            <a:srgbClr val="548ED4"/>
          </a:solidFill>
          <a:ln w="9525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359410" marR="363220">
              <a:lnSpc>
                <a:spcPct val="101400"/>
              </a:lnSpc>
              <a:spcBef>
                <a:spcPts val="1205"/>
              </a:spcBef>
              <a:tabLst>
                <a:tab pos="766445" algn="l"/>
                <a:tab pos="1019175" algn="l"/>
                <a:tab pos="1171575" algn="l"/>
                <a:tab pos="1273810" algn="l"/>
                <a:tab pos="1578610" algn="l"/>
                <a:tab pos="1680845" algn="l"/>
                <a:tab pos="1933575" algn="l"/>
                <a:tab pos="1985645" algn="l"/>
                <a:tab pos="2085975" algn="l"/>
                <a:tab pos="2493645" algn="l"/>
                <a:tab pos="2595880" algn="l"/>
                <a:tab pos="2646045" algn="l"/>
                <a:tab pos="3001010" algn="l"/>
                <a:tab pos="3153410" algn="l"/>
                <a:tab pos="3305810" algn="l"/>
                <a:tab pos="3408045" algn="l"/>
                <a:tab pos="3560445" algn="l"/>
                <a:tab pos="3967479" algn="l"/>
                <a:tab pos="4372610" algn="l"/>
                <a:tab pos="4627245" algn="l"/>
                <a:tab pos="4779645" algn="l"/>
                <a:tab pos="5034280" algn="l"/>
                <a:tab pos="5186680" algn="l"/>
                <a:tab pos="5439410" algn="l"/>
                <a:tab pos="6101080" algn="l"/>
                <a:tab pos="6506209" algn="l"/>
                <a:tab pos="6760845" algn="l"/>
                <a:tab pos="6913245" algn="l"/>
                <a:tab pos="7167880" algn="l"/>
                <a:tab pos="731964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예방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효과		와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	</a:t>
            </a:r>
            <a:r>
              <a:rPr sz="2000" b="1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맑은 고딕"/>
                <a:cs typeface="맑은 고딕"/>
              </a:rPr>
              <a:t>아	벡터	가	네	카	아		아		스트라	제	네	카	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오 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아	</a:t>
            </a:r>
            <a:r>
              <a:rPr sz="2000" b="1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맑은 고딕"/>
                <a:cs typeface="맑은 고딕"/>
              </a:rPr>
              <a:t>얀	세	ㄴ		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백신			보다	중화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항체	를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	더	많이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유도	하	고 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코로나		예방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효과		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도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크		</a:t>
            </a:r>
            <a:r>
              <a:rPr sz="2000" u="sng" spc="10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♘ </a:t>
            </a:r>
            <a:r>
              <a:rPr sz="20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다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중화</a:t>
            </a:r>
            <a:r>
              <a:rPr sz="20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항체</a:t>
            </a:r>
            <a:r>
              <a:rPr sz="2000" u="sng" spc="7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spc="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를</a:t>
            </a:r>
            <a:r>
              <a:rPr sz="2000" spc="5" dirty="0">
                <a:solidFill>
                  <a:srgbClr val="FF0000"/>
                </a:solidFill>
                <a:latin typeface="맑은 고딕"/>
                <a:cs typeface="맑은 고딕"/>
              </a:rPr>
              <a:t> 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mrna </a:t>
            </a:r>
            <a:r>
              <a:rPr sz="2000" spc="5" dirty="0">
                <a:solidFill>
                  <a:srgbClr val="FF0000"/>
                </a:solidFill>
                <a:latin typeface="맑은 고딕"/>
                <a:cs typeface="맑은 고딕"/>
              </a:rPr>
              <a:t>ㄴ </a:t>
            </a:r>
            <a:r>
              <a:rPr sz="2000" spc="-69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있</a:t>
            </a:r>
            <a:r>
              <a:rPr sz="2000" u="sng" spc="4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는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것</a:t>
            </a:r>
            <a:r>
              <a:rPr sz="2000" u="sng" spc="4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이</a:t>
            </a:r>
            <a:r>
              <a:rPr sz="2000" spc="4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밝혀지</a:t>
            </a:r>
            <a:r>
              <a:rPr sz="2000" u="sng" spc="4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spc="101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♘</a:t>
            </a:r>
            <a:r>
              <a:rPr sz="2000" u="sng" spc="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다</a:t>
            </a:r>
            <a:r>
              <a:rPr sz="2000" u="sng" spc="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코로나</a:t>
            </a:r>
            <a:r>
              <a:rPr sz="2000" spc="4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백신</a:t>
            </a:r>
            <a:r>
              <a:rPr sz="2000" u="sng" spc="4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은</a:t>
            </a:r>
            <a:r>
              <a:rPr sz="2000" spc="4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0000"/>
                </a:solidFill>
                <a:latin typeface="맑은 고딕"/>
                <a:cs typeface="맑은 고딕"/>
              </a:rPr>
              <a:t>가</a:t>
            </a:r>
            <a:r>
              <a:rPr sz="2000" spc="49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바이러스 </a:t>
            </a:r>
            <a:r>
              <a:rPr sz="2000" spc="-6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0"/>
            <a:ext cx="8199755" cy="728980"/>
            <a:chOff x="-4762" y="0"/>
            <a:chExt cx="8199755" cy="728980"/>
          </a:xfrm>
        </p:grpSpPr>
        <p:sp>
          <p:nvSpPr>
            <p:cNvPr id="5" name="object 5"/>
            <p:cNvSpPr/>
            <p:nvPr/>
          </p:nvSpPr>
          <p:spPr>
            <a:xfrm>
              <a:off x="0" y="711454"/>
              <a:ext cx="8194675" cy="12700"/>
            </a:xfrm>
            <a:custGeom>
              <a:avLst/>
              <a:gdLst/>
              <a:ahLst/>
              <a:cxnLst/>
              <a:rect l="l" t="t" r="r" b="b"/>
              <a:pathLst>
                <a:path w="8194675" h="12700">
                  <a:moveTo>
                    <a:pt x="819442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194421" y="12700"/>
                  </a:lnTo>
                  <a:lnTo>
                    <a:pt x="8194421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solidFill>
              <a:srgbClr val="B5D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64160" cy="718185"/>
            </a:xfrm>
            <a:custGeom>
              <a:avLst/>
              <a:gdLst/>
              <a:ahLst/>
              <a:cxnLst/>
              <a:rect l="l" t="t" r="r" b="b"/>
              <a:pathLst>
                <a:path w="264160" h="718185">
                  <a:moveTo>
                    <a:pt x="0" y="717803"/>
                  </a:moveTo>
                  <a:lnTo>
                    <a:pt x="263652" y="717803"/>
                  </a:lnTo>
                  <a:lnTo>
                    <a:pt x="263652" y="0"/>
                  </a:lnTo>
                </a:path>
              </a:pathLst>
            </a:custGeom>
            <a:ln w="9525">
              <a:solidFill>
                <a:srgbClr val="B5D2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0011" y="108026"/>
            <a:ext cx="64814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나눔고딕"/>
                <a:cs typeface="나눔고딕"/>
              </a:rPr>
              <a:t>본론:</a:t>
            </a:r>
            <a:r>
              <a:rPr sz="3000" b="1" spc="-114" dirty="0">
                <a:latin typeface="나눔고딕"/>
                <a:cs typeface="나눔고딕"/>
              </a:rPr>
              <a:t> </a:t>
            </a:r>
            <a:r>
              <a:rPr sz="3000" b="1" spc="10" dirty="0">
                <a:latin typeface="나눔고딕"/>
                <a:cs typeface="나눔고딕"/>
              </a:rPr>
              <a:t>(3)</a:t>
            </a:r>
            <a:r>
              <a:rPr sz="3000" b="1" spc="-85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Generated</a:t>
            </a:r>
            <a:r>
              <a:rPr sz="3000" b="1" spc="-95" dirty="0">
                <a:latin typeface="나눔고딕"/>
                <a:cs typeface="나눔고딕"/>
              </a:rPr>
              <a:t> </a:t>
            </a:r>
            <a:r>
              <a:rPr sz="3000" b="1" spc="145" dirty="0">
                <a:latin typeface="나눔고딕"/>
                <a:cs typeface="나눔고딕"/>
              </a:rPr>
              <a:t>by</a:t>
            </a:r>
            <a:r>
              <a:rPr sz="3000" b="1" spc="-90" dirty="0">
                <a:latin typeface="나눔고딕"/>
                <a:cs typeface="나눔고딕"/>
              </a:rPr>
              <a:t> </a:t>
            </a:r>
            <a:r>
              <a:rPr sz="3000" b="1" spc="90" dirty="0">
                <a:latin typeface="나눔고딕"/>
                <a:cs typeface="나눔고딕"/>
              </a:rPr>
              <a:t>RNN:</a:t>
            </a:r>
            <a:r>
              <a:rPr sz="3000" b="1" spc="-95" dirty="0">
                <a:latin typeface="나눔고딕"/>
                <a:cs typeface="나눔고딕"/>
              </a:rPr>
              <a:t> </a:t>
            </a:r>
            <a:r>
              <a:rPr sz="3000" b="1" spc="55" dirty="0">
                <a:latin typeface="나눔고딕"/>
                <a:cs typeface="나눔고딕"/>
              </a:rPr>
              <a:t>Ending</a:t>
            </a:r>
            <a:endParaRPr sz="3000">
              <a:latin typeface="나눔고딕"/>
              <a:cs typeface="나눔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1767</Words>
  <Application>Microsoft Office PowerPoint</Application>
  <PresentationFormat>와이드스크린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나눔고딕</vt:lpstr>
      <vt:lpstr>맑은 고딕</vt:lpstr>
      <vt:lpstr>Arial</vt:lpstr>
      <vt:lpstr>Calibri</vt:lpstr>
      <vt:lpstr>Courier New</vt:lpstr>
      <vt:lpstr>Times New Roman</vt:lpstr>
      <vt:lpstr>Office Theme</vt:lpstr>
      <vt:lpstr>문서요약 시스템</vt:lpstr>
      <vt:lpstr>서론: 아이디어</vt:lpstr>
      <vt:lpstr>서론: 프로젝트 소개</vt:lpstr>
      <vt:lpstr>서론: Quick Overview</vt:lpstr>
      <vt:lpstr>본론: (1) Trigram 시도</vt:lpstr>
      <vt:lpstr>본론: (1) Generated by Trigram</vt:lpstr>
      <vt:lpstr>본론: (2) RNN 시도</vt:lpstr>
      <vt:lpstr>본론: (2) Generated by RNN: Normal</vt:lpstr>
      <vt:lpstr>본론: (3) Generated by RNN: Ending</vt:lpstr>
      <vt:lpstr>본론: (4) Generated by RNN: Ending + Reset</vt:lpstr>
      <vt:lpstr>본론: (5) Generated by RNN: Ending + Reset + Pos</vt:lpstr>
      <vt:lpstr>본론: (5) Generated by RNN: Ending + Reset + Pos</vt:lpstr>
      <vt:lpstr>PowerPoint 프레젠테이션</vt:lpstr>
      <vt:lpstr>결론: 추가 활용방안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경수</dc:creator>
  <cp:lastModifiedBy>경수 김</cp:lastModifiedBy>
  <cp:revision>3</cp:revision>
  <dcterms:created xsi:type="dcterms:W3CDTF">2021-06-06T20:52:52Z</dcterms:created>
  <dcterms:modified xsi:type="dcterms:W3CDTF">2023-09-09T11:53:08Z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2021-05-25T00:00:00Z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2021-06-06T00:00:00Z</vt:filetime>
  </property>
</Properties>
</file>