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1" r:id="rId6"/>
    <p:sldId id="258" r:id="rId7"/>
    <p:sldId id="272" r:id="rId8"/>
    <p:sldId id="259" r:id="rId9"/>
    <p:sldId id="273" r:id="rId10"/>
    <p:sldId id="270" r:id="rId11"/>
    <p:sldId id="260" r:id="rId12"/>
    <p:sldId id="268" r:id="rId13"/>
    <p:sldId id="269" r:id="rId14"/>
    <p:sldId id="261" r:id="rId15"/>
    <p:sldId id="262"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9" d="100"/>
          <a:sy n="79" d="100"/>
        </p:scale>
        <p:origin x="120" y="7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BD02-E9B7-465F-A2F7-83CDACDDC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EBA642-67FC-438B-AD05-BB3D5EF044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D221D2-0128-47C0-B33F-6488BA9BD910}"/>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314164AA-B6B0-40BE-ADAD-9CCE8F75A92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59DA7AB-36E3-4CFF-B1DD-C1F41C6DDE19}"/>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315033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1D11-7A0D-4B23-96D0-2A3F26A8F1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8468AB-C488-4F19-9672-3534ACAE8C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D4E73-73B0-4C9D-ACFA-FF55D9F21544}"/>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411CE713-5EDD-47C9-9C9F-467EBF9F11C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E513BFE-7671-4485-9238-1CBF60F47E76}"/>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313871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D426A3-C161-457E-A5B5-94FAE6A204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03FB70-6CEA-4566-B3A9-497BF3C9B2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F5771-201A-46D8-82E1-4C976DF3FC68}"/>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BB867B8C-FDE8-49BE-9BEB-61A18AD881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BB587E4-8CAF-463B-82EA-EBC3B0E9F405}"/>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172778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AC7-0A21-4564-A436-EBCD8291D3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39FCCA-CBB2-461E-8D61-B4E342351C3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48921E-41FC-4207-A94B-F59600E010B3}"/>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6318E786-7475-45B5-85FE-765846567D3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0187577-A385-4BDE-B180-19F9B7D0F7D9}"/>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2900202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90E5-FF04-440F-A807-84544EC81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5385A5-BC04-4046-92D0-68DC455F5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8BA1E85-6EB1-41A8-93D4-056A1262708E}"/>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85D04562-1B4C-4D32-92E5-285D56B6BDDA}"/>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B775253-683F-4611-8778-AA904283E762}"/>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2127768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A627-99F7-43C3-94F1-7DA5E3CB21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3BC6BD-CB14-40A7-990C-08F84B09A9F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0050F6-A0CF-49E1-910E-BF22B6BCAB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54A25FC-5432-4569-8C4C-3B81FFEEA198}"/>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6" name="Footer Placeholder 5">
            <a:extLst>
              <a:ext uri="{FF2B5EF4-FFF2-40B4-BE49-F238E27FC236}">
                <a16:creationId xmlns:a16="http://schemas.microsoft.com/office/drawing/2014/main" id="{FDF70693-CBC3-488C-8CF2-70A86C41C66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7A6696A-A5E1-4B08-BD19-26FDF704A5B9}"/>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149658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8795-BAAA-484D-8A53-92B22FAFA7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D51BFB0-CFA6-4B2D-BA67-406DF4A46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D9D651C-860D-4DD7-9523-8CED3E03C0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21DFAC-E31B-4E2F-A29C-77CDFF0BE6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1358D4-4D0E-4BBF-8FCF-6BFF12094E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ACA9F7D-8156-4D7E-B1D7-C469941D21BD}"/>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8" name="Footer Placeholder 7">
            <a:extLst>
              <a:ext uri="{FF2B5EF4-FFF2-40B4-BE49-F238E27FC236}">
                <a16:creationId xmlns:a16="http://schemas.microsoft.com/office/drawing/2014/main" id="{B2F47717-AF14-4182-BDFC-CE4766F0F824}"/>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AB6D23B5-E519-4474-9A2E-EC5276B25379}"/>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364206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4F76-FA30-41CF-A73B-48BAE0E35C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4EF236-7214-4347-84BC-9C4FD26A15B7}"/>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4" name="Footer Placeholder 3">
            <a:extLst>
              <a:ext uri="{FF2B5EF4-FFF2-40B4-BE49-F238E27FC236}">
                <a16:creationId xmlns:a16="http://schemas.microsoft.com/office/drawing/2014/main" id="{8AB07C95-F99C-4786-9C40-DC464C2EB1FE}"/>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88722E01-4F54-44A5-A4D3-55BF803E68B1}"/>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14100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09253-3AAD-4897-B87B-CDC51DF526A8}"/>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3" name="Footer Placeholder 2">
            <a:extLst>
              <a:ext uri="{FF2B5EF4-FFF2-40B4-BE49-F238E27FC236}">
                <a16:creationId xmlns:a16="http://schemas.microsoft.com/office/drawing/2014/main" id="{A3477153-D981-46AC-BB98-4F4C0AEA450A}"/>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4DF0DA-034A-4466-9872-E26EC436A6F3}"/>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36987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C72B-FAF5-411F-9A43-5BBC261B2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DCFB95-DB32-43C8-98C6-74717104A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3B413-5DEB-4A48-A44B-ED5323DA6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A1D948-AF2E-4951-980A-B503AF3C7FCA}"/>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6" name="Footer Placeholder 5">
            <a:extLst>
              <a:ext uri="{FF2B5EF4-FFF2-40B4-BE49-F238E27FC236}">
                <a16:creationId xmlns:a16="http://schemas.microsoft.com/office/drawing/2014/main" id="{B7C23FA7-7A47-4C23-B3D4-9AA9C77E303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E6A0E56-4089-42C8-B96B-90905C8EF065}"/>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416998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8DFC-7F6C-41FE-BCB7-C8379D2D0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352605F-D97C-486C-8A2B-3582E4349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2568CB05-A3AE-42C0-B743-279DA02EE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E35E-079E-439B-B04B-B487974DC5DF}"/>
              </a:ext>
            </a:extLst>
          </p:cNvPr>
          <p:cNvSpPr>
            <a:spLocks noGrp="1"/>
          </p:cNvSpPr>
          <p:nvPr>
            <p:ph type="dt" sz="half" idx="10"/>
          </p:nvPr>
        </p:nvSpPr>
        <p:spPr/>
        <p:txBody>
          <a:bodyPr/>
          <a:lstStyle/>
          <a:p>
            <a:fld id="{847C98DF-A45E-4B6D-AC48-230D82917744}" type="datetimeFigureOut">
              <a:rPr lang="en-GB" smtClean="0"/>
              <a:t>21/11/2019</a:t>
            </a:fld>
            <a:endParaRPr lang="en-GB" dirty="0"/>
          </a:p>
        </p:txBody>
      </p:sp>
      <p:sp>
        <p:nvSpPr>
          <p:cNvPr id="6" name="Footer Placeholder 5">
            <a:extLst>
              <a:ext uri="{FF2B5EF4-FFF2-40B4-BE49-F238E27FC236}">
                <a16:creationId xmlns:a16="http://schemas.microsoft.com/office/drawing/2014/main" id="{367CCC39-C682-4C62-A1F1-773714361767}"/>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4A7DC50-1210-44BD-8344-4E8C659322A4}"/>
              </a:ext>
            </a:extLst>
          </p:cNvPr>
          <p:cNvSpPr>
            <a:spLocks noGrp="1"/>
          </p:cNvSpPr>
          <p:nvPr>
            <p:ph type="sldNum" sz="quarter" idx="12"/>
          </p:nvPr>
        </p:nvSpPr>
        <p:spPr/>
        <p:txBody>
          <a:bodyPr/>
          <a:lstStyle/>
          <a:p>
            <a:fld id="{8031C23B-B04E-497D-833E-A78F286BC337}" type="slidenum">
              <a:rPr lang="en-GB" smtClean="0"/>
              <a:t>‹#›</a:t>
            </a:fld>
            <a:endParaRPr lang="en-GB" dirty="0"/>
          </a:p>
        </p:txBody>
      </p:sp>
    </p:spTree>
    <p:extLst>
      <p:ext uri="{BB962C8B-B14F-4D97-AF65-F5344CB8AC3E}">
        <p14:creationId xmlns:p14="http://schemas.microsoft.com/office/powerpoint/2010/main" val="182808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3000"/>
            <a:lum/>
          </a:blip>
          <a:srcRect/>
          <a:stretch>
            <a:fillRect t="-5000" b="-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F69DD-238E-4884-9249-C62F1F1CDF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B3C8C-A9EA-45D3-AF25-100A82812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9C3055-4158-4139-A1AD-46C68645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7C98DF-A45E-4B6D-AC48-230D82917744}" type="datetimeFigureOut">
              <a:rPr lang="en-GB" smtClean="0"/>
              <a:t>21/11/2019</a:t>
            </a:fld>
            <a:endParaRPr lang="en-GB" dirty="0"/>
          </a:p>
        </p:txBody>
      </p:sp>
      <p:sp>
        <p:nvSpPr>
          <p:cNvPr id="5" name="Footer Placeholder 4">
            <a:extLst>
              <a:ext uri="{FF2B5EF4-FFF2-40B4-BE49-F238E27FC236}">
                <a16:creationId xmlns:a16="http://schemas.microsoft.com/office/drawing/2014/main" id="{8D2DABF6-1B52-4316-B42E-1CF81FE5F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3FF5B858-E7AC-4F6A-BBB7-382C25B68C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31C23B-B04E-497D-833E-A78F286BC337}" type="slidenum">
              <a:rPr lang="en-GB" smtClean="0"/>
              <a:t>‹#›</a:t>
            </a:fld>
            <a:endParaRPr lang="en-GB" dirty="0"/>
          </a:p>
        </p:txBody>
      </p:sp>
    </p:spTree>
    <p:extLst>
      <p:ext uri="{BB962C8B-B14F-4D97-AF65-F5344CB8AC3E}">
        <p14:creationId xmlns:p14="http://schemas.microsoft.com/office/powerpoint/2010/main" val="3320378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0781-56A1-4798-83B4-CDED56F22A7D}"/>
              </a:ext>
            </a:extLst>
          </p:cNvPr>
          <p:cNvSpPr>
            <a:spLocks noGrp="1"/>
          </p:cNvSpPr>
          <p:nvPr>
            <p:ph type="ctrTitle"/>
          </p:nvPr>
        </p:nvSpPr>
        <p:spPr>
          <a:xfrm>
            <a:off x="1524000" y="1122363"/>
            <a:ext cx="9144000" cy="1042613"/>
          </a:xfrm>
        </p:spPr>
        <p:txBody>
          <a:bodyPr/>
          <a:lstStyle/>
          <a:p>
            <a:r>
              <a:rPr lang="en-GB" b="1" dirty="0">
                <a:solidFill>
                  <a:schemeClr val="bg1"/>
                </a:solidFill>
              </a:rPr>
              <a:t>Eco Fest</a:t>
            </a:r>
          </a:p>
        </p:txBody>
      </p:sp>
      <p:sp>
        <p:nvSpPr>
          <p:cNvPr id="3" name="Subtitle 2">
            <a:extLst>
              <a:ext uri="{FF2B5EF4-FFF2-40B4-BE49-F238E27FC236}">
                <a16:creationId xmlns:a16="http://schemas.microsoft.com/office/drawing/2014/main" id="{66A767A9-4C23-477D-ABAD-074E8646A6D5}"/>
              </a:ext>
            </a:extLst>
          </p:cNvPr>
          <p:cNvSpPr>
            <a:spLocks noGrp="1"/>
          </p:cNvSpPr>
          <p:nvPr>
            <p:ph type="subTitle" idx="1"/>
          </p:nvPr>
        </p:nvSpPr>
        <p:spPr>
          <a:xfrm>
            <a:off x="1524000" y="2432144"/>
            <a:ext cx="9144000" cy="3694336"/>
          </a:xfrm>
          <a:solidFill>
            <a:schemeClr val="bg1"/>
          </a:solidFill>
        </p:spPr>
        <p:txBody>
          <a:bodyPr>
            <a:normAutofit/>
          </a:bodyPr>
          <a:lstStyle/>
          <a:p>
            <a:r>
              <a:rPr lang="en-GB" sz="4000" dirty="0"/>
              <a:t>Create a multi page website</a:t>
            </a:r>
          </a:p>
          <a:p>
            <a:r>
              <a:rPr lang="en-GB" sz="3200" dirty="0"/>
              <a:t>Go to student share/ICT/Year 9/Eco Fest</a:t>
            </a:r>
          </a:p>
          <a:p>
            <a:r>
              <a:rPr lang="en-GB" sz="3200" dirty="0"/>
              <a:t>Copy the folder into your own documents.</a:t>
            </a:r>
          </a:p>
          <a:p>
            <a:r>
              <a:rPr lang="en-GB" sz="3200" dirty="0"/>
              <a:t>Open the </a:t>
            </a:r>
            <a:r>
              <a:rPr lang="en-GB" sz="3200" dirty="0" err="1"/>
              <a:t>Powerpoint</a:t>
            </a:r>
            <a:r>
              <a:rPr lang="en-GB" sz="3200" dirty="0"/>
              <a:t> and the assignment.</a:t>
            </a:r>
          </a:p>
          <a:p>
            <a:r>
              <a:rPr lang="en-GB" sz="3200" dirty="0"/>
              <a:t>Read the scenario on the first page of the assignment.</a:t>
            </a:r>
          </a:p>
          <a:p>
            <a:endParaRPr lang="en-GB" sz="3200" dirty="0"/>
          </a:p>
        </p:txBody>
      </p:sp>
    </p:spTree>
    <p:extLst>
      <p:ext uri="{BB962C8B-B14F-4D97-AF65-F5344CB8AC3E}">
        <p14:creationId xmlns:p14="http://schemas.microsoft.com/office/powerpoint/2010/main" val="416375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391BD6-1E66-42FA-82C9-35425532622B}"/>
              </a:ext>
            </a:extLst>
          </p:cNvPr>
          <p:cNvPicPr>
            <a:picLocks noChangeAspect="1"/>
          </p:cNvPicPr>
          <p:nvPr/>
        </p:nvPicPr>
        <p:blipFill>
          <a:blip r:embed="rId2"/>
          <a:stretch>
            <a:fillRect/>
          </a:stretch>
        </p:blipFill>
        <p:spPr>
          <a:xfrm>
            <a:off x="-259326" y="-179879"/>
            <a:ext cx="2840982" cy="1072989"/>
          </a:xfrm>
          <a:prstGeom prst="rect">
            <a:avLst/>
          </a:prstGeom>
        </p:spPr>
      </p:pic>
      <p:graphicFrame>
        <p:nvGraphicFramePr>
          <p:cNvPr id="5" name="Content Placeholder 4">
            <a:extLst>
              <a:ext uri="{FF2B5EF4-FFF2-40B4-BE49-F238E27FC236}">
                <a16:creationId xmlns:a16="http://schemas.microsoft.com/office/drawing/2014/main" id="{D7B3FC8F-5D12-40E9-A753-696F4EC636B6}"/>
              </a:ext>
            </a:extLst>
          </p:cNvPr>
          <p:cNvGraphicFramePr>
            <a:graphicFrameLocks noGrp="1"/>
          </p:cNvGraphicFramePr>
          <p:nvPr>
            <p:ph idx="1"/>
            <p:extLst>
              <p:ext uri="{D42A27DB-BD31-4B8C-83A1-F6EECF244321}">
                <p14:modId xmlns:p14="http://schemas.microsoft.com/office/powerpoint/2010/main" val="2562968554"/>
              </p:ext>
            </p:extLst>
          </p:nvPr>
        </p:nvGraphicFramePr>
        <p:xfrm>
          <a:off x="496888" y="1050925"/>
          <a:ext cx="10515600" cy="5242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612261452"/>
                    </a:ext>
                  </a:extLst>
                </a:gridCol>
                <a:gridCol w="2103120">
                  <a:extLst>
                    <a:ext uri="{9D8B030D-6E8A-4147-A177-3AD203B41FA5}">
                      <a16:colId xmlns:a16="http://schemas.microsoft.com/office/drawing/2014/main" val="2029924028"/>
                    </a:ext>
                  </a:extLst>
                </a:gridCol>
                <a:gridCol w="2103120">
                  <a:extLst>
                    <a:ext uri="{9D8B030D-6E8A-4147-A177-3AD203B41FA5}">
                      <a16:colId xmlns:a16="http://schemas.microsoft.com/office/drawing/2014/main" val="3888521210"/>
                    </a:ext>
                  </a:extLst>
                </a:gridCol>
                <a:gridCol w="2103120">
                  <a:extLst>
                    <a:ext uri="{9D8B030D-6E8A-4147-A177-3AD203B41FA5}">
                      <a16:colId xmlns:a16="http://schemas.microsoft.com/office/drawing/2014/main" val="787048486"/>
                    </a:ext>
                  </a:extLst>
                </a:gridCol>
                <a:gridCol w="2103120">
                  <a:extLst>
                    <a:ext uri="{9D8B030D-6E8A-4147-A177-3AD203B41FA5}">
                      <a16:colId xmlns:a16="http://schemas.microsoft.com/office/drawing/2014/main" val="683960854"/>
                    </a:ext>
                  </a:extLst>
                </a:gridCol>
              </a:tblGrid>
              <a:tr h="370840">
                <a:tc>
                  <a:txBody>
                    <a:bodyPr/>
                    <a:lstStyle/>
                    <a:p>
                      <a:r>
                        <a:rPr lang="en-US" dirty="0"/>
                        <a:t>Task</a:t>
                      </a:r>
                      <a:endParaRPr lang="en-GB" dirty="0"/>
                    </a:p>
                  </a:txBody>
                  <a:tcPr/>
                </a:tc>
                <a:tc>
                  <a:txBody>
                    <a:bodyPr/>
                    <a:lstStyle/>
                    <a:p>
                      <a:r>
                        <a:rPr lang="en-US" dirty="0"/>
                        <a:t>Activity</a:t>
                      </a:r>
                      <a:endParaRPr lang="en-GB" dirty="0"/>
                    </a:p>
                  </a:txBody>
                  <a:tcPr/>
                </a:tc>
                <a:tc>
                  <a:txBody>
                    <a:bodyPr/>
                    <a:lstStyle/>
                    <a:p>
                      <a:r>
                        <a:rPr lang="en-US" dirty="0"/>
                        <a:t>Resources</a:t>
                      </a:r>
                      <a:endParaRPr lang="en-GB" dirty="0"/>
                    </a:p>
                  </a:txBody>
                  <a:tcPr/>
                </a:tc>
                <a:tc>
                  <a:txBody>
                    <a:bodyPr/>
                    <a:lstStyle/>
                    <a:p>
                      <a:r>
                        <a:rPr lang="en-US" dirty="0"/>
                        <a:t>Contingency</a:t>
                      </a:r>
                      <a:endParaRPr lang="en-GB" dirty="0"/>
                    </a:p>
                  </a:txBody>
                  <a:tcPr/>
                </a:tc>
                <a:tc>
                  <a:txBody>
                    <a:bodyPr/>
                    <a:lstStyle/>
                    <a:p>
                      <a:r>
                        <a:rPr lang="en-US" dirty="0"/>
                        <a:t>Deadline</a:t>
                      </a:r>
                      <a:endParaRPr lang="en-GB" dirty="0"/>
                    </a:p>
                  </a:txBody>
                  <a:tcPr/>
                </a:tc>
                <a:extLst>
                  <a:ext uri="{0D108BD9-81ED-4DB2-BD59-A6C34878D82A}">
                    <a16:rowId xmlns:a16="http://schemas.microsoft.com/office/drawing/2014/main" val="4003782440"/>
                  </a:ext>
                </a:extLst>
              </a:tr>
              <a:tr h="370840">
                <a:tc>
                  <a:txBody>
                    <a:bodyPr/>
                    <a:lstStyle/>
                    <a:p>
                      <a:r>
                        <a:rPr lang="en-US" dirty="0"/>
                        <a:t>Produce report re target audience </a:t>
                      </a:r>
                      <a:endParaRPr lang="en-GB" dirty="0"/>
                    </a:p>
                  </a:txBody>
                  <a:tcPr/>
                </a:tc>
                <a:tc>
                  <a:txBody>
                    <a:bodyPr/>
                    <a:lstStyle/>
                    <a:p>
                      <a:r>
                        <a:rPr lang="en-US" dirty="0" err="1"/>
                        <a:t>Analyse</a:t>
                      </a:r>
                      <a:r>
                        <a:rPr lang="en-US" dirty="0"/>
                        <a:t> the brief and write a paragraph </a:t>
                      </a:r>
                      <a:endParaRPr lang="en-GB" dirty="0"/>
                    </a:p>
                  </a:txBody>
                  <a:tcPr/>
                </a:tc>
                <a:tc>
                  <a:txBody>
                    <a:bodyPr/>
                    <a:lstStyle/>
                    <a:p>
                      <a:r>
                        <a:rPr lang="en-US" dirty="0"/>
                        <a:t>Brief; Word</a:t>
                      </a:r>
                      <a:endParaRPr lang="en-GB" dirty="0"/>
                    </a:p>
                  </a:txBody>
                  <a:tcPr/>
                </a:tc>
                <a:tc>
                  <a:txBody>
                    <a:bodyPr/>
                    <a:lstStyle/>
                    <a:p>
                      <a:r>
                        <a:rPr lang="en-US" dirty="0"/>
                        <a:t>Allow an extra hour in case of absence</a:t>
                      </a:r>
                      <a:endParaRPr lang="en-GB" dirty="0"/>
                    </a:p>
                  </a:txBody>
                  <a:tcPr/>
                </a:tc>
                <a:tc>
                  <a:txBody>
                    <a:bodyPr/>
                    <a:lstStyle/>
                    <a:p>
                      <a:r>
                        <a:rPr lang="en-US" dirty="0"/>
                        <a:t>20.5.19</a:t>
                      </a:r>
                      <a:endParaRPr lang="en-GB" dirty="0"/>
                    </a:p>
                  </a:txBody>
                  <a:tcPr/>
                </a:tc>
                <a:extLst>
                  <a:ext uri="{0D108BD9-81ED-4DB2-BD59-A6C34878D82A}">
                    <a16:rowId xmlns:a16="http://schemas.microsoft.com/office/drawing/2014/main" val="2138191396"/>
                  </a:ext>
                </a:extLst>
              </a:tr>
              <a:tr h="370840">
                <a:tc>
                  <a:txBody>
                    <a:bodyPr/>
                    <a:lstStyle/>
                    <a:p>
                      <a:r>
                        <a:rPr lang="en-US" dirty="0"/>
                        <a:t>Produce a report re client requirements</a:t>
                      </a:r>
                      <a:endParaRPr lang="en-GB" dirty="0"/>
                    </a:p>
                  </a:txBody>
                  <a:tcPr/>
                </a:tc>
                <a:tc>
                  <a:txBody>
                    <a:bodyPr/>
                    <a:lstStyle/>
                    <a:p>
                      <a:r>
                        <a:rPr lang="en-US" dirty="0" err="1"/>
                        <a:t>Analyse</a:t>
                      </a:r>
                      <a:r>
                        <a:rPr lang="en-US" dirty="0"/>
                        <a:t> the brief; think of suggestions for meeting the requirements; write the report</a:t>
                      </a:r>
                      <a:endParaRPr lang="en-GB" dirty="0"/>
                    </a:p>
                  </a:txBody>
                  <a:tcPr/>
                </a:tc>
                <a:tc>
                  <a:txBody>
                    <a:bodyPr/>
                    <a:lstStyle/>
                    <a:p>
                      <a:r>
                        <a:rPr lang="en-US" dirty="0"/>
                        <a:t>Brief; Word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an extra hour in case of absence</a:t>
                      </a:r>
                      <a:endParaRPr lang="en-GB" dirty="0"/>
                    </a:p>
                    <a:p>
                      <a:endParaRPr lang="en-GB" dirty="0"/>
                    </a:p>
                  </a:txBody>
                  <a:tcPr/>
                </a:tc>
                <a:tc>
                  <a:txBody>
                    <a:bodyPr/>
                    <a:lstStyle/>
                    <a:p>
                      <a:r>
                        <a:rPr lang="en-US" dirty="0"/>
                        <a:t>22.5.19</a:t>
                      </a:r>
                      <a:endParaRPr lang="en-GB" dirty="0"/>
                    </a:p>
                  </a:txBody>
                  <a:tcPr/>
                </a:tc>
                <a:extLst>
                  <a:ext uri="{0D108BD9-81ED-4DB2-BD59-A6C34878D82A}">
                    <a16:rowId xmlns:a16="http://schemas.microsoft.com/office/drawing/2014/main" val="495077946"/>
                  </a:ext>
                </a:extLst>
              </a:tr>
              <a:tr h="370840">
                <a:tc gridSpan="5">
                  <a:txBody>
                    <a:bodyPr/>
                    <a:lstStyle/>
                    <a:p>
                      <a:pPr algn="ctr"/>
                      <a:r>
                        <a:rPr lang="en-US" b="1" dirty="0"/>
                        <a:t>End of analysis</a:t>
                      </a:r>
                      <a:endParaRPr lang="en-GB" b="1"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1065077371"/>
                  </a:ext>
                </a:extLst>
              </a:tr>
              <a:tr h="370840">
                <a:tc>
                  <a:txBody>
                    <a:bodyPr/>
                    <a:lstStyle/>
                    <a:p>
                      <a:r>
                        <a:rPr lang="en-US" dirty="0"/>
                        <a:t>Produce planning documents</a:t>
                      </a:r>
                      <a:endParaRPr lang="en-GB" dirty="0"/>
                    </a:p>
                  </a:txBody>
                  <a:tcPr/>
                </a:tc>
                <a:tc>
                  <a:txBody>
                    <a:bodyPr/>
                    <a:lstStyle/>
                    <a:p>
                      <a:r>
                        <a:rPr lang="en-US" dirty="0"/>
                        <a:t>Gantt chart OR task list</a:t>
                      </a:r>
                      <a:endParaRPr lang="en-GB" dirty="0"/>
                    </a:p>
                  </a:txBody>
                  <a:tcPr/>
                </a:tc>
                <a:tc>
                  <a:txBody>
                    <a:bodyPr/>
                    <a:lstStyle/>
                    <a:p>
                      <a:r>
                        <a:rPr lang="en-US" dirty="0"/>
                        <a:t>Excel/Word</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89368922"/>
                  </a:ext>
                </a:extLst>
              </a:tr>
              <a:tr h="370840">
                <a:tc>
                  <a:txBody>
                    <a:bodyPr/>
                    <a:lstStyle/>
                    <a:p>
                      <a:r>
                        <a:rPr lang="en-US" dirty="0"/>
                        <a:t>Planning documents</a:t>
                      </a:r>
                      <a:endParaRPr lang="en-GB" dirty="0"/>
                    </a:p>
                  </a:txBody>
                  <a:tcPr/>
                </a:tc>
                <a:tc>
                  <a:txBody>
                    <a:bodyPr/>
                    <a:lstStyle/>
                    <a:p>
                      <a:r>
                        <a:rPr lang="en-US" dirty="0"/>
                        <a:t>Site map</a:t>
                      </a:r>
                      <a:endParaRPr lang="en-GB" dirty="0"/>
                    </a:p>
                  </a:txBody>
                  <a:tcPr/>
                </a:tc>
                <a:tc>
                  <a:txBody>
                    <a:bodyPr/>
                    <a:lstStyle/>
                    <a:p>
                      <a:r>
                        <a:rPr lang="en-US" dirty="0" err="1"/>
                        <a:t>Powerpoint</a:t>
                      </a:r>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116194472"/>
                  </a:ext>
                </a:extLst>
              </a:tr>
              <a:tr h="370840">
                <a:tc>
                  <a:txBody>
                    <a:bodyPr/>
                    <a:lstStyle/>
                    <a:p>
                      <a:r>
                        <a:rPr lang="en-US" dirty="0"/>
                        <a:t>Planning documents</a:t>
                      </a:r>
                      <a:endParaRPr lang="en-GB" dirty="0"/>
                    </a:p>
                  </a:txBody>
                  <a:tcPr/>
                </a:tc>
                <a:tc>
                  <a:txBody>
                    <a:bodyPr/>
                    <a:lstStyle/>
                    <a:p>
                      <a:r>
                        <a:rPr lang="en-US" dirty="0" err="1"/>
                        <a:t>Visualisation</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930607234"/>
                  </a:ext>
                </a:extLst>
              </a:tr>
              <a:tr h="370840">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502522402"/>
                  </a:ext>
                </a:extLst>
              </a:tr>
              <a:tr h="370840">
                <a:tc>
                  <a:txBody>
                    <a:bodyPr/>
                    <a:lstStyle/>
                    <a:p>
                      <a:r>
                        <a:rPr lang="en-US" dirty="0" err="1"/>
                        <a:t>etc</a:t>
                      </a:r>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88641955"/>
                  </a:ext>
                </a:extLst>
              </a:tr>
            </a:tbl>
          </a:graphicData>
        </a:graphic>
      </p:graphicFrame>
    </p:spTree>
    <p:extLst>
      <p:ext uri="{BB962C8B-B14F-4D97-AF65-F5344CB8AC3E}">
        <p14:creationId xmlns:p14="http://schemas.microsoft.com/office/powerpoint/2010/main" val="3069596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BB0-360B-4D05-806F-14039045387F}"/>
              </a:ext>
            </a:extLst>
          </p:cNvPr>
          <p:cNvSpPr>
            <a:spLocks noGrp="1"/>
          </p:cNvSpPr>
          <p:nvPr>
            <p:ph type="title"/>
          </p:nvPr>
        </p:nvSpPr>
        <p:spPr>
          <a:xfrm>
            <a:off x="838200" y="93871"/>
            <a:ext cx="5858435" cy="657659"/>
          </a:xfrm>
          <a:solidFill>
            <a:schemeClr val="bg1"/>
          </a:solidFill>
        </p:spPr>
        <p:txBody>
          <a:bodyPr>
            <a:normAutofit fontScale="90000"/>
          </a:bodyPr>
          <a:lstStyle/>
          <a:p>
            <a:r>
              <a:rPr lang="en-GB" dirty="0"/>
              <a:t>Producing ideas – site map</a:t>
            </a:r>
          </a:p>
        </p:txBody>
      </p:sp>
      <p:pic>
        <p:nvPicPr>
          <p:cNvPr id="4" name="Content Placeholder 3">
            <a:extLst>
              <a:ext uri="{FF2B5EF4-FFF2-40B4-BE49-F238E27FC236}">
                <a16:creationId xmlns:a16="http://schemas.microsoft.com/office/drawing/2014/main" id="{91D082AB-9730-46EE-82A7-107025C69B30}"/>
              </a:ext>
            </a:extLst>
          </p:cNvPr>
          <p:cNvPicPr>
            <a:picLocks noGrp="1" noChangeAspect="1"/>
          </p:cNvPicPr>
          <p:nvPr>
            <p:ph idx="1"/>
          </p:nvPr>
        </p:nvPicPr>
        <p:blipFill>
          <a:blip r:embed="rId2"/>
          <a:stretch>
            <a:fillRect/>
          </a:stretch>
        </p:blipFill>
        <p:spPr>
          <a:xfrm>
            <a:off x="1039092" y="958711"/>
            <a:ext cx="6982690" cy="5081846"/>
          </a:xfrm>
          <a:prstGeom prst="rect">
            <a:avLst/>
          </a:prstGeom>
        </p:spPr>
      </p:pic>
      <p:sp>
        <p:nvSpPr>
          <p:cNvPr id="5" name="TextBox 4">
            <a:extLst>
              <a:ext uri="{FF2B5EF4-FFF2-40B4-BE49-F238E27FC236}">
                <a16:creationId xmlns:a16="http://schemas.microsoft.com/office/drawing/2014/main" id="{5945D3FB-B8FF-42A7-A156-39D5B4ABE2AA}"/>
              </a:ext>
            </a:extLst>
          </p:cNvPr>
          <p:cNvSpPr txBox="1"/>
          <p:nvPr/>
        </p:nvSpPr>
        <p:spPr>
          <a:xfrm>
            <a:off x="8928847" y="903649"/>
            <a:ext cx="1807285" cy="369332"/>
          </a:xfrm>
          <a:prstGeom prst="rect">
            <a:avLst/>
          </a:prstGeom>
          <a:noFill/>
          <a:ln>
            <a:solidFill>
              <a:schemeClr val="accent1"/>
            </a:solidFill>
          </a:ln>
        </p:spPr>
        <p:txBody>
          <a:bodyPr wrap="square" rtlCol="0">
            <a:spAutoFit/>
          </a:bodyPr>
          <a:lstStyle/>
          <a:p>
            <a:r>
              <a:rPr lang="en-GB" dirty="0"/>
              <a:t>Page name</a:t>
            </a:r>
          </a:p>
        </p:txBody>
      </p:sp>
      <p:cxnSp>
        <p:nvCxnSpPr>
          <p:cNvPr id="7" name="Straight Arrow Connector 6">
            <a:extLst>
              <a:ext uri="{FF2B5EF4-FFF2-40B4-BE49-F238E27FC236}">
                <a16:creationId xmlns:a16="http://schemas.microsoft.com/office/drawing/2014/main" id="{D91E1866-BE27-49CD-9F81-C28706E680AA}"/>
              </a:ext>
            </a:extLst>
          </p:cNvPr>
          <p:cNvCxnSpPr>
            <a:cxnSpLocks/>
          </p:cNvCxnSpPr>
          <p:nvPr/>
        </p:nvCxnSpPr>
        <p:spPr>
          <a:xfrm flipH="1">
            <a:off x="5292762" y="1078708"/>
            <a:ext cx="3644152" cy="3017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9BE0481-E64D-4399-9D59-9A764101AF2D}"/>
              </a:ext>
            </a:extLst>
          </p:cNvPr>
          <p:cNvCxnSpPr>
            <a:cxnSpLocks/>
          </p:cNvCxnSpPr>
          <p:nvPr/>
        </p:nvCxnSpPr>
        <p:spPr>
          <a:xfrm flipH="1">
            <a:off x="6096000" y="1272981"/>
            <a:ext cx="3017520" cy="15993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852B905-089B-4D63-9AC0-50D5DE2560B4}"/>
              </a:ext>
            </a:extLst>
          </p:cNvPr>
          <p:cNvSpPr txBox="1"/>
          <p:nvPr/>
        </p:nvSpPr>
        <p:spPr>
          <a:xfrm>
            <a:off x="8928846" y="1825176"/>
            <a:ext cx="1807285" cy="646331"/>
          </a:xfrm>
          <a:prstGeom prst="rect">
            <a:avLst/>
          </a:prstGeom>
          <a:noFill/>
          <a:ln>
            <a:solidFill>
              <a:schemeClr val="accent1"/>
            </a:solidFill>
          </a:ln>
        </p:spPr>
        <p:txBody>
          <a:bodyPr wrap="square" rtlCol="0">
            <a:spAutoFit/>
          </a:bodyPr>
          <a:lstStyle/>
          <a:p>
            <a:r>
              <a:rPr lang="en-GB" dirty="0"/>
              <a:t>Hyperlinks between pages</a:t>
            </a:r>
          </a:p>
        </p:txBody>
      </p:sp>
      <p:cxnSp>
        <p:nvCxnSpPr>
          <p:cNvPr id="13" name="Straight Arrow Connector 12">
            <a:extLst>
              <a:ext uri="{FF2B5EF4-FFF2-40B4-BE49-F238E27FC236}">
                <a16:creationId xmlns:a16="http://schemas.microsoft.com/office/drawing/2014/main" id="{87BE378F-B444-470A-8FEC-81DEBB9E65E4}"/>
              </a:ext>
            </a:extLst>
          </p:cNvPr>
          <p:cNvCxnSpPr>
            <a:cxnSpLocks/>
          </p:cNvCxnSpPr>
          <p:nvPr/>
        </p:nvCxnSpPr>
        <p:spPr>
          <a:xfrm flipH="1">
            <a:off x="5507915" y="2044887"/>
            <a:ext cx="3429000" cy="1901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8B7FFF-669D-4B5F-82D1-31CDBB9202DB}"/>
              </a:ext>
            </a:extLst>
          </p:cNvPr>
          <p:cNvCxnSpPr>
            <a:cxnSpLocks/>
          </p:cNvCxnSpPr>
          <p:nvPr/>
        </p:nvCxnSpPr>
        <p:spPr>
          <a:xfrm flipH="1">
            <a:off x="5959736" y="2475672"/>
            <a:ext cx="3397624" cy="225769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8FA6A6-74E5-43C6-8318-A763333340F2}"/>
              </a:ext>
            </a:extLst>
          </p:cNvPr>
          <p:cNvSpPr txBox="1"/>
          <p:nvPr/>
        </p:nvSpPr>
        <p:spPr>
          <a:xfrm>
            <a:off x="73757" y="4086473"/>
            <a:ext cx="2780687" cy="2677656"/>
          </a:xfrm>
          <a:prstGeom prst="rect">
            <a:avLst/>
          </a:prstGeom>
          <a:solidFill>
            <a:schemeClr val="bg1"/>
          </a:solidFill>
          <a:ln>
            <a:solidFill>
              <a:srgbClr val="FF0000"/>
            </a:solidFill>
          </a:ln>
        </p:spPr>
        <p:txBody>
          <a:bodyPr wrap="square" rtlCol="0">
            <a:spAutoFit/>
          </a:bodyPr>
          <a:lstStyle/>
          <a:p>
            <a:r>
              <a:rPr lang="en-GB" sz="2400" b="1" dirty="0">
                <a:solidFill>
                  <a:srgbClr val="7030A0"/>
                </a:solidFill>
              </a:rPr>
              <a:t>Is the Blog page linked directly to the S1 page?</a:t>
            </a:r>
          </a:p>
          <a:p>
            <a:r>
              <a:rPr lang="en-GB" sz="2400" b="1" dirty="0">
                <a:solidFill>
                  <a:srgbClr val="0070C0"/>
                </a:solidFill>
              </a:rPr>
              <a:t>Is the Homepage linked directly to the Contact Us page?</a:t>
            </a:r>
          </a:p>
        </p:txBody>
      </p:sp>
      <p:sp>
        <p:nvSpPr>
          <p:cNvPr id="18" name="TextBox 17">
            <a:extLst>
              <a:ext uri="{FF2B5EF4-FFF2-40B4-BE49-F238E27FC236}">
                <a16:creationId xmlns:a16="http://schemas.microsoft.com/office/drawing/2014/main" id="{D865E643-578A-4678-B415-E2634CA332FF}"/>
              </a:ext>
            </a:extLst>
          </p:cNvPr>
          <p:cNvSpPr txBox="1"/>
          <p:nvPr/>
        </p:nvSpPr>
        <p:spPr>
          <a:xfrm>
            <a:off x="8064710" y="3467581"/>
            <a:ext cx="4109135" cy="1569660"/>
          </a:xfrm>
          <a:prstGeom prst="rect">
            <a:avLst/>
          </a:prstGeom>
          <a:solidFill>
            <a:schemeClr val="bg1"/>
          </a:solidFill>
          <a:ln w="38100">
            <a:solidFill>
              <a:srgbClr val="FF0000"/>
            </a:solidFill>
          </a:ln>
        </p:spPr>
        <p:txBody>
          <a:bodyPr wrap="square" rtlCol="0">
            <a:spAutoFit/>
          </a:bodyPr>
          <a:lstStyle/>
          <a:p>
            <a:r>
              <a:rPr lang="en-GB" sz="2400" dirty="0"/>
              <a:t>Create a site map for your website to show what pages you will have and how they are linked together.</a:t>
            </a:r>
          </a:p>
        </p:txBody>
      </p:sp>
    </p:spTree>
    <p:extLst>
      <p:ext uri="{BB962C8B-B14F-4D97-AF65-F5344CB8AC3E}">
        <p14:creationId xmlns:p14="http://schemas.microsoft.com/office/powerpoint/2010/main" val="56187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2480-3285-40EB-9EEA-7A3D6E812A3A}"/>
              </a:ext>
            </a:extLst>
          </p:cNvPr>
          <p:cNvSpPr>
            <a:spLocks noGrp="1"/>
          </p:cNvSpPr>
          <p:nvPr>
            <p:ph type="title"/>
          </p:nvPr>
        </p:nvSpPr>
        <p:spPr>
          <a:xfrm>
            <a:off x="303007" y="106941"/>
            <a:ext cx="3766073" cy="590839"/>
          </a:xfrm>
          <a:solidFill>
            <a:schemeClr val="bg1"/>
          </a:solidFill>
        </p:spPr>
        <p:txBody>
          <a:bodyPr>
            <a:normAutofit fontScale="90000"/>
          </a:bodyPr>
          <a:lstStyle/>
          <a:p>
            <a:r>
              <a:rPr lang="en-GB" b="1" dirty="0"/>
              <a:t>Visualisation</a:t>
            </a:r>
          </a:p>
        </p:txBody>
      </p:sp>
      <p:sp>
        <p:nvSpPr>
          <p:cNvPr id="3" name="Content Placeholder 2">
            <a:extLst>
              <a:ext uri="{FF2B5EF4-FFF2-40B4-BE49-F238E27FC236}">
                <a16:creationId xmlns:a16="http://schemas.microsoft.com/office/drawing/2014/main" id="{70F9B639-CBA1-4B55-A462-A8B175715447}"/>
              </a:ext>
            </a:extLst>
          </p:cNvPr>
          <p:cNvSpPr>
            <a:spLocks noGrp="1"/>
          </p:cNvSpPr>
          <p:nvPr>
            <p:ph idx="1"/>
          </p:nvPr>
        </p:nvSpPr>
        <p:spPr>
          <a:xfrm>
            <a:off x="290291" y="697780"/>
            <a:ext cx="4544291" cy="4351404"/>
          </a:xfrm>
          <a:solidFill>
            <a:schemeClr val="bg1"/>
          </a:solidFill>
        </p:spPr>
        <p:txBody>
          <a:bodyPr>
            <a:normAutofit/>
          </a:bodyPr>
          <a:lstStyle/>
          <a:p>
            <a:pPr marL="0" indent="0">
              <a:buNone/>
            </a:pPr>
            <a:r>
              <a:rPr lang="en-GB" sz="3600" dirty="0"/>
              <a:t>A visualisation is simply a layout sketch to show what your web page will look like.</a:t>
            </a:r>
          </a:p>
          <a:p>
            <a:pPr marL="0" indent="0">
              <a:buNone/>
            </a:pPr>
            <a:r>
              <a:rPr lang="en-GB" sz="3600" dirty="0"/>
              <a:t>Show where images and text will go</a:t>
            </a:r>
          </a:p>
          <a:p>
            <a:pPr marL="0" indent="0">
              <a:buNone/>
            </a:pPr>
            <a:r>
              <a:rPr lang="en-GB" sz="3600" dirty="0"/>
              <a:t>Annotate with colours/fonts</a:t>
            </a:r>
          </a:p>
        </p:txBody>
      </p:sp>
      <p:pic>
        <p:nvPicPr>
          <p:cNvPr id="4" name="Picture 3">
            <a:extLst>
              <a:ext uri="{FF2B5EF4-FFF2-40B4-BE49-F238E27FC236}">
                <a16:creationId xmlns:a16="http://schemas.microsoft.com/office/drawing/2014/main" id="{E07BE872-8AA9-4460-922D-24FE7A612EE1}"/>
              </a:ext>
            </a:extLst>
          </p:cNvPr>
          <p:cNvPicPr>
            <a:picLocks noChangeAspect="1"/>
          </p:cNvPicPr>
          <p:nvPr/>
        </p:nvPicPr>
        <p:blipFill rotWithShape="1">
          <a:blip r:embed="rId2"/>
          <a:srcRect l="1522" t="133" r="4650" b="6602"/>
          <a:stretch/>
        </p:blipFill>
        <p:spPr>
          <a:xfrm>
            <a:off x="5763490" y="0"/>
            <a:ext cx="6282715" cy="6858000"/>
          </a:xfrm>
          <a:prstGeom prst="rect">
            <a:avLst/>
          </a:prstGeom>
        </p:spPr>
      </p:pic>
      <p:sp>
        <p:nvSpPr>
          <p:cNvPr id="5" name="TextBox 4">
            <a:extLst>
              <a:ext uri="{FF2B5EF4-FFF2-40B4-BE49-F238E27FC236}">
                <a16:creationId xmlns:a16="http://schemas.microsoft.com/office/drawing/2014/main" id="{AC6543B4-236B-4B3D-8F94-E5D2A03BE7AC}"/>
              </a:ext>
            </a:extLst>
          </p:cNvPr>
          <p:cNvSpPr txBox="1"/>
          <p:nvPr/>
        </p:nvSpPr>
        <p:spPr>
          <a:xfrm>
            <a:off x="5249732" y="1793681"/>
            <a:ext cx="1635162" cy="461665"/>
          </a:xfrm>
          <a:prstGeom prst="rect">
            <a:avLst/>
          </a:prstGeom>
          <a:solidFill>
            <a:schemeClr val="bg1"/>
          </a:solidFill>
          <a:ln>
            <a:solidFill>
              <a:schemeClr val="tx1"/>
            </a:solidFill>
          </a:ln>
        </p:spPr>
        <p:txBody>
          <a:bodyPr wrap="square" rtlCol="0">
            <a:spAutoFit/>
          </a:bodyPr>
          <a:lstStyle/>
          <a:p>
            <a:r>
              <a:rPr lang="en-GB" sz="2400" dirty="0"/>
              <a:t>Bold yellow</a:t>
            </a:r>
          </a:p>
        </p:txBody>
      </p:sp>
      <p:sp>
        <p:nvSpPr>
          <p:cNvPr id="6" name="TextBox 5">
            <a:extLst>
              <a:ext uri="{FF2B5EF4-FFF2-40B4-BE49-F238E27FC236}">
                <a16:creationId xmlns:a16="http://schemas.microsoft.com/office/drawing/2014/main" id="{FA9616E0-4B67-41AA-A047-726384CBBB96}"/>
              </a:ext>
            </a:extLst>
          </p:cNvPr>
          <p:cNvSpPr txBox="1"/>
          <p:nvPr/>
        </p:nvSpPr>
        <p:spPr>
          <a:xfrm>
            <a:off x="10755288" y="2806693"/>
            <a:ext cx="1290917" cy="400110"/>
          </a:xfrm>
          <a:prstGeom prst="rect">
            <a:avLst/>
          </a:prstGeom>
          <a:solidFill>
            <a:schemeClr val="bg1"/>
          </a:solidFill>
          <a:ln>
            <a:solidFill>
              <a:schemeClr val="tx1"/>
            </a:solidFill>
          </a:ln>
        </p:spPr>
        <p:txBody>
          <a:bodyPr wrap="square" rtlCol="0">
            <a:spAutoFit/>
          </a:bodyPr>
          <a:lstStyle/>
          <a:p>
            <a:r>
              <a:rPr lang="en-GB" sz="2000" dirty="0"/>
              <a:t>mountains </a:t>
            </a:r>
          </a:p>
        </p:txBody>
      </p:sp>
      <p:sp>
        <p:nvSpPr>
          <p:cNvPr id="7" name="TextBox 6">
            <a:extLst>
              <a:ext uri="{FF2B5EF4-FFF2-40B4-BE49-F238E27FC236}">
                <a16:creationId xmlns:a16="http://schemas.microsoft.com/office/drawing/2014/main" id="{B1A78DA6-58CA-45E5-894E-4D35345570E8}"/>
              </a:ext>
            </a:extLst>
          </p:cNvPr>
          <p:cNvSpPr txBox="1"/>
          <p:nvPr/>
        </p:nvSpPr>
        <p:spPr>
          <a:xfrm>
            <a:off x="10755289" y="3777480"/>
            <a:ext cx="1436712" cy="461665"/>
          </a:xfrm>
          <a:prstGeom prst="rect">
            <a:avLst/>
          </a:prstGeom>
          <a:solidFill>
            <a:schemeClr val="bg1"/>
          </a:solidFill>
          <a:ln>
            <a:solidFill>
              <a:schemeClr val="tx1"/>
            </a:solidFill>
          </a:ln>
        </p:spPr>
        <p:txBody>
          <a:bodyPr wrap="square" rtlCol="0">
            <a:spAutoFit/>
          </a:bodyPr>
          <a:lstStyle/>
          <a:p>
            <a:r>
              <a:rPr lang="en-GB" sz="2400" dirty="0"/>
              <a:t>shoreline</a:t>
            </a:r>
          </a:p>
        </p:txBody>
      </p:sp>
      <p:sp>
        <p:nvSpPr>
          <p:cNvPr id="8" name="TextBox 7">
            <a:extLst>
              <a:ext uri="{FF2B5EF4-FFF2-40B4-BE49-F238E27FC236}">
                <a16:creationId xmlns:a16="http://schemas.microsoft.com/office/drawing/2014/main" id="{6590CFB4-AA4C-4045-B1ED-425CEACE3F1F}"/>
              </a:ext>
            </a:extLst>
          </p:cNvPr>
          <p:cNvSpPr txBox="1"/>
          <p:nvPr/>
        </p:nvSpPr>
        <p:spPr>
          <a:xfrm>
            <a:off x="5091461" y="6031210"/>
            <a:ext cx="1449188" cy="461665"/>
          </a:xfrm>
          <a:prstGeom prst="rect">
            <a:avLst/>
          </a:prstGeom>
          <a:solidFill>
            <a:schemeClr val="bg1"/>
          </a:solidFill>
          <a:ln>
            <a:solidFill>
              <a:schemeClr val="tx1"/>
            </a:solidFill>
          </a:ln>
        </p:spPr>
        <p:txBody>
          <a:bodyPr wrap="square" rtlCol="0">
            <a:spAutoFit/>
          </a:bodyPr>
          <a:lstStyle/>
          <a:p>
            <a:r>
              <a:rPr lang="en-GB" sz="2400" dirty="0"/>
              <a:t>Deep blue</a:t>
            </a:r>
          </a:p>
        </p:txBody>
      </p:sp>
      <p:sp>
        <p:nvSpPr>
          <p:cNvPr id="9" name="TextBox 8">
            <a:extLst>
              <a:ext uri="{FF2B5EF4-FFF2-40B4-BE49-F238E27FC236}">
                <a16:creationId xmlns:a16="http://schemas.microsoft.com/office/drawing/2014/main" id="{00809186-F141-4BA0-90CA-36DAB2BE8502}"/>
              </a:ext>
            </a:extLst>
          </p:cNvPr>
          <p:cNvSpPr txBox="1"/>
          <p:nvPr/>
        </p:nvSpPr>
        <p:spPr>
          <a:xfrm>
            <a:off x="5091461" y="3849820"/>
            <a:ext cx="1635162" cy="830997"/>
          </a:xfrm>
          <a:prstGeom prst="rect">
            <a:avLst/>
          </a:prstGeom>
          <a:solidFill>
            <a:schemeClr val="bg1"/>
          </a:solidFill>
          <a:ln>
            <a:solidFill>
              <a:schemeClr val="tx1"/>
            </a:solidFill>
          </a:ln>
        </p:spPr>
        <p:txBody>
          <a:bodyPr wrap="square" rtlCol="0">
            <a:spAutoFit/>
          </a:bodyPr>
          <a:lstStyle/>
          <a:p>
            <a:r>
              <a:rPr lang="en-GB" sz="2400" dirty="0"/>
              <a:t>Red hull white sails</a:t>
            </a:r>
          </a:p>
        </p:txBody>
      </p:sp>
      <p:sp>
        <p:nvSpPr>
          <p:cNvPr id="10" name="TextBox 9">
            <a:extLst>
              <a:ext uri="{FF2B5EF4-FFF2-40B4-BE49-F238E27FC236}">
                <a16:creationId xmlns:a16="http://schemas.microsoft.com/office/drawing/2014/main" id="{D7184224-A92D-43DC-99C2-0DC24300B15F}"/>
              </a:ext>
            </a:extLst>
          </p:cNvPr>
          <p:cNvSpPr txBox="1"/>
          <p:nvPr/>
        </p:nvSpPr>
        <p:spPr>
          <a:xfrm>
            <a:off x="323415" y="5260489"/>
            <a:ext cx="4622249" cy="1384995"/>
          </a:xfrm>
          <a:prstGeom prst="rect">
            <a:avLst/>
          </a:prstGeom>
          <a:solidFill>
            <a:schemeClr val="bg1"/>
          </a:solidFill>
          <a:ln w="38100">
            <a:solidFill>
              <a:srgbClr val="FF0000"/>
            </a:solidFill>
          </a:ln>
        </p:spPr>
        <p:txBody>
          <a:bodyPr wrap="square" rtlCol="0">
            <a:spAutoFit/>
          </a:bodyPr>
          <a:lstStyle/>
          <a:p>
            <a:r>
              <a:rPr lang="en-GB" sz="2800" dirty="0"/>
              <a:t>Create a visualisation diagram for the home page of your website. </a:t>
            </a:r>
          </a:p>
        </p:txBody>
      </p:sp>
    </p:spTree>
    <p:extLst>
      <p:ext uri="{BB962C8B-B14F-4D97-AF65-F5344CB8AC3E}">
        <p14:creationId xmlns:p14="http://schemas.microsoft.com/office/powerpoint/2010/main" val="177470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C959-E803-466A-BC65-5B6D7D23ABD3}"/>
              </a:ext>
            </a:extLst>
          </p:cNvPr>
          <p:cNvSpPr>
            <a:spLocks noGrp="1"/>
          </p:cNvSpPr>
          <p:nvPr>
            <p:ph type="title"/>
          </p:nvPr>
        </p:nvSpPr>
        <p:spPr>
          <a:xfrm>
            <a:off x="0" y="5335"/>
            <a:ext cx="4107873" cy="757093"/>
          </a:xfrm>
          <a:solidFill>
            <a:schemeClr val="bg1"/>
          </a:solidFill>
          <a:ln>
            <a:solidFill>
              <a:schemeClr val="tx1"/>
            </a:solidFill>
          </a:ln>
        </p:spPr>
        <p:txBody>
          <a:bodyPr/>
          <a:lstStyle/>
          <a:p>
            <a:r>
              <a:rPr lang="en-GB" dirty="0"/>
              <a:t>Legal restrictions</a:t>
            </a:r>
          </a:p>
        </p:txBody>
      </p:sp>
      <p:sp>
        <p:nvSpPr>
          <p:cNvPr id="3" name="Content Placeholder 2">
            <a:extLst>
              <a:ext uri="{FF2B5EF4-FFF2-40B4-BE49-F238E27FC236}">
                <a16:creationId xmlns:a16="http://schemas.microsoft.com/office/drawing/2014/main" id="{922CF3F5-805B-4C2D-9FA3-C05F373B8C27}"/>
              </a:ext>
            </a:extLst>
          </p:cNvPr>
          <p:cNvSpPr>
            <a:spLocks noGrp="1"/>
          </p:cNvSpPr>
          <p:nvPr>
            <p:ph idx="1"/>
          </p:nvPr>
        </p:nvSpPr>
        <p:spPr>
          <a:xfrm>
            <a:off x="259771" y="762427"/>
            <a:ext cx="11852564" cy="4828019"/>
          </a:xfrm>
          <a:solidFill>
            <a:schemeClr val="bg1"/>
          </a:solidFill>
        </p:spPr>
        <p:txBody>
          <a:bodyPr>
            <a:normAutofit lnSpcReduction="10000"/>
          </a:bodyPr>
          <a:lstStyle/>
          <a:p>
            <a:pPr marL="0" indent="0">
              <a:buNone/>
            </a:pPr>
            <a:r>
              <a:rPr lang="en-GB" dirty="0"/>
              <a:t>Copyright and intellectual property: images, music, films</a:t>
            </a:r>
          </a:p>
          <a:p>
            <a:pPr marL="0" indent="0">
              <a:buNone/>
            </a:pPr>
            <a:r>
              <a:rPr lang="en-GB" dirty="0"/>
              <a:t>You must ask for permission to use</a:t>
            </a:r>
          </a:p>
          <a:p>
            <a:pPr marL="0" indent="0">
              <a:buNone/>
            </a:pPr>
            <a:r>
              <a:rPr lang="en-GB" dirty="0"/>
              <a:t>Creative Commons: you can use without asking for further permission: the conditions of use are attached to the work</a:t>
            </a:r>
          </a:p>
          <a:p>
            <a:pPr marL="0" indent="0">
              <a:buNone/>
            </a:pPr>
            <a:r>
              <a:rPr lang="en-GB" dirty="0"/>
              <a:t>Certification and classification: film certification </a:t>
            </a:r>
            <a:r>
              <a:rPr lang="en-GB" dirty="0" err="1"/>
              <a:t>eg</a:t>
            </a:r>
            <a:r>
              <a:rPr lang="en-GB" dirty="0"/>
              <a:t> PG, or on music “Parental Guidance”</a:t>
            </a:r>
          </a:p>
          <a:p>
            <a:pPr marL="0" indent="0">
              <a:buNone/>
            </a:pPr>
            <a:r>
              <a:rPr lang="en-GB" dirty="0"/>
              <a:t>Data protection: personal data about people must be kept securely. You will not be keeping any personal data for this project.</a:t>
            </a:r>
          </a:p>
          <a:p>
            <a:pPr marL="0" indent="0">
              <a:buNone/>
            </a:pPr>
            <a:r>
              <a:rPr lang="en-GB" dirty="0"/>
              <a:t>Privacy and defamation: if you infringe someone’s privacy online </a:t>
            </a:r>
            <a:r>
              <a:rPr lang="en-GB" dirty="0" err="1"/>
              <a:t>eg</a:t>
            </a:r>
            <a:r>
              <a:rPr lang="en-GB" dirty="0"/>
              <a:t> you give out their personal information or share inappropriate images, you can be sued for this. This legislation is not relevant for this work. </a:t>
            </a:r>
          </a:p>
        </p:txBody>
      </p:sp>
      <p:sp>
        <p:nvSpPr>
          <p:cNvPr id="4" name="TextBox 3">
            <a:extLst>
              <a:ext uri="{FF2B5EF4-FFF2-40B4-BE49-F238E27FC236}">
                <a16:creationId xmlns:a16="http://schemas.microsoft.com/office/drawing/2014/main" id="{3989488C-8F46-428F-9275-0F81AE27A11D}"/>
              </a:ext>
            </a:extLst>
          </p:cNvPr>
          <p:cNvSpPr txBox="1"/>
          <p:nvPr/>
        </p:nvSpPr>
        <p:spPr>
          <a:xfrm>
            <a:off x="339435" y="5470701"/>
            <a:ext cx="11693237" cy="1015663"/>
          </a:xfrm>
          <a:prstGeom prst="rect">
            <a:avLst/>
          </a:prstGeom>
          <a:solidFill>
            <a:schemeClr val="bg1"/>
          </a:solidFill>
          <a:ln w="28575">
            <a:solidFill>
              <a:schemeClr val="tx1"/>
            </a:solidFill>
          </a:ln>
        </p:spPr>
        <p:txBody>
          <a:bodyPr wrap="square" rtlCol="0">
            <a:spAutoFit/>
          </a:bodyPr>
          <a:lstStyle/>
          <a:p>
            <a:r>
              <a:rPr lang="en-GB" sz="3000" dirty="0">
                <a:solidFill>
                  <a:srgbClr val="FF0000"/>
                </a:solidFill>
              </a:rPr>
              <a:t>Write a short report explaining the importance of checking copyright on assets you intend to use. Explain what is meant by Creative Commons.  </a:t>
            </a:r>
          </a:p>
        </p:txBody>
      </p:sp>
    </p:spTree>
    <p:extLst>
      <p:ext uri="{BB962C8B-B14F-4D97-AF65-F5344CB8AC3E}">
        <p14:creationId xmlns:p14="http://schemas.microsoft.com/office/powerpoint/2010/main" val="33315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4BF95-3B25-4383-ABB0-50EC5796B0E9}"/>
              </a:ext>
            </a:extLst>
          </p:cNvPr>
          <p:cNvSpPr>
            <a:spLocks noGrp="1"/>
          </p:cNvSpPr>
          <p:nvPr>
            <p:ph type="title"/>
          </p:nvPr>
        </p:nvSpPr>
        <p:spPr>
          <a:xfrm>
            <a:off x="434789" y="214530"/>
            <a:ext cx="10515600" cy="710640"/>
          </a:xfrm>
        </p:spPr>
        <p:txBody>
          <a:bodyPr/>
          <a:lstStyle/>
          <a:p>
            <a:r>
              <a:rPr lang="en-GB" dirty="0"/>
              <a:t>Assets</a:t>
            </a:r>
          </a:p>
        </p:txBody>
      </p:sp>
      <p:sp>
        <p:nvSpPr>
          <p:cNvPr id="3" name="Content Placeholder 2">
            <a:extLst>
              <a:ext uri="{FF2B5EF4-FFF2-40B4-BE49-F238E27FC236}">
                <a16:creationId xmlns:a16="http://schemas.microsoft.com/office/drawing/2014/main" id="{C01FD103-4D68-47B8-9271-48CF5F188F96}"/>
              </a:ext>
            </a:extLst>
          </p:cNvPr>
          <p:cNvSpPr>
            <a:spLocks noGrp="1"/>
          </p:cNvSpPr>
          <p:nvPr>
            <p:ph idx="1"/>
          </p:nvPr>
        </p:nvSpPr>
        <p:spPr>
          <a:xfrm>
            <a:off x="434789" y="1099484"/>
            <a:ext cx="11440410" cy="2477434"/>
          </a:xfrm>
          <a:solidFill>
            <a:schemeClr val="bg1"/>
          </a:solidFill>
        </p:spPr>
        <p:txBody>
          <a:bodyPr>
            <a:normAutofit fontScale="92500" lnSpcReduction="10000"/>
          </a:bodyPr>
          <a:lstStyle/>
          <a:p>
            <a:pPr marL="0" indent="0">
              <a:buNone/>
            </a:pPr>
            <a:r>
              <a:rPr lang="en-GB" sz="3600" dirty="0"/>
              <a:t>You will need to collect the images, sounds or video you intend to use on our web pages and store the files in a folder called “Assets”.</a:t>
            </a:r>
          </a:p>
          <a:p>
            <a:pPr marL="0" indent="0">
              <a:buNone/>
            </a:pPr>
            <a:r>
              <a:rPr lang="en-GB" sz="3600" dirty="0"/>
              <a:t>You should create an assets table as you collect them. </a:t>
            </a:r>
          </a:p>
          <a:p>
            <a:pPr marL="0" indent="0">
              <a:buNone/>
            </a:pPr>
            <a:r>
              <a:rPr lang="en-GB" sz="3600" dirty="0"/>
              <a:t>Use the template in the Eco Fest folder.</a:t>
            </a:r>
          </a:p>
        </p:txBody>
      </p:sp>
      <p:pic>
        <p:nvPicPr>
          <p:cNvPr id="4" name="Picture 3">
            <a:extLst>
              <a:ext uri="{FF2B5EF4-FFF2-40B4-BE49-F238E27FC236}">
                <a16:creationId xmlns:a16="http://schemas.microsoft.com/office/drawing/2014/main" id="{F75231A6-E414-4453-AD07-0EBE20ABF17F}"/>
              </a:ext>
            </a:extLst>
          </p:cNvPr>
          <p:cNvPicPr>
            <a:picLocks noChangeAspect="1"/>
          </p:cNvPicPr>
          <p:nvPr/>
        </p:nvPicPr>
        <p:blipFill>
          <a:blip r:embed="rId2"/>
          <a:stretch>
            <a:fillRect/>
          </a:stretch>
        </p:blipFill>
        <p:spPr>
          <a:xfrm>
            <a:off x="54657" y="3897086"/>
            <a:ext cx="11820542" cy="2209800"/>
          </a:xfrm>
          <a:prstGeom prst="rect">
            <a:avLst/>
          </a:prstGeom>
        </p:spPr>
      </p:pic>
      <p:sp>
        <p:nvSpPr>
          <p:cNvPr id="5" name="TextBox 4">
            <a:extLst>
              <a:ext uri="{FF2B5EF4-FFF2-40B4-BE49-F238E27FC236}">
                <a16:creationId xmlns:a16="http://schemas.microsoft.com/office/drawing/2014/main" id="{A346FC10-7704-4715-8B65-05CC1F5F8781}"/>
              </a:ext>
            </a:extLst>
          </p:cNvPr>
          <p:cNvSpPr txBox="1"/>
          <p:nvPr/>
        </p:nvSpPr>
        <p:spPr>
          <a:xfrm>
            <a:off x="157963" y="5641819"/>
            <a:ext cx="1806800" cy="923330"/>
          </a:xfrm>
          <a:prstGeom prst="rect">
            <a:avLst/>
          </a:prstGeom>
          <a:solidFill>
            <a:schemeClr val="bg1"/>
          </a:solidFill>
          <a:ln>
            <a:solidFill>
              <a:schemeClr val="tx1"/>
            </a:solidFill>
          </a:ln>
        </p:spPr>
        <p:txBody>
          <a:bodyPr wrap="square" rtlCol="0">
            <a:spAutoFit/>
          </a:bodyPr>
          <a:lstStyle/>
          <a:p>
            <a:r>
              <a:rPr lang="en-GB" dirty="0"/>
              <a:t>The name of the file, including the file extension.</a:t>
            </a:r>
          </a:p>
        </p:txBody>
      </p:sp>
      <p:sp>
        <p:nvSpPr>
          <p:cNvPr id="6" name="TextBox 5">
            <a:extLst>
              <a:ext uri="{FF2B5EF4-FFF2-40B4-BE49-F238E27FC236}">
                <a16:creationId xmlns:a16="http://schemas.microsoft.com/office/drawing/2014/main" id="{CAD05FC0-7112-499D-A733-616079209BE1}"/>
              </a:ext>
            </a:extLst>
          </p:cNvPr>
          <p:cNvSpPr txBox="1"/>
          <p:nvPr/>
        </p:nvSpPr>
        <p:spPr>
          <a:xfrm>
            <a:off x="2155374" y="5641819"/>
            <a:ext cx="1371600" cy="923330"/>
          </a:xfrm>
          <a:prstGeom prst="rect">
            <a:avLst/>
          </a:prstGeom>
          <a:solidFill>
            <a:schemeClr val="bg1"/>
          </a:solidFill>
          <a:ln>
            <a:solidFill>
              <a:schemeClr val="tx1"/>
            </a:solidFill>
          </a:ln>
        </p:spPr>
        <p:txBody>
          <a:bodyPr wrap="square" rtlCol="0">
            <a:spAutoFit/>
          </a:bodyPr>
          <a:lstStyle/>
          <a:p>
            <a:r>
              <a:rPr lang="en-GB" dirty="0"/>
              <a:t>This is found in the image properties.</a:t>
            </a:r>
          </a:p>
        </p:txBody>
      </p:sp>
      <p:sp>
        <p:nvSpPr>
          <p:cNvPr id="7" name="TextBox 6">
            <a:extLst>
              <a:ext uri="{FF2B5EF4-FFF2-40B4-BE49-F238E27FC236}">
                <a16:creationId xmlns:a16="http://schemas.microsoft.com/office/drawing/2014/main" id="{FB60186E-1ABC-4E72-A776-D6E5FD215897}"/>
              </a:ext>
            </a:extLst>
          </p:cNvPr>
          <p:cNvSpPr txBox="1"/>
          <p:nvPr/>
        </p:nvSpPr>
        <p:spPr>
          <a:xfrm>
            <a:off x="4277649" y="5641819"/>
            <a:ext cx="2384414" cy="923330"/>
          </a:xfrm>
          <a:prstGeom prst="rect">
            <a:avLst/>
          </a:prstGeom>
          <a:solidFill>
            <a:schemeClr val="bg1"/>
          </a:solidFill>
          <a:ln>
            <a:solidFill>
              <a:schemeClr val="tx1"/>
            </a:solidFill>
          </a:ln>
        </p:spPr>
        <p:txBody>
          <a:bodyPr wrap="square" rtlCol="0">
            <a:spAutoFit/>
          </a:bodyPr>
          <a:lstStyle/>
          <a:p>
            <a:r>
              <a:rPr lang="en-GB" dirty="0"/>
              <a:t>The URL of the website where you found the image  NOT GOOGLE!</a:t>
            </a:r>
          </a:p>
        </p:txBody>
      </p:sp>
      <p:sp>
        <p:nvSpPr>
          <p:cNvPr id="8" name="TextBox 7">
            <a:extLst>
              <a:ext uri="{FF2B5EF4-FFF2-40B4-BE49-F238E27FC236}">
                <a16:creationId xmlns:a16="http://schemas.microsoft.com/office/drawing/2014/main" id="{E10172E1-26D7-47A8-91B8-E2B937A9E959}"/>
              </a:ext>
            </a:extLst>
          </p:cNvPr>
          <p:cNvSpPr txBox="1"/>
          <p:nvPr/>
        </p:nvSpPr>
        <p:spPr>
          <a:xfrm>
            <a:off x="7407172" y="5641819"/>
            <a:ext cx="1562658" cy="923330"/>
          </a:xfrm>
          <a:prstGeom prst="rect">
            <a:avLst/>
          </a:prstGeom>
          <a:solidFill>
            <a:schemeClr val="bg1"/>
          </a:solidFill>
          <a:ln>
            <a:solidFill>
              <a:schemeClr val="tx1"/>
            </a:solidFill>
          </a:ln>
        </p:spPr>
        <p:txBody>
          <a:bodyPr wrap="square" rtlCol="0">
            <a:spAutoFit/>
          </a:bodyPr>
          <a:lstStyle/>
          <a:p>
            <a:r>
              <a:rPr lang="en-GB" dirty="0"/>
              <a:t>Copyright or Creative Commons?</a:t>
            </a:r>
          </a:p>
        </p:txBody>
      </p:sp>
      <p:sp>
        <p:nvSpPr>
          <p:cNvPr id="9" name="TextBox 8">
            <a:extLst>
              <a:ext uri="{FF2B5EF4-FFF2-40B4-BE49-F238E27FC236}">
                <a16:creationId xmlns:a16="http://schemas.microsoft.com/office/drawing/2014/main" id="{26D7D697-9F07-4007-9C48-0D47EA98E2C1}"/>
              </a:ext>
            </a:extLst>
          </p:cNvPr>
          <p:cNvSpPr txBox="1"/>
          <p:nvPr/>
        </p:nvSpPr>
        <p:spPr>
          <a:xfrm>
            <a:off x="9438140" y="5641819"/>
            <a:ext cx="1926771" cy="646331"/>
          </a:xfrm>
          <a:prstGeom prst="rect">
            <a:avLst/>
          </a:prstGeom>
          <a:solidFill>
            <a:schemeClr val="bg1"/>
          </a:solidFill>
          <a:ln>
            <a:solidFill>
              <a:schemeClr val="tx1"/>
            </a:solidFill>
          </a:ln>
        </p:spPr>
        <p:txBody>
          <a:bodyPr wrap="square" rtlCol="0">
            <a:spAutoFit/>
          </a:bodyPr>
          <a:lstStyle/>
          <a:p>
            <a:r>
              <a:rPr lang="en-GB" dirty="0"/>
              <a:t>What page will you use it on?</a:t>
            </a:r>
          </a:p>
        </p:txBody>
      </p:sp>
    </p:spTree>
    <p:extLst>
      <p:ext uri="{BB962C8B-B14F-4D97-AF65-F5344CB8AC3E}">
        <p14:creationId xmlns:p14="http://schemas.microsoft.com/office/powerpoint/2010/main" val="408333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3FBD-7D0D-40AB-8018-4AA583E788E3}"/>
              </a:ext>
            </a:extLst>
          </p:cNvPr>
          <p:cNvSpPr>
            <a:spLocks noGrp="1"/>
          </p:cNvSpPr>
          <p:nvPr>
            <p:ph type="title"/>
          </p:nvPr>
        </p:nvSpPr>
        <p:spPr>
          <a:xfrm>
            <a:off x="703730" y="136526"/>
            <a:ext cx="6786282" cy="689124"/>
          </a:xfrm>
          <a:solidFill>
            <a:schemeClr val="bg1"/>
          </a:solidFill>
        </p:spPr>
        <p:txBody>
          <a:bodyPr>
            <a:normAutofit fontScale="90000"/>
          </a:bodyPr>
          <a:lstStyle/>
          <a:p>
            <a:r>
              <a:rPr lang="en-GB" b="1" dirty="0"/>
              <a:t>Now make your home page!</a:t>
            </a:r>
          </a:p>
        </p:txBody>
      </p:sp>
      <p:sp>
        <p:nvSpPr>
          <p:cNvPr id="3" name="Content Placeholder 2">
            <a:extLst>
              <a:ext uri="{FF2B5EF4-FFF2-40B4-BE49-F238E27FC236}">
                <a16:creationId xmlns:a16="http://schemas.microsoft.com/office/drawing/2014/main" id="{C97CB81B-78C8-4B1F-96B8-C14D132B3400}"/>
              </a:ext>
            </a:extLst>
          </p:cNvPr>
          <p:cNvSpPr>
            <a:spLocks noGrp="1"/>
          </p:cNvSpPr>
          <p:nvPr>
            <p:ph idx="1"/>
          </p:nvPr>
        </p:nvSpPr>
        <p:spPr>
          <a:xfrm>
            <a:off x="443753" y="1247887"/>
            <a:ext cx="11282082" cy="5220148"/>
          </a:xfrm>
          <a:solidFill>
            <a:schemeClr val="accent4">
              <a:lumMod val="20000"/>
              <a:lumOff val="80000"/>
            </a:schemeClr>
          </a:solidFill>
        </p:spPr>
        <p:txBody>
          <a:bodyPr>
            <a:normAutofit lnSpcReduction="10000"/>
          </a:bodyPr>
          <a:lstStyle/>
          <a:p>
            <a:pPr marL="0" indent="0">
              <a:buNone/>
            </a:pPr>
            <a:r>
              <a:rPr lang="en-GB" sz="4000" dirty="0"/>
              <a:t>Don’t forget to use your plan, the visualisation diagram and the site map you have made.</a:t>
            </a:r>
          </a:p>
          <a:p>
            <a:pPr marL="0" indent="0">
              <a:buNone/>
            </a:pPr>
            <a:r>
              <a:rPr lang="en-GB" sz="4000" dirty="0"/>
              <a:t>Use Notepad to create the HTML page. </a:t>
            </a:r>
          </a:p>
          <a:p>
            <a:pPr marL="0" indent="0">
              <a:buNone/>
            </a:pPr>
            <a:r>
              <a:rPr lang="en-GB" sz="4000" dirty="0"/>
              <a:t>Use W3schools.com as a resource to help you find out how to do things.</a:t>
            </a:r>
          </a:p>
          <a:p>
            <a:pPr marL="0" indent="0">
              <a:buNone/>
            </a:pPr>
            <a:r>
              <a:rPr lang="en-GB" sz="4000" dirty="0"/>
              <a:t>You should use a stylesheet for all your styling (CSS document).</a:t>
            </a:r>
          </a:p>
          <a:p>
            <a:pPr marL="0" indent="0">
              <a:buNone/>
            </a:pPr>
            <a:r>
              <a:rPr lang="en-GB" sz="4000" dirty="0"/>
              <a:t>Use the home page as the basis for the rest of your pages; you will copy it and change the content. </a:t>
            </a:r>
          </a:p>
        </p:txBody>
      </p:sp>
    </p:spTree>
    <p:extLst>
      <p:ext uri="{BB962C8B-B14F-4D97-AF65-F5344CB8AC3E}">
        <p14:creationId xmlns:p14="http://schemas.microsoft.com/office/powerpoint/2010/main" val="213146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C-2E0A-40E4-A33F-C946577A2A9D}"/>
              </a:ext>
            </a:extLst>
          </p:cNvPr>
          <p:cNvSpPr>
            <a:spLocks noGrp="1"/>
          </p:cNvSpPr>
          <p:nvPr>
            <p:ph type="title"/>
          </p:nvPr>
        </p:nvSpPr>
        <p:spPr>
          <a:xfrm>
            <a:off x="838200" y="147918"/>
            <a:ext cx="4486835" cy="626634"/>
          </a:xfrm>
          <a:solidFill>
            <a:schemeClr val="bg1"/>
          </a:solidFill>
        </p:spPr>
        <p:txBody>
          <a:bodyPr>
            <a:normAutofit fontScale="90000"/>
          </a:bodyPr>
          <a:lstStyle/>
          <a:p>
            <a:r>
              <a:rPr lang="en-GB" b="1" dirty="0"/>
              <a:t>Test your web pages</a:t>
            </a:r>
          </a:p>
        </p:txBody>
      </p:sp>
      <p:sp>
        <p:nvSpPr>
          <p:cNvPr id="3" name="Content Placeholder 2">
            <a:extLst>
              <a:ext uri="{FF2B5EF4-FFF2-40B4-BE49-F238E27FC236}">
                <a16:creationId xmlns:a16="http://schemas.microsoft.com/office/drawing/2014/main" id="{05372EF5-6347-4074-9EDD-DA9987917257}"/>
              </a:ext>
            </a:extLst>
          </p:cNvPr>
          <p:cNvSpPr>
            <a:spLocks noGrp="1"/>
          </p:cNvSpPr>
          <p:nvPr>
            <p:ph idx="1"/>
          </p:nvPr>
        </p:nvSpPr>
        <p:spPr>
          <a:xfrm>
            <a:off x="282388" y="965014"/>
            <a:ext cx="11551024" cy="1767428"/>
          </a:xfrm>
          <a:solidFill>
            <a:schemeClr val="accent4">
              <a:lumMod val="20000"/>
              <a:lumOff val="80000"/>
            </a:schemeClr>
          </a:solidFill>
        </p:spPr>
        <p:txBody>
          <a:bodyPr/>
          <a:lstStyle/>
          <a:p>
            <a:pPr marL="0" indent="0">
              <a:buNone/>
            </a:pPr>
            <a:r>
              <a:rPr lang="en-GB" dirty="0"/>
              <a:t>You should carefully test that </a:t>
            </a:r>
            <a:r>
              <a:rPr lang="en-GB"/>
              <a:t>all your </a:t>
            </a:r>
            <a:r>
              <a:rPr lang="en-GB" dirty="0"/>
              <a:t>links work, images appear in the right place, fonts are the right size and colour, in fact, test everything to make sure the page is exactly what you wanted.</a:t>
            </a:r>
          </a:p>
          <a:p>
            <a:pPr marL="0" indent="0">
              <a:buNone/>
            </a:pPr>
            <a:r>
              <a:rPr lang="en-GB" dirty="0"/>
              <a:t>Use the test table template in the Eco Fest file. </a:t>
            </a:r>
          </a:p>
        </p:txBody>
      </p:sp>
      <p:pic>
        <p:nvPicPr>
          <p:cNvPr id="4" name="Picture 3">
            <a:extLst>
              <a:ext uri="{FF2B5EF4-FFF2-40B4-BE49-F238E27FC236}">
                <a16:creationId xmlns:a16="http://schemas.microsoft.com/office/drawing/2014/main" id="{13C61037-03BF-4659-A109-38F4497F1D0C}"/>
              </a:ext>
            </a:extLst>
          </p:cNvPr>
          <p:cNvPicPr>
            <a:picLocks noChangeAspect="1"/>
          </p:cNvPicPr>
          <p:nvPr/>
        </p:nvPicPr>
        <p:blipFill>
          <a:blip r:embed="rId2"/>
          <a:stretch>
            <a:fillRect/>
          </a:stretch>
        </p:blipFill>
        <p:spPr>
          <a:xfrm>
            <a:off x="106680" y="2732442"/>
            <a:ext cx="12085320" cy="3232794"/>
          </a:xfrm>
          <a:prstGeom prst="rect">
            <a:avLst/>
          </a:prstGeom>
        </p:spPr>
      </p:pic>
      <p:sp>
        <p:nvSpPr>
          <p:cNvPr id="5" name="TextBox 4">
            <a:extLst>
              <a:ext uri="{FF2B5EF4-FFF2-40B4-BE49-F238E27FC236}">
                <a16:creationId xmlns:a16="http://schemas.microsoft.com/office/drawing/2014/main" id="{054B86CE-8CD2-4F3C-A688-DD2B87A403A1}"/>
              </a:ext>
            </a:extLst>
          </p:cNvPr>
          <p:cNvSpPr txBox="1"/>
          <p:nvPr/>
        </p:nvSpPr>
        <p:spPr>
          <a:xfrm>
            <a:off x="666987" y="5663058"/>
            <a:ext cx="1936377" cy="369332"/>
          </a:xfrm>
          <a:prstGeom prst="rect">
            <a:avLst/>
          </a:prstGeom>
          <a:solidFill>
            <a:schemeClr val="bg1"/>
          </a:solidFill>
          <a:ln>
            <a:solidFill>
              <a:schemeClr val="tx1"/>
            </a:solidFill>
          </a:ln>
        </p:spPr>
        <p:txBody>
          <a:bodyPr wrap="square" rtlCol="0">
            <a:spAutoFit/>
          </a:bodyPr>
          <a:lstStyle/>
          <a:p>
            <a:r>
              <a:rPr lang="en-GB" dirty="0"/>
              <a:t>What am I testing?</a:t>
            </a:r>
          </a:p>
        </p:txBody>
      </p:sp>
      <p:sp>
        <p:nvSpPr>
          <p:cNvPr id="6" name="TextBox 5">
            <a:extLst>
              <a:ext uri="{FF2B5EF4-FFF2-40B4-BE49-F238E27FC236}">
                <a16:creationId xmlns:a16="http://schemas.microsoft.com/office/drawing/2014/main" id="{0A2F5CA4-D48D-418C-87E9-CC2B2FBB8752}"/>
              </a:ext>
            </a:extLst>
          </p:cNvPr>
          <p:cNvSpPr txBox="1"/>
          <p:nvPr/>
        </p:nvSpPr>
        <p:spPr>
          <a:xfrm>
            <a:off x="3067724" y="5334970"/>
            <a:ext cx="740485" cy="369332"/>
          </a:xfrm>
          <a:prstGeom prst="rect">
            <a:avLst/>
          </a:prstGeom>
          <a:solidFill>
            <a:schemeClr val="bg1"/>
          </a:solidFill>
          <a:ln>
            <a:solidFill>
              <a:schemeClr val="tx1"/>
            </a:solidFill>
          </a:ln>
        </p:spPr>
        <p:txBody>
          <a:bodyPr wrap="square" rtlCol="0">
            <a:spAutoFit/>
          </a:bodyPr>
          <a:lstStyle/>
          <a:p>
            <a:r>
              <a:rPr lang="en-GB" dirty="0"/>
              <a:t>Obvs!</a:t>
            </a:r>
          </a:p>
        </p:txBody>
      </p:sp>
      <p:sp>
        <p:nvSpPr>
          <p:cNvPr id="7" name="TextBox 6">
            <a:extLst>
              <a:ext uri="{FF2B5EF4-FFF2-40B4-BE49-F238E27FC236}">
                <a16:creationId xmlns:a16="http://schemas.microsoft.com/office/drawing/2014/main" id="{0285F709-A553-4EA3-B43C-A841DC31893F}"/>
              </a:ext>
            </a:extLst>
          </p:cNvPr>
          <p:cNvSpPr txBox="1"/>
          <p:nvPr/>
        </p:nvSpPr>
        <p:spPr>
          <a:xfrm>
            <a:off x="4294101" y="5474820"/>
            <a:ext cx="1936377" cy="369332"/>
          </a:xfrm>
          <a:prstGeom prst="rect">
            <a:avLst/>
          </a:prstGeom>
          <a:solidFill>
            <a:schemeClr val="bg1"/>
          </a:solidFill>
          <a:ln>
            <a:solidFill>
              <a:schemeClr val="tx1"/>
            </a:solidFill>
          </a:ln>
        </p:spPr>
        <p:txBody>
          <a:bodyPr wrap="square" rtlCol="0">
            <a:spAutoFit/>
          </a:bodyPr>
          <a:lstStyle/>
          <a:p>
            <a:r>
              <a:rPr lang="en-GB" dirty="0"/>
              <a:t>What happens?</a:t>
            </a:r>
          </a:p>
        </p:txBody>
      </p:sp>
      <p:sp>
        <p:nvSpPr>
          <p:cNvPr id="8" name="TextBox 7">
            <a:extLst>
              <a:ext uri="{FF2B5EF4-FFF2-40B4-BE49-F238E27FC236}">
                <a16:creationId xmlns:a16="http://schemas.microsoft.com/office/drawing/2014/main" id="{2B0D0915-5D71-4BB1-9C6C-EBD991E13BEE}"/>
              </a:ext>
            </a:extLst>
          </p:cNvPr>
          <p:cNvSpPr txBox="1"/>
          <p:nvPr/>
        </p:nvSpPr>
        <p:spPr>
          <a:xfrm>
            <a:off x="6856207" y="5780570"/>
            <a:ext cx="1674607" cy="646331"/>
          </a:xfrm>
          <a:prstGeom prst="rect">
            <a:avLst/>
          </a:prstGeom>
          <a:solidFill>
            <a:schemeClr val="bg1"/>
          </a:solidFill>
          <a:ln>
            <a:solidFill>
              <a:schemeClr val="tx1"/>
            </a:solidFill>
          </a:ln>
        </p:spPr>
        <p:txBody>
          <a:bodyPr wrap="square" rtlCol="0">
            <a:spAutoFit/>
          </a:bodyPr>
          <a:lstStyle/>
          <a:p>
            <a:r>
              <a:rPr lang="en-GB" dirty="0"/>
              <a:t>What re-test do I need to do?</a:t>
            </a:r>
          </a:p>
        </p:txBody>
      </p:sp>
      <p:sp>
        <p:nvSpPr>
          <p:cNvPr id="9" name="TextBox 8">
            <a:extLst>
              <a:ext uri="{FF2B5EF4-FFF2-40B4-BE49-F238E27FC236}">
                <a16:creationId xmlns:a16="http://schemas.microsoft.com/office/drawing/2014/main" id="{A97AADF5-9943-4686-A6F2-2ACAECDFE03B}"/>
              </a:ext>
            </a:extLst>
          </p:cNvPr>
          <p:cNvSpPr txBox="1"/>
          <p:nvPr/>
        </p:nvSpPr>
        <p:spPr>
          <a:xfrm>
            <a:off x="9857592" y="5353736"/>
            <a:ext cx="740485" cy="369332"/>
          </a:xfrm>
          <a:prstGeom prst="rect">
            <a:avLst/>
          </a:prstGeom>
          <a:solidFill>
            <a:schemeClr val="bg1"/>
          </a:solidFill>
          <a:ln>
            <a:solidFill>
              <a:schemeClr val="tx1"/>
            </a:solidFill>
          </a:ln>
        </p:spPr>
        <p:txBody>
          <a:bodyPr wrap="square" rtlCol="0">
            <a:spAutoFit/>
          </a:bodyPr>
          <a:lstStyle/>
          <a:p>
            <a:r>
              <a:rPr lang="en-GB" dirty="0"/>
              <a:t>Obvs!</a:t>
            </a:r>
          </a:p>
        </p:txBody>
      </p:sp>
    </p:spTree>
    <p:extLst>
      <p:ext uri="{BB962C8B-B14F-4D97-AF65-F5344CB8AC3E}">
        <p14:creationId xmlns:p14="http://schemas.microsoft.com/office/powerpoint/2010/main" val="2682303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174E-2E0D-4561-9BF9-DEF7661BE144}"/>
              </a:ext>
            </a:extLst>
          </p:cNvPr>
          <p:cNvSpPr>
            <a:spLocks noGrp="1"/>
          </p:cNvSpPr>
          <p:nvPr>
            <p:ph type="title"/>
          </p:nvPr>
        </p:nvSpPr>
        <p:spPr>
          <a:xfrm>
            <a:off x="838965" y="612551"/>
            <a:ext cx="2270760" cy="785943"/>
          </a:xfrm>
          <a:solidFill>
            <a:schemeClr val="bg1"/>
          </a:solidFill>
        </p:spPr>
        <p:txBody>
          <a:bodyPr>
            <a:normAutofit/>
          </a:bodyPr>
          <a:lstStyle/>
          <a:p>
            <a:r>
              <a:rPr lang="en-GB" b="1" dirty="0"/>
              <a:t>Review</a:t>
            </a:r>
          </a:p>
        </p:txBody>
      </p:sp>
      <p:sp>
        <p:nvSpPr>
          <p:cNvPr id="3" name="Content Placeholder 2">
            <a:extLst>
              <a:ext uri="{FF2B5EF4-FFF2-40B4-BE49-F238E27FC236}">
                <a16:creationId xmlns:a16="http://schemas.microsoft.com/office/drawing/2014/main" id="{9DF58C1D-B1BB-4564-B191-621D741D30ED}"/>
              </a:ext>
            </a:extLst>
          </p:cNvPr>
          <p:cNvSpPr>
            <a:spLocks noGrp="1"/>
          </p:cNvSpPr>
          <p:nvPr>
            <p:ph idx="1"/>
          </p:nvPr>
        </p:nvSpPr>
        <p:spPr>
          <a:xfrm>
            <a:off x="838200" y="1398494"/>
            <a:ext cx="10515600" cy="3580093"/>
          </a:xfrm>
          <a:solidFill>
            <a:schemeClr val="accent5">
              <a:lumMod val="75000"/>
            </a:schemeClr>
          </a:solidFill>
        </p:spPr>
        <p:txBody>
          <a:bodyPr>
            <a:normAutofit/>
          </a:bodyPr>
          <a:lstStyle/>
          <a:p>
            <a:r>
              <a:rPr lang="en-GB" sz="3500" b="1" dirty="0">
                <a:solidFill>
                  <a:schemeClr val="bg1"/>
                </a:solidFill>
              </a:rPr>
              <a:t>describe how well the multipage website meets the client’s requirements</a:t>
            </a:r>
          </a:p>
          <a:p>
            <a:r>
              <a:rPr lang="en-GB" sz="3500" b="1" dirty="0">
                <a:solidFill>
                  <a:schemeClr val="bg1"/>
                </a:solidFill>
              </a:rPr>
              <a:t>explain how and why the multipage website could be improved</a:t>
            </a:r>
          </a:p>
          <a:p>
            <a:r>
              <a:rPr lang="en-GB" sz="3500" b="1" dirty="0">
                <a:solidFill>
                  <a:schemeClr val="bg1"/>
                </a:solidFill>
              </a:rPr>
              <a:t>describe reasons for further development, giving reasons for your choices</a:t>
            </a:r>
          </a:p>
          <a:p>
            <a:endParaRPr lang="en-GB" dirty="0"/>
          </a:p>
        </p:txBody>
      </p:sp>
    </p:spTree>
    <p:extLst>
      <p:ext uri="{BB962C8B-B14F-4D97-AF65-F5344CB8AC3E}">
        <p14:creationId xmlns:p14="http://schemas.microsoft.com/office/powerpoint/2010/main" val="285202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8239-10A7-422F-9E26-CB1F478D439E}"/>
              </a:ext>
            </a:extLst>
          </p:cNvPr>
          <p:cNvSpPr>
            <a:spLocks noGrp="1"/>
          </p:cNvSpPr>
          <p:nvPr>
            <p:ph type="title"/>
          </p:nvPr>
        </p:nvSpPr>
        <p:spPr>
          <a:xfrm>
            <a:off x="838200" y="365125"/>
            <a:ext cx="7013448" cy="915035"/>
          </a:xfrm>
          <a:solidFill>
            <a:schemeClr val="bg1"/>
          </a:solidFill>
        </p:spPr>
        <p:txBody>
          <a:bodyPr/>
          <a:lstStyle/>
          <a:p>
            <a:r>
              <a:rPr lang="en-GB" dirty="0"/>
              <a:t>What is Eco Fest?</a:t>
            </a:r>
          </a:p>
        </p:txBody>
      </p:sp>
      <p:sp>
        <p:nvSpPr>
          <p:cNvPr id="3" name="Content Placeholder 2">
            <a:extLst>
              <a:ext uri="{FF2B5EF4-FFF2-40B4-BE49-F238E27FC236}">
                <a16:creationId xmlns:a16="http://schemas.microsoft.com/office/drawing/2014/main" id="{4840826A-D042-4316-9181-D796C2459017}"/>
              </a:ext>
            </a:extLst>
          </p:cNvPr>
          <p:cNvSpPr>
            <a:spLocks noGrp="1"/>
          </p:cNvSpPr>
          <p:nvPr>
            <p:ph idx="1"/>
          </p:nvPr>
        </p:nvSpPr>
        <p:spPr>
          <a:solidFill>
            <a:schemeClr val="bg1"/>
          </a:solidFill>
        </p:spPr>
        <p:txBody>
          <a:bodyPr/>
          <a:lstStyle/>
          <a:p>
            <a:r>
              <a:rPr lang="en-US" dirty="0"/>
              <a:t>E</a:t>
            </a:r>
            <a:r>
              <a:rPr lang="en-GB" dirty="0"/>
              <a:t>co Fest is a family-friendly one day music festival.</a:t>
            </a:r>
          </a:p>
          <a:p>
            <a:r>
              <a:rPr lang="en-US" dirty="0"/>
              <a:t>I</a:t>
            </a:r>
            <a:r>
              <a:rPr lang="en-GB" dirty="0"/>
              <a:t>t aims to showcase local talent whilst affecting the climate as minimally as possible.</a:t>
            </a:r>
            <a:endParaRPr lang="en-US" dirty="0"/>
          </a:p>
        </p:txBody>
      </p:sp>
    </p:spTree>
    <p:extLst>
      <p:ext uri="{BB962C8B-B14F-4D97-AF65-F5344CB8AC3E}">
        <p14:creationId xmlns:p14="http://schemas.microsoft.com/office/powerpoint/2010/main" val="112005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FD3E8-ED0A-40F5-AA98-906F75035EEB}"/>
              </a:ext>
            </a:extLst>
          </p:cNvPr>
          <p:cNvSpPr>
            <a:spLocks noGrp="1"/>
          </p:cNvSpPr>
          <p:nvPr>
            <p:ph type="title"/>
          </p:nvPr>
        </p:nvSpPr>
        <p:spPr>
          <a:xfrm>
            <a:off x="838200" y="365125"/>
            <a:ext cx="6019800" cy="885451"/>
          </a:xfrm>
          <a:solidFill>
            <a:schemeClr val="bg1"/>
          </a:solidFill>
        </p:spPr>
        <p:txBody>
          <a:bodyPr/>
          <a:lstStyle/>
          <a:p>
            <a:r>
              <a:rPr lang="en-GB" dirty="0"/>
              <a:t>What is target audience?</a:t>
            </a:r>
          </a:p>
        </p:txBody>
      </p:sp>
      <p:sp>
        <p:nvSpPr>
          <p:cNvPr id="3" name="Content Placeholder 2">
            <a:extLst>
              <a:ext uri="{FF2B5EF4-FFF2-40B4-BE49-F238E27FC236}">
                <a16:creationId xmlns:a16="http://schemas.microsoft.com/office/drawing/2014/main" id="{CED1690A-91A9-4807-B899-1B1B6EB85A84}"/>
              </a:ext>
            </a:extLst>
          </p:cNvPr>
          <p:cNvSpPr>
            <a:spLocks noGrp="1"/>
          </p:cNvSpPr>
          <p:nvPr>
            <p:ph idx="1"/>
          </p:nvPr>
        </p:nvSpPr>
        <p:spPr>
          <a:xfrm>
            <a:off x="838200" y="1516342"/>
            <a:ext cx="10515600" cy="4351338"/>
          </a:xfrm>
          <a:solidFill>
            <a:schemeClr val="accent1">
              <a:lumMod val="75000"/>
            </a:schemeClr>
          </a:solidFill>
        </p:spPr>
        <p:txBody>
          <a:bodyPr>
            <a:normAutofit fontScale="92500" lnSpcReduction="10000"/>
          </a:bodyPr>
          <a:lstStyle/>
          <a:p>
            <a:pPr marL="0" indent="0">
              <a:buNone/>
            </a:pPr>
            <a:r>
              <a:rPr lang="en-GB" sz="3600" dirty="0">
                <a:solidFill>
                  <a:schemeClr val="bg1"/>
                </a:solidFill>
              </a:rPr>
              <a:t>Target audience can be grouped by the following categories:</a:t>
            </a:r>
          </a:p>
          <a:p>
            <a:pPr marL="0" indent="0">
              <a:buNone/>
            </a:pPr>
            <a:r>
              <a:rPr lang="en-GB" sz="3600" dirty="0">
                <a:solidFill>
                  <a:schemeClr val="bg1"/>
                </a:solidFill>
              </a:rPr>
              <a:t>Age</a:t>
            </a:r>
          </a:p>
          <a:p>
            <a:pPr marL="0" indent="0">
              <a:buNone/>
            </a:pPr>
            <a:r>
              <a:rPr lang="en-GB" sz="3600" dirty="0">
                <a:solidFill>
                  <a:schemeClr val="bg1"/>
                </a:solidFill>
              </a:rPr>
              <a:t>Gender</a:t>
            </a:r>
          </a:p>
          <a:p>
            <a:pPr marL="0" indent="0">
              <a:buNone/>
            </a:pPr>
            <a:r>
              <a:rPr lang="en-GB" sz="3600" dirty="0">
                <a:solidFill>
                  <a:schemeClr val="bg1"/>
                </a:solidFill>
              </a:rPr>
              <a:t>Location</a:t>
            </a:r>
          </a:p>
          <a:p>
            <a:pPr marL="0" indent="0">
              <a:buNone/>
            </a:pPr>
            <a:r>
              <a:rPr lang="en-GB" sz="3600" dirty="0">
                <a:solidFill>
                  <a:schemeClr val="bg1"/>
                </a:solidFill>
              </a:rPr>
              <a:t>Ethnicity</a:t>
            </a:r>
          </a:p>
          <a:p>
            <a:pPr marL="0" indent="0">
              <a:buNone/>
            </a:pPr>
            <a:endParaRPr lang="en-US" sz="3600" dirty="0">
              <a:solidFill>
                <a:schemeClr val="bg1"/>
              </a:solidFill>
            </a:endParaRPr>
          </a:p>
          <a:p>
            <a:pPr marL="0" indent="0">
              <a:buNone/>
            </a:pPr>
            <a:r>
              <a:rPr lang="en-US" sz="3600" dirty="0">
                <a:solidFill>
                  <a:schemeClr val="bg1"/>
                </a:solidFill>
              </a:rPr>
              <a:t>Target audience is a particular group that an event/advertisement/product is aimed towards.</a:t>
            </a:r>
            <a:endParaRPr lang="en-GB" sz="3600" dirty="0">
              <a:solidFill>
                <a:schemeClr val="bg1"/>
              </a:solidFill>
            </a:endParaRPr>
          </a:p>
        </p:txBody>
      </p:sp>
    </p:spTree>
    <p:extLst>
      <p:ext uri="{BB962C8B-B14F-4D97-AF65-F5344CB8AC3E}">
        <p14:creationId xmlns:p14="http://schemas.microsoft.com/office/powerpoint/2010/main" val="250897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397C-F8DF-4553-895F-381EBF08B8C1}"/>
              </a:ext>
            </a:extLst>
          </p:cNvPr>
          <p:cNvSpPr>
            <a:spLocks noGrp="1"/>
          </p:cNvSpPr>
          <p:nvPr>
            <p:ph type="title"/>
          </p:nvPr>
        </p:nvSpPr>
        <p:spPr>
          <a:xfrm>
            <a:off x="231648" y="1"/>
            <a:ext cx="11838432" cy="1633728"/>
          </a:xfrm>
          <a:solidFill>
            <a:schemeClr val="tx1"/>
          </a:solidFill>
        </p:spPr>
        <p:txBody>
          <a:bodyPr>
            <a:normAutofit fontScale="90000"/>
          </a:bodyPr>
          <a:lstStyle/>
          <a:p>
            <a:r>
              <a:rPr lang="en-GB" b="1" dirty="0">
                <a:solidFill>
                  <a:schemeClr val="bg1"/>
                </a:solidFill>
              </a:rPr>
              <a:t>Question for you: Who is the target audience for Eco Fest?</a:t>
            </a:r>
            <a:br>
              <a:rPr lang="en-GB" b="1" dirty="0">
                <a:solidFill>
                  <a:schemeClr val="bg1"/>
                </a:solidFill>
              </a:rPr>
            </a:br>
            <a:r>
              <a:rPr lang="en-GB" b="1" dirty="0">
                <a:solidFill>
                  <a:schemeClr val="bg1"/>
                </a:solidFill>
              </a:rPr>
              <a:t>Explain who they are and how you could meet their needs.</a:t>
            </a:r>
            <a:endParaRPr lang="en-GB" dirty="0"/>
          </a:p>
        </p:txBody>
      </p:sp>
      <p:sp>
        <p:nvSpPr>
          <p:cNvPr id="3" name="Content Placeholder 2">
            <a:extLst>
              <a:ext uri="{FF2B5EF4-FFF2-40B4-BE49-F238E27FC236}">
                <a16:creationId xmlns:a16="http://schemas.microsoft.com/office/drawing/2014/main" id="{7A58A7BB-0C2F-419C-8EA9-45B0D86B68D0}"/>
              </a:ext>
            </a:extLst>
          </p:cNvPr>
          <p:cNvSpPr>
            <a:spLocks noGrp="1"/>
          </p:cNvSpPr>
          <p:nvPr>
            <p:ph idx="1"/>
          </p:nvPr>
        </p:nvSpPr>
        <p:spPr>
          <a:solidFill>
            <a:schemeClr val="bg1"/>
          </a:solidFill>
        </p:spPr>
        <p:txBody>
          <a:bodyPr/>
          <a:lstStyle/>
          <a:p>
            <a:pPr marL="0" indent="0">
              <a:buNone/>
            </a:pPr>
            <a:r>
              <a:rPr lang="en-US" dirty="0"/>
              <a:t>Eco Fest is targeted towards families. This is stated in the assignment brief. Families contain people of all ages and genders, meaning you have to have something to appeal to everyone. Family get-togethers are also used as bonding time, so we need to keep that in mind too.</a:t>
            </a:r>
          </a:p>
          <a:p>
            <a:pPr marL="0" indent="0">
              <a:buNone/>
            </a:pPr>
            <a:endParaRPr lang="en-US" dirty="0"/>
          </a:p>
          <a:p>
            <a:pPr marL="0" indent="0">
              <a:buNone/>
            </a:pPr>
            <a:r>
              <a:rPr lang="en-US" dirty="0"/>
              <a:t>In order to please a family, you have to ensure that everyone has something for them. Young children, teenagers, and parents of all genders.</a:t>
            </a:r>
            <a:endParaRPr lang="en-GB" dirty="0"/>
          </a:p>
        </p:txBody>
      </p:sp>
    </p:spTree>
    <p:extLst>
      <p:ext uri="{BB962C8B-B14F-4D97-AF65-F5344CB8AC3E}">
        <p14:creationId xmlns:p14="http://schemas.microsoft.com/office/powerpoint/2010/main" val="1301381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F8CD-2697-4719-B3C1-9BD633199E51}"/>
              </a:ext>
            </a:extLst>
          </p:cNvPr>
          <p:cNvSpPr>
            <a:spLocks noGrp="1"/>
          </p:cNvSpPr>
          <p:nvPr>
            <p:ph type="title"/>
          </p:nvPr>
        </p:nvSpPr>
        <p:spPr>
          <a:xfrm>
            <a:off x="838200" y="365126"/>
            <a:ext cx="6853518" cy="1019922"/>
          </a:xfrm>
          <a:solidFill>
            <a:schemeClr val="bg1"/>
          </a:solidFill>
        </p:spPr>
        <p:txBody>
          <a:bodyPr>
            <a:normAutofit fontScale="90000"/>
          </a:bodyPr>
          <a:lstStyle/>
          <a:p>
            <a:r>
              <a:rPr lang="en-GB" dirty="0"/>
              <a:t>What are “client requirements”?</a:t>
            </a:r>
          </a:p>
        </p:txBody>
      </p:sp>
      <p:sp>
        <p:nvSpPr>
          <p:cNvPr id="3" name="Content Placeholder 2">
            <a:extLst>
              <a:ext uri="{FF2B5EF4-FFF2-40B4-BE49-F238E27FC236}">
                <a16:creationId xmlns:a16="http://schemas.microsoft.com/office/drawing/2014/main" id="{CBBA7B65-35DE-44D1-8ACD-6A8A2DDE1EF3}"/>
              </a:ext>
            </a:extLst>
          </p:cNvPr>
          <p:cNvSpPr>
            <a:spLocks noGrp="1"/>
          </p:cNvSpPr>
          <p:nvPr>
            <p:ph idx="1"/>
          </p:nvPr>
        </p:nvSpPr>
        <p:spPr>
          <a:xfrm>
            <a:off x="838200" y="1825625"/>
            <a:ext cx="10515600" cy="3904615"/>
          </a:xfrm>
          <a:solidFill>
            <a:schemeClr val="tx1"/>
          </a:solidFill>
        </p:spPr>
        <p:txBody>
          <a:bodyPr/>
          <a:lstStyle/>
          <a:p>
            <a:pPr marL="0" indent="0">
              <a:buNone/>
            </a:pPr>
            <a:r>
              <a:rPr lang="en-GB" sz="3200" dirty="0">
                <a:solidFill>
                  <a:schemeClr val="bg1"/>
                </a:solidFill>
              </a:rPr>
              <a:t>Interpret the client requirements in the scenario and give some ideas about how you will achieve what they want. Write a paragraph on the next slide to explain what you have been asked to do and how you might do it.</a:t>
            </a:r>
          </a:p>
          <a:p>
            <a:pPr marL="0" indent="0">
              <a:buNone/>
            </a:pPr>
            <a:endParaRPr lang="en-GB" sz="3200" dirty="0">
              <a:solidFill>
                <a:schemeClr val="bg1"/>
              </a:solidFill>
            </a:endParaRPr>
          </a:p>
          <a:p>
            <a:pPr marL="0" indent="0">
              <a:buNone/>
            </a:pPr>
            <a:r>
              <a:rPr lang="en-GB" sz="3200" dirty="0" err="1">
                <a:solidFill>
                  <a:srgbClr val="FFFF00"/>
                </a:solidFill>
              </a:rPr>
              <a:t>Eg</a:t>
            </a:r>
            <a:r>
              <a:rPr lang="en-GB" sz="3200" dirty="0">
                <a:solidFill>
                  <a:srgbClr val="FFFF00"/>
                </a:solidFill>
              </a:rPr>
              <a:t> </a:t>
            </a:r>
            <a:r>
              <a:rPr lang="en-GB" sz="3200" i="1" dirty="0">
                <a:solidFill>
                  <a:srgbClr val="FFFF00"/>
                </a:solidFill>
              </a:rPr>
              <a:t>The client wants an appropriate navigation system so I will create buttons that will appear on each page in the same place so it will be easy for users of the website to find them</a:t>
            </a:r>
            <a:r>
              <a:rPr lang="en-GB" i="1" dirty="0">
                <a:solidFill>
                  <a:srgbClr val="FFFF00"/>
                </a:solidFill>
              </a:rPr>
              <a:t>. </a:t>
            </a:r>
          </a:p>
        </p:txBody>
      </p:sp>
    </p:spTree>
    <p:extLst>
      <p:ext uri="{BB962C8B-B14F-4D97-AF65-F5344CB8AC3E}">
        <p14:creationId xmlns:p14="http://schemas.microsoft.com/office/powerpoint/2010/main" val="25468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397C-F8DF-4553-895F-381EBF08B8C1}"/>
              </a:ext>
            </a:extLst>
          </p:cNvPr>
          <p:cNvSpPr>
            <a:spLocks noGrp="1"/>
          </p:cNvSpPr>
          <p:nvPr>
            <p:ph type="title"/>
          </p:nvPr>
        </p:nvSpPr>
        <p:spPr>
          <a:xfrm>
            <a:off x="231648" y="365125"/>
            <a:ext cx="11838432" cy="1268603"/>
          </a:xfrm>
          <a:solidFill>
            <a:schemeClr val="tx1"/>
          </a:solidFill>
        </p:spPr>
        <p:txBody>
          <a:bodyPr>
            <a:normAutofit fontScale="90000"/>
          </a:bodyPr>
          <a:lstStyle/>
          <a:p>
            <a:r>
              <a:rPr lang="en-GB" b="1" dirty="0">
                <a:solidFill>
                  <a:schemeClr val="bg1"/>
                </a:solidFill>
              </a:rPr>
              <a:t>Explanation of client requirements</a:t>
            </a:r>
            <a:br>
              <a:rPr lang="en-GB" b="1" dirty="0">
                <a:solidFill>
                  <a:schemeClr val="bg1"/>
                </a:solidFill>
              </a:rPr>
            </a:br>
            <a:endParaRPr lang="en-GB" dirty="0"/>
          </a:p>
        </p:txBody>
      </p:sp>
      <p:sp>
        <p:nvSpPr>
          <p:cNvPr id="3" name="Content Placeholder 2">
            <a:extLst>
              <a:ext uri="{FF2B5EF4-FFF2-40B4-BE49-F238E27FC236}">
                <a16:creationId xmlns:a16="http://schemas.microsoft.com/office/drawing/2014/main" id="{7A58A7BB-0C2F-419C-8EA9-45B0D86B68D0}"/>
              </a:ext>
            </a:extLst>
          </p:cNvPr>
          <p:cNvSpPr>
            <a:spLocks noGrp="1"/>
          </p:cNvSpPr>
          <p:nvPr>
            <p:ph idx="1"/>
          </p:nvPr>
        </p:nvSpPr>
        <p:spPr>
          <a:solidFill>
            <a:schemeClr val="bg1"/>
          </a:solidFill>
        </p:spPr>
        <p:txBody>
          <a:bodyPr/>
          <a:lstStyle/>
          <a:p>
            <a:pPr marL="0" indent="0">
              <a:buNone/>
            </a:pPr>
            <a:r>
              <a:rPr lang="en-US" dirty="0"/>
              <a:t>In order to achieve the consistent look, I shall use one stylesheet to power the entire website and copy and paste the markup for </a:t>
            </a:r>
            <a:r>
              <a:rPr lang="en-US"/>
              <a:t>each page, </a:t>
            </a:r>
            <a:r>
              <a:rPr lang="en-US" dirty="0"/>
              <a:t>changing the content as necessary.</a:t>
            </a:r>
          </a:p>
          <a:p>
            <a:pPr marL="0" indent="0">
              <a:buNone/>
            </a:pPr>
            <a:r>
              <a:rPr lang="en-US" dirty="0"/>
              <a:t>T</a:t>
            </a:r>
            <a:r>
              <a:rPr lang="en-GB" dirty="0"/>
              <a:t>o achieve an accessible navigation system, I shall keep the buttons for navigation in the same place on every page – which will also fit in with the consistent look specified in the design brief.</a:t>
            </a:r>
            <a:endParaRPr lang="en-US" dirty="0"/>
          </a:p>
        </p:txBody>
      </p:sp>
    </p:spTree>
    <p:extLst>
      <p:ext uri="{BB962C8B-B14F-4D97-AF65-F5344CB8AC3E}">
        <p14:creationId xmlns:p14="http://schemas.microsoft.com/office/powerpoint/2010/main" val="92797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D081-5408-4D35-9AC6-F46B38619364}"/>
              </a:ext>
            </a:extLst>
          </p:cNvPr>
          <p:cNvSpPr>
            <a:spLocks noGrp="1"/>
          </p:cNvSpPr>
          <p:nvPr>
            <p:ph type="title"/>
          </p:nvPr>
        </p:nvSpPr>
        <p:spPr>
          <a:solidFill>
            <a:schemeClr val="bg1"/>
          </a:solidFill>
        </p:spPr>
        <p:txBody>
          <a:bodyPr/>
          <a:lstStyle/>
          <a:p>
            <a:r>
              <a:rPr lang="en-US" dirty="0"/>
              <a:t>Starter</a:t>
            </a:r>
            <a:endParaRPr lang="en-GB" dirty="0"/>
          </a:p>
        </p:txBody>
      </p:sp>
      <p:sp>
        <p:nvSpPr>
          <p:cNvPr id="3" name="Content Placeholder 2">
            <a:extLst>
              <a:ext uri="{FF2B5EF4-FFF2-40B4-BE49-F238E27FC236}">
                <a16:creationId xmlns:a16="http://schemas.microsoft.com/office/drawing/2014/main" id="{3599DBBE-8417-4047-9FED-A559FEC67CD5}"/>
              </a:ext>
            </a:extLst>
          </p:cNvPr>
          <p:cNvSpPr>
            <a:spLocks noGrp="1"/>
          </p:cNvSpPr>
          <p:nvPr>
            <p:ph idx="1"/>
          </p:nvPr>
        </p:nvSpPr>
        <p:spPr>
          <a:xfrm>
            <a:off x="838200" y="2164079"/>
            <a:ext cx="10515600" cy="1603375"/>
          </a:xfrm>
          <a:solidFill>
            <a:schemeClr val="bg1"/>
          </a:solidFill>
        </p:spPr>
        <p:txBody>
          <a:bodyPr>
            <a:normAutofit/>
          </a:bodyPr>
          <a:lstStyle/>
          <a:p>
            <a:r>
              <a:rPr lang="en-US" sz="4400" dirty="0"/>
              <a:t>What is a Gantt chart? Google it and find some examples.</a:t>
            </a:r>
            <a:endParaRPr lang="en-GB" sz="4400" dirty="0"/>
          </a:p>
        </p:txBody>
      </p:sp>
      <p:sp>
        <p:nvSpPr>
          <p:cNvPr id="4" name="TextBox 3">
            <a:extLst>
              <a:ext uri="{FF2B5EF4-FFF2-40B4-BE49-F238E27FC236}">
                <a16:creationId xmlns:a16="http://schemas.microsoft.com/office/drawing/2014/main" id="{8D203900-A883-41DE-8B0C-A2989E816D7D}"/>
              </a:ext>
            </a:extLst>
          </p:cNvPr>
          <p:cNvSpPr txBox="1"/>
          <p:nvPr/>
        </p:nvSpPr>
        <p:spPr>
          <a:xfrm>
            <a:off x="838200" y="4240845"/>
            <a:ext cx="10515600" cy="2062103"/>
          </a:xfrm>
          <a:prstGeom prst="rect">
            <a:avLst/>
          </a:prstGeom>
          <a:solidFill>
            <a:schemeClr val="bg1"/>
          </a:solidFill>
        </p:spPr>
        <p:txBody>
          <a:bodyPr wrap="square" rtlCol="0">
            <a:spAutoFit/>
          </a:bodyPr>
          <a:lstStyle/>
          <a:p>
            <a:r>
              <a:rPr lang="en-US" sz="3200" b="1" dirty="0">
                <a:solidFill>
                  <a:srgbClr val="FF0000"/>
                </a:solidFill>
              </a:rPr>
              <a:t>By the end of today’s lesson you need to have completed:</a:t>
            </a:r>
          </a:p>
          <a:p>
            <a:r>
              <a:rPr lang="en-US" sz="3200" b="1" dirty="0">
                <a:solidFill>
                  <a:srgbClr val="FF0000"/>
                </a:solidFill>
              </a:rPr>
              <a:t>Target audience</a:t>
            </a:r>
          </a:p>
          <a:p>
            <a:r>
              <a:rPr lang="en-US" sz="3200" b="1" dirty="0">
                <a:solidFill>
                  <a:srgbClr val="FF0000"/>
                </a:solidFill>
              </a:rPr>
              <a:t>Client requirements</a:t>
            </a:r>
          </a:p>
          <a:p>
            <a:r>
              <a:rPr lang="en-US" sz="3200" b="1" dirty="0">
                <a:solidFill>
                  <a:srgbClr val="FF0000"/>
                </a:solidFill>
              </a:rPr>
              <a:t>Workplan or Gantt chart</a:t>
            </a:r>
            <a:endParaRPr lang="en-GB" sz="3200" b="1" dirty="0">
              <a:solidFill>
                <a:srgbClr val="FF0000"/>
              </a:solidFill>
            </a:endParaRPr>
          </a:p>
        </p:txBody>
      </p:sp>
    </p:spTree>
    <p:extLst>
      <p:ext uri="{BB962C8B-B14F-4D97-AF65-F5344CB8AC3E}">
        <p14:creationId xmlns:p14="http://schemas.microsoft.com/office/powerpoint/2010/main" val="244662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6E99-BFC9-4114-AB27-A3B59E1845DC}"/>
              </a:ext>
            </a:extLst>
          </p:cNvPr>
          <p:cNvSpPr>
            <a:spLocks noGrp="1"/>
          </p:cNvSpPr>
          <p:nvPr>
            <p:ph type="title"/>
          </p:nvPr>
        </p:nvSpPr>
        <p:spPr>
          <a:xfrm>
            <a:off x="1459454" y="391477"/>
            <a:ext cx="2752165" cy="656851"/>
          </a:xfrm>
          <a:solidFill>
            <a:schemeClr val="bg1"/>
          </a:solidFill>
        </p:spPr>
        <p:txBody>
          <a:bodyPr>
            <a:normAutofit fontScale="90000"/>
          </a:bodyPr>
          <a:lstStyle/>
          <a:p>
            <a:r>
              <a:rPr lang="en-GB" dirty="0"/>
              <a:t>Workplan</a:t>
            </a:r>
          </a:p>
        </p:txBody>
      </p:sp>
      <p:sp>
        <p:nvSpPr>
          <p:cNvPr id="3" name="Content Placeholder 2">
            <a:extLst>
              <a:ext uri="{FF2B5EF4-FFF2-40B4-BE49-F238E27FC236}">
                <a16:creationId xmlns:a16="http://schemas.microsoft.com/office/drawing/2014/main" id="{2597B81D-CB0D-4E44-A3FF-A9AACF3187A6}"/>
              </a:ext>
            </a:extLst>
          </p:cNvPr>
          <p:cNvSpPr>
            <a:spLocks noGrp="1"/>
          </p:cNvSpPr>
          <p:nvPr>
            <p:ph idx="1"/>
          </p:nvPr>
        </p:nvSpPr>
        <p:spPr>
          <a:xfrm>
            <a:off x="310177" y="1338431"/>
            <a:ext cx="5699760" cy="5128092"/>
          </a:xfrm>
          <a:solidFill>
            <a:schemeClr val="accent1">
              <a:lumMod val="75000"/>
            </a:schemeClr>
          </a:solidFill>
        </p:spPr>
        <p:txBody>
          <a:bodyPr>
            <a:normAutofit lnSpcReduction="10000"/>
          </a:bodyPr>
          <a:lstStyle/>
          <a:p>
            <a:pPr marL="0" indent="0">
              <a:buNone/>
            </a:pPr>
            <a:r>
              <a:rPr lang="en-GB" sz="3600" dirty="0">
                <a:solidFill>
                  <a:schemeClr val="bg1"/>
                </a:solidFill>
              </a:rPr>
              <a:t>Also known as a project plan</a:t>
            </a:r>
          </a:p>
          <a:p>
            <a:pPr marL="0" indent="0">
              <a:buNone/>
            </a:pPr>
            <a:r>
              <a:rPr lang="en-GB" sz="3600" dirty="0">
                <a:solidFill>
                  <a:schemeClr val="bg1"/>
                </a:solidFill>
              </a:rPr>
              <a:t>A list of tasks and activities that you need to do to complete the project.</a:t>
            </a:r>
          </a:p>
          <a:p>
            <a:pPr marL="0" indent="0">
              <a:buNone/>
            </a:pPr>
            <a:r>
              <a:rPr lang="en-GB" sz="3600" dirty="0">
                <a:solidFill>
                  <a:schemeClr val="bg1"/>
                </a:solidFill>
              </a:rPr>
              <a:t>Should also include:</a:t>
            </a:r>
          </a:p>
          <a:p>
            <a:r>
              <a:rPr lang="en-GB" sz="3600" dirty="0">
                <a:solidFill>
                  <a:schemeClr val="bg1"/>
                </a:solidFill>
              </a:rPr>
              <a:t>Timescales or deadlines</a:t>
            </a:r>
          </a:p>
          <a:p>
            <a:r>
              <a:rPr lang="en-GB" sz="3600" dirty="0">
                <a:solidFill>
                  <a:schemeClr val="bg1"/>
                </a:solidFill>
              </a:rPr>
              <a:t>Milestones</a:t>
            </a:r>
          </a:p>
          <a:p>
            <a:r>
              <a:rPr lang="en-GB" sz="3600" dirty="0">
                <a:solidFill>
                  <a:schemeClr val="bg1"/>
                </a:solidFill>
              </a:rPr>
              <a:t>Resources needed</a:t>
            </a:r>
          </a:p>
          <a:p>
            <a:r>
              <a:rPr lang="en-GB" sz="3600" dirty="0">
                <a:solidFill>
                  <a:schemeClr val="bg1"/>
                </a:solidFill>
              </a:rPr>
              <a:t>contingencies</a:t>
            </a:r>
          </a:p>
        </p:txBody>
      </p:sp>
      <p:sp>
        <p:nvSpPr>
          <p:cNvPr id="4" name="TextBox 3">
            <a:extLst>
              <a:ext uri="{FF2B5EF4-FFF2-40B4-BE49-F238E27FC236}">
                <a16:creationId xmlns:a16="http://schemas.microsoft.com/office/drawing/2014/main" id="{E7F65871-9A56-4A7A-A5E7-F6B0C5739490}"/>
              </a:ext>
            </a:extLst>
          </p:cNvPr>
          <p:cNvSpPr txBox="1"/>
          <p:nvPr/>
        </p:nvSpPr>
        <p:spPr>
          <a:xfrm>
            <a:off x="6182062" y="277271"/>
            <a:ext cx="5888017" cy="6494085"/>
          </a:xfrm>
          <a:prstGeom prst="rect">
            <a:avLst/>
          </a:prstGeom>
          <a:solidFill>
            <a:schemeClr val="accent1">
              <a:lumMod val="20000"/>
              <a:lumOff val="80000"/>
            </a:schemeClr>
          </a:solidFill>
        </p:spPr>
        <p:txBody>
          <a:bodyPr wrap="square" rtlCol="0">
            <a:spAutoFit/>
          </a:bodyPr>
          <a:lstStyle/>
          <a:p>
            <a:r>
              <a:rPr lang="en-US" sz="3200" dirty="0"/>
              <a:t>Look at the next two slides for different ways creating a plan of activities, deadlines and resources. </a:t>
            </a:r>
          </a:p>
          <a:p>
            <a:r>
              <a:rPr lang="en-US" sz="3200" dirty="0"/>
              <a:t>You could use a spreadsheet or word processor.</a:t>
            </a:r>
          </a:p>
          <a:p>
            <a:r>
              <a:rPr lang="en-US" sz="3200" dirty="0"/>
              <a:t>Now create a workplan to show all the activities you think you will need to do to complete this project. Slides 7-13 of this </a:t>
            </a:r>
            <a:r>
              <a:rPr lang="en-US" sz="3200" dirty="0" err="1"/>
              <a:t>powerpoint</a:t>
            </a:r>
            <a:r>
              <a:rPr lang="en-US" sz="3200" dirty="0"/>
              <a:t> detail the tasks you have to </a:t>
            </a:r>
            <a:r>
              <a:rPr lang="en-US" sz="3200" dirty="0" err="1"/>
              <a:t>do.Your</a:t>
            </a:r>
            <a:r>
              <a:rPr lang="en-US" sz="3200" dirty="0"/>
              <a:t> deadline is Friday 28 June.</a:t>
            </a:r>
            <a:endParaRPr lang="en-GB" sz="3200" dirty="0"/>
          </a:p>
        </p:txBody>
      </p:sp>
    </p:spTree>
    <p:extLst>
      <p:ext uri="{BB962C8B-B14F-4D97-AF65-F5344CB8AC3E}">
        <p14:creationId xmlns:p14="http://schemas.microsoft.com/office/powerpoint/2010/main" val="272090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9FC8-FA08-4187-A82F-A0C4BA2C7E23}"/>
              </a:ext>
            </a:extLst>
          </p:cNvPr>
          <p:cNvSpPr>
            <a:spLocks noGrp="1"/>
          </p:cNvSpPr>
          <p:nvPr>
            <p:ph type="title"/>
          </p:nvPr>
        </p:nvSpPr>
        <p:spPr>
          <a:xfrm>
            <a:off x="0" y="0"/>
            <a:ext cx="2624328" cy="610235"/>
          </a:xfrm>
          <a:solidFill>
            <a:schemeClr val="bg1"/>
          </a:solidFill>
        </p:spPr>
        <p:txBody>
          <a:bodyPr>
            <a:normAutofit fontScale="90000"/>
          </a:bodyPr>
          <a:lstStyle/>
          <a:p>
            <a:r>
              <a:rPr lang="en-US" dirty="0"/>
              <a:t>Gantt Chart</a:t>
            </a:r>
            <a:endParaRPr lang="en-GB" dirty="0"/>
          </a:p>
        </p:txBody>
      </p:sp>
      <p:pic>
        <p:nvPicPr>
          <p:cNvPr id="5" name="Picture 4">
            <a:extLst>
              <a:ext uri="{FF2B5EF4-FFF2-40B4-BE49-F238E27FC236}">
                <a16:creationId xmlns:a16="http://schemas.microsoft.com/office/drawing/2014/main" id="{0AFEE377-6FF7-4149-95B5-77B9B9EE12B4}"/>
              </a:ext>
            </a:extLst>
          </p:cNvPr>
          <p:cNvPicPr>
            <a:picLocks noChangeAspect="1"/>
          </p:cNvPicPr>
          <p:nvPr/>
        </p:nvPicPr>
        <p:blipFill rotWithShape="1">
          <a:blip r:embed="rId2"/>
          <a:srcRect r="24000"/>
          <a:stretch/>
        </p:blipFill>
        <p:spPr>
          <a:xfrm>
            <a:off x="0" y="610234"/>
            <a:ext cx="12192000" cy="5906705"/>
          </a:xfrm>
          <a:prstGeom prst="rect">
            <a:avLst/>
          </a:prstGeom>
        </p:spPr>
      </p:pic>
    </p:spTree>
    <p:extLst>
      <p:ext uri="{BB962C8B-B14F-4D97-AF65-F5344CB8AC3E}">
        <p14:creationId xmlns:p14="http://schemas.microsoft.com/office/powerpoint/2010/main" val="1450820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2E2E0575C4214D93B1BC6DCDAAA140" ma:contentTypeVersion="10" ma:contentTypeDescription="Create a new document." ma:contentTypeScope="" ma:versionID="ce32613419482436ab854a2b9d9c868c">
  <xsd:schema xmlns:xsd="http://www.w3.org/2001/XMLSchema" xmlns:xs="http://www.w3.org/2001/XMLSchema" xmlns:p="http://schemas.microsoft.com/office/2006/metadata/properties" xmlns:ns2="7ca841ab-0b54-466f-9c69-35d0daba2d40" xmlns:ns3="9c50060c-5f91-42e9-b81f-9068f74821ca" targetNamespace="http://schemas.microsoft.com/office/2006/metadata/properties" ma:root="true" ma:fieldsID="d6e86adf77799da79f1df377b43f7d24" ns2:_="" ns3:_="">
    <xsd:import namespace="7ca841ab-0b54-466f-9c69-35d0daba2d40"/>
    <xsd:import namespace="9c50060c-5f91-42e9-b81f-9068f74821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841ab-0b54-466f-9c69-35d0daba2d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50060c-5f91-42e9-b81f-9068f74821c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0C07E9-FF3F-4CF8-B2E7-42702A60092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341A799-80D4-43D2-9DDD-C4ED84AA2087}">
  <ds:schemaRefs>
    <ds:schemaRef ds:uri="http://schemas.microsoft.com/sharepoint/v3/contenttype/forms"/>
  </ds:schemaRefs>
</ds:datastoreItem>
</file>

<file path=customXml/itemProps3.xml><?xml version="1.0" encoding="utf-8"?>
<ds:datastoreItem xmlns:ds="http://schemas.openxmlformats.org/officeDocument/2006/customXml" ds:itemID="{2634A070-8B3D-4888-8896-8DCC32EA6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a841ab-0b54-466f-9c69-35d0daba2d40"/>
    <ds:schemaRef ds:uri="9c50060c-5f91-42e9-b81f-9068f74821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330</TotalTime>
  <Words>1132</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Eco Fest</vt:lpstr>
      <vt:lpstr>What is Eco Fest?</vt:lpstr>
      <vt:lpstr>What is target audience?</vt:lpstr>
      <vt:lpstr>Question for you: Who is the target audience for Eco Fest? Explain who they are and how you could meet their needs.</vt:lpstr>
      <vt:lpstr>What are “client requirements”?</vt:lpstr>
      <vt:lpstr>Explanation of client requirements </vt:lpstr>
      <vt:lpstr>Starter</vt:lpstr>
      <vt:lpstr>Workplan</vt:lpstr>
      <vt:lpstr>Gantt Chart</vt:lpstr>
      <vt:lpstr>PowerPoint Presentation</vt:lpstr>
      <vt:lpstr>Producing ideas – site map</vt:lpstr>
      <vt:lpstr>Visualisation</vt:lpstr>
      <vt:lpstr>Legal restrictions</vt:lpstr>
      <vt:lpstr>Assets</vt:lpstr>
      <vt:lpstr>Now make your home page!</vt:lpstr>
      <vt:lpstr>Test your web pages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 Fest</dc:title>
  <dc:creator>JvAshford</dc:creator>
  <cp:lastModifiedBy>17JSmith</cp:lastModifiedBy>
  <cp:revision>26</cp:revision>
  <dcterms:created xsi:type="dcterms:W3CDTF">2019-05-16T10:03:30Z</dcterms:created>
  <dcterms:modified xsi:type="dcterms:W3CDTF">2019-11-21T09:55:35Z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0x010100542E2E0575C4214D93B1BC6DCDAAA140</vt:lpwstr>
  </property>
</Properties>
</file>