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8" r:id="rId5"/>
    <p:sldId id="259" r:id="rId6"/>
    <p:sldId id="266" r:id="rId7"/>
    <p:sldId id="267" r:id="rId8"/>
  </p:sldIdLst>
  <p:sldSz cx="9144000" cy="6858000" type="screen4x3"/>
  <p:notesSz cx="7104063" cy="10234613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Museo 300" panose="02000000000000000000" charset="0"/>
      <p:regular r:id="rId19"/>
    </p:embeddedFont>
  </p:embeddedFontLst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C3C"/>
    <a:srgbClr val="34495E"/>
    <a:srgbClr val="1ABC9C"/>
    <a:srgbClr val="27AE60"/>
    <a:srgbClr val="F1C40F"/>
    <a:srgbClr val="95A5A6"/>
    <a:srgbClr val="F4C20D"/>
    <a:srgbClr val="3498DB"/>
    <a:srgbClr val="ECF0F1"/>
    <a:srgbClr val="576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82" autoAdjust="0"/>
    <p:restoredTop sz="94676" autoAdjust="0"/>
  </p:normalViewPr>
  <p:slideViewPr>
    <p:cSldViewPr>
      <p:cViewPr varScale="1">
        <p:scale>
          <a:sx n="85" d="100"/>
          <a:sy n="85" d="100"/>
        </p:scale>
        <p:origin x="126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7947" cy="512290"/>
          </a:xfrm>
          <a:prstGeom prst="rect">
            <a:avLst/>
          </a:prstGeom>
        </p:spPr>
        <p:txBody>
          <a:bodyPr vert="horz" lIns="91987" tIns="45993" rIns="91987" bIns="4599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4518" y="0"/>
            <a:ext cx="3077946" cy="512290"/>
          </a:xfrm>
          <a:prstGeom prst="rect">
            <a:avLst/>
          </a:prstGeom>
        </p:spPr>
        <p:txBody>
          <a:bodyPr vert="horz" lIns="91987" tIns="45993" rIns="91987" bIns="45993" rtlCol="0"/>
          <a:lstStyle>
            <a:lvl1pPr algn="r">
              <a:defRPr sz="1200"/>
            </a:lvl1pPr>
          </a:lstStyle>
          <a:p>
            <a:fld id="{9ECF2FC3-813D-40AF-911C-2E5BABF2BF58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720730"/>
            <a:ext cx="3077947" cy="512289"/>
          </a:xfrm>
          <a:prstGeom prst="rect">
            <a:avLst/>
          </a:prstGeom>
        </p:spPr>
        <p:txBody>
          <a:bodyPr vert="horz" lIns="91987" tIns="45993" rIns="91987" bIns="4599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4518" y="9720730"/>
            <a:ext cx="3077946" cy="512289"/>
          </a:xfrm>
          <a:prstGeom prst="rect">
            <a:avLst/>
          </a:prstGeom>
        </p:spPr>
        <p:txBody>
          <a:bodyPr vert="horz" lIns="91987" tIns="45993" rIns="91987" bIns="45993" rtlCol="0" anchor="b"/>
          <a:lstStyle>
            <a:lvl1pPr algn="r">
              <a:defRPr sz="1200"/>
            </a:lvl1pPr>
          </a:lstStyle>
          <a:p>
            <a:fld id="{F19DE8FC-C160-48AA-B99A-21C77026F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27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948" cy="512290"/>
          </a:xfrm>
          <a:prstGeom prst="rect">
            <a:avLst/>
          </a:prstGeom>
        </p:spPr>
        <p:txBody>
          <a:bodyPr vert="horz" lIns="91989" tIns="45994" rIns="91989" bIns="4599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517" y="0"/>
            <a:ext cx="3077947" cy="512290"/>
          </a:xfrm>
          <a:prstGeom prst="rect">
            <a:avLst/>
          </a:prstGeom>
        </p:spPr>
        <p:txBody>
          <a:bodyPr vert="horz" lIns="91989" tIns="45994" rIns="91989" bIns="45994" rtlCol="0"/>
          <a:lstStyle>
            <a:lvl1pPr algn="r">
              <a:defRPr sz="1200"/>
            </a:lvl1pPr>
          </a:lstStyle>
          <a:p>
            <a:fld id="{E161A1EB-CCB0-4A16-B1BC-0652DC83D749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89" tIns="45994" rIns="91989" bIns="4599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27" y="4924998"/>
            <a:ext cx="5684210" cy="4029690"/>
          </a:xfrm>
          <a:prstGeom prst="rect">
            <a:avLst/>
          </a:prstGeom>
        </p:spPr>
        <p:txBody>
          <a:bodyPr vert="horz" lIns="91989" tIns="45994" rIns="91989" bIns="4599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2323"/>
            <a:ext cx="3077948" cy="512290"/>
          </a:xfrm>
          <a:prstGeom prst="rect">
            <a:avLst/>
          </a:prstGeom>
        </p:spPr>
        <p:txBody>
          <a:bodyPr vert="horz" lIns="91989" tIns="45994" rIns="91989" bIns="4599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517" y="9722323"/>
            <a:ext cx="3077947" cy="512290"/>
          </a:xfrm>
          <a:prstGeom prst="rect">
            <a:avLst/>
          </a:prstGeom>
        </p:spPr>
        <p:txBody>
          <a:bodyPr vert="horz" lIns="91989" tIns="45994" rIns="91989" bIns="45994" rtlCol="0" anchor="b"/>
          <a:lstStyle>
            <a:lvl1pPr algn="r">
              <a:defRPr sz="1200"/>
            </a:lvl1pPr>
          </a:lstStyle>
          <a:p>
            <a:fld id="{3A1277AA-9FCC-4AE7-B54E-9F9963FAB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156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277AA-9FCC-4AE7-B54E-9F9963FAB93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77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059" y="1662253"/>
            <a:ext cx="9144000" cy="103820"/>
          </a:xfrm>
          <a:prstGeom prst="rect">
            <a:avLst/>
          </a:prstGeom>
          <a:solidFill>
            <a:srgbClr val="00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F785A"/>
              </a:solidFill>
              <a:latin typeface="Museo 300" panose="02000000000000000000" pitchFamily="2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700808"/>
            <a:ext cx="9144000" cy="4464496"/>
          </a:xfrm>
          <a:prstGeom prst="rect">
            <a:avLst/>
          </a:prstGeom>
          <a:solidFill>
            <a:srgbClr val="0F7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Museo 300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747592"/>
            <a:ext cx="6400800" cy="98566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GB" sz="4400" b="0" kern="1200" baseline="0" dirty="0">
                <a:solidFill>
                  <a:srgbClr val="003C3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Unit Name</a:t>
            </a:r>
            <a:endParaRPr lang="en-GB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457200" y="2112938"/>
            <a:ext cx="8229600" cy="752499"/>
          </a:xfrm>
          <a:prstGeom prst="rect">
            <a:avLst/>
          </a:prstGeom>
        </p:spPr>
        <p:txBody>
          <a:bodyPr/>
          <a:lstStyle>
            <a:lvl1pPr>
              <a:defRPr lang="en-GB" sz="96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923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1851"/>
            <a:ext cx="8229600" cy="882973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34495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1659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4495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34495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34495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34495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34495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1966" y="188441"/>
            <a:ext cx="1727746" cy="432247"/>
          </a:xfrm>
          <a:prstGeom prst="rect">
            <a:avLst/>
          </a:prstGeom>
          <a:solidFill>
            <a:schemeClr val="bg1"/>
          </a:solidFill>
          <a:ln w="28575">
            <a:solidFill>
              <a:srgbClr val="003F3E"/>
            </a:solidFill>
            <a:prstDash val="sysDash"/>
          </a:ln>
        </p:spPr>
        <p:txBody>
          <a:bodyPr anchor="ctr" anchorCtr="0"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ENGAGE</a:t>
            </a:r>
          </a:p>
        </p:txBody>
      </p:sp>
    </p:spTree>
    <p:extLst>
      <p:ext uri="{BB962C8B-B14F-4D97-AF65-F5344CB8AC3E}">
        <p14:creationId xmlns:p14="http://schemas.microsoft.com/office/powerpoint/2010/main" val="193437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solidFill>
          <a:srgbClr val="95A5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1851"/>
            <a:ext cx="8229600" cy="882973"/>
          </a:xfrm>
          <a:prstGeom prst="rect">
            <a:avLst/>
          </a:prstGeom>
        </p:spPr>
        <p:txBody>
          <a:bodyPr/>
          <a:lstStyle>
            <a:lvl1pPr algn="l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16592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1966" y="188441"/>
            <a:ext cx="1727746" cy="432247"/>
          </a:xfrm>
          <a:prstGeom prst="rect">
            <a:avLst/>
          </a:prstGeom>
          <a:solidFill>
            <a:schemeClr val="bg1"/>
          </a:solidFill>
          <a:ln w="28575">
            <a:solidFill>
              <a:srgbClr val="003F3E"/>
            </a:solidFill>
            <a:prstDash val="sysDash"/>
          </a:ln>
        </p:spPr>
        <p:txBody>
          <a:bodyPr anchor="ctr" anchorCtr="0"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EXAMPLE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686800" y="-346163"/>
            <a:ext cx="1907958" cy="369332"/>
          </a:xfrm>
          <a:prstGeom prst="rect">
            <a:avLst/>
          </a:prstGeom>
          <a:solidFill>
            <a:srgbClr val="95A5A6"/>
          </a:solidFill>
        </p:spPr>
        <p:txBody>
          <a:bodyPr wrap="none">
            <a:spAutoFit/>
          </a:bodyPr>
          <a:lstStyle/>
          <a:p>
            <a:r>
              <a:rPr lang="en-GB" dirty="0" err="1"/>
              <a:t>rgb</a:t>
            </a:r>
            <a:r>
              <a:rPr lang="en-GB" dirty="0"/>
              <a:t>(149, 165, 166)</a:t>
            </a:r>
          </a:p>
        </p:txBody>
      </p:sp>
    </p:spTree>
    <p:extLst>
      <p:ext uri="{BB962C8B-B14F-4D97-AF65-F5344CB8AC3E}">
        <p14:creationId xmlns:p14="http://schemas.microsoft.com/office/powerpoint/2010/main" val="216697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1851"/>
            <a:ext cx="8229600" cy="882973"/>
          </a:xfrm>
          <a:prstGeom prst="rect">
            <a:avLst/>
          </a:prstGeom>
        </p:spPr>
        <p:txBody>
          <a:bodyPr/>
          <a:lstStyle>
            <a:lvl1pPr algn="l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16592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116632"/>
            <a:ext cx="1727746" cy="432247"/>
          </a:xfrm>
          <a:prstGeom prst="rect">
            <a:avLst/>
          </a:prstGeom>
          <a:solidFill>
            <a:schemeClr val="bg1"/>
          </a:solidFill>
          <a:ln w="28575">
            <a:solidFill>
              <a:srgbClr val="003F3E"/>
            </a:solidFill>
            <a:prstDash val="sysDash"/>
          </a:ln>
        </p:spPr>
        <p:txBody>
          <a:bodyPr anchor="ctr" anchorCtr="0"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SHOW</a:t>
            </a:r>
          </a:p>
        </p:txBody>
      </p:sp>
    </p:spTree>
    <p:extLst>
      <p:ext uri="{BB962C8B-B14F-4D97-AF65-F5344CB8AC3E}">
        <p14:creationId xmlns:p14="http://schemas.microsoft.com/office/powerpoint/2010/main" val="414087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18417"/>
            <a:ext cx="9144000" cy="783121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 rot="10800000">
            <a:off x="-20722" y="764705"/>
            <a:ext cx="9164722" cy="45719"/>
          </a:xfrm>
          <a:prstGeom prst="rect">
            <a:avLst/>
          </a:prstGeom>
          <a:solidFill>
            <a:srgbClr val="F4C2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2060"/>
              </a:solidFill>
              <a:latin typeface="Museo 300" panose="02000000000000000000" pitchFamily="2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428109" y="116632"/>
            <a:ext cx="368039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ECF0F1"/>
                </a:solidFill>
                <a:effectLst/>
                <a:latin typeface="Century Gothic" panose="020B0502020202020204" pitchFamily="34" charset="0"/>
                <a:cs typeface="Arial" panose="020B0604020202020204" pitchFamily="34" charset="0"/>
              </a:rPr>
              <a:t>#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ECF0F1"/>
                </a:solidFill>
                <a:effectLst/>
                <a:latin typeface="Century Gothic" panose="020B0502020202020204" pitchFamily="34" charset="0"/>
                <a:cs typeface="Arial" panose="020B0604020202020204" pitchFamily="34" charset="0"/>
              </a:rPr>
              <a:t>ExpectExcellence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ECF0F1"/>
              </a:solidFill>
              <a:effectLst/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5717734"/>
            <a:ext cx="1130085" cy="113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6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rgbClr val="34495E"/>
                </a:solidFill>
              </a:rPr>
              <a:t>SHARE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528" y="1700808"/>
            <a:ext cx="4320480" cy="1096857"/>
          </a:xfrm>
          <a:prstGeom prst="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b="1" u="sng" dirty="0">
                <a:solidFill>
                  <a:schemeClr val="tx1"/>
                </a:solidFill>
                <a:latin typeface="Century Gothic" panose="020B0502020202020204" pitchFamily="34" charset="0"/>
              </a:rPr>
              <a:t>Learning Objectives</a:t>
            </a:r>
            <a:endParaRPr lang="en-GB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Understand how to interpret client requirements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528" y="2952269"/>
            <a:ext cx="4320480" cy="1484844"/>
          </a:xfrm>
          <a:prstGeom prst="rect">
            <a:avLst/>
          </a:prstGeom>
          <a:solidFill>
            <a:srgbClr val="27AE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b="1" u="sng" dirty="0">
                <a:solidFill>
                  <a:schemeClr val="tx1"/>
                </a:solidFill>
                <a:latin typeface="Century Gothic" panose="020B0502020202020204" pitchFamily="34" charset="0"/>
              </a:rPr>
              <a:t>EXPECTED PROGRESS</a:t>
            </a:r>
          </a:p>
          <a:p>
            <a:pPr algn="ctr"/>
            <a:endParaRPr lang="en-GB" sz="1600" b="1" u="sng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528" y="4623278"/>
            <a:ext cx="4317471" cy="1512167"/>
          </a:xfrm>
          <a:prstGeom prst="rect">
            <a:avLst/>
          </a:prstGeom>
          <a:solidFill>
            <a:srgbClr val="E74C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b="1" u="sng" dirty="0">
                <a:solidFill>
                  <a:schemeClr val="tx1"/>
                </a:solidFill>
                <a:latin typeface="Century Gothic" panose="020B0502020202020204" pitchFamily="34" charset="0"/>
              </a:rPr>
              <a:t>BETTER THAN EXPECTED PROGRESS</a:t>
            </a:r>
          </a:p>
          <a:p>
            <a:endParaRPr lang="en-GB" sz="1600" b="1" u="sng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GB" sz="1400" b="1" u="sng" dirty="0">
              <a:solidFill>
                <a:schemeClr val="bg1"/>
              </a:solidFill>
              <a:latin typeface="Museo 300" panose="0200000000000000000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04048" y="1667333"/>
            <a:ext cx="3888432" cy="584775"/>
          </a:xfrm>
          <a:prstGeom prst="rect">
            <a:avLst/>
          </a:prstGeom>
          <a:solidFill>
            <a:srgbClr val="F1C40F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1600" b="1" u="sng" dirty="0">
                <a:latin typeface="Century Gothic" panose="020B0502020202020204" pitchFamily="34" charset="0"/>
              </a:rPr>
              <a:t>Key Words</a:t>
            </a:r>
          </a:p>
          <a:p>
            <a:pPr algn="ctr"/>
            <a:endParaRPr lang="en-GB" sz="1600" dirty="0">
              <a:latin typeface="Century Gothic" panose="020B0502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882973"/>
          </a:xfrm>
        </p:spPr>
        <p:txBody>
          <a:bodyPr/>
          <a:lstStyle/>
          <a:p>
            <a:pPr algn="ctr"/>
            <a:r>
              <a:rPr lang="en-GB" sz="3600" dirty="0"/>
              <a:t>Client Requirements</a:t>
            </a:r>
          </a:p>
        </p:txBody>
      </p:sp>
    </p:spTree>
    <p:extLst>
      <p:ext uri="{BB962C8B-B14F-4D97-AF65-F5344CB8AC3E}">
        <p14:creationId xmlns:p14="http://schemas.microsoft.com/office/powerpoint/2010/main" val="55092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is the client??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952" y="1875597"/>
            <a:ext cx="8229600" cy="4649747"/>
          </a:xfrm>
        </p:spPr>
        <p:txBody>
          <a:bodyPr/>
          <a:lstStyle/>
          <a:p>
            <a:r>
              <a:rPr lang="en-US" sz="2000" dirty="0"/>
              <a:t>Your client is the person you will be working for. They will tell you what they want you to plan, design or create for them</a:t>
            </a:r>
          </a:p>
          <a:p>
            <a:r>
              <a:rPr lang="en-US" sz="2000" dirty="0"/>
              <a:t>The client will set out requirements that they want you to follow when you plan the project</a:t>
            </a:r>
          </a:p>
          <a:p>
            <a:pPr marL="0" indent="0">
              <a:buNone/>
            </a:pPr>
            <a:r>
              <a:rPr lang="en-US" sz="2000" b="1" u="sng" dirty="0">
                <a:solidFill>
                  <a:srgbClr val="E74C3C"/>
                </a:solidFill>
              </a:rPr>
              <a:t>Client requirements include:</a:t>
            </a:r>
          </a:p>
          <a:p>
            <a:pPr lvl="1"/>
            <a:r>
              <a:rPr lang="en-GB" sz="1800" i="1" dirty="0">
                <a:solidFill>
                  <a:schemeClr val="tx2"/>
                </a:solidFill>
              </a:rPr>
              <a:t>Target audience</a:t>
            </a:r>
          </a:p>
          <a:p>
            <a:pPr lvl="1"/>
            <a:r>
              <a:rPr lang="en-GB" sz="1800" i="1" dirty="0">
                <a:solidFill>
                  <a:schemeClr val="tx2"/>
                </a:solidFill>
              </a:rPr>
              <a:t>Colour scheme</a:t>
            </a:r>
          </a:p>
          <a:p>
            <a:pPr lvl="1"/>
            <a:r>
              <a:rPr lang="en-GB" sz="1800" i="1" dirty="0">
                <a:solidFill>
                  <a:schemeClr val="tx2"/>
                </a:solidFill>
              </a:rPr>
              <a:t>Timescale – deadlines for the project</a:t>
            </a:r>
          </a:p>
          <a:p>
            <a:pPr lvl="1"/>
            <a:r>
              <a:rPr lang="en-GB" sz="1800" i="1" dirty="0">
                <a:solidFill>
                  <a:schemeClr val="tx2"/>
                </a:solidFill>
              </a:rPr>
              <a:t>Purpose </a:t>
            </a:r>
          </a:p>
          <a:p>
            <a:pPr lvl="1"/>
            <a:r>
              <a:rPr lang="en-GB" sz="1800" i="1" dirty="0">
                <a:solidFill>
                  <a:schemeClr val="tx2"/>
                </a:solidFill>
              </a:rPr>
              <a:t>Content (information &amp; images)</a:t>
            </a:r>
          </a:p>
          <a:p>
            <a:pPr lvl="1"/>
            <a:r>
              <a:rPr lang="en-GB" sz="1800" i="1" dirty="0">
                <a:solidFill>
                  <a:schemeClr val="tx2"/>
                </a:solidFill>
              </a:rPr>
              <a:t>Budget – how much money there is to spend</a:t>
            </a:r>
          </a:p>
          <a:p>
            <a:pPr lvl="1"/>
            <a:r>
              <a:rPr lang="en-GB" sz="1800" i="1" dirty="0">
                <a:solidFill>
                  <a:schemeClr val="tx2"/>
                </a:solidFill>
              </a:rPr>
              <a:t>Style/genre</a:t>
            </a:r>
          </a:p>
          <a:p>
            <a:pPr lvl="1"/>
            <a:r>
              <a:rPr lang="en-GB" sz="1800" i="1" dirty="0">
                <a:solidFill>
                  <a:schemeClr val="tx2"/>
                </a:solidFill>
              </a:rPr>
              <a:t>What you are creating (TV advert, magazine advert, game </a:t>
            </a:r>
            <a:r>
              <a:rPr lang="en-GB" sz="1800" i="1" dirty="0" err="1">
                <a:solidFill>
                  <a:schemeClr val="tx2"/>
                </a:solidFill>
              </a:rPr>
              <a:t>etc</a:t>
            </a:r>
            <a:r>
              <a:rPr lang="en-GB" sz="1800" i="1" dirty="0">
                <a:solidFill>
                  <a:schemeClr val="tx2"/>
                </a:solidFill>
              </a:rPr>
              <a:t>)</a:t>
            </a:r>
            <a:endParaRPr lang="en-US" sz="1800" i="1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LEARN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3206736"/>
            <a:ext cx="2194750" cy="1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9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How can you find your client’s requirements?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701" t="36872" r="18512" b="11329"/>
          <a:stretch/>
        </p:blipFill>
        <p:spPr>
          <a:xfrm>
            <a:off x="619350" y="2420888"/>
            <a:ext cx="7905299" cy="361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0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 Practise Complete Q1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844824"/>
            <a:ext cx="9036496" cy="48416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60" y="2185987"/>
            <a:ext cx="8651665" cy="291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5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28a5e283adf308b5278711a5f209650e4b01ba3"/>
</p:tagLst>
</file>

<file path=ppt/theme/theme1.xml><?xml version="1.0" encoding="utf-8"?>
<a:theme xmlns:a="http://schemas.openxmlformats.org/drawingml/2006/main" name="PGOnline PP Guid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2E2E0575C4214D93B1BC6DCDAAA140" ma:contentTypeVersion="8" ma:contentTypeDescription="Create a new document." ma:contentTypeScope="" ma:versionID="71ffa73e69489351d65462f0e9f90831">
  <xsd:schema xmlns:xsd="http://www.w3.org/2001/XMLSchema" xmlns:xs="http://www.w3.org/2001/XMLSchema" xmlns:p="http://schemas.microsoft.com/office/2006/metadata/properties" xmlns:ns2="7ca841ab-0b54-466f-9c69-35d0daba2d40" targetNamespace="http://schemas.microsoft.com/office/2006/metadata/properties" ma:root="true" ma:fieldsID="e635f765e6b889ca98e995aa7a82583e" ns2:_="">
    <xsd:import namespace="7ca841ab-0b54-466f-9c69-35d0daba2d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a841ab-0b54-466f-9c69-35d0daba2d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AC7200-06AE-4020-BE38-A7CCDD6DC0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a841ab-0b54-466f-9c69-35d0daba2d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FE0E9F-5F11-4C6A-8958-B5C428D6A5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FC2B7A-E0D6-4D2A-BA00-9CFD35A65C23}">
  <ds:schemaRefs>
    <ds:schemaRef ds:uri="http://purl.org/dc/terms/"/>
    <ds:schemaRef ds:uri="9c50060c-5f91-42e9-b81f-9068f74821ca"/>
    <ds:schemaRef ds:uri="http://purl.org/dc/dcmitype/"/>
    <ds:schemaRef ds:uri="31ccd341-bd3d-45f4-a909-acaba4db669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PGOnline PP Guide Template</Template>
  <TotalTime>6848</TotalTime>
  <Words>129</Words>
  <Application>Microsoft Office PowerPoint</Application>
  <PresentationFormat>On-screen Show (4:3)</PresentationFormat>
  <Paragraphs>23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Museo 300</vt:lpstr>
      <vt:lpstr>Calibri</vt:lpstr>
      <vt:lpstr>Century Gothic</vt:lpstr>
      <vt:lpstr>PGOnline PP Guide Template</vt:lpstr>
      <vt:lpstr>Client Requirements</vt:lpstr>
      <vt:lpstr>Who is the client??</vt:lpstr>
      <vt:lpstr>How can you find your client’s requirements?</vt:lpstr>
      <vt:lpstr>Exam Practise Complete Q1</vt:lpstr>
    </vt:vector>
  </TitlesOfParts>
  <Company>PG Online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Digitizing sound</dc:title>
  <dc:creator>Rob Heathcote</dc:creator>
  <cp:lastModifiedBy>17JSmith</cp:lastModifiedBy>
  <cp:revision>206</cp:revision>
  <cp:lastPrinted>2017-10-15T14:17:56Z</cp:lastPrinted>
  <dcterms:created xsi:type="dcterms:W3CDTF">2014-05-07T11:19:15Z</dcterms:created>
  <dcterms:modified xsi:type="dcterms:W3CDTF">2019-12-04T11:51:26Z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0x010100542E2E0575C4214D93B1BC6DCDAAA140</vt:lpwstr>
  </property>
</Properties>
</file>