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5" r:id="rId2"/>
  </p:sldMasterIdLst>
  <p:notesMasterIdLst>
    <p:notesMasterId r:id="rId16"/>
  </p:notesMasterIdLst>
  <p:sldIdLst>
    <p:sldId id="256" r:id="rId3"/>
    <p:sldId id="257" r:id="rId4"/>
    <p:sldId id="274" r:id="rId5"/>
    <p:sldId id="273" r:id="rId6"/>
    <p:sldId id="272" r:id="rId7"/>
    <p:sldId id="275" r:id="rId8"/>
    <p:sldId id="271" r:id="rId9"/>
    <p:sldId id="264" r:id="rId10"/>
    <p:sldId id="269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CD74B-2D62-DF9E-58E1-57123E46293B}" v="25" dt="2023-01-10T19:59:48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JSmith" userId="a6224fb9-060a-4f93-9245-4aa2de02fcb3" providerId="ADAL" clId="{D65FA558-C6F8-4895-A031-0A712692A6BE}"/>
    <pc:docChg chg="modSld">
      <pc:chgData name="17JSmith" userId="a6224fb9-060a-4f93-9245-4aa2de02fcb3" providerId="ADAL" clId="{D65FA558-C6F8-4895-A031-0A712692A6BE}" dt="2023-01-11T12:44:03.380" v="41" actId="20577"/>
      <pc:docMkLst>
        <pc:docMk/>
      </pc:docMkLst>
      <pc:sldChg chg="addSp modSp">
        <pc:chgData name="17JSmith" userId="a6224fb9-060a-4f93-9245-4aa2de02fcb3" providerId="ADAL" clId="{D65FA558-C6F8-4895-A031-0A712692A6BE}" dt="2023-01-11T12:44:03.380" v="41" actId="20577"/>
        <pc:sldMkLst>
          <pc:docMk/>
          <pc:sldMk cId="4259761110" sldId="270"/>
        </pc:sldMkLst>
        <pc:spChg chg="mod">
          <ac:chgData name="17JSmith" userId="a6224fb9-060a-4f93-9245-4aa2de02fcb3" providerId="ADAL" clId="{D65FA558-C6F8-4895-A031-0A712692A6BE}" dt="2023-01-11T12:37:29.038" v="4"/>
          <ac:spMkLst>
            <pc:docMk/>
            <pc:sldMk cId="4259761110" sldId="270"/>
            <ac:spMk id="2" creationId="{F67BC5FB-4233-9F3D-2970-51AC674A440E}"/>
          </ac:spMkLst>
        </pc:spChg>
        <pc:spChg chg="mod">
          <ac:chgData name="17JSmith" userId="a6224fb9-060a-4f93-9245-4aa2de02fcb3" providerId="ADAL" clId="{D65FA558-C6F8-4895-A031-0A712692A6BE}" dt="2023-01-11T12:36:56.726" v="2"/>
          <ac:spMkLst>
            <pc:docMk/>
            <pc:sldMk cId="4259761110" sldId="270"/>
            <ac:spMk id="4" creationId="{8F8C516F-8F15-F8E8-05D6-32A40A2761D6}"/>
          </ac:spMkLst>
        </pc:spChg>
        <pc:spChg chg="add mod">
          <ac:chgData name="17JSmith" userId="a6224fb9-060a-4f93-9245-4aa2de02fcb3" providerId="ADAL" clId="{D65FA558-C6F8-4895-A031-0A712692A6BE}" dt="2023-01-11T12:43:53.779" v="37" actId="1076"/>
          <ac:spMkLst>
            <pc:docMk/>
            <pc:sldMk cId="4259761110" sldId="270"/>
            <ac:spMk id="6" creationId="{564B6344-A4F7-4CC5-BB1C-8DF9248ADE32}"/>
          </ac:spMkLst>
        </pc:spChg>
        <pc:spChg chg="add mod">
          <ac:chgData name="17JSmith" userId="a6224fb9-060a-4f93-9245-4aa2de02fcb3" providerId="ADAL" clId="{D65FA558-C6F8-4895-A031-0A712692A6BE}" dt="2023-01-11T12:43:58.915" v="39" actId="20577"/>
          <ac:spMkLst>
            <pc:docMk/>
            <pc:sldMk cId="4259761110" sldId="270"/>
            <ac:spMk id="10" creationId="{0B66A022-D906-4612-9943-6E74B8E92B4F}"/>
          </ac:spMkLst>
        </pc:spChg>
        <pc:spChg chg="add mod">
          <ac:chgData name="17JSmith" userId="a6224fb9-060a-4f93-9245-4aa2de02fcb3" providerId="ADAL" clId="{D65FA558-C6F8-4895-A031-0A712692A6BE}" dt="2023-01-11T12:44:03.380" v="41" actId="20577"/>
          <ac:spMkLst>
            <pc:docMk/>
            <pc:sldMk cId="4259761110" sldId="270"/>
            <ac:spMk id="11" creationId="{D7E583A1-934B-44A8-838F-C5C33A4F23B7}"/>
          </ac:spMkLst>
        </pc:spChg>
      </pc:sldChg>
    </pc:docChg>
  </pc:docChgLst>
  <pc:docChgLst>
    <pc:chgData name="LJacob1" userId="S::ljacob1@canterbury.kent.sch.uk::2bcb90c3-467d-48cb-b95d-a2db48d98a63" providerId="AD" clId="Web-{05CCD74B-2D62-DF9E-58E1-57123E46293B}"/>
    <pc:docChg chg="addSld modSld sldOrd">
      <pc:chgData name="LJacob1" userId="S::ljacob1@canterbury.kent.sch.uk::2bcb90c3-467d-48cb-b95d-a2db48d98a63" providerId="AD" clId="Web-{05CCD74B-2D62-DF9E-58E1-57123E46293B}" dt="2023-01-10T19:59:48.622" v="23" actId="20577"/>
      <pc:docMkLst>
        <pc:docMk/>
      </pc:docMkLst>
      <pc:sldChg chg="modSp">
        <pc:chgData name="LJacob1" userId="S::ljacob1@canterbury.kent.sch.uk::2bcb90c3-467d-48cb-b95d-a2db48d98a63" providerId="AD" clId="Web-{05CCD74B-2D62-DF9E-58E1-57123E46293B}" dt="2023-01-10T19:59:48.622" v="23" actId="20577"/>
        <pc:sldMkLst>
          <pc:docMk/>
          <pc:sldMk cId="2668988484" sldId="257"/>
        </pc:sldMkLst>
        <pc:spChg chg="mod">
          <ac:chgData name="LJacob1" userId="S::ljacob1@canterbury.kent.sch.uk::2bcb90c3-467d-48cb-b95d-a2db48d98a63" providerId="AD" clId="Web-{05CCD74B-2D62-DF9E-58E1-57123E46293B}" dt="2023-01-10T19:59:48.622" v="23" actId="20577"/>
          <ac:spMkLst>
            <pc:docMk/>
            <pc:sldMk cId="2668988484" sldId="257"/>
            <ac:spMk id="3" creationId="{29732D0E-507E-AAE6-F940-7F23D1910141}"/>
          </ac:spMkLst>
        </pc:spChg>
      </pc:sldChg>
      <pc:sldChg chg="ord">
        <pc:chgData name="LJacob1" userId="S::ljacob1@canterbury.kent.sch.uk::2bcb90c3-467d-48cb-b95d-a2db48d98a63" providerId="AD" clId="Web-{05CCD74B-2D62-DF9E-58E1-57123E46293B}" dt="2023-01-10T19:56:55.021" v="20"/>
        <pc:sldMkLst>
          <pc:docMk/>
          <pc:sldMk cId="81995636" sldId="264"/>
        </pc:sldMkLst>
      </pc:sldChg>
      <pc:sldChg chg="add">
        <pc:chgData name="LJacob1" userId="S::ljacob1@canterbury.kent.sch.uk::2bcb90c3-467d-48cb-b95d-a2db48d98a63" providerId="AD" clId="Web-{05CCD74B-2D62-DF9E-58E1-57123E46293B}" dt="2023-01-10T19:56:42.865" v="16"/>
        <pc:sldMkLst>
          <pc:docMk/>
          <pc:sldMk cId="1821193377" sldId="271"/>
        </pc:sldMkLst>
      </pc:sldChg>
      <pc:sldChg chg="add">
        <pc:chgData name="LJacob1" userId="S::ljacob1@canterbury.kent.sch.uk::2bcb90c3-467d-48cb-b95d-a2db48d98a63" providerId="AD" clId="Web-{05CCD74B-2D62-DF9E-58E1-57123E46293B}" dt="2023-01-10T19:56:42.896" v="17"/>
        <pc:sldMkLst>
          <pc:docMk/>
          <pc:sldMk cId="1040343618" sldId="272"/>
        </pc:sldMkLst>
      </pc:sldChg>
      <pc:sldChg chg="add">
        <pc:chgData name="LJacob1" userId="S::ljacob1@canterbury.kent.sch.uk::2bcb90c3-467d-48cb-b95d-a2db48d98a63" providerId="AD" clId="Web-{05CCD74B-2D62-DF9E-58E1-57123E46293B}" dt="2023-01-10T19:56:42.958" v="18"/>
        <pc:sldMkLst>
          <pc:docMk/>
          <pc:sldMk cId="2191365836" sldId="273"/>
        </pc:sldMkLst>
      </pc:sldChg>
      <pc:sldChg chg="add">
        <pc:chgData name="LJacob1" userId="S::ljacob1@canterbury.kent.sch.uk::2bcb90c3-467d-48cb-b95d-a2db48d98a63" providerId="AD" clId="Web-{05CCD74B-2D62-DF9E-58E1-57123E46293B}" dt="2023-01-10T19:56:43.005" v="19"/>
        <pc:sldMkLst>
          <pc:docMk/>
          <pc:sldMk cId="2452468516" sldId="274"/>
        </pc:sldMkLst>
      </pc:sldChg>
      <pc:sldChg chg="add">
        <pc:chgData name="LJacob1" userId="S::ljacob1@canterbury.kent.sch.uk::2bcb90c3-467d-48cb-b95d-a2db48d98a63" providerId="AD" clId="Web-{05CCD74B-2D62-DF9E-58E1-57123E46293B}" dt="2023-01-10T19:57:49.133" v="21"/>
        <pc:sldMkLst>
          <pc:docMk/>
          <pc:sldMk cId="195868836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4CFC9-12FF-421B-A9C7-33888EF9BEC0}" type="datetimeFigureOut"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A9F33-8CE2-4FE3-8D7B-352990561C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rge_Boole#/media/File:George_Boole_color.jp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ude_Shann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statistic-wordpress-web-data-1820320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rge_Boole#/media/File:George_Boole_color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300dc484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300dc484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This is just for background information for students, they do not need to take notes. Link the True and False to binary from the starter.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https://en.wikipedia.org/wiki/George_Boole#/media/File:George_Boole_color.jpg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9bfd368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9bfd368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This is just for background information for students, they do not need to take notes. Link the True and False to binary from the starter.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https://en.wikipedia.org/wiki/Claude_Shannon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300dc484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300dc484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https://pixabay.com/vectors/statistic-wordpress-web-data-1820320/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Quicksand"/>
                <a:ea typeface="Quicksand"/>
                <a:cs typeface="Quicksand"/>
                <a:sym typeface="Quicksand"/>
              </a:rPr>
              <a:t>Suggested activity:</a:t>
            </a: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 Learners to make notes about this theory in their book as you explain that this unit look at the very heart of the computer system: the logic gates that are the building blocks of the CPU.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300dc484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300dc484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This is just for background information for students, they do not need to take notes. Link the True and False to binary from the starter.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https://en.wikipedia.org/wiki/George_Boole#/media/File:George_Boole_color.jpg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77482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300dc484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300dc484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300dc484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300dc484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46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9b67fd4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9b67fd4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99b67fd40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99b67fd40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99b67fd40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99b67fd40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3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702500" y="769033"/>
            <a:ext cx="107944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0300" y="3553867"/>
            <a:ext cx="10794400" cy="9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2100" y="5486400"/>
            <a:ext cx="228600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Questions / Lists">
  <p:cSld name="TITLE_4_1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14533" y="1356967"/>
            <a:ext cx="11362800" cy="5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4533" y="414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with heading)">
  <p:cSld name="TITLE_4_1_1_2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4533" y="1356967"/>
            <a:ext cx="11361600" cy="4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14533" y="5490132"/>
            <a:ext cx="113616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no heading)">
  <p:cSld name="TITLE_4_1_1_1_4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4533" y="629333"/>
            <a:ext cx="11361600" cy="50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14533" y="5709567"/>
            <a:ext cx="11361600" cy="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TITLE_4_1_1_1_3_2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14533" y="1356967"/>
            <a:ext cx="11361600" cy="5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2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ITLE_4_1_1_1_3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14533" y="1560165"/>
            <a:ext cx="5462000" cy="48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315467" y="1560133"/>
            <a:ext cx="5462000" cy="48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TITLE_4_1_1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6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b="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7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6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4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08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155CC">
            <a:alpha val="549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633"/>
            <a:ext cx="12192000" cy="4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4533" y="414533"/>
            <a:ext cx="11362000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4533" y="1356967"/>
            <a:ext cx="11362000" cy="50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61" userDrawn="1">
          <p15:clr>
            <a:srgbClr val="EA4335"/>
          </p15:clr>
        </p15:guide>
        <p15:guide id="2" orient="horz" pos="261" userDrawn="1">
          <p15:clr>
            <a:srgbClr val="EA4335"/>
          </p15:clr>
        </p15:guide>
        <p15:guide id="3" orient="horz" pos="855" userDrawn="1">
          <p15:clr>
            <a:srgbClr val="EA4335"/>
          </p15:clr>
        </p15:guide>
        <p15:guide id="4" pos="3701" userDrawn="1">
          <p15:clr>
            <a:srgbClr val="EA4335"/>
          </p15:clr>
        </p15:guide>
        <p15:guide id="5" orient="horz" pos="1083" userDrawn="1">
          <p15:clr>
            <a:srgbClr val="EA4335"/>
          </p15:clr>
        </p15:guide>
        <p15:guide id="6" pos="3979" userDrawn="1">
          <p15:clr>
            <a:srgbClr val="EA4335"/>
          </p15:clr>
        </p15:guide>
        <p15:guide id="7" pos="7419" userDrawn="1">
          <p15:clr>
            <a:srgbClr val="EA4335"/>
          </p15:clr>
        </p15:guide>
        <p15:guide id="8" orient="horz" pos="3456" userDrawn="1">
          <p15:clr>
            <a:srgbClr val="EA4335"/>
          </p15:clr>
        </p15:guide>
        <p15:guide id="9" pos="3264" userDrawn="1">
          <p15:clr>
            <a:srgbClr val="EA4335"/>
          </p15:clr>
        </p15:guide>
        <p15:guide id="10" pos="4416" userDrawn="1">
          <p15:clr>
            <a:srgbClr val="EA4335"/>
          </p15:clr>
        </p15:guide>
        <p15:guide id="11" orient="horz" pos="4055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youtu.be/zc59TXKAP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c.ly/dem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Electronics protoboard">
            <a:extLst>
              <a:ext uri="{FF2B5EF4-FFF2-40B4-BE49-F238E27FC236}">
                <a16:creationId xmlns:a16="http://schemas.microsoft.com/office/drawing/2014/main" id="{CB14A954-E710-0DCB-73F3-DCE9682F9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53" b="-3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cs typeface="Calibri Light"/>
              </a:rPr>
              <a:t>Using Logic Gates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cs typeface="Calibri"/>
              </a:rPr>
              <a:t>KS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body" idx="1"/>
          </p:nvPr>
        </p:nvSpPr>
        <p:spPr>
          <a:xfrm>
            <a:off x="414533" y="1560165"/>
            <a:ext cx="5462000" cy="48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Draw the circuit 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GB" dirty="0"/>
              <a:t>Then all possible input combinations are then entered into the </a:t>
            </a:r>
            <a:r>
              <a:rPr lang="en-GB" b="1" dirty="0"/>
              <a:t>truth table</a:t>
            </a:r>
            <a:r>
              <a:rPr lang="en-GB" dirty="0"/>
              <a:t>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Use the bulb to record if the output is off (0) or on (1)</a:t>
            </a:r>
            <a:endParaRPr dirty="0"/>
          </a:p>
          <a:p>
            <a:pPr marL="0" indent="0">
              <a:buNone/>
            </a:pPr>
            <a:endParaRPr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What was the rule for the AND gate? How does the table prove it?</a:t>
            </a:r>
            <a:endParaRPr dirty="0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608965" indent="0">
              <a:buNone/>
            </a:pPr>
            <a:r>
              <a:rPr lang="en-GB" sz="1850" dirty="0"/>
              <a:t>Notice the order in which the values are entered: 0, 1, 2, 3.</a:t>
            </a:r>
            <a:endParaRPr sz="1850" dirty="0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/>
              <a:t>Truth table: AND</a:t>
            </a: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/>
            <a:r>
              <a:rPr lang="en-GB"/>
              <a:t>Activity 2</a:t>
            </a:r>
            <a:endParaRPr/>
          </a:p>
        </p:txBody>
      </p:sp>
      <p:graphicFrame>
        <p:nvGraphicFramePr>
          <p:cNvPr id="297" name="Google Shape;297;p31"/>
          <p:cNvGraphicFramePr/>
          <p:nvPr>
            <p:extLst>
              <p:ext uri="{D42A27DB-BD31-4B8C-83A1-F6EECF244321}">
                <p14:modId xmlns:p14="http://schemas.microsoft.com/office/powerpoint/2010/main" val="2483643823"/>
              </p:ext>
            </p:extLst>
          </p:nvPr>
        </p:nvGraphicFramePr>
        <p:xfrm>
          <a:off x="6933400" y="1718733"/>
          <a:ext cx="4830201" cy="374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192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Inputs</a:t>
                      </a:r>
                      <a:endParaRPr sz="25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121900" marR="121900" marT="121900" marB="121900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sz="25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121900" marR="121900" marT="121900" marB="1219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00" y="5073827"/>
            <a:ext cx="332600" cy="33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63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 txBox="1">
            <a:spLocks noGrp="1"/>
          </p:cNvSpPr>
          <p:nvPr>
            <p:ph type="body" idx="1"/>
          </p:nvPr>
        </p:nvSpPr>
        <p:spPr>
          <a:xfrm>
            <a:off x="414533" y="1560165"/>
            <a:ext cx="5462000" cy="48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Here is a truth table for the OR gate.</a:t>
            </a:r>
            <a:endParaRPr dirty="0"/>
          </a:p>
          <a:p>
            <a:pPr marL="0" indent="0">
              <a:buNone/>
            </a:pPr>
            <a:endParaRPr sz="1867"/>
          </a:p>
          <a:p>
            <a:pPr marL="0" indent="0">
              <a:lnSpc>
                <a:spcPct val="114999"/>
              </a:lnSpc>
              <a:buNone/>
            </a:pPr>
            <a:r>
              <a:rPr lang="en-GB" dirty="0"/>
              <a:t>Draw the circuit 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GB" dirty="0"/>
              <a:t>Then all possible input combinations are then entered into the </a:t>
            </a:r>
            <a:r>
              <a:rPr lang="en-GB" b="1" dirty="0"/>
              <a:t>truth table</a:t>
            </a:r>
            <a:r>
              <a:rPr lang="en-GB" dirty="0"/>
              <a:t>.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Use the bulb to record if the output is off (0) or on (1)</a:t>
            </a:r>
            <a:endParaRPr dirty="0"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What was the rule for the OR gate? How does the table prove it?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/>
              <a:t>Truth table: OR</a:t>
            </a:r>
            <a:endParaRPr/>
          </a:p>
        </p:txBody>
      </p:sp>
      <p:sp>
        <p:nvSpPr>
          <p:cNvPr id="425" name="Google Shape;425;p45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/>
            <a:r>
              <a:rPr lang="en-GB"/>
              <a:t>Activity 2</a:t>
            </a:r>
            <a:endParaRPr/>
          </a:p>
        </p:txBody>
      </p:sp>
      <p:graphicFrame>
        <p:nvGraphicFramePr>
          <p:cNvPr id="426" name="Google Shape;426;p45"/>
          <p:cNvGraphicFramePr/>
          <p:nvPr>
            <p:extLst>
              <p:ext uri="{D42A27DB-BD31-4B8C-83A1-F6EECF244321}">
                <p14:modId xmlns:p14="http://schemas.microsoft.com/office/powerpoint/2010/main" val="1026967099"/>
              </p:ext>
            </p:extLst>
          </p:nvPr>
        </p:nvGraphicFramePr>
        <p:xfrm>
          <a:off x="6933400" y="1718733"/>
          <a:ext cx="4830201" cy="374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192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Inputs</a:t>
                      </a:r>
                      <a:endParaRPr sz="25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121900" marR="121900" marT="121900" marB="121900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sz="25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121900" marR="121900" marT="121900" marB="1219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7" name="Google Shape;427;p45"/>
          <p:cNvSpPr txBox="1"/>
          <p:nvPr/>
        </p:nvSpPr>
        <p:spPr>
          <a:xfrm>
            <a:off x="3639596" y="5021049"/>
            <a:ext cx="10316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533"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sz="2533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1413819" y="4683694"/>
            <a:ext cx="10316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533"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533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9" name="Google Shape;429;p45"/>
          <p:cNvSpPr txBox="1"/>
          <p:nvPr/>
        </p:nvSpPr>
        <p:spPr>
          <a:xfrm>
            <a:off x="1413819" y="5288922"/>
            <a:ext cx="10316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533"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2533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0" name="Google Shape;4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532" y="4954212"/>
            <a:ext cx="1439999" cy="817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90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>
            <a:spLocks noGrp="1"/>
          </p:cNvSpPr>
          <p:nvPr>
            <p:ph type="body" idx="1"/>
          </p:nvPr>
        </p:nvSpPr>
        <p:spPr>
          <a:xfrm>
            <a:off x="414533" y="1560165"/>
            <a:ext cx="5462000" cy="48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Complete the 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-GB" dirty="0"/>
              <a:t> truth table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What was the rule for the AND gate? How does the table prove it?</a:t>
            </a:r>
            <a:endParaRPr dirty="0"/>
          </a:p>
          <a:p>
            <a:pPr marL="0" indent="0">
              <a:buNone/>
            </a:pPr>
            <a:endParaRPr sz="1867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 lang="en-US"/>
          </a:p>
        </p:txBody>
      </p:sp>
      <p:sp>
        <p:nvSpPr>
          <p:cNvPr id="475" name="Google Shape;475;p50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/>
              <a:t>Truth table: NOT</a:t>
            </a:r>
            <a:endParaRPr/>
          </a:p>
        </p:txBody>
      </p:sp>
      <p:sp>
        <p:nvSpPr>
          <p:cNvPr id="476" name="Google Shape;476;p50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/>
            <a:r>
              <a:rPr lang="en-GB"/>
              <a:t>Activity 2</a:t>
            </a:r>
            <a:endParaRPr/>
          </a:p>
        </p:txBody>
      </p:sp>
      <p:graphicFrame>
        <p:nvGraphicFramePr>
          <p:cNvPr id="477" name="Google Shape;477;p50"/>
          <p:cNvGraphicFramePr/>
          <p:nvPr>
            <p:extLst>
              <p:ext uri="{D42A27DB-BD31-4B8C-83A1-F6EECF244321}">
                <p14:modId xmlns:p14="http://schemas.microsoft.com/office/powerpoint/2010/main" val="2628165622"/>
              </p:ext>
            </p:extLst>
          </p:nvPr>
        </p:nvGraphicFramePr>
        <p:xfrm>
          <a:off x="7776934" y="1718733"/>
          <a:ext cx="3220134" cy="2499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Input</a:t>
                      </a:r>
                      <a:endParaRPr sz="25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121900" marR="121900" marT="121900" marB="1219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sz="25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121900" marR="121900" marT="121900" marB="1219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5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8" name="Google Shape;478;p50"/>
          <p:cNvSpPr txBox="1"/>
          <p:nvPr/>
        </p:nvSpPr>
        <p:spPr>
          <a:xfrm>
            <a:off x="3803467" y="3660920"/>
            <a:ext cx="10316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533"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sz="2533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1469933" y="3660920"/>
            <a:ext cx="10316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533"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533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0" name="Google Shape;4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900" y="3527900"/>
            <a:ext cx="1440000" cy="73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8301" y="643885"/>
            <a:ext cx="495300" cy="49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40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7BC5FB-4233-9F3D-2970-51AC674A4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dirty="0"/>
          </a:p>
          <a:p>
            <a:pPr marL="608965" indent="-456565">
              <a:lnSpc>
                <a:spcPct val="114999"/>
              </a:lnSpc>
            </a:pPr>
            <a:r>
              <a:rPr lang="en-US" dirty="0"/>
              <a:t>Write down what you think the output of the bulb will be under each one</a:t>
            </a:r>
          </a:p>
          <a:p>
            <a:pPr marL="608965" indent="-456565">
              <a:lnSpc>
                <a:spcPct val="114999"/>
              </a:lnSpc>
            </a:pPr>
            <a:r>
              <a:rPr lang="en-US" dirty="0"/>
              <a:t>Build the circuit</a:t>
            </a:r>
          </a:p>
          <a:p>
            <a:pPr marL="608965" indent="-456565">
              <a:lnSpc>
                <a:spcPct val="114999"/>
              </a:lnSpc>
            </a:pPr>
            <a:r>
              <a:rPr lang="en-US" dirty="0"/>
              <a:t>Check if you are correct. If not, can you say why???</a:t>
            </a:r>
          </a:p>
          <a:p>
            <a:pPr marL="608965" indent="-456565">
              <a:lnSpc>
                <a:spcPct val="114999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D2DC1-C50E-A4FC-70D4-C56E4EF5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C516F-8F15-F8E8-05D6-32A40A2761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95300" indent="-342900">
              <a:buAutoNum type="arabicPeriod"/>
            </a:pPr>
            <a:endParaRPr lang="en-US" dirty="0"/>
          </a:p>
          <a:p>
            <a:pPr marL="495300" indent="-342900">
              <a:lnSpc>
                <a:spcPct val="114999"/>
              </a:lnSpc>
              <a:buAutoNum type="arabicPeriod"/>
            </a:pPr>
            <a:endParaRPr lang="en-US" dirty="0"/>
          </a:p>
          <a:p>
            <a:pPr marL="495300" indent="-342900">
              <a:lnSpc>
                <a:spcPct val="114999"/>
              </a:lnSpc>
              <a:buAutoNum type="arabicPeriod"/>
            </a:pPr>
            <a:endParaRPr lang="en-US" dirty="0"/>
          </a:p>
          <a:p>
            <a:pPr marL="495300" indent="-342900">
              <a:lnSpc>
                <a:spcPct val="114999"/>
              </a:lnSpc>
              <a:buAutoNum type="arabicPeriod"/>
            </a:pPr>
            <a:endParaRPr lang="en-US" dirty="0"/>
          </a:p>
          <a:p>
            <a:pPr marL="495300" indent="-342900">
              <a:lnSpc>
                <a:spcPct val="114999"/>
              </a:lnSpc>
              <a:buAutoNum type="arabicPeriod"/>
            </a:pPr>
            <a:endParaRPr lang="en-US" dirty="0"/>
          </a:p>
          <a:p>
            <a:pPr marL="495300" indent="-342900">
              <a:lnSpc>
                <a:spcPct val="114999"/>
              </a:lnSpc>
              <a:buAutoNum type="arabicPeriod"/>
            </a:pPr>
            <a:endParaRPr lang="en-US" dirty="0"/>
          </a:p>
          <a:p>
            <a:pPr marL="495300" indent="-342900">
              <a:lnSpc>
                <a:spcPct val="114999"/>
              </a:lnSpc>
              <a:buAutoNum type="arabicPeriod"/>
            </a:pP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AF7B5B-E8B6-7D1F-D954-C9313149185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51855DF-E239-FE4C-5FAF-200D4298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174" y="569487"/>
            <a:ext cx="3841135" cy="1695993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1211E19B-94A9-F373-AF0A-C53724DC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74" y="2342172"/>
            <a:ext cx="3841135" cy="2108108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E985AE02-D8C4-53CE-2DDF-B397C36DA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157" y="4466736"/>
            <a:ext cx="3480619" cy="1865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B6344-A4F7-4CC5-BB1C-8DF9248ADE32}"/>
              </a:ext>
            </a:extLst>
          </p:cNvPr>
          <p:cNvSpPr txBox="1"/>
          <p:nvPr/>
        </p:nvSpPr>
        <p:spPr>
          <a:xfrm>
            <a:off x="5050784" y="968220"/>
            <a:ext cx="2089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(A and B)</a:t>
            </a:r>
          </a:p>
          <a:p>
            <a:r>
              <a:rPr lang="en-GB" dirty="0"/>
              <a:t>= (not A) or (not B)</a:t>
            </a:r>
            <a:br>
              <a:rPr lang="en-GB" dirty="0"/>
            </a:br>
            <a:r>
              <a:rPr lang="en-GB" dirty="0"/>
              <a:t>Should be 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6A022-D906-4612-9943-6E74B8E92B4F}"/>
              </a:ext>
            </a:extLst>
          </p:cNvPr>
          <p:cNvSpPr/>
          <p:nvPr/>
        </p:nvSpPr>
        <p:spPr>
          <a:xfrm>
            <a:off x="5454650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(A and B) and C</a:t>
            </a:r>
            <a:br>
              <a:rPr lang="en-GB" dirty="0"/>
            </a:br>
            <a:r>
              <a:rPr lang="en-GB" dirty="0"/>
              <a:t>Should be off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583A1-934B-44A8-838F-C5C33A4F23B7}"/>
              </a:ext>
            </a:extLst>
          </p:cNvPr>
          <p:cNvSpPr/>
          <p:nvPr/>
        </p:nvSpPr>
        <p:spPr>
          <a:xfrm>
            <a:off x="5454650" y="50763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/>
              <a:t>(A or B) </a:t>
            </a:r>
            <a:r>
              <a:rPr lang="en-GB" dirty="0"/>
              <a:t>or C</a:t>
            </a:r>
            <a:br>
              <a:rPr lang="en-GB" dirty="0"/>
            </a:br>
            <a:r>
              <a:rPr lang="en-GB" dirty="0"/>
              <a:t>Should be on</a:t>
            </a:r>
          </a:p>
        </p:txBody>
      </p:sp>
    </p:spTree>
    <p:extLst>
      <p:ext uri="{BB962C8B-B14F-4D97-AF65-F5344CB8AC3E}">
        <p14:creationId xmlns:p14="http://schemas.microsoft.com/office/powerpoint/2010/main" val="425976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CA16-54F5-DE41-F386-17CAD877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LO: Understand how computers use binary to make a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2D0E-507E-AAE6-F940-7F23D191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C000">
                    <a:alpha val="70000"/>
                  </a:srgbClr>
                </a:solidFill>
              </a:rPr>
              <a:t>AO3  Predict the output of Boolean Decisions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AO2 Describe how binary numbers can represent Boolean decisions using truth tables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AO1 List the outputs of logic gates</a:t>
            </a:r>
          </a:p>
        </p:txBody>
      </p:sp>
    </p:spTree>
    <p:extLst>
      <p:ext uri="{BB962C8B-B14F-4D97-AF65-F5344CB8AC3E}">
        <p14:creationId xmlns:p14="http://schemas.microsoft.com/office/powerpoint/2010/main" val="266898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414533" y="1560165"/>
            <a:ext cx="5462000" cy="48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GB"/>
              <a:t>George Boole was an English mathematician who lived in the 1800s.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GB"/>
              <a:t>In 1847 he wrote a book called </a:t>
            </a:r>
            <a:r>
              <a:rPr lang="en-GB" i="1"/>
              <a:t>The Mathematical Analysis of Logic</a:t>
            </a:r>
            <a:r>
              <a:rPr lang="en-GB"/>
              <a:t>, in which he introduced </a:t>
            </a:r>
            <a:r>
              <a:rPr lang="en-GB" b="1"/>
              <a:t>Boolean algebra</a:t>
            </a:r>
            <a:r>
              <a:rPr lang="en-GB"/>
              <a:t> which used the logical states of </a:t>
            </a:r>
            <a:r>
              <a:rPr lang="en-GB" b="1"/>
              <a:t>True</a:t>
            </a:r>
            <a:r>
              <a:rPr lang="en-GB"/>
              <a:t> or </a:t>
            </a:r>
            <a:r>
              <a:rPr lang="en-GB" b="1"/>
              <a:t>False.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/>
              <a:t>All very logical!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/>
            <a:r>
              <a:rPr lang="en-GB"/>
              <a:t>Activity 1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000" y="1718731"/>
            <a:ext cx="2794000" cy="3743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4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14533" y="1560165"/>
            <a:ext cx="5462000" cy="48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GB"/>
              <a:t>Later in 1940 </a:t>
            </a:r>
            <a:r>
              <a:rPr lang="en-GB" b="1"/>
              <a:t>Claude Shannon</a:t>
            </a:r>
            <a:r>
              <a:rPr lang="en-GB"/>
              <a:t> discovered that </a:t>
            </a:r>
            <a:r>
              <a:rPr lang="en-GB" b="1"/>
              <a:t>Boolean algebra</a:t>
            </a:r>
            <a:r>
              <a:rPr lang="en-GB"/>
              <a:t> could be applied to </a:t>
            </a:r>
            <a:r>
              <a:rPr lang="en-GB" b="1"/>
              <a:t>electrical circuits</a:t>
            </a:r>
            <a:r>
              <a:rPr lang="en-GB"/>
              <a:t>. 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GB"/>
              <a:t>The </a:t>
            </a:r>
            <a:r>
              <a:rPr lang="en-GB" b="1"/>
              <a:t>True </a:t>
            </a:r>
            <a:r>
              <a:rPr lang="en-GB"/>
              <a:t>and </a:t>
            </a:r>
            <a:r>
              <a:rPr lang="en-GB" b="1"/>
              <a:t>False</a:t>
            </a:r>
            <a:r>
              <a:rPr lang="en-GB"/>
              <a:t> values could also be represented as </a:t>
            </a:r>
            <a:r>
              <a:rPr lang="en-GB" b="1"/>
              <a:t>1 </a:t>
            </a:r>
            <a:r>
              <a:rPr lang="en-GB"/>
              <a:t>and </a:t>
            </a:r>
            <a:r>
              <a:rPr lang="en-GB" b="1"/>
              <a:t>0.</a:t>
            </a:r>
            <a:endParaRPr b="1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GB"/>
              <a:t>Shannon’s discovery forms the basis of all electronic computers. 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/>
              <a:t>All very logical!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/>
            <a:r>
              <a:rPr lang="en-GB"/>
              <a:t>Activity 1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8500" y="1718734"/>
            <a:ext cx="2657013" cy="3743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36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14533" y="1560165"/>
            <a:ext cx="5462000" cy="48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All computers have a </a:t>
            </a:r>
            <a:r>
              <a:rPr lang="en-GB" b="1" dirty="0"/>
              <a:t>central processing unit</a:t>
            </a:r>
            <a:r>
              <a:rPr lang="en-GB" dirty="0"/>
              <a:t> (CPU). The </a:t>
            </a:r>
            <a:r>
              <a:rPr lang="en-GB" b="1" dirty="0"/>
              <a:t>CPU </a:t>
            </a:r>
            <a:r>
              <a:rPr lang="en-GB" dirty="0"/>
              <a:t>processes the data and instructions for the computer. They uses microscopic switches to make circuits which are either </a:t>
            </a:r>
            <a:r>
              <a:rPr lang="en-GB" b="1" dirty="0"/>
              <a:t>ON</a:t>
            </a:r>
            <a:r>
              <a:rPr lang="en-GB" dirty="0"/>
              <a:t> or </a:t>
            </a:r>
            <a:r>
              <a:rPr lang="en-GB" b="1" dirty="0"/>
              <a:t>OFF</a:t>
            </a:r>
            <a:endParaRPr b="1" dirty="0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GB" dirty="0"/>
              <a:t>This processing uses </a:t>
            </a:r>
            <a:r>
              <a:rPr lang="en-GB" b="1" dirty="0"/>
              <a:t>billions</a:t>
            </a:r>
            <a:r>
              <a:rPr lang="en-GB" dirty="0"/>
              <a:t> of tiny electronic components to carry out operations called </a:t>
            </a:r>
            <a:r>
              <a:rPr lang="en-GB" b="1" dirty="0"/>
              <a:t>logic gates.</a:t>
            </a:r>
            <a:endParaRPr dirty="0"/>
          </a:p>
          <a:p>
            <a:pPr marL="608965" indent="0"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/>
              <a:t>All very logical!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/>
            <a:r>
              <a:rPr lang="en-GB"/>
              <a:t>Activity 1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B6AA07-02DD-B672-6FD1-019378EC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13" y="1559230"/>
            <a:ext cx="2409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4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CA16-54F5-DE41-F386-17CAD877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LO: Understand how computers use binary to make a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2D0E-507E-AAE6-F940-7F23D19101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FFC000">
                  <a:alpha val="70000"/>
                </a:srgb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Video – how to electrical circuits work?</a:t>
            </a:r>
          </a:p>
          <a:p>
            <a:r>
              <a:rPr lang="en-US" dirty="0">
                <a:solidFill>
                  <a:schemeClr val="tx1"/>
                </a:solidFill>
              </a:rPr>
              <a:t>How do we tell the switch is open or closed?</a:t>
            </a:r>
          </a:p>
          <a:p>
            <a:r>
              <a:rPr lang="en-US" dirty="0">
                <a:solidFill>
                  <a:schemeClr val="tx1"/>
                </a:solidFill>
              </a:rPr>
              <a:t>Make the diagram using these symbols and write the table in a Word doc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629FA-0647-15E0-1CC9-90A7527B4F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https://youtu.be/zc59TXKAPio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D6C3FC2-630A-8FE6-B273-EB98C279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064" y="3299971"/>
            <a:ext cx="1026121" cy="102612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D47FFF2-EC08-B323-9A96-F94C81924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578" y="3269329"/>
            <a:ext cx="1214011" cy="121401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17BD2E1-2CC0-1AB9-C48B-4C8A1490D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995" y="3244748"/>
            <a:ext cx="1245326" cy="124532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8EF0812-72F4-81BE-B494-82DCDEC3C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841" y="3247273"/>
            <a:ext cx="1391463" cy="140190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FEC9571-437A-D782-8A13-AD94A9844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0214" y="4246830"/>
            <a:ext cx="1537600" cy="15376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47449FD-1F1E-7EC1-7BD2-72B079B51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5091" y="4152885"/>
            <a:ext cx="1704614" cy="17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8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414533" y="1560165"/>
            <a:ext cx="5462000" cy="48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George Boole's idea was that statements could be used to make logical decisions: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GB" dirty="0"/>
          </a:p>
          <a:p>
            <a:pPr marL="285750" indent="-285750">
              <a:lnSpc>
                <a:spcPct val="114999"/>
              </a:lnSpc>
            </a:pPr>
            <a:r>
              <a:rPr lang="en-GB" dirty="0"/>
              <a:t>IF raining = true </a:t>
            </a:r>
            <a:r>
              <a:rPr lang="en-GB" b="1" dirty="0"/>
              <a:t>AND </a:t>
            </a:r>
            <a:r>
              <a:rPr lang="en-GB" dirty="0"/>
              <a:t>cold = true </a:t>
            </a:r>
            <a:r>
              <a:rPr lang="en-GB" b="1" dirty="0"/>
              <a:t>THEN </a:t>
            </a:r>
            <a:r>
              <a:rPr lang="en-GB" dirty="0"/>
              <a:t>wear a coat = </a:t>
            </a:r>
            <a:r>
              <a:rPr lang="en-GB" b="1" dirty="0"/>
              <a:t>true</a:t>
            </a:r>
          </a:p>
          <a:p>
            <a:pPr marL="285750" indent="-285750">
              <a:lnSpc>
                <a:spcPct val="114999"/>
              </a:lnSpc>
            </a:pPr>
            <a:endParaRPr lang="en-GB" dirty="0"/>
          </a:p>
          <a:p>
            <a:pPr marL="0" indent="0">
              <a:lnSpc>
                <a:spcPct val="114999"/>
              </a:lnSpc>
              <a:buNone/>
            </a:pPr>
            <a:r>
              <a:rPr lang="en-GB" dirty="0"/>
              <a:t>TRY THESE: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en-GB" dirty="0"/>
              <a:t>IF age &lt; 18 = true </a:t>
            </a:r>
            <a:r>
              <a:rPr lang="en-GB" b="1" dirty="0"/>
              <a:t>AND</a:t>
            </a:r>
            <a:r>
              <a:rPr lang="en-GB" dirty="0"/>
              <a:t> film certificate is 18 = true </a:t>
            </a:r>
            <a:r>
              <a:rPr lang="en-GB" b="1" dirty="0"/>
              <a:t>THEN </a:t>
            </a:r>
            <a:r>
              <a:rPr lang="en-GB" dirty="0"/>
              <a:t>watch film = ???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en-GB" dirty="0"/>
              <a:t>IF day </a:t>
            </a:r>
            <a:r>
              <a:rPr lang="en-GB" b="1" dirty="0"/>
              <a:t>NOT </a:t>
            </a:r>
            <a:r>
              <a:rPr lang="en-GB" dirty="0"/>
              <a:t>= Friday </a:t>
            </a:r>
            <a:r>
              <a:rPr lang="en-GB" b="1" dirty="0"/>
              <a:t>THEN </a:t>
            </a:r>
            <a:r>
              <a:rPr lang="en-GB" dirty="0"/>
              <a:t>chips in canteen = ????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en-GB" dirty="0"/>
              <a:t>IF noise is BARK = true </a:t>
            </a:r>
            <a:r>
              <a:rPr lang="en-GB" b="1" dirty="0"/>
              <a:t>OR</a:t>
            </a:r>
            <a:r>
              <a:rPr lang="en-GB" dirty="0"/>
              <a:t> legs &lt; 3 = true </a:t>
            </a:r>
            <a:r>
              <a:rPr lang="en-GB" b="1" dirty="0"/>
              <a:t>THEN </a:t>
            </a:r>
            <a:r>
              <a:rPr lang="en-GB" dirty="0"/>
              <a:t>is</a:t>
            </a:r>
            <a:r>
              <a:rPr lang="en-GB" b="1" dirty="0"/>
              <a:t> </a:t>
            </a:r>
            <a:r>
              <a:rPr lang="en-GB" dirty="0"/>
              <a:t>cat = ???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endParaRPr lang="en-GB" dirty="0"/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en-GB" dirty="0"/>
              <a:t>WRITE YOUR OWN LOGIC DECISION 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/>
              <a:t>All very logical!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/>
            <a:r>
              <a:rPr lang="en-GB"/>
              <a:t>Activity 1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000" y="1718731"/>
            <a:ext cx="2794000" cy="3743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19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14533" y="1560165"/>
            <a:ext cx="5462000" cy="48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There are </a:t>
            </a:r>
            <a:r>
              <a:rPr lang="en-GB" b="1" dirty="0"/>
              <a:t>three </a:t>
            </a:r>
            <a:r>
              <a:rPr lang="en-GB" dirty="0"/>
              <a:t>fundamental logic gates. These are 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dirty="0"/>
              <a:t>, 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-GB" dirty="0"/>
              <a:t>, and 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-GB" dirty="0"/>
              <a:t>. These are used inside of circuits in the CPU to carry out the decisions like we have made on the last slide</a:t>
            </a:r>
            <a:endParaRPr lang="en-US" dirty="0">
              <a:latin typeface="Roboto Mono"/>
              <a:ea typeface="Roboto Mono"/>
            </a:endParaRPr>
          </a:p>
          <a:p>
            <a:pPr marL="0" indent="0">
              <a:lnSpc>
                <a:spcPct val="114999"/>
              </a:lnSpc>
              <a:buNone/>
            </a:pPr>
            <a:endParaRPr lang="en-GB" dirty="0">
              <a:ea typeface="Roboto Mono"/>
              <a:cs typeface="Roboto Mono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GB" dirty="0">
                <a:ea typeface="Roboto Mono"/>
                <a:cs typeface="Roboto Mono"/>
              </a:rPr>
              <a:t>We can use them simply with an input (a power supply) to control a bulb </a:t>
            </a:r>
          </a:p>
          <a:p>
            <a:pPr marL="0" indent="0">
              <a:lnSpc>
                <a:spcPct val="114999"/>
              </a:lnSpc>
              <a:buNone/>
            </a:pPr>
            <a:endParaRPr lang="en-GB" dirty="0">
              <a:ea typeface="Roboto Mono"/>
              <a:cs typeface="Roboto Mono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GB" dirty="0">
                <a:ea typeface="Roboto Mono"/>
                <a:cs typeface="Roboto Mono"/>
              </a:rPr>
              <a:t>We are now going to use the website </a:t>
            </a:r>
            <a:r>
              <a:rPr lang="en-GB" dirty="0">
                <a:ea typeface="Roboto Mono"/>
                <a:cs typeface="Roboto Mono"/>
                <a:hlinkClick r:id="rId3"/>
              </a:rPr>
              <a:t>https://logic.ly/demo/</a:t>
            </a:r>
            <a:r>
              <a:rPr lang="en-GB" dirty="0">
                <a:ea typeface="Roboto Mono"/>
                <a:cs typeface="Roboto Mono"/>
              </a:rPr>
              <a:t>  to carry out some experiments and record the results</a:t>
            </a:r>
          </a:p>
          <a:p>
            <a:pPr marL="0" indent="0">
              <a:lnSpc>
                <a:spcPct val="114999"/>
              </a:lnSpc>
              <a:buNone/>
            </a:pPr>
            <a:endParaRPr lang="en-GB" dirty="0">
              <a:ea typeface="Roboto Mono"/>
              <a:cs typeface="Roboto Mono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GB" dirty="0">
                <a:ea typeface="Roboto Mono"/>
                <a:cs typeface="Roboto Mono"/>
              </a:rPr>
              <a:t>Screen shot your circuit as you make it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/>
              <a:t>The three fundamental gates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/>
            <a:r>
              <a:rPr lang="en-GB"/>
              <a:t>Activity 1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6468" y="1560156"/>
            <a:ext cx="1440001" cy="81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6467" y="4220867"/>
            <a:ext cx="1440000" cy="73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6467" y="2840300"/>
            <a:ext cx="1439999" cy="8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9868267" y="1730620"/>
            <a:ext cx="10316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533"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endParaRPr sz="2533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9868267" y="3013653"/>
            <a:ext cx="10316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533"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 sz="2533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9920533" y="4296687"/>
            <a:ext cx="10316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533"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endParaRPr sz="2533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8199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14533" y="1560165"/>
            <a:ext cx="5462000" cy="48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GB" dirty="0">
                <a:ea typeface="Roboto Mono"/>
                <a:cs typeface="Roboto Mono"/>
              </a:rPr>
              <a:t>Build the circuit so an AND gate has two switches as inputs (A at the top)</a:t>
            </a:r>
          </a:p>
          <a:p>
            <a:pPr marL="0" indent="0">
              <a:lnSpc>
                <a:spcPct val="114999"/>
              </a:lnSpc>
              <a:buNone/>
            </a:pPr>
            <a:endParaRPr lang="en-GB" dirty="0">
              <a:ea typeface="Roboto Mono"/>
              <a:cs typeface="Roboto Mono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GB" dirty="0">
                <a:ea typeface="Roboto Mono"/>
                <a:cs typeface="Roboto Mono"/>
              </a:rPr>
              <a:t>When a switch it ON it will go blue, like input B in this example</a:t>
            </a:r>
          </a:p>
          <a:p>
            <a:pPr marL="0" indent="0">
              <a:lnSpc>
                <a:spcPct val="114999"/>
              </a:lnSpc>
              <a:buNone/>
            </a:pPr>
            <a:endParaRPr lang="en-GB" dirty="0">
              <a:ea typeface="Roboto Mono"/>
              <a:cs typeface="Roboto Mono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GB" dirty="0">
                <a:ea typeface="Roboto Mono"/>
                <a:cs typeface="Roboto Mono"/>
              </a:rPr>
              <a:t>When the bulb is on it will turn blue also</a:t>
            </a:r>
          </a:p>
          <a:p>
            <a:pPr marL="0" indent="0">
              <a:lnSpc>
                <a:spcPct val="114999"/>
              </a:lnSpc>
              <a:buNone/>
            </a:pPr>
            <a:endParaRPr lang="en-GB" dirty="0">
              <a:ea typeface="Roboto Mono"/>
              <a:cs typeface="Roboto Mono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GB" dirty="0">
                <a:ea typeface="Roboto Mono"/>
                <a:cs typeface="Roboto Mono"/>
              </a:rPr>
              <a:t>In this example we can see that A is OFF AND B is ON so the OUTPUT is OFF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/>
              <a:t>EXAMPLE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/>
            <a:r>
              <a:rPr lang="en-GB"/>
              <a:t>Activity 1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9868267" y="1730620"/>
            <a:ext cx="10316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GB" sz="2500" dirty="0">
              <a:latin typeface="Roboto Mono"/>
              <a:ea typeface="Roboto Mono"/>
              <a:cs typeface="Roboto Mon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9868267" y="3013653"/>
            <a:ext cx="10316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GB" sz="2500" dirty="0">
              <a:latin typeface="Roboto Mono"/>
              <a:ea typeface="Roboto Mono"/>
              <a:cs typeface="Roboto Mon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9920533" y="4296687"/>
            <a:ext cx="10316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GB" sz="2500" dirty="0">
              <a:latin typeface="Roboto Mono"/>
              <a:ea typeface="Roboto Mono"/>
              <a:cs typeface="Roboto Mono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88598A3-DA42-04E5-9E9B-06F15EF0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16" y="1563537"/>
            <a:ext cx="5119329" cy="24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1556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4E8"/>
      </a:lt2>
      <a:accent1>
        <a:srgbClr val="C39C43"/>
      </a:accent1>
      <a:accent2>
        <a:srgbClr val="E48B69"/>
      </a:accent2>
      <a:accent3>
        <a:srgbClr val="9FA856"/>
      </a:accent3>
      <a:accent4>
        <a:srgbClr val="45AFB0"/>
      </a:accent4>
      <a:accent5>
        <a:srgbClr val="5AA7E1"/>
      </a:accent5>
      <a:accent6>
        <a:srgbClr val="586DE0"/>
      </a:accent6>
      <a:hlink>
        <a:srgbClr val="697FA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875</Words>
  <Application>Microsoft Office PowerPoint</Application>
  <PresentationFormat>Widescreen</PresentationFormat>
  <Paragraphs>163</Paragraphs>
  <Slides>13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Avenir Next LT Pro</vt:lpstr>
      <vt:lpstr>Avenir Next LT Pro Light</vt:lpstr>
      <vt:lpstr>Calibri</vt:lpstr>
      <vt:lpstr>Calibri Light</vt:lpstr>
      <vt:lpstr>Quicksand</vt:lpstr>
      <vt:lpstr>Quicksand Light</vt:lpstr>
      <vt:lpstr>Roboto Mono</vt:lpstr>
      <vt:lpstr>Sitka Subheading</vt:lpstr>
      <vt:lpstr>PebbleVTI</vt:lpstr>
      <vt:lpstr>NCCE Slides</vt:lpstr>
      <vt:lpstr>Using Logic Gates</vt:lpstr>
      <vt:lpstr>LO: Understand how computers use binary to make a decision</vt:lpstr>
      <vt:lpstr>All very logical!</vt:lpstr>
      <vt:lpstr>All very logical!</vt:lpstr>
      <vt:lpstr>All very logical!</vt:lpstr>
      <vt:lpstr>LO: Understand how computers use binary to make a decision</vt:lpstr>
      <vt:lpstr>All very logical!</vt:lpstr>
      <vt:lpstr>The three fundamental gates</vt:lpstr>
      <vt:lpstr>EXAMPLE</vt:lpstr>
      <vt:lpstr>Truth table: AND</vt:lpstr>
      <vt:lpstr>Truth table: OR</vt:lpstr>
      <vt:lpstr>Truth table: NOT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17JSmith</cp:lastModifiedBy>
  <cp:revision>403</cp:revision>
  <dcterms:created xsi:type="dcterms:W3CDTF">2023-01-03T16:32:51Z</dcterms:created>
  <dcterms:modified xsi:type="dcterms:W3CDTF">2023-01-11T12:44:03Z</dcterms:modified>
</cp:coreProperties>
</file>