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30267275" cy="42794238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0">
          <p15:clr>
            <a:srgbClr val="A4A3A4"/>
          </p15:clr>
        </p15:guide>
        <p15:guide id="2" pos="8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/>
    <p:restoredTop sz="94645"/>
  </p:normalViewPr>
  <p:slideViewPr>
    <p:cSldViewPr snapToGrid="0">
      <p:cViewPr>
        <p:scale>
          <a:sx n="46" d="100"/>
          <a:sy n="46" d="100"/>
        </p:scale>
        <p:origin x="1336" y="-1160"/>
      </p:cViewPr>
      <p:guideLst>
        <p:guide orient="horz" pos="21840"/>
        <p:guide pos="8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5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27275" y="1279525"/>
            <a:ext cx="24447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0.tnwcdn.com/wp-content/blogs.dir/1/files/2018/01/Blockchain-Funds.p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e0bbd3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46e0bbd378_0_25:notes"/>
          <p:cNvSpPr txBox="1">
            <a:spLocks noGrp="1"/>
          </p:cNvSpPr>
          <p:nvPr>
            <p:ph type="body" idx="1"/>
          </p:nvPr>
        </p:nvSpPr>
        <p:spPr>
          <a:xfrm>
            <a:off x="709931" y="4925407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https://cdn0.tnwcdn.com/wp-content/blogs.dir/1/files/2018/01/Blockchain-Funds.png</a:t>
            </a:r>
            <a:br>
              <a:rPr lang="en-US"/>
            </a:br>
            <a:r>
              <a:rPr lang="en-US"/>
              <a:t>https://1.bp.blogspot.com/-K65Ed68KGXk/WOa9jaRWC6I/AAAAAAAABsM/gglycD_anuQSp-i67fxER1FOlVTulvV2gCLcB/s1600/FederatedLearning_FinalFiles_Flow%2BChart1.png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46e0bbd378_0_25:notes"/>
          <p:cNvSpPr txBox="1">
            <a:spLocks noGrp="1"/>
          </p:cNvSpPr>
          <p:nvPr>
            <p:ph type="sldNum" idx="12"/>
          </p:nvPr>
        </p:nvSpPr>
        <p:spPr>
          <a:xfrm>
            <a:off x="4021295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6&quot; x 42&quot; Poster">
  <p:cSld name="1_36&quot; x 42&quot; Po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436" y="792486"/>
            <a:ext cx="29306408" cy="4358672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1"/>
              <a:buFont typeface="Arial"/>
              <a:buNone/>
              <a:defRPr sz="570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80434" y="5547401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0434" y="7330495"/>
            <a:ext cx="9368442" cy="950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480434" y="17208266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4"/>
          </p:nvPr>
        </p:nvSpPr>
        <p:spPr>
          <a:xfrm>
            <a:off x="480434" y="19023056"/>
            <a:ext cx="9368442" cy="1128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480434" y="30708828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6"/>
          </p:nvPr>
        </p:nvSpPr>
        <p:spPr>
          <a:xfrm>
            <a:off x="480434" y="32491922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7"/>
          </p:nvPr>
        </p:nvSpPr>
        <p:spPr>
          <a:xfrm>
            <a:off x="10449420" y="5547401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8"/>
          </p:nvPr>
        </p:nvSpPr>
        <p:spPr>
          <a:xfrm>
            <a:off x="20418402" y="32491922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9"/>
          </p:nvPr>
        </p:nvSpPr>
        <p:spPr>
          <a:xfrm>
            <a:off x="20418402" y="5547401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3"/>
          </p:nvPr>
        </p:nvSpPr>
        <p:spPr>
          <a:xfrm>
            <a:off x="20418402" y="7330495"/>
            <a:ext cx="9368442" cy="950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4"/>
          </p:nvPr>
        </p:nvSpPr>
        <p:spPr>
          <a:xfrm>
            <a:off x="20418402" y="30708828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>
            <a:spLocks noGrp="1"/>
          </p:cNvSpPr>
          <p:nvPr>
            <p:ph type="pic" idx="15"/>
          </p:nvPr>
        </p:nvSpPr>
        <p:spPr>
          <a:xfrm>
            <a:off x="840762" y="1188730"/>
            <a:ext cx="2161948" cy="356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1839"/>
              <a:buFont typeface="Arial"/>
              <a:buNone/>
              <a:defRPr sz="183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>
            <a:spLocks noGrp="1"/>
          </p:cNvSpPr>
          <p:nvPr>
            <p:ph type="pic" idx="16"/>
          </p:nvPr>
        </p:nvSpPr>
        <p:spPr>
          <a:xfrm>
            <a:off x="27384681" y="1188730"/>
            <a:ext cx="2161948" cy="356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1839"/>
              <a:buFont typeface="Arial"/>
              <a:buNone/>
              <a:defRPr sz="183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7"/>
          </p:nvPr>
        </p:nvSpPr>
        <p:spPr>
          <a:xfrm>
            <a:off x="10449418" y="7330495"/>
            <a:ext cx="9368442" cy="950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18"/>
          </p:nvPr>
        </p:nvSpPr>
        <p:spPr>
          <a:xfrm>
            <a:off x="10449418" y="17208266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9"/>
          </p:nvPr>
        </p:nvSpPr>
        <p:spPr>
          <a:xfrm>
            <a:off x="10449418" y="19023056"/>
            <a:ext cx="9368442" cy="1128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20"/>
          </p:nvPr>
        </p:nvSpPr>
        <p:spPr>
          <a:xfrm>
            <a:off x="10449418" y="30708828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body" idx="21"/>
          </p:nvPr>
        </p:nvSpPr>
        <p:spPr>
          <a:xfrm>
            <a:off x="10427485" y="32491922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body" idx="22"/>
          </p:nvPr>
        </p:nvSpPr>
        <p:spPr>
          <a:xfrm>
            <a:off x="20418400" y="17208266"/>
            <a:ext cx="9368442" cy="1386850"/>
          </a:xfrm>
          <a:prstGeom prst="rect">
            <a:avLst/>
          </a:prstGeom>
          <a:solidFill>
            <a:srgbClr val="C4172F"/>
          </a:solidFill>
          <a:ln w="9525" cap="flat" cmpd="sng">
            <a:solidFill>
              <a:srgbClr val="C417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23"/>
          </p:nvPr>
        </p:nvSpPr>
        <p:spPr>
          <a:xfrm>
            <a:off x="20306658" y="19023056"/>
            <a:ext cx="9368442" cy="1128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&quot; x 42&quot; Poster">
  <p:cSld name="36&quot; x 42&quot; Pos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80436" y="792486"/>
            <a:ext cx="29306408" cy="4358672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1"/>
              <a:buFont typeface="Arial"/>
              <a:buNone/>
              <a:defRPr sz="570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480434" y="5547401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2"/>
          </p:nvPr>
        </p:nvSpPr>
        <p:spPr>
          <a:xfrm>
            <a:off x="480434" y="7330494"/>
            <a:ext cx="9368442" cy="1129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3"/>
          </p:nvPr>
        </p:nvSpPr>
        <p:spPr>
          <a:xfrm>
            <a:off x="480434" y="19019661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4"/>
          </p:nvPr>
        </p:nvSpPr>
        <p:spPr>
          <a:xfrm>
            <a:off x="480434" y="20802755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5"/>
          </p:nvPr>
        </p:nvSpPr>
        <p:spPr>
          <a:xfrm>
            <a:off x="480434" y="30708828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6"/>
          </p:nvPr>
        </p:nvSpPr>
        <p:spPr>
          <a:xfrm>
            <a:off x="480434" y="32491922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7"/>
          </p:nvPr>
        </p:nvSpPr>
        <p:spPr>
          <a:xfrm>
            <a:off x="10449420" y="5547401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8"/>
          </p:nvPr>
        </p:nvSpPr>
        <p:spPr>
          <a:xfrm>
            <a:off x="20418402" y="32491922"/>
            <a:ext cx="9368442" cy="95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9"/>
          </p:nvPr>
        </p:nvSpPr>
        <p:spPr>
          <a:xfrm>
            <a:off x="20418402" y="5547401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3"/>
          </p:nvPr>
        </p:nvSpPr>
        <p:spPr>
          <a:xfrm>
            <a:off x="20418402" y="7330494"/>
            <a:ext cx="9368442" cy="2298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4"/>
          </p:nvPr>
        </p:nvSpPr>
        <p:spPr>
          <a:xfrm>
            <a:off x="20418402" y="30708828"/>
            <a:ext cx="9368442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5"/>
          </p:nvPr>
        </p:nvSpPr>
        <p:spPr>
          <a:xfrm>
            <a:off x="10449420" y="7330494"/>
            <a:ext cx="9368442" cy="3467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L="457200" marR="0" lvl="0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>
            <a:spLocks noGrp="1"/>
          </p:cNvSpPr>
          <p:nvPr>
            <p:ph type="pic" idx="16"/>
          </p:nvPr>
        </p:nvSpPr>
        <p:spPr>
          <a:xfrm>
            <a:off x="840762" y="1188730"/>
            <a:ext cx="2161948" cy="356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1839"/>
              <a:buFont typeface="Arial"/>
              <a:buNone/>
              <a:defRPr sz="183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>
            <a:spLocks noGrp="1"/>
          </p:cNvSpPr>
          <p:nvPr>
            <p:ph type="pic" idx="17"/>
          </p:nvPr>
        </p:nvSpPr>
        <p:spPr>
          <a:xfrm>
            <a:off x="27384681" y="1188730"/>
            <a:ext cx="2161948" cy="3566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368"/>
              </a:spcBef>
              <a:spcAft>
                <a:spcPts val="0"/>
              </a:spcAft>
              <a:buClr>
                <a:schemeClr val="dk1"/>
              </a:buClr>
              <a:buSzPts val="1839"/>
              <a:buFont typeface="Arial"/>
              <a:buNone/>
              <a:defRPr sz="183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>
            <a:spLocks noGrp="1"/>
          </p:cNvSpPr>
          <p:nvPr>
            <p:ph type="chart" idx="18"/>
          </p:nvPr>
        </p:nvSpPr>
        <p:spPr>
          <a:xfrm>
            <a:off x="11170069" y="21000877"/>
            <a:ext cx="7927144" cy="871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>
            <a:spLocks noGrp="1"/>
          </p:cNvSpPr>
          <p:nvPr>
            <p:ph type="chart" idx="19"/>
          </p:nvPr>
        </p:nvSpPr>
        <p:spPr>
          <a:xfrm>
            <a:off x="11170069" y="31897559"/>
            <a:ext cx="7927144" cy="871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50" tIns="39175" rIns="78350" bIns="39175" anchor="t" anchorCtr="0"/>
          <a:lstStyle>
            <a:lvl1pPr marR="0" lvl="0" algn="l" rtl="0"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body" idx="2"/>
          </p:nvPr>
        </p:nvSpPr>
        <p:spPr>
          <a:xfrm>
            <a:off x="480430" y="7468569"/>
            <a:ext cx="9594900" cy="9418680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0" y="882425"/>
            <a:ext cx="29363210" cy="4358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1">
            <a:noAutofit/>
          </a:bodyPr>
          <a:lstStyle/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5958"/>
              <a:buFont typeface="Arial"/>
              <a:buNone/>
            </a:pPr>
            <a:r>
              <a:rPr lang="en-US" sz="5958" dirty="0">
                <a:solidFill>
                  <a:srgbClr val="001A57"/>
                </a:solidFill>
              </a:rPr>
              <a:t>Opening the Black Box of Deep Learning with Information Theory: Review and Rethink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1A57"/>
              </a:buClr>
              <a:buSzPts val="5958"/>
              <a:buFont typeface="Arial"/>
              <a:buNone/>
            </a:pPr>
            <a:r>
              <a:rPr lang="en-US" sz="4855" dirty="0">
                <a:solidFill>
                  <a:srgbClr val="001A57"/>
                </a:solidFill>
              </a:rPr>
              <a:t>Dave Cheng, </a:t>
            </a:r>
            <a:r>
              <a:rPr lang="en-US" sz="4855" dirty="0" err="1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Yiran</a:t>
            </a:r>
            <a:r>
              <a:rPr lang="en-US" sz="4855" dirty="0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 Chen, Hai (Helen) Li</a:t>
            </a:r>
            <a:br>
              <a:rPr lang="en-US" sz="4855" dirty="0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55" dirty="0">
                <a:solidFill>
                  <a:srgbClr val="001A57"/>
                </a:solidFill>
                <a:latin typeface="Arial"/>
                <a:ea typeface="Arial"/>
                <a:cs typeface="Arial"/>
                <a:sym typeface="Arial"/>
              </a:rPr>
              <a:t>Department of Electrical and Computer Engineering, Duke University</a:t>
            </a:r>
            <a:endParaRPr dirty="0">
              <a:solidFill>
                <a:srgbClr val="001A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483383" y="5702977"/>
            <a:ext cx="9592200" cy="137310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rgbClr val="001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0179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55"/>
              <a:buNone/>
            </a:pPr>
            <a:r>
              <a:rPr lang="en-US" sz="4855" dirty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5"/>
          </p:nvPr>
        </p:nvSpPr>
        <p:spPr>
          <a:xfrm>
            <a:off x="20191693" y="5702977"/>
            <a:ext cx="9592200" cy="1373099"/>
          </a:xfrm>
          <a:prstGeom prst="rect">
            <a:avLst/>
          </a:prstGeom>
          <a:solidFill>
            <a:srgbClr val="001A57"/>
          </a:solidFill>
          <a:ln>
            <a:noFill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20179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55"/>
              <a:buNone/>
            </a:pPr>
            <a:r>
              <a:rPr lang="en-US" sz="4855" dirty="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altLang="zh-CN" sz="4855" dirty="0">
                <a:latin typeface="Arial"/>
                <a:ea typeface="Arial"/>
                <a:cs typeface="Arial"/>
                <a:sym typeface="Arial"/>
              </a:rPr>
              <a:t>xperiment Setting</a:t>
            </a:r>
            <a:endParaRPr dirty="0"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6"/>
          </p:nvPr>
        </p:nvSpPr>
        <p:spPr>
          <a:xfrm>
            <a:off x="20191693" y="7438209"/>
            <a:ext cx="9592200" cy="9449039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8"/>
          </p:nvPr>
        </p:nvSpPr>
        <p:spPr>
          <a:xfrm>
            <a:off x="20191693" y="32383019"/>
            <a:ext cx="9595110" cy="9416400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>
            <a:noAutofit/>
          </a:bodyPr>
          <a:lstStyle/>
          <a:p>
            <a:pPr marL="1204512" lvl="0" indent="-1041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4"/>
          </p:nvPr>
        </p:nvSpPr>
        <p:spPr>
          <a:xfrm>
            <a:off x="20191693" y="30617428"/>
            <a:ext cx="9595110" cy="137310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rgbClr val="001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20179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55"/>
              <a:buNone/>
            </a:pPr>
            <a:r>
              <a:rPr lang="en-US" sz="4855" dirty="0">
                <a:latin typeface="Arial"/>
                <a:ea typeface="Arial"/>
                <a:cs typeface="Arial"/>
                <a:sym typeface="Arial"/>
              </a:rPr>
              <a:t>On Going Work</a:t>
            </a:r>
            <a:endParaRPr dirty="0"/>
          </a:p>
        </p:txBody>
      </p:sp>
      <p:pic>
        <p:nvPicPr>
          <p:cNvPr id="65" name="Google Shape;65;p4"/>
          <p:cNvPicPr preferRelativeResize="0">
            <a:picLocks noGrp="1"/>
          </p:cNvPicPr>
          <p:nvPr>
            <p:ph type="pic" idx="1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5864" y="1293863"/>
            <a:ext cx="2871000" cy="35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9" name="Google Shape;69;p4"/>
          <p:cNvSpPr txBox="1">
            <a:spLocks noGrp="1"/>
          </p:cNvSpPr>
          <p:nvPr>
            <p:ph type="body" idx="20"/>
          </p:nvPr>
        </p:nvSpPr>
        <p:spPr>
          <a:xfrm>
            <a:off x="480429" y="30617428"/>
            <a:ext cx="19513777" cy="137310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rgbClr val="001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20179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55"/>
              <a:buNone/>
            </a:pPr>
            <a:r>
              <a:rPr lang="en-US" sz="4855" dirty="0"/>
              <a:t>Activation Functions</a:t>
            </a:r>
            <a:endParaRPr dirty="0"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21"/>
          </p:nvPr>
        </p:nvSpPr>
        <p:spPr>
          <a:xfrm>
            <a:off x="445863" y="32383019"/>
            <a:ext cx="19513777" cy="9416400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22"/>
          </p:nvPr>
        </p:nvSpPr>
        <p:spPr>
          <a:xfrm>
            <a:off x="445864" y="17203352"/>
            <a:ext cx="19551044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rgbClr val="001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/>
          <a:p>
            <a:pPr marL="20179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55"/>
              <a:buNone/>
            </a:pPr>
            <a:r>
              <a:rPr lang="en-US" sz="4855" dirty="0"/>
              <a:t>Number Of Layers</a:t>
            </a:r>
            <a:endParaRPr dirty="0"/>
          </a:p>
        </p:txBody>
      </p:sp>
      <p:sp>
        <p:nvSpPr>
          <p:cNvPr id="73" name="Google Shape;73;p4"/>
          <p:cNvSpPr/>
          <p:nvPr/>
        </p:nvSpPr>
        <p:spPr>
          <a:xfrm>
            <a:off x="300075" y="7438209"/>
            <a:ext cx="9792900" cy="906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dk1"/>
                </a:solidFill>
              </a:rPr>
              <a:t>Can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we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understand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the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 err="1">
                <a:solidFill>
                  <a:schemeClr val="dk1"/>
                </a:solidFill>
              </a:rPr>
              <a:t>blackbox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of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deep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neural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network?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chemeClr val="dk1"/>
                </a:solidFill>
              </a:rPr>
              <a:t>Ravid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 err="1">
                <a:solidFill>
                  <a:schemeClr val="dk1"/>
                </a:solidFill>
              </a:rPr>
              <a:t>Shwartz-Ziv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et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al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[1</a:t>
            </a:r>
            <a:r>
              <a:rPr lang="en-US" sz="3600" dirty="0">
                <a:solidFill>
                  <a:schemeClr val="dk1"/>
                </a:solidFill>
              </a:rPr>
              <a:t>] combines the information bottleneck theory and deep learning, and gives the information</a:t>
            </a:r>
            <a:r>
              <a:rPr lang="en-US" altLang="zh-TW" sz="3600" dirty="0">
                <a:solidFill>
                  <a:schemeClr val="dk1"/>
                </a:solidFill>
              </a:rPr>
              <a:t>-</a:t>
            </a:r>
            <a:r>
              <a:rPr lang="en-US" sz="3600" dirty="0">
                <a:solidFill>
                  <a:schemeClr val="dk1"/>
                </a:solidFill>
              </a:rPr>
              <a:t>theo</a:t>
            </a:r>
            <a:r>
              <a:rPr lang="en-US" altLang="zh-TW" sz="3600" dirty="0">
                <a:solidFill>
                  <a:schemeClr val="dk1"/>
                </a:solidFill>
              </a:rPr>
              <a:t>retic</a:t>
            </a:r>
            <a:r>
              <a:rPr lang="en-US" sz="3600" dirty="0">
                <a:solidFill>
                  <a:schemeClr val="dk1"/>
                </a:solidFill>
              </a:rPr>
              <a:t> explanation to the training process of N</a:t>
            </a:r>
            <a:r>
              <a:rPr lang="en-US" altLang="zh-TW" sz="3600" dirty="0">
                <a:solidFill>
                  <a:schemeClr val="dk1"/>
                </a:solidFill>
              </a:rPr>
              <a:t>eural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N</a:t>
            </a:r>
            <a:r>
              <a:rPr lang="en-US" altLang="zh-TW" sz="3600" dirty="0">
                <a:solidFill>
                  <a:schemeClr val="dk1"/>
                </a:solidFill>
              </a:rPr>
              <a:t>etwork</a:t>
            </a:r>
            <a:r>
              <a:rPr lang="en-US" sz="3600" dirty="0">
                <a:solidFill>
                  <a:schemeClr val="dk1"/>
                </a:solidFill>
              </a:rPr>
              <a:t>.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dk1"/>
              </a:solidFill>
            </a:endParaRPr>
          </a:p>
          <a:p>
            <a:pPr marL="773290" lvl="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dk1"/>
              </a:solidFill>
            </a:endParaRPr>
          </a:p>
          <a:p>
            <a:pPr marL="773290" lvl="0" indent="-5715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dk1"/>
              </a:solidFill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20568442" y="33303622"/>
            <a:ext cx="9181200" cy="7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45889" marR="0" lvl="0" indent="-945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4"/>
              <a:buFont typeface="Noto Sans Symbols"/>
              <a:buChar char="➢"/>
            </a:pPr>
            <a:r>
              <a:rPr lang="en-US" sz="4414" dirty="0">
                <a:solidFill>
                  <a:schemeClr val="dk1"/>
                </a:solidFill>
              </a:rPr>
              <a:t>Test the effect of L1 sparsity on larger network.</a:t>
            </a:r>
          </a:p>
          <a:p>
            <a:pPr marL="945889" marR="0" lvl="0" indent="-945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4"/>
              <a:buFont typeface="Noto Sans Symbols"/>
              <a:buChar char="➢"/>
            </a:pPr>
            <a:endParaRPr lang="en-US" altLang="zh-CN" sz="4414" dirty="0">
              <a:solidFill>
                <a:schemeClr val="dk1"/>
              </a:solidFill>
            </a:endParaRPr>
          </a:p>
          <a:p>
            <a:pPr marL="945889" marR="0" lvl="0" indent="-945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4"/>
              <a:buFont typeface="Noto Sans Symbols"/>
              <a:buChar char="➢"/>
            </a:pPr>
            <a:r>
              <a:rPr lang="en-US" sz="4414" dirty="0">
                <a:solidFill>
                  <a:schemeClr val="dk1"/>
                </a:solidFill>
              </a:rPr>
              <a:t>Analyze the relation between </a:t>
            </a:r>
            <a:r>
              <a:rPr lang="en-US" sz="4414" dirty="0" err="1">
                <a:solidFill>
                  <a:schemeClr val="dk1"/>
                </a:solidFill>
              </a:rPr>
              <a:t>te</a:t>
            </a:r>
            <a:r>
              <a:rPr lang="en-US" sz="4414" dirty="0">
                <a:solidFill>
                  <a:schemeClr val="dk1"/>
                </a:solidFill>
              </a:rPr>
              <a:t> trace on IP and the gradient of the weights.</a:t>
            </a:r>
            <a:endParaRPr sz="4414" dirty="0">
              <a:solidFill>
                <a:schemeClr val="dk1"/>
              </a:solidFill>
            </a:endParaRPr>
          </a:p>
          <a:p>
            <a:pPr marL="945889" marR="0" lvl="0" indent="-945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4"/>
              <a:buFont typeface="Noto Sans Symbols"/>
              <a:buChar char="➢"/>
            </a:pPr>
            <a:endParaRPr lang="en-US" sz="4414" dirty="0">
              <a:solidFill>
                <a:schemeClr val="dk1"/>
              </a:solidFill>
            </a:endParaRPr>
          </a:p>
          <a:p>
            <a:pPr marL="945889" marR="0" lvl="0" indent="-9458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14"/>
              <a:buFont typeface="Noto Sans Symbols"/>
              <a:buChar char="➢"/>
            </a:pPr>
            <a:endParaRPr dirty="0"/>
          </a:p>
        </p:txBody>
      </p:sp>
      <p:sp>
        <p:nvSpPr>
          <p:cNvPr id="96" name="Google Shape;96;p4"/>
          <p:cNvSpPr txBox="1"/>
          <p:nvPr/>
        </p:nvSpPr>
        <p:spPr>
          <a:xfrm>
            <a:off x="20404010" y="7860573"/>
            <a:ext cx="8959200" cy="86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endParaRPr lang="en-US" sz="3600" dirty="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endParaRPr lang="en-US" sz="3600" dirty="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endParaRPr 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568B4A-1E1B-49E7-9737-CDFB348C51F7}"/>
              </a:ext>
            </a:extLst>
          </p:cNvPr>
          <p:cNvSpPr txBox="1"/>
          <p:nvPr/>
        </p:nvSpPr>
        <p:spPr>
          <a:xfrm>
            <a:off x="1032387" y="38226826"/>
            <a:ext cx="17580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Our result of Tanh shows four phases rather than Two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/>
              <a:t>No compression phase observed with </a:t>
            </a:r>
            <a:r>
              <a:rPr lang="en-US" altLang="zh-CN" sz="4000" dirty="0" err="1"/>
              <a:t>ReLU</a:t>
            </a:r>
            <a:r>
              <a:rPr lang="en-US" altLang="zh-CN" sz="4000" dirty="0"/>
              <a:t> or threshold </a:t>
            </a:r>
            <a:r>
              <a:rPr lang="en-US" altLang="zh-CN" sz="4000" dirty="0" err="1"/>
              <a:t>ReLU</a:t>
            </a:r>
            <a:endParaRPr lang="en-US" altLang="zh-CN" sz="4000" dirty="0"/>
          </a:p>
        </p:txBody>
      </p:sp>
      <p:sp>
        <p:nvSpPr>
          <p:cNvPr id="37" name="Google Shape;58;p4">
            <a:extLst>
              <a:ext uri="{FF2B5EF4-FFF2-40B4-BE49-F238E27FC236}">
                <a16:creationId xmlns:a16="http://schemas.microsoft.com/office/drawing/2014/main" id="{31775F8C-4D65-4E14-AACC-EC29BE7F148E}"/>
              </a:ext>
            </a:extLst>
          </p:cNvPr>
          <p:cNvSpPr txBox="1">
            <a:spLocks/>
          </p:cNvSpPr>
          <p:nvPr/>
        </p:nvSpPr>
        <p:spPr>
          <a:xfrm>
            <a:off x="10404708" y="5728270"/>
            <a:ext cx="9592200" cy="1347807"/>
          </a:xfrm>
          <a:prstGeom prst="rect">
            <a:avLst/>
          </a:prstGeom>
          <a:solidFill>
            <a:srgbClr val="001A57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450" tIns="43225" rIns="0" bIns="432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lnSpc>
                <a:spcPct val="100000"/>
              </a:lnSpc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01790" indent="0">
              <a:spcBef>
                <a:spcPts val="0"/>
              </a:spcBef>
              <a:buSzPts val="4855"/>
            </a:pPr>
            <a:r>
              <a:rPr lang="en-US" altLang="zh-TW" sz="4860" dirty="0"/>
              <a:t>Motivation</a:t>
            </a:r>
            <a:endParaRPr lang="en-US" sz="4860" dirty="0"/>
          </a:p>
        </p:txBody>
      </p:sp>
      <p:sp>
        <p:nvSpPr>
          <p:cNvPr id="38" name="Google Shape;59;p4">
            <a:extLst>
              <a:ext uri="{FF2B5EF4-FFF2-40B4-BE49-F238E27FC236}">
                <a16:creationId xmlns:a16="http://schemas.microsoft.com/office/drawing/2014/main" id="{6FAE4441-8F81-4DD2-B3FD-E063CBB92F69}"/>
              </a:ext>
            </a:extLst>
          </p:cNvPr>
          <p:cNvSpPr txBox="1">
            <a:spLocks/>
          </p:cNvSpPr>
          <p:nvPr/>
        </p:nvSpPr>
        <p:spPr>
          <a:xfrm>
            <a:off x="10404708" y="7438209"/>
            <a:ext cx="9592200" cy="9449039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9" name="Google Shape;78;p4">
            <a:extLst>
              <a:ext uri="{FF2B5EF4-FFF2-40B4-BE49-F238E27FC236}">
                <a16:creationId xmlns:a16="http://schemas.microsoft.com/office/drawing/2014/main" id="{382DB673-924E-49C7-B474-BB508D1EC1CA}"/>
              </a:ext>
            </a:extLst>
          </p:cNvPr>
          <p:cNvSpPr txBox="1"/>
          <p:nvPr/>
        </p:nvSpPr>
        <p:spPr>
          <a:xfrm>
            <a:off x="20395736" y="7502896"/>
            <a:ext cx="9149860" cy="247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</a:pPr>
            <a:r>
              <a:rPr lang="en-US" altLang="zh-TW" sz="3600" b="1" dirty="0">
                <a:solidFill>
                  <a:schemeClr val="dk1"/>
                </a:solidFill>
              </a:rPr>
              <a:t>Our</a:t>
            </a:r>
            <a:r>
              <a:rPr lang="zh-TW" altLang="en-US" sz="3600" b="1" dirty="0">
                <a:solidFill>
                  <a:schemeClr val="dk1"/>
                </a:solidFill>
              </a:rPr>
              <a:t> </a:t>
            </a:r>
            <a:r>
              <a:rPr lang="en-US" altLang="zh-TW" sz="3600" b="1" dirty="0">
                <a:solidFill>
                  <a:schemeClr val="dk1"/>
                </a:solidFill>
              </a:rPr>
              <a:t>Questions: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dk1"/>
                </a:solidFill>
              </a:rPr>
              <a:t>Can all the results be reproduced?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dk1"/>
                </a:solidFill>
              </a:rPr>
              <a:t>Will the conclusion stand with different activation functions?</a:t>
            </a:r>
            <a:r>
              <a:rPr lang="en-US" sz="3600" dirty="0">
                <a:solidFill>
                  <a:schemeClr val="dk1"/>
                </a:solidFill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</a:pPr>
            <a:endParaRPr lang="en-US" altLang="zh-CN" sz="3600" dirty="0">
              <a:solidFill>
                <a:schemeClr val="dk1"/>
              </a:solidFill>
            </a:endParaRPr>
          </a:p>
        </p:txBody>
      </p:sp>
      <p:sp>
        <p:nvSpPr>
          <p:cNvPr id="42" name="Google Shape;71;p4">
            <a:extLst>
              <a:ext uri="{FF2B5EF4-FFF2-40B4-BE49-F238E27FC236}">
                <a16:creationId xmlns:a16="http://schemas.microsoft.com/office/drawing/2014/main" id="{1E276980-E733-4840-B932-0F90678C3BC8}"/>
              </a:ext>
            </a:extLst>
          </p:cNvPr>
          <p:cNvSpPr txBox="1">
            <a:spLocks/>
          </p:cNvSpPr>
          <p:nvPr/>
        </p:nvSpPr>
        <p:spPr>
          <a:xfrm>
            <a:off x="20191693" y="17203352"/>
            <a:ext cx="9557949" cy="1386850"/>
          </a:xfrm>
          <a:prstGeom prst="rect">
            <a:avLst/>
          </a:prstGeom>
          <a:solidFill>
            <a:srgbClr val="001A57"/>
          </a:solidFill>
          <a:ln w="9525" cap="flat" cmpd="sng">
            <a:solidFill>
              <a:srgbClr val="001A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772"/>
              </a:spcBef>
              <a:spcAft>
                <a:spcPts val="0"/>
              </a:spcAft>
              <a:buClr>
                <a:schemeClr val="lt1"/>
              </a:buClr>
              <a:buSzPts val="3862"/>
              <a:buFont typeface="Arial"/>
              <a:buNone/>
              <a:defRPr sz="386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47534" algn="l" rtl="0">
              <a:lnSpc>
                <a:spcPct val="100000"/>
              </a:lnSpc>
              <a:spcBef>
                <a:spcPts val="1949"/>
              </a:spcBef>
              <a:spcAft>
                <a:spcPts val="0"/>
              </a:spcAft>
              <a:buClr>
                <a:schemeClr val="dk1"/>
              </a:buClr>
              <a:buSzPts val="9747"/>
              <a:buFont typeface="Arial"/>
              <a:buChar char="–"/>
              <a:defRPr sz="974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754126" algn="l" rtl="0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8276"/>
              <a:buFont typeface="Arial"/>
              <a:buChar char="•"/>
              <a:defRPr sz="827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–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»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01790" indent="0">
              <a:spcBef>
                <a:spcPts val="0"/>
              </a:spcBef>
              <a:buSzPts val="4855"/>
            </a:pPr>
            <a:r>
              <a:rPr lang="en-US" sz="4855" dirty="0"/>
              <a:t>Bin Size</a:t>
            </a:r>
            <a:endParaRPr lang="en-US" dirty="0"/>
          </a:p>
        </p:txBody>
      </p:sp>
      <p:sp>
        <p:nvSpPr>
          <p:cNvPr id="43" name="Google Shape;61;p4">
            <a:extLst>
              <a:ext uri="{FF2B5EF4-FFF2-40B4-BE49-F238E27FC236}">
                <a16:creationId xmlns:a16="http://schemas.microsoft.com/office/drawing/2014/main" id="{8D69F955-5751-4122-823F-49C85AD04509}"/>
              </a:ext>
            </a:extLst>
          </p:cNvPr>
          <p:cNvSpPr txBox="1">
            <a:spLocks/>
          </p:cNvSpPr>
          <p:nvPr/>
        </p:nvSpPr>
        <p:spPr>
          <a:xfrm>
            <a:off x="20191693" y="18790534"/>
            <a:ext cx="9592200" cy="11434403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6" name="Google Shape;78;p4">
            <a:extLst>
              <a:ext uri="{FF2B5EF4-FFF2-40B4-BE49-F238E27FC236}">
                <a16:creationId xmlns:a16="http://schemas.microsoft.com/office/drawing/2014/main" id="{A9D102D5-4A4F-4863-BE7F-C9BC0DA3E491}"/>
              </a:ext>
            </a:extLst>
          </p:cNvPr>
          <p:cNvSpPr txBox="1"/>
          <p:nvPr/>
        </p:nvSpPr>
        <p:spPr>
          <a:xfrm>
            <a:off x="10391350" y="7561862"/>
            <a:ext cx="9552494" cy="577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1790" lvl="0"/>
            <a:r>
              <a:rPr lang="en-US" sz="3600" b="1" dirty="0" err="1">
                <a:solidFill>
                  <a:schemeClr val="dk1"/>
                </a:solidFill>
              </a:rPr>
              <a:t>Tishiby</a:t>
            </a:r>
            <a:r>
              <a:rPr lang="en-US" sz="3600" b="1" dirty="0">
                <a:solidFill>
                  <a:schemeClr val="dk1"/>
                </a:solidFill>
              </a:rPr>
              <a:t>’ Claims: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The training of SGD can be divided into fitting phase and compression phase.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dk1"/>
                </a:solidFill>
              </a:rPr>
              <a:t>The compression phase takes most of the training epochs, and decide the generalization capability of the NN.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solidFill>
                  <a:schemeClr val="dk1"/>
                </a:solidFill>
              </a:rPr>
              <a:t>The benefit of the Hidden Layers is computational, </a:t>
            </a:r>
            <a:r>
              <a:rPr lang="en-US" altLang="zh-CN" sz="3600" dirty="0"/>
              <a:t>as they dramatically reduce the stochastic relaxation times.</a:t>
            </a:r>
          </a:p>
          <a:p>
            <a:pPr marL="773290" lvl="0" indent="-571500"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dk1"/>
                </a:solidFill>
              </a:rPr>
              <a:t>The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calculation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of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altLang="zh-TW" sz="3600" dirty="0">
                <a:solidFill>
                  <a:schemeClr val="dk1"/>
                </a:solidFill>
              </a:rPr>
              <a:t>MI:</a:t>
            </a:r>
            <a:endParaRPr lang="en-US" sz="36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</a:pPr>
            <a:endParaRPr lang="en-US" altLang="zh-CN" sz="40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DAC9F60-2E87-4EEF-8762-F74BCE529C79}"/>
                  </a:ext>
                </a:extLst>
              </p:cNvPr>
              <p:cNvSpPr txBox="1"/>
              <p:nvPr/>
            </p:nvSpPr>
            <p:spPr>
              <a:xfrm>
                <a:off x="10766534" y="13335005"/>
                <a:ext cx="8868548" cy="112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𝐵𝑖𝑛𝑛𝑒𝑑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DAC9F60-2E87-4EEF-8762-F74BCE529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534" y="13335005"/>
                <a:ext cx="8868548" cy="1121654"/>
              </a:xfrm>
              <a:prstGeom prst="rect">
                <a:avLst/>
              </a:prstGeom>
              <a:blipFill>
                <a:blip r:embed="rId4"/>
                <a:stretch>
                  <a:fillRect t="-133708" b="-184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3759F86-216B-4F69-9655-85AAB3726CEC}"/>
                  </a:ext>
                </a:extLst>
              </p:cNvPr>
              <p:cNvSpPr txBox="1"/>
              <p:nvPr/>
            </p:nvSpPr>
            <p:spPr>
              <a:xfrm>
                <a:off x="11077627" y="14675582"/>
                <a:ext cx="7849849" cy="8451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3759F86-216B-4F69-9655-85AAB3726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627" y="14675582"/>
                <a:ext cx="7849849" cy="845168"/>
              </a:xfrm>
              <a:prstGeom prst="rect">
                <a:avLst/>
              </a:prstGeom>
              <a:blipFill>
                <a:blip r:embed="rId5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B0BA303-922B-428F-819D-EA86DDB898D8}"/>
                  </a:ext>
                </a:extLst>
              </p:cNvPr>
              <p:cNvSpPr txBox="1"/>
              <p:nvPr/>
            </p:nvSpPr>
            <p:spPr>
              <a:xfrm>
                <a:off x="11850082" y="15869380"/>
                <a:ext cx="60365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𝐴𝑐𝑐𝑢𝑟𝑎𝑡𝑒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→0)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B0BA303-922B-428F-819D-EA86DDB8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082" y="15869380"/>
                <a:ext cx="6036528" cy="430887"/>
              </a:xfrm>
              <a:prstGeom prst="rect">
                <a:avLst/>
              </a:prstGeom>
              <a:blipFill>
                <a:blip r:embed="rId6"/>
                <a:stretch>
                  <a:fillRect l="-1261" t="-5882" r="-2101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Google Shape;61;p4">
            <a:extLst>
              <a:ext uri="{FF2B5EF4-FFF2-40B4-BE49-F238E27FC236}">
                <a16:creationId xmlns:a16="http://schemas.microsoft.com/office/drawing/2014/main" id="{C728F4BC-6306-4544-8E2A-1955DA42493F}"/>
              </a:ext>
            </a:extLst>
          </p:cNvPr>
          <p:cNvSpPr txBox="1">
            <a:spLocks/>
          </p:cNvSpPr>
          <p:nvPr/>
        </p:nvSpPr>
        <p:spPr>
          <a:xfrm>
            <a:off x="430066" y="18680704"/>
            <a:ext cx="19513778" cy="11434403"/>
          </a:xfrm>
          <a:prstGeom prst="rect">
            <a:avLst/>
          </a:prstGeom>
          <a:noFill/>
          <a:ln w="9525" cap="flat" cmpd="sng">
            <a:solidFill>
              <a:srgbClr val="1A4B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8350" tIns="39175" rIns="78350" bIns="391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None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•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92049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–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92048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574"/>
              <a:buFont typeface="Arial"/>
              <a:buChar char="»"/>
              <a:defRPr sz="2574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684022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684021" algn="l" rtl="0">
              <a:lnSpc>
                <a:spcPct val="100000"/>
              </a:lnSpc>
              <a:spcBef>
                <a:spcPts val="1434"/>
              </a:spcBef>
              <a:spcAft>
                <a:spcPts val="0"/>
              </a:spcAft>
              <a:buClr>
                <a:schemeClr val="dk1"/>
              </a:buClr>
              <a:buSzPts val="7172"/>
              <a:buFont typeface="Arial"/>
              <a:buChar char="•"/>
              <a:defRPr sz="7172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84F1E8-3F31-4576-9387-9AB8F7691725}"/>
              </a:ext>
            </a:extLst>
          </p:cNvPr>
          <p:cNvGrpSpPr/>
          <p:nvPr/>
        </p:nvGrpSpPr>
        <p:grpSpPr>
          <a:xfrm>
            <a:off x="5196525" y="32552111"/>
            <a:ext cx="14521808" cy="4826436"/>
            <a:chOff x="611829" y="32477672"/>
            <a:chExt cx="14521808" cy="482643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C48BC1-E77A-4A43-9E48-E7E264E949E5}"/>
                </a:ext>
              </a:extLst>
            </p:cNvPr>
            <p:cNvGrpSpPr/>
            <p:nvPr/>
          </p:nvGrpSpPr>
          <p:grpSpPr>
            <a:xfrm>
              <a:off x="611829" y="32477673"/>
              <a:ext cx="14521808" cy="4826435"/>
              <a:chOff x="611829" y="32477673"/>
              <a:chExt cx="14521808" cy="4826435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4817196-D537-44AB-8555-FEABCC034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829" y="32477673"/>
                <a:ext cx="9526329" cy="4763165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FBC9872D-65D2-48FC-BA87-D456A862A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45292"/>
              <a:stretch/>
            </p:blipFill>
            <p:spPr>
              <a:xfrm>
                <a:off x="9881309" y="32503812"/>
                <a:ext cx="5252328" cy="4800296"/>
              </a:xfrm>
              <a:prstGeom prst="rect">
                <a:avLst/>
              </a:prstGeom>
            </p:spPr>
          </p:pic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F6259CF-30A7-40FE-B322-0206D55BC271}"/>
                </a:ext>
              </a:extLst>
            </p:cNvPr>
            <p:cNvSpPr txBox="1"/>
            <p:nvPr/>
          </p:nvSpPr>
          <p:spPr>
            <a:xfrm>
              <a:off x="11222387" y="32477673"/>
              <a:ext cx="28270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Threshold </a:t>
              </a:r>
              <a:r>
                <a:rPr lang="en-US" altLang="zh-CN" dirty="0" err="1"/>
                <a:t>ReLU</a:t>
              </a:r>
              <a:r>
                <a:rPr lang="en-US" altLang="zh-CN" dirty="0"/>
                <a:t> with </a:t>
              </a:r>
              <a:r>
                <a:rPr lang="en-US" altLang="zh-CN" dirty="0" err="1"/>
                <a:t>thres</a:t>
              </a:r>
              <a:r>
                <a:rPr lang="en-US" altLang="zh-CN" dirty="0"/>
                <a:t>. 0.1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B302DD0-692F-4085-9003-8FB56AA798E3}"/>
                </a:ext>
              </a:extLst>
            </p:cNvPr>
            <p:cNvSpPr txBox="1"/>
            <p:nvPr/>
          </p:nvSpPr>
          <p:spPr>
            <a:xfrm>
              <a:off x="6358726" y="32477672"/>
              <a:ext cx="28270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ReLU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656B7BF-3707-4F83-AF09-27AE457E5675}"/>
                </a:ext>
              </a:extLst>
            </p:cNvPr>
            <p:cNvSpPr txBox="1"/>
            <p:nvPr/>
          </p:nvSpPr>
          <p:spPr>
            <a:xfrm>
              <a:off x="1903354" y="32477672"/>
              <a:ext cx="28270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Tanh</a:t>
              </a:r>
              <a:endParaRPr lang="zh-CN" altLang="en-US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23D528FF-8B5B-4383-92F0-78143EFB3C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24" t="7747"/>
          <a:stretch/>
        </p:blipFill>
        <p:spPr>
          <a:xfrm>
            <a:off x="517633" y="33108762"/>
            <a:ext cx="4832592" cy="3684554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B7FBBF14-5341-4113-9503-BCB4680B2811}"/>
              </a:ext>
            </a:extLst>
          </p:cNvPr>
          <p:cNvSpPr txBox="1"/>
          <p:nvPr/>
        </p:nvSpPr>
        <p:spPr>
          <a:xfrm>
            <a:off x="1520419" y="32594300"/>
            <a:ext cx="28270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Tishiby’s</a:t>
            </a:r>
            <a:r>
              <a:rPr lang="en-US" altLang="zh-CN" dirty="0"/>
              <a:t> Original result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40293AF-8709-403C-89F1-345FABBEB4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4010" y="18982693"/>
            <a:ext cx="9147213" cy="457360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80BC986-4742-4718-BFEA-ED69DD051FF3}"/>
              </a:ext>
            </a:extLst>
          </p:cNvPr>
          <p:cNvSpPr txBox="1"/>
          <p:nvPr/>
        </p:nvSpPr>
        <p:spPr>
          <a:xfrm>
            <a:off x="20600887" y="23453498"/>
            <a:ext cx="873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Bin Size 0.05 (40 bins)</a:t>
            </a:r>
            <a:endParaRPr lang="zh-CN" altLang="en-US" sz="24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12BFCB1-8D77-458C-A91C-B7EDDC817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04009" y="23862180"/>
            <a:ext cx="9147212" cy="45736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F0B03DAF-34B3-4123-A442-E79E44B1B75C}"/>
              </a:ext>
            </a:extLst>
          </p:cNvPr>
          <p:cNvSpPr txBox="1"/>
          <p:nvPr/>
        </p:nvSpPr>
        <p:spPr>
          <a:xfrm>
            <a:off x="20513830" y="28439769"/>
            <a:ext cx="873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Bin Size 0.1 (20 bins)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03E908-2A18-4D92-9871-466DCAE39C1C}"/>
              </a:ext>
            </a:extLst>
          </p:cNvPr>
          <p:cNvSpPr txBox="1"/>
          <p:nvPr/>
        </p:nvSpPr>
        <p:spPr>
          <a:xfrm>
            <a:off x="20568442" y="29237354"/>
            <a:ext cx="959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Bin Size do not affect  the result.</a:t>
            </a:r>
            <a:endParaRPr lang="zh-CN" altLang="en-US" sz="3600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6AFCE63-23EA-41E0-A3B2-2F6988D0F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260" y="18771679"/>
            <a:ext cx="5863534" cy="293176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866BE38-0D8C-422D-89C0-4862CF41BC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260" y="21650427"/>
            <a:ext cx="5863534" cy="293176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0FC98EE-264C-410C-AFEE-E2DFA53F57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260" y="24582193"/>
            <a:ext cx="5863534" cy="293176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52C044E-7031-4D14-9B9E-B2ABAA44E1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0468" y="18765330"/>
            <a:ext cx="5860799" cy="29304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6189B48-2516-48A1-9B17-C5D79C65C7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70468" y="21648162"/>
            <a:ext cx="5860800" cy="29304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13A8752-3927-4FCF-870C-5C80BBD547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13825" y="24402161"/>
            <a:ext cx="5860799" cy="2930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5B8B8B2-8162-472F-8EF1-2A5C8D11F75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9368" t="2941"/>
          <a:stretch/>
        </p:blipFill>
        <p:spPr>
          <a:xfrm>
            <a:off x="6488050" y="18782016"/>
            <a:ext cx="3069476" cy="285945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A9BFC45-251E-4AFB-A60C-77F27A7DD7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88051" y="21650426"/>
            <a:ext cx="3069476" cy="303518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7FBB540-CF69-460B-99EA-36F6E8A2E0A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2267"/>
          <a:stretch/>
        </p:blipFill>
        <p:spPr>
          <a:xfrm>
            <a:off x="6488050" y="24685606"/>
            <a:ext cx="3069476" cy="3024828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FBCC7ED-F406-4A5E-ABF7-C130369476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622855" y="18765331"/>
            <a:ext cx="2934227" cy="29095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0E2DDC7-0AB5-4756-ACE3-3F58669EAC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30098" y="21650157"/>
            <a:ext cx="3026984" cy="3001898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A076E51A-E7AE-4572-BF14-283DDC971A4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559005" y="24582490"/>
            <a:ext cx="3026984" cy="2926642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25898CC4-FFE6-4A81-B174-7B68E1F745A6}"/>
              </a:ext>
            </a:extLst>
          </p:cNvPr>
          <p:cNvSpPr txBox="1"/>
          <p:nvPr/>
        </p:nvSpPr>
        <p:spPr>
          <a:xfrm>
            <a:off x="686261" y="28148280"/>
            <a:ext cx="1887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The patterns are similar, but when using </a:t>
            </a:r>
            <a:r>
              <a:rPr lang="en-US" altLang="zh-CN" sz="3200" dirty="0" err="1"/>
              <a:t>ReLU</a:t>
            </a:r>
            <a:r>
              <a:rPr lang="en-US" altLang="zh-CN" sz="3200" dirty="0"/>
              <a:t>, the last layer will always move towards the </a:t>
            </a:r>
            <a:r>
              <a:rPr lang="en-US" altLang="zh-CN" sz="3200"/>
              <a:t>Information Bottleneck Curve. 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C01D7-6D86-AC44-BEAF-1712FC88FA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33223" y="11404588"/>
            <a:ext cx="6301177" cy="449757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8617AC1-1982-8442-AE0D-3B5BEB87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6" y="16019843"/>
            <a:ext cx="9466391" cy="77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prstTxWarp prst="textNoShape">
              <a:avLst/>
            </a:prstTxWarp>
            <a:spAutoFit/>
          </a:bodyPr>
          <a:lstStyle/>
          <a:p>
            <a:r>
              <a:rPr lang="en-US" sz="2207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Fig</a:t>
            </a:r>
            <a:r>
              <a:rPr lang="zh-CN" altLang="en-US" sz="2207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207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1:</a:t>
            </a:r>
            <a:r>
              <a:rPr lang="zh-CN" altLang="en-US" sz="2207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207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The DNN layers form a Markov chain of successive internal representations of the input layer X</a:t>
            </a:r>
            <a:endParaRPr lang="en-US" sz="2207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2" name="Google Shape;78;p4">
            <a:extLst>
              <a:ext uri="{FF2B5EF4-FFF2-40B4-BE49-F238E27FC236}">
                <a16:creationId xmlns:a16="http://schemas.microsoft.com/office/drawing/2014/main" id="{B0DE583F-8093-E64C-9B81-D33D7C32B829}"/>
              </a:ext>
            </a:extLst>
          </p:cNvPr>
          <p:cNvSpPr txBox="1"/>
          <p:nvPr/>
        </p:nvSpPr>
        <p:spPr>
          <a:xfrm>
            <a:off x="20404009" y="9983912"/>
            <a:ext cx="9149860" cy="690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</a:pPr>
            <a:r>
              <a:rPr lang="en-US" altLang="zh-TW" sz="3600" b="1" dirty="0">
                <a:solidFill>
                  <a:schemeClr val="dk1"/>
                </a:solidFill>
              </a:rPr>
              <a:t>Setting: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same structure</a:t>
            </a:r>
            <a:r>
              <a:rPr lang="en-US" altLang="zh-TW" sz="3600" dirty="0">
                <a:solidFill>
                  <a:schemeClr val="dk1"/>
                </a:solidFill>
              </a:rPr>
              <a:t>,</a:t>
            </a:r>
            <a:r>
              <a:rPr lang="zh-TW" altLang="en-US" sz="3600" dirty="0">
                <a:solidFill>
                  <a:schemeClr val="dk1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10-7-5-4-3 MLP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same dataset sampled from a sphere symmetry distribution.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A</a:t>
            </a:r>
            <a:r>
              <a:rPr lang="en-US" altLang="zh-CN" sz="3600" dirty="0">
                <a:solidFill>
                  <a:schemeClr val="dk1"/>
                </a:solidFill>
              </a:rPr>
              <a:t>part from tanh, add </a:t>
            </a:r>
            <a:r>
              <a:rPr lang="en-US" altLang="zh-CN" sz="3600" dirty="0" err="1">
                <a:solidFill>
                  <a:schemeClr val="dk1"/>
                </a:solidFill>
              </a:rPr>
              <a:t>ReLU</a:t>
            </a:r>
            <a:r>
              <a:rPr lang="en-US" altLang="zh-CN" sz="3600" dirty="0">
                <a:solidFill>
                  <a:schemeClr val="dk1"/>
                </a:solidFill>
              </a:rPr>
              <a:t> and Threshold </a:t>
            </a:r>
            <a:r>
              <a:rPr lang="en-US" altLang="zh-CN" sz="3600" dirty="0" err="1">
                <a:solidFill>
                  <a:schemeClr val="dk1"/>
                </a:solidFill>
              </a:rPr>
              <a:t>ReLU</a:t>
            </a:r>
            <a:r>
              <a:rPr lang="en-US" sz="3600" dirty="0">
                <a:solidFill>
                  <a:schemeClr val="dk1"/>
                </a:solidFill>
              </a:rPr>
              <a:t> as the activation functions.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Estimating entropy with binned method of 30 bin levels, 60 bin levels and 20 bin levels.</a:t>
            </a: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</a:rPr>
              <a:t>Test number of hidden layers from 6 to 1, with both tanh and </a:t>
            </a:r>
            <a:r>
              <a:rPr lang="en-US" sz="3600" dirty="0" err="1">
                <a:solidFill>
                  <a:schemeClr val="dk1"/>
                </a:solidFill>
              </a:rPr>
              <a:t>ReLU</a:t>
            </a:r>
            <a:endParaRPr lang="en-US" sz="3600" dirty="0">
              <a:solidFill>
                <a:schemeClr val="dk1"/>
              </a:solidFill>
            </a:endParaRP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4"/>
              <a:buFont typeface="Arial" panose="020B0604020202020204" pitchFamily="34" charset="0"/>
              <a:buChar char="•"/>
            </a:pPr>
            <a:endParaRPr lang="en-US" altLang="zh-CN"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400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Arial</vt:lpstr>
      <vt:lpstr>Calibri</vt:lpstr>
      <vt:lpstr>Cambria Math</vt:lpstr>
      <vt:lpstr>Times New Roman</vt:lpstr>
      <vt:lpstr>Office Theme</vt:lpstr>
      <vt:lpstr>Opening the Black Box of Deep Learning with Information Theory: Review and Rethink Dave Cheng, Yiran Chen, Hai (Helen) Li Department of Electrical and Computer Engineering, Duke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the Black Box of Deep Learning with Information Theory: Review and Rethink Dave Cheng, Yiran Chen, Hai (Helen) Li Department of Electrical and Computer Engineering, Duke University</dc:title>
  <dc:creator>Shiyu Li</dc:creator>
  <cp:lastModifiedBy>Hsin-Pai Cheng</cp:lastModifiedBy>
  <cp:revision>20</cp:revision>
  <dcterms:modified xsi:type="dcterms:W3CDTF">2018-12-05T04:55:12Z</dcterms:modified>
</cp:coreProperties>
</file>